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12192000"/>
  <p:embeddedFontLst>
    <p:embeddedFont>
      <p:font typeface="Arial Black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+MwKWWqYEoN1ekilysbyxXlkd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0134AF1-9D40-4B32-A782-DBA45C9CFB08}">
  <a:tblStyle styleId="{F0134AF1-9D40-4B32-A782-DBA45C9CFB0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rialBlack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4B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9601200" y="-457200"/>
            <a:ext cx="2286000" cy="2286000"/>
          </a:xfrm>
          <a:prstGeom prst="ellipse">
            <a:avLst/>
          </a:prstGeom>
          <a:solidFill>
            <a:srgbClr val="00B4D8">
              <a:alpha val="30196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10241280" y="365760"/>
            <a:ext cx="1280160" cy="1280160"/>
          </a:xfrm>
          <a:prstGeom prst="ellipse">
            <a:avLst/>
          </a:prstGeom>
          <a:solidFill>
            <a:srgbClr val="F7C948">
              <a:alpha val="50196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0" y="5029200"/>
            <a:ext cx="1645920" cy="1645920"/>
          </a:xfrm>
          <a:prstGeom prst="ellipse">
            <a:avLst/>
          </a:prstGeom>
          <a:solidFill>
            <a:srgbClr val="00B4D8">
              <a:alpha val="25098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10789920" y="5303520"/>
            <a:ext cx="1097280" cy="1097280"/>
          </a:xfrm>
          <a:prstGeom prst="ellipse">
            <a:avLst/>
          </a:prstGeom>
          <a:solidFill>
            <a:srgbClr val="00B4D8">
              <a:alpha val="34901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182880" y="1645920"/>
            <a:ext cx="822960" cy="822960"/>
          </a:xfrm>
          <a:prstGeom prst="ellipse">
            <a:avLst/>
          </a:prstGeom>
          <a:solidFill>
            <a:srgbClr val="F7C948">
              <a:alpha val="40000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 rot="2700000">
            <a:off x="274320" y="3200400"/>
            <a:ext cx="457200" cy="457200"/>
          </a:xfrm>
          <a:prstGeom prst="rect">
            <a:avLst/>
          </a:prstGeom>
          <a:solidFill>
            <a:srgbClr val="F7C948"/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 rot="2700000">
            <a:off x="9875520" y="3840480"/>
            <a:ext cx="457200" cy="457200"/>
          </a:xfrm>
          <a:prstGeom prst="rect">
            <a:avLst/>
          </a:prstGeom>
          <a:solidFill>
            <a:srgbClr val="00B4D8"/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777240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809244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841248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873252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905256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9372600" y="502920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1"/>
          <p:cNvSpPr/>
          <p:nvPr/>
        </p:nvSpPr>
        <p:spPr>
          <a:xfrm>
            <a:off x="777240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809244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"/>
          <p:cNvSpPr/>
          <p:nvPr/>
        </p:nvSpPr>
        <p:spPr>
          <a:xfrm>
            <a:off x="841248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"/>
          <p:cNvSpPr/>
          <p:nvPr/>
        </p:nvSpPr>
        <p:spPr>
          <a:xfrm>
            <a:off x="873252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/>
          <p:nvPr/>
        </p:nvSpPr>
        <p:spPr>
          <a:xfrm>
            <a:off x="905256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1"/>
          <p:cNvSpPr/>
          <p:nvPr/>
        </p:nvSpPr>
        <p:spPr>
          <a:xfrm>
            <a:off x="9372600" y="534924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1"/>
          <p:cNvSpPr/>
          <p:nvPr/>
        </p:nvSpPr>
        <p:spPr>
          <a:xfrm>
            <a:off x="777240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"/>
          <p:cNvSpPr/>
          <p:nvPr/>
        </p:nvSpPr>
        <p:spPr>
          <a:xfrm>
            <a:off x="809244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"/>
          <p:cNvSpPr/>
          <p:nvPr/>
        </p:nvSpPr>
        <p:spPr>
          <a:xfrm>
            <a:off x="841248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"/>
          <p:cNvSpPr/>
          <p:nvPr/>
        </p:nvSpPr>
        <p:spPr>
          <a:xfrm>
            <a:off x="873252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"/>
          <p:cNvSpPr/>
          <p:nvPr/>
        </p:nvSpPr>
        <p:spPr>
          <a:xfrm>
            <a:off x="905256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"/>
          <p:cNvSpPr/>
          <p:nvPr/>
        </p:nvSpPr>
        <p:spPr>
          <a:xfrm>
            <a:off x="9372600" y="566928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"/>
          <p:cNvSpPr/>
          <p:nvPr/>
        </p:nvSpPr>
        <p:spPr>
          <a:xfrm>
            <a:off x="777240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"/>
          <p:cNvSpPr/>
          <p:nvPr/>
        </p:nvSpPr>
        <p:spPr>
          <a:xfrm>
            <a:off x="809244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"/>
          <p:cNvSpPr/>
          <p:nvPr/>
        </p:nvSpPr>
        <p:spPr>
          <a:xfrm>
            <a:off x="841248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873252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"/>
          <p:cNvSpPr/>
          <p:nvPr/>
        </p:nvSpPr>
        <p:spPr>
          <a:xfrm>
            <a:off x="905256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9372600" y="598932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1"/>
          <p:cNvSpPr/>
          <p:nvPr/>
        </p:nvSpPr>
        <p:spPr>
          <a:xfrm>
            <a:off x="777240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"/>
          <p:cNvSpPr/>
          <p:nvPr/>
        </p:nvSpPr>
        <p:spPr>
          <a:xfrm>
            <a:off x="809244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"/>
          <p:cNvSpPr/>
          <p:nvPr/>
        </p:nvSpPr>
        <p:spPr>
          <a:xfrm>
            <a:off x="841248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"/>
          <p:cNvSpPr/>
          <p:nvPr/>
        </p:nvSpPr>
        <p:spPr>
          <a:xfrm>
            <a:off x="873252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905256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"/>
          <p:cNvSpPr/>
          <p:nvPr/>
        </p:nvSpPr>
        <p:spPr>
          <a:xfrm>
            <a:off x="9372600" y="6309360"/>
            <a:ext cx="109728" cy="109728"/>
          </a:xfrm>
          <a:prstGeom prst="ellipse">
            <a:avLst/>
          </a:prstGeom>
          <a:solidFill>
            <a:srgbClr val="FFFFFF">
              <a:alpha val="30196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320040" y="274320"/>
            <a:ext cx="1005840" cy="1005840"/>
          </a:xfrm>
          <a:prstGeom prst="ellipse">
            <a:avLst/>
          </a:prstGeom>
          <a:solidFill>
            <a:srgbClr val="F7C9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"/>
          <p:cNvSpPr/>
          <p:nvPr/>
        </p:nvSpPr>
        <p:spPr>
          <a:xfrm>
            <a:off x="457200" y="411480"/>
            <a:ext cx="731520" cy="731520"/>
          </a:xfrm>
          <a:prstGeom prst="ellipse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/>
          <p:nvPr/>
        </p:nvSpPr>
        <p:spPr>
          <a:xfrm>
            <a:off x="320040" y="256032"/>
            <a:ext cx="10058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🌍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1463040" y="274320"/>
            <a:ext cx="5029200" cy="502920"/>
          </a:xfrm>
          <a:prstGeom prst="roundRect">
            <a:avLst>
              <a:gd fmla="val 14545" name="adj"/>
            </a:avLst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"/>
          <p:cNvSpPr/>
          <p:nvPr/>
        </p:nvSpPr>
        <p:spPr>
          <a:xfrm>
            <a:off x="1463040" y="274320"/>
            <a:ext cx="5029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Skills for an Unknowable Future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65760" y="1005840"/>
            <a:ext cx="64008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00"/>
              <a:buFont typeface="Arial Black"/>
              <a:buNone/>
            </a:pPr>
            <a:r>
              <a:rPr b="1" i="0" lang="en-US" sz="96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ECON</a:t>
            </a:r>
            <a:endParaRPr b="0" i="0" sz="9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365760" y="2286000"/>
            <a:ext cx="8229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8000"/>
              <a:buFont typeface="Arial Black"/>
              <a:buNone/>
            </a:pPr>
            <a:r>
              <a:rPr b="1" i="0" lang="en-US" sz="8000" u="none" cap="none" strike="noStrike">
                <a:solidFill>
                  <a:srgbClr val="00B4D8"/>
                </a:solidFill>
                <a:latin typeface="Arial Black"/>
                <a:ea typeface="Arial Black"/>
                <a:cs typeface="Arial Black"/>
                <a:sym typeface="Arial Black"/>
              </a:rPr>
              <a:t>DISRUPTED</a:t>
            </a:r>
            <a:endParaRPr b="0" i="0" sz="8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365760" y="3749040"/>
            <a:ext cx="6400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ABBDD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Vol 1.  Issue </a:t>
            </a:r>
            <a:r>
              <a:rPr lang="en-US" sz="2000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2000" u="none" cap="none" strike="noStrike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.  </a:t>
            </a:r>
            <a:r>
              <a:rPr lang="en-US" sz="2000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Feb</a:t>
            </a:r>
            <a:r>
              <a:rPr b="0" i="0" lang="en-US" sz="2000" u="none" cap="none" strike="noStrike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 2026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365760" y="4343400"/>
            <a:ext cx="5669280" cy="502920"/>
          </a:xfrm>
          <a:prstGeom prst="roundRect">
            <a:avLst>
              <a:gd fmla="val 10909" name="adj"/>
            </a:avLst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365760" y="4343400"/>
            <a:ext cx="5669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Created by: World Economics Teacher Collective (WETC)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365760" y="4983480"/>
            <a:ext cx="5486400" cy="1188720"/>
          </a:xfrm>
          <a:prstGeom prst="roundRect">
            <a:avLst>
              <a:gd fmla="val 7692" name="adj"/>
            </a:avLst>
          </a:prstGeom>
          <a:solidFill>
            <a:srgbClr val="FFFFFF">
              <a:alpha val="1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502920" y="5074920"/>
            <a:ext cx="52120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if the most important skill in economics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is learning how to </a:t>
            </a:r>
            <a:r>
              <a:rPr b="1" i="0" lang="en-US" sz="1500" u="none" cap="none" strike="noStrike">
                <a:solidFill>
                  <a:srgbClr val="F7C948"/>
                </a:solidFill>
                <a:latin typeface="Calibri"/>
                <a:ea typeface="Calibri"/>
                <a:cs typeface="Calibri"/>
                <a:sym typeface="Calibri"/>
              </a:rPr>
              <a:t>be wrong well?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8412480" y="1097280"/>
            <a:ext cx="3474720" cy="5120640"/>
          </a:xfrm>
          <a:prstGeom prst="rect">
            <a:avLst/>
          </a:prstGeom>
          <a:solidFill>
            <a:srgbClr val="0A1535"/>
          </a:solidFill>
          <a:ln cap="flat" cmpd="sng" w="254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"/>
          <p:cNvSpPr/>
          <p:nvPr/>
        </p:nvSpPr>
        <p:spPr>
          <a:xfrm>
            <a:off x="8503920" y="2926080"/>
            <a:ext cx="32918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[Add cover image here — e.g. AI-generated via ChatGPT]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econdisrupted.com  |  #EconDisrupted  |  image credit: ChatGPT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🔥  THE OPENING SALVO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11155680" y="5486400"/>
            <a:ext cx="1645920" cy="1645920"/>
          </a:xfrm>
          <a:prstGeom prst="ellipse">
            <a:avLst/>
          </a:prstGeom>
          <a:solidFill>
            <a:srgbClr val="00B4D8">
              <a:alpha val="12156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-274320" y="5303520"/>
            <a:ext cx="1280160" cy="1280160"/>
          </a:xfrm>
          <a:prstGeom prst="ellipse">
            <a:avLst/>
          </a:prstGeom>
          <a:solidFill>
            <a:srgbClr val="F7C948">
              <a:alpha val="12156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2"/>
          <p:cNvSpPr/>
          <p:nvPr/>
        </p:nvSpPr>
        <p:spPr>
          <a:xfrm>
            <a:off x="365760" y="822960"/>
            <a:ext cx="11430000" cy="914400"/>
          </a:xfrm>
          <a:prstGeom prst="rect">
            <a:avLst/>
          </a:prstGeom>
          <a:solidFill>
            <a:srgbClr val="1A2A5E"/>
          </a:solidFill>
          <a:ln cap="flat" cmpd="sng" w="12700">
            <a:solidFill>
              <a:srgbClr val="1A2A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502920" y="822960"/>
            <a:ext cx="11155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Your students can't predict the future. Neither can you. Neither can we. So why are we teaching as if we can?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2"/>
          <p:cNvSpPr/>
          <p:nvPr/>
        </p:nvSpPr>
        <p:spPr>
          <a:xfrm>
            <a:off x="365760" y="1874520"/>
            <a:ext cx="71323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Last month we asked: what happens when AI can fake our assessments? </a:t>
            </a: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This month we go deeper. If the jobs your students will do in 2035 don't exist yet, if the economic crises they'll navigate are still forming — what on Earth are we supposed to teach?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365760" y="3017520"/>
            <a:ext cx="71323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The answer is </a:t>
            </a: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meta-skills</a:t>
            </a: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: the ability to learn new economic frameworks fast, to spot when a model is breaking down, to reason under radical uncertainty, and to adapt. These are skills that don't become obsolete. These are skills AI </a:t>
            </a:r>
            <a:r>
              <a:rPr b="0" i="1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amplifies</a:t>
            </a: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 rather than replaces.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2"/>
          <p:cNvSpPr/>
          <p:nvPr/>
        </p:nvSpPr>
        <p:spPr>
          <a:xfrm>
            <a:off x="7863840" y="1828800"/>
            <a:ext cx="3931920" cy="3200400"/>
          </a:xfrm>
          <a:prstGeom prst="rect">
            <a:avLst/>
          </a:prstGeom>
          <a:solidFill>
            <a:srgbClr val="FFF3CC"/>
          </a:solidFill>
          <a:ln cap="flat" cmpd="sng" w="381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"/>
          <p:cNvSpPr/>
          <p:nvPr/>
        </p:nvSpPr>
        <p:spPr>
          <a:xfrm>
            <a:off x="7863840" y="1828800"/>
            <a:ext cx="3931920" cy="411480"/>
          </a:xfrm>
          <a:prstGeom prst="rect">
            <a:avLst/>
          </a:prstGeom>
          <a:solidFill>
            <a:srgbClr val="F7C9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2"/>
          <p:cNvSpPr/>
          <p:nvPr/>
        </p:nvSpPr>
        <p:spPr>
          <a:xfrm>
            <a:off x="7863840" y="1828800"/>
            <a:ext cx="39319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🎯  THIS ISSUE'S BIG IDEA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2"/>
          <p:cNvSpPr/>
          <p:nvPr/>
        </p:nvSpPr>
        <p:spPr>
          <a:xfrm>
            <a:off x="7955280" y="2331720"/>
            <a:ext cx="374904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Stop teaching economics as a set of facts to memorise.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Start teaching it as a set of lenses for seeing the world differently — lenses that work even when the world looks nothing like your textbook.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"/>
          <p:cNvSpPr/>
          <p:nvPr/>
        </p:nvSpPr>
        <p:spPr>
          <a:xfrm>
            <a:off x="365760" y="4297680"/>
            <a:ext cx="71323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Let's build something that lasts.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— The ECON DISRUPTED Editorial Collective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🎯  FEATURE ARTICLE: Teaching Skills for an Unknowable Future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365760" y="82296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If the jobs your students will do in 2035 don't exist yet — what should we be building in them now? Research consistently points to the same cluster of durable competencies: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7" name="Google Shape;97;p3"/>
          <p:cNvGraphicFramePr/>
          <p:nvPr/>
        </p:nvGraphicFramePr>
        <p:xfrm>
          <a:off x="365760" y="15544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{F0134AF1-9D40-4B32-A782-DBA45C9CFB08}</a:tableStyleId>
              </a:tblPr>
              <a:tblGrid>
                <a:gridCol w="2194550"/>
                <a:gridCol w="5303525"/>
                <a:gridCol w="3931925"/>
              </a:tblGrid>
              <a:tr h="658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SKILL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WHAT IT LOOKS LIKE IN CLASS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WHY IT SURVIVES AI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2A5E"/>
                    </a:solidFill>
                  </a:tcPr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 Critique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Students identify the assumptions behind a supply/demand model and test where it breaks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AI generates models. Humans must judge them.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Scenario Planning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Given 3 possible futures, what policy makes sense in all of them?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Uncertainty navigation is irreducibly human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Systems Thinking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Map second and third-order effects of a policy intervention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Complex causality defies simple automation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Productive Disagreement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Structured debate where changing your mind is rewarded, not penalised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Intellectual flexibility is a core economic skill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</a:tr>
              <a:tr h="658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Interrogation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Given a chart — what's missing? Who funded this? What would change the conclusion?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1111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cap="none" strike="noStrike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literacy + scepticism = irreplaceable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0150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F4FF"/>
                    </a:solidFill>
                  </a:tcPr>
                </a:tc>
              </a:tr>
            </a:tbl>
          </a:graphicData>
        </a:graphic>
      </p:graphicFrame>
      <p:sp>
        <p:nvSpPr>
          <p:cNvPr id="98" name="Google Shape;98;p3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🎯  FEATURE: The Art of Being Wrong Well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11430000" y="5669280"/>
            <a:ext cx="1371600" cy="1371600"/>
          </a:xfrm>
          <a:prstGeom prst="ellipse">
            <a:avLst/>
          </a:prstGeom>
          <a:solidFill>
            <a:srgbClr val="F7C948">
              <a:alpha val="14901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365760" y="822960"/>
            <a:ext cx="1143000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Every great economist has been spectacularly wrong. Keynes, Friedman, the entire profession in 2008. The goal isn't to make students better predictors — it's to make them comfortable with uncertainty, skilled at updating, and able to distinguish between bad reasoning and a world that surprised everyone.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365760" y="1920240"/>
            <a:ext cx="11430000" cy="1188720"/>
          </a:xfrm>
          <a:prstGeom prst="rect">
            <a:avLst/>
          </a:prstGeom>
          <a:solidFill>
            <a:srgbClr val="E8F4FF"/>
          </a:solidFill>
          <a:ln cap="flat" cmpd="sng" w="317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365760" y="1920240"/>
            <a:ext cx="164592" cy="118872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"/>
          <p:cNvSpPr/>
          <p:nvPr/>
        </p:nvSpPr>
        <p:spPr>
          <a:xfrm>
            <a:off x="640080" y="1965960"/>
            <a:ext cx="10972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📌  CLASSROOM EXPERIMENT — THE PREDICTION MARKET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640080" y="2304288"/>
            <a:ext cx="1088136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Have students make economic predictions at the start of term: inflation rate, unemployment direction, central bank decisions. Track them. At the end of term, don't reward who was right — reward who updated their views most intelligently when new evidence arrived. This is Bayesian thinking in action.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365760" y="329184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Arial Black"/>
              <a:buNone/>
            </a:pPr>
            <a:r>
              <a:rPr b="1" i="0" lang="en-US" sz="1300" u="none" cap="none" strike="noStrike">
                <a:solidFill>
                  <a:srgbClr val="1A2A5E"/>
                </a:solidFill>
                <a:latin typeface="Arial Black"/>
                <a:ea typeface="Arial Black"/>
                <a:cs typeface="Arial Black"/>
                <a:sym typeface="Arial Black"/>
              </a:rPr>
              <a:t>3 MICRO-INTERVENTIONS — TRY THESE THIS WEEK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365760" y="3749040"/>
            <a:ext cx="3749040" cy="237744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502920" y="3794760"/>
            <a:ext cx="457200" cy="457200"/>
          </a:xfrm>
          <a:prstGeom prst="ellipse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"/>
          <p:cNvSpPr/>
          <p:nvPr/>
        </p:nvSpPr>
        <p:spPr>
          <a:xfrm>
            <a:off x="502920" y="37947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"/>
          <p:cNvSpPr/>
          <p:nvPr/>
        </p:nvSpPr>
        <p:spPr>
          <a:xfrm>
            <a:off x="1051560" y="3813048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5-Minute Model Autopsy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502920" y="4343400"/>
            <a:ext cx="34747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Start class with one economic prediction that failed. Ask: what did the model miss? What assumption broke? Builds model-critique habits in under 300 seconds.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4297680" y="3749040"/>
            <a:ext cx="3749040" cy="237744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"/>
          <p:cNvSpPr/>
          <p:nvPr/>
        </p:nvSpPr>
        <p:spPr>
          <a:xfrm>
            <a:off x="4434840" y="3794760"/>
            <a:ext cx="457200" cy="457200"/>
          </a:xfrm>
          <a:prstGeom prst="ellipse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4"/>
          <p:cNvSpPr/>
          <p:nvPr/>
        </p:nvSpPr>
        <p:spPr>
          <a:xfrm>
            <a:off x="4434840" y="37947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4983480" y="3813048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Steel-Man Exercise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"/>
          <p:cNvSpPr/>
          <p:nvPr/>
        </p:nvSpPr>
        <p:spPr>
          <a:xfrm>
            <a:off x="4434840" y="4343400"/>
            <a:ext cx="34747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When students argue a position, require them to first articulate the strongest possible counter-argument. Teaches intellectual humility and genuine economic reasoning simultaneously.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8229600" y="3749040"/>
            <a:ext cx="3749040" cy="237744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8366760" y="3794760"/>
            <a:ext cx="457200" cy="457200"/>
          </a:xfrm>
          <a:prstGeom prst="ellipse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"/>
          <p:cNvSpPr/>
          <p:nvPr/>
        </p:nvSpPr>
        <p:spPr>
          <a:xfrm>
            <a:off x="8366760" y="37947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8915400" y="3813048"/>
            <a:ext cx="29260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Unknown Variable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8366760" y="4343400"/>
            <a:ext cx="34747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In any case study, ask: 'What's the most important thing we DON'T know that would change our answer?' Systems thinking disguised as a question.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📖  TEACHING TALES — FROM ANONYMOUS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-274320" y="5029200"/>
            <a:ext cx="1371600" cy="1371600"/>
          </a:xfrm>
          <a:prstGeom prst="ellipse">
            <a:avLst/>
          </a:prstGeom>
          <a:solidFill>
            <a:srgbClr val="00B4D8">
              <a:alpha val="12156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274320" y="777240"/>
            <a:ext cx="3749040" cy="5394960"/>
          </a:xfrm>
          <a:prstGeom prst="rect">
            <a:avLst/>
          </a:prstGeom>
          <a:solidFill>
            <a:srgbClr val="E8F8E8"/>
          </a:solidFill>
          <a:ln cap="flat" cmpd="sng" w="25400">
            <a:solidFill>
              <a:srgbClr val="2ECC7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>
            <a:off x="274320" y="777240"/>
            <a:ext cx="3749040" cy="384048"/>
          </a:xfrm>
          <a:prstGeom prst="rect">
            <a:avLst/>
          </a:prstGeom>
          <a:solidFill>
            <a:srgbClr val="2EC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274320" y="777240"/>
            <a:ext cx="3749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✅  WIN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365760" y="1207008"/>
            <a:ext cx="3566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From: ******** (International School, Singapore)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365760" y="1572768"/>
            <a:ext cx="356616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"I scrapped comparative advantage and replaced it with a live simulation — students ran a small open economy through three surprise events: pandemic, trade war, tech disruption. No textbook. No right answer. The economic writing I got was the deepest in 15 years of teaching."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274320" y="5623560"/>
            <a:ext cx="3749040" cy="5486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2EC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"/>
          <p:cNvSpPr/>
          <p:nvPr/>
        </p:nvSpPr>
        <p:spPr>
          <a:xfrm>
            <a:off x="365760" y="5641848"/>
            <a:ext cx="35661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📌 The power move: Real uncertainty forces genuine economic reasoning.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4251960" y="777240"/>
            <a:ext cx="3749040" cy="5394960"/>
          </a:xfrm>
          <a:prstGeom prst="rect">
            <a:avLst/>
          </a:prstGeom>
          <a:solidFill>
            <a:srgbClr val="FFF0E8"/>
          </a:solidFill>
          <a:ln cap="flat" cmpd="sng" w="2540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"/>
          <p:cNvSpPr/>
          <p:nvPr/>
        </p:nvSpPr>
        <p:spPr>
          <a:xfrm>
            <a:off x="4251960" y="777240"/>
            <a:ext cx="3749040" cy="38404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"/>
          <p:cNvSpPr/>
          <p:nvPr/>
        </p:nvSpPr>
        <p:spPr>
          <a:xfrm>
            <a:off x="4251960" y="777240"/>
            <a:ext cx="3749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❌  FAIL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>
            <a:off x="4343400" y="1207008"/>
            <a:ext cx="3566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From: ******** (State School, UK)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4343400" y="1572768"/>
            <a:ext cx="356616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"I tried futures thinking — asked students to imagine the economy in 2050. Complete chaos. No economic concepts anywhere. Lesson: futurism needs anchoring. Now I give economic constraints first, then ask them to reason forward."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4251960" y="5623560"/>
            <a:ext cx="3749040" cy="5486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5"/>
          <p:cNvSpPr/>
          <p:nvPr/>
        </p:nvSpPr>
        <p:spPr>
          <a:xfrm>
            <a:off x="4343400" y="5641848"/>
            <a:ext cx="35661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📌 The wisdom: Scaffold the uncertainty. Imagination without economic constraints isn't economics.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8229600" y="777240"/>
            <a:ext cx="3749040" cy="5394960"/>
          </a:xfrm>
          <a:prstGeom prst="rect">
            <a:avLst/>
          </a:prstGeom>
          <a:solidFill>
            <a:srgbClr val="E8F8E8"/>
          </a:solidFill>
          <a:ln cap="flat" cmpd="sng" w="25400">
            <a:solidFill>
              <a:srgbClr val="2ECC71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>
            <a:off x="8229600" y="777240"/>
            <a:ext cx="3749040" cy="384048"/>
          </a:xfrm>
          <a:prstGeom prst="rect">
            <a:avLst/>
          </a:prstGeom>
          <a:solidFill>
            <a:srgbClr val="2ECC7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8229600" y="777240"/>
            <a:ext cx="37490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✅  WIN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8321040" y="1207008"/>
            <a:ext cx="356616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From: ******** (IB Teacher, Netherlands)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8321040" y="1572768"/>
            <a:ext cx="356616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"I use AI to create personalised devil's advocate responses to each student's essay. They submit a draft, I prompt Claude to challenge every assumption using economic theory. Students revise against the AI critic. Quality of argumentation: dramatically up."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8229600" y="5623560"/>
            <a:ext cx="3749040" cy="54864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2ECC7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"/>
          <p:cNvSpPr/>
          <p:nvPr/>
        </p:nvSpPr>
        <p:spPr>
          <a:xfrm>
            <a:off x="8321040" y="5641848"/>
            <a:ext cx="356616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�� The power move: AI as relentless Socratic tutor beats teacher feedback for essay development.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Discussion: How do you scaffold futures thinking?  #EconFails  #EconDisrupted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6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🧠  CRITICAL THINKING PROMPT: The Job That Doesn't Exist Yet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11521440" y="3200400"/>
            <a:ext cx="2011680" cy="2011680"/>
          </a:xfrm>
          <a:prstGeom prst="ellipse">
            <a:avLst/>
          </a:prstGeom>
          <a:solidFill>
            <a:srgbClr val="F7C948">
              <a:alpha val="12156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6"/>
          <p:cNvSpPr/>
          <p:nvPr/>
        </p:nvSpPr>
        <p:spPr>
          <a:xfrm>
            <a:off x="365760" y="777240"/>
            <a:ext cx="114300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"In 2005, nobody was a social media manager. In 2010, nobody was a data scientist. In 2015, nobody was a prompt engineer. Every decade produces economic roles that were unimaginable a decade before."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365760" y="1691640"/>
            <a:ext cx="11430000" cy="914400"/>
          </a:xfrm>
          <a:prstGeom prst="rect">
            <a:avLst/>
          </a:prstGeom>
          <a:solidFill>
            <a:srgbClr val="FFF3CC"/>
          </a:solidFill>
          <a:ln cap="flat" cmpd="sng" w="381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"/>
          <p:cNvSpPr/>
          <p:nvPr/>
        </p:nvSpPr>
        <p:spPr>
          <a:xfrm>
            <a:off x="502920" y="1737360"/>
            <a:ext cx="11155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💭  THE CORE QUESTION: If we can't predict which jobs will exist, how do labour markets allocate resources efficiently? And if they can't — what does that mean for how we educate people?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365760" y="2743200"/>
            <a:ext cx="3749040" cy="438912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6"/>
          <p:cNvSpPr/>
          <p:nvPr/>
        </p:nvSpPr>
        <p:spPr>
          <a:xfrm>
            <a:off x="365760" y="2743200"/>
            <a:ext cx="37490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WEEK 1: Historical Pattern Recognition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365760" y="3182112"/>
            <a:ext cx="3749040" cy="3063240"/>
          </a:xfrm>
          <a:prstGeom prst="rect">
            <a:avLst/>
          </a:prstGeom>
          <a:solidFill>
            <a:srgbClr val="E8F4FF"/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6"/>
          <p:cNvSpPr/>
          <p:nvPr/>
        </p:nvSpPr>
        <p:spPr>
          <a:xfrm>
            <a:off x="475488" y="3246120"/>
            <a:ext cx="3529584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Map 10 job categories that emerged after 1990 — identify the enabling technologies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Calculate: what % of 2024's top-paying jobs existed in 1994?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Ask: what economic conditions seem to generate new job categories?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4343400" y="2743200"/>
            <a:ext cx="3749040" cy="438912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6"/>
          <p:cNvSpPr/>
          <p:nvPr/>
        </p:nvSpPr>
        <p:spPr>
          <a:xfrm>
            <a:off x="4343400" y="2743200"/>
            <a:ext cx="37490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WEEK 2: Economic Modelling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4343400" y="3182112"/>
            <a:ext cx="3749040" cy="3063240"/>
          </a:xfrm>
          <a:prstGeom prst="rect">
            <a:avLst/>
          </a:prstGeom>
          <a:solidFill>
            <a:srgbClr val="E8F4FF"/>
          </a:solidFill>
          <a:ln cap="flat" cmpd="sng" w="19050">
            <a:solidFill>
              <a:srgbClr val="1A2A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/>
          <p:nvPr/>
        </p:nvSpPr>
        <p:spPr>
          <a:xfrm>
            <a:off x="4453128" y="3246120"/>
            <a:ext cx="3529584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Standard labour theory assumes workers know what skills to acquire — model what happens when this fails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Introduce information asymmetry: who knows what skills will be valuable?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Debate: is education a public good, private investment, or insurance against an unknown future?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8321040" y="2743200"/>
            <a:ext cx="3749040" cy="43891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6"/>
          <p:cNvSpPr/>
          <p:nvPr/>
        </p:nvSpPr>
        <p:spPr>
          <a:xfrm>
            <a:off x="8321040" y="2743200"/>
            <a:ext cx="374904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WEEK 3: Policy Design Challenge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8321040" y="3182112"/>
            <a:ext cx="3749040" cy="3063240"/>
          </a:xfrm>
          <a:prstGeom prst="rect">
            <a:avLst/>
          </a:prstGeom>
          <a:solidFill>
            <a:srgbClr val="E8F4FF"/>
          </a:solidFill>
          <a:ln cap="flat" cmpd="sng" w="1905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8430768" y="3246120"/>
            <a:ext cx="3529584" cy="2926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Design a national policy for a country that knows automation will displace 40% of roles — but not which 40%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Constraints: finite budget, democratic accountability, international competitiveness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Char char="•"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Deliverable: 2-page policy memo with economic justification and tradeoff acknowledgement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Share on LinkedIn: #EconDisrupted #FutureOfWork #EconTeacher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7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💡  TECH DISRUPTION CORNER — "TRY THIS TUESDAY"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/>
          <p:nvPr/>
        </p:nvSpPr>
        <p:spPr>
          <a:xfrm>
            <a:off x="11704320" y="914400"/>
            <a:ext cx="1463040" cy="1463040"/>
          </a:xfrm>
          <a:prstGeom prst="ellipse">
            <a:avLst/>
          </a:prstGeom>
          <a:solidFill>
            <a:srgbClr val="00B4D8">
              <a:alpha val="14901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7"/>
          <p:cNvSpPr/>
          <p:nvPr/>
        </p:nvSpPr>
        <p:spPr>
          <a:xfrm>
            <a:off x="-182880" y="5486400"/>
            <a:ext cx="1097280" cy="1097280"/>
          </a:xfrm>
          <a:prstGeom prst="ellipse">
            <a:avLst/>
          </a:prstGeom>
          <a:solidFill>
            <a:srgbClr val="F7C948">
              <a:alpha val="14901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7"/>
          <p:cNvSpPr/>
          <p:nvPr/>
        </p:nvSpPr>
        <p:spPr>
          <a:xfrm>
            <a:off x="365760" y="777240"/>
            <a:ext cx="3749040" cy="5394960"/>
          </a:xfrm>
          <a:prstGeom prst="rect">
            <a:avLst/>
          </a:prstGeom>
          <a:solidFill>
            <a:srgbClr val="FFFFFF"/>
          </a:solidFill>
          <a:ln cap="flat" cmpd="sng" w="317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"/>
          <p:cNvSpPr/>
          <p:nvPr/>
        </p:nvSpPr>
        <p:spPr>
          <a:xfrm>
            <a:off x="365760" y="777240"/>
            <a:ext cx="3749040" cy="621792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"/>
          <p:cNvSpPr/>
          <p:nvPr/>
        </p:nvSpPr>
        <p:spPr>
          <a:xfrm>
            <a:off x="365760" y="777240"/>
            <a:ext cx="32004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🔮  Metaculus.com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3429000" y="850392"/>
            <a:ext cx="621792" cy="310896"/>
          </a:xfrm>
          <a:prstGeom prst="roundRect">
            <a:avLst>
              <a:gd fmla="val 1470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"/>
          <p:cNvSpPr/>
          <p:nvPr/>
        </p:nvSpPr>
        <p:spPr>
          <a:xfrm>
            <a:off x="3429000" y="850392"/>
            <a:ext cx="621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Free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475488" y="1490472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What it does: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475488" y="1764792"/>
            <a:ext cx="352958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 forecasting platform where thousands make calibrated predictions about future events — including economic indicators and policy outcomes.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475488" y="2926080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Economics use: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475488" y="3200400"/>
            <a:ext cx="3529584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Have students predict real Metaculus questions. Compare reasoning to the crowd. Track accuracy over weeks.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365760" y="5486400"/>
            <a:ext cx="3749040" cy="685800"/>
          </a:xfrm>
          <a:prstGeom prst="rect">
            <a:avLst/>
          </a:prstGeom>
          <a:solidFill>
            <a:srgbClr val="E8F4FF"/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7"/>
          <p:cNvSpPr/>
          <p:nvPr/>
        </p:nvSpPr>
        <p:spPr>
          <a:xfrm>
            <a:off x="475488" y="5532120"/>
            <a:ext cx="35295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1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catch: Forecasting is humbling. That's the point.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4343400" y="777240"/>
            <a:ext cx="3749040" cy="5394960"/>
          </a:xfrm>
          <a:prstGeom prst="rect">
            <a:avLst/>
          </a:prstGeom>
          <a:solidFill>
            <a:srgbClr val="FFFFFF"/>
          </a:solidFill>
          <a:ln cap="flat" cmpd="sng" w="31750">
            <a:solidFill>
              <a:srgbClr val="1A2A5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7"/>
          <p:cNvSpPr/>
          <p:nvPr/>
        </p:nvSpPr>
        <p:spPr>
          <a:xfrm>
            <a:off x="4343400" y="777240"/>
            <a:ext cx="3749040" cy="621792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7"/>
          <p:cNvSpPr/>
          <p:nvPr/>
        </p:nvSpPr>
        <p:spPr>
          <a:xfrm>
            <a:off x="4343400" y="777240"/>
            <a:ext cx="32004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📊  Our World in Data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7406640" y="850392"/>
            <a:ext cx="621792" cy="310896"/>
          </a:xfrm>
          <a:prstGeom prst="roundRect">
            <a:avLst>
              <a:gd fmla="val 1470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"/>
          <p:cNvSpPr/>
          <p:nvPr/>
        </p:nvSpPr>
        <p:spPr>
          <a:xfrm>
            <a:off x="7406640" y="850392"/>
            <a:ext cx="621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Free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4453128" y="1490472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What it does: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4453128" y="1764792"/>
            <a:ext cx="352958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Max Roser's extraordinary visual database of global economic and social data. Free, beautiful, and endlessly provocative for classroom debate.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4453128" y="2926080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Economics use: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4453128" y="3200400"/>
            <a:ext cx="3529584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Use 'Is the world getting better?' data as a discussion anchor. Pick any indicator — then ask what's missing from the picture.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4343400" y="5486400"/>
            <a:ext cx="3749040" cy="685800"/>
          </a:xfrm>
          <a:prstGeom prst="rect">
            <a:avLst/>
          </a:prstGeom>
          <a:solidFill>
            <a:srgbClr val="E8F4FF"/>
          </a:solidFill>
          <a:ln cap="flat" cmpd="sng" w="12700">
            <a:solidFill>
              <a:srgbClr val="1A2A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7"/>
          <p:cNvSpPr/>
          <p:nvPr/>
        </p:nvSpPr>
        <p:spPr>
          <a:xfrm>
            <a:off x="4453128" y="5532120"/>
            <a:ext cx="35295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1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catch: Students need guiding questions or they just click around for 20 minutes.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8321040" y="777240"/>
            <a:ext cx="3749040" cy="5394960"/>
          </a:xfrm>
          <a:prstGeom prst="rect">
            <a:avLst/>
          </a:prstGeom>
          <a:solidFill>
            <a:srgbClr val="FFFFFF"/>
          </a:solidFill>
          <a:ln cap="flat" cmpd="sng" w="3175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"/>
          <p:cNvSpPr/>
          <p:nvPr/>
        </p:nvSpPr>
        <p:spPr>
          <a:xfrm>
            <a:off x="8321040" y="777240"/>
            <a:ext cx="3749040" cy="6217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"/>
          <p:cNvSpPr/>
          <p:nvPr/>
        </p:nvSpPr>
        <p:spPr>
          <a:xfrm>
            <a:off x="8321040" y="777240"/>
            <a:ext cx="32004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🎮  MobLab Economic Games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11384280" y="850392"/>
            <a:ext cx="621792" cy="310896"/>
          </a:xfrm>
          <a:prstGeom prst="roundRect">
            <a:avLst>
              <a:gd fmla="val 14706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7"/>
          <p:cNvSpPr/>
          <p:nvPr/>
        </p:nvSpPr>
        <p:spPr>
          <a:xfrm>
            <a:off x="11384280" y="850392"/>
            <a:ext cx="621792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800"/>
              <a:buFont typeface="Calibri"/>
              <a:buNone/>
            </a:pPr>
            <a:r>
              <a:rPr b="1" i="0" lang="en-US" sz="80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Free tier + paid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8430768" y="1490472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What it does: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8430768" y="1764792"/>
            <a:ext cx="3529584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Real-time economic games where students play markets, auctions, and public goods games. Behavioural economics comes alive.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8430768" y="2926080"/>
            <a:ext cx="352958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6B35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FF6B35"/>
                </a:solidFill>
                <a:latin typeface="Calibri"/>
                <a:ea typeface="Calibri"/>
                <a:cs typeface="Calibri"/>
                <a:sym typeface="Calibri"/>
              </a:rPr>
              <a:t>Economics use: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8430768" y="3200400"/>
            <a:ext cx="3529584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Run a public goods game. Students live the collective action problem — it stops being abstract.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8321040" y="5486400"/>
            <a:ext cx="3749040" cy="685800"/>
          </a:xfrm>
          <a:prstGeom prst="rect">
            <a:avLst/>
          </a:prstGeom>
          <a:solidFill>
            <a:srgbClr val="E8F4FF"/>
          </a:solidFill>
          <a:ln cap="flat" cmpd="sng" w="1270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7"/>
          <p:cNvSpPr/>
          <p:nvPr/>
        </p:nvSpPr>
        <p:spPr>
          <a:xfrm>
            <a:off x="8430768" y="5532120"/>
            <a:ext cx="35295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00"/>
              <a:buFont typeface="Calibri"/>
              <a:buNone/>
            </a:pPr>
            <a:r>
              <a:rPr b="1" i="1" lang="en-US" sz="10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catch: Needs device access. Worth the setup time.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F7C9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8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1A2A5E"/>
                </a:solidFill>
                <a:latin typeface="Arial Black"/>
                <a:ea typeface="Arial Black"/>
                <a:cs typeface="Arial Black"/>
                <a:sym typeface="Arial Black"/>
              </a:rPr>
              <a:t>🌟  SPOTLIGHT ON EXCELLENCE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8"/>
          <p:cNvSpPr/>
          <p:nvPr/>
        </p:nvSpPr>
        <p:spPr>
          <a:xfrm>
            <a:off x="11430000" y="5029200"/>
            <a:ext cx="1828800" cy="1828800"/>
          </a:xfrm>
          <a:prstGeom prst="ellipse">
            <a:avLst/>
          </a:prstGeom>
          <a:solidFill>
            <a:srgbClr val="F7C948">
              <a:alpha val="12156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8"/>
          <p:cNvSpPr/>
          <p:nvPr/>
        </p:nvSpPr>
        <p:spPr>
          <a:xfrm>
            <a:off x="274320" y="777240"/>
            <a:ext cx="5486400" cy="5394960"/>
          </a:xfrm>
          <a:prstGeom prst="rect">
            <a:avLst/>
          </a:prstGeom>
          <a:solidFill>
            <a:srgbClr val="E8F4FF"/>
          </a:solidFill>
          <a:ln cap="flat" cmpd="sng" w="254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"/>
          <p:cNvSpPr/>
          <p:nvPr/>
        </p:nvSpPr>
        <p:spPr>
          <a:xfrm>
            <a:off x="274320" y="777240"/>
            <a:ext cx="5486400" cy="4572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"/>
          <p:cNvSpPr/>
          <p:nvPr/>
        </p:nvSpPr>
        <p:spPr>
          <a:xfrm>
            <a:off x="274320" y="77724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TEACHER PROFILE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2331720" y="1371600"/>
            <a:ext cx="1371600" cy="1371600"/>
          </a:xfrm>
          <a:prstGeom prst="ellipse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/>
          <p:nvPr/>
        </p:nvSpPr>
        <p:spPr>
          <a:xfrm>
            <a:off x="2331720" y="1371600"/>
            <a:ext cx="1371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👩‍🏫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365760" y="2880360"/>
            <a:ext cx="53035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2000"/>
              <a:buFont typeface="Arial Black"/>
              <a:buNone/>
            </a:pPr>
            <a:r>
              <a:rPr b="1" i="0" lang="en-US" sz="2000" u="none" cap="none" strike="noStrike">
                <a:solidFill>
                  <a:srgbClr val="1A2A5E"/>
                </a:solidFill>
                <a:latin typeface="Arial Black"/>
                <a:ea typeface="Arial Black"/>
                <a:cs typeface="Arial Black"/>
                <a:sym typeface="Arial Black"/>
              </a:rPr>
              <a:t>Priya Nair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365760" y="3401568"/>
            <a:ext cx="5303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Wellington College, Pune, India</a:t>
            </a:r>
            <a:b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Teaching for 12 years  |  IB Economics Examiner</a:t>
            </a:r>
            <a:b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TEDx Speaker: 'Teaching for Uncertainty'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8"/>
          <p:cNvSpPr/>
          <p:nvPr/>
        </p:nvSpPr>
        <p:spPr>
          <a:xfrm>
            <a:off x="411480" y="4206240"/>
            <a:ext cx="5212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Priya became frustrated that her top students could reproduce economic theory perfectly but froze when they encountered real, messy economic data. She redesigned her course around "structured uncertainty" — carefully scaffolded activities where the right answer is genuinely unknown.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8"/>
          <p:cNvSpPr/>
          <p:nvPr/>
        </p:nvSpPr>
        <p:spPr>
          <a:xfrm>
            <a:off x="6126480" y="777240"/>
            <a:ext cx="5486400" cy="2560320"/>
          </a:xfrm>
          <a:prstGeom prst="rect">
            <a:avLst/>
          </a:prstGeom>
          <a:solidFill>
            <a:srgbClr val="FFF0F0"/>
          </a:solidFill>
          <a:ln cap="flat" cmpd="sng" w="25400">
            <a:solidFill>
              <a:srgbClr val="FF6B35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8"/>
          <p:cNvSpPr/>
          <p:nvPr/>
        </p:nvSpPr>
        <p:spPr>
          <a:xfrm>
            <a:off x="6126480" y="777240"/>
            <a:ext cx="5486400" cy="457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"/>
          <p:cNvSpPr/>
          <p:nvPr/>
        </p:nvSpPr>
        <p:spPr>
          <a:xfrm>
            <a:off x="6126480" y="77724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❌  HER BIGGEST FAILURE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8"/>
          <p:cNvSpPr/>
          <p:nvPr/>
        </p:nvSpPr>
        <p:spPr>
          <a:xfrm>
            <a:off x="6217920" y="1325880"/>
            <a:ext cx="530352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She ran a full semester with zero examinations — only project-based assessment. Engagement soared. But when students sat their IB exams, the gap between her pedagogy and exam-format expectation showed.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"I had to learn: you can revolutionise your pedagogy but you still have to prepare students for the world as it is, not just the world as it should be."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Lesson: Pedagogical innovation lives inside real-world constraints. Work with them.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6126480" y="3520440"/>
            <a:ext cx="5486400" cy="2651760"/>
          </a:xfrm>
          <a:prstGeom prst="rect">
            <a:avLst/>
          </a:prstGeom>
          <a:solidFill>
            <a:srgbClr val="E8F4FF"/>
          </a:solidFill>
          <a:ln cap="flat" cmpd="sng" w="254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8"/>
          <p:cNvSpPr/>
          <p:nvPr/>
        </p:nvSpPr>
        <p:spPr>
          <a:xfrm>
            <a:off x="6126480" y="3520440"/>
            <a:ext cx="5486400" cy="4572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8"/>
          <p:cNvSpPr/>
          <p:nvPr/>
        </p:nvSpPr>
        <p:spPr>
          <a:xfrm>
            <a:off x="6126480" y="352044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✅  SIGNATURE LESSON: THE POLICY STRESS TEST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6217920" y="4069080"/>
            <a:ext cx="530352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Students choose a current government economic policy from any country. They stress-test it against three scenarios: mild recession, major tech disruption, global supply shock.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For each: Does this policy still work? Does it make things worse? Would you amend it, abandon it, or double down?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📌 Assessable skills: economic analysis, scenario reasoning, policy evaluation — none of which AI can fake at depth.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8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9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🎪  THE RESOURCE BAZAAR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11521440" y="5029200"/>
            <a:ext cx="1645920" cy="1645920"/>
          </a:xfrm>
          <a:prstGeom prst="ellipse">
            <a:avLst/>
          </a:prstGeom>
          <a:solidFill>
            <a:srgbClr val="00B4D8">
              <a:alpha val="14901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"/>
          <p:cNvSpPr/>
          <p:nvPr/>
        </p:nvSpPr>
        <p:spPr>
          <a:xfrm>
            <a:off x="274320" y="777240"/>
            <a:ext cx="5394960" cy="5577840"/>
          </a:xfrm>
          <a:prstGeom prst="rect">
            <a:avLst/>
          </a:prstGeom>
          <a:solidFill>
            <a:srgbClr val="E8F4FF"/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9"/>
          <p:cNvSpPr/>
          <p:nvPr/>
        </p:nvSpPr>
        <p:spPr>
          <a:xfrm>
            <a:off x="274320" y="777240"/>
            <a:ext cx="5394960" cy="438912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9"/>
          <p:cNvSpPr/>
          <p:nvPr/>
        </p:nvSpPr>
        <p:spPr>
          <a:xfrm>
            <a:off x="274320" y="777240"/>
            <a:ext cx="53949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🎬  VIDEOS WORTH WATCHING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411480" y="1353312"/>
            <a:ext cx="512064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"/>
          <p:cNvSpPr/>
          <p:nvPr/>
        </p:nvSpPr>
        <p:spPr>
          <a:xfrm>
            <a:off x="502920" y="1426464"/>
            <a:ext cx="49377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"Why Economists Get Things Wrong" — Unlearning Economics (22 min)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502920" y="2103120"/>
            <a:ext cx="49377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📚 Use for: Model limitations, philosophy of economics, critical thinking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411480" y="2862072"/>
            <a:ext cx="512064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>
            <a:off x="502920" y="2935224"/>
            <a:ext cx="49377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"The Geography of Poverty" — Johnny Harris (15 min)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/>
          <p:nvPr/>
        </p:nvSpPr>
        <p:spPr>
          <a:xfrm>
            <a:off x="502920" y="3611880"/>
            <a:ext cx="49377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📚 Use for: Development economics, institutions, geographic determinism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411480" y="4370832"/>
            <a:ext cx="512064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"/>
          <p:cNvSpPr/>
          <p:nvPr/>
        </p:nvSpPr>
        <p:spPr>
          <a:xfrm>
            <a:off x="502920" y="4443984"/>
            <a:ext cx="49377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"Behavioral Economics in 10 minutes" — Dan Ariely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502920" y="5120640"/>
            <a:ext cx="49377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📚 Use for: Behavioural economics, rationality assumptions, policy design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5989320" y="777240"/>
            <a:ext cx="5852160" cy="5577840"/>
          </a:xfrm>
          <a:prstGeom prst="rect">
            <a:avLst/>
          </a:prstGeom>
          <a:solidFill>
            <a:srgbClr val="FFF3CC"/>
          </a:solidFill>
          <a:ln cap="flat" cmpd="sng" w="1905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9"/>
          <p:cNvSpPr/>
          <p:nvPr/>
        </p:nvSpPr>
        <p:spPr>
          <a:xfrm>
            <a:off x="5989320" y="777240"/>
            <a:ext cx="5852160" cy="438912"/>
          </a:xfrm>
          <a:prstGeom prst="rect">
            <a:avLst/>
          </a:prstGeom>
          <a:solidFill>
            <a:srgbClr val="F7C9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9"/>
          <p:cNvSpPr/>
          <p:nvPr/>
        </p:nvSpPr>
        <p:spPr>
          <a:xfrm>
            <a:off x="5989320" y="777240"/>
            <a:ext cx="5852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📚  WHAT BOOKS ARE WE READING?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6080760" y="1353312"/>
            <a:ext cx="5669280" cy="2194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9"/>
          <p:cNvSpPr/>
          <p:nvPr/>
        </p:nvSpPr>
        <p:spPr>
          <a:xfrm>
            <a:off x="6172200" y="1426464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Power and Progress — Acemoglu &amp; Johnson (2023)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9"/>
          <p:cNvSpPr/>
          <p:nvPr/>
        </p:nvSpPr>
        <p:spPr>
          <a:xfrm>
            <a:off x="6172200" y="1920240"/>
            <a:ext cx="54864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Big Idea: Technology doesn't automatically benefit workers — it depends on who controls it and how institutions respond.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6172200" y="2615184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Teaching App: Reframes the automation debate entirely. Who benefits from AI productivity gains?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6172200" y="3182112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⚡ Quick Win: Search 'Acemoglu Johnson Power Progress excerpt' for free chapter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9"/>
          <p:cNvSpPr/>
          <p:nvPr/>
        </p:nvSpPr>
        <p:spPr>
          <a:xfrm>
            <a:off x="6080760" y="3822192"/>
            <a:ext cx="5669280" cy="2194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9"/>
          <p:cNvSpPr/>
          <p:nvPr/>
        </p:nvSpPr>
        <p:spPr>
          <a:xfrm>
            <a:off x="6172200" y="3895344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Economics: The User's Guide — Ha-Joon Chang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6172200" y="4389120"/>
            <a:ext cx="5486400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Big Idea: There is no single economics — there are nine competing schools, each with legitimate insights and blind spots.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6172200" y="5084064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Teaching App: Map your current curriculum against Chang's schools. Which perspectives are you accidentally excluding?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9"/>
          <p:cNvSpPr/>
          <p:nvPr/>
        </p:nvSpPr>
        <p:spPr>
          <a:xfrm>
            <a:off x="6172200" y="5650992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55555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⚡ Quick Win: Free chapter summaries widely available — great for teacher PD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9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9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#EconDisrupted  |  Vol 1. Issue 2. Jan 2026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BFF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0"/>
          <p:cNvSpPr/>
          <p:nvPr/>
        </p:nvSpPr>
        <p:spPr>
          <a:xfrm>
            <a:off x="0" y="0"/>
            <a:ext cx="12161520" cy="6858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0"/>
          <p:cNvSpPr/>
          <p:nvPr/>
        </p:nvSpPr>
        <p:spPr>
          <a:xfrm>
            <a:off x="365760" y="0"/>
            <a:ext cx="11430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 Black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😂  MEME ECONOMICS  +  🔮 LOOKING AHEAD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0"/>
          <p:cNvSpPr/>
          <p:nvPr/>
        </p:nvSpPr>
        <p:spPr>
          <a:xfrm>
            <a:off x="11612880" y="3200400"/>
            <a:ext cx="1828800" cy="1828800"/>
          </a:xfrm>
          <a:prstGeom prst="ellipse">
            <a:avLst/>
          </a:prstGeom>
          <a:solidFill>
            <a:srgbClr val="F7C948">
              <a:alpha val="14901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"/>
          <p:cNvSpPr/>
          <p:nvPr/>
        </p:nvSpPr>
        <p:spPr>
          <a:xfrm>
            <a:off x="274320" y="822960"/>
            <a:ext cx="5669280" cy="5303520"/>
          </a:xfrm>
          <a:prstGeom prst="rect">
            <a:avLst/>
          </a:prstGeom>
          <a:solidFill>
            <a:srgbClr val="FFFBE6"/>
          </a:solidFill>
          <a:ln cap="flat" cmpd="sng" w="381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0"/>
          <p:cNvSpPr/>
          <p:nvPr/>
        </p:nvSpPr>
        <p:spPr>
          <a:xfrm>
            <a:off x="274320" y="822960"/>
            <a:ext cx="5669280" cy="457200"/>
          </a:xfrm>
          <a:prstGeom prst="rect">
            <a:avLst/>
          </a:prstGeom>
          <a:solidFill>
            <a:srgbClr val="F7C94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"/>
          <p:cNvSpPr/>
          <p:nvPr/>
        </p:nvSpPr>
        <p:spPr>
          <a:xfrm>
            <a:off x="274320" y="822960"/>
            <a:ext cx="5669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😂  MEME ECONOMICS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/>
          <p:nvPr/>
        </p:nvSpPr>
        <p:spPr>
          <a:xfrm>
            <a:off x="411480" y="1417320"/>
            <a:ext cx="5394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THE MEME: Two equally tempting buttons: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502920" y="1920240"/>
            <a:ext cx="5303520" cy="685800"/>
          </a:xfrm>
          <a:prstGeom prst="roundRect">
            <a:avLst>
              <a:gd fmla="val 10667" name="adj"/>
            </a:avLst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0"/>
          <p:cNvSpPr/>
          <p:nvPr/>
        </p:nvSpPr>
        <p:spPr>
          <a:xfrm>
            <a:off x="594360" y="1938528"/>
            <a:ext cx="5120640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BUTTON 1: Teach students the 10 economic models that explain 80% of what economists debate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0"/>
          <p:cNvSpPr/>
          <p:nvPr/>
        </p:nvSpPr>
        <p:spPr>
          <a:xfrm>
            <a:off x="502920" y="2788920"/>
            <a:ext cx="5303520" cy="685800"/>
          </a:xfrm>
          <a:prstGeom prst="roundRect">
            <a:avLst>
              <a:gd fmla="val 10667" name="adj"/>
            </a:avLst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0"/>
          <p:cNvSpPr/>
          <p:nvPr/>
        </p:nvSpPr>
        <p:spPr>
          <a:xfrm>
            <a:off x="594360" y="2807208"/>
            <a:ext cx="5120640" cy="649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BUTTON 2: Teach students that every economic model is wrong in interesting ways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0"/>
          <p:cNvSpPr/>
          <p:nvPr/>
        </p:nvSpPr>
        <p:spPr>
          <a:xfrm>
            <a:off x="411480" y="3657600"/>
            <a:ext cx="5394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Arial Black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Arial Black"/>
                <a:ea typeface="Arial Black"/>
                <a:cs typeface="Arial Black"/>
                <a:sym typeface="Arial Black"/>
              </a:rPr>
              <a:t>Caption: ECONOMICS TEACHERS WHO WANT THEIR STUDENTS TO ACTUALLY UNDERSTAND ECONOMICS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411480" y="4251960"/>
            <a:ext cx="53949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(Both buttons are correct. That's the whole joke. And the whole point.)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411480" y="4846320"/>
            <a:ext cx="53949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Share your economics memes: #EconMemes #EconDisrupted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/>
          <p:nvPr/>
        </p:nvSpPr>
        <p:spPr>
          <a:xfrm>
            <a:off x="6217920" y="822960"/>
            <a:ext cx="5669280" cy="5303520"/>
          </a:xfrm>
          <a:prstGeom prst="rect">
            <a:avLst/>
          </a:prstGeom>
          <a:solidFill>
            <a:srgbClr val="E8F4FF"/>
          </a:solidFill>
          <a:ln cap="flat" cmpd="sng" w="25400">
            <a:solidFill>
              <a:srgbClr val="1A2A5E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8100000" dist="38100">
              <a:srgbClr val="000000">
                <a:alpha val="12156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0"/>
          <p:cNvSpPr/>
          <p:nvPr/>
        </p:nvSpPr>
        <p:spPr>
          <a:xfrm>
            <a:off x="6217920" y="822960"/>
            <a:ext cx="5669280" cy="457200"/>
          </a:xfrm>
          <a:prstGeom prst="rect">
            <a:avLst/>
          </a:prstGeom>
          <a:solidFill>
            <a:srgbClr val="1A2A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0"/>
          <p:cNvSpPr/>
          <p:nvPr/>
        </p:nvSpPr>
        <p:spPr>
          <a:xfrm>
            <a:off x="6217920" y="822960"/>
            <a:ext cx="5669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🔮  LOOKING AHEAD — ISSUE 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/>
          <p:nvPr/>
        </p:nvSpPr>
        <p:spPr>
          <a:xfrm>
            <a:off x="6309360" y="1417320"/>
            <a:ext cx="54864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Issue 3 theme: Assessment in the Age of AI — What Can't Be Faked?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"/>
          <p:cNvSpPr/>
          <p:nvPr/>
        </p:nvSpPr>
        <p:spPr>
          <a:xfrm>
            <a:off x="6309360" y="1993392"/>
            <a:ext cx="5486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What can't be faked? What should we stop testing entirely? What new assessment forms might be better than what we've done for decades?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0"/>
          <p:cNvSpPr/>
          <p:nvPr/>
        </p:nvSpPr>
        <p:spPr>
          <a:xfrm>
            <a:off x="6309360" y="2834640"/>
            <a:ext cx="5486400" cy="1691640"/>
          </a:xfrm>
          <a:prstGeom prst="rect">
            <a:avLst/>
          </a:prstGeom>
          <a:solidFill>
            <a:srgbClr val="FFF3CC"/>
          </a:solidFill>
          <a:ln cap="flat" cmpd="sng" w="254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0"/>
          <p:cNvSpPr/>
          <p:nvPr/>
        </p:nvSpPr>
        <p:spPr>
          <a:xfrm>
            <a:off x="6400800" y="2907792"/>
            <a:ext cx="53035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📢  WE NEED YOUR EXPERIMENTS: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0"/>
          <p:cNvSpPr/>
          <p:nvPr/>
        </p:nvSpPr>
        <p:spPr>
          <a:xfrm>
            <a:off x="6400800" y="3273552"/>
            <a:ext cx="5303520" cy="11704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• Have you tried an assessment that was AI-proof?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• Has an assessment completely failed because of AI?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• What's the most authentic economics assessment you've ever run?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0"/>
          <p:cNvSpPr/>
          <p:nvPr/>
        </p:nvSpPr>
        <p:spPr>
          <a:xfrm>
            <a:off x="6309360" y="466344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A5E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A2A5E"/>
                </a:solidFill>
                <a:latin typeface="Calibri"/>
                <a:ea typeface="Calibri"/>
                <a:cs typeface="Calibri"/>
                <a:sym typeface="Calibri"/>
              </a:rPr>
              <a:t>Also coming up: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0"/>
          <p:cNvSpPr/>
          <p:nvPr/>
        </p:nvSpPr>
        <p:spPr>
          <a:xfrm>
            <a:off x="6309360" y="5010912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🏆 Global Economics Superstar Quiz (name TBC — vote in the comments!)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📝 Collaborative student research project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🌍 Teacher Exchange Programme — swap a lesson plan globally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0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0"/>
          <p:cNvSpPr/>
          <p:nvPr/>
        </p:nvSpPr>
        <p:spPr>
          <a:xfrm>
            <a:off x="0" y="6492240"/>
            <a:ext cx="12161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world is changing. Be the change.  |  #EconDisrupted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B4B"/>
        </a:solidFill>
      </p:bgPr>
    </p:bg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/>
          <p:nvPr/>
        </p:nvSpPr>
        <p:spPr>
          <a:xfrm>
            <a:off x="10058400" y="-457200"/>
            <a:ext cx="2286000" cy="2286000"/>
          </a:xfrm>
          <a:prstGeom prst="ellipse">
            <a:avLst/>
          </a:prstGeom>
          <a:solidFill>
            <a:srgbClr val="00B4D8">
              <a:alpha val="25098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1"/>
          <p:cNvSpPr/>
          <p:nvPr/>
        </p:nvSpPr>
        <p:spPr>
          <a:xfrm>
            <a:off x="11430000" y="5029200"/>
            <a:ext cx="1828800" cy="1828800"/>
          </a:xfrm>
          <a:prstGeom prst="ellipse">
            <a:avLst/>
          </a:prstGeom>
          <a:solidFill>
            <a:srgbClr val="F7C948">
              <a:alpha val="25098"/>
            </a:srgbClr>
          </a:solidFill>
          <a:ln cap="flat" cmpd="sng" w="12700">
            <a:solidFill>
              <a:srgbClr val="F7C94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"/>
          <p:cNvSpPr/>
          <p:nvPr/>
        </p:nvSpPr>
        <p:spPr>
          <a:xfrm>
            <a:off x="0" y="4114800"/>
            <a:ext cx="1371600" cy="1371600"/>
          </a:xfrm>
          <a:prstGeom prst="ellipse">
            <a:avLst/>
          </a:prstGeom>
          <a:solidFill>
            <a:srgbClr val="00B4D8">
              <a:alpha val="20000"/>
            </a:srgbClr>
          </a:solidFill>
          <a:ln cap="flat" cmpd="sng" w="1270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1"/>
          <p:cNvSpPr/>
          <p:nvPr/>
        </p:nvSpPr>
        <p:spPr>
          <a:xfrm>
            <a:off x="731520" y="36576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1"/>
          <p:cNvSpPr/>
          <p:nvPr/>
        </p:nvSpPr>
        <p:spPr>
          <a:xfrm>
            <a:off x="1051560" y="36576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1"/>
          <p:cNvSpPr/>
          <p:nvPr/>
        </p:nvSpPr>
        <p:spPr>
          <a:xfrm>
            <a:off x="1371600" y="36576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1"/>
          <p:cNvSpPr/>
          <p:nvPr/>
        </p:nvSpPr>
        <p:spPr>
          <a:xfrm>
            <a:off x="1691640" y="36576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1"/>
          <p:cNvSpPr/>
          <p:nvPr/>
        </p:nvSpPr>
        <p:spPr>
          <a:xfrm>
            <a:off x="2011680" y="36576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1"/>
          <p:cNvSpPr/>
          <p:nvPr/>
        </p:nvSpPr>
        <p:spPr>
          <a:xfrm>
            <a:off x="731520" y="68580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1"/>
          <p:cNvSpPr/>
          <p:nvPr/>
        </p:nvSpPr>
        <p:spPr>
          <a:xfrm>
            <a:off x="1051560" y="68580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1"/>
          <p:cNvSpPr/>
          <p:nvPr/>
        </p:nvSpPr>
        <p:spPr>
          <a:xfrm>
            <a:off x="1371600" y="68580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1"/>
          <p:cNvSpPr/>
          <p:nvPr/>
        </p:nvSpPr>
        <p:spPr>
          <a:xfrm>
            <a:off x="1691640" y="68580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1"/>
          <p:cNvSpPr/>
          <p:nvPr/>
        </p:nvSpPr>
        <p:spPr>
          <a:xfrm>
            <a:off x="2011680" y="68580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1"/>
          <p:cNvSpPr/>
          <p:nvPr/>
        </p:nvSpPr>
        <p:spPr>
          <a:xfrm>
            <a:off x="731520" y="100584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1"/>
          <p:cNvSpPr/>
          <p:nvPr/>
        </p:nvSpPr>
        <p:spPr>
          <a:xfrm>
            <a:off x="1051560" y="100584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1"/>
          <p:cNvSpPr/>
          <p:nvPr/>
        </p:nvSpPr>
        <p:spPr>
          <a:xfrm>
            <a:off x="1371600" y="100584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1"/>
          <p:cNvSpPr/>
          <p:nvPr/>
        </p:nvSpPr>
        <p:spPr>
          <a:xfrm>
            <a:off x="1691640" y="100584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"/>
          <p:cNvSpPr/>
          <p:nvPr/>
        </p:nvSpPr>
        <p:spPr>
          <a:xfrm>
            <a:off x="2011680" y="100584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1"/>
          <p:cNvSpPr/>
          <p:nvPr/>
        </p:nvSpPr>
        <p:spPr>
          <a:xfrm>
            <a:off x="731520" y="132588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"/>
          <p:cNvSpPr/>
          <p:nvPr/>
        </p:nvSpPr>
        <p:spPr>
          <a:xfrm>
            <a:off x="1051560" y="132588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1"/>
          <p:cNvSpPr/>
          <p:nvPr/>
        </p:nvSpPr>
        <p:spPr>
          <a:xfrm>
            <a:off x="1371600" y="132588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1"/>
          <p:cNvSpPr/>
          <p:nvPr/>
        </p:nvSpPr>
        <p:spPr>
          <a:xfrm>
            <a:off x="1691640" y="132588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1"/>
          <p:cNvSpPr/>
          <p:nvPr/>
        </p:nvSpPr>
        <p:spPr>
          <a:xfrm>
            <a:off x="2011680" y="1325880"/>
            <a:ext cx="91440" cy="91440"/>
          </a:xfrm>
          <a:prstGeom prst="ellipse">
            <a:avLst/>
          </a:prstGeom>
          <a:solidFill>
            <a:srgbClr val="FFFFFF">
              <a:alpha val="25098"/>
            </a:srgbClr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1"/>
          <p:cNvSpPr/>
          <p:nvPr/>
        </p:nvSpPr>
        <p:spPr>
          <a:xfrm>
            <a:off x="1371600" y="502920"/>
            <a:ext cx="94183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 Black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THANK YOU TO THE WETC EDITORIAL TEAM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1371600" y="1280160"/>
            <a:ext cx="94183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7C948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7C948"/>
                </a:solidFill>
                <a:latin typeface="Calibri"/>
                <a:ea typeface="Calibri"/>
                <a:cs typeface="Calibri"/>
                <a:sym typeface="Calibri"/>
              </a:rPr>
              <a:t>You are all rockstars! 🌟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1"/>
          <p:cNvSpPr/>
          <p:nvPr/>
        </p:nvSpPr>
        <p:spPr>
          <a:xfrm>
            <a:off x="457200" y="201168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1"/>
          <p:cNvSpPr/>
          <p:nvPr/>
        </p:nvSpPr>
        <p:spPr>
          <a:xfrm>
            <a:off x="548640" y="208483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Chris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1"/>
          <p:cNvSpPr/>
          <p:nvPr/>
        </p:nvSpPr>
        <p:spPr>
          <a:xfrm>
            <a:off x="548640" y="251460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linkedin.com/in/chris-scorer-fcct-ma-ba-pgce-celta069319248/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4343400" y="201168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1"/>
          <p:cNvSpPr/>
          <p:nvPr/>
        </p:nvSpPr>
        <p:spPr>
          <a:xfrm>
            <a:off x="4434840" y="208483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Lilly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1"/>
          <p:cNvSpPr/>
          <p:nvPr/>
        </p:nvSpPr>
        <p:spPr>
          <a:xfrm>
            <a:off x="4434840" y="251460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linkedin.com/in/lily-mallick96/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1"/>
          <p:cNvSpPr/>
          <p:nvPr/>
        </p:nvSpPr>
        <p:spPr>
          <a:xfrm>
            <a:off x="8229600" y="201168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1"/>
          <p:cNvSpPr/>
          <p:nvPr/>
        </p:nvSpPr>
        <p:spPr>
          <a:xfrm>
            <a:off x="8321040" y="208483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Dr Pawan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1"/>
          <p:cNvSpPr/>
          <p:nvPr/>
        </p:nvSpPr>
        <p:spPr>
          <a:xfrm>
            <a:off x="8321040" y="251460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linkedin.com/in/pawanjhabak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/>
          <p:nvPr/>
        </p:nvSpPr>
        <p:spPr>
          <a:xfrm>
            <a:off x="457200" y="342900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1"/>
          <p:cNvSpPr/>
          <p:nvPr/>
        </p:nvSpPr>
        <p:spPr>
          <a:xfrm>
            <a:off x="548640" y="350215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Peter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1"/>
          <p:cNvSpPr/>
          <p:nvPr/>
        </p:nvSpPr>
        <p:spPr>
          <a:xfrm>
            <a:off x="548640" y="393192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linkedin.com/in/peter-calinovsky-neurolanguagecoach-economics-business-lecturer-1a2069387/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1"/>
          <p:cNvSpPr/>
          <p:nvPr/>
        </p:nvSpPr>
        <p:spPr>
          <a:xfrm>
            <a:off x="4343400" y="342900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1"/>
          <p:cNvSpPr/>
          <p:nvPr/>
        </p:nvSpPr>
        <p:spPr>
          <a:xfrm>
            <a:off x="4434840" y="350215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Atul Agrawal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1"/>
          <p:cNvSpPr/>
          <p:nvPr/>
        </p:nvSpPr>
        <p:spPr>
          <a:xfrm>
            <a:off x="4434840" y="393192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linkedin.com/in/atul-agrawal-930763207/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1"/>
          <p:cNvSpPr/>
          <p:nvPr/>
        </p:nvSpPr>
        <p:spPr>
          <a:xfrm>
            <a:off x="8229600" y="3429000"/>
            <a:ext cx="3657600" cy="1188720"/>
          </a:xfrm>
          <a:prstGeom prst="rect">
            <a:avLst/>
          </a:prstGeom>
          <a:solidFill>
            <a:srgbClr val="FFFFFF">
              <a:alpha val="12156"/>
            </a:srgbClr>
          </a:solidFill>
          <a:ln cap="flat" cmpd="sng" w="19050">
            <a:solidFill>
              <a:srgbClr val="00B4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11"/>
          <p:cNvSpPr/>
          <p:nvPr/>
        </p:nvSpPr>
        <p:spPr>
          <a:xfrm>
            <a:off x="8321040" y="3502152"/>
            <a:ext cx="34747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David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8321040" y="3931920"/>
            <a:ext cx="3474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B4D8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00B4D8"/>
                </a:solidFill>
                <a:latin typeface="Calibri"/>
                <a:ea typeface="Calibri"/>
                <a:cs typeface="Calibri"/>
                <a:sym typeface="Calibri"/>
              </a:rPr>
              <a:t>linkedin.com/in/david-smith-b3b3235a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1"/>
          <p:cNvSpPr/>
          <p:nvPr/>
        </p:nvSpPr>
        <p:spPr>
          <a:xfrm>
            <a:off x="457200" y="5074920"/>
            <a:ext cx="112471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ABBDD"/>
              </a:buClr>
              <a:buSzPts val="1000"/>
              <a:buFont typeface="Calibri"/>
              <a:buNone/>
            </a:pPr>
            <a:r>
              <a:rPr b="0" i="1" lang="en-US" sz="1000" u="none" cap="none" strike="noStrike">
                <a:solidFill>
                  <a:srgbClr val="AABBDD"/>
                </a:solidFill>
                <a:latin typeface="Calibri"/>
                <a:ea typeface="Calibri"/>
                <a:cs typeface="Calibri"/>
                <a:sym typeface="Calibri"/>
              </a:rPr>
              <a:t>Acknowledgements: ChatGPT — Image creation  |  Claude — Newsletter brainstorm &amp; editorial support  |  WETC community — everything else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1"/>
          <p:cNvSpPr/>
          <p:nvPr/>
        </p:nvSpPr>
        <p:spPr>
          <a:xfrm>
            <a:off x="457200" y="5623560"/>
            <a:ext cx="112471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7C94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7C948"/>
                </a:solidFill>
                <a:latin typeface="Calibri"/>
                <a:ea typeface="Calibri"/>
                <a:cs typeface="Calibri"/>
                <a:sym typeface="Calibri"/>
              </a:rPr>
              <a:t>Like, comment, share — let's get the discussion going!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0" y="6172200"/>
            <a:ext cx="12161520" cy="6858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1"/>
          <p:cNvSpPr/>
          <p:nvPr/>
        </p:nvSpPr>
        <p:spPr>
          <a:xfrm>
            <a:off x="0" y="6172200"/>
            <a:ext cx="121615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🌍  ECON DISRUPTED  |  econdisrupted.com  |  #EconDisrupted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2026-03-05T04:44:25Z</dcterms:created>
  <dc:creator>World Economics Teacher Collective (WETC)</dc:creator>
</cp:coreProperties>
</file>