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1826-A54E-9008-81C8-83C6B986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29F7D-9F3E-237D-C19F-D2EE96847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2FEFB-C902-A24C-859D-E9CE54AC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E283-FF10-46AD-27C4-06DCA11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2FAA-6C43-3B40-A8E4-4C69E5AA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58FA-8FE4-9F2D-7809-1DBC976E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3BCA5-EF17-210A-4663-1E47BF69C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6B029-B88B-0EAB-F7E7-FA4F0EAC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DC527-8421-D68D-17F7-266D970D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410C6-F42A-C2FF-7952-4D90B48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9C383-28F4-282B-DFAD-9C2E80883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F1209-1913-72F0-92BD-7CFC50E8C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0EC06-0C14-DA76-4D1F-8889C273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7BA2A-4835-C6E4-C242-E758C4E2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5341-EF28-88FB-A415-5F2F6DC2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C5BD-37C6-8226-FBE7-B4EF7120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89BE-7DD2-54FB-C08B-1C89395A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B733-06B6-C2B1-CEB1-32628006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40FF-9511-4AAD-15CE-EEA5DB4A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937D2-EAEE-F71F-AAC5-0B9916D3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6256-A9CA-F45D-2085-8CE870DD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0C70-0971-7CAE-2465-8EF54BCD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640A-E769-A317-C787-37F6CCB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5F77-6FF3-5CD9-6EE3-3B50F180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D523-A1D1-2D1F-692D-96C8E969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77B0-18D7-6F5B-0CD1-A23A0792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0D20-1FCE-7E42-1BEB-06056810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DB783-19EC-92D8-DAF3-A2AC99A3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1F605-1741-E437-4C97-C3522908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0ABAF-BED9-EBD8-08D3-DA3E1360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DEFC9-452C-FF92-F35B-BCE20FED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1928-58C4-71FC-0903-DA8B19D7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91D64-6F96-0F9C-4572-58747A00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657D1-2B63-1F05-D9B5-825AE819C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A302-70A2-F329-1F85-D37FB720A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3DA17-CD90-C719-37A3-AB1C954B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F1890-2D49-6158-E0E2-781EBAA0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EFBE7-DC84-187B-57C3-03899352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7E951-B29C-F4B9-F595-D3BFAF9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E884-BD83-9AE4-6801-A187319B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C64F3-B602-73C8-7CC8-E8CA07C3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C1646-5F56-69E0-19DD-89147F70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FA74-3F24-844C-B51D-C3019ABC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617D1-DD70-AE5E-1FBD-35B640F3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9E3A2-5C89-0F3E-2111-86252CCC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71B28-7785-E351-D2CD-B53E7492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CB37-9CB1-6E63-C66D-8A78C31D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2D6E-006F-E82D-0300-151E4A4F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3A104-F334-729F-2776-8CA349E6A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9AC5D-2300-8DA7-91E5-573D2808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3BE9-7EFF-1D81-F8A4-04546EC1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65DC-39C5-C9F2-A702-9FD571AC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1F2A-7D88-34EC-7D67-E09C8CE2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B5DF8-566F-AB50-7034-7C6FF7BF8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51EF3-69ED-38D2-D6EC-AAE1453C3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B7671-7DA9-CE43-FF92-4D1B894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5E2D6-2311-E749-EE87-1AA8CDF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5679E-F599-BDA8-D812-96149499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3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79314-2036-C04D-B544-D1A59CFB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0B191-44DF-942D-3B13-0E7FA5DE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9709C-7AE6-3516-8CAF-C9527C1C1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16752-38C0-4E36-8365-3B6FA87F863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129D-7309-9562-21B2-97BACE8F8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410B-1518-5F62-4224-8D5E066EB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19713-CB4A-47BB-85EA-94DD436B2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sive Learning vs Active Learning: Finding the More Effective Method |  Institute of Data">
            <a:extLst>
              <a:ext uri="{FF2B5EF4-FFF2-40B4-BE49-F238E27FC236}">
                <a16:creationId xmlns:a16="http://schemas.microsoft.com/office/drawing/2014/main" id="{51EB97BC-C7C1-0714-B7EA-EC3FFFC6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r="464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6EF68B-B0F9-44B0-05B5-663CC137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7" y="4788309"/>
            <a:ext cx="11210925" cy="220242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 Students Shift from Passive Learning to Active Learning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Learning Specialist’s Framework for Parents and Educators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Donovan Roy, Ed.D.</a:t>
            </a:r>
            <a:b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Studying in Room with Night Sky Music | AI Art Generator | Easy-Peasy.AI">
            <a:extLst>
              <a:ext uri="{FF2B5EF4-FFF2-40B4-BE49-F238E27FC236}">
                <a16:creationId xmlns:a16="http://schemas.microsoft.com/office/drawing/2014/main" id="{E512C691-FCA6-CED5-73C6-B48A72A6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9C41A0-A8B5-6572-F0A8-82726F3ECA92}"/>
              </a:ext>
            </a:extLst>
          </p:cNvPr>
          <p:cNvSpPr txBox="1"/>
          <p:nvPr/>
        </p:nvSpPr>
        <p:spPr>
          <a:xfrm>
            <a:off x="6858000" y="0"/>
            <a:ext cx="524551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Learning Strategies (Often Used by Struggling Students)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strategies feel comfortable but do not strengthen higher-order thinking: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Re-reading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Highlighting large sections of 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Rewriting notes verbatim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lectures without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Memorizing without context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Watching videos without reviewing or summarizing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Copying slides without analysis</a:t>
            </a:r>
          </a:p>
          <a:p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learning reinforces only: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(Bottom tiers of Bloom’s Taxonomy)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3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ghlighting Is Ineffective—Here's How to Change That | Edutopia">
            <a:extLst>
              <a:ext uri="{FF2B5EF4-FFF2-40B4-BE49-F238E27FC236}">
                <a16:creationId xmlns:a16="http://schemas.microsoft.com/office/drawing/2014/main" id="{4958CF64-74A5-8D60-3FDF-24D48F8C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1A5AF-3D30-FC35-99D8-BE07474C7B49}"/>
              </a:ext>
            </a:extLst>
          </p:cNvPr>
          <p:cNvSpPr txBox="1"/>
          <p:nvPr/>
        </p:nvSpPr>
        <p:spPr>
          <a:xfrm>
            <a:off x="6774425" y="98323"/>
            <a:ext cx="53733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Connection: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Instruction = Passive Learning Foundations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instruction naturally focuses 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information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provide structure, explanations, examples, and demonstrations.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often respond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Copying 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Repeating what the teacher 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starting points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they stay at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of Bloom’s Taxonomy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students only remember or understand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metacognitive awareness, students assume this is enough and performance plateaus.</a:t>
            </a:r>
          </a:p>
        </p:txBody>
      </p:sp>
    </p:spTree>
    <p:extLst>
      <p:ext uri="{BB962C8B-B14F-4D97-AF65-F5344CB8AC3E}">
        <p14:creationId xmlns:p14="http://schemas.microsoft.com/office/powerpoint/2010/main" val="421356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s Taxonomy Clipart Benjamin Blooms Learning Theory Bloom S Taxonomy  Levels Of">
            <a:extLst>
              <a:ext uri="{FF2B5EF4-FFF2-40B4-BE49-F238E27FC236}">
                <a16:creationId xmlns:a16="http://schemas.microsoft.com/office/drawing/2014/main" id="{CC01C898-8AC1-25C6-94B8-1835C1F0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24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7B8E3-120B-CB04-A8DA-3A883E6A3967}"/>
              </a:ext>
            </a:extLst>
          </p:cNvPr>
          <p:cNvSpPr txBox="1"/>
          <p:nvPr/>
        </p:nvSpPr>
        <p:spPr>
          <a:xfrm>
            <a:off x="6459794" y="117988"/>
            <a:ext cx="55552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Bloom’s Taxonomy Explained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Bloom’s Taxonomy structures learning from foundational to advanced: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recalling facts and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explaining ideas or concepts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using information in new situations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breaking material into parts and examining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making judgments and supporting them with 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producing original work or solutions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Levels = Passive Learning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Levels = Active Learning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High-performing students excel during independent study.</a:t>
            </a:r>
          </a:p>
        </p:txBody>
      </p:sp>
    </p:spTree>
    <p:extLst>
      <p:ext uri="{BB962C8B-B14F-4D97-AF65-F5344CB8AC3E}">
        <p14:creationId xmlns:p14="http://schemas.microsoft.com/office/powerpoint/2010/main" val="270698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sing Bloom's Taxonomy for Effective Learning">
            <a:extLst>
              <a:ext uri="{FF2B5EF4-FFF2-40B4-BE49-F238E27FC236}">
                <a16:creationId xmlns:a16="http://schemas.microsoft.com/office/drawing/2014/main" id="{092BEB40-C25F-FE27-D226-197A1870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71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D14A05-2D1D-4398-4A4D-076BBA479F6A}"/>
              </a:ext>
            </a:extLst>
          </p:cNvPr>
          <p:cNvSpPr txBox="1"/>
          <p:nvPr/>
        </p:nvSpPr>
        <p:spPr>
          <a:xfrm>
            <a:off x="6489290" y="0"/>
            <a:ext cx="57027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Strategies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(Top of Bloom’s Taxonomy)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students strengthen evaluation, analysis, and self-assessment: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concept maps from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content to someone 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Summarizing notes without looking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Practicing retrieval (active recall)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Self-quizzing with open-ended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predictions or rationales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concepts to real-life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Comparing/contrasting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problems without 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mistakes and revising strategies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requires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metacognitive monitoring and control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strengthening long-term retention and higher-order thinking.</a:t>
            </a:r>
          </a:p>
        </p:txBody>
      </p:sp>
    </p:spTree>
    <p:extLst>
      <p:ext uri="{BB962C8B-B14F-4D97-AF65-F5344CB8AC3E}">
        <p14:creationId xmlns:p14="http://schemas.microsoft.com/office/powerpoint/2010/main" val="400178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tacognition | SpringerLink">
            <a:extLst>
              <a:ext uri="{FF2B5EF4-FFF2-40B4-BE49-F238E27FC236}">
                <a16:creationId xmlns:a16="http://schemas.microsoft.com/office/drawing/2014/main" id="{9E3B573C-FD6D-1268-013F-7273D6F5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5974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06F6E-069D-4935-64C0-00CD9E115B66}"/>
              </a:ext>
            </a:extLst>
          </p:cNvPr>
          <p:cNvSpPr txBox="1"/>
          <p:nvPr/>
        </p:nvSpPr>
        <p:spPr>
          <a:xfrm>
            <a:off x="6597445" y="68826"/>
            <a:ext cx="55945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Deconstructing Classroom Notes is Essential</a:t>
            </a:r>
          </a:p>
          <a:p>
            <a:pPr algn="ctr">
              <a:buNone/>
            </a:pPr>
            <a:endParaRPr lang="en-US" sz="2400" b="0" dirty="0">
              <a:solidFill>
                <a:srgbClr val="0E10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Deconstructing notes is a </a:t>
            </a:r>
            <a:r>
              <a:rPr lang="en-US" sz="2000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 indicator of active learning</a:t>
            </a: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because it requires students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Analyze information rather than copy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Identify what they do and do not understand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Organize material into meaningful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Evaluate relationships, patterns, and themes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Rewrite and restructure ideas using their own 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Transform notes into active study tools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guides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 banks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 maps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charts</a:t>
            </a:r>
          </a:p>
          <a:p>
            <a:pPr lvl="2"/>
            <a:endParaRPr lang="en-US" sz="2000" dirty="0">
              <a:solidFill>
                <a:srgbClr val="0E10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activates </a:t>
            </a:r>
            <a:r>
              <a:rPr lang="en-US" sz="2000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analysis, evaluation, and creation</a:t>
            </a:r>
            <a:r>
              <a:rPr lang="en-US" sz="2000" b="1" dirty="0">
                <a:solidFill>
                  <a:srgbClr val="0E1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top tiers of Bloom’s Taxonomy.</a:t>
            </a:r>
          </a:p>
        </p:txBody>
      </p:sp>
    </p:spTree>
    <p:extLst>
      <p:ext uri="{BB962C8B-B14F-4D97-AF65-F5344CB8AC3E}">
        <p14:creationId xmlns:p14="http://schemas.microsoft.com/office/powerpoint/2010/main" val="43606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etacognitive Strategies">
            <a:extLst>
              <a:ext uri="{FF2B5EF4-FFF2-40B4-BE49-F238E27FC236}">
                <a16:creationId xmlns:a16="http://schemas.microsoft.com/office/drawing/2014/main" id="{FE4C3FC0-2275-4074-5B09-A47A0EA7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42962-89E7-7441-3A69-6FC2395F49A5}"/>
              </a:ext>
            </a:extLst>
          </p:cNvPr>
          <p:cNvSpPr txBox="1"/>
          <p:nvPr/>
        </p:nvSpPr>
        <p:spPr>
          <a:xfrm>
            <a:off x="6617111" y="0"/>
            <a:ext cx="5486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Metacognition + Active Learning = Academic Growth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students deconstruct notes, they engage their metacognition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understanding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strategy effectiveness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to revise their study approaches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learning gaps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types of questions likely to appear on exams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awareness strengthens independence, confidence, and academic resilience.</a:t>
            </a:r>
          </a:p>
        </p:txBody>
      </p:sp>
    </p:spTree>
    <p:extLst>
      <p:ext uri="{BB962C8B-B14F-4D97-AF65-F5344CB8AC3E}">
        <p14:creationId xmlns:p14="http://schemas.microsoft.com/office/powerpoint/2010/main" val="252011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8B563-3004-16EE-236E-6A69E89D57D0}"/>
              </a:ext>
            </a:extLst>
          </p:cNvPr>
          <p:cNvSpPr txBox="1"/>
          <p:nvPr/>
        </p:nvSpPr>
        <p:spPr>
          <a:xfrm flipH="1">
            <a:off x="6784256" y="0"/>
            <a:ext cx="5329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Learners Struggle Without Metacognitive Awareness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often struggle because they rely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learning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Memorization over comprehension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 instead of reasoning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Surface-level preparation instead of deeper engagement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metacognition, students cannot determine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shift strategies.</a:t>
            </a:r>
          </a:p>
        </p:txBody>
      </p:sp>
      <p:pic>
        <p:nvPicPr>
          <p:cNvPr id="5" name="Picture 20" descr="Stressed Student Cartoon Images – Browse 10,162 Stock Photos, Vectors, and  Video | Adobe Stock">
            <a:extLst>
              <a:ext uri="{FF2B5EF4-FFF2-40B4-BE49-F238E27FC236}">
                <a16:creationId xmlns:a16="http://schemas.microsoft.com/office/drawing/2014/main" id="{C1914B19-B3DC-9195-4EDB-B112CFC8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66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0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acher Parents Stock Illustrations – 1,542 Teacher Parents Stock  Illustrations, Vectors &amp; Clipart - Dreamstime">
            <a:extLst>
              <a:ext uri="{FF2B5EF4-FFF2-40B4-BE49-F238E27FC236}">
                <a16:creationId xmlns:a16="http://schemas.microsoft.com/office/drawing/2014/main" id="{EB0DDA02-8F64-B2EB-EC38-ADA8E2AF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" y="0"/>
            <a:ext cx="6916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DBAA2-3CE6-4B2E-4DF1-43D3CC8151D8}"/>
              </a:ext>
            </a:extLst>
          </p:cNvPr>
          <p:cNvSpPr txBox="1"/>
          <p:nvPr/>
        </p:nvSpPr>
        <p:spPr>
          <a:xfrm>
            <a:off x="6990735" y="108154"/>
            <a:ext cx="50832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Takeaway for Parents and Educators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stronger academic performance: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students understand their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metacognitive style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active learning routines during independent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them to deconstruct their notes after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 the importance of reflection, monitoring, and evaluation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tiers of Bloom’s Taxonomy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unlock deeper comprehension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Metacognition transforms learners from passive recipients into active thinkers.</a:t>
            </a:r>
          </a:p>
        </p:txBody>
      </p:sp>
    </p:spTree>
    <p:extLst>
      <p:ext uri="{BB962C8B-B14F-4D97-AF65-F5344CB8AC3E}">
        <p14:creationId xmlns:p14="http://schemas.microsoft.com/office/powerpoint/2010/main" val="409266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590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Helping Students Shift from Passive Learning to Active Learning A Learning Specialist’s Framework for Parents and Educators Presented by Donovan Roy, Ed.D.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Donovan Roy</dc:creator>
  <cp:lastModifiedBy>Donovan Roy</cp:lastModifiedBy>
  <cp:revision>6</cp:revision>
  <dcterms:created xsi:type="dcterms:W3CDTF">2025-12-04T17:19:43Z</dcterms:created>
  <dcterms:modified xsi:type="dcterms:W3CDTF">2025-12-04T18:59:59Z</dcterms:modified>
</cp:coreProperties>
</file>