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57" r:id="rId4"/>
    <p:sldId id="296" r:id="rId5"/>
    <p:sldId id="258" r:id="rId6"/>
    <p:sldId id="297" r:id="rId7"/>
    <p:sldId id="298" r:id="rId8"/>
    <p:sldId id="300" r:id="rId9"/>
    <p:sldId id="305" r:id="rId10"/>
    <p:sldId id="306" r:id="rId11"/>
    <p:sldId id="307" r:id="rId12"/>
    <p:sldId id="311" r:id="rId13"/>
    <p:sldId id="312" r:id="rId14"/>
    <p:sldId id="260" r:id="rId15"/>
    <p:sldId id="301" r:id="rId16"/>
    <p:sldId id="261" r:id="rId17"/>
    <p:sldId id="303" r:id="rId18"/>
    <p:sldId id="304" r:id="rId19"/>
    <p:sldId id="299" r:id="rId20"/>
    <p:sldId id="302" r:id="rId21"/>
    <p:sldId id="308" r:id="rId22"/>
    <p:sldId id="309" r:id="rId23"/>
    <p:sldId id="310" r:id="rId24"/>
    <p:sldId id="313" r:id="rId25"/>
    <p:sldId id="314" r:id="rId26"/>
    <p:sldId id="316" r:id="rId27"/>
    <p:sldId id="315" r:id="rId28"/>
    <p:sldId id="317" r:id="rId29"/>
    <p:sldId id="318" r:id="rId30"/>
    <p:sldId id="319" r:id="rId31"/>
    <p:sldId id="320" r:id="rId32"/>
    <p:sldId id="321" r:id="rId33"/>
    <p:sldId id="322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23" r:id="rId42"/>
    <p:sldId id="324" r:id="rId43"/>
    <p:sldId id="325" r:id="rId44"/>
    <p:sldId id="284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73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1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61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6686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3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6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8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9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9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FE81FE-F61F-43D1-B175-630F198CF7D3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383D0E-0D1D-4A9F-9454-E33ACB74A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6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cooke@bmklegal.com" TargetMode="External"/><Relationship Id="rId2" Type="http://schemas.openxmlformats.org/officeDocument/2006/relationships/hyperlink" Target="mailto:cdavidson@bmklega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0DEC-FB9A-4A2F-86AC-39FC471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330114"/>
            <a:ext cx="9269412" cy="1155267"/>
          </a:xfrm>
        </p:spPr>
        <p:txBody>
          <a:bodyPr anchor="ctr">
            <a:noAutofit/>
          </a:bodyPr>
          <a:lstStyle/>
          <a:p>
            <a:pPr algn="ctr"/>
            <a:endParaRPr lang="en-US" sz="9600" dirty="0">
              <a:solidFill>
                <a:srgbClr val="FFFFFF"/>
              </a:solidFill>
            </a:endParaRP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11455-105D-4029-9906-78C13B49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952" y="1616026"/>
            <a:ext cx="9754921" cy="3625947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en-US" sz="4400" dirty="0">
                <a:solidFill>
                  <a:srgbClr val="146194">
                    <a:lumMod val="75000"/>
                  </a:srgbClr>
                </a:solidFill>
              </a:rPr>
              <a:t>Christopher J. Davidson, Esq.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4400" dirty="0"/>
              <a:t>Brendan Cooke, Esq.</a:t>
            </a:r>
          </a:p>
          <a:p>
            <a:pPr marL="0" indent="0" algn="ctr">
              <a:buNone/>
            </a:pPr>
            <a:r>
              <a:rPr lang="en-US" sz="4400" dirty="0"/>
              <a:t>Berluti  McLaughlin &amp; </a:t>
            </a:r>
            <a:r>
              <a:rPr lang="en-US" sz="4400" dirty="0" err="1"/>
              <a:t>Kutchin</a:t>
            </a:r>
            <a:r>
              <a:rPr lang="en-US" sz="4400" dirty="0"/>
              <a:t> LLP</a:t>
            </a:r>
          </a:p>
          <a:p>
            <a:pPr marL="0" indent="0" algn="ctr">
              <a:buNone/>
            </a:pPr>
            <a:r>
              <a:rPr lang="en-US" sz="4400" dirty="0"/>
              <a:t>44 School St Boston, MA 02108</a:t>
            </a:r>
          </a:p>
          <a:p>
            <a:pPr marL="0" indent="0" algn="ctr">
              <a:buNone/>
            </a:pPr>
            <a:r>
              <a:rPr lang="en-US" sz="4400" dirty="0"/>
              <a:t>T: (617)557-3030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(cdavidson@bmklegal.com)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(bcooke@bmklegal.com)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70899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4D51-6532-6B4F-C662-35DDFDED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TRUST DOCTRINE</a:t>
            </a:r>
            <a:br>
              <a:rPr lang="en-US" dirty="0"/>
            </a:br>
            <a:r>
              <a:rPr lang="en-US" dirty="0"/>
              <a:t>COLONIAL ORDINANCES OF 1647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EF28C-2589-9412-A321-8F0D97CC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CASE LAW</a:t>
            </a:r>
          </a:p>
        </p:txBody>
      </p:sp>
    </p:spTree>
    <p:extLst>
      <p:ext uri="{BB962C8B-B14F-4D97-AF65-F5344CB8AC3E}">
        <p14:creationId xmlns:p14="http://schemas.microsoft.com/office/powerpoint/2010/main" val="173001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F5D6-BD36-2F8F-68C6-53B4B8FF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takeaway: presumes that upland owner owns to the mean low tide water mark.  Deeds can sever this ownership.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13BC-0001-2C6D-425A-C7A5F133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In Re Opinion of The Justices, 365 Mass. 681 (1974).</a:t>
            </a:r>
          </a:p>
        </p:txBody>
      </p:sp>
    </p:spTree>
    <p:extLst>
      <p:ext uri="{BB962C8B-B14F-4D97-AF65-F5344CB8AC3E}">
        <p14:creationId xmlns:p14="http://schemas.microsoft.com/office/powerpoint/2010/main" val="319860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4EA6-5C94-5F61-CFCF-CD7100C7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“The Commonwealth, as successor to the colonial authorities, owns and controls lands seaward of the flats”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73C6-5B8A-9C47-CD04-CA0B293F6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MICHAELSON v. SILVER BEACH IMPROVEMENT ASSOCIATION, INC., 342 MASS. 251, 253-254 (1961)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7613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AA48-DDBB-9F62-12C0-A8CB89BA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waters and the land under [waters] beyond the line of private ownership are held by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EF26-C7DA-8750-72BD-C9B247C8A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HOME FOR AGED WOMEN V. COMMONWEALTH, 202 MASS. 422, 427 (1909)</a:t>
            </a:r>
          </a:p>
        </p:txBody>
      </p:sp>
    </p:spTree>
    <p:extLst>
      <p:ext uri="{BB962C8B-B14F-4D97-AF65-F5344CB8AC3E}">
        <p14:creationId xmlns:p14="http://schemas.microsoft.com/office/powerpoint/2010/main" val="154981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0DEC-FB9A-4A2F-86AC-39FC471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330114"/>
            <a:ext cx="9269412" cy="1695239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TOWN INVOLVEMENT</a:t>
            </a: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11455-105D-4029-9906-78C13B49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04" y="2486826"/>
            <a:ext cx="9763294" cy="2749807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365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EFC4-7979-E796-4E61-94044A75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DEFA-0325-E76B-2160-2511326EC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/>
              <a:t>TOWN ASKED TO NOTIFY DMF OF THE COMMERCIAL USE OF PRIVATE LAND IN ORDER TO ISSUE COMMERCIAL PERMIT</a:t>
            </a:r>
          </a:p>
          <a:p>
            <a:r>
              <a:rPr lang="en-US" sz="4800" dirty="0"/>
              <a:t>TOWN REFUSED ON GROUNDS OF MORATORIUM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1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0DEC-FB9A-4A2F-86AC-39FC471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330114"/>
            <a:ext cx="9269412" cy="1155267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MORATORIUM</a:t>
            </a: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11455-105D-4029-9906-78C13B49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28" y="1814421"/>
            <a:ext cx="9763294" cy="2867259"/>
          </a:xfrm>
        </p:spPr>
        <p:txBody>
          <a:bodyPr>
            <a:normAutofit fontScale="40000" lnSpcReduction="20000"/>
          </a:bodyPr>
          <a:lstStyle/>
          <a:p>
            <a:r>
              <a:rPr lang="en-US" sz="5200" dirty="0"/>
              <a:t>1. 2005: Moratorium imposed</a:t>
            </a:r>
          </a:p>
          <a:p>
            <a:pPr lvl="1"/>
            <a:r>
              <a:rPr lang="en-US" sz="5000" dirty="0"/>
              <a:t>Reason: to find viable space for aquaculture</a:t>
            </a:r>
          </a:p>
          <a:p>
            <a:r>
              <a:rPr lang="en-US" sz="5200" dirty="0"/>
              <a:t>2. 2009: Moratorium Remains</a:t>
            </a:r>
          </a:p>
          <a:p>
            <a:pPr lvl="1"/>
            <a:r>
              <a:rPr lang="en-US" sz="5000" dirty="0"/>
              <a:t>Formal study found viable space, but too much congestion at town ramp and in the harbor</a:t>
            </a:r>
          </a:p>
          <a:p>
            <a:pPr lvl="1"/>
            <a:r>
              <a:rPr lang="en-US" sz="5000" dirty="0"/>
              <a:t>Existing farmers could expand to promote industry but no new farmers due to congestion</a:t>
            </a:r>
          </a:p>
          <a:p>
            <a:pPr marL="457200" lvl="1" indent="0">
              <a:buNone/>
            </a:pPr>
            <a:r>
              <a:rPr lang="en-US" sz="5000" dirty="0"/>
              <a:t>3. 2024: Moratorium removed to Impose “Limited Entry Fishery”</a:t>
            </a:r>
          </a:p>
          <a:p>
            <a:pPr marL="457200" lvl="1" indent="0"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46814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F8A1-08E7-B131-AC1D-CE01FB31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CA965-1188-7E68-84AB-92F3E473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HUSK RESPONSE</a:t>
            </a:r>
          </a:p>
        </p:txBody>
      </p:sp>
    </p:spTree>
    <p:extLst>
      <p:ext uri="{BB962C8B-B14F-4D97-AF65-F5344CB8AC3E}">
        <p14:creationId xmlns:p14="http://schemas.microsoft.com/office/powerpoint/2010/main" val="105150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2EE4-5D62-7353-8A0E-DA073BA4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C94DD-A4E6-BAAC-240B-F6FC50CB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MORATORIUMS ARE LIMITED IN SCOPE</a:t>
            </a:r>
          </a:p>
          <a:p>
            <a:pPr lvl="1"/>
            <a:r>
              <a:rPr lang="en-US" dirty="0"/>
              <a:t>ONLY LEGAL IF TEMPORARY</a:t>
            </a:r>
          </a:p>
          <a:p>
            <a:pPr lvl="2"/>
            <a:r>
              <a:rPr lang="en-US" dirty="0"/>
              <a:t>THIS WAS NOT TEMPORARY – WENT ON FOR 20 YEARS</a:t>
            </a:r>
          </a:p>
          <a:p>
            <a:pPr lvl="1"/>
            <a:r>
              <a:rPr lang="en-US" dirty="0"/>
              <a:t>PURPOSE</a:t>
            </a:r>
          </a:p>
          <a:p>
            <a:pPr lvl="2"/>
            <a:r>
              <a:rPr lang="en-US" dirty="0"/>
              <a:t>PRIVATE TIDELAND OWNER DOES NOT CONTRIBUTE TO CONGESTION</a:t>
            </a:r>
          </a:p>
          <a:p>
            <a:pPr lvl="2"/>
            <a:r>
              <a:rPr lang="en-US" dirty="0"/>
              <a:t>WORKING OUT OF THEIR BACKYARD, NOT THE HARBOR AND NOT USING BOAT RAMP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5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0AC4-0243-AEA4-3CE5-0C49451D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194584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NO MORE MORATORIUM </a:t>
            </a:r>
            <a:br>
              <a:rPr lang="en-US" dirty="0"/>
            </a:br>
            <a:r>
              <a:rPr lang="en-US" dirty="0"/>
              <a:t>LIMITED ENTRY FISHERY DECLARED</a:t>
            </a:r>
            <a:br>
              <a:rPr lang="en-US" dirty="0"/>
            </a:br>
            <a:r>
              <a:rPr lang="en-US" dirty="0"/>
              <a:t>NO NEW SITES TO BE GIVEN TO APPLICANTS</a:t>
            </a:r>
            <a:br>
              <a:rPr lang="en-US" dirty="0"/>
            </a:br>
            <a:r>
              <a:rPr lang="en-US" dirty="0"/>
              <a:t>TRANSFERS ONLY</a:t>
            </a:r>
            <a:br>
              <a:rPr lang="en-US" dirty="0"/>
            </a:br>
            <a:r>
              <a:rPr lang="en-US" dirty="0"/>
              <a:t>WAITLIST ESTABLISHED FOR ABANDONED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6456-91C1-A252-38A0-E2FFA910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4800" dirty="0"/>
              <a:t>RESULT:</a:t>
            </a:r>
          </a:p>
          <a:p>
            <a:pPr marL="914400" lvl="2" indent="0" algn="ctr">
              <a:buNone/>
            </a:pPr>
            <a:r>
              <a:rPr lang="en-US" sz="4800" dirty="0"/>
              <a:t>TOWN AMENDS BYLAWS IN 2024</a:t>
            </a:r>
          </a:p>
        </p:txBody>
      </p:sp>
    </p:spTree>
    <p:extLst>
      <p:ext uri="{BB962C8B-B14F-4D97-AF65-F5344CB8AC3E}">
        <p14:creationId xmlns:p14="http://schemas.microsoft.com/office/powerpoint/2010/main" val="145252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25B06-15CB-4754-8639-4853E8416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3980" y="871060"/>
            <a:ext cx="6368858" cy="3028983"/>
          </a:xfrm>
        </p:spPr>
        <p:txBody>
          <a:bodyPr>
            <a:noAutofit/>
          </a:bodyPr>
          <a:lstStyle/>
          <a:p>
            <a:r>
              <a:rPr lang="en-US" sz="7200" dirty="0"/>
              <a:t>LEGAL DIMENSIONS</a:t>
            </a:r>
            <a:endParaRPr lang="en-U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379EC-F49F-4917-9C9F-3283AACDA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7" name="Graphic 6" descr="Briefcase">
            <a:extLst>
              <a:ext uri="{FF2B5EF4-FFF2-40B4-BE49-F238E27FC236}">
                <a16:creationId xmlns:a16="http://schemas.microsoft.com/office/drawing/2014/main" id="{F5403D14-2ABF-4B12-98B1-4584224B0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633" y="1264416"/>
            <a:ext cx="4004489" cy="4004489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2" name="Group 11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12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3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9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125B-E1D1-D4C8-A795-83442B26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CDCC-011D-74F0-57B5-C11EECBB5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LAWSUIT FILED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87CAEAA-8577-B2C4-D950-A5BCE8D05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674" y="0"/>
            <a:ext cx="382032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7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E460-A733-247E-9157-9CBB6815D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3630"/>
            <a:ext cx="5706963" cy="5830770"/>
          </a:xfrm>
        </p:spPr>
        <p:txBody>
          <a:bodyPr/>
          <a:lstStyle/>
          <a:p>
            <a:r>
              <a:rPr lang="en-US" dirty="0"/>
              <a:t>Appeal of Duxbury bylaws for limited entry fishery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FB80F-E572-497E-7B53-9210222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0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EDCA-B4C7-C14D-6794-8FF8D88F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7C5F-4F7A-8059-75FD-0F2F24BA0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/>
              <a:t>HUSK ARGUMENT</a:t>
            </a:r>
          </a:p>
        </p:txBody>
      </p:sp>
    </p:spTree>
    <p:extLst>
      <p:ext uri="{BB962C8B-B14F-4D97-AF65-F5344CB8AC3E}">
        <p14:creationId xmlns:p14="http://schemas.microsoft.com/office/powerpoint/2010/main" val="240581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1F2B-7AA6-1309-EB70-E3F11AE2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F9D2-2A1E-E735-BC8A-9C5507233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 EXCEEDED AUTHORITY DELEGATED TO IT FROM THE STATE</a:t>
            </a:r>
          </a:p>
          <a:p>
            <a:r>
              <a:rPr lang="en-US" dirty="0"/>
              <a:t>DECISION TO BAN NEW AQUACULTURE SITES WAS ARBITRARY AND CAPRICIOUS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45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7D50-1503-08FF-AF1D-E63C2F21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BEFB-C6CA-7A24-9570-3DDB69A9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PART I:</a:t>
            </a:r>
          </a:p>
          <a:p>
            <a:pPr marL="0" indent="0" algn="ctr">
              <a:buNone/>
            </a:pPr>
            <a:r>
              <a:rPr lang="en-US" sz="4800" dirty="0"/>
              <a:t>TOWN EXCEEDS AUTHORITY</a:t>
            </a:r>
          </a:p>
        </p:txBody>
      </p:sp>
    </p:spTree>
    <p:extLst>
      <p:ext uri="{BB962C8B-B14F-4D97-AF65-F5344CB8AC3E}">
        <p14:creationId xmlns:p14="http://schemas.microsoft.com/office/powerpoint/2010/main" val="4094830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52A4-8482-6C22-23F2-BCFAE33B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F23E-6A61-8EB5-BF09-92F97A1A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PUBLIC TRUST DOCTRINE</a:t>
            </a:r>
          </a:p>
          <a:p>
            <a:pPr algn="ctr"/>
            <a:r>
              <a:rPr lang="en-US" sz="4800" dirty="0"/>
              <a:t>M.G.L. 130, S. 57</a:t>
            </a:r>
          </a:p>
        </p:txBody>
      </p:sp>
    </p:spTree>
    <p:extLst>
      <p:ext uri="{BB962C8B-B14F-4D97-AF65-F5344CB8AC3E}">
        <p14:creationId xmlns:p14="http://schemas.microsoft.com/office/powerpoint/2010/main" val="1009349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A611-001D-BC0C-9E53-44D292E1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22324-F159-21AE-56FB-B847D4A1C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MUNICIPAL AUTHORITY TO REGULATE TIDELANDS MUST BE DELEGATED BY STATE</a:t>
            </a:r>
          </a:p>
          <a:p>
            <a:r>
              <a:rPr lang="en-US" sz="2800" dirty="0"/>
              <a:t>LICENSING STATUTE DELEGATED AUTHORITY WITH RESPECT TO COMMONWEALTH TIDELANDS</a:t>
            </a:r>
          </a:p>
          <a:p>
            <a:r>
              <a:rPr lang="en-US" sz="2800" dirty="0"/>
              <a:t>DID NOT DELEGATE ANY RIGHT TO REGULATE PRIVATE TIDELANDS</a:t>
            </a:r>
          </a:p>
        </p:txBody>
      </p:sp>
    </p:spTree>
    <p:extLst>
      <p:ext uri="{BB962C8B-B14F-4D97-AF65-F5344CB8AC3E}">
        <p14:creationId xmlns:p14="http://schemas.microsoft.com/office/powerpoint/2010/main" val="385781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49AD-3147-735A-ADEB-7AAAF241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6863-417B-C926-43C7-4A9ED60ED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800" b="0" i="0" dirty="0">
                <a:solidFill>
                  <a:srgbClr val="333333"/>
                </a:solidFill>
                <a:effectLst/>
                <a:latin typeface="Raleway" pitchFamily="2" charset="0"/>
              </a:rPr>
              <a:t>KEY LANGUAGE:</a:t>
            </a:r>
          </a:p>
          <a:p>
            <a:pPr algn="ctr"/>
            <a:endParaRPr lang="en-US" sz="4800" dirty="0">
              <a:solidFill>
                <a:srgbClr val="333333"/>
              </a:solidFill>
              <a:latin typeface="Raleway" pitchFamily="2" charset="0"/>
            </a:endParaRPr>
          </a:p>
          <a:p>
            <a:pPr algn="ctr"/>
            <a:r>
              <a:rPr lang="en-US" sz="4800" b="0" i="0" dirty="0">
                <a:solidFill>
                  <a:srgbClr val="333333"/>
                </a:solidFill>
                <a:effectLst/>
                <a:latin typeface="Raleway" pitchFamily="2" charset="0"/>
              </a:rPr>
              <a:t>Licenses under this section shall be granted…not so as to impair the private rights of any person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221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DB7C-BB3D-FB07-5663-9ED7B25C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FCD5-4F80-7CF6-A8E9-0BC232CE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800" dirty="0"/>
              <a:t>SUPPORTING COURT DECISIONS</a:t>
            </a:r>
          </a:p>
          <a:p>
            <a:endParaRPr lang="en-US" dirty="0"/>
          </a:p>
          <a:p>
            <a:r>
              <a:rPr lang="en-US" dirty="0" err="1"/>
              <a:t>Fafard</a:t>
            </a:r>
            <a:r>
              <a:rPr lang="en-US" dirty="0"/>
              <a:t> v. Conservation Comm'n of Barnstable</a:t>
            </a:r>
          </a:p>
          <a:p>
            <a:pPr lvl="1"/>
            <a:r>
              <a:rPr lang="en-US" dirty="0"/>
              <a:t>RECOGNIZED THE LICENSING STATUTE DELEGATED AUTHORITY TO REGULATE COMMONWEALTH TIDELANDS</a:t>
            </a:r>
          </a:p>
          <a:p>
            <a:r>
              <a:rPr lang="en-US" dirty="0" err="1"/>
              <a:t>Pazolt</a:t>
            </a:r>
            <a:r>
              <a:rPr lang="en-US" dirty="0"/>
              <a:t> v. Dir. of Div. of Marine Fisheries</a:t>
            </a:r>
          </a:p>
          <a:p>
            <a:pPr lvl="1"/>
            <a:r>
              <a:rPr lang="en-US" dirty="0"/>
              <a:t>TOWN DOES NOT HAVE AUTHORITY TO UNILATERALLY GRANT LICENSE ON PRIVATE TIDELANDS</a:t>
            </a:r>
          </a:p>
          <a:p>
            <a:r>
              <a:rPr lang="en-US" dirty="0"/>
              <a:t>Opinion of the Justices</a:t>
            </a:r>
          </a:p>
          <a:p>
            <a:pPr lvl="1"/>
            <a:r>
              <a:rPr lang="en-US" dirty="0"/>
              <a:t>SCOPE OF PUBLIC EASEMENT RIGHTS</a:t>
            </a:r>
          </a:p>
        </p:txBody>
      </p:sp>
    </p:spTree>
    <p:extLst>
      <p:ext uri="{BB962C8B-B14F-4D97-AF65-F5344CB8AC3E}">
        <p14:creationId xmlns:p14="http://schemas.microsoft.com/office/powerpoint/2010/main" val="134860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0A4B-2944-F86E-78D0-E83F537F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F49A6-CDF8-CA53-0D64-951C93D05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SCOPE OF AUTHORITY TO REGULATE PRIVATE TIDELANDS</a:t>
            </a:r>
          </a:p>
        </p:txBody>
      </p:sp>
    </p:spTree>
    <p:extLst>
      <p:ext uri="{BB962C8B-B14F-4D97-AF65-F5344CB8AC3E}">
        <p14:creationId xmlns:p14="http://schemas.microsoft.com/office/powerpoint/2010/main" val="32051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0DEC-FB9A-4A2F-86AC-39FC471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330114"/>
            <a:ext cx="9269412" cy="456099"/>
          </a:xfrm>
        </p:spPr>
        <p:txBody>
          <a:bodyPr anchor="ctr">
            <a:noAutofit/>
          </a:bodyPr>
          <a:lstStyle/>
          <a:p>
            <a:pPr algn="ctr"/>
            <a:r>
              <a:rPr lang="en-US" sz="9600" dirty="0">
                <a:solidFill>
                  <a:srgbClr val="FFFFFF"/>
                </a:solidFill>
              </a:rPr>
              <a:t>TOPICS</a:t>
            </a: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11455-105D-4029-9906-78C13B49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28" y="1499537"/>
            <a:ext cx="9763294" cy="3615267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1.  MORATORIUMS</a:t>
            </a:r>
          </a:p>
          <a:p>
            <a:r>
              <a:rPr lang="en-US" sz="5400" dirty="0"/>
              <a:t>2.  PRIVATE TIDELANDS</a:t>
            </a:r>
          </a:p>
          <a:p>
            <a:r>
              <a:rPr lang="en-US" sz="5400" dirty="0"/>
              <a:t>3.  M.G.L. c. 130, section 57</a:t>
            </a:r>
          </a:p>
          <a:p>
            <a:r>
              <a:rPr lang="en-US" sz="5400" dirty="0"/>
              <a:t>4. DOVER AMENDMENT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01098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8598-E665-B8F7-A036-64041F96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7F4F-71FA-8AEC-FB62-1BD56ACE8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cs typeface="Times New Roman" panose="02020603050405020304" pitchFamily="18" charset="0"/>
              </a:rPr>
              <a:t>PUBLIC TRUST DOCTRINE, NOT STATUTE APPLIES</a:t>
            </a:r>
          </a:p>
        </p:txBody>
      </p:sp>
    </p:spTree>
    <p:extLst>
      <p:ext uri="{BB962C8B-B14F-4D97-AF65-F5344CB8AC3E}">
        <p14:creationId xmlns:p14="http://schemas.microsoft.com/office/powerpoint/2010/main" val="3019479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0FE0A-5A48-9B70-1C8E-8BC17963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9F45-06A0-1D4A-70FC-8F2808072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FISH, FOWL, NAVIGATION</a:t>
            </a:r>
          </a:p>
        </p:txBody>
      </p:sp>
    </p:spTree>
    <p:extLst>
      <p:ext uri="{BB962C8B-B14F-4D97-AF65-F5344CB8AC3E}">
        <p14:creationId xmlns:p14="http://schemas.microsoft.com/office/powerpoint/2010/main" val="56310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A26B-1829-D7E0-9EAC-71DC79FB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C0418-8C7F-F32D-A4D4-62D927BEE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AQUACULTURE IS NOT “FISHING,” AND THEREFORE, PUBLIC HAS NO RIGHT TO GROW SHELLFISH ON PRIVATE TIDELAND</a:t>
            </a:r>
          </a:p>
          <a:p>
            <a:r>
              <a:rPr lang="en-US" dirty="0"/>
              <a:t>ONLY PERSON WHO COULD IS THE PRIVATE TIDELAND OWNER</a:t>
            </a:r>
          </a:p>
        </p:txBody>
      </p:sp>
    </p:spTree>
    <p:extLst>
      <p:ext uri="{BB962C8B-B14F-4D97-AF65-F5344CB8AC3E}">
        <p14:creationId xmlns:p14="http://schemas.microsoft.com/office/powerpoint/2010/main" val="366617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43CD-73C2-2BC0-F6A5-98653E05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CA11-3FBF-0F3F-5506-712CEFDC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THE DOVER AMENDMENT</a:t>
            </a:r>
          </a:p>
        </p:txBody>
      </p:sp>
    </p:spTree>
    <p:extLst>
      <p:ext uri="{BB962C8B-B14F-4D97-AF65-F5344CB8AC3E}">
        <p14:creationId xmlns:p14="http://schemas.microsoft.com/office/powerpoint/2010/main" val="134876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551F-F8D3-011F-BD7F-FE82417D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C943-7998-5CF5-4034-D754514F3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MUNICIPALITY MAINTAINS TRADITIONAL POLICE POWER OVER SHORELAND UNLESS PREEMPTED </a:t>
            </a:r>
          </a:p>
          <a:p>
            <a:pPr lvl="1"/>
            <a:r>
              <a:rPr lang="en-US" dirty="0"/>
              <a:t>Com. v. Muise</a:t>
            </a:r>
          </a:p>
          <a:p>
            <a:r>
              <a:rPr lang="en-US" dirty="0"/>
              <a:t>DOVER AMENDMENT HAS PREEMPTED TOWN’S AUTHORITY TO REGULATE LAND USE</a:t>
            </a:r>
          </a:p>
        </p:txBody>
      </p:sp>
    </p:spTree>
    <p:extLst>
      <p:ext uri="{BB962C8B-B14F-4D97-AF65-F5344CB8AC3E}">
        <p14:creationId xmlns:p14="http://schemas.microsoft.com/office/powerpoint/2010/main" val="3523890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D1AD-7B8E-6C55-FAD3-88284B2D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CA8A-CFCA-8D69-617C-D63C2F246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DOVER AMENDMENT (M.G.L. c. 40A § 3): </a:t>
            </a:r>
          </a:p>
          <a:p>
            <a:r>
              <a:rPr lang="en-US" dirty="0"/>
              <a:t>No zoning ordinance or by-law . . . prohibit, unreasonably regulate, or require a special permit for the use of land for the primary purpose of commercial . . . aquaculture . . . nor prohibit, unreasonably regulate or require a special permit for the use, expansion, reconstruction or construction of structures thereon for the primary purpose of commercial . . . aquaculture.</a:t>
            </a:r>
          </a:p>
        </p:txBody>
      </p:sp>
    </p:spTree>
    <p:extLst>
      <p:ext uri="{BB962C8B-B14F-4D97-AF65-F5344CB8AC3E}">
        <p14:creationId xmlns:p14="http://schemas.microsoft.com/office/powerpoint/2010/main" val="214799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1930-5805-A036-FE35-71D6047F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B296B-1747-647F-73B5-24722C419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LEGISLATURE HAS MADE TWO POINTS:</a:t>
            </a:r>
          </a:p>
          <a:p>
            <a:pPr lvl="1"/>
            <a:r>
              <a:rPr lang="en-US" dirty="0"/>
              <a:t>MUNICIPALITY HAS AUTHORITY TO REGULATE COMMONWEALTH TIDELAND WITH RESPECT TO AQUACULTURE LICENSES</a:t>
            </a:r>
          </a:p>
          <a:p>
            <a:pPr lvl="1"/>
            <a:r>
              <a:rPr lang="en-US" dirty="0"/>
              <a:t>MUNICIPALITY CANNOT PROHIBIT AQUACULTURE ON PRIVATE PROPERTY</a:t>
            </a:r>
          </a:p>
        </p:txBody>
      </p:sp>
    </p:spTree>
    <p:extLst>
      <p:ext uri="{BB962C8B-B14F-4D97-AF65-F5344CB8AC3E}">
        <p14:creationId xmlns:p14="http://schemas.microsoft.com/office/powerpoint/2010/main" val="1824960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5358-C993-E933-C7B1-66F04832F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29B9-77BE-781A-B067-7F1A36F97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PART II: ARBITRARY AND CAPRICIOUS</a:t>
            </a:r>
          </a:p>
        </p:txBody>
      </p:sp>
    </p:spTree>
    <p:extLst>
      <p:ext uri="{BB962C8B-B14F-4D97-AF65-F5344CB8AC3E}">
        <p14:creationId xmlns:p14="http://schemas.microsoft.com/office/powerpoint/2010/main" val="3653579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1624-F696-FDB2-2D8C-EAE07926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BA8CD-FBE3-7F01-C067-DFCBC6CD6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LICENSING STATUTE IS TO PROTECT AND PROMOTE AQUACULTURE</a:t>
            </a:r>
          </a:p>
          <a:p>
            <a:pPr lvl="1"/>
            <a:r>
              <a:rPr lang="en-US" dirty="0"/>
              <a:t>Rose v. Bd. of Selectmen of Falmouth</a:t>
            </a:r>
          </a:p>
        </p:txBody>
      </p:sp>
    </p:spTree>
    <p:extLst>
      <p:ext uri="{BB962C8B-B14F-4D97-AF65-F5344CB8AC3E}">
        <p14:creationId xmlns:p14="http://schemas.microsoft.com/office/powerpoint/2010/main" val="2513028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5DD0-3C10-8EED-B50B-1316F8B3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F6C1-8DF1-C24E-898F-BCF026C94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ENACTMENT OF LIMITED ENTRY FISHERY RELIED ON:</a:t>
            </a:r>
          </a:p>
          <a:p>
            <a:pPr lvl="1"/>
            <a:r>
              <a:rPr lang="en-US" dirty="0"/>
              <a:t>CONGESTION OF PUBLIC SPACES</a:t>
            </a:r>
          </a:p>
          <a:p>
            <a:pPr lvl="1"/>
            <a:r>
              <a:rPr lang="en-US" dirty="0"/>
              <a:t>ASTHETIC COMPLAINTS OF RESIDENTS</a:t>
            </a:r>
          </a:p>
          <a:p>
            <a:r>
              <a:rPr lang="en-US" dirty="0"/>
              <a:t>NO OBJECTION FROM AQUACULTURE INDUSTRY</a:t>
            </a:r>
          </a:p>
          <a:p>
            <a:pPr lvl="1"/>
            <a:r>
              <a:rPr lang="en-US" dirty="0"/>
              <a:t>BOTH ECONOMICALLY AND ECOLOGICALLY VIABLE TO INCREASE AQUACULTURE SITES</a:t>
            </a:r>
          </a:p>
        </p:txBody>
      </p:sp>
    </p:spTree>
    <p:extLst>
      <p:ext uri="{BB962C8B-B14F-4D97-AF65-F5344CB8AC3E}">
        <p14:creationId xmlns:p14="http://schemas.microsoft.com/office/powerpoint/2010/main" val="298617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6BE6-9BE5-98EF-5E8B-9C565058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CJ HUSK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36BF-EDC0-1EE8-E320-5ADCA187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OUR CLIENT:</a:t>
            </a:r>
          </a:p>
        </p:txBody>
      </p:sp>
    </p:spTree>
    <p:extLst>
      <p:ext uri="{BB962C8B-B14F-4D97-AF65-F5344CB8AC3E}">
        <p14:creationId xmlns:p14="http://schemas.microsoft.com/office/powerpoint/2010/main" val="2675393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ECC0-0C37-A03F-8CA2-6E1914E5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FFEB-58A9-B175-E6FE-8CB2DF72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TOWN’S ARGUMENTS</a:t>
            </a:r>
          </a:p>
          <a:p>
            <a:pPr lvl="1"/>
            <a:r>
              <a:rPr lang="en-US" dirty="0"/>
              <a:t>LIMITED ENTRY FISHERY IS NOT A BAN</a:t>
            </a:r>
          </a:p>
          <a:p>
            <a:pPr lvl="1"/>
            <a:r>
              <a:rPr lang="en-US" dirty="0"/>
              <a:t>DOVER AMENDMENT IS INAPPLICABLE</a:t>
            </a:r>
          </a:p>
          <a:p>
            <a:pPr lvl="1"/>
            <a:r>
              <a:rPr lang="en-US" dirty="0"/>
              <a:t>EVEN IF IT WERE, NOT A PROHIBITION</a:t>
            </a:r>
          </a:p>
        </p:txBody>
      </p:sp>
    </p:spTree>
    <p:extLst>
      <p:ext uri="{BB962C8B-B14F-4D97-AF65-F5344CB8AC3E}">
        <p14:creationId xmlns:p14="http://schemas.microsoft.com/office/powerpoint/2010/main" val="4266559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1929-CF18-C437-173F-AA1DC38F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6250-F041-3DCA-FE5C-7E461B93A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1277881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A147-38CA-7918-1EB7-8672566C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4B7A-78BF-8B18-4CB7-42CB2AD8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MAA CAN GET INVOLVED WITH THEIR LEGISLATURES</a:t>
            </a:r>
          </a:p>
          <a:p>
            <a:r>
              <a:rPr lang="en-US" dirty="0"/>
              <a:t>LEGISLATION SHOULD CLARIFY THE RIGHTS OF PRIVATE PROPERTY OWNERS AND PROVIDE PROCEDURES IN THE EVENT OF CONFLICTS OVER LAND USE</a:t>
            </a:r>
          </a:p>
          <a:p>
            <a:r>
              <a:rPr lang="en-US" dirty="0"/>
              <a:t>MORATORIUMS TO PRECLUDE OYSTER FARMING CAN BE SUBJECT TO LAWSUITS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97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74AC-6003-C779-81BF-5722EC168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73D5-E2F8-50D6-2359-874B3754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</a:t>
            </a:r>
          </a:p>
          <a:p>
            <a:pPr algn="ctr"/>
            <a:r>
              <a:rPr lang="en-US" sz="2400" dirty="0"/>
              <a:t>Questions/Contact Info Link: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A866CB-AE21-D3EB-1FB7-E06DD51B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22" y="3128016"/>
            <a:ext cx="2770579" cy="27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98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D131F1-A2D1-4005-A4D4-3E6CED0BF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F210DEC-FB9A-4A2F-86AC-39FC4715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330114"/>
            <a:ext cx="9269412" cy="1155267"/>
          </a:xfrm>
        </p:spPr>
        <p:txBody>
          <a:bodyPr anchor="ctr">
            <a:noAutofit/>
          </a:bodyPr>
          <a:lstStyle/>
          <a:p>
            <a:pPr algn="ctr"/>
            <a:endParaRPr lang="en-US" sz="9600" dirty="0">
              <a:solidFill>
                <a:srgbClr val="FFFFFF"/>
              </a:solidFill>
            </a:endParaRPr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81A7082F-8898-45F9-9051-28EFBA30F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>
              <a:alpha val="3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11455-105D-4029-9906-78C13B49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952" y="1616026"/>
            <a:ext cx="9754921" cy="3625947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en-US" sz="4400" dirty="0">
                <a:solidFill>
                  <a:srgbClr val="146194">
                    <a:lumMod val="75000"/>
                  </a:srgbClr>
                </a:solidFill>
              </a:rPr>
              <a:t>Christopher J. Davidson, Esq.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4400" dirty="0"/>
              <a:t>Brendan Cooke, Esq.</a:t>
            </a:r>
          </a:p>
          <a:p>
            <a:pPr marL="0" indent="0" algn="ctr">
              <a:buNone/>
            </a:pPr>
            <a:r>
              <a:rPr lang="en-US" sz="4400" dirty="0"/>
              <a:t>Berluti  McLaughlin &amp; </a:t>
            </a:r>
            <a:r>
              <a:rPr lang="en-US" sz="4400" dirty="0" err="1"/>
              <a:t>Kutchin</a:t>
            </a:r>
            <a:r>
              <a:rPr lang="en-US" sz="4400" dirty="0"/>
              <a:t> LLP</a:t>
            </a:r>
          </a:p>
          <a:p>
            <a:pPr marL="0" indent="0" algn="ctr">
              <a:buNone/>
            </a:pPr>
            <a:r>
              <a:rPr lang="en-US" sz="4400" dirty="0"/>
              <a:t>44 School St Boston, MA 02108</a:t>
            </a:r>
          </a:p>
          <a:p>
            <a:pPr marL="0" indent="0" algn="ctr">
              <a:buNone/>
            </a:pPr>
            <a:r>
              <a:rPr lang="en-US" sz="4400" dirty="0"/>
              <a:t>T: (617)557-3030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(</a:t>
            </a:r>
            <a:r>
              <a:rPr lang="en-US" sz="3700" dirty="0">
                <a:solidFill>
                  <a:srgbClr val="146194">
                    <a:lumMod val="75000"/>
                  </a:srgbClr>
                </a:solidFill>
                <a:hlinkClick r:id="rId2"/>
              </a:rPr>
              <a:t>cdavidson@bmklegal.com</a:t>
            </a: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)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(</a:t>
            </a:r>
            <a:r>
              <a:rPr lang="en-US" sz="3700" dirty="0">
                <a:solidFill>
                  <a:srgbClr val="146194">
                    <a:lumMod val="75000"/>
                  </a:srgbClr>
                </a:solidFill>
                <a:hlinkClick r:id="rId3"/>
              </a:rPr>
              <a:t>bcooke@bmklegal.com</a:t>
            </a:r>
            <a:r>
              <a:rPr lang="en-US" sz="3700" dirty="0">
                <a:solidFill>
                  <a:srgbClr val="146194">
                    <a:lumMod val="75000"/>
                  </a:srgbClr>
                </a:solidFill>
              </a:rPr>
              <a:t>)</a:t>
            </a:r>
          </a:p>
          <a:p>
            <a:pPr marL="0" lvl="0" indent="0" algn="ctr">
              <a:buClr>
                <a:prstClr val="white"/>
              </a:buClr>
              <a:buNone/>
            </a:pPr>
            <a:endParaRPr lang="en-US" sz="3700" dirty="0">
              <a:solidFill>
                <a:srgbClr val="146194">
                  <a:lumMod val="75000"/>
                </a:srgbClr>
              </a:solidFill>
            </a:endParaRP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737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he a-team">
            <a:extLst>
              <a:ext uri="{FF2B5EF4-FFF2-40B4-BE49-F238E27FC236}">
                <a16:creationId xmlns:a16="http://schemas.microsoft.com/office/drawing/2014/main" id="{7CB2A88A-83B6-4A25-AA45-D719DBFD3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799" y="0"/>
            <a:ext cx="4903365" cy="49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305EA9-B35C-EFE4-AF08-A8CFEF61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95B7-7667-3B3A-4E44-BB683621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 aerial view of a land with a body of water&#10;&#10;AI-generated content may be incorrect.">
            <a:extLst>
              <a:ext uri="{FF2B5EF4-FFF2-40B4-BE49-F238E27FC236}">
                <a16:creationId xmlns:a16="http://schemas.microsoft.com/office/drawing/2014/main" id="{3DB880E7-6B23-82E3-D35B-AAE988D47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32778" cy="7901314"/>
          </a:xfrm>
        </p:spPr>
      </p:pic>
    </p:spTree>
    <p:extLst>
      <p:ext uri="{BB962C8B-B14F-4D97-AF65-F5344CB8AC3E}">
        <p14:creationId xmlns:p14="http://schemas.microsoft.com/office/powerpoint/2010/main" val="364567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8B09-7021-78D1-B9DA-435890B5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EDF74-A0B3-E1C4-D533-EA2C74F7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HUSK’S OWNERSHIP RIGHTS</a:t>
            </a:r>
          </a:p>
        </p:txBody>
      </p:sp>
    </p:spTree>
    <p:extLst>
      <p:ext uri="{BB962C8B-B14F-4D97-AF65-F5344CB8AC3E}">
        <p14:creationId xmlns:p14="http://schemas.microsoft.com/office/powerpoint/2010/main" val="213555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E586-4C54-D937-B42C-5F04F653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9852-2916-68A7-E141-D2204570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OWNS TO MEAN LOW TIDE WATER MARK</a:t>
            </a: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RIGHT: DEED, ESTABLISHED LAW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8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24F31-E4F4-8273-DC2E-DAD08E895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DEED SPECIFICALLY GRANTS PRIVATE OWNERSHIP RIGHTS TO LOW TIDE WATER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D2A93-4C08-A150-ADEB-8A0A6D030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THE DEED</a:t>
            </a:r>
          </a:p>
        </p:txBody>
      </p:sp>
    </p:spTree>
    <p:extLst>
      <p:ext uri="{BB962C8B-B14F-4D97-AF65-F5344CB8AC3E}">
        <p14:creationId xmlns:p14="http://schemas.microsoft.com/office/powerpoint/2010/main" val="11950143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904</Words>
  <Application>Microsoft Office PowerPoint</Application>
  <PresentationFormat>Widescreen</PresentationFormat>
  <Paragraphs>113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Century Gothic</vt:lpstr>
      <vt:lpstr>Raleway</vt:lpstr>
      <vt:lpstr>Times New Roman</vt:lpstr>
      <vt:lpstr>Wingdings 3</vt:lpstr>
      <vt:lpstr>Slice</vt:lpstr>
      <vt:lpstr>PowerPoint Presentation</vt:lpstr>
      <vt:lpstr>LEGAL DIMENSIONS</vt:lpstr>
      <vt:lpstr>TOPICS</vt:lpstr>
      <vt:lpstr>CJ HUSK</vt:lpstr>
      <vt:lpstr>PowerPoint Presentation</vt:lpstr>
      <vt:lpstr>PowerPoint Presentation</vt:lpstr>
      <vt:lpstr>PowerPoint Presentation</vt:lpstr>
      <vt:lpstr>PowerPoint Presentation</vt:lpstr>
      <vt:lpstr>DEED SPECIFICALLY GRANTS PRIVATE OWNERSHIP RIGHTS TO LOW TIDE WATER MARK</vt:lpstr>
      <vt:lpstr>PUBLIC TRUST DOCTRINE COLONIAL ORDINANCES OF 1647</vt:lpstr>
      <vt:lpstr>takeaway: presumes that upland owner owns to the mean low tide water mark.  Deeds can sever this ownership.</vt:lpstr>
      <vt:lpstr>TAKEAWAY:  “The Commonwealth, as successor to the colonial authorities, owns and controls lands seaward of the flats”</vt:lpstr>
      <vt:lpstr>Takeaway:  The waters and the land under [waters] beyond the line of private ownership are held by the state</vt:lpstr>
      <vt:lpstr>TOWN INVOLVEMENT</vt:lpstr>
      <vt:lpstr>PowerPoint Presentation</vt:lpstr>
      <vt:lpstr>MORATORIUM</vt:lpstr>
      <vt:lpstr>PowerPoint Presentation</vt:lpstr>
      <vt:lpstr>PowerPoint Presentation</vt:lpstr>
      <vt:lpstr>NO MORE MORATORIUM  LIMITED ENTRY FISHERY DECLARED NO NEW SITES TO BE GIVEN TO APPLICANTS TRANSFERS ONLY WAITLIST ESTABLISHED FOR ABANDONED SITES</vt:lpstr>
      <vt:lpstr>PowerPoint Presentation</vt:lpstr>
      <vt:lpstr>Appeal of Duxbury bylaws for limited entry fishery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 BUSINESS</dc:title>
  <dc:creator>Kris Leevongcharoen</dc:creator>
  <cp:lastModifiedBy>Brendan Cooke</cp:lastModifiedBy>
  <cp:revision>48</cp:revision>
  <cp:lastPrinted>2020-01-13T16:03:45Z</cp:lastPrinted>
  <dcterms:created xsi:type="dcterms:W3CDTF">2020-01-10T14:32:37Z</dcterms:created>
  <dcterms:modified xsi:type="dcterms:W3CDTF">2025-02-07T16:39:11Z</dcterms:modified>
</cp:coreProperties>
</file>