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306" r:id="rId2"/>
    <p:sldId id="304" r:id="rId3"/>
    <p:sldId id="322" r:id="rId4"/>
    <p:sldId id="299" r:id="rId5"/>
    <p:sldId id="323" r:id="rId6"/>
    <p:sldId id="288" r:id="rId7"/>
    <p:sldId id="312" r:id="rId8"/>
    <p:sldId id="308" r:id="rId9"/>
    <p:sldId id="295" r:id="rId10"/>
    <p:sldId id="324" r:id="rId11"/>
    <p:sldId id="325" r:id="rId12"/>
    <p:sldId id="327" r:id="rId13"/>
    <p:sldId id="314" r:id="rId14"/>
    <p:sldId id="321" r:id="rId15"/>
    <p:sldId id="316" r:id="rId16"/>
    <p:sldId id="32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autoAdjust="0"/>
    <p:restoredTop sz="94660"/>
  </p:normalViewPr>
  <p:slideViewPr>
    <p:cSldViewPr snapToGrid="0">
      <p:cViewPr varScale="1">
        <p:scale>
          <a:sx n="105" d="100"/>
          <a:sy n="105" d="100"/>
        </p:scale>
        <p:origin x="22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314092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CD6954-7D4C-4704-A52E-961C054A881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399003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73607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953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330058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89977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79917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859799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164655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59446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80932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D6954-7D4C-4704-A52E-961C054A881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3321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D6954-7D4C-4704-A52E-961C054A881A}"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3553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18112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17685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5CD6954-7D4C-4704-A52E-961C054A881A}" type="datetimeFigureOut">
              <a:rPr lang="en-US" smtClean="0"/>
              <a:t>2/5/2025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223670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CD6954-7D4C-4704-A52E-961C054A881A}"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9D94-2B41-401D-9DDD-750B2A13B5FD}" type="slidenum">
              <a:rPr lang="en-US" smtClean="0"/>
              <a:t>‹#›</a:t>
            </a:fld>
            <a:endParaRPr lang="en-US"/>
          </a:p>
        </p:txBody>
      </p:sp>
    </p:spTree>
    <p:extLst>
      <p:ext uri="{BB962C8B-B14F-4D97-AF65-F5344CB8AC3E}">
        <p14:creationId xmlns:p14="http://schemas.microsoft.com/office/powerpoint/2010/main" val="89624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CD6954-7D4C-4704-A52E-961C054A881A}" type="datetimeFigureOut">
              <a:rPr lang="en-US" smtClean="0"/>
              <a:t>2/5/2025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E39D94-2B41-401D-9DDD-750B2A13B5FD}" type="slidenum">
              <a:rPr lang="en-US" smtClean="0"/>
              <a:t>‹#›</a:t>
            </a:fld>
            <a:endParaRPr lang="en-US"/>
          </a:p>
        </p:txBody>
      </p:sp>
    </p:spTree>
    <p:extLst>
      <p:ext uri="{BB962C8B-B14F-4D97-AF65-F5344CB8AC3E}">
        <p14:creationId xmlns:p14="http://schemas.microsoft.com/office/powerpoint/2010/main" val="448495353"/>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hyperlink" Target="https://www.fda.gov/food/food-export-lists/seafood-exports-european-union-and-china" TargetMode="External" /><Relationship Id="rId2" Type="http://schemas.openxmlformats.org/officeDocument/2006/relationships/hyperlink" Target="https://www.mass.gov/how-to/apply-for-a-seafood-dealer-permit" TargetMode="External" /><Relationship Id="rId1" Type="http://schemas.openxmlformats.org/officeDocument/2006/relationships/slideLayout" Target="../slideLayouts/slideLayout2.xml" /><Relationship Id="rId4" Type="http://schemas.openxmlformats.org/officeDocument/2006/relationships/hyperlink" Target="https://www.fda.gov/media/112092/download" TargetMode="External" /></Relationships>
</file>

<file path=ppt/slides/_rels/slide16.xml.rels><?xml version="1.0" encoding="UTF-8" standalone="yes"?>
<Relationships xmlns="http://schemas.openxmlformats.org/package/2006/relationships"><Relationship Id="rId2" Type="http://schemas.openxmlformats.org/officeDocument/2006/relationships/hyperlink" Target="mailto:sean.Bowen@mass.gov"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hyperlink" Target="https://www.mass.gov/info-details/the-farm-and-market-report"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hyperlink" Target="mailto:laura.maul@mass.gov"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1B83-DE57-26BC-9B44-8CB81544AFA2}"/>
              </a:ext>
            </a:extLst>
          </p:cNvPr>
          <p:cNvSpPr>
            <a:spLocks noGrp="1"/>
          </p:cNvSpPr>
          <p:nvPr>
            <p:ph type="ctrTitle"/>
          </p:nvPr>
        </p:nvSpPr>
        <p:spPr>
          <a:xfrm>
            <a:off x="606490" y="382557"/>
            <a:ext cx="10571583" cy="4030052"/>
          </a:xfrm>
        </p:spPr>
        <p:txBody>
          <a:bodyPr>
            <a:normAutofit fontScale="90000"/>
          </a:bodyPr>
          <a:lstStyle/>
          <a:p>
            <a:pPr algn="ctr"/>
            <a:br>
              <a:rPr lang="en-US" sz="4400"/>
            </a:br>
            <a:br>
              <a:rPr lang="en-US" sz="4400"/>
            </a:br>
            <a:br>
              <a:rPr lang="en-US" sz="4400"/>
            </a:br>
            <a:r>
              <a:rPr lang="en-US" sz="4000"/>
              <a:t>Massachusetts Aquaculture Association </a:t>
            </a:r>
            <a:br>
              <a:rPr lang="en-US" sz="4000"/>
            </a:br>
            <a:br>
              <a:rPr lang="en-US" sz="4000"/>
            </a:br>
            <a:r>
              <a:rPr lang="en-US" sz="2800"/>
              <a:t>Annual Meeting </a:t>
            </a:r>
            <a:br>
              <a:rPr lang="en-US" sz="2800"/>
            </a:br>
            <a:r>
              <a:rPr lang="en-US" sz="2800"/>
              <a:t>February 7, 2025</a:t>
            </a:r>
            <a:endParaRPr lang="en-US" sz="2800" dirty="0"/>
          </a:p>
        </p:txBody>
      </p:sp>
      <p:pic>
        <p:nvPicPr>
          <p:cNvPr id="5" name="Picture 4" descr="A picture containing text, clipart&#10;&#10;Description automatically generated">
            <a:extLst>
              <a:ext uri="{FF2B5EF4-FFF2-40B4-BE49-F238E27FC236}">
                <a16:creationId xmlns:a16="http://schemas.microsoft.com/office/drawing/2014/main" id="{DA9DE7DA-FFCF-25ED-7FCA-353A553AE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90" y="382556"/>
            <a:ext cx="4070743" cy="1293697"/>
          </a:xfrm>
          <a:prstGeom prst="rect">
            <a:avLst/>
          </a:prstGeom>
        </p:spPr>
      </p:pic>
      <p:sp>
        <p:nvSpPr>
          <p:cNvPr id="6" name="TextBox 5">
            <a:extLst>
              <a:ext uri="{FF2B5EF4-FFF2-40B4-BE49-F238E27FC236}">
                <a16:creationId xmlns:a16="http://schemas.microsoft.com/office/drawing/2014/main" id="{7FBAFE5F-AC7E-30E8-473A-0849599BE4C1}"/>
              </a:ext>
            </a:extLst>
          </p:cNvPr>
          <p:cNvSpPr txBox="1"/>
          <p:nvPr/>
        </p:nvSpPr>
        <p:spPr>
          <a:xfrm>
            <a:off x="918472" y="5033788"/>
            <a:ext cx="3446777" cy="646331"/>
          </a:xfrm>
          <a:prstGeom prst="rect">
            <a:avLst/>
          </a:prstGeom>
          <a:noFill/>
        </p:spPr>
        <p:txBody>
          <a:bodyPr wrap="none" rtlCol="0">
            <a:spAutoFit/>
          </a:bodyPr>
          <a:lstStyle/>
          <a:p>
            <a:r>
              <a:rPr lang="en-US" sz="1800"/>
              <a:t>Sean Bowen</a:t>
            </a:r>
            <a:br>
              <a:rPr lang="en-US" sz="1800"/>
            </a:br>
            <a:r>
              <a:rPr lang="en-US" sz="1800"/>
              <a:t>MDAR Aquaculture Specialist</a:t>
            </a:r>
            <a:endParaRPr lang="en-US" dirty="0"/>
          </a:p>
        </p:txBody>
      </p:sp>
    </p:spTree>
    <p:extLst>
      <p:ext uri="{BB962C8B-B14F-4D97-AF65-F5344CB8AC3E}">
        <p14:creationId xmlns:p14="http://schemas.microsoft.com/office/powerpoint/2010/main" val="97717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1FD5-A9BA-848A-EC87-C43D02C0CFAB}"/>
              </a:ext>
            </a:extLst>
          </p:cNvPr>
          <p:cNvSpPr>
            <a:spLocks noGrp="1"/>
          </p:cNvSpPr>
          <p:nvPr>
            <p:ph type="title"/>
          </p:nvPr>
        </p:nvSpPr>
        <p:spPr/>
        <p:txBody>
          <a:bodyPr/>
          <a:lstStyle/>
          <a:p>
            <a:pPr algn="ctr"/>
            <a:r>
              <a:rPr lang="en-US" dirty="0"/>
              <a:t>2025 Environmental Bond Bill</a:t>
            </a:r>
            <a:r>
              <a:rPr lang="en-US" sz="4400" dirty="0">
                <a:latin typeface="Times New Roman" panose="02020603050405020304" pitchFamily="18" charset="0"/>
                <a:ea typeface="Cascadia Code SemiLight" panose="020B0609020000020004" pitchFamily="49" charset="0"/>
                <a:cs typeface="Times New Roman" panose="02020603050405020304" pitchFamily="18" charset="0"/>
              </a:rPr>
              <a:t>???</a:t>
            </a:r>
            <a:br>
              <a:rPr lang="en-US" sz="4400" dirty="0">
                <a:latin typeface="Times New Roman" panose="02020603050405020304" pitchFamily="18" charset="0"/>
                <a:ea typeface="Cascadia Code SemiLight" panose="020B0609020000020004" pitchFamily="49"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574FCC6-D152-9F64-0FBD-393584776BFA}"/>
              </a:ext>
            </a:extLst>
          </p:cNvPr>
          <p:cNvSpPr>
            <a:spLocks noGrp="1"/>
          </p:cNvSpPr>
          <p:nvPr>
            <p:ph idx="1"/>
          </p:nvPr>
        </p:nvSpPr>
        <p:spPr>
          <a:xfrm>
            <a:off x="1103312" y="1415846"/>
            <a:ext cx="8946541" cy="4832554"/>
          </a:xfrm>
        </p:spPr>
        <p:txBody>
          <a:bodyPr>
            <a:normAutofit/>
          </a:bodyPr>
          <a:lstStyle/>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r>
              <a:rPr lang="en-US" sz="2400" dirty="0"/>
              <a:t>Opportunity to think outside the box</a:t>
            </a:r>
          </a:p>
          <a:p>
            <a:pPr>
              <a:buFont typeface="Wingdings" panose="05000000000000000000" pitchFamily="2" charset="2"/>
              <a:buChar char="§"/>
            </a:pPr>
            <a:r>
              <a:rPr lang="en-US" sz="2400"/>
              <a:t>Assess priorities</a:t>
            </a:r>
          </a:p>
          <a:p>
            <a:pPr>
              <a:buFont typeface="Wingdings" panose="05000000000000000000" pitchFamily="2" charset="2"/>
              <a:buChar char="§"/>
            </a:pPr>
            <a:r>
              <a:rPr lang="en-US" sz="2400"/>
              <a:t>Needs </a:t>
            </a:r>
            <a:r>
              <a:rPr lang="en-US" sz="2400" dirty="0"/>
              <a:t>of the industry</a:t>
            </a:r>
            <a:r>
              <a:rPr lang="en-US" sz="2400" dirty="0">
                <a:latin typeface="Times New Roman" panose="02020603050405020304" pitchFamily="18" charset="0"/>
                <a:ea typeface="Cascadia Code SemiLight" panose="020B0609020000020004" pitchFamily="49" charset="0"/>
                <a:cs typeface="Times New Roman" panose="02020603050405020304" pitchFamily="18" charset="0"/>
              </a:rPr>
              <a:t>?</a:t>
            </a:r>
          </a:p>
          <a:p>
            <a:pPr>
              <a:buFont typeface="Wingdings" panose="05000000000000000000" pitchFamily="2" charset="2"/>
              <a:buChar char="§"/>
            </a:pPr>
            <a:r>
              <a:rPr lang="en-US" sz="2400" dirty="0"/>
              <a:t>Speak to Executive Branch and Legislative Branch</a:t>
            </a:r>
          </a:p>
        </p:txBody>
      </p:sp>
    </p:spTree>
    <p:extLst>
      <p:ext uri="{BB962C8B-B14F-4D97-AF65-F5344CB8AC3E}">
        <p14:creationId xmlns:p14="http://schemas.microsoft.com/office/powerpoint/2010/main" val="374007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29C9-760A-D627-DE5D-B132F973168C}"/>
              </a:ext>
            </a:extLst>
          </p:cNvPr>
          <p:cNvSpPr>
            <a:spLocks noGrp="1"/>
          </p:cNvSpPr>
          <p:nvPr>
            <p:ph type="title"/>
          </p:nvPr>
        </p:nvSpPr>
        <p:spPr/>
        <p:txBody>
          <a:bodyPr>
            <a:normAutofit/>
          </a:bodyPr>
          <a:lstStyle/>
          <a:p>
            <a:pPr algn="ctr">
              <a:lnSpc>
                <a:spcPct val="115000"/>
              </a:lnSpc>
              <a:spcAft>
                <a:spcPts val="800"/>
              </a:spcAft>
            </a:pPr>
            <a:r>
              <a:rPr lang="en-US" sz="2800" kern="0" dirty="0">
                <a:latin typeface="+mn-lt"/>
                <a:ea typeface="Aptos" panose="020B0004020202020204" pitchFamily="34" charset="0"/>
                <a:cs typeface="NewCenturySchlbk-Bold"/>
              </a:rPr>
              <a:t>FEDERAL DISASTER </a:t>
            </a:r>
            <a:r>
              <a:rPr lang="en-US" sz="2800" kern="0">
                <a:latin typeface="+mn-lt"/>
                <a:ea typeface="Aptos" panose="020B0004020202020204" pitchFamily="34" charset="0"/>
                <a:cs typeface="NewCenturySchlbk-Bold"/>
              </a:rPr>
              <a:t>RELIEF </a:t>
            </a:r>
            <a:br>
              <a:rPr lang="en-US" sz="2800" kern="0">
                <a:latin typeface="+mn-lt"/>
                <a:ea typeface="Aptos" panose="020B0004020202020204" pitchFamily="34" charset="0"/>
                <a:cs typeface="NewCenturySchlbk-Bold"/>
              </a:rPr>
            </a:br>
            <a:r>
              <a:rPr lang="en-US" sz="2800" kern="0">
                <a:latin typeface="+mn-lt"/>
                <a:ea typeface="Aptos" panose="020B0004020202020204" pitchFamily="34" charset="0"/>
                <a:cs typeface="NewCenturySchlbk-Bold"/>
              </a:rPr>
              <a:t>SUPPLEMENTAL</a:t>
            </a:r>
            <a:r>
              <a:rPr lang="en-US" sz="2800" kern="100">
                <a:latin typeface="+mn-lt"/>
                <a:ea typeface="Aptos" panose="020B0004020202020204" pitchFamily="34" charset="0"/>
                <a:cs typeface="Times New Roman"/>
              </a:rPr>
              <a:t> </a:t>
            </a:r>
            <a:r>
              <a:rPr lang="en-US" sz="2800" kern="0">
                <a:latin typeface="+mn-lt"/>
                <a:ea typeface="Aptos" panose="020B0004020202020204" pitchFamily="34" charset="0"/>
                <a:cs typeface="NewCenturySchlbk-Bold"/>
              </a:rPr>
              <a:t>APPROPRIATIONS </a:t>
            </a:r>
            <a:r>
              <a:rPr lang="en-US" sz="2800" kern="0" dirty="0">
                <a:latin typeface="+mn-lt"/>
                <a:ea typeface="Aptos" panose="020B0004020202020204" pitchFamily="34" charset="0"/>
                <a:cs typeface="NewCenturySchlbk-Bold"/>
              </a:rPr>
              <a:t>ACT</a:t>
            </a:r>
            <a:endParaRPr lang="en-US" sz="2800" dirty="0">
              <a:latin typeface="+mn-lt"/>
            </a:endParaRPr>
          </a:p>
        </p:txBody>
      </p:sp>
      <p:sp>
        <p:nvSpPr>
          <p:cNvPr id="3" name="Content Placeholder 2">
            <a:extLst>
              <a:ext uri="{FF2B5EF4-FFF2-40B4-BE49-F238E27FC236}">
                <a16:creationId xmlns:a16="http://schemas.microsoft.com/office/drawing/2014/main" id="{370C22E5-04F0-39BD-91C5-84C68F666EA0}"/>
              </a:ext>
            </a:extLst>
          </p:cNvPr>
          <p:cNvSpPr>
            <a:spLocks noGrp="1"/>
          </p:cNvSpPr>
          <p:nvPr>
            <p:ph idx="1"/>
          </p:nvPr>
        </p:nvSpPr>
        <p:spPr/>
        <p:txBody>
          <a:bodyPr vert="horz" lIns="91440" tIns="45720" rIns="91440" bIns="45720" rtlCol="0" anchor="t">
            <a:normAutofit fontScale="92500" lnSpcReduction="10000"/>
          </a:bodyPr>
          <a:lstStyle/>
          <a:p>
            <a:pPr marL="0" marR="0">
              <a:lnSpc>
                <a:spcPct val="115000"/>
              </a:lnSpc>
              <a:spcAft>
                <a:spcPts val="800"/>
              </a:spcAft>
              <a:buFont typeface="Wingdings" panose="05000000000000000000" pitchFamily="2" charset="2"/>
              <a:buChar char="§"/>
            </a:pPr>
            <a:r>
              <a:rPr lang="en-US" sz="2600" kern="0" dirty="0">
                <a:latin typeface="+mn-lt"/>
                <a:ea typeface="Aptos" panose="020B0004020202020204" pitchFamily="34" charset="0"/>
                <a:cs typeface="NewCenturySchlbk-Roman"/>
              </a:rPr>
              <a:t>$220,000,000 to provide assistance in the form of block 	grants to eligible States</a:t>
            </a:r>
            <a:r>
              <a:rPr lang="en-US" sz="2600" kern="100" dirty="0">
                <a:latin typeface="+mn-lt"/>
                <a:ea typeface="Aptos" panose="020B0004020202020204" pitchFamily="34" charset="0"/>
                <a:cs typeface="Times New Roman"/>
              </a:rPr>
              <a:t> </a:t>
            </a:r>
          </a:p>
          <a:p>
            <a:pPr marL="0" marR="0">
              <a:lnSpc>
                <a:spcPct val="115000"/>
              </a:lnSpc>
              <a:spcAft>
                <a:spcPts val="800"/>
              </a:spcAft>
              <a:buFont typeface="Wingdings" panose="05000000000000000000" pitchFamily="2" charset="2"/>
              <a:buChar char="§"/>
            </a:pPr>
            <a:r>
              <a:rPr lang="en-US" sz="2400" kern="0" dirty="0">
                <a:latin typeface="+mn-lt"/>
                <a:ea typeface="Aptos" panose="020B0004020202020204" pitchFamily="34" charset="0"/>
                <a:cs typeface="NewCenturySchlbk-Roman"/>
              </a:rPr>
              <a:t>To provide compensation to producers for necessary 	expenses related</a:t>
            </a:r>
            <a:r>
              <a:rPr lang="en-US" sz="2400" kern="100" dirty="0">
                <a:latin typeface="+mn-lt"/>
                <a:ea typeface="Aptos" panose="020B0004020202020204" pitchFamily="34" charset="0"/>
                <a:cs typeface="Times New Roman" panose="02020603050405020304" pitchFamily="18" charset="0"/>
              </a:rPr>
              <a:t> </a:t>
            </a:r>
            <a:r>
              <a:rPr lang="en-US" sz="2400" kern="0" dirty="0">
                <a:latin typeface="+mn-lt"/>
                <a:ea typeface="Aptos" panose="020B0004020202020204" pitchFamily="34" charset="0"/>
                <a:cs typeface="NewCenturySchlbk-Roman"/>
              </a:rPr>
              <a:t>to crop, timber, and livestock losses, 	including on-farm infrastructure,</a:t>
            </a:r>
            <a:r>
              <a:rPr lang="en-US" sz="2400" kern="100" dirty="0">
                <a:latin typeface="+mn-lt"/>
                <a:ea typeface="Aptos" panose="020B0004020202020204" pitchFamily="34" charset="0"/>
                <a:cs typeface="Times New Roman" panose="02020603050405020304" pitchFamily="18" charset="0"/>
              </a:rPr>
              <a:t> </a:t>
            </a:r>
            <a:r>
              <a:rPr lang="en-US" sz="2400" kern="0" dirty="0">
                <a:latin typeface="+mn-lt"/>
                <a:ea typeface="Aptos" panose="020B0004020202020204" pitchFamily="34" charset="0"/>
                <a:cs typeface="NewCenturySchlbk-Roman"/>
              </a:rPr>
              <a:t>due to weather event in 	2023 or 2024</a:t>
            </a:r>
          </a:p>
          <a:p>
            <a:pPr marL="0">
              <a:lnSpc>
                <a:spcPct val="115000"/>
              </a:lnSpc>
              <a:spcAft>
                <a:spcPts val="800"/>
              </a:spcAft>
              <a:buFont typeface="Wingdings" panose="05000000000000000000" pitchFamily="2" charset="2"/>
              <a:buChar char="§"/>
            </a:pPr>
            <a:r>
              <a:rPr lang="en-US" sz="2400" dirty="0">
                <a:latin typeface="+mn-lt"/>
                <a:ea typeface="Aptos" panose="020B0004020202020204" pitchFamily="34" charset="0"/>
                <a:cs typeface="Times New Roman"/>
              </a:rPr>
              <a:t>Eight states meet eligibility criteria: New England, AK and HI</a:t>
            </a:r>
            <a:endParaRPr lang="en-US" sz="2400" kern="0" dirty="0">
              <a:latin typeface="+mn-lt"/>
              <a:ea typeface="Aptos" panose="020B0004020202020204" pitchFamily="34" charset="0"/>
              <a:cs typeface="Times New Roman"/>
            </a:endParaRPr>
          </a:p>
          <a:p>
            <a:pPr marL="0" marR="0">
              <a:lnSpc>
                <a:spcPct val="115000"/>
              </a:lnSpc>
              <a:spcAft>
                <a:spcPts val="800"/>
              </a:spcAft>
              <a:buFont typeface="Wingdings" panose="05000000000000000000" pitchFamily="2" charset="2"/>
              <a:buChar char="§"/>
            </a:pPr>
            <a:r>
              <a:rPr lang="en-US" sz="2400" kern="0" dirty="0">
                <a:latin typeface="+mn-lt"/>
                <a:ea typeface="Aptos" panose="020B0004020202020204" pitchFamily="34" charset="0"/>
                <a:cs typeface="Times New Roman" panose="02020603050405020304" pitchFamily="18" charset="0"/>
              </a:rPr>
              <a:t>MA funding priorities will be based upon (USDA and) surveys 	responses received in January</a:t>
            </a:r>
            <a:endParaRPr lang="en-US" sz="2400" kern="100" dirty="0">
              <a:latin typeface="+mn-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5608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7096-E167-3713-9736-4BBEE07DC36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9607D7F-9EBE-7D8B-DAE6-AA41FBB93929}"/>
              </a:ext>
            </a:extLst>
          </p:cNvPr>
          <p:cNvSpPr>
            <a:spLocks noGrp="1"/>
          </p:cNvSpPr>
          <p:nvPr>
            <p:ph idx="1"/>
          </p:nvPr>
        </p:nvSpPr>
        <p:spPr/>
        <p:txBody>
          <a:bodyPr>
            <a:normAutofit/>
          </a:bodyPr>
          <a:lstStyle/>
          <a:p>
            <a:pPr marL="0" indent="0" algn="ctr">
              <a:buNone/>
            </a:pPr>
            <a:r>
              <a:rPr lang="en-US" sz="4400" b="1" dirty="0"/>
              <a:t>Export Resources</a:t>
            </a:r>
          </a:p>
        </p:txBody>
      </p:sp>
    </p:spTree>
    <p:extLst>
      <p:ext uri="{BB962C8B-B14F-4D97-AF65-F5344CB8AC3E}">
        <p14:creationId xmlns:p14="http://schemas.microsoft.com/office/powerpoint/2010/main" val="240829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8496-9C8C-274E-F566-0508B6E3DDDA}"/>
              </a:ext>
            </a:extLst>
          </p:cNvPr>
          <p:cNvSpPr>
            <a:spLocks noGrp="1"/>
          </p:cNvSpPr>
          <p:nvPr>
            <p:ph type="title"/>
          </p:nvPr>
        </p:nvSpPr>
        <p:spPr>
          <a:xfrm>
            <a:off x="646111" y="452718"/>
            <a:ext cx="9404723" cy="1249958"/>
          </a:xfrm>
        </p:spPr>
        <p:txBody>
          <a:bodyPr/>
          <a:lstStyle/>
          <a:p>
            <a:pPr algn="ctr"/>
            <a:r>
              <a:rPr lang="en-US" sz="3600" dirty="0"/>
              <a:t>Connecting with International Buyers  2025 Events:</a:t>
            </a:r>
          </a:p>
        </p:txBody>
      </p:sp>
      <p:sp>
        <p:nvSpPr>
          <p:cNvPr id="3" name="Content Placeholder 2">
            <a:extLst>
              <a:ext uri="{FF2B5EF4-FFF2-40B4-BE49-F238E27FC236}">
                <a16:creationId xmlns:a16="http://schemas.microsoft.com/office/drawing/2014/main" id="{58BED065-2E99-8915-6B41-73AA4886AD43}"/>
              </a:ext>
            </a:extLst>
          </p:cNvPr>
          <p:cNvSpPr>
            <a:spLocks noGrp="1"/>
          </p:cNvSpPr>
          <p:nvPr>
            <p:ph idx="1"/>
          </p:nvPr>
        </p:nvSpPr>
        <p:spPr>
          <a:xfrm>
            <a:off x="283779" y="1702676"/>
            <a:ext cx="11403724" cy="4702606"/>
          </a:xfrm>
        </p:spPr>
        <p:txBody>
          <a:bodyPr>
            <a:normAutofit fontScale="92500" lnSpcReduction="10000"/>
          </a:bodyPr>
          <a:lstStyle/>
          <a:p>
            <a:pPr marL="0" indent="0">
              <a:spcBef>
                <a:spcPts val="0"/>
              </a:spcBef>
              <a:buNone/>
            </a:pPr>
            <a:endParaRPr lang="en-US" sz="2600" dirty="0"/>
          </a:p>
          <a:p>
            <a:pPr marL="0" indent="0">
              <a:spcBef>
                <a:spcPts val="0"/>
              </a:spcBef>
              <a:buNone/>
            </a:pPr>
            <a:r>
              <a:rPr lang="en-US" sz="2600" b="1" dirty="0"/>
              <a:t>Seafood Expo North America</a:t>
            </a:r>
            <a:r>
              <a:rPr lang="en-US" sz="2600" dirty="0"/>
              <a:t>, Boston. March 12 - 14</a:t>
            </a:r>
          </a:p>
          <a:p>
            <a:pPr>
              <a:spcBef>
                <a:spcPts val="0"/>
              </a:spcBef>
              <a:buFont typeface="Arial" panose="020B0604020202020204" pitchFamily="34" charset="0"/>
              <a:buChar char="•"/>
            </a:pPr>
            <a:r>
              <a:rPr lang="en-US" sz="2600" b="0" i="0" dirty="0">
                <a:effectLst/>
              </a:rPr>
              <a:t>Mass Avenue coordinated by DMF &amp; MDAR </a:t>
            </a:r>
          </a:p>
          <a:p>
            <a:pPr>
              <a:spcBef>
                <a:spcPts val="0"/>
              </a:spcBef>
              <a:buFont typeface="Arial" panose="020B0604020202020204" pitchFamily="34" charset="0"/>
              <a:buChar char="•"/>
            </a:pPr>
            <a:r>
              <a:rPr lang="en-US" sz="2600" b="0" i="0" dirty="0">
                <a:effectLst/>
              </a:rPr>
              <a:t>One-on-one meetings with shellfish buyers.</a:t>
            </a:r>
          </a:p>
          <a:p>
            <a:pPr lvl="1">
              <a:spcBef>
                <a:spcPts val="0"/>
              </a:spcBef>
              <a:buFont typeface="Wingdings" panose="05000000000000000000" pitchFamily="2" charset="2"/>
              <a:buChar char="§"/>
            </a:pPr>
            <a:endParaRPr lang="en-US" sz="2600" b="1" i="0" dirty="0">
              <a:effectLst/>
            </a:endParaRPr>
          </a:p>
          <a:p>
            <a:pPr marL="0" indent="0">
              <a:spcBef>
                <a:spcPts val="0"/>
              </a:spcBef>
              <a:buNone/>
            </a:pPr>
            <a:r>
              <a:rPr lang="en-US" sz="2600" b="1" dirty="0"/>
              <a:t>Seafood Expo Global</a:t>
            </a:r>
            <a:r>
              <a:rPr lang="en-US" sz="2600" dirty="0"/>
              <a:t>, Barcelona. April 23 – 25</a:t>
            </a:r>
          </a:p>
          <a:p>
            <a:pPr>
              <a:spcBef>
                <a:spcPts val="0"/>
              </a:spcBef>
              <a:buFont typeface="Arial" panose="020B0604020202020204" pitchFamily="34" charset="0"/>
              <a:buChar char="•"/>
            </a:pPr>
            <a:r>
              <a:rPr lang="en-US" sz="2600" b="0" i="0" dirty="0">
                <a:effectLst/>
              </a:rPr>
              <a:t>New first time exhibitor table option</a:t>
            </a:r>
          </a:p>
          <a:p>
            <a:pPr marL="0" indent="0">
              <a:spcBef>
                <a:spcPts val="0"/>
              </a:spcBef>
              <a:buNone/>
            </a:pPr>
            <a:endParaRPr lang="en-US" sz="2600" dirty="0"/>
          </a:p>
          <a:p>
            <a:pPr marL="0" indent="0">
              <a:spcBef>
                <a:spcPts val="0"/>
              </a:spcBef>
              <a:buNone/>
            </a:pPr>
            <a:r>
              <a:rPr lang="en-US" sz="2600" b="1" i="0" dirty="0">
                <a:effectLst/>
              </a:rPr>
              <a:t>National Restaurant Assn</a:t>
            </a:r>
            <a:r>
              <a:rPr lang="en-US" sz="2600" b="0" i="0" dirty="0">
                <a:effectLst/>
              </a:rPr>
              <a:t>, Chicago. May 18 – 21</a:t>
            </a:r>
          </a:p>
          <a:p>
            <a:pPr marL="0" indent="0">
              <a:spcBef>
                <a:spcPts val="0"/>
              </a:spcBef>
              <a:buNone/>
            </a:pPr>
            <a:endParaRPr lang="en-US" sz="2600" dirty="0"/>
          </a:p>
          <a:p>
            <a:pPr marL="0" indent="0">
              <a:spcBef>
                <a:spcPts val="0"/>
              </a:spcBef>
              <a:buNone/>
            </a:pPr>
            <a:r>
              <a:rPr lang="en-US" sz="2600" b="1" i="0" dirty="0">
                <a:effectLst/>
              </a:rPr>
              <a:t>China Fisheries</a:t>
            </a:r>
            <a:r>
              <a:rPr lang="en-US" sz="2600" b="0" i="0" dirty="0">
                <a:effectLst/>
              </a:rPr>
              <a:t>, Qingdao. Oct 25 – 27</a:t>
            </a:r>
          </a:p>
          <a:p>
            <a:pPr marL="0" indent="0">
              <a:spcBef>
                <a:spcPts val="0"/>
              </a:spcBef>
              <a:buNone/>
            </a:pPr>
            <a:endParaRPr lang="en-US" dirty="0">
              <a:solidFill>
                <a:srgbClr val="000000"/>
              </a:solidFill>
              <a:ea typeface="Times New Roman" panose="02020603050405020304" pitchFamily="18" charset="0"/>
              <a:cs typeface="Calibri"/>
            </a:endParaRPr>
          </a:p>
          <a:p>
            <a:pPr marL="0" indent="0" algn="ctr">
              <a:spcBef>
                <a:spcPts val="0"/>
              </a:spcBef>
              <a:buNone/>
            </a:pPr>
            <a:r>
              <a:rPr lang="en-US" sz="2600" b="1" dirty="0">
                <a:ea typeface="Times New Roman" panose="02020603050405020304" pitchFamily="18" charset="0"/>
                <a:cs typeface="Calibri"/>
              </a:rPr>
              <a:t>USDA funds can offset 50% of eligible costs such as the booth, display, </a:t>
            </a:r>
          </a:p>
          <a:p>
            <a:pPr marL="0" indent="0" algn="ctr">
              <a:spcBef>
                <a:spcPts val="0"/>
              </a:spcBef>
              <a:buNone/>
            </a:pPr>
            <a:r>
              <a:rPr lang="en-US" sz="2600" b="1" dirty="0">
                <a:ea typeface="Times New Roman" panose="02020603050405020304" pitchFamily="18" charset="0"/>
                <a:cs typeface="Calibri"/>
              </a:rPr>
              <a:t>furnishings, promotion, &amp; international travel </a:t>
            </a:r>
          </a:p>
          <a:p>
            <a:endParaRPr lang="en-US" dirty="0"/>
          </a:p>
        </p:txBody>
      </p:sp>
    </p:spTree>
    <p:extLst>
      <p:ext uri="{BB962C8B-B14F-4D97-AF65-F5344CB8AC3E}">
        <p14:creationId xmlns:p14="http://schemas.microsoft.com/office/powerpoint/2010/main" val="35541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1B0C-862A-8FCA-A952-AFC9A162F2CE}"/>
              </a:ext>
            </a:extLst>
          </p:cNvPr>
          <p:cNvSpPr>
            <a:spLocks noGrp="1"/>
          </p:cNvSpPr>
          <p:nvPr>
            <p:ph type="title"/>
          </p:nvPr>
        </p:nvSpPr>
        <p:spPr/>
        <p:txBody>
          <a:bodyPr>
            <a:normAutofit/>
          </a:bodyPr>
          <a:lstStyle/>
          <a:p>
            <a:pPr algn="ctr"/>
            <a:r>
              <a:rPr lang="en-US" dirty="0"/>
              <a:t>Oyster Buyer’s Toolkit</a:t>
            </a:r>
            <a:br>
              <a:rPr lang="en-US" dirty="0"/>
            </a:br>
            <a:r>
              <a:rPr lang="en-US" sz="3200" dirty="0"/>
              <a:t>seafoodbuyersguide.foodexport.org/oyster/</a:t>
            </a:r>
          </a:p>
        </p:txBody>
      </p:sp>
      <p:pic>
        <p:nvPicPr>
          <p:cNvPr id="5" name="Content Placeholder 4">
            <a:extLst>
              <a:ext uri="{FF2B5EF4-FFF2-40B4-BE49-F238E27FC236}">
                <a16:creationId xmlns:a16="http://schemas.microsoft.com/office/drawing/2014/main" id="{D4A5AD06-B0F2-1356-9E4F-984FA420CB8A}"/>
              </a:ext>
            </a:extLst>
          </p:cNvPr>
          <p:cNvPicPr>
            <a:picLocks noGrp="1" noChangeAspect="1"/>
          </p:cNvPicPr>
          <p:nvPr>
            <p:ph idx="1"/>
          </p:nvPr>
        </p:nvPicPr>
        <p:blipFill>
          <a:blip r:embed="rId2"/>
          <a:stretch>
            <a:fillRect/>
          </a:stretch>
        </p:blipFill>
        <p:spPr>
          <a:xfrm>
            <a:off x="745594" y="1941128"/>
            <a:ext cx="3569928" cy="4619908"/>
          </a:xfrm>
        </p:spPr>
      </p:pic>
      <p:pic>
        <p:nvPicPr>
          <p:cNvPr id="7" name="Picture 6">
            <a:extLst>
              <a:ext uri="{FF2B5EF4-FFF2-40B4-BE49-F238E27FC236}">
                <a16:creationId xmlns:a16="http://schemas.microsoft.com/office/drawing/2014/main" id="{ACB8F9C8-9732-46A9-73AA-FC5EFEC09B9C}"/>
              </a:ext>
            </a:extLst>
          </p:cNvPr>
          <p:cNvPicPr>
            <a:picLocks noChangeAspect="1"/>
          </p:cNvPicPr>
          <p:nvPr/>
        </p:nvPicPr>
        <p:blipFill>
          <a:blip r:embed="rId3"/>
          <a:stretch>
            <a:fillRect/>
          </a:stretch>
        </p:blipFill>
        <p:spPr>
          <a:xfrm>
            <a:off x="4775176" y="1941128"/>
            <a:ext cx="7239942" cy="4615152"/>
          </a:xfrm>
          <a:prstGeom prst="rect">
            <a:avLst/>
          </a:prstGeom>
        </p:spPr>
      </p:pic>
    </p:spTree>
    <p:extLst>
      <p:ext uri="{BB962C8B-B14F-4D97-AF65-F5344CB8AC3E}">
        <p14:creationId xmlns:p14="http://schemas.microsoft.com/office/powerpoint/2010/main" val="254324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978-AB9C-92CB-6BC3-54C7F339E619}"/>
              </a:ext>
            </a:extLst>
          </p:cNvPr>
          <p:cNvSpPr>
            <a:spLocks noGrp="1"/>
          </p:cNvSpPr>
          <p:nvPr>
            <p:ph type="title"/>
          </p:nvPr>
        </p:nvSpPr>
        <p:spPr>
          <a:xfrm>
            <a:off x="764864" y="172192"/>
            <a:ext cx="9404723" cy="794191"/>
          </a:xfrm>
        </p:spPr>
        <p:txBody>
          <a:bodyPr>
            <a:normAutofit/>
          </a:bodyPr>
          <a:lstStyle/>
          <a:p>
            <a:pPr algn="ctr"/>
            <a:r>
              <a:rPr lang="en-US" sz="4400" dirty="0"/>
              <a:t>Guidance for Exporting Shellfish</a:t>
            </a:r>
            <a:endParaRPr lang="en-US" dirty="0"/>
          </a:p>
        </p:txBody>
      </p:sp>
      <p:sp>
        <p:nvSpPr>
          <p:cNvPr id="3" name="Content Placeholder 2">
            <a:extLst>
              <a:ext uri="{FF2B5EF4-FFF2-40B4-BE49-F238E27FC236}">
                <a16:creationId xmlns:a16="http://schemas.microsoft.com/office/drawing/2014/main" id="{3594DAA7-5A60-0D74-E8F4-FC0EEB471FA4}"/>
              </a:ext>
            </a:extLst>
          </p:cNvPr>
          <p:cNvSpPr>
            <a:spLocks noGrp="1"/>
          </p:cNvSpPr>
          <p:nvPr>
            <p:ph idx="1"/>
          </p:nvPr>
        </p:nvSpPr>
        <p:spPr>
          <a:xfrm>
            <a:off x="646111" y="1246909"/>
            <a:ext cx="10682949" cy="5438899"/>
          </a:xfrm>
        </p:spPr>
        <p:txBody>
          <a:bodyPr>
            <a:normAutofit fontScale="92500" lnSpcReduction="20000"/>
          </a:bodyPr>
          <a:lstStyle/>
          <a:p>
            <a:pPr marL="0" indent="0">
              <a:buNone/>
            </a:pPr>
            <a:endParaRPr lang="en-US" dirty="0">
              <a:cs typeface="Calibri"/>
            </a:endParaRPr>
          </a:p>
          <a:p>
            <a:pPr>
              <a:buFont typeface="Arial" panose="020B0604020202020204" pitchFamily="34" charset="0"/>
              <a:buChar char="•"/>
            </a:pPr>
            <a:r>
              <a:rPr lang="en-US" sz="3000" dirty="0">
                <a:cs typeface="Calibri"/>
              </a:rPr>
              <a:t>MA and WA can sell into the EU</a:t>
            </a:r>
          </a:p>
          <a:p>
            <a:pPr>
              <a:buFont typeface="Arial" panose="020B0604020202020204" pitchFamily="34" charset="0"/>
              <a:buChar char="•"/>
            </a:pPr>
            <a:r>
              <a:rPr lang="en-US" sz="3000" dirty="0">
                <a:cs typeface="Calibri"/>
              </a:rPr>
              <a:t>Spain &amp; the Netherlands can sell into the U.S.</a:t>
            </a:r>
          </a:p>
          <a:p>
            <a:pPr marL="0" indent="0">
              <a:buNone/>
            </a:pPr>
            <a:endParaRPr lang="en-US" dirty="0">
              <a:cs typeface="Calibri"/>
            </a:endParaRPr>
          </a:p>
          <a:p>
            <a:pPr marL="0" indent="0">
              <a:buNone/>
            </a:pPr>
            <a:r>
              <a:rPr lang="en-US" sz="2600" dirty="0"/>
              <a:t>Dealer permit: </a:t>
            </a:r>
          </a:p>
          <a:p>
            <a:pPr marL="0" indent="0">
              <a:buNone/>
            </a:pPr>
            <a:r>
              <a:rPr lang="en-US" sz="2600" dirty="0">
                <a:latin typeface="Calibri" panose="020F0502020204030204" pitchFamily="34" charset="0"/>
                <a:hlinkClick r:id="rId2"/>
              </a:rPr>
              <a:t>https://www.mass.gov/how-to/apply-for-a-seafood-dealer-permit</a:t>
            </a:r>
            <a:endParaRPr lang="en-US" sz="2600" dirty="0"/>
          </a:p>
          <a:p>
            <a:pPr marL="0" indent="0">
              <a:buNone/>
            </a:pPr>
            <a:endParaRPr lang="en-US" dirty="0"/>
          </a:p>
          <a:p>
            <a:pPr marL="0" indent="0">
              <a:buNone/>
            </a:pPr>
            <a:r>
              <a:rPr lang="en-US" sz="2600" dirty="0"/>
              <a:t>FDA guidance for the </a:t>
            </a:r>
            <a:r>
              <a:rPr lang="en-US" sz="2600" dirty="0">
                <a:latin typeface="Calibri" panose="020F0502020204030204" pitchFamily="34" charset="0"/>
              </a:rPr>
              <a:t>EU, China, UK, Saudi Arabia:</a:t>
            </a:r>
          </a:p>
          <a:p>
            <a:pPr marL="0" indent="0">
              <a:buNone/>
            </a:pPr>
            <a:r>
              <a:rPr lang="en-US" sz="2600" dirty="0">
                <a:latin typeface="Calibri" panose="020F0502020204030204" pitchFamily="34" charset="0"/>
                <a:hlinkClick r:id="rId3"/>
              </a:rPr>
              <a:t>https://www.fda.gov/food/food-export-lists/seafood-exports-european-union-and-china</a:t>
            </a:r>
            <a:r>
              <a:rPr lang="en-US" sz="2600" dirty="0">
                <a:solidFill>
                  <a:srgbClr val="000000"/>
                </a:solidFill>
                <a:latin typeface="Calibri" panose="020F0502020204030204" pitchFamily="34" charset="0"/>
              </a:rPr>
              <a:t> </a:t>
            </a:r>
          </a:p>
          <a:p>
            <a:pPr marL="0" indent="0">
              <a:buNone/>
            </a:pPr>
            <a:endParaRPr lang="en-US" sz="2800" dirty="0">
              <a:cs typeface="Calibri"/>
            </a:endParaRPr>
          </a:p>
          <a:p>
            <a:pPr marL="0" indent="0">
              <a:buNone/>
            </a:pPr>
            <a:r>
              <a:rPr lang="en-US" sz="2800" dirty="0">
                <a:cs typeface="Calibri"/>
              </a:rPr>
              <a:t>Register for the EU shippers list: </a:t>
            </a:r>
            <a:r>
              <a:rPr lang="en-US" sz="2800" dirty="0">
                <a:cs typeface="Calibri"/>
                <a:hlinkClick r:id="rId4"/>
              </a:rPr>
              <a:t>https://www.fda.gov/media/112092/download</a:t>
            </a:r>
            <a:r>
              <a:rPr lang="en-US" sz="2800" dirty="0">
                <a:cs typeface="Calibri"/>
              </a:rPr>
              <a:t> </a:t>
            </a:r>
          </a:p>
          <a:p>
            <a:pPr marL="0" indent="0">
              <a:buNone/>
            </a:pPr>
            <a:endParaRPr lang="en-US" dirty="0">
              <a:cs typeface="Calibri"/>
            </a:endParaRPr>
          </a:p>
          <a:p>
            <a:pPr marL="0" indent="0" algn="ctr">
              <a:buNone/>
            </a:pPr>
            <a:endParaRPr lang="en-US" dirty="0"/>
          </a:p>
        </p:txBody>
      </p:sp>
    </p:spTree>
    <p:extLst>
      <p:ext uri="{BB962C8B-B14F-4D97-AF65-F5344CB8AC3E}">
        <p14:creationId xmlns:p14="http://schemas.microsoft.com/office/powerpoint/2010/main" val="227277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46A-04D7-D0FB-61CE-B3D24D821637}"/>
              </a:ext>
            </a:extLst>
          </p:cNvPr>
          <p:cNvSpPr>
            <a:spLocks noGrp="1"/>
          </p:cNvSpPr>
          <p:nvPr>
            <p:ph type="title"/>
          </p:nvPr>
        </p:nvSpPr>
        <p:spPr/>
        <p:txBody>
          <a:bodyPr/>
          <a:lstStyle/>
          <a:p>
            <a:pPr algn="ctr"/>
            <a:r>
              <a:rPr lang="en-US" dirty="0"/>
              <a:t>Questions</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C630A23F-77BD-0B04-52B4-11635D933B3A}"/>
              </a:ext>
            </a:extLst>
          </p:cNvPr>
          <p:cNvSpPr>
            <a:spLocks noGrp="1"/>
          </p:cNvSpPr>
          <p:nvPr>
            <p:ph idx="1"/>
          </p:nvPr>
        </p:nvSpPr>
        <p:spPr>
          <a:xfrm>
            <a:off x="1103312" y="2052918"/>
            <a:ext cx="4265684" cy="4195481"/>
          </a:xfrm>
        </p:spPr>
        <p:txBody>
          <a:bodyPr>
            <a:normAutofit/>
          </a:bodyPr>
          <a:lstStyle/>
          <a:p>
            <a:pPr marL="0" indent="0" algn="ctr" fontAlgn="base">
              <a:spcBef>
                <a:spcPts val="0"/>
              </a:spcBef>
              <a:buNone/>
            </a:pPr>
            <a:r>
              <a:rPr lang="en-US" sz="2400" b="1" i="0" dirty="0">
                <a:effectLst/>
                <a:latin typeface="Calibri" panose="020F0502020204030204" pitchFamily="34" charset="0"/>
              </a:rPr>
              <a:t>Sean Bowen</a:t>
            </a:r>
          </a:p>
          <a:p>
            <a:pPr marL="0" indent="0" algn="ctr" fontAlgn="base">
              <a:spcBef>
                <a:spcPts val="0"/>
              </a:spcBef>
              <a:buNone/>
            </a:pPr>
            <a:r>
              <a:rPr lang="en-US" sz="2000" b="0" i="0" dirty="0">
                <a:effectLst/>
                <a:latin typeface="Calibri" panose="020F0502020204030204" pitchFamily="34" charset="0"/>
              </a:rPr>
              <a:t>Aquaculture Specialist </a:t>
            </a:r>
          </a:p>
          <a:p>
            <a:pPr marL="0" indent="0" algn="ctr" fontAlgn="base">
              <a:buNone/>
            </a:pPr>
            <a:endParaRPr lang="en-US" sz="2000" b="0" i="0" dirty="0">
              <a:effectLst/>
              <a:latin typeface="Calibri" panose="020F0502020204030204" pitchFamily="34" charset="0"/>
            </a:endParaRPr>
          </a:p>
          <a:p>
            <a:pPr marL="0" indent="0" algn="ctr" fontAlgn="base">
              <a:spcBef>
                <a:spcPts val="0"/>
              </a:spcBef>
              <a:buNone/>
            </a:pPr>
            <a:r>
              <a:rPr lang="en-US" sz="2000" b="0" i="0" dirty="0">
                <a:effectLst/>
                <a:latin typeface="Calibri" panose="020F0502020204030204" pitchFamily="34" charset="0"/>
              </a:rPr>
              <a:t>225 Turnpike Road</a:t>
            </a:r>
          </a:p>
          <a:p>
            <a:pPr marL="0" indent="0" algn="ctr" fontAlgn="base">
              <a:spcBef>
                <a:spcPts val="0"/>
              </a:spcBef>
              <a:buNone/>
            </a:pPr>
            <a:r>
              <a:rPr lang="en-US" sz="2000" b="0" i="0" dirty="0">
                <a:effectLst/>
                <a:latin typeface="Calibri" panose="020F0502020204030204" pitchFamily="34" charset="0"/>
              </a:rPr>
              <a:t>Southborough, MA 01772</a:t>
            </a:r>
          </a:p>
          <a:p>
            <a:pPr marL="0" indent="0" algn="ctr" fontAlgn="base">
              <a:spcBef>
                <a:spcPts val="0"/>
              </a:spcBef>
              <a:buNone/>
            </a:pPr>
            <a:endParaRPr lang="en-US" sz="2000" b="0" i="0" dirty="0">
              <a:effectLst/>
              <a:latin typeface="Calibri" panose="020F0502020204030204" pitchFamily="34" charset="0"/>
            </a:endParaRPr>
          </a:p>
          <a:p>
            <a:pPr marL="0" indent="0" algn="ctr" fontAlgn="base">
              <a:buNone/>
            </a:pPr>
            <a:r>
              <a:rPr lang="en-US" sz="2000" b="0" i="0" dirty="0">
                <a:effectLst/>
                <a:latin typeface="Calibri" panose="020F0502020204030204" pitchFamily="34" charset="0"/>
              </a:rPr>
              <a:t>617-869-7178</a:t>
            </a:r>
          </a:p>
          <a:p>
            <a:pPr marL="0" indent="0" algn="ctr" fontAlgn="base">
              <a:buNone/>
            </a:pPr>
            <a:r>
              <a:rPr lang="en-US" dirty="0">
                <a:latin typeface="Calibri" panose="020F0502020204030204" pitchFamily="34" charset="0"/>
                <a:hlinkClick r:id="rId2" tooltip="mailto:sean.bowen@mass.gov">
                  <a:extLst>
                    <a:ext uri="{A12FA001-AC4F-418D-AE19-62706E023703}">
                      <ahyp:hlinkClr xmlns:ahyp="http://schemas.microsoft.com/office/drawing/2018/hyperlinkcolor" val="tx"/>
                    </a:ext>
                  </a:extLst>
                </a:hlinkClick>
              </a:rPr>
              <a:t>S</a:t>
            </a:r>
            <a:r>
              <a:rPr lang="en-US" sz="2000" b="0" i="0" dirty="0">
                <a:effectLst/>
                <a:latin typeface="Calibri" panose="020F0502020204030204" pitchFamily="34" charset="0"/>
                <a:hlinkClick r:id="rId2" tooltip="mailto:sean.bowen@mass.gov">
                  <a:extLst>
                    <a:ext uri="{A12FA001-AC4F-418D-AE19-62706E023703}">
                      <ahyp:hlinkClr xmlns:ahyp="http://schemas.microsoft.com/office/drawing/2018/hyperlinkcolor" val="tx"/>
                    </a:ext>
                  </a:extLst>
                </a:hlinkClick>
              </a:rPr>
              <a:t>ean.</a:t>
            </a:r>
            <a:r>
              <a:rPr lang="en-US" dirty="0">
                <a:latin typeface="Calibri" panose="020F0502020204030204" pitchFamily="34" charset="0"/>
                <a:hlinkClick r:id="rId2" tooltip="mailto:sean.bowen@mass.gov">
                  <a:extLst>
                    <a:ext uri="{A12FA001-AC4F-418D-AE19-62706E023703}">
                      <ahyp:hlinkClr xmlns:ahyp="http://schemas.microsoft.com/office/drawing/2018/hyperlinkcolor" val="tx"/>
                    </a:ext>
                  </a:extLst>
                </a:hlinkClick>
              </a:rPr>
              <a:t>B</a:t>
            </a:r>
            <a:r>
              <a:rPr lang="en-US" sz="2000" b="0" i="0" dirty="0">
                <a:effectLst/>
                <a:latin typeface="Calibri" panose="020F0502020204030204" pitchFamily="34" charset="0"/>
                <a:hlinkClick r:id="rId2" tooltip="mailto:sean.bowen@mass.gov">
                  <a:extLst>
                    <a:ext uri="{A12FA001-AC4F-418D-AE19-62706E023703}">
                      <ahyp:hlinkClr xmlns:ahyp="http://schemas.microsoft.com/office/drawing/2018/hyperlinkcolor" val="tx"/>
                    </a:ext>
                  </a:extLst>
                </a:hlinkClick>
              </a:rPr>
              <a:t>owen@mass.gov</a:t>
            </a:r>
            <a:endParaRPr lang="en-US" sz="2000" b="0" i="0" dirty="0">
              <a:effectLst/>
              <a:latin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9D3084E7-7685-EC9D-3389-AF6EE6C57B05}"/>
              </a:ext>
            </a:extLst>
          </p:cNvPr>
          <p:cNvSpPr txBox="1"/>
          <p:nvPr/>
        </p:nvSpPr>
        <p:spPr>
          <a:xfrm>
            <a:off x="6473952" y="2054678"/>
            <a:ext cx="4265684"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Bonita Oehlke</a:t>
            </a:r>
            <a:endParaRPr lang="en-US" sz="2400" dirty="0"/>
          </a:p>
          <a:p>
            <a:pPr algn="ctr" fontAlgn="base"/>
            <a:r>
              <a:rPr lang="en-US" sz="2000" b="0" i="0" dirty="0">
                <a:effectLst/>
                <a:latin typeface="Calibri" panose="020F0502020204030204" pitchFamily="34" charset="0"/>
                <a:ea typeface="Calibri" panose="020F0502020204030204" pitchFamily="34" charset="0"/>
                <a:cs typeface="Calibri" panose="020F0502020204030204" pitchFamily="34" charset="0"/>
              </a:rPr>
              <a:t>Export Market Development </a:t>
            </a:r>
          </a:p>
          <a:p>
            <a:pPr algn="ctr" fontAlgn="base"/>
            <a:r>
              <a:rPr lang="en-US" sz="2000" b="0" i="0" dirty="0">
                <a:effectLst/>
                <a:latin typeface="Calibri" panose="020F0502020204030204" pitchFamily="34" charset="0"/>
                <a:ea typeface="Calibri" panose="020F0502020204030204" pitchFamily="34" charset="0"/>
                <a:cs typeface="Calibri" panose="020F0502020204030204" pitchFamily="34" charset="0"/>
              </a:rPr>
              <a:t> </a:t>
            </a:r>
          </a:p>
          <a:p>
            <a:pPr algn="ctr" fontAlgn="base"/>
            <a:r>
              <a:rPr lang="en-US" sz="2000" b="0" i="0" dirty="0">
                <a:effectLst/>
                <a:latin typeface="Calibri" panose="020F0502020204030204" pitchFamily="34" charset="0"/>
                <a:ea typeface="Calibri" panose="020F0502020204030204" pitchFamily="34" charset="0"/>
                <a:cs typeface="Calibri" panose="020F0502020204030204" pitchFamily="34" charset="0"/>
              </a:rPr>
              <a:t>100 Cambridge Street, 9</a:t>
            </a:r>
            <a:r>
              <a:rPr lang="en-US" sz="2000" b="0" i="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000" b="0" i="0" dirty="0">
                <a:effectLst/>
                <a:latin typeface="Calibri" panose="020F0502020204030204" pitchFamily="34" charset="0"/>
                <a:ea typeface="Calibri" panose="020F0502020204030204" pitchFamily="34" charset="0"/>
                <a:cs typeface="Calibri" panose="020F0502020204030204" pitchFamily="34" charset="0"/>
              </a:rPr>
              <a:t> Floor </a:t>
            </a:r>
          </a:p>
          <a:p>
            <a:pPr algn="ctr" fontAlgn="base"/>
            <a:r>
              <a:rPr lang="en-US" sz="2000" b="0" i="0" dirty="0">
                <a:effectLst/>
                <a:latin typeface="Calibri" panose="020F0502020204030204" pitchFamily="34" charset="0"/>
                <a:ea typeface="Calibri" panose="020F0502020204030204" pitchFamily="34" charset="0"/>
                <a:cs typeface="Calibri" panose="020F0502020204030204" pitchFamily="34" charset="0"/>
              </a:rPr>
              <a:t>Boston, Massachusetts  02114</a:t>
            </a:r>
          </a:p>
          <a:p>
            <a:pPr algn="ctr" fontAlgn="base"/>
            <a:endParaRPr lang="en-US" sz="1000" b="0" i="0" dirty="0">
              <a:effectLst/>
              <a:latin typeface="Calibri" panose="020F0502020204030204" pitchFamily="34" charset="0"/>
              <a:ea typeface="Calibri" panose="020F0502020204030204" pitchFamily="34" charset="0"/>
              <a:cs typeface="Calibri" panose="020F0502020204030204" pitchFamily="34" charset="0"/>
            </a:endParaRPr>
          </a:p>
          <a:p>
            <a:pPr algn="ctr" fontAlgn="base"/>
            <a:endParaRPr lang="en-US" sz="1000" dirty="0">
              <a:latin typeface="Calibri" panose="020F0502020204030204" pitchFamily="34" charset="0"/>
              <a:ea typeface="Calibri" panose="020F0502020204030204" pitchFamily="34" charset="0"/>
              <a:cs typeface="Calibri" panose="020F0502020204030204" pitchFamily="34" charset="0"/>
            </a:endParaRPr>
          </a:p>
          <a:p>
            <a:pPr algn="ctr" fontAlgn="base"/>
            <a:endParaRPr lang="en-US" sz="1000" b="0" i="0" dirty="0">
              <a:effectLst/>
              <a:latin typeface="Calibri" panose="020F0502020204030204" pitchFamily="34" charset="0"/>
              <a:ea typeface="Calibri" panose="020F0502020204030204" pitchFamily="34" charset="0"/>
              <a:cs typeface="Calibri" panose="020F0502020204030204" pitchFamily="34" charset="0"/>
            </a:endParaRPr>
          </a:p>
          <a:p>
            <a:pPr algn="ctr" fontAlgn="base"/>
            <a:r>
              <a:rPr lang="en-US" sz="2000" b="0" i="0" dirty="0">
                <a:effectLst/>
                <a:latin typeface="Calibri" panose="020F0502020204030204" pitchFamily="34" charset="0"/>
                <a:ea typeface="Calibri" panose="020F0502020204030204" pitchFamily="34" charset="0"/>
                <a:cs typeface="Calibri" panose="020F0502020204030204" pitchFamily="34" charset="0"/>
              </a:rPr>
              <a:t>617-910-7960</a:t>
            </a:r>
          </a:p>
          <a:p>
            <a:pPr algn="ctr" fontAlgn="base"/>
            <a:endParaRPr lang="en-US" sz="1000" dirty="0">
              <a:latin typeface="Calibri" panose="020F0502020204030204" pitchFamily="34" charset="0"/>
              <a:ea typeface="Calibri" panose="020F0502020204030204" pitchFamily="34" charset="0"/>
              <a:cs typeface="Calibri" panose="020F0502020204030204" pitchFamily="34" charset="0"/>
            </a:endParaRPr>
          </a:p>
          <a:p>
            <a:pPr algn="ctr" fontAlgn="base"/>
            <a:r>
              <a:rPr lang="en-US" sz="2000" u="sng" dirty="0">
                <a:latin typeface="Calibri" panose="020F0502020204030204" pitchFamily="34" charset="0"/>
                <a:ea typeface="Calibri" panose="020F0502020204030204" pitchFamily="34" charset="0"/>
                <a:cs typeface="Calibri" panose="020F0502020204030204" pitchFamily="34" charset="0"/>
              </a:rPr>
              <a:t>Bonita.Oehlke@mass.gov </a:t>
            </a:r>
            <a:endParaRPr lang="en-US" sz="2000" b="0" i="0" u="sng"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7988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33CDE-A871-67BF-8210-74A81947F4D7}"/>
              </a:ext>
            </a:extLst>
          </p:cNvPr>
          <p:cNvSpPr>
            <a:spLocks noGrp="1"/>
          </p:cNvSpPr>
          <p:nvPr>
            <p:ph idx="1"/>
          </p:nvPr>
        </p:nvSpPr>
        <p:spPr>
          <a:xfrm>
            <a:off x="373062" y="1100418"/>
            <a:ext cx="11423041" cy="5507814"/>
          </a:xfrm>
        </p:spPr>
        <p:txBody>
          <a:bodyPr vert="horz" lIns="91440" tIns="45720" rIns="91440" bIns="45720" rtlCol="0" anchor="t">
            <a:normAutofit/>
          </a:bodyPr>
          <a:lstStyle/>
          <a:p>
            <a:pPr marL="0" indent="0" algn="ctr">
              <a:buNone/>
            </a:pPr>
            <a:r>
              <a:rPr lang="en-US" sz="4000" dirty="0"/>
              <a:t>Aquaculture is Agriculture – just add water</a:t>
            </a:r>
          </a:p>
          <a:p>
            <a:pPr marL="0" indent="0" algn="ctr">
              <a:buNone/>
            </a:pPr>
            <a:endParaRPr lang="en-US" sz="4000" dirty="0"/>
          </a:p>
          <a:p>
            <a:pPr algn="ctr">
              <a:buNone/>
            </a:pPr>
            <a:r>
              <a:rPr lang="en-US" sz="2800" dirty="0"/>
              <a:t>MGL Ch 128</a:t>
            </a:r>
            <a:endParaRPr lang="en-US" sz="2400" dirty="0">
              <a:ea typeface="+mj-lt"/>
              <a:cs typeface="+mj-lt"/>
            </a:endParaRPr>
          </a:p>
          <a:p>
            <a:pPr>
              <a:buNone/>
            </a:pPr>
            <a:r>
              <a:rPr lang="en-US" sz="2400" dirty="0">
                <a:ea typeface="+mj-lt"/>
                <a:cs typeface="+mj-lt"/>
              </a:rPr>
              <a:t>	Section 1A. ''Farming'' or ''agriculture'' shall include farming in all of its branches...the production, cultivation, growing and harvesting of any agricultural, aquacultural, floricultural or horticultural commodities... including preparations for market, delivery to storage or to market or to carriers for transportation to market.</a:t>
            </a:r>
            <a:endParaRPr lang="en-US" sz="2400" dirty="0"/>
          </a:p>
          <a:p>
            <a:pPr marL="0" indent="0" algn="ctr">
              <a:buNone/>
            </a:pPr>
            <a:endParaRPr lang="en-US" sz="4400" dirty="0"/>
          </a:p>
        </p:txBody>
      </p:sp>
    </p:spTree>
    <p:extLst>
      <p:ext uri="{BB962C8B-B14F-4D97-AF65-F5344CB8AC3E}">
        <p14:creationId xmlns:p14="http://schemas.microsoft.com/office/powerpoint/2010/main" val="121435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1A7B-640C-B187-87D7-2BB278CB916E}"/>
              </a:ext>
            </a:extLst>
          </p:cNvPr>
          <p:cNvSpPr>
            <a:spLocks noGrp="1"/>
          </p:cNvSpPr>
          <p:nvPr>
            <p:ph type="title"/>
          </p:nvPr>
        </p:nvSpPr>
        <p:spPr/>
        <p:txBody>
          <a:bodyPr/>
          <a:lstStyle/>
          <a:p>
            <a:pPr algn="ctr"/>
            <a:r>
              <a:rPr lang="en-US"/>
              <a:t>MDAR Farm and Market Report</a:t>
            </a:r>
            <a:endParaRPr lang="en-US" dirty="0"/>
          </a:p>
        </p:txBody>
      </p:sp>
      <p:sp>
        <p:nvSpPr>
          <p:cNvPr id="3" name="Content Placeholder 2">
            <a:extLst>
              <a:ext uri="{FF2B5EF4-FFF2-40B4-BE49-F238E27FC236}">
                <a16:creationId xmlns:a16="http://schemas.microsoft.com/office/drawing/2014/main" id="{1B1D96F7-6059-FC35-C259-330868F85F1F}"/>
              </a:ext>
            </a:extLst>
          </p:cNvPr>
          <p:cNvSpPr>
            <a:spLocks noGrp="1"/>
          </p:cNvSpPr>
          <p:nvPr>
            <p:ph idx="1"/>
          </p:nvPr>
        </p:nvSpPr>
        <p:spPr>
          <a:xfrm>
            <a:off x="1104293" y="1551038"/>
            <a:ext cx="9760223" cy="4585067"/>
          </a:xfrm>
        </p:spPr>
        <p:txBody>
          <a:bodyPr>
            <a:normAutofit/>
          </a:bodyPr>
          <a:lstStyle/>
          <a:p>
            <a:pPr>
              <a:buFont typeface="Wingdings" panose="05000000000000000000" pitchFamily="2" charset="2"/>
              <a:buChar char="§"/>
            </a:pPr>
            <a:r>
              <a:rPr lang="en-US" sz="2400" b="0" i="0" dirty="0">
                <a:effectLst/>
                <a:latin typeface="+mn-lt"/>
              </a:rPr>
              <a:t>MDAR's bi-monthly e-newsletter, includes the </a:t>
            </a:r>
            <a:r>
              <a:rPr lang="en-US" sz="2400" b="0" i="1" dirty="0">
                <a:effectLst/>
                <a:latin typeface="+mn-lt"/>
              </a:rPr>
              <a:t>Commissioner's Column</a:t>
            </a:r>
            <a:r>
              <a:rPr lang="en-US" sz="2400" b="0" i="0" dirty="0">
                <a:effectLst/>
                <a:latin typeface="+mn-lt"/>
              </a:rPr>
              <a:t>, program updates, workshops, USDA and UMass events </a:t>
            </a:r>
          </a:p>
          <a:p>
            <a:pPr>
              <a:buFont typeface="Wingdings" panose="05000000000000000000" pitchFamily="2" charset="2"/>
              <a:buChar char="§"/>
            </a:pPr>
            <a:r>
              <a:rPr lang="en-US" sz="2400" dirty="0">
                <a:latin typeface="+mn-lt"/>
              </a:rPr>
              <a:t>D</a:t>
            </a:r>
            <a:r>
              <a:rPr lang="en-US" sz="2400" b="0" i="0" dirty="0">
                <a:effectLst/>
                <a:latin typeface="+mn-lt"/>
              </a:rPr>
              <a:t>istributed to the agricultural community in Massachusetts. </a:t>
            </a:r>
          </a:p>
          <a:p>
            <a:pPr>
              <a:buFont typeface="Wingdings" panose="05000000000000000000" pitchFamily="2" charset="2"/>
              <a:buChar char="§"/>
            </a:pPr>
            <a:r>
              <a:rPr lang="en-US" sz="2400" dirty="0">
                <a:latin typeface="+mn-lt"/>
              </a:rPr>
              <a:t>Most grants are announced through the F and M Report</a:t>
            </a:r>
          </a:p>
          <a:p>
            <a:pPr>
              <a:buFont typeface="Wingdings" panose="05000000000000000000" pitchFamily="2" charset="2"/>
              <a:buChar char="§"/>
            </a:pPr>
            <a:r>
              <a:rPr lang="en-US" sz="2400" b="1" dirty="0">
                <a:latin typeface="+mn-lt"/>
              </a:rPr>
              <a:t>Subscribe online: </a:t>
            </a:r>
            <a:r>
              <a:rPr lang="en-US" sz="2400" b="1" dirty="0">
                <a:latin typeface="+mn-lt"/>
                <a:hlinkClick r:id="rId2"/>
              </a:rPr>
              <a:t>https://www.mass.gov/info-details/the-farm-and-market-report</a:t>
            </a:r>
            <a:r>
              <a:rPr lang="en-US" sz="2400" b="1" dirty="0">
                <a:latin typeface="+mn-lt"/>
              </a:rPr>
              <a:t> </a:t>
            </a:r>
          </a:p>
          <a:p>
            <a:pPr marL="0" indent="0">
              <a:buNone/>
            </a:pPr>
            <a:endParaRPr lang="en-US" sz="2400" b="1" dirty="0">
              <a:latin typeface="+mn-lt"/>
            </a:endParaRPr>
          </a:p>
          <a:p>
            <a:pPr marL="0" indent="0" algn="ctr">
              <a:buNone/>
            </a:pPr>
            <a:r>
              <a:rPr lang="en-US" sz="2400" dirty="0">
                <a:latin typeface="+mn-lt"/>
              </a:rPr>
              <a:t>(Google MDAR Farm and Market Report…)</a:t>
            </a:r>
          </a:p>
        </p:txBody>
      </p:sp>
    </p:spTree>
    <p:extLst>
      <p:ext uri="{BB962C8B-B14F-4D97-AF65-F5344CB8AC3E}">
        <p14:creationId xmlns:p14="http://schemas.microsoft.com/office/powerpoint/2010/main" val="50784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940C-CC90-FD79-E261-87F002238471}"/>
              </a:ext>
            </a:extLst>
          </p:cNvPr>
          <p:cNvSpPr>
            <a:spLocks noGrp="1"/>
          </p:cNvSpPr>
          <p:nvPr>
            <p:ph type="title"/>
          </p:nvPr>
        </p:nvSpPr>
        <p:spPr>
          <a:xfrm>
            <a:off x="851338" y="452718"/>
            <a:ext cx="9199496" cy="632011"/>
          </a:xfrm>
        </p:spPr>
        <p:txBody>
          <a:bodyPr>
            <a:normAutofit fontScale="90000"/>
          </a:bodyPr>
          <a:lstStyle/>
          <a:p>
            <a:pPr algn="ctr"/>
            <a:r>
              <a:rPr lang="en-US" sz="4000" dirty="0"/>
              <a:t>MDAR Agricultural Grant Programs</a:t>
            </a:r>
            <a:br>
              <a:rPr lang="en-US" sz="4000" dirty="0"/>
            </a:br>
            <a:br>
              <a:rPr lang="en-US" sz="4000" dirty="0"/>
            </a:br>
            <a:endParaRPr lang="en-US" dirty="0"/>
          </a:p>
        </p:txBody>
      </p:sp>
      <p:sp>
        <p:nvSpPr>
          <p:cNvPr id="3" name="Content Placeholder 2">
            <a:extLst>
              <a:ext uri="{FF2B5EF4-FFF2-40B4-BE49-F238E27FC236}">
                <a16:creationId xmlns:a16="http://schemas.microsoft.com/office/drawing/2014/main" id="{D64A729D-4C21-0913-33ED-2C403996740A}"/>
              </a:ext>
            </a:extLst>
          </p:cNvPr>
          <p:cNvSpPr>
            <a:spLocks noGrp="1"/>
          </p:cNvSpPr>
          <p:nvPr>
            <p:ph idx="1"/>
          </p:nvPr>
        </p:nvSpPr>
        <p:spPr>
          <a:xfrm>
            <a:off x="273270" y="1261241"/>
            <a:ext cx="11487806" cy="4908330"/>
          </a:xfrm>
        </p:spPr>
        <p:txBody>
          <a:bodyPr>
            <a:normAutofit/>
          </a:bodyPr>
          <a:lstStyle/>
          <a:p>
            <a:pPr>
              <a:buFont typeface="Wingdings" panose="05000000000000000000" pitchFamily="2" charset="2"/>
              <a:buChar char="§"/>
            </a:pPr>
            <a:endParaRPr lang="en-US" dirty="0"/>
          </a:p>
          <a:p>
            <a:pPr lvl="1">
              <a:buFont typeface="Wingdings" panose="05000000000000000000" pitchFamily="2" charset="2"/>
              <a:buChar char="§"/>
            </a:pPr>
            <a:r>
              <a:rPr lang="en-US" sz="2800" b="1" dirty="0">
                <a:latin typeface="+mn-lt"/>
              </a:rPr>
              <a:t>Matching Enterprise Grants for Agriculture </a:t>
            </a:r>
            <a:r>
              <a:rPr lang="en-US" sz="2800" dirty="0">
                <a:latin typeface="+mn-lt"/>
              </a:rPr>
              <a:t>– Jessica Camp</a:t>
            </a:r>
          </a:p>
          <a:p>
            <a:pPr lvl="1">
              <a:buFont typeface="Wingdings" panose="05000000000000000000" pitchFamily="2" charset="2"/>
              <a:buChar char="§"/>
            </a:pPr>
            <a:r>
              <a:rPr lang="en-US" sz="2800" b="1" dirty="0">
                <a:latin typeface="+mn-lt"/>
              </a:rPr>
              <a:t>Agricultural Food Safety Improvement Program</a:t>
            </a:r>
            <a:r>
              <a:rPr lang="en-US" sz="2800" dirty="0">
                <a:latin typeface="+mn-lt"/>
              </a:rPr>
              <a:t> – Laura Maul</a:t>
            </a:r>
          </a:p>
          <a:p>
            <a:pPr lvl="1">
              <a:buFont typeface="Wingdings" panose="05000000000000000000" pitchFamily="2" charset="2"/>
              <a:buChar char="§"/>
            </a:pPr>
            <a:r>
              <a:rPr lang="en-US" sz="2800" b="1" dirty="0">
                <a:latin typeface="+mn-lt"/>
              </a:rPr>
              <a:t>Climate Smart Agriculture Program – </a:t>
            </a:r>
            <a:r>
              <a:rPr lang="en-US" sz="2800" dirty="0">
                <a:latin typeface="+mn-lt"/>
              </a:rPr>
              <a:t>Laura maul, Gerry Palano, Dave Schmidt</a:t>
            </a:r>
          </a:p>
          <a:p>
            <a:pPr lvl="1">
              <a:buFont typeface="Wingdings" panose="05000000000000000000" pitchFamily="2" charset="2"/>
              <a:buChar char="§"/>
            </a:pPr>
            <a:r>
              <a:rPr lang="en-US" sz="2800" b="1" dirty="0">
                <a:latin typeface="+mn-lt"/>
              </a:rPr>
              <a:t>Food Security Infrastructure Grants </a:t>
            </a:r>
            <a:r>
              <a:rPr lang="en-US" sz="2800" dirty="0">
                <a:latin typeface="+mn-lt"/>
              </a:rPr>
              <a:t>- </a:t>
            </a:r>
            <a:r>
              <a:rPr lang="en-US" sz="2800" i="0" strike="noStrike" dirty="0">
                <a:effectLst/>
                <a:latin typeface="Noto Sans VF"/>
              </a:rPr>
              <a:t>Holly </a:t>
            </a:r>
            <a:r>
              <a:rPr lang="en-US" sz="2800" i="0" strike="noStrike" dirty="0" err="1">
                <a:effectLst/>
                <a:latin typeface="Noto Sans VF"/>
              </a:rPr>
              <a:t>Valleca</a:t>
            </a:r>
            <a:endParaRPr lang="en-US" sz="2800" i="0" strike="noStrike" dirty="0">
              <a:effectLst/>
              <a:latin typeface="Noto Sans VF"/>
            </a:endParaRPr>
          </a:p>
          <a:p>
            <a:pPr marL="457200" lvl="1" indent="0">
              <a:buNone/>
            </a:pPr>
            <a:endParaRPr lang="en-US" sz="2100" dirty="0">
              <a:latin typeface="+mn-lt"/>
            </a:endParaRPr>
          </a:p>
          <a:p>
            <a:pPr marL="457200" lvl="1" indent="0" algn="ctr">
              <a:buNone/>
            </a:pPr>
            <a:r>
              <a:rPr lang="en-US" sz="3500" b="1" u="sng" dirty="0">
                <a:latin typeface="+mn-lt"/>
              </a:rPr>
              <a:t>Most of these will be opening this spring.</a:t>
            </a:r>
          </a:p>
          <a:p>
            <a:pPr marL="457200" lvl="1" indent="0" algn="ctr">
              <a:buNone/>
            </a:pPr>
            <a:r>
              <a:rPr lang="en-US" sz="2800" dirty="0">
                <a:latin typeface="+mn-lt"/>
              </a:rPr>
              <a:t>Watch the MDAR Farm and Market Report</a:t>
            </a:r>
          </a:p>
          <a:p>
            <a:pPr marL="1371600" lvl="3" indent="0">
              <a:buNone/>
            </a:pPr>
            <a:endParaRPr lang="en-US" dirty="0"/>
          </a:p>
        </p:txBody>
      </p:sp>
    </p:spTree>
    <p:extLst>
      <p:ext uri="{BB962C8B-B14F-4D97-AF65-F5344CB8AC3E}">
        <p14:creationId xmlns:p14="http://schemas.microsoft.com/office/powerpoint/2010/main" val="21948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7BDB-C3A0-CC0C-CD86-41DE49AEA588}"/>
              </a:ext>
            </a:extLst>
          </p:cNvPr>
          <p:cNvSpPr>
            <a:spLocks noGrp="1"/>
          </p:cNvSpPr>
          <p:nvPr>
            <p:ph type="title"/>
          </p:nvPr>
        </p:nvSpPr>
        <p:spPr>
          <a:xfrm>
            <a:off x="646111" y="452718"/>
            <a:ext cx="9404723" cy="864805"/>
          </a:xfrm>
        </p:spPr>
        <p:txBody>
          <a:bodyPr>
            <a:normAutofit/>
          </a:bodyPr>
          <a:lstStyle/>
          <a:p>
            <a:pPr algn="ctr"/>
            <a:r>
              <a:rPr lang="en-US" sz="3600" dirty="0"/>
              <a:t>MDAR Agricultural Grant Programs</a:t>
            </a:r>
          </a:p>
        </p:txBody>
      </p:sp>
      <p:sp>
        <p:nvSpPr>
          <p:cNvPr id="3" name="Content Placeholder 2">
            <a:extLst>
              <a:ext uri="{FF2B5EF4-FFF2-40B4-BE49-F238E27FC236}">
                <a16:creationId xmlns:a16="http://schemas.microsoft.com/office/drawing/2014/main" id="{C4A37339-D9C2-080B-7BC6-14AB6BE48DCB}"/>
              </a:ext>
            </a:extLst>
          </p:cNvPr>
          <p:cNvSpPr>
            <a:spLocks noGrp="1"/>
          </p:cNvSpPr>
          <p:nvPr>
            <p:ph idx="1"/>
          </p:nvPr>
        </p:nvSpPr>
        <p:spPr>
          <a:xfrm>
            <a:off x="1104293" y="1331259"/>
            <a:ext cx="8946541" cy="4951554"/>
          </a:xfrm>
        </p:spPr>
        <p:txBody>
          <a:bodyPr/>
          <a:lstStyle/>
          <a:p>
            <a:pPr marL="0" indent="0">
              <a:buNone/>
            </a:pPr>
            <a:endParaRPr lang="en-US" sz="2600" b="1" dirty="0">
              <a:latin typeface="+mn-lt"/>
            </a:endParaRPr>
          </a:p>
          <a:p>
            <a:pPr marL="0" indent="0" algn="ctr">
              <a:buNone/>
            </a:pPr>
            <a:r>
              <a:rPr lang="en-US" sz="3200" b="1" dirty="0">
                <a:latin typeface="+mn-lt"/>
              </a:rPr>
              <a:t>Climate Smart Agriculture Program </a:t>
            </a:r>
            <a:r>
              <a:rPr lang="en-US" sz="2600" b="1" dirty="0">
                <a:latin typeface="+mn-lt"/>
              </a:rPr>
              <a:t>– 3 in 1</a:t>
            </a:r>
          </a:p>
          <a:p>
            <a:pPr marL="457200" lvl="1" indent="0">
              <a:buNone/>
            </a:pPr>
            <a:endParaRPr lang="en-US" sz="2400" b="1" dirty="0">
              <a:latin typeface="+mn-lt"/>
            </a:endParaRPr>
          </a:p>
          <a:p>
            <a:pPr>
              <a:buFont typeface="Wingdings" panose="05000000000000000000" pitchFamily="2" charset="2"/>
              <a:buChar char="§"/>
            </a:pPr>
            <a:r>
              <a:rPr lang="en-US" sz="2400" b="1" dirty="0">
                <a:latin typeface="+mn-lt"/>
              </a:rPr>
              <a:t>ACRE, AEEP, Ag-Energy</a:t>
            </a:r>
          </a:p>
          <a:p>
            <a:pPr>
              <a:buFont typeface="Wingdings" panose="05000000000000000000" pitchFamily="2" charset="2"/>
              <a:buChar char="§"/>
            </a:pPr>
            <a:r>
              <a:rPr lang="en-US" sz="2400" dirty="0">
                <a:latin typeface="+mn-lt"/>
              </a:rPr>
              <a:t>Simplify the application process</a:t>
            </a:r>
          </a:p>
          <a:p>
            <a:pPr>
              <a:buFont typeface="Wingdings" panose="05000000000000000000" pitchFamily="2" charset="2"/>
              <a:buChar char="§"/>
            </a:pPr>
            <a:r>
              <a:rPr lang="en-US" sz="2400" dirty="0">
                <a:latin typeface="+mn-lt"/>
              </a:rPr>
              <a:t>More responsive to industry needs</a:t>
            </a:r>
          </a:p>
          <a:p>
            <a:pPr>
              <a:buFont typeface="Wingdings" panose="05000000000000000000" pitchFamily="2" charset="2"/>
              <a:buChar char="§"/>
            </a:pPr>
            <a:r>
              <a:rPr lang="en-US" sz="2400" b="0" i="0" dirty="0">
                <a:effectLst/>
                <a:latin typeface="+mn-lt"/>
              </a:rPr>
              <a:t>Laura Maul, Gerry Palano, Dave Schmidt</a:t>
            </a:r>
            <a:endParaRPr lang="en-US" sz="2400" dirty="0">
              <a:latin typeface="+mn-lt"/>
            </a:endParaRPr>
          </a:p>
          <a:p>
            <a:endParaRPr lang="en-US" dirty="0"/>
          </a:p>
        </p:txBody>
      </p:sp>
    </p:spTree>
    <p:extLst>
      <p:ext uri="{BB962C8B-B14F-4D97-AF65-F5344CB8AC3E}">
        <p14:creationId xmlns:p14="http://schemas.microsoft.com/office/powerpoint/2010/main" val="293106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EA5E-30A1-D47D-876B-368A78B14231}"/>
              </a:ext>
            </a:extLst>
          </p:cNvPr>
          <p:cNvSpPr>
            <a:spLocks noGrp="1"/>
          </p:cNvSpPr>
          <p:nvPr>
            <p:ph type="title"/>
          </p:nvPr>
        </p:nvSpPr>
        <p:spPr>
          <a:xfrm>
            <a:off x="646111" y="452718"/>
            <a:ext cx="9905465" cy="965101"/>
          </a:xfrm>
        </p:spPr>
        <p:txBody>
          <a:bodyPr>
            <a:normAutofit/>
          </a:bodyPr>
          <a:lstStyle/>
          <a:p>
            <a:pPr algn="ctr"/>
            <a:r>
              <a:rPr lang="en-US" sz="3200" dirty="0"/>
              <a:t>Agricultural Food Safety Improvement Program</a:t>
            </a:r>
          </a:p>
        </p:txBody>
      </p:sp>
      <p:sp>
        <p:nvSpPr>
          <p:cNvPr id="3" name="Content Placeholder 2">
            <a:extLst>
              <a:ext uri="{FF2B5EF4-FFF2-40B4-BE49-F238E27FC236}">
                <a16:creationId xmlns:a16="http://schemas.microsoft.com/office/drawing/2014/main" id="{4F9EC53D-3265-72DC-7D37-6265BA8D873B}"/>
              </a:ext>
            </a:extLst>
          </p:cNvPr>
          <p:cNvSpPr>
            <a:spLocks noGrp="1"/>
          </p:cNvSpPr>
          <p:nvPr>
            <p:ph idx="1"/>
          </p:nvPr>
        </p:nvSpPr>
        <p:spPr>
          <a:xfrm>
            <a:off x="806245" y="1853248"/>
            <a:ext cx="9930580" cy="4195481"/>
          </a:xfrm>
        </p:spPr>
        <p:txBody>
          <a:bodyPr>
            <a:normAutofit lnSpcReduction="10000"/>
          </a:bodyPr>
          <a:lstStyle/>
          <a:p>
            <a:pPr marL="0" indent="0">
              <a:buNone/>
            </a:pPr>
            <a:r>
              <a:rPr lang="en-US" sz="2800" dirty="0"/>
              <a:t>Provides funding to implement practices which:</a:t>
            </a:r>
          </a:p>
          <a:p>
            <a:pPr marL="0" indent="0">
              <a:buNone/>
            </a:pPr>
            <a:endParaRPr lang="en-US" sz="2800" dirty="0">
              <a:latin typeface="Noto Sans VF"/>
            </a:endParaRPr>
          </a:p>
          <a:p>
            <a:pPr lvl="1">
              <a:buFont typeface="Wingdings" panose="05000000000000000000" pitchFamily="2" charset="2"/>
              <a:buChar char="§"/>
            </a:pPr>
            <a:r>
              <a:rPr lang="en-US" sz="2400" dirty="0">
                <a:latin typeface="+mn-lt"/>
              </a:rPr>
              <a:t>I</a:t>
            </a:r>
            <a:r>
              <a:rPr lang="en-US" sz="2400" b="0" i="0" dirty="0">
                <a:effectLst/>
                <a:latin typeface="+mn-lt"/>
              </a:rPr>
              <a:t>mprove food safety practices </a:t>
            </a:r>
          </a:p>
          <a:p>
            <a:pPr marL="731520" lvl="1">
              <a:spcBef>
                <a:spcPts val="0"/>
              </a:spcBef>
              <a:buFont typeface="Wingdings" panose="05000000000000000000" pitchFamily="2" charset="2"/>
              <a:buChar char="§"/>
            </a:pPr>
            <a:r>
              <a:rPr lang="en-US" sz="2400" dirty="0">
                <a:latin typeface="+mn-lt"/>
              </a:rPr>
              <a:t>Minimize risk</a:t>
            </a:r>
            <a:endParaRPr lang="en-US" sz="2400" b="0" i="0" dirty="0">
              <a:effectLst/>
              <a:latin typeface="+mn-lt"/>
            </a:endParaRPr>
          </a:p>
          <a:p>
            <a:pPr marL="731520" lvl="1">
              <a:spcBef>
                <a:spcPts val="0"/>
              </a:spcBef>
              <a:buFont typeface="Wingdings" panose="05000000000000000000" pitchFamily="2" charset="2"/>
              <a:buChar char="§"/>
            </a:pPr>
            <a:r>
              <a:rPr lang="en-US" sz="2400" b="0" i="0" dirty="0">
                <a:effectLst/>
                <a:latin typeface="+mn-lt"/>
              </a:rPr>
              <a:t>Increase</a:t>
            </a:r>
            <a:r>
              <a:rPr lang="en-US" sz="2400" dirty="0">
                <a:latin typeface="+mn-lt"/>
              </a:rPr>
              <a:t> market access</a:t>
            </a:r>
          </a:p>
          <a:p>
            <a:pPr marL="445770" lvl="1" indent="0">
              <a:spcBef>
                <a:spcPts val="0"/>
              </a:spcBef>
              <a:buNone/>
            </a:pPr>
            <a:endParaRPr lang="en-US" sz="2400" b="0" i="0" dirty="0">
              <a:effectLst/>
              <a:latin typeface="+mn-lt"/>
            </a:endParaRPr>
          </a:p>
          <a:p>
            <a:pPr marL="731520" lvl="1">
              <a:spcBef>
                <a:spcPts val="0"/>
              </a:spcBef>
              <a:buFont typeface="Wingdings" panose="05000000000000000000" pitchFamily="2" charset="2"/>
              <a:buChar char="§"/>
            </a:pPr>
            <a:r>
              <a:rPr lang="en-US" sz="2400" b="0" i="0" dirty="0">
                <a:effectLst/>
                <a:latin typeface="+mn-lt"/>
              </a:rPr>
              <a:t>80% funding up to $50,000</a:t>
            </a:r>
          </a:p>
          <a:p>
            <a:pPr marL="731520" lvl="1">
              <a:spcBef>
                <a:spcPts val="0"/>
              </a:spcBef>
              <a:buFont typeface="Wingdings" panose="05000000000000000000" pitchFamily="2" charset="2"/>
              <a:buChar char="§"/>
            </a:pPr>
            <a:endParaRPr lang="en-US" sz="2400" dirty="0">
              <a:latin typeface="+mn-lt"/>
            </a:endParaRPr>
          </a:p>
          <a:p>
            <a:pPr marL="731520" lvl="1">
              <a:spcBef>
                <a:spcPts val="0"/>
              </a:spcBef>
              <a:buFont typeface="Wingdings" panose="05000000000000000000" pitchFamily="2" charset="2"/>
              <a:buChar char="§"/>
            </a:pPr>
            <a:r>
              <a:rPr lang="en-US" sz="2400" b="0" i="0" dirty="0">
                <a:effectLst/>
                <a:latin typeface="+mn-lt"/>
              </a:rPr>
              <a:t>Contact Laura Maul (</a:t>
            </a:r>
            <a:r>
              <a:rPr lang="en-US" sz="2400" b="0" i="0" dirty="0">
                <a:effectLst/>
                <a:latin typeface="+mn-lt"/>
                <a:hlinkClick r:id="rId2"/>
              </a:rPr>
              <a:t>laura.maul@mass.gov</a:t>
            </a:r>
            <a:r>
              <a:rPr lang="en-US" sz="2400" b="0" i="0" dirty="0">
                <a:effectLst/>
                <a:latin typeface="+mn-lt"/>
              </a:rPr>
              <a:t>)</a:t>
            </a:r>
          </a:p>
          <a:p>
            <a:pPr marL="445770" lvl="1" indent="0">
              <a:spcBef>
                <a:spcPts val="0"/>
              </a:spcBef>
              <a:buNone/>
            </a:pPr>
            <a:endParaRPr lang="en-US" sz="2400" b="0" i="0" dirty="0">
              <a:effectLst/>
              <a:latin typeface="+mn-lt"/>
            </a:endParaRPr>
          </a:p>
          <a:p>
            <a:pPr marL="445770" lvl="1" indent="0" algn="ctr">
              <a:spcBef>
                <a:spcPts val="0"/>
              </a:spcBef>
              <a:buNone/>
            </a:pPr>
            <a:r>
              <a:rPr lang="en-US" sz="3200" dirty="0">
                <a:latin typeface="+mn-lt"/>
              </a:rPr>
              <a:t>&gt;$1M to Aqua since grant inception in 2014</a:t>
            </a:r>
            <a:endParaRPr lang="en-US" sz="3200" b="0" i="0" dirty="0">
              <a:effectLst/>
              <a:latin typeface="+mn-lt"/>
            </a:endParaRPr>
          </a:p>
          <a:p>
            <a:pPr>
              <a:buFont typeface="Wingdings" panose="05000000000000000000" pitchFamily="2" charset="2"/>
              <a:buChar char="§"/>
            </a:pPr>
            <a:endParaRPr lang="en-US" sz="2800" dirty="0">
              <a:solidFill>
                <a:srgbClr val="141414"/>
              </a:solidFill>
              <a:latin typeface="Noto Sans VF"/>
            </a:endParaRPr>
          </a:p>
        </p:txBody>
      </p:sp>
    </p:spTree>
    <p:extLst>
      <p:ext uri="{BB962C8B-B14F-4D97-AF65-F5344CB8AC3E}">
        <p14:creationId xmlns:p14="http://schemas.microsoft.com/office/powerpoint/2010/main" val="419978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03B1-7555-F206-A0AF-438FB96A31F8}"/>
              </a:ext>
            </a:extLst>
          </p:cNvPr>
          <p:cNvSpPr>
            <a:spLocks noGrp="1"/>
          </p:cNvSpPr>
          <p:nvPr>
            <p:ph type="title"/>
          </p:nvPr>
        </p:nvSpPr>
        <p:spPr>
          <a:xfrm>
            <a:off x="646111" y="452718"/>
            <a:ext cx="9404723" cy="992624"/>
          </a:xfrm>
        </p:spPr>
        <p:txBody>
          <a:bodyPr>
            <a:normAutofit fontScale="90000"/>
          </a:bodyPr>
          <a:lstStyle/>
          <a:p>
            <a:pPr algn="ctr"/>
            <a:r>
              <a:rPr lang="en-US" b="1" i="1" dirty="0"/>
              <a:t>New!</a:t>
            </a:r>
            <a:r>
              <a:rPr lang="en-US" dirty="0"/>
              <a:t> Division of Food Security</a:t>
            </a:r>
            <a:br>
              <a:rPr lang="en-US" dirty="0"/>
            </a:br>
            <a:endParaRPr lang="en-US" dirty="0"/>
          </a:p>
        </p:txBody>
      </p:sp>
      <p:sp>
        <p:nvSpPr>
          <p:cNvPr id="3" name="Content Placeholder 2">
            <a:extLst>
              <a:ext uri="{FF2B5EF4-FFF2-40B4-BE49-F238E27FC236}">
                <a16:creationId xmlns:a16="http://schemas.microsoft.com/office/drawing/2014/main" id="{5BFC24B3-7B7F-87F5-EB10-216596314614}"/>
              </a:ext>
            </a:extLst>
          </p:cNvPr>
          <p:cNvSpPr>
            <a:spLocks noGrp="1"/>
          </p:cNvSpPr>
          <p:nvPr>
            <p:ph idx="1"/>
          </p:nvPr>
        </p:nvSpPr>
        <p:spPr>
          <a:xfrm>
            <a:off x="1104293" y="1445342"/>
            <a:ext cx="8946541" cy="4195481"/>
          </a:xfrm>
        </p:spPr>
        <p:txBody>
          <a:bodyPr>
            <a:normAutofit fontScale="92500"/>
          </a:bodyPr>
          <a:lstStyle/>
          <a:p>
            <a:pPr>
              <a:buFont typeface="Wingdings" panose="05000000000000000000" pitchFamily="2" charset="2"/>
              <a:buChar char="§"/>
            </a:pPr>
            <a:r>
              <a:rPr lang="en-US" sz="2400" i="0" dirty="0">
                <a:effectLst/>
                <a:latin typeface="+mn-lt"/>
              </a:rPr>
              <a:t>Julianne </a:t>
            </a:r>
            <a:r>
              <a:rPr lang="en-US" sz="2400" i="0" dirty="0" err="1">
                <a:effectLst/>
                <a:latin typeface="+mn-lt"/>
              </a:rPr>
              <a:t>Stelmaszyk</a:t>
            </a:r>
            <a:r>
              <a:rPr lang="en-US" sz="2400" i="0" dirty="0">
                <a:effectLst/>
                <a:latin typeface="+mn-lt"/>
              </a:rPr>
              <a:t>,</a:t>
            </a:r>
            <a:r>
              <a:rPr lang="en-US" sz="2400" dirty="0">
                <a:latin typeface="+mn-lt"/>
              </a:rPr>
              <a:t> </a:t>
            </a:r>
            <a:r>
              <a:rPr lang="en-US" sz="2400" b="0" i="0" dirty="0">
                <a:effectLst/>
                <a:latin typeface="+mn-lt"/>
              </a:rPr>
              <a:t>Director, Division of Food Security</a:t>
            </a:r>
          </a:p>
          <a:p>
            <a:pPr marL="0" marR="0" algn="l"/>
            <a:endParaRPr lang="en-US" sz="2400" b="0" i="0" dirty="0">
              <a:effectLst/>
              <a:latin typeface="+mn-lt"/>
            </a:endParaRPr>
          </a:p>
          <a:p>
            <a:pPr>
              <a:buFont typeface="Arial" panose="020B0604020202020204" pitchFamily="34" charset="0"/>
              <a:buChar char="•"/>
            </a:pPr>
            <a:r>
              <a:rPr lang="en-US" sz="2400" b="0" i="0" dirty="0">
                <a:effectLst/>
                <a:latin typeface="+mn-lt"/>
              </a:rPr>
              <a:t>The Division of Food Security – to build long-term food system resilience and food security</a:t>
            </a:r>
          </a:p>
          <a:p>
            <a:pPr>
              <a:buFont typeface="Arial" panose="020B0604020202020204" pitchFamily="34" charset="0"/>
              <a:buChar char="•"/>
            </a:pPr>
            <a:endParaRPr lang="en-US" sz="2400" b="0" i="0" dirty="0">
              <a:effectLst/>
              <a:latin typeface="+mn-lt"/>
            </a:endParaRPr>
          </a:p>
          <a:p>
            <a:pPr>
              <a:buFont typeface="Arial" panose="020B0604020202020204" pitchFamily="34" charset="0"/>
              <a:buChar char="•"/>
            </a:pPr>
            <a:r>
              <a:rPr lang="en-US" sz="2400" dirty="0">
                <a:latin typeface="+mn-lt"/>
              </a:rPr>
              <a:t>Holly </a:t>
            </a:r>
            <a:r>
              <a:rPr lang="en-US" sz="2400" dirty="0" err="1">
                <a:latin typeface="+mn-lt"/>
              </a:rPr>
              <a:t>Valleca</a:t>
            </a:r>
            <a:r>
              <a:rPr lang="en-US" sz="2400" dirty="0">
                <a:latin typeface="+mn-lt"/>
              </a:rPr>
              <a:t>, </a:t>
            </a:r>
            <a:r>
              <a:rPr lang="en-US" sz="2400" b="0" i="0" dirty="0">
                <a:effectLst/>
                <a:latin typeface="+mn-lt"/>
              </a:rPr>
              <a:t>Food Security Infrastructure Grant Program, </a:t>
            </a:r>
          </a:p>
          <a:p>
            <a:pPr marL="0" indent="0">
              <a:buNone/>
            </a:pPr>
            <a:r>
              <a:rPr lang="en-US" sz="2400" b="0" i="0" dirty="0">
                <a:effectLst/>
                <a:latin typeface="+mn-lt"/>
              </a:rPr>
              <a:t>	now managed by at MDAR</a:t>
            </a:r>
          </a:p>
          <a:p>
            <a:pPr marL="0" indent="0">
              <a:buNone/>
            </a:pPr>
            <a:endParaRPr lang="en-US" sz="2400" b="0" i="0" dirty="0">
              <a:effectLst/>
              <a:latin typeface="+mn-lt"/>
            </a:endParaRPr>
          </a:p>
          <a:p>
            <a:pPr>
              <a:buFont typeface="Arial" panose="020B0604020202020204" pitchFamily="34" charset="0"/>
              <a:buChar char="•"/>
            </a:pPr>
            <a:r>
              <a:rPr lang="en-US" sz="2400" dirty="0"/>
              <a:t>FSIG RFR in development – likely released mid-spring</a:t>
            </a:r>
          </a:p>
          <a:p>
            <a:pPr marL="0" indent="0">
              <a:buNone/>
            </a:pPr>
            <a:endParaRPr lang="en-US" sz="2400" dirty="0"/>
          </a:p>
          <a:p>
            <a:pPr>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346549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157F-ECDC-4D51-E40E-6D6A39394A75}"/>
              </a:ext>
            </a:extLst>
          </p:cNvPr>
          <p:cNvSpPr>
            <a:spLocks noGrp="1"/>
          </p:cNvSpPr>
          <p:nvPr>
            <p:ph type="title"/>
          </p:nvPr>
        </p:nvSpPr>
        <p:spPr>
          <a:xfrm>
            <a:off x="646111" y="452718"/>
            <a:ext cx="9404723" cy="1278428"/>
          </a:xfrm>
        </p:spPr>
        <p:txBody>
          <a:bodyPr/>
          <a:lstStyle/>
          <a:p>
            <a:pPr algn="ctr"/>
            <a:r>
              <a:rPr lang="en-US" sz="3600" dirty="0"/>
              <a:t>Massachusetts Agriculture Day </a:t>
            </a:r>
            <a:br>
              <a:rPr lang="en-US" sz="3600" dirty="0"/>
            </a:br>
            <a:r>
              <a:rPr lang="en-US" sz="3600" dirty="0"/>
              <a:t>at the State House</a:t>
            </a:r>
          </a:p>
        </p:txBody>
      </p:sp>
      <p:sp>
        <p:nvSpPr>
          <p:cNvPr id="3" name="Content Placeholder 2">
            <a:extLst>
              <a:ext uri="{FF2B5EF4-FFF2-40B4-BE49-F238E27FC236}">
                <a16:creationId xmlns:a16="http://schemas.microsoft.com/office/drawing/2014/main" id="{C210BAC5-2EE5-8B03-025A-C0D23ADEABF2}"/>
              </a:ext>
            </a:extLst>
          </p:cNvPr>
          <p:cNvSpPr>
            <a:spLocks noGrp="1"/>
          </p:cNvSpPr>
          <p:nvPr>
            <p:ph idx="1"/>
          </p:nvPr>
        </p:nvSpPr>
        <p:spPr/>
        <p:txBody>
          <a:bodyPr>
            <a:normAutofit/>
          </a:bodyPr>
          <a:lstStyle/>
          <a:p>
            <a:pPr marL="0" indent="0" algn="ctr">
              <a:buNone/>
            </a:pPr>
            <a:r>
              <a:rPr lang="en-US" sz="4400" b="0" i="0" dirty="0">
                <a:effectLst/>
                <a:latin typeface="+mn-lt"/>
              </a:rPr>
              <a:t>March 18, 2025</a:t>
            </a:r>
          </a:p>
          <a:p>
            <a:pPr marL="0" indent="0" algn="ctr">
              <a:buNone/>
            </a:pPr>
            <a:endParaRPr lang="en-US" sz="3200" dirty="0">
              <a:latin typeface="+mn-lt"/>
            </a:endParaRPr>
          </a:p>
          <a:p>
            <a:pPr marL="0" indent="0" algn="ctr">
              <a:buNone/>
            </a:pPr>
            <a:r>
              <a:rPr lang="en-US" sz="3200" b="0" i="0" dirty="0">
                <a:effectLst/>
                <a:latin typeface="+mn-lt"/>
              </a:rPr>
              <a:t>“Come to Boston to meet with your representatives and celebrate all things Agriculture”</a:t>
            </a:r>
            <a:endParaRPr lang="en-US" sz="3200" b="0" i="0" dirty="0">
              <a:solidFill>
                <a:srgbClr val="141414"/>
              </a:solidFill>
              <a:effectLst/>
              <a:latin typeface="Noto Sans VF"/>
            </a:endParaRPr>
          </a:p>
        </p:txBody>
      </p:sp>
    </p:spTree>
    <p:extLst>
      <p:ext uri="{BB962C8B-B14F-4D97-AF65-F5344CB8AC3E}">
        <p14:creationId xmlns:p14="http://schemas.microsoft.com/office/powerpoint/2010/main" val="172342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654F-A6D5-897F-7D56-EF9F61F2D973}"/>
              </a:ext>
            </a:extLst>
          </p:cNvPr>
          <p:cNvSpPr>
            <a:spLocks noGrp="1"/>
          </p:cNvSpPr>
          <p:nvPr>
            <p:ph type="title"/>
          </p:nvPr>
        </p:nvSpPr>
        <p:spPr>
          <a:xfrm>
            <a:off x="646111" y="452718"/>
            <a:ext cx="9510901" cy="927847"/>
          </a:xfrm>
        </p:spPr>
        <p:txBody>
          <a:bodyPr>
            <a:normAutofit/>
          </a:bodyPr>
          <a:lstStyle/>
          <a:p>
            <a:pPr algn="ctr"/>
            <a:r>
              <a:rPr lang="en-US" sz="3600" dirty="0"/>
              <a:t>MDAR Aquaculture Centers Funding</a:t>
            </a:r>
          </a:p>
        </p:txBody>
      </p:sp>
      <p:sp>
        <p:nvSpPr>
          <p:cNvPr id="3" name="Content Placeholder 2">
            <a:extLst>
              <a:ext uri="{FF2B5EF4-FFF2-40B4-BE49-F238E27FC236}">
                <a16:creationId xmlns:a16="http://schemas.microsoft.com/office/drawing/2014/main" id="{B771338A-F01D-D33B-4E54-F4C6674E0DAE}"/>
              </a:ext>
            </a:extLst>
          </p:cNvPr>
          <p:cNvSpPr>
            <a:spLocks noGrp="1"/>
          </p:cNvSpPr>
          <p:nvPr>
            <p:ph idx="1"/>
          </p:nvPr>
        </p:nvSpPr>
        <p:spPr>
          <a:xfrm>
            <a:off x="303682" y="1168623"/>
            <a:ext cx="10893873" cy="4873478"/>
          </a:xfrm>
        </p:spPr>
        <p:txBody>
          <a:bodyPr vert="horz" lIns="91440" tIns="45720" rIns="91440" bIns="45720" rtlCol="0" anchor="t">
            <a:normAutofit fontScale="62500" lnSpcReduction="20000"/>
          </a:bodyPr>
          <a:lstStyle/>
          <a:p>
            <a:pPr marL="0" indent="0" algn="ctr">
              <a:buNone/>
            </a:pPr>
            <a:r>
              <a:rPr lang="en-US" sz="2800" dirty="0">
                <a:ea typeface="+mj-lt"/>
                <a:cs typeface="+mj-lt"/>
              </a:rPr>
              <a:t>The 2018 Bond Bill allocated $300K to the Centers:</a:t>
            </a:r>
            <a:endParaRPr lang="en-US" sz="2800" dirty="0"/>
          </a:p>
          <a:p>
            <a:pPr marL="0" indent="0">
              <a:buClr>
                <a:srgbClr val="8AD0D6"/>
              </a:buClr>
              <a:buNone/>
            </a:pPr>
            <a:endParaRPr lang="en-US" sz="2800" dirty="0">
              <a:ea typeface="+mj-lt"/>
              <a:cs typeface="+mj-lt"/>
            </a:endParaRPr>
          </a:p>
          <a:p>
            <a:pPr marL="0" indent="0" algn="ctr">
              <a:buClr>
                <a:srgbClr val="8AD0D6"/>
              </a:buClr>
              <a:buNone/>
            </a:pPr>
            <a:r>
              <a:rPr lang="en-US" sz="2800" dirty="0">
                <a:ea typeface="+mj-lt"/>
                <a:cs typeface="+mj-lt"/>
              </a:rPr>
              <a:t>2019: $50k</a:t>
            </a:r>
            <a:endParaRPr lang="en-US" sz="2800" dirty="0"/>
          </a:p>
          <a:p>
            <a:pPr marL="0" indent="0" algn="ctr">
              <a:buClr>
                <a:srgbClr val="8AD0D6"/>
              </a:buClr>
              <a:buNone/>
            </a:pPr>
            <a:r>
              <a:rPr lang="en-US" sz="2800" dirty="0">
                <a:ea typeface="+mj-lt"/>
                <a:cs typeface="+mj-lt"/>
              </a:rPr>
              <a:t>2020: $50k</a:t>
            </a:r>
            <a:endParaRPr lang="en-US" sz="2800" dirty="0"/>
          </a:p>
          <a:p>
            <a:pPr marL="0" indent="0" algn="ctr">
              <a:buClr>
                <a:srgbClr val="8AD0D6"/>
              </a:buClr>
              <a:buNone/>
            </a:pPr>
            <a:r>
              <a:rPr lang="en-US" sz="2800" dirty="0">
                <a:ea typeface="+mj-lt"/>
                <a:cs typeface="+mj-lt"/>
              </a:rPr>
              <a:t>2021: $50k</a:t>
            </a:r>
            <a:endParaRPr lang="en-US" sz="2800" dirty="0"/>
          </a:p>
          <a:p>
            <a:pPr marL="0" indent="0" algn="ctr">
              <a:buClr>
                <a:srgbClr val="8AD0D6"/>
              </a:buClr>
              <a:buNone/>
            </a:pPr>
            <a:r>
              <a:rPr lang="en-US" sz="2800" dirty="0">
                <a:ea typeface="+mj-lt"/>
                <a:cs typeface="+mj-lt"/>
              </a:rPr>
              <a:t>2022: $50k</a:t>
            </a:r>
            <a:endParaRPr lang="en-US" sz="2800" dirty="0"/>
          </a:p>
          <a:p>
            <a:pPr marL="0" indent="0" algn="ctr">
              <a:buClr>
                <a:srgbClr val="8AD0D6"/>
              </a:buClr>
              <a:buNone/>
            </a:pPr>
            <a:r>
              <a:rPr lang="en-US" sz="2800" dirty="0">
                <a:ea typeface="+mj-lt"/>
                <a:cs typeface="+mj-lt"/>
              </a:rPr>
              <a:t>2023: $60k</a:t>
            </a:r>
            <a:endParaRPr lang="en-US" sz="2800" dirty="0"/>
          </a:p>
          <a:p>
            <a:pPr marL="0" indent="0" algn="ctr">
              <a:buClr>
                <a:srgbClr val="8AD0D6"/>
              </a:buClr>
              <a:buNone/>
            </a:pPr>
            <a:r>
              <a:rPr lang="en-US" sz="2800" dirty="0">
                <a:ea typeface="+mj-lt"/>
                <a:cs typeface="+mj-lt"/>
              </a:rPr>
              <a:t>2024: $60k</a:t>
            </a:r>
          </a:p>
          <a:p>
            <a:pPr marL="0" indent="0" algn="ctr">
              <a:buClr>
                <a:srgbClr val="8AD0D6"/>
              </a:buClr>
              <a:buNone/>
            </a:pPr>
            <a:r>
              <a:rPr lang="en-US" sz="2800" dirty="0">
                <a:ea typeface="+mj-lt"/>
                <a:cs typeface="+mj-lt"/>
              </a:rPr>
              <a:t>2025: $60k</a:t>
            </a:r>
          </a:p>
          <a:p>
            <a:pPr marL="0" indent="0" algn="ctr">
              <a:buClr>
                <a:srgbClr val="8AD0D6"/>
              </a:buClr>
              <a:buNone/>
            </a:pPr>
            <a:r>
              <a:rPr lang="en-US" sz="2800" dirty="0">
                <a:ea typeface="+mj-lt"/>
                <a:cs typeface="+mj-lt"/>
              </a:rPr>
              <a:t>2026: $</a:t>
            </a:r>
            <a:r>
              <a:rPr lang="en-US" sz="3400" dirty="0">
                <a:latin typeface="Times New Roman" panose="02020603050405020304" pitchFamily="18" charset="0"/>
                <a:ea typeface="Cascadia Code SemiLight" panose="020B0609020000020004" pitchFamily="49" charset="0"/>
                <a:cs typeface="Times New Roman" panose="02020603050405020304" pitchFamily="18" charset="0"/>
              </a:rPr>
              <a:t>??</a:t>
            </a:r>
          </a:p>
          <a:p>
            <a:pPr marL="0" indent="0">
              <a:buNone/>
            </a:pPr>
            <a:endParaRPr lang="en-US" sz="2800" dirty="0">
              <a:ea typeface="+mj-lt"/>
              <a:cs typeface="+mj-lt"/>
            </a:endParaRPr>
          </a:p>
          <a:p>
            <a:pPr marL="0" indent="0" algn="ctr">
              <a:buClr>
                <a:srgbClr val="8AD0D6"/>
              </a:buClr>
              <a:buNone/>
            </a:pPr>
            <a:r>
              <a:rPr lang="en-US" sz="2800" dirty="0">
                <a:ea typeface="+mj-lt"/>
                <a:cs typeface="+mj-lt"/>
              </a:rPr>
              <a:t>MDAR has funded $380K to the Centers since 2019. </a:t>
            </a:r>
            <a:endParaRPr lang="en-US" sz="2800" dirty="0"/>
          </a:p>
          <a:p>
            <a:pPr marL="0" indent="0" algn="ctr">
              <a:buNone/>
            </a:pPr>
            <a:r>
              <a:rPr lang="en-US" sz="2800" dirty="0"/>
              <a:t>Additional funding source</a:t>
            </a:r>
            <a:r>
              <a:rPr lang="en-US" sz="2800" dirty="0">
                <a:latin typeface="Times New Roman" panose="02020603050405020304" pitchFamily="18" charset="0"/>
                <a:ea typeface="Cascadia Code SemiLight" panose="020B0609020000020004" pitchFamily="49" charset="0"/>
                <a:cs typeface="Times New Roman" panose="02020603050405020304" pitchFamily="18" charset="0"/>
              </a:rPr>
              <a:t>?</a:t>
            </a:r>
          </a:p>
          <a:p>
            <a:pPr marL="0" indent="0" algn="ctr">
              <a:buClr>
                <a:srgbClr val="8AD0D6"/>
              </a:buClr>
              <a:buNone/>
            </a:pPr>
            <a:r>
              <a:rPr lang="en-US" sz="2800" dirty="0"/>
              <a:t> 2025 Environmental Bond Bill</a:t>
            </a:r>
            <a:r>
              <a:rPr lang="en-US" sz="2800" dirty="0">
                <a:latin typeface="Times New Roman" panose="02020603050405020304" pitchFamily="18" charset="0"/>
                <a:ea typeface="Cascadia Code SemiLight" panose="020B0609020000020004" pitchFamily="49" charset="0"/>
                <a:cs typeface="Times New Roman" panose="02020603050405020304" pitchFamily="18" charset="0"/>
              </a:rPr>
              <a:t>??</a:t>
            </a:r>
          </a:p>
          <a:p>
            <a:pPr marL="0" indent="0">
              <a:buClr>
                <a:srgbClr val="1E5155">
                  <a:lumMod val="40000"/>
                  <a:lumOff val="60000"/>
                </a:srgbClr>
              </a:buClr>
              <a:buNone/>
            </a:pPr>
            <a:endParaRPr lang="en-US" sz="2800" dirty="0"/>
          </a:p>
          <a:p>
            <a:pPr>
              <a:buClr>
                <a:srgbClr val="8AD0D6"/>
              </a:buClr>
            </a:pPr>
            <a:endParaRPr lang="en-US" sz="2800" dirty="0"/>
          </a:p>
        </p:txBody>
      </p:sp>
    </p:spTree>
    <p:extLst>
      <p:ext uri="{BB962C8B-B14F-4D97-AF65-F5344CB8AC3E}">
        <p14:creationId xmlns:p14="http://schemas.microsoft.com/office/powerpoint/2010/main" val="3731590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Ion</Template>
  <TotalTime>8696</TotalTime>
  <Words>783</Words>
  <Application>Microsoft Office PowerPoint</Application>
  <PresentationFormat>Widescreen</PresentationFormat>
  <Paragraphs>132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   Massachusetts Aquaculture Association   Annual Meeting  February 7, 2025</vt:lpstr>
      <vt:lpstr>PowerPoint Presentation</vt:lpstr>
      <vt:lpstr>MDAR Farm and Market Report</vt:lpstr>
      <vt:lpstr>MDAR Agricultural Grant Programs  </vt:lpstr>
      <vt:lpstr>MDAR Agricultural Grant Programs</vt:lpstr>
      <vt:lpstr>Agricultural Food Safety Improvement Program</vt:lpstr>
      <vt:lpstr>New! Division of Food Security </vt:lpstr>
      <vt:lpstr>Massachusetts Agriculture Day  at the State House</vt:lpstr>
      <vt:lpstr>MDAR Aquaculture Centers Funding</vt:lpstr>
      <vt:lpstr>2025 Environmental Bond Bill??? </vt:lpstr>
      <vt:lpstr>FEDERAL DISASTER RELIEF  SUPPLEMENTAL APPROPRIATIONS ACT</vt:lpstr>
      <vt:lpstr>PowerPoint Presentation</vt:lpstr>
      <vt:lpstr>Connecting with International Buyers  2025 Events:</vt:lpstr>
      <vt:lpstr>Oyster Buyer’s Toolkit seafoodbuyersguide.foodexport.org/oyster/</vt:lpstr>
      <vt:lpstr>Guidance for Exporting Shellfish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Shellfish Initiative</dc:title>
  <dc:creator>Bowen, Sean (AGR)</dc:creator>
  <cp:lastModifiedBy>Scott Soares</cp:lastModifiedBy>
  <cp:revision>231</cp:revision>
  <dcterms:created xsi:type="dcterms:W3CDTF">2021-03-30T11:16:20Z</dcterms:created>
  <dcterms:modified xsi:type="dcterms:W3CDTF">2025-02-05T22:39:25Z</dcterms:modified>
</cp:coreProperties>
</file>