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6" Type="http://schemas.microsoft.com/office/2020/02/relationships/classificationlabels" Target="docMetadata/LabelInfo.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84" r:id="rId6"/>
  </p:sldMasterIdLst>
  <p:notesMasterIdLst>
    <p:notesMasterId r:id="rId28"/>
  </p:notesMasterIdLst>
  <p:sldIdLst>
    <p:sldId id="570" r:id="rId7"/>
    <p:sldId id="390" r:id="rId8"/>
    <p:sldId id="393" r:id="rId9"/>
    <p:sldId id="666" r:id="rId10"/>
    <p:sldId id="678" r:id="rId11"/>
    <p:sldId id="677" r:id="rId12"/>
    <p:sldId id="685" r:id="rId13"/>
    <p:sldId id="686" r:id="rId14"/>
    <p:sldId id="679" r:id="rId15"/>
    <p:sldId id="680" r:id="rId16"/>
    <p:sldId id="673" r:id="rId17"/>
    <p:sldId id="397" r:id="rId18"/>
    <p:sldId id="672" r:id="rId19"/>
    <p:sldId id="663" r:id="rId20"/>
    <p:sldId id="682" r:id="rId21"/>
    <p:sldId id="684" r:id="rId22"/>
    <p:sldId id="683" r:id="rId23"/>
    <p:sldId id="342" r:id="rId24"/>
    <p:sldId id="392" r:id="rId25"/>
    <p:sldId id="674" r:id="rId26"/>
    <p:sldId id="30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E0B6E6-B43A-0987-0979-3C2664D54426}" name="Boeri, Alex (FWE)" initials="BA" userId="S::alex.boeri@mass.gov::56788939-f995-4098-942f-20917416836e" providerId="AD"/>
  <p188:author id="{9622F2EF-8BA1-57A0-855C-364989DF3F4E}" name="Petitpas, Christian (FWE)" initials="CP" userId="S::christian.petitpas@mass.gov::bed391b6-947f-468f-a73a-4eb54ee892f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azarenus, Maggie (FWE)" initials="NM(" lastIdx="17" clrIdx="0">
    <p:extLst>
      <p:ext uri="{19B8F6BF-5375-455C-9EA6-DF929625EA0E}">
        <p15:presenceInfo xmlns:p15="http://schemas.microsoft.com/office/powerpoint/2012/main" userId="S::Maggie.Nazarenus@mass.gov::925cee13-2311-426d-8c85-450ea1d7159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 /><Relationship Id="rId13" Type="http://schemas.openxmlformats.org/officeDocument/2006/relationships/slide" Target="slides/slide7.xml" /><Relationship Id="rId18" Type="http://schemas.openxmlformats.org/officeDocument/2006/relationships/slide" Target="slides/slide12.xml" /><Relationship Id="rId26" Type="http://schemas.openxmlformats.org/officeDocument/2006/relationships/slide" Target="slides/slide20.xml" /><Relationship Id="rId3" Type="http://schemas.openxmlformats.org/officeDocument/2006/relationships/customXml" Target="../customXml/item3.xml" /><Relationship Id="rId21" Type="http://schemas.openxmlformats.org/officeDocument/2006/relationships/slide" Target="slides/slide15.xml" /><Relationship Id="rId34" Type="http://schemas.microsoft.com/office/2018/10/relationships/authors" Target="authors.xml" /><Relationship Id="rId7" Type="http://schemas.openxmlformats.org/officeDocument/2006/relationships/slide" Target="slides/slide1.xml" /><Relationship Id="rId12" Type="http://schemas.openxmlformats.org/officeDocument/2006/relationships/slide" Target="slides/slide6.xml" /><Relationship Id="rId17" Type="http://schemas.openxmlformats.org/officeDocument/2006/relationships/slide" Target="slides/slide11.xml" /><Relationship Id="rId25" Type="http://schemas.openxmlformats.org/officeDocument/2006/relationships/slide" Target="slides/slide19.xml" /><Relationship Id="rId33" Type="http://schemas.openxmlformats.org/officeDocument/2006/relationships/tableStyles" Target="tableStyles.xml" /><Relationship Id="rId2" Type="http://schemas.openxmlformats.org/officeDocument/2006/relationships/customXml" Target="../customXml/item2.xml" /><Relationship Id="rId16" Type="http://schemas.openxmlformats.org/officeDocument/2006/relationships/slide" Target="slides/slide10.xml" /><Relationship Id="rId20" Type="http://schemas.openxmlformats.org/officeDocument/2006/relationships/slide" Target="slides/slide14.xml" /><Relationship Id="rId29" Type="http://schemas.openxmlformats.org/officeDocument/2006/relationships/commentAuthors" Target="commentAuthors.xml" /><Relationship Id="rId1" Type="http://schemas.openxmlformats.org/officeDocument/2006/relationships/customXml" Target="../customXml/item1.xml" /><Relationship Id="rId6" Type="http://schemas.openxmlformats.org/officeDocument/2006/relationships/slideMaster" Target="slideMasters/slideMaster3.xml" /><Relationship Id="rId11" Type="http://schemas.openxmlformats.org/officeDocument/2006/relationships/slide" Target="slides/slide5.xml" /><Relationship Id="rId24" Type="http://schemas.openxmlformats.org/officeDocument/2006/relationships/slide" Target="slides/slide18.xml" /><Relationship Id="rId32" Type="http://schemas.openxmlformats.org/officeDocument/2006/relationships/theme" Target="theme/theme1.xml" /><Relationship Id="rId5" Type="http://schemas.openxmlformats.org/officeDocument/2006/relationships/slideMaster" Target="slideMasters/slideMaster2.xml" /><Relationship Id="rId15" Type="http://schemas.openxmlformats.org/officeDocument/2006/relationships/slide" Target="slides/slide9.xml" /><Relationship Id="rId23" Type="http://schemas.openxmlformats.org/officeDocument/2006/relationships/slide" Target="slides/slide17.xml" /><Relationship Id="rId28" Type="http://schemas.openxmlformats.org/officeDocument/2006/relationships/notesMaster" Target="notesMasters/notesMaster1.xml" /><Relationship Id="rId10" Type="http://schemas.openxmlformats.org/officeDocument/2006/relationships/slide" Target="slides/slide4.xml" /><Relationship Id="rId19" Type="http://schemas.openxmlformats.org/officeDocument/2006/relationships/slide" Target="slides/slide13.xml" /><Relationship Id="rId31" Type="http://schemas.openxmlformats.org/officeDocument/2006/relationships/viewProps" Target="viewProps.xml" /><Relationship Id="rId4" Type="http://schemas.openxmlformats.org/officeDocument/2006/relationships/slideMaster" Target="slideMasters/slideMaster1.xml" /><Relationship Id="rId9" Type="http://schemas.openxmlformats.org/officeDocument/2006/relationships/slide" Target="slides/slide3.xml" /><Relationship Id="rId14" Type="http://schemas.openxmlformats.org/officeDocument/2006/relationships/slide" Target="slides/slide8.xml" /><Relationship Id="rId22" Type="http://schemas.openxmlformats.org/officeDocument/2006/relationships/slide" Target="slides/slide16.xml" /><Relationship Id="rId27" Type="http://schemas.openxmlformats.org/officeDocument/2006/relationships/slide" Target="slides/slide21.xml" /><Relationship Id="rId30" Type="http://schemas.openxmlformats.org/officeDocument/2006/relationships/presProps" Target="presProps.xml" /></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6:25:41.858"/>
    </inkml:context>
    <inkml:brush xml:id="br0">
      <inkml:brushProperty name="width" value="0.35" units="cm"/>
      <inkml:brushProperty name="height" value="0.3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6:25:47.979"/>
    </inkml:context>
    <inkml:brush xml:id="br0">
      <inkml:brushProperty name="width" value="0.35" units="cm"/>
      <inkml:brushProperty name="height" value="0.35" units="cm"/>
    </inkml:brush>
  </inkml:definitions>
  <inkml:trace contextRef="#ctx0" brushRef="#br0">0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6:25:53.554"/>
    </inkml:context>
    <inkml:brush xml:id="br0">
      <inkml:brushProperty name="width" value="0.35" units="cm"/>
      <inkml:brushProperty name="height" value="0.35" units="cm"/>
    </inkml:brush>
  </inkml:definitions>
  <inkml:trace contextRef="#ctx0" brushRef="#br0">0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6:25:56.605"/>
    </inkml:context>
    <inkml:brush xml:id="br0">
      <inkml:brushProperty name="width" value="0.35" units="cm"/>
      <inkml:brushProperty name="height" value="0.35" units="cm"/>
    </inkml:brush>
  </inkml:definitions>
  <inkml:trace contextRef="#ctx0" brushRef="#br0">1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6:25:59.278"/>
    </inkml:context>
    <inkml:brush xml:id="br0">
      <inkml:brushProperty name="width" value="0.35" units="cm"/>
      <inkml:brushProperty name="height" value="0.35" units="cm"/>
    </inkml:brush>
  </inkml:definitions>
  <inkml:trace contextRef="#ctx0" brushRef="#br0">1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6:26:00.537"/>
    </inkml:context>
    <inkml:brush xml:id="br0">
      <inkml:brushProperty name="width" value="0.35" units="cm"/>
      <inkml:brushProperty name="height" value="0.35" units="cm"/>
    </inkml:brush>
  </inkml:definitions>
  <inkml:trace contextRef="#ctx0" brushRef="#br0">0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6:26:03.220"/>
    </inkml:context>
    <inkml:brush xml:id="br0">
      <inkml:brushProperty name="width" value="0.35" units="cm"/>
      <inkml:brushProperty name="height" value="0.35" units="cm"/>
    </inkml:brush>
  </inkml:definitions>
  <inkml:trace contextRef="#ctx0" brushRef="#br0">1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5:42:58.653"/>
    </inkml:context>
    <inkml:brush xml:id="br0">
      <inkml:brushProperty name="width" value="0.2" units="cm"/>
      <inkml:brushProperty name="height" value="0.2" units="cm"/>
    </inkml:brush>
  </inkml:definitions>
  <inkml:trace contextRef="#ctx0" brushRef="#br0">0 1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5:42:59.753"/>
    </inkml:context>
    <inkml:brush xml:id="br0">
      <inkml:brushProperty name="width" value="0.2" units="cm"/>
      <inkml:brushProperty name="height" value="0.2" units="cm"/>
    </inkml:brush>
  </inkml:definitions>
  <inkml:trace contextRef="#ctx0" brushRef="#br0">0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444D15-6639-4B0A-8494-C5F745692727}" type="datetimeFigureOut">
              <a:rPr lang="en-US" smtClean="0"/>
              <a:t>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5AE4BF-8D53-4C55-BC29-9120F9E1E1B9}" type="slidenum">
              <a:rPr lang="en-US" smtClean="0"/>
              <a:t>‹#›</a:t>
            </a:fld>
            <a:endParaRPr lang="en-US"/>
          </a:p>
        </p:txBody>
      </p:sp>
    </p:spTree>
    <p:extLst>
      <p:ext uri="{BB962C8B-B14F-4D97-AF65-F5344CB8AC3E}">
        <p14:creationId xmlns:p14="http://schemas.microsoft.com/office/powerpoint/2010/main" val="2418739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9DD428-9A4C-43B9-BE0A-DCB117B62D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564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9DD428-9A4C-43B9-BE0A-DCB117B62D36}" type="slidenum">
              <a:rPr lang="en-US" smtClean="0"/>
              <a:t>3</a:t>
            </a:fld>
            <a:endParaRPr lang="en-US"/>
          </a:p>
        </p:txBody>
      </p:sp>
    </p:spTree>
    <p:extLst>
      <p:ext uri="{BB962C8B-B14F-4D97-AF65-F5344CB8AC3E}">
        <p14:creationId xmlns:p14="http://schemas.microsoft.com/office/powerpoint/2010/main" val="1276193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9DD428-9A4C-43B9-BE0A-DCB117B62D36}" type="slidenum">
              <a:rPr lang="en-US" smtClean="0"/>
              <a:t>15</a:t>
            </a:fld>
            <a:endParaRPr lang="en-US"/>
          </a:p>
        </p:txBody>
      </p:sp>
    </p:spTree>
    <p:extLst>
      <p:ext uri="{BB962C8B-B14F-4D97-AF65-F5344CB8AC3E}">
        <p14:creationId xmlns:p14="http://schemas.microsoft.com/office/powerpoint/2010/main" val="2609355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9DD428-9A4C-43B9-BE0A-DCB117B62D36}" type="slidenum">
              <a:rPr lang="en-US" smtClean="0"/>
              <a:t>16</a:t>
            </a:fld>
            <a:endParaRPr lang="en-US"/>
          </a:p>
        </p:txBody>
      </p:sp>
    </p:spTree>
    <p:extLst>
      <p:ext uri="{BB962C8B-B14F-4D97-AF65-F5344CB8AC3E}">
        <p14:creationId xmlns:p14="http://schemas.microsoft.com/office/powerpoint/2010/main" val="2728565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9DD428-9A4C-43B9-BE0A-DCB117B62D36}" type="slidenum">
              <a:rPr lang="en-US" smtClean="0"/>
              <a:t>17</a:t>
            </a:fld>
            <a:endParaRPr lang="en-US"/>
          </a:p>
        </p:txBody>
      </p:sp>
    </p:spTree>
    <p:extLst>
      <p:ext uri="{BB962C8B-B14F-4D97-AF65-F5344CB8AC3E}">
        <p14:creationId xmlns:p14="http://schemas.microsoft.com/office/powerpoint/2010/main" val="2609355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9DD428-9A4C-43B9-BE0A-DCB117B62D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798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F13701-1B65-4BD8-A011-857FAC909D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220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FFDD5-B469-4993-9357-018724D5FA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8DC04C-4408-4391-B3F7-BF5EA06146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FEC9CA-F730-498E-8073-BC0800F3F60B}"/>
              </a:ext>
            </a:extLst>
          </p:cNvPr>
          <p:cNvSpPr>
            <a:spLocks noGrp="1"/>
          </p:cNvSpPr>
          <p:nvPr>
            <p:ph type="dt" sz="half" idx="10"/>
          </p:nvPr>
        </p:nvSpPr>
        <p:spPr/>
        <p:txBody>
          <a:bodyPr/>
          <a:lstStyle/>
          <a:p>
            <a:fld id="{7D7E4A91-B1BF-4276-95FC-BA1B72D46A86}" type="datetimeFigureOut">
              <a:rPr lang="en-US" smtClean="0"/>
              <a:t>2/6/2025</a:t>
            </a:fld>
            <a:endParaRPr lang="en-US"/>
          </a:p>
        </p:txBody>
      </p:sp>
      <p:sp>
        <p:nvSpPr>
          <p:cNvPr id="5" name="Footer Placeholder 4">
            <a:extLst>
              <a:ext uri="{FF2B5EF4-FFF2-40B4-BE49-F238E27FC236}">
                <a16:creationId xmlns:a16="http://schemas.microsoft.com/office/drawing/2014/main" id="{0BBA92EF-A2B6-4F0C-95B7-FC2CD8E465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E64C50-BC61-4C68-92C6-0C2812F63C16}"/>
              </a:ext>
            </a:extLst>
          </p:cNvPr>
          <p:cNvSpPr>
            <a:spLocks noGrp="1"/>
          </p:cNvSpPr>
          <p:nvPr>
            <p:ph type="sldNum" sz="quarter" idx="12"/>
          </p:nvPr>
        </p:nvSpPr>
        <p:spPr/>
        <p:txBody>
          <a:bodyPr/>
          <a:lstStyle/>
          <a:p>
            <a:fld id="{06EFFDCB-E663-4DF8-9085-F9B6C8828E78}" type="slidenum">
              <a:rPr lang="en-US" smtClean="0"/>
              <a:t>‹#›</a:t>
            </a:fld>
            <a:endParaRPr lang="en-US"/>
          </a:p>
        </p:txBody>
      </p:sp>
    </p:spTree>
    <p:extLst>
      <p:ext uri="{BB962C8B-B14F-4D97-AF65-F5344CB8AC3E}">
        <p14:creationId xmlns:p14="http://schemas.microsoft.com/office/powerpoint/2010/main" val="3830373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41ADF-1AF4-4FF9-AF5F-ECF5BEA54E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6190BA-BE5B-4862-A05D-5575AC25FB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5453C6-48C6-49A7-8337-B296128FD099}"/>
              </a:ext>
            </a:extLst>
          </p:cNvPr>
          <p:cNvSpPr>
            <a:spLocks noGrp="1"/>
          </p:cNvSpPr>
          <p:nvPr>
            <p:ph type="dt" sz="half" idx="10"/>
          </p:nvPr>
        </p:nvSpPr>
        <p:spPr/>
        <p:txBody>
          <a:bodyPr/>
          <a:lstStyle/>
          <a:p>
            <a:fld id="{7D7E4A91-B1BF-4276-95FC-BA1B72D46A86}" type="datetimeFigureOut">
              <a:rPr lang="en-US" smtClean="0"/>
              <a:t>2/6/2025</a:t>
            </a:fld>
            <a:endParaRPr lang="en-US"/>
          </a:p>
        </p:txBody>
      </p:sp>
      <p:sp>
        <p:nvSpPr>
          <p:cNvPr id="5" name="Footer Placeholder 4">
            <a:extLst>
              <a:ext uri="{FF2B5EF4-FFF2-40B4-BE49-F238E27FC236}">
                <a16:creationId xmlns:a16="http://schemas.microsoft.com/office/drawing/2014/main" id="{940DC53F-5A36-4AA7-B1B9-B7A9CA229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ED8307-B666-41B8-AC73-7DE5465E8FA4}"/>
              </a:ext>
            </a:extLst>
          </p:cNvPr>
          <p:cNvSpPr>
            <a:spLocks noGrp="1"/>
          </p:cNvSpPr>
          <p:nvPr>
            <p:ph type="sldNum" sz="quarter" idx="12"/>
          </p:nvPr>
        </p:nvSpPr>
        <p:spPr/>
        <p:txBody>
          <a:bodyPr/>
          <a:lstStyle/>
          <a:p>
            <a:fld id="{06EFFDCB-E663-4DF8-9085-F9B6C8828E78}" type="slidenum">
              <a:rPr lang="en-US" smtClean="0"/>
              <a:t>‹#›</a:t>
            </a:fld>
            <a:endParaRPr lang="en-US"/>
          </a:p>
        </p:txBody>
      </p:sp>
    </p:spTree>
    <p:extLst>
      <p:ext uri="{BB962C8B-B14F-4D97-AF65-F5344CB8AC3E}">
        <p14:creationId xmlns:p14="http://schemas.microsoft.com/office/powerpoint/2010/main" val="748085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0B9424-631F-499E-891F-E3458EA2A9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9C97AC-E2D4-4681-AFF8-AA0F4FEAAC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E5933-5A6C-477B-A2AA-9625B80468AA}"/>
              </a:ext>
            </a:extLst>
          </p:cNvPr>
          <p:cNvSpPr>
            <a:spLocks noGrp="1"/>
          </p:cNvSpPr>
          <p:nvPr>
            <p:ph type="dt" sz="half" idx="10"/>
          </p:nvPr>
        </p:nvSpPr>
        <p:spPr/>
        <p:txBody>
          <a:bodyPr/>
          <a:lstStyle/>
          <a:p>
            <a:fld id="{7D7E4A91-B1BF-4276-95FC-BA1B72D46A86}" type="datetimeFigureOut">
              <a:rPr lang="en-US" smtClean="0"/>
              <a:t>2/6/2025</a:t>
            </a:fld>
            <a:endParaRPr lang="en-US"/>
          </a:p>
        </p:txBody>
      </p:sp>
      <p:sp>
        <p:nvSpPr>
          <p:cNvPr id="5" name="Footer Placeholder 4">
            <a:extLst>
              <a:ext uri="{FF2B5EF4-FFF2-40B4-BE49-F238E27FC236}">
                <a16:creationId xmlns:a16="http://schemas.microsoft.com/office/drawing/2014/main" id="{C073EC90-3437-4E1F-806A-EADE6AAECC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94F353-FE72-4489-B583-B9BD70560AA3}"/>
              </a:ext>
            </a:extLst>
          </p:cNvPr>
          <p:cNvSpPr>
            <a:spLocks noGrp="1"/>
          </p:cNvSpPr>
          <p:nvPr>
            <p:ph type="sldNum" sz="quarter" idx="12"/>
          </p:nvPr>
        </p:nvSpPr>
        <p:spPr/>
        <p:txBody>
          <a:bodyPr/>
          <a:lstStyle/>
          <a:p>
            <a:fld id="{06EFFDCB-E663-4DF8-9085-F9B6C8828E78}" type="slidenum">
              <a:rPr lang="en-US" smtClean="0"/>
              <a:t>‹#›</a:t>
            </a:fld>
            <a:endParaRPr lang="en-US"/>
          </a:p>
        </p:txBody>
      </p:sp>
    </p:spTree>
    <p:extLst>
      <p:ext uri="{BB962C8B-B14F-4D97-AF65-F5344CB8AC3E}">
        <p14:creationId xmlns:p14="http://schemas.microsoft.com/office/powerpoint/2010/main" val="547244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4AF80-49EF-440C-BC5B-3F16337EF3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E05951-9F95-4217-8797-B7A295855E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098D6B-9913-4F16-B262-9693DA3B63B1}"/>
              </a:ext>
            </a:extLst>
          </p:cNvPr>
          <p:cNvSpPr>
            <a:spLocks noGrp="1"/>
          </p:cNvSpPr>
          <p:nvPr>
            <p:ph type="dt" sz="half" idx="10"/>
          </p:nvPr>
        </p:nvSpPr>
        <p:spPr/>
        <p:txBody>
          <a:bodyPr/>
          <a:lstStyle/>
          <a:p>
            <a:fld id="{92159DB9-4982-455B-A054-9F57BBE9F9B3}" type="datetimeFigureOut">
              <a:rPr lang="en-US" smtClean="0"/>
              <a:t>2/6/2025</a:t>
            </a:fld>
            <a:endParaRPr lang="en-US"/>
          </a:p>
        </p:txBody>
      </p:sp>
      <p:sp>
        <p:nvSpPr>
          <p:cNvPr id="5" name="Footer Placeholder 4">
            <a:extLst>
              <a:ext uri="{FF2B5EF4-FFF2-40B4-BE49-F238E27FC236}">
                <a16:creationId xmlns:a16="http://schemas.microsoft.com/office/drawing/2014/main" id="{3949B697-C577-40D7-98EA-0211AA4FE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4878CF-2954-445A-8FA1-D77139C17FEE}"/>
              </a:ext>
            </a:extLst>
          </p:cNvPr>
          <p:cNvSpPr>
            <a:spLocks noGrp="1"/>
          </p:cNvSpPr>
          <p:nvPr>
            <p:ph type="sldNum" sz="quarter" idx="12"/>
          </p:nvPr>
        </p:nvSpPr>
        <p:spPr/>
        <p:txBody>
          <a:bodyPr/>
          <a:lstStyle/>
          <a:p>
            <a:fld id="{1EF74DB5-A4E9-42F7-A5B2-8AEC8AEC7710}" type="slidenum">
              <a:rPr lang="en-US" smtClean="0"/>
              <a:t>‹#›</a:t>
            </a:fld>
            <a:endParaRPr lang="en-US"/>
          </a:p>
        </p:txBody>
      </p:sp>
    </p:spTree>
    <p:extLst>
      <p:ext uri="{BB962C8B-B14F-4D97-AF65-F5344CB8AC3E}">
        <p14:creationId xmlns:p14="http://schemas.microsoft.com/office/powerpoint/2010/main" val="2936652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9A310-E1A4-4D7C-B54B-DAA897E6F7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47370D-0852-4B76-B173-4A3A69CEF70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345ED-186B-490D-8B66-2BD4F2F71410}"/>
              </a:ext>
            </a:extLst>
          </p:cNvPr>
          <p:cNvSpPr>
            <a:spLocks noGrp="1"/>
          </p:cNvSpPr>
          <p:nvPr>
            <p:ph type="dt" sz="half" idx="10"/>
          </p:nvPr>
        </p:nvSpPr>
        <p:spPr/>
        <p:txBody>
          <a:bodyPr/>
          <a:lstStyle/>
          <a:p>
            <a:fld id="{92159DB9-4982-455B-A054-9F57BBE9F9B3}" type="datetimeFigureOut">
              <a:rPr lang="en-US" smtClean="0"/>
              <a:t>2/6/2025</a:t>
            </a:fld>
            <a:endParaRPr lang="en-US"/>
          </a:p>
        </p:txBody>
      </p:sp>
      <p:sp>
        <p:nvSpPr>
          <p:cNvPr id="5" name="Footer Placeholder 4">
            <a:extLst>
              <a:ext uri="{FF2B5EF4-FFF2-40B4-BE49-F238E27FC236}">
                <a16:creationId xmlns:a16="http://schemas.microsoft.com/office/drawing/2014/main" id="{1D61E6CC-D76C-4FBB-91A6-EE53B514A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699611-A9AC-4F8A-AF68-3220BE115978}"/>
              </a:ext>
            </a:extLst>
          </p:cNvPr>
          <p:cNvSpPr>
            <a:spLocks noGrp="1"/>
          </p:cNvSpPr>
          <p:nvPr>
            <p:ph type="sldNum" sz="quarter" idx="12"/>
          </p:nvPr>
        </p:nvSpPr>
        <p:spPr/>
        <p:txBody>
          <a:bodyPr/>
          <a:lstStyle/>
          <a:p>
            <a:fld id="{1EF74DB5-A4E9-42F7-A5B2-8AEC8AEC7710}" type="slidenum">
              <a:rPr lang="en-US" smtClean="0"/>
              <a:t>‹#›</a:t>
            </a:fld>
            <a:endParaRPr lang="en-US"/>
          </a:p>
        </p:txBody>
      </p:sp>
    </p:spTree>
    <p:extLst>
      <p:ext uri="{BB962C8B-B14F-4D97-AF65-F5344CB8AC3E}">
        <p14:creationId xmlns:p14="http://schemas.microsoft.com/office/powerpoint/2010/main" val="1551209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71EAF-D8AC-4ADC-998B-F22EA1AB21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249278-EB3D-4727-9E1A-30BDEC3097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E2E4C1A-14FA-49EB-BC66-83629C91FF9B}"/>
              </a:ext>
            </a:extLst>
          </p:cNvPr>
          <p:cNvSpPr>
            <a:spLocks noGrp="1"/>
          </p:cNvSpPr>
          <p:nvPr>
            <p:ph type="dt" sz="half" idx="10"/>
          </p:nvPr>
        </p:nvSpPr>
        <p:spPr/>
        <p:txBody>
          <a:bodyPr/>
          <a:lstStyle/>
          <a:p>
            <a:fld id="{92159DB9-4982-455B-A054-9F57BBE9F9B3}" type="datetimeFigureOut">
              <a:rPr lang="en-US" smtClean="0"/>
              <a:t>2/6/2025</a:t>
            </a:fld>
            <a:endParaRPr lang="en-US"/>
          </a:p>
        </p:txBody>
      </p:sp>
      <p:sp>
        <p:nvSpPr>
          <p:cNvPr id="5" name="Footer Placeholder 4">
            <a:extLst>
              <a:ext uri="{FF2B5EF4-FFF2-40B4-BE49-F238E27FC236}">
                <a16:creationId xmlns:a16="http://schemas.microsoft.com/office/drawing/2014/main" id="{E2E27F17-E873-4606-9A61-D81E41BC77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516C2D-9071-478A-8FF3-FF237C321F0F}"/>
              </a:ext>
            </a:extLst>
          </p:cNvPr>
          <p:cNvSpPr>
            <a:spLocks noGrp="1"/>
          </p:cNvSpPr>
          <p:nvPr>
            <p:ph type="sldNum" sz="quarter" idx="12"/>
          </p:nvPr>
        </p:nvSpPr>
        <p:spPr/>
        <p:txBody>
          <a:bodyPr/>
          <a:lstStyle/>
          <a:p>
            <a:fld id="{1EF74DB5-A4E9-42F7-A5B2-8AEC8AEC7710}" type="slidenum">
              <a:rPr lang="en-US" smtClean="0"/>
              <a:t>‹#›</a:t>
            </a:fld>
            <a:endParaRPr lang="en-US"/>
          </a:p>
        </p:txBody>
      </p:sp>
    </p:spTree>
    <p:extLst>
      <p:ext uri="{BB962C8B-B14F-4D97-AF65-F5344CB8AC3E}">
        <p14:creationId xmlns:p14="http://schemas.microsoft.com/office/powerpoint/2010/main" val="3727234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7F70A-B597-44F2-99B3-ACCC49903D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4FB195-EDDD-446D-8795-F8E704690B7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5BA34E-85EB-4E4C-ADF1-E9156AF93D8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B86970-3CE3-4C48-8BE2-6FBB9ECA3C4A}"/>
              </a:ext>
            </a:extLst>
          </p:cNvPr>
          <p:cNvSpPr>
            <a:spLocks noGrp="1"/>
          </p:cNvSpPr>
          <p:nvPr>
            <p:ph type="dt" sz="half" idx="10"/>
          </p:nvPr>
        </p:nvSpPr>
        <p:spPr/>
        <p:txBody>
          <a:bodyPr/>
          <a:lstStyle/>
          <a:p>
            <a:fld id="{92159DB9-4982-455B-A054-9F57BBE9F9B3}" type="datetimeFigureOut">
              <a:rPr lang="en-US" smtClean="0"/>
              <a:t>2/6/2025</a:t>
            </a:fld>
            <a:endParaRPr lang="en-US"/>
          </a:p>
        </p:txBody>
      </p:sp>
      <p:sp>
        <p:nvSpPr>
          <p:cNvPr id="6" name="Footer Placeholder 5">
            <a:extLst>
              <a:ext uri="{FF2B5EF4-FFF2-40B4-BE49-F238E27FC236}">
                <a16:creationId xmlns:a16="http://schemas.microsoft.com/office/drawing/2014/main" id="{7B21B341-6541-45C8-ABC8-D328307AAD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9E0EF8-8BEA-46A6-943F-291667B04D27}"/>
              </a:ext>
            </a:extLst>
          </p:cNvPr>
          <p:cNvSpPr>
            <a:spLocks noGrp="1"/>
          </p:cNvSpPr>
          <p:nvPr>
            <p:ph type="sldNum" sz="quarter" idx="12"/>
          </p:nvPr>
        </p:nvSpPr>
        <p:spPr/>
        <p:txBody>
          <a:bodyPr/>
          <a:lstStyle/>
          <a:p>
            <a:fld id="{1EF74DB5-A4E9-42F7-A5B2-8AEC8AEC7710}" type="slidenum">
              <a:rPr lang="en-US" smtClean="0"/>
              <a:t>‹#›</a:t>
            </a:fld>
            <a:endParaRPr lang="en-US"/>
          </a:p>
        </p:txBody>
      </p:sp>
    </p:spTree>
    <p:extLst>
      <p:ext uri="{BB962C8B-B14F-4D97-AF65-F5344CB8AC3E}">
        <p14:creationId xmlns:p14="http://schemas.microsoft.com/office/powerpoint/2010/main" val="2337091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B706E-DE91-4D2D-9721-C14CEC810C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80525-967D-4FF1-8652-15C77F3650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4CF300B-22F1-4BA5-B6CD-CDE15051EF7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6BBBE0-D04F-4FDE-80B9-BC028B1643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0585A57-19B1-4B7A-B20D-EA8719CAF83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577E18-6EC8-4C5B-91AC-B3B4468A9902}"/>
              </a:ext>
            </a:extLst>
          </p:cNvPr>
          <p:cNvSpPr>
            <a:spLocks noGrp="1"/>
          </p:cNvSpPr>
          <p:nvPr>
            <p:ph type="dt" sz="half" idx="10"/>
          </p:nvPr>
        </p:nvSpPr>
        <p:spPr/>
        <p:txBody>
          <a:bodyPr/>
          <a:lstStyle/>
          <a:p>
            <a:fld id="{92159DB9-4982-455B-A054-9F57BBE9F9B3}" type="datetimeFigureOut">
              <a:rPr lang="en-US" smtClean="0"/>
              <a:t>2/6/2025</a:t>
            </a:fld>
            <a:endParaRPr lang="en-US"/>
          </a:p>
        </p:txBody>
      </p:sp>
      <p:sp>
        <p:nvSpPr>
          <p:cNvPr id="8" name="Footer Placeholder 7">
            <a:extLst>
              <a:ext uri="{FF2B5EF4-FFF2-40B4-BE49-F238E27FC236}">
                <a16:creationId xmlns:a16="http://schemas.microsoft.com/office/drawing/2014/main" id="{4D02A87B-FCF8-4D6E-8B12-43D68CC1E9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24D87D-44B6-4E0D-A3DF-D3F5051DA0A8}"/>
              </a:ext>
            </a:extLst>
          </p:cNvPr>
          <p:cNvSpPr>
            <a:spLocks noGrp="1"/>
          </p:cNvSpPr>
          <p:nvPr>
            <p:ph type="sldNum" sz="quarter" idx="12"/>
          </p:nvPr>
        </p:nvSpPr>
        <p:spPr/>
        <p:txBody>
          <a:bodyPr/>
          <a:lstStyle/>
          <a:p>
            <a:fld id="{1EF74DB5-A4E9-42F7-A5B2-8AEC8AEC7710}" type="slidenum">
              <a:rPr lang="en-US" smtClean="0"/>
              <a:t>‹#›</a:t>
            </a:fld>
            <a:endParaRPr lang="en-US"/>
          </a:p>
        </p:txBody>
      </p:sp>
    </p:spTree>
    <p:extLst>
      <p:ext uri="{BB962C8B-B14F-4D97-AF65-F5344CB8AC3E}">
        <p14:creationId xmlns:p14="http://schemas.microsoft.com/office/powerpoint/2010/main" val="3405584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90450-0CDE-46C4-9AB4-D918DDC4A4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D8B420-9CF4-43B3-8E30-93288756D0B7}"/>
              </a:ext>
            </a:extLst>
          </p:cNvPr>
          <p:cNvSpPr>
            <a:spLocks noGrp="1"/>
          </p:cNvSpPr>
          <p:nvPr>
            <p:ph type="dt" sz="half" idx="10"/>
          </p:nvPr>
        </p:nvSpPr>
        <p:spPr/>
        <p:txBody>
          <a:bodyPr/>
          <a:lstStyle/>
          <a:p>
            <a:fld id="{92159DB9-4982-455B-A054-9F57BBE9F9B3}" type="datetimeFigureOut">
              <a:rPr lang="en-US" smtClean="0"/>
              <a:t>2/6/2025</a:t>
            </a:fld>
            <a:endParaRPr lang="en-US"/>
          </a:p>
        </p:txBody>
      </p:sp>
      <p:sp>
        <p:nvSpPr>
          <p:cNvPr id="4" name="Footer Placeholder 3">
            <a:extLst>
              <a:ext uri="{FF2B5EF4-FFF2-40B4-BE49-F238E27FC236}">
                <a16:creationId xmlns:a16="http://schemas.microsoft.com/office/drawing/2014/main" id="{E2D2C66B-6793-48AE-B694-9912C7E7AB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D6CEDF-07B3-43B9-9120-4BABF70D1394}"/>
              </a:ext>
            </a:extLst>
          </p:cNvPr>
          <p:cNvSpPr>
            <a:spLocks noGrp="1"/>
          </p:cNvSpPr>
          <p:nvPr>
            <p:ph type="sldNum" sz="quarter" idx="12"/>
          </p:nvPr>
        </p:nvSpPr>
        <p:spPr/>
        <p:txBody>
          <a:bodyPr/>
          <a:lstStyle/>
          <a:p>
            <a:fld id="{1EF74DB5-A4E9-42F7-A5B2-8AEC8AEC7710}" type="slidenum">
              <a:rPr lang="en-US" smtClean="0"/>
              <a:t>‹#›</a:t>
            </a:fld>
            <a:endParaRPr lang="en-US"/>
          </a:p>
        </p:txBody>
      </p:sp>
    </p:spTree>
    <p:extLst>
      <p:ext uri="{BB962C8B-B14F-4D97-AF65-F5344CB8AC3E}">
        <p14:creationId xmlns:p14="http://schemas.microsoft.com/office/powerpoint/2010/main" val="1440267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60A69D-D464-450F-BC7C-CE5BAD8786C4}"/>
              </a:ext>
            </a:extLst>
          </p:cNvPr>
          <p:cNvSpPr>
            <a:spLocks noGrp="1"/>
          </p:cNvSpPr>
          <p:nvPr>
            <p:ph type="dt" sz="half" idx="10"/>
          </p:nvPr>
        </p:nvSpPr>
        <p:spPr/>
        <p:txBody>
          <a:bodyPr/>
          <a:lstStyle/>
          <a:p>
            <a:fld id="{92159DB9-4982-455B-A054-9F57BBE9F9B3}" type="datetimeFigureOut">
              <a:rPr lang="en-US" smtClean="0"/>
              <a:t>2/6/2025</a:t>
            </a:fld>
            <a:endParaRPr lang="en-US"/>
          </a:p>
        </p:txBody>
      </p:sp>
      <p:sp>
        <p:nvSpPr>
          <p:cNvPr id="3" name="Footer Placeholder 2">
            <a:extLst>
              <a:ext uri="{FF2B5EF4-FFF2-40B4-BE49-F238E27FC236}">
                <a16:creationId xmlns:a16="http://schemas.microsoft.com/office/drawing/2014/main" id="{15C4BD5B-BC13-46D3-B8FD-DA3B60D676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469A3B-EB00-49B9-A553-DED212AA901A}"/>
              </a:ext>
            </a:extLst>
          </p:cNvPr>
          <p:cNvSpPr>
            <a:spLocks noGrp="1"/>
          </p:cNvSpPr>
          <p:nvPr>
            <p:ph type="sldNum" sz="quarter" idx="12"/>
          </p:nvPr>
        </p:nvSpPr>
        <p:spPr/>
        <p:txBody>
          <a:bodyPr/>
          <a:lstStyle/>
          <a:p>
            <a:fld id="{1EF74DB5-A4E9-42F7-A5B2-8AEC8AEC7710}" type="slidenum">
              <a:rPr lang="en-US" smtClean="0"/>
              <a:t>‹#›</a:t>
            </a:fld>
            <a:endParaRPr lang="en-US"/>
          </a:p>
        </p:txBody>
      </p:sp>
    </p:spTree>
    <p:extLst>
      <p:ext uri="{BB962C8B-B14F-4D97-AF65-F5344CB8AC3E}">
        <p14:creationId xmlns:p14="http://schemas.microsoft.com/office/powerpoint/2010/main" val="1574513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80CA5-4D09-48C1-B368-CF796087FF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B413CB-21C6-46C9-B947-71C47CC4FF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7A4EDA-9B7F-4D74-94B7-2D6FF22D13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E986F0E-2240-4B93-AAD0-71BB885FF4A7}"/>
              </a:ext>
            </a:extLst>
          </p:cNvPr>
          <p:cNvSpPr>
            <a:spLocks noGrp="1"/>
          </p:cNvSpPr>
          <p:nvPr>
            <p:ph type="dt" sz="half" idx="10"/>
          </p:nvPr>
        </p:nvSpPr>
        <p:spPr/>
        <p:txBody>
          <a:bodyPr/>
          <a:lstStyle/>
          <a:p>
            <a:fld id="{92159DB9-4982-455B-A054-9F57BBE9F9B3}" type="datetimeFigureOut">
              <a:rPr lang="en-US" smtClean="0"/>
              <a:t>2/6/2025</a:t>
            </a:fld>
            <a:endParaRPr lang="en-US"/>
          </a:p>
        </p:txBody>
      </p:sp>
      <p:sp>
        <p:nvSpPr>
          <p:cNvPr id="6" name="Footer Placeholder 5">
            <a:extLst>
              <a:ext uri="{FF2B5EF4-FFF2-40B4-BE49-F238E27FC236}">
                <a16:creationId xmlns:a16="http://schemas.microsoft.com/office/drawing/2014/main" id="{2AA9C605-6992-4084-A551-0E6B2764FA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E22B23-0DFF-493F-A800-F7B9DD457B7C}"/>
              </a:ext>
            </a:extLst>
          </p:cNvPr>
          <p:cNvSpPr>
            <a:spLocks noGrp="1"/>
          </p:cNvSpPr>
          <p:nvPr>
            <p:ph type="sldNum" sz="quarter" idx="12"/>
          </p:nvPr>
        </p:nvSpPr>
        <p:spPr/>
        <p:txBody>
          <a:bodyPr/>
          <a:lstStyle/>
          <a:p>
            <a:fld id="{1EF74DB5-A4E9-42F7-A5B2-8AEC8AEC7710}" type="slidenum">
              <a:rPr lang="en-US" smtClean="0"/>
              <a:t>‹#›</a:t>
            </a:fld>
            <a:endParaRPr lang="en-US"/>
          </a:p>
        </p:txBody>
      </p:sp>
    </p:spTree>
    <p:extLst>
      <p:ext uri="{BB962C8B-B14F-4D97-AF65-F5344CB8AC3E}">
        <p14:creationId xmlns:p14="http://schemas.microsoft.com/office/powerpoint/2010/main" val="2328250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887F3-982F-4A8B-ADA3-79A5D244A2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2BBC31-222C-4AD3-B8D5-F4D4B17CB4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FBAE72-A277-47B8-9C2B-369E130B71F4}"/>
              </a:ext>
            </a:extLst>
          </p:cNvPr>
          <p:cNvSpPr>
            <a:spLocks noGrp="1"/>
          </p:cNvSpPr>
          <p:nvPr>
            <p:ph type="dt" sz="half" idx="10"/>
          </p:nvPr>
        </p:nvSpPr>
        <p:spPr/>
        <p:txBody>
          <a:bodyPr/>
          <a:lstStyle/>
          <a:p>
            <a:fld id="{7D7E4A91-B1BF-4276-95FC-BA1B72D46A86}" type="datetimeFigureOut">
              <a:rPr lang="en-US" smtClean="0"/>
              <a:t>2/6/2025</a:t>
            </a:fld>
            <a:endParaRPr lang="en-US"/>
          </a:p>
        </p:txBody>
      </p:sp>
      <p:sp>
        <p:nvSpPr>
          <p:cNvPr id="5" name="Footer Placeholder 4">
            <a:extLst>
              <a:ext uri="{FF2B5EF4-FFF2-40B4-BE49-F238E27FC236}">
                <a16:creationId xmlns:a16="http://schemas.microsoft.com/office/drawing/2014/main" id="{02FB8982-4D36-4FFA-8DC4-9A383769BB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A831E2-101D-4656-B4B5-D1F495C5563D}"/>
              </a:ext>
            </a:extLst>
          </p:cNvPr>
          <p:cNvSpPr>
            <a:spLocks noGrp="1"/>
          </p:cNvSpPr>
          <p:nvPr>
            <p:ph type="sldNum" sz="quarter" idx="12"/>
          </p:nvPr>
        </p:nvSpPr>
        <p:spPr/>
        <p:txBody>
          <a:bodyPr/>
          <a:lstStyle/>
          <a:p>
            <a:fld id="{06EFFDCB-E663-4DF8-9085-F9B6C8828E78}" type="slidenum">
              <a:rPr lang="en-US" smtClean="0"/>
              <a:t>‹#›</a:t>
            </a:fld>
            <a:endParaRPr lang="en-US"/>
          </a:p>
        </p:txBody>
      </p:sp>
    </p:spTree>
    <p:extLst>
      <p:ext uri="{BB962C8B-B14F-4D97-AF65-F5344CB8AC3E}">
        <p14:creationId xmlns:p14="http://schemas.microsoft.com/office/powerpoint/2010/main" val="15323485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B52D4-0EB5-4514-88A4-04949853C6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7A2C3E-F9E8-44BB-A86A-10FA121B03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58C521-5B72-4BC7-B222-7E1D521108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3B38AD-B178-4290-94DB-432340080139}"/>
              </a:ext>
            </a:extLst>
          </p:cNvPr>
          <p:cNvSpPr>
            <a:spLocks noGrp="1"/>
          </p:cNvSpPr>
          <p:nvPr>
            <p:ph type="dt" sz="half" idx="10"/>
          </p:nvPr>
        </p:nvSpPr>
        <p:spPr/>
        <p:txBody>
          <a:bodyPr/>
          <a:lstStyle/>
          <a:p>
            <a:fld id="{92159DB9-4982-455B-A054-9F57BBE9F9B3}" type="datetimeFigureOut">
              <a:rPr lang="en-US" smtClean="0"/>
              <a:t>2/6/2025</a:t>
            </a:fld>
            <a:endParaRPr lang="en-US"/>
          </a:p>
        </p:txBody>
      </p:sp>
      <p:sp>
        <p:nvSpPr>
          <p:cNvPr id="6" name="Footer Placeholder 5">
            <a:extLst>
              <a:ext uri="{FF2B5EF4-FFF2-40B4-BE49-F238E27FC236}">
                <a16:creationId xmlns:a16="http://schemas.microsoft.com/office/drawing/2014/main" id="{421EB437-FC9D-4656-A887-E6DA04D0B5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086ECF-BA6A-4EDF-9B07-BD28379BFC20}"/>
              </a:ext>
            </a:extLst>
          </p:cNvPr>
          <p:cNvSpPr>
            <a:spLocks noGrp="1"/>
          </p:cNvSpPr>
          <p:nvPr>
            <p:ph type="sldNum" sz="quarter" idx="12"/>
          </p:nvPr>
        </p:nvSpPr>
        <p:spPr/>
        <p:txBody>
          <a:bodyPr/>
          <a:lstStyle/>
          <a:p>
            <a:fld id="{1EF74DB5-A4E9-42F7-A5B2-8AEC8AEC7710}" type="slidenum">
              <a:rPr lang="en-US" smtClean="0"/>
              <a:t>‹#›</a:t>
            </a:fld>
            <a:endParaRPr lang="en-US"/>
          </a:p>
        </p:txBody>
      </p:sp>
    </p:spTree>
    <p:extLst>
      <p:ext uri="{BB962C8B-B14F-4D97-AF65-F5344CB8AC3E}">
        <p14:creationId xmlns:p14="http://schemas.microsoft.com/office/powerpoint/2010/main" val="3078826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8F86E-9A39-4EA0-B9F1-3238266D69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4633FE-9A94-40DE-B15A-61A436EEAE5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3634EF-E735-4CBB-BCB0-E54DA9D9501E}"/>
              </a:ext>
            </a:extLst>
          </p:cNvPr>
          <p:cNvSpPr>
            <a:spLocks noGrp="1"/>
          </p:cNvSpPr>
          <p:nvPr>
            <p:ph type="dt" sz="half" idx="10"/>
          </p:nvPr>
        </p:nvSpPr>
        <p:spPr/>
        <p:txBody>
          <a:bodyPr/>
          <a:lstStyle/>
          <a:p>
            <a:fld id="{92159DB9-4982-455B-A054-9F57BBE9F9B3}" type="datetimeFigureOut">
              <a:rPr lang="en-US" smtClean="0"/>
              <a:t>2/6/2025</a:t>
            </a:fld>
            <a:endParaRPr lang="en-US"/>
          </a:p>
        </p:txBody>
      </p:sp>
      <p:sp>
        <p:nvSpPr>
          <p:cNvPr id="5" name="Footer Placeholder 4">
            <a:extLst>
              <a:ext uri="{FF2B5EF4-FFF2-40B4-BE49-F238E27FC236}">
                <a16:creationId xmlns:a16="http://schemas.microsoft.com/office/drawing/2014/main" id="{AD050072-6571-48BC-90CB-8838A68296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43F7E3-7FDD-4146-ABEE-026A68165B2E}"/>
              </a:ext>
            </a:extLst>
          </p:cNvPr>
          <p:cNvSpPr>
            <a:spLocks noGrp="1"/>
          </p:cNvSpPr>
          <p:nvPr>
            <p:ph type="sldNum" sz="quarter" idx="12"/>
          </p:nvPr>
        </p:nvSpPr>
        <p:spPr/>
        <p:txBody>
          <a:bodyPr/>
          <a:lstStyle/>
          <a:p>
            <a:fld id="{1EF74DB5-A4E9-42F7-A5B2-8AEC8AEC7710}" type="slidenum">
              <a:rPr lang="en-US" smtClean="0"/>
              <a:t>‹#›</a:t>
            </a:fld>
            <a:endParaRPr lang="en-US"/>
          </a:p>
        </p:txBody>
      </p:sp>
    </p:spTree>
    <p:extLst>
      <p:ext uri="{BB962C8B-B14F-4D97-AF65-F5344CB8AC3E}">
        <p14:creationId xmlns:p14="http://schemas.microsoft.com/office/powerpoint/2010/main" val="35539802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910F9E-9282-48EF-B92F-B529854949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04FF02-C3BF-4BC1-9615-7DDC36CB158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927E3B-0191-4F04-9005-732594BD2FCE}"/>
              </a:ext>
            </a:extLst>
          </p:cNvPr>
          <p:cNvSpPr>
            <a:spLocks noGrp="1"/>
          </p:cNvSpPr>
          <p:nvPr>
            <p:ph type="dt" sz="half" idx="10"/>
          </p:nvPr>
        </p:nvSpPr>
        <p:spPr/>
        <p:txBody>
          <a:bodyPr/>
          <a:lstStyle/>
          <a:p>
            <a:fld id="{92159DB9-4982-455B-A054-9F57BBE9F9B3}" type="datetimeFigureOut">
              <a:rPr lang="en-US" smtClean="0"/>
              <a:t>2/6/2025</a:t>
            </a:fld>
            <a:endParaRPr lang="en-US"/>
          </a:p>
        </p:txBody>
      </p:sp>
      <p:sp>
        <p:nvSpPr>
          <p:cNvPr id="5" name="Footer Placeholder 4">
            <a:extLst>
              <a:ext uri="{FF2B5EF4-FFF2-40B4-BE49-F238E27FC236}">
                <a16:creationId xmlns:a16="http://schemas.microsoft.com/office/drawing/2014/main" id="{B193B52C-C1FA-4D65-8A28-DBFE6CAA45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29EB5-2958-4A0A-A416-59CFAB798B76}"/>
              </a:ext>
            </a:extLst>
          </p:cNvPr>
          <p:cNvSpPr>
            <a:spLocks noGrp="1"/>
          </p:cNvSpPr>
          <p:nvPr>
            <p:ph type="sldNum" sz="quarter" idx="12"/>
          </p:nvPr>
        </p:nvSpPr>
        <p:spPr/>
        <p:txBody>
          <a:bodyPr/>
          <a:lstStyle/>
          <a:p>
            <a:fld id="{1EF74DB5-A4E9-42F7-A5B2-8AEC8AEC7710}" type="slidenum">
              <a:rPr lang="en-US" smtClean="0"/>
              <a:t>‹#›</a:t>
            </a:fld>
            <a:endParaRPr lang="en-US"/>
          </a:p>
        </p:txBody>
      </p:sp>
    </p:spTree>
    <p:extLst>
      <p:ext uri="{BB962C8B-B14F-4D97-AF65-F5344CB8AC3E}">
        <p14:creationId xmlns:p14="http://schemas.microsoft.com/office/powerpoint/2010/main" val="25740412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3A1EB1B7-ADD7-4AED-9B7F-BC3F422FDC79}" type="datetime1">
              <a:rPr lang="en-US" smtClean="0"/>
              <a:pPr>
                <a:defRPr/>
              </a:pPr>
              <a:t>2/6/2025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41275FA-9C0B-4A6D-B40A-BDF6FB5FB33E}" type="slidenum">
              <a:rPr lang="en-US" smtClean="0"/>
              <a:pPr>
                <a:defRPr/>
              </a:pPr>
              <a:t>‹#›</a:t>
            </a:fld>
            <a:endParaRPr lang="en-US"/>
          </a:p>
        </p:txBody>
      </p:sp>
    </p:spTree>
    <p:extLst>
      <p:ext uri="{BB962C8B-B14F-4D97-AF65-F5344CB8AC3E}">
        <p14:creationId xmlns:p14="http://schemas.microsoft.com/office/powerpoint/2010/main" val="30835053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AA6B7164-DB1B-4433-A22F-5BC131BC83AB}" type="datetime1">
              <a:rPr lang="en-US" smtClean="0"/>
              <a:pPr>
                <a:defRPr/>
              </a:pPr>
              <a:t>2/6/2025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C77DB08-CD5D-493F-8B83-7F13FE44AC79}" type="slidenum">
              <a:rPr lang="en-US" smtClean="0"/>
              <a:pPr>
                <a:defRPr/>
              </a:pPr>
              <a:t>‹#›</a:t>
            </a:fld>
            <a:endParaRPr lang="en-US"/>
          </a:p>
        </p:txBody>
      </p:sp>
    </p:spTree>
    <p:extLst>
      <p:ext uri="{BB962C8B-B14F-4D97-AF65-F5344CB8AC3E}">
        <p14:creationId xmlns:p14="http://schemas.microsoft.com/office/powerpoint/2010/main" val="4148574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4957AA91-CABD-4D70-AE27-DE77DF21CB50}" type="datetime1">
              <a:rPr lang="en-US" smtClean="0"/>
              <a:pPr>
                <a:defRPr/>
              </a:pPr>
              <a:t>2/6/2025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83C51BD-653E-4C9F-B69D-D85712076F4F}" type="slidenum">
              <a:rPr lang="en-US" smtClean="0"/>
              <a:pPr>
                <a:defRPr/>
              </a:pPr>
              <a:t>‹#›</a:t>
            </a:fld>
            <a:endParaRPr lang="en-US"/>
          </a:p>
        </p:txBody>
      </p:sp>
    </p:spTree>
    <p:extLst>
      <p:ext uri="{BB962C8B-B14F-4D97-AF65-F5344CB8AC3E}">
        <p14:creationId xmlns:p14="http://schemas.microsoft.com/office/powerpoint/2010/main" val="36055026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E36FAEC5-9BEA-40AA-957C-0046A3D0DE0A}" type="datetime1">
              <a:rPr lang="en-US" smtClean="0"/>
              <a:pPr>
                <a:defRPr/>
              </a:pPr>
              <a:t>2/6/2025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5358B19-B68B-40AF-BDE4-886C3298C412}" type="slidenum">
              <a:rPr lang="en-US" smtClean="0"/>
              <a:pPr>
                <a:defRPr/>
              </a:pPr>
              <a:t>‹#›</a:t>
            </a:fld>
            <a:endParaRPr lang="en-US"/>
          </a:p>
        </p:txBody>
      </p:sp>
    </p:spTree>
    <p:extLst>
      <p:ext uri="{BB962C8B-B14F-4D97-AF65-F5344CB8AC3E}">
        <p14:creationId xmlns:p14="http://schemas.microsoft.com/office/powerpoint/2010/main" val="7861685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E3345A54-9E55-48EE-AE14-BEE6303D43D3}" type="datetime1">
              <a:rPr lang="en-US" smtClean="0"/>
              <a:pPr>
                <a:defRPr/>
              </a:pPr>
              <a:t>2/6/2025</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D2355466-1812-4A21-B0AB-931EC15F7B82}" type="slidenum">
              <a:rPr lang="en-US" smtClean="0"/>
              <a:pPr>
                <a:defRPr/>
              </a:pPr>
              <a:t>‹#›</a:t>
            </a:fld>
            <a:endParaRPr lang="en-US"/>
          </a:p>
        </p:txBody>
      </p:sp>
    </p:spTree>
    <p:extLst>
      <p:ext uri="{BB962C8B-B14F-4D97-AF65-F5344CB8AC3E}">
        <p14:creationId xmlns:p14="http://schemas.microsoft.com/office/powerpoint/2010/main" val="25240089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BF87C52F-81E0-4699-AB82-3BD799001F78}" type="datetime1">
              <a:rPr lang="en-US" smtClean="0"/>
              <a:pPr>
                <a:defRPr/>
              </a:pPr>
              <a:t>2/6/2025</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AC41CABF-B51B-4907-8FC9-D0BF3BB88094}" type="slidenum">
              <a:rPr lang="en-US" smtClean="0"/>
              <a:pPr>
                <a:defRPr/>
              </a:pPr>
              <a:t>‹#›</a:t>
            </a:fld>
            <a:endParaRPr lang="en-US"/>
          </a:p>
        </p:txBody>
      </p:sp>
    </p:spTree>
    <p:extLst>
      <p:ext uri="{BB962C8B-B14F-4D97-AF65-F5344CB8AC3E}">
        <p14:creationId xmlns:p14="http://schemas.microsoft.com/office/powerpoint/2010/main" val="21148742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F598460-B10D-45E0-B69E-B5F0EB179404}" type="datetime1">
              <a:rPr lang="en-US" smtClean="0"/>
              <a:pPr>
                <a:defRPr/>
              </a:pPr>
              <a:t>2/6/2025</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5B37382-44C9-466A-8545-D72FAF7526DA}" type="slidenum">
              <a:rPr lang="en-US" smtClean="0"/>
              <a:pPr>
                <a:defRPr/>
              </a:pPr>
              <a:t>‹#›</a:t>
            </a:fld>
            <a:endParaRPr lang="en-US"/>
          </a:p>
        </p:txBody>
      </p:sp>
    </p:spTree>
    <p:extLst>
      <p:ext uri="{BB962C8B-B14F-4D97-AF65-F5344CB8AC3E}">
        <p14:creationId xmlns:p14="http://schemas.microsoft.com/office/powerpoint/2010/main" val="1169322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82F6F-ABF7-4954-A96A-7E1DECBC5F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53A03B-89B9-425D-951A-1893868D94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7E6B4A-DCF2-460A-A55B-DE4B845C4CA9}"/>
              </a:ext>
            </a:extLst>
          </p:cNvPr>
          <p:cNvSpPr>
            <a:spLocks noGrp="1"/>
          </p:cNvSpPr>
          <p:nvPr>
            <p:ph type="dt" sz="half" idx="10"/>
          </p:nvPr>
        </p:nvSpPr>
        <p:spPr/>
        <p:txBody>
          <a:bodyPr/>
          <a:lstStyle/>
          <a:p>
            <a:fld id="{7D7E4A91-B1BF-4276-95FC-BA1B72D46A86}" type="datetimeFigureOut">
              <a:rPr lang="en-US" smtClean="0"/>
              <a:t>2/6/2025</a:t>
            </a:fld>
            <a:endParaRPr lang="en-US"/>
          </a:p>
        </p:txBody>
      </p:sp>
      <p:sp>
        <p:nvSpPr>
          <p:cNvPr id="5" name="Footer Placeholder 4">
            <a:extLst>
              <a:ext uri="{FF2B5EF4-FFF2-40B4-BE49-F238E27FC236}">
                <a16:creationId xmlns:a16="http://schemas.microsoft.com/office/drawing/2014/main" id="{EF29D672-CB58-46E1-9BEE-FFEE0A7BA0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83D872-4DBB-4103-A816-9A9B51BC121D}"/>
              </a:ext>
            </a:extLst>
          </p:cNvPr>
          <p:cNvSpPr>
            <a:spLocks noGrp="1"/>
          </p:cNvSpPr>
          <p:nvPr>
            <p:ph type="sldNum" sz="quarter" idx="12"/>
          </p:nvPr>
        </p:nvSpPr>
        <p:spPr/>
        <p:txBody>
          <a:bodyPr/>
          <a:lstStyle/>
          <a:p>
            <a:fld id="{06EFFDCB-E663-4DF8-9085-F9B6C8828E78}" type="slidenum">
              <a:rPr lang="en-US" smtClean="0"/>
              <a:t>‹#›</a:t>
            </a:fld>
            <a:endParaRPr lang="en-US"/>
          </a:p>
        </p:txBody>
      </p:sp>
    </p:spTree>
    <p:extLst>
      <p:ext uri="{BB962C8B-B14F-4D97-AF65-F5344CB8AC3E}">
        <p14:creationId xmlns:p14="http://schemas.microsoft.com/office/powerpoint/2010/main" val="31506418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F1010D0F-6069-4575-9883-F4DBF79596C8}" type="datetime1">
              <a:rPr lang="en-US" smtClean="0"/>
              <a:pPr>
                <a:defRPr/>
              </a:pPr>
              <a:t>2/6/2025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C858AF4-B66B-4B87-A67E-E1F19F96C65D}" type="slidenum">
              <a:rPr lang="en-US" smtClean="0"/>
              <a:pPr>
                <a:defRPr/>
              </a:pPr>
              <a:t>‹#›</a:t>
            </a:fld>
            <a:endParaRPr lang="en-US"/>
          </a:p>
        </p:txBody>
      </p:sp>
    </p:spTree>
    <p:extLst>
      <p:ext uri="{BB962C8B-B14F-4D97-AF65-F5344CB8AC3E}">
        <p14:creationId xmlns:p14="http://schemas.microsoft.com/office/powerpoint/2010/main" val="9018778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212F15DD-142E-4907-8311-BE3A9A684AAA}" type="datetime1">
              <a:rPr lang="en-US" smtClean="0"/>
              <a:pPr>
                <a:defRPr/>
              </a:pPr>
              <a:t>2/6/2025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0B2075B-7CED-4A72-89C1-921526E140CE}" type="slidenum">
              <a:rPr lang="en-US" smtClean="0"/>
              <a:pPr>
                <a:defRPr/>
              </a:pPr>
              <a:t>‹#›</a:t>
            </a:fld>
            <a:endParaRPr lang="en-US"/>
          </a:p>
        </p:txBody>
      </p:sp>
    </p:spTree>
    <p:extLst>
      <p:ext uri="{BB962C8B-B14F-4D97-AF65-F5344CB8AC3E}">
        <p14:creationId xmlns:p14="http://schemas.microsoft.com/office/powerpoint/2010/main" val="15951802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89B50CEE-FFB9-46C7-A09E-1AC7295F66D5}" type="datetime1">
              <a:rPr lang="en-US" smtClean="0"/>
              <a:pPr>
                <a:defRPr/>
              </a:pPr>
              <a:t>2/6/2025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99E16F9-8A8F-40F8-8866-B791F8291E08}" type="slidenum">
              <a:rPr lang="en-US" smtClean="0"/>
              <a:pPr>
                <a:defRPr/>
              </a:pPr>
              <a:t>‹#›</a:t>
            </a:fld>
            <a:endParaRPr lang="en-US"/>
          </a:p>
        </p:txBody>
      </p:sp>
    </p:spTree>
    <p:extLst>
      <p:ext uri="{BB962C8B-B14F-4D97-AF65-F5344CB8AC3E}">
        <p14:creationId xmlns:p14="http://schemas.microsoft.com/office/powerpoint/2010/main" val="33091415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20A8E36-881A-4747-AC7E-F097B64D698B}" type="datetime1">
              <a:rPr lang="en-US" smtClean="0"/>
              <a:pPr>
                <a:defRPr/>
              </a:pPr>
              <a:t>2/6/2025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DB3F5C2-A314-4DBD-B3A9-9A2B817FB972}" type="slidenum">
              <a:rPr lang="en-US" smtClean="0"/>
              <a:pPr>
                <a:defRPr/>
              </a:pPr>
              <a:t>‹#›</a:t>
            </a:fld>
            <a:endParaRPr lang="en-US"/>
          </a:p>
        </p:txBody>
      </p:sp>
    </p:spTree>
    <p:extLst>
      <p:ext uri="{BB962C8B-B14F-4D97-AF65-F5344CB8AC3E}">
        <p14:creationId xmlns:p14="http://schemas.microsoft.com/office/powerpoint/2010/main" val="3051166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7DFA3-5C4A-4A28-B54A-06A20E9B10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4A8F21-7D02-4F97-B2AC-70F4FE9F02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F3549D-F0DB-4B53-860F-93CA68B6E5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303DD5-ACA9-41E8-8A1D-C07A6447D6A8}"/>
              </a:ext>
            </a:extLst>
          </p:cNvPr>
          <p:cNvSpPr>
            <a:spLocks noGrp="1"/>
          </p:cNvSpPr>
          <p:nvPr>
            <p:ph type="dt" sz="half" idx="10"/>
          </p:nvPr>
        </p:nvSpPr>
        <p:spPr/>
        <p:txBody>
          <a:bodyPr/>
          <a:lstStyle/>
          <a:p>
            <a:fld id="{7D7E4A91-B1BF-4276-95FC-BA1B72D46A86}" type="datetimeFigureOut">
              <a:rPr lang="en-US" smtClean="0"/>
              <a:t>2/6/2025</a:t>
            </a:fld>
            <a:endParaRPr lang="en-US"/>
          </a:p>
        </p:txBody>
      </p:sp>
      <p:sp>
        <p:nvSpPr>
          <p:cNvPr id="6" name="Footer Placeholder 5">
            <a:extLst>
              <a:ext uri="{FF2B5EF4-FFF2-40B4-BE49-F238E27FC236}">
                <a16:creationId xmlns:a16="http://schemas.microsoft.com/office/drawing/2014/main" id="{B76EBAA6-8B17-4B96-A7A3-E07CDF7FB9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AB0E79-D6A6-46E4-A01B-08C3F7B996F4}"/>
              </a:ext>
            </a:extLst>
          </p:cNvPr>
          <p:cNvSpPr>
            <a:spLocks noGrp="1"/>
          </p:cNvSpPr>
          <p:nvPr>
            <p:ph type="sldNum" sz="quarter" idx="12"/>
          </p:nvPr>
        </p:nvSpPr>
        <p:spPr/>
        <p:txBody>
          <a:bodyPr/>
          <a:lstStyle/>
          <a:p>
            <a:fld id="{06EFFDCB-E663-4DF8-9085-F9B6C8828E78}" type="slidenum">
              <a:rPr lang="en-US" smtClean="0"/>
              <a:t>‹#›</a:t>
            </a:fld>
            <a:endParaRPr lang="en-US"/>
          </a:p>
        </p:txBody>
      </p:sp>
    </p:spTree>
    <p:extLst>
      <p:ext uri="{BB962C8B-B14F-4D97-AF65-F5344CB8AC3E}">
        <p14:creationId xmlns:p14="http://schemas.microsoft.com/office/powerpoint/2010/main" val="3421165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E1A26-D127-41C8-BC75-F2F81B1EC3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EE5DD6-E657-48EA-9734-D3DB64B51A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36C71-E411-4DF4-A6C9-16880F641F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2A615E-BA01-4825-A3C3-CA9A532549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41484C-9B7B-4A92-A7F9-D151238B8D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231E5D-809D-4D5A-A29A-AE025B631D0C}"/>
              </a:ext>
            </a:extLst>
          </p:cNvPr>
          <p:cNvSpPr>
            <a:spLocks noGrp="1"/>
          </p:cNvSpPr>
          <p:nvPr>
            <p:ph type="dt" sz="half" idx="10"/>
          </p:nvPr>
        </p:nvSpPr>
        <p:spPr/>
        <p:txBody>
          <a:bodyPr/>
          <a:lstStyle/>
          <a:p>
            <a:fld id="{7D7E4A91-B1BF-4276-95FC-BA1B72D46A86}" type="datetimeFigureOut">
              <a:rPr lang="en-US" smtClean="0"/>
              <a:t>2/6/2025</a:t>
            </a:fld>
            <a:endParaRPr lang="en-US"/>
          </a:p>
        </p:txBody>
      </p:sp>
      <p:sp>
        <p:nvSpPr>
          <p:cNvPr id="8" name="Footer Placeholder 7">
            <a:extLst>
              <a:ext uri="{FF2B5EF4-FFF2-40B4-BE49-F238E27FC236}">
                <a16:creationId xmlns:a16="http://schemas.microsoft.com/office/drawing/2014/main" id="{3CD7A23B-413B-45A7-B972-2A3CDCE5CA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CC247A-B108-4792-8E8C-5661CC12E09B}"/>
              </a:ext>
            </a:extLst>
          </p:cNvPr>
          <p:cNvSpPr>
            <a:spLocks noGrp="1"/>
          </p:cNvSpPr>
          <p:nvPr>
            <p:ph type="sldNum" sz="quarter" idx="12"/>
          </p:nvPr>
        </p:nvSpPr>
        <p:spPr/>
        <p:txBody>
          <a:bodyPr/>
          <a:lstStyle/>
          <a:p>
            <a:fld id="{06EFFDCB-E663-4DF8-9085-F9B6C8828E78}" type="slidenum">
              <a:rPr lang="en-US" smtClean="0"/>
              <a:t>‹#›</a:t>
            </a:fld>
            <a:endParaRPr lang="en-US"/>
          </a:p>
        </p:txBody>
      </p:sp>
    </p:spTree>
    <p:extLst>
      <p:ext uri="{BB962C8B-B14F-4D97-AF65-F5344CB8AC3E}">
        <p14:creationId xmlns:p14="http://schemas.microsoft.com/office/powerpoint/2010/main" val="1286205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F9D62-E04E-41B6-A038-40BFE2C5E7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084158-DBF4-4034-880E-21482E57908D}"/>
              </a:ext>
            </a:extLst>
          </p:cNvPr>
          <p:cNvSpPr>
            <a:spLocks noGrp="1"/>
          </p:cNvSpPr>
          <p:nvPr>
            <p:ph type="dt" sz="half" idx="10"/>
          </p:nvPr>
        </p:nvSpPr>
        <p:spPr/>
        <p:txBody>
          <a:bodyPr/>
          <a:lstStyle/>
          <a:p>
            <a:fld id="{7D7E4A91-B1BF-4276-95FC-BA1B72D46A86}" type="datetimeFigureOut">
              <a:rPr lang="en-US" smtClean="0"/>
              <a:t>2/6/2025</a:t>
            </a:fld>
            <a:endParaRPr lang="en-US"/>
          </a:p>
        </p:txBody>
      </p:sp>
      <p:sp>
        <p:nvSpPr>
          <p:cNvPr id="4" name="Footer Placeholder 3">
            <a:extLst>
              <a:ext uri="{FF2B5EF4-FFF2-40B4-BE49-F238E27FC236}">
                <a16:creationId xmlns:a16="http://schemas.microsoft.com/office/drawing/2014/main" id="{1EC1E0CE-FCFA-479D-987E-873FCFAC77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B3196C-77D1-452C-A5A9-1DCF6EC2875E}"/>
              </a:ext>
            </a:extLst>
          </p:cNvPr>
          <p:cNvSpPr>
            <a:spLocks noGrp="1"/>
          </p:cNvSpPr>
          <p:nvPr>
            <p:ph type="sldNum" sz="quarter" idx="12"/>
          </p:nvPr>
        </p:nvSpPr>
        <p:spPr/>
        <p:txBody>
          <a:bodyPr/>
          <a:lstStyle/>
          <a:p>
            <a:fld id="{06EFFDCB-E663-4DF8-9085-F9B6C8828E78}" type="slidenum">
              <a:rPr lang="en-US" smtClean="0"/>
              <a:t>‹#›</a:t>
            </a:fld>
            <a:endParaRPr lang="en-US"/>
          </a:p>
        </p:txBody>
      </p:sp>
    </p:spTree>
    <p:extLst>
      <p:ext uri="{BB962C8B-B14F-4D97-AF65-F5344CB8AC3E}">
        <p14:creationId xmlns:p14="http://schemas.microsoft.com/office/powerpoint/2010/main" val="581596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92F9E4-43D1-44E8-A93B-FA0FB3C1042F}"/>
              </a:ext>
            </a:extLst>
          </p:cNvPr>
          <p:cNvSpPr>
            <a:spLocks noGrp="1"/>
          </p:cNvSpPr>
          <p:nvPr>
            <p:ph type="dt" sz="half" idx="10"/>
          </p:nvPr>
        </p:nvSpPr>
        <p:spPr/>
        <p:txBody>
          <a:bodyPr/>
          <a:lstStyle/>
          <a:p>
            <a:fld id="{7D7E4A91-B1BF-4276-95FC-BA1B72D46A86}" type="datetimeFigureOut">
              <a:rPr lang="en-US" smtClean="0"/>
              <a:t>2/6/2025</a:t>
            </a:fld>
            <a:endParaRPr lang="en-US"/>
          </a:p>
        </p:txBody>
      </p:sp>
      <p:sp>
        <p:nvSpPr>
          <p:cNvPr id="3" name="Footer Placeholder 2">
            <a:extLst>
              <a:ext uri="{FF2B5EF4-FFF2-40B4-BE49-F238E27FC236}">
                <a16:creationId xmlns:a16="http://schemas.microsoft.com/office/drawing/2014/main" id="{4DF917E2-1069-4678-9014-2A65BFD398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611FB4-F4E0-4A34-AE79-2DF4DA6FBC4D}"/>
              </a:ext>
            </a:extLst>
          </p:cNvPr>
          <p:cNvSpPr>
            <a:spLocks noGrp="1"/>
          </p:cNvSpPr>
          <p:nvPr>
            <p:ph type="sldNum" sz="quarter" idx="12"/>
          </p:nvPr>
        </p:nvSpPr>
        <p:spPr/>
        <p:txBody>
          <a:bodyPr/>
          <a:lstStyle/>
          <a:p>
            <a:fld id="{06EFFDCB-E663-4DF8-9085-F9B6C8828E78}" type="slidenum">
              <a:rPr lang="en-US" smtClean="0"/>
              <a:t>‹#›</a:t>
            </a:fld>
            <a:endParaRPr lang="en-US"/>
          </a:p>
        </p:txBody>
      </p:sp>
    </p:spTree>
    <p:extLst>
      <p:ext uri="{BB962C8B-B14F-4D97-AF65-F5344CB8AC3E}">
        <p14:creationId xmlns:p14="http://schemas.microsoft.com/office/powerpoint/2010/main" val="1659874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9BE08-B689-4504-9389-EB8CDDDD30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819A04-13CB-4B60-B580-157D43005B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1C29FD-34B8-4C6E-947B-D14DD20B3C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8E4F49-978B-4AC6-BAA2-668295193841}"/>
              </a:ext>
            </a:extLst>
          </p:cNvPr>
          <p:cNvSpPr>
            <a:spLocks noGrp="1"/>
          </p:cNvSpPr>
          <p:nvPr>
            <p:ph type="dt" sz="half" idx="10"/>
          </p:nvPr>
        </p:nvSpPr>
        <p:spPr/>
        <p:txBody>
          <a:bodyPr/>
          <a:lstStyle/>
          <a:p>
            <a:fld id="{7D7E4A91-B1BF-4276-95FC-BA1B72D46A86}" type="datetimeFigureOut">
              <a:rPr lang="en-US" smtClean="0"/>
              <a:t>2/6/2025</a:t>
            </a:fld>
            <a:endParaRPr lang="en-US"/>
          </a:p>
        </p:txBody>
      </p:sp>
      <p:sp>
        <p:nvSpPr>
          <p:cNvPr id="6" name="Footer Placeholder 5">
            <a:extLst>
              <a:ext uri="{FF2B5EF4-FFF2-40B4-BE49-F238E27FC236}">
                <a16:creationId xmlns:a16="http://schemas.microsoft.com/office/drawing/2014/main" id="{61D1B754-A728-48AC-A958-43D07919A5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3D2CBB-9BEC-4691-871B-D185AC3DE6AC}"/>
              </a:ext>
            </a:extLst>
          </p:cNvPr>
          <p:cNvSpPr>
            <a:spLocks noGrp="1"/>
          </p:cNvSpPr>
          <p:nvPr>
            <p:ph type="sldNum" sz="quarter" idx="12"/>
          </p:nvPr>
        </p:nvSpPr>
        <p:spPr/>
        <p:txBody>
          <a:bodyPr/>
          <a:lstStyle/>
          <a:p>
            <a:fld id="{06EFFDCB-E663-4DF8-9085-F9B6C8828E78}" type="slidenum">
              <a:rPr lang="en-US" smtClean="0"/>
              <a:t>‹#›</a:t>
            </a:fld>
            <a:endParaRPr lang="en-US"/>
          </a:p>
        </p:txBody>
      </p:sp>
    </p:spTree>
    <p:extLst>
      <p:ext uri="{BB962C8B-B14F-4D97-AF65-F5344CB8AC3E}">
        <p14:creationId xmlns:p14="http://schemas.microsoft.com/office/powerpoint/2010/main" val="4287069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C35A9-65E5-444E-992D-39E6D30FD0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7D2E96-FD64-4182-AE63-3CF4D9ED32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C9997E-E0A2-49F1-AFFE-CD8E99707B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16289B-2C01-45DA-A353-FB5DDC315DA0}"/>
              </a:ext>
            </a:extLst>
          </p:cNvPr>
          <p:cNvSpPr>
            <a:spLocks noGrp="1"/>
          </p:cNvSpPr>
          <p:nvPr>
            <p:ph type="dt" sz="half" idx="10"/>
          </p:nvPr>
        </p:nvSpPr>
        <p:spPr/>
        <p:txBody>
          <a:bodyPr/>
          <a:lstStyle/>
          <a:p>
            <a:fld id="{7D7E4A91-B1BF-4276-95FC-BA1B72D46A86}" type="datetimeFigureOut">
              <a:rPr lang="en-US" smtClean="0"/>
              <a:t>2/6/2025</a:t>
            </a:fld>
            <a:endParaRPr lang="en-US"/>
          </a:p>
        </p:txBody>
      </p:sp>
      <p:sp>
        <p:nvSpPr>
          <p:cNvPr id="6" name="Footer Placeholder 5">
            <a:extLst>
              <a:ext uri="{FF2B5EF4-FFF2-40B4-BE49-F238E27FC236}">
                <a16:creationId xmlns:a16="http://schemas.microsoft.com/office/drawing/2014/main" id="{EFDB0935-A914-476A-9BF8-6BB1224131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74DB82-8AB4-4142-998F-F4B8F1E6B8FD}"/>
              </a:ext>
            </a:extLst>
          </p:cNvPr>
          <p:cNvSpPr>
            <a:spLocks noGrp="1"/>
          </p:cNvSpPr>
          <p:nvPr>
            <p:ph type="sldNum" sz="quarter" idx="12"/>
          </p:nvPr>
        </p:nvSpPr>
        <p:spPr/>
        <p:txBody>
          <a:bodyPr/>
          <a:lstStyle/>
          <a:p>
            <a:fld id="{06EFFDCB-E663-4DF8-9085-F9B6C8828E78}" type="slidenum">
              <a:rPr lang="en-US" smtClean="0"/>
              <a:t>‹#›</a:t>
            </a:fld>
            <a:endParaRPr lang="en-US"/>
          </a:p>
        </p:txBody>
      </p:sp>
    </p:spTree>
    <p:extLst>
      <p:ext uri="{BB962C8B-B14F-4D97-AF65-F5344CB8AC3E}">
        <p14:creationId xmlns:p14="http://schemas.microsoft.com/office/powerpoint/2010/main" val="3444915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 /><Relationship Id="rId3" Type="http://schemas.openxmlformats.org/officeDocument/2006/relationships/slideLayout" Target="../slideLayouts/slideLayout14.xml" /><Relationship Id="rId7" Type="http://schemas.openxmlformats.org/officeDocument/2006/relationships/slideLayout" Target="../slideLayouts/slideLayout18.xml" /><Relationship Id="rId12" Type="http://schemas.openxmlformats.org/officeDocument/2006/relationships/theme" Target="../theme/theme2.xml" /><Relationship Id="rId2" Type="http://schemas.openxmlformats.org/officeDocument/2006/relationships/slideLayout" Target="../slideLayouts/slideLayout13.xml" /><Relationship Id="rId1" Type="http://schemas.openxmlformats.org/officeDocument/2006/relationships/slideLayout" Target="../slideLayouts/slideLayout12.xml" /><Relationship Id="rId6" Type="http://schemas.openxmlformats.org/officeDocument/2006/relationships/slideLayout" Target="../slideLayouts/slideLayout17.xml" /><Relationship Id="rId11" Type="http://schemas.openxmlformats.org/officeDocument/2006/relationships/slideLayout" Target="../slideLayouts/slideLayout22.xml" /><Relationship Id="rId5" Type="http://schemas.openxmlformats.org/officeDocument/2006/relationships/slideLayout" Target="../slideLayouts/slideLayout16.xml" /><Relationship Id="rId10" Type="http://schemas.openxmlformats.org/officeDocument/2006/relationships/slideLayout" Target="../slideLayouts/slideLayout21.xml" /><Relationship Id="rId4" Type="http://schemas.openxmlformats.org/officeDocument/2006/relationships/slideLayout" Target="../slideLayouts/slideLayout15.xml" /><Relationship Id="rId9" Type="http://schemas.openxmlformats.org/officeDocument/2006/relationships/slideLayout" Target="../slideLayouts/slideLayout20.xml"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 /><Relationship Id="rId3" Type="http://schemas.openxmlformats.org/officeDocument/2006/relationships/slideLayout" Target="../slideLayouts/slideLayout25.xml" /><Relationship Id="rId7" Type="http://schemas.openxmlformats.org/officeDocument/2006/relationships/slideLayout" Target="../slideLayouts/slideLayout29.xml" /><Relationship Id="rId12" Type="http://schemas.openxmlformats.org/officeDocument/2006/relationships/theme" Target="../theme/theme3.xml" /><Relationship Id="rId2" Type="http://schemas.openxmlformats.org/officeDocument/2006/relationships/slideLayout" Target="../slideLayouts/slideLayout24.xml" /><Relationship Id="rId1" Type="http://schemas.openxmlformats.org/officeDocument/2006/relationships/slideLayout" Target="../slideLayouts/slideLayout23.xml" /><Relationship Id="rId6" Type="http://schemas.openxmlformats.org/officeDocument/2006/relationships/slideLayout" Target="../slideLayouts/slideLayout28.xml" /><Relationship Id="rId11" Type="http://schemas.openxmlformats.org/officeDocument/2006/relationships/slideLayout" Target="../slideLayouts/slideLayout33.xml" /><Relationship Id="rId5" Type="http://schemas.openxmlformats.org/officeDocument/2006/relationships/slideLayout" Target="../slideLayouts/slideLayout27.xml" /><Relationship Id="rId10" Type="http://schemas.openxmlformats.org/officeDocument/2006/relationships/slideLayout" Target="../slideLayouts/slideLayout32.xml" /><Relationship Id="rId4" Type="http://schemas.openxmlformats.org/officeDocument/2006/relationships/slideLayout" Target="../slideLayouts/slideLayout26.xml" /><Relationship Id="rId9" Type="http://schemas.openxmlformats.org/officeDocument/2006/relationships/slideLayout" Target="../slideLayouts/slideLayout3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2FB7B-7F64-4FE0-9D89-F006C4665A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B33905-65B5-41E1-B8F8-E83748029A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83E0EC-6694-4A11-A600-A882C01A0E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7E4A91-B1BF-4276-95FC-BA1B72D46A86}" type="datetimeFigureOut">
              <a:rPr lang="en-US" smtClean="0"/>
              <a:t>2/6/2025</a:t>
            </a:fld>
            <a:endParaRPr lang="en-US"/>
          </a:p>
        </p:txBody>
      </p:sp>
      <p:sp>
        <p:nvSpPr>
          <p:cNvPr id="5" name="Footer Placeholder 4">
            <a:extLst>
              <a:ext uri="{FF2B5EF4-FFF2-40B4-BE49-F238E27FC236}">
                <a16:creationId xmlns:a16="http://schemas.microsoft.com/office/drawing/2014/main" id="{4F4237C3-81AC-4B3D-A636-B9512411A0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3FF341-06ED-415D-BC9C-B746537BF6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EFFDCB-E663-4DF8-9085-F9B6C8828E78}" type="slidenum">
              <a:rPr lang="en-US" smtClean="0"/>
              <a:t>‹#›</a:t>
            </a:fld>
            <a:endParaRPr lang="en-US"/>
          </a:p>
        </p:txBody>
      </p:sp>
    </p:spTree>
    <p:extLst>
      <p:ext uri="{BB962C8B-B14F-4D97-AF65-F5344CB8AC3E}">
        <p14:creationId xmlns:p14="http://schemas.microsoft.com/office/powerpoint/2010/main" val="37684366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E0982D-9777-4557-ABCD-0200B6A12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BAAAF2-6B15-460F-BEB5-8824B43501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00B06-C0CF-4E24-A10A-CA37E9C8BF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159DB9-4982-455B-A054-9F57BBE9F9B3}" type="datetimeFigureOut">
              <a:rPr lang="en-US" smtClean="0"/>
              <a:t>2/6/2025</a:t>
            </a:fld>
            <a:endParaRPr lang="en-US"/>
          </a:p>
        </p:txBody>
      </p:sp>
      <p:sp>
        <p:nvSpPr>
          <p:cNvPr id="5" name="Footer Placeholder 4">
            <a:extLst>
              <a:ext uri="{FF2B5EF4-FFF2-40B4-BE49-F238E27FC236}">
                <a16:creationId xmlns:a16="http://schemas.microsoft.com/office/drawing/2014/main" id="{AEAE565E-E303-4C48-9E0D-9663834A5D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D5A5B5-F2DC-4F25-A10A-A5A5D459A9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F74DB5-A4E9-42F7-A5B2-8AEC8AEC7710}" type="slidenum">
              <a:rPr lang="en-US" smtClean="0"/>
              <a:t>‹#›</a:t>
            </a:fld>
            <a:endParaRPr lang="en-US"/>
          </a:p>
        </p:txBody>
      </p:sp>
    </p:spTree>
    <p:extLst>
      <p:ext uri="{BB962C8B-B14F-4D97-AF65-F5344CB8AC3E}">
        <p14:creationId xmlns:p14="http://schemas.microsoft.com/office/powerpoint/2010/main" val="24645658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B141160-5C21-469A-9744-0DBCC4FA3778}" type="datetime1">
              <a:rPr lang="en-US" smtClean="0"/>
              <a:pPr>
                <a:defRPr/>
              </a:pPr>
              <a:t>2/6/2025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5F496DF-43C2-44A8-A228-81A3D659D884}" type="slidenum">
              <a:rPr lang="en-US" smtClean="0"/>
              <a:pPr>
                <a:defRPr/>
              </a:pPr>
              <a:t>‹#›</a:t>
            </a:fld>
            <a:endParaRPr lang="en-US"/>
          </a:p>
        </p:txBody>
      </p:sp>
    </p:spTree>
    <p:extLst>
      <p:ext uri="{BB962C8B-B14F-4D97-AF65-F5344CB8AC3E}">
        <p14:creationId xmlns:p14="http://schemas.microsoft.com/office/powerpoint/2010/main" val="14060857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 /><Relationship Id="rId3" Type="http://schemas.openxmlformats.org/officeDocument/2006/relationships/image" Target="../media/image1.png" /><Relationship Id="rId7" Type="http://schemas.openxmlformats.org/officeDocument/2006/relationships/image" Target="../media/image5.png" /><Relationship Id="rId2" Type="http://schemas.openxmlformats.org/officeDocument/2006/relationships/notesSlide" Target="../notesSlides/notesSlide1.xml" /><Relationship Id="rId1" Type="http://schemas.openxmlformats.org/officeDocument/2006/relationships/slideLayout" Target="../slideLayouts/slideLayout4.xml" /><Relationship Id="rId6" Type="http://schemas.openxmlformats.org/officeDocument/2006/relationships/image" Target="../media/image4.jpeg" /><Relationship Id="rId5" Type="http://schemas.openxmlformats.org/officeDocument/2006/relationships/image" Target="../media/image3.png" /><Relationship Id="rId4" Type="http://schemas.openxmlformats.org/officeDocument/2006/relationships/image" Target="../media/image2.png" /><Relationship Id="rId9" Type="http://schemas.openxmlformats.org/officeDocument/2006/relationships/image" Target="../media/image7.jpeg" /></Relationships>
</file>

<file path=ppt/slides/_rels/slide10.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image" Target="../media/image1.png" /><Relationship Id="rId1" Type="http://schemas.openxmlformats.org/officeDocument/2006/relationships/slideLayout" Target="../slideLayouts/slideLayout7.xml" /><Relationship Id="rId4" Type="http://schemas.openxmlformats.org/officeDocument/2006/relationships/image" Target="../media/image32.jpeg" /></Relationships>
</file>

<file path=ppt/slides/_rels/slide11.xml.rels><?xml version="1.0" encoding="UTF-8" standalone="yes"?>
<Relationships xmlns="http://schemas.openxmlformats.org/package/2006/relationships"><Relationship Id="rId3" Type="http://schemas.openxmlformats.org/officeDocument/2006/relationships/image" Target="../media/image33.png" /><Relationship Id="rId2" Type="http://schemas.openxmlformats.org/officeDocument/2006/relationships/image" Target="../media/image1.png" /><Relationship Id="rId1" Type="http://schemas.openxmlformats.org/officeDocument/2006/relationships/slideLayout" Target="../slideLayouts/slideLayout7.xml" /><Relationship Id="rId5" Type="http://schemas.openxmlformats.org/officeDocument/2006/relationships/image" Target="../media/image8.png" /><Relationship Id="rId4" Type="http://schemas.openxmlformats.org/officeDocument/2006/relationships/image" Target="../media/image34.png" /></Relationships>
</file>

<file path=ppt/slides/_rels/slide12.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image" Target="../media/image1.png" /><Relationship Id="rId1" Type="http://schemas.openxmlformats.org/officeDocument/2006/relationships/slideLayout" Target="../slideLayouts/slideLayout7.xml" /><Relationship Id="rId4" Type="http://schemas.openxmlformats.org/officeDocument/2006/relationships/image" Target="../media/image35.png" /></Relationships>
</file>

<file path=ppt/slides/_rels/slide13.xml.rels><?xml version="1.0" encoding="UTF-8" standalone="yes"?>
<Relationships xmlns="http://schemas.openxmlformats.org/package/2006/relationships"><Relationship Id="rId3" Type="http://schemas.openxmlformats.org/officeDocument/2006/relationships/image" Target="../media/image36.jpeg" /><Relationship Id="rId2" Type="http://schemas.openxmlformats.org/officeDocument/2006/relationships/image" Target="../media/image1.png" /><Relationship Id="rId1" Type="http://schemas.openxmlformats.org/officeDocument/2006/relationships/slideLayout" Target="../slideLayouts/slideLayout7.xml" /><Relationship Id="rId4" Type="http://schemas.openxmlformats.org/officeDocument/2006/relationships/image" Target="../media/image8.png"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15.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3.xml" /><Relationship Id="rId1" Type="http://schemas.openxmlformats.org/officeDocument/2006/relationships/slideLayout" Target="../slideLayouts/slideLayout15.xml" /><Relationship Id="rId5" Type="http://schemas.openxmlformats.org/officeDocument/2006/relationships/image" Target="../media/image37.jpeg" /><Relationship Id="rId4" Type="http://schemas.openxmlformats.org/officeDocument/2006/relationships/image" Target="../media/image8.png" /></Relationships>
</file>

<file path=ppt/slides/_rels/slide16.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4.xml" /><Relationship Id="rId1" Type="http://schemas.openxmlformats.org/officeDocument/2006/relationships/slideLayout" Target="../slideLayouts/slideLayout15.xml" /><Relationship Id="rId6" Type="http://schemas.openxmlformats.org/officeDocument/2006/relationships/image" Target="../media/image39.jpeg" /><Relationship Id="rId5" Type="http://schemas.openxmlformats.org/officeDocument/2006/relationships/image" Target="../media/image38.jpeg" /><Relationship Id="rId4" Type="http://schemas.openxmlformats.org/officeDocument/2006/relationships/image" Target="../media/image8.png" /></Relationships>
</file>

<file path=ppt/slides/_rels/slide17.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5.xml" /><Relationship Id="rId1" Type="http://schemas.openxmlformats.org/officeDocument/2006/relationships/slideLayout" Target="../slideLayouts/slideLayout15.xml" /><Relationship Id="rId5" Type="http://schemas.openxmlformats.org/officeDocument/2006/relationships/image" Target="../media/image40.jpeg" /><Relationship Id="rId4" Type="http://schemas.openxmlformats.org/officeDocument/2006/relationships/image" Target="../media/image8.png" /></Relationships>
</file>

<file path=ppt/slides/_rels/slide18.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6.xml" /><Relationship Id="rId1" Type="http://schemas.openxmlformats.org/officeDocument/2006/relationships/slideLayout" Target="../slideLayouts/slideLayout15.xml" /><Relationship Id="rId4" Type="http://schemas.openxmlformats.org/officeDocument/2006/relationships/image" Target="../media/image8.png" /></Relationships>
</file>

<file path=ppt/slides/_rels/slide19.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image" Target="../media/image41.png" /><Relationship Id="rId1" Type="http://schemas.openxmlformats.org/officeDocument/2006/relationships/slideLayout" Target="../slideLayouts/slideLayout2.xml" /><Relationship Id="rId4" Type="http://schemas.openxmlformats.org/officeDocument/2006/relationships/image" Target="../media/image8.png" /></Relationships>
</file>

<file path=ppt/slides/_rels/slide2.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image" Target="../media/image1.png" /><Relationship Id="rId1" Type="http://schemas.openxmlformats.org/officeDocument/2006/relationships/slideLayout" Target="../slideLayouts/slideLayout2.xml" /><Relationship Id="rId5" Type="http://schemas.openxmlformats.org/officeDocument/2006/relationships/image" Target="../media/image10.jpeg" /><Relationship Id="rId4" Type="http://schemas.openxmlformats.org/officeDocument/2006/relationships/image" Target="../media/image9.jpeg" /></Relationships>
</file>

<file path=ppt/slides/_rels/slide20.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image" Target="../media/image42.jpeg" /><Relationship Id="rId1" Type="http://schemas.openxmlformats.org/officeDocument/2006/relationships/slideLayout" Target="../slideLayouts/slideLayout7.xml" /><Relationship Id="rId4" Type="http://schemas.openxmlformats.org/officeDocument/2006/relationships/image" Target="../media/image8.png" /></Relationships>
</file>

<file path=ppt/slides/_rels/slide21.xml.rels><?xml version="1.0" encoding="UTF-8" standalone="yes"?>
<Relationships xmlns="http://schemas.openxmlformats.org/package/2006/relationships"><Relationship Id="rId3" Type="http://schemas.openxmlformats.org/officeDocument/2006/relationships/image" Target="../media/image43.png" /><Relationship Id="rId2" Type="http://schemas.openxmlformats.org/officeDocument/2006/relationships/notesSlide" Target="../notesSlides/notesSlide7.xml" /><Relationship Id="rId1" Type="http://schemas.openxmlformats.org/officeDocument/2006/relationships/slideLayout" Target="../slideLayouts/slideLayout29.xml" /><Relationship Id="rId6" Type="http://schemas.openxmlformats.org/officeDocument/2006/relationships/image" Target="../media/image44.tiff" /><Relationship Id="rId5" Type="http://schemas.openxmlformats.org/officeDocument/2006/relationships/image" Target="../media/image2.png" /><Relationship Id="rId4" Type="http://schemas.openxmlformats.org/officeDocument/2006/relationships/image" Target="../media/image1.png" /></Relationships>
</file>

<file path=ppt/slides/_rels/slide3.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2.xml" /><Relationship Id="rId1" Type="http://schemas.openxmlformats.org/officeDocument/2006/relationships/slideLayout" Target="../slideLayouts/slideLayout4.xml" /><Relationship Id="rId6" Type="http://schemas.openxmlformats.org/officeDocument/2006/relationships/image" Target="../media/image12.jpeg" /><Relationship Id="rId5" Type="http://schemas.openxmlformats.org/officeDocument/2006/relationships/image" Target="../media/image11.jpeg" /><Relationship Id="rId4" Type="http://schemas.openxmlformats.org/officeDocument/2006/relationships/image" Target="../media/image8.png" /></Relationships>
</file>

<file path=ppt/slides/_rels/slide4.xml.rels><?xml version="1.0" encoding="UTF-8" standalone="yes"?>
<Relationships xmlns="http://schemas.openxmlformats.org/package/2006/relationships"><Relationship Id="rId8" Type="http://schemas.openxmlformats.org/officeDocument/2006/relationships/image" Target="../media/image17.png" /><Relationship Id="rId13" Type="http://schemas.openxmlformats.org/officeDocument/2006/relationships/customXml" Target="../ink/ink4.xml" /><Relationship Id="rId3" Type="http://schemas.openxmlformats.org/officeDocument/2006/relationships/image" Target="../media/image8.png" /><Relationship Id="rId7" Type="http://schemas.openxmlformats.org/officeDocument/2006/relationships/image" Target="../media/image16.png" /><Relationship Id="rId12" Type="http://schemas.openxmlformats.org/officeDocument/2006/relationships/customXml" Target="../ink/ink3.xml" /><Relationship Id="rId2" Type="http://schemas.openxmlformats.org/officeDocument/2006/relationships/image" Target="../media/image1.png" /><Relationship Id="rId16" Type="http://schemas.openxmlformats.org/officeDocument/2006/relationships/customXml" Target="../ink/ink7.xml" /><Relationship Id="rId1" Type="http://schemas.openxmlformats.org/officeDocument/2006/relationships/slideLayout" Target="../slideLayouts/slideLayout7.xml" /><Relationship Id="rId6" Type="http://schemas.openxmlformats.org/officeDocument/2006/relationships/image" Target="../media/image15.png" /><Relationship Id="rId11" Type="http://schemas.openxmlformats.org/officeDocument/2006/relationships/customXml" Target="../ink/ink2.xml" /><Relationship Id="rId5" Type="http://schemas.openxmlformats.org/officeDocument/2006/relationships/image" Target="../media/image14.png" /><Relationship Id="rId15" Type="http://schemas.openxmlformats.org/officeDocument/2006/relationships/customXml" Target="../ink/ink6.xml" /><Relationship Id="rId10" Type="http://schemas.openxmlformats.org/officeDocument/2006/relationships/image" Target="../media/image18.png" /><Relationship Id="rId4" Type="http://schemas.openxmlformats.org/officeDocument/2006/relationships/image" Target="../media/image13.png" /><Relationship Id="rId9" Type="http://schemas.openxmlformats.org/officeDocument/2006/relationships/customXml" Target="../ink/ink1.xml" /><Relationship Id="rId14" Type="http://schemas.openxmlformats.org/officeDocument/2006/relationships/customXml" Target="../ink/ink5.xml" /></Relationships>
</file>

<file path=ppt/slides/_rels/slide5.xml.rels><?xml version="1.0" encoding="UTF-8" standalone="yes"?>
<Relationships xmlns="http://schemas.openxmlformats.org/package/2006/relationships"><Relationship Id="rId3" Type="http://schemas.openxmlformats.org/officeDocument/2006/relationships/image" Target="../media/image8.png" /><Relationship Id="rId7" Type="http://schemas.openxmlformats.org/officeDocument/2006/relationships/customXml" Target="../ink/ink9.xml" /><Relationship Id="rId2" Type="http://schemas.openxmlformats.org/officeDocument/2006/relationships/image" Target="../media/image1.png" /><Relationship Id="rId1" Type="http://schemas.openxmlformats.org/officeDocument/2006/relationships/slideLayout" Target="../slideLayouts/slideLayout7.xml" /><Relationship Id="rId6" Type="http://schemas.openxmlformats.org/officeDocument/2006/relationships/image" Target="../media/image19.png" /><Relationship Id="rId5" Type="http://schemas.openxmlformats.org/officeDocument/2006/relationships/customXml" Target="../ink/ink8.xml" /><Relationship Id="rId4" Type="http://schemas.openxmlformats.org/officeDocument/2006/relationships/image" Target="../media/image14.png" /></Relationships>
</file>

<file path=ppt/slides/_rels/slide6.xml.rels><?xml version="1.0" encoding="UTF-8" standalone="yes"?>
<Relationships xmlns="http://schemas.openxmlformats.org/package/2006/relationships"><Relationship Id="rId3" Type="http://schemas.openxmlformats.org/officeDocument/2006/relationships/image" Target="../media/image8.png" /><Relationship Id="rId7" Type="http://schemas.openxmlformats.org/officeDocument/2006/relationships/image" Target="../media/image23.jpeg" /><Relationship Id="rId2" Type="http://schemas.openxmlformats.org/officeDocument/2006/relationships/image" Target="../media/image1.png" /><Relationship Id="rId1" Type="http://schemas.openxmlformats.org/officeDocument/2006/relationships/slideLayout" Target="../slideLayouts/slideLayout7.xml" /><Relationship Id="rId6" Type="http://schemas.openxmlformats.org/officeDocument/2006/relationships/image" Target="../media/image22.jpeg" /><Relationship Id="rId5" Type="http://schemas.openxmlformats.org/officeDocument/2006/relationships/image" Target="../media/image21.jpeg" /><Relationship Id="rId4" Type="http://schemas.openxmlformats.org/officeDocument/2006/relationships/image" Target="../media/image20.png" /></Relationships>
</file>

<file path=ppt/slides/_rels/slide7.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image" Target="../media/image1.png" /><Relationship Id="rId1" Type="http://schemas.openxmlformats.org/officeDocument/2006/relationships/slideLayout" Target="../slideLayouts/slideLayout7.xml" /></Relationships>
</file>

<file path=ppt/slides/_rels/slide8.xml.rels><?xml version="1.0" encoding="UTF-8" standalone="yes"?>
<Relationships xmlns="http://schemas.openxmlformats.org/package/2006/relationships"><Relationship Id="rId8" Type="http://schemas.openxmlformats.org/officeDocument/2006/relationships/image" Target="../media/image28.png" /><Relationship Id="rId3" Type="http://schemas.openxmlformats.org/officeDocument/2006/relationships/image" Target="../media/image8.png" /><Relationship Id="rId7" Type="http://schemas.openxmlformats.org/officeDocument/2006/relationships/image" Target="../media/image27.png" /><Relationship Id="rId2" Type="http://schemas.openxmlformats.org/officeDocument/2006/relationships/image" Target="../media/image1.png" /><Relationship Id="rId1" Type="http://schemas.openxmlformats.org/officeDocument/2006/relationships/slideLayout" Target="../slideLayouts/slideLayout7.xml" /><Relationship Id="rId6" Type="http://schemas.openxmlformats.org/officeDocument/2006/relationships/image" Target="../media/image26.png" /><Relationship Id="rId5" Type="http://schemas.openxmlformats.org/officeDocument/2006/relationships/image" Target="../media/image25.png" /><Relationship Id="rId10" Type="http://schemas.openxmlformats.org/officeDocument/2006/relationships/image" Target="../media/image30.png" /><Relationship Id="rId4" Type="http://schemas.openxmlformats.org/officeDocument/2006/relationships/image" Target="../media/image24.png" /><Relationship Id="rId9" Type="http://schemas.openxmlformats.org/officeDocument/2006/relationships/image" Target="../media/image29.png" /></Relationships>
</file>

<file path=ppt/slides/_rels/slide9.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image" Target="../media/image1.png" /><Relationship Id="rId1" Type="http://schemas.openxmlformats.org/officeDocument/2006/relationships/slideLayout" Target="../slideLayouts/slideLayout7.xml" /><Relationship Id="rId4" Type="http://schemas.openxmlformats.org/officeDocument/2006/relationships/image" Target="../media/image31.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4A8D0F-9D56-4457-9D33-F42EA0C829D6}"/>
              </a:ext>
            </a:extLst>
          </p:cNvPr>
          <p:cNvSpPr>
            <a:spLocks noGrp="1"/>
          </p:cNvSpPr>
          <p:nvPr>
            <p:ph type="title"/>
          </p:nvPr>
        </p:nvSpPr>
        <p:spPr>
          <a:xfrm>
            <a:off x="161223" y="226463"/>
            <a:ext cx="12030635" cy="919480"/>
          </a:xfrm>
        </p:spPr>
        <p:txBody>
          <a:bodyPr>
            <a:noAutofit/>
          </a:bodyPr>
          <a:lstStyle/>
          <a:p>
            <a:pPr algn="ctr"/>
            <a:r>
              <a:rPr lang="en-US" sz="6000" b="1">
                <a:solidFill>
                  <a:srgbClr val="1D4672"/>
                </a:solidFill>
                <a:effectLst>
                  <a:outerShdw blurRad="50800" dist="38100" dir="2700000">
                    <a:srgbClr val="000000">
                      <a:alpha val="43000"/>
                    </a:srgbClr>
                  </a:outerShdw>
                </a:effectLst>
                <a:latin typeface="Calibri" pitchFamily="34" charset="0"/>
              </a:rPr>
              <a:t>Division of Marine Fisheries Update</a:t>
            </a:r>
            <a:endParaRPr lang="en-US" sz="6000" b="1">
              <a:solidFill>
                <a:srgbClr val="1D4672"/>
              </a:solidFill>
            </a:endParaRPr>
          </a:p>
        </p:txBody>
      </p:sp>
      <p:pic>
        <p:nvPicPr>
          <p:cNvPr id="4" name="Picture 3">
            <a:extLst>
              <a:ext uri="{FF2B5EF4-FFF2-40B4-BE49-F238E27FC236}">
                <a16:creationId xmlns:a16="http://schemas.microsoft.com/office/drawing/2014/main" id="{FA5B8E86-F3DD-4332-A981-F5CB9A2203D3}"/>
              </a:ext>
            </a:extLst>
          </p:cNvPr>
          <p:cNvPicPr>
            <a:picLocks noChangeAspect="1"/>
          </p:cNvPicPr>
          <p:nvPr/>
        </p:nvPicPr>
        <p:blipFill rotWithShape="1">
          <a:blip r:embed="rId3">
            <a:extLst>
              <a:ext uri="{28A0092B-C50C-407E-A947-70E740481C1C}">
                <a14:useLocalDpi xmlns:a14="http://schemas.microsoft.com/office/drawing/2010/main" val="0"/>
              </a:ext>
            </a:extLst>
          </a:blip>
          <a:srcRect t="84148"/>
          <a:stretch/>
        </p:blipFill>
        <p:spPr>
          <a:xfrm>
            <a:off x="0" y="5770880"/>
            <a:ext cx="12192000" cy="1087120"/>
          </a:xfrm>
          <a:prstGeom prst="rect">
            <a:avLst/>
          </a:prstGeom>
        </p:spPr>
      </p:pic>
      <p:sp>
        <p:nvSpPr>
          <p:cNvPr id="7" name="TextBox 6">
            <a:extLst>
              <a:ext uri="{FF2B5EF4-FFF2-40B4-BE49-F238E27FC236}">
                <a16:creationId xmlns:a16="http://schemas.microsoft.com/office/drawing/2014/main" id="{CCA91EAB-9786-489E-B95E-EE30A8C2F96D}"/>
              </a:ext>
            </a:extLst>
          </p:cNvPr>
          <p:cNvSpPr txBox="1"/>
          <p:nvPr/>
        </p:nvSpPr>
        <p:spPr>
          <a:xfrm>
            <a:off x="297096" y="4473832"/>
            <a:ext cx="11381589" cy="773032"/>
          </a:xfrm>
          <a:prstGeom prst="rect">
            <a:avLst/>
          </a:prstGeom>
          <a:noFill/>
        </p:spPr>
        <p:txBody>
          <a:bodyPr wrap="square">
            <a:spAutoFit/>
          </a:bodyPr>
          <a:lstStyle/>
          <a:p>
            <a:pPr marL="0" marR="0" algn="ctr">
              <a:lnSpc>
                <a:spcPct val="107000"/>
              </a:lnSpc>
              <a:spcBef>
                <a:spcPts val="0"/>
              </a:spcBef>
              <a:spcAft>
                <a:spcPts val="800"/>
              </a:spcAft>
            </a:pPr>
            <a:r>
              <a:rPr lang="en-US" sz="1800" b="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Matthew Camisa, Alex Boeri</a:t>
            </a:r>
          </a:p>
          <a:p>
            <a:pPr marL="0" marR="0" algn="ctr">
              <a:lnSpc>
                <a:spcPct val="107000"/>
              </a:lnSpc>
              <a:spcBef>
                <a:spcPts val="0"/>
              </a:spcBef>
              <a:spcAft>
                <a:spcPts val="800"/>
              </a:spcAft>
            </a:pPr>
            <a:r>
              <a:rPr lang="en-US" b="1">
                <a:solidFill>
                  <a:schemeClr val="accent1">
                    <a:lumMod val="75000"/>
                  </a:schemeClr>
                </a:solidFill>
                <a:latin typeface="Times New Roman" panose="02020603050405020304" pitchFamily="18" charset="0"/>
                <a:cs typeface="Times New Roman" panose="02020603050405020304" pitchFamily="18" charset="0"/>
              </a:rPr>
              <a:t>Shellfish Sanitation &amp; Management Program </a:t>
            </a:r>
            <a:endParaRPr lang="en-US"/>
          </a:p>
        </p:txBody>
      </p:sp>
      <p:pic>
        <p:nvPicPr>
          <p:cNvPr id="1026" name="Picture 2">
            <a:extLst>
              <a:ext uri="{FF2B5EF4-FFF2-40B4-BE49-F238E27FC236}">
                <a16:creationId xmlns:a16="http://schemas.microsoft.com/office/drawing/2014/main" id="{3687E6DD-3393-4FD2-A340-093C4468E3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65001" y="5828938"/>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8381B537-88A2-48CE-8712-5373DFF969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27" r="14519" b="1"/>
          <a:stretch/>
        </p:blipFill>
        <p:spPr bwMode="auto">
          <a:xfrm>
            <a:off x="9586847" y="1611136"/>
            <a:ext cx="2605153" cy="24231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9B27DD59-1781-405D-9BCA-D3FA1851527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9104"/>
          <a:stretch/>
        </p:blipFill>
        <p:spPr bwMode="auto">
          <a:xfrm>
            <a:off x="0" y="1622224"/>
            <a:ext cx="2194560" cy="24081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BB0F109-B6C9-4F77-910A-6B735E6B47B9}"/>
              </a:ext>
            </a:extLst>
          </p:cNvPr>
          <p:cNvPicPr>
            <a:picLocks noChangeAspect="1"/>
          </p:cNvPicPr>
          <p:nvPr/>
        </p:nvPicPr>
        <p:blipFill rotWithShape="1">
          <a:blip r:embed="rId7" cstate="print"/>
          <a:srcRect l="9094" r="8199" b="1679"/>
          <a:stretch/>
        </p:blipFill>
        <p:spPr>
          <a:xfrm>
            <a:off x="6571232" y="1622224"/>
            <a:ext cx="3017520" cy="2392407"/>
          </a:xfrm>
          <a:prstGeom prst="rect">
            <a:avLst/>
          </a:prstGeom>
        </p:spPr>
      </p:pic>
      <p:pic>
        <p:nvPicPr>
          <p:cNvPr id="14" name="Picture 13">
            <a:extLst>
              <a:ext uri="{FF2B5EF4-FFF2-40B4-BE49-F238E27FC236}">
                <a16:creationId xmlns:a16="http://schemas.microsoft.com/office/drawing/2014/main" id="{8F5DBC04-FEE6-45B7-A854-894E2708A445}"/>
              </a:ext>
            </a:extLst>
          </p:cNvPr>
          <p:cNvPicPr>
            <a:picLocks noChangeAspect="1"/>
          </p:cNvPicPr>
          <p:nvPr/>
        </p:nvPicPr>
        <p:blipFill rotWithShape="1">
          <a:blip r:embed="rId8" cstate="print"/>
          <a:srcRect l="4427" t="4039" b="4362"/>
          <a:stretch/>
        </p:blipFill>
        <p:spPr>
          <a:xfrm>
            <a:off x="2194560" y="1620797"/>
            <a:ext cx="1920240" cy="2408192"/>
          </a:xfrm>
          <a:prstGeom prst="rect">
            <a:avLst/>
          </a:prstGeom>
        </p:spPr>
      </p:pic>
      <p:pic>
        <p:nvPicPr>
          <p:cNvPr id="15" name="Picture 5" descr="Image result for clams and American oysters">
            <a:extLst>
              <a:ext uri="{FF2B5EF4-FFF2-40B4-BE49-F238E27FC236}">
                <a16:creationId xmlns:a16="http://schemas.microsoft.com/office/drawing/2014/main" id="{02228944-DEB7-42B6-B189-EA8EECA7460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00951" y="1615964"/>
            <a:ext cx="2468880" cy="2408192"/>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1">
            <a:extLst>
              <a:ext uri="{FF2B5EF4-FFF2-40B4-BE49-F238E27FC236}">
                <a16:creationId xmlns:a16="http://schemas.microsoft.com/office/drawing/2014/main" id="{1A1156EA-EEE0-F4EE-9D04-F1A9F74743AD}"/>
              </a:ext>
            </a:extLst>
          </p:cNvPr>
          <p:cNvSpPr>
            <a:spLocks noGrp="1"/>
          </p:cNvSpPr>
          <p:nvPr>
            <p:ph type="ftr" sz="quarter" idx="11"/>
          </p:nvPr>
        </p:nvSpPr>
        <p:spPr>
          <a:xfrm>
            <a:off x="321159" y="5971660"/>
            <a:ext cx="4523557" cy="863118"/>
          </a:xfrm>
        </p:spPr>
        <p:txBody>
          <a:bodyPr/>
          <a:lstStyle/>
          <a:p>
            <a:pPr marL="0" marR="0" algn="ctr">
              <a:lnSpc>
                <a:spcPct val="74573"/>
              </a:lnSpc>
              <a:spcBef>
                <a:spcPts val="0"/>
              </a:spcBef>
              <a:spcAft>
                <a:spcPts val="0"/>
              </a:spcAft>
            </a:pPr>
            <a:r>
              <a:rPr lang="en-US" sz="1800">
                <a:solidFill>
                  <a:schemeClr val="bg1"/>
                </a:solidFill>
                <a:effectLst/>
                <a:ea typeface="Times New Roman" panose="02020603050405020304" pitchFamily="18" charset="0"/>
              </a:rPr>
              <a:t>Massachusetts Aquaculture Association (MAA) Annual Meeting</a:t>
            </a:r>
            <a:br>
              <a:rPr lang="en-US" sz="1800">
                <a:solidFill>
                  <a:schemeClr val="bg1"/>
                </a:solidFill>
                <a:effectLst/>
                <a:ea typeface="Times New Roman" panose="02020603050405020304" pitchFamily="18" charset="0"/>
              </a:rPr>
            </a:br>
            <a:r>
              <a:rPr lang="en-US" sz="1800">
                <a:solidFill>
                  <a:schemeClr val="bg1"/>
                </a:solidFill>
                <a:ea typeface="Times New Roman" panose="02020603050405020304" pitchFamily="18" charset="0"/>
              </a:rPr>
              <a:t>Friday</a:t>
            </a:r>
            <a:r>
              <a:rPr lang="en-US" sz="1800">
                <a:solidFill>
                  <a:schemeClr val="bg1"/>
                </a:solidFill>
                <a:effectLst/>
                <a:ea typeface="Times New Roman" panose="02020603050405020304" pitchFamily="18" charset="0"/>
              </a:rPr>
              <a:t> February 7, 2025</a:t>
            </a:r>
            <a:br>
              <a:rPr lang="en-US" sz="1800">
                <a:solidFill>
                  <a:srgbClr val="202020"/>
                </a:solidFill>
                <a:effectLst/>
                <a:latin typeface="Helvetica" panose="020B0604020202020204" pitchFamily="34" charset="0"/>
                <a:ea typeface="Times New Roman" panose="02020603050405020304" pitchFamily="18" charset="0"/>
              </a:rPr>
            </a:br>
            <a:endParaRPr lang="en-US" sz="1600" b="0" i="0" u="none" strike="noStrike" kern="1200" cap="none" spc="0" normalizeH="0" baseline="0" noProof="0">
              <a:ln>
                <a:noFill/>
              </a:ln>
              <a:solidFill>
                <a:prstClr val="white"/>
              </a:solidFill>
              <a:effectLst/>
              <a:uLnTx/>
              <a:uFillTx/>
              <a:latin typeface="Calibri"/>
              <a:cs typeface="Calibri"/>
            </a:endParaRPr>
          </a:p>
        </p:txBody>
      </p:sp>
    </p:spTree>
    <p:extLst>
      <p:ext uri="{BB962C8B-B14F-4D97-AF65-F5344CB8AC3E}">
        <p14:creationId xmlns:p14="http://schemas.microsoft.com/office/powerpoint/2010/main" val="1471965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6FA3F6-C644-DC3D-A5E6-D0CA06B4FE9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EF5753FE-6736-382A-C416-09EEDB8F53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Footer Placeholder 1">
            <a:extLst>
              <a:ext uri="{FF2B5EF4-FFF2-40B4-BE49-F238E27FC236}">
                <a16:creationId xmlns:a16="http://schemas.microsoft.com/office/drawing/2014/main" id="{AFA1580B-887F-3DCA-297F-483DB98B211E}"/>
              </a:ext>
            </a:extLst>
          </p:cNvPr>
          <p:cNvSpPr>
            <a:spLocks noGrp="1"/>
          </p:cNvSpPr>
          <p:nvPr>
            <p:ph type="ftr" sz="quarter" idx="11"/>
          </p:nvPr>
        </p:nvSpPr>
        <p:spPr>
          <a:xfrm>
            <a:off x="4038600" y="6356350"/>
            <a:ext cx="4114800" cy="365125"/>
          </a:xfrm>
        </p:spPr>
        <p:txBody>
          <a:bodyPr>
            <a:normAutofit/>
          </a:bodyPr>
          <a:lstStyle/>
          <a:p>
            <a:pPr>
              <a:lnSpc>
                <a:spcPct val="90000"/>
              </a:lnSpc>
              <a:spcAft>
                <a:spcPts val="600"/>
              </a:spcAft>
            </a:pPr>
            <a:r>
              <a:rPr lang="en-US" sz="700">
                <a:solidFill>
                  <a:srgbClr val="FFFFFF"/>
                </a:solidFill>
              </a:rPr>
              <a:t>MAA DMF Update	February 24, 2023</a:t>
            </a:r>
          </a:p>
          <a:p>
            <a:pPr>
              <a:lnSpc>
                <a:spcPct val="90000"/>
              </a:lnSpc>
              <a:spcAft>
                <a:spcPts val="600"/>
              </a:spcAft>
            </a:pPr>
            <a:r>
              <a:rPr lang="en-US" sz="700">
                <a:solidFill>
                  <a:srgbClr val="FFFFFF"/>
                </a:solidFill>
              </a:rPr>
              <a:t>Slide </a:t>
            </a:r>
            <a:fld id="{4B03DF88-5154-47DF-908D-245BDF76FE92}" type="slidenum">
              <a:rPr lang="en-US" sz="700">
                <a:solidFill>
                  <a:srgbClr val="FFFFFF"/>
                </a:solidFill>
              </a:rPr>
              <a:pPr>
                <a:lnSpc>
                  <a:spcPct val="90000"/>
                </a:lnSpc>
                <a:spcAft>
                  <a:spcPts val="600"/>
                </a:spcAft>
              </a:pPr>
              <a:t>10</a:t>
            </a:fld>
            <a:r>
              <a:rPr lang="en-US" sz="700">
                <a:solidFill>
                  <a:srgbClr val="FFFFFF"/>
                </a:solidFill>
              </a:rPr>
              <a:t> </a:t>
            </a:r>
            <a:endParaRPr lang="en-US" sz="700">
              <a:solidFill>
                <a:srgbClr val="FFFFFF"/>
              </a:solidFill>
              <a:cs typeface="Calibri"/>
            </a:endParaRPr>
          </a:p>
        </p:txBody>
      </p:sp>
      <p:pic>
        <p:nvPicPr>
          <p:cNvPr id="5" name="Picture 4" descr="Graphical user interface&#10;&#10;Description automatically generated with low confidence">
            <a:extLst>
              <a:ext uri="{FF2B5EF4-FFF2-40B4-BE49-F238E27FC236}">
                <a16:creationId xmlns:a16="http://schemas.microsoft.com/office/drawing/2014/main" id="{8BC994BA-F057-72A1-1EFD-B7D87165FF35}"/>
              </a:ext>
            </a:extLst>
          </p:cNvPr>
          <p:cNvPicPr>
            <a:picLocks noChangeAspect="1"/>
          </p:cNvPicPr>
          <p:nvPr/>
        </p:nvPicPr>
        <p:blipFill rotWithShape="1">
          <a:blip r:embed="rId2">
            <a:extLst>
              <a:ext uri="{28A0092B-C50C-407E-A947-70E740481C1C}">
                <a14:useLocalDpi xmlns:a14="http://schemas.microsoft.com/office/drawing/2010/main" val="0"/>
              </a:ext>
            </a:extLst>
          </a:blip>
          <a:srcRect t="84148"/>
          <a:stretch/>
        </p:blipFill>
        <p:spPr>
          <a:xfrm>
            <a:off x="0" y="5770880"/>
            <a:ext cx="12192000" cy="1087120"/>
          </a:xfrm>
          <a:prstGeom prst="rect">
            <a:avLst/>
          </a:prstGeom>
        </p:spPr>
      </p:pic>
      <p:sp>
        <p:nvSpPr>
          <p:cNvPr id="6" name="Footer Placeholder 1">
            <a:extLst>
              <a:ext uri="{FF2B5EF4-FFF2-40B4-BE49-F238E27FC236}">
                <a16:creationId xmlns:a16="http://schemas.microsoft.com/office/drawing/2014/main" id="{C45B3B7D-FEA8-0B43-101E-4A6D720987C0}"/>
              </a:ext>
            </a:extLst>
          </p:cNvPr>
          <p:cNvSpPr txBox="1">
            <a:spLocks/>
          </p:cNvSpPr>
          <p:nvPr/>
        </p:nvSpPr>
        <p:spPr>
          <a:xfrm>
            <a:off x="131975" y="6310311"/>
            <a:ext cx="510390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MAA DMF Update  February 7, 2025</a:t>
            </a:r>
          </a:p>
          <a:p>
            <a:pPr algn="l"/>
            <a:r>
              <a:rPr lang="en-US">
                <a:solidFill>
                  <a:schemeClr val="bg1"/>
                </a:solidFill>
              </a:rPr>
              <a:t>Slide </a:t>
            </a:r>
            <a:fld id="{4B03DF88-5154-47DF-908D-245BDF76FE92}" type="slidenum">
              <a:rPr lang="en-US" smtClean="0">
                <a:solidFill>
                  <a:schemeClr val="bg1"/>
                </a:solidFill>
              </a:rPr>
              <a:pPr algn="l"/>
              <a:t>10</a:t>
            </a:fld>
            <a:r>
              <a:rPr lang="en-US">
                <a:solidFill>
                  <a:schemeClr val="bg1"/>
                </a:solidFill>
              </a:rPr>
              <a:t> </a:t>
            </a:r>
            <a:endParaRPr lang="en-US">
              <a:solidFill>
                <a:schemeClr val="bg1"/>
              </a:solidFill>
              <a:cs typeface="Calibri"/>
            </a:endParaRPr>
          </a:p>
        </p:txBody>
      </p:sp>
      <p:pic>
        <p:nvPicPr>
          <p:cNvPr id="3" name="Picture 2" descr="A picture containing logo&#10;&#10;Description automatically generated">
            <a:extLst>
              <a:ext uri="{FF2B5EF4-FFF2-40B4-BE49-F238E27FC236}">
                <a16:creationId xmlns:a16="http://schemas.microsoft.com/office/drawing/2014/main" id="{FF42B27C-B19E-F920-6007-892E5E2EB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700" y="5829300"/>
            <a:ext cx="1005840" cy="1005840"/>
          </a:xfrm>
          <a:prstGeom prst="rect">
            <a:avLst/>
          </a:prstGeom>
        </p:spPr>
      </p:pic>
      <p:sp>
        <p:nvSpPr>
          <p:cNvPr id="8" name="TextBox 7">
            <a:extLst>
              <a:ext uri="{FF2B5EF4-FFF2-40B4-BE49-F238E27FC236}">
                <a16:creationId xmlns:a16="http://schemas.microsoft.com/office/drawing/2014/main" id="{5DDB327F-2EFC-85CB-6C9B-1969C9AF1C7C}"/>
              </a:ext>
            </a:extLst>
          </p:cNvPr>
          <p:cNvSpPr txBox="1"/>
          <p:nvPr/>
        </p:nvSpPr>
        <p:spPr>
          <a:xfrm>
            <a:off x="251460" y="13046"/>
            <a:ext cx="8964968"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cs typeface="Calibri"/>
            </a:endParaRPr>
          </a:p>
          <a:p>
            <a:r>
              <a:rPr lang="en-US" sz="4000">
                <a:solidFill>
                  <a:schemeClr val="accent1">
                    <a:lumMod val="50000"/>
                  </a:schemeClr>
                </a:solidFill>
                <a:cs typeface="Calibri"/>
              </a:rPr>
              <a:t>DMF Response to CSO Activations</a:t>
            </a:r>
            <a:endParaRPr lang="en-US" sz="2800">
              <a:solidFill>
                <a:srgbClr val="000000"/>
              </a:solidFill>
              <a:cs typeface="Calibri"/>
            </a:endParaRPr>
          </a:p>
          <a:p>
            <a:pPr marL="457200" indent="-457200">
              <a:buFont typeface="Arial,Sans-Serif"/>
              <a:buChar char="•"/>
            </a:pPr>
            <a:r>
              <a:rPr lang="en-US" sz="2400">
                <a:solidFill>
                  <a:srgbClr val="000000"/>
                </a:solidFill>
                <a:cs typeface="Calibri"/>
              </a:rPr>
              <a:t>24-hour monitoring of CSO activities and dilution analysis</a:t>
            </a:r>
          </a:p>
          <a:p>
            <a:pPr marL="457200" indent="-457200">
              <a:buFont typeface="Arial,Sans-Serif"/>
              <a:buChar char="•"/>
            </a:pPr>
            <a:r>
              <a:rPr lang="en-US" sz="2400">
                <a:solidFill>
                  <a:srgbClr val="000000"/>
                </a:solidFill>
                <a:cs typeface="Calibri"/>
              </a:rPr>
              <a:t>Sampling CSOs during activations</a:t>
            </a:r>
          </a:p>
          <a:p>
            <a:pPr marL="457200" indent="-457200">
              <a:buFont typeface="Arial,Sans-Serif"/>
              <a:buChar char="•"/>
            </a:pPr>
            <a:r>
              <a:rPr lang="en-US" sz="2400">
                <a:solidFill>
                  <a:srgbClr val="000000"/>
                </a:solidFill>
                <a:cs typeface="Calibri"/>
              </a:rPr>
              <a:t>Updates through large text group</a:t>
            </a:r>
          </a:p>
          <a:p>
            <a:pPr marL="457200" indent="-457200">
              <a:buFont typeface="Arial,Sans-Serif"/>
              <a:buChar char="•"/>
            </a:pPr>
            <a:r>
              <a:rPr lang="en-US" sz="2400">
                <a:solidFill>
                  <a:srgbClr val="000000"/>
                </a:solidFill>
                <a:cs typeface="Calibri"/>
              </a:rPr>
              <a:t>21 day closures with MSC testing after 7 days</a:t>
            </a:r>
          </a:p>
          <a:p>
            <a:pPr marL="914400" lvl="1" indent="-457200">
              <a:buFont typeface="Courier New" panose="02070309020205020404" pitchFamily="49" charset="0"/>
              <a:buChar char="o"/>
            </a:pPr>
            <a:r>
              <a:rPr lang="en-US" sz="2400">
                <a:solidFill>
                  <a:srgbClr val="000000"/>
                </a:solidFill>
                <a:cs typeface="Calibri"/>
              </a:rPr>
              <a:t>DMF staff digging and collecting</a:t>
            </a:r>
          </a:p>
          <a:p>
            <a:pPr marL="914400" lvl="1" indent="-457200">
              <a:buFont typeface="Courier New" panose="02070309020205020404" pitchFamily="49" charset="0"/>
              <a:buChar char="o"/>
            </a:pPr>
            <a:r>
              <a:rPr lang="en-US" sz="2400">
                <a:solidFill>
                  <a:srgbClr val="000000"/>
                </a:solidFill>
                <a:cs typeface="Calibri"/>
              </a:rPr>
              <a:t>Transport samples to Newburyport</a:t>
            </a:r>
          </a:p>
          <a:p>
            <a:pPr marL="914400" lvl="1" indent="-457200">
              <a:buFont typeface="Courier New" panose="02070309020205020404" pitchFamily="49" charset="0"/>
              <a:buChar char="o"/>
            </a:pPr>
            <a:r>
              <a:rPr lang="en-US" sz="2400">
                <a:solidFill>
                  <a:srgbClr val="000000"/>
                </a:solidFill>
                <a:cs typeface="Calibri"/>
              </a:rPr>
              <a:t>Gloucester lab staff report to plant</a:t>
            </a:r>
          </a:p>
          <a:p>
            <a:pPr marL="457200" indent="-457200">
              <a:buFont typeface="Arial,Sans-Serif"/>
              <a:buChar char="•"/>
            </a:pPr>
            <a:r>
              <a:rPr lang="en-US" sz="2400">
                <a:solidFill>
                  <a:srgbClr val="000000"/>
                </a:solidFill>
                <a:cs typeface="Calibri"/>
              </a:rPr>
              <a:t>Extra sampling to monitor MSC levels</a:t>
            </a:r>
          </a:p>
          <a:p>
            <a:pPr marL="457200" indent="-457200">
              <a:buFont typeface="Arial,Sans-Serif"/>
              <a:buChar char="•"/>
            </a:pPr>
            <a:r>
              <a:rPr lang="en-US" sz="2400">
                <a:solidFill>
                  <a:srgbClr val="000000"/>
                </a:solidFill>
                <a:cs typeface="Calibri"/>
              </a:rPr>
              <a:t>Method verification in NB and GL</a:t>
            </a:r>
          </a:p>
          <a:p>
            <a:pPr marL="914400" lvl="1" indent="-457200">
              <a:buFont typeface="Courier New" panose="02070309020205020404" pitchFamily="49" charset="0"/>
              <a:buChar char="o"/>
            </a:pPr>
            <a:r>
              <a:rPr lang="en-US" sz="2400">
                <a:solidFill>
                  <a:srgbClr val="000000"/>
                </a:solidFill>
                <a:cs typeface="Calibri"/>
              </a:rPr>
              <a:t>Coordinate clean samples from other municipalities</a:t>
            </a:r>
          </a:p>
          <a:p>
            <a:pPr marL="457200" indent="-457200">
              <a:buFont typeface="Arial" panose="020B0604020202020204" pitchFamily="34" charset="0"/>
              <a:buChar char="•"/>
            </a:pPr>
            <a:r>
              <a:rPr lang="en-US" sz="2400">
                <a:solidFill>
                  <a:srgbClr val="000000"/>
                </a:solidFill>
                <a:cs typeface="Calibri"/>
              </a:rPr>
              <a:t>Present our actions and findings to municipalities, industry, environmental groups and politicians</a:t>
            </a:r>
          </a:p>
          <a:p>
            <a:pPr marL="457200" indent="-457200">
              <a:buFont typeface="Arial" panose="020B0604020202020204" pitchFamily="34" charset="0"/>
              <a:buChar char="•"/>
            </a:pPr>
            <a:r>
              <a:rPr lang="en-US" sz="2400">
                <a:solidFill>
                  <a:srgbClr val="000000"/>
                </a:solidFill>
                <a:cs typeface="Calibri"/>
              </a:rPr>
              <a:t>Working with Woods Hole Sea Grant to deploy sensors</a:t>
            </a:r>
          </a:p>
        </p:txBody>
      </p:sp>
      <p:pic>
        <p:nvPicPr>
          <p:cNvPr id="1026" name="Picture 2" descr="380+ Hamster Wheel Stock Illustrations ...">
            <a:extLst>
              <a:ext uri="{FF2B5EF4-FFF2-40B4-BE49-F238E27FC236}">
                <a16:creationId xmlns:a16="http://schemas.microsoft.com/office/drawing/2014/main" id="{D2740D09-D182-89EC-E5DE-F8BDD441C0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8502" y="1023042"/>
            <a:ext cx="3842038" cy="3842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233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low confidence">
            <a:extLst>
              <a:ext uri="{FF2B5EF4-FFF2-40B4-BE49-F238E27FC236}">
                <a16:creationId xmlns:a16="http://schemas.microsoft.com/office/drawing/2014/main" id="{70E6EF0B-BCFC-8A66-D961-86AE92D4B9E9}"/>
              </a:ext>
            </a:extLst>
          </p:cNvPr>
          <p:cNvPicPr>
            <a:picLocks noChangeAspect="1"/>
          </p:cNvPicPr>
          <p:nvPr/>
        </p:nvPicPr>
        <p:blipFill rotWithShape="1">
          <a:blip r:embed="rId2">
            <a:extLst>
              <a:ext uri="{28A0092B-C50C-407E-A947-70E740481C1C}">
                <a14:useLocalDpi xmlns:a14="http://schemas.microsoft.com/office/drawing/2010/main" val="0"/>
              </a:ext>
            </a:extLst>
          </a:blip>
          <a:srcRect t="84148"/>
          <a:stretch/>
        </p:blipFill>
        <p:spPr>
          <a:xfrm>
            <a:off x="0" y="5770880"/>
            <a:ext cx="12192000" cy="1087120"/>
          </a:xfrm>
          <a:prstGeom prst="rect">
            <a:avLst/>
          </a:prstGeom>
        </p:spPr>
      </p:pic>
      <p:sp>
        <p:nvSpPr>
          <p:cNvPr id="5" name="TextBox 4">
            <a:extLst>
              <a:ext uri="{FF2B5EF4-FFF2-40B4-BE49-F238E27FC236}">
                <a16:creationId xmlns:a16="http://schemas.microsoft.com/office/drawing/2014/main" id="{FD61E552-C624-C8B4-53F4-A62981869B44}"/>
              </a:ext>
            </a:extLst>
          </p:cNvPr>
          <p:cNvSpPr txBox="1"/>
          <p:nvPr/>
        </p:nvSpPr>
        <p:spPr>
          <a:xfrm>
            <a:off x="1162766" y="0"/>
            <a:ext cx="9869918" cy="707886"/>
          </a:xfrm>
          <a:prstGeom prst="rect">
            <a:avLst/>
          </a:prstGeom>
          <a:noFill/>
        </p:spPr>
        <p:txBody>
          <a:bodyPr wrap="square" lIns="91440" tIns="45720" rIns="91440" bIns="45720" anchor="t">
            <a:spAutoFit/>
          </a:bodyPr>
          <a:lstStyle/>
          <a:p>
            <a:pPr algn="ctr"/>
            <a:r>
              <a:rPr lang="en-US" sz="4000">
                <a:solidFill>
                  <a:schemeClr val="accent1">
                    <a:lumMod val="50000"/>
                  </a:schemeClr>
                </a:solidFill>
                <a:effectLst>
                  <a:outerShdw blurRad="38100" dist="38100" dir="2700000" algn="tl">
                    <a:srgbClr val="000000">
                      <a:alpha val="43137"/>
                    </a:srgbClr>
                  </a:outerShdw>
                </a:effectLst>
              </a:rPr>
              <a:t>Growing Area Updates</a:t>
            </a:r>
            <a:endParaRPr lang="en-US" sz="4000">
              <a:solidFill>
                <a:schemeClr val="accent1">
                  <a:lumMod val="50000"/>
                </a:schemeClr>
              </a:solidFill>
            </a:endParaRPr>
          </a:p>
        </p:txBody>
      </p:sp>
      <p:sp>
        <p:nvSpPr>
          <p:cNvPr id="9" name="Content Placeholder 4">
            <a:extLst>
              <a:ext uri="{FF2B5EF4-FFF2-40B4-BE49-F238E27FC236}">
                <a16:creationId xmlns:a16="http://schemas.microsoft.com/office/drawing/2014/main" id="{E0EC4B54-E896-60FE-C4FB-270D7454D22E}"/>
              </a:ext>
            </a:extLst>
          </p:cNvPr>
          <p:cNvSpPr txBox="1">
            <a:spLocks/>
          </p:cNvSpPr>
          <p:nvPr/>
        </p:nvSpPr>
        <p:spPr>
          <a:xfrm>
            <a:off x="338559" y="843344"/>
            <a:ext cx="8714906" cy="4873625"/>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Calibri"/>
              </a:rPr>
              <a:t>2024 PEER Results (8/5/24  -8/12/24)</a:t>
            </a:r>
          </a:p>
          <a:p>
            <a:pPr lvl="1"/>
            <a:r>
              <a:rPr lang="en-US">
                <a:cs typeface="Calibri"/>
              </a:rPr>
              <a:t>9 south shore areas / 5 north shore areas.</a:t>
            </a:r>
          </a:p>
          <a:p>
            <a:pPr lvl="1"/>
            <a:r>
              <a:rPr lang="en-US">
                <a:cs typeface="Calibri"/>
              </a:rPr>
              <a:t>No new deficiencies!!!</a:t>
            </a:r>
          </a:p>
          <a:p>
            <a:pPr lvl="1"/>
            <a:r>
              <a:rPr lang="en-US">
                <a:cs typeface="Calibri"/>
              </a:rPr>
              <a:t>Birds observed on gear in Plum Island Sound</a:t>
            </a:r>
          </a:p>
          <a:p>
            <a:pPr marL="457200" lvl="1" indent="0">
              <a:buNone/>
            </a:pPr>
            <a:endParaRPr lang="en-US" sz="1900">
              <a:cs typeface="Calibri"/>
            </a:endParaRPr>
          </a:p>
          <a:p>
            <a:pPr>
              <a:buFont typeface="Arial"/>
              <a:buChar char="•"/>
            </a:pPr>
            <a:r>
              <a:rPr lang="en-US">
                <a:cs typeface="Calibri"/>
              </a:rPr>
              <a:t>Resolution of Past Deficiencies</a:t>
            </a:r>
          </a:p>
          <a:p>
            <a:pPr lvl="1">
              <a:buFont typeface="Arial"/>
              <a:buChar char="•"/>
            </a:pPr>
            <a:r>
              <a:rPr lang="en-US">
                <a:cs typeface="Calibri"/>
              </a:rPr>
              <a:t>Signed MOU (DMF/DPH/MEP)</a:t>
            </a:r>
          </a:p>
          <a:p>
            <a:pPr lvl="1">
              <a:buFont typeface="Arial"/>
              <a:buChar char="•"/>
            </a:pPr>
            <a:r>
              <a:rPr lang="en-US">
                <a:cs typeface="Calibri"/>
              </a:rPr>
              <a:t>Cleansing Studies in rainfall areas</a:t>
            </a:r>
          </a:p>
          <a:p>
            <a:pPr marL="457200" lvl="1" indent="0">
              <a:buNone/>
            </a:pPr>
            <a:endParaRPr lang="en-US" sz="1900">
              <a:cs typeface="Calibri"/>
            </a:endParaRPr>
          </a:p>
          <a:p>
            <a:r>
              <a:rPr lang="en-US">
                <a:cs typeface="Calibri"/>
              </a:rPr>
              <a:t>2025 PEER Scheduled for August 2025</a:t>
            </a:r>
          </a:p>
          <a:p>
            <a:pPr lvl="1"/>
            <a:r>
              <a:rPr lang="en-US">
                <a:cs typeface="Calibri"/>
              </a:rPr>
              <a:t>13 south shore areas</a:t>
            </a:r>
          </a:p>
          <a:p>
            <a:pPr marL="914400" lvl="2" indent="0">
              <a:buNone/>
            </a:pPr>
            <a:r>
              <a:rPr lang="en-US">
                <a:cs typeface="Calibri"/>
              </a:rPr>
              <a:t>Buzzards Bay – Wings Cove, </a:t>
            </a:r>
            <a:r>
              <a:rPr lang="en-US" err="1">
                <a:cs typeface="Calibri"/>
              </a:rPr>
              <a:t>Weweantic</a:t>
            </a:r>
            <a:r>
              <a:rPr lang="en-US">
                <a:cs typeface="Calibri"/>
              </a:rPr>
              <a:t> River, Fishermen Cove, Buttermilk Bay</a:t>
            </a:r>
          </a:p>
          <a:p>
            <a:pPr marL="914400" lvl="2" indent="0">
              <a:buNone/>
            </a:pPr>
            <a:r>
              <a:rPr lang="en-US">
                <a:cs typeface="Calibri"/>
              </a:rPr>
              <a:t>Mount Hope Bay – Lees River, Cole River</a:t>
            </a:r>
          </a:p>
          <a:p>
            <a:pPr marL="914400" lvl="2" indent="0">
              <a:buNone/>
            </a:pPr>
            <a:r>
              <a:rPr lang="en-US">
                <a:cs typeface="Calibri"/>
              </a:rPr>
              <a:t>Nantucket– Nantucket Harbor West, </a:t>
            </a:r>
            <a:r>
              <a:rPr lang="en-US" err="1">
                <a:cs typeface="Calibri"/>
              </a:rPr>
              <a:t>Polpis</a:t>
            </a:r>
            <a:r>
              <a:rPr lang="en-US">
                <a:cs typeface="Calibri"/>
              </a:rPr>
              <a:t> Harbor, </a:t>
            </a:r>
            <a:r>
              <a:rPr lang="en-US" err="1">
                <a:cs typeface="Calibri"/>
              </a:rPr>
              <a:t>Madaket</a:t>
            </a:r>
            <a:r>
              <a:rPr lang="en-US">
                <a:cs typeface="Calibri"/>
              </a:rPr>
              <a:t> Harbor</a:t>
            </a:r>
          </a:p>
          <a:p>
            <a:pPr marL="914400" lvl="2" indent="0">
              <a:buNone/>
            </a:pPr>
            <a:r>
              <a:rPr lang="en-US">
                <a:cs typeface="Calibri"/>
              </a:rPr>
              <a:t>South Cape – Eel Pond, Waquoit Bay, Little and Great Rivers, Lewis Bay</a:t>
            </a:r>
          </a:p>
          <a:p>
            <a:pPr marL="0" indent="0">
              <a:buNone/>
            </a:pPr>
            <a:endParaRPr lang="en-US">
              <a:cs typeface="Calibri"/>
            </a:endParaRPr>
          </a:p>
          <a:p>
            <a:pPr lvl="1"/>
            <a:endParaRPr lang="en-US">
              <a:cs typeface="Calibri"/>
            </a:endParaRPr>
          </a:p>
        </p:txBody>
      </p:sp>
      <p:sp>
        <p:nvSpPr>
          <p:cNvPr id="2" name="TextBox 1">
            <a:extLst>
              <a:ext uri="{FF2B5EF4-FFF2-40B4-BE49-F238E27FC236}">
                <a16:creationId xmlns:a16="http://schemas.microsoft.com/office/drawing/2014/main" id="{D95E7535-9300-2BFB-BE6E-13D9379A434E}"/>
              </a:ext>
            </a:extLst>
          </p:cNvPr>
          <p:cNvSpPr txBox="1"/>
          <p:nvPr/>
        </p:nvSpPr>
        <p:spPr>
          <a:xfrm>
            <a:off x="524435" y="6239435"/>
            <a:ext cx="4652682" cy="4303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4" name="Footer Placeholder 1">
            <a:extLst>
              <a:ext uri="{FF2B5EF4-FFF2-40B4-BE49-F238E27FC236}">
                <a16:creationId xmlns:a16="http://schemas.microsoft.com/office/drawing/2014/main" id="{29001110-BBF2-F65C-8DA6-A19D1C75C462}"/>
              </a:ext>
            </a:extLst>
          </p:cNvPr>
          <p:cNvSpPr txBox="1">
            <a:spLocks/>
          </p:cNvSpPr>
          <p:nvPr/>
        </p:nvSpPr>
        <p:spPr>
          <a:xfrm>
            <a:off x="131975" y="6310311"/>
            <a:ext cx="510390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MAA DMF Update  February 7, 2025</a:t>
            </a:r>
          </a:p>
          <a:p>
            <a:pPr algn="l"/>
            <a:r>
              <a:rPr lang="en-US">
                <a:solidFill>
                  <a:schemeClr val="bg1"/>
                </a:solidFill>
              </a:rPr>
              <a:t>Slide </a:t>
            </a:r>
            <a:fld id="{4B03DF88-5154-47DF-908D-245BDF76FE92}" type="slidenum">
              <a:rPr lang="en-US" smtClean="0">
                <a:solidFill>
                  <a:schemeClr val="bg1"/>
                </a:solidFill>
              </a:rPr>
              <a:pPr algn="l"/>
              <a:t>11</a:t>
            </a:fld>
            <a:r>
              <a:rPr lang="en-US">
                <a:solidFill>
                  <a:schemeClr val="bg1"/>
                </a:solidFill>
              </a:rPr>
              <a:t> </a:t>
            </a:r>
            <a:endParaRPr lang="en-US">
              <a:solidFill>
                <a:schemeClr val="bg1"/>
              </a:solidFill>
              <a:cs typeface="Calibri"/>
            </a:endParaRPr>
          </a:p>
        </p:txBody>
      </p:sp>
      <p:pic>
        <p:nvPicPr>
          <p:cNvPr id="10" name="Picture 9">
            <a:extLst>
              <a:ext uri="{FF2B5EF4-FFF2-40B4-BE49-F238E27FC236}">
                <a16:creationId xmlns:a16="http://schemas.microsoft.com/office/drawing/2014/main" id="{775554C6-FE6D-5297-7B18-03692127A34D}"/>
              </a:ext>
            </a:extLst>
          </p:cNvPr>
          <p:cNvPicPr>
            <a:picLocks noChangeAspect="1"/>
          </p:cNvPicPr>
          <p:nvPr/>
        </p:nvPicPr>
        <p:blipFill>
          <a:blip r:embed="rId3"/>
          <a:stretch>
            <a:fillRect/>
          </a:stretch>
        </p:blipFill>
        <p:spPr>
          <a:xfrm>
            <a:off x="6843665" y="1530790"/>
            <a:ext cx="2209800" cy="2438400"/>
          </a:xfrm>
          <a:prstGeom prst="rect">
            <a:avLst/>
          </a:prstGeom>
        </p:spPr>
      </p:pic>
      <p:pic>
        <p:nvPicPr>
          <p:cNvPr id="12" name="Picture 11">
            <a:extLst>
              <a:ext uri="{FF2B5EF4-FFF2-40B4-BE49-F238E27FC236}">
                <a16:creationId xmlns:a16="http://schemas.microsoft.com/office/drawing/2014/main" id="{86426C2B-0CB8-4D4C-6745-EB9DB5E8F0CA}"/>
              </a:ext>
            </a:extLst>
          </p:cNvPr>
          <p:cNvPicPr>
            <a:picLocks noChangeAspect="1"/>
          </p:cNvPicPr>
          <p:nvPr/>
        </p:nvPicPr>
        <p:blipFill>
          <a:blip r:embed="rId4"/>
          <a:stretch>
            <a:fillRect/>
          </a:stretch>
        </p:blipFill>
        <p:spPr>
          <a:xfrm>
            <a:off x="9286367" y="1530790"/>
            <a:ext cx="2132128" cy="2438400"/>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00AB7673-F7AA-0E1D-C722-869D1E06D6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5575" y="5831062"/>
            <a:ext cx="1005840" cy="1005840"/>
          </a:xfrm>
          <a:prstGeom prst="rect">
            <a:avLst/>
          </a:prstGeom>
        </p:spPr>
      </p:pic>
    </p:spTree>
    <p:extLst>
      <p:ext uri="{BB962C8B-B14F-4D97-AF65-F5344CB8AC3E}">
        <p14:creationId xmlns:p14="http://schemas.microsoft.com/office/powerpoint/2010/main" val="127581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409B9C27-60FD-C56B-C9C7-ECD95AE35BA7}"/>
              </a:ext>
            </a:extLst>
          </p:cNvPr>
          <p:cNvSpPr txBox="1"/>
          <p:nvPr/>
        </p:nvSpPr>
        <p:spPr>
          <a:xfrm>
            <a:off x="660041" y="2767106"/>
            <a:ext cx="2880828" cy="307190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a:solidFill>
                  <a:srgbClr val="FFFFFF"/>
                </a:solidFill>
                <a:effectLst>
                  <a:outerShdw blurRad="38100" dist="38100" dir="2700000" algn="tl">
                    <a:srgbClr val="000000">
                      <a:alpha val="43137"/>
                    </a:srgbClr>
                  </a:outerShdw>
                </a:effectLst>
                <a:latin typeface="+mj-lt"/>
                <a:ea typeface="+mj-ea"/>
                <a:cs typeface="+mj-cs"/>
              </a:rPr>
              <a:t>2023 </a:t>
            </a:r>
            <a:r>
              <a:rPr lang="en-US" sz="4000" kern="1200">
                <a:solidFill>
                  <a:srgbClr val="FFFFFF"/>
                </a:solidFill>
                <a:effectLst>
                  <a:outerShdw blurRad="38100" dist="38100" dir="2700000" algn="tl">
                    <a:srgbClr val="000000">
                      <a:alpha val="43137"/>
                    </a:srgbClr>
                  </a:outerShdw>
                </a:effectLst>
                <a:latin typeface="+mj-lt"/>
                <a:ea typeface="+mj-ea"/>
                <a:cs typeface="+mj-cs"/>
              </a:rPr>
              <a:t>Aquaculture Statistics</a:t>
            </a:r>
            <a:endParaRPr lang="en-US" sz="4000" kern="1200">
              <a:solidFill>
                <a:srgbClr val="FFFFFF"/>
              </a:solidFill>
              <a:latin typeface="+mj-lt"/>
              <a:ea typeface="+mj-ea"/>
              <a:cs typeface="+mj-cs"/>
            </a:endParaRPr>
          </a:p>
        </p:txBody>
      </p:sp>
      <p:pic>
        <p:nvPicPr>
          <p:cNvPr id="12" name="Picture 11" descr="Graphical user interface&#10;&#10;Description automatically generated with low confidence">
            <a:extLst>
              <a:ext uri="{FF2B5EF4-FFF2-40B4-BE49-F238E27FC236}">
                <a16:creationId xmlns:a16="http://schemas.microsoft.com/office/drawing/2014/main" id="{ACDB6F40-4D3E-83ED-C8C6-7F000ACD44AF}"/>
              </a:ext>
            </a:extLst>
          </p:cNvPr>
          <p:cNvPicPr>
            <a:picLocks noChangeAspect="1"/>
          </p:cNvPicPr>
          <p:nvPr/>
        </p:nvPicPr>
        <p:blipFill rotWithShape="1">
          <a:blip r:embed="rId2">
            <a:extLst>
              <a:ext uri="{28A0092B-C50C-407E-A947-70E740481C1C}">
                <a14:useLocalDpi xmlns:a14="http://schemas.microsoft.com/office/drawing/2010/main" val="0"/>
              </a:ext>
            </a:extLst>
          </a:blip>
          <a:srcRect t="84148"/>
          <a:stretch/>
        </p:blipFill>
        <p:spPr>
          <a:xfrm>
            <a:off x="0" y="5770880"/>
            <a:ext cx="12192000" cy="1087120"/>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E285834B-4F8B-B6E8-075E-30B5FC322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700" y="5829300"/>
            <a:ext cx="1005840" cy="1005840"/>
          </a:xfrm>
          <a:prstGeom prst="rect">
            <a:avLst/>
          </a:prstGeom>
        </p:spPr>
      </p:pic>
      <p:cxnSp>
        <p:nvCxnSpPr>
          <p:cNvPr id="8" name="Straight Connector 7">
            <a:extLst>
              <a:ext uri="{FF2B5EF4-FFF2-40B4-BE49-F238E27FC236}">
                <a16:creationId xmlns:a16="http://schemas.microsoft.com/office/drawing/2014/main" id="{F51F0B3C-19C2-1217-5E4D-9C94597311A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8" name="Footer Placeholder 1">
            <a:extLst>
              <a:ext uri="{FF2B5EF4-FFF2-40B4-BE49-F238E27FC236}">
                <a16:creationId xmlns:a16="http://schemas.microsoft.com/office/drawing/2014/main" id="{C52E8474-6900-E5D1-27F7-E60A847E2B91}"/>
              </a:ext>
            </a:extLst>
          </p:cNvPr>
          <p:cNvSpPr txBox="1">
            <a:spLocks/>
          </p:cNvSpPr>
          <p:nvPr/>
        </p:nvSpPr>
        <p:spPr>
          <a:xfrm>
            <a:off x="131975" y="6310311"/>
            <a:ext cx="510390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MAA DMF Update  February 7, 2025</a:t>
            </a:r>
          </a:p>
          <a:p>
            <a:pPr algn="l"/>
            <a:r>
              <a:rPr lang="en-US">
                <a:solidFill>
                  <a:schemeClr val="bg1"/>
                </a:solidFill>
              </a:rPr>
              <a:t>Slide </a:t>
            </a:r>
            <a:fld id="{4B03DF88-5154-47DF-908D-245BDF76FE92}" type="slidenum">
              <a:rPr lang="en-US" smtClean="0">
                <a:solidFill>
                  <a:schemeClr val="bg1"/>
                </a:solidFill>
              </a:rPr>
              <a:pPr algn="l"/>
              <a:t>12</a:t>
            </a:fld>
            <a:r>
              <a:rPr lang="en-US">
                <a:solidFill>
                  <a:schemeClr val="bg1"/>
                </a:solidFill>
              </a:rPr>
              <a:t> </a:t>
            </a:r>
            <a:endParaRPr lang="en-US">
              <a:solidFill>
                <a:schemeClr val="bg1"/>
              </a:solidFill>
              <a:cs typeface="Calibri"/>
            </a:endParaRPr>
          </a:p>
        </p:txBody>
      </p:sp>
      <p:pic>
        <p:nvPicPr>
          <p:cNvPr id="4" name="Picture 3" descr="Table&#10;&#10;Description automatically generated">
            <a:extLst>
              <a:ext uri="{FF2B5EF4-FFF2-40B4-BE49-F238E27FC236}">
                <a16:creationId xmlns:a16="http://schemas.microsoft.com/office/drawing/2014/main" id="{3AC4AD11-052F-BEA8-9E92-48CB46DFD9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2590" y="86143"/>
            <a:ext cx="4797834" cy="5598595"/>
          </a:xfrm>
          <a:prstGeom prst="rect">
            <a:avLst/>
          </a:prstGeom>
        </p:spPr>
      </p:pic>
    </p:spTree>
    <p:extLst>
      <p:ext uri="{BB962C8B-B14F-4D97-AF65-F5344CB8AC3E}">
        <p14:creationId xmlns:p14="http://schemas.microsoft.com/office/powerpoint/2010/main" val="291677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low confidence">
            <a:extLst>
              <a:ext uri="{FF2B5EF4-FFF2-40B4-BE49-F238E27FC236}">
                <a16:creationId xmlns:a16="http://schemas.microsoft.com/office/drawing/2014/main" id="{70E6EF0B-BCFC-8A66-D961-86AE92D4B9E9}"/>
              </a:ext>
            </a:extLst>
          </p:cNvPr>
          <p:cNvPicPr>
            <a:picLocks noChangeAspect="1"/>
          </p:cNvPicPr>
          <p:nvPr/>
        </p:nvPicPr>
        <p:blipFill rotWithShape="1">
          <a:blip r:embed="rId2">
            <a:extLst>
              <a:ext uri="{28A0092B-C50C-407E-A947-70E740481C1C}">
                <a14:useLocalDpi xmlns:a14="http://schemas.microsoft.com/office/drawing/2010/main" val="0"/>
              </a:ext>
            </a:extLst>
          </a:blip>
          <a:srcRect t="84148"/>
          <a:stretch/>
        </p:blipFill>
        <p:spPr>
          <a:xfrm>
            <a:off x="0" y="5770880"/>
            <a:ext cx="12192000" cy="1087120"/>
          </a:xfrm>
          <a:prstGeom prst="rect">
            <a:avLst/>
          </a:prstGeom>
        </p:spPr>
      </p:pic>
      <p:sp>
        <p:nvSpPr>
          <p:cNvPr id="5" name="TextBox 4">
            <a:extLst>
              <a:ext uri="{FF2B5EF4-FFF2-40B4-BE49-F238E27FC236}">
                <a16:creationId xmlns:a16="http://schemas.microsoft.com/office/drawing/2014/main" id="{FD61E552-C624-C8B4-53F4-A62981869B44}"/>
              </a:ext>
            </a:extLst>
          </p:cNvPr>
          <p:cNvSpPr txBox="1"/>
          <p:nvPr/>
        </p:nvSpPr>
        <p:spPr>
          <a:xfrm>
            <a:off x="1162766" y="0"/>
            <a:ext cx="9869918" cy="923330"/>
          </a:xfrm>
          <a:prstGeom prst="rect">
            <a:avLst/>
          </a:prstGeom>
          <a:noFill/>
        </p:spPr>
        <p:txBody>
          <a:bodyPr wrap="square" lIns="91440" tIns="45720" rIns="91440" bIns="45720" anchor="t">
            <a:spAutoFit/>
          </a:bodyPr>
          <a:lstStyle/>
          <a:p>
            <a:pPr algn="ctr"/>
            <a:r>
              <a:rPr lang="en-US" sz="4000">
                <a:solidFill>
                  <a:schemeClr val="accent1">
                    <a:lumMod val="50000"/>
                  </a:schemeClr>
                </a:solidFill>
                <a:effectLst>
                  <a:outerShdw blurRad="38100" dist="38100" dir="2700000" algn="tl">
                    <a:srgbClr val="000000">
                      <a:alpha val="43137"/>
                    </a:srgbClr>
                  </a:outerShdw>
                </a:effectLst>
              </a:rPr>
              <a:t>RARM (Risk Assessment/Risk Management)</a:t>
            </a:r>
            <a:r>
              <a:rPr lang="en-US" sz="5400"/>
              <a:t> </a:t>
            </a:r>
            <a:endParaRPr lang="en-US" sz="4000">
              <a:solidFill>
                <a:schemeClr val="accent1">
                  <a:lumMod val="50000"/>
                </a:schemeClr>
              </a:solidFill>
            </a:endParaRPr>
          </a:p>
        </p:txBody>
      </p:sp>
      <p:sp>
        <p:nvSpPr>
          <p:cNvPr id="2" name="TextBox 1">
            <a:extLst>
              <a:ext uri="{FF2B5EF4-FFF2-40B4-BE49-F238E27FC236}">
                <a16:creationId xmlns:a16="http://schemas.microsoft.com/office/drawing/2014/main" id="{D95E7535-9300-2BFB-BE6E-13D9379A434E}"/>
              </a:ext>
            </a:extLst>
          </p:cNvPr>
          <p:cNvSpPr txBox="1"/>
          <p:nvPr/>
        </p:nvSpPr>
        <p:spPr>
          <a:xfrm>
            <a:off x="524435" y="6239435"/>
            <a:ext cx="4652682" cy="4303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8" name="Picture 7" descr="A group of men on a boat&#10;&#10;Description automatically generated">
            <a:extLst>
              <a:ext uri="{FF2B5EF4-FFF2-40B4-BE49-F238E27FC236}">
                <a16:creationId xmlns:a16="http://schemas.microsoft.com/office/drawing/2014/main" id="{EDC0BA69-59DF-D363-800C-6C4447CD0554}"/>
              </a:ext>
            </a:extLst>
          </p:cNvPr>
          <p:cNvPicPr>
            <a:picLocks noChangeAspect="1"/>
          </p:cNvPicPr>
          <p:nvPr/>
        </p:nvPicPr>
        <p:blipFill rotWithShape="1">
          <a:blip r:embed="rId3">
            <a:extLst>
              <a:ext uri="{28A0092B-C50C-407E-A947-70E740481C1C}">
                <a14:useLocalDpi xmlns:a14="http://schemas.microsoft.com/office/drawing/2010/main" val="0"/>
              </a:ext>
            </a:extLst>
          </a:blip>
          <a:srcRect t="18597"/>
          <a:stretch/>
        </p:blipFill>
        <p:spPr>
          <a:xfrm>
            <a:off x="4847723" y="925332"/>
            <a:ext cx="7118284" cy="4663656"/>
          </a:xfrm>
          <a:prstGeom prst="rect">
            <a:avLst/>
          </a:prstGeom>
        </p:spPr>
      </p:pic>
      <p:sp>
        <p:nvSpPr>
          <p:cNvPr id="10" name="Footer Placeholder 1">
            <a:extLst>
              <a:ext uri="{FF2B5EF4-FFF2-40B4-BE49-F238E27FC236}">
                <a16:creationId xmlns:a16="http://schemas.microsoft.com/office/drawing/2014/main" id="{2BEEC3E1-04A4-0774-02F6-A83A8C16B40C}"/>
              </a:ext>
            </a:extLst>
          </p:cNvPr>
          <p:cNvSpPr txBox="1">
            <a:spLocks/>
          </p:cNvSpPr>
          <p:nvPr/>
        </p:nvSpPr>
        <p:spPr>
          <a:xfrm>
            <a:off x="131975" y="6310311"/>
            <a:ext cx="510390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MAA DMF Update  February 7, 2025</a:t>
            </a:r>
          </a:p>
          <a:p>
            <a:pPr algn="l"/>
            <a:r>
              <a:rPr lang="en-US">
                <a:solidFill>
                  <a:schemeClr val="bg1"/>
                </a:solidFill>
              </a:rPr>
              <a:t>Slide </a:t>
            </a:r>
            <a:fld id="{4B03DF88-5154-47DF-908D-245BDF76FE92}" type="slidenum">
              <a:rPr lang="en-US" smtClean="0">
                <a:solidFill>
                  <a:schemeClr val="bg1"/>
                </a:solidFill>
              </a:rPr>
              <a:pPr algn="l"/>
              <a:t>13</a:t>
            </a:fld>
            <a:r>
              <a:rPr lang="en-US">
                <a:solidFill>
                  <a:schemeClr val="bg1"/>
                </a:solidFill>
              </a:rPr>
              <a:t> </a:t>
            </a:r>
            <a:endParaRPr lang="en-US">
              <a:solidFill>
                <a:schemeClr val="bg1"/>
              </a:solidFill>
              <a:cs typeface="Calibri"/>
            </a:endParaRPr>
          </a:p>
        </p:txBody>
      </p:sp>
      <p:sp>
        <p:nvSpPr>
          <p:cNvPr id="4" name="TextBox 3">
            <a:extLst>
              <a:ext uri="{FF2B5EF4-FFF2-40B4-BE49-F238E27FC236}">
                <a16:creationId xmlns:a16="http://schemas.microsoft.com/office/drawing/2014/main" id="{56BE1337-2DD8-9CC1-251E-F730953177FD}"/>
              </a:ext>
            </a:extLst>
          </p:cNvPr>
          <p:cNvSpPr txBox="1"/>
          <p:nvPr/>
        </p:nvSpPr>
        <p:spPr>
          <a:xfrm>
            <a:off x="130342" y="922420"/>
            <a:ext cx="4531894"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ea typeface="Calibri"/>
                <a:cs typeface="Calibri"/>
              </a:rPr>
              <a:t>Conducted June 26-28, 2024</a:t>
            </a:r>
          </a:p>
          <a:p>
            <a:pPr marL="285750" indent="-285750">
              <a:buFont typeface="Arial"/>
              <a:buChar char="•"/>
            </a:pPr>
            <a:r>
              <a:rPr lang="en-US" sz="2400">
                <a:ea typeface="Calibri"/>
                <a:cs typeface="Calibri"/>
              </a:rPr>
              <a:t>No issues observed with Vibrio compliance</a:t>
            </a:r>
          </a:p>
          <a:p>
            <a:pPr marL="285750" indent="-285750">
              <a:buFont typeface="Arial"/>
              <a:buChar char="•"/>
            </a:pPr>
            <a:r>
              <a:rPr lang="en-US" sz="2400">
                <a:ea typeface="Calibri"/>
                <a:cs typeface="Calibri"/>
              </a:rPr>
              <a:t>FDA recommended more ice use on hot days</a:t>
            </a:r>
          </a:p>
          <a:p>
            <a:pPr marL="285750" indent="-285750">
              <a:buFont typeface="Arial"/>
              <a:buChar char="•"/>
            </a:pPr>
            <a:r>
              <a:rPr lang="en-US" sz="2400">
                <a:ea typeface="Calibri"/>
                <a:cs typeface="Calibri"/>
              </a:rPr>
              <a:t>FDA recommended DMF inspection of private ice machines</a:t>
            </a:r>
          </a:p>
          <a:p>
            <a:pPr marL="285750" indent="-285750">
              <a:buFont typeface="Arial"/>
              <a:buChar char="•"/>
            </a:pPr>
            <a:endParaRPr lang="en-US" sz="2400">
              <a:ea typeface="Calibri"/>
              <a:cs typeface="Calibri"/>
            </a:endParaRPr>
          </a:p>
          <a:p>
            <a:endParaRPr lang="en-US" sz="2400">
              <a:ea typeface="Calibri"/>
              <a:cs typeface="Calibri"/>
            </a:endParaRPr>
          </a:p>
          <a:p>
            <a:pPr marL="285750" indent="-285750">
              <a:buFont typeface="Arial"/>
              <a:buChar char="•"/>
            </a:pPr>
            <a:r>
              <a:rPr lang="en-US" sz="2400">
                <a:ea typeface="Calibri"/>
                <a:cs typeface="Calibri"/>
              </a:rPr>
              <a:t>FDA observed birds on one aquaculture site during PEER</a:t>
            </a:r>
          </a:p>
        </p:txBody>
      </p:sp>
      <p:pic>
        <p:nvPicPr>
          <p:cNvPr id="6" name="Picture 5" descr="A picture containing logo&#10;&#10;Description automatically generated">
            <a:extLst>
              <a:ext uri="{FF2B5EF4-FFF2-40B4-BE49-F238E27FC236}">
                <a16:creationId xmlns:a16="http://schemas.microsoft.com/office/drawing/2014/main" id="{950FEF9D-5C69-6219-3595-9980FF5456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0407" y="5843771"/>
            <a:ext cx="1005840" cy="1005840"/>
          </a:xfrm>
          <a:prstGeom prst="rect">
            <a:avLst/>
          </a:prstGeom>
        </p:spPr>
      </p:pic>
    </p:spTree>
    <p:extLst>
      <p:ext uri="{BB962C8B-B14F-4D97-AF65-F5344CB8AC3E}">
        <p14:creationId xmlns:p14="http://schemas.microsoft.com/office/powerpoint/2010/main" val="3278437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1A827B4-02B7-4633-9AFD-7BB7AA908DAE}"/>
              </a:ext>
            </a:extLst>
          </p:cNvPr>
          <p:cNvSpPr txBox="1"/>
          <p:nvPr/>
        </p:nvSpPr>
        <p:spPr>
          <a:xfrm>
            <a:off x="418695" y="575056"/>
            <a:ext cx="4426661" cy="461665"/>
          </a:xfrm>
          <a:prstGeom prst="rect">
            <a:avLst/>
          </a:prstGeom>
          <a:noFill/>
        </p:spPr>
        <p:txBody>
          <a:bodyPr wrap="none" lIns="91440" tIns="45720" rIns="91440" bIns="45720" rtlCol="0" anchor="t">
            <a:spAutoFit/>
          </a:bodyPr>
          <a:lstStyle/>
          <a:p>
            <a:pPr>
              <a:defRPr/>
            </a:pPr>
            <a:r>
              <a:rPr kumimoji="0" lang="en-US" sz="2400" b="1" i="0" u="none" strike="noStrike" kern="1200" cap="none" spc="0" normalizeH="0" baseline="0" noProof="0">
                <a:ln>
                  <a:noFill/>
                </a:ln>
                <a:solidFill>
                  <a:srgbClr val="2F5597"/>
                </a:solidFill>
                <a:effectLst/>
                <a:uLnTx/>
                <a:uFillTx/>
                <a:latin typeface="Calibri" panose="020F0502020204030204"/>
                <a:ea typeface="+mn-ea"/>
                <a:cs typeface="+mn-cs"/>
              </a:rPr>
              <a:t>Confirmed </a:t>
            </a:r>
            <a:r>
              <a:rPr kumimoji="0" lang="en-US" sz="2400" b="1" i="1" u="none" strike="noStrike" kern="1200" cap="none" spc="0" normalizeH="0" baseline="0" noProof="0" err="1">
                <a:ln>
                  <a:noFill/>
                </a:ln>
                <a:solidFill>
                  <a:srgbClr val="2F5597"/>
                </a:solidFill>
                <a:effectLst/>
                <a:uLnTx/>
                <a:uFillTx/>
                <a:latin typeface="Calibri" panose="020F0502020204030204"/>
                <a:ea typeface="+mn-ea"/>
                <a:cs typeface="+mn-cs"/>
              </a:rPr>
              <a:t>Vp</a:t>
            </a:r>
            <a:r>
              <a:rPr kumimoji="0" lang="en-US" sz="2400" b="1" i="1" u="none" strike="noStrike" kern="1200" cap="none" spc="0" normalizeH="0" baseline="0" noProof="0">
                <a:ln>
                  <a:noFill/>
                </a:ln>
                <a:solidFill>
                  <a:srgbClr val="2F5597"/>
                </a:solidFill>
                <a:effectLst/>
                <a:uLnTx/>
                <a:uFillTx/>
                <a:latin typeface="Calibri" panose="020F0502020204030204"/>
                <a:ea typeface="+mn-ea"/>
                <a:cs typeface="+mn-cs"/>
              </a:rPr>
              <a:t> </a:t>
            </a:r>
            <a:r>
              <a:rPr kumimoji="0" lang="en-US" sz="2400" b="1" i="0" u="none" strike="noStrike" kern="1200" cap="none" spc="0" normalizeH="0" baseline="0" noProof="0">
                <a:ln>
                  <a:noFill/>
                </a:ln>
                <a:solidFill>
                  <a:srgbClr val="2F5597"/>
                </a:solidFill>
                <a:effectLst/>
                <a:uLnTx/>
                <a:uFillTx/>
                <a:latin typeface="Calibri" panose="020F0502020204030204"/>
                <a:ea typeface="+mn-ea"/>
                <a:cs typeface="+mn-cs"/>
              </a:rPr>
              <a:t>Single Source (10):</a:t>
            </a:r>
            <a:r>
              <a:rPr lang="en-US" sz="2400" b="1">
                <a:solidFill>
                  <a:srgbClr val="2F5597"/>
                </a:solidFill>
                <a:latin typeface="Calibri" panose="020F0502020204030204"/>
              </a:rPr>
              <a:t> </a:t>
            </a:r>
            <a:endParaRPr lang="en-US" sz="2400" b="1" i="0" u="none" strike="noStrike" kern="1200" cap="none" spc="0" normalizeH="0" baseline="0" noProof="0">
              <a:ln>
                <a:noFill/>
              </a:ln>
              <a:solidFill>
                <a:srgbClr val="2F5597"/>
              </a:solidFill>
              <a:effectLst/>
              <a:uLnTx/>
              <a:uFillTx/>
              <a:latin typeface="Calibri" panose="020F0502020204030204"/>
              <a:cs typeface="Calibri"/>
            </a:endParaRPr>
          </a:p>
        </p:txBody>
      </p:sp>
      <p:sp>
        <p:nvSpPr>
          <p:cNvPr id="5" name="TextBox 4">
            <a:extLst>
              <a:ext uri="{FF2B5EF4-FFF2-40B4-BE49-F238E27FC236}">
                <a16:creationId xmlns:a16="http://schemas.microsoft.com/office/drawing/2014/main" id="{569A13B8-6183-47C0-83F8-0EF7A8EAA6B2}"/>
              </a:ext>
            </a:extLst>
          </p:cNvPr>
          <p:cNvSpPr txBox="1"/>
          <p:nvPr/>
        </p:nvSpPr>
        <p:spPr>
          <a:xfrm>
            <a:off x="6889061" y="18681"/>
            <a:ext cx="4381777" cy="461665"/>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F5597"/>
                </a:solidFill>
                <a:effectLst/>
                <a:uLnTx/>
                <a:uFillTx/>
                <a:latin typeface="Calibri" panose="020F0502020204030204"/>
                <a:ea typeface="+mn-ea"/>
                <a:cs typeface="+mn-cs"/>
              </a:rPr>
              <a:t>Confirmed </a:t>
            </a:r>
            <a:r>
              <a:rPr kumimoji="0" lang="en-US" sz="2400" b="1" i="1" u="none" strike="noStrike" kern="1200" cap="none" spc="0" normalizeH="0" baseline="0" noProof="0" err="1">
                <a:ln>
                  <a:noFill/>
                </a:ln>
                <a:solidFill>
                  <a:srgbClr val="2F5597"/>
                </a:solidFill>
                <a:effectLst/>
                <a:uLnTx/>
                <a:uFillTx/>
                <a:latin typeface="Calibri" panose="020F0502020204030204"/>
                <a:ea typeface="+mn-ea"/>
                <a:cs typeface="+mn-cs"/>
              </a:rPr>
              <a:t>Vp</a:t>
            </a:r>
            <a:r>
              <a:rPr kumimoji="0" lang="en-US" sz="2400" b="1" i="1" u="none" strike="noStrike" kern="1200" cap="none" spc="0" normalizeH="0" baseline="0" noProof="0">
                <a:ln>
                  <a:noFill/>
                </a:ln>
                <a:solidFill>
                  <a:srgbClr val="2F5597"/>
                </a:solidFill>
                <a:effectLst/>
                <a:uLnTx/>
                <a:uFillTx/>
                <a:latin typeface="Calibri" panose="020F0502020204030204"/>
                <a:ea typeface="+mn-ea"/>
                <a:cs typeface="+mn-cs"/>
              </a:rPr>
              <a:t> </a:t>
            </a:r>
            <a:r>
              <a:rPr kumimoji="0" lang="en-US" sz="2400" b="1" i="0" u="none" strike="noStrike" kern="1200" cap="none" spc="0" normalizeH="0" baseline="0" noProof="0">
                <a:ln>
                  <a:noFill/>
                </a:ln>
                <a:solidFill>
                  <a:srgbClr val="2F5597"/>
                </a:solidFill>
                <a:effectLst/>
                <a:uLnTx/>
                <a:uFillTx/>
                <a:latin typeface="Calibri" panose="020F0502020204030204"/>
                <a:ea typeface="+mn-ea"/>
                <a:cs typeface="+mn-cs"/>
              </a:rPr>
              <a:t>Multi</a:t>
            </a:r>
            <a:r>
              <a:rPr kumimoji="0" lang="en-US" sz="2400" b="1" i="1" u="none" strike="noStrike" kern="1200" cap="none" spc="0" normalizeH="0" baseline="0" noProof="0">
                <a:ln>
                  <a:noFill/>
                </a:ln>
                <a:solidFill>
                  <a:srgbClr val="2F5597"/>
                </a:solidFill>
                <a:effectLst/>
                <a:uLnTx/>
                <a:uFillTx/>
                <a:latin typeface="Calibri" panose="020F0502020204030204"/>
                <a:ea typeface="+mn-ea"/>
                <a:cs typeface="+mn-cs"/>
              </a:rPr>
              <a:t>-</a:t>
            </a:r>
            <a:r>
              <a:rPr kumimoji="0" lang="en-US" sz="2400" b="1" i="0" u="none" strike="noStrike" kern="1200" cap="none" spc="0" normalizeH="0" baseline="0" noProof="0">
                <a:ln>
                  <a:noFill/>
                </a:ln>
                <a:solidFill>
                  <a:srgbClr val="2F5597"/>
                </a:solidFill>
                <a:effectLst/>
                <a:uLnTx/>
                <a:uFillTx/>
                <a:latin typeface="Calibri" panose="020F0502020204030204"/>
                <a:ea typeface="+mn-ea"/>
                <a:cs typeface="+mn-cs"/>
              </a:rPr>
              <a:t>Source </a:t>
            </a:r>
            <a:r>
              <a:rPr lang="en-US" sz="2400" b="1">
                <a:solidFill>
                  <a:srgbClr val="2F5597"/>
                </a:solidFill>
                <a:latin typeface="Calibri" panose="020F0502020204030204"/>
              </a:rPr>
              <a:t>(15</a:t>
            </a:r>
            <a:r>
              <a:rPr kumimoji="0" lang="en-US" sz="2400" b="1" i="0" u="none" strike="noStrike" kern="1200" cap="none" spc="0" normalizeH="0" baseline="0" noProof="0">
                <a:ln>
                  <a:noFill/>
                </a:ln>
                <a:solidFill>
                  <a:srgbClr val="2F5597"/>
                </a:solidFill>
                <a:effectLst/>
                <a:uLnTx/>
                <a:uFillTx/>
                <a:latin typeface="Calibri" panose="020F0502020204030204"/>
                <a:ea typeface="+mn-ea"/>
                <a:cs typeface="+mn-cs"/>
              </a:rPr>
              <a:t>):</a:t>
            </a:r>
            <a:r>
              <a:rPr kumimoji="0" lang="en-US" sz="2400" b="1" i="0" u="none" strike="noStrike" kern="1200" cap="none" spc="0" normalizeH="0" baseline="0" noProof="0">
                <a:ln>
                  <a:noFill/>
                </a:ln>
                <a:solidFill>
                  <a:srgbClr val="4472C4"/>
                </a:solidFill>
                <a:effectLst/>
                <a:uLnTx/>
                <a:uFillTx/>
                <a:latin typeface="Calibri" panose="020F0502020204030204"/>
                <a:ea typeface="+mn-ea"/>
                <a:cs typeface="+mn-cs"/>
              </a:rPr>
              <a:t> </a:t>
            </a:r>
          </a:p>
        </p:txBody>
      </p:sp>
      <p:sp>
        <p:nvSpPr>
          <p:cNvPr id="6" name="TextBox 5">
            <a:extLst>
              <a:ext uri="{FF2B5EF4-FFF2-40B4-BE49-F238E27FC236}">
                <a16:creationId xmlns:a16="http://schemas.microsoft.com/office/drawing/2014/main" id="{C11D9438-8D3E-46C1-BCC6-8F450F65A37F}"/>
              </a:ext>
            </a:extLst>
          </p:cNvPr>
          <p:cNvSpPr txBox="1"/>
          <p:nvPr/>
        </p:nvSpPr>
        <p:spPr>
          <a:xfrm>
            <a:off x="398642" y="3455973"/>
            <a:ext cx="5295424" cy="461665"/>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F5597"/>
                </a:solidFill>
                <a:effectLst/>
                <a:uLnTx/>
                <a:uFillTx/>
                <a:latin typeface="Calibri" panose="020F0502020204030204"/>
                <a:ea typeface="+mn-ea"/>
                <a:cs typeface="+mn-cs"/>
              </a:rPr>
              <a:t>Confirmed </a:t>
            </a:r>
            <a:r>
              <a:rPr kumimoji="0" lang="en-US" sz="2400" b="1" i="1" u="none" strike="noStrike" kern="1200" cap="none" spc="0" normalizeH="0" baseline="0" noProof="0">
                <a:ln>
                  <a:noFill/>
                </a:ln>
                <a:solidFill>
                  <a:srgbClr val="2F5597"/>
                </a:solidFill>
                <a:effectLst/>
                <a:uLnTx/>
                <a:uFillTx/>
                <a:latin typeface="Calibri" panose="020F0502020204030204"/>
                <a:ea typeface="+mn-ea"/>
                <a:cs typeface="+mn-cs"/>
              </a:rPr>
              <a:t>Vibrio </a:t>
            </a:r>
            <a:r>
              <a:rPr kumimoji="0" lang="en-US" sz="2400" b="1" i="0" u="none" strike="noStrike" kern="1200" cap="none" spc="0" normalizeH="0" baseline="0" noProof="0">
                <a:ln>
                  <a:noFill/>
                </a:ln>
                <a:solidFill>
                  <a:srgbClr val="2F5597"/>
                </a:solidFill>
                <a:effectLst/>
                <a:uLnTx/>
                <a:uFillTx/>
                <a:latin typeface="Calibri" panose="020F0502020204030204"/>
                <a:ea typeface="+mn-ea"/>
                <a:cs typeface="+mn-cs"/>
              </a:rPr>
              <a:t>sp. Single</a:t>
            </a:r>
            <a:r>
              <a:rPr kumimoji="0" lang="en-US" sz="2400" b="1" i="1" u="none" strike="noStrike" kern="1200" cap="none" spc="0" normalizeH="0" baseline="0" noProof="0">
                <a:ln>
                  <a:noFill/>
                </a:ln>
                <a:solidFill>
                  <a:srgbClr val="2F5597"/>
                </a:solidFill>
                <a:effectLst/>
                <a:uLnTx/>
                <a:uFillTx/>
                <a:latin typeface="Calibri" panose="020F0502020204030204"/>
                <a:ea typeface="+mn-ea"/>
                <a:cs typeface="+mn-cs"/>
              </a:rPr>
              <a:t> </a:t>
            </a:r>
            <a:r>
              <a:rPr kumimoji="0" lang="en-US" sz="2400" b="1" i="0" u="none" strike="noStrike" kern="1200" cap="none" spc="0" normalizeH="0" baseline="0" noProof="0">
                <a:ln>
                  <a:noFill/>
                </a:ln>
                <a:solidFill>
                  <a:srgbClr val="2F5597"/>
                </a:solidFill>
                <a:effectLst/>
                <a:uLnTx/>
                <a:uFillTx/>
                <a:latin typeface="Calibri" panose="020F0502020204030204"/>
                <a:ea typeface="+mn-ea"/>
                <a:cs typeface="+mn-cs"/>
              </a:rPr>
              <a:t>Source (</a:t>
            </a:r>
            <a:r>
              <a:rPr lang="en-US" sz="2400" b="1">
                <a:solidFill>
                  <a:srgbClr val="2F5597"/>
                </a:solidFill>
                <a:latin typeface="Calibri" panose="020F0502020204030204"/>
              </a:rPr>
              <a:t>11</a:t>
            </a:r>
            <a:r>
              <a:rPr kumimoji="0" lang="en-US" sz="2400" b="1" i="0" u="none" strike="noStrike" kern="1200" cap="none" spc="0" normalizeH="0" baseline="0" noProof="0">
                <a:ln>
                  <a:noFill/>
                </a:ln>
                <a:solidFill>
                  <a:srgbClr val="2F5597"/>
                </a:solidFill>
                <a:effectLst/>
                <a:uLnTx/>
                <a:uFillTx/>
                <a:latin typeface="Calibri" panose="020F0502020204030204"/>
                <a:ea typeface="+mn-ea"/>
                <a:cs typeface="+mn-cs"/>
              </a:rPr>
              <a:t>):</a:t>
            </a:r>
            <a:r>
              <a:rPr kumimoji="0" lang="en-US" sz="2400" b="1" i="0" u="none" strike="noStrike" kern="1200" cap="none" spc="0" normalizeH="0" baseline="0" noProof="0">
                <a:ln>
                  <a:noFill/>
                </a:ln>
                <a:solidFill>
                  <a:srgbClr val="4472C4"/>
                </a:solidFill>
                <a:effectLst/>
                <a:uLnTx/>
                <a:uFillTx/>
                <a:latin typeface="Calibri" panose="020F0502020204030204"/>
                <a:ea typeface="+mn-ea"/>
                <a:cs typeface="+mn-cs"/>
              </a:rPr>
              <a:t> </a:t>
            </a:r>
          </a:p>
        </p:txBody>
      </p:sp>
      <p:sp>
        <p:nvSpPr>
          <p:cNvPr id="7" name="TextBox 6">
            <a:extLst>
              <a:ext uri="{FF2B5EF4-FFF2-40B4-BE49-F238E27FC236}">
                <a16:creationId xmlns:a16="http://schemas.microsoft.com/office/drawing/2014/main" id="{624C5794-3461-4B96-B841-49EA8B18B22E}"/>
              </a:ext>
            </a:extLst>
          </p:cNvPr>
          <p:cNvSpPr txBox="1"/>
          <p:nvPr/>
        </p:nvSpPr>
        <p:spPr>
          <a:xfrm>
            <a:off x="5823927" y="4050963"/>
            <a:ext cx="6164188" cy="461665"/>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F5597"/>
                </a:solidFill>
                <a:effectLst/>
                <a:uLnTx/>
                <a:uFillTx/>
                <a:latin typeface="Calibri" panose="020F0502020204030204"/>
                <a:ea typeface="+mn-ea"/>
                <a:cs typeface="+mn-cs"/>
              </a:rPr>
              <a:t>Confirmed </a:t>
            </a:r>
            <a:r>
              <a:rPr kumimoji="0" lang="en-US" sz="2400" b="1" i="1" u="none" strike="noStrike" kern="1200" cap="none" spc="0" normalizeH="0" baseline="0" noProof="0">
                <a:ln>
                  <a:noFill/>
                </a:ln>
                <a:solidFill>
                  <a:srgbClr val="2F5597"/>
                </a:solidFill>
                <a:effectLst/>
                <a:uLnTx/>
                <a:uFillTx/>
                <a:latin typeface="Calibri" panose="020F0502020204030204"/>
                <a:ea typeface="+mn-ea"/>
                <a:cs typeface="+mn-cs"/>
              </a:rPr>
              <a:t>Vibrio </a:t>
            </a:r>
            <a:r>
              <a:rPr kumimoji="0" lang="en-US" sz="2400" b="1" i="0" u="none" strike="noStrike" kern="1200" cap="none" spc="0" normalizeH="0" baseline="0" noProof="0">
                <a:ln>
                  <a:noFill/>
                </a:ln>
                <a:solidFill>
                  <a:srgbClr val="2F5597"/>
                </a:solidFill>
                <a:effectLst/>
                <a:uLnTx/>
                <a:uFillTx/>
                <a:latin typeface="Calibri" panose="020F0502020204030204"/>
                <a:ea typeface="+mn-ea"/>
                <a:cs typeface="+mn-cs"/>
              </a:rPr>
              <a:t>sp.</a:t>
            </a:r>
            <a:r>
              <a:rPr kumimoji="0" lang="en-US" sz="2400" b="1" i="1" u="none" strike="noStrike" kern="1200" cap="none" spc="0" normalizeH="0" baseline="0" noProof="0">
                <a:ln>
                  <a:noFill/>
                </a:ln>
                <a:solidFill>
                  <a:srgbClr val="2F5597"/>
                </a:solidFill>
                <a:effectLst/>
                <a:uLnTx/>
                <a:uFillTx/>
                <a:latin typeface="Calibri" panose="020F0502020204030204"/>
                <a:ea typeface="+mn-ea"/>
                <a:cs typeface="+mn-cs"/>
              </a:rPr>
              <a:t> </a:t>
            </a:r>
            <a:r>
              <a:rPr kumimoji="0" lang="en-US" sz="2400" b="1" i="0" u="none" strike="noStrike" kern="1200" cap="none" spc="0" normalizeH="0" baseline="0" noProof="0">
                <a:ln>
                  <a:noFill/>
                </a:ln>
                <a:solidFill>
                  <a:srgbClr val="2F5597"/>
                </a:solidFill>
                <a:effectLst/>
                <a:uLnTx/>
                <a:uFillTx/>
                <a:latin typeface="Calibri" panose="020F0502020204030204"/>
                <a:ea typeface="+mn-ea"/>
                <a:cs typeface="+mn-cs"/>
              </a:rPr>
              <a:t>Multi</a:t>
            </a:r>
            <a:r>
              <a:rPr kumimoji="0" lang="en-US" sz="2400" b="1" i="1" u="none" strike="noStrike" kern="1200" cap="none" spc="0" normalizeH="0" baseline="0" noProof="0">
                <a:ln>
                  <a:noFill/>
                </a:ln>
                <a:solidFill>
                  <a:srgbClr val="2F5597"/>
                </a:solidFill>
                <a:effectLst/>
                <a:uLnTx/>
                <a:uFillTx/>
                <a:latin typeface="Calibri" panose="020F0502020204030204"/>
                <a:ea typeface="+mn-ea"/>
                <a:cs typeface="+mn-cs"/>
              </a:rPr>
              <a:t>-</a:t>
            </a:r>
            <a:r>
              <a:rPr kumimoji="0" lang="en-US" sz="2400" b="1" i="0" u="none" strike="noStrike" kern="1200" cap="none" spc="0" normalizeH="0" baseline="0" noProof="0">
                <a:ln>
                  <a:noFill/>
                </a:ln>
                <a:solidFill>
                  <a:srgbClr val="2F5597"/>
                </a:solidFill>
                <a:effectLst/>
                <a:uLnTx/>
                <a:uFillTx/>
                <a:latin typeface="Calibri" panose="020F0502020204030204"/>
                <a:ea typeface="+mn-ea"/>
                <a:cs typeface="+mn-cs"/>
              </a:rPr>
              <a:t>Source In-State </a:t>
            </a:r>
            <a:r>
              <a:rPr lang="en-US" sz="2400" b="1">
                <a:solidFill>
                  <a:srgbClr val="2F5597"/>
                </a:solidFill>
                <a:latin typeface="Calibri" panose="020F0502020204030204"/>
              </a:rPr>
              <a:t>(7):</a:t>
            </a:r>
            <a:r>
              <a:rPr kumimoji="0" lang="en-US" sz="2400" b="1" i="0" u="none" strike="noStrike" kern="1200" cap="none" spc="0" normalizeH="0" baseline="0" noProof="0">
                <a:ln>
                  <a:noFill/>
                </a:ln>
                <a:solidFill>
                  <a:srgbClr val="4472C4"/>
                </a:solidFill>
                <a:effectLst/>
                <a:uLnTx/>
                <a:uFillTx/>
                <a:latin typeface="Calibri" panose="020F0502020204030204"/>
                <a:ea typeface="+mn-ea"/>
                <a:cs typeface="+mn-cs"/>
              </a:rPr>
              <a:t> </a:t>
            </a:r>
          </a:p>
        </p:txBody>
      </p:sp>
      <p:graphicFrame>
        <p:nvGraphicFramePr>
          <p:cNvPr id="8" name="Table 7">
            <a:extLst>
              <a:ext uri="{FF2B5EF4-FFF2-40B4-BE49-F238E27FC236}">
                <a16:creationId xmlns:a16="http://schemas.microsoft.com/office/drawing/2014/main" id="{451D389E-5E3B-45FA-B194-646323177F4D}"/>
              </a:ext>
            </a:extLst>
          </p:cNvPr>
          <p:cNvGraphicFramePr>
            <a:graphicFrameLocks noGrp="1"/>
          </p:cNvGraphicFramePr>
          <p:nvPr>
            <p:extLst>
              <p:ext uri="{D42A27DB-BD31-4B8C-83A1-F6EECF244321}">
                <p14:modId xmlns:p14="http://schemas.microsoft.com/office/powerpoint/2010/main" val="1782853987"/>
              </p:ext>
            </p:extLst>
          </p:nvPr>
        </p:nvGraphicFramePr>
        <p:xfrm>
          <a:off x="612553" y="1022866"/>
          <a:ext cx="4292600" cy="2496612"/>
        </p:xfrm>
        <a:graphic>
          <a:graphicData uri="http://schemas.openxmlformats.org/drawingml/2006/table">
            <a:tbl>
              <a:tblPr>
                <a:tableStyleId>{5940675A-B579-460E-94D1-54222C63F5DA}</a:tableStyleId>
              </a:tblPr>
              <a:tblGrid>
                <a:gridCol w="1511300">
                  <a:extLst>
                    <a:ext uri="{9D8B030D-6E8A-4147-A177-3AD203B41FA5}">
                      <a16:colId xmlns:a16="http://schemas.microsoft.com/office/drawing/2014/main" val="699799724"/>
                    </a:ext>
                  </a:extLst>
                </a:gridCol>
                <a:gridCol w="1138582">
                  <a:extLst>
                    <a:ext uri="{9D8B030D-6E8A-4147-A177-3AD203B41FA5}">
                      <a16:colId xmlns:a16="http://schemas.microsoft.com/office/drawing/2014/main" val="1129367060"/>
                    </a:ext>
                  </a:extLst>
                </a:gridCol>
                <a:gridCol w="1642718">
                  <a:extLst>
                    <a:ext uri="{9D8B030D-6E8A-4147-A177-3AD203B41FA5}">
                      <a16:colId xmlns:a16="http://schemas.microsoft.com/office/drawing/2014/main" val="1143374932"/>
                    </a:ext>
                  </a:extLst>
                </a:gridCol>
              </a:tblGrid>
              <a:tr h="400050">
                <a:tc>
                  <a:txBody>
                    <a:bodyPr/>
                    <a:lstStyle/>
                    <a:p>
                      <a:pPr algn="ctr" fontAlgn="b"/>
                      <a:r>
                        <a:rPr lang="en-US" sz="1300" b="1" u="none" strike="noStrike">
                          <a:effectLst/>
                        </a:rPr>
                        <a:t>Consumption Date</a:t>
                      </a:r>
                      <a:endParaRPr lang="en-US" sz="1300" b="1" i="0" u="none" strike="noStrike">
                        <a:solidFill>
                          <a:srgbClr val="000000"/>
                        </a:solidFill>
                        <a:effectLst/>
                        <a:latin typeface="Calibri" panose="020F0502020204030204" pitchFamily="34" charset="0"/>
                      </a:endParaRPr>
                    </a:p>
                  </a:txBody>
                  <a:tcPr marL="0" marR="0" marT="0" marB="0" anchor="b">
                    <a:solidFill>
                      <a:schemeClr val="accent1">
                        <a:lumMod val="20000"/>
                        <a:lumOff val="80000"/>
                      </a:schemeClr>
                    </a:solidFill>
                  </a:tcPr>
                </a:tc>
                <a:tc>
                  <a:txBody>
                    <a:bodyPr/>
                    <a:lstStyle/>
                    <a:p>
                      <a:pPr algn="ctr" fontAlgn="b"/>
                      <a:r>
                        <a:rPr lang="en-US" sz="1300" b="1" u="none" strike="noStrike">
                          <a:effectLst/>
                        </a:rPr>
                        <a:t>Implicated Food</a:t>
                      </a:r>
                      <a:endParaRPr lang="en-US" sz="1300" b="1" i="0" u="none" strike="noStrike">
                        <a:solidFill>
                          <a:srgbClr val="000000"/>
                        </a:solidFill>
                        <a:effectLst/>
                        <a:latin typeface="Calibri" panose="020F0502020204030204" pitchFamily="34" charset="0"/>
                      </a:endParaRPr>
                    </a:p>
                  </a:txBody>
                  <a:tcPr marL="0" marR="0" marT="0" marB="0" anchor="b">
                    <a:solidFill>
                      <a:schemeClr val="accent1">
                        <a:lumMod val="20000"/>
                        <a:lumOff val="80000"/>
                      </a:schemeClr>
                    </a:solidFill>
                  </a:tcPr>
                </a:tc>
                <a:tc>
                  <a:txBody>
                    <a:bodyPr/>
                    <a:lstStyle/>
                    <a:p>
                      <a:pPr algn="ctr" fontAlgn="b"/>
                      <a:r>
                        <a:rPr lang="en-US" sz="1300" b="1" u="none" strike="noStrike">
                          <a:effectLst/>
                        </a:rPr>
                        <a:t>Harvest Area</a:t>
                      </a:r>
                      <a:endParaRPr lang="en-US" sz="1300" b="1" i="0" u="none" strike="noStrike">
                        <a:solidFill>
                          <a:srgbClr val="000000"/>
                        </a:solidFill>
                        <a:effectLst/>
                        <a:latin typeface="Calibri" panose="020F0502020204030204" pitchFamily="34" charset="0"/>
                      </a:endParaRPr>
                    </a:p>
                  </a:txBody>
                  <a:tcPr marL="0" marR="0" marT="0" marB="0" anchor="b">
                    <a:solidFill>
                      <a:schemeClr val="accent1">
                        <a:lumMod val="20000"/>
                        <a:lumOff val="80000"/>
                      </a:schemeClr>
                    </a:solidFill>
                  </a:tcPr>
                </a:tc>
                <a:extLst>
                  <a:ext uri="{0D108BD9-81ED-4DB2-BD59-A6C34878D82A}">
                    <a16:rowId xmlns:a16="http://schemas.microsoft.com/office/drawing/2014/main" val="1530975222"/>
                  </a:ext>
                </a:extLst>
              </a:tr>
              <a:tr h="190500">
                <a:tc>
                  <a:txBody>
                    <a:bodyPr/>
                    <a:lstStyle/>
                    <a:p>
                      <a:pPr algn="ctr" rtl="0" fontAlgn="b"/>
                      <a:r>
                        <a:rPr lang="en-US" sz="1300" b="0" i="0" u="none" strike="noStrike">
                          <a:solidFill>
                            <a:srgbClr val="444444"/>
                          </a:solidFill>
                          <a:effectLst/>
                          <a:latin typeface="Calibri" panose="020F0502020204030204" pitchFamily="34" charset="0"/>
                        </a:rPr>
                        <a:t>5/12/2024</a:t>
                      </a:r>
                    </a:p>
                  </a:txBody>
                  <a:tcPr marL="9525" marR="9525" marT="9525" marB="0" anchor="b"/>
                </a:tc>
                <a:tc>
                  <a:txBody>
                    <a:bodyPr/>
                    <a:lstStyle/>
                    <a:p>
                      <a:pPr algn="ctr" rtl="0" fontAlgn="b"/>
                      <a:r>
                        <a:rPr lang="en-US" sz="1300" b="0" i="0" u="none" strike="noStrike">
                          <a:solidFill>
                            <a:srgbClr val="000000"/>
                          </a:solidFill>
                          <a:effectLst/>
                          <a:latin typeface="Calibri" panose="020F0502020204030204" pitchFamily="34" charset="0"/>
                        </a:rPr>
                        <a:t>Raw Oysters</a:t>
                      </a:r>
                    </a:p>
                  </a:txBody>
                  <a:tcPr marL="9525" marR="9525" marT="9525" marB="0" anchor="b"/>
                </a:tc>
                <a:tc>
                  <a:txBody>
                    <a:bodyPr/>
                    <a:lstStyle/>
                    <a:p>
                      <a:pPr algn="l" rtl="0" fontAlgn="b"/>
                      <a:r>
                        <a:rPr lang="en-US" sz="1300" b="0" i="0" u="none" strike="noStrike">
                          <a:solidFill>
                            <a:srgbClr val="000000"/>
                          </a:solidFill>
                          <a:effectLst/>
                          <a:latin typeface="Calibri" panose="020F0502020204030204" pitchFamily="34" charset="0"/>
                        </a:rPr>
                        <a:t>BB4-Westport</a:t>
                      </a:r>
                    </a:p>
                  </a:txBody>
                  <a:tcPr marL="9525" marR="9525" marT="9525" marB="0" anchor="b"/>
                </a:tc>
                <a:extLst>
                  <a:ext uri="{0D108BD9-81ED-4DB2-BD59-A6C34878D82A}">
                    <a16:rowId xmlns:a16="http://schemas.microsoft.com/office/drawing/2014/main" val="683199556"/>
                  </a:ext>
                </a:extLst>
              </a:tr>
              <a:tr h="190500">
                <a:tc>
                  <a:txBody>
                    <a:bodyPr/>
                    <a:lstStyle/>
                    <a:p>
                      <a:pPr algn="ctr" rtl="0" fontAlgn="b"/>
                      <a:r>
                        <a:rPr lang="en-US" sz="1300" b="0" i="0" u="none" strike="noStrike">
                          <a:solidFill>
                            <a:srgbClr val="000000"/>
                          </a:solidFill>
                          <a:effectLst/>
                          <a:latin typeface="Calibri" panose="020F0502020204030204" pitchFamily="34" charset="0"/>
                        </a:rPr>
                        <a:t>7/20/2024</a:t>
                      </a:r>
                    </a:p>
                  </a:txBody>
                  <a:tcPr marL="9525" marR="9525" marT="9525" marB="0" anchor="b"/>
                </a:tc>
                <a:tc>
                  <a:txBody>
                    <a:bodyPr/>
                    <a:lstStyle/>
                    <a:p>
                      <a:pPr algn="ctr" rtl="0" fontAlgn="b"/>
                      <a:r>
                        <a:rPr lang="en-US" sz="1300" b="0" i="0" u="none" strike="noStrike">
                          <a:solidFill>
                            <a:srgbClr val="000000"/>
                          </a:solidFill>
                          <a:effectLst/>
                          <a:latin typeface="Calibri" panose="020F0502020204030204" pitchFamily="34" charset="0"/>
                        </a:rPr>
                        <a:t>Raw Oysters</a:t>
                      </a:r>
                    </a:p>
                  </a:txBody>
                  <a:tcPr marL="9525" marR="9525" marT="9525" marB="0" anchor="b"/>
                </a:tc>
                <a:tc>
                  <a:txBody>
                    <a:bodyPr/>
                    <a:lstStyle/>
                    <a:p>
                      <a:pPr algn="l" rtl="0" fontAlgn="b"/>
                      <a:r>
                        <a:rPr lang="en-US" sz="1300" b="0" i="0" u="none" strike="noStrike">
                          <a:solidFill>
                            <a:srgbClr val="000000"/>
                          </a:solidFill>
                          <a:effectLst/>
                          <a:latin typeface="Calibri" panose="020F0502020204030204" pitchFamily="34" charset="0"/>
                        </a:rPr>
                        <a:t>CCB45-Duxbury</a:t>
                      </a:r>
                    </a:p>
                  </a:txBody>
                  <a:tcPr marL="9525" marR="9525" marT="9525" marB="0" anchor="b"/>
                </a:tc>
                <a:extLst>
                  <a:ext uri="{0D108BD9-81ED-4DB2-BD59-A6C34878D82A}">
                    <a16:rowId xmlns:a16="http://schemas.microsoft.com/office/drawing/2014/main" val="3990098888"/>
                  </a:ext>
                </a:extLst>
              </a:tr>
              <a:tr h="190500">
                <a:tc>
                  <a:txBody>
                    <a:bodyPr/>
                    <a:lstStyle/>
                    <a:p>
                      <a:pPr algn="ctr" rtl="0" fontAlgn="b"/>
                      <a:r>
                        <a:rPr lang="en-US" sz="1300" b="0" i="0" u="none" strike="noStrike">
                          <a:solidFill>
                            <a:srgbClr val="000000"/>
                          </a:solidFill>
                          <a:effectLst/>
                          <a:latin typeface="Calibri" panose="020F0502020204030204" pitchFamily="34" charset="0"/>
                        </a:rPr>
                        <a:t>7/22/2024</a:t>
                      </a:r>
                    </a:p>
                  </a:txBody>
                  <a:tcPr marL="9525" marR="9525" marT="9525" marB="0" anchor="b"/>
                </a:tc>
                <a:tc>
                  <a:txBody>
                    <a:bodyPr/>
                    <a:lstStyle/>
                    <a:p>
                      <a:pPr algn="ctr" rtl="0" fontAlgn="b"/>
                      <a:r>
                        <a:rPr lang="en-US" sz="1300" b="0" i="0" u="none" strike="noStrike">
                          <a:solidFill>
                            <a:srgbClr val="000000"/>
                          </a:solidFill>
                          <a:effectLst/>
                          <a:latin typeface="Calibri" panose="020F0502020204030204" pitchFamily="34" charset="0"/>
                        </a:rPr>
                        <a:t>Raw Oysters</a:t>
                      </a:r>
                    </a:p>
                  </a:txBody>
                  <a:tcPr marL="9525" marR="9525" marT="9525" marB="0" anchor="b"/>
                </a:tc>
                <a:tc>
                  <a:txBody>
                    <a:bodyPr/>
                    <a:lstStyle/>
                    <a:p>
                      <a:pPr algn="l" rtl="0" fontAlgn="b"/>
                      <a:r>
                        <a:rPr lang="en-US" sz="1300" b="0" i="0" u="none" strike="noStrike">
                          <a:solidFill>
                            <a:srgbClr val="000000"/>
                          </a:solidFill>
                          <a:effectLst/>
                          <a:latin typeface="Calibri" panose="020F0502020204030204" pitchFamily="34" charset="0"/>
                        </a:rPr>
                        <a:t>CCB11-Wellfleet</a:t>
                      </a:r>
                    </a:p>
                  </a:txBody>
                  <a:tcPr marL="9525" marR="9525" marT="9525" marB="0" anchor="b"/>
                </a:tc>
                <a:extLst>
                  <a:ext uri="{0D108BD9-81ED-4DB2-BD59-A6C34878D82A}">
                    <a16:rowId xmlns:a16="http://schemas.microsoft.com/office/drawing/2014/main" val="719696358"/>
                  </a:ext>
                </a:extLst>
              </a:tr>
              <a:tr h="190500">
                <a:tc>
                  <a:txBody>
                    <a:bodyPr/>
                    <a:lstStyle/>
                    <a:p>
                      <a:pPr algn="ctr" rtl="0" fontAlgn="b"/>
                      <a:r>
                        <a:rPr lang="en-US" sz="1300" b="0" i="0" u="none" strike="noStrike">
                          <a:solidFill>
                            <a:srgbClr val="000000"/>
                          </a:solidFill>
                          <a:effectLst/>
                          <a:latin typeface="Calibri" panose="020F0502020204030204" pitchFamily="34" charset="0"/>
                        </a:rPr>
                        <a:t>7/27/2024</a:t>
                      </a:r>
                    </a:p>
                  </a:txBody>
                  <a:tcPr marL="9525" marR="9525" marT="9525" marB="0" anchor="b"/>
                </a:tc>
                <a:tc>
                  <a:txBody>
                    <a:bodyPr/>
                    <a:lstStyle/>
                    <a:p>
                      <a:pPr algn="ctr" rtl="0" fontAlgn="b"/>
                      <a:r>
                        <a:rPr lang="en-US" sz="1300" b="0" i="0" u="none" strike="noStrike">
                          <a:solidFill>
                            <a:srgbClr val="000000"/>
                          </a:solidFill>
                          <a:effectLst/>
                          <a:latin typeface="Calibri" panose="020F0502020204030204" pitchFamily="34" charset="0"/>
                        </a:rPr>
                        <a:t>Raw Oysters</a:t>
                      </a:r>
                    </a:p>
                  </a:txBody>
                  <a:tcPr marL="9525" marR="9525" marT="9525" marB="0" anchor="b"/>
                </a:tc>
                <a:tc>
                  <a:txBody>
                    <a:bodyPr/>
                    <a:lstStyle/>
                    <a:p>
                      <a:pPr algn="l" rtl="0" fontAlgn="b"/>
                      <a:r>
                        <a:rPr lang="en-US" sz="1300" b="0" i="0" u="none" strike="noStrike">
                          <a:solidFill>
                            <a:srgbClr val="000000"/>
                          </a:solidFill>
                          <a:effectLst/>
                          <a:latin typeface="Calibri" panose="020F0502020204030204" pitchFamily="34" charset="0"/>
                        </a:rPr>
                        <a:t>BB23-Mattapoisett</a:t>
                      </a:r>
                    </a:p>
                  </a:txBody>
                  <a:tcPr marL="9525" marR="9525" marT="9525" marB="0" anchor="b"/>
                </a:tc>
                <a:extLst>
                  <a:ext uri="{0D108BD9-81ED-4DB2-BD59-A6C34878D82A}">
                    <a16:rowId xmlns:a16="http://schemas.microsoft.com/office/drawing/2014/main" val="993615022"/>
                  </a:ext>
                </a:extLst>
              </a:tr>
              <a:tr h="190500">
                <a:tc>
                  <a:txBody>
                    <a:bodyPr/>
                    <a:lstStyle/>
                    <a:p>
                      <a:pPr algn="ctr" rtl="0" fontAlgn="b"/>
                      <a:r>
                        <a:rPr lang="en-US" sz="1300" b="0" i="0" u="none" strike="noStrike">
                          <a:solidFill>
                            <a:srgbClr val="000000"/>
                          </a:solidFill>
                          <a:effectLst/>
                          <a:latin typeface="Calibri" panose="020F0502020204030204" pitchFamily="34" charset="0"/>
                        </a:rPr>
                        <a:t>8/7/2024</a:t>
                      </a:r>
                    </a:p>
                  </a:txBody>
                  <a:tcPr marL="9525" marR="9525" marT="9525" marB="0" anchor="b"/>
                </a:tc>
                <a:tc>
                  <a:txBody>
                    <a:bodyPr/>
                    <a:lstStyle/>
                    <a:p>
                      <a:pPr algn="ctr" rtl="0" fontAlgn="b"/>
                      <a:r>
                        <a:rPr lang="en-US" sz="1300" b="0" i="0" u="none" strike="noStrike">
                          <a:solidFill>
                            <a:srgbClr val="000000"/>
                          </a:solidFill>
                          <a:effectLst/>
                          <a:latin typeface="Calibri" panose="020F0502020204030204" pitchFamily="34" charset="0"/>
                        </a:rPr>
                        <a:t>Raw Oysters</a:t>
                      </a:r>
                    </a:p>
                  </a:txBody>
                  <a:tcPr marL="9525" marR="9525" marT="9525" marB="0" anchor="b"/>
                </a:tc>
                <a:tc>
                  <a:txBody>
                    <a:bodyPr/>
                    <a:lstStyle/>
                    <a:p>
                      <a:pPr algn="l" rtl="0" fontAlgn="b"/>
                      <a:r>
                        <a:rPr lang="en-US" sz="1300" b="0" i="0" u="none" strike="noStrike">
                          <a:solidFill>
                            <a:srgbClr val="000000"/>
                          </a:solidFill>
                          <a:effectLst/>
                          <a:latin typeface="Calibri" panose="020F0502020204030204" pitchFamily="34" charset="0"/>
                        </a:rPr>
                        <a:t>BB36-Wareham</a:t>
                      </a:r>
                    </a:p>
                  </a:txBody>
                  <a:tcPr marL="9525" marR="9525" marT="9525" marB="0" anchor="b"/>
                </a:tc>
                <a:extLst>
                  <a:ext uri="{0D108BD9-81ED-4DB2-BD59-A6C34878D82A}">
                    <a16:rowId xmlns:a16="http://schemas.microsoft.com/office/drawing/2014/main" val="2510765258"/>
                  </a:ext>
                </a:extLst>
              </a:tr>
              <a:tr h="190500">
                <a:tc>
                  <a:txBody>
                    <a:bodyPr/>
                    <a:lstStyle/>
                    <a:p>
                      <a:pPr algn="ctr" rtl="0" fontAlgn="ctr"/>
                      <a:r>
                        <a:rPr lang="en-US" sz="1300" b="0" i="0" u="none" strike="noStrike">
                          <a:solidFill>
                            <a:srgbClr val="000000"/>
                          </a:solidFill>
                          <a:effectLst/>
                          <a:latin typeface="Calibri" panose="020F0502020204030204" pitchFamily="34" charset="0"/>
                        </a:rPr>
                        <a:t>8/9/2024</a:t>
                      </a:r>
                    </a:p>
                  </a:txBody>
                  <a:tcPr marL="9525" marR="9525" marT="9525" marB="0" anchor="ctr"/>
                </a:tc>
                <a:tc>
                  <a:txBody>
                    <a:bodyPr/>
                    <a:lstStyle/>
                    <a:p>
                      <a:pPr algn="ctr" rtl="0" fontAlgn="ctr"/>
                      <a:r>
                        <a:rPr lang="en-US" sz="1300" b="0" i="0" u="none" strike="noStrike">
                          <a:solidFill>
                            <a:srgbClr val="000000"/>
                          </a:solidFill>
                          <a:effectLst/>
                          <a:latin typeface="Calibri" panose="020F0502020204030204" pitchFamily="34" charset="0"/>
                        </a:rPr>
                        <a:t>Raw Oysters</a:t>
                      </a:r>
                    </a:p>
                  </a:txBody>
                  <a:tcPr marL="9525" marR="9525" marT="9525" marB="0" anchor="ctr"/>
                </a:tc>
                <a:tc>
                  <a:txBody>
                    <a:bodyPr/>
                    <a:lstStyle/>
                    <a:p>
                      <a:pPr algn="l" rtl="0" fontAlgn="ctr"/>
                      <a:r>
                        <a:rPr lang="en-US" sz="1300" b="0" i="0" u="none" strike="noStrike">
                          <a:solidFill>
                            <a:srgbClr val="000000"/>
                          </a:solidFill>
                          <a:effectLst/>
                          <a:latin typeface="Calibri" panose="020F0502020204030204" pitchFamily="34" charset="0"/>
                        </a:rPr>
                        <a:t>CCB31-Barnstable</a:t>
                      </a:r>
                    </a:p>
                  </a:txBody>
                  <a:tcPr marL="9525" marR="9525" marT="9525" marB="0" anchor="ctr"/>
                </a:tc>
                <a:extLst>
                  <a:ext uri="{0D108BD9-81ED-4DB2-BD59-A6C34878D82A}">
                    <a16:rowId xmlns:a16="http://schemas.microsoft.com/office/drawing/2014/main" val="1536499045"/>
                  </a:ext>
                </a:extLst>
              </a:tr>
              <a:tr h="190500">
                <a:tc>
                  <a:txBody>
                    <a:bodyPr/>
                    <a:lstStyle/>
                    <a:p>
                      <a:pPr algn="ctr" rtl="0" fontAlgn="ctr"/>
                      <a:r>
                        <a:rPr lang="en-US" sz="1300" b="0" i="0" u="none" strike="noStrike">
                          <a:solidFill>
                            <a:srgbClr val="000000"/>
                          </a:solidFill>
                          <a:effectLst/>
                          <a:latin typeface="Calibri" panose="020F0502020204030204" pitchFamily="34" charset="0"/>
                        </a:rPr>
                        <a:t>8/22/2024</a:t>
                      </a:r>
                    </a:p>
                  </a:txBody>
                  <a:tcPr marL="9525" marR="9525" marT="9525" marB="0" anchor="ctr"/>
                </a:tc>
                <a:tc>
                  <a:txBody>
                    <a:bodyPr/>
                    <a:lstStyle/>
                    <a:p>
                      <a:pPr algn="ctr" rtl="0" fontAlgn="ctr"/>
                      <a:r>
                        <a:rPr lang="en-US" sz="1300" b="0" i="0" u="none" strike="noStrike">
                          <a:solidFill>
                            <a:srgbClr val="000000"/>
                          </a:solidFill>
                          <a:effectLst/>
                          <a:latin typeface="Calibri" panose="020F0502020204030204" pitchFamily="34" charset="0"/>
                        </a:rPr>
                        <a:t>Raw Oysters</a:t>
                      </a:r>
                    </a:p>
                  </a:txBody>
                  <a:tcPr marL="9525" marR="9525" marT="9525" marB="0" anchor="ctr"/>
                </a:tc>
                <a:tc>
                  <a:txBody>
                    <a:bodyPr/>
                    <a:lstStyle/>
                    <a:p>
                      <a:pPr algn="l" rtl="0" fontAlgn="ctr"/>
                      <a:r>
                        <a:rPr lang="en-US" sz="1300" b="0" i="0" u="none" strike="noStrike">
                          <a:solidFill>
                            <a:srgbClr val="000000"/>
                          </a:solidFill>
                          <a:effectLst/>
                          <a:latin typeface="Calibri" panose="020F0502020204030204" pitchFamily="34" charset="0"/>
                        </a:rPr>
                        <a:t>CCB23-Dennis</a:t>
                      </a:r>
                    </a:p>
                  </a:txBody>
                  <a:tcPr marL="9525" marR="9525" marT="9525" marB="0" anchor="ctr"/>
                </a:tc>
                <a:extLst>
                  <a:ext uri="{0D108BD9-81ED-4DB2-BD59-A6C34878D82A}">
                    <a16:rowId xmlns:a16="http://schemas.microsoft.com/office/drawing/2014/main" val="650673656"/>
                  </a:ext>
                </a:extLst>
              </a:tr>
              <a:tr h="190500">
                <a:tc>
                  <a:txBody>
                    <a:bodyPr/>
                    <a:lstStyle/>
                    <a:p>
                      <a:pPr algn="ctr" rtl="0" fontAlgn="ctr"/>
                      <a:r>
                        <a:rPr lang="en-US" sz="1300" b="0" i="0" u="none" strike="noStrike">
                          <a:solidFill>
                            <a:srgbClr val="000000"/>
                          </a:solidFill>
                          <a:effectLst/>
                          <a:latin typeface="Calibri" panose="020F0502020204030204" pitchFamily="34" charset="0"/>
                        </a:rPr>
                        <a:t>9/1/2024</a:t>
                      </a:r>
                    </a:p>
                  </a:txBody>
                  <a:tcPr marL="9525" marR="9525" marT="9525" marB="0" anchor="ctr"/>
                </a:tc>
                <a:tc>
                  <a:txBody>
                    <a:bodyPr/>
                    <a:lstStyle/>
                    <a:p>
                      <a:pPr algn="ctr" rtl="0" fontAlgn="ctr"/>
                      <a:r>
                        <a:rPr lang="en-US" sz="1300" b="0" i="0" u="none" strike="noStrike">
                          <a:solidFill>
                            <a:srgbClr val="000000"/>
                          </a:solidFill>
                          <a:effectLst/>
                          <a:latin typeface="Calibri" panose="020F0502020204030204" pitchFamily="34" charset="0"/>
                        </a:rPr>
                        <a:t>Raw Oysters</a:t>
                      </a:r>
                    </a:p>
                  </a:txBody>
                  <a:tcPr marL="9525" marR="9525" marT="9525" marB="0" anchor="ctr"/>
                </a:tc>
                <a:tc>
                  <a:txBody>
                    <a:bodyPr/>
                    <a:lstStyle/>
                    <a:p>
                      <a:pPr algn="l" rtl="0" fontAlgn="ctr"/>
                      <a:r>
                        <a:rPr lang="en-US" sz="1300" b="0" i="0" u="none" strike="noStrike">
                          <a:solidFill>
                            <a:srgbClr val="000000"/>
                          </a:solidFill>
                          <a:effectLst/>
                          <a:latin typeface="Calibri" panose="020F0502020204030204" pitchFamily="34" charset="0"/>
                        </a:rPr>
                        <a:t>SC50-Chatham</a:t>
                      </a:r>
                    </a:p>
                  </a:txBody>
                  <a:tcPr marL="9525" marR="9525" marT="9525" marB="0" anchor="ctr"/>
                </a:tc>
                <a:extLst>
                  <a:ext uri="{0D108BD9-81ED-4DB2-BD59-A6C34878D82A}">
                    <a16:rowId xmlns:a16="http://schemas.microsoft.com/office/drawing/2014/main" val="2773286518"/>
                  </a:ext>
                </a:extLst>
              </a:tr>
              <a:tr h="190500">
                <a:tc>
                  <a:txBody>
                    <a:bodyPr/>
                    <a:lstStyle/>
                    <a:p>
                      <a:pPr algn="ctr" rtl="0" fontAlgn="ctr"/>
                      <a:r>
                        <a:rPr lang="en-US" sz="1300" b="0" i="0" u="none" strike="noStrike">
                          <a:solidFill>
                            <a:srgbClr val="000000"/>
                          </a:solidFill>
                          <a:effectLst/>
                          <a:latin typeface="Calibri" panose="020F0502020204030204" pitchFamily="34" charset="0"/>
                        </a:rPr>
                        <a:t>9/13/2024</a:t>
                      </a:r>
                    </a:p>
                  </a:txBody>
                  <a:tcPr marL="9525" marR="9525" marT="9525" marB="0" anchor="ctr"/>
                </a:tc>
                <a:tc>
                  <a:txBody>
                    <a:bodyPr/>
                    <a:lstStyle/>
                    <a:p>
                      <a:pPr algn="ctr" rtl="0" fontAlgn="ctr"/>
                      <a:r>
                        <a:rPr lang="en-US" sz="1300" b="0" i="0" u="none" strike="noStrike">
                          <a:solidFill>
                            <a:srgbClr val="000000"/>
                          </a:solidFill>
                          <a:effectLst/>
                          <a:latin typeface="Calibri" panose="020F0502020204030204" pitchFamily="34" charset="0"/>
                        </a:rPr>
                        <a:t>Raw Oysters</a:t>
                      </a:r>
                    </a:p>
                  </a:txBody>
                  <a:tcPr marL="9525" marR="9525" marT="9525" marB="0" anchor="ctr"/>
                </a:tc>
                <a:tc>
                  <a:txBody>
                    <a:bodyPr/>
                    <a:lstStyle/>
                    <a:p>
                      <a:pPr algn="l" rtl="0" fontAlgn="ctr"/>
                      <a:r>
                        <a:rPr lang="en-US" sz="1300" b="0" i="0" u="none" strike="noStrike">
                          <a:solidFill>
                            <a:srgbClr val="000000"/>
                          </a:solidFill>
                          <a:effectLst/>
                          <a:latin typeface="Calibri" panose="020F0502020204030204" pitchFamily="34" charset="0"/>
                        </a:rPr>
                        <a:t>SC21-Barnstable</a:t>
                      </a:r>
                    </a:p>
                  </a:txBody>
                  <a:tcPr marL="9525" marR="9525" marT="9525" marB="0" anchor="ctr"/>
                </a:tc>
                <a:extLst>
                  <a:ext uri="{0D108BD9-81ED-4DB2-BD59-A6C34878D82A}">
                    <a16:rowId xmlns:a16="http://schemas.microsoft.com/office/drawing/2014/main" val="2709240464"/>
                  </a:ext>
                </a:extLst>
              </a:tr>
              <a:tr h="227757">
                <a:tc>
                  <a:txBody>
                    <a:bodyPr/>
                    <a:lstStyle/>
                    <a:p>
                      <a:pPr algn="ctr" rtl="0" fontAlgn="ctr"/>
                      <a:r>
                        <a:rPr lang="en-US" sz="1300" b="0" i="0" u="none" strike="noStrike">
                          <a:solidFill>
                            <a:srgbClr val="000000"/>
                          </a:solidFill>
                          <a:effectLst/>
                          <a:latin typeface="Calibri" panose="020F0502020204030204" pitchFamily="34" charset="0"/>
                        </a:rPr>
                        <a:t>9/28/2024</a:t>
                      </a:r>
                    </a:p>
                  </a:txBody>
                  <a:tcPr marL="9525" marR="9525" marT="9525" marB="0" anchor="ctr"/>
                </a:tc>
                <a:tc>
                  <a:txBody>
                    <a:bodyPr/>
                    <a:lstStyle/>
                    <a:p>
                      <a:pPr algn="ctr" rtl="0" fontAlgn="ctr"/>
                      <a:r>
                        <a:rPr lang="en-US" sz="1300" b="0" i="0" u="none" strike="noStrike">
                          <a:solidFill>
                            <a:srgbClr val="000000"/>
                          </a:solidFill>
                          <a:effectLst/>
                          <a:latin typeface="Calibri" panose="020F0502020204030204" pitchFamily="34" charset="0"/>
                        </a:rPr>
                        <a:t>Raw Oysters</a:t>
                      </a:r>
                    </a:p>
                  </a:txBody>
                  <a:tcPr marL="9525" marR="9525" marT="9525" marB="0" anchor="ctr"/>
                </a:tc>
                <a:tc>
                  <a:txBody>
                    <a:bodyPr/>
                    <a:lstStyle/>
                    <a:p>
                      <a:pPr algn="l" rtl="0" fontAlgn="ctr"/>
                      <a:r>
                        <a:rPr lang="en-US" sz="1300" b="0" i="0" u="none" strike="noStrike">
                          <a:solidFill>
                            <a:srgbClr val="000000"/>
                          </a:solidFill>
                          <a:effectLst/>
                          <a:latin typeface="Calibri" panose="020F0502020204030204" pitchFamily="34" charset="0"/>
                        </a:rPr>
                        <a:t>BB36-Wareham</a:t>
                      </a:r>
                    </a:p>
                  </a:txBody>
                  <a:tcPr marL="9525" marR="9525" marT="9525" marB="0" anchor="ctr"/>
                </a:tc>
                <a:extLst>
                  <a:ext uri="{0D108BD9-81ED-4DB2-BD59-A6C34878D82A}">
                    <a16:rowId xmlns:a16="http://schemas.microsoft.com/office/drawing/2014/main" val="3843362904"/>
                  </a:ext>
                </a:extLst>
              </a:tr>
            </a:tbl>
          </a:graphicData>
        </a:graphic>
      </p:graphicFrame>
      <p:graphicFrame>
        <p:nvGraphicFramePr>
          <p:cNvPr id="10" name="Table 9">
            <a:extLst>
              <a:ext uri="{FF2B5EF4-FFF2-40B4-BE49-F238E27FC236}">
                <a16:creationId xmlns:a16="http://schemas.microsoft.com/office/drawing/2014/main" id="{B0F6C173-3258-44A8-805E-831330BEB2E6}"/>
              </a:ext>
            </a:extLst>
          </p:cNvPr>
          <p:cNvGraphicFramePr>
            <a:graphicFrameLocks noGrp="1"/>
          </p:cNvGraphicFramePr>
          <p:nvPr>
            <p:extLst>
              <p:ext uri="{D42A27DB-BD31-4B8C-83A1-F6EECF244321}">
                <p14:modId xmlns:p14="http://schemas.microsoft.com/office/powerpoint/2010/main" val="3343039075"/>
              </p:ext>
            </p:extLst>
          </p:nvPr>
        </p:nvGraphicFramePr>
        <p:xfrm>
          <a:off x="5982901" y="475832"/>
          <a:ext cx="6005214" cy="3604282"/>
        </p:xfrm>
        <a:graphic>
          <a:graphicData uri="http://schemas.openxmlformats.org/drawingml/2006/table">
            <a:tbl>
              <a:tblPr>
                <a:tableStyleId>{5940675A-B579-460E-94D1-54222C63F5DA}</a:tableStyleId>
              </a:tblPr>
              <a:tblGrid>
                <a:gridCol w="1215725">
                  <a:extLst>
                    <a:ext uri="{9D8B030D-6E8A-4147-A177-3AD203B41FA5}">
                      <a16:colId xmlns:a16="http://schemas.microsoft.com/office/drawing/2014/main" val="2138492598"/>
                    </a:ext>
                  </a:extLst>
                </a:gridCol>
                <a:gridCol w="1518557">
                  <a:extLst>
                    <a:ext uri="{9D8B030D-6E8A-4147-A177-3AD203B41FA5}">
                      <a16:colId xmlns:a16="http://schemas.microsoft.com/office/drawing/2014/main" val="1011493802"/>
                    </a:ext>
                  </a:extLst>
                </a:gridCol>
                <a:gridCol w="3270932">
                  <a:extLst>
                    <a:ext uri="{9D8B030D-6E8A-4147-A177-3AD203B41FA5}">
                      <a16:colId xmlns:a16="http://schemas.microsoft.com/office/drawing/2014/main" val="868646262"/>
                    </a:ext>
                  </a:extLst>
                </a:gridCol>
              </a:tblGrid>
              <a:tr h="366002">
                <a:tc>
                  <a:txBody>
                    <a:bodyPr/>
                    <a:lstStyle/>
                    <a:p>
                      <a:pPr algn="ctr" fontAlgn="b"/>
                      <a:r>
                        <a:rPr lang="en-US" sz="1300" b="1" u="none" strike="noStrike">
                          <a:effectLst/>
                        </a:rPr>
                        <a:t>Consumption Date</a:t>
                      </a:r>
                      <a:endParaRPr lang="en-US" sz="1300" b="1" i="0" u="none" strike="noStrike">
                        <a:solidFill>
                          <a:srgbClr val="000000"/>
                        </a:solidFill>
                        <a:effectLst/>
                        <a:latin typeface="Calibri" panose="020F0502020204030204" pitchFamily="34" charset="0"/>
                      </a:endParaRPr>
                    </a:p>
                  </a:txBody>
                  <a:tcPr marL="0" marR="0" marT="0" marB="0" anchor="b">
                    <a:solidFill>
                      <a:schemeClr val="accent1">
                        <a:lumMod val="20000"/>
                        <a:lumOff val="80000"/>
                      </a:schemeClr>
                    </a:solidFill>
                  </a:tcPr>
                </a:tc>
                <a:tc>
                  <a:txBody>
                    <a:bodyPr/>
                    <a:lstStyle/>
                    <a:p>
                      <a:pPr algn="ctr" fontAlgn="b"/>
                      <a:r>
                        <a:rPr lang="en-US" sz="1300" b="1" u="none" strike="noStrike">
                          <a:effectLst/>
                        </a:rPr>
                        <a:t>Implicated Food</a:t>
                      </a:r>
                      <a:endParaRPr lang="en-US" sz="1300" b="1" i="0" u="none" strike="noStrike">
                        <a:solidFill>
                          <a:srgbClr val="000000"/>
                        </a:solidFill>
                        <a:effectLst/>
                        <a:latin typeface="Calibri" panose="020F0502020204030204" pitchFamily="34" charset="0"/>
                      </a:endParaRPr>
                    </a:p>
                  </a:txBody>
                  <a:tcPr marL="0" marR="0" marT="0" marB="0" anchor="b">
                    <a:solidFill>
                      <a:schemeClr val="accent1">
                        <a:lumMod val="20000"/>
                        <a:lumOff val="80000"/>
                      </a:schemeClr>
                    </a:solidFill>
                  </a:tcPr>
                </a:tc>
                <a:tc>
                  <a:txBody>
                    <a:bodyPr/>
                    <a:lstStyle/>
                    <a:p>
                      <a:pPr algn="ctr" fontAlgn="b"/>
                      <a:r>
                        <a:rPr lang="en-US" sz="1300" b="1" u="none" strike="noStrike">
                          <a:effectLst/>
                        </a:rPr>
                        <a:t>Harvest Areas</a:t>
                      </a:r>
                      <a:endParaRPr lang="en-US" sz="1300" b="1" i="0" u="none" strike="noStrike">
                        <a:solidFill>
                          <a:srgbClr val="000000"/>
                        </a:solidFill>
                        <a:effectLst/>
                        <a:latin typeface="Calibri" panose="020F0502020204030204" pitchFamily="34" charset="0"/>
                      </a:endParaRPr>
                    </a:p>
                  </a:txBody>
                  <a:tcPr marL="0" marR="0" marT="0" marB="0" anchor="b">
                    <a:solidFill>
                      <a:schemeClr val="accent1">
                        <a:lumMod val="20000"/>
                        <a:lumOff val="80000"/>
                      </a:schemeClr>
                    </a:solidFill>
                  </a:tcPr>
                </a:tc>
                <a:extLst>
                  <a:ext uri="{0D108BD9-81ED-4DB2-BD59-A6C34878D82A}">
                    <a16:rowId xmlns:a16="http://schemas.microsoft.com/office/drawing/2014/main" val="363459653"/>
                  </a:ext>
                </a:extLst>
              </a:tr>
              <a:tr h="191799">
                <a:tc>
                  <a:txBody>
                    <a:bodyPr/>
                    <a:lstStyle/>
                    <a:p>
                      <a:pPr algn="ctr" rtl="0" fontAlgn="b"/>
                      <a:r>
                        <a:rPr lang="en-US" sz="1100" b="0" i="0" u="none" strike="noStrike">
                          <a:solidFill>
                            <a:srgbClr val="000000"/>
                          </a:solidFill>
                          <a:effectLst/>
                          <a:latin typeface="Calibri"/>
                        </a:rPr>
                        <a:t>6/29/2024</a:t>
                      </a:r>
                    </a:p>
                  </a:txBody>
                  <a:tcPr marL="9525" marR="9525" marT="9525" marB="0" anchor="b"/>
                </a:tc>
                <a:tc>
                  <a:txBody>
                    <a:bodyPr/>
                    <a:lstStyle/>
                    <a:p>
                      <a:pPr algn="ctr" rtl="0" fontAlgn="b"/>
                      <a:r>
                        <a:rPr lang="en-US" sz="1100" b="0" i="0" u="none" strike="noStrike">
                          <a:solidFill>
                            <a:srgbClr val="000000"/>
                          </a:solidFill>
                          <a:effectLst/>
                          <a:latin typeface="Calibri"/>
                        </a:rPr>
                        <a:t>Raw Oysters</a:t>
                      </a:r>
                    </a:p>
                  </a:txBody>
                  <a:tcPr marL="9525" marR="9525" marT="9525" marB="0" anchor="b"/>
                </a:tc>
                <a:tc>
                  <a:txBody>
                    <a:bodyPr/>
                    <a:lstStyle/>
                    <a:p>
                      <a:pPr algn="l" rtl="0" fontAlgn="b"/>
                      <a:r>
                        <a:rPr lang="en-US" sz="1100" b="0" i="0" u="none" strike="noStrike">
                          <a:solidFill>
                            <a:srgbClr val="000000"/>
                          </a:solidFill>
                          <a:effectLst/>
                          <a:latin typeface="Calibri"/>
                        </a:rPr>
                        <a:t>SC50-Chatham, SC28-Yarmouth</a:t>
                      </a:r>
                    </a:p>
                  </a:txBody>
                  <a:tcPr marL="9525" marR="9525" marT="9525" marB="0" anchor="b"/>
                </a:tc>
                <a:extLst>
                  <a:ext uri="{0D108BD9-81ED-4DB2-BD59-A6C34878D82A}">
                    <a16:rowId xmlns:a16="http://schemas.microsoft.com/office/drawing/2014/main" val="1638724218"/>
                  </a:ext>
                </a:extLst>
              </a:tr>
              <a:tr h="191799">
                <a:tc>
                  <a:txBody>
                    <a:bodyPr/>
                    <a:lstStyle/>
                    <a:p>
                      <a:pPr algn="ctr" rtl="0" fontAlgn="b"/>
                      <a:r>
                        <a:rPr lang="en-US" sz="1100" b="0" i="0" u="none" strike="noStrike">
                          <a:solidFill>
                            <a:srgbClr val="000000"/>
                          </a:solidFill>
                          <a:effectLst/>
                          <a:latin typeface="Calibri"/>
                        </a:rPr>
                        <a:t>7/2/2024</a:t>
                      </a:r>
                    </a:p>
                  </a:txBody>
                  <a:tcPr marL="9525" marR="9525" marT="9525" marB="0" anchor="b"/>
                </a:tc>
                <a:tc>
                  <a:txBody>
                    <a:bodyPr/>
                    <a:lstStyle/>
                    <a:p>
                      <a:pPr algn="ctr" rtl="0" fontAlgn="b"/>
                      <a:r>
                        <a:rPr lang="en-US" sz="1100" b="0" i="0" u="none" strike="noStrike">
                          <a:solidFill>
                            <a:srgbClr val="000000"/>
                          </a:solidFill>
                          <a:effectLst/>
                          <a:latin typeface="Calibri"/>
                        </a:rPr>
                        <a:t>Raw Oysters</a:t>
                      </a:r>
                    </a:p>
                  </a:txBody>
                  <a:tcPr marL="9525" marR="9525" marT="9525" marB="0" anchor="b"/>
                </a:tc>
                <a:tc>
                  <a:txBody>
                    <a:bodyPr/>
                    <a:lstStyle/>
                    <a:p>
                      <a:pPr algn="l" rtl="0" fontAlgn="b"/>
                      <a:r>
                        <a:rPr lang="en-US" sz="1100" b="0" i="0" u="none" strike="noStrike">
                          <a:solidFill>
                            <a:srgbClr val="000000"/>
                          </a:solidFill>
                          <a:effectLst/>
                          <a:latin typeface="Calibri"/>
                        </a:rPr>
                        <a:t>CCB14, CCB23, CCB31, OC5, Canada</a:t>
                      </a:r>
                    </a:p>
                  </a:txBody>
                  <a:tcPr marL="9525" marR="9525" marT="9525" marB="0" anchor="b"/>
                </a:tc>
                <a:extLst>
                  <a:ext uri="{0D108BD9-81ED-4DB2-BD59-A6C34878D82A}">
                    <a16:rowId xmlns:a16="http://schemas.microsoft.com/office/drawing/2014/main" val="3327206777"/>
                  </a:ext>
                </a:extLst>
              </a:tr>
              <a:tr h="191799">
                <a:tc>
                  <a:txBody>
                    <a:bodyPr/>
                    <a:lstStyle/>
                    <a:p>
                      <a:pPr lvl="0" algn="ctr" rtl="0">
                        <a:buNone/>
                      </a:pPr>
                      <a:r>
                        <a:rPr lang="en-US" sz="1100" b="0" i="0" u="none" strike="noStrike">
                          <a:solidFill>
                            <a:srgbClr val="000000"/>
                          </a:solidFill>
                          <a:effectLst/>
                          <a:latin typeface="Calibri"/>
                        </a:rPr>
                        <a:t>7/14/2024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lvl="0" algn="ctr" rtl="0">
                        <a:buNone/>
                      </a:pPr>
                      <a:r>
                        <a:rPr lang="en-US" sz="1100" b="0" i="0" u="none" strike="noStrike">
                          <a:solidFill>
                            <a:srgbClr val="000000"/>
                          </a:solidFill>
                          <a:effectLst/>
                          <a:latin typeface="Calibri"/>
                        </a:rPr>
                        <a:t>Raw Oysters</a:t>
                      </a:r>
                    </a:p>
                  </a:txBody>
                  <a:tcPr marL="9525" marR="9525" marT="9525" marB="0" anchor="b"/>
                </a:tc>
                <a:tc>
                  <a:txBody>
                    <a:bodyPr/>
                    <a:lstStyle/>
                    <a:p>
                      <a:pPr lvl="0" algn="l" rtl="0">
                        <a:buNone/>
                      </a:pPr>
                      <a:r>
                        <a:rPr lang="en-US" sz="1100" b="0" i="0" u="none" strike="noStrike">
                          <a:solidFill>
                            <a:srgbClr val="000000"/>
                          </a:solidFill>
                          <a:effectLst/>
                          <a:latin typeface="Calibri"/>
                        </a:rPr>
                        <a:t>CCB31-Barnstable, CCB14-Wellfleet</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86242618"/>
                  </a:ext>
                </a:extLst>
              </a:tr>
              <a:tr h="191799">
                <a:tc>
                  <a:txBody>
                    <a:bodyPr/>
                    <a:lstStyle/>
                    <a:p>
                      <a:pPr lvl="0" algn="ctr" rtl="0">
                        <a:buNone/>
                      </a:pPr>
                      <a:r>
                        <a:rPr lang="en-US" sz="1100" b="0" i="0" u="none" strike="noStrike">
                          <a:solidFill>
                            <a:srgbClr val="000000"/>
                          </a:solidFill>
                          <a:effectLst/>
                          <a:latin typeface="Calibri"/>
                        </a:rPr>
                        <a:t>7/26/2024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lvl="0" algn="ctr" rtl="0">
                        <a:buNone/>
                      </a:pPr>
                      <a:r>
                        <a:rPr lang="en-US" sz="1100" b="0" i="0" u="none" strike="noStrike">
                          <a:solidFill>
                            <a:srgbClr val="000000"/>
                          </a:solidFill>
                          <a:effectLst/>
                          <a:latin typeface="Calibri"/>
                        </a:rPr>
                        <a:t>Raw Oysters</a:t>
                      </a:r>
                    </a:p>
                  </a:txBody>
                  <a:tcPr marL="9525" marR="9525" marT="9525" marB="0" anchor="b"/>
                </a:tc>
                <a:tc>
                  <a:txBody>
                    <a:bodyPr/>
                    <a:lstStyle/>
                    <a:p>
                      <a:pPr lvl="0" algn="l" rtl="0">
                        <a:buNone/>
                      </a:pPr>
                      <a:r>
                        <a:rPr lang="en-US" sz="1100" b="0" i="0" u="none" strike="noStrike">
                          <a:solidFill>
                            <a:srgbClr val="000000"/>
                          </a:solidFill>
                          <a:effectLst/>
                          <a:latin typeface="Calibri"/>
                        </a:rPr>
                        <a:t>CCB31-Barnstable, WA</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53899016"/>
                  </a:ext>
                </a:extLst>
              </a:tr>
              <a:tr h="191799">
                <a:tc>
                  <a:txBody>
                    <a:bodyPr/>
                    <a:lstStyle/>
                    <a:p>
                      <a:pPr lvl="0" algn="ctr">
                        <a:buNone/>
                      </a:pPr>
                      <a:r>
                        <a:rPr lang="en-US" sz="1100" b="0" i="0" u="none" strike="noStrike">
                          <a:solidFill>
                            <a:srgbClr val="000000"/>
                          </a:solidFill>
                          <a:effectLst/>
                          <a:latin typeface="Calibri"/>
                        </a:rPr>
                        <a:t>7/26/2024</a:t>
                      </a:r>
                      <a:endParaRPr lang="en-US" sz="1100"/>
                    </a:p>
                  </a:txBody>
                  <a:tcPr marL="9525" marR="9525" marT="9525" marB="0" anchor="b"/>
                </a:tc>
                <a:tc>
                  <a:txBody>
                    <a:bodyPr/>
                    <a:lstStyle/>
                    <a:p>
                      <a:pPr lvl="0" algn="ctr" rtl="0">
                        <a:buNone/>
                      </a:pPr>
                      <a:r>
                        <a:rPr lang="en-US" sz="1100" b="0" i="0" u="none" strike="noStrike">
                          <a:solidFill>
                            <a:srgbClr val="000000"/>
                          </a:solidFill>
                          <a:effectLst/>
                          <a:latin typeface="Calibri"/>
                        </a:rPr>
                        <a:t>Raw Oysters</a:t>
                      </a:r>
                    </a:p>
                  </a:txBody>
                  <a:tcPr marL="9525" marR="9525" marT="9525" marB="0" anchor="b"/>
                </a:tc>
                <a:tc>
                  <a:txBody>
                    <a:bodyPr/>
                    <a:lstStyle/>
                    <a:p>
                      <a:pPr lvl="0" algn="l">
                        <a:buNone/>
                      </a:pPr>
                      <a:r>
                        <a:rPr lang="en-US" sz="1100" b="0" i="0" u="none" strike="noStrike">
                          <a:solidFill>
                            <a:srgbClr val="000000"/>
                          </a:solidFill>
                          <a:effectLst/>
                          <a:latin typeface="Calibri"/>
                        </a:rPr>
                        <a:t>CCB9-Eastham, CCB45-Duxbury</a:t>
                      </a:r>
                    </a:p>
                  </a:txBody>
                  <a:tcPr marL="9525" marR="9525" marT="9525" marB="0" anchor="b"/>
                </a:tc>
                <a:extLst>
                  <a:ext uri="{0D108BD9-81ED-4DB2-BD59-A6C34878D82A}">
                    <a16:rowId xmlns:a16="http://schemas.microsoft.com/office/drawing/2014/main" val="980237394"/>
                  </a:ext>
                </a:extLst>
              </a:tr>
              <a:tr h="216808">
                <a:tc>
                  <a:txBody>
                    <a:bodyPr/>
                    <a:lstStyle/>
                    <a:p>
                      <a:pPr lvl="0" algn="ctr">
                        <a:buNone/>
                      </a:pPr>
                      <a:r>
                        <a:rPr lang="en-US" sz="1100" b="0" i="0" u="none" strike="noStrike">
                          <a:solidFill>
                            <a:srgbClr val="000000"/>
                          </a:solidFill>
                          <a:effectLst/>
                          <a:latin typeface="Calibri"/>
                        </a:rPr>
                        <a:t>7/27/2024</a:t>
                      </a:r>
                    </a:p>
                  </a:txBody>
                  <a:tcPr marL="9525" marR="9525" marT="9525" marB="0" anchor="b"/>
                </a:tc>
                <a:tc>
                  <a:txBody>
                    <a:bodyPr/>
                    <a:lstStyle/>
                    <a:p>
                      <a:pPr lvl="0" algn="ctr" rtl="0">
                        <a:buNone/>
                      </a:pPr>
                      <a:r>
                        <a:rPr lang="en-US" sz="1100" b="0" i="0" u="none" strike="noStrike">
                          <a:solidFill>
                            <a:srgbClr val="000000"/>
                          </a:solidFill>
                          <a:effectLst/>
                          <a:latin typeface="Calibri"/>
                        </a:rPr>
                        <a:t>Raw Oysters</a:t>
                      </a:r>
                    </a:p>
                  </a:txBody>
                  <a:tcPr marL="9525" marR="9525" marT="9525" marB="0" anchor="b"/>
                </a:tc>
                <a:tc>
                  <a:txBody>
                    <a:bodyPr/>
                    <a:lstStyle/>
                    <a:p>
                      <a:pPr lvl="0" algn="l">
                        <a:buNone/>
                      </a:pPr>
                      <a:r>
                        <a:rPr lang="en-US" sz="1100" b="0" i="0" u="none" strike="noStrike">
                          <a:solidFill>
                            <a:srgbClr val="000000"/>
                          </a:solidFill>
                          <a:effectLst/>
                          <a:latin typeface="Calibri"/>
                        </a:rPr>
                        <a:t>BB3-Westport, CCB45-Duxbury</a:t>
                      </a:r>
                    </a:p>
                  </a:txBody>
                  <a:tcPr marL="9525" marR="9525" marT="9525" marB="0" anchor="b"/>
                </a:tc>
                <a:extLst>
                  <a:ext uri="{0D108BD9-81ED-4DB2-BD59-A6C34878D82A}">
                    <a16:rowId xmlns:a16="http://schemas.microsoft.com/office/drawing/2014/main" val="2273817414"/>
                  </a:ext>
                </a:extLst>
              </a:tr>
              <a:tr h="191799">
                <a:tc>
                  <a:txBody>
                    <a:bodyPr/>
                    <a:lstStyle/>
                    <a:p>
                      <a:pPr lvl="0" algn="ctr">
                        <a:buNone/>
                      </a:pPr>
                      <a:r>
                        <a:rPr lang="en-US" sz="1100" b="0" i="0" u="none" strike="noStrike">
                          <a:solidFill>
                            <a:srgbClr val="000000"/>
                          </a:solidFill>
                          <a:effectLst/>
                          <a:latin typeface="Calibri"/>
                        </a:rPr>
                        <a:t>7/31/2024</a:t>
                      </a:r>
                    </a:p>
                  </a:txBody>
                  <a:tcPr marL="9525" marR="9525" marT="9525" marB="0" anchor="b"/>
                </a:tc>
                <a:tc>
                  <a:txBody>
                    <a:bodyPr/>
                    <a:lstStyle/>
                    <a:p>
                      <a:pPr lvl="0" algn="ctr" rtl="0">
                        <a:buNone/>
                      </a:pPr>
                      <a:r>
                        <a:rPr lang="en-US" sz="1100" b="0" i="0" u="none" strike="noStrike">
                          <a:solidFill>
                            <a:srgbClr val="000000"/>
                          </a:solidFill>
                          <a:effectLst/>
                          <a:latin typeface="Calibri"/>
                        </a:rPr>
                        <a:t>Raw Oysters</a:t>
                      </a:r>
                    </a:p>
                  </a:txBody>
                  <a:tcPr marL="9525" marR="9525" marT="9525" marB="0" anchor="b"/>
                </a:tc>
                <a:tc>
                  <a:txBody>
                    <a:bodyPr/>
                    <a:lstStyle/>
                    <a:p>
                      <a:pPr lvl="0" algn="l">
                        <a:buNone/>
                      </a:pPr>
                      <a:r>
                        <a:rPr lang="en-US" sz="1100" b="0" i="0" u="none" strike="noStrike">
                          <a:solidFill>
                            <a:srgbClr val="000000"/>
                          </a:solidFill>
                          <a:effectLst/>
                          <a:latin typeface="Calibri"/>
                        </a:rPr>
                        <a:t>SC61-Orleans, CCB11-Wellfleet, CCB45-Duxbury</a:t>
                      </a:r>
                    </a:p>
                  </a:txBody>
                  <a:tcPr marL="9525" marR="9525" marT="9525" marB="0" anchor="b"/>
                </a:tc>
                <a:extLst>
                  <a:ext uri="{0D108BD9-81ED-4DB2-BD59-A6C34878D82A}">
                    <a16:rowId xmlns:a16="http://schemas.microsoft.com/office/drawing/2014/main" val="1973334687"/>
                  </a:ext>
                </a:extLst>
              </a:tr>
              <a:tr h="191799">
                <a:tc>
                  <a:txBody>
                    <a:bodyPr/>
                    <a:lstStyle/>
                    <a:p>
                      <a:pPr lvl="0" algn="ctr" rtl="0">
                        <a:buNone/>
                      </a:pPr>
                      <a:r>
                        <a:rPr lang="en-US" sz="1100" b="0" i="0" u="none" strike="noStrike">
                          <a:solidFill>
                            <a:srgbClr val="000000"/>
                          </a:solidFill>
                          <a:effectLst/>
                          <a:latin typeface="Calibri"/>
                        </a:rPr>
                        <a:t>8/4/2024</a:t>
                      </a:r>
                    </a:p>
                  </a:txBody>
                  <a:tcPr marL="9525" marR="9525" marT="9525" marB="0" anchor="b"/>
                </a:tc>
                <a:tc>
                  <a:txBody>
                    <a:bodyPr/>
                    <a:lstStyle/>
                    <a:p>
                      <a:pPr lvl="0" algn="ctr" rtl="0">
                        <a:buNone/>
                      </a:pPr>
                      <a:r>
                        <a:rPr lang="en-US" sz="1100" b="0" i="0" u="none" strike="noStrike">
                          <a:solidFill>
                            <a:srgbClr val="000000"/>
                          </a:solidFill>
                          <a:effectLst/>
                          <a:latin typeface="Calibri"/>
                        </a:rPr>
                        <a:t>Raw Oysters</a:t>
                      </a:r>
                    </a:p>
                  </a:txBody>
                  <a:tcPr marL="9525" marR="9525" marT="9525" marB="0" anchor="b"/>
                </a:tc>
                <a:tc>
                  <a:txBody>
                    <a:bodyPr/>
                    <a:lstStyle/>
                    <a:p>
                      <a:pPr lvl="0" algn="l" rtl="0">
                        <a:buNone/>
                      </a:pPr>
                      <a:r>
                        <a:rPr lang="en-US" sz="1100" b="0" i="0" u="none" strike="noStrike">
                          <a:solidFill>
                            <a:srgbClr val="000000"/>
                          </a:solidFill>
                          <a:effectLst/>
                          <a:latin typeface="Calibri"/>
                        </a:rPr>
                        <a:t>CCB11-Wellfleet, Canada</a:t>
                      </a:r>
                    </a:p>
                  </a:txBody>
                  <a:tcPr marL="9525" marR="9525" marT="9525" marB="0" anchor="b"/>
                </a:tc>
                <a:extLst>
                  <a:ext uri="{0D108BD9-81ED-4DB2-BD59-A6C34878D82A}">
                    <a16:rowId xmlns:a16="http://schemas.microsoft.com/office/drawing/2014/main" val="452220932"/>
                  </a:ext>
                </a:extLst>
              </a:tr>
              <a:tr h="191799">
                <a:tc>
                  <a:txBody>
                    <a:bodyPr/>
                    <a:lstStyle/>
                    <a:p>
                      <a:pPr lvl="0" algn="ctr" rtl="0">
                        <a:buNone/>
                      </a:pPr>
                      <a:r>
                        <a:rPr lang="en-US" sz="1100" b="0" i="0" u="none" strike="noStrike">
                          <a:solidFill>
                            <a:srgbClr val="000000"/>
                          </a:solidFill>
                          <a:effectLst/>
                          <a:latin typeface="Calibri"/>
                        </a:rPr>
                        <a:t>8/13/2024</a:t>
                      </a:r>
                    </a:p>
                  </a:txBody>
                  <a:tcPr marL="9525" marR="9525" marT="9525" marB="0" anchor="b"/>
                </a:tc>
                <a:tc>
                  <a:txBody>
                    <a:bodyPr/>
                    <a:lstStyle/>
                    <a:p>
                      <a:pPr lvl="0" algn="ctr" rtl="0">
                        <a:buNone/>
                      </a:pPr>
                      <a:r>
                        <a:rPr lang="en-US" sz="1100" b="0" i="0" u="none" strike="noStrike">
                          <a:solidFill>
                            <a:srgbClr val="000000"/>
                          </a:solidFill>
                          <a:effectLst/>
                          <a:latin typeface="Calibri"/>
                        </a:rPr>
                        <a:t>Raw Oysters</a:t>
                      </a:r>
                    </a:p>
                  </a:txBody>
                  <a:tcPr marL="9525" marR="9525" marT="9525" marB="0" anchor="b"/>
                </a:tc>
                <a:tc>
                  <a:txBody>
                    <a:bodyPr/>
                    <a:lstStyle/>
                    <a:p>
                      <a:pPr lvl="0" algn="l" rtl="0">
                        <a:buNone/>
                      </a:pPr>
                      <a:r>
                        <a:rPr lang="en-US" sz="1100" b="0" i="0" u="none" strike="noStrike">
                          <a:solidFill>
                            <a:srgbClr val="000000"/>
                          </a:solidFill>
                          <a:effectLst/>
                          <a:latin typeface="Calibri"/>
                        </a:rPr>
                        <a:t>CCB14-Wellfleet, CCB31-Barnstable, ME</a:t>
                      </a:r>
                    </a:p>
                  </a:txBody>
                  <a:tcPr marL="9525" marR="9525" marT="9525" marB="0" anchor="b"/>
                </a:tc>
                <a:extLst>
                  <a:ext uri="{0D108BD9-81ED-4DB2-BD59-A6C34878D82A}">
                    <a16:rowId xmlns:a16="http://schemas.microsoft.com/office/drawing/2014/main" val="2905578924"/>
                  </a:ext>
                </a:extLst>
              </a:tr>
              <a:tr h="242807">
                <a:tc>
                  <a:txBody>
                    <a:bodyPr/>
                    <a:lstStyle/>
                    <a:p>
                      <a:pPr lvl="0" algn="ctr" rtl="0">
                        <a:buNone/>
                      </a:pPr>
                      <a:r>
                        <a:rPr lang="en-US" sz="1100" b="0" i="0" u="none" strike="noStrike">
                          <a:solidFill>
                            <a:srgbClr val="000000"/>
                          </a:solidFill>
                          <a:effectLst/>
                          <a:latin typeface="Calibri"/>
                        </a:rPr>
                        <a:t>8/24/2024</a:t>
                      </a:r>
                    </a:p>
                  </a:txBody>
                  <a:tcPr marL="9525" marR="9525" marT="9525" marB="0" anchor="b"/>
                </a:tc>
                <a:tc>
                  <a:txBody>
                    <a:bodyPr/>
                    <a:lstStyle/>
                    <a:p>
                      <a:pPr lvl="0" algn="ctr" rtl="0">
                        <a:buNone/>
                      </a:pPr>
                      <a:r>
                        <a:rPr lang="en-US" sz="1100" b="0" i="0" u="none" strike="noStrike">
                          <a:solidFill>
                            <a:srgbClr val="000000"/>
                          </a:solidFill>
                          <a:effectLst/>
                          <a:latin typeface="Calibri"/>
                        </a:rPr>
                        <a:t>Raw Oysters</a:t>
                      </a:r>
                      <a:endParaRPr lang="en-US" sz="1100"/>
                    </a:p>
                  </a:txBody>
                  <a:tcPr marL="9525" marR="9525" marT="9525" marB="0" anchor="b"/>
                </a:tc>
                <a:tc>
                  <a:txBody>
                    <a:bodyPr/>
                    <a:lstStyle/>
                    <a:p>
                      <a:pPr lvl="0" algn="l" rtl="0">
                        <a:buNone/>
                      </a:pPr>
                      <a:r>
                        <a:rPr lang="en-US" sz="1100" b="0" i="0" u="none" strike="noStrike">
                          <a:solidFill>
                            <a:srgbClr val="000000"/>
                          </a:solidFill>
                          <a:effectLst/>
                          <a:latin typeface="Calibri"/>
                        </a:rPr>
                        <a:t>CCB23, BB21, BB18, NH, Canada</a:t>
                      </a:r>
                    </a:p>
                  </a:txBody>
                  <a:tcPr marL="9525" marR="9525" marT="9525" marB="0" anchor="b"/>
                </a:tc>
                <a:extLst>
                  <a:ext uri="{0D108BD9-81ED-4DB2-BD59-A6C34878D82A}">
                    <a16:rowId xmlns:a16="http://schemas.microsoft.com/office/drawing/2014/main" val="3421549066"/>
                  </a:ext>
                </a:extLst>
              </a:tr>
              <a:tr h="242807">
                <a:tc>
                  <a:txBody>
                    <a:bodyPr/>
                    <a:lstStyle/>
                    <a:p>
                      <a:pPr lvl="0" algn="ctr" rtl="0">
                        <a:buNone/>
                      </a:pPr>
                      <a:r>
                        <a:rPr lang="en-US" sz="1100" b="0" i="0" u="none" strike="noStrike">
                          <a:solidFill>
                            <a:srgbClr val="000000"/>
                          </a:solidFill>
                          <a:effectLst/>
                          <a:latin typeface="Calibri"/>
                        </a:rPr>
                        <a:t>8/29/2024</a:t>
                      </a:r>
                      <a:endParaRPr lang="en-US" sz="1100"/>
                    </a:p>
                  </a:txBody>
                  <a:tcPr marL="9525" marR="9525" marT="9525" marB="0" anchor="b"/>
                </a:tc>
                <a:tc>
                  <a:txBody>
                    <a:bodyPr/>
                    <a:lstStyle/>
                    <a:p>
                      <a:pPr lvl="0" algn="ctr" rtl="0">
                        <a:buNone/>
                      </a:pPr>
                      <a:r>
                        <a:rPr lang="en-US" sz="1100" b="0" i="0" u="none" strike="noStrike">
                          <a:solidFill>
                            <a:srgbClr val="000000"/>
                          </a:solidFill>
                          <a:effectLst/>
                          <a:latin typeface="Calibri"/>
                        </a:rPr>
                        <a:t>Raw Oysters</a:t>
                      </a:r>
                      <a:endParaRPr lang="en-US" sz="1100"/>
                    </a:p>
                  </a:txBody>
                  <a:tcPr marL="9525" marR="9525" marT="9525" marB="0" anchor="b"/>
                </a:tc>
                <a:tc>
                  <a:txBody>
                    <a:bodyPr/>
                    <a:lstStyle/>
                    <a:p>
                      <a:pPr lvl="0" algn="l" rtl="0">
                        <a:buNone/>
                      </a:pPr>
                      <a:r>
                        <a:rPr lang="en-US" sz="1100" b="0" i="0" u="none" strike="noStrike">
                          <a:solidFill>
                            <a:srgbClr val="000000"/>
                          </a:solidFill>
                          <a:effectLst/>
                          <a:latin typeface="Calibri"/>
                        </a:rPr>
                        <a:t>CCB45-Duxbury, WA</a:t>
                      </a:r>
                      <a:endParaRPr lang="en-US" sz="1100"/>
                    </a:p>
                  </a:txBody>
                  <a:tcPr marL="9525" marR="9525" marT="9525" marB="0" anchor="b"/>
                </a:tc>
                <a:extLst>
                  <a:ext uri="{0D108BD9-81ED-4DB2-BD59-A6C34878D82A}">
                    <a16:rowId xmlns:a16="http://schemas.microsoft.com/office/drawing/2014/main" val="2683537879"/>
                  </a:ext>
                </a:extLst>
              </a:tr>
              <a:tr h="242807">
                <a:tc>
                  <a:txBody>
                    <a:bodyPr/>
                    <a:lstStyle/>
                    <a:p>
                      <a:pPr lvl="0" algn="ctr" rtl="0">
                        <a:buNone/>
                      </a:pPr>
                      <a:r>
                        <a:rPr lang="en-US" sz="1100" b="0" i="0" u="none" strike="noStrike">
                          <a:solidFill>
                            <a:srgbClr val="000000"/>
                          </a:solidFill>
                          <a:effectLst/>
                          <a:latin typeface="Calibri"/>
                        </a:rPr>
                        <a:t>8/31/2024</a:t>
                      </a:r>
                      <a:endParaRPr lang="en-US" sz="1100"/>
                    </a:p>
                  </a:txBody>
                  <a:tcPr marL="9525" marR="9525" marT="9525" marB="0" anchor="b"/>
                </a:tc>
                <a:tc>
                  <a:txBody>
                    <a:bodyPr/>
                    <a:lstStyle/>
                    <a:p>
                      <a:pPr lvl="0" algn="ctr" rtl="0">
                        <a:buNone/>
                      </a:pPr>
                      <a:r>
                        <a:rPr lang="en-US" sz="1100" b="0" i="0" u="none" strike="noStrike">
                          <a:solidFill>
                            <a:srgbClr val="000000"/>
                          </a:solidFill>
                          <a:effectLst/>
                          <a:latin typeface="Calibri"/>
                        </a:rPr>
                        <a:t>Raw Oysters</a:t>
                      </a:r>
                      <a:endParaRPr lang="en-US" sz="1100"/>
                    </a:p>
                  </a:txBody>
                  <a:tcPr marL="9525" marR="9525" marT="9525" marB="0" anchor="b"/>
                </a:tc>
                <a:tc>
                  <a:txBody>
                    <a:bodyPr/>
                    <a:lstStyle/>
                    <a:p>
                      <a:pPr lvl="0" algn="l" rtl="0">
                        <a:buNone/>
                      </a:pPr>
                      <a:r>
                        <a:rPr lang="en-US" sz="1100" b="0" i="0" u="none" strike="noStrike">
                          <a:solidFill>
                            <a:srgbClr val="000000"/>
                          </a:solidFill>
                          <a:effectLst/>
                          <a:latin typeface="Calibri"/>
                        </a:rPr>
                        <a:t>CCB20-Brewster, BB37-Wareham</a:t>
                      </a:r>
                      <a:endParaRPr lang="en-US" sz="1100"/>
                    </a:p>
                  </a:txBody>
                  <a:tcPr marL="9525" marR="9525" marT="9525" marB="0" anchor="b"/>
                </a:tc>
                <a:extLst>
                  <a:ext uri="{0D108BD9-81ED-4DB2-BD59-A6C34878D82A}">
                    <a16:rowId xmlns:a16="http://schemas.microsoft.com/office/drawing/2014/main" val="484491176"/>
                  </a:ext>
                </a:extLst>
              </a:tr>
              <a:tr h="242807">
                <a:tc>
                  <a:txBody>
                    <a:bodyPr/>
                    <a:lstStyle/>
                    <a:p>
                      <a:pPr lvl="0" algn="ctr" rtl="0">
                        <a:buNone/>
                      </a:pPr>
                      <a:r>
                        <a:rPr lang="en-US" sz="1100" b="0" i="0" u="none" strike="noStrike">
                          <a:solidFill>
                            <a:srgbClr val="000000"/>
                          </a:solidFill>
                          <a:effectLst/>
                          <a:latin typeface="Calibri"/>
                        </a:rPr>
                        <a:t>9/7/2024</a:t>
                      </a:r>
                    </a:p>
                  </a:txBody>
                  <a:tcPr marL="9525" marR="9525" marT="9525" marB="0" anchor="b"/>
                </a:tc>
                <a:tc>
                  <a:txBody>
                    <a:bodyPr/>
                    <a:lstStyle/>
                    <a:p>
                      <a:pPr lvl="0" algn="ctr" rtl="0">
                        <a:buNone/>
                      </a:pPr>
                      <a:r>
                        <a:rPr lang="en-US" sz="1100" b="0" i="0" u="none" strike="noStrike">
                          <a:solidFill>
                            <a:srgbClr val="000000"/>
                          </a:solidFill>
                          <a:effectLst/>
                          <a:latin typeface="Calibri"/>
                        </a:rPr>
                        <a:t>Raw Oysters</a:t>
                      </a:r>
                    </a:p>
                  </a:txBody>
                  <a:tcPr marL="9525" marR="9525" marT="9525" marB="0" anchor="b"/>
                </a:tc>
                <a:tc>
                  <a:txBody>
                    <a:bodyPr/>
                    <a:lstStyle/>
                    <a:p>
                      <a:pPr lvl="0" algn="l" rtl="0">
                        <a:buNone/>
                      </a:pPr>
                      <a:r>
                        <a:rPr lang="en-US" sz="1100" b="0" i="0" u="none" strike="noStrike">
                          <a:solidFill>
                            <a:srgbClr val="000000"/>
                          </a:solidFill>
                          <a:effectLst/>
                          <a:latin typeface="Calibri"/>
                        </a:rPr>
                        <a:t>BB36-Wareham, Canada</a:t>
                      </a:r>
                    </a:p>
                  </a:txBody>
                  <a:tcPr marL="9525" marR="9525" marT="9525" marB="0" anchor="b"/>
                </a:tc>
                <a:extLst>
                  <a:ext uri="{0D108BD9-81ED-4DB2-BD59-A6C34878D82A}">
                    <a16:rowId xmlns:a16="http://schemas.microsoft.com/office/drawing/2014/main" val="4259470809"/>
                  </a:ext>
                </a:extLst>
              </a:tr>
              <a:tr h="242807">
                <a:tc>
                  <a:txBody>
                    <a:bodyPr/>
                    <a:lstStyle/>
                    <a:p>
                      <a:pPr lvl="0" algn="ctr" rtl="0">
                        <a:buNone/>
                      </a:pPr>
                      <a:r>
                        <a:rPr lang="en-US" sz="1100" b="0" i="0" u="none" strike="noStrike">
                          <a:solidFill>
                            <a:srgbClr val="000000"/>
                          </a:solidFill>
                          <a:effectLst/>
                          <a:latin typeface="Calibri"/>
                        </a:rPr>
                        <a:t>9/9/2024</a:t>
                      </a:r>
                      <a:endParaRPr lang="en-US" sz="1100"/>
                    </a:p>
                  </a:txBody>
                  <a:tcPr marL="9525" marR="9525" marT="9525" marB="0" anchor="b"/>
                </a:tc>
                <a:tc>
                  <a:txBody>
                    <a:bodyPr/>
                    <a:lstStyle/>
                    <a:p>
                      <a:pPr lvl="0" algn="ctr" rtl="0">
                        <a:buNone/>
                      </a:pPr>
                      <a:r>
                        <a:rPr lang="en-US" sz="1100" b="0" i="0" u="none" strike="noStrike">
                          <a:solidFill>
                            <a:srgbClr val="000000"/>
                          </a:solidFill>
                          <a:effectLst/>
                          <a:latin typeface="Calibri"/>
                        </a:rPr>
                        <a:t>Raw Oysters</a:t>
                      </a:r>
                      <a:endParaRPr lang="en-US" sz="1100"/>
                    </a:p>
                  </a:txBody>
                  <a:tcPr marL="9525" marR="9525" marT="9525" marB="0" anchor="b"/>
                </a:tc>
                <a:tc>
                  <a:txBody>
                    <a:bodyPr/>
                    <a:lstStyle/>
                    <a:p>
                      <a:pPr lvl="0" algn="l" rtl="0">
                        <a:buNone/>
                      </a:pPr>
                      <a:r>
                        <a:rPr lang="en-US" sz="1100" b="0" i="0" u="none" strike="noStrike">
                          <a:solidFill>
                            <a:srgbClr val="000000"/>
                          </a:solidFill>
                          <a:effectLst/>
                          <a:latin typeface="Calibri"/>
                        </a:rPr>
                        <a:t>CCB45-Duxbury, ME</a:t>
                      </a:r>
                      <a:endParaRPr lang="en-US" sz="1100"/>
                    </a:p>
                  </a:txBody>
                  <a:tcPr marL="9525" marR="9525" marT="9525" marB="0" anchor="b"/>
                </a:tc>
                <a:extLst>
                  <a:ext uri="{0D108BD9-81ED-4DB2-BD59-A6C34878D82A}">
                    <a16:rowId xmlns:a16="http://schemas.microsoft.com/office/drawing/2014/main" val="2069698987"/>
                  </a:ext>
                </a:extLst>
              </a:tr>
              <a:tr h="242807">
                <a:tc>
                  <a:txBody>
                    <a:bodyPr/>
                    <a:lstStyle/>
                    <a:p>
                      <a:pPr lvl="0" algn="ctr" rtl="0">
                        <a:buNone/>
                      </a:pPr>
                      <a:r>
                        <a:rPr lang="en-US" sz="1100" b="0" i="0" u="none" strike="noStrike">
                          <a:solidFill>
                            <a:srgbClr val="000000"/>
                          </a:solidFill>
                          <a:effectLst/>
                          <a:latin typeface="Calibri"/>
                        </a:rPr>
                        <a:t>10/1/2024</a:t>
                      </a:r>
                      <a:endParaRPr lang="en-US" sz="1100"/>
                    </a:p>
                  </a:txBody>
                  <a:tcPr marL="9525" marR="9525" marT="9525" marB="0" anchor="b"/>
                </a:tc>
                <a:tc>
                  <a:txBody>
                    <a:bodyPr/>
                    <a:lstStyle/>
                    <a:p>
                      <a:pPr lvl="0" algn="ctr" rtl="0">
                        <a:buNone/>
                      </a:pPr>
                      <a:r>
                        <a:rPr lang="en-US" sz="1100" b="0" i="0" u="none" strike="noStrike">
                          <a:solidFill>
                            <a:srgbClr val="000000"/>
                          </a:solidFill>
                          <a:effectLst/>
                          <a:latin typeface="Calibri"/>
                        </a:rPr>
                        <a:t>Raw Oysters</a:t>
                      </a:r>
                      <a:endParaRPr lang="en-US" sz="1100"/>
                    </a:p>
                  </a:txBody>
                  <a:tcPr marL="9525" marR="9525" marT="9525" marB="0" anchor="b"/>
                </a:tc>
                <a:tc>
                  <a:txBody>
                    <a:bodyPr/>
                    <a:lstStyle/>
                    <a:p>
                      <a:pPr lvl="0" algn="l" rtl="0">
                        <a:buNone/>
                      </a:pPr>
                      <a:r>
                        <a:rPr lang="en-US" sz="1100" b="0" i="0" u="none" strike="noStrike">
                          <a:solidFill>
                            <a:srgbClr val="000000"/>
                          </a:solidFill>
                          <a:effectLst/>
                          <a:latin typeface="Calibri"/>
                        </a:rPr>
                        <a:t>CCB31-Barnstable, NY, ME</a:t>
                      </a:r>
                      <a:endParaRPr lang="en-US" sz="1100"/>
                    </a:p>
                  </a:txBody>
                  <a:tcPr marL="9525" marR="9525" marT="9525" marB="0" anchor="b"/>
                </a:tc>
                <a:extLst>
                  <a:ext uri="{0D108BD9-81ED-4DB2-BD59-A6C34878D82A}">
                    <a16:rowId xmlns:a16="http://schemas.microsoft.com/office/drawing/2014/main" val="2127709012"/>
                  </a:ext>
                </a:extLst>
              </a:tr>
            </a:tbl>
          </a:graphicData>
        </a:graphic>
      </p:graphicFrame>
      <p:graphicFrame>
        <p:nvGraphicFramePr>
          <p:cNvPr id="3" name="Table 2">
            <a:extLst>
              <a:ext uri="{FF2B5EF4-FFF2-40B4-BE49-F238E27FC236}">
                <a16:creationId xmlns:a16="http://schemas.microsoft.com/office/drawing/2014/main" id="{FA012B75-1DBE-9034-713A-C1EDAADA68A5}"/>
              </a:ext>
            </a:extLst>
          </p:cNvPr>
          <p:cNvGraphicFramePr>
            <a:graphicFrameLocks noGrp="1"/>
          </p:cNvGraphicFramePr>
          <p:nvPr>
            <p:extLst>
              <p:ext uri="{D42A27DB-BD31-4B8C-83A1-F6EECF244321}">
                <p14:modId xmlns:p14="http://schemas.microsoft.com/office/powerpoint/2010/main" val="2862389006"/>
              </p:ext>
            </p:extLst>
          </p:nvPr>
        </p:nvGraphicFramePr>
        <p:xfrm>
          <a:off x="612553" y="3922140"/>
          <a:ext cx="4292600" cy="2676264"/>
        </p:xfrm>
        <a:graphic>
          <a:graphicData uri="http://schemas.openxmlformats.org/drawingml/2006/table">
            <a:tbl>
              <a:tblPr>
                <a:tableStyleId>{5940675A-B579-460E-94D1-54222C63F5DA}</a:tableStyleId>
              </a:tblPr>
              <a:tblGrid>
                <a:gridCol w="1511300">
                  <a:extLst>
                    <a:ext uri="{9D8B030D-6E8A-4147-A177-3AD203B41FA5}">
                      <a16:colId xmlns:a16="http://schemas.microsoft.com/office/drawing/2014/main" val="699799724"/>
                    </a:ext>
                  </a:extLst>
                </a:gridCol>
                <a:gridCol w="1207689">
                  <a:extLst>
                    <a:ext uri="{9D8B030D-6E8A-4147-A177-3AD203B41FA5}">
                      <a16:colId xmlns:a16="http://schemas.microsoft.com/office/drawing/2014/main" val="1129367060"/>
                    </a:ext>
                  </a:extLst>
                </a:gridCol>
                <a:gridCol w="1573611">
                  <a:extLst>
                    <a:ext uri="{9D8B030D-6E8A-4147-A177-3AD203B41FA5}">
                      <a16:colId xmlns:a16="http://schemas.microsoft.com/office/drawing/2014/main" val="1143374932"/>
                    </a:ext>
                  </a:extLst>
                </a:gridCol>
              </a:tblGrid>
              <a:tr h="201973">
                <a:tc>
                  <a:txBody>
                    <a:bodyPr/>
                    <a:lstStyle/>
                    <a:p>
                      <a:pPr algn="ctr" fontAlgn="b"/>
                      <a:r>
                        <a:rPr lang="en-US" sz="1300" b="1" u="none" strike="noStrike">
                          <a:effectLst/>
                        </a:rPr>
                        <a:t>Consumption Date</a:t>
                      </a:r>
                      <a:endParaRPr lang="en-US" sz="1300" b="1" i="0" u="none" strike="noStrike">
                        <a:solidFill>
                          <a:srgbClr val="000000"/>
                        </a:solidFill>
                        <a:effectLst/>
                        <a:latin typeface="Calibri" panose="020F0502020204030204" pitchFamily="34" charset="0"/>
                      </a:endParaRPr>
                    </a:p>
                  </a:txBody>
                  <a:tcPr marL="0" marR="0" marT="0" marB="0" anchor="b">
                    <a:solidFill>
                      <a:schemeClr val="accent1">
                        <a:lumMod val="20000"/>
                        <a:lumOff val="80000"/>
                      </a:schemeClr>
                    </a:solidFill>
                  </a:tcPr>
                </a:tc>
                <a:tc>
                  <a:txBody>
                    <a:bodyPr/>
                    <a:lstStyle/>
                    <a:p>
                      <a:pPr algn="ctr" fontAlgn="b"/>
                      <a:r>
                        <a:rPr lang="en-US" sz="1300" b="1" u="none" strike="noStrike">
                          <a:effectLst/>
                        </a:rPr>
                        <a:t>Implicated Food</a:t>
                      </a:r>
                      <a:endParaRPr lang="en-US" sz="1300" b="1" i="0" u="none" strike="noStrike">
                        <a:solidFill>
                          <a:srgbClr val="000000"/>
                        </a:solidFill>
                        <a:effectLst/>
                        <a:latin typeface="Calibri" panose="020F0502020204030204" pitchFamily="34" charset="0"/>
                      </a:endParaRPr>
                    </a:p>
                  </a:txBody>
                  <a:tcPr marL="0" marR="0" marT="0" marB="0" anchor="b">
                    <a:solidFill>
                      <a:schemeClr val="accent1">
                        <a:lumMod val="20000"/>
                        <a:lumOff val="80000"/>
                      </a:schemeClr>
                    </a:solidFill>
                  </a:tcPr>
                </a:tc>
                <a:tc>
                  <a:txBody>
                    <a:bodyPr/>
                    <a:lstStyle/>
                    <a:p>
                      <a:pPr algn="ctr" fontAlgn="b"/>
                      <a:r>
                        <a:rPr lang="en-US" sz="1300" b="1" u="none" strike="noStrike">
                          <a:effectLst/>
                        </a:rPr>
                        <a:t>Harvest Area</a:t>
                      </a:r>
                      <a:endParaRPr lang="en-US" sz="1300" b="1" i="0" u="none" strike="noStrike">
                        <a:solidFill>
                          <a:srgbClr val="000000"/>
                        </a:solidFill>
                        <a:effectLst/>
                        <a:latin typeface="Calibri" panose="020F0502020204030204" pitchFamily="34" charset="0"/>
                      </a:endParaRPr>
                    </a:p>
                  </a:txBody>
                  <a:tcPr marL="0" marR="0" marT="0" marB="0" anchor="b">
                    <a:solidFill>
                      <a:schemeClr val="accent1">
                        <a:lumMod val="20000"/>
                        <a:lumOff val="80000"/>
                      </a:schemeClr>
                    </a:solidFill>
                  </a:tcPr>
                </a:tc>
                <a:extLst>
                  <a:ext uri="{0D108BD9-81ED-4DB2-BD59-A6C34878D82A}">
                    <a16:rowId xmlns:a16="http://schemas.microsoft.com/office/drawing/2014/main" val="1530975222"/>
                  </a:ext>
                </a:extLst>
              </a:tr>
              <a:tr h="255194">
                <a:tc>
                  <a:txBody>
                    <a:bodyPr/>
                    <a:lstStyle/>
                    <a:p>
                      <a:pPr algn="ctr" rtl="0" fontAlgn="ctr"/>
                      <a:r>
                        <a:rPr lang="en-US" sz="1300" b="0" i="0" u="none" strike="noStrike">
                          <a:solidFill>
                            <a:srgbClr val="000000"/>
                          </a:solidFill>
                          <a:effectLst/>
                          <a:latin typeface="Calibri"/>
                        </a:rPr>
                        <a:t>5/4/2024</a:t>
                      </a:r>
                    </a:p>
                  </a:txBody>
                  <a:tcPr marL="9525" marR="9525" marT="9525" marB="0" anchor="ctr"/>
                </a:tc>
                <a:tc>
                  <a:txBody>
                    <a:bodyPr/>
                    <a:lstStyle/>
                    <a:p>
                      <a:pPr algn="ctr" rtl="0" fontAlgn="ctr"/>
                      <a:r>
                        <a:rPr lang="en-US" sz="1300" b="0" i="0" u="none" strike="noStrike">
                          <a:solidFill>
                            <a:srgbClr val="000000"/>
                          </a:solidFill>
                          <a:effectLst/>
                          <a:latin typeface="Calibri"/>
                        </a:rPr>
                        <a:t>Raw Oysters</a:t>
                      </a:r>
                    </a:p>
                  </a:txBody>
                  <a:tcPr marL="9525" marR="9525" marT="9525" marB="0" anchor="ctr"/>
                </a:tc>
                <a:tc>
                  <a:txBody>
                    <a:bodyPr/>
                    <a:lstStyle/>
                    <a:p>
                      <a:pPr algn="l" rtl="0" fontAlgn="ctr"/>
                      <a:r>
                        <a:rPr lang="en-US" sz="1300" b="0" i="0" u="none" strike="noStrike">
                          <a:solidFill>
                            <a:srgbClr val="000000"/>
                          </a:solidFill>
                          <a:effectLst/>
                          <a:latin typeface="Calibri"/>
                        </a:rPr>
                        <a:t>CCB45-Duxbury</a:t>
                      </a:r>
                    </a:p>
                  </a:txBody>
                  <a:tcPr marL="9525" marR="9525" marT="9525" marB="0" anchor="ctr"/>
                </a:tc>
                <a:extLst>
                  <a:ext uri="{0D108BD9-81ED-4DB2-BD59-A6C34878D82A}">
                    <a16:rowId xmlns:a16="http://schemas.microsoft.com/office/drawing/2014/main" val="683199556"/>
                  </a:ext>
                </a:extLst>
              </a:tr>
              <a:tr h="255194">
                <a:tc>
                  <a:txBody>
                    <a:bodyPr/>
                    <a:lstStyle/>
                    <a:p>
                      <a:pPr lvl="0" algn="ctr" rtl="0">
                        <a:buNone/>
                      </a:pPr>
                      <a:r>
                        <a:rPr lang="en-US" sz="1300" b="0" i="0" u="none" strike="noStrike">
                          <a:solidFill>
                            <a:srgbClr val="000000"/>
                          </a:solidFill>
                          <a:effectLst/>
                          <a:latin typeface="Calibri"/>
                        </a:rPr>
                        <a:t>6/29/2024</a:t>
                      </a:r>
                      <a:endParaRPr lang="en-US" sz="1300" b="0" i="0" u="none" strike="noStrike">
                        <a:solidFill>
                          <a:srgbClr val="000000"/>
                        </a:solidFill>
                        <a:effectLst/>
                        <a:latin typeface="Calibri" panose="020F0502020204030204" pitchFamily="34" charset="0"/>
                      </a:endParaRPr>
                    </a:p>
                  </a:txBody>
                  <a:tcPr marL="9525" marR="9525" marT="9525" marB="0" anchor="ctr"/>
                </a:tc>
                <a:tc>
                  <a:txBody>
                    <a:bodyPr/>
                    <a:lstStyle/>
                    <a:p>
                      <a:pPr lvl="0" algn="ctr" rtl="0">
                        <a:buNone/>
                      </a:pPr>
                      <a:r>
                        <a:rPr lang="en-US" sz="1300" b="0" i="0" u="none" strike="noStrike">
                          <a:solidFill>
                            <a:srgbClr val="000000"/>
                          </a:solidFill>
                          <a:effectLst/>
                          <a:latin typeface="Calibri"/>
                        </a:rPr>
                        <a:t>Raw Oysters</a:t>
                      </a:r>
                    </a:p>
                  </a:txBody>
                  <a:tcPr marL="9525" marR="9525" marT="9525" marB="0" anchor="ctr"/>
                </a:tc>
                <a:tc>
                  <a:txBody>
                    <a:bodyPr/>
                    <a:lstStyle/>
                    <a:p>
                      <a:pPr lvl="0" algn="l" rtl="0">
                        <a:buNone/>
                      </a:pPr>
                      <a:r>
                        <a:rPr lang="en-US" sz="1300" b="0" i="0" u="none" strike="noStrike">
                          <a:solidFill>
                            <a:srgbClr val="000000"/>
                          </a:solidFill>
                          <a:effectLst/>
                          <a:latin typeface="Calibri"/>
                        </a:rPr>
                        <a:t>CCB9-Eastham</a:t>
                      </a:r>
                      <a:endParaRPr lang="en-US" sz="13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3106126"/>
                  </a:ext>
                </a:extLst>
              </a:tr>
              <a:tr h="255194">
                <a:tc>
                  <a:txBody>
                    <a:bodyPr/>
                    <a:lstStyle/>
                    <a:p>
                      <a:pPr lvl="0" algn="ctr" rtl="0">
                        <a:buNone/>
                      </a:pPr>
                      <a:r>
                        <a:rPr lang="en-US" sz="1300" b="0" i="0" u="none" strike="noStrike">
                          <a:solidFill>
                            <a:srgbClr val="000000"/>
                          </a:solidFill>
                          <a:effectLst/>
                          <a:latin typeface="Calibri"/>
                        </a:rPr>
                        <a:t>7/6/2024</a:t>
                      </a:r>
                      <a:endParaRPr lang="en-US" sz="1300" b="0" i="0" u="none" strike="noStrike">
                        <a:solidFill>
                          <a:srgbClr val="000000"/>
                        </a:solidFill>
                        <a:effectLst/>
                        <a:latin typeface="Calibri" panose="020F0502020204030204" pitchFamily="34" charset="0"/>
                      </a:endParaRPr>
                    </a:p>
                  </a:txBody>
                  <a:tcPr marL="9525" marR="9525" marT="9525" marB="0" anchor="ctr"/>
                </a:tc>
                <a:tc>
                  <a:txBody>
                    <a:bodyPr/>
                    <a:lstStyle/>
                    <a:p>
                      <a:pPr lvl="0" algn="ctr" rtl="0">
                        <a:buNone/>
                      </a:pPr>
                      <a:r>
                        <a:rPr lang="en-US" sz="1300" b="0" i="0" u="none" strike="noStrike">
                          <a:solidFill>
                            <a:srgbClr val="000000"/>
                          </a:solidFill>
                          <a:effectLst/>
                          <a:latin typeface="Calibri"/>
                        </a:rPr>
                        <a:t>Raw Oysters</a:t>
                      </a:r>
                    </a:p>
                  </a:txBody>
                  <a:tcPr marL="9525" marR="9525" marT="9525" marB="0" anchor="ctr"/>
                </a:tc>
                <a:tc>
                  <a:txBody>
                    <a:bodyPr/>
                    <a:lstStyle/>
                    <a:p>
                      <a:pPr lvl="0" algn="l" rtl="0">
                        <a:buNone/>
                      </a:pPr>
                      <a:r>
                        <a:rPr lang="en-US" sz="1300" b="0" i="0" u="none" strike="noStrike">
                          <a:solidFill>
                            <a:srgbClr val="000000"/>
                          </a:solidFill>
                          <a:effectLst/>
                          <a:latin typeface="Calibri"/>
                        </a:rPr>
                        <a:t>BB36-Wareham</a:t>
                      </a:r>
                      <a:endParaRPr lang="en-US" sz="13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510765258"/>
                  </a:ext>
                </a:extLst>
              </a:tr>
              <a:tr h="255194">
                <a:tc>
                  <a:txBody>
                    <a:bodyPr/>
                    <a:lstStyle/>
                    <a:p>
                      <a:pPr lvl="0" algn="ctr" rtl="0">
                        <a:buNone/>
                      </a:pPr>
                      <a:r>
                        <a:rPr lang="en-US" sz="1300" b="0" i="0" u="none" strike="noStrike">
                          <a:solidFill>
                            <a:srgbClr val="000000"/>
                          </a:solidFill>
                          <a:effectLst/>
                          <a:latin typeface="Calibri"/>
                        </a:rPr>
                        <a:t>7/7/2024</a:t>
                      </a:r>
                      <a:endParaRPr lang="en-US" sz="1300" b="0" i="0" u="none" strike="noStrike">
                        <a:solidFill>
                          <a:srgbClr val="000000"/>
                        </a:solidFill>
                        <a:effectLst/>
                        <a:latin typeface="Calibri" panose="020F0502020204030204" pitchFamily="34" charset="0"/>
                      </a:endParaRPr>
                    </a:p>
                  </a:txBody>
                  <a:tcPr marL="9525" marR="9525" marT="9525" marB="0" anchor="ctr"/>
                </a:tc>
                <a:tc>
                  <a:txBody>
                    <a:bodyPr/>
                    <a:lstStyle/>
                    <a:p>
                      <a:pPr lvl="0" algn="ctr" rtl="0">
                        <a:buNone/>
                      </a:pPr>
                      <a:r>
                        <a:rPr lang="en-US" sz="1300" b="0" i="0" u="none" strike="noStrike">
                          <a:solidFill>
                            <a:srgbClr val="000000"/>
                          </a:solidFill>
                          <a:effectLst/>
                          <a:latin typeface="Calibri"/>
                        </a:rPr>
                        <a:t>Raw Oysters</a:t>
                      </a:r>
                    </a:p>
                  </a:txBody>
                  <a:tcPr marL="9525" marR="9525" marT="9525" marB="0" anchor="ctr"/>
                </a:tc>
                <a:tc>
                  <a:txBody>
                    <a:bodyPr/>
                    <a:lstStyle/>
                    <a:p>
                      <a:pPr lvl="0" algn="l" rtl="0">
                        <a:buNone/>
                      </a:pPr>
                      <a:r>
                        <a:rPr lang="en-US" sz="1300" b="0" i="0" u="none" strike="noStrike">
                          <a:solidFill>
                            <a:srgbClr val="000000"/>
                          </a:solidFill>
                          <a:effectLst/>
                          <a:latin typeface="Calibri"/>
                        </a:rPr>
                        <a:t>CCB14-Wellfleet</a:t>
                      </a:r>
                      <a:endParaRPr lang="en-US" sz="13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056903"/>
                  </a:ext>
                </a:extLst>
              </a:tr>
              <a:tr h="199550">
                <a:tc>
                  <a:txBody>
                    <a:bodyPr/>
                    <a:lstStyle/>
                    <a:p>
                      <a:pPr lvl="0" algn="ctr" rtl="0">
                        <a:buNone/>
                      </a:pPr>
                      <a:r>
                        <a:rPr lang="en-US" sz="1300" b="0" i="0" u="none" strike="noStrike">
                          <a:solidFill>
                            <a:srgbClr val="000000"/>
                          </a:solidFill>
                          <a:effectLst/>
                          <a:latin typeface="Calibri"/>
                        </a:rPr>
                        <a:t>**7/8/2024</a:t>
                      </a:r>
                      <a:endParaRPr lang="en-US" sz="1300" b="0" i="0" u="none" strike="noStrike">
                        <a:solidFill>
                          <a:srgbClr val="000000"/>
                        </a:solidFill>
                        <a:effectLst/>
                        <a:latin typeface="Calibri" panose="020F0502020204030204" pitchFamily="34" charset="0"/>
                      </a:endParaRPr>
                    </a:p>
                  </a:txBody>
                  <a:tcPr marL="9525" marR="9525" marT="9525" marB="0" anchor="ctr"/>
                </a:tc>
                <a:tc>
                  <a:txBody>
                    <a:bodyPr/>
                    <a:lstStyle/>
                    <a:p>
                      <a:pPr lvl="0" algn="ctr" rtl="0">
                        <a:buNone/>
                      </a:pPr>
                      <a:r>
                        <a:rPr lang="en-US" sz="1300" b="0" i="0" u="none" strike="noStrike">
                          <a:solidFill>
                            <a:srgbClr val="000000"/>
                          </a:solidFill>
                          <a:effectLst/>
                          <a:latin typeface="Calibri"/>
                        </a:rPr>
                        <a:t>Raw Oysters</a:t>
                      </a:r>
                    </a:p>
                  </a:txBody>
                  <a:tcPr marL="9525" marR="9525" marT="9525" marB="0" anchor="ctr"/>
                </a:tc>
                <a:tc>
                  <a:txBody>
                    <a:bodyPr/>
                    <a:lstStyle/>
                    <a:p>
                      <a:pPr lvl="0" algn="l" rtl="0">
                        <a:buNone/>
                      </a:pPr>
                      <a:r>
                        <a:rPr lang="en-US" sz="1300" b="0" i="0" u="none" strike="noStrike">
                          <a:solidFill>
                            <a:srgbClr val="000000"/>
                          </a:solidFill>
                          <a:effectLst/>
                          <a:latin typeface="Calibri"/>
                        </a:rPr>
                        <a:t>BB36-Wareham</a:t>
                      </a:r>
                      <a:endParaRPr lang="en-US" sz="13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536499045"/>
                  </a:ext>
                </a:extLst>
              </a:tr>
              <a:tr h="199550">
                <a:tc>
                  <a:txBody>
                    <a:bodyPr/>
                    <a:lstStyle/>
                    <a:p>
                      <a:pPr lvl="0" algn="ctr" rtl="0">
                        <a:buNone/>
                      </a:pPr>
                      <a:r>
                        <a:rPr lang="en-US" sz="1300" b="0" i="0" u="none" strike="noStrike">
                          <a:solidFill>
                            <a:srgbClr val="000000"/>
                          </a:solidFill>
                          <a:effectLst/>
                          <a:latin typeface="Calibri"/>
                        </a:rPr>
                        <a:t>7/13/2024</a:t>
                      </a:r>
                      <a:endParaRPr lang="en-US" sz="1300" b="0" i="0" u="none" strike="noStrike">
                        <a:solidFill>
                          <a:srgbClr val="000000"/>
                        </a:solidFill>
                        <a:effectLst/>
                        <a:latin typeface="Calibri" panose="020F0502020204030204" pitchFamily="34" charset="0"/>
                      </a:endParaRPr>
                    </a:p>
                  </a:txBody>
                  <a:tcPr marL="9525" marR="9525" marT="9525" marB="0" anchor="ctr"/>
                </a:tc>
                <a:tc>
                  <a:txBody>
                    <a:bodyPr/>
                    <a:lstStyle/>
                    <a:p>
                      <a:pPr lvl="0" algn="ctr" rtl="0">
                        <a:buNone/>
                      </a:pPr>
                      <a:r>
                        <a:rPr lang="en-US" sz="1300" b="0" i="0" u="none" strike="noStrike">
                          <a:solidFill>
                            <a:srgbClr val="000000"/>
                          </a:solidFill>
                          <a:effectLst/>
                          <a:latin typeface="Calibri"/>
                        </a:rPr>
                        <a:t>Raw Oysters</a:t>
                      </a:r>
                    </a:p>
                  </a:txBody>
                  <a:tcPr marL="9525" marR="9525" marT="9525" marB="0" anchor="ctr"/>
                </a:tc>
                <a:tc>
                  <a:txBody>
                    <a:bodyPr/>
                    <a:lstStyle/>
                    <a:p>
                      <a:pPr lvl="0" algn="l" rtl="0">
                        <a:buNone/>
                      </a:pPr>
                      <a:r>
                        <a:rPr lang="en-US" sz="1300" b="0" i="0" u="none" strike="noStrike">
                          <a:solidFill>
                            <a:srgbClr val="000000"/>
                          </a:solidFill>
                          <a:effectLst/>
                          <a:latin typeface="Calibri"/>
                        </a:rPr>
                        <a:t>V2-Chilmark</a:t>
                      </a:r>
                      <a:endParaRPr lang="en-US" sz="1300" b="0" i="0" u="none" strike="noStrike">
                        <a:solidFill>
                          <a:srgbClr val="000000"/>
                        </a:solidFill>
                        <a:effectLst/>
                        <a:latin typeface="Calibri" panose="020F0502020204030204" pitchFamily="34" charset="0"/>
                      </a:endParaRPr>
                    </a:p>
                  </a:txBody>
                  <a:tcPr marL="85725" marR="9525" marT="9525" marB="0" anchor="ctr"/>
                </a:tc>
                <a:extLst>
                  <a:ext uri="{0D108BD9-81ED-4DB2-BD59-A6C34878D82A}">
                    <a16:rowId xmlns:a16="http://schemas.microsoft.com/office/drawing/2014/main" val="650673656"/>
                  </a:ext>
                </a:extLst>
              </a:tr>
              <a:tr h="199550">
                <a:tc>
                  <a:txBody>
                    <a:bodyPr/>
                    <a:lstStyle/>
                    <a:p>
                      <a:pPr lvl="0" algn="ctr" rtl="0">
                        <a:buNone/>
                      </a:pPr>
                      <a:r>
                        <a:rPr lang="en-US" sz="1300" b="0" i="0" u="none" strike="noStrike">
                          <a:solidFill>
                            <a:srgbClr val="000000"/>
                          </a:solidFill>
                          <a:effectLst/>
                          <a:latin typeface="Calibri"/>
                        </a:rPr>
                        <a:t>8/6/2024​</a:t>
                      </a:r>
                      <a:endParaRPr lang="en-US" sz="1300" b="0" i="0" u="none" strike="noStrike">
                        <a:solidFill>
                          <a:srgbClr val="000000"/>
                        </a:solidFill>
                        <a:effectLst/>
                        <a:latin typeface="Calibri" panose="020F0502020204030204" pitchFamily="34" charset="0"/>
                      </a:endParaRPr>
                    </a:p>
                  </a:txBody>
                  <a:tcPr marL="9525" marR="9525" marT="9525" marB="0" anchor="ctr"/>
                </a:tc>
                <a:tc>
                  <a:txBody>
                    <a:bodyPr/>
                    <a:lstStyle/>
                    <a:p>
                      <a:pPr lvl="0" algn="ctr" rtl="0">
                        <a:buNone/>
                      </a:pPr>
                      <a:r>
                        <a:rPr lang="en-US" sz="1300" b="0" i="0" u="none" strike="noStrike">
                          <a:solidFill>
                            <a:srgbClr val="000000"/>
                          </a:solidFill>
                          <a:effectLst/>
                          <a:latin typeface="Calibri"/>
                        </a:rPr>
                        <a:t>Raw Oysters​</a:t>
                      </a:r>
                      <a:endParaRPr lang="en-US" sz="1300" b="0" i="0" u="none" strike="noStrike">
                        <a:solidFill>
                          <a:srgbClr val="000000"/>
                        </a:solidFill>
                        <a:effectLst/>
                        <a:latin typeface="Calibri" panose="020F0502020204030204" pitchFamily="34" charset="0"/>
                      </a:endParaRPr>
                    </a:p>
                  </a:txBody>
                  <a:tcPr marL="9525" marR="9525" marT="9525" marB="0" anchor="ctr"/>
                </a:tc>
                <a:tc>
                  <a:txBody>
                    <a:bodyPr/>
                    <a:lstStyle/>
                    <a:p>
                      <a:pPr lvl="0" algn="l" rtl="0">
                        <a:buNone/>
                      </a:pPr>
                      <a:r>
                        <a:rPr lang="en-US" sz="1300" b="0" i="0" u="none" strike="noStrike">
                          <a:solidFill>
                            <a:srgbClr val="000000"/>
                          </a:solidFill>
                          <a:effectLst/>
                          <a:latin typeface="Calibri"/>
                        </a:rPr>
                        <a:t>SC61-Orleans​ </a:t>
                      </a:r>
                      <a:endParaRPr lang="en-US" sz="13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569043603"/>
                  </a:ext>
                </a:extLst>
              </a:tr>
              <a:tr h="199550">
                <a:tc>
                  <a:txBody>
                    <a:bodyPr/>
                    <a:lstStyle/>
                    <a:p>
                      <a:pPr lvl="0" algn="ctr" rtl="0">
                        <a:buNone/>
                      </a:pPr>
                      <a:r>
                        <a:rPr lang="en-US" sz="1300" b="0" i="0" u="none" strike="noStrike">
                          <a:solidFill>
                            <a:srgbClr val="000000"/>
                          </a:solidFill>
                          <a:effectLst/>
                          <a:latin typeface="Calibri"/>
                        </a:rPr>
                        <a:t>8/10/2024</a:t>
                      </a:r>
                      <a:endParaRPr lang="en-US" sz="1300" b="0" i="0" u="none" strike="noStrike">
                        <a:solidFill>
                          <a:srgbClr val="000000"/>
                        </a:solidFill>
                        <a:effectLst/>
                        <a:latin typeface="Calibri" panose="020F0502020204030204" pitchFamily="34" charset="0"/>
                      </a:endParaRPr>
                    </a:p>
                  </a:txBody>
                  <a:tcPr marL="9525" marR="9525" marT="9525" marB="0" anchor="ctr"/>
                </a:tc>
                <a:tc>
                  <a:txBody>
                    <a:bodyPr/>
                    <a:lstStyle/>
                    <a:p>
                      <a:pPr lvl="0" algn="ctr" rtl="0">
                        <a:buNone/>
                      </a:pPr>
                      <a:r>
                        <a:rPr lang="en-US" sz="1300" b="0" i="0" u="none" strike="noStrike">
                          <a:solidFill>
                            <a:srgbClr val="000000"/>
                          </a:solidFill>
                          <a:effectLst/>
                          <a:latin typeface="Calibri"/>
                        </a:rPr>
                        <a:t>Raw Oysters</a:t>
                      </a:r>
                    </a:p>
                  </a:txBody>
                  <a:tcPr marL="9525" marR="9525" marT="9525" marB="0" anchor="ctr"/>
                </a:tc>
                <a:tc>
                  <a:txBody>
                    <a:bodyPr/>
                    <a:lstStyle/>
                    <a:p>
                      <a:pPr lvl="0" algn="l" rtl="0">
                        <a:buNone/>
                      </a:pPr>
                      <a:r>
                        <a:rPr lang="en-US" sz="1300" b="0" i="0" u="none" strike="noStrike">
                          <a:solidFill>
                            <a:srgbClr val="000000"/>
                          </a:solidFill>
                          <a:effectLst/>
                          <a:latin typeface="Calibri"/>
                        </a:rPr>
                        <a:t>BB23-Mattapoisett</a:t>
                      </a:r>
                      <a:endParaRPr lang="en-US" sz="13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41172325"/>
                  </a:ext>
                </a:extLst>
              </a:tr>
              <a:tr h="199550">
                <a:tc>
                  <a:txBody>
                    <a:bodyPr/>
                    <a:lstStyle/>
                    <a:p>
                      <a:pPr lvl="0" algn="ctr" rtl="0">
                        <a:buNone/>
                      </a:pPr>
                      <a:r>
                        <a:rPr lang="en-US" sz="1300" b="0" i="0" u="none" strike="noStrike">
                          <a:solidFill>
                            <a:srgbClr val="000000"/>
                          </a:solidFill>
                          <a:effectLst/>
                          <a:latin typeface="Calibri"/>
                        </a:rPr>
                        <a:t>8/23/2024</a:t>
                      </a:r>
                      <a:endParaRPr lang="en-US" sz="1300" b="0" i="0" u="none" strike="noStrike">
                        <a:solidFill>
                          <a:srgbClr val="000000"/>
                        </a:solidFill>
                        <a:effectLst/>
                        <a:latin typeface="Calibri" panose="020F0502020204030204" pitchFamily="34" charset="0"/>
                      </a:endParaRPr>
                    </a:p>
                  </a:txBody>
                  <a:tcPr marL="9525" marR="9525" marT="9525" marB="0" anchor="ctr"/>
                </a:tc>
                <a:tc>
                  <a:txBody>
                    <a:bodyPr/>
                    <a:lstStyle/>
                    <a:p>
                      <a:pPr lvl="0" algn="ctr" rtl="0">
                        <a:buNone/>
                      </a:pPr>
                      <a:r>
                        <a:rPr lang="en-US" sz="1300" b="0" i="0" u="none" strike="noStrike">
                          <a:solidFill>
                            <a:srgbClr val="000000"/>
                          </a:solidFill>
                          <a:effectLst/>
                          <a:latin typeface="Calibri"/>
                        </a:rPr>
                        <a:t>Raw Oysters</a:t>
                      </a:r>
                      <a:endParaRPr lang="en-US" sz="1300" b="0" i="0" u="none" strike="noStrike">
                        <a:solidFill>
                          <a:srgbClr val="000000"/>
                        </a:solidFill>
                        <a:effectLst/>
                        <a:latin typeface="Calibri" panose="020F0502020204030204" pitchFamily="34" charset="0"/>
                      </a:endParaRPr>
                    </a:p>
                  </a:txBody>
                  <a:tcPr marL="9525" marR="9525" marT="9525" marB="0" anchor="ctr"/>
                </a:tc>
                <a:tc>
                  <a:txBody>
                    <a:bodyPr/>
                    <a:lstStyle/>
                    <a:p>
                      <a:pPr lvl="0" algn="l">
                        <a:buNone/>
                      </a:pPr>
                      <a:r>
                        <a:rPr lang="en-US" sz="1300" b="0" i="0" u="none" strike="noStrike">
                          <a:solidFill>
                            <a:srgbClr val="000000"/>
                          </a:solidFill>
                          <a:effectLst/>
                          <a:latin typeface="Calibri"/>
                        </a:rPr>
                        <a:t>SC50-Chatham</a:t>
                      </a:r>
                      <a:endParaRPr lang="en-US"/>
                    </a:p>
                  </a:txBody>
                  <a:tcPr marL="9525" marR="9525" marT="9525" marB="0" anchor="ctr"/>
                </a:tc>
                <a:extLst>
                  <a:ext uri="{0D108BD9-81ED-4DB2-BD59-A6C34878D82A}">
                    <a16:rowId xmlns:a16="http://schemas.microsoft.com/office/drawing/2014/main" val="2773286518"/>
                  </a:ext>
                </a:extLst>
              </a:tr>
              <a:tr h="199549">
                <a:tc>
                  <a:txBody>
                    <a:bodyPr/>
                    <a:lstStyle/>
                    <a:p>
                      <a:pPr lvl="0" algn="ctr" rtl="0">
                        <a:buNone/>
                      </a:pPr>
                      <a:r>
                        <a:rPr lang="en-US" sz="1300" b="0" i="0" u="none" strike="noStrike">
                          <a:solidFill>
                            <a:srgbClr val="000000"/>
                          </a:solidFill>
                          <a:effectLst/>
                          <a:latin typeface="Calibri"/>
                        </a:rPr>
                        <a:t>8/24/2024</a:t>
                      </a:r>
                    </a:p>
                  </a:txBody>
                  <a:tcPr marL="9525" marR="9525" marT="9525" marB="0" anchor="ctr"/>
                </a:tc>
                <a:tc>
                  <a:txBody>
                    <a:bodyPr/>
                    <a:lstStyle/>
                    <a:p>
                      <a:pPr lvl="0" algn="ctr" rtl="0">
                        <a:buNone/>
                      </a:pPr>
                      <a:r>
                        <a:rPr lang="en-US" sz="1300" b="0" i="0" u="none" strike="noStrike">
                          <a:solidFill>
                            <a:srgbClr val="000000"/>
                          </a:solidFill>
                          <a:effectLst/>
                          <a:latin typeface="Calibri"/>
                        </a:rPr>
                        <a:t>Raw Oysters</a:t>
                      </a:r>
                    </a:p>
                  </a:txBody>
                  <a:tcPr marL="9525" marR="9525" marT="9525" marB="0" anchor="ctr"/>
                </a:tc>
                <a:tc>
                  <a:txBody>
                    <a:bodyPr/>
                    <a:lstStyle/>
                    <a:p>
                      <a:pPr lvl="0" algn="l" rtl="0">
                        <a:buNone/>
                      </a:pPr>
                      <a:r>
                        <a:rPr lang="en-US" sz="1300" b="0" i="0" u="none" strike="noStrike">
                          <a:solidFill>
                            <a:srgbClr val="000000"/>
                          </a:solidFill>
                          <a:effectLst/>
                          <a:latin typeface="Calibri"/>
                        </a:rPr>
                        <a:t>CCB45-Duxbury</a:t>
                      </a:r>
                    </a:p>
                  </a:txBody>
                  <a:tcPr marL="9525" marR="9525" marT="9525" marB="0" anchor="ctr"/>
                </a:tc>
                <a:extLst>
                  <a:ext uri="{0D108BD9-81ED-4DB2-BD59-A6C34878D82A}">
                    <a16:rowId xmlns:a16="http://schemas.microsoft.com/office/drawing/2014/main" val="2008325180"/>
                  </a:ext>
                </a:extLst>
              </a:tr>
              <a:tr h="199548">
                <a:tc>
                  <a:txBody>
                    <a:bodyPr/>
                    <a:lstStyle/>
                    <a:p>
                      <a:pPr lvl="0" algn="ctr" rtl="0">
                        <a:buNone/>
                      </a:pPr>
                      <a:r>
                        <a:rPr lang="en-US" sz="1300" b="0" i="0" u="none" strike="noStrike">
                          <a:solidFill>
                            <a:srgbClr val="000000"/>
                          </a:solidFill>
                          <a:effectLst/>
                          <a:latin typeface="Calibri"/>
                        </a:rPr>
                        <a:t>9/13/2024</a:t>
                      </a:r>
                      <a:endParaRPr lang="en-US"/>
                    </a:p>
                  </a:txBody>
                  <a:tcPr marL="9525" marR="9525" marT="9525" marB="0" anchor="ctr"/>
                </a:tc>
                <a:tc>
                  <a:txBody>
                    <a:bodyPr/>
                    <a:lstStyle/>
                    <a:p>
                      <a:pPr lvl="0" algn="ctr" rtl="0">
                        <a:buNone/>
                      </a:pPr>
                      <a:r>
                        <a:rPr lang="en-US" sz="1300" b="0" i="0" u="none" strike="noStrike">
                          <a:solidFill>
                            <a:srgbClr val="000000"/>
                          </a:solidFill>
                          <a:effectLst/>
                          <a:latin typeface="Calibri"/>
                        </a:rPr>
                        <a:t>Raw Quahogs</a:t>
                      </a:r>
                      <a:endParaRPr lang="en-US"/>
                    </a:p>
                  </a:txBody>
                  <a:tcPr marL="9525" marR="9525" marT="9525" marB="0" anchor="ctr"/>
                </a:tc>
                <a:tc>
                  <a:txBody>
                    <a:bodyPr/>
                    <a:lstStyle/>
                    <a:p>
                      <a:pPr lvl="0" algn="l" rtl="0">
                        <a:buNone/>
                      </a:pPr>
                      <a:r>
                        <a:rPr lang="en-US" sz="1300" b="0" i="0" u="none" strike="noStrike">
                          <a:solidFill>
                            <a:srgbClr val="000000"/>
                          </a:solidFill>
                          <a:effectLst/>
                          <a:latin typeface="Calibri"/>
                        </a:rPr>
                        <a:t>OC4-Eastham</a:t>
                      </a:r>
                      <a:endParaRPr lang="en-US"/>
                    </a:p>
                  </a:txBody>
                  <a:tcPr marL="9525" marR="9525" marT="9525" marB="0" anchor="ctr"/>
                </a:tc>
                <a:extLst>
                  <a:ext uri="{0D108BD9-81ED-4DB2-BD59-A6C34878D82A}">
                    <a16:rowId xmlns:a16="http://schemas.microsoft.com/office/drawing/2014/main" val="2610124266"/>
                  </a:ext>
                </a:extLst>
              </a:tr>
            </a:tbl>
          </a:graphicData>
        </a:graphic>
      </p:graphicFrame>
      <p:graphicFrame>
        <p:nvGraphicFramePr>
          <p:cNvPr id="9" name="Table 8">
            <a:extLst>
              <a:ext uri="{FF2B5EF4-FFF2-40B4-BE49-F238E27FC236}">
                <a16:creationId xmlns:a16="http://schemas.microsoft.com/office/drawing/2014/main" id="{8DC1F214-5C98-F93A-7010-CD845BAAD71A}"/>
              </a:ext>
            </a:extLst>
          </p:cNvPr>
          <p:cNvGraphicFramePr>
            <a:graphicFrameLocks noGrp="1"/>
          </p:cNvGraphicFramePr>
          <p:nvPr>
            <p:extLst>
              <p:ext uri="{D42A27DB-BD31-4B8C-83A1-F6EECF244321}">
                <p14:modId xmlns:p14="http://schemas.microsoft.com/office/powerpoint/2010/main" val="1754656633"/>
              </p:ext>
            </p:extLst>
          </p:nvPr>
        </p:nvGraphicFramePr>
        <p:xfrm>
          <a:off x="5998185" y="4496943"/>
          <a:ext cx="5989930" cy="2003592"/>
        </p:xfrm>
        <a:graphic>
          <a:graphicData uri="http://schemas.openxmlformats.org/drawingml/2006/table">
            <a:tbl>
              <a:tblPr>
                <a:tableStyleId>{5940675A-B579-460E-94D1-54222C63F5DA}</a:tableStyleId>
              </a:tblPr>
              <a:tblGrid>
                <a:gridCol w="1330357">
                  <a:extLst>
                    <a:ext uri="{9D8B030D-6E8A-4147-A177-3AD203B41FA5}">
                      <a16:colId xmlns:a16="http://schemas.microsoft.com/office/drawing/2014/main" val="2138492598"/>
                    </a:ext>
                  </a:extLst>
                </a:gridCol>
                <a:gridCol w="1747340">
                  <a:extLst>
                    <a:ext uri="{9D8B030D-6E8A-4147-A177-3AD203B41FA5}">
                      <a16:colId xmlns:a16="http://schemas.microsoft.com/office/drawing/2014/main" val="1011493802"/>
                    </a:ext>
                  </a:extLst>
                </a:gridCol>
                <a:gridCol w="2912233">
                  <a:extLst>
                    <a:ext uri="{9D8B030D-6E8A-4147-A177-3AD203B41FA5}">
                      <a16:colId xmlns:a16="http://schemas.microsoft.com/office/drawing/2014/main" val="868646262"/>
                    </a:ext>
                  </a:extLst>
                </a:gridCol>
              </a:tblGrid>
              <a:tr h="351957">
                <a:tc>
                  <a:txBody>
                    <a:bodyPr/>
                    <a:lstStyle/>
                    <a:p>
                      <a:pPr algn="ctr" fontAlgn="b"/>
                      <a:r>
                        <a:rPr lang="en-US" sz="1300" b="1" u="none" strike="noStrike">
                          <a:effectLst/>
                        </a:rPr>
                        <a:t>Consumption Date</a:t>
                      </a:r>
                      <a:endParaRPr lang="en-US" sz="1300" b="1" i="0" u="none" strike="noStrike">
                        <a:solidFill>
                          <a:srgbClr val="000000"/>
                        </a:solidFill>
                        <a:effectLst/>
                        <a:latin typeface="Calibri" panose="020F0502020204030204" pitchFamily="34" charset="0"/>
                      </a:endParaRPr>
                    </a:p>
                  </a:txBody>
                  <a:tcPr marL="0" marR="0" marT="0" marB="0" anchor="b">
                    <a:solidFill>
                      <a:schemeClr val="accent1">
                        <a:lumMod val="20000"/>
                        <a:lumOff val="80000"/>
                      </a:schemeClr>
                    </a:solidFill>
                  </a:tcPr>
                </a:tc>
                <a:tc>
                  <a:txBody>
                    <a:bodyPr/>
                    <a:lstStyle/>
                    <a:p>
                      <a:pPr algn="ctr" fontAlgn="b"/>
                      <a:r>
                        <a:rPr lang="en-US" sz="1300" b="1" u="none" strike="noStrike">
                          <a:effectLst/>
                        </a:rPr>
                        <a:t>Implicated Food</a:t>
                      </a:r>
                      <a:endParaRPr lang="en-US" sz="1300" b="1" i="0" u="none" strike="noStrike">
                        <a:solidFill>
                          <a:srgbClr val="000000"/>
                        </a:solidFill>
                        <a:effectLst/>
                        <a:latin typeface="Calibri" panose="020F0502020204030204" pitchFamily="34" charset="0"/>
                      </a:endParaRPr>
                    </a:p>
                  </a:txBody>
                  <a:tcPr marL="0" marR="0" marT="0" marB="0" anchor="b">
                    <a:solidFill>
                      <a:schemeClr val="accent1">
                        <a:lumMod val="20000"/>
                        <a:lumOff val="80000"/>
                      </a:schemeClr>
                    </a:solidFill>
                  </a:tcPr>
                </a:tc>
                <a:tc>
                  <a:txBody>
                    <a:bodyPr/>
                    <a:lstStyle/>
                    <a:p>
                      <a:pPr algn="ctr" fontAlgn="b"/>
                      <a:r>
                        <a:rPr lang="en-US" sz="1300" b="1" u="none" strike="noStrike">
                          <a:effectLst/>
                        </a:rPr>
                        <a:t>Harvest Areas</a:t>
                      </a:r>
                      <a:endParaRPr lang="en-US" sz="1300" b="1" i="0" u="none" strike="noStrike">
                        <a:solidFill>
                          <a:srgbClr val="000000"/>
                        </a:solidFill>
                        <a:effectLst/>
                        <a:latin typeface="Calibri" panose="020F0502020204030204" pitchFamily="34" charset="0"/>
                      </a:endParaRPr>
                    </a:p>
                  </a:txBody>
                  <a:tcPr marL="0" marR="0" marT="0" marB="0" anchor="b">
                    <a:solidFill>
                      <a:schemeClr val="accent1">
                        <a:lumMod val="20000"/>
                        <a:lumOff val="80000"/>
                      </a:schemeClr>
                    </a:solidFill>
                  </a:tcPr>
                </a:tc>
                <a:extLst>
                  <a:ext uri="{0D108BD9-81ED-4DB2-BD59-A6C34878D82A}">
                    <a16:rowId xmlns:a16="http://schemas.microsoft.com/office/drawing/2014/main" val="363459653"/>
                  </a:ext>
                </a:extLst>
              </a:tr>
              <a:tr h="0">
                <a:tc>
                  <a:txBody>
                    <a:bodyPr/>
                    <a:lstStyle/>
                    <a:p>
                      <a:pPr algn="ctr" rtl="0" fontAlgn="b"/>
                      <a:r>
                        <a:rPr lang="en-US" sz="1300" b="0" i="0" u="none" strike="noStrike">
                          <a:solidFill>
                            <a:srgbClr val="000000"/>
                          </a:solidFill>
                          <a:effectLst/>
                          <a:latin typeface="Calibri"/>
                        </a:rPr>
                        <a:t>**7/5/2024</a:t>
                      </a:r>
                      <a:endParaRPr lang="en-US"/>
                    </a:p>
                  </a:txBody>
                  <a:tcPr marL="9525" marR="9525" marT="9525" marB="0" anchor="b"/>
                </a:tc>
                <a:tc>
                  <a:txBody>
                    <a:bodyPr/>
                    <a:lstStyle/>
                    <a:p>
                      <a:pPr algn="ctr" rtl="0" fontAlgn="b"/>
                      <a:r>
                        <a:rPr lang="en-US" sz="1300" b="0" i="0" u="none" strike="noStrike">
                          <a:solidFill>
                            <a:srgbClr val="000000"/>
                          </a:solidFill>
                          <a:effectLst/>
                          <a:latin typeface="Calibri"/>
                        </a:rPr>
                        <a:t>Raw Oysters</a:t>
                      </a:r>
                    </a:p>
                  </a:txBody>
                  <a:tcPr marL="9525" marR="9525" marT="9525" marB="0" anchor="b"/>
                </a:tc>
                <a:tc>
                  <a:txBody>
                    <a:bodyPr/>
                    <a:lstStyle/>
                    <a:p>
                      <a:pPr lvl="0" algn="l">
                        <a:buNone/>
                      </a:pPr>
                      <a:r>
                        <a:rPr lang="en-US" sz="1300" b="0" i="0" u="none" strike="noStrike">
                          <a:solidFill>
                            <a:srgbClr val="000000"/>
                          </a:solidFill>
                          <a:effectLst/>
                          <a:latin typeface="Calibri"/>
                        </a:rPr>
                        <a:t>SC21, BB37, CCB45, CT</a:t>
                      </a:r>
                    </a:p>
                  </a:txBody>
                  <a:tcPr marL="9525" marR="9525" marT="9525" marB="0" anchor="b"/>
                </a:tc>
                <a:extLst>
                  <a:ext uri="{0D108BD9-81ED-4DB2-BD59-A6C34878D82A}">
                    <a16:rowId xmlns:a16="http://schemas.microsoft.com/office/drawing/2014/main" val="943333142"/>
                  </a:ext>
                </a:extLst>
              </a:tr>
              <a:tr h="0">
                <a:tc>
                  <a:txBody>
                    <a:bodyPr/>
                    <a:lstStyle/>
                    <a:p>
                      <a:pPr algn="ctr" rtl="0" fontAlgn="b"/>
                      <a:r>
                        <a:rPr lang="en-US" sz="1300" b="0" i="0" u="none" strike="noStrike">
                          <a:solidFill>
                            <a:srgbClr val="000000"/>
                          </a:solidFill>
                          <a:effectLst/>
                          <a:latin typeface="Calibri"/>
                        </a:rPr>
                        <a:t>8/9/2024</a:t>
                      </a:r>
                    </a:p>
                  </a:txBody>
                  <a:tcPr marL="9525" marR="9525" marT="9525" marB="0" anchor="b"/>
                </a:tc>
                <a:tc>
                  <a:txBody>
                    <a:bodyPr/>
                    <a:lstStyle/>
                    <a:p>
                      <a:pPr algn="ctr" rtl="0" fontAlgn="b"/>
                      <a:r>
                        <a:rPr lang="en-US" sz="1300" b="0" i="0" u="none" strike="noStrike">
                          <a:solidFill>
                            <a:srgbClr val="000000"/>
                          </a:solidFill>
                          <a:effectLst/>
                          <a:latin typeface="Calibri"/>
                        </a:rPr>
                        <a:t>Raw Oysters</a:t>
                      </a:r>
                    </a:p>
                  </a:txBody>
                  <a:tcPr marL="9525" marR="9525" marT="9525" marB="0" anchor="b"/>
                </a:tc>
                <a:tc>
                  <a:txBody>
                    <a:bodyPr/>
                    <a:lstStyle/>
                    <a:p>
                      <a:pPr algn="l" rtl="0" fontAlgn="b"/>
                      <a:r>
                        <a:rPr lang="en-US" sz="1300" b="0" i="0" u="none" strike="noStrike">
                          <a:solidFill>
                            <a:srgbClr val="000000"/>
                          </a:solidFill>
                          <a:effectLst/>
                          <a:latin typeface="Calibri"/>
                        </a:rPr>
                        <a:t>CCB31-Barnstable, SC22-Barnstable</a:t>
                      </a:r>
                    </a:p>
                  </a:txBody>
                  <a:tcPr marL="9525" marR="9525" marT="9525" marB="0" anchor="b"/>
                </a:tc>
                <a:extLst>
                  <a:ext uri="{0D108BD9-81ED-4DB2-BD59-A6C34878D82A}">
                    <a16:rowId xmlns:a16="http://schemas.microsoft.com/office/drawing/2014/main" val="1326191258"/>
                  </a:ext>
                </a:extLst>
              </a:tr>
              <a:tr h="0">
                <a:tc>
                  <a:txBody>
                    <a:bodyPr/>
                    <a:lstStyle/>
                    <a:p>
                      <a:pPr lvl="0" algn="ctr" rtl="0">
                        <a:buNone/>
                      </a:pPr>
                      <a:r>
                        <a:rPr lang="en-US" sz="1300" b="0" i="0" u="none" strike="noStrike">
                          <a:solidFill>
                            <a:srgbClr val="000000"/>
                          </a:solidFill>
                          <a:effectLst/>
                          <a:latin typeface="Calibri"/>
                        </a:rPr>
                        <a:t>8/22+8/23/2024</a:t>
                      </a:r>
                    </a:p>
                  </a:txBody>
                  <a:tcPr marL="9525" marR="9525" marT="9525" marB="0" anchor="b"/>
                </a:tc>
                <a:tc>
                  <a:txBody>
                    <a:bodyPr/>
                    <a:lstStyle/>
                    <a:p>
                      <a:pPr lvl="0" algn="ctr" rtl="0">
                        <a:buNone/>
                      </a:pPr>
                      <a:r>
                        <a:rPr lang="en-US" sz="1300" b="0" i="0" u="none" strike="noStrike">
                          <a:solidFill>
                            <a:srgbClr val="000000"/>
                          </a:solidFill>
                          <a:effectLst/>
                          <a:latin typeface="Calibri"/>
                        </a:rPr>
                        <a:t>Raw Oysters</a:t>
                      </a:r>
                    </a:p>
                  </a:txBody>
                  <a:tcPr marL="9525" marR="9525" marT="9525" marB="0" anchor="b"/>
                </a:tc>
                <a:tc>
                  <a:txBody>
                    <a:bodyPr/>
                    <a:lstStyle/>
                    <a:p>
                      <a:pPr lvl="0" algn="l" rtl="0">
                        <a:buNone/>
                      </a:pPr>
                      <a:r>
                        <a:rPr lang="en-US" sz="1300" b="0" i="0" u="none" strike="noStrike">
                          <a:solidFill>
                            <a:srgbClr val="000000"/>
                          </a:solidFill>
                          <a:effectLst/>
                          <a:latin typeface="Calibri"/>
                        </a:rPr>
                        <a:t>CCB42, CCB11, CCB45, BB3, CCB23, out of state</a:t>
                      </a:r>
                    </a:p>
                  </a:txBody>
                  <a:tcPr marL="9525" marR="9525" marT="9525" marB="0" anchor="b"/>
                </a:tc>
                <a:extLst>
                  <a:ext uri="{0D108BD9-81ED-4DB2-BD59-A6C34878D82A}">
                    <a16:rowId xmlns:a16="http://schemas.microsoft.com/office/drawing/2014/main" val="4250892834"/>
                  </a:ext>
                </a:extLst>
              </a:tr>
              <a:tr h="198636">
                <a:tc>
                  <a:txBody>
                    <a:bodyPr/>
                    <a:lstStyle/>
                    <a:p>
                      <a:pPr lvl="0" algn="ctr" rtl="0">
                        <a:buNone/>
                      </a:pPr>
                      <a:r>
                        <a:rPr lang="en-US" sz="1300" b="0" i="0" u="none" strike="noStrike">
                          <a:solidFill>
                            <a:srgbClr val="000000"/>
                          </a:solidFill>
                          <a:effectLst/>
                          <a:latin typeface="Calibri"/>
                        </a:rPr>
                        <a:t>*8/22+8/23/2024</a:t>
                      </a:r>
                    </a:p>
                  </a:txBody>
                  <a:tcPr marL="9525" marR="9525" marT="9525" marB="0" anchor="b"/>
                </a:tc>
                <a:tc>
                  <a:txBody>
                    <a:bodyPr/>
                    <a:lstStyle/>
                    <a:p>
                      <a:pPr lvl="0" algn="ctr" rtl="0">
                        <a:buNone/>
                      </a:pPr>
                      <a:r>
                        <a:rPr lang="en-US" sz="1300" b="0" i="0" u="none" strike="noStrike">
                          <a:solidFill>
                            <a:srgbClr val="000000"/>
                          </a:solidFill>
                          <a:effectLst/>
                          <a:latin typeface="Calibri"/>
                        </a:rPr>
                        <a:t>Raw Oysters</a:t>
                      </a:r>
                    </a:p>
                  </a:txBody>
                  <a:tcPr marL="9525" marR="9525" marT="9525" marB="0" anchor="b"/>
                </a:tc>
                <a:tc>
                  <a:txBody>
                    <a:bodyPr/>
                    <a:lstStyle/>
                    <a:p>
                      <a:pPr lvl="0" algn="l" rtl="0">
                        <a:buNone/>
                      </a:pPr>
                      <a:r>
                        <a:rPr lang="en-US" sz="1300" b="0" i="0" u="none" strike="noStrike">
                          <a:solidFill>
                            <a:srgbClr val="000000"/>
                          </a:solidFill>
                          <a:effectLst/>
                          <a:latin typeface="Calibri"/>
                        </a:rPr>
                        <a:t>CCB45-Duxbury, out of state</a:t>
                      </a:r>
                    </a:p>
                  </a:txBody>
                  <a:tcPr marL="9525" marR="9525" marT="9525" marB="0" anchor="b"/>
                </a:tc>
                <a:extLst>
                  <a:ext uri="{0D108BD9-81ED-4DB2-BD59-A6C34878D82A}">
                    <a16:rowId xmlns:a16="http://schemas.microsoft.com/office/drawing/2014/main" val="1927813353"/>
                  </a:ext>
                </a:extLst>
              </a:tr>
              <a:tr h="0">
                <a:tc>
                  <a:txBody>
                    <a:bodyPr/>
                    <a:lstStyle/>
                    <a:p>
                      <a:pPr lvl="0" algn="ctr" rtl="0">
                        <a:buNone/>
                      </a:pPr>
                      <a:r>
                        <a:rPr lang="en-US" sz="1300" b="0" i="0" u="none" strike="noStrike">
                          <a:solidFill>
                            <a:srgbClr val="000000"/>
                          </a:solidFill>
                          <a:effectLst/>
                          <a:latin typeface="Calibri"/>
                        </a:rPr>
                        <a:t>8/29/2024</a:t>
                      </a:r>
                    </a:p>
                  </a:txBody>
                  <a:tcPr marL="9525" marR="9525" marT="9525" marB="0" anchor="b"/>
                </a:tc>
                <a:tc>
                  <a:txBody>
                    <a:bodyPr/>
                    <a:lstStyle/>
                    <a:p>
                      <a:pPr lvl="0" algn="ctr" rtl="0">
                        <a:buNone/>
                      </a:pPr>
                      <a:r>
                        <a:rPr lang="en-US" sz="1300" b="0" i="0" u="none" strike="noStrike">
                          <a:solidFill>
                            <a:srgbClr val="000000"/>
                          </a:solidFill>
                          <a:effectLst/>
                          <a:latin typeface="Calibri"/>
                        </a:rPr>
                        <a:t>Raw Oysters</a:t>
                      </a:r>
                    </a:p>
                  </a:txBody>
                  <a:tcPr marL="9525" marR="9525" marT="9525" marB="0" anchor="b"/>
                </a:tc>
                <a:tc>
                  <a:txBody>
                    <a:bodyPr/>
                    <a:lstStyle/>
                    <a:p>
                      <a:pPr lvl="0" algn="l" rtl="0">
                        <a:buNone/>
                      </a:pPr>
                      <a:r>
                        <a:rPr lang="en-US" sz="1300" b="0" i="0" u="none" strike="noStrike">
                          <a:solidFill>
                            <a:srgbClr val="000000"/>
                          </a:solidFill>
                          <a:effectLst/>
                          <a:latin typeface="Calibri"/>
                        </a:rPr>
                        <a:t>CCB43-Kingston, Canada</a:t>
                      </a:r>
                    </a:p>
                  </a:txBody>
                  <a:tcPr marL="9525" marR="9525" marT="9525" marB="0" anchor="b"/>
                </a:tc>
                <a:extLst>
                  <a:ext uri="{0D108BD9-81ED-4DB2-BD59-A6C34878D82A}">
                    <a16:rowId xmlns:a16="http://schemas.microsoft.com/office/drawing/2014/main" val="653899016"/>
                  </a:ext>
                </a:extLst>
              </a:tr>
              <a:tr h="67495">
                <a:tc>
                  <a:txBody>
                    <a:bodyPr/>
                    <a:lstStyle/>
                    <a:p>
                      <a:pPr lvl="0" algn="ctr" rtl="0">
                        <a:buNone/>
                      </a:pPr>
                      <a:r>
                        <a:rPr lang="en-US" sz="1300" b="0" i="0" u="none" strike="noStrike">
                          <a:solidFill>
                            <a:srgbClr val="000000"/>
                          </a:solidFill>
                          <a:effectLst/>
                          <a:latin typeface="Calibri"/>
                        </a:rPr>
                        <a:t>**9/27/2024</a:t>
                      </a:r>
                      <a:endParaRPr lang="en-US"/>
                    </a:p>
                  </a:txBody>
                  <a:tcPr marL="9525" marR="9525" marT="9525" marB="0" anchor="b"/>
                </a:tc>
                <a:tc>
                  <a:txBody>
                    <a:bodyPr/>
                    <a:lstStyle/>
                    <a:p>
                      <a:pPr lvl="0" algn="ctr" rtl="0">
                        <a:buNone/>
                      </a:pPr>
                      <a:r>
                        <a:rPr lang="en-US" sz="1300" b="0" i="0" u="none" strike="noStrike">
                          <a:solidFill>
                            <a:srgbClr val="000000"/>
                          </a:solidFill>
                          <a:effectLst/>
                          <a:latin typeface="Calibri"/>
                        </a:rPr>
                        <a:t>Raw Oysters</a:t>
                      </a:r>
                      <a:endParaRPr lang="en-US"/>
                    </a:p>
                  </a:txBody>
                  <a:tcPr marL="9525" marR="9525" marT="9525" marB="0" anchor="b"/>
                </a:tc>
                <a:tc>
                  <a:txBody>
                    <a:bodyPr/>
                    <a:lstStyle/>
                    <a:p>
                      <a:pPr lvl="0" algn="l" rtl="0">
                        <a:buNone/>
                      </a:pPr>
                      <a:r>
                        <a:rPr lang="en-US" sz="1300" b="0" i="0" u="none" strike="noStrike">
                          <a:solidFill>
                            <a:srgbClr val="000000"/>
                          </a:solidFill>
                          <a:effectLst/>
                          <a:latin typeface="Calibri"/>
                        </a:rPr>
                        <a:t>CCB45-Duxbury, out of state</a:t>
                      </a:r>
                      <a:endParaRPr lang="en-US"/>
                    </a:p>
                  </a:txBody>
                  <a:tcPr marL="9525" marR="9525" marT="9525" marB="0" anchor="b"/>
                </a:tc>
                <a:extLst>
                  <a:ext uri="{0D108BD9-81ED-4DB2-BD59-A6C34878D82A}">
                    <a16:rowId xmlns:a16="http://schemas.microsoft.com/office/drawing/2014/main" val="2571028986"/>
                  </a:ext>
                </a:extLst>
              </a:tr>
              <a:tr h="0">
                <a:tc>
                  <a:txBody>
                    <a:bodyPr/>
                    <a:lstStyle/>
                    <a:p>
                      <a:pPr lvl="0" algn="ctr" rtl="0">
                        <a:buNone/>
                      </a:pPr>
                      <a:r>
                        <a:rPr lang="en-US" sz="1300" b="0" i="0" u="none" strike="noStrike">
                          <a:solidFill>
                            <a:srgbClr val="000000"/>
                          </a:solidFill>
                          <a:effectLst/>
                          <a:latin typeface="Calibri"/>
                        </a:rPr>
                        <a:t>10/3/2024</a:t>
                      </a:r>
                      <a:endParaRPr lang="en-US"/>
                    </a:p>
                  </a:txBody>
                  <a:tcPr marL="9525" marR="9525" marT="9525" marB="0" anchor="b"/>
                </a:tc>
                <a:tc>
                  <a:txBody>
                    <a:bodyPr/>
                    <a:lstStyle/>
                    <a:p>
                      <a:pPr lvl="0" algn="ctr" rtl="0">
                        <a:buNone/>
                      </a:pPr>
                      <a:r>
                        <a:rPr lang="en-US" sz="1300" b="0" i="0" u="none" strike="noStrike">
                          <a:solidFill>
                            <a:srgbClr val="000000"/>
                          </a:solidFill>
                          <a:effectLst/>
                          <a:latin typeface="Calibri"/>
                        </a:rPr>
                        <a:t>Raw Oysters</a:t>
                      </a:r>
                      <a:endParaRPr lang="en-US"/>
                    </a:p>
                  </a:txBody>
                  <a:tcPr marL="9525" marR="9525" marT="9525" marB="0" anchor="b"/>
                </a:tc>
                <a:tc>
                  <a:txBody>
                    <a:bodyPr/>
                    <a:lstStyle/>
                    <a:p>
                      <a:pPr lvl="0" algn="l" rtl="0">
                        <a:buNone/>
                      </a:pPr>
                      <a:r>
                        <a:rPr lang="en-US" sz="1300" b="0" i="0" u="none" strike="noStrike">
                          <a:solidFill>
                            <a:srgbClr val="000000"/>
                          </a:solidFill>
                          <a:effectLst/>
                          <a:latin typeface="Calibri"/>
                        </a:rPr>
                        <a:t>CCB45-Duxbury, other unknown oysters</a:t>
                      </a:r>
                      <a:endParaRPr lang="en-US"/>
                    </a:p>
                  </a:txBody>
                  <a:tcPr marL="9525" marR="9525" marT="9525" marB="0" anchor="b"/>
                </a:tc>
                <a:extLst>
                  <a:ext uri="{0D108BD9-81ED-4DB2-BD59-A6C34878D82A}">
                    <a16:rowId xmlns:a16="http://schemas.microsoft.com/office/drawing/2014/main" val="1382410200"/>
                  </a:ext>
                </a:extLst>
              </a:tr>
            </a:tbl>
          </a:graphicData>
        </a:graphic>
      </p:graphicFrame>
      <p:sp>
        <p:nvSpPr>
          <p:cNvPr id="12" name="Title 1">
            <a:extLst>
              <a:ext uri="{FF2B5EF4-FFF2-40B4-BE49-F238E27FC236}">
                <a16:creationId xmlns:a16="http://schemas.microsoft.com/office/drawing/2014/main" id="{A4CD8355-7449-7567-4777-496235567B27}"/>
              </a:ext>
            </a:extLst>
          </p:cNvPr>
          <p:cNvSpPr txBox="1">
            <a:spLocks/>
          </p:cNvSpPr>
          <p:nvPr/>
        </p:nvSpPr>
        <p:spPr>
          <a:xfrm>
            <a:off x="-147632" y="-165984"/>
            <a:ext cx="5812971" cy="83099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u="sng">
                <a:solidFill>
                  <a:schemeClr val="accent1">
                    <a:lumMod val="50000"/>
                  </a:schemeClr>
                </a:solidFill>
                <a:effectLst>
                  <a:outerShdw blurRad="38100" dist="38100" dir="2700000" algn="tl">
                    <a:srgbClr val="000000">
                      <a:alpha val="43137"/>
                    </a:srgbClr>
                  </a:outerShdw>
                </a:effectLst>
              </a:rPr>
              <a:t>2024 Season </a:t>
            </a:r>
            <a:endParaRPr lang="en-US" sz="4800" u="sng"/>
          </a:p>
        </p:txBody>
      </p:sp>
      <p:sp>
        <p:nvSpPr>
          <p:cNvPr id="13" name="TextBox 12">
            <a:extLst>
              <a:ext uri="{FF2B5EF4-FFF2-40B4-BE49-F238E27FC236}">
                <a16:creationId xmlns:a16="http://schemas.microsoft.com/office/drawing/2014/main" id="{E02E1128-40AC-01A7-FEE4-6FB06FA3EB56}"/>
              </a:ext>
            </a:extLst>
          </p:cNvPr>
          <p:cNvSpPr txBox="1"/>
          <p:nvPr/>
        </p:nvSpPr>
        <p:spPr>
          <a:xfrm>
            <a:off x="5990827" y="6545149"/>
            <a:ext cx="5997288" cy="307777"/>
          </a:xfrm>
          <a:prstGeom prst="rect">
            <a:avLst/>
          </a:prstGeom>
          <a:noFill/>
        </p:spPr>
        <p:txBody>
          <a:bodyPr wrap="square" lIns="91440" tIns="45720" rIns="91440" bIns="45720" rtlCol="0" anchor="t">
            <a:spAutoFit/>
          </a:bodyPr>
          <a:lstStyle/>
          <a:p>
            <a:pPr>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400" b="1" i="1" u="none" strike="noStrike" kern="1200" cap="none" spc="0" normalizeH="0" baseline="0" noProof="0">
                <a:ln>
                  <a:noFill/>
                </a:ln>
                <a:solidFill>
                  <a:prstClr val="black"/>
                </a:solidFill>
                <a:effectLst/>
                <a:uLnTx/>
                <a:uFillTx/>
                <a:latin typeface="Calibri" panose="020F0502020204030204"/>
                <a:ea typeface="+mn-ea"/>
                <a:cs typeface="+mn-cs"/>
              </a:rPr>
              <a:t>Vibrio vulnificus</a:t>
            </a:r>
            <a:r>
              <a:rPr lang="en-US" sz="1400" b="1" i="1">
                <a:solidFill>
                  <a:prstClr val="black"/>
                </a:solidFill>
                <a:latin typeface="Calibri" panose="020F0502020204030204"/>
              </a:rPr>
              <a:t>       </a:t>
            </a: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400" b="1" i="1" u="none" strike="noStrike" kern="1200" cap="none" spc="0" normalizeH="0" baseline="0" noProof="0">
                <a:ln>
                  <a:noFill/>
                </a:ln>
                <a:solidFill>
                  <a:prstClr val="black"/>
                </a:solidFill>
                <a:effectLst/>
                <a:uLnTx/>
                <a:uFillTx/>
                <a:latin typeface="Calibri" panose="020F0502020204030204"/>
                <a:ea typeface="+mn-ea"/>
                <a:cs typeface="+mn-cs"/>
              </a:rPr>
              <a:t>Vibrio cholera</a:t>
            </a:r>
            <a:r>
              <a:rPr lang="en-US" sz="1400" b="1" i="1">
                <a:solidFill>
                  <a:prstClr val="black"/>
                </a:solidFill>
                <a:latin typeface="Calibri" panose="020F0502020204030204"/>
              </a:rPr>
              <a:t>           </a:t>
            </a:r>
            <a:r>
              <a:rPr lang="en-US" sz="1400" b="1">
                <a:solidFill>
                  <a:prstClr val="black"/>
                </a:solidFill>
                <a:latin typeface="Calibri" panose="020F0502020204030204"/>
              </a:rPr>
              <a:t>Some a</a:t>
            </a:r>
            <a:r>
              <a:rPr kumimoji="0" lang="en-US" sz="1400" b="1" u="none" strike="noStrike" kern="1200" cap="none" spc="0" normalizeH="0" baseline="0" noProof="0">
                <a:ln>
                  <a:noFill/>
                </a:ln>
                <a:solidFill>
                  <a:prstClr val="black"/>
                </a:solidFill>
                <a:effectLst/>
                <a:uLnTx/>
                <a:uFillTx/>
                <a:latin typeface="Calibri" panose="020F0502020204030204"/>
                <a:ea typeface="+mn-ea"/>
                <a:cs typeface="+mn-cs"/>
              </a:rPr>
              <a:t>dditional self-harvest cases</a:t>
            </a:r>
          </a:p>
        </p:txBody>
      </p:sp>
    </p:spTree>
    <p:extLst>
      <p:ext uri="{BB962C8B-B14F-4D97-AF65-F5344CB8AC3E}">
        <p14:creationId xmlns:p14="http://schemas.microsoft.com/office/powerpoint/2010/main" val="2813824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1">
            <a:extLst>
              <a:ext uri="{FF2B5EF4-FFF2-40B4-BE49-F238E27FC236}">
                <a16:creationId xmlns:a16="http://schemas.microsoft.com/office/drawing/2014/main" id="{3F90A2F9-7C23-42BE-903C-306F127F41B8}"/>
              </a:ext>
            </a:extLst>
          </p:cNvPr>
          <p:cNvSpPr>
            <a:spLocks noGrp="1"/>
          </p:cNvSpPr>
          <p:nvPr>
            <p:ph type="ftr" sz="quarter" idx="11"/>
          </p:nvPr>
        </p:nvSpPr>
        <p:spPr>
          <a:xfrm>
            <a:off x="4965430" y="6356350"/>
            <a:ext cx="4139134" cy="365125"/>
          </a:xfrm>
        </p:spPr>
        <p:txBody>
          <a:bodyPr vert="horz" lIns="91440" tIns="45720" rIns="91440" bIns="45720" rtlCol="0" anchor="ctr">
            <a:normAutofit/>
          </a:bodyPr>
          <a:lstStyle/>
          <a:p>
            <a:pPr algn="l">
              <a:lnSpc>
                <a:spcPct val="90000"/>
              </a:lnSpc>
              <a:spcAft>
                <a:spcPts val="600"/>
              </a:spcAft>
              <a:defRPr/>
            </a:pPr>
            <a:r>
              <a:rPr lang="en-US" sz="700" kern="1200">
                <a:solidFill>
                  <a:prstClr val="black">
                    <a:tint val="75000"/>
                  </a:prstClr>
                </a:solidFill>
                <a:latin typeface="Calibri" panose="020F0502020204030204"/>
                <a:ea typeface="+mn-ea"/>
                <a:cs typeface="+mn-cs"/>
              </a:rPr>
              <a:t>MB5/MB6 – NSRWSA/DFG	Wednesday September 1, 2021</a:t>
            </a:r>
          </a:p>
          <a:p>
            <a:pPr algn="l">
              <a:lnSpc>
                <a:spcPct val="90000"/>
              </a:lnSpc>
              <a:spcAft>
                <a:spcPts val="600"/>
              </a:spcAft>
              <a:defRPr/>
            </a:pPr>
            <a:r>
              <a:rPr lang="en-US" sz="700" kern="1200">
                <a:solidFill>
                  <a:prstClr val="black">
                    <a:tint val="75000"/>
                  </a:prstClr>
                </a:solidFill>
                <a:latin typeface="Calibri" panose="020F0502020204030204"/>
                <a:ea typeface="+mn-ea"/>
                <a:cs typeface="+mn-cs"/>
              </a:rPr>
              <a:t>Slide </a:t>
            </a:r>
            <a:fld id="{4B03DF88-5154-47DF-908D-245BDF76FE92}" type="slidenum">
              <a:rPr lang="en-US" sz="700" kern="1200">
                <a:solidFill>
                  <a:prstClr val="black">
                    <a:tint val="75000"/>
                  </a:prstClr>
                </a:solidFill>
                <a:latin typeface="Calibri" panose="020F0502020204030204"/>
                <a:ea typeface="+mn-ea"/>
                <a:cs typeface="+mn-cs"/>
              </a:rPr>
              <a:pPr algn="l">
                <a:lnSpc>
                  <a:spcPct val="90000"/>
                </a:lnSpc>
                <a:spcAft>
                  <a:spcPts val="600"/>
                </a:spcAft>
                <a:defRPr/>
              </a:pPr>
              <a:t>15</a:t>
            </a:fld>
            <a:r>
              <a:rPr lang="en-US" sz="700" kern="1200">
                <a:solidFill>
                  <a:prstClr val="black">
                    <a:tint val="75000"/>
                  </a:prstClr>
                </a:solidFill>
                <a:latin typeface="Calibri" panose="020F0502020204030204"/>
                <a:ea typeface="+mn-ea"/>
                <a:cs typeface="+mn-cs"/>
              </a:rPr>
              <a:t> </a:t>
            </a:r>
          </a:p>
        </p:txBody>
      </p:sp>
      <p:pic>
        <p:nvPicPr>
          <p:cNvPr id="4" name="Picture 3">
            <a:extLst>
              <a:ext uri="{FF2B5EF4-FFF2-40B4-BE49-F238E27FC236}">
                <a16:creationId xmlns:a16="http://schemas.microsoft.com/office/drawing/2014/main" id="{FA5B8E86-F3DD-4332-A981-F5CB9A2203D3}"/>
              </a:ext>
            </a:extLst>
          </p:cNvPr>
          <p:cNvPicPr>
            <a:picLocks noChangeAspect="1"/>
          </p:cNvPicPr>
          <p:nvPr/>
        </p:nvPicPr>
        <p:blipFill rotWithShape="1">
          <a:blip r:embed="rId3">
            <a:extLst>
              <a:ext uri="{28A0092B-C50C-407E-A947-70E740481C1C}">
                <a14:useLocalDpi xmlns:a14="http://schemas.microsoft.com/office/drawing/2010/main" val="0"/>
              </a:ext>
            </a:extLst>
          </a:blip>
          <a:srcRect t="84148"/>
          <a:stretch/>
        </p:blipFill>
        <p:spPr>
          <a:xfrm>
            <a:off x="0" y="5770880"/>
            <a:ext cx="12192000" cy="1087120"/>
          </a:xfrm>
          <a:prstGeom prst="rect">
            <a:avLst/>
          </a:prstGeom>
        </p:spPr>
      </p:pic>
      <p:sp>
        <p:nvSpPr>
          <p:cNvPr id="15" name="Title 1">
            <a:extLst>
              <a:ext uri="{FF2B5EF4-FFF2-40B4-BE49-F238E27FC236}">
                <a16:creationId xmlns:a16="http://schemas.microsoft.com/office/drawing/2014/main" id="{3F3F590B-0E11-45F0-A3F6-1D69DED59D8B}"/>
              </a:ext>
            </a:extLst>
          </p:cNvPr>
          <p:cNvSpPr txBox="1">
            <a:spLocks/>
          </p:cNvSpPr>
          <p:nvPr/>
        </p:nvSpPr>
        <p:spPr>
          <a:xfrm>
            <a:off x="759691" y="0"/>
            <a:ext cx="10515600" cy="892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i="1">
                <a:solidFill>
                  <a:schemeClr val="accent1">
                    <a:lumMod val="50000"/>
                  </a:schemeClr>
                </a:solidFill>
                <a:effectLst>
                  <a:outerShdw blurRad="38100" dist="38100" dir="2700000" algn="tl">
                    <a:srgbClr val="000000">
                      <a:alpha val="43137"/>
                    </a:srgbClr>
                  </a:outerShdw>
                </a:effectLst>
              </a:rPr>
              <a:t>Campylobacter</a:t>
            </a:r>
            <a:r>
              <a:rPr lang="en-US">
                <a:solidFill>
                  <a:schemeClr val="accent1">
                    <a:lumMod val="50000"/>
                  </a:schemeClr>
                </a:solidFill>
                <a:effectLst>
                  <a:outerShdw blurRad="38100" dist="38100" dir="2700000" algn="tl">
                    <a:srgbClr val="000000">
                      <a:alpha val="43137"/>
                    </a:srgbClr>
                  </a:outerShdw>
                </a:effectLst>
              </a:rPr>
              <a:t> in SC28 &amp; NT5</a:t>
            </a:r>
          </a:p>
        </p:txBody>
      </p:sp>
      <p:sp>
        <p:nvSpPr>
          <p:cNvPr id="2" name="Footer Placeholder 1">
            <a:extLst>
              <a:ext uri="{FF2B5EF4-FFF2-40B4-BE49-F238E27FC236}">
                <a16:creationId xmlns:a16="http://schemas.microsoft.com/office/drawing/2014/main" id="{9D2AB2D9-1F14-D3A0-C8F9-AA09D0BF2888}"/>
              </a:ext>
            </a:extLst>
          </p:cNvPr>
          <p:cNvSpPr txBox="1">
            <a:spLocks/>
          </p:cNvSpPr>
          <p:nvPr/>
        </p:nvSpPr>
        <p:spPr>
          <a:xfrm>
            <a:off x="131975" y="6310311"/>
            <a:ext cx="510390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MSOA DMF Update October 24, 2024</a:t>
            </a:r>
          </a:p>
          <a:p>
            <a:pPr algn="l"/>
            <a:r>
              <a:rPr lang="en-US">
                <a:solidFill>
                  <a:schemeClr val="bg1"/>
                </a:solidFill>
              </a:rPr>
              <a:t>Slide </a:t>
            </a:r>
            <a:fld id="{4B03DF88-5154-47DF-908D-245BDF76FE92}" type="slidenum">
              <a:rPr lang="en-US" smtClean="0">
                <a:solidFill>
                  <a:schemeClr val="bg1"/>
                </a:solidFill>
              </a:rPr>
              <a:pPr algn="l"/>
              <a:t>15</a:t>
            </a:fld>
            <a:r>
              <a:rPr lang="en-US">
                <a:solidFill>
                  <a:schemeClr val="bg1"/>
                </a:solidFill>
              </a:rPr>
              <a:t> </a:t>
            </a:r>
            <a:endParaRPr lang="en-US">
              <a:solidFill>
                <a:schemeClr val="bg1"/>
              </a:solidFill>
              <a:cs typeface="Calibri"/>
            </a:endParaRPr>
          </a:p>
        </p:txBody>
      </p:sp>
      <p:pic>
        <p:nvPicPr>
          <p:cNvPr id="3" name="Picture 2" descr="A picture containing logo&#10;&#10;Description automatically generated">
            <a:extLst>
              <a:ext uri="{FF2B5EF4-FFF2-40B4-BE49-F238E27FC236}">
                <a16:creationId xmlns:a16="http://schemas.microsoft.com/office/drawing/2014/main" id="{CA8F5E44-C067-5C6C-C754-2CDE770C48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4700" y="5829300"/>
            <a:ext cx="1005840" cy="1005840"/>
          </a:xfrm>
          <a:prstGeom prst="rect">
            <a:avLst/>
          </a:prstGeom>
        </p:spPr>
      </p:pic>
      <p:sp>
        <p:nvSpPr>
          <p:cNvPr id="6" name="Content Placeholder 5">
            <a:extLst>
              <a:ext uri="{FF2B5EF4-FFF2-40B4-BE49-F238E27FC236}">
                <a16:creationId xmlns:a16="http://schemas.microsoft.com/office/drawing/2014/main" id="{975E3A1E-BDD2-FA5F-09DE-2206B1C340A7}"/>
              </a:ext>
            </a:extLst>
          </p:cNvPr>
          <p:cNvSpPr>
            <a:spLocks noGrp="1"/>
          </p:cNvSpPr>
          <p:nvPr>
            <p:ph sz="half" idx="1"/>
          </p:nvPr>
        </p:nvSpPr>
        <p:spPr>
          <a:xfrm>
            <a:off x="835891" y="1069262"/>
            <a:ext cx="5181600" cy="4528028"/>
          </a:xfrm>
        </p:spPr>
        <p:txBody>
          <a:bodyPr vert="horz" lIns="91440" tIns="45720" rIns="91440" bIns="45720" rtlCol="0" anchor="t">
            <a:normAutofit fontScale="92500" lnSpcReduction="20000"/>
          </a:bodyPr>
          <a:lstStyle/>
          <a:p>
            <a:r>
              <a:rPr lang="en-US"/>
              <a:t>Outbreak due to oysters consumed from one restaurant</a:t>
            </a:r>
          </a:p>
          <a:p>
            <a:r>
              <a:rPr lang="en-US"/>
              <a:t>Oysters sent to RI lab for testing 4 times</a:t>
            </a:r>
            <a:endParaRPr lang="en-US">
              <a:ea typeface="Calibri"/>
              <a:cs typeface="Calibri"/>
            </a:endParaRPr>
          </a:p>
          <a:p>
            <a:r>
              <a:rPr lang="en-US"/>
              <a:t>Tested positive for </a:t>
            </a:r>
            <a:r>
              <a:rPr lang="en-US" i="1"/>
              <a:t>Campylobacter </a:t>
            </a:r>
            <a:r>
              <a:rPr lang="en-US" i="1" err="1"/>
              <a:t>lari</a:t>
            </a:r>
            <a:endParaRPr lang="en-US" i="1"/>
          </a:p>
          <a:p>
            <a:r>
              <a:rPr lang="en-US"/>
              <a:t>Lewis Bay (SC28) closed for nearly a month</a:t>
            </a:r>
            <a:endParaRPr lang="en-US">
              <a:ea typeface="Calibri"/>
              <a:cs typeface="Calibri"/>
            </a:endParaRPr>
          </a:p>
          <a:p>
            <a:r>
              <a:rPr lang="en-US"/>
              <a:t>FDA issued advisory on August 5</a:t>
            </a:r>
            <a:r>
              <a:rPr lang="en-US" baseline="30000"/>
              <a:t>th</a:t>
            </a:r>
            <a:r>
              <a:rPr lang="en-US"/>
              <a:t> due to recall issues</a:t>
            </a:r>
            <a:endParaRPr lang="en-US">
              <a:ea typeface="Calibri"/>
              <a:cs typeface="Calibri"/>
            </a:endParaRPr>
          </a:p>
          <a:p>
            <a:pPr marL="0" indent="0">
              <a:buNone/>
            </a:pPr>
            <a:endParaRPr lang="en-US">
              <a:ea typeface="Calibri"/>
              <a:cs typeface="Calibri"/>
            </a:endParaRPr>
          </a:p>
          <a:p>
            <a:r>
              <a:rPr lang="en-US">
                <a:ea typeface="Calibri"/>
                <a:cs typeface="Calibri"/>
              </a:rPr>
              <a:t>Additional 3 illnesses from Nantucket – no closure required</a:t>
            </a:r>
          </a:p>
        </p:txBody>
      </p:sp>
      <p:pic>
        <p:nvPicPr>
          <p:cNvPr id="5" name="Picture 4" descr="Pecking Order: Alfred Hitchcock's THE BIRDS At 60">
            <a:extLst>
              <a:ext uri="{FF2B5EF4-FFF2-40B4-BE49-F238E27FC236}">
                <a16:creationId xmlns:a16="http://schemas.microsoft.com/office/drawing/2014/main" id="{D7DEA239-EE36-77CB-075F-ED7AE16187AE}"/>
              </a:ext>
            </a:extLst>
          </p:cNvPr>
          <p:cNvPicPr>
            <a:picLocks noChangeAspect="1"/>
          </p:cNvPicPr>
          <p:nvPr/>
        </p:nvPicPr>
        <p:blipFill>
          <a:blip r:embed="rId5"/>
          <a:stretch>
            <a:fillRect/>
          </a:stretch>
        </p:blipFill>
        <p:spPr>
          <a:xfrm>
            <a:off x="6095999" y="1323474"/>
            <a:ext cx="5845343" cy="3870159"/>
          </a:xfrm>
          <a:prstGeom prst="rect">
            <a:avLst/>
          </a:prstGeom>
        </p:spPr>
      </p:pic>
    </p:spTree>
    <p:extLst>
      <p:ext uri="{BB962C8B-B14F-4D97-AF65-F5344CB8AC3E}">
        <p14:creationId xmlns:p14="http://schemas.microsoft.com/office/powerpoint/2010/main" val="736107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1">
            <a:extLst>
              <a:ext uri="{FF2B5EF4-FFF2-40B4-BE49-F238E27FC236}">
                <a16:creationId xmlns:a16="http://schemas.microsoft.com/office/drawing/2014/main" id="{3F90A2F9-7C23-42BE-903C-306F127F41B8}"/>
              </a:ext>
            </a:extLst>
          </p:cNvPr>
          <p:cNvSpPr>
            <a:spLocks noGrp="1"/>
          </p:cNvSpPr>
          <p:nvPr>
            <p:ph type="ftr" sz="quarter" idx="11"/>
          </p:nvPr>
        </p:nvSpPr>
        <p:spPr>
          <a:xfrm>
            <a:off x="4965430" y="6356350"/>
            <a:ext cx="4139134" cy="365125"/>
          </a:xfrm>
        </p:spPr>
        <p:txBody>
          <a:bodyPr vert="horz" lIns="91440" tIns="45720" rIns="91440" bIns="45720" rtlCol="0" anchor="ctr">
            <a:normAutofit/>
          </a:bodyPr>
          <a:lstStyle/>
          <a:p>
            <a:pPr algn="l">
              <a:lnSpc>
                <a:spcPct val="90000"/>
              </a:lnSpc>
              <a:spcAft>
                <a:spcPts val="600"/>
              </a:spcAft>
              <a:defRPr/>
            </a:pPr>
            <a:r>
              <a:rPr lang="en-US" sz="700" kern="1200">
                <a:solidFill>
                  <a:prstClr val="black">
                    <a:tint val="75000"/>
                  </a:prstClr>
                </a:solidFill>
                <a:latin typeface="Calibri" panose="020F0502020204030204"/>
                <a:ea typeface="+mn-ea"/>
                <a:cs typeface="+mn-cs"/>
              </a:rPr>
              <a:t>MB5/MB6 – NSRWSA/DFG	Wednesday September 1, 2021</a:t>
            </a:r>
          </a:p>
          <a:p>
            <a:pPr algn="l">
              <a:lnSpc>
                <a:spcPct val="90000"/>
              </a:lnSpc>
              <a:spcAft>
                <a:spcPts val="600"/>
              </a:spcAft>
              <a:defRPr/>
            </a:pPr>
            <a:r>
              <a:rPr lang="en-US" sz="700" kern="1200">
                <a:solidFill>
                  <a:prstClr val="black">
                    <a:tint val="75000"/>
                  </a:prstClr>
                </a:solidFill>
                <a:latin typeface="Calibri" panose="020F0502020204030204"/>
                <a:ea typeface="+mn-ea"/>
                <a:cs typeface="+mn-cs"/>
              </a:rPr>
              <a:t>Slide </a:t>
            </a:r>
            <a:fld id="{4B03DF88-5154-47DF-908D-245BDF76FE92}" type="slidenum">
              <a:rPr lang="en-US" sz="700" kern="1200">
                <a:solidFill>
                  <a:prstClr val="black">
                    <a:tint val="75000"/>
                  </a:prstClr>
                </a:solidFill>
                <a:latin typeface="Calibri" panose="020F0502020204030204"/>
                <a:ea typeface="+mn-ea"/>
                <a:cs typeface="+mn-cs"/>
              </a:rPr>
              <a:pPr algn="l">
                <a:lnSpc>
                  <a:spcPct val="90000"/>
                </a:lnSpc>
                <a:spcAft>
                  <a:spcPts val="600"/>
                </a:spcAft>
                <a:defRPr/>
              </a:pPr>
              <a:t>16</a:t>
            </a:fld>
            <a:r>
              <a:rPr lang="en-US" sz="700" kern="1200">
                <a:solidFill>
                  <a:prstClr val="black">
                    <a:tint val="75000"/>
                  </a:prstClr>
                </a:solidFill>
                <a:latin typeface="Calibri" panose="020F0502020204030204"/>
                <a:ea typeface="+mn-ea"/>
                <a:cs typeface="+mn-cs"/>
              </a:rPr>
              <a:t> </a:t>
            </a:r>
          </a:p>
        </p:txBody>
      </p:sp>
      <p:pic>
        <p:nvPicPr>
          <p:cNvPr id="4" name="Picture 3">
            <a:extLst>
              <a:ext uri="{FF2B5EF4-FFF2-40B4-BE49-F238E27FC236}">
                <a16:creationId xmlns:a16="http://schemas.microsoft.com/office/drawing/2014/main" id="{FA5B8E86-F3DD-4332-A981-F5CB9A2203D3}"/>
              </a:ext>
            </a:extLst>
          </p:cNvPr>
          <p:cNvPicPr>
            <a:picLocks noChangeAspect="1"/>
          </p:cNvPicPr>
          <p:nvPr/>
        </p:nvPicPr>
        <p:blipFill rotWithShape="1">
          <a:blip r:embed="rId3">
            <a:extLst>
              <a:ext uri="{28A0092B-C50C-407E-A947-70E740481C1C}">
                <a14:useLocalDpi xmlns:a14="http://schemas.microsoft.com/office/drawing/2010/main" val="0"/>
              </a:ext>
            </a:extLst>
          </a:blip>
          <a:srcRect t="84148"/>
          <a:stretch/>
        </p:blipFill>
        <p:spPr>
          <a:xfrm>
            <a:off x="0" y="5770880"/>
            <a:ext cx="12192000" cy="1087120"/>
          </a:xfrm>
          <a:prstGeom prst="rect">
            <a:avLst/>
          </a:prstGeom>
        </p:spPr>
      </p:pic>
      <p:sp>
        <p:nvSpPr>
          <p:cNvPr id="2" name="Footer Placeholder 1">
            <a:extLst>
              <a:ext uri="{FF2B5EF4-FFF2-40B4-BE49-F238E27FC236}">
                <a16:creationId xmlns:a16="http://schemas.microsoft.com/office/drawing/2014/main" id="{9D2AB2D9-1F14-D3A0-C8F9-AA09D0BF2888}"/>
              </a:ext>
            </a:extLst>
          </p:cNvPr>
          <p:cNvSpPr txBox="1">
            <a:spLocks/>
          </p:cNvSpPr>
          <p:nvPr/>
        </p:nvSpPr>
        <p:spPr>
          <a:xfrm>
            <a:off x="131975" y="6310311"/>
            <a:ext cx="510390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MSOA DMF Update October 24, 2024</a:t>
            </a:r>
          </a:p>
          <a:p>
            <a:pPr algn="l"/>
            <a:r>
              <a:rPr lang="en-US">
                <a:solidFill>
                  <a:schemeClr val="bg1"/>
                </a:solidFill>
              </a:rPr>
              <a:t>Slide </a:t>
            </a:r>
            <a:fld id="{4B03DF88-5154-47DF-908D-245BDF76FE92}" type="slidenum">
              <a:rPr lang="en-US" smtClean="0">
                <a:solidFill>
                  <a:schemeClr val="bg1"/>
                </a:solidFill>
              </a:rPr>
              <a:pPr algn="l"/>
              <a:t>16</a:t>
            </a:fld>
            <a:r>
              <a:rPr lang="en-US">
                <a:solidFill>
                  <a:schemeClr val="bg1"/>
                </a:solidFill>
              </a:rPr>
              <a:t> </a:t>
            </a:r>
            <a:endParaRPr lang="en-US">
              <a:solidFill>
                <a:schemeClr val="bg1"/>
              </a:solidFill>
              <a:cs typeface="Calibri"/>
            </a:endParaRPr>
          </a:p>
        </p:txBody>
      </p:sp>
      <p:pic>
        <p:nvPicPr>
          <p:cNvPr id="3" name="Picture 2" descr="A picture containing logo&#10;&#10;Description automatically generated">
            <a:extLst>
              <a:ext uri="{FF2B5EF4-FFF2-40B4-BE49-F238E27FC236}">
                <a16:creationId xmlns:a16="http://schemas.microsoft.com/office/drawing/2014/main" id="{CA8F5E44-C067-5C6C-C754-2CDE770C48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4700" y="5829300"/>
            <a:ext cx="1005840" cy="1005840"/>
          </a:xfrm>
          <a:prstGeom prst="rect">
            <a:avLst/>
          </a:prstGeom>
        </p:spPr>
      </p:pic>
      <p:pic>
        <p:nvPicPr>
          <p:cNvPr id="8" name="Picture 7" descr="A picture containing water, outdoor, sky, mountain&#10;&#10;Description automatically generated">
            <a:extLst>
              <a:ext uri="{FF2B5EF4-FFF2-40B4-BE49-F238E27FC236}">
                <a16:creationId xmlns:a16="http://schemas.microsoft.com/office/drawing/2014/main" id="{5D29F935-00F9-C710-E7DB-B336D9CB5BC0}"/>
              </a:ext>
            </a:extLst>
          </p:cNvPr>
          <p:cNvPicPr>
            <a:picLocks noChangeAspect="1"/>
          </p:cNvPicPr>
          <p:nvPr/>
        </p:nvPicPr>
        <p:blipFill>
          <a:blip r:embed="rId5"/>
          <a:stretch>
            <a:fillRect/>
          </a:stretch>
        </p:blipFill>
        <p:spPr>
          <a:xfrm>
            <a:off x="6205036" y="847725"/>
            <a:ext cx="5807743" cy="4370471"/>
          </a:xfrm>
          <a:prstGeom prst="rect">
            <a:avLst/>
          </a:prstGeom>
        </p:spPr>
      </p:pic>
      <p:pic>
        <p:nvPicPr>
          <p:cNvPr id="9" name="Picture 8">
            <a:extLst>
              <a:ext uri="{FF2B5EF4-FFF2-40B4-BE49-F238E27FC236}">
                <a16:creationId xmlns:a16="http://schemas.microsoft.com/office/drawing/2014/main" id="{E63C698F-4389-7781-5343-2678AE297569}"/>
              </a:ext>
            </a:extLst>
          </p:cNvPr>
          <p:cNvPicPr>
            <a:picLocks noChangeAspect="1"/>
          </p:cNvPicPr>
          <p:nvPr/>
        </p:nvPicPr>
        <p:blipFill>
          <a:blip r:embed="rId6"/>
          <a:stretch>
            <a:fillRect/>
          </a:stretch>
        </p:blipFill>
        <p:spPr>
          <a:xfrm>
            <a:off x="294774" y="850232"/>
            <a:ext cx="5797215" cy="4365457"/>
          </a:xfrm>
          <a:prstGeom prst="rect">
            <a:avLst/>
          </a:prstGeom>
        </p:spPr>
      </p:pic>
    </p:spTree>
    <p:extLst>
      <p:ext uri="{BB962C8B-B14F-4D97-AF65-F5344CB8AC3E}">
        <p14:creationId xmlns:p14="http://schemas.microsoft.com/office/powerpoint/2010/main" val="2066966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1">
            <a:extLst>
              <a:ext uri="{FF2B5EF4-FFF2-40B4-BE49-F238E27FC236}">
                <a16:creationId xmlns:a16="http://schemas.microsoft.com/office/drawing/2014/main" id="{3F90A2F9-7C23-42BE-903C-306F127F41B8}"/>
              </a:ext>
            </a:extLst>
          </p:cNvPr>
          <p:cNvSpPr>
            <a:spLocks noGrp="1"/>
          </p:cNvSpPr>
          <p:nvPr>
            <p:ph type="ftr" sz="quarter" idx="11"/>
          </p:nvPr>
        </p:nvSpPr>
        <p:spPr>
          <a:xfrm>
            <a:off x="4965430" y="6356350"/>
            <a:ext cx="4139134" cy="365125"/>
          </a:xfrm>
        </p:spPr>
        <p:txBody>
          <a:bodyPr vert="horz" lIns="91440" tIns="45720" rIns="91440" bIns="45720" rtlCol="0" anchor="ctr">
            <a:normAutofit/>
          </a:bodyPr>
          <a:lstStyle/>
          <a:p>
            <a:pPr algn="l">
              <a:lnSpc>
                <a:spcPct val="90000"/>
              </a:lnSpc>
              <a:spcAft>
                <a:spcPts val="600"/>
              </a:spcAft>
              <a:defRPr/>
            </a:pPr>
            <a:r>
              <a:rPr lang="en-US" sz="700" kern="1200">
                <a:solidFill>
                  <a:prstClr val="black">
                    <a:tint val="75000"/>
                  </a:prstClr>
                </a:solidFill>
                <a:latin typeface="Calibri" panose="020F0502020204030204"/>
                <a:ea typeface="+mn-ea"/>
                <a:cs typeface="+mn-cs"/>
              </a:rPr>
              <a:t>MB5/MB6 – NSRWSA/DFG	Wednesday September 1, 2021</a:t>
            </a:r>
          </a:p>
          <a:p>
            <a:pPr algn="l">
              <a:lnSpc>
                <a:spcPct val="90000"/>
              </a:lnSpc>
              <a:spcAft>
                <a:spcPts val="600"/>
              </a:spcAft>
              <a:defRPr/>
            </a:pPr>
            <a:r>
              <a:rPr lang="en-US" sz="700" kern="1200">
                <a:solidFill>
                  <a:prstClr val="black">
                    <a:tint val="75000"/>
                  </a:prstClr>
                </a:solidFill>
                <a:latin typeface="Calibri" panose="020F0502020204030204"/>
                <a:ea typeface="+mn-ea"/>
                <a:cs typeface="+mn-cs"/>
              </a:rPr>
              <a:t>Slide </a:t>
            </a:r>
            <a:fld id="{4B03DF88-5154-47DF-908D-245BDF76FE92}" type="slidenum">
              <a:rPr lang="en-US" sz="700" kern="1200">
                <a:solidFill>
                  <a:prstClr val="black">
                    <a:tint val="75000"/>
                  </a:prstClr>
                </a:solidFill>
                <a:latin typeface="Calibri" panose="020F0502020204030204"/>
                <a:ea typeface="+mn-ea"/>
                <a:cs typeface="+mn-cs"/>
              </a:rPr>
              <a:pPr algn="l">
                <a:lnSpc>
                  <a:spcPct val="90000"/>
                </a:lnSpc>
                <a:spcAft>
                  <a:spcPts val="600"/>
                </a:spcAft>
                <a:defRPr/>
              </a:pPr>
              <a:t>17</a:t>
            </a:fld>
            <a:r>
              <a:rPr lang="en-US" sz="700" kern="1200">
                <a:solidFill>
                  <a:prstClr val="black">
                    <a:tint val="75000"/>
                  </a:prstClr>
                </a:solidFill>
                <a:latin typeface="Calibri" panose="020F0502020204030204"/>
                <a:ea typeface="+mn-ea"/>
                <a:cs typeface="+mn-cs"/>
              </a:rPr>
              <a:t> </a:t>
            </a:r>
          </a:p>
        </p:txBody>
      </p:sp>
      <p:pic>
        <p:nvPicPr>
          <p:cNvPr id="4" name="Picture 3">
            <a:extLst>
              <a:ext uri="{FF2B5EF4-FFF2-40B4-BE49-F238E27FC236}">
                <a16:creationId xmlns:a16="http://schemas.microsoft.com/office/drawing/2014/main" id="{FA5B8E86-F3DD-4332-A981-F5CB9A2203D3}"/>
              </a:ext>
            </a:extLst>
          </p:cNvPr>
          <p:cNvPicPr>
            <a:picLocks noChangeAspect="1"/>
          </p:cNvPicPr>
          <p:nvPr/>
        </p:nvPicPr>
        <p:blipFill rotWithShape="1">
          <a:blip r:embed="rId3">
            <a:extLst>
              <a:ext uri="{28A0092B-C50C-407E-A947-70E740481C1C}">
                <a14:useLocalDpi xmlns:a14="http://schemas.microsoft.com/office/drawing/2010/main" val="0"/>
              </a:ext>
            </a:extLst>
          </a:blip>
          <a:srcRect t="84148"/>
          <a:stretch/>
        </p:blipFill>
        <p:spPr>
          <a:xfrm>
            <a:off x="0" y="5770880"/>
            <a:ext cx="12192000" cy="1087120"/>
          </a:xfrm>
          <a:prstGeom prst="rect">
            <a:avLst/>
          </a:prstGeom>
        </p:spPr>
      </p:pic>
      <p:sp>
        <p:nvSpPr>
          <p:cNvPr id="15" name="Title 1">
            <a:extLst>
              <a:ext uri="{FF2B5EF4-FFF2-40B4-BE49-F238E27FC236}">
                <a16:creationId xmlns:a16="http://schemas.microsoft.com/office/drawing/2014/main" id="{3F3F590B-0E11-45F0-A3F6-1D69DED59D8B}"/>
              </a:ext>
            </a:extLst>
          </p:cNvPr>
          <p:cNvSpPr txBox="1">
            <a:spLocks/>
          </p:cNvSpPr>
          <p:nvPr/>
        </p:nvSpPr>
        <p:spPr>
          <a:xfrm>
            <a:off x="759691" y="0"/>
            <a:ext cx="10515600" cy="892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accent1">
                    <a:lumMod val="50000"/>
                  </a:schemeClr>
                </a:solidFill>
                <a:effectLst>
                  <a:outerShdw blurRad="38100" dist="38100" dir="2700000" algn="tl">
                    <a:srgbClr val="000000">
                      <a:alpha val="43137"/>
                    </a:srgbClr>
                  </a:outerShdw>
                </a:effectLst>
              </a:rPr>
              <a:t>Quahog </a:t>
            </a:r>
            <a:r>
              <a:rPr lang="en-US" i="1">
                <a:solidFill>
                  <a:schemeClr val="accent1">
                    <a:lumMod val="50000"/>
                  </a:schemeClr>
                </a:solidFill>
                <a:effectLst>
                  <a:outerShdw blurRad="38100" dist="38100" dir="2700000" algn="tl">
                    <a:srgbClr val="000000">
                      <a:alpha val="43137"/>
                    </a:srgbClr>
                  </a:outerShdw>
                </a:effectLst>
              </a:rPr>
              <a:t>Vibrio</a:t>
            </a:r>
            <a:r>
              <a:rPr lang="en-US">
                <a:solidFill>
                  <a:schemeClr val="accent1">
                    <a:lumMod val="50000"/>
                  </a:schemeClr>
                </a:solidFill>
                <a:effectLst>
                  <a:outerShdw blurRad="38100" dist="38100" dir="2700000" algn="tl">
                    <a:srgbClr val="000000">
                      <a:alpha val="43137"/>
                    </a:srgbClr>
                  </a:outerShdw>
                </a:effectLst>
              </a:rPr>
              <a:t> Illnesses</a:t>
            </a:r>
          </a:p>
        </p:txBody>
      </p:sp>
      <p:sp>
        <p:nvSpPr>
          <p:cNvPr id="2" name="Footer Placeholder 1">
            <a:extLst>
              <a:ext uri="{FF2B5EF4-FFF2-40B4-BE49-F238E27FC236}">
                <a16:creationId xmlns:a16="http://schemas.microsoft.com/office/drawing/2014/main" id="{9D2AB2D9-1F14-D3A0-C8F9-AA09D0BF2888}"/>
              </a:ext>
            </a:extLst>
          </p:cNvPr>
          <p:cNvSpPr txBox="1">
            <a:spLocks/>
          </p:cNvSpPr>
          <p:nvPr/>
        </p:nvSpPr>
        <p:spPr>
          <a:xfrm>
            <a:off x="131975" y="6310311"/>
            <a:ext cx="510390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MSOA DMF Update October 24, 2024</a:t>
            </a:r>
          </a:p>
          <a:p>
            <a:pPr algn="l"/>
            <a:r>
              <a:rPr lang="en-US">
                <a:solidFill>
                  <a:schemeClr val="bg1"/>
                </a:solidFill>
              </a:rPr>
              <a:t>Slide </a:t>
            </a:r>
            <a:fld id="{4B03DF88-5154-47DF-908D-245BDF76FE92}" type="slidenum">
              <a:rPr lang="en-US" smtClean="0">
                <a:solidFill>
                  <a:schemeClr val="bg1"/>
                </a:solidFill>
              </a:rPr>
              <a:pPr algn="l"/>
              <a:t>17</a:t>
            </a:fld>
            <a:r>
              <a:rPr lang="en-US">
                <a:solidFill>
                  <a:schemeClr val="bg1"/>
                </a:solidFill>
              </a:rPr>
              <a:t> </a:t>
            </a:r>
            <a:endParaRPr lang="en-US">
              <a:solidFill>
                <a:schemeClr val="bg1"/>
              </a:solidFill>
              <a:cs typeface="Calibri"/>
            </a:endParaRPr>
          </a:p>
        </p:txBody>
      </p:sp>
      <p:pic>
        <p:nvPicPr>
          <p:cNvPr id="3" name="Picture 2" descr="A picture containing logo&#10;&#10;Description automatically generated">
            <a:extLst>
              <a:ext uri="{FF2B5EF4-FFF2-40B4-BE49-F238E27FC236}">
                <a16:creationId xmlns:a16="http://schemas.microsoft.com/office/drawing/2014/main" id="{CA8F5E44-C067-5C6C-C754-2CDE770C48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4700" y="5829300"/>
            <a:ext cx="1005840" cy="1005840"/>
          </a:xfrm>
          <a:prstGeom prst="rect">
            <a:avLst/>
          </a:prstGeom>
        </p:spPr>
      </p:pic>
      <p:sp>
        <p:nvSpPr>
          <p:cNvPr id="6" name="Content Placeholder 5">
            <a:extLst>
              <a:ext uri="{FF2B5EF4-FFF2-40B4-BE49-F238E27FC236}">
                <a16:creationId xmlns:a16="http://schemas.microsoft.com/office/drawing/2014/main" id="{975E3A1E-BDD2-FA5F-09DE-2206B1C340A7}"/>
              </a:ext>
            </a:extLst>
          </p:cNvPr>
          <p:cNvSpPr>
            <a:spLocks noGrp="1"/>
          </p:cNvSpPr>
          <p:nvPr>
            <p:ph sz="half" idx="1"/>
          </p:nvPr>
        </p:nvSpPr>
        <p:spPr>
          <a:xfrm>
            <a:off x="835891" y="1431606"/>
            <a:ext cx="5181600" cy="3718443"/>
          </a:xfrm>
        </p:spPr>
        <p:txBody>
          <a:bodyPr>
            <a:normAutofit/>
          </a:bodyPr>
          <a:lstStyle/>
          <a:p>
            <a:r>
              <a:rPr lang="en-US"/>
              <a:t>Two illnesses linked to quahogs harvested from V11</a:t>
            </a:r>
          </a:p>
          <a:p>
            <a:r>
              <a:rPr lang="en-US"/>
              <a:t>Quahogs were from a single harvest event by recreational harvester</a:t>
            </a:r>
          </a:p>
          <a:p>
            <a:r>
              <a:rPr lang="en-US"/>
              <a:t>Would have been considered an outbreak if commercial harvest</a:t>
            </a:r>
          </a:p>
        </p:txBody>
      </p:sp>
      <p:pic>
        <p:nvPicPr>
          <p:cNvPr id="2052" name="Picture 4" descr="Quahog Week Kicks Off in Rhode Island - Rhode Island Monthly">
            <a:extLst>
              <a:ext uri="{FF2B5EF4-FFF2-40B4-BE49-F238E27FC236}">
                <a16:creationId xmlns:a16="http://schemas.microsoft.com/office/drawing/2014/main" id="{52B397DD-E242-6C9E-28AD-B14A0FCECC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5064" y="1251132"/>
            <a:ext cx="4895850" cy="3722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124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5B8E86-F3DD-4332-A981-F5CB9A2203D3}"/>
              </a:ext>
            </a:extLst>
          </p:cNvPr>
          <p:cNvPicPr>
            <a:picLocks noChangeAspect="1"/>
          </p:cNvPicPr>
          <p:nvPr/>
        </p:nvPicPr>
        <p:blipFill rotWithShape="1">
          <a:blip r:embed="rId3">
            <a:extLst>
              <a:ext uri="{28A0092B-C50C-407E-A947-70E740481C1C}">
                <a14:useLocalDpi xmlns:a14="http://schemas.microsoft.com/office/drawing/2010/main" val="0"/>
              </a:ext>
            </a:extLst>
          </a:blip>
          <a:srcRect t="84148"/>
          <a:stretch/>
        </p:blipFill>
        <p:spPr>
          <a:xfrm>
            <a:off x="0" y="5770880"/>
            <a:ext cx="12192000" cy="1087120"/>
          </a:xfrm>
          <a:prstGeom prst="rect">
            <a:avLst/>
          </a:prstGeom>
        </p:spPr>
      </p:pic>
      <p:sp>
        <p:nvSpPr>
          <p:cNvPr id="3" name="Footer Placeholder 2">
            <a:extLst>
              <a:ext uri="{FF2B5EF4-FFF2-40B4-BE49-F238E27FC236}">
                <a16:creationId xmlns:a16="http://schemas.microsoft.com/office/drawing/2014/main" id="{BB643DB5-F53E-4A03-9A17-030DA8BA90EA}"/>
              </a:ext>
            </a:extLst>
          </p:cNvPr>
          <p:cNvSpPr>
            <a:spLocks noGrp="1"/>
          </p:cNvSpPr>
          <p:nvPr>
            <p:ph type="ftr" sz="quarter" idx="11"/>
          </p:nvPr>
        </p:nvSpPr>
        <p:spPr>
          <a:xfrm>
            <a:off x="0" y="6440300"/>
            <a:ext cx="3288632" cy="365125"/>
          </a:xfrm>
        </p:spPr>
        <p:txBody>
          <a:bodyPr/>
          <a:lstStyle/>
          <a:p>
            <a:pPr algn="l"/>
            <a:endParaRPr lang="en-US">
              <a:solidFill>
                <a:schemeClr val="bg1"/>
              </a:solidFill>
            </a:endParaRPr>
          </a:p>
          <a:p>
            <a:pPr algn="l"/>
            <a:r>
              <a:rPr lang="en-US">
                <a:solidFill>
                  <a:schemeClr val="bg1"/>
                </a:solidFill>
              </a:rPr>
              <a:t>MAA DMF Update  February 7, 2025</a:t>
            </a:r>
          </a:p>
          <a:p>
            <a:pPr algn="l"/>
            <a:r>
              <a:rPr lang="en-US">
                <a:solidFill>
                  <a:schemeClr val="bg1"/>
                </a:solidFill>
              </a:rPr>
              <a:t>Slide </a:t>
            </a:r>
            <a:fld id="{4B03DF88-5154-47DF-908D-245BDF76FE92}" type="slidenum">
              <a:rPr lang="en-US" smtClean="0">
                <a:solidFill>
                  <a:schemeClr val="bg1"/>
                </a:solidFill>
              </a:rPr>
              <a:pPr algn="l"/>
              <a:t>18</a:t>
            </a:fld>
            <a:r>
              <a:rPr lang="en-US">
                <a:solidFill>
                  <a:schemeClr val="bg1"/>
                </a:solidFill>
              </a:rPr>
              <a:t> </a:t>
            </a:r>
            <a:endParaRPr lang="en-US">
              <a:solidFill>
                <a:schemeClr val="bg1"/>
              </a:solidFill>
              <a:cs typeface="Calibri"/>
            </a:endParaRPr>
          </a:p>
          <a:p>
            <a:pPr marL="0" marR="0" lvl="0" indent="0" algn="ctr" defTabSz="914400">
              <a:lnSpc>
                <a:spcPct val="100000"/>
              </a:lnSpc>
              <a:spcBef>
                <a:spcPts val="0"/>
              </a:spcBef>
              <a:spcAft>
                <a:spcPts val="0"/>
              </a:spcAft>
              <a:buClrTx/>
              <a:buSzTx/>
              <a:buFontTx/>
              <a:buNone/>
              <a:tabLst/>
              <a:defRPr/>
            </a:pPr>
            <a:endParaRPr lang="en-US" sz="1600" b="0" i="0" u="none" strike="noStrike" kern="1200" cap="none" spc="0" normalizeH="0" baseline="0" noProof="0">
              <a:ln>
                <a:noFill/>
              </a:ln>
              <a:effectLst/>
              <a:uLnTx/>
              <a:uFillTx/>
              <a:latin typeface="Calibri" panose="020F0502020204030204"/>
              <a:cs typeface="Calibri"/>
            </a:endParaRPr>
          </a:p>
        </p:txBody>
      </p:sp>
      <p:sp>
        <p:nvSpPr>
          <p:cNvPr id="8" name="Google Shape;188;g7ee10fccb4_0_246">
            <a:extLst>
              <a:ext uri="{FF2B5EF4-FFF2-40B4-BE49-F238E27FC236}">
                <a16:creationId xmlns:a16="http://schemas.microsoft.com/office/drawing/2014/main" id="{40A2EBA7-F6F3-464D-8E18-A62EF42B459A}"/>
              </a:ext>
            </a:extLst>
          </p:cNvPr>
          <p:cNvSpPr/>
          <p:nvPr/>
        </p:nvSpPr>
        <p:spPr>
          <a:xfrm>
            <a:off x="327212" y="235137"/>
            <a:ext cx="11820605" cy="428090"/>
          </a:xfrm>
          <a:prstGeom prst="rect">
            <a:avLst/>
          </a:prstGeom>
          <a:noFill/>
          <a:ln>
            <a:noFill/>
          </a:ln>
        </p:spPr>
        <p:txBody>
          <a:bodyPr spcFirstLastPara="1" wrap="square" lIns="91425" tIns="45700" rIns="91425" bIns="45700" anchor="t" anchorCtr="0">
            <a:noAutofit/>
          </a:bodyPr>
          <a:lstStyle/>
          <a:p>
            <a:pPr>
              <a:defRPr/>
            </a:pPr>
            <a:r>
              <a:rPr lang="en-US" sz="4000" b="1">
                <a:latin typeface="Calibri"/>
                <a:ea typeface="Calibri"/>
                <a:cs typeface="Calibri"/>
                <a:sym typeface="Calibri"/>
              </a:rPr>
              <a:t>Extensions and New Site </a:t>
            </a:r>
            <a:r>
              <a:rPr kumimoji="0" lang="en-US" sz="4000" b="1" i="0" u="none" strike="noStrike" kern="1200" cap="none" spc="0" normalizeH="0" baseline="0" noProof="0">
                <a:ln>
                  <a:noFill/>
                </a:ln>
                <a:effectLst/>
                <a:uLnTx/>
                <a:uFillTx/>
                <a:latin typeface="Calibri"/>
                <a:ea typeface="Calibri"/>
                <a:cs typeface="Calibri"/>
                <a:sym typeface="Calibri"/>
              </a:rPr>
              <a:t>License Certifications in </a:t>
            </a:r>
            <a:r>
              <a:rPr lang="en-US" sz="4000" b="1">
                <a:latin typeface="Calibri"/>
                <a:ea typeface="Calibri"/>
                <a:cs typeface="Calibri"/>
                <a:sym typeface="Calibri"/>
              </a:rPr>
              <a:t>2024</a:t>
            </a:r>
            <a:endParaRPr kumimoji="0" sz="4000" b="0" i="0" u="none" strike="noStrike" kern="1200" cap="none" spc="0" normalizeH="0" baseline="0" noProof="0">
              <a:ln>
                <a:noFill/>
              </a:ln>
              <a:effectLst/>
              <a:uLnTx/>
              <a:uFillTx/>
              <a:latin typeface="Calibri"/>
              <a:ea typeface="Calibri"/>
              <a:cs typeface="Calibri"/>
              <a:sym typeface="Calibri"/>
            </a:endParaRPr>
          </a:p>
        </p:txBody>
      </p:sp>
      <p:sp>
        <p:nvSpPr>
          <p:cNvPr id="2" name="TextBox 1">
            <a:extLst>
              <a:ext uri="{FF2B5EF4-FFF2-40B4-BE49-F238E27FC236}">
                <a16:creationId xmlns:a16="http://schemas.microsoft.com/office/drawing/2014/main" id="{6F84B82A-A465-4925-9DF8-6179500A9CA2}"/>
              </a:ext>
            </a:extLst>
          </p:cNvPr>
          <p:cNvSpPr txBox="1"/>
          <p:nvPr/>
        </p:nvSpPr>
        <p:spPr>
          <a:xfrm>
            <a:off x="8444622" y="2268097"/>
            <a:ext cx="3464923" cy="2031325"/>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Existing Permit holders: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prstClr val="black"/>
                </a:solidFill>
                <a:latin typeface="Calibri" panose="020F0502020204030204"/>
              </a:rPr>
              <a:t>388</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Propagation Permit Holders</a:t>
            </a:r>
            <a:endParaRPr lang="en-US" sz="1800" b="0" i="0" u="none" strike="noStrike" kern="1200" cap="none" spc="0" normalizeH="0" baseline="0" noProof="0">
              <a:ln>
                <a:noFill/>
              </a:ln>
              <a:solidFill>
                <a:prstClr val="black"/>
              </a:solidFill>
              <a:effectLst/>
              <a:uLnTx/>
              <a:uFillTx/>
              <a:latin typeface="Calibri" panose="020F0502020204030204"/>
              <a:cs typeface="Calibri"/>
            </a:endParaRPr>
          </a:p>
          <a:p>
            <a:pPr marL="285750" indent="-285750">
              <a:buFont typeface="Arial" panose="020B0604020202020204" pitchFamily="34" charset="0"/>
              <a:buChar char="•"/>
              <a:defRPr/>
            </a:pPr>
            <a:r>
              <a:rPr lang="en-US">
                <a:solidFill>
                  <a:prstClr val="black"/>
                </a:solidFill>
                <a:latin typeface="Calibri" panose="020F0502020204030204"/>
              </a:rPr>
              <a:t>3 Aquaculture</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Permit Holders</a:t>
            </a:r>
            <a:endParaRPr lang="en-US" sz="1800" b="0" i="0" u="none" strike="noStrike" kern="1200" cap="none" spc="0" normalizeH="0" baseline="0" noProof="0">
              <a:ln>
                <a:noFill/>
              </a:ln>
              <a:solidFill>
                <a:prstClr val="black"/>
              </a:solidFill>
              <a:effectLst/>
              <a:uLnTx/>
              <a:uFillTx/>
              <a:latin typeface="Calibri" panose="020F0502020204030204"/>
              <a:cs typeface="Calibri"/>
            </a:endParaRPr>
          </a:p>
          <a:p>
            <a:pPr marL="742950" lvl="1" indent="-285750">
              <a:buFont typeface="Wingdings" panose="05000000000000000000" pitchFamily="2" charset="2"/>
              <a:buChar char="Ø"/>
              <a:defRPr/>
            </a:pPr>
            <a:r>
              <a:rPr lang="en-US">
                <a:solidFill>
                  <a:prstClr val="black"/>
                </a:solidFill>
                <a:latin typeface="Calibri" panose="020F0502020204030204"/>
              </a:rPr>
              <a:t>2 kelp</a:t>
            </a:r>
            <a:endParaRPr lang="en-US">
              <a:solidFill>
                <a:prstClr val="black"/>
              </a:solidFill>
              <a:latin typeface="Calibri" panose="020F0502020204030204"/>
              <a:cs typeface="Calibri"/>
            </a:endParaRPr>
          </a:p>
          <a:p>
            <a:pPr marL="742950" lvl="1" indent="-285750">
              <a:buFont typeface="Wingdings" panose="05000000000000000000" pitchFamily="2" charset="2"/>
              <a:buChar char="Ø"/>
              <a:defRPr/>
            </a:pPr>
            <a:r>
              <a:rPr kumimoji="0" lang="en-US" b="0" i="0" u="none" strike="noStrike" kern="1200" cap="none" spc="0" normalizeH="0" baseline="0" noProof="0">
                <a:ln>
                  <a:noFill/>
                </a:ln>
                <a:solidFill>
                  <a:prstClr val="black"/>
                </a:solidFill>
                <a:effectLst/>
                <a:uLnTx/>
                <a:uFillTx/>
                <a:latin typeface="Calibri" panose="020F0502020204030204"/>
                <a:ea typeface="+mn-ea"/>
                <a:cs typeface="+mn-cs"/>
              </a:rPr>
              <a:t>1 horseshoe crab</a:t>
            </a:r>
            <a:endParaRPr lang="en-US" b="0" i="0" u="none" strike="noStrike" kern="1200" cap="none" spc="0" normalizeH="0" baseline="0" noProof="0">
              <a:ln>
                <a:noFill/>
              </a:ln>
              <a:solidFill>
                <a:prstClr val="black"/>
              </a:solidFill>
              <a:effectLst/>
              <a:uLnTx/>
              <a:uFillTx/>
              <a:latin typeface="Calibri" panose="020F0502020204030204"/>
              <a:cs typeface="Calibri"/>
            </a:endParaRPr>
          </a:p>
          <a:p>
            <a:pPr marL="288925" lvl="1" indent="-288925">
              <a:buFont typeface="Arial" panose="020B0604020202020204" pitchFamily="34" charset="0"/>
              <a:buChar char="•"/>
              <a:defRPr/>
            </a:pPr>
            <a:r>
              <a:rPr lang="en-US">
                <a:solidFill>
                  <a:prstClr val="black"/>
                </a:solidFill>
                <a:latin typeface="Calibri" panose="020F0502020204030204"/>
              </a:rPr>
              <a:t>4 Hatchery Permits</a:t>
            </a:r>
            <a:endParaRPr lang="en-US" b="0" i="0" u="none" strike="noStrike" kern="1200" cap="none" spc="0" normalizeH="0" baseline="0" noProof="0">
              <a:ln>
                <a:noFill/>
              </a:ln>
              <a:solidFill>
                <a:prstClr val="black"/>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endParaRPr lang="en-US" sz="1800" b="0" i="0" u="none" strike="noStrike" kern="1200" cap="none" spc="0" normalizeH="0" baseline="0" noProof="0">
              <a:ln>
                <a:noFill/>
              </a:ln>
              <a:solidFill>
                <a:prstClr val="black"/>
              </a:solidFill>
              <a:effectLst/>
              <a:uLnTx/>
              <a:uFillTx/>
              <a:latin typeface="Calibri" panose="020F0502020204030204"/>
              <a:cs typeface="Calibri"/>
            </a:endParaRPr>
          </a:p>
        </p:txBody>
      </p:sp>
      <p:graphicFrame>
        <p:nvGraphicFramePr>
          <p:cNvPr id="7" name="Table 6">
            <a:extLst>
              <a:ext uri="{FF2B5EF4-FFF2-40B4-BE49-F238E27FC236}">
                <a16:creationId xmlns:a16="http://schemas.microsoft.com/office/drawing/2014/main" id="{B48F71E0-88C2-C4DA-C01E-2AD955947447}"/>
              </a:ext>
            </a:extLst>
          </p:cNvPr>
          <p:cNvGraphicFramePr>
            <a:graphicFrameLocks noGrp="1"/>
          </p:cNvGraphicFramePr>
          <p:nvPr>
            <p:extLst>
              <p:ext uri="{D42A27DB-BD31-4B8C-83A1-F6EECF244321}">
                <p14:modId xmlns:p14="http://schemas.microsoft.com/office/powerpoint/2010/main" val="730853570"/>
              </p:ext>
            </p:extLst>
          </p:nvPr>
        </p:nvGraphicFramePr>
        <p:xfrm>
          <a:off x="1255769" y="1976449"/>
          <a:ext cx="6875807" cy="3169920"/>
        </p:xfrm>
        <a:graphic>
          <a:graphicData uri="http://schemas.openxmlformats.org/drawingml/2006/table">
            <a:tbl>
              <a:tblPr firstRow="1" firstCol="1" bandRow="1"/>
              <a:tblGrid>
                <a:gridCol w="2525297">
                  <a:extLst>
                    <a:ext uri="{9D8B030D-6E8A-4147-A177-3AD203B41FA5}">
                      <a16:colId xmlns:a16="http://schemas.microsoft.com/office/drawing/2014/main" val="3733993841"/>
                    </a:ext>
                  </a:extLst>
                </a:gridCol>
                <a:gridCol w="2426847">
                  <a:extLst>
                    <a:ext uri="{9D8B030D-6E8A-4147-A177-3AD203B41FA5}">
                      <a16:colId xmlns:a16="http://schemas.microsoft.com/office/drawing/2014/main" val="4088847505"/>
                    </a:ext>
                  </a:extLst>
                </a:gridCol>
                <a:gridCol w="1923663">
                  <a:extLst>
                    <a:ext uri="{9D8B030D-6E8A-4147-A177-3AD203B41FA5}">
                      <a16:colId xmlns:a16="http://schemas.microsoft.com/office/drawing/2014/main" val="3382619927"/>
                    </a:ext>
                  </a:extLst>
                </a:gridCol>
              </a:tblGrid>
              <a:tr h="262525">
                <a:tc>
                  <a:txBody>
                    <a:bodyPr/>
                    <a:lstStyle/>
                    <a:p>
                      <a:pPr marL="0" marR="0" lvl="0" algn="ctr">
                        <a:spcBef>
                          <a:spcPts val="0"/>
                        </a:spcBef>
                        <a:spcAft>
                          <a:spcPts val="0"/>
                        </a:spcAft>
                        <a:buNone/>
                      </a:pPr>
                      <a:r>
                        <a:rPr lang="en-US" sz="2600" b="1">
                          <a:solidFill>
                            <a:srgbClr val="000000"/>
                          </a:solidFill>
                          <a:effectLst/>
                          <a:latin typeface="Calibri"/>
                        </a:rPr>
                        <a:t>Town</a:t>
                      </a:r>
                      <a:endParaRPr lang="en-US" sz="2600" b="1">
                        <a:effectLst/>
                        <a:latin typeface="Calibri"/>
                        <a:ea typeface="Calibri" panose="020F0502020204030204" pitchFamily="34" charset="0"/>
                      </a:endParaRPr>
                    </a:p>
                  </a:txBody>
                  <a:tcPr marL="168770" marR="1687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0" marR="0" algn="ctr">
                        <a:spcBef>
                          <a:spcPts val="0"/>
                        </a:spcBef>
                        <a:spcAft>
                          <a:spcPts val="0"/>
                        </a:spcAft>
                      </a:pPr>
                      <a:r>
                        <a:rPr lang="en-US" sz="2600" b="1">
                          <a:solidFill>
                            <a:srgbClr val="000000"/>
                          </a:solidFill>
                          <a:effectLst/>
                          <a:latin typeface="Calibri"/>
                          <a:ea typeface="Calibri"/>
                        </a:rPr>
                        <a:t>License Sites</a:t>
                      </a:r>
                      <a:endParaRPr lang="en-US" sz="2600">
                        <a:effectLst/>
                        <a:latin typeface="Calibri"/>
                        <a:ea typeface="Calibri"/>
                      </a:endParaRPr>
                    </a:p>
                  </a:txBody>
                  <a:tcPr marL="168770" marR="1687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0" marR="0" algn="ctr">
                        <a:spcBef>
                          <a:spcPts val="0"/>
                        </a:spcBef>
                        <a:spcAft>
                          <a:spcPts val="0"/>
                        </a:spcAft>
                      </a:pPr>
                      <a:r>
                        <a:rPr lang="en-US" sz="2600" b="1">
                          <a:solidFill>
                            <a:srgbClr val="000000"/>
                          </a:solidFill>
                          <a:effectLst/>
                          <a:latin typeface="Calibri"/>
                          <a:ea typeface="Calibri"/>
                        </a:rPr>
                        <a:t>Acres</a:t>
                      </a:r>
                      <a:endParaRPr lang="en-US" sz="2600">
                        <a:effectLst/>
                        <a:latin typeface="Calibri"/>
                        <a:ea typeface="Calibri"/>
                      </a:endParaRPr>
                    </a:p>
                  </a:txBody>
                  <a:tcPr marL="168770" marR="1687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632364701"/>
                  </a:ext>
                </a:extLst>
              </a:tr>
              <a:tr h="262525">
                <a:tc>
                  <a:txBody>
                    <a:bodyPr/>
                    <a:lstStyle/>
                    <a:p>
                      <a:pPr marL="0" marR="0" lvl="0" algn="ctr">
                        <a:spcBef>
                          <a:spcPts val="0"/>
                        </a:spcBef>
                        <a:spcAft>
                          <a:spcPts val="0"/>
                        </a:spcAft>
                        <a:buNone/>
                      </a:pPr>
                      <a:r>
                        <a:rPr lang="en-US" sz="2600">
                          <a:solidFill>
                            <a:srgbClr val="000000"/>
                          </a:solidFill>
                          <a:effectLst/>
                          <a:latin typeface="Calibri"/>
                          <a:ea typeface="Calibri"/>
                        </a:rPr>
                        <a:t>Falmouth</a:t>
                      </a:r>
                      <a:endParaRPr lang="en-US" sz="2600">
                        <a:solidFill>
                          <a:srgbClr val="000000"/>
                        </a:solidFill>
                        <a:effectLst/>
                        <a:latin typeface="Calibri"/>
                        <a:ea typeface="Calibri" panose="020F0502020204030204" pitchFamily="34" charset="0"/>
                      </a:endParaRPr>
                    </a:p>
                  </a:txBody>
                  <a:tcPr marL="168770" marR="1687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600">
                          <a:solidFill>
                            <a:srgbClr val="000000"/>
                          </a:solidFill>
                          <a:effectLst/>
                          <a:latin typeface="Calibri"/>
                          <a:ea typeface="Calibri"/>
                        </a:rPr>
                        <a:t>2</a:t>
                      </a:r>
                    </a:p>
                  </a:txBody>
                  <a:tcPr marL="168770" marR="1687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algn="ctr">
                        <a:spcBef>
                          <a:spcPts val="0"/>
                        </a:spcBef>
                        <a:spcAft>
                          <a:spcPts val="0"/>
                        </a:spcAft>
                        <a:buNone/>
                      </a:pPr>
                      <a:r>
                        <a:rPr lang="en-US" sz="2600">
                          <a:solidFill>
                            <a:srgbClr val="000000"/>
                          </a:solidFill>
                          <a:effectLst/>
                          <a:latin typeface="Calibri"/>
                          <a:ea typeface="Calibri"/>
                        </a:rPr>
                        <a:t>7</a:t>
                      </a:r>
                      <a:endParaRPr lang="en-US" sz="2600">
                        <a:solidFill>
                          <a:srgbClr val="000000"/>
                        </a:solidFill>
                        <a:effectLst/>
                        <a:latin typeface="Calibri"/>
                        <a:ea typeface="Calibri" panose="020F0502020204030204" pitchFamily="34" charset="0"/>
                      </a:endParaRPr>
                    </a:p>
                  </a:txBody>
                  <a:tcPr marL="168770" marR="1687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1318073"/>
                  </a:ext>
                </a:extLst>
              </a:tr>
              <a:tr h="262524">
                <a:tc>
                  <a:txBody>
                    <a:bodyPr/>
                    <a:lstStyle/>
                    <a:p>
                      <a:pPr marL="0" lvl="0" algn="ctr">
                        <a:spcBef>
                          <a:spcPts val="0"/>
                        </a:spcBef>
                        <a:spcAft>
                          <a:spcPts val="0"/>
                        </a:spcAft>
                        <a:buNone/>
                      </a:pPr>
                      <a:r>
                        <a:rPr lang="en-US" sz="2600">
                          <a:solidFill>
                            <a:srgbClr val="000000"/>
                          </a:solidFill>
                          <a:effectLst/>
                          <a:latin typeface="Calibri"/>
                          <a:ea typeface="Calibri"/>
                        </a:rPr>
                        <a:t>Mashpee</a:t>
                      </a:r>
                    </a:p>
                  </a:txBody>
                  <a:tcPr marL="168770" marR="1687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algn="ctr">
                        <a:spcBef>
                          <a:spcPts val="0"/>
                        </a:spcBef>
                        <a:spcAft>
                          <a:spcPts val="0"/>
                        </a:spcAft>
                        <a:buNone/>
                      </a:pPr>
                      <a:r>
                        <a:rPr lang="en-US" sz="2600">
                          <a:solidFill>
                            <a:srgbClr val="000000"/>
                          </a:solidFill>
                          <a:effectLst/>
                          <a:latin typeface="Calibri"/>
                        </a:rPr>
                        <a:t>1</a:t>
                      </a:r>
                    </a:p>
                  </a:txBody>
                  <a:tcPr marL="168770" marR="1687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algn="ctr">
                        <a:spcBef>
                          <a:spcPts val="0"/>
                        </a:spcBef>
                        <a:spcAft>
                          <a:spcPts val="0"/>
                        </a:spcAft>
                        <a:buNone/>
                      </a:pPr>
                      <a:r>
                        <a:rPr lang="en-US" sz="2600">
                          <a:solidFill>
                            <a:srgbClr val="000000"/>
                          </a:solidFill>
                          <a:effectLst/>
                          <a:latin typeface="Calibri"/>
                        </a:rPr>
                        <a:t>1.1</a:t>
                      </a:r>
                    </a:p>
                  </a:txBody>
                  <a:tcPr marL="168770" marR="1687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3455785"/>
                  </a:ext>
                </a:extLst>
              </a:tr>
              <a:tr h="262525">
                <a:tc>
                  <a:txBody>
                    <a:bodyPr/>
                    <a:lstStyle/>
                    <a:p>
                      <a:pPr marL="0" marR="0" algn="ctr">
                        <a:spcBef>
                          <a:spcPts val="0"/>
                        </a:spcBef>
                        <a:spcAft>
                          <a:spcPts val="0"/>
                        </a:spcAft>
                      </a:pPr>
                      <a:r>
                        <a:rPr lang="en-US" sz="2600">
                          <a:solidFill>
                            <a:srgbClr val="000000"/>
                          </a:solidFill>
                          <a:effectLst/>
                          <a:latin typeface="Calibri"/>
                          <a:ea typeface="Calibri"/>
                        </a:rPr>
                        <a:t>Plymouth</a:t>
                      </a:r>
                    </a:p>
                  </a:txBody>
                  <a:tcPr marL="168770" marR="1687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algn="ctr">
                        <a:spcBef>
                          <a:spcPts val="0"/>
                        </a:spcBef>
                        <a:spcAft>
                          <a:spcPts val="0"/>
                        </a:spcAft>
                        <a:buNone/>
                      </a:pPr>
                      <a:r>
                        <a:rPr lang="en-US" sz="2600">
                          <a:solidFill>
                            <a:srgbClr val="000000"/>
                          </a:solidFill>
                          <a:effectLst/>
                          <a:latin typeface="Calibri"/>
                        </a:rPr>
                        <a:t>3</a:t>
                      </a:r>
                    </a:p>
                  </a:txBody>
                  <a:tcPr marL="168770" marR="1687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algn="ctr">
                        <a:spcBef>
                          <a:spcPts val="0"/>
                        </a:spcBef>
                        <a:spcAft>
                          <a:spcPts val="0"/>
                        </a:spcAft>
                        <a:buNone/>
                      </a:pPr>
                      <a:r>
                        <a:rPr lang="en-US" sz="2600">
                          <a:solidFill>
                            <a:srgbClr val="000000"/>
                          </a:solidFill>
                          <a:effectLst/>
                          <a:latin typeface="Calibri"/>
                        </a:rPr>
                        <a:t>6.5</a:t>
                      </a:r>
                      <a:endParaRPr lang="en-US"/>
                    </a:p>
                  </a:txBody>
                  <a:tcPr marL="168770" marR="1687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5620834"/>
                  </a:ext>
                </a:extLst>
              </a:tr>
              <a:tr h="262525">
                <a:tc>
                  <a:txBody>
                    <a:bodyPr/>
                    <a:lstStyle/>
                    <a:p>
                      <a:pPr marL="0" marR="0" lvl="0" algn="ctr">
                        <a:spcBef>
                          <a:spcPts val="0"/>
                        </a:spcBef>
                        <a:spcAft>
                          <a:spcPts val="0"/>
                        </a:spcAft>
                        <a:buNone/>
                      </a:pPr>
                      <a:r>
                        <a:rPr lang="en-US" sz="2600">
                          <a:solidFill>
                            <a:srgbClr val="000000"/>
                          </a:solidFill>
                          <a:effectLst/>
                          <a:latin typeface="Calibri"/>
                        </a:rPr>
                        <a:t>Provincetown</a:t>
                      </a:r>
                      <a:endParaRPr lang="en-US"/>
                    </a:p>
                  </a:txBody>
                  <a:tcPr marL="168770" marR="1687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algn="ctr">
                        <a:spcBef>
                          <a:spcPts val="0"/>
                        </a:spcBef>
                        <a:spcAft>
                          <a:spcPts val="0"/>
                        </a:spcAft>
                        <a:buNone/>
                      </a:pPr>
                      <a:r>
                        <a:rPr lang="en-US" sz="2600">
                          <a:solidFill>
                            <a:srgbClr val="000000"/>
                          </a:solidFill>
                          <a:effectLst/>
                          <a:latin typeface="Calibri"/>
                        </a:rPr>
                        <a:t>2</a:t>
                      </a:r>
                    </a:p>
                  </a:txBody>
                  <a:tcPr marL="168770" marR="1687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algn="ctr">
                        <a:spcBef>
                          <a:spcPts val="0"/>
                        </a:spcBef>
                        <a:spcAft>
                          <a:spcPts val="0"/>
                        </a:spcAft>
                        <a:buNone/>
                      </a:pPr>
                      <a:r>
                        <a:rPr lang="en-US" sz="2600">
                          <a:solidFill>
                            <a:srgbClr val="000000"/>
                          </a:solidFill>
                          <a:effectLst/>
                          <a:latin typeface="Calibri"/>
                        </a:rPr>
                        <a:t>2</a:t>
                      </a:r>
                      <a:endParaRPr lang="en-US"/>
                    </a:p>
                  </a:txBody>
                  <a:tcPr marL="168770" marR="1687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3847589"/>
                  </a:ext>
                </a:extLst>
              </a:tr>
              <a:tr h="262525">
                <a:tc>
                  <a:txBody>
                    <a:bodyPr/>
                    <a:lstStyle/>
                    <a:p>
                      <a:pPr marL="0" marR="0" lvl="0" algn="ctr">
                        <a:spcBef>
                          <a:spcPts val="0"/>
                        </a:spcBef>
                        <a:spcAft>
                          <a:spcPts val="0"/>
                        </a:spcAft>
                        <a:buNone/>
                      </a:pPr>
                      <a:r>
                        <a:rPr lang="en-US" sz="2600">
                          <a:solidFill>
                            <a:srgbClr val="000000"/>
                          </a:solidFill>
                          <a:effectLst/>
                          <a:latin typeface="Calibri"/>
                        </a:rPr>
                        <a:t>Rowley</a:t>
                      </a:r>
                    </a:p>
                  </a:txBody>
                  <a:tcPr marL="168770" marR="1687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algn="ctr">
                        <a:spcBef>
                          <a:spcPts val="0"/>
                        </a:spcBef>
                        <a:spcAft>
                          <a:spcPts val="0"/>
                        </a:spcAft>
                        <a:buNone/>
                      </a:pPr>
                      <a:r>
                        <a:rPr lang="en-US" sz="2600">
                          <a:solidFill>
                            <a:srgbClr val="000000"/>
                          </a:solidFill>
                          <a:effectLst/>
                          <a:latin typeface="Calibri"/>
                        </a:rPr>
                        <a:t>1</a:t>
                      </a:r>
                    </a:p>
                  </a:txBody>
                  <a:tcPr marL="168770" marR="1687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algn="ctr">
                        <a:spcBef>
                          <a:spcPts val="0"/>
                        </a:spcBef>
                        <a:spcAft>
                          <a:spcPts val="0"/>
                        </a:spcAft>
                        <a:buNone/>
                      </a:pPr>
                      <a:r>
                        <a:rPr lang="en-US" sz="2600">
                          <a:solidFill>
                            <a:srgbClr val="000000"/>
                          </a:solidFill>
                          <a:effectLst/>
                          <a:latin typeface="Calibri"/>
                        </a:rPr>
                        <a:t>2</a:t>
                      </a:r>
                      <a:endParaRPr lang="en-US"/>
                    </a:p>
                  </a:txBody>
                  <a:tcPr marL="168770" marR="1687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4519601"/>
                  </a:ext>
                </a:extLst>
              </a:tr>
              <a:tr h="262524">
                <a:tc>
                  <a:txBody>
                    <a:bodyPr/>
                    <a:lstStyle/>
                    <a:p>
                      <a:pPr marL="0" lvl="0" algn="ctr">
                        <a:spcBef>
                          <a:spcPts val="0"/>
                        </a:spcBef>
                        <a:spcAft>
                          <a:spcPts val="0"/>
                        </a:spcAft>
                        <a:buNone/>
                      </a:pPr>
                      <a:r>
                        <a:rPr lang="en-US" sz="2600" b="0">
                          <a:solidFill>
                            <a:srgbClr val="000000"/>
                          </a:solidFill>
                          <a:effectLst/>
                          <a:latin typeface="Calibri"/>
                          <a:ea typeface="Calibri"/>
                        </a:rPr>
                        <a:t>Yarmouth</a:t>
                      </a:r>
                    </a:p>
                  </a:txBody>
                  <a:tcPr marL="168770" marR="1687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algn="ctr">
                        <a:spcBef>
                          <a:spcPts val="0"/>
                        </a:spcBef>
                        <a:spcAft>
                          <a:spcPts val="0"/>
                        </a:spcAft>
                        <a:buNone/>
                      </a:pPr>
                      <a:r>
                        <a:rPr lang="en-US" sz="2600" b="0">
                          <a:solidFill>
                            <a:srgbClr val="000000"/>
                          </a:solidFill>
                          <a:effectLst/>
                          <a:latin typeface="Calibri"/>
                          <a:ea typeface="Calibri"/>
                        </a:rPr>
                        <a:t>1</a:t>
                      </a:r>
                    </a:p>
                  </a:txBody>
                  <a:tcPr marL="168770" marR="1687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algn="ctr">
                        <a:spcBef>
                          <a:spcPts val="0"/>
                        </a:spcBef>
                        <a:spcAft>
                          <a:spcPts val="0"/>
                        </a:spcAft>
                        <a:buNone/>
                      </a:pPr>
                      <a:r>
                        <a:rPr lang="en-US" sz="2600" b="0">
                          <a:solidFill>
                            <a:srgbClr val="000000"/>
                          </a:solidFill>
                          <a:effectLst/>
                          <a:latin typeface="Calibri"/>
                        </a:rPr>
                        <a:t>3</a:t>
                      </a:r>
                    </a:p>
                  </a:txBody>
                  <a:tcPr marL="168770" marR="1687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9916336"/>
                  </a:ext>
                </a:extLst>
              </a:tr>
              <a:tr h="262525">
                <a:tc>
                  <a:txBody>
                    <a:bodyPr/>
                    <a:lstStyle/>
                    <a:p>
                      <a:pPr marL="0" marR="0" algn="ctr">
                        <a:spcBef>
                          <a:spcPts val="0"/>
                        </a:spcBef>
                        <a:spcAft>
                          <a:spcPts val="0"/>
                        </a:spcAft>
                      </a:pPr>
                      <a:r>
                        <a:rPr lang="en-US" sz="2600" b="1">
                          <a:solidFill>
                            <a:srgbClr val="000000"/>
                          </a:solidFill>
                          <a:effectLst/>
                          <a:latin typeface="Calibri"/>
                          <a:ea typeface="Calibri"/>
                        </a:rPr>
                        <a:t>Total</a:t>
                      </a:r>
                      <a:endParaRPr lang="en-US" sz="2600">
                        <a:effectLst/>
                        <a:latin typeface="Calibri"/>
                        <a:ea typeface="Calibri"/>
                      </a:endParaRPr>
                    </a:p>
                  </a:txBody>
                  <a:tcPr marL="168770" marR="1687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600" b="1">
                          <a:solidFill>
                            <a:srgbClr val="000000"/>
                          </a:solidFill>
                          <a:effectLst/>
                          <a:latin typeface="Calibri"/>
                          <a:ea typeface="Calibri"/>
                        </a:rPr>
                        <a:t>10</a:t>
                      </a:r>
                    </a:p>
                  </a:txBody>
                  <a:tcPr marL="168770" marR="1687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algn="ctr">
                        <a:spcBef>
                          <a:spcPts val="0"/>
                        </a:spcBef>
                        <a:spcAft>
                          <a:spcPts val="0"/>
                        </a:spcAft>
                        <a:buNone/>
                      </a:pPr>
                      <a:r>
                        <a:rPr lang="en-US" sz="2600" b="1">
                          <a:solidFill>
                            <a:srgbClr val="000000"/>
                          </a:solidFill>
                          <a:effectLst/>
                          <a:latin typeface="Calibri"/>
                        </a:rPr>
                        <a:t>21.6</a:t>
                      </a:r>
                    </a:p>
                  </a:txBody>
                  <a:tcPr marL="168770" marR="1687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6668880"/>
                  </a:ext>
                </a:extLst>
              </a:tr>
            </a:tbl>
          </a:graphicData>
        </a:graphic>
      </p:graphicFrame>
      <p:pic>
        <p:nvPicPr>
          <p:cNvPr id="10" name="Picture 9" descr="A picture containing logo&#10;&#10;Description automatically generated">
            <a:extLst>
              <a:ext uri="{FF2B5EF4-FFF2-40B4-BE49-F238E27FC236}">
                <a16:creationId xmlns:a16="http://schemas.microsoft.com/office/drawing/2014/main" id="{28BE09D2-A70F-2608-D30C-35603436CA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4700" y="5829300"/>
            <a:ext cx="1005840" cy="1005840"/>
          </a:xfrm>
          <a:prstGeom prst="rect">
            <a:avLst/>
          </a:prstGeom>
        </p:spPr>
      </p:pic>
    </p:spTree>
    <p:extLst>
      <p:ext uri="{BB962C8B-B14F-4D97-AF65-F5344CB8AC3E}">
        <p14:creationId xmlns:p14="http://schemas.microsoft.com/office/powerpoint/2010/main" val="959250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a:p>
        </p:txBody>
      </p:sp>
      <p:sp>
        <p:nvSpPr>
          <p:cNvPr id="19" name="Freeform: Shape 18">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9F533EDF-A20B-43F2-AA18-E3D76BE5A45B}"/>
              </a:ext>
            </a:extLst>
          </p:cNvPr>
          <p:cNvSpPr>
            <a:spLocks noGrp="1"/>
          </p:cNvSpPr>
          <p:nvPr>
            <p:ph idx="1"/>
          </p:nvPr>
        </p:nvSpPr>
        <p:spPr>
          <a:xfrm>
            <a:off x="727038" y="1247775"/>
            <a:ext cx="3384000" cy="3844800"/>
          </a:xfrm>
        </p:spPr>
        <p:txBody>
          <a:bodyPr>
            <a:normAutofit/>
          </a:bodyPr>
          <a:lstStyle/>
          <a:p>
            <a:endParaRPr lang="en-US" sz="2000">
              <a:solidFill>
                <a:schemeClr val="bg1">
                  <a:alpha val="60000"/>
                </a:schemeClr>
              </a:solidFill>
            </a:endParaRPr>
          </a:p>
          <a:p>
            <a:pPr marL="0" indent="0">
              <a:buNone/>
            </a:pPr>
            <a:r>
              <a:rPr lang="en-US" sz="4800">
                <a:solidFill>
                  <a:schemeClr val="bg1">
                    <a:alpha val="60000"/>
                  </a:schemeClr>
                </a:solidFill>
              </a:rPr>
              <a:t>Permitting System Rebuild</a:t>
            </a:r>
          </a:p>
          <a:p>
            <a:endParaRPr lang="en-US" sz="2000">
              <a:solidFill>
                <a:schemeClr val="bg1">
                  <a:alpha val="60000"/>
                </a:schemeClr>
              </a:solidFill>
            </a:endParaRPr>
          </a:p>
          <a:p>
            <a:endParaRPr lang="en-US" sz="2000">
              <a:solidFill>
                <a:schemeClr val="bg1">
                  <a:alpha val="60000"/>
                </a:schemeClr>
              </a:solidFill>
            </a:endParaRPr>
          </a:p>
          <a:p>
            <a:endParaRPr lang="en-US" sz="2000">
              <a:solidFill>
                <a:schemeClr val="bg1">
                  <a:alpha val="60000"/>
                </a:schemeClr>
              </a:solidFill>
            </a:endParaRPr>
          </a:p>
        </p:txBody>
      </p:sp>
      <p:pic>
        <p:nvPicPr>
          <p:cNvPr id="10" name="Picture 9">
            <a:extLst>
              <a:ext uri="{FF2B5EF4-FFF2-40B4-BE49-F238E27FC236}">
                <a16:creationId xmlns:a16="http://schemas.microsoft.com/office/drawing/2014/main" id="{24C2BA0A-D9AC-282C-1D5E-13DCB022A362}"/>
              </a:ext>
            </a:extLst>
          </p:cNvPr>
          <p:cNvPicPr>
            <a:picLocks noChangeAspect="1"/>
          </p:cNvPicPr>
          <p:nvPr/>
        </p:nvPicPr>
        <p:blipFill rotWithShape="1">
          <a:blip r:embed="rId2"/>
          <a:srcRect l="13755" t="3673" r="10462" b="-3673"/>
          <a:stretch/>
        </p:blipFill>
        <p:spPr>
          <a:xfrm>
            <a:off x="4903158" y="208152"/>
            <a:ext cx="6926892" cy="5667026"/>
          </a:xfrm>
          <a:prstGeom prst="rect">
            <a:avLst/>
          </a:prstGeom>
        </p:spPr>
      </p:pic>
      <p:sp>
        <p:nvSpPr>
          <p:cNvPr id="5" name="Footer Placeholder 1">
            <a:extLst>
              <a:ext uri="{FF2B5EF4-FFF2-40B4-BE49-F238E27FC236}">
                <a16:creationId xmlns:a16="http://schemas.microsoft.com/office/drawing/2014/main" id="{1CAE9A99-A2F9-1DD8-C477-E740D805DD10}"/>
              </a:ext>
            </a:extLst>
          </p:cNvPr>
          <p:cNvSpPr>
            <a:spLocks noGrp="1"/>
          </p:cNvSpPr>
          <p:nvPr>
            <p:ph type="ftr" sz="quarter" idx="11"/>
          </p:nvPr>
        </p:nvSpPr>
        <p:spPr>
          <a:xfrm>
            <a:off x="5315803" y="6375679"/>
            <a:ext cx="4450156" cy="345796"/>
          </a:xfrm>
        </p:spPr>
        <p:txBody>
          <a:bodyPr>
            <a:normAutofit/>
          </a:bodyPr>
          <a:lstStyle/>
          <a:p>
            <a:pPr algn="l">
              <a:lnSpc>
                <a:spcPct val="90000"/>
              </a:lnSpc>
              <a:spcAft>
                <a:spcPts val="600"/>
              </a:spcAft>
            </a:pPr>
            <a:r>
              <a:rPr lang="en-US" sz="600">
                <a:solidFill>
                  <a:schemeClr val="tx1">
                    <a:alpha val="60000"/>
                  </a:schemeClr>
                </a:solidFill>
              </a:rPr>
              <a:t>MAA DMF Update	February 24, 2023</a:t>
            </a:r>
          </a:p>
          <a:p>
            <a:pPr algn="l">
              <a:lnSpc>
                <a:spcPct val="90000"/>
              </a:lnSpc>
              <a:spcAft>
                <a:spcPts val="600"/>
              </a:spcAft>
            </a:pPr>
            <a:r>
              <a:rPr lang="en-US" sz="600">
                <a:solidFill>
                  <a:schemeClr val="tx1">
                    <a:alpha val="60000"/>
                  </a:schemeClr>
                </a:solidFill>
              </a:rPr>
              <a:t>Slide </a:t>
            </a:r>
            <a:fld id="{4B03DF88-5154-47DF-908D-245BDF76FE92}" type="slidenum">
              <a:rPr lang="en-US" sz="600">
                <a:solidFill>
                  <a:schemeClr val="tx1">
                    <a:alpha val="60000"/>
                  </a:schemeClr>
                </a:solidFill>
              </a:rPr>
              <a:pPr algn="l">
                <a:lnSpc>
                  <a:spcPct val="90000"/>
                </a:lnSpc>
                <a:spcAft>
                  <a:spcPts val="600"/>
                </a:spcAft>
              </a:pPr>
              <a:t>19</a:t>
            </a:fld>
            <a:r>
              <a:rPr lang="en-US" sz="600">
                <a:solidFill>
                  <a:schemeClr val="tx1">
                    <a:alpha val="60000"/>
                  </a:schemeClr>
                </a:solidFill>
              </a:rPr>
              <a:t> </a:t>
            </a:r>
            <a:endParaRPr lang="en-US" sz="600">
              <a:solidFill>
                <a:schemeClr val="tx1">
                  <a:alpha val="60000"/>
                </a:schemeClr>
              </a:solidFill>
              <a:cs typeface="Calibri"/>
            </a:endParaRPr>
          </a:p>
        </p:txBody>
      </p:sp>
      <p:pic>
        <p:nvPicPr>
          <p:cNvPr id="4" name="Picture 3">
            <a:extLst>
              <a:ext uri="{FF2B5EF4-FFF2-40B4-BE49-F238E27FC236}">
                <a16:creationId xmlns:a16="http://schemas.microsoft.com/office/drawing/2014/main" id="{AE71DFAA-A92D-4731-B030-E6AFC6E53949}"/>
              </a:ext>
            </a:extLst>
          </p:cNvPr>
          <p:cNvPicPr>
            <a:picLocks noChangeAspect="1"/>
          </p:cNvPicPr>
          <p:nvPr/>
        </p:nvPicPr>
        <p:blipFill rotWithShape="1">
          <a:blip r:embed="rId3">
            <a:extLst>
              <a:ext uri="{28A0092B-C50C-407E-A947-70E740481C1C}">
                <a14:useLocalDpi xmlns:a14="http://schemas.microsoft.com/office/drawing/2010/main" val="0"/>
              </a:ext>
            </a:extLst>
          </a:blip>
          <a:srcRect t="84148"/>
          <a:stretch/>
        </p:blipFill>
        <p:spPr>
          <a:xfrm>
            <a:off x="0" y="5770880"/>
            <a:ext cx="12192000" cy="1087120"/>
          </a:xfrm>
          <a:prstGeom prst="rect">
            <a:avLst/>
          </a:prstGeom>
        </p:spPr>
      </p:pic>
      <p:sp>
        <p:nvSpPr>
          <p:cNvPr id="9" name="Footer Placeholder 1">
            <a:extLst>
              <a:ext uri="{FF2B5EF4-FFF2-40B4-BE49-F238E27FC236}">
                <a16:creationId xmlns:a16="http://schemas.microsoft.com/office/drawing/2014/main" id="{2868AD0C-7286-2394-B5AF-5C4A5E837B1B}"/>
              </a:ext>
            </a:extLst>
          </p:cNvPr>
          <p:cNvSpPr txBox="1">
            <a:spLocks/>
          </p:cNvSpPr>
          <p:nvPr/>
        </p:nvSpPr>
        <p:spPr>
          <a:xfrm>
            <a:off x="131975" y="6310311"/>
            <a:ext cx="510390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MAA DMF Update  February 7, 2025</a:t>
            </a:r>
          </a:p>
          <a:p>
            <a:pPr algn="l"/>
            <a:r>
              <a:rPr lang="en-US">
                <a:solidFill>
                  <a:schemeClr val="bg1"/>
                </a:solidFill>
              </a:rPr>
              <a:t>Slide </a:t>
            </a:r>
            <a:fld id="{4B03DF88-5154-47DF-908D-245BDF76FE92}" type="slidenum">
              <a:rPr lang="en-US" smtClean="0">
                <a:solidFill>
                  <a:schemeClr val="bg1"/>
                </a:solidFill>
              </a:rPr>
              <a:pPr algn="l"/>
              <a:t>19</a:t>
            </a:fld>
            <a:r>
              <a:rPr lang="en-US">
                <a:solidFill>
                  <a:schemeClr val="bg1"/>
                </a:solidFill>
              </a:rPr>
              <a:t> </a:t>
            </a:r>
            <a:endParaRPr lang="en-US">
              <a:solidFill>
                <a:schemeClr val="bg1"/>
              </a:solidFill>
              <a:cs typeface="Calibri"/>
            </a:endParaRPr>
          </a:p>
        </p:txBody>
      </p:sp>
      <p:pic>
        <p:nvPicPr>
          <p:cNvPr id="11" name="Picture 10" descr="A picture containing logo&#10;&#10;Description automatically generated">
            <a:extLst>
              <a:ext uri="{FF2B5EF4-FFF2-40B4-BE49-F238E27FC236}">
                <a16:creationId xmlns:a16="http://schemas.microsoft.com/office/drawing/2014/main" id="{1627FCC6-BA1C-7F3F-5142-9EAC5FD3F3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4700" y="5829300"/>
            <a:ext cx="1005840" cy="1005840"/>
          </a:xfrm>
          <a:prstGeom prst="rect">
            <a:avLst/>
          </a:prstGeom>
        </p:spPr>
      </p:pic>
    </p:spTree>
    <p:extLst>
      <p:ext uri="{BB962C8B-B14F-4D97-AF65-F5344CB8AC3E}">
        <p14:creationId xmlns:p14="http://schemas.microsoft.com/office/powerpoint/2010/main" val="3634547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533EDF-A20B-43F2-AA18-E3D76BE5A45B}"/>
              </a:ext>
            </a:extLst>
          </p:cNvPr>
          <p:cNvSpPr>
            <a:spLocks noGrp="1"/>
          </p:cNvSpPr>
          <p:nvPr>
            <p:ph idx="1"/>
          </p:nvPr>
        </p:nvSpPr>
        <p:spPr>
          <a:xfrm>
            <a:off x="838199" y="926166"/>
            <a:ext cx="6947781" cy="4655325"/>
          </a:xfrm>
        </p:spPr>
        <p:txBody>
          <a:bodyPr vert="horz" lIns="91440" tIns="45720" rIns="91440" bIns="45720" rtlCol="0" anchor="t">
            <a:normAutofit fontScale="92500" lnSpcReduction="10000"/>
          </a:bodyPr>
          <a:lstStyle/>
          <a:p>
            <a:endParaRPr lang="en-US"/>
          </a:p>
          <a:p>
            <a:r>
              <a:rPr lang="en-US"/>
              <a:t>Personnel Changes</a:t>
            </a:r>
          </a:p>
          <a:p>
            <a:r>
              <a:rPr lang="en-US"/>
              <a:t>Hydrographic Modeling around WWTP Outfalls </a:t>
            </a:r>
          </a:p>
          <a:p>
            <a:r>
              <a:rPr lang="en-US"/>
              <a:t>Emergency CSO closures</a:t>
            </a:r>
          </a:p>
          <a:p>
            <a:r>
              <a:rPr lang="en-US"/>
              <a:t>Program Element Evaluation Reports (PEERs)</a:t>
            </a:r>
          </a:p>
          <a:p>
            <a:pPr lvl="1"/>
            <a:r>
              <a:rPr lang="en-US"/>
              <a:t>GA (Growing Area)  </a:t>
            </a:r>
          </a:p>
          <a:p>
            <a:pPr lvl="1"/>
            <a:r>
              <a:rPr lang="en-US"/>
              <a:t>RARM (Risk Assessment Risk Management)</a:t>
            </a:r>
            <a:endParaRPr lang="en-US" i="1"/>
          </a:p>
          <a:p>
            <a:r>
              <a:rPr lang="en-US"/>
              <a:t>2023 Shellfish Aquaculture Landings</a:t>
            </a:r>
          </a:p>
          <a:p>
            <a:r>
              <a:rPr lang="en-US"/>
              <a:t>2024</a:t>
            </a:r>
            <a:r>
              <a:rPr lang="en-US" i="1"/>
              <a:t> Vibrio</a:t>
            </a:r>
            <a:r>
              <a:rPr lang="en-US"/>
              <a:t> Illnesses</a:t>
            </a:r>
          </a:p>
          <a:p>
            <a:r>
              <a:rPr lang="en-US"/>
              <a:t>2024 New Site and Permit Statistics</a:t>
            </a:r>
            <a:endParaRPr lang="en-US">
              <a:ea typeface="Calibri"/>
              <a:cs typeface="Calibri"/>
            </a:endParaRPr>
          </a:p>
          <a:p>
            <a:r>
              <a:rPr lang="en-US"/>
              <a:t>Permitting</a:t>
            </a:r>
          </a:p>
          <a:p>
            <a:endParaRPr lang="en-US"/>
          </a:p>
          <a:p>
            <a:endParaRPr lang="en-US"/>
          </a:p>
          <a:p>
            <a:endParaRPr lang="en-US"/>
          </a:p>
          <a:p>
            <a:endParaRPr lang="en-US"/>
          </a:p>
          <a:p>
            <a:endParaRPr lang="en-US"/>
          </a:p>
        </p:txBody>
      </p:sp>
      <p:pic>
        <p:nvPicPr>
          <p:cNvPr id="4" name="Picture 3">
            <a:extLst>
              <a:ext uri="{FF2B5EF4-FFF2-40B4-BE49-F238E27FC236}">
                <a16:creationId xmlns:a16="http://schemas.microsoft.com/office/drawing/2014/main" id="{AE71DFAA-A92D-4731-B030-E6AFC6E53949}"/>
              </a:ext>
            </a:extLst>
          </p:cNvPr>
          <p:cNvPicPr>
            <a:picLocks noChangeAspect="1"/>
          </p:cNvPicPr>
          <p:nvPr/>
        </p:nvPicPr>
        <p:blipFill rotWithShape="1">
          <a:blip r:embed="rId2">
            <a:extLst>
              <a:ext uri="{28A0092B-C50C-407E-A947-70E740481C1C}">
                <a14:useLocalDpi xmlns:a14="http://schemas.microsoft.com/office/drawing/2010/main" val="0"/>
              </a:ext>
            </a:extLst>
          </a:blip>
          <a:srcRect t="84148"/>
          <a:stretch/>
        </p:blipFill>
        <p:spPr>
          <a:xfrm>
            <a:off x="0" y="5770880"/>
            <a:ext cx="12192000" cy="1087120"/>
          </a:xfrm>
          <a:prstGeom prst="rect">
            <a:avLst/>
          </a:prstGeom>
        </p:spPr>
      </p:pic>
      <p:sp>
        <p:nvSpPr>
          <p:cNvPr id="5" name="Footer Placeholder 1">
            <a:extLst>
              <a:ext uri="{FF2B5EF4-FFF2-40B4-BE49-F238E27FC236}">
                <a16:creationId xmlns:a16="http://schemas.microsoft.com/office/drawing/2014/main" id="{252BB21E-FEED-4958-9589-6B95B0C35AFC}"/>
              </a:ext>
            </a:extLst>
          </p:cNvPr>
          <p:cNvSpPr>
            <a:spLocks noGrp="1"/>
          </p:cNvSpPr>
          <p:nvPr>
            <p:ph type="ftr" sz="quarter" idx="11"/>
          </p:nvPr>
        </p:nvSpPr>
        <p:spPr>
          <a:xfrm>
            <a:off x="131975" y="6149657"/>
            <a:ext cx="3453197" cy="365125"/>
          </a:xfrm>
        </p:spPr>
        <p:txBody>
          <a:bodyPr/>
          <a:lstStyle/>
          <a:p>
            <a:pPr algn="l"/>
            <a:r>
              <a:rPr lang="en-US">
                <a:solidFill>
                  <a:schemeClr val="bg1"/>
                </a:solidFill>
              </a:rPr>
              <a:t>MAA DMF Update  February 7, 2025</a:t>
            </a:r>
          </a:p>
          <a:p>
            <a:pPr algn="l"/>
            <a:r>
              <a:rPr lang="en-US">
                <a:solidFill>
                  <a:schemeClr val="bg1"/>
                </a:solidFill>
              </a:rPr>
              <a:t>Slide </a:t>
            </a:r>
            <a:fld id="{4B03DF88-5154-47DF-908D-245BDF76FE92}" type="slidenum">
              <a:rPr lang="en-US" smtClean="0">
                <a:solidFill>
                  <a:schemeClr val="bg1"/>
                </a:solidFill>
              </a:rPr>
              <a:pPr algn="l"/>
              <a:t>2</a:t>
            </a:fld>
            <a:r>
              <a:rPr lang="en-US">
                <a:solidFill>
                  <a:schemeClr val="bg1"/>
                </a:solidFill>
              </a:rPr>
              <a:t> </a:t>
            </a:r>
            <a:endParaRPr lang="en-US">
              <a:solidFill>
                <a:schemeClr val="bg1"/>
              </a:solidFill>
              <a:cs typeface="Calibri"/>
            </a:endParaRPr>
          </a:p>
        </p:txBody>
      </p:sp>
      <p:sp>
        <p:nvSpPr>
          <p:cNvPr id="6" name="Title 1">
            <a:extLst>
              <a:ext uri="{FF2B5EF4-FFF2-40B4-BE49-F238E27FC236}">
                <a16:creationId xmlns:a16="http://schemas.microsoft.com/office/drawing/2014/main" id="{4A30EB4E-01F0-44E4-9E79-EF3B88A10FAC}"/>
              </a:ext>
            </a:extLst>
          </p:cNvPr>
          <p:cNvSpPr>
            <a:spLocks noGrp="1"/>
          </p:cNvSpPr>
          <p:nvPr>
            <p:ph type="title"/>
          </p:nvPr>
        </p:nvSpPr>
        <p:spPr>
          <a:xfrm>
            <a:off x="838200" y="22860"/>
            <a:ext cx="10515600" cy="1325563"/>
          </a:xfrm>
        </p:spPr>
        <p:txBody>
          <a:bodyPr/>
          <a:lstStyle/>
          <a:p>
            <a:r>
              <a:rPr lang="en-US">
                <a:solidFill>
                  <a:schemeClr val="accent1">
                    <a:lumMod val="50000"/>
                  </a:schemeClr>
                </a:solidFill>
                <a:effectLst>
                  <a:outerShdw blurRad="38100" dist="38100" dir="2700000" algn="tl">
                    <a:srgbClr val="000000">
                      <a:alpha val="43137"/>
                    </a:srgbClr>
                  </a:outerShdw>
                </a:effectLst>
              </a:rPr>
              <a:t>Update and Recent Events</a:t>
            </a:r>
            <a:endParaRPr lang="en-US"/>
          </a:p>
        </p:txBody>
      </p:sp>
      <p:pic>
        <p:nvPicPr>
          <p:cNvPr id="9" name="Picture 8" descr="A picture containing logo&#10;&#10;Description automatically generated">
            <a:extLst>
              <a:ext uri="{FF2B5EF4-FFF2-40B4-BE49-F238E27FC236}">
                <a16:creationId xmlns:a16="http://schemas.microsoft.com/office/drawing/2014/main" id="{F5AF22F2-B62A-2B13-8A52-B7D67BA98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700" y="5829300"/>
            <a:ext cx="1005840" cy="1005840"/>
          </a:xfrm>
          <a:prstGeom prst="rect">
            <a:avLst/>
          </a:prstGeom>
        </p:spPr>
      </p:pic>
      <p:pic>
        <p:nvPicPr>
          <p:cNvPr id="3074" name="Picture 2" descr="Aquaculture | Mass.gov">
            <a:extLst>
              <a:ext uri="{FF2B5EF4-FFF2-40B4-BE49-F238E27FC236}">
                <a16:creationId xmlns:a16="http://schemas.microsoft.com/office/drawing/2014/main" id="{382B8348-5419-E9DB-C8D6-4D6A065870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5185" y="2647854"/>
            <a:ext cx="4186815" cy="31522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ape Cod Shellfish Farms - Cape Cod ...">
            <a:extLst>
              <a:ext uri="{FF2B5EF4-FFF2-40B4-BE49-F238E27FC236}">
                <a16:creationId xmlns:a16="http://schemas.microsoft.com/office/drawing/2014/main" id="{CBF9DE66-2351-CF1E-74DE-CB5B329B7F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5186" y="-2629"/>
            <a:ext cx="4186815" cy="2681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308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ooter Placeholder 1">
            <a:extLst>
              <a:ext uri="{FF2B5EF4-FFF2-40B4-BE49-F238E27FC236}">
                <a16:creationId xmlns:a16="http://schemas.microsoft.com/office/drawing/2014/main" id="{B176BB56-D2EB-DBD1-5479-B5A9F22E2C59}"/>
              </a:ext>
            </a:extLst>
          </p:cNvPr>
          <p:cNvSpPr txBox="1">
            <a:spLocks/>
          </p:cNvSpPr>
          <p:nvPr/>
        </p:nvSpPr>
        <p:spPr>
          <a:xfrm>
            <a:off x="240632" y="512181"/>
            <a:ext cx="4981073" cy="4871112"/>
          </a:xfrm>
          <a:prstGeom prst="rect">
            <a:avLst/>
          </a:prstGeom>
        </p:spPr>
        <p:txBody>
          <a:bodyPr vert="horz" lIns="91440" tIns="45720" rIns="91440" bIns="45720" rtlCol="0" anchor="t">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0000"/>
              </a:lnSpc>
              <a:spcAft>
                <a:spcPts val="600"/>
              </a:spcAft>
            </a:pPr>
            <a:r>
              <a:rPr lang="en-US" sz="4400">
                <a:solidFill>
                  <a:schemeClr val="accent1">
                    <a:lumMod val="50000"/>
                  </a:schemeClr>
                </a:solidFill>
              </a:rPr>
              <a:t>Ice Machine Update:</a:t>
            </a:r>
          </a:p>
          <a:p>
            <a:pPr algn="l">
              <a:lnSpc>
                <a:spcPct val="90000"/>
              </a:lnSpc>
              <a:spcAft>
                <a:spcPts val="600"/>
              </a:spcAft>
            </a:pPr>
            <a:endParaRPr lang="en-US" sz="4400">
              <a:solidFill>
                <a:schemeClr val="accent1">
                  <a:lumMod val="50000"/>
                </a:schemeClr>
              </a:solidFill>
            </a:endParaRPr>
          </a:p>
          <a:p>
            <a:pPr algn="l">
              <a:lnSpc>
                <a:spcPct val="90000"/>
              </a:lnSpc>
              <a:spcAft>
                <a:spcPts val="600"/>
              </a:spcAft>
            </a:pPr>
            <a:r>
              <a:rPr lang="en-US" sz="4400">
                <a:solidFill>
                  <a:schemeClr val="accent1">
                    <a:lumMod val="50000"/>
                  </a:schemeClr>
                </a:solidFill>
              </a:rPr>
              <a:t>Two funded in 2024</a:t>
            </a:r>
            <a:endParaRPr lang="en-US" sz="4400">
              <a:solidFill>
                <a:schemeClr val="accent1">
                  <a:lumMod val="50000"/>
                </a:schemeClr>
              </a:solidFill>
              <a:ea typeface="Calibri"/>
              <a:cs typeface="Calibri"/>
            </a:endParaRPr>
          </a:p>
          <a:p>
            <a:pPr marL="571500" indent="-571500" algn="l">
              <a:lnSpc>
                <a:spcPct val="90000"/>
              </a:lnSpc>
              <a:spcAft>
                <a:spcPts val="600"/>
              </a:spcAft>
              <a:buFont typeface="Arial"/>
              <a:buChar char="•"/>
            </a:pPr>
            <a:r>
              <a:rPr lang="en-US" sz="4400">
                <a:solidFill>
                  <a:schemeClr val="accent1">
                    <a:lumMod val="50000"/>
                  </a:schemeClr>
                </a:solidFill>
                <a:ea typeface="Calibri"/>
                <a:cs typeface="Calibri"/>
              </a:rPr>
              <a:t>Cape Cod Oyster</a:t>
            </a:r>
          </a:p>
          <a:p>
            <a:pPr marL="571500" indent="-571500" algn="l">
              <a:lnSpc>
                <a:spcPct val="90000"/>
              </a:lnSpc>
              <a:spcAft>
                <a:spcPts val="600"/>
              </a:spcAft>
              <a:buFont typeface="Arial"/>
              <a:buChar char="•"/>
            </a:pPr>
            <a:r>
              <a:rPr lang="en-US" sz="4400">
                <a:solidFill>
                  <a:schemeClr val="accent1">
                    <a:lumMod val="50000"/>
                  </a:schemeClr>
                </a:solidFill>
                <a:ea typeface="Calibri"/>
                <a:cs typeface="Calibri"/>
              </a:rPr>
              <a:t>Wellfleet</a:t>
            </a:r>
          </a:p>
        </p:txBody>
      </p:sp>
      <p:pic>
        <p:nvPicPr>
          <p:cNvPr id="4" name="Picture 2" descr="Bacteria That Thrive In Warmer Waters Keep Mass. Oyster Fisheries On High  Alert | WBUR News">
            <a:extLst>
              <a:ext uri="{FF2B5EF4-FFF2-40B4-BE49-F238E27FC236}">
                <a16:creationId xmlns:a16="http://schemas.microsoft.com/office/drawing/2014/main" id="{4A60392A-D948-5F46-AAF0-0424F5A4425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65510" y="1115882"/>
            <a:ext cx="6155141" cy="41085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DBF159F-8112-3AAC-87FD-9549C0ADF0F3}"/>
              </a:ext>
            </a:extLst>
          </p:cNvPr>
          <p:cNvPicPr>
            <a:picLocks noChangeAspect="1"/>
          </p:cNvPicPr>
          <p:nvPr/>
        </p:nvPicPr>
        <p:blipFill rotWithShape="1">
          <a:blip r:embed="rId3">
            <a:extLst>
              <a:ext uri="{28A0092B-C50C-407E-A947-70E740481C1C}">
                <a14:useLocalDpi xmlns:a14="http://schemas.microsoft.com/office/drawing/2010/main" val="0"/>
              </a:ext>
            </a:extLst>
          </a:blip>
          <a:srcRect t="84148"/>
          <a:stretch/>
        </p:blipFill>
        <p:spPr>
          <a:xfrm>
            <a:off x="0" y="5770880"/>
            <a:ext cx="12192000" cy="1087120"/>
          </a:xfrm>
          <a:prstGeom prst="rect">
            <a:avLst/>
          </a:prstGeom>
        </p:spPr>
      </p:pic>
      <p:sp>
        <p:nvSpPr>
          <p:cNvPr id="10" name="Footer Placeholder 1">
            <a:extLst>
              <a:ext uri="{FF2B5EF4-FFF2-40B4-BE49-F238E27FC236}">
                <a16:creationId xmlns:a16="http://schemas.microsoft.com/office/drawing/2014/main" id="{1E3C02B3-0822-5240-5706-BDD72FF29FB1}"/>
              </a:ext>
            </a:extLst>
          </p:cNvPr>
          <p:cNvSpPr txBox="1">
            <a:spLocks/>
          </p:cNvSpPr>
          <p:nvPr/>
        </p:nvSpPr>
        <p:spPr>
          <a:xfrm>
            <a:off x="123954" y="6314440"/>
            <a:ext cx="510390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MAA DMF Update  February 7, 2025</a:t>
            </a:r>
          </a:p>
          <a:p>
            <a:pPr algn="l"/>
            <a:r>
              <a:rPr lang="en-US">
                <a:solidFill>
                  <a:schemeClr val="bg1"/>
                </a:solidFill>
              </a:rPr>
              <a:t>Slide </a:t>
            </a:r>
            <a:fld id="{4B03DF88-5154-47DF-908D-245BDF76FE92}" type="slidenum">
              <a:rPr lang="en-US" smtClean="0">
                <a:solidFill>
                  <a:schemeClr val="bg1"/>
                </a:solidFill>
              </a:rPr>
              <a:pPr algn="l"/>
              <a:t>20</a:t>
            </a:fld>
            <a:r>
              <a:rPr lang="en-US">
                <a:solidFill>
                  <a:schemeClr val="bg1"/>
                </a:solidFill>
              </a:rPr>
              <a:t> </a:t>
            </a:r>
            <a:endParaRPr lang="en-US">
              <a:solidFill>
                <a:schemeClr val="bg1"/>
              </a:solidFill>
              <a:cs typeface="Calibri"/>
            </a:endParaRPr>
          </a:p>
        </p:txBody>
      </p:sp>
      <p:pic>
        <p:nvPicPr>
          <p:cNvPr id="3" name="Picture 2" descr="A picture containing logo&#10;&#10;Description automatically generated">
            <a:extLst>
              <a:ext uri="{FF2B5EF4-FFF2-40B4-BE49-F238E27FC236}">
                <a16:creationId xmlns:a16="http://schemas.microsoft.com/office/drawing/2014/main" id="{A401D54A-6202-1AF6-F481-1155F16D35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0741" y="5841074"/>
            <a:ext cx="1005840" cy="1005840"/>
          </a:xfrm>
          <a:prstGeom prst="rect">
            <a:avLst/>
          </a:prstGeom>
        </p:spPr>
      </p:pic>
    </p:spTree>
    <p:extLst>
      <p:ext uri="{BB962C8B-B14F-4D97-AF65-F5344CB8AC3E}">
        <p14:creationId xmlns:p14="http://schemas.microsoft.com/office/powerpoint/2010/main" val="126405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alphaModFix amt="49000"/>
            <a:lum/>
          </a:blip>
          <a:srcRect/>
          <a:stretch>
            <a:fillRect/>
          </a:stretch>
        </a:blipFill>
        <a:effectLst/>
      </p:bgPr>
    </p:bg>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1</a:t>
            </a:r>
          </a:p>
        </p:txBody>
      </p:sp>
      <p:pic>
        <p:nvPicPr>
          <p:cNvPr id="7" name="Picture 6">
            <a:extLst>
              <a:ext uri="{FF2B5EF4-FFF2-40B4-BE49-F238E27FC236}">
                <a16:creationId xmlns:a16="http://schemas.microsoft.com/office/drawing/2014/main" id="{937C1C18-389D-4D6D-BD62-902B6862A7FE}"/>
              </a:ext>
            </a:extLst>
          </p:cNvPr>
          <p:cNvPicPr>
            <a:picLocks noChangeAspect="1"/>
          </p:cNvPicPr>
          <p:nvPr/>
        </p:nvPicPr>
        <p:blipFill rotWithShape="1">
          <a:blip r:embed="rId4">
            <a:extLst>
              <a:ext uri="{28A0092B-C50C-407E-A947-70E740481C1C}">
                <a14:useLocalDpi xmlns:a14="http://schemas.microsoft.com/office/drawing/2010/main" val="0"/>
              </a:ext>
            </a:extLst>
          </a:blip>
          <a:srcRect t="84148"/>
          <a:stretch/>
        </p:blipFill>
        <p:spPr>
          <a:xfrm>
            <a:off x="0" y="5770880"/>
            <a:ext cx="12192000" cy="1087120"/>
          </a:xfrm>
          <a:prstGeom prst="rect">
            <a:avLst/>
          </a:prstGeom>
        </p:spPr>
      </p:pic>
      <p:pic>
        <p:nvPicPr>
          <p:cNvPr id="9" name="Picture 2">
            <a:extLst>
              <a:ext uri="{FF2B5EF4-FFF2-40B4-BE49-F238E27FC236}">
                <a16:creationId xmlns:a16="http://schemas.microsoft.com/office/drawing/2014/main" id="{776E00A3-2168-4E7C-B10B-3033CE41D8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65001" y="5828938"/>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5D4C3D3-F47D-4D5F-9FF2-D3EDC6544F62}"/>
              </a:ext>
            </a:extLst>
          </p:cNvPr>
          <p:cNvSpPr txBox="1"/>
          <p:nvPr/>
        </p:nvSpPr>
        <p:spPr>
          <a:xfrm>
            <a:off x="87286" y="4570551"/>
            <a:ext cx="9386596"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Future questions may be directed to </a:t>
            </a:r>
            <a:br>
              <a:rPr kumimoji="0" lang="en-US" sz="1800" b="1" i="0" u="none" strike="noStrike" kern="1200" cap="none" spc="0" normalizeH="0" baseline="0" noProof="0">
                <a:ln>
                  <a:noFill/>
                </a:ln>
                <a:solidFill>
                  <a:prstClr val="black"/>
                </a:solidFill>
                <a:effectLst/>
                <a:uLnTx/>
                <a:uFillTx/>
                <a:latin typeface="Calibri"/>
                <a:ea typeface="+mn-ea"/>
                <a:cs typeface="+mn-cs"/>
              </a:rPr>
            </a:br>
            <a:r>
              <a:rPr kumimoji="0" lang="en-US" sz="1800" b="1" i="0" u="none" strike="noStrike" kern="1200" cap="none" spc="0" normalizeH="0" baseline="0" noProof="0">
                <a:ln>
                  <a:noFill/>
                </a:ln>
                <a:solidFill>
                  <a:prstClr val="black"/>
                </a:solidFill>
                <a:effectLst/>
                <a:uLnTx/>
                <a:uFillTx/>
                <a:latin typeface="Calibri"/>
                <a:ea typeface="+mn-ea"/>
                <a:cs typeface="+mn-cs"/>
              </a:rPr>
              <a:t>Alex Boeri: alex.boeri@mass.gov </a:t>
            </a:r>
            <a:br>
              <a:rPr kumimoji="0" lang="en-US" sz="1800" b="1" i="0" u="none" strike="noStrike" kern="1200" cap="none" spc="0" normalizeH="0" baseline="0" noProof="0">
                <a:ln>
                  <a:noFill/>
                </a:ln>
                <a:solidFill>
                  <a:prstClr val="black"/>
                </a:solidFill>
                <a:effectLst/>
                <a:uLnTx/>
                <a:uFillTx/>
                <a:latin typeface="Calibri"/>
                <a:ea typeface="+mn-ea"/>
                <a:cs typeface="+mn-cs"/>
              </a:rPr>
            </a:br>
            <a:r>
              <a:rPr kumimoji="0" lang="en-US" sz="1800" b="1" i="0" u="none" strike="noStrike" kern="1200" cap="none" spc="0" normalizeH="0" baseline="0" noProof="0">
                <a:ln>
                  <a:noFill/>
                </a:ln>
                <a:solidFill>
                  <a:prstClr val="black"/>
                </a:solidFill>
                <a:effectLst/>
                <a:uLnTx/>
                <a:uFillTx/>
                <a:latin typeface="Calibri"/>
                <a:ea typeface="+mn-ea"/>
                <a:cs typeface="+mn-cs"/>
              </a:rPr>
              <a:t>or </a:t>
            </a:r>
            <a:br>
              <a:rPr kumimoji="0" lang="en-US" sz="1800" b="1" i="0" u="none" strike="noStrike" kern="1200" cap="none" spc="0" normalizeH="0" baseline="0" noProof="0">
                <a:ln>
                  <a:noFill/>
                </a:ln>
                <a:solidFill>
                  <a:prstClr val="black"/>
                </a:solidFill>
                <a:effectLst/>
                <a:uLnTx/>
                <a:uFillTx/>
                <a:latin typeface="Calibri"/>
                <a:ea typeface="+mn-ea"/>
                <a:cs typeface="+mn-cs"/>
              </a:rPr>
            </a:br>
            <a:r>
              <a:rPr kumimoji="0" lang="en-US" sz="1800" b="1" i="0" u="none" strike="noStrike" kern="1200" cap="none" spc="0" normalizeH="0" baseline="0" noProof="0">
                <a:ln>
                  <a:noFill/>
                </a:ln>
                <a:solidFill>
                  <a:prstClr val="black"/>
                </a:solidFill>
                <a:effectLst/>
                <a:uLnTx/>
                <a:uFillTx/>
                <a:latin typeface="Calibri"/>
                <a:ea typeface="+mn-ea"/>
                <a:cs typeface="+mn-cs"/>
              </a:rPr>
              <a:t>Gabriel Lundgren: gabriel.lundgren@mass.gov </a:t>
            </a:r>
          </a:p>
        </p:txBody>
      </p:sp>
      <p:sp>
        <p:nvSpPr>
          <p:cNvPr id="13" name="TextBox 5">
            <a:extLst>
              <a:ext uri="{FF2B5EF4-FFF2-40B4-BE49-F238E27FC236}">
                <a16:creationId xmlns:a16="http://schemas.microsoft.com/office/drawing/2014/main" id="{EB2E8531-1A8B-423A-9728-CB4FA5F1246D}"/>
              </a:ext>
            </a:extLst>
          </p:cNvPr>
          <p:cNvSpPr txBox="1"/>
          <p:nvPr/>
        </p:nvSpPr>
        <p:spPr>
          <a:xfrm>
            <a:off x="1588528" y="-42856"/>
            <a:ext cx="7406640" cy="17373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AC0000"/>
                </a:solidFill>
                <a:effectLst/>
                <a:uLnTx/>
                <a:uFillTx/>
                <a:latin typeface="Calibri" panose="020F0502020204030204"/>
                <a:ea typeface="+mn-ea"/>
                <a:cs typeface="+mn-cs"/>
              </a:rPr>
              <a:t>Questions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AC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AC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E33E6D65-1A34-47E1-8D5E-CAAC0C4D719C}"/>
              </a:ext>
            </a:extLst>
          </p:cNvPr>
          <p:cNvPicPr>
            <a:picLocks noChangeAspect="1" noChangeArrowheads="1"/>
          </p:cNvPicPr>
          <p:nvPr/>
        </p:nvPicPr>
        <p:blipFill>
          <a:blip r:embed="rId6" cstate="print"/>
          <a:srcRect/>
          <a:stretch>
            <a:fillRect/>
          </a:stretch>
        </p:blipFill>
        <p:spPr bwMode="auto">
          <a:xfrm>
            <a:off x="7744866" y="-69915"/>
            <a:ext cx="1371600" cy="1616723"/>
          </a:xfrm>
          <a:prstGeom prst="rect">
            <a:avLst/>
          </a:prstGeom>
          <a:noFill/>
        </p:spPr>
      </p:pic>
    </p:spTree>
    <p:extLst>
      <p:ext uri="{BB962C8B-B14F-4D97-AF65-F5344CB8AC3E}">
        <p14:creationId xmlns:p14="http://schemas.microsoft.com/office/powerpoint/2010/main" val="1611364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1">
            <a:extLst>
              <a:ext uri="{FF2B5EF4-FFF2-40B4-BE49-F238E27FC236}">
                <a16:creationId xmlns:a16="http://schemas.microsoft.com/office/drawing/2014/main" id="{3F90A2F9-7C23-42BE-903C-306F127F41B8}"/>
              </a:ext>
            </a:extLst>
          </p:cNvPr>
          <p:cNvSpPr>
            <a:spLocks noGrp="1"/>
          </p:cNvSpPr>
          <p:nvPr>
            <p:ph type="ftr" sz="quarter" idx="11"/>
          </p:nvPr>
        </p:nvSpPr>
        <p:spPr>
          <a:xfrm>
            <a:off x="4965430" y="6356350"/>
            <a:ext cx="4139134" cy="365125"/>
          </a:xfrm>
        </p:spPr>
        <p:txBody>
          <a:bodyPr vert="horz" lIns="91440" tIns="45720" rIns="91440" bIns="45720" rtlCol="0" anchor="ctr">
            <a:normAutofit/>
          </a:bodyPr>
          <a:lstStyle/>
          <a:p>
            <a:pPr algn="l">
              <a:lnSpc>
                <a:spcPct val="90000"/>
              </a:lnSpc>
              <a:spcAft>
                <a:spcPts val="600"/>
              </a:spcAft>
              <a:defRPr/>
            </a:pPr>
            <a:r>
              <a:rPr lang="en-US" sz="700" kern="1200">
                <a:solidFill>
                  <a:prstClr val="black">
                    <a:tint val="75000"/>
                  </a:prstClr>
                </a:solidFill>
                <a:latin typeface="Calibri" panose="020F0502020204030204"/>
                <a:ea typeface="+mn-ea"/>
                <a:cs typeface="+mn-cs"/>
              </a:rPr>
              <a:t>MB5/MB6 – NSRWSA/DFG	Wednesday September 1, 2021</a:t>
            </a:r>
          </a:p>
          <a:p>
            <a:pPr algn="l">
              <a:lnSpc>
                <a:spcPct val="90000"/>
              </a:lnSpc>
              <a:spcAft>
                <a:spcPts val="600"/>
              </a:spcAft>
              <a:defRPr/>
            </a:pPr>
            <a:r>
              <a:rPr lang="en-US" sz="700" kern="1200">
                <a:solidFill>
                  <a:prstClr val="black">
                    <a:tint val="75000"/>
                  </a:prstClr>
                </a:solidFill>
                <a:latin typeface="Calibri" panose="020F0502020204030204"/>
                <a:ea typeface="+mn-ea"/>
                <a:cs typeface="+mn-cs"/>
              </a:rPr>
              <a:t>Slide </a:t>
            </a:r>
            <a:fld id="{4B03DF88-5154-47DF-908D-245BDF76FE92}" type="slidenum">
              <a:rPr lang="en-US" sz="700" kern="1200">
                <a:solidFill>
                  <a:prstClr val="black">
                    <a:tint val="75000"/>
                  </a:prstClr>
                </a:solidFill>
                <a:latin typeface="Calibri" panose="020F0502020204030204"/>
                <a:ea typeface="+mn-ea"/>
                <a:cs typeface="+mn-cs"/>
              </a:rPr>
              <a:pPr algn="l">
                <a:lnSpc>
                  <a:spcPct val="90000"/>
                </a:lnSpc>
                <a:spcAft>
                  <a:spcPts val="600"/>
                </a:spcAft>
                <a:defRPr/>
              </a:pPr>
              <a:t>3</a:t>
            </a:fld>
            <a:r>
              <a:rPr lang="en-US" sz="700" kern="1200">
                <a:solidFill>
                  <a:prstClr val="black">
                    <a:tint val="75000"/>
                  </a:prstClr>
                </a:solidFill>
                <a:latin typeface="Calibri" panose="020F0502020204030204"/>
                <a:ea typeface="+mn-ea"/>
                <a:cs typeface="+mn-cs"/>
              </a:rPr>
              <a:t> </a:t>
            </a:r>
          </a:p>
        </p:txBody>
      </p:sp>
      <p:pic>
        <p:nvPicPr>
          <p:cNvPr id="4" name="Picture 3">
            <a:extLst>
              <a:ext uri="{FF2B5EF4-FFF2-40B4-BE49-F238E27FC236}">
                <a16:creationId xmlns:a16="http://schemas.microsoft.com/office/drawing/2014/main" id="{FA5B8E86-F3DD-4332-A981-F5CB9A2203D3}"/>
              </a:ext>
            </a:extLst>
          </p:cNvPr>
          <p:cNvPicPr>
            <a:picLocks noChangeAspect="1"/>
          </p:cNvPicPr>
          <p:nvPr/>
        </p:nvPicPr>
        <p:blipFill rotWithShape="1">
          <a:blip r:embed="rId3">
            <a:extLst>
              <a:ext uri="{28A0092B-C50C-407E-A947-70E740481C1C}">
                <a14:useLocalDpi xmlns:a14="http://schemas.microsoft.com/office/drawing/2010/main" val="0"/>
              </a:ext>
            </a:extLst>
          </a:blip>
          <a:srcRect t="84148"/>
          <a:stretch/>
        </p:blipFill>
        <p:spPr>
          <a:xfrm>
            <a:off x="0" y="5770880"/>
            <a:ext cx="12192000" cy="1087120"/>
          </a:xfrm>
          <a:prstGeom prst="rect">
            <a:avLst/>
          </a:prstGeom>
        </p:spPr>
      </p:pic>
      <p:sp>
        <p:nvSpPr>
          <p:cNvPr id="12" name="Content Placeholder 11">
            <a:extLst>
              <a:ext uri="{FF2B5EF4-FFF2-40B4-BE49-F238E27FC236}">
                <a16:creationId xmlns:a16="http://schemas.microsoft.com/office/drawing/2014/main" id="{16ADE738-1D9D-4500-ACD2-97C820A4EA31}"/>
              </a:ext>
            </a:extLst>
          </p:cNvPr>
          <p:cNvSpPr>
            <a:spLocks noGrp="1"/>
          </p:cNvSpPr>
          <p:nvPr>
            <p:ph sz="half" idx="1"/>
          </p:nvPr>
        </p:nvSpPr>
        <p:spPr>
          <a:xfrm>
            <a:off x="587542" y="1074739"/>
            <a:ext cx="11016916" cy="4708522"/>
          </a:xfrm>
        </p:spPr>
        <p:txBody>
          <a:bodyPr vert="horz" lIns="91440" tIns="45720" rIns="91440" bIns="45720" rtlCol="0" anchor="t">
            <a:normAutofit fontScale="77500" lnSpcReduction="20000"/>
          </a:bodyPr>
          <a:lstStyle/>
          <a:p>
            <a:pPr algn="l" rtl="0" fontAlgn="base">
              <a:lnSpc>
                <a:spcPct val="120000"/>
              </a:lnSpc>
              <a:buFont typeface="Arial" panose="020B0604020202020204" pitchFamily="34" charset="0"/>
              <a:buChar char="•"/>
            </a:pPr>
            <a:r>
              <a:rPr lang="en-US" sz="2600" b="0" i="0" u="none" strike="noStrike">
                <a:solidFill>
                  <a:srgbClr val="000000"/>
                </a:solidFill>
                <a:effectLst/>
              </a:rPr>
              <a:t>Mitchell Parizek - Shellfish Area Biologist 		</a:t>
            </a:r>
            <a:r>
              <a:rPr lang="en-US" sz="2600" b="0" i="1" u="none" strike="noStrike">
                <a:solidFill>
                  <a:srgbClr val="000000"/>
                </a:solidFill>
                <a:effectLst/>
              </a:rPr>
              <a:t>hired/March</a:t>
            </a:r>
            <a:r>
              <a:rPr lang="en-US" sz="2600" b="0" i="0" u="none" strike="noStrike">
                <a:solidFill>
                  <a:srgbClr val="000000"/>
                </a:solidFill>
                <a:effectLst/>
              </a:rPr>
              <a:t> 	New Bedford</a:t>
            </a:r>
            <a:r>
              <a:rPr lang="en-US" sz="2600" b="0" i="0">
                <a:solidFill>
                  <a:srgbClr val="000000"/>
                </a:solidFill>
                <a:effectLst/>
              </a:rPr>
              <a:t>​</a:t>
            </a:r>
          </a:p>
          <a:p>
            <a:pPr algn="l" rtl="0" fontAlgn="base">
              <a:lnSpc>
                <a:spcPct val="120000"/>
              </a:lnSpc>
              <a:buFont typeface="Arial" panose="020B0604020202020204" pitchFamily="34" charset="0"/>
              <a:buChar char="•"/>
            </a:pPr>
            <a:r>
              <a:rPr lang="en-US" sz="2600" b="0" i="0" u="none" strike="noStrike">
                <a:solidFill>
                  <a:srgbClr val="000000"/>
                </a:solidFill>
                <a:effectLst/>
              </a:rPr>
              <a:t>Emma Gallagher - Shellfish Area Biologist 		</a:t>
            </a:r>
            <a:r>
              <a:rPr lang="en-US" sz="2600" b="0" i="1" u="none" strike="noStrike">
                <a:solidFill>
                  <a:srgbClr val="000000"/>
                </a:solidFill>
                <a:effectLst/>
              </a:rPr>
              <a:t>hired/March</a:t>
            </a:r>
            <a:r>
              <a:rPr lang="en-US" sz="2600" b="0" i="0" u="none" strike="noStrike">
                <a:solidFill>
                  <a:srgbClr val="000000"/>
                </a:solidFill>
                <a:effectLst/>
              </a:rPr>
              <a:t> 	New Bedford</a:t>
            </a:r>
            <a:r>
              <a:rPr lang="en-US" sz="2600" b="0" i="0">
                <a:solidFill>
                  <a:srgbClr val="000000"/>
                </a:solidFill>
                <a:effectLst/>
              </a:rPr>
              <a:t>​</a:t>
            </a:r>
          </a:p>
          <a:p>
            <a:pPr algn="l" rtl="0" fontAlgn="base">
              <a:lnSpc>
                <a:spcPct val="120000"/>
              </a:lnSpc>
              <a:buFont typeface="Arial" panose="020B0604020202020204" pitchFamily="34" charset="0"/>
              <a:buChar char="•"/>
            </a:pPr>
            <a:r>
              <a:rPr lang="en-US" sz="2600" b="0" i="0" u="none" strike="noStrike">
                <a:solidFill>
                  <a:srgbClr val="000000"/>
                </a:solidFill>
                <a:effectLst/>
              </a:rPr>
              <a:t>Amber Woolfenden - Bacteriologist 		</a:t>
            </a:r>
            <a:r>
              <a:rPr lang="en-US" sz="2600" b="0" i="1" u="none" strike="noStrike">
                <a:solidFill>
                  <a:srgbClr val="000000"/>
                </a:solidFill>
                <a:effectLst/>
              </a:rPr>
              <a:t>full-time/April</a:t>
            </a:r>
            <a:r>
              <a:rPr lang="en-US" sz="2600" b="0" i="0" u="none" strike="noStrike">
                <a:solidFill>
                  <a:srgbClr val="000000"/>
                </a:solidFill>
                <a:effectLst/>
              </a:rPr>
              <a:t> 	Gloucester</a:t>
            </a:r>
            <a:r>
              <a:rPr lang="en-US" sz="2600" b="0" i="0">
                <a:solidFill>
                  <a:srgbClr val="000000"/>
                </a:solidFill>
                <a:effectLst/>
              </a:rPr>
              <a:t>​</a:t>
            </a:r>
          </a:p>
          <a:p>
            <a:pPr algn="l" rtl="0" fontAlgn="base">
              <a:lnSpc>
                <a:spcPct val="120000"/>
              </a:lnSpc>
              <a:buFont typeface="Arial" panose="020B0604020202020204" pitchFamily="34" charset="0"/>
              <a:buChar char="•"/>
            </a:pPr>
            <a:r>
              <a:rPr lang="en-US" sz="2600" b="0" i="0" u="none" strike="noStrike">
                <a:solidFill>
                  <a:srgbClr val="000000"/>
                </a:solidFill>
                <a:effectLst/>
              </a:rPr>
              <a:t>John Mendes - Shellfish Area Biologist 		</a:t>
            </a:r>
            <a:r>
              <a:rPr lang="en-US" sz="2600" b="0" i="1" u="none" strike="noStrike">
                <a:solidFill>
                  <a:srgbClr val="000000"/>
                </a:solidFill>
                <a:effectLst/>
              </a:rPr>
              <a:t>retired/April</a:t>
            </a:r>
            <a:r>
              <a:rPr lang="en-US" sz="2600" b="0" i="0" u="none" strike="noStrike">
                <a:solidFill>
                  <a:srgbClr val="000000"/>
                </a:solidFill>
                <a:effectLst/>
              </a:rPr>
              <a:t> 	New Bedford</a:t>
            </a:r>
            <a:r>
              <a:rPr lang="en-US" sz="2600" b="0" i="0">
                <a:solidFill>
                  <a:srgbClr val="000000"/>
                </a:solidFill>
                <a:effectLst/>
              </a:rPr>
              <a:t>​</a:t>
            </a:r>
          </a:p>
          <a:p>
            <a:pPr algn="l" rtl="0" fontAlgn="base">
              <a:lnSpc>
                <a:spcPct val="120000"/>
              </a:lnSpc>
              <a:buFont typeface="Arial" panose="020B0604020202020204" pitchFamily="34" charset="0"/>
              <a:buChar char="•"/>
            </a:pPr>
            <a:r>
              <a:rPr lang="en-US" sz="2600" b="0" i="0" u="none" strike="noStrike">
                <a:solidFill>
                  <a:srgbClr val="000000"/>
                </a:solidFill>
                <a:effectLst/>
              </a:rPr>
              <a:t>Jake Madden - Lab Supervisor 			</a:t>
            </a:r>
            <a:r>
              <a:rPr lang="en-US" sz="2600" b="0" i="1" u="none" strike="noStrike">
                <a:solidFill>
                  <a:srgbClr val="000000"/>
                </a:solidFill>
                <a:effectLst/>
              </a:rPr>
              <a:t>promoted/June</a:t>
            </a:r>
            <a:r>
              <a:rPr lang="en-US" sz="2600" b="0" i="0" u="none" strike="noStrike">
                <a:solidFill>
                  <a:srgbClr val="000000"/>
                </a:solidFill>
                <a:effectLst/>
              </a:rPr>
              <a:t> 	Gloucester</a:t>
            </a:r>
            <a:r>
              <a:rPr lang="en-US" sz="2600" b="0" i="0">
                <a:solidFill>
                  <a:srgbClr val="000000"/>
                </a:solidFill>
                <a:effectLst/>
              </a:rPr>
              <a:t>​</a:t>
            </a:r>
          </a:p>
          <a:p>
            <a:pPr algn="l" rtl="0" fontAlgn="base">
              <a:lnSpc>
                <a:spcPct val="120000"/>
              </a:lnSpc>
              <a:buFont typeface="Arial" panose="020B0604020202020204" pitchFamily="34" charset="0"/>
              <a:buChar char="•"/>
            </a:pPr>
            <a:r>
              <a:rPr lang="en-US" sz="2600" b="0" i="0" u="none" strike="noStrike">
                <a:solidFill>
                  <a:srgbClr val="000000"/>
                </a:solidFill>
                <a:effectLst/>
              </a:rPr>
              <a:t>Matt Camisa - Regional Shellfish Supervisor 	</a:t>
            </a:r>
            <a:r>
              <a:rPr lang="en-US" sz="2600" b="0" i="1" u="none" strike="noStrike">
                <a:solidFill>
                  <a:srgbClr val="000000"/>
                </a:solidFill>
                <a:effectLst/>
              </a:rPr>
              <a:t>promoted/June 	</a:t>
            </a:r>
            <a:r>
              <a:rPr lang="en-US" sz="2600" b="0" i="0" u="none" strike="noStrike">
                <a:solidFill>
                  <a:srgbClr val="000000"/>
                </a:solidFill>
                <a:effectLst/>
              </a:rPr>
              <a:t>New Bedford</a:t>
            </a:r>
            <a:r>
              <a:rPr lang="en-US" sz="2600" b="0" i="0">
                <a:solidFill>
                  <a:srgbClr val="000000"/>
                </a:solidFill>
                <a:effectLst/>
              </a:rPr>
              <a:t>​</a:t>
            </a:r>
          </a:p>
          <a:p>
            <a:pPr algn="l" rtl="0" fontAlgn="base">
              <a:lnSpc>
                <a:spcPct val="120000"/>
              </a:lnSpc>
              <a:buFont typeface="Arial" panose="020B0604020202020204" pitchFamily="34" charset="0"/>
              <a:buChar char="•"/>
            </a:pPr>
            <a:r>
              <a:rPr lang="en-US" sz="2600" b="0" i="0" u="none" strike="noStrike">
                <a:solidFill>
                  <a:srgbClr val="000000"/>
                </a:solidFill>
                <a:effectLst/>
              </a:rPr>
              <a:t>Allie Myers - Shellfish Area Biologist 		</a:t>
            </a:r>
            <a:r>
              <a:rPr lang="en-US" sz="2600" b="0" i="1" u="none" strike="noStrike">
                <a:solidFill>
                  <a:srgbClr val="000000"/>
                </a:solidFill>
                <a:effectLst/>
              </a:rPr>
              <a:t>hired/June</a:t>
            </a:r>
            <a:r>
              <a:rPr lang="en-US" sz="2600" b="0" i="0" u="none" strike="noStrike">
                <a:solidFill>
                  <a:srgbClr val="000000"/>
                </a:solidFill>
                <a:effectLst/>
              </a:rPr>
              <a:t> 	New Bedford</a:t>
            </a:r>
            <a:r>
              <a:rPr lang="en-US" sz="2600" b="0" i="0">
                <a:solidFill>
                  <a:srgbClr val="000000"/>
                </a:solidFill>
                <a:effectLst/>
              </a:rPr>
              <a:t>​</a:t>
            </a:r>
          </a:p>
          <a:p>
            <a:pPr algn="l" rtl="0" fontAlgn="base">
              <a:lnSpc>
                <a:spcPct val="120000"/>
              </a:lnSpc>
              <a:buFont typeface="Arial" panose="020B0604020202020204" pitchFamily="34" charset="0"/>
              <a:buChar char="•"/>
            </a:pPr>
            <a:r>
              <a:rPr lang="en-US" sz="2600" b="0" i="0" u="none" strike="noStrike">
                <a:solidFill>
                  <a:srgbClr val="000000"/>
                </a:solidFill>
                <a:effectLst/>
              </a:rPr>
              <a:t>John Mendes - Shellfish Area Biologist 		</a:t>
            </a:r>
            <a:r>
              <a:rPr lang="en-US" sz="2600" b="0" i="1" u="none" strike="noStrike">
                <a:solidFill>
                  <a:srgbClr val="000000"/>
                </a:solidFill>
                <a:effectLst/>
              </a:rPr>
              <a:t>contract/July</a:t>
            </a:r>
            <a:r>
              <a:rPr lang="en-US" sz="2600" b="0" i="0" u="none" strike="noStrike">
                <a:solidFill>
                  <a:srgbClr val="000000"/>
                </a:solidFill>
                <a:effectLst/>
              </a:rPr>
              <a:t> 	New Bedford</a:t>
            </a:r>
            <a:r>
              <a:rPr lang="en-US" sz="2600" b="0" i="0">
                <a:solidFill>
                  <a:srgbClr val="000000"/>
                </a:solidFill>
                <a:effectLst/>
              </a:rPr>
              <a:t>​</a:t>
            </a:r>
          </a:p>
          <a:p>
            <a:pPr algn="l" rtl="0" fontAlgn="base">
              <a:lnSpc>
                <a:spcPts val="1950"/>
              </a:lnSpc>
              <a:buFont typeface="Arial" panose="020B0604020202020204" pitchFamily="34" charset="0"/>
              <a:buChar char="•"/>
            </a:pPr>
            <a:r>
              <a:rPr lang="en-US" sz="2600" b="0" i="0" u="none" strike="noStrike">
                <a:solidFill>
                  <a:srgbClr val="000000"/>
                </a:solidFill>
                <a:effectLst/>
              </a:rPr>
              <a:t>Terry O’Neil - Classification Supervisor 		</a:t>
            </a:r>
            <a:r>
              <a:rPr lang="en-US" sz="2600" b="0" i="1" u="none" strike="noStrike">
                <a:solidFill>
                  <a:srgbClr val="000000"/>
                </a:solidFill>
                <a:effectLst/>
              </a:rPr>
              <a:t>promoted/July 	</a:t>
            </a:r>
            <a:r>
              <a:rPr lang="en-US" sz="2600" b="0" i="0" u="none" strike="noStrike">
                <a:solidFill>
                  <a:srgbClr val="000000"/>
                </a:solidFill>
                <a:effectLst/>
              </a:rPr>
              <a:t>New Bedford</a:t>
            </a:r>
          </a:p>
          <a:p>
            <a:pPr algn="l" rtl="0" fontAlgn="base">
              <a:lnSpc>
                <a:spcPts val="1950"/>
              </a:lnSpc>
              <a:buFont typeface="Arial" panose="020B0604020202020204" pitchFamily="34" charset="0"/>
              <a:buChar char="•"/>
            </a:pPr>
            <a:r>
              <a:rPr lang="en-US" sz="2600" b="0" i="0">
                <a:solidFill>
                  <a:srgbClr val="000000"/>
                </a:solidFill>
                <a:effectLst/>
              </a:rPr>
              <a:t>Gabe Lundgren – Shellfish Biologist​		</a:t>
            </a:r>
            <a:r>
              <a:rPr lang="en-US" sz="2600" b="0" i="1" u="none" strike="noStrike">
                <a:solidFill>
                  <a:srgbClr val="000000"/>
                </a:solidFill>
                <a:effectLst/>
              </a:rPr>
              <a:t> promoted/Jan 	</a:t>
            </a:r>
            <a:r>
              <a:rPr lang="en-US" sz="2600" b="0" i="0" u="none" strike="noStrike">
                <a:solidFill>
                  <a:srgbClr val="000000"/>
                </a:solidFill>
                <a:effectLst/>
              </a:rPr>
              <a:t>New Bedford</a:t>
            </a:r>
            <a:endParaRPr lang="en-US" sz="2600" b="0" i="0">
              <a:solidFill>
                <a:srgbClr val="000000"/>
              </a:solidFill>
              <a:effectLst/>
            </a:endParaRPr>
          </a:p>
          <a:p>
            <a:pPr marL="0" indent="0">
              <a:buNone/>
            </a:pPr>
            <a:r>
              <a:rPr lang="en-US" sz="2400"/>
              <a:t>	</a:t>
            </a:r>
          </a:p>
          <a:p>
            <a:pPr marL="0" indent="0">
              <a:buNone/>
            </a:pPr>
            <a:endParaRPr lang="en-US" sz="2400" i="1">
              <a:solidFill>
                <a:schemeClr val="bg1">
                  <a:lumMod val="50000"/>
                </a:schemeClr>
              </a:solidFill>
            </a:endParaRPr>
          </a:p>
        </p:txBody>
      </p:sp>
      <p:sp>
        <p:nvSpPr>
          <p:cNvPr id="15" name="Title 1">
            <a:extLst>
              <a:ext uri="{FF2B5EF4-FFF2-40B4-BE49-F238E27FC236}">
                <a16:creationId xmlns:a16="http://schemas.microsoft.com/office/drawing/2014/main" id="{3F3F590B-0E11-45F0-A3F6-1D69DED59D8B}"/>
              </a:ext>
            </a:extLst>
          </p:cNvPr>
          <p:cNvSpPr txBox="1">
            <a:spLocks/>
          </p:cNvSpPr>
          <p:nvPr/>
        </p:nvSpPr>
        <p:spPr>
          <a:xfrm>
            <a:off x="922020" y="182564"/>
            <a:ext cx="10515600" cy="892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accent1">
                    <a:lumMod val="50000"/>
                  </a:schemeClr>
                </a:solidFill>
                <a:effectLst>
                  <a:outerShdw blurRad="38100" dist="38100" dir="2700000" algn="tl">
                    <a:srgbClr val="000000">
                      <a:alpha val="43137"/>
                    </a:srgbClr>
                  </a:outerShdw>
                </a:effectLst>
              </a:rPr>
              <a:t>Personnel Changes</a:t>
            </a:r>
          </a:p>
        </p:txBody>
      </p:sp>
      <p:sp>
        <p:nvSpPr>
          <p:cNvPr id="2" name="Footer Placeholder 1">
            <a:extLst>
              <a:ext uri="{FF2B5EF4-FFF2-40B4-BE49-F238E27FC236}">
                <a16:creationId xmlns:a16="http://schemas.microsoft.com/office/drawing/2014/main" id="{9D2AB2D9-1F14-D3A0-C8F9-AA09D0BF2888}"/>
              </a:ext>
            </a:extLst>
          </p:cNvPr>
          <p:cNvSpPr txBox="1">
            <a:spLocks/>
          </p:cNvSpPr>
          <p:nvPr/>
        </p:nvSpPr>
        <p:spPr>
          <a:xfrm>
            <a:off x="131975" y="6310311"/>
            <a:ext cx="510390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MAA DMF Update  February 7, 2025</a:t>
            </a:r>
          </a:p>
          <a:p>
            <a:pPr algn="l"/>
            <a:r>
              <a:rPr lang="en-US">
                <a:solidFill>
                  <a:schemeClr val="bg1"/>
                </a:solidFill>
              </a:rPr>
              <a:t>Slide </a:t>
            </a:r>
            <a:fld id="{4B03DF88-5154-47DF-908D-245BDF76FE92}" type="slidenum">
              <a:rPr lang="en-US" smtClean="0">
                <a:solidFill>
                  <a:schemeClr val="bg1"/>
                </a:solidFill>
              </a:rPr>
              <a:pPr algn="l"/>
              <a:t>3</a:t>
            </a:fld>
            <a:r>
              <a:rPr lang="en-US">
                <a:solidFill>
                  <a:schemeClr val="bg1"/>
                </a:solidFill>
              </a:rPr>
              <a:t> </a:t>
            </a:r>
            <a:endParaRPr lang="en-US">
              <a:solidFill>
                <a:schemeClr val="bg1"/>
              </a:solidFill>
              <a:cs typeface="Calibri"/>
            </a:endParaRPr>
          </a:p>
        </p:txBody>
      </p:sp>
      <p:pic>
        <p:nvPicPr>
          <p:cNvPr id="3" name="Picture 2" descr="A picture containing logo&#10;&#10;Description automatically generated">
            <a:extLst>
              <a:ext uri="{FF2B5EF4-FFF2-40B4-BE49-F238E27FC236}">
                <a16:creationId xmlns:a16="http://schemas.microsoft.com/office/drawing/2014/main" id="{CA8F5E44-C067-5C6C-C754-2CDE770C48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4700" y="5829300"/>
            <a:ext cx="1005840" cy="1005840"/>
          </a:xfrm>
          <a:prstGeom prst="rect">
            <a:avLst/>
          </a:prstGeom>
        </p:spPr>
      </p:pic>
      <p:pic>
        <p:nvPicPr>
          <p:cNvPr id="6" name="Picture 5" descr="A group of people posing for a photo&#10;&#10;Description automatically generated with medium confidence">
            <a:extLst>
              <a:ext uri="{FF2B5EF4-FFF2-40B4-BE49-F238E27FC236}">
                <a16:creationId xmlns:a16="http://schemas.microsoft.com/office/drawing/2014/main" id="{5FAF7055-79FA-48B0-F345-FDF4172561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7570" y="22861"/>
            <a:ext cx="2754429" cy="2065822"/>
          </a:xfrm>
          <a:prstGeom prst="rect">
            <a:avLst/>
          </a:prstGeom>
        </p:spPr>
      </p:pic>
      <p:pic>
        <p:nvPicPr>
          <p:cNvPr id="9" name="Picture 8" descr="A picture containing indoor, work-clothing&#10;&#10;Description automatically generated">
            <a:extLst>
              <a:ext uri="{FF2B5EF4-FFF2-40B4-BE49-F238E27FC236}">
                <a16:creationId xmlns:a16="http://schemas.microsoft.com/office/drawing/2014/main" id="{D3DC916E-6F20-4954-643A-F2719C976CAF}"/>
              </a:ext>
            </a:extLst>
          </p:cNvPr>
          <p:cNvPicPr>
            <a:picLocks noChangeAspect="1"/>
          </p:cNvPicPr>
          <p:nvPr/>
        </p:nvPicPr>
        <p:blipFill>
          <a:blip r:embed="rId6">
            <a:extLst>
              <a:ext uri="{28A0092B-C50C-407E-A947-70E740481C1C}">
                <a14:useLocalDpi xmlns:a14="http://schemas.microsoft.com/office/drawing/2010/main" val="0"/>
              </a:ext>
            </a:extLst>
          </a:blip>
          <a:srcRect t="13710" r="14863"/>
          <a:stretch/>
        </p:blipFill>
        <p:spPr>
          <a:xfrm>
            <a:off x="9437571" y="2084153"/>
            <a:ext cx="2754430" cy="3722287"/>
          </a:xfrm>
          <a:prstGeom prst="rect">
            <a:avLst/>
          </a:prstGeom>
        </p:spPr>
      </p:pic>
    </p:spTree>
    <p:extLst>
      <p:ext uri="{BB962C8B-B14F-4D97-AF65-F5344CB8AC3E}">
        <p14:creationId xmlns:p14="http://schemas.microsoft.com/office/powerpoint/2010/main" val="3472754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Footer Placeholder 1">
            <a:extLst>
              <a:ext uri="{FF2B5EF4-FFF2-40B4-BE49-F238E27FC236}">
                <a16:creationId xmlns:a16="http://schemas.microsoft.com/office/drawing/2014/main" id="{474CD99C-5BC4-AC55-490F-DEE97A053D20}"/>
              </a:ext>
            </a:extLst>
          </p:cNvPr>
          <p:cNvSpPr>
            <a:spLocks noGrp="1"/>
          </p:cNvSpPr>
          <p:nvPr>
            <p:ph type="ftr" sz="quarter" idx="11"/>
          </p:nvPr>
        </p:nvSpPr>
        <p:spPr>
          <a:xfrm>
            <a:off x="4038600" y="6356350"/>
            <a:ext cx="4114800" cy="365125"/>
          </a:xfrm>
        </p:spPr>
        <p:txBody>
          <a:bodyPr>
            <a:normAutofit/>
          </a:bodyPr>
          <a:lstStyle/>
          <a:p>
            <a:pPr>
              <a:lnSpc>
                <a:spcPct val="90000"/>
              </a:lnSpc>
              <a:spcAft>
                <a:spcPts val="600"/>
              </a:spcAft>
            </a:pPr>
            <a:r>
              <a:rPr lang="en-US" sz="700">
                <a:solidFill>
                  <a:srgbClr val="FFFFFF"/>
                </a:solidFill>
              </a:rPr>
              <a:t>MAA DMF Update	February 24, 2023</a:t>
            </a:r>
          </a:p>
          <a:p>
            <a:pPr>
              <a:lnSpc>
                <a:spcPct val="90000"/>
              </a:lnSpc>
              <a:spcAft>
                <a:spcPts val="600"/>
              </a:spcAft>
            </a:pPr>
            <a:r>
              <a:rPr lang="en-US" sz="700">
                <a:solidFill>
                  <a:srgbClr val="FFFFFF"/>
                </a:solidFill>
              </a:rPr>
              <a:t>Slide </a:t>
            </a:r>
            <a:fld id="{4B03DF88-5154-47DF-908D-245BDF76FE92}" type="slidenum">
              <a:rPr lang="en-US" sz="700">
                <a:solidFill>
                  <a:srgbClr val="FFFFFF"/>
                </a:solidFill>
              </a:rPr>
              <a:pPr>
                <a:lnSpc>
                  <a:spcPct val="90000"/>
                </a:lnSpc>
                <a:spcAft>
                  <a:spcPts val="600"/>
                </a:spcAft>
              </a:pPr>
              <a:t>4</a:t>
            </a:fld>
            <a:r>
              <a:rPr lang="en-US" sz="700">
                <a:solidFill>
                  <a:srgbClr val="FFFFFF"/>
                </a:solidFill>
              </a:rPr>
              <a:t> </a:t>
            </a:r>
            <a:endParaRPr lang="en-US" sz="700">
              <a:solidFill>
                <a:srgbClr val="FFFFFF"/>
              </a:solidFill>
              <a:cs typeface="Calibri"/>
            </a:endParaRPr>
          </a:p>
        </p:txBody>
      </p:sp>
      <p:pic>
        <p:nvPicPr>
          <p:cNvPr id="5" name="Picture 4" descr="Graphical user interface&#10;&#10;Description automatically generated with low confidence">
            <a:extLst>
              <a:ext uri="{FF2B5EF4-FFF2-40B4-BE49-F238E27FC236}">
                <a16:creationId xmlns:a16="http://schemas.microsoft.com/office/drawing/2014/main" id="{D396158F-49EC-4AF6-8D63-47A38917D3F8}"/>
              </a:ext>
            </a:extLst>
          </p:cNvPr>
          <p:cNvPicPr>
            <a:picLocks noChangeAspect="1"/>
          </p:cNvPicPr>
          <p:nvPr/>
        </p:nvPicPr>
        <p:blipFill rotWithShape="1">
          <a:blip r:embed="rId2">
            <a:extLst>
              <a:ext uri="{28A0092B-C50C-407E-A947-70E740481C1C}">
                <a14:useLocalDpi xmlns:a14="http://schemas.microsoft.com/office/drawing/2010/main" val="0"/>
              </a:ext>
            </a:extLst>
          </a:blip>
          <a:srcRect t="84148"/>
          <a:stretch/>
        </p:blipFill>
        <p:spPr>
          <a:xfrm>
            <a:off x="0" y="5770880"/>
            <a:ext cx="12192000" cy="1087120"/>
          </a:xfrm>
          <a:prstGeom prst="rect">
            <a:avLst/>
          </a:prstGeom>
        </p:spPr>
      </p:pic>
      <p:sp>
        <p:nvSpPr>
          <p:cNvPr id="6" name="Footer Placeholder 1">
            <a:extLst>
              <a:ext uri="{FF2B5EF4-FFF2-40B4-BE49-F238E27FC236}">
                <a16:creationId xmlns:a16="http://schemas.microsoft.com/office/drawing/2014/main" id="{FABAFA63-699F-51DD-8961-5B170BFBB3B5}"/>
              </a:ext>
            </a:extLst>
          </p:cNvPr>
          <p:cNvSpPr txBox="1">
            <a:spLocks/>
          </p:cNvSpPr>
          <p:nvPr/>
        </p:nvSpPr>
        <p:spPr>
          <a:xfrm>
            <a:off x="131975" y="6310311"/>
            <a:ext cx="510390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MAA DMF Update  February 7, 2025</a:t>
            </a:r>
          </a:p>
          <a:p>
            <a:pPr algn="l"/>
            <a:r>
              <a:rPr lang="en-US">
                <a:solidFill>
                  <a:schemeClr val="bg1"/>
                </a:solidFill>
              </a:rPr>
              <a:t>Slide </a:t>
            </a:r>
            <a:fld id="{4B03DF88-5154-47DF-908D-245BDF76FE92}" type="slidenum">
              <a:rPr lang="en-US" smtClean="0">
                <a:solidFill>
                  <a:schemeClr val="bg1"/>
                </a:solidFill>
              </a:rPr>
              <a:pPr algn="l"/>
              <a:t>4</a:t>
            </a:fld>
            <a:r>
              <a:rPr lang="en-US">
                <a:solidFill>
                  <a:schemeClr val="bg1"/>
                </a:solidFill>
              </a:rPr>
              <a:t> </a:t>
            </a:r>
            <a:endParaRPr lang="en-US">
              <a:solidFill>
                <a:schemeClr val="bg1"/>
              </a:solidFill>
              <a:cs typeface="Calibri"/>
            </a:endParaRPr>
          </a:p>
        </p:txBody>
      </p:sp>
      <p:pic>
        <p:nvPicPr>
          <p:cNvPr id="3" name="Picture 2" descr="A picture containing logo&#10;&#10;Description automatically generated">
            <a:extLst>
              <a:ext uri="{FF2B5EF4-FFF2-40B4-BE49-F238E27FC236}">
                <a16:creationId xmlns:a16="http://schemas.microsoft.com/office/drawing/2014/main" id="{F1A2D27D-218B-CF46-EC96-85A579C775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700" y="5829300"/>
            <a:ext cx="1005840" cy="1005840"/>
          </a:xfrm>
          <a:prstGeom prst="rect">
            <a:avLst/>
          </a:prstGeom>
        </p:spPr>
      </p:pic>
      <p:pic>
        <p:nvPicPr>
          <p:cNvPr id="7" name="Picture 6">
            <a:extLst>
              <a:ext uri="{FF2B5EF4-FFF2-40B4-BE49-F238E27FC236}">
                <a16:creationId xmlns:a16="http://schemas.microsoft.com/office/drawing/2014/main" id="{EE350B21-C36D-D94C-CC18-6163D0BB5EB9}"/>
              </a:ext>
            </a:extLst>
          </p:cNvPr>
          <p:cNvPicPr>
            <a:picLocks noChangeAspect="1"/>
          </p:cNvPicPr>
          <p:nvPr/>
        </p:nvPicPr>
        <p:blipFill rotWithShape="1">
          <a:blip r:embed="rId4"/>
          <a:srcRect l="26300" t="-131" r="26374" b="16885"/>
          <a:stretch/>
        </p:blipFill>
        <p:spPr>
          <a:xfrm>
            <a:off x="5938131" y="2657028"/>
            <a:ext cx="3162634" cy="3158382"/>
          </a:xfrm>
          <a:prstGeom prst="rect">
            <a:avLst/>
          </a:prstGeom>
        </p:spPr>
      </p:pic>
      <p:sp>
        <p:nvSpPr>
          <p:cNvPr id="8" name="TextBox 7">
            <a:extLst>
              <a:ext uri="{FF2B5EF4-FFF2-40B4-BE49-F238E27FC236}">
                <a16:creationId xmlns:a16="http://schemas.microsoft.com/office/drawing/2014/main" id="{687A89F2-37CF-B45A-D235-73AE39B4ECA1}"/>
              </a:ext>
            </a:extLst>
          </p:cNvPr>
          <p:cNvSpPr txBox="1"/>
          <p:nvPr/>
        </p:nvSpPr>
        <p:spPr>
          <a:xfrm>
            <a:off x="587338" y="57385"/>
            <a:ext cx="5034040" cy="26161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solidFill>
                  <a:schemeClr val="accent1">
                    <a:lumMod val="50000"/>
                  </a:schemeClr>
                </a:solidFill>
                <a:cs typeface="Calibri"/>
              </a:rPr>
              <a:t>Hydrographic Modeling</a:t>
            </a:r>
            <a:endParaRPr lang="en-US" sz="2800">
              <a:cs typeface="Calibri"/>
            </a:endParaRPr>
          </a:p>
          <a:p>
            <a:pPr marL="457200" indent="-457200">
              <a:buFont typeface="Arial"/>
              <a:buChar char="•"/>
            </a:pPr>
            <a:r>
              <a:rPr lang="en-US" sz="2800">
                <a:cs typeface="Calibri"/>
              </a:rPr>
              <a:t>Scituate 2022</a:t>
            </a:r>
          </a:p>
          <a:p>
            <a:pPr marL="457200" indent="-457200">
              <a:buFont typeface="Arial"/>
              <a:buChar char="•"/>
            </a:pPr>
            <a:r>
              <a:rPr lang="en-US" sz="2800">
                <a:cs typeface="Calibri"/>
              </a:rPr>
              <a:t>New Bedford/Fairhaven 2023</a:t>
            </a:r>
          </a:p>
          <a:p>
            <a:pPr marL="457200" indent="-457200">
              <a:buFont typeface="Arial"/>
              <a:buChar char="•"/>
            </a:pPr>
            <a:r>
              <a:rPr lang="en-US" sz="2800">
                <a:cs typeface="Calibri"/>
              </a:rPr>
              <a:t>Dartmouth/Ipswich 2024</a:t>
            </a:r>
          </a:p>
          <a:p>
            <a:pPr marL="457200" indent="-457200">
              <a:buFont typeface="Arial"/>
              <a:buChar char="•"/>
            </a:pPr>
            <a:r>
              <a:rPr lang="en-US" sz="2800">
                <a:cs typeface="Calibri"/>
              </a:rPr>
              <a:t>??? 2025</a:t>
            </a:r>
          </a:p>
          <a:p>
            <a:endParaRPr lang="en-US" sz="1200">
              <a:cs typeface="Calibri"/>
            </a:endParaRPr>
          </a:p>
        </p:txBody>
      </p:sp>
      <p:pic>
        <p:nvPicPr>
          <p:cNvPr id="9" name="Picture 8">
            <a:extLst>
              <a:ext uri="{FF2B5EF4-FFF2-40B4-BE49-F238E27FC236}">
                <a16:creationId xmlns:a16="http://schemas.microsoft.com/office/drawing/2014/main" id="{08ECF8F4-C8EE-7603-B5F1-65155B9475AD}"/>
              </a:ext>
            </a:extLst>
          </p:cNvPr>
          <p:cNvPicPr>
            <a:picLocks noChangeAspect="1"/>
          </p:cNvPicPr>
          <p:nvPr/>
        </p:nvPicPr>
        <p:blipFill>
          <a:blip r:embed="rId5"/>
          <a:stretch>
            <a:fillRect/>
          </a:stretch>
        </p:blipFill>
        <p:spPr>
          <a:xfrm>
            <a:off x="8974274" y="2657029"/>
            <a:ext cx="3217726" cy="3149411"/>
          </a:xfrm>
          <a:prstGeom prst="rect">
            <a:avLst/>
          </a:prstGeom>
        </p:spPr>
      </p:pic>
      <p:pic>
        <p:nvPicPr>
          <p:cNvPr id="12" name="Picture 11">
            <a:extLst>
              <a:ext uri="{FF2B5EF4-FFF2-40B4-BE49-F238E27FC236}">
                <a16:creationId xmlns:a16="http://schemas.microsoft.com/office/drawing/2014/main" id="{7ACC91FF-75A4-32D5-BD40-C2D0A0A1BEB7}"/>
              </a:ext>
            </a:extLst>
          </p:cNvPr>
          <p:cNvPicPr>
            <a:picLocks noChangeAspect="1"/>
          </p:cNvPicPr>
          <p:nvPr/>
        </p:nvPicPr>
        <p:blipFill>
          <a:blip r:embed="rId6"/>
          <a:stretch>
            <a:fillRect/>
          </a:stretch>
        </p:blipFill>
        <p:spPr>
          <a:xfrm>
            <a:off x="2453489" y="2657029"/>
            <a:ext cx="3398159" cy="3172270"/>
          </a:xfrm>
          <a:prstGeom prst="rect">
            <a:avLst/>
          </a:prstGeom>
        </p:spPr>
      </p:pic>
      <p:pic>
        <p:nvPicPr>
          <p:cNvPr id="16" name="Picture 15">
            <a:extLst>
              <a:ext uri="{FF2B5EF4-FFF2-40B4-BE49-F238E27FC236}">
                <a16:creationId xmlns:a16="http://schemas.microsoft.com/office/drawing/2014/main" id="{7B71DF3A-550C-5F28-9A01-92C89670320E}"/>
              </a:ext>
            </a:extLst>
          </p:cNvPr>
          <p:cNvPicPr>
            <a:picLocks noChangeAspect="1"/>
          </p:cNvPicPr>
          <p:nvPr/>
        </p:nvPicPr>
        <p:blipFill>
          <a:blip r:embed="rId7"/>
          <a:stretch>
            <a:fillRect/>
          </a:stretch>
        </p:blipFill>
        <p:spPr>
          <a:xfrm>
            <a:off x="-1" y="2657029"/>
            <a:ext cx="2451965" cy="3169125"/>
          </a:xfrm>
          <a:prstGeom prst="rect">
            <a:avLst/>
          </a:prstGeom>
        </p:spPr>
      </p:pic>
      <p:pic>
        <p:nvPicPr>
          <p:cNvPr id="18" name="Picture 17">
            <a:extLst>
              <a:ext uri="{FF2B5EF4-FFF2-40B4-BE49-F238E27FC236}">
                <a16:creationId xmlns:a16="http://schemas.microsoft.com/office/drawing/2014/main" id="{03AE7C81-4251-0809-5AAC-125D38A17B61}"/>
              </a:ext>
            </a:extLst>
          </p:cNvPr>
          <p:cNvPicPr>
            <a:picLocks noChangeAspect="1"/>
          </p:cNvPicPr>
          <p:nvPr/>
        </p:nvPicPr>
        <p:blipFill>
          <a:blip r:embed="rId8"/>
          <a:stretch>
            <a:fillRect/>
          </a:stretch>
        </p:blipFill>
        <p:spPr>
          <a:xfrm>
            <a:off x="6575878" y="1"/>
            <a:ext cx="5616121" cy="2599930"/>
          </a:xfrm>
          <a:prstGeom prst="rect">
            <a:avLst/>
          </a:prstGeom>
        </p:spPr>
      </p:pic>
      <mc:AlternateContent xmlns:mc="http://schemas.openxmlformats.org/markup-compatibility/2006" xmlns:p14="http://schemas.microsoft.com/office/powerpoint/2010/main">
        <mc:Choice Requires="p14">
          <p:contentPart p14:bwMode="auto" r:id="rId9">
            <p14:nvContentPartPr>
              <p14:cNvPr id="22" name="Ink 21">
                <a:extLst>
                  <a:ext uri="{FF2B5EF4-FFF2-40B4-BE49-F238E27FC236}">
                    <a16:creationId xmlns:a16="http://schemas.microsoft.com/office/drawing/2014/main" id="{27EB5890-8059-B071-3732-E0805F085E9A}"/>
                  </a:ext>
                </a:extLst>
              </p14:cNvPr>
              <p14:cNvContentPartPr/>
              <p14:nvPr/>
            </p14:nvContentPartPr>
            <p14:xfrm>
              <a:off x="823423" y="3439864"/>
              <a:ext cx="360" cy="360"/>
            </p14:xfrm>
          </p:contentPart>
        </mc:Choice>
        <mc:Fallback xmlns="">
          <p:pic>
            <p:nvPicPr>
              <p:cNvPr id="22" name="Ink 21">
                <a:extLst>
                  <a:ext uri="{FF2B5EF4-FFF2-40B4-BE49-F238E27FC236}">
                    <a16:creationId xmlns:a16="http://schemas.microsoft.com/office/drawing/2014/main" id="{27EB5890-8059-B071-3732-E0805F085E9A}"/>
                  </a:ext>
                </a:extLst>
              </p:cNvPr>
              <p:cNvPicPr/>
              <p:nvPr/>
            </p:nvPicPr>
            <p:blipFill>
              <a:blip r:embed="rId10"/>
              <a:stretch>
                <a:fillRect/>
              </a:stretch>
            </p:blipFill>
            <p:spPr>
              <a:xfrm>
                <a:off x="760423" y="337686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3" name="Ink 22">
                <a:extLst>
                  <a:ext uri="{FF2B5EF4-FFF2-40B4-BE49-F238E27FC236}">
                    <a16:creationId xmlns:a16="http://schemas.microsoft.com/office/drawing/2014/main" id="{B430EC86-3B48-DDF2-F904-42588E3DC29E}"/>
                  </a:ext>
                </a:extLst>
              </p14:cNvPr>
              <p14:cNvContentPartPr/>
              <p14:nvPr/>
            </p14:nvContentPartPr>
            <p14:xfrm>
              <a:off x="3032743" y="3865744"/>
              <a:ext cx="360" cy="360"/>
            </p14:xfrm>
          </p:contentPart>
        </mc:Choice>
        <mc:Fallback xmlns="">
          <p:pic>
            <p:nvPicPr>
              <p:cNvPr id="23" name="Ink 22">
                <a:extLst>
                  <a:ext uri="{FF2B5EF4-FFF2-40B4-BE49-F238E27FC236}">
                    <a16:creationId xmlns:a16="http://schemas.microsoft.com/office/drawing/2014/main" id="{B430EC86-3B48-DDF2-F904-42588E3DC29E}"/>
                  </a:ext>
                </a:extLst>
              </p:cNvPr>
              <p:cNvPicPr/>
              <p:nvPr/>
            </p:nvPicPr>
            <p:blipFill>
              <a:blip r:embed="rId10"/>
              <a:stretch>
                <a:fillRect/>
              </a:stretch>
            </p:blipFill>
            <p:spPr>
              <a:xfrm>
                <a:off x="2969743" y="380274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4" name="Ink 23">
                <a:extLst>
                  <a:ext uri="{FF2B5EF4-FFF2-40B4-BE49-F238E27FC236}">
                    <a16:creationId xmlns:a16="http://schemas.microsoft.com/office/drawing/2014/main" id="{109C1770-EE43-93A2-466E-D7DD41BE47C7}"/>
                  </a:ext>
                </a:extLst>
              </p14:cNvPr>
              <p14:cNvContentPartPr/>
              <p14:nvPr/>
            </p14:nvContentPartPr>
            <p14:xfrm>
              <a:off x="7423663" y="4481344"/>
              <a:ext cx="360" cy="360"/>
            </p14:xfrm>
          </p:contentPart>
        </mc:Choice>
        <mc:Fallback xmlns="">
          <p:pic>
            <p:nvPicPr>
              <p:cNvPr id="24" name="Ink 23">
                <a:extLst>
                  <a:ext uri="{FF2B5EF4-FFF2-40B4-BE49-F238E27FC236}">
                    <a16:creationId xmlns:a16="http://schemas.microsoft.com/office/drawing/2014/main" id="{109C1770-EE43-93A2-466E-D7DD41BE47C7}"/>
                  </a:ext>
                </a:extLst>
              </p:cNvPr>
              <p:cNvPicPr/>
              <p:nvPr/>
            </p:nvPicPr>
            <p:blipFill>
              <a:blip r:embed="rId10"/>
              <a:stretch>
                <a:fillRect/>
              </a:stretch>
            </p:blipFill>
            <p:spPr>
              <a:xfrm>
                <a:off x="7360663" y="441834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5" name="Ink 24">
                <a:extLst>
                  <a:ext uri="{FF2B5EF4-FFF2-40B4-BE49-F238E27FC236}">
                    <a16:creationId xmlns:a16="http://schemas.microsoft.com/office/drawing/2014/main" id="{109309F4-BB00-C7AD-68C4-D92AF6E81382}"/>
                  </a:ext>
                </a:extLst>
              </p14:cNvPr>
              <p14:cNvContentPartPr/>
              <p14:nvPr/>
            </p14:nvContentPartPr>
            <p14:xfrm>
              <a:off x="7287583" y="3684304"/>
              <a:ext cx="360" cy="360"/>
            </p14:xfrm>
          </p:contentPart>
        </mc:Choice>
        <mc:Fallback xmlns="">
          <p:pic>
            <p:nvPicPr>
              <p:cNvPr id="25" name="Ink 24">
                <a:extLst>
                  <a:ext uri="{FF2B5EF4-FFF2-40B4-BE49-F238E27FC236}">
                    <a16:creationId xmlns:a16="http://schemas.microsoft.com/office/drawing/2014/main" id="{109309F4-BB00-C7AD-68C4-D92AF6E81382}"/>
                  </a:ext>
                </a:extLst>
              </p:cNvPr>
              <p:cNvPicPr/>
              <p:nvPr/>
            </p:nvPicPr>
            <p:blipFill>
              <a:blip r:embed="rId10"/>
              <a:stretch>
                <a:fillRect/>
              </a:stretch>
            </p:blipFill>
            <p:spPr>
              <a:xfrm>
                <a:off x="7224583" y="362130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6" name="Ink 25">
                <a:extLst>
                  <a:ext uri="{FF2B5EF4-FFF2-40B4-BE49-F238E27FC236}">
                    <a16:creationId xmlns:a16="http://schemas.microsoft.com/office/drawing/2014/main" id="{B78C343C-257F-ED56-C226-522490761C65}"/>
                  </a:ext>
                </a:extLst>
              </p14:cNvPr>
              <p14:cNvContentPartPr/>
              <p14:nvPr/>
            </p14:nvContentPartPr>
            <p14:xfrm>
              <a:off x="10130503" y="3340504"/>
              <a:ext cx="360" cy="360"/>
            </p14:xfrm>
          </p:contentPart>
        </mc:Choice>
        <mc:Fallback xmlns="">
          <p:pic>
            <p:nvPicPr>
              <p:cNvPr id="26" name="Ink 25">
                <a:extLst>
                  <a:ext uri="{FF2B5EF4-FFF2-40B4-BE49-F238E27FC236}">
                    <a16:creationId xmlns:a16="http://schemas.microsoft.com/office/drawing/2014/main" id="{B78C343C-257F-ED56-C226-522490761C65}"/>
                  </a:ext>
                </a:extLst>
              </p:cNvPr>
              <p:cNvPicPr/>
              <p:nvPr/>
            </p:nvPicPr>
            <p:blipFill>
              <a:blip r:embed="rId10"/>
              <a:stretch>
                <a:fillRect/>
              </a:stretch>
            </p:blipFill>
            <p:spPr>
              <a:xfrm>
                <a:off x="10067503" y="327750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7" name="Ink 26">
                <a:extLst>
                  <a:ext uri="{FF2B5EF4-FFF2-40B4-BE49-F238E27FC236}">
                    <a16:creationId xmlns:a16="http://schemas.microsoft.com/office/drawing/2014/main" id="{44812168-87AD-E7DE-2C51-E52EB341F738}"/>
                  </a:ext>
                </a:extLst>
              </p14:cNvPr>
              <p14:cNvContentPartPr/>
              <p14:nvPr/>
            </p14:nvContentPartPr>
            <p14:xfrm>
              <a:off x="10230223" y="3847384"/>
              <a:ext cx="360" cy="360"/>
            </p14:xfrm>
          </p:contentPart>
        </mc:Choice>
        <mc:Fallback xmlns="">
          <p:pic>
            <p:nvPicPr>
              <p:cNvPr id="27" name="Ink 26">
                <a:extLst>
                  <a:ext uri="{FF2B5EF4-FFF2-40B4-BE49-F238E27FC236}">
                    <a16:creationId xmlns:a16="http://schemas.microsoft.com/office/drawing/2014/main" id="{44812168-87AD-E7DE-2C51-E52EB341F738}"/>
                  </a:ext>
                </a:extLst>
              </p:cNvPr>
              <p:cNvPicPr/>
              <p:nvPr/>
            </p:nvPicPr>
            <p:blipFill>
              <a:blip r:embed="rId10"/>
              <a:stretch>
                <a:fillRect/>
              </a:stretch>
            </p:blipFill>
            <p:spPr>
              <a:xfrm>
                <a:off x="10167223" y="378438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8" name="Ink 27">
                <a:extLst>
                  <a:ext uri="{FF2B5EF4-FFF2-40B4-BE49-F238E27FC236}">
                    <a16:creationId xmlns:a16="http://schemas.microsoft.com/office/drawing/2014/main" id="{FFCBE01A-46BE-D96A-6266-E73D60E08A5F}"/>
                  </a:ext>
                </a:extLst>
              </p14:cNvPr>
              <p14:cNvContentPartPr/>
              <p14:nvPr/>
            </p14:nvContentPartPr>
            <p14:xfrm>
              <a:off x="8011903" y="1176544"/>
              <a:ext cx="360" cy="360"/>
            </p14:xfrm>
          </p:contentPart>
        </mc:Choice>
        <mc:Fallback xmlns="">
          <p:pic>
            <p:nvPicPr>
              <p:cNvPr id="28" name="Ink 27">
                <a:extLst>
                  <a:ext uri="{FF2B5EF4-FFF2-40B4-BE49-F238E27FC236}">
                    <a16:creationId xmlns:a16="http://schemas.microsoft.com/office/drawing/2014/main" id="{FFCBE01A-46BE-D96A-6266-E73D60E08A5F}"/>
                  </a:ext>
                </a:extLst>
              </p:cNvPr>
              <p:cNvPicPr/>
              <p:nvPr/>
            </p:nvPicPr>
            <p:blipFill>
              <a:blip r:embed="rId10"/>
              <a:stretch>
                <a:fillRect/>
              </a:stretch>
            </p:blipFill>
            <p:spPr>
              <a:xfrm>
                <a:off x="7948903" y="1113544"/>
                <a:ext cx="126000" cy="126000"/>
              </a:xfrm>
              <a:prstGeom prst="rect">
                <a:avLst/>
              </a:prstGeom>
            </p:spPr>
          </p:pic>
        </mc:Fallback>
      </mc:AlternateContent>
    </p:spTree>
    <p:extLst>
      <p:ext uri="{BB962C8B-B14F-4D97-AF65-F5344CB8AC3E}">
        <p14:creationId xmlns:p14="http://schemas.microsoft.com/office/powerpoint/2010/main" val="1029988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EFEDAE-51BA-5758-78F0-AF053A49AB1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B51DCF96-1602-54A7-94B5-145380244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Footer Placeholder 1">
            <a:extLst>
              <a:ext uri="{FF2B5EF4-FFF2-40B4-BE49-F238E27FC236}">
                <a16:creationId xmlns:a16="http://schemas.microsoft.com/office/drawing/2014/main" id="{08E55057-3358-38CB-CFCE-A9F6ABDC318C}"/>
              </a:ext>
            </a:extLst>
          </p:cNvPr>
          <p:cNvSpPr>
            <a:spLocks noGrp="1"/>
          </p:cNvSpPr>
          <p:nvPr>
            <p:ph type="ftr" sz="quarter" idx="11"/>
          </p:nvPr>
        </p:nvSpPr>
        <p:spPr>
          <a:xfrm>
            <a:off x="4038600" y="6356350"/>
            <a:ext cx="4114800" cy="365125"/>
          </a:xfrm>
        </p:spPr>
        <p:txBody>
          <a:bodyPr>
            <a:normAutofit/>
          </a:bodyPr>
          <a:lstStyle/>
          <a:p>
            <a:pPr>
              <a:lnSpc>
                <a:spcPct val="90000"/>
              </a:lnSpc>
              <a:spcAft>
                <a:spcPts val="600"/>
              </a:spcAft>
            </a:pPr>
            <a:r>
              <a:rPr lang="en-US" sz="700">
                <a:solidFill>
                  <a:srgbClr val="FFFFFF"/>
                </a:solidFill>
              </a:rPr>
              <a:t>MAA DMF Update	February 24, 2023</a:t>
            </a:r>
          </a:p>
          <a:p>
            <a:pPr>
              <a:lnSpc>
                <a:spcPct val="90000"/>
              </a:lnSpc>
              <a:spcAft>
                <a:spcPts val="600"/>
              </a:spcAft>
            </a:pPr>
            <a:r>
              <a:rPr lang="en-US" sz="700">
                <a:solidFill>
                  <a:srgbClr val="FFFFFF"/>
                </a:solidFill>
              </a:rPr>
              <a:t>Slide </a:t>
            </a:r>
            <a:fld id="{4B03DF88-5154-47DF-908D-245BDF76FE92}" type="slidenum">
              <a:rPr lang="en-US" sz="700">
                <a:solidFill>
                  <a:srgbClr val="FFFFFF"/>
                </a:solidFill>
              </a:rPr>
              <a:pPr>
                <a:lnSpc>
                  <a:spcPct val="90000"/>
                </a:lnSpc>
                <a:spcAft>
                  <a:spcPts val="600"/>
                </a:spcAft>
              </a:pPr>
              <a:t>5</a:t>
            </a:fld>
            <a:r>
              <a:rPr lang="en-US" sz="700">
                <a:solidFill>
                  <a:srgbClr val="FFFFFF"/>
                </a:solidFill>
              </a:rPr>
              <a:t> </a:t>
            </a:r>
            <a:endParaRPr lang="en-US" sz="700">
              <a:solidFill>
                <a:srgbClr val="FFFFFF"/>
              </a:solidFill>
              <a:cs typeface="Calibri"/>
            </a:endParaRPr>
          </a:p>
        </p:txBody>
      </p:sp>
      <p:pic>
        <p:nvPicPr>
          <p:cNvPr id="5" name="Picture 4" descr="Graphical user interface&#10;&#10;Description automatically generated with low confidence">
            <a:extLst>
              <a:ext uri="{FF2B5EF4-FFF2-40B4-BE49-F238E27FC236}">
                <a16:creationId xmlns:a16="http://schemas.microsoft.com/office/drawing/2014/main" id="{E1A9C746-C023-660A-F4B4-4621802F1C74}"/>
              </a:ext>
            </a:extLst>
          </p:cNvPr>
          <p:cNvPicPr>
            <a:picLocks noChangeAspect="1"/>
          </p:cNvPicPr>
          <p:nvPr/>
        </p:nvPicPr>
        <p:blipFill rotWithShape="1">
          <a:blip r:embed="rId2">
            <a:extLst>
              <a:ext uri="{28A0092B-C50C-407E-A947-70E740481C1C}">
                <a14:useLocalDpi xmlns:a14="http://schemas.microsoft.com/office/drawing/2010/main" val="0"/>
              </a:ext>
            </a:extLst>
          </a:blip>
          <a:srcRect t="84148"/>
          <a:stretch/>
        </p:blipFill>
        <p:spPr>
          <a:xfrm>
            <a:off x="0" y="5770880"/>
            <a:ext cx="12192000" cy="1087120"/>
          </a:xfrm>
          <a:prstGeom prst="rect">
            <a:avLst/>
          </a:prstGeom>
        </p:spPr>
      </p:pic>
      <p:sp>
        <p:nvSpPr>
          <p:cNvPr id="6" name="Footer Placeholder 1">
            <a:extLst>
              <a:ext uri="{FF2B5EF4-FFF2-40B4-BE49-F238E27FC236}">
                <a16:creationId xmlns:a16="http://schemas.microsoft.com/office/drawing/2014/main" id="{D9E1E46C-C6D3-8ED5-696C-79A12F26BDC3}"/>
              </a:ext>
            </a:extLst>
          </p:cNvPr>
          <p:cNvSpPr txBox="1">
            <a:spLocks/>
          </p:cNvSpPr>
          <p:nvPr/>
        </p:nvSpPr>
        <p:spPr>
          <a:xfrm>
            <a:off x="131975" y="6310311"/>
            <a:ext cx="510390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MAA DMF Update  February 7, 2025</a:t>
            </a:r>
          </a:p>
          <a:p>
            <a:pPr algn="l"/>
            <a:r>
              <a:rPr lang="en-US">
                <a:solidFill>
                  <a:schemeClr val="bg1"/>
                </a:solidFill>
              </a:rPr>
              <a:t>Slide </a:t>
            </a:r>
            <a:fld id="{4B03DF88-5154-47DF-908D-245BDF76FE92}" type="slidenum">
              <a:rPr lang="en-US" smtClean="0">
                <a:solidFill>
                  <a:schemeClr val="bg1"/>
                </a:solidFill>
              </a:rPr>
              <a:pPr algn="l"/>
              <a:t>5</a:t>
            </a:fld>
            <a:r>
              <a:rPr lang="en-US">
                <a:solidFill>
                  <a:schemeClr val="bg1"/>
                </a:solidFill>
              </a:rPr>
              <a:t> </a:t>
            </a:r>
            <a:endParaRPr lang="en-US">
              <a:solidFill>
                <a:schemeClr val="bg1"/>
              </a:solidFill>
              <a:cs typeface="Calibri"/>
            </a:endParaRPr>
          </a:p>
        </p:txBody>
      </p:sp>
      <p:pic>
        <p:nvPicPr>
          <p:cNvPr id="3" name="Picture 2" descr="A picture containing logo&#10;&#10;Description automatically generated">
            <a:extLst>
              <a:ext uri="{FF2B5EF4-FFF2-40B4-BE49-F238E27FC236}">
                <a16:creationId xmlns:a16="http://schemas.microsoft.com/office/drawing/2014/main" id="{F335FC44-9EB3-C295-043A-B00E69AAD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700" y="5829300"/>
            <a:ext cx="1005840" cy="1005840"/>
          </a:xfrm>
          <a:prstGeom prst="rect">
            <a:avLst/>
          </a:prstGeom>
        </p:spPr>
      </p:pic>
      <p:sp>
        <p:nvSpPr>
          <p:cNvPr id="8" name="TextBox 7">
            <a:extLst>
              <a:ext uri="{FF2B5EF4-FFF2-40B4-BE49-F238E27FC236}">
                <a16:creationId xmlns:a16="http://schemas.microsoft.com/office/drawing/2014/main" id="{9AF00A27-A73D-06C4-F44D-AD3A02BEBD0C}"/>
              </a:ext>
            </a:extLst>
          </p:cNvPr>
          <p:cNvSpPr txBox="1"/>
          <p:nvPr/>
        </p:nvSpPr>
        <p:spPr>
          <a:xfrm>
            <a:off x="587338" y="57385"/>
            <a:ext cx="5215934"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solidFill>
                  <a:schemeClr val="accent1">
                    <a:lumMod val="50000"/>
                  </a:schemeClr>
                </a:solidFill>
                <a:cs typeface="Calibri"/>
              </a:rPr>
              <a:t>Hydrographic Modeling</a:t>
            </a:r>
            <a:endParaRPr lang="en-US" sz="2800">
              <a:cs typeface="Calibri"/>
            </a:endParaRPr>
          </a:p>
          <a:p>
            <a:pPr marL="457200" indent="-457200">
              <a:buFont typeface="Arial"/>
              <a:buChar char="•"/>
            </a:pPr>
            <a:endParaRPr lang="en-US" sz="2800">
              <a:cs typeface="Calibri"/>
            </a:endParaRPr>
          </a:p>
          <a:p>
            <a:pPr marL="457200" indent="-457200">
              <a:buFont typeface="Arial"/>
              <a:buChar char="•"/>
            </a:pPr>
            <a:r>
              <a:rPr lang="en-US" sz="2800">
                <a:cs typeface="Calibri"/>
              </a:rPr>
              <a:t>Impacts to wild harvesters</a:t>
            </a:r>
          </a:p>
          <a:p>
            <a:pPr marL="457200" indent="-457200">
              <a:buFont typeface="Arial"/>
              <a:buChar char="•"/>
            </a:pPr>
            <a:endParaRPr lang="en-US" sz="2800">
              <a:cs typeface="Calibri"/>
            </a:endParaRPr>
          </a:p>
          <a:p>
            <a:pPr marL="457200" indent="-457200">
              <a:buFont typeface="Arial"/>
              <a:buChar char="•"/>
            </a:pPr>
            <a:r>
              <a:rPr lang="en-US" sz="2800">
                <a:cs typeface="Calibri"/>
              </a:rPr>
              <a:t>Possible impact to Dealers</a:t>
            </a:r>
          </a:p>
          <a:p>
            <a:pPr marL="457200" indent="-457200">
              <a:buFont typeface="Arial"/>
              <a:buChar char="•"/>
            </a:pPr>
            <a:endParaRPr lang="en-US" sz="2800">
              <a:cs typeface="Calibri"/>
            </a:endParaRPr>
          </a:p>
          <a:p>
            <a:pPr marL="457200" indent="-457200">
              <a:buFont typeface="Arial"/>
              <a:buChar char="•"/>
            </a:pPr>
            <a:r>
              <a:rPr lang="en-US" sz="2800">
                <a:cs typeface="Calibri"/>
              </a:rPr>
              <a:t>No Closures for Aquaculture due to WWTP modeling and reclassifications!</a:t>
            </a:r>
          </a:p>
          <a:p>
            <a:pPr marL="457200" indent="-457200">
              <a:buFont typeface="Arial"/>
              <a:buChar char="•"/>
            </a:pPr>
            <a:endParaRPr lang="en-US" sz="2800">
              <a:cs typeface="Calibri"/>
            </a:endParaRPr>
          </a:p>
          <a:p>
            <a:endParaRPr lang="en-US" sz="1200">
              <a:cs typeface="Calibri"/>
            </a:endParaRPr>
          </a:p>
        </p:txBody>
      </p:sp>
      <p:pic>
        <p:nvPicPr>
          <p:cNvPr id="4" name="Picture 3">
            <a:extLst>
              <a:ext uri="{FF2B5EF4-FFF2-40B4-BE49-F238E27FC236}">
                <a16:creationId xmlns:a16="http://schemas.microsoft.com/office/drawing/2014/main" id="{50529F58-A138-656D-7FF3-814E9FD03ED6}"/>
              </a:ext>
            </a:extLst>
          </p:cNvPr>
          <p:cNvPicPr>
            <a:picLocks noChangeAspect="1"/>
          </p:cNvPicPr>
          <p:nvPr/>
        </p:nvPicPr>
        <p:blipFill>
          <a:blip r:embed="rId4"/>
          <a:stretch>
            <a:fillRect/>
          </a:stretch>
        </p:blipFill>
        <p:spPr>
          <a:xfrm>
            <a:off x="6259610" y="1"/>
            <a:ext cx="5932390" cy="5806440"/>
          </a:xfrm>
          <a:prstGeom prst="rect">
            <a:avLst/>
          </a:prstGeom>
        </p:spPr>
      </p:pic>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5EF30C10-58F2-C051-4EA2-D10CB85C964B}"/>
                  </a:ext>
                </a:extLst>
              </p14:cNvPr>
              <p14:cNvContentPartPr/>
              <p14:nvPr/>
            </p14:nvContentPartPr>
            <p14:xfrm>
              <a:off x="8555143" y="2217664"/>
              <a:ext cx="360" cy="360"/>
            </p14:xfrm>
          </p:contentPart>
        </mc:Choice>
        <mc:Fallback xmlns="">
          <p:pic>
            <p:nvPicPr>
              <p:cNvPr id="7" name="Ink 6">
                <a:extLst>
                  <a:ext uri="{FF2B5EF4-FFF2-40B4-BE49-F238E27FC236}">
                    <a16:creationId xmlns:a16="http://schemas.microsoft.com/office/drawing/2014/main" id="{5EF30C10-58F2-C051-4EA2-D10CB85C964B}"/>
                  </a:ext>
                </a:extLst>
              </p:cNvPr>
              <p:cNvPicPr/>
              <p:nvPr/>
            </p:nvPicPr>
            <p:blipFill>
              <a:blip r:embed="rId6"/>
              <a:stretch>
                <a:fillRect/>
              </a:stretch>
            </p:blipFill>
            <p:spPr>
              <a:xfrm>
                <a:off x="8519143" y="2181664"/>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6CC4B988-455A-164F-4235-592BF7B8ED98}"/>
                  </a:ext>
                </a:extLst>
              </p14:cNvPr>
              <p14:cNvContentPartPr/>
              <p14:nvPr/>
            </p14:nvContentPartPr>
            <p14:xfrm>
              <a:off x="8383063" y="1312264"/>
              <a:ext cx="360" cy="360"/>
            </p14:xfrm>
          </p:contentPart>
        </mc:Choice>
        <mc:Fallback xmlns="">
          <p:pic>
            <p:nvPicPr>
              <p:cNvPr id="9" name="Ink 8">
                <a:extLst>
                  <a:ext uri="{FF2B5EF4-FFF2-40B4-BE49-F238E27FC236}">
                    <a16:creationId xmlns:a16="http://schemas.microsoft.com/office/drawing/2014/main" id="{6CC4B988-455A-164F-4235-592BF7B8ED98}"/>
                  </a:ext>
                </a:extLst>
              </p:cNvPr>
              <p:cNvPicPr/>
              <p:nvPr/>
            </p:nvPicPr>
            <p:blipFill>
              <a:blip r:embed="rId6"/>
              <a:stretch>
                <a:fillRect/>
              </a:stretch>
            </p:blipFill>
            <p:spPr>
              <a:xfrm>
                <a:off x="8347063" y="1276264"/>
                <a:ext cx="72000" cy="72000"/>
              </a:xfrm>
              <a:prstGeom prst="rect">
                <a:avLst/>
              </a:prstGeom>
            </p:spPr>
          </p:pic>
        </mc:Fallback>
      </mc:AlternateContent>
    </p:spTree>
    <p:extLst>
      <p:ext uri="{BB962C8B-B14F-4D97-AF65-F5344CB8AC3E}">
        <p14:creationId xmlns:p14="http://schemas.microsoft.com/office/powerpoint/2010/main" val="3334265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C703799-49C2-77AE-274A-FAE3165C89F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61F11D6A-CA41-F485-C980-E47BF89E9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Footer Placeholder 1">
            <a:extLst>
              <a:ext uri="{FF2B5EF4-FFF2-40B4-BE49-F238E27FC236}">
                <a16:creationId xmlns:a16="http://schemas.microsoft.com/office/drawing/2014/main" id="{A0DB7F86-AB65-7149-B01E-81FCF0C61BDC}"/>
              </a:ext>
            </a:extLst>
          </p:cNvPr>
          <p:cNvSpPr>
            <a:spLocks noGrp="1"/>
          </p:cNvSpPr>
          <p:nvPr>
            <p:ph type="ftr" sz="quarter" idx="11"/>
          </p:nvPr>
        </p:nvSpPr>
        <p:spPr>
          <a:xfrm>
            <a:off x="4038600" y="6356350"/>
            <a:ext cx="4114800" cy="365125"/>
          </a:xfrm>
        </p:spPr>
        <p:txBody>
          <a:bodyPr>
            <a:normAutofit/>
          </a:bodyPr>
          <a:lstStyle/>
          <a:p>
            <a:pPr>
              <a:lnSpc>
                <a:spcPct val="90000"/>
              </a:lnSpc>
              <a:spcAft>
                <a:spcPts val="600"/>
              </a:spcAft>
            </a:pPr>
            <a:r>
              <a:rPr lang="en-US" sz="700">
                <a:solidFill>
                  <a:srgbClr val="FFFFFF"/>
                </a:solidFill>
              </a:rPr>
              <a:t>MAA DMF Update	February 24, 2023</a:t>
            </a:r>
          </a:p>
          <a:p>
            <a:pPr>
              <a:lnSpc>
                <a:spcPct val="90000"/>
              </a:lnSpc>
              <a:spcAft>
                <a:spcPts val="600"/>
              </a:spcAft>
            </a:pPr>
            <a:r>
              <a:rPr lang="en-US" sz="700">
                <a:solidFill>
                  <a:srgbClr val="FFFFFF"/>
                </a:solidFill>
              </a:rPr>
              <a:t>Slide </a:t>
            </a:r>
            <a:fld id="{4B03DF88-5154-47DF-908D-245BDF76FE92}" type="slidenum">
              <a:rPr lang="en-US" sz="700">
                <a:solidFill>
                  <a:srgbClr val="FFFFFF"/>
                </a:solidFill>
              </a:rPr>
              <a:pPr>
                <a:lnSpc>
                  <a:spcPct val="90000"/>
                </a:lnSpc>
                <a:spcAft>
                  <a:spcPts val="600"/>
                </a:spcAft>
              </a:pPr>
              <a:t>6</a:t>
            </a:fld>
            <a:r>
              <a:rPr lang="en-US" sz="700">
                <a:solidFill>
                  <a:srgbClr val="FFFFFF"/>
                </a:solidFill>
              </a:rPr>
              <a:t> </a:t>
            </a:r>
            <a:endParaRPr lang="en-US" sz="700">
              <a:solidFill>
                <a:srgbClr val="FFFFFF"/>
              </a:solidFill>
              <a:cs typeface="Calibri"/>
            </a:endParaRPr>
          </a:p>
        </p:txBody>
      </p:sp>
      <p:pic>
        <p:nvPicPr>
          <p:cNvPr id="5" name="Picture 4" descr="Graphical user interface&#10;&#10;Description automatically generated with low confidence">
            <a:extLst>
              <a:ext uri="{FF2B5EF4-FFF2-40B4-BE49-F238E27FC236}">
                <a16:creationId xmlns:a16="http://schemas.microsoft.com/office/drawing/2014/main" id="{A8413786-F4C2-25AF-755E-A0A8F8C707D2}"/>
              </a:ext>
            </a:extLst>
          </p:cNvPr>
          <p:cNvPicPr>
            <a:picLocks noChangeAspect="1"/>
          </p:cNvPicPr>
          <p:nvPr/>
        </p:nvPicPr>
        <p:blipFill rotWithShape="1">
          <a:blip r:embed="rId2">
            <a:extLst>
              <a:ext uri="{28A0092B-C50C-407E-A947-70E740481C1C}">
                <a14:useLocalDpi xmlns:a14="http://schemas.microsoft.com/office/drawing/2010/main" val="0"/>
              </a:ext>
            </a:extLst>
          </a:blip>
          <a:srcRect t="84148"/>
          <a:stretch/>
        </p:blipFill>
        <p:spPr>
          <a:xfrm>
            <a:off x="0" y="5770880"/>
            <a:ext cx="12192000" cy="1087120"/>
          </a:xfrm>
          <a:prstGeom prst="rect">
            <a:avLst/>
          </a:prstGeom>
        </p:spPr>
      </p:pic>
      <p:sp>
        <p:nvSpPr>
          <p:cNvPr id="6" name="Footer Placeholder 1">
            <a:extLst>
              <a:ext uri="{FF2B5EF4-FFF2-40B4-BE49-F238E27FC236}">
                <a16:creationId xmlns:a16="http://schemas.microsoft.com/office/drawing/2014/main" id="{A86F2630-A122-122B-2F2D-CA102E9FB68A}"/>
              </a:ext>
            </a:extLst>
          </p:cNvPr>
          <p:cNvSpPr txBox="1">
            <a:spLocks/>
          </p:cNvSpPr>
          <p:nvPr/>
        </p:nvSpPr>
        <p:spPr>
          <a:xfrm>
            <a:off x="131975" y="6310311"/>
            <a:ext cx="510390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MAA DMF Update  February 7, 2025</a:t>
            </a:r>
          </a:p>
          <a:p>
            <a:pPr algn="l"/>
            <a:r>
              <a:rPr lang="en-US">
                <a:solidFill>
                  <a:schemeClr val="bg1"/>
                </a:solidFill>
              </a:rPr>
              <a:t>Slide </a:t>
            </a:r>
            <a:fld id="{4B03DF88-5154-47DF-908D-245BDF76FE92}" type="slidenum">
              <a:rPr lang="en-US" smtClean="0">
                <a:solidFill>
                  <a:schemeClr val="bg1"/>
                </a:solidFill>
              </a:rPr>
              <a:pPr algn="l"/>
              <a:t>6</a:t>
            </a:fld>
            <a:r>
              <a:rPr lang="en-US">
                <a:solidFill>
                  <a:schemeClr val="bg1"/>
                </a:solidFill>
              </a:rPr>
              <a:t> </a:t>
            </a:r>
            <a:endParaRPr lang="en-US">
              <a:solidFill>
                <a:schemeClr val="bg1"/>
              </a:solidFill>
              <a:cs typeface="Calibri"/>
            </a:endParaRPr>
          </a:p>
        </p:txBody>
      </p:sp>
      <p:pic>
        <p:nvPicPr>
          <p:cNvPr id="3" name="Picture 2" descr="A picture containing logo&#10;&#10;Description automatically generated">
            <a:extLst>
              <a:ext uri="{FF2B5EF4-FFF2-40B4-BE49-F238E27FC236}">
                <a16:creationId xmlns:a16="http://schemas.microsoft.com/office/drawing/2014/main" id="{72718236-3BD4-7EEB-9C8F-B4330561E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700" y="5829300"/>
            <a:ext cx="1005840" cy="1005840"/>
          </a:xfrm>
          <a:prstGeom prst="rect">
            <a:avLst/>
          </a:prstGeom>
        </p:spPr>
      </p:pic>
      <p:sp>
        <p:nvSpPr>
          <p:cNvPr id="8" name="TextBox 7">
            <a:extLst>
              <a:ext uri="{FF2B5EF4-FFF2-40B4-BE49-F238E27FC236}">
                <a16:creationId xmlns:a16="http://schemas.microsoft.com/office/drawing/2014/main" id="{D9D64AC6-70D5-AB97-4FE2-479E5D07EE8D}"/>
              </a:ext>
            </a:extLst>
          </p:cNvPr>
          <p:cNvSpPr txBox="1"/>
          <p:nvPr/>
        </p:nvSpPr>
        <p:spPr>
          <a:xfrm>
            <a:off x="265604" y="0"/>
            <a:ext cx="7158238" cy="26161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cs typeface="Calibri"/>
            </a:endParaRPr>
          </a:p>
          <a:p>
            <a:r>
              <a:rPr lang="en-US" sz="4000">
                <a:solidFill>
                  <a:schemeClr val="accent1">
                    <a:lumMod val="50000"/>
                  </a:schemeClr>
                </a:solidFill>
                <a:cs typeface="Calibri"/>
              </a:rPr>
              <a:t>New Bedford CSO Activity 2024</a:t>
            </a:r>
            <a:endParaRPr lang="en-US" sz="2800">
              <a:solidFill>
                <a:srgbClr val="000000"/>
              </a:solidFill>
              <a:cs typeface="Calibri"/>
            </a:endParaRPr>
          </a:p>
          <a:p>
            <a:pPr marL="457200" indent="-457200">
              <a:buFont typeface="Arial,Sans-Serif"/>
              <a:buChar char="•"/>
            </a:pPr>
            <a:r>
              <a:rPr lang="en-US" sz="2800">
                <a:solidFill>
                  <a:srgbClr val="000000"/>
                </a:solidFill>
                <a:cs typeface="Calibri"/>
              </a:rPr>
              <a:t>27 CSOs  (194 CSOs statewide)</a:t>
            </a:r>
          </a:p>
          <a:p>
            <a:pPr marL="457200" indent="-457200">
              <a:buFont typeface="Arial,Sans-Serif"/>
              <a:buChar char="•"/>
            </a:pPr>
            <a:r>
              <a:rPr lang="en-US" sz="2800">
                <a:solidFill>
                  <a:srgbClr val="000000"/>
                </a:solidFill>
                <a:cs typeface="Calibri"/>
              </a:rPr>
              <a:t>60 rain events</a:t>
            </a:r>
          </a:p>
          <a:p>
            <a:pPr marL="457200" indent="-457200">
              <a:buFont typeface="Arial,Sans-Serif"/>
              <a:buChar char="•"/>
            </a:pPr>
            <a:r>
              <a:rPr lang="en-US" sz="2800">
                <a:solidFill>
                  <a:srgbClr val="000000"/>
                </a:solidFill>
                <a:cs typeface="Calibri"/>
              </a:rPr>
              <a:t>465 CSO Activations</a:t>
            </a:r>
          </a:p>
          <a:p>
            <a:pPr marL="457200" indent="-457200">
              <a:buFont typeface="Arial,Sans-Serif"/>
              <a:buChar char="•"/>
            </a:pPr>
            <a:r>
              <a:rPr lang="en-US" sz="2800">
                <a:solidFill>
                  <a:srgbClr val="000000"/>
                </a:solidFill>
                <a:cs typeface="Calibri"/>
              </a:rPr>
              <a:t>639 Million Gallons Released</a:t>
            </a:r>
          </a:p>
        </p:txBody>
      </p:sp>
      <p:pic>
        <p:nvPicPr>
          <p:cNvPr id="9" name="Picture 8">
            <a:extLst>
              <a:ext uri="{FF2B5EF4-FFF2-40B4-BE49-F238E27FC236}">
                <a16:creationId xmlns:a16="http://schemas.microsoft.com/office/drawing/2014/main" id="{99A6DB68-7EB0-4AC2-A76D-C0E5DC075D26}"/>
              </a:ext>
            </a:extLst>
          </p:cNvPr>
          <p:cNvPicPr>
            <a:picLocks noChangeAspect="1"/>
          </p:cNvPicPr>
          <p:nvPr/>
        </p:nvPicPr>
        <p:blipFill>
          <a:blip r:embed="rId4"/>
          <a:stretch>
            <a:fillRect/>
          </a:stretch>
        </p:blipFill>
        <p:spPr>
          <a:xfrm>
            <a:off x="7993520" y="-192"/>
            <a:ext cx="4196956" cy="5806631"/>
          </a:xfrm>
          <a:prstGeom prst="rect">
            <a:avLst/>
          </a:prstGeom>
        </p:spPr>
      </p:pic>
      <p:pic>
        <p:nvPicPr>
          <p:cNvPr id="4" name="Picture 3" descr="A green sign on a post&#10;&#10;Description automatically generated with low confidence">
            <a:extLst>
              <a:ext uri="{FF2B5EF4-FFF2-40B4-BE49-F238E27FC236}">
                <a16:creationId xmlns:a16="http://schemas.microsoft.com/office/drawing/2014/main" id="{33CF23CC-4A8B-C058-1DB0-1027856FA0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 y="2752626"/>
            <a:ext cx="2333516" cy="3111354"/>
          </a:xfrm>
          <a:prstGeom prst="rect">
            <a:avLst/>
          </a:prstGeom>
        </p:spPr>
      </p:pic>
      <p:pic>
        <p:nvPicPr>
          <p:cNvPr id="7" name="Picture 6" descr="A picture containing text, water, outdoor, lake&#10;&#10;Description automatically generated">
            <a:extLst>
              <a:ext uri="{FF2B5EF4-FFF2-40B4-BE49-F238E27FC236}">
                <a16:creationId xmlns:a16="http://schemas.microsoft.com/office/drawing/2014/main" id="{03150815-6319-2732-C39F-62A5A0C69C53}"/>
              </a:ext>
            </a:extLst>
          </p:cNvPr>
          <p:cNvPicPr>
            <a:picLocks noChangeAspect="1"/>
          </p:cNvPicPr>
          <p:nvPr/>
        </p:nvPicPr>
        <p:blipFill>
          <a:blip r:embed="rId6">
            <a:extLst>
              <a:ext uri="{28A0092B-C50C-407E-A947-70E740481C1C}">
                <a14:useLocalDpi xmlns:a14="http://schemas.microsoft.com/office/drawing/2010/main" val="0"/>
              </a:ext>
            </a:extLst>
          </a:blip>
          <a:srcRect l="114"/>
          <a:stretch/>
        </p:blipFill>
        <p:spPr>
          <a:xfrm>
            <a:off x="2331992" y="2752626"/>
            <a:ext cx="4118338" cy="3055680"/>
          </a:xfrm>
          <a:prstGeom prst="rect">
            <a:avLst/>
          </a:prstGeom>
        </p:spPr>
      </p:pic>
      <p:pic>
        <p:nvPicPr>
          <p:cNvPr id="11" name="Picture 10" descr="Waves crashing on rocks&#10;&#10;Description automatically generated with low confidence">
            <a:extLst>
              <a:ext uri="{FF2B5EF4-FFF2-40B4-BE49-F238E27FC236}">
                <a16:creationId xmlns:a16="http://schemas.microsoft.com/office/drawing/2014/main" id="{EDC93FB3-615A-CA77-0803-070C4B8556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229731" y="2743364"/>
            <a:ext cx="1763027" cy="3074203"/>
          </a:xfrm>
          <a:prstGeom prst="rect">
            <a:avLst/>
          </a:prstGeom>
        </p:spPr>
      </p:pic>
    </p:spTree>
    <p:extLst>
      <p:ext uri="{BB962C8B-B14F-4D97-AF65-F5344CB8AC3E}">
        <p14:creationId xmlns:p14="http://schemas.microsoft.com/office/powerpoint/2010/main" val="1401545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83EB7E-2F77-6E0A-A131-AE258B7F4E22}"/>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7FA449C-DD70-4D8F-DA0B-2A539D024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Footer Placeholder 1">
            <a:extLst>
              <a:ext uri="{FF2B5EF4-FFF2-40B4-BE49-F238E27FC236}">
                <a16:creationId xmlns:a16="http://schemas.microsoft.com/office/drawing/2014/main" id="{707EC417-4A65-E6DD-62ED-7FA27FE88B4E}"/>
              </a:ext>
            </a:extLst>
          </p:cNvPr>
          <p:cNvSpPr>
            <a:spLocks noGrp="1"/>
          </p:cNvSpPr>
          <p:nvPr>
            <p:ph type="ftr" sz="quarter" idx="11"/>
          </p:nvPr>
        </p:nvSpPr>
        <p:spPr>
          <a:xfrm>
            <a:off x="4038600" y="6356350"/>
            <a:ext cx="4114800" cy="365125"/>
          </a:xfrm>
        </p:spPr>
        <p:txBody>
          <a:bodyPr>
            <a:normAutofit/>
          </a:bodyPr>
          <a:lstStyle/>
          <a:p>
            <a:pPr>
              <a:lnSpc>
                <a:spcPct val="90000"/>
              </a:lnSpc>
              <a:spcAft>
                <a:spcPts val="600"/>
              </a:spcAft>
            </a:pPr>
            <a:r>
              <a:rPr lang="en-US" sz="700">
                <a:solidFill>
                  <a:srgbClr val="FFFFFF"/>
                </a:solidFill>
              </a:rPr>
              <a:t>MAA DMF Update	February 24, 2023</a:t>
            </a:r>
          </a:p>
          <a:p>
            <a:pPr>
              <a:lnSpc>
                <a:spcPct val="90000"/>
              </a:lnSpc>
              <a:spcAft>
                <a:spcPts val="600"/>
              </a:spcAft>
            </a:pPr>
            <a:r>
              <a:rPr lang="en-US" sz="700">
                <a:solidFill>
                  <a:srgbClr val="FFFFFF"/>
                </a:solidFill>
              </a:rPr>
              <a:t>Slide </a:t>
            </a:r>
            <a:fld id="{4B03DF88-5154-47DF-908D-245BDF76FE92}" type="slidenum">
              <a:rPr lang="en-US" sz="700">
                <a:solidFill>
                  <a:srgbClr val="FFFFFF"/>
                </a:solidFill>
              </a:rPr>
              <a:pPr>
                <a:lnSpc>
                  <a:spcPct val="90000"/>
                </a:lnSpc>
                <a:spcAft>
                  <a:spcPts val="600"/>
                </a:spcAft>
              </a:pPr>
              <a:t>7</a:t>
            </a:fld>
            <a:r>
              <a:rPr lang="en-US" sz="700">
                <a:solidFill>
                  <a:srgbClr val="FFFFFF"/>
                </a:solidFill>
              </a:rPr>
              <a:t> </a:t>
            </a:r>
            <a:endParaRPr lang="en-US" sz="700">
              <a:solidFill>
                <a:srgbClr val="FFFFFF"/>
              </a:solidFill>
              <a:cs typeface="Calibri"/>
            </a:endParaRPr>
          </a:p>
        </p:txBody>
      </p:sp>
      <p:pic>
        <p:nvPicPr>
          <p:cNvPr id="5" name="Picture 4" descr="Graphical user interface&#10;&#10;Description automatically generated with low confidence">
            <a:extLst>
              <a:ext uri="{FF2B5EF4-FFF2-40B4-BE49-F238E27FC236}">
                <a16:creationId xmlns:a16="http://schemas.microsoft.com/office/drawing/2014/main" id="{D3AC3896-BDE7-FE07-6077-0627677831A3}"/>
              </a:ext>
            </a:extLst>
          </p:cNvPr>
          <p:cNvPicPr>
            <a:picLocks noChangeAspect="1"/>
          </p:cNvPicPr>
          <p:nvPr/>
        </p:nvPicPr>
        <p:blipFill rotWithShape="1">
          <a:blip r:embed="rId2">
            <a:extLst>
              <a:ext uri="{28A0092B-C50C-407E-A947-70E740481C1C}">
                <a14:useLocalDpi xmlns:a14="http://schemas.microsoft.com/office/drawing/2010/main" val="0"/>
              </a:ext>
            </a:extLst>
          </a:blip>
          <a:srcRect t="84148"/>
          <a:stretch/>
        </p:blipFill>
        <p:spPr>
          <a:xfrm>
            <a:off x="0" y="5770880"/>
            <a:ext cx="12192000" cy="1087120"/>
          </a:xfrm>
          <a:prstGeom prst="rect">
            <a:avLst/>
          </a:prstGeom>
        </p:spPr>
      </p:pic>
      <p:sp>
        <p:nvSpPr>
          <p:cNvPr id="6" name="Footer Placeholder 1">
            <a:extLst>
              <a:ext uri="{FF2B5EF4-FFF2-40B4-BE49-F238E27FC236}">
                <a16:creationId xmlns:a16="http://schemas.microsoft.com/office/drawing/2014/main" id="{2216D161-B5E9-AB5A-964B-B1AD9A5EF91A}"/>
              </a:ext>
            </a:extLst>
          </p:cNvPr>
          <p:cNvSpPr txBox="1">
            <a:spLocks/>
          </p:cNvSpPr>
          <p:nvPr/>
        </p:nvSpPr>
        <p:spPr>
          <a:xfrm>
            <a:off x="131975" y="6310311"/>
            <a:ext cx="510390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MAA DMF Update  February 7, 2025</a:t>
            </a:r>
          </a:p>
          <a:p>
            <a:pPr algn="l"/>
            <a:r>
              <a:rPr lang="en-US">
                <a:solidFill>
                  <a:schemeClr val="bg1"/>
                </a:solidFill>
              </a:rPr>
              <a:t>Slide </a:t>
            </a:r>
            <a:fld id="{4B03DF88-5154-47DF-908D-245BDF76FE92}" type="slidenum">
              <a:rPr lang="en-US" smtClean="0">
                <a:solidFill>
                  <a:schemeClr val="bg1"/>
                </a:solidFill>
              </a:rPr>
              <a:pPr algn="l"/>
              <a:t>7</a:t>
            </a:fld>
            <a:r>
              <a:rPr lang="en-US">
                <a:solidFill>
                  <a:schemeClr val="bg1"/>
                </a:solidFill>
              </a:rPr>
              <a:t> </a:t>
            </a:r>
            <a:endParaRPr lang="en-US">
              <a:solidFill>
                <a:schemeClr val="bg1"/>
              </a:solidFill>
              <a:cs typeface="Calibri"/>
            </a:endParaRPr>
          </a:p>
        </p:txBody>
      </p:sp>
      <p:pic>
        <p:nvPicPr>
          <p:cNvPr id="3" name="Picture 2" descr="A picture containing logo&#10;&#10;Description automatically generated">
            <a:extLst>
              <a:ext uri="{FF2B5EF4-FFF2-40B4-BE49-F238E27FC236}">
                <a16:creationId xmlns:a16="http://schemas.microsoft.com/office/drawing/2014/main" id="{B6010C8A-C426-1D2A-7966-29B2CC6A6C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700" y="5829300"/>
            <a:ext cx="1005840" cy="1005840"/>
          </a:xfrm>
          <a:prstGeom prst="rect">
            <a:avLst/>
          </a:prstGeom>
        </p:spPr>
      </p:pic>
      <p:sp>
        <p:nvSpPr>
          <p:cNvPr id="8" name="TextBox 7">
            <a:extLst>
              <a:ext uri="{FF2B5EF4-FFF2-40B4-BE49-F238E27FC236}">
                <a16:creationId xmlns:a16="http://schemas.microsoft.com/office/drawing/2014/main" id="{799BE0F2-39E7-CB9D-7245-7CA73535765D}"/>
              </a:ext>
            </a:extLst>
          </p:cNvPr>
          <p:cNvSpPr txBox="1"/>
          <p:nvPr/>
        </p:nvSpPr>
        <p:spPr>
          <a:xfrm>
            <a:off x="446672" y="0"/>
            <a:ext cx="11630651"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cs typeface="Calibri"/>
            </a:endParaRPr>
          </a:p>
          <a:p>
            <a:r>
              <a:rPr lang="en-US" sz="4000">
                <a:solidFill>
                  <a:schemeClr val="accent1">
                    <a:lumMod val="50000"/>
                  </a:schemeClr>
                </a:solidFill>
                <a:cs typeface="Calibri"/>
              </a:rPr>
              <a:t>Emergency Closure Requirements</a:t>
            </a:r>
            <a:endParaRPr lang="en-US" sz="2800">
              <a:solidFill>
                <a:srgbClr val="000000"/>
              </a:solidFill>
              <a:cs typeface="Calibri"/>
            </a:endParaRPr>
          </a:p>
          <a:p>
            <a:pPr marL="457200" indent="-457200">
              <a:buFont typeface="Arial,Sans-Serif"/>
              <a:buChar char="•"/>
            </a:pPr>
            <a:r>
              <a:rPr lang="en-US" sz="2800">
                <a:solidFill>
                  <a:srgbClr val="000000"/>
                </a:solidFill>
                <a:cs typeface="Calibri"/>
              </a:rPr>
              <a:t>Emergency closure</a:t>
            </a:r>
          </a:p>
          <a:p>
            <a:r>
              <a:rPr lang="en-US" sz="1400">
                <a:solidFill>
                  <a:srgbClr val="000000"/>
                </a:solidFill>
                <a:cs typeface="Calibri"/>
              </a:rPr>
              <a:t>	</a:t>
            </a:r>
            <a:r>
              <a:rPr lang="en-US" sz="1400" err="1">
                <a:solidFill>
                  <a:srgbClr val="000000"/>
                </a:solidFill>
                <a:cs typeface="Calibri"/>
              </a:rPr>
              <a:t>Ch.IV</a:t>
            </a:r>
            <a:r>
              <a:rPr lang="en-US" sz="1400">
                <a:solidFill>
                  <a:srgbClr val="000000"/>
                </a:solidFill>
                <a:cs typeface="Calibri"/>
              </a:rPr>
              <a:t> @.03 A (1) Growing Area Classification </a:t>
            </a:r>
          </a:p>
          <a:p>
            <a:r>
              <a:rPr lang="en-US" sz="1400">
                <a:solidFill>
                  <a:srgbClr val="000000"/>
                </a:solidFill>
                <a:cs typeface="Calibri"/>
              </a:rPr>
              <a:t>          		(1) Emergency Conditions. A growing area or a portion of a growing area (harvest area) shall be placed in the closed status under 		Section @.03 A. (5) </a:t>
            </a:r>
            <a:r>
              <a:rPr lang="en-US" sz="1400">
                <a:solidFill>
                  <a:srgbClr val="000000"/>
                </a:solidFill>
                <a:highlight>
                  <a:srgbClr val="FFFF00"/>
                </a:highlight>
                <a:cs typeface="Calibri"/>
              </a:rPr>
              <a:t>when pollution conditions exist which were not included in the data used to classify the area</a:t>
            </a:r>
            <a:r>
              <a:rPr lang="en-US" sz="1400">
                <a:solidFill>
                  <a:srgbClr val="000000"/>
                </a:solidFill>
                <a:cs typeface="Calibri"/>
              </a:rPr>
              <a:t>. If it is determined 		that an emergency condition or situation exists, then the growing area or harvest area will be immediately (within twenty-four (24) 		hours) placed in the closed status.</a:t>
            </a:r>
          </a:p>
          <a:p>
            <a:r>
              <a:rPr lang="en-US" sz="1400">
                <a:solidFill>
                  <a:srgbClr val="000000"/>
                </a:solidFill>
                <a:cs typeface="Calibri"/>
              </a:rPr>
              <a:t> 	Ch. IV @.03 A (5) (b) Growing Area Classification</a:t>
            </a:r>
          </a:p>
          <a:p>
            <a:r>
              <a:rPr lang="en-US" sz="1400">
                <a:solidFill>
                  <a:srgbClr val="000000"/>
                </a:solidFill>
                <a:cs typeface="Calibri"/>
              </a:rPr>
              <a:t>		(b) Closed Status. Any classified growing area or harvest area may be closed because of: 				</a:t>
            </a:r>
          </a:p>
          <a:p>
            <a:r>
              <a:rPr lang="en-US" sz="1400">
                <a:solidFill>
                  <a:srgbClr val="000000"/>
                </a:solidFill>
                <a:cs typeface="Calibri"/>
              </a:rPr>
              <a:t>			(</a:t>
            </a:r>
            <a:r>
              <a:rPr lang="en-US" sz="1400" err="1">
                <a:solidFill>
                  <a:srgbClr val="000000"/>
                </a:solidFill>
                <a:cs typeface="Calibri"/>
              </a:rPr>
              <a:t>i</a:t>
            </a:r>
            <a:r>
              <a:rPr lang="en-US" sz="1400">
                <a:solidFill>
                  <a:srgbClr val="000000"/>
                </a:solidFill>
                <a:cs typeface="Calibri"/>
              </a:rPr>
              <a:t>) </a:t>
            </a:r>
            <a:r>
              <a:rPr lang="en-US" sz="1400">
                <a:solidFill>
                  <a:srgbClr val="000000"/>
                </a:solidFill>
                <a:highlight>
                  <a:srgbClr val="FFFF00"/>
                </a:highlight>
                <a:cs typeface="Calibri"/>
              </a:rPr>
              <a:t>An emergency condition or situation</a:t>
            </a:r>
            <a:r>
              <a:rPr lang="en-US" sz="1400">
                <a:solidFill>
                  <a:srgbClr val="000000"/>
                </a:solidFill>
                <a:cs typeface="Calibri"/>
              </a:rPr>
              <a:t>;</a:t>
            </a:r>
          </a:p>
          <a:p>
            <a:pPr marL="457200" indent="-457200">
              <a:buFont typeface="Arial,Sans-Serif"/>
              <a:buChar char="•"/>
            </a:pPr>
            <a:r>
              <a:rPr lang="en-US" sz="2800">
                <a:solidFill>
                  <a:srgbClr val="000000"/>
                </a:solidFill>
                <a:cs typeface="Calibri"/>
              </a:rPr>
              <a:t>Optional MSC test to reopen after 7 days</a:t>
            </a:r>
          </a:p>
          <a:p>
            <a:r>
              <a:rPr lang="en-US" sz="1400">
                <a:solidFill>
                  <a:srgbClr val="000000"/>
                </a:solidFill>
                <a:cs typeface="Calibri"/>
              </a:rPr>
              <a:t>	Ch. IV @.03 A (5) (d) (iv) Growing Area Classification</a:t>
            </a:r>
          </a:p>
          <a:p>
            <a:r>
              <a:rPr lang="en-US" sz="1400">
                <a:solidFill>
                  <a:srgbClr val="000000"/>
                </a:solidFill>
                <a:cs typeface="Calibri"/>
              </a:rPr>
              <a:t>		(iv) For emergency closures of harvest areas caused by the occurrence of </a:t>
            </a:r>
            <a:r>
              <a:rPr lang="en-US" sz="1400">
                <a:solidFill>
                  <a:srgbClr val="000000"/>
                </a:solidFill>
                <a:highlight>
                  <a:srgbClr val="FFFF00"/>
                </a:highlight>
                <a:cs typeface="Calibri"/>
              </a:rPr>
              <a:t>raw untreated sewage or partially treated sewage </a:t>
            </a:r>
            <a:r>
              <a:rPr lang="en-US" sz="1400">
                <a:solidFill>
                  <a:srgbClr val="000000"/>
                </a:solidFill>
                <a:cs typeface="Calibri"/>
              </a:rPr>
              <a:t>			</a:t>
            </a:r>
            <a:r>
              <a:rPr lang="en-US" sz="1400">
                <a:solidFill>
                  <a:srgbClr val="000000"/>
                </a:solidFill>
                <a:highlight>
                  <a:srgbClr val="FFFF00"/>
                </a:highlight>
                <a:cs typeface="Calibri"/>
              </a:rPr>
              <a:t>discharged from a  sewage collection system or WWSD</a:t>
            </a:r>
            <a:r>
              <a:rPr lang="en-US" sz="1400">
                <a:solidFill>
                  <a:srgbClr val="000000"/>
                </a:solidFill>
                <a:cs typeface="Calibri"/>
              </a:rPr>
              <a:t>: </a:t>
            </a:r>
          </a:p>
          <a:p>
            <a:r>
              <a:rPr lang="en-US" sz="1400">
                <a:solidFill>
                  <a:srgbClr val="000000"/>
                </a:solidFill>
                <a:cs typeface="Calibri"/>
              </a:rPr>
              <a:t>			a.  The MSC analytical sample results in shellfish shall not exceed MSC levels established in Chapter IV @.02 E (4) or  </a:t>
            </a:r>
          </a:p>
          <a:p>
            <a:r>
              <a:rPr lang="en-US" sz="1400">
                <a:solidFill>
                  <a:srgbClr val="000000"/>
                </a:solidFill>
                <a:cs typeface="Calibri"/>
              </a:rPr>
              <a:t>			b. Pre-determined MSC levels in shellfish established by the Authority based on studies conducted on regional species 			under regional conditions from </a:t>
            </a:r>
            <a:r>
              <a:rPr lang="en-US" sz="1400">
                <a:solidFill>
                  <a:srgbClr val="000000"/>
                </a:solidFill>
                <a:highlight>
                  <a:srgbClr val="FFFF00"/>
                </a:highlight>
                <a:cs typeface="Calibri"/>
              </a:rPr>
              <a:t>shellfish samples collected no sooner than seven (7) days after contamination </a:t>
            </a:r>
            <a:r>
              <a:rPr lang="en-US" sz="1400">
                <a:solidFill>
                  <a:srgbClr val="000000"/>
                </a:solidFill>
                <a:cs typeface="Calibri"/>
              </a:rPr>
              <a:t>has 				ceased and from representative locations in each growing area potentially impacted or  </a:t>
            </a:r>
          </a:p>
          <a:p>
            <a:r>
              <a:rPr lang="en-US" sz="1400">
                <a:solidFill>
                  <a:srgbClr val="000000"/>
                </a:solidFill>
                <a:cs typeface="Calibri"/>
              </a:rPr>
              <a:t>			c. </a:t>
            </a:r>
            <a:r>
              <a:rPr lang="en-US" sz="1400">
                <a:solidFill>
                  <a:srgbClr val="000000"/>
                </a:solidFill>
                <a:highlight>
                  <a:srgbClr val="FFFF00"/>
                </a:highlight>
                <a:cs typeface="Calibri"/>
              </a:rPr>
              <a:t>Until the event is over and twenty-one (21) days have passed</a:t>
            </a:r>
            <a:r>
              <a:rPr lang="en-US" sz="1400">
                <a:solidFill>
                  <a:srgbClr val="000000"/>
                </a:solidFill>
                <a:cs typeface="Calibri"/>
              </a:rPr>
              <a:t>;</a:t>
            </a:r>
          </a:p>
          <a:p>
            <a:pPr marL="457200" indent="-457200">
              <a:buFont typeface="Arial,Sans-Serif"/>
              <a:buChar char="•"/>
            </a:pPr>
            <a:endParaRPr lang="en-US" sz="2800">
              <a:solidFill>
                <a:srgbClr val="000000"/>
              </a:solidFill>
              <a:cs typeface="Calibri"/>
            </a:endParaRPr>
          </a:p>
        </p:txBody>
      </p:sp>
    </p:spTree>
    <p:extLst>
      <p:ext uri="{BB962C8B-B14F-4D97-AF65-F5344CB8AC3E}">
        <p14:creationId xmlns:p14="http://schemas.microsoft.com/office/powerpoint/2010/main" val="1542019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A96120-7B1B-1C3E-E643-2C59F493C98B}"/>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124B159-D833-0D10-8A34-83C8E4E34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Footer Placeholder 1">
            <a:extLst>
              <a:ext uri="{FF2B5EF4-FFF2-40B4-BE49-F238E27FC236}">
                <a16:creationId xmlns:a16="http://schemas.microsoft.com/office/drawing/2014/main" id="{C00B9517-B8AF-CF5E-43CC-A21A82C72459}"/>
              </a:ext>
            </a:extLst>
          </p:cNvPr>
          <p:cNvSpPr>
            <a:spLocks noGrp="1"/>
          </p:cNvSpPr>
          <p:nvPr>
            <p:ph type="ftr" sz="quarter" idx="11"/>
          </p:nvPr>
        </p:nvSpPr>
        <p:spPr>
          <a:xfrm>
            <a:off x="4038600" y="6356350"/>
            <a:ext cx="4114800" cy="365125"/>
          </a:xfrm>
        </p:spPr>
        <p:txBody>
          <a:bodyPr>
            <a:normAutofit/>
          </a:bodyPr>
          <a:lstStyle/>
          <a:p>
            <a:pPr>
              <a:lnSpc>
                <a:spcPct val="90000"/>
              </a:lnSpc>
              <a:spcAft>
                <a:spcPts val="600"/>
              </a:spcAft>
            </a:pPr>
            <a:r>
              <a:rPr lang="en-US" sz="700">
                <a:solidFill>
                  <a:srgbClr val="FFFFFF"/>
                </a:solidFill>
              </a:rPr>
              <a:t>MAA DMF Update	February 24, 2023</a:t>
            </a:r>
          </a:p>
          <a:p>
            <a:pPr>
              <a:lnSpc>
                <a:spcPct val="90000"/>
              </a:lnSpc>
              <a:spcAft>
                <a:spcPts val="600"/>
              </a:spcAft>
            </a:pPr>
            <a:r>
              <a:rPr lang="en-US" sz="700">
                <a:solidFill>
                  <a:srgbClr val="FFFFFF"/>
                </a:solidFill>
              </a:rPr>
              <a:t>Slide </a:t>
            </a:r>
            <a:fld id="{4B03DF88-5154-47DF-908D-245BDF76FE92}" type="slidenum">
              <a:rPr lang="en-US" sz="700">
                <a:solidFill>
                  <a:srgbClr val="FFFFFF"/>
                </a:solidFill>
              </a:rPr>
              <a:pPr>
                <a:lnSpc>
                  <a:spcPct val="90000"/>
                </a:lnSpc>
                <a:spcAft>
                  <a:spcPts val="600"/>
                </a:spcAft>
              </a:pPr>
              <a:t>8</a:t>
            </a:fld>
            <a:r>
              <a:rPr lang="en-US" sz="700">
                <a:solidFill>
                  <a:srgbClr val="FFFFFF"/>
                </a:solidFill>
              </a:rPr>
              <a:t> </a:t>
            </a:r>
            <a:endParaRPr lang="en-US" sz="700">
              <a:solidFill>
                <a:srgbClr val="FFFFFF"/>
              </a:solidFill>
              <a:cs typeface="Calibri"/>
            </a:endParaRPr>
          </a:p>
        </p:txBody>
      </p:sp>
      <p:pic>
        <p:nvPicPr>
          <p:cNvPr id="5" name="Picture 4" descr="Graphical user interface&#10;&#10;Description automatically generated with low confidence">
            <a:extLst>
              <a:ext uri="{FF2B5EF4-FFF2-40B4-BE49-F238E27FC236}">
                <a16:creationId xmlns:a16="http://schemas.microsoft.com/office/drawing/2014/main" id="{A7591E33-A5E0-A7FC-D483-548FBF9D63A3}"/>
              </a:ext>
            </a:extLst>
          </p:cNvPr>
          <p:cNvPicPr>
            <a:picLocks noChangeAspect="1"/>
          </p:cNvPicPr>
          <p:nvPr/>
        </p:nvPicPr>
        <p:blipFill rotWithShape="1">
          <a:blip r:embed="rId2">
            <a:extLst>
              <a:ext uri="{28A0092B-C50C-407E-A947-70E740481C1C}">
                <a14:useLocalDpi xmlns:a14="http://schemas.microsoft.com/office/drawing/2010/main" val="0"/>
              </a:ext>
            </a:extLst>
          </a:blip>
          <a:srcRect t="84148"/>
          <a:stretch/>
        </p:blipFill>
        <p:spPr>
          <a:xfrm>
            <a:off x="0" y="5785485"/>
            <a:ext cx="12192000" cy="1087120"/>
          </a:xfrm>
          <a:prstGeom prst="rect">
            <a:avLst/>
          </a:prstGeom>
        </p:spPr>
      </p:pic>
      <p:sp>
        <p:nvSpPr>
          <p:cNvPr id="6" name="Footer Placeholder 1">
            <a:extLst>
              <a:ext uri="{FF2B5EF4-FFF2-40B4-BE49-F238E27FC236}">
                <a16:creationId xmlns:a16="http://schemas.microsoft.com/office/drawing/2014/main" id="{EAE31E26-C3BE-E2E0-2E6A-1D240F9691CD}"/>
              </a:ext>
            </a:extLst>
          </p:cNvPr>
          <p:cNvSpPr txBox="1">
            <a:spLocks/>
          </p:cNvSpPr>
          <p:nvPr/>
        </p:nvSpPr>
        <p:spPr>
          <a:xfrm>
            <a:off x="131975" y="6310311"/>
            <a:ext cx="510390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MAA DMF Update  February 7, 2025</a:t>
            </a:r>
          </a:p>
          <a:p>
            <a:pPr algn="l"/>
            <a:r>
              <a:rPr lang="en-US">
                <a:solidFill>
                  <a:schemeClr val="bg1"/>
                </a:solidFill>
              </a:rPr>
              <a:t>Slide </a:t>
            </a:r>
            <a:fld id="{4B03DF88-5154-47DF-908D-245BDF76FE92}" type="slidenum">
              <a:rPr lang="en-US" smtClean="0">
                <a:solidFill>
                  <a:schemeClr val="bg1"/>
                </a:solidFill>
              </a:rPr>
              <a:pPr algn="l"/>
              <a:t>8</a:t>
            </a:fld>
            <a:r>
              <a:rPr lang="en-US">
                <a:solidFill>
                  <a:schemeClr val="bg1"/>
                </a:solidFill>
              </a:rPr>
              <a:t> </a:t>
            </a:r>
            <a:endParaRPr lang="en-US">
              <a:solidFill>
                <a:schemeClr val="bg1"/>
              </a:solidFill>
              <a:cs typeface="Calibri"/>
            </a:endParaRPr>
          </a:p>
        </p:txBody>
      </p:sp>
      <p:pic>
        <p:nvPicPr>
          <p:cNvPr id="3" name="Picture 2" descr="A picture containing logo&#10;&#10;Description automatically generated">
            <a:extLst>
              <a:ext uri="{FF2B5EF4-FFF2-40B4-BE49-F238E27FC236}">
                <a16:creationId xmlns:a16="http://schemas.microsoft.com/office/drawing/2014/main" id="{55EB5C34-B500-64B3-62DF-B5C8861A7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700" y="5829300"/>
            <a:ext cx="1005840" cy="1005840"/>
          </a:xfrm>
          <a:prstGeom prst="rect">
            <a:avLst/>
          </a:prstGeom>
        </p:spPr>
      </p:pic>
      <p:sp>
        <p:nvSpPr>
          <p:cNvPr id="8" name="TextBox 7">
            <a:extLst>
              <a:ext uri="{FF2B5EF4-FFF2-40B4-BE49-F238E27FC236}">
                <a16:creationId xmlns:a16="http://schemas.microsoft.com/office/drawing/2014/main" id="{9AD11D38-C980-74BB-D918-A08E0CD89540}"/>
              </a:ext>
            </a:extLst>
          </p:cNvPr>
          <p:cNvSpPr txBox="1"/>
          <p:nvPr/>
        </p:nvSpPr>
        <p:spPr>
          <a:xfrm>
            <a:off x="446672" y="0"/>
            <a:ext cx="1163065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accent1">
                    <a:lumMod val="50000"/>
                  </a:schemeClr>
                </a:solidFill>
                <a:cs typeface="Calibri"/>
              </a:rPr>
              <a:t>Dilution Analysis</a:t>
            </a:r>
            <a:endParaRPr lang="en-US" sz="2800">
              <a:solidFill>
                <a:srgbClr val="000000"/>
              </a:solidFill>
              <a:cs typeface="Calibri"/>
            </a:endParaRPr>
          </a:p>
        </p:txBody>
      </p:sp>
      <p:graphicFrame>
        <p:nvGraphicFramePr>
          <p:cNvPr id="11" name="Table 10">
            <a:extLst>
              <a:ext uri="{FF2B5EF4-FFF2-40B4-BE49-F238E27FC236}">
                <a16:creationId xmlns:a16="http://schemas.microsoft.com/office/drawing/2014/main" id="{4C0B5488-FE56-2BE4-9ECE-08E39B4A8A9F}"/>
              </a:ext>
            </a:extLst>
          </p:cNvPr>
          <p:cNvGraphicFramePr>
            <a:graphicFrameLocks noGrp="1"/>
          </p:cNvGraphicFramePr>
          <p:nvPr>
            <p:extLst>
              <p:ext uri="{D42A27DB-BD31-4B8C-83A1-F6EECF244321}">
                <p14:modId xmlns:p14="http://schemas.microsoft.com/office/powerpoint/2010/main" val="3124733297"/>
              </p:ext>
            </p:extLst>
          </p:nvPr>
        </p:nvGraphicFramePr>
        <p:xfrm>
          <a:off x="131975" y="753926"/>
          <a:ext cx="5352567" cy="3875725"/>
        </p:xfrm>
        <a:graphic>
          <a:graphicData uri="http://schemas.openxmlformats.org/drawingml/2006/table">
            <a:tbl>
              <a:tblPr>
                <a:tableStyleId>{5C22544A-7EE6-4342-B048-85BDC9FD1C3A}</a:tableStyleId>
              </a:tblPr>
              <a:tblGrid>
                <a:gridCol w="690365">
                  <a:extLst>
                    <a:ext uri="{9D8B030D-6E8A-4147-A177-3AD203B41FA5}">
                      <a16:colId xmlns:a16="http://schemas.microsoft.com/office/drawing/2014/main" val="2506807975"/>
                    </a:ext>
                  </a:extLst>
                </a:gridCol>
                <a:gridCol w="430357">
                  <a:extLst>
                    <a:ext uri="{9D8B030D-6E8A-4147-A177-3AD203B41FA5}">
                      <a16:colId xmlns:a16="http://schemas.microsoft.com/office/drawing/2014/main" val="509313928"/>
                    </a:ext>
                  </a:extLst>
                </a:gridCol>
                <a:gridCol w="663468">
                  <a:extLst>
                    <a:ext uri="{9D8B030D-6E8A-4147-A177-3AD203B41FA5}">
                      <a16:colId xmlns:a16="http://schemas.microsoft.com/office/drawing/2014/main" val="1531681101"/>
                    </a:ext>
                  </a:extLst>
                </a:gridCol>
                <a:gridCol w="430357">
                  <a:extLst>
                    <a:ext uri="{9D8B030D-6E8A-4147-A177-3AD203B41FA5}">
                      <a16:colId xmlns:a16="http://schemas.microsoft.com/office/drawing/2014/main" val="1894919238"/>
                    </a:ext>
                  </a:extLst>
                </a:gridCol>
                <a:gridCol w="430357">
                  <a:extLst>
                    <a:ext uri="{9D8B030D-6E8A-4147-A177-3AD203B41FA5}">
                      <a16:colId xmlns:a16="http://schemas.microsoft.com/office/drawing/2014/main" val="3138097753"/>
                    </a:ext>
                  </a:extLst>
                </a:gridCol>
                <a:gridCol w="430357">
                  <a:extLst>
                    <a:ext uri="{9D8B030D-6E8A-4147-A177-3AD203B41FA5}">
                      <a16:colId xmlns:a16="http://schemas.microsoft.com/office/drawing/2014/main" val="2638529913"/>
                    </a:ext>
                  </a:extLst>
                </a:gridCol>
                <a:gridCol w="430357">
                  <a:extLst>
                    <a:ext uri="{9D8B030D-6E8A-4147-A177-3AD203B41FA5}">
                      <a16:colId xmlns:a16="http://schemas.microsoft.com/office/drawing/2014/main" val="4179237374"/>
                    </a:ext>
                  </a:extLst>
                </a:gridCol>
                <a:gridCol w="430357">
                  <a:extLst>
                    <a:ext uri="{9D8B030D-6E8A-4147-A177-3AD203B41FA5}">
                      <a16:colId xmlns:a16="http://schemas.microsoft.com/office/drawing/2014/main" val="505112299"/>
                    </a:ext>
                  </a:extLst>
                </a:gridCol>
                <a:gridCol w="430357">
                  <a:extLst>
                    <a:ext uri="{9D8B030D-6E8A-4147-A177-3AD203B41FA5}">
                      <a16:colId xmlns:a16="http://schemas.microsoft.com/office/drawing/2014/main" val="1612336302"/>
                    </a:ext>
                  </a:extLst>
                </a:gridCol>
                <a:gridCol w="555878">
                  <a:extLst>
                    <a:ext uri="{9D8B030D-6E8A-4147-A177-3AD203B41FA5}">
                      <a16:colId xmlns:a16="http://schemas.microsoft.com/office/drawing/2014/main" val="2861459483"/>
                    </a:ext>
                  </a:extLst>
                </a:gridCol>
                <a:gridCol w="430357">
                  <a:extLst>
                    <a:ext uri="{9D8B030D-6E8A-4147-A177-3AD203B41FA5}">
                      <a16:colId xmlns:a16="http://schemas.microsoft.com/office/drawing/2014/main" val="3295534978"/>
                    </a:ext>
                  </a:extLst>
                </a:gridCol>
              </a:tblGrid>
              <a:tr h="292749">
                <a:tc>
                  <a:txBody>
                    <a:bodyPr/>
                    <a:lstStyle/>
                    <a:p>
                      <a:pPr algn="l" fontAlgn="ctr"/>
                      <a:r>
                        <a:rPr lang="en-US" sz="600" u="none" strike="noStrike">
                          <a:effectLst/>
                        </a:rPr>
                        <a:t>Receiving Water</a:t>
                      </a:r>
                      <a:endParaRPr lang="en-US" sz="600" b="1"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Outfall</a:t>
                      </a:r>
                      <a:endParaRPr lang="en-US" sz="600" b="1"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Outfall Location</a:t>
                      </a:r>
                      <a:endParaRPr lang="en-US" sz="600" b="1"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Reporting Method</a:t>
                      </a:r>
                      <a:endParaRPr lang="en-US" sz="600" b="1"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Start Time</a:t>
                      </a:r>
                      <a:endParaRPr lang="en-US" sz="600" b="1"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End Time</a:t>
                      </a:r>
                      <a:endParaRPr lang="en-US" sz="600" b="1"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Duration</a:t>
                      </a:r>
                      <a:endParaRPr lang="en-US" sz="600" b="1"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Volume (million gallons)</a:t>
                      </a:r>
                      <a:endParaRPr lang="en-US" sz="600" b="1"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Event Rainfall (inches)</a:t>
                      </a:r>
                      <a:endParaRPr lang="en-US" sz="600" b="1" i="0" u="none" strike="noStrike">
                        <a:solidFill>
                          <a:srgbClr val="000000"/>
                        </a:solidFill>
                        <a:effectLst/>
                        <a:latin typeface="Arial" panose="020B0604020202020204" pitchFamily="34" charset="0"/>
                      </a:endParaRPr>
                    </a:p>
                  </a:txBody>
                  <a:tcPr marL="5570" marR="5570" marT="5570" marB="0" anchor="ctr"/>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extLst>
                  <a:ext uri="{0D108BD9-81ED-4DB2-BD59-A6C34878D82A}">
                    <a16:rowId xmlns:a16="http://schemas.microsoft.com/office/drawing/2014/main" val="3979371689"/>
                  </a:ext>
                </a:extLst>
              </a:tr>
              <a:tr h="370082">
                <a:tc>
                  <a:txBody>
                    <a:bodyPr/>
                    <a:lstStyle/>
                    <a:p>
                      <a:pPr algn="l" fontAlgn="ctr"/>
                      <a:r>
                        <a:rPr lang="en-US" sz="600" u="none" strike="noStrike">
                          <a:effectLst/>
                        </a:rPr>
                        <a:t>Inner Harbor</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31</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Inner Harbor West by Conway St</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Sensor</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10/07/2024 11:25 AM EDT</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10/07/2024 03:50 PM EDT*</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4.42</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0.43</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0.91</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extLst>
                  <a:ext uri="{0D108BD9-81ED-4DB2-BD59-A6C34878D82A}">
                    <a16:rowId xmlns:a16="http://schemas.microsoft.com/office/drawing/2014/main" val="266778250"/>
                  </a:ext>
                </a:extLst>
              </a:tr>
              <a:tr h="370082">
                <a:tc>
                  <a:txBody>
                    <a:bodyPr/>
                    <a:lstStyle/>
                    <a:p>
                      <a:pPr algn="l" fontAlgn="ctr"/>
                      <a:r>
                        <a:rPr lang="en-US" sz="600" u="none" strike="noStrike">
                          <a:effectLst/>
                        </a:rPr>
                        <a:t>Outer Harbor</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17</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Outer Harbor by East Rodney</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Sensor</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10/07/2024 02:10 PM EDT</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10/07/2024 03:40 PM EDT*</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1.5</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0.82</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0.91</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extLst>
                  <a:ext uri="{0D108BD9-81ED-4DB2-BD59-A6C34878D82A}">
                    <a16:rowId xmlns:a16="http://schemas.microsoft.com/office/drawing/2014/main" val="180896909"/>
                  </a:ext>
                </a:extLst>
              </a:tr>
              <a:tr h="370082">
                <a:tc>
                  <a:txBody>
                    <a:bodyPr/>
                    <a:lstStyle/>
                    <a:p>
                      <a:pPr algn="l" fontAlgn="ctr"/>
                      <a:r>
                        <a:rPr lang="en-US" sz="600" u="none" strike="noStrike">
                          <a:effectLst/>
                        </a:rPr>
                        <a:t>Outer Harbor</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18</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Cove St. and East Rodney</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Sensor</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10/07/2024 11:30 AM EDT</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10/07/2024 03:30 PM EDT*</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4</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0.44</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0.91</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extLst>
                  <a:ext uri="{0D108BD9-81ED-4DB2-BD59-A6C34878D82A}">
                    <a16:rowId xmlns:a16="http://schemas.microsoft.com/office/drawing/2014/main" val="2054191867"/>
                  </a:ext>
                </a:extLst>
              </a:tr>
              <a:tr h="370082">
                <a:tc>
                  <a:txBody>
                    <a:bodyPr/>
                    <a:lstStyle/>
                    <a:p>
                      <a:pPr algn="l" fontAlgn="ctr"/>
                      <a:r>
                        <a:rPr lang="en-US" sz="600" u="none" strike="noStrike">
                          <a:effectLst/>
                        </a:rPr>
                        <a:t>Clarks Cove</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3</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Clarks Cove Padanaram St.</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Sensor</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10/07/2024 09:55 AM EDT</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10/07/2024 03:30 PM EDT*</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5.58</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0.99</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0.91</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extLst>
                  <a:ext uri="{0D108BD9-81ED-4DB2-BD59-A6C34878D82A}">
                    <a16:rowId xmlns:a16="http://schemas.microsoft.com/office/drawing/2014/main" val="3359303998"/>
                  </a:ext>
                </a:extLst>
              </a:tr>
              <a:tr h="370082">
                <a:tc>
                  <a:txBody>
                    <a:bodyPr/>
                    <a:lstStyle/>
                    <a:p>
                      <a:pPr algn="l" fontAlgn="ctr"/>
                      <a:r>
                        <a:rPr lang="en-US" sz="600" u="none" strike="noStrike">
                          <a:effectLst/>
                        </a:rPr>
                        <a:t>Inner Harbor</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23</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Coffin Ave. and Riverside Ave.</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Sensor</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10/07/2024 10:25 AM EDT</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10/07/2024 03:20 PM EDT*</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4.92</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3.98</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0.72</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extLst>
                  <a:ext uri="{0D108BD9-81ED-4DB2-BD59-A6C34878D82A}">
                    <a16:rowId xmlns:a16="http://schemas.microsoft.com/office/drawing/2014/main" val="1912645006"/>
                  </a:ext>
                </a:extLst>
              </a:tr>
              <a:tr h="296957">
                <a:tc>
                  <a:txBody>
                    <a:bodyPr/>
                    <a:lstStyle/>
                    <a:p>
                      <a:pPr algn="l" fontAlgn="ctr"/>
                      <a:r>
                        <a:rPr lang="en-US" sz="600" u="none" strike="noStrike">
                          <a:effectLst/>
                        </a:rPr>
                        <a:t>Inner Harbor</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035/036</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Acushnet River by Herman Melville Blvd</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Sensor</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10/07/2024 10:15 AM EDT</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10/07/2024 02:55 PM EDT</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4.67</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0.2</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0.72</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extLst>
                  <a:ext uri="{0D108BD9-81ED-4DB2-BD59-A6C34878D82A}">
                    <a16:rowId xmlns:a16="http://schemas.microsoft.com/office/drawing/2014/main" val="1425746300"/>
                  </a:ext>
                </a:extLst>
              </a:tr>
              <a:tr h="101467">
                <a:tc>
                  <a:txBody>
                    <a:bodyPr/>
                    <a:lstStyle/>
                    <a:p>
                      <a:pPr algn="l" fontAlgn="ctr"/>
                      <a:r>
                        <a:rPr lang="en-US" sz="600" u="none" strike="noStrike">
                          <a:effectLst/>
                        </a:rPr>
                        <a:t> </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 </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 </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 </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 </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 </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 </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 </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 </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extLst>
                  <a:ext uri="{0D108BD9-81ED-4DB2-BD59-A6C34878D82A}">
                    <a16:rowId xmlns:a16="http://schemas.microsoft.com/office/drawing/2014/main" val="3624903179"/>
                  </a:ext>
                </a:extLst>
              </a:tr>
              <a:tr h="101467">
                <a:tc>
                  <a:txBody>
                    <a:bodyPr/>
                    <a:lstStyle/>
                    <a:p>
                      <a:pPr algn="l" fontAlgn="ctr"/>
                      <a:r>
                        <a:rPr lang="en-US" sz="600" u="none" strike="noStrike">
                          <a:effectLst/>
                        </a:rPr>
                        <a:t> </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 </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 </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 </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 </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 </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 </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 </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ctr"/>
                      <a:r>
                        <a:rPr lang="en-US" sz="600" u="none" strike="noStrike">
                          <a:effectLst/>
                        </a:rPr>
                        <a:t> </a:t>
                      </a:r>
                      <a:endParaRPr lang="en-US" sz="600" b="0" i="0" u="none" strike="noStrike">
                        <a:solidFill>
                          <a:srgbClr val="000000"/>
                        </a:solidFill>
                        <a:effectLst/>
                        <a:latin typeface="Arial" panose="020B0604020202020204" pitchFamily="34" charset="0"/>
                      </a:endParaRPr>
                    </a:p>
                  </a:txBody>
                  <a:tcPr marL="5570" marR="5570" marT="5570" marB="0" anchor="ctr"/>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extLst>
                  <a:ext uri="{0D108BD9-81ED-4DB2-BD59-A6C34878D82A}">
                    <a16:rowId xmlns:a16="http://schemas.microsoft.com/office/drawing/2014/main" val="456418208"/>
                  </a:ext>
                </a:extLst>
              </a:tr>
              <a:tr h="197108">
                <a:tc rowSpan="10" gridSpan="5">
                  <a:txBody>
                    <a:bodyPr/>
                    <a:lstStyle/>
                    <a:p>
                      <a:pPr algn="l" fontAlgn="t"/>
                      <a:r>
                        <a:rPr lang="en-US" sz="600" u="none" strike="noStrike">
                          <a:effectLst/>
                        </a:rPr>
                        <a:t>Existing  closure of BB11, 12, 14,16, issued on 9/21/24 reset. Dilution calculation conducted on volumes in Clarks Cove and the Outer Harbor that occurred while the tide was flooding east showed that there was enough dilution in the Prohibited area prior to reaching Nasketucket Bay. Called Costa from New Bedford to confirm that manual discharge CSO 004 had not been discharged and would not be discharged due to this rain event. Emergency CSO closure was lifted for BB18, BB21-BB23 as of 7:30 AM on 10/8/24.</a:t>
                      </a:r>
                      <a:endParaRPr lang="en-US" sz="600" b="0" i="0" u="none" strike="noStrike">
                        <a:solidFill>
                          <a:srgbClr val="000000"/>
                        </a:solidFill>
                        <a:effectLst/>
                        <a:latin typeface="Aptos Narrow" panose="020F0502020204030204" pitchFamily="34" charset="0"/>
                      </a:endParaRPr>
                    </a:p>
                  </a:txBody>
                  <a:tcPr marL="5570" marR="5570" marT="5570" marB="0"/>
                </a:tc>
                <a:tc rowSpan="10" hMerge="1">
                  <a:txBody>
                    <a:bodyPr/>
                    <a:lstStyle/>
                    <a:p>
                      <a:endParaRPr lang="en-US"/>
                    </a:p>
                  </a:txBody>
                  <a:tcPr/>
                </a:tc>
                <a:tc rowSpan="10" hMerge="1">
                  <a:txBody>
                    <a:bodyPr/>
                    <a:lstStyle/>
                    <a:p>
                      <a:endParaRPr lang="en-US"/>
                    </a:p>
                  </a:txBody>
                  <a:tcPr/>
                </a:tc>
                <a:tc rowSpan="10" hMerge="1">
                  <a:txBody>
                    <a:bodyPr/>
                    <a:lstStyle/>
                    <a:p>
                      <a:endParaRPr lang="en-US"/>
                    </a:p>
                  </a:txBody>
                  <a:tcPr/>
                </a:tc>
                <a:tc rowSpan="10" hMerge="1">
                  <a:txBody>
                    <a:bodyPr/>
                    <a:lstStyle/>
                    <a:p>
                      <a:endParaRPr lang="en-US"/>
                    </a:p>
                  </a:txBody>
                  <a:tcPr/>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gridSpan="2">
                  <a:txBody>
                    <a:bodyPr/>
                    <a:lstStyle/>
                    <a:p>
                      <a:pPr algn="l" fontAlgn="b"/>
                      <a:r>
                        <a:rPr lang="en-US" sz="600" u="none" strike="noStrike">
                          <a:effectLst/>
                        </a:rPr>
                        <a:t>Dilution Volume needed</a:t>
                      </a:r>
                      <a:endParaRPr lang="en-US" sz="600" b="0" i="0" u="none" strike="noStrike">
                        <a:solidFill>
                          <a:srgbClr val="000000"/>
                        </a:solidFill>
                        <a:effectLst/>
                        <a:latin typeface="Aptos Narrow" panose="020F0502020204030204" pitchFamily="34" charset="0"/>
                      </a:endParaRPr>
                    </a:p>
                  </a:txBody>
                  <a:tcPr marL="5570" marR="5570" marT="5570" marB="0" anchor="b"/>
                </a:tc>
                <a:tc hMerge="1">
                  <a:txBody>
                    <a:bodyPr/>
                    <a:lstStyle/>
                    <a:p>
                      <a:endParaRPr lang="en-US"/>
                    </a:p>
                  </a:txBody>
                  <a:tcPr/>
                </a:tc>
                <a:extLst>
                  <a:ext uri="{0D108BD9-81ED-4DB2-BD59-A6C34878D82A}">
                    <a16:rowId xmlns:a16="http://schemas.microsoft.com/office/drawing/2014/main" val="3660162424"/>
                  </a:ext>
                </a:extLst>
              </a:tr>
              <a:tr h="101467">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r>
                        <a:rPr lang="en-US" sz="600" u="none" strike="noStrike">
                          <a:effectLst/>
                        </a:rPr>
                        <a:t>Harbor</a:t>
                      </a:r>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r" fontAlgn="b"/>
                      <a:r>
                        <a:rPr lang="en-US" sz="600" u="none" strike="noStrike">
                          <a:effectLst/>
                        </a:rPr>
                        <a:t>5.87</a:t>
                      </a:r>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r" fontAlgn="b"/>
                      <a:r>
                        <a:rPr lang="en-US" sz="600" u="none" strike="noStrike">
                          <a:effectLst/>
                        </a:rPr>
                        <a:t>2.24E+10</a:t>
                      </a:r>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extLst>
                  <a:ext uri="{0D108BD9-81ED-4DB2-BD59-A6C34878D82A}">
                    <a16:rowId xmlns:a16="http://schemas.microsoft.com/office/drawing/2014/main" val="480007102"/>
                  </a:ext>
                </a:extLst>
              </a:tr>
              <a:tr h="101467">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r>
                        <a:rPr lang="en-US" sz="600" u="none" strike="noStrike">
                          <a:effectLst/>
                        </a:rPr>
                        <a:t>Clarks</a:t>
                      </a:r>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r" fontAlgn="b"/>
                      <a:r>
                        <a:rPr lang="en-US" sz="600" u="none" strike="noStrike">
                          <a:effectLst/>
                        </a:rPr>
                        <a:t>0.99</a:t>
                      </a:r>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r" fontAlgn="b"/>
                      <a:r>
                        <a:rPr lang="en-US" sz="600" u="none" strike="noStrike">
                          <a:effectLst/>
                        </a:rPr>
                        <a:t>3.78E+09</a:t>
                      </a:r>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extLst>
                  <a:ext uri="{0D108BD9-81ED-4DB2-BD59-A6C34878D82A}">
                    <a16:rowId xmlns:a16="http://schemas.microsoft.com/office/drawing/2014/main" val="3964854773"/>
                  </a:ext>
                </a:extLst>
              </a:tr>
              <a:tr h="223831">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r>
                        <a:rPr lang="en-US" sz="600" u="none" strike="noStrike">
                          <a:effectLst/>
                        </a:rPr>
                        <a:t>Total Discharge</a:t>
                      </a:r>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r" fontAlgn="b"/>
                      <a:r>
                        <a:rPr lang="en-US" sz="600" u="none" strike="noStrike">
                          <a:effectLst/>
                        </a:rPr>
                        <a:t>6.86</a:t>
                      </a:r>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r" fontAlgn="b"/>
                      <a:r>
                        <a:rPr lang="en-US" sz="600" u="none" strike="noStrike">
                          <a:effectLst/>
                        </a:rPr>
                        <a:t>2.62E+10</a:t>
                      </a:r>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extLst>
                  <a:ext uri="{0D108BD9-81ED-4DB2-BD59-A6C34878D82A}">
                    <a16:rowId xmlns:a16="http://schemas.microsoft.com/office/drawing/2014/main" val="1587840605"/>
                  </a:ext>
                </a:extLst>
              </a:tr>
              <a:tr h="101467">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extLst>
                  <a:ext uri="{0D108BD9-81ED-4DB2-BD59-A6C34878D82A}">
                    <a16:rowId xmlns:a16="http://schemas.microsoft.com/office/drawing/2014/main" val="4173824206"/>
                  </a:ext>
                </a:extLst>
              </a:tr>
              <a:tr h="101467">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extLst>
                  <a:ext uri="{0D108BD9-81ED-4DB2-BD59-A6C34878D82A}">
                    <a16:rowId xmlns:a16="http://schemas.microsoft.com/office/drawing/2014/main" val="1730631856"/>
                  </a:ext>
                </a:extLst>
              </a:tr>
              <a:tr h="101467">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extLst>
                  <a:ext uri="{0D108BD9-81ED-4DB2-BD59-A6C34878D82A}">
                    <a16:rowId xmlns:a16="http://schemas.microsoft.com/office/drawing/2014/main" val="3670509763"/>
                  </a:ext>
                </a:extLst>
              </a:tr>
              <a:tr h="101467">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extLst>
                  <a:ext uri="{0D108BD9-81ED-4DB2-BD59-A6C34878D82A}">
                    <a16:rowId xmlns:a16="http://schemas.microsoft.com/office/drawing/2014/main" val="1903822510"/>
                  </a:ext>
                </a:extLst>
              </a:tr>
              <a:tr h="101467">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extLst>
                  <a:ext uri="{0D108BD9-81ED-4DB2-BD59-A6C34878D82A}">
                    <a16:rowId xmlns:a16="http://schemas.microsoft.com/office/drawing/2014/main" val="1974743614"/>
                  </a:ext>
                </a:extLst>
              </a:tr>
              <a:tr h="101467">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tc>
                  <a:txBody>
                    <a:bodyPr/>
                    <a:lstStyle/>
                    <a:p>
                      <a:pPr algn="l" fontAlgn="b"/>
                      <a:endParaRPr lang="en-US" sz="600" b="0" i="0" u="none" strike="noStrike">
                        <a:solidFill>
                          <a:srgbClr val="000000"/>
                        </a:solidFill>
                        <a:effectLst/>
                        <a:latin typeface="Aptos Narrow" panose="020F0502020204030204" pitchFamily="34" charset="0"/>
                      </a:endParaRPr>
                    </a:p>
                  </a:txBody>
                  <a:tcPr marL="5570" marR="5570" marT="5570" marB="0" anchor="b"/>
                </a:tc>
                <a:extLst>
                  <a:ext uri="{0D108BD9-81ED-4DB2-BD59-A6C34878D82A}">
                    <a16:rowId xmlns:a16="http://schemas.microsoft.com/office/drawing/2014/main" val="3759143896"/>
                  </a:ext>
                </a:extLst>
              </a:tr>
            </a:tbl>
          </a:graphicData>
        </a:graphic>
      </p:graphicFrame>
      <p:pic>
        <p:nvPicPr>
          <p:cNvPr id="12" name="Picture 11">
            <a:extLst>
              <a:ext uri="{FF2B5EF4-FFF2-40B4-BE49-F238E27FC236}">
                <a16:creationId xmlns:a16="http://schemas.microsoft.com/office/drawing/2014/main" id="{208AB936-2B52-05C7-3FDF-6CE4D312D164}"/>
              </a:ext>
            </a:extLst>
          </p:cNvPr>
          <p:cNvPicPr>
            <a:picLocks noChangeAspect="1"/>
          </p:cNvPicPr>
          <p:nvPr/>
        </p:nvPicPr>
        <p:blipFill>
          <a:blip r:embed="rId4"/>
          <a:srcRect r="28349" b="25947"/>
          <a:stretch/>
        </p:blipFill>
        <p:spPr>
          <a:xfrm>
            <a:off x="7865895" y="0"/>
            <a:ext cx="4324581" cy="3041964"/>
          </a:xfrm>
          <a:prstGeom prst="rect">
            <a:avLst/>
          </a:prstGeom>
        </p:spPr>
      </p:pic>
      <p:pic>
        <p:nvPicPr>
          <p:cNvPr id="13" name="Picture 12">
            <a:extLst>
              <a:ext uri="{FF2B5EF4-FFF2-40B4-BE49-F238E27FC236}">
                <a16:creationId xmlns:a16="http://schemas.microsoft.com/office/drawing/2014/main" id="{75F13AC8-9292-8EAF-DBC1-F747D9BDC44D}"/>
              </a:ext>
            </a:extLst>
          </p:cNvPr>
          <p:cNvPicPr>
            <a:picLocks noChangeAspect="1"/>
          </p:cNvPicPr>
          <p:nvPr/>
        </p:nvPicPr>
        <p:blipFill>
          <a:blip r:embed="rId5"/>
          <a:srcRect r="28407" b="6961"/>
          <a:stretch/>
        </p:blipFill>
        <p:spPr>
          <a:xfrm>
            <a:off x="7875856" y="2764476"/>
            <a:ext cx="4333016" cy="3041964"/>
          </a:xfrm>
          <a:prstGeom prst="rect">
            <a:avLst/>
          </a:prstGeom>
        </p:spPr>
      </p:pic>
      <p:pic>
        <p:nvPicPr>
          <p:cNvPr id="17" name="Picture 16">
            <a:extLst>
              <a:ext uri="{FF2B5EF4-FFF2-40B4-BE49-F238E27FC236}">
                <a16:creationId xmlns:a16="http://schemas.microsoft.com/office/drawing/2014/main" id="{B6C8B39A-9F14-1584-A92C-4C4F265F5E4A}"/>
              </a:ext>
            </a:extLst>
          </p:cNvPr>
          <p:cNvPicPr>
            <a:picLocks noChangeAspect="1"/>
          </p:cNvPicPr>
          <p:nvPr/>
        </p:nvPicPr>
        <p:blipFill>
          <a:blip r:embed="rId6"/>
          <a:stretch>
            <a:fillRect/>
          </a:stretch>
        </p:blipFill>
        <p:spPr>
          <a:xfrm>
            <a:off x="16387763" y="1873250"/>
            <a:ext cx="6035675" cy="4233863"/>
          </a:xfrm>
          <a:prstGeom prst="rect">
            <a:avLst/>
          </a:prstGeom>
        </p:spPr>
      </p:pic>
      <p:pic>
        <p:nvPicPr>
          <p:cNvPr id="18" name="Picture 17">
            <a:extLst>
              <a:ext uri="{FF2B5EF4-FFF2-40B4-BE49-F238E27FC236}">
                <a16:creationId xmlns:a16="http://schemas.microsoft.com/office/drawing/2014/main" id="{E36A0315-5C54-055E-AAC3-C1F6EE6BBB64}"/>
              </a:ext>
            </a:extLst>
          </p:cNvPr>
          <p:cNvPicPr>
            <a:picLocks noChangeAspect="1"/>
          </p:cNvPicPr>
          <p:nvPr/>
        </p:nvPicPr>
        <p:blipFill>
          <a:blip r:embed="rId7"/>
          <a:stretch>
            <a:fillRect/>
          </a:stretch>
        </p:blipFill>
        <p:spPr>
          <a:xfrm>
            <a:off x="3732213" y="11075988"/>
            <a:ext cx="7518400" cy="6477000"/>
          </a:xfrm>
          <a:prstGeom prst="rect">
            <a:avLst/>
          </a:prstGeom>
        </p:spPr>
      </p:pic>
      <p:pic>
        <p:nvPicPr>
          <p:cNvPr id="19" name="Picture 18">
            <a:extLst>
              <a:ext uri="{FF2B5EF4-FFF2-40B4-BE49-F238E27FC236}">
                <a16:creationId xmlns:a16="http://schemas.microsoft.com/office/drawing/2014/main" id="{085D1BA8-8E98-A41A-AA01-05BA4644535B}"/>
              </a:ext>
            </a:extLst>
          </p:cNvPr>
          <p:cNvPicPr>
            <a:picLocks noChangeAspect="1"/>
          </p:cNvPicPr>
          <p:nvPr/>
        </p:nvPicPr>
        <p:blipFill>
          <a:blip r:embed="rId8"/>
          <a:stretch>
            <a:fillRect/>
          </a:stretch>
        </p:blipFill>
        <p:spPr>
          <a:xfrm>
            <a:off x="12166600" y="11098213"/>
            <a:ext cx="6315075" cy="8010525"/>
          </a:xfrm>
          <a:prstGeom prst="rect">
            <a:avLst/>
          </a:prstGeom>
        </p:spPr>
      </p:pic>
      <p:pic>
        <p:nvPicPr>
          <p:cNvPr id="20" name="Picture 19">
            <a:extLst>
              <a:ext uri="{FF2B5EF4-FFF2-40B4-BE49-F238E27FC236}">
                <a16:creationId xmlns:a16="http://schemas.microsoft.com/office/drawing/2014/main" id="{E36A0315-5C54-055E-AAC3-C1F6EE6BBB64}"/>
              </a:ext>
            </a:extLst>
          </p:cNvPr>
          <p:cNvPicPr>
            <a:picLocks noChangeAspect="1"/>
          </p:cNvPicPr>
          <p:nvPr/>
        </p:nvPicPr>
        <p:blipFill>
          <a:blip r:embed="rId7"/>
          <a:srcRect l="28016"/>
          <a:stretch/>
        </p:blipFill>
        <p:spPr>
          <a:xfrm>
            <a:off x="5494502" y="1"/>
            <a:ext cx="2361433" cy="2749348"/>
          </a:xfrm>
          <a:prstGeom prst="rect">
            <a:avLst/>
          </a:prstGeom>
        </p:spPr>
      </p:pic>
      <p:pic>
        <p:nvPicPr>
          <p:cNvPr id="21" name="Picture 20">
            <a:extLst>
              <a:ext uri="{FF2B5EF4-FFF2-40B4-BE49-F238E27FC236}">
                <a16:creationId xmlns:a16="http://schemas.microsoft.com/office/drawing/2014/main" id="{085D1BA8-8E98-A41A-AA01-05BA4644535B}"/>
              </a:ext>
            </a:extLst>
          </p:cNvPr>
          <p:cNvPicPr>
            <a:picLocks noChangeAspect="1"/>
          </p:cNvPicPr>
          <p:nvPr/>
        </p:nvPicPr>
        <p:blipFill>
          <a:blip r:embed="rId8"/>
          <a:stretch>
            <a:fillRect/>
          </a:stretch>
        </p:blipFill>
        <p:spPr>
          <a:xfrm>
            <a:off x="5496026" y="2725064"/>
            <a:ext cx="2369870" cy="3006107"/>
          </a:xfrm>
          <a:prstGeom prst="rect">
            <a:avLst/>
          </a:prstGeom>
        </p:spPr>
      </p:pic>
      <p:pic>
        <p:nvPicPr>
          <p:cNvPr id="22" name="Picture 21">
            <a:extLst>
              <a:ext uri="{FF2B5EF4-FFF2-40B4-BE49-F238E27FC236}">
                <a16:creationId xmlns:a16="http://schemas.microsoft.com/office/drawing/2014/main" id="{6B22D18F-4628-BCE0-BB05-8F60264FFA4E}"/>
              </a:ext>
            </a:extLst>
          </p:cNvPr>
          <p:cNvPicPr>
            <a:picLocks noChangeAspect="1"/>
          </p:cNvPicPr>
          <p:nvPr/>
        </p:nvPicPr>
        <p:blipFill>
          <a:blip r:embed="rId9"/>
          <a:srcRect t="19678" b="31642"/>
          <a:stretch/>
        </p:blipFill>
        <p:spPr>
          <a:xfrm>
            <a:off x="4989" y="4618946"/>
            <a:ext cx="2584207" cy="1197036"/>
          </a:xfrm>
          <a:prstGeom prst="rect">
            <a:avLst/>
          </a:prstGeom>
        </p:spPr>
      </p:pic>
      <p:pic>
        <p:nvPicPr>
          <p:cNvPr id="24" name="Picture 23">
            <a:extLst>
              <a:ext uri="{FF2B5EF4-FFF2-40B4-BE49-F238E27FC236}">
                <a16:creationId xmlns:a16="http://schemas.microsoft.com/office/drawing/2014/main" id="{9CFF047C-4ECC-CB8F-5B42-AD119B3CCF85}"/>
              </a:ext>
            </a:extLst>
          </p:cNvPr>
          <p:cNvPicPr>
            <a:picLocks noChangeAspect="1"/>
          </p:cNvPicPr>
          <p:nvPr/>
        </p:nvPicPr>
        <p:blipFill>
          <a:blip r:embed="rId10"/>
          <a:stretch>
            <a:fillRect/>
          </a:stretch>
        </p:blipFill>
        <p:spPr>
          <a:xfrm>
            <a:off x="2107546" y="4911269"/>
            <a:ext cx="3387718" cy="859611"/>
          </a:xfrm>
          <a:prstGeom prst="rect">
            <a:avLst/>
          </a:prstGeom>
        </p:spPr>
      </p:pic>
    </p:spTree>
    <p:extLst>
      <p:ext uri="{BB962C8B-B14F-4D97-AF65-F5344CB8AC3E}">
        <p14:creationId xmlns:p14="http://schemas.microsoft.com/office/powerpoint/2010/main" val="274503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31C6AB-6497-DD88-D4DE-D00A6E1DB9A8}"/>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7F92D44-EBF8-0C5F-DB5A-4DB53E6DC0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Footer Placeholder 1">
            <a:extLst>
              <a:ext uri="{FF2B5EF4-FFF2-40B4-BE49-F238E27FC236}">
                <a16:creationId xmlns:a16="http://schemas.microsoft.com/office/drawing/2014/main" id="{6EB0EAC8-811C-7771-4EA4-32BB397606D8}"/>
              </a:ext>
            </a:extLst>
          </p:cNvPr>
          <p:cNvSpPr>
            <a:spLocks noGrp="1"/>
          </p:cNvSpPr>
          <p:nvPr>
            <p:ph type="ftr" sz="quarter" idx="11"/>
          </p:nvPr>
        </p:nvSpPr>
        <p:spPr>
          <a:xfrm>
            <a:off x="4038600" y="6356350"/>
            <a:ext cx="4114800" cy="365125"/>
          </a:xfrm>
        </p:spPr>
        <p:txBody>
          <a:bodyPr>
            <a:normAutofit/>
          </a:bodyPr>
          <a:lstStyle/>
          <a:p>
            <a:pPr>
              <a:lnSpc>
                <a:spcPct val="90000"/>
              </a:lnSpc>
              <a:spcAft>
                <a:spcPts val="600"/>
              </a:spcAft>
            </a:pPr>
            <a:r>
              <a:rPr lang="en-US" sz="700">
                <a:solidFill>
                  <a:srgbClr val="FFFFFF"/>
                </a:solidFill>
              </a:rPr>
              <a:t>MAA DMF Update	February 24, 2023</a:t>
            </a:r>
          </a:p>
          <a:p>
            <a:pPr>
              <a:lnSpc>
                <a:spcPct val="90000"/>
              </a:lnSpc>
              <a:spcAft>
                <a:spcPts val="600"/>
              </a:spcAft>
            </a:pPr>
            <a:r>
              <a:rPr lang="en-US" sz="700">
                <a:solidFill>
                  <a:srgbClr val="FFFFFF"/>
                </a:solidFill>
              </a:rPr>
              <a:t>Slide </a:t>
            </a:r>
            <a:fld id="{4B03DF88-5154-47DF-908D-245BDF76FE92}" type="slidenum">
              <a:rPr lang="en-US" sz="700">
                <a:solidFill>
                  <a:srgbClr val="FFFFFF"/>
                </a:solidFill>
              </a:rPr>
              <a:pPr>
                <a:lnSpc>
                  <a:spcPct val="90000"/>
                </a:lnSpc>
                <a:spcAft>
                  <a:spcPts val="600"/>
                </a:spcAft>
              </a:pPr>
              <a:t>9</a:t>
            </a:fld>
            <a:r>
              <a:rPr lang="en-US" sz="700">
                <a:solidFill>
                  <a:srgbClr val="FFFFFF"/>
                </a:solidFill>
              </a:rPr>
              <a:t> </a:t>
            </a:r>
            <a:endParaRPr lang="en-US" sz="700">
              <a:solidFill>
                <a:srgbClr val="FFFFFF"/>
              </a:solidFill>
              <a:cs typeface="Calibri"/>
            </a:endParaRPr>
          </a:p>
        </p:txBody>
      </p:sp>
      <p:pic>
        <p:nvPicPr>
          <p:cNvPr id="5" name="Picture 4" descr="Graphical user interface&#10;&#10;Description automatically generated with low confidence">
            <a:extLst>
              <a:ext uri="{FF2B5EF4-FFF2-40B4-BE49-F238E27FC236}">
                <a16:creationId xmlns:a16="http://schemas.microsoft.com/office/drawing/2014/main" id="{3FB105A3-2641-6361-6B22-0BD252D83558}"/>
              </a:ext>
            </a:extLst>
          </p:cNvPr>
          <p:cNvPicPr>
            <a:picLocks noChangeAspect="1"/>
          </p:cNvPicPr>
          <p:nvPr/>
        </p:nvPicPr>
        <p:blipFill rotWithShape="1">
          <a:blip r:embed="rId2">
            <a:extLst>
              <a:ext uri="{28A0092B-C50C-407E-A947-70E740481C1C}">
                <a14:useLocalDpi xmlns:a14="http://schemas.microsoft.com/office/drawing/2010/main" val="0"/>
              </a:ext>
            </a:extLst>
          </a:blip>
          <a:srcRect t="84148"/>
          <a:stretch/>
        </p:blipFill>
        <p:spPr>
          <a:xfrm>
            <a:off x="-3048" y="6025632"/>
            <a:ext cx="12192000" cy="1087120"/>
          </a:xfrm>
          <a:prstGeom prst="rect">
            <a:avLst/>
          </a:prstGeom>
        </p:spPr>
      </p:pic>
      <p:sp>
        <p:nvSpPr>
          <p:cNvPr id="6" name="Footer Placeholder 1">
            <a:extLst>
              <a:ext uri="{FF2B5EF4-FFF2-40B4-BE49-F238E27FC236}">
                <a16:creationId xmlns:a16="http://schemas.microsoft.com/office/drawing/2014/main" id="{CB694499-E5FB-8590-5640-753EBD641072}"/>
              </a:ext>
            </a:extLst>
          </p:cNvPr>
          <p:cNvSpPr txBox="1">
            <a:spLocks/>
          </p:cNvSpPr>
          <p:nvPr/>
        </p:nvSpPr>
        <p:spPr>
          <a:xfrm>
            <a:off x="131975" y="6310311"/>
            <a:ext cx="510390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MAA DMF Update  February 7, 2025</a:t>
            </a:r>
          </a:p>
          <a:p>
            <a:pPr algn="l"/>
            <a:r>
              <a:rPr lang="en-US">
                <a:solidFill>
                  <a:schemeClr val="bg1"/>
                </a:solidFill>
              </a:rPr>
              <a:t>Slide </a:t>
            </a:r>
            <a:fld id="{4B03DF88-5154-47DF-908D-245BDF76FE92}" type="slidenum">
              <a:rPr lang="en-US" smtClean="0">
                <a:solidFill>
                  <a:schemeClr val="bg1"/>
                </a:solidFill>
              </a:rPr>
              <a:pPr algn="l"/>
              <a:t>9</a:t>
            </a:fld>
            <a:r>
              <a:rPr lang="en-US">
                <a:solidFill>
                  <a:schemeClr val="bg1"/>
                </a:solidFill>
              </a:rPr>
              <a:t> </a:t>
            </a:r>
            <a:endParaRPr lang="en-US">
              <a:solidFill>
                <a:schemeClr val="bg1"/>
              </a:solidFill>
              <a:cs typeface="Calibri"/>
            </a:endParaRPr>
          </a:p>
        </p:txBody>
      </p:sp>
      <p:pic>
        <p:nvPicPr>
          <p:cNvPr id="3" name="Picture 2" descr="A picture containing logo&#10;&#10;Description automatically generated">
            <a:extLst>
              <a:ext uri="{FF2B5EF4-FFF2-40B4-BE49-F238E27FC236}">
                <a16:creationId xmlns:a16="http://schemas.microsoft.com/office/drawing/2014/main" id="{34313F30-4EA7-7EC5-9BDC-8007541390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9130" y="6025632"/>
            <a:ext cx="1005840" cy="1005840"/>
          </a:xfrm>
          <a:prstGeom prst="rect">
            <a:avLst/>
          </a:prstGeom>
        </p:spPr>
      </p:pic>
      <p:sp>
        <p:nvSpPr>
          <p:cNvPr id="8" name="TextBox 7">
            <a:extLst>
              <a:ext uri="{FF2B5EF4-FFF2-40B4-BE49-F238E27FC236}">
                <a16:creationId xmlns:a16="http://schemas.microsoft.com/office/drawing/2014/main" id="{FFF476B0-7F2A-6FB8-D535-95D3840F1670}"/>
              </a:ext>
            </a:extLst>
          </p:cNvPr>
          <p:cNvSpPr txBox="1"/>
          <p:nvPr/>
        </p:nvSpPr>
        <p:spPr>
          <a:xfrm>
            <a:off x="265604" y="136525"/>
            <a:ext cx="6260324"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a:cs typeface="Calibri"/>
            </a:endParaRPr>
          </a:p>
          <a:p>
            <a:r>
              <a:rPr lang="en-US" sz="4000">
                <a:solidFill>
                  <a:schemeClr val="accent1">
                    <a:lumMod val="50000"/>
                  </a:schemeClr>
                </a:solidFill>
                <a:cs typeface="Calibri"/>
              </a:rPr>
              <a:t>Emergency CSO Closures</a:t>
            </a:r>
          </a:p>
          <a:p>
            <a:pPr marL="457200" indent="-457200">
              <a:buFont typeface="Arial,Sans-Serif"/>
              <a:buChar char="•"/>
            </a:pPr>
            <a:endParaRPr lang="en-US" sz="2800">
              <a:solidFill>
                <a:srgbClr val="000000"/>
              </a:solidFill>
              <a:cs typeface="Calibri"/>
            </a:endParaRPr>
          </a:p>
          <a:p>
            <a:pPr marL="457200" indent="-457200">
              <a:buFont typeface="Arial,Sans-Serif"/>
              <a:buChar char="•"/>
            </a:pPr>
            <a:r>
              <a:rPr lang="en-US" sz="2800">
                <a:solidFill>
                  <a:srgbClr val="000000"/>
                </a:solidFill>
                <a:cs typeface="Calibri"/>
              </a:rPr>
              <a:t>~ 18 closures/expansions</a:t>
            </a:r>
          </a:p>
          <a:p>
            <a:pPr marL="457200" indent="-457200">
              <a:buFont typeface="Arial,Sans-Serif"/>
              <a:buChar char="•"/>
            </a:pPr>
            <a:endParaRPr lang="en-US" sz="2800">
              <a:solidFill>
                <a:srgbClr val="000000"/>
              </a:solidFill>
              <a:cs typeface="Calibri"/>
            </a:endParaRPr>
          </a:p>
          <a:p>
            <a:pPr marL="457200" indent="-457200">
              <a:buFont typeface="Arial,Sans-Serif"/>
              <a:buChar char="•"/>
            </a:pPr>
            <a:r>
              <a:rPr lang="en-US" sz="2800">
                <a:solidFill>
                  <a:srgbClr val="000000"/>
                </a:solidFill>
                <a:cs typeface="Calibri"/>
              </a:rPr>
              <a:t>Multiple resets</a:t>
            </a:r>
          </a:p>
          <a:p>
            <a:pPr marL="457200" indent="-457200">
              <a:buFont typeface="Arial,Sans-Serif"/>
              <a:buChar char="•"/>
            </a:pPr>
            <a:endParaRPr lang="en-US" sz="2800">
              <a:solidFill>
                <a:srgbClr val="000000"/>
              </a:solidFill>
              <a:cs typeface="Calibri"/>
            </a:endParaRPr>
          </a:p>
          <a:p>
            <a:pPr marL="457200" indent="-457200">
              <a:buFont typeface="Arial,Sans-Serif"/>
              <a:buChar char="•"/>
            </a:pPr>
            <a:r>
              <a:rPr lang="en-US" sz="2800">
                <a:solidFill>
                  <a:srgbClr val="000000"/>
                </a:solidFill>
                <a:cs typeface="Calibri"/>
              </a:rPr>
              <a:t>~175-210 days closed</a:t>
            </a:r>
          </a:p>
          <a:p>
            <a:pPr marL="457200" indent="-457200">
              <a:buFont typeface="Arial,Sans-Serif"/>
              <a:buChar char="•"/>
            </a:pPr>
            <a:endParaRPr lang="en-US" sz="2800">
              <a:solidFill>
                <a:srgbClr val="000000"/>
              </a:solidFill>
              <a:cs typeface="Calibri"/>
            </a:endParaRPr>
          </a:p>
          <a:p>
            <a:pPr marL="457200" indent="-457200">
              <a:buFont typeface="Arial,Sans-Serif"/>
              <a:buChar char="•"/>
            </a:pPr>
            <a:r>
              <a:rPr lang="en-US" sz="2800">
                <a:solidFill>
                  <a:srgbClr val="000000"/>
                </a:solidFill>
                <a:cs typeface="Calibri"/>
              </a:rPr>
              <a:t>Westport, </a:t>
            </a:r>
            <a:r>
              <a:rPr lang="en-US" sz="2800">
                <a:solidFill>
                  <a:srgbClr val="FF0000"/>
                </a:solidFill>
                <a:cs typeface="Calibri"/>
              </a:rPr>
              <a:t>Dartmouth</a:t>
            </a:r>
            <a:r>
              <a:rPr lang="en-US" sz="2800">
                <a:solidFill>
                  <a:srgbClr val="000000"/>
                </a:solidFill>
                <a:cs typeface="Calibri"/>
              </a:rPr>
              <a:t>, </a:t>
            </a:r>
            <a:r>
              <a:rPr lang="en-US" sz="2800">
                <a:solidFill>
                  <a:srgbClr val="FF0000"/>
                </a:solidFill>
                <a:cs typeface="Calibri"/>
              </a:rPr>
              <a:t>New Bedford</a:t>
            </a:r>
            <a:r>
              <a:rPr lang="en-US" sz="2800">
                <a:solidFill>
                  <a:srgbClr val="000000"/>
                </a:solidFill>
                <a:cs typeface="Calibri"/>
              </a:rPr>
              <a:t>, </a:t>
            </a:r>
            <a:r>
              <a:rPr lang="en-US" sz="2800">
                <a:solidFill>
                  <a:srgbClr val="FF0000"/>
                </a:solidFill>
                <a:cs typeface="Calibri"/>
              </a:rPr>
              <a:t>Fairhaven</a:t>
            </a:r>
            <a:r>
              <a:rPr lang="en-US" sz="2800">
                <a:solidFill>
                  <a:srgbClr val="000000"/>
                </a:solidFill>
                <a:cs typeface="Calibri"/>
              </a:rPr>
              <a:t>, </a:t>
            </a:r>
            <a:r>
              <a:rPr lang="en-US" sz="2800">
                <a:solidFill>
                  <a:srgbClr val="FF0000"/>
                </a:solidFill>
                <a:cs typeface="Calibri"/>
              </a:rPr>
              <a:t>Mattapoisett</a:t>
            </a:r>
            <a:r>
              <a:rPr lang="en-US" sz="2800">
                <a:solidFill>
                  <a:srgbClr val="000000"/>
                </a:solidFill>
                <a:cs typeface="Calibri"/>
              </a:rPr>
              <a:t>, Marion, Falmouth and Gosnold</a:t>
            </a:r>
          </a:p>
          <a:p>
            <a:pPr marL="457200" indent="-457200">
              <a:buFont typeface="Arial,Sans-Serif"/>
              <a:buChar char="•"/>
            </a:pPr>
            <a:endParaRPr lang="en-US" sz="2800">
              <a:solidFill>
                <a:srgbClr val="000000"/>
              </a:solidFill>
              <a:cs typeface="Calibri"/>
            </a:endParaRPr>
          </a:p>
        </p:txBody>
      </p:sp>
      <p:grpSp>
        <p:nvGrpSpPr>
          <p:cNvPr id="14" name="Group 13">
            <a:extLst>
              <a:ext uri="{FF2B5EF4-FFF2-40B4-BE49-F238E27FC236}">
                <a16:creationId xmlns:a16="http://schemas.microsoft.com/office/drawing/2014/main" id="{3664E28A-3E83-92A6-B98D-298CF2DCA608}"/>
              </a:ext>
            </a:extLst>
          </p:cNvPr>
          <p:cNvGrpSpPr/>
          <p:nvPr/>
        </p:nvGrpSpPr>
        <p:grpSpPr>
          <a:xfrm>
            <a:off x="6612556" y="0"/>
            <a:ext cx="5579444" cy="5806440"/>
            <a:chOff x="7586805" y="870070"/>
            <a:chExt cx="4605196" cy="4936370"/>
          </a:xfrm>
        </p:grpSpPr>
        <p:pic>
          <p:nvPicPr>
            <p:cNvPr id="15" name="Picture 14">
              <a:extLst>
                <a:ext uri="{FF2B5EF4-FFF2-40B4-BE49-F238E27FC236}">
                  <a16:creationId xmlns:a16="http://schemas.microsoft.com/office/drawing/2014/main" id="{E9124ADA-93EE-3E66-BDFE-30345AA58EB3}"/>
                </a:ext>
              </a:extLst>
            </p:cNvPr>
            <p:cNvPicPr>
              <a:picLocks noChangeAspect="1"/>
            </p:cNvPicPr>
            <p:nvPr/>
          </p:nvPicPr>
          <p:blipFill>
            <a:blip r:embed="rId4"/>
            <a:stretch>
              <a:fillRect/>
            </a:stretch>
          </p:blipFill>
          <p:spPr>
            <a:xfrm>
              <a:off x="7586805" y="870070"/>
              <a:ext cx="4605196" cy="4936370"/>
            </a:xfrm>
            <a:prstGeom prst="rect">
              <a:avLst/>
            </a:prstGeom>
          </p:spPr>
        </p:pic>
        <p:sp>
          <p:nvSpPr>
            <p:cNvPr id="16" name="Oval 15">
              <a:extLst>
                <a:ext uri="{FF2B5EF4-FFF2-40B4-BE49-F238E27FC236}">
                  <a16:creationId xmlns:a16="http://schemas.microsoft.com/office/drawing/2014/main" id="{4F7A039A-EA6D-8C1D-64A7-4B78141E61F3}"/>
                </a:ext>
              </a:extLst>
            </p:cNvPr>
            <p:cNvSpPr/>
            <p:nvPr/>
          </p:nvSpPr>
          <p:spPr>
            <a:xfrm>
              <a:off x="8238653" y="3060071"/>
              <a:ext cx="289711" cy="262551"/>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FC29EF9-D715-2FA0-B4CB-7606ABE991EB}"/>
                </a:ext>
              </a:extLst>
            </p:cNvPr>
            <p:cNvSpPr/>
            <p:nvPr/>
          </p:nvSpPr>
          <p:spPr>
            <a:xfrm>
              <a:off x="10862272" y="1762245"/>
              <a:ext cx="485447" cy="501121"/>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Oval 3">
            <a:extLst>
              <a:ext uri="{FF2B5EF4-FFF2-40B4-BE49-F238E27FC236}">
                <a16:creationId xmlns:a16="http://schemas.microsoft.com/office/drawing/2014/main" id="{B12754AB-AB8B-2A4B-A7C6-A6977FE0B03D}"/>
              </a:ext>
            </a:extLst>
          </p:cNvPr>
          <p:cNvSpPr/>
          <p:nvPr/>
        </p:nvSpPr>
        <p:spPr>
          <a:xfrm>
            <a:off x="7700524" y="3748682"/>
            <a:ext cx="351001" cy="30882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4AA01D0-C785-46FB-7631-E77E3DE8AB9D}"/>
              </a:ext>
            </a:extLst>
          </p:cNvPr>
          <p:cNvSpPr/>
          <p:nvPr/>
        </p:nvSpPr>
        <p:spPr>
          <a:xfrm>
            <a:off x="11603969" y="136525"/>
            <a:ext cx="351001" cy="30882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313611A-90C5-2EB5-F521-683B7B6690F0}"/>
              </a:ext>
            </a:extLst>
          </p:cNvPr>
          <p:cNvSpPr/>
          <p:nvPr/>
        </p:nvSpPr>
        <p:spPr>
          <a:xfrm>
            <a:off x="11779469" y="1117077"/>
            <a:ext cx="351001" cy="30882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900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7784047E49FE4E9FF77538C048C7E8" ma:contentTypeVersion="16" ma:contentTypeDescription="Create a new document." ma:contentTypeScope="" ma:versionID="ff3ea493a37df0e057d344cd535015ba">
  <xsd:schema xmlns:xsd="http://www.w3.org/2001/XMLSchema" xmlns:xs="http://www.w3.org/2001/XMLSchema" xmlns:p="http://schemas.microsoft.com/office/2006/metadata/properties" xmlns:ns2="0e08ca79-4920-4f2f-920d-bca3d758101b" xmlns:ns3="cfa41da1-9624-4a22-856d-798f42b95fb5" targetNamespace="http://schemas.microsoft.com/office/2006/metadata/properties" ma:root="true" ma:fieldsID="77403997352a0f119681689d52988d96" ns2:_="" ns3:_="">
    <xsd:import namespace="0e08ca79-4920-4f2f-920d-bca3d758101b"/>
    <xsd:import namespace="cfa41da1-9624-4a22-856d-798f42b95fb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08ca79-4920-4f2f-920d-bca3d75810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fa41da1-9624-4a22-856d-798f42b95fb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2291e570-9e28-478d-a9e2-658bc428b09a}" ma:internalName="TaxCatchAll" ma:showField="CatchAllData" ma:web="cfa41da1-9624-4a22-856d-798f42b95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e08ca79-4920-4f2f-920d-bca3d758101b">
      <Terms xmlns="http://schemas.microsoft.com/office/infopath/2007/PartnerControls"/>
    </lcf76f155ced4ddcb4097134ff3c332f>
    <TaxCatchAll xmlns="cfa41da1-9624-4a22-856d-798f42b95fb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918644-D12F-4EAA-8759-29D5D551BCDD}">
  <ds:schemaRefs>
    <ds:schemaRef ds:uri="http://schemas.microsoft.com/office/2006/metadata/contentType"/>
    <ds:schemaRef ds:uri="http://schemas.microsoft.com/office/2006/metadata/properties/metaAttributes"/>
    <ds:schemaRef ds:uri="http://www.w3.org/2000/xmlns/"/>
    <ds:schemaRef ds:uri="http://www.w3.org/2001/XMLSchema"/>
    <ds:schemaRef ds:uri="0e08ca79-4920-4f2f-920d-bca3d758101b"/>
    <ds:schemaRef ds:uri="cfa41da1-9624-4a22-856d-798f42b95fb5"/>
  </ds:schemaRefs>
</ds:datastoreItem>
</file>

<file path=customXml/itemProps2.xml><?xml version="1.0" encoding="utf-8"?>
<ds:datastoreItem xmlns:ds="http://schemas.openxmlformats.org/officeDocument/2006/customXml" ds:itemID="{F78BA219-B582-4936-9858-8FE410710FFC}">
  <ds:schemaRefs>
    <ds:schemaRef ds:uri="http://schemas.microsoft.com/office/2006/metadata/properties"/>
    <ds:schemaRef ds:uri="http://www.w3.org/2000/xmlns/"/>
    <ds:schemaRef ds:uri="0e08ca79-4920-4f2f-920d-bca3d758101b"/>
    <ds:schemaRef ds:uri="http://schemas.microsoft.com/office/infopath/2007/PartnerControls"/>
    <ds:schemaRef ds:uri="cfa41da1-9624-4a22-856d-798f42b95fb5"/>
    <ds:schemaRef ds:uri="http://www.w3.org/2001/XMLSchema-instance"/>
  </ds:schemaRefs>
</ds:datastoreItem>
</file>

<file path=customXml/itemProps3.xml><?xml version="1.0" encoding="utf-8"?>
<ds:datastoreItem xmlns:ds="http://schemas.openxmlformats.org/officeDocument/2006/customXml" ds:itemID="{FEB144EB-9116-4079-AA06-B0CF436DE628}">
  <ds:schemaRefs>
    <ds:schemaRef ds:uri="http://schemas.microsoft.com/sharepoint/v3/contenttype/forms"/>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21</Slides>
  <Notes>7</Notes>
  <HiddenSlides>0</HiddenSlides>
  <ScaleCrop>false</ScaleCrop>
  <HeadingPairs>
    <vt:vector size="4" baseType="variant">
      <vt:variant>
        <vt:lpstr>Theme</vt:lpstr>
      </vt:variant>
      <vt:variant>
        <vt:i4>3</vt:i4>
      </vt:variant>
      <vt:variant>
        <vt:lpstr>Slide Titles</vt:lpstr>
      </vt:variant>
      <vt:variant>
        <vt:i4>21</vt:i4>
      </vt:variant>
    </vt:vector>
  </HeadingPairs>
  <TitlesOfParts>
    <vt:vector size="24" baseType="lpstr">
      <vt:lpstr>Office Theme</vt:lpstr>
      <vt:lpstr>1_Office Theme</vt:lpstr>
      <vt:lpstr>3_Office Theme</vt:lpstr>
      <vt:lpstr>Division of Marine Fisheries Update</vt:lpstr>
      <vt:lpstr>Update and Recent Events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Kennedy, Jeff (FWE)</dc:creator>
  <cp:lastModifiedBy>Scott Soares</cp:lastModifiedBy>
  <cp:revision>2</cp:revision>
  <dcterms:created xsi:type="dcterms:W3CDTF">2021-02-18T15:20:14Z</dcterms:created>
  <dcterms:modified xsi:type="dcterms:W3CDTF">2025-02-06T15:42:34Z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0x010100B47784047E49FE4E9FF77538C048C7E8</vt:lpwstr>
  </property>
  <property fmtid="{D5CDD505-2E9C-101B-9397-08002B2CF9AE}" pid="3" name="MediaServiceImageTags">
    <vt:lpwstr/>
  </property>
</Properties>
</file>