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7" r:id="rId5"/>
    <p:sldId id="315" r:id="rId6"/>
    <p:sldId id="316" r:id="rId7"/>
    <p:sldId id="317" r:id="rId8"/>
    <p:sldId id="259" r:id="rId9"/>
    <p:sldId id="280" r:id="rId10"/>
    <p:sldId id="311" r:id="rId11"/>
    <p:sldId id="312" r:id="rId12"/>
    <p:sldId id="294" r:id="rId13"/>
    <p:sldId id="306" r:id="rId14"/>
    <p:sldId id="314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22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36" userDrawn="1">
          <p15:clr>
            <a:srgbClr val="A4A3A4"/>
          </p15:clr>
        </p15:guide>
        <p15:guide id="4" pos="6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7" autoAdjust="0"/>
    <p:restoredTop sz="84026" autoAdjust="0"/>
  </p:normalViewPr>
  <p:slideViewPr>
    <p:cSldViewPr snapToGrid="0">
      <p:cViewPr varScale="1">
        <p:scale>
          <a:sx n="51" d="100"/>
          <a:sy n="51" d="100"/>
        </p:scale>
        <p:origin x="582" y="66"/>
      </p:cViewPr>
      <p:guideLst>
        <p:guide pos="1224"/>
        <p:guide pos="3840"/>
        <p:guide orient="horz" pos="1536"/>
        <p:guide pos="6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52FCB1-DFAD-43CF-A70D-BDB2665F34B7}" type="doc">
      <dgm:prSet loTypeId="urn:microsoft.com/office/officeart/2005/8/layout/vProcess5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031EF95-E1E6-41B2-83DD-91FEA77B0D8B}">
      <dgm:prSet custT="1"/>
      <dgm:spPr/>
      <dgm:t>
        <a:bodyPr/>
        <a:lstStyle/>
        <a:p>
          <a:r>
            <a:rPr lang="en-US" sz="2800" dirty="0"/>
            <a:t>Intro to TNC</a:t>
          </a:r>
        </a:p>
      </dgm:t>
    </dgm:pt>
    <dgm:pt modelId="{9BA16F75-67D2-4F7F-B4CA-9D8810BA4B43}" type="parTrans" cxnId="{1DC308BF-28C8-4B5B-9A41-BE6B9FF6D76A}">
      <dgm:prSet/>
      <dgm:spPr/>
      <dgm:t>
        <a:bodyPr/>
        <a:lstStyle/>
        <a:p>
          <a:endParaRPr lang="en-US"/>
        </a:p>
      </dgm:t>
    </dgm:pt>
    <dgm:pt modelId="{42560867-189A-4FC7-B6F8-F18C4A2AA654}" type="sibTrans" cxnId="{1DC308BF-28C8-4B5B-9A41-BE6B9FF6D76A}">
      <dgm:prSet/>
      <dgm:spPr/>
      <dgm:t>
        <a:bodyPr/>
        <a:lstStyle/>
        <a:p>
          <a:endParaRPr lang="en-US"/>
        </a:p>
      </dgm:t>
    </dgm:pt>
    <dgm:pt modelId="{34942A19-E194-4A3D-9714-EA840CBFD146}">
      <dgm:prSet custT="1"/>
      <dgm:spPr/>
      <dgm:t>
        <a:bodyPr/>
        <a:lstStyle/>
        <a:p>
          <a:r>
            <a:rPr lang="en-US" sz="2800" dirty="0"/>
            <a:t>Funding for Aquaculture</a:t>
          </a:r>
        </a:p>
      </dgm:t>
    </dgm:pt>
    <dgm:pt modelId="{284213B9-99EF-4339-98F4-F406B3F3817A}" type="parTrans" cxnId="{691A2D28-0D98-4D30-A73A-799945D8F215}">
      <dgm:prSet/>
      <dgm:spPr/>
      <dgm:t>
        <a:bodyPr/>
        <a:lstStyle/>
        <a:p>
          <a:endParaRPr lang="en-US"/>
        </a:p>
      </dgm:t>
    </dgm:pt>
    <dgm:pt modelId="{889996CE-C84B-4266-B884-9322C538188F}" type="sibTrans" cxnId="{691A2D28-0D98-4D30-A73A-799945D8F215}">
      <dgm:prSet/>
      <dgm:spPr/>
      <dgm:t>
        <a:bodyPr/>
        <a:lstStyle/>
        <a:p>
          <a:endParaRPr lang="en-US"/>
        </a:p>
      </dgm:t>
    </dgm:pt>
    <dgm:pt modelId="{E40069DD-883E-4F4C-A97A-7C274C25B933}">
      <dgm:prSet custT="1"/>
      <dgm:spPr/>
      <dgm:t>
        <a:bodyPr/>
        <a:lstStyle/>
        <a:p>
          <a:r>
            <a:rPr lang="en-US" sz="2800"/>
            <a:t>Our Goals</a:t>
          </a:r>
          <a:endParaRPr lang="en-US" sz="2800" dirty="0"/>
        </a:p>
      </dgm:t>
    </dgm:pt>
    <dgm:pt modelId="{62011FA7-2D6C-4D7C-B880-48216B44A52F}" type="parTrans" cxnId="{CB4ECF44-645D-4DC9-B08F-EEC8FA128368}">
      <dgm:prSet/>
      <dgm:spPr/>
      <dgm:t>
        <a:bodyPr/>
        <a:lstStyle/>
        <a:p>
          <a:endParaRPr lang="en-US"/>
        </a:p>
      </dgm:t>
    </dgm:pt>
    <dgm:pt modelId="{94EEC7B3-05EE-4B0E-A9AC-A271B2096B98}" type="sibTrans" cxnId="{CB4ECF44-645D-4DC9-B08F-EEC8FA128368}">
      <dgm:prSet/>
      <dgm:spPr/>
      <dgm:t>
        <a:bodyPr/>
        <a:lstStyle/>
        <a:p>
          <a:endParaRPr lang="en-US"/>
        </a:p>
      </dgm:t>
    </dgm:pt>
    <dgm:pt modelId="{4284EF5D-A329-44BB-A81D-0F0F7A40DEF3}">
      <dgm:prSet custT="1"/>
      <dgm:spPr/>
      <dgm:t>
        <a:bodyPr/>
        <a:lstStyle/>
        <a:p>
          <a:r>
            <a:rPr lang="en-US" sz="2800" dirty="0"/>
            <a:t>Discussion</a:t>
          </a:r>
        </a:p>
      </dgm:t>
    </dgm:pt>
    <dgm:pt modelId="{A5DC16A2-8F99-4FBC-B69A-D2F9EA42CF4C}" type="parTrans" cxnId="{BD46B8D3-0D23-4579-ADA0-2587FE5AAF48}">
      <dgm:prSet/>
      <dgm:spPr/>
      <dgm:t>
        <a:bodyPr/>
        <a:lstStyle/>
        <a:p>
          <a:endParaRPr lang="en-US"/>
        </a:p>
      </dgm:t>
    </dgm:pt>
    <dgm:pt modelId="{69046926-A534-42CE-B2BA-71AC9C183759}" type="sibTrans" cxnId="{BD46B8D3-0D23-4579-ADA0-2587FE5AAF48}">
      <dgm:prSet/>
      <dgm:spPr/>
      <dgm:t>
        <a:bodyPr/>
        <a:lstStyle/>
        <a:p>
          <a:endParaRPr lang="en-US"/>
        </a:p>
      </dgm:t>
    </dgm:pt>
    <dgm:pt modelId="{0F1069E3-758F-47ED-B2E3-215EFEBA412D}">
      <dgm:prSet custT="1"/>
      <dgm:spPr/>
      <dgm:t>
        <a:bodyPr/>
        <a:lstStyle/>
        <a:p>
          <a:r>
            <a:rPr lang="en-US" sz="2800" dirty="0"/>
            <a:t>SOAR Overview</a:t>
          </a:r>
        </a:p>
      </dgm:t>
    </dgm:pt>
    <dgm:pt modelId="{1F858F5C-B9CD-4E41-BC62-05F5112A3A06}" type="parTrans" cxnId="{D273752D-DCFD-429E-B6DB-29144D69E2B1}">
      <dgm:prSet/>
      <dgm:spPr/>
      <dgm:t>
        <a:bodyPr/>
        <a:lstStyle/>
        <a:p>
          <a:endParaRPr lang="en-US"/>
        </a:p>
      </dgm:t>
    </dgm:pt>
    <dgm:pt modelId="{DD31E6C7-5ED4-4992-985B-840C46E4FE3A}" type="sibTrans" cxnId="{D273752D-DCFD-429E-B6DB-29144D69E2B1}">
      <dgm:prSet/>
      <dgm:spPr/>
      <dgm:t>
        <a:bodyPr/>
        <a:lstStyle/>
        <a:p>
          <a:endParaRPr lang="en-US"/>
        </a:p>
      </dgm:t>
    </dgm:pt>
    <dgm:pt modelId="{60B89783-FF63-4604-B1F8-63F2B2101FF1}" type="pres">
      <dgm:prSet presAssocID="{D352FCB1-DFAD-43CF-A70D-BDB2665F34B7}" presName="outerComposite" presStyleCnt="0">
        <dgm:presLayoutVars>
          <dgm:chMax val="5"/>
          <dgm:dir/>
          <dgm:resizeHandles val="exact"/>
        </dgm:presLayoutVars>
      </dgm:prSet>
      <dgm:spPr/>
    </dgm:pt>
    <dgm:pt modelId="{3964486B-D5D5-4EB3-880E-EF658942EFD6}" type="pres">
      <dgm:prSet presAssocID="{D352FCB1-DFAD-43CF-A70D-BDB2665F34B7}" presName="dummyMaxCanvas" presStyleCnt="0">
        <dgm:presLayoutVars/>
      </dgm:prSet>
      <dgm:spPr/>
    </dgm:pt>
    <dgm:pt modelId="{34AB06AC-EB14-42EB-8024-B712AF7B15BC}" type="pres">
      <dgm:prSet presAssocID="{D352FCB1-DFAD-43CF-A70D-BDB2665F34B7}" presName="FiveNodes_1" presStyleLbl="node1" presStyleIdx="0" presStyleCnt="5">
        <dgm:presLayoutVars>
          <dgm:bulletEnabled val="1"/>
        </dgm:presLayoutVars>
      </dgm:prSet>
      <dgm:spPr/>
    </dgm:pt>
    <dgm:pt modelId="{808AB51B-2A5F-4BDE-AA66-29520F8815D9}" type="pres">
      <dgm:prSet presAssocID="{D352FCB1-DFAD-43CF-A70D-BDB2665F34B7}" presName="FiveNodes_2" presStyleLbl="node1" presStyleIdx="1" presStyleCnt="5">
        <dgm:presLayoutVars>
          <dgm:bulletEnabled val="1"/>
        </dgm:presLayoutVars>
      </dgm:prSet>
      <dgm:spPr/>
    </dgm:pt>
    <dgm:pt modelId="{6C683DA2-D008-49E5-8103-0F286929E708}" type="pres">
      <dgm:prSet presAssocID="{D352FCB1-DFAD-43CF-A70D-BDB2665F34B7}" presName="FiveNodes_3" presStyleLbl="node1" presStyleIdx="2" presStyleCnt="5">
        <dgm:presLayoutVars>
          <dgm:bulletEnabled val="1"/>
        </dgm:presLayoutVars>
      </dgm:prSet>
      <dgm:spPr/>
    </dgm:pt>
    <dgm:pt modelId="{9D8B8119-F461-47F9-AC21-6BD00334E063}" type="pres">
      <dgm:prSet presAssocID="{D352FCB1-DFAD-43CF-A70D-BDB2665F34B7}" presName="FiveNodes_4" presStyleLbl="node1" presStyleIdx="3" presStyleCnt="5">
        <dgm:presLayoutVars>
          <dgm:bulletEnabled val="1"/>
        </dgm:presLayoutVars>
      </dgm:prSet>
      <dgm:spPr/>
    </dgm:pt>
    <dgm:pt modelId="{14EDCAF5-072E-413E-970F-28B897F3500F}" type="pres">
      <dgm:prSet presAssocID="{D352FCB1-DFAD-43CF-A70D-BDB2665F34B7}" presName="FiveNodes_5" presStyleLbl="node1" presStyleIdx="4" presStyleCnt="5">
        <dgm:presLayoutVars>
          <dgm:bulletEnabled val="1"/>
        </dgm:presLayoutVars>
      </dgm:prSet>
      <dgm:spPr/>
    </dgm:pt>
    <dgm:pt modelId="{E5B10938-99BA-4DB1-A396-27CF02336886}" type="pres">
      <dgm:prSet presAssocID="{D352FCB1-DFAD-43CF-A70D-BDB2665F34B7}" presName="FiveConn_1-2" presStyleLbl="fgAccFollowNode1" presStyleIdx="0" presStyleCnt="4">
        <dgm:presLayoutVars>
          <dgm:bulletEnabled val="1"/>
        </dgm:presLayoutVars>
      </dgm:prSet>
      <dgm:spPr/>
    </dgm:pt>
    <dgm:pt modelId="{E7FE6EC3-4B22-40EA-8F7F-BDD16394C1F1}" type="pres">
      <dgm:prSet presAssocID="{D352FCB1-DFAD-43CF-A70D-BDB2665F34B7}" presName="FiveConn_2-3" presStyleLbl="fgAccFollowNode1" presStyleIdx="1" presStyleCnt="4">
        <dgm:presLayoutVars>
          <dgm:bulletEnabled val="1"/>
        </dgm:presLayoutVars>
      </dgm:prSet>
      <dgm:spPr/>
    </dgm:pt>
    <dgm:pt modelId="{75A44CB6-A79B-4250-9A40-09D75C9FD192}" type="pres">
      <dgm:prSet presAssocID="{D352FCB1-DFAD-43CF-A70D-BDB2665F34B7}" presName="FiveConn_3-4" presStyleLbl="fgAccFollowNode1" presStyleIdx="2" presStyleCnt="4">
        <dgm:presLayoutVars>
          <dgm:bulletEnabled val="1"/>
        </dgm:presLayoutVars>
      </dgm:prSet>
      <dgm:spPr/>
    </dgm:pt>
    <dgm:pt modelId="{ECA1A9BD-C590-41E9-B60B-971EC8DCA4ED}" type="pres">
      <dgm:prSet presAssocID="{D352FCB1-DFAD-43CF-A70D-BDB2665F34B7}" presName="FiveConn_4-5" presStyleLbl="fgAccFollowNode1" presStyleIdx="3" presStyleCnt="4">
        <dgm:presLayoutVars>
          <dgm:bulletEnabled val="1"/>
        </dgm:presLayoutVars>
      </dgm:prSet>
      <dgm:spPr/>
    </dgm:pt>
    <dgm:pt modelId="{CBC209C2-3216-43E2-8527-B5D2B191E98E}" type="pres">
      <dgm:prSet presAssocID="{D352FCB1-DFAD-43CF-A70D-BDB2665F34B7}" presName="FiveNodes_1_text" presStyleLbl="node1" presStyleIdx="4" presStyleCnt="5">
        <dgm:presLayoutVars>
          <dgm:bulletEnabled val="1"/>
        </dgm:presLayoutVars>
      </dgm:prSet>
      <dgm:spPr/>
    </dgm:pt>
    <dgm:pt modelId="{CDA79FDB-C18D-41AA-B634-81CF46B2D110}" type="pres">
      <dgm:prSet presAssocID="{D352FCB1-DFAD-43CF-A70D-BDB2665F34B7}" presName="FiveNodes_2_text" presStyleLbl="node1" presStyleIdx="4" presStyleCnt="5">
        <dgm:presLayoutVars>
          <dgm:bulletEnabled val="1"/>
        </dgm:presLayoutVars>
      </dgm:prSet>
      <dgm:spPr/>
    </dgm:pt>
    <dgm:pt modelId="{A25ADCA1-63AD-4C94-89B1-757A62CC2E59}" type="pres">
      <dgm:prSet presAssocID="{D352FCB1-DFAD-43CF-A70D-BDB2665F34B7}" presName="FiveNodes_3_text" presStyleLbl="node1" presStyleIdx="4" presStyleCnt="5">
        <dgm:presLayoutVars>
          <dgm:bulletEnabled val="1"/>
        </dgm:presLayoutVars>
      </dgm:prSet>
      <dgm:spPr/>
    </dgm:pt>
    <dgm:pt modelId="{99E47876-7C36-490E-939B-413E2664FD14}" type="pres">
      <dgm:prSet presAssocID="{D352FCB1-DFAD-43CF-A70D-BDB2665F34B7}" presName="FiveNodes_4_text" presStyleLbl="node1" presStyleIdx="4" presStyleCnt="5">
        <dgm:presLayoutVars>
          <dgm:bulletEnabled val="1"/>
        </dgm:presLayoutVars>
      </dgm:prSet>
      <dgm:spPr/>
    </dgm:pt>
    <dgm:pt modelId="{76C50D92-FA58-4B45-A951-03E810865312}" type="pres">
      <dgm:prSet presAssocID="{D352FCB1-DFAD-43CF-A70D-BDB2665F34B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95B40303-48A4-42D2-A9E6-003038ACB277}" type="presOf" srcId="{DD31E6C7-5ED4-4992-985B-840C46E4FE3A}" destId="{E7FE6EC3-4B22-40EA-8F7F-BDD16394C1F1}" srcOrd="0" destOrd="0" presId="urn:microsoft.com/office/officeart/2005/8/layout/vProcess5"/>
    <dgm:cxn modelId="{94DDB315-4880-47E3-9588-E9AAA1BD759C}" type="presOf" srcId="{A031EF95-E1E6-41B2-83DD-91FEA77B0D8B}" destId="{CBC209C2-3216-43E2-8527-B5D2B191E98E}" srcOrd="1" destOrd="0" presId="urn:microsoft.com/office/officeart/2005/8/layout/vProcess5"/>
    <dgm:cxn modelId="{691A2D28-0D98-4D30-A73A-799945D8F215}" srcId="{D352FCB1-DFAD-43CF-A70D-BDB2665F34B7}" destId="{34942A19-E194-4A3D-9714-EA840CBFD146}" srcOrd="2" destOrd="0" parTransId="{284213B9-99EF-4339-98F4-F406B3F3817A}" sibTransId="{889996CE-C84B-4266-B884-9322C538188F}"/>
    <dgm:cxn modelId="{D273752D-DCFD-429E-B6DB-29144D69E2B1}" srcId="{D352FCB1-DFAD-43CF-A70D-BDB2665F34B7}" destId="{0F1069E3-758F-47ED-B2E3-215EFEBA412D}" srcOrd="1" destOrd="0" parTransId="{1F858F5C-B9CD-4E41-BC62-05F5112A3A06}" sibTransId="{DD31E6C7-5ED4-4992-985B-840C46E4FE3A}"/>
    <dgm:cxn modelId="{115FD036-8A6F-48A2-A28E-03D2A44B053E}" type="presOf" srcId="{42560867-189A-4FC7-B6F8-F18C4A2AA654}" destId="{E5B10938-99BA-4DB1-A396-27CF02336886}" srcOrd="0" destOrd="0" presId="urn:microsoft.com/office/officeart/2005/8/layout/vProcess5"/>
    <dgm:cxn modelId="{95752160-D610-496E-B08F-D3FDE245EA17}" type="presOf" srcId="{D352FCB1-DFAD-43CF-A70D-BDB2665F34B7}" destId="{60B89783-FF63-4604-B1F8-63F2B2101FF1}" srcOrd="0" destOrd="0" presId="urn:microsoft.com/office/officeart/2005/8/layout/vProcess5"/>
    <dgm:cxn modelId="{56634E63-D39C-4EFF-86E4-87E07917DED6}" type="presOf" srcId="{4284EF5D-A329-44BB-A81D-0F0F7A40DEF3}" destId="{76C50D92-FA58-4B45-A951-03E810865312}" srcOrd="1" destOrd="0" presId="urn:microsoft.com/office/officeart/2005/8/layout/vProcess5"/>
    <dgm:cxn modelId="{CB4ECF44-645D-4DC9-B08F-EEC8FA128368}" srcId="{D352FCB1-DFAD-43CF-A70D-BDB2665F34B7}" destId="{E40069DD-883E-4F4C-A97A-7C274C25B933}" srcOrd="3" destOrd="0" parTransId="{62011FA7-2D6C-4D7C-B880-48216B44A52F}" sibTransId="{94EEC7B3-05EE-4B0E-A9AC-A271B2096B98}"/>
    <dgm:cxn modelId="{4E3E8050-C123-4E62-AA10-079FAE0220E0}" type="presOf" srcId="{34942A19-E194-4A3D-9714-EA840CBFD146}" destId="{A25ADCA1-63AD-4C94-89B1-757A62CC2E59}" srcOrd="1" destOrd="0" presId="urn:microsoft.com/office/officeart/2005/8/layout/vProcess5"/>
    <dgm:cxn modelId="{1A42EA51-AA8A-4E5B-9B35-AE9D73EA4BD2}" type="presOf" srcId="{4284EF5D-A329-44BB-A81D-0F0F7A40DEF3}" destId="{14EDCAF5-072E-413E-970F-28B897F3500F}" srcOrd="0" destOrd="0" presId="urn:microsoft.com/office/officeart/2005/8/layout/vProcess5"/>
    <dgm:cxn modelId="{3A08E87B-F6EC-478C-B2A4-8EFF394B02C9}" type="presOf" srcId="{94EEC7B3-05EE-4B0E-A9AC-A271B2096B98}" destId="{ECA1A9BD-C590-41E9-B60B-971EC8DCA4ED}" srcOrd="0" destOrd="0" presId="urn:microsoft.com/office/officeart/2005/8/layout/vProcess5"/>
    <dgm:cxn modelId="{9B69FA7F-6401-44E0-980E-D4E0317D3608}" type="presOf" srcId="{A031EF95-E1E6-41B2-83DD-91FEA77B0D8B}" destId="{34AB06AC-EB14-42EB-8024-B712AF7B15BC}" srcOrd="0" destOrd="0" presId="urn:microsoft.com/office/officeart/2005/8/layout/vProcess5"/>
    <dgm:cxn modelId="{B35AFC81-B7E3-4144-87C5-6373AC9B4DFA}" type="presOf" srcId="{E40069DD-883E-4F4C-A97A-7C274C25B933}" destId="{99E47876-7C36-490E-939B-413E2664FD14}" srcOrd="1" destOrd="0" presId="urn:microsoft.com/office/officeart/2005/8/layout/vProcess5"/>
    <dgm:cxn modelId="{96A08988-4C97-4DFF-BB0E-D317A5DB16CE}" type="presOf" srcId="{0F1069E3-758F-47ED-B2E3-215EFEBA412D}" destId="{808AB51B-2A5F-4BDE-AA66-29520F8815D9}" srcOrd="0" destOrd="0" presId="urn:microsoft.com/office/officeart/2005/8/layout/vProcess5"/>
    <dgm:cxn modelId="{A02ACBA0-2DB6-47B0-9D14-2C52628A15C4}" type="presOf" srcId="{889996CE-C84B-4266-B884-9322C538188F}" destId="{75A44CB6-A79B-4250-9A40-09D75C9FD192}" srcOrd="0" destOrd="0" presId="urn:microsoft.com/office/officeart/2005/8/layout/vProcess5"/>
    <dgm:cxn modelId="{1DC308BF-28C8-4B5B-9A41-BE6B9FF6D76A}" srcId="{D352FCB1-DFAD-43CF-A70D-BDB2665F34B7}" destId="{A031EF95-E1E6-41B2-83DD-91FEA77B0D8B}" srcOrd="0" destOrd="0" parTransId="{9BA16F75-67D2-4F7F-B4CA-9D8810BA4B43}" sibTransId="{42560867-189A-4FC7-B6F8-F18C4A2AA654}"/>
    <dgm:cxn modelId="{C2BC1DC8-5900-42D4-9D1B-C37FE7C8EF90}" type="presOf" srcId="{E40069DD-883E-4F4C-A97A-7C274C25B933}" destId="{9D8B8119-F461-47F9-AC21-6BD00334E063}" srcOrd="0" destOrd="0" presId="urn:microsoft.com/office/officeart/2005/8/layout/vProcess5"/>
    <dgm:cxn modelId="{BD46B8D3-0D23-4579-ADA0-2587FE5AAF48}" srcId="{D352FCB1-DFAD-43CF-A70D-BDB2665F34B7}" destId="{4284EF5D-A329-44BB-A81D-0F0F7A40DEF3}" srcOrd="4" destOrd="0" parTransId="{A5DC16A2-8F99-4FBC-B69A-D2F9EA42CF4C}" sibTransId="{69046926-A534-42CE-B2BA-71AC9C183759}"/>
    <dgm:cxn modelId="{BD4A7EF7-E6BD-49E0-BE83-E9F4F61DB3C9}" type="presOf" srcId="{0F1069E3-758F-47ED-B2E3-215EFEBA412D}" destId="{CDA79FDB-C18D-41AA-B634-81CF46B2D110}" srcOrd="1" destOrd="0" presId="urn:microsoft.com/office/officeart/2005/8/layout/vProcess5"/>
    <dgm:cxn modelId="{3D15BBFF-1043-41E5-BE12-DE1880A00748}" type="presOf" srcId="{34942A19-E194-4A3D-9714-EA840CBFD146}" destId="{6C683DA2-D008-49E5-8103-0F286929E708}" srcOrd="0" destOrd="0" presId="urn:microsoft.com/office/officeart/2005/8/layout/vProcess5"/>
    <dgm:cxn modelId="{4ECE28FC-3AEC-48FA-BF46-199EAD7D3FFE}" type="presParOf" srcId="{60B89783-FF63-4604-B1F8-63F2B2101FF1}" destId="{3964486B-D5D5-4EB3-880E-EF658942EFD6}" srcOrd="0" destOrd="0" presId="urn:microsoft.com/office/officeart/2005/8/layout/vProcess5"/>
    <dgm:cxn modelId="{0E53BC00-FB2A-4B6C-80E2-7FF22B08D0B2}" type="presParOf" srcId="{60B89783-FF63-4604-B1F8-63F2B2101FF1}" destId="{34AB06AC-EB14-42EB-8024-B712AF7B15BC}" srcOrd="1" destOrd="0" presId="urn:microsoft.com/office/officeart/2005/8/layout/vProcess5"/>
    <dgm:cxn modelId="{0B3CD654-3EBA-47CF-89B7-275B44D8FA24}" type="presParOf" srcId="{60B89783-FF63-4604-B1F8-63F2B2101FF1}" destId="{808AB51B-2A5F-4BDE-AA66-29520F8815D9}" srcOrd="2" destOrd="0" presId="urn:microsoft.com/office/officeart/2005/8/layout/vProcess5"/>
    <dgm:cxn modelId="{F079F017-A84A-43EB-B9DE-DB807711C58C}" type="presParOf" srcId="{60B89783-FF63-4604-B1F8-63F2B2101FF1}" destId="{6C683DA2-D008-49E5-8103-0F286929E708}" srcOrd="3" destOrd="0" presId="urn:microsoft.com/office/officeart/2005/8/layout/vProcess5"/>
    <dgm:cxn modelId="{51163702-282A-43C0-BEDF-870465080560}" type="presParOf" srcId="{60B89783-FF63-4604-B1F8-63F2B2101FF1}" destId="{9D8B8119-F461-47F9-AC21-6BD00334E063}" srcOrd="4" destOrd="0" presId="urn:microsoft.com/office/officeart/2005/8/layout/vProcess5"/>
    <dgm:cxn modelId="{8701C776-D95E-4EB8-B8AF-E4771E799FEE}" type="presParOf" srcId="{60B89783-FF63-4604-B1F8-63F2B2101FF1}" destId="{14EDCAF5-072E-413E-970F-28B897F3500F}" srcOrd="5" destOrd="0" presId="urn:microsoft.com/office/officeart/2005/8/layout/vProcess5"/>
    <dgm:cxn modelId="{23A12FF3-465B-46A9-94D6-A824E27B9D7A}" type="presParOf" srcId="{60B89783-FF63-4604-B1F8-63F2B2101FF1}" destId="{E5B10938-99BA-4DB1-A396-27CF02336886}" srcOrd="6" destOrd="0" presId="urn:microsoft.com/office/officeart/2005/8/layout/vProcess5"/>
    <dgm:cxn modelId="{5591926E-465B-4CDA-B0D2-08E23B4184CD}" type="presParOf" srcId="{60B89783-FF63-4604-B1F8-63F2B2101FF1}" destId="{E7FE6EC3-4B22-40EA-8F7F-BDD16394C1F1}" srcOrd="7" destOrd="0" presId="urn:microsoft.com/office/officeart/2005/8/layout/vProcess5"/>
    <dgm:cxn modelId="{E773FA9C-377E-4E8D-A3BD-B4B154251C0B}" type="presParOf" srcId="{60B89783-FF63-4604-B1F8-63F2B2101FF1}" destId="{75A44CB6-A79B-4250-9A40-09D75C9FD192}" srcOrd="8" destOrd="0" presId="urn:microsoft.com/office/officeart/2005/8/layout/vProcess5"/>
    <dgm:cxn modelId="{25A1EB42-C4A7-4339-8361-2671903FEA6A}" type="presParOf" srcId="{60B89783-FF63-4604-B1F8-63F2B2101FF1}" destId="{ECA1A9BD-C590-41E9-B60B-971EC8DCA4ED}" srcOrd="9" destOrd="0" presId="urn:microsoft.com/office/officeart/2005/8/layout/vProcess5"/>
    <dgm:cxn modelId="{96D9444E-9A63-4F4E-BFF0-2128E03C6C5E}" type="presParOf" srcId="{60B89783-FF63-4604-B1F8-63F2B2101FF1}" destId="{CBC209C2-3216-43E2-8527-B5D2B191E98E}" srcOrd="10" destOrd="0" presId="urn:microsoft.com/office/officeart/2005/8/layout/vProcess5"/>
    <dgm:cxn modelId="{F926FF29-2D0C-463E-B30B-9A83E591ED2B}" type="presParOf" srcId="{60B89783-FF63-4604-B1F8-63F2B2101FF1}" destId="{CDA79FDB-C18D-41AA-B634-81CF46B2D110}" srcOrd="11" destOrd="0" presId="urn:microsoft.com/office/officeart/2005/8/layout/vProcess5"/>
    <dgm:cxn modelId="{BD8C5E57-4062-4727-B56D-9915B37540E5}" type="presParOf" srcId="{60B89783-FF63-4604-B1F8-63F2B2101FF1}" destId="{A25ADCA1-63AD-4C94-89B1-757A62CC2E59}" srcOrd="12" destOrd="0" presId="urn:microsoft.com/office/officeart/2005/8/layout/vProcess5"/>
    <dgm:cxn modelId="{246666AB-0E61-400A-B666-30C251AA2E64}" type="presParOf" srcId="{60B89783-FF63-4604-B1F8-63F2B2101FF1}" destId="{99E47876-7C36-490E-939B-413E2664FD14}" srcOrd="13" destOrd="0" presId="urn:microsoft.com/office/officeart/2005/8/layout/vProcess5"/>
    <dgm:cxn modelId="{397199C2-C046-433F-B217-61E2332014C1}" type="presParOf" srcId="{60B89783-FF63-4604-B1F8-63F2B2101FF1}" destId="{76C50D92-FA58-4B45-A951-03E81086531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9C1018-6872-4A4B-A511-0021AAEE54F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28EB50-38A1-44BF-A91D-07BD1B1E5E05}">
      <dgm:prSet/>
      <dgm:spPr/>
      <dgm:t>
        <a:bodyPr/>
        <a:lstStyle/>
        <a:p>
          <a:r>
            <a:rPr lang="en-US" b="1" u="none" dirty="0"/>
            <a:t>Habitat Restoration</a:t>
          </a:r>
        </a:p>
      </dgm:t>
    </dgm:pt>
    <dgm:pt modelId="{968D48FE-7FB5-4928-ABC9-733589255D93}" type="parTrans" cxnId="{79577BF2-7196-47A8-BF95-00DF16CF09D3}">
      <dgm:prSet/>
      <dgm:spPr/>
      <dgm:t>
        <a:bodyPr/>
        <a:lstStyle/>
        <a:p>
          <a:endParaRPr lang="en-US"/>
        </a:p>
      </dgm:t>
    </dgm:pt>
    <dgm:pt modelId="{DE1E8FFB-7A59-436D-97C2-9C4510124495}" type="sibTrans" cxnId="{79577BF2-7196-47A8-BF95-00DF16CF09D3}">
      <dgm:prSet/>
      <dgm:spPr/>
      <dgm:t>
        <a:bodyPr/>
        <a:lstStyle/>
        <a:p>
          <a:endParaRPr lang="en-US"/>
        </a:p>
      </dgm:t>
    </dgm:pt>
    <dgm:pt modelId="{512D9F3D-E219-4520-BBA9-FA86F48E0C7F}">
      <dgm:prSet/>
      <dgm:spPr/>
      <dgm:t>
        <a:bodyPr/>
        <a:lstStyle/>
        <a:p>
          <a:r>
            <a:rPr lang="en-US" b="1" dirty="0"/>
            <a:t>Aquaculture</a:t>
          </a:r>
        </a:p>
      </dgm:t>
    </dgm:pt>
    <dgm:pt modelId="{1AE3657F-5474-428A-8C73-2C877185F680}" type="parTrans" cxnId="{39018DEF-1C68-44E1-B3DC-0EBFA7467FAB}">
      <dgm:prSet/>
      <dgm:spPr/>
      <dgm:t>
        <a:bodyPr/>
        <a:lstStyle/>
        <a:p>
          <a:endParaRPr lang="en-US"/>
        </a:p>
      </dgm:t>
    </dgm:pt>
    <dgm:pt modelId="{AE88D20A-0139-48B2-9D7A-302BD6D7407F}" type="sibTrans" cxnId="{39018DEF-1C68-44E1-B3DC-0EBFA7467FAB}">
      <dgm:prSet/>
      <dgm:spPr/>
      <dgm:t>
        <a:bodyPr/>
        <a:lstStyle/>
        <a:p>
          <a:endParaRPr lang="en-US"/>
        </a:p>
      </dgm:t>
    </dgm:pt>
    <dgm:pt modelId="{44A1288F-C232-4D4A-B313-160BC0211EB5}">
      <dgm:prSet/>
      <dgm:spPr/>
      <dgm:t>
        <a:bodyPr/>
        <a:lstStyle/>
        <a:p>
          <a:r>
            <a:rPr lang="en-US" b="1" dirty="0"/>
            <a:t>SOAR</a:t>
          </a:r>
        </a:p>
      </dgm:t>
    </dgm:pt>
    <dgm:pt modelId="{655140CC-8A77-48F4-AFAE-294E7D5EB77E}" type="parTrans" cxnId="{378D9F76-8E54-4C4F-88DC-4C1A12624559}">
      <dgm:prSet/>
      <dgm:spPr/>
      <dgm:t>
        <a:bodyPr/>
        <a:lstStyle/>
        <a:p>
          <a:endParaRPr lang="en-US"/>
        </a:p>
      </dgm:t>
    </dgm:pt>
    <dgm:pt modelId="{564723B4-7FBE-48A7-B36E-97073C70EB3A}" type="sibTrans" cxnId="{378D9F76-8E54-4C4F-88DC-4C1A12624559}">
      <dgm:prSet/>
      <dgm:spPr/>
      <dgm:t>
        <a:bodyPr/>
        <a:lstStyle/>
        <a:p>
          <a:endParaRPr lang="en-US"/>
        </a:p>
      </dgm:t>
    </dgm:pt>
    <dgm:pt modelId="{AB19E3F9-6911-48F7-AB35-DC1E9EDDC2E6}">
      <dgm:prSet/>
      <dgm:spPr/>
      <dgm:t>
        <a:bodyPr/>
        <a:lstStyle/>
        <a:p>
          <a:r>
            <a:rPr lang="en-US" dirty="0"/>
            <a:t>Ecosystem services work</a:t>
          </a:r>
        </a:p>
      </dgm:t>
    </dgm:pt>
    <dgm:pt modelId="{F794A7AF-4593-447A-B62B-24171C105DF6}" type="parTrans" cxnId="{49EF68A5-7D03-4851-BAC9-71446E63B5BA}">
      <dgm:prSet/>
      <dgm:spPr/>
      <dgm:t>
        <a:bodyPr/>
        <a:lstStyle/>
        <a:p>
          <a:endParaRPr lang="en-US"/>
        </a:p>
      </dgm:t>
    </dgm:pt>
    <dgm:pt modelId="{AFF9C076-51FC-4084-B2F3-A88F8B53D9FB}" type="sibTrans" cxnId="{49EF68A5-7D03-4851-BAC9-71446E63B5BA}">
      <dgm:prSet/>
      <dgm:spPr/>
      <dgm:t>
        <a:bodyPr/>
        <a:lstStyle/>
        <a:p>
          <a:endParaRPr lang="en-US"/>
        </a:p>
      </dgm:t>
    </dgm:pt>
    <dgm:pt modelId="{05628C45-B3BE-48FC-AAE0-8BF7C6D34C04}">
      <dgm:prSet/>
      <dgm:spPr/>
      <dgm:t>
        <a:bodyPr/>
        <a:lstStyle/>
        <a:p>
          <a:r>
            <a:rPr lang="en-US" dirty="0"/>
            <a:t>Social science work</a:t>
          </a:r>
        </a:p>
      </dgm:t>
    </dgm:pt>
    <dgm:pt modelId="{DB4F4796-ADD4-4877-B771-2167A7FE5E4B}" type="parTrans" cxnId="{5BDA54D2-AE08-4803-991A-DE2B30663C99}">
      <dgm:prSet/>
      <dgm:spPr/>
      <dgm:t>
        <a:bodyPr/>
        <a:lstStyle/>
        <a:p>
          <a:endParaRPr lang="en-US"/>
        </a:p>
      </dgm:t>
    </dgm:pt>
    <dgm:pt modelId="{2E00E87B-618B-4373-AF95-1B283A39E944}" type="sibTrans" cxnId="{5BDA54D2-AE08-4803-991A-DE2B30663C99}">
      <dgm:prSet/>
      <dgm:spPr/>
      <dgm:t>
        <a:bodyPr/>
        <a:lstStyle/>
        <a:p>
          <a:endParaRPr lang="en-US"/>
        </a:p>
      </dgm:t>
    </dgm:pt>
    <dgm:pt modelId="{060BD227-7430-4324-BE4B-95C1D56E8D3F}">
      <dgm:prSet/>
      <dgm:spPr/>
      <dgm:t>
        <a:bodyPr/>
        <a:lstStyle/>
        <a:p>
          <a:r>
            <a:rPr lang="en-US" dirty="0"/>
            <a:t>Denitrification</a:t>
          </a:r>
        </a:p>
      </dgm:t>
    </dgm:pt>
    <dgm:pt modelId="{12A17BB0-C111-46C1-B318-C6E7D3D31098}" type="parTrans" cxnId="{072FEBC8-00E1-4740-80C2-566F2A1F2786}">
      <dgm:prSet/>
      <dgm:spPr/>
      <dgm:t>
        <a:bodyPr/>
        <a:lstStyle/>
        <a:p>
          <a:endParaRPr lang="en-US"/>
        </a:p>
      </dgm:t>
    </dgm:pt>
    <dgm:pt modelId="{26A1E719-FEB6-4263-A35D-1A6A0B441E81}" type="sibTrans" cxnId="{072FEBC8-00E1-4740-80C2-566F2A1F2786}">
      <dgm:prSet/>
      <dgm:spPr/>
      <dgm:t>
        <a:bodyPr/>
        <a:lstStyle/>
        <a:p>
          <a:endParaRPr lang="en-US"/>
        </a:p>
      </dgm:t>
    </dgm:pt>
    <dgm:pt modelId="{ED0C4A42-5954-48C5-9B57-ECCA89A3AC39}">
      <dgm:prSet/>
      <dgm:spPr/>
      <dgm:t>
        <a:bodyPr/>
        <a:lstStyle/>
        <a:p>
          <a:r>
            <a:rPr lang="en-US" dirty="0"/>
            <a:t>Bringing restoration and industry together</a:t>
          </a:r>
        </a:p>
      </dgm:t>
    </dgm:pt>
    <dgm:pt modelId="{8FF43B33-D2BD-4FDC-9C21-D7AB583D919C}" type="parTrans" cxnId="{726B311A-B367-4A25-A456-F2A57B03BB4D}">
      <dgm:prSet/>
      <dgm:spPr/>
      <dgm:t>
        <a:bodyPr/>
        <a:lstStyle/>
        <a:p>
          <a:endParaRPr lang="en-US"/>
        </a:p>
      </dgm:t>
    </dgm:pt>
    <dgm:pt modelId="{9BD32FC2-5F37-43AB-9B9C-CD4478947964}" type="sibTrans" cxnId="{726B311A-B367-4A25-A456-F2A57B03BB4D}">
      <dgm:prSet/>
      <dgm:spPr/>
      <dgm:t>
        <a:bodyPr/>
        <a:lstStyle/>
        <a:p>
          <a:endParaRPr lang="en-US"/>
        </a:p>
      </dgm:t>
    </dgm:pt>
    <dgm:pt modelId="{8992EDD6-5744-44BC-A55B-692D60533E62}" type="pres">
      <dgm:prSet presAssocID="{929C1018-6872-4A4B-A511-0021AAEE54FD}" presName="CompostProcess" presStyleCnt="0">
        <dgm:presLayoutVars>
          <dgm:dir/>
          <dgm:resizeHandles val="exact"/>
        </dgm:presLayoutVars>
      </dgm:prSet>
      <dgm:spPr/>
    </dgm:pt>
    <dgm:pt modelId="{3DABE194-6299-4F04-A1C1-2A76504CE436}" type="pres">
      <dgm:prSet presAssocID="{929C1018-6872-4A4B-A511-0021AAEE54FD}" presName="arrow" presStyleLbl="bgShp" presStyleIdx="0" presStyleCnt="1"/>
      <dgm:spPr/>
    </dgm:pt>
    <dgm:pt modelId="{651A218B-9BD3-4462-9474-1C812B790537}" type="pres">
      <dgm:prSet presAssocID="{929C1018-6872-4A4B-A511-0021AAEE54FD}" presName="linearProcess" presStyleCnt="0"/>
      <dgm:spPr/>
    </dgm:pt>
    <dgm:pt modelId="{D0EA33B5-8887-46D1-B2BD-97A18F22B835}" type="pres">
      <dgm:prSet presAssocID="{2B28EB50-38A1-44BF-A91D-07BD1B1E5E05}" presName="textNode" presStyleLbl="node1" presStyleIdx="0" presStyleCnt="3">
        <dgm:presLayoutVars>
          <dgm:bulletEnabled val="1"/>
        </dgm:presLayoutVars>
      </dgm:prSet>
      <dgm:spPr/>
    </dgm:pt>
    <dgm:pt modelId="{FC6C4716-ED00-4692-96AA-0D024BFE2902}" type="pres">
      <dgm:prSet presAssocID="{DE1E8FFB-7A59-436D-97C2-9C4510124495}" presName="sibTrans" presStyleCnt="0"/>
      <dgm:spPr/>
    </dgm:pt>
    <dgm:pt modelId="{F5E00C85-0196-4FDF-849B-D2A72F7F1C2F}" type="pres">
      <dgm:prSet presAssocID="{512D9F3D-E219-4520-BBA9-FA86F48E0C7F}" presName="textNode" presStyleLbl="node1" presStyleIdx="1" presStyleCnt="3">
        <dgm:presLayoutVars>
          <dgm:bulletEnabled val="1"/>
        </dgm:presLayoutVars>
      </dgm:prSet>
      <dgm:spPr/>
    </dgm:pt>
    <dgm:pt modelId="{DDEACF1B-63E8-4258-9A6C-D26E4410DA22}" type="pres">
      <dgm:prSet presAssocID="{AE88D20A-0139-48B2-9D7A-302BD6D7407F}" presName="sibTrans" presStyleCnt="0"/>
      <dgm:spPr/>
    </dgm:pt>
    <dgm:pt modelId="{C011A735-1311-4760-A6D3-B4DC1947105E}" type="pres">
      <dgm:prSet presAssocID="{44A1288F-C232-4D4A-B313-160BC0211EB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26B311A-B367-4A25-A456-F2A57B03BB4D}" srcId="{44A1288F-C232-4D4A-B313-160BC0211EB5}" destId="{ED0C4A42-5954-48C5-9B57-ECCA89A3AC39}" srcOrd="0" destOrd="0" parTransId="{8FF43B33-D2BD-4FDC-9C21-D7AB583D919C}" sibTransId="{9BD32FC2-5F37-43AB-9B9C-CD4478947964}"/>
    <dgm:cxn modelId="{3EB5985F-3BAB-437C-961E-F991347335FA}" type="presOf" srcId="{512D9F3D-E219-4520-BBA9-FA86F48E0C7F}" destId="{F5E00C85-0196-4FDF-849B-D2A72F7F1C2F}" srcOrd="0" destOrd="0" presId="urn:microsoft.com/office/officeart/2005/8/layout/hProcess9"/>
    <dgm:cxn modelId="{863D2941-850C-49E2-9D1D-33D349E20396}" type="presOf" srcId="{060BD227-7430-4324-BE4B-95C1D56E8D3F}" destId="{F5E00C85-0196-4FDF-849B-D2A72F7F1C2F}" srcOrd="0" destOrd="3" presId="urn:microsoft.com/office/officeart/2005/8/layout/hProcess9"/>
    <dgm:cxn modelId="{6BEAD943-CD0C-4FE3-83EB-E75EA59784E9}" type="presOf" srcId="{ED0C4A42-5954-48C5-9B57-ECCA89A3AC39}" destId="{C011A735-1311-4760-A6D3-B4DC1947105E}" srcOrd="0" destOrd="1" presId="urn:microsoft.com/office/officeart/2005/8/layout/hProcess9"/>
    <dgm:cxn modelId="{94CD6850-8952-4C6E-B44A-768E3801FC1D}" type="presOf" srcId="{2B28EB50-38A1-44BF-A91D-07BD1B1E5E05}" destId="{D0EA33B5-8887-46D1-B2BD-97A18F22B835}" srcOrd="0" destOrd="0" presId="urn:microsoft.com/office/officeart/2005/8/layout/hProcess9"/>
    <dgm:cxn modelId="{378D9F76-8E54-4C4F-88DC-4C1A12624559}" srcId="{929C1018-6872-4A4B-A511-0021AAEE54FD}" destId="{44A1288F-C232-4D4A-B313-160BC0211EB5}" srcOrd="2" destOrd="0" parTransId="{655140CC-8A77-48F4-AFAE-294E7D5EB77E}" sibTransId="{564723B4-7FBE-48A7-B36E-97073C70EB3A}"/>
    <dgm:cxn modelId="{48EEDF5A-63E2-4AE9-AA9B-059E4DABB659}" type="presOf" srcId="{05628C45-B3BE-48FC-AAE0-8BF7C6D34C04}" destId="{F5E00C85-0196-4FDF-849B-D2A72F7F1C2F}" srcOrd="0" destOrd="2" presId="urn:microsoft.com/office/officeart/2005/8/layout/hProcess9"/>
    <dgm:cxn modelId="{1B3E9391-80A5-4B8C-B61C-E5A1EAABC4F9}" type="presOf" srcId="{929C1018-6872-4A4B-A511-0021AAEE54FD}" destId="{8992EDD6-5744-44BC-A55B-692D60533E62}" srcOrd="0" destOrd="0" presId="urn:microsoft.com/office/officeart/2005/8/layout/hProcess9"/>
    <dgm:cxn modelId="{6CA72A94-6615-4C77-BCBB-082212C102B5}" type="presOf" srcId="{44A1288F-C232-4D4A-B313-160BC0211EB5}" destId="{C011A735-1311-4760-A6D3-B4DC1947105E}" srcOrd="0" destOrd="0" presId="urn:microsoft.com/office/officeart/2005/8/layout/hProcess9"/>
    <dgm:cxn modelId="{49EF68A5-7D03-4851-BAC9-71446E63B5BA}" srcId="{512D9F3D-E219-4520-BBA9-FA86F48E0C7F}" destId="{AB19E3F9-6911-48F7-AB35-DC1E9EDDC2E6}" srcOrd="0" destOrd="0" parTransId="{F794A7AF-4593-447A-B62B-24171C105DF6}" sibTransId="{AFF9C076-51FC-4084-B2F3-A88F8B53D9FB}"/>
    <dgm:cxn modelId="{6DCF3EB1-8B92-447A-BE72-761FA166F7FD}" type="presOf" srcId="{AB19E3F9-6911-48F7-AB35-DC1E9EDDC2E6}" destId="{F5E00C85-0196-4FDF-849B-D2A72F7F1C2F}" srcOrd="0" destOrd="1" presId="urn:microsoft.com/office/officeart/2005/8/layout/hProcess9"/>
    <dgm:cxn modelId="{072FEBC8-00E1-4740-80C2-566F2A1F2786}" srcId="{512D9F3D-E219-4520-BBA9-FA86F48E0C7F}" destId="{060BD227-7430-4324-BE4B-95C1D56E8D3F}" srcOrd="2" destOrd="0" parTransId="{12A17BB0-C111-46C1-B318-C6E7D3D31098}" sibTransId="{26A1E719-FEB6-4263-A35D-1A6A0B441E81}"/>
    <dgm:cxn modelId="{5BDA54D2-AE08-4803-991A-DE2B30663C99}" srcId="{512D9F3D-E219-4520-BBA9-FA86F48E0C7F}" destId="{05628C45-B3BE-48FC-AAE0-8BF7C6D34C04}" srcOrd="1" destOrd="0" parTransId="{DB4F4796-ADD4-4877-B771-2167A7FE5E4B}" sibTransId="{2E00E87B-618B-4373-AF95-1B283A39E944}"/>
    <dgm:cxn modelId="{39018DEF-1C68-44E1-B3DC-0EBFA7467FAB}" srcId="{929C1018-6872-4A4B-A511-0021AAEE54FD}" destId="{512D9F3D-E219-4520-BBA9-FA86F48E0C7F}" srcOrd="1" destOrd="0" parTransId="{1AE3657F-5474-428A-8C73-2C877185F680}" sibTransId="{AE88D20A-0139-48B2-9D7A-302BD6D7407F}"/>
    <dgm:cxn modelId="{79577BF2-7196-47A8-BF95-00DF16CF09D3}" srcId="{929C1018-6872-4A4B-A511-0021AAEE54FD}" destId="{2B28EB50-38A1-44BF-A91D-07BD1B1E5E05}" srcOrd="0" destOrd="0" parTransId="{968D48FE-7FB5-4928-ABC9-733589255D93}" sibTransId="{DE1E8FFB-7A59-436D-97C2-9C4510124495}"/>
    <dgm:cxn modelId="{1FC03240-D46C-489C-B9C2-3FCA52C42A45}" type="presParOf" srcId="{8992EDD6-5744-44BC-A55B-692D60533E62}" destId="{3DABE194-6299-4F04-A1C1-2A76504CE436}" srcOrd="0" destOrd="0" presId="urn:microsoft.com/office/officeart/2005/8/layout/hProcess9"/>
    <dgm:cxn modelId="{D2770070-3417-4A72-AC38-06C6FEDBA793}" type="presParOf" srcId="{8992EDD6-5744-44BC-A55B-692D60533E62}" destId="{651A218B-9BD3-4462-9474-1C812B790537}" srcOrd="1" destOrd="0" presId="urn:microsoft.com/office/officeart/2005/8/layout/hProcess9"/>
    <dgm:cxn modelId="{AC264CB1-2C80-4D66-B7EA-E0724232F8FA}" type="presParOf" srcId="{651A218B-9BD3-4462-9474-1C812B790537}" destId="{D0EA33B5-8887-46D1-B2BD-97A18F22B835}" srcOrd="0" destOrd="0" presId="urn:microsoft.com/office/officeart/2005/8/layout/hProcess9"/>
    <dgm:cxn modelId="{038C56AA-49DE-4AC5-B306-EF77797ECEA2}" type="presParOf" srcId="{651A218B-9BD3-4462-9474-1C812B790537}" destId="{FC6C4716-ED00-4692-96AA-0D024BFE2902}" srcOrd="1" destOrd="0" presId="urn:microsoft.com/office/officeart/2005/8/layout/hProcess9"/>
    <dgm:cxn modelId="{294BCD12-AC86-48C4-9650-A81B8FEF371A}" type="presParOf" srcId="{651A218B-9BD3-4462-9474-1C812B790537}" destId="{F5E00C85-0196-4FDF-849B-D2A72F7F1C2F}" srcOrd="2" destOrd="0" presId="urn:microsoft.com/office/officeart/2005/8/layout/hProcess9"/>
    <dgm:cxn modelId="{B6101F75-31DC-4563-AC2E-ADFBCDEA00DE}" type="presParOf" srcId="{651A218B-9BD3-4462-9474-1C812B790537}" destId="{DDEACF1B-63E8-4258-9A6C-D26E4410DA22}" srcOrd="3" destOrd="0" presId="urn:microsoft.com/office/officeart/2005/8/layout/hProcess9"/>
    <dgm:cxn modelId="{A972BC7A-23E6-4D7D-A285-92BB7C5587DF}" type="presParOf" srcId="{651A218B-9BD3-4462-9474-1C812B790537}" destId="{C011A735-1311-4760-A6D3-B4DC1947105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B06AC-EB14-42EB-8024-B712AF7B15BC}">
      <dsp:nvSpPr>
        <dsp:cNvPr id="0" name=""/>
        <dsp:cNvSpPr/>
      </dsp:nvSpPr>
      <dsp:spPr>
        <a:xfrm>
          <a:off x="0" y="0"/>
          <a:ext cx="8089455" cy="7808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Intro to TNC</a:t>
          </a:r>
        </a:p>
      </dsp:txBody>
      <dsp:txXfrm>
        <a:off x="22870" y="22870"/>
        <a:ext cx="7155527" cy="735084"/>
      </dsp:txXfrm>
    </dsp:sp>
    <dsp:sp modelId="{808AB51B-2A5F-4BDE-AA66-29520F8815D9}">
      <dsp:nvSpPr>
        <dsp:cNvPr id="0" name=""/>
        <dsp:cNvSpPr/>
      </dsp:nvSpPr>
      <dsp:spPr>
        <a:xfrm>
          <a:off x="604082" y="889272"/>
          <a:ext cx="8089455" cy="7808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SOAR Overview</a:t>
          </a:r>
        </a:p>
      </dsp:txBody>
      <dsp:txXfrm>
        <a:off x="626952" y="912142"/>
        <a:ext cx="6932096" cy="735084"/>
      </dsp:txXfrm>
    </dsp:sp>
    <dsp:sp modelId="{6C683DA2-D008-49E5-8103-0F286929E708}">
      <dsp:nvSpPr>
        <dsp:cNvPr id="0" name=""/>
        <dsp:cNvSpPr/>
      </dsp:nvSpPr>
      <dsp:spPr>
        <a:xfrm>
          <a:off x="1208165" y="1778544"/>
          <a:ext cx="8089455" cy="7808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Funding for Aquaculture</a:t>
          </a:r>
        </a:p>
      </dsp:txBody>
      <dsp:txXfrm>
        <a:off x="1231035" y="1801414"/>
        <a:ext cx="6932096" cy="735084"/>
      </dsp:txXfrm>
    </dsp:sp>
    <dsp:sp modelId="{9D8B8119-F461-47F9-AC21-6BD00334E063}">
      <dsp:nvSpPr>
        <dsp:cNvPr id="0" name=""/>
        <dsp:cNvSpPr/>
      </dsp:nvSpPr>
      <dsp:spPr>
        <a:xfrm>
          <a:off x="1812248" y="2667816"/>
          <a:ext cx="8089455" cy="7808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Our Goals</a:t>
          </a:r>
          <a:endParaRPr lang="en-US" sz="2800" kern="1200" dirty="0"/>
        </a:p>
      </dsp:txBody>
      <dsp:txXfrm>
        <a:off x="1835118" y="2690686"/>
        <a:ext cx="6932096" cy="735084"/>
      </dsp:txXfrm>
    </dsp:sp>
    <dsp:sp modelId="{14EDCAF5-072E-413E-970F-28B897F3500F}">
      <dsp:nvSpPr>
        <dsp:cNvPr id="0" name=""/>
        <dsp:cNvSpPr/>
      </dsp:nvSpPr>
      <dsp:spPr>
        <a:xfrm>
          <a:off x="2416330" y="3557088"/>
          <a:ext cx="8089455" cy="7808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Discussion</a:t>
          </a:r>
        </a:p>
      </dsp:txBody>
      <dsp:txXfrm>
        <a:off x="2439200" y="3579958"/>
        <a:ext cx="6932096" cy="735084"/>
      </dsp:txXfrm>
    </dsp:sp>
    <dsp:sp modelId="{E5B10938-99BA-4DB1-A396-27CF02336886}">
      <dsp:nvSpPr>
        <dsp:cNvPr id="0" name=""/>
        <dsp:cNvSpPr/>
      </dsp:nvSpPr>
      <dsp:spPr>
        <a:xfrm>
          <a:off x="7581919" y="570435"/>
          <a:ext cx="507535" cy="50753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696114" y="570435"/>
        <a:ext cx="279145" cy="381920"/>
      </dsp:txXfrm>
    </dsp:sp>
    <dsp:sp modelId="{E7FE6EC3-4B22-40EA-8F7F-BDD16394C1F1}">
      <dsp:nvSpPr>
        <dsp:cNvPr id="0" name=""/>
        <dsp:cNvSpPr/>
      </dsp:nvSpPr>
      <dsp:spPr>
        <a:xfrm>
          <a:off x="8186002" y="1459707"/>
          <a:ext cx="507535" cy="50753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0197" y="1459707"/>
        <a:ext cx="279145" cy="381920"/>
      </dsp:txXfrm>
    </dsp:sp>
    <dsp:sp modelId="{75A44CB6-A79B-4250-9A40-09D75C9FD192}">
      <dsp:nvSpPr>
        <dsp:cNvPr id="0" name=""/>
        <dsp:cNvSpPr/>
      </dsp:nvSpPr>
      <dsp:spPr>
        <a:xfrm>
          <a:off x="8790084" y="2335966"/>
          <a:ext cx="507535" cy="50753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04279" y="2335966"/>
        <a:ext cx="279145" cy="381920"/>
      </dsp:txXfrm>
    </dsp:sp>
    <dsp:sp modelId="{ECA1A9BD-C590-41E9-B60B-971EC8DCA4ED}">
      <dsp:nvSpPr>
        <dsp:cNvPr id="0" name=""/>
        <dsp:cNvSpPr/>
      </dsp:nvSpPr>
      <dsp:spPr>
        <a:xfrm>
          <a:off x="9394167" y="3233914"/>
          <a:ext cx="507535" cy="50753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08362" y="3233914"/>
        <a:ext cx="279145" cy="381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BE194-6299-4F04-A1C1-2A76504CE436}">
      <dsp:nvSpPr>
        <dsp:cNvPr id="0" name=""/>
        <dsp:cNvSpPr/>
      </dsp:nvSpPr>
      <dsp:spPr>
        <a:xfrm>
          <a:off x="754987" y="0"/>
          <a:ext cx="8556530" cy="437491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A33B5-8887-46D1-B2BD-97A18F22B835}">
      <dsp:nvSpPr>
        <dsp:cNvPr id="0" name=""/>
        <dsp:cNvSpPr/>
      </dsp:nvSpPr>
      <dsp:spPr>
        <a:xfrm>
          <a:off x="5203" y="1312473"/>
          <a:ext cx="3219320" cy="1749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none" kern="1200" dirty="0"/>
            <a:t>Habitat Restoration</a:t>
          </a:r>
        </a:p>
      </dsp:txBody>
      <dsp:txXfrm>
        <a:off x="90629" y="1397899"/>
        <a:ext cx="3048468" cy="1579113"/>
      </dsp:txXfrm>
    </dsp:sp>
    <dsp:sp modelId="{F5E00C85-0196-4FDF-849B-D2A72F7F1C2F}">
      <dsp:nvSpPr>
        <dsp:cNvPr id="0" name=""/>
        <dsp:cNvSpPr/>
      </dsp:nvSpPr>
      <dsp:spPr>
        <a:xfrm>
          <a:off x="3423592" y="1312473"/>
          <a:ext cx="3219320" cy="1749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Aquaculture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Ecosystem services work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Social science work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Denitrification</a:t>
          </a:r>
        </a:p>
      </dsp:txBody>
      <dsp:txXfrm>
        <a:off x="3509018" y="1397899"/>
        <a:ext cx="3048468" cy="1579113"/>
      </dsp:txXfrm>
    </dsp:sp>
    <dsp:sp modelId="{C011A735-1311-4760-A6D3-B4DC1947105E}">
      <dsp:nvSpPr>
        <dsp:cNvPr id="0" name=""/>
        <dsp:cNvSpPr/>
      </dsp:nvSpPr>
      <dsp:spPr>
        <a:xfrm>
          <a:off x="6841982" y="1312473"/>
          <a:ext cx="3219320" cy="1749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SOAR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Bringing restoration and industry together</a:t>
          </a:r>
        </a:p>
      </dsp:txBody>
      <dsp:txXfrm>
        <a:off x="6927408" y="1397899"/>
        <a:ext cx="3048468" cy="1579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E06DA1-7254-4F83-B1E4-BF5F76CF72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8C967-1BD9-490C-B0D9-862040818F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1B13C-E24E-4D8B-B1C2-CE80D9872803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FE8E8-087F-468F-A82E-B9C86AEB6F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55752-D1FE-4251-80C6-AF69BCEDD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41243-E346-4AF8-A8BE-A00B651C5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27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32031-6297-4D45-B38B-29B38A09B924}" type="datetimeFigureOut">
              <a:rPr lang="en-US" smtClean="0"/>
              <a:t>1/31/2025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9A8F8-ADC6-401C-83FE-1703170D9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7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35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Questions:</a:t>
            </a:r>
          </a:p>
          <a:p>
            <a:pPr marL="342900" indent="-342900">
              <a:buAutoNum type="arabicPeriod"/>
            </a:pPr>
            <a:r>
              <a:rPr lang="en-US" dirty="0"/>
              <a:t>What price should we buy the oysters at?</a:t>
            </a:r>
          </a:p>
          <a:p>
            <a:pPr marL="342900" indent="-342900">
              <a:buAutoNum type="arabicPeriod"/>
            </a:pPr>
            <a:r>
              <a:rPr lang="en-US" dirty="0"/>
              <a:t>Which products are going to be acceptable to us for restoration purposes?</a:t>
            </a:r>
          </a:p>
          <a:p>
            <a:pPr marL="342900" indent="-342900">
              <a:buAutoNum type="arabicPeriod"/>
            </a:pPr>
            <a:r>
              <a:rPr lang="en-US" dirty="0"/>
              <a:t>How do we approach the risk of disease issues?</a:t>
            </a:r>
          </a:p>
          <a:p>
            <a:pPr marL="342900" indent="-342900">
              <a:buAutoNum type="arabicPeriod"/>
            </a:pPr>
            <a:r>
              <a:rPr lang="en-US" dirty="0"/>
              <a:t>Which genetic lines are most suitable for this project vs industry?</a:t>
            </a:r>
          </a:p>
          <a:p>
            <a:pPr marL="342900" indent="-342900">
              <a:buAutoNum type="arabicPeriod"/>
            </a:pPr>
            <a:r>
              <a:rPr lang="en-US" dirty="0"/>
              <a:t>What is missing from this list, and what are other questions/topics we should we be considering to support industry buy-in?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Comments:</a:t>
            </a:r>
            <a:br>
              <a:rPr lang="en-US" dirty="0"/>
            </a:br>
            <a:r>
              <a:rPr lang="en-US" dirty="0"/>
              <a:t>1. Plan to work with MAA membership but don’t want to be exclusive to other growers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44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36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96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Climate adaptation work as well. – adjacent to this work, living shorelines.</a:t>
            </a:r>
          </a:p>
          <a:p>
            <a:r>
              <a:rPr lang="en-US" dirty="0"/>
              <a:t>Perceptions of aquaculture research – predictor of support is impact to local economy and education level about aquaculture</a:t>
            </a:r>
          </a:p>
          <a:p>
            <a:r>
              <a:rPr lang="en-US" dirty="0"/>
              <a:t>Research to understand </a:t>
            </a:r>
            <a:r>
              <a:rPr lang="en-US" dirty="0" err="1"/>
              <a:t>waterquality</a:t>
            </a:r>
            <a:r>
              <a:rPr lang="en-US" dirty="0"/>
              <a:t> impacts of restoration and aquaculture around DNF.</a:t>
            </a:r>
          </a:p>
          <a:p>
            <a:r>
              <a:rPr lang="en-US" dirty="0"/>
              <a:t>Additional efforts – interplay between aquaculture and eelgrass.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0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We’d like to play the role of trusted (non-industry) advocate for benefits of aquaculture</a:t>
            </a:r>
          </a:p>
          <a:p>
            <a:r>
              <a:rPr lang="en-US" dirty="0"/>
              <a:t>Develop materials for local decisionmakers?</a:t>
            </a:r>
          </a:p>
          <a:p>
            <a:r>
              <a:rPr lang="en-US" dirty="0"/>
              <a:t>Education roadshow?</a:t>
            </a:r>
          </a:p>
          <a:p>
            <a:r>
              <a:rPr lang="en-US" dirty="0"/>
              <a:t>Have to keep this type of activity up – turnover at local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486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Biosecurity</a:t>
            </a:r>
          </a:p>
          <a:p>
            <a:r>
              <a:rPr lang="en-US" dirty="0"/>
              <a:t>DMF</a:t>
            </a:r>
            <a:br>
              <a:rPr lang="en-US" dirty="0"/>
            </a:br>
            <a:r>
              <a:rPr lang="en-US" dirty="0"/>
              <a:t>LOA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78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54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of 2024, this practice is available in 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NRCS contract with growers to cultch and plant oysters on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53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habitat types</a:t>
            </a:r>
          </a:p>
          <a:p>
            <a:r>
              <a:rPr lang="en-US" dirty="0"/>
              <a:t>DMF newly created habitat restoration coordinator</a:t>
            </a:r>
          </a:p>
          <a:p>
            <a:r>
              <a:rPr lang="en-US" dirty="0"/>
              <a:t>ID and prioritize sites </a:t>
            </a:r>
          </a:p>
          <a:p>
            <a:r>
              <a:rPr lang="en-US" dirty="0"/>
              <a:t>Policy review including rewrite of shellfish planting guidelines – siting and enforcement issues</a:t>
            </a:r>
          </a:p>
          <a:p>
            <a:r>
              <a:rPr lang="en-US" dirty="0"/>
              <a:t>Updating folks via Shellfish Advisory Panel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29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Partner responsibilities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3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4814306"/>
            <a:ext cx="11430000" cy="914400"/>
          </a:xfrm>
        </p:spPr>
        <p:txBody>
          <a:bodyPr anchor="b" anchorCtr="0">
            <a:normAutofit/>
          </a:bodyPr>
          <a:lstStyle>
            <a:lvl1pPr algn="ctr"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27142"/>
            <a:ext cx="91440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C2095F-7B39-4759-AE92-AE50B6BA53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71800" cy="4498848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B0A5D79-F0F4-45CE-B062-C2E357A061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88640" y="0"/>
            <a:ext cx="2971800" cy="4498848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05D607A-0932-4D45-85E9-8409F3427E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7280" y="0"/>
            <a:ext cx="2971800" cy="4498848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8161B2D-4407-42D9-AB65-087A0993DC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5920" y="0"/>
            <a:ext cx="2971800" cy="4498848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9" name="Bottom Right">
            <a:extLst>
              <a:ext uri="{FF2B5EF4-FFF2-40B4-BE49-F238E27FC236}">
                <a16:creationId xmlns:a16="http://schemas.microsoft.com/office/drawing/2014/main" id="{0ADFF9C3-7C25-4ED5-81ED-9431FC8E3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-1" y="4222592"/>
            <a:ext cx="4572000" cy="2635408"/>
            <a:chOff x="7980400" y="3276601"/>
            <a:chExt cx="4211600" cy="3581399"/>
          </a:xfrm>
        </p:grpSpPr>
        <p:grpSp>
          <p:nvGrpSpPr>
            <p:cNvPr id="10" name="Graphic 157">
              <a:extLst>
                <a:ext uri="{FF2B5EF4-FFF2-40B4-BE49-F238E27FC236}">
                  <a16:creationId xmlns:a16="http://schemas.microsoft.com/office/drawing/2014/main" id="{3855FED8-087A-4ECA-B19E-7F86739CB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2" name="Freeform: Shape 24">
                <a:extLst>
                  <a:ext uri="{FF2B5EF4-FFF2-40B4-BE49-F238E27FC236}">
                    <a16:creationId xmlns:a16="http://schemas.microsoft.com/office/drawing/2014/main" id="{A926BA7E-AF91-486C-A25D-9D87EB19951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25">
                <a:extLst>
                  <a:ext uri="{FF2B5EF4-FFF2-40B4-BE49-F238E27FC236}">
                    <a16:creationId xmlns:a16="http://schemas.microsoft.com/office/drawing/2014/main" id="{86FE3C9D-35BA-4B6F-BA75-1B08C63477BB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26">
                <a:extLst>
                  <a:ext uri="{FF2B5EF4-FFF2-40B4-BE49-F238E27FC236}">
                    <a16:creationId xmlns:a16="http://schemas.microsoft.com/office/drawing/2014/main" id="{23288AEC-C6CA-4B67-910D-25E4BD97343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0">
                <a:extLst>
                  <a:ext uri="{FF2B5EF4-FFF2-40B4-BE49-F238E27FC236}">
                    <a16:creationId xmlns:a16="http://schemas.microsoft.com/office/drawing/2014/main" id="{6F549CCC-D405-4BA1-A232-C56449416BE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6" name="Freeform: Shape 31">
                <a:extLst>
                  <a:ext uri="{FF2B5EF4-FFF2-40B4-BE49-F238E27FC236}">
                    <a16:creationId xmlns:a16="http://schemas.microsoft.com/office/drawing/2014/main" id="{0173928B-6BE7-48C8-BC2D-FA9D803DE7F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7" name="Freeform: Shape 32">
                <a:extLst>
                  <a:ext uri="{FF2B5EF4-FFF2-40B4-BE49-F238E27FC236}">
                    <a16:creationId xmlns:a16="http://schemas.microsoft.com/office/drawing/2014/main" id="{15D84E21-7BFE-4F1A-AFFC-A624A12B433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8" name="Freeform: Shape 36">
                <a:extLst>
                  <a:ext uri="{FF2B5EF4-FFF2-40B4-BE49-F238E27FC236}">
                    <a16:creationId xmlns:a16="http://schemas.microsoft.com/office/drawing/2014/main" id="{2DEA3AAE-0C03-42C2-A70B-763D840692B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11" name="Freeform: Shape 23">
              <a:extLst>
                <a:ext uri="{FF2B5EF4-FFF2-40B4-BE49-F238E27FC236}">
                  <a16:creationId xmlns:a16="http://schemas.microsoft.com/office/drawing/2014/main" id="{B7386810-4CAD-4571-8758-D163D51A4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for Product La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1" name="Freeform: Shape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2" name="Freeform: Shape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CE235D5-C9A4-4BE8-BA73-CB43044C0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2124766"/>
            <a:ext cx="1828800" cy="27432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E335D8-9532-4971-B398-4A92330E0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08521" y="2120360"/>
            <a:ext cx="1828800" cy="2743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1A1F96-B917-4C7C-AC49-6F5A63D2D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78842" y="2115954"/>
            <a:ext cx="1828800" cy="274320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92F025-DDF7-4E7F-8D91-219F785DC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9163" y="2111548"/>
            <a:ext cx="1828800" cy="27432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61C09E-D15F-45A5-B238-7BCA8F43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484" y="2129173"/>
            <a:ext cx="1828800" cy="27432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4C52CFE3-834C-47CD-B83D-EE3E9BDF7EB0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1408176" y="2423160"/>
            <a:ext cx="685800" cy="6858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982BCC9-60AF-46F4-9F98-66B6A4EEC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688" y="3364992"/>
            <a:ext cx="1645920" cy="310896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F8538CE-C709-4E03-BEA0-595C4832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721516"/>
            <a:ext cx="1645920" cy="8321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DBF1F06A-E008-4A1F-B15D-8B17A96843C4}"/>
              </a:ext>
            </a:extLst>
          </p:cNvPr>
          <p:cNvSpPr>
            <a:spLocks noGrp="1"/>
          </p:cNvSpPr>
          <p:nvPr>
            <p:ph type="clipArt" sz="quarter" idx="13" hasCustomPrompt="1"/>
          </p:nvPr>
        </p:nvSpPr>
        <p:spPr>
          <a:xfrm>
            <a:off x="3584448" y="2423160"/>
            <a:ext cx="685800" cy="6858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22E02583-A68C-461F-A7EA-CCB799FF8C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99816" y="3355848"/>
            <a:ext cx="1645920" cy="310896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28AFEAEF-5DBC-4899-A91D-67ACF62EE8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99816" y="3721516"/>
            <a:ext cx="1645920" cy="8321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Online Image Placeholder 28">
            <a:extLst>
              <a:ext uri="{FF2B5EF4-FFF2-40B4-BE49-F238E27FC236}">
                <a16:creationId xmlns:a16="http://schemas.microsoft.com/office/drawing/2014/main" id="{4E80734C-00E1-4859-9CBC-72F685ED3ECA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751576" y="2423160"/>
            <a:ext cx="685800" cy="6858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2BCDF99A-2A2D-450C-A2EC-855BF8CF34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6944" y="3355848"/>
            <a:ext cx="1645920" cy="310896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F9B9826B-7B62-4748-A213-35BC39ABA1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66944" y="3721516"/>
            <a:ext cx="1645920" cy="8321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Online Image Placeholder 28">
            <a:extLst>
              <a:ext uri="{FF2B5EF4-FFF2-40B4-BE49-F238E27FC236}">
                <a16:creationId xmlns:a16="http://schemas.microsoft.com/office/drawing/2014/main" id="{A4C3FC1B-B692-43CB-A148-E1C8F5215715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7964424" y="2459736"/>
            <a:ext cx="685800" cy="6858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6F67F147-F73B-41A8-BDE9-C0362A2496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43216" y="3355848"/>
            <a:ext cx="1645920" cy="310896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36">
            <a:extLst>
              <a:ext uri="{FF2B5EF4-FFF2-40B4-BE49-F238E27FC236}">
                <a16:creationId xmlns:a16="http://schemas.microsoft.com/office/drawing/2014/main" id="{05CCB676-6291-4B66-8B0C-D2807FFDC0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43216" y="3721516"/>
            <a:ext cx="1645920" cy="8321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Online Image Placeholder 28">
            <a:extLst>
              <a:ext uri="{FF2B5EF4-FFF2-40B4-BE49-F238E27FC236}">
                <a16:creationId xmlns:a16="http://schemas.microsoft.com/office/drawing/2014/main" id="{FE385F6E-CA59-470E-B2EE-A9275BD02513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10085832" y="2459736"/>
            <a:ext cx="685800" cy="6858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D597C6A-309C-4388-AD51-3CA4C7D322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10344" y="3359348"/>
            <a:ext cx="1645920" cy="310896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36">
            <a:extLst>
              <a:ext uri="{FF2B5EF4-FFF2-40B4-BE49-F238E27FC236}">
                <a16:creationId xmlns:a16="http://schemas.microsoft.com/office/drawing/2014/main" id="{4FAEDD7A-7EFF-4683-B485-0E7C891E84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10344" y="3721516"/>
            <a:ext cx="1645920" cy="8321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5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1" name="Freeform: Shape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2" name="Freeform: Shape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BA1E84-270B-4FFF-AE2D-1118555EA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3492029"/>
            <a:ext cx="1045824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276568E-688A-4E48-A2E2-309074BB84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331720"/>
            <a:ext cx="2286000" cy="457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F7B45EFE-7518-4339-BC12-BDB6AE6B45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6048" y="2331720"/>
            <a:ext cx="2286000" cy="457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90914F75-CCEE-4A83-B123-C63AEE5591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1704" y="2331720"/>
            <a:ext cx="2286000" cy="457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457D21-9E5C-42C3-B963-EB5C573E4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848" y="2825496"/>
            <a:ext cx="1828800" cy="3108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ADD 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5718815-3BB8-4E88-99D1-02A1711B5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5504" y="2816352"/>
            <a:ext cx="1828800" cy="3108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ADD 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2791BA3-A25E-47AA-BE4F-061E394945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81160" y="2825496"/>
            <a:ext cx="1828800" cy="3108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ADD TITLE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A7F9C1F7-7C6C-4753-971D-57FC507D0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27248" y="3895344"/>
            <a:ext cx="1828800" cy="3108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ADD TITLE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25B6F234-5859-479D-A644-428DF67067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2904" y="3895344"/>
            <a:ext cx="1828800" cy="3108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ADD TITLE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241AC019-59F4-46A4-A11D-8961BADF3B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8648" y="4206240"/>
            <a:ext cx="2286000" cy="457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BDB73453-5E3B-4D0C-A15D-1D4D97053A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6016" y="4206240"/>
            <a:ext cx="2286000" cy="457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3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448" y="365125"/>
            <a:ext cx="8353426" cy="1325563"/>
          </a:xfrm>
        </p:spPr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D9DEB19-D619-47AB-BE94-FA3DDA460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4952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4448" y="1681163"/>
            <a:ext cx="3483864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4448" y="2505075"/>
            <a:ext cx="3483864" cy="3474720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543800" y="1681163"/>
            <a:ext cx="3483864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43800" y="2505075"/>
            <a:ext cx="3483864" cy="3474720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2" name="Bottom Right">
            <a:extLst>
              <a:ext uri="{FF2B5EF4-FFF2-40B4-BE49-F238E27FC236}">
                <a16:creationId xmlns:a16="http://schemas.microsoft.com/office/drawing/2014/main" id="{1667A1E8-3018-4001-B0FE-0B4326132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13" name="Graphic 157">
              <a:extLst>
                <a:ext uri="{FF2B5EF4-FFF2-40B4-BE49-F238E27FC236}">
                  <a16:creationId xmlns:a16="http://schemas.microsoft.com/office/drawing/2014/main" id="{5AFF63E6-DC17-46C3-B823-1137AE864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5" name="Freeform: Shape 24">
                <a:extLst>
                  <a:ext uri="{FF2B5EF4-FFF2-40B4-BE49-F238E27FC236}">
                    <a16:creationId xmlns:a16="http://schemas.microsoft.com/office/drawing/2014/main" id="{337E26D2-F396-484E-B772-EDD11744E222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6" name="Freeform: Shape 25">
                <a:extLst>
                  <a:ext uri="{FF2B5EF4-FFF2-40B4-BE49-F238E27FC236}">
                    <a16:creationId xmlns:a16="http://schemas.microsoft.com/office/drawing/2014/main" id="{7BD51612-9C68-492F-8EDA-AC9CD665B42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7" name="Freeform: Shape 26">
                <a:extLst>
                  <a:ext uri="{FF2B5EF4-FFF2-40B4-BE49-F238E27FC236}">
                    <a16:creationId xmlns:a16="http://schemas.microsoft.com/office/drawing/2014/main" id="{E200DEED-F771-4E37-B642-842E84B1043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8" name="Freeform: Shape 30">
                <a:extLst>
                  <a:ext uri="{FF2B5EF4-FFF2-40B4-BE49-F238E27FC236}">
                    <a16:creationId xmlns:a16="http://schemas.microsoft.com/office/drawing/2014/main" id="{9BBD781A-81EA-4C52-B45D-365CF3F5138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9" name="Freeform: Shape 31">
                <a:extLst>
                  <a:ext uri="{FF2B5EF4-FFF2-40B4-BE49-F238E27FC236}">
                    <a16:creationId xmlns:a16="http://schemas.microsoft.com/office/drawing/2014/main" id="{731704AC-9126-464E-93BF-913A8724D55E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0" name="Freeform: Shape 32">
                <a:extLst>
                  <a:ext uri="{FF2B5EF4-FFF2-40B4-BE49-F238E27FC236}">
                    <a16:creationId xmlns:a16="http://schemas.microsoft.com/office/drawing/2014/main" id="{E9C4B9D4-017F-48C9-83EE-067D4C23D562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1" name="Freeform: Shape 36">
                <a:extLst>
                  <a:ext uri="{FF2B5EF4-FFF2-40B4-BE49-F238E27FC236}">
                    <a16:creationId xmlns:a16="http://schemas.microsoft.com/office/drawing/2014/main" id="{A2549C88-4C09-431B-A746-6BB8F330F56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14" name="Freeform: Shape 23">
              <a:extLst>
                <a:ext uri="{FF2B5EF4-FFF2-40B4-BE49-F238E27FC236}">
                  <a16:creationId xmlns:a16="http://schemas.microsoft.com/office/drawing/2014/main" id="{B09360BE-E702-4312-BDC3-0EE6422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378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365125"/>
            <a:ext cx="8353426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2963" y="1681163"/>
            <a:ext cx="2514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82963" y="2505075"/>
            <a:ext cx="2514600" cy="3474720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156" y="1681163"/>
            <a:ext cx="2514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4125" y="2505075"/>
            <a:ext cx="2514600" cy="3474720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05BF5CB-E607-49B6-8E54-0228DEF8D7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77350" y="1700213"/>
            <a:ext cx="2514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4901FC4-51BF-47FB-B851-F155DE9683E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277350" y="2524125"/>
            <a:ext cx="2514600" cy="3474720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4" name="Top Right">
            <a:extLst>
              <a:ext uri="{FF2B5EF4-FFF2-40B4-BE49-F238E27FC236}">
                <a16:creationId xmlns:a16="http://schemas.microsoft.com/office/drawing/2014/main" id="{5AFEAD74-7425-4451-A543-90F45CAA4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1"/>
            <a:ext cx="3877660" cy="5906585"/>
            <a:chOff x="10849" y="-3086"/>
            <a:chExt cx="2198951" cy="3349518"/>
          </a:xfrm>
        </p:grpSpPr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A0739BDD-AE24-4A98-99C5-D6619F67A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0">
              <a:extLst>
                <a:ext uri="{FF2B5EF4-FFF2-40B4-BE49-F238E27FC236}">
                  <a16:creationId xmlns:a16="http://schemas.microsoft.com/office/drawing/2014/main" id="{FEFC06E6-3363-4CDB-B79D-CCF531848BB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B90FB7A8-0E58-4D7D-A300-987F589B44E2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36269E94-7431-4473-8972-931287C80A4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808D1C61-DD5B-416A-9D5F-C40FD97783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94CB37AC-18BA-4C73-AE9D-1EAFBF960AE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25C8DE62-8360-46F6-B646-7EB8E119A2D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2" name="Freeform: Shape 16">
              <a:extLst>
                <a:ext uri="{FF2B5EF4-FFF2-40B4-BE49-F238E27FC236}">
                  <a16:creationId xmlns:a16="http://schemas.microsoft.com/office/drawing/2014/main" id="{57E333B6-C870-4773-862B-65B9C65AF1ED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825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8272" y="401416"/>
            <a:ext cx="4572000" cy="1325563"/>
          </a:xfrm>
        </p:spPr>
        <p:txBody>
          <a:bodyPr anchor="b" anchorCtr="0">
            <a:norm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59936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8256" y="1412748"/>
            <a:ext cx="4041648" cy="4032504"/>
          </a:xfrm>
          <a:solidFill>
            <a:schemeClr val="accent5"/>
          </a:solidFill>
          <a:ln w="101600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272" y="2084832"/>
            <a:ext cx="4572000" cy="4134993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60A5D944-41DB-4CFC-97C1-6C7FF8DF37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C52FEBB2-7D11-41E4-8284-A3119240C7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7D4BD90C-0DE3-488B-B828-BDBF5717EA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8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606040"/>
            <a:ext cx="3924300" cy="1325563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8" y="4105656"/>
            <a:ext cx="2552700" cy="2066071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8B39AA2A-DA2A-4F98-A265-15F8F0D8D450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41248" y="6356350"/>
            <a:ext cx="18288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D4140094-ECC6-407A-A2FF-98257769FD7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157232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952" y="0"/>
            <a:ext cx="6099048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56CC7D2E-562C-4512-9957-8C1B0A06F6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Top Right">
            <a:extLst>
              <a:ext uri="{FF2B5EF4-FFF2-40B4-BE49-F238E27FC236}">
                <a16:creationId xmlns:a16="http://schemas.microsoft.com/office/drawing/2014/main" id="{7DCF5A23-16BE-4FF7-8562-4B9CD64FB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50" y="-1"/>
            <a:ext cx="2768446" cy="4486275"/>
            <a:chOff x="10849" y="-3086"/>
            <a:chExt cx="2198951" cy="3349518"/>
          </a:xfrm>
        </p:grpSpPr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930E8856-48C1-4FFD-9BC1-360BCDEC0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0">
              <a:extLst>
                <a:ext uri="{FF2B5EF4-FFF2-40B4-BE49-F238E27FC236}">
                  <a16:creationId xmlns:a16="http://schemas.microsoft.com/office/drawing/2014/main" id="{0950DAF3-AE2C-43D7-884D-F377394DBC5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49552E91-169E-43A2-8337-361B09B2ECE1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4F38336D-53FF-4098-A32C-E01EF18D47C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C78446BA-74A6-401A-BC2F-8B0BB17F7E1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3C401887-78BB-448B-80F1-C8D99C8F25B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44DEADB1-ECC3-4C91-8A42-4B8440DEA49B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2" name="Freeform: Shape 16">
              <a:extLst>
                <a:ext uri="{FF2B5EF4-FFF2-40B4-BE49-F238E27FC236}">
                  <a16:creationId xmlns:a16="http://schemas.microsoft.com/office/drawing/2014/main" id="{47CC59C4-2B0F-4C73-ABC9-BB2A900B44A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923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39E44-C8F5-4FD0-8345-FA295CEA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8B0A9B-526A-4C0F-9112-3130C41A5DD8}"/>
              </a:ext>
            </a:extLst>
          </p:cNvPr>
          <p:cNvSpPr/>
          <p:nvPr userDrawn="1"/>
        </p:nvSpPr>
        <p:spPr>
          <a:xfrm>
            <a:off x="0" y="7628569"/>
            <a:ext cx="4038600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0B472D-4A4C-4AF9-86F1-E43C02D1B18D}"/>
              </a:ext>
            </a:extLst>
          </p:cNvPr>
          <p:cNvSpPr/>
          <p:nvPr userDrawn="1"/>
        </p:nvSpPr>
        <p:spPr>
          <a:xfrm>
            <a:off x="4044950" y="7628569"/>
            <a:ext cx="4038600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B530FA-24B1-40EC-A3FE-19C912C40F2C}"/>
              </a:ext>
            </a:extLst>
          </p:cNvPr>
          <p:cNvSpPr/>
          <p:nvPr userDrawn="1"/>
        </p:nvSpPr>
        <p:spPr>
          <a:xfrm>
            <a:off x="8115300" y="7628569"/>
            <a:ext cx="4038600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39AFF2-4D18-4B42-A6B8-58FABF72093B}"/>
              </a:ext>
            </a:extLst>
          </p:cNvPr>
          <p:cNvSpPr/>
          <p:nvPr userDrawn="1"/>
        </p:nvSpPr>
        <p:spPr>
          <a:xfrm>
            <a:off x="0" y="-990138"/>
            <a:ext cx="3047999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4E7FA2-CE13-4C5E-96C1-770D8B206A7A}"/>
              </a:ext>
            </a:extLst>
          </p:cNvPr>
          <p:cNvSpPr/>
          <p:nvPr userDrawn="1"/>
        </p:nvSpPr>
        <p:spPr>
          <a:xfrm>
            <a:off x="3048001" y="-984316"/>
            <a:ext cx="3047999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7F1754-1A1C-4B4B-96CE-B31AB810622B}"/>
              </a:ext>
            </a:extLst>
          </p:cNvPr>
          <p:cNvSpPr/>
          <p:nvPr userDrawn="1"/>
        </p:nvSpPr>
        <p:spPr>
          <a:xfrm>
            <a:off x="6096000" y="-990138"/>
            <a:ext cx="3047999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A747AC-FBCD-401F-85D9-F585917BEF6B}"/>
              </a:ext>
            </a:extLst>
          </p:cNvPr>
          <p:cNvSpPr/>
          <p:nvPr userDrawn="1"/>
        </p:nvSpPr>
        <p:spPr>
          <a:xfrm>
            <a:off x="9143999" y="-989389"/>
            <a:ext cx="3047999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43841-AE0F-41C9-97CC-D11B0249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Top Right">
            <a:extLst>
              <a:ext uri="{FF2B5EF4-FFF2-40B4-BE49-F238E27FC236}">
                <a16:creationId xmlns:a16="http://schemas.microsoft.com/office/drawing/2014/main" id="{BACCE7B0-8D06-4252-8429-A339167D2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975339" y="2702248"/>
            <a:ext cx="2062373" cy="4155752"/>
            <a:chOff x="10849" y="15178"/>
            <a:chExt cx="2198951" cy="3331254"/>
          </a:xfrm>
        </p:grpSpPr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23D7796B-4F31-43D2-9935-135F7251B35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023B3E92-CF7A-41F8-A5D4-FDD8C26708D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2194F273-6079-4D58-A510-0EBF4227520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AEC3FE6A-D4E9-4F9B-B689-9C5BF9326B6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B52D8E87-7BE8-4B9B-B18D-68C99705EEC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7" name="Freeform: Shape 15">
              <a:extLst>
                <a:ext uri="{FF2B5EF4-FFF2-40B4-BE49-F238E27FC236}">
                  <a16:creationId xmlns:a16="http://schemas.microsoft.com/office/drawing/2014/main" id="{6958AF13-A360-492B-8F33-E0608A11E67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8" name="Freeform: Shape 16">
              <a:extLst>
                <a:ext uri="{FF2B5EF4-FFF2-40B4-BE49-F238E27FC236}">
                  <a16:creationId xmlns:a16="http://schemas.microsoft.com/office/drawing/2014/main" id="{337AF046-BF07-462B-82F1-2215317CC3A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81000"/>
            <a:ext cx="2552700" cy="1325563"/>
          </a:xfrm>
        </p:spPr>
        <p:txBody>
          <a:bodyPr>
            <a:no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8" y="1789113"/>
            <a:ext cx="2552700" cy="2696918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1pPr>
            <a:lvl2pPr marL="4572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2pPr>
            <a:lvl3pPr marL="9144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3pPr>
            <a:lvl4pPr marL="13716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4pPr>
            <a:lvl5pPr marL="18288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1F8D2B3-30A8-4B83-A5C0-C99EF893420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5552" y="0"/>
            <a:ext cx="8156448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27371-9F9C-42B2-9592-42A9839926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AD277C46-5330-47A5-B42E-8A406D2266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46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93048-98A4-4EE6-A653-11BF380C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81000"/>
            <a:ext cx="4572000" cy="1325563"/>
          </a:xfrm>
        </p:spPr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8" y="1789112"/>
            <a:ext cx="4572000" cy="4166519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1717D704-6E87-4C09-AB8E-78E9D5F7395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445CE96-5361-47BD-A601-9A41E49796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32064" y="0"/>
            <a:ext cx="4059936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84B2061-5123-4D27-826E-8B5E6F98AA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471" y="1412748"/>
            <a:ext cx="4041648" cy="4032504"/>
          </a:xfrm>
          <a:solidFill>
            <a:schemeClr val="accent5"/>
          </a:solidFill>
          <a:ln w="101600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7235C1BB-4D36-4657-8084-ED52E2DBF3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830BDA30-4954-480D-9CDA-DFEC700B4B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9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074920"/>
            <a:ext cx="10515600" cy="603504"/>
          </a:xfrm>
        </p:spPr>
        <p:txBody>
          <a:bodyPr anchor="b">
            <a:normAutofit/>
          </a:bodyPr>
          <a:lstStyle>
            <a:lvl1pPr algn="ctr"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678D0D-E7C0-4B71-92B6-4809F88B7A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72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42432"/>
            <a:ext cx="10515600" cy="3657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9" name="Bottom Right">
            <a:extLst>
              <a:ext uri="{FF2B5EF4-FFF2-40B4-BE49-F238E27FC236}">
                <a16:creationId xmlns:a16="http://schemas.microsoft.com/office/drawing/2014/main" id="{9B4D6141-35CF-451D-BD01-FA735BAA3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20" name="Graphic 157">
              <a:extLst>
                <a:ext uri="{FF2B5EF4-FFF2-40B4-BE49-F238E27FC236}">
                  <a16:creationId xmlns:a16="http://schemas.microsoft.com/office/drawing/2014/main" id="{B322DFCF-90C7-4DBE-B29A-947503AAD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2" name="Freeform: Shape 24">
                <a:extLst>
                  <a:ext uri="{FF2B5EF4-FFF2-40B4-BE49-F238E27FC236}">
                    <a16:creationId xmlns:a16="http://schemas.microsoft.com/office/drawing/2014/main" id="{F48A038F-FA3F-4515-8D04-97EF22E65817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3" name="Freeform: Shape 25">
                <a:extLst>
                  <a:ext uri="{FF2B5EF4-FFF2-40B4-BE49-F238E27FC236}">
                    <a16:creationId xmlns:a16="http://schemas.microsoft.com/office/drawing/2014/main" id="{8155636C-869C-4098-B5E6-7A6B4DB8B61D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4" name="Freeform: Shape 26">
                <a:extLst>
                  <a:ext uri="{FF2B5EF4-FFF2-40B4-BE49-F238E27FC236}">
                    <a16:creationId xmlns:a16="http://schemas.microsoft.com/office/drawing/2014/main" id="{0E4F1004-DF67-4659-A9F6-7B088CCA24A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5" name="Freeform: Shape 30">
                <a:extLst>
                  <a:ext uri="{FF2B5EF4-FFF2-40B4-BE49-F238E27FC236}">
                    <a16:creationId xmlns:a16="http://schemas.microsoft.com/office/drawing/2014/main" id="{DE817514-787F-46B1-BA14-6DC30B01333A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6" name="Freeform: Shape 31">
                <a:extLst>
                  <a:ext uri="{FF2B5EF4-FFF2-40B4-BE49-F238E27FC236}">
                    <a16:creationId xmlns:a16="http://schemas.microsoft.com/office/drawing/2014/main" id="{19517BB1-651A-4460-87CD-207F8060759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7" name="Freeform: Shape 32">
                <a:extLst>
                  <a:ext uri="{FF2B5EF4-FFF2-40B4-BE49-F238E27FC236}">
                    <a16:creationId xmlns:a16="http://schemas.microsoft.com/office/drawing/2014/main" id="{9C651D90-C3D5-4EDB-BE84-CFAF352CB56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8" name="Freeform: Shape 36">
                <a:extLst>
                  <a:ext uri="{FF2B5EF4-FFF2-40B4-BE49-F238E27FC236}">
                    <a16:creationId xmlns:a16="http://schemas.microsoft.com/office/drawing/2014/main" id="{DD986C4F-FAF9-4E46-AC0A-06859698AD6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4338AACE-9CB3-4730-AE6B-8898D1E4D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1" name="Freeform: Shape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2" name="Freeform: Shape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E96B313-012D-4870-B065-8F7E74251B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964" y="1829525"/>
            <a:ext cx="10505786" cy="4337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1" name="Freeform: Shape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2" name="Freeform: Shape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9360AE7-EA24-46DC-9539-F79F9E58EE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964" y="2060002"/>
            <a:ext cx="10515311" cy="3280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0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48" y="1719072"/>
            <a:ext cx="4709160" cy="2926080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2800" spc="2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8A46BD-7BF9-45FF-8B9B-6269F3313E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320F30-F8B4-4ECD-B95C-9CEA2FB06F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4848" y="4864608"/>
            <a:ext cx="4709160" cy="36576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 marL="9144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 marL="13716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 marL="18288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D70719F9-FF81-4368-9918-F7F8C83EEAC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41248" y="6356350"/>
            <a:ext cx="182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82554244-AFE2-4E78-B199-C2315AE10B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345609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7031" y="6356350"/>
            <a:ext cx="18288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Top Right">
            <a:extLst>
              <a:ext uri="{FF2B5EF4-FFF2-40B4-BE49-F238E27FC236}">
                <a16:creationId xmlns:a16="http://schemas.microsoft.com/office/drawing/2014/main" id="{9C4825FE-0798-4C51-9649-7A9C4DE1D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0154652" y="-8827"/>
            <a:ext cx="2037346" cy="3747453"/>
            <a:chOff x="10849" y="15178"/>
            <a:chExt cx="2198951" cy="3331254"/>
          </a:xfrm>
        </p:grpSpPr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822B9B6C-AA13-4DF1-A092-D39EAEFA905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29B894B3-83A9-4074-93F1-DCC2A9A1CA3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CB9B20C6-7251-4040-8920-FCE1AFC00F22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4B278924-B03A-46BD-86D3-23814F354DA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60BB8FCC-3D93-47A8-AB4F-BDA9764AD1CB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7" name="Freeform: Shape 15">
              <a:extLst>
                <a:ext uri="{FF2B5EF4-FFF2-40B4-BE49-F238E27FC236}">
                  <a16:creationId xmlns:a16="http://schemas.microsoft.com/office/drawing/2014/main" id="{5BA303AA-6543-47AD-BDCE-99EA5718C682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8" name="Freeform: Shape 16">
              <a:extLst>
                <a:ext uri="{FF2B5EF4-FFF2-40B4-BE49-F238E27FC236}">
                  <a16:creationId xmlns:a16="http://schemas.microsoft.com/office/drawing/2014/main" id="{CE322720-E7C1-458D-A1F7-DE4A9F9E6433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24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E2735E56-216C-4BA9-B611-54BE87E4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048256"/>
            <a:ext cx="2206752" cy="868680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95928" y="923544"/>
            <a:ext cx="3383280" cy="169164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5928" y="2752344"/>
            <a:ext cx="3346704" cy="26517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5928" y="3072384"/>
            <a:ext cx="3346704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EE7ECEE8-59DE-4E85-A8C7-51F1919C75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10728" y="923544"/>
            <a:ext cx="3383280" cy="169164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D97FB821-8CBF-4A4F-B0B9-A06969A963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0728" y="2752344"/>
            <a:ext cx="3346704" cy="26517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CD848540-6394-46BF-83DE-84862EC7C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0728" y="3072384"/>
            <a:ext cx="3346704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AA8489A7-C95E-4BD6-A6DA-48D8AD7905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95928" y="3657600"/>
            <a:ext cx="3383280" cy="169164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52CC8864-A662-4E73-A14D-A4E610269D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95928" y="5468112"/>
            <a:ext cx="3346704" cy="26517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548CD837-2123-4EC2-B247-12AACAD5C8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95928" y="5779008"/>
            <a:ext cx="3346704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A30C89E-0A33-4198-A183-7C0A4BD2FF9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10728" y="3657600"/>
            <a:ext cx="3383280" cy="169164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C04926A4-C940-425C-86F4-9DA0FCF3E4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10728" y="5468112"/>
            <a:ext cx="3346704" cy="26517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02468BEF-BD57-4418-9C05-3675010184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10728" y="5779008"/>
            <a:ext cx="3346704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38" name="Bottom Right">
            <a:extLst>
              <a:ext uri="{FF2B5EF4-FFF2-40B4-BE49-F238E27FC236}">
                <a16:creationId xmlns:a16="http://schemas.microsoft.com/office/drawing/2014/main" id="{B36FFE50-05C0-4942-89B8-DEE732CC3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3284231"/>
            <a:ext cx="3899905" cy="3581399"/>
            <a:chOff x="7980400" y="3276601"/>
            <a:chExt cx="4211600" cy="3581399"/>
          </a:xfrm>
        </p:grpSpPr>
        <p:grpSp>
          <p:nvGrpSpPr>
            <p:cNvPr id="39" name="Graphic 157">
              <a:extLst>
                <a:ext uri="{FF2B5EF4-FFF2-40B4-BE49-F238E27FC236}">
                  <a16:creationId xmlns:a16="http://schemas.microsoft.com/office/drawing/2014/main" id="{A0172B24-EE58-47CA-9252-3427B1FD3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41" name="Freeform: Shape 24">
                <a:extLst>
                  <a:ext uri="{FF2B5EF4-FFF2-40B4-BE49-F238E27FC236}">
                    <a16:creationId xmlns:a16="http://schemas.microsoft.com/office/drawing/2014/main" id="{8C675FC1-39D2-4629-BC15-4DE2B87A385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2" name="Freeform: Shape 25">
                <a:extLst>
                  <a:ext uri="{FF2B5EF4-FFF2-40B4-BE49-F238E27FC236}">
                    <a16:creationId xmlns:a16="http://schemas.microsoft.com/office/drawing/2014/main" id="{AD8E5605-F606-41F2-8FA0-0819ACE79B0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3" name="Freeform: Shape 26">
                <a:extLst>
                  <a:ext uri="{FF2B5EF4-FFF2-40B4-BE49-F238E27FC236}">
                    <a16:creationId xmlns:a16="http://schemas.microsoft.com/office/drawing/2014/main" id="{7B78C10B-193F-4033-B31B-9E56610D22F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4" name="Freeform: Shape 30">
                <a:extLst>
                  <a:ext uri="{FF2B5EF4-FFF2-40B4-BE49-F238E27FC236}">
                    <a16:creationId xmlns:a16="http://schemas.microsoft.com/office/drawing/2014/main" id="{F0624257-FB1D-4F83-9320-65F1651FDF4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5" name="Freeform: Shape 31">
                <a:extLst>
                  <a:ext uri="{FF2B5EF4-FFF2-40B4-BE49-F238E27FC236}">
                    <a16:creationId xmlns:a16="http://schemas.microsoft.com/office/drawing/2014/main" id="{B8CF1011-9F94-4FA3-A166-9C40E5E9ACA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6" name="Freeform: Shape 32">
                <a:extLst>
                  <a:ext uri="{FF2B5EF4-FFF2-40B4-BE49-F238E27FC236}">
                    <a16:creationId xmlns:a16="http://schemas.microsoft.com/office/drawing/2014/main" id="{45028FD8-E287-4787-BAD0-D5B4C5DB9AB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7" name="Freeform: Shape 36">
                <a:extLst>
                  <a:ext uri="{FF2B5EF4-FFF2-40B4-BE49-F238E27FC236}">
                    <a16:creationId xmlns:a16="http://schemas.microsoft.com/office/drawing/2014/main" id="{117B12D1-6969-4FC0-B274-5DFD143DEB7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40" name="Freeform: Shape 23">
              <a:extLst>
                <a:ext uri="{FF2B5EF4-FFF2-40B4-BE49-F238E27FC236}">
                  <a16:creationId xmlns:a16="http://schemas.microsoft.com/office/drawing/2014/main" id="{E51F424F-933D-4AE9-A7D4-47D30A8E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6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8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B49703BB-2651-4695-AEAC-09D07157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048256"/>
            <a:ext cx="2206752" cy="868680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1850" y="905256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68950" y="905256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6050" y="905256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63150" y="905256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801" y="2441448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800" y="27614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61176CED-9BFE-4139-B6C8-10F9A4DD5F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34024" y="2441448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BB2D875B-8A2E-4BAA-87D2-8E96456A85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4023" y="27614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85BF81E7-E1BD-4D1E-82F6-A7C0CDD6D5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66050" y="2441448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B966330D-3F04-4061-A0B4-9AB5D36C68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66049" y="27614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3D67AFFF-E27F-41A0-8D71-544EA9CDAF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963151" y="2441448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165BC447-A277-4C10-8A24-D47C19A1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63150" y="27614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D38576C9-402D-4831-A0EF-BBCA80D73A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71850" y="3639312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C6F3EEF-659E-493F-AFB3-FCED6B1DF51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568950" y="3639312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979DF6BA-4DEB-48BE-B6A3-693B3E7BBA0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766050" y="3639312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5BBD9013-A1CA-4022-8094-3B41A25834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963150" y="3639312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2248C56-00FA-4F0D-BF46-063951CCC5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52801" y="5175504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FEBC56-AFA3-4970-8BC5-C90EE1A9E68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52800" y="55046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CCCF04E-E04C-4AB1-9C53-B92D17F9326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34024" y="5175504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219B05E2-B801-49E7-BB53-1DA62B8596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34023" y="55046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A31D8B7D-D3A7-4B0C-8920-B72C7DDA4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050" y="5175504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C2A50E85-EEA7-44BE-9C60-F2F8E34A5D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6049" y="55046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786FCB93-7EDA-432A-9123-7F027D3530E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63151" y="5175504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69394CE7-498A-4E40-A644-3E96C78BBAC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63150" y="55046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7CC44202-D72A-410C-BDF3-D38B44459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3284231"/>
            <a:ext cx="3899905" cy="3581399"/>
            <a:chOff x="7980400" y="3276601"/>
            <a:chExt cx="4211600" cy="3581399"/>
          </a:xfrm>
        </p:grpSpPr>
        <p:grpSp>
          <p:nvGrpSpPr>
            <p:cNvPr id="41" name="Graphic 157">
              <a:extLst>
                <a:ext uri="{FF2B5EF4-FFF2-40B4-BE49-F238E27FC236}">
                  <a16:creationId xmlns:a16="http://schemas.microsoft.com/office/drawing/2014/main" id="{7256F1E1-6B3C-4A7D-A2DA-E78B8167A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43" name="Freeform: Shape 24">
                <a:extLst>
                  <a:ext uri="{FF2B5EF4-FFF2-40B4-BE49-F238E27FC236}">
                    <a16:creationId xmlns:a16="http://schemas.microsoft.com/office/drawing/2014/main" id="{CBACE6E7-9D64-4E22-947B-A16BC13A495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4" name="Freeform: Shape 25">
                <a:extLst>
                  <a:ext uri="{FF2B5EF4-FFF2-40B4-BE49-F238E27FC236}">
                    <a16:creationId xmlns:a16="http://schemas.microsoft.com/office/drawing/2014/main" id="{312E2F0C-7DDA-46C1-8BFC-0CB6610ED2D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5" name="Freeform: Shape 26">
                <a:extLst>
                  <a:ext uri="{FF2B5EF4-FFF2-40B4-BE49-F238E27FC236}">
                    <a16:creationId xmlns:a16="http://schemas.microsoft.com/office/drawing/2014/main" id="{B00BB558-C9D3-4865-9D7C-68080BD9BC5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6" name="Freeform: Shape 30">
                <a:extLst>
                  <a:ext uri="{FF2B5EF4-FFF2-40B4-BE49-F238E27FC236}">
                    <a16:creationId xmlns:a16="http://schemas.microsoft.com/office/drawing/2014/main" id="{DE84E9D1-C6BC-4D0F-8E28-452D1A2D634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7" name="Freeform: Shape 31">
                <a:extLst>
                  <a:ext uri="{FF2B5EF4-FFF2-40B4-BE49-F238E27FC236}">
                    <a16:creationId xmlns:a16="http://schemas.microsoft.com/office/drawing/2014/main" id="{7EBBCCB4-1809-40AD-91F6-39C28759E5E8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8" name="Freeform: Shape 32">
                <a:extLst>
                  <a:ext uri="{FF2B5EF4-FFF2-40B4-BE49-F238E27FC236}">
                    <a16:creationId xmlns:a16="http://schemas.microsoft.com/office/drawing/2014/main" id="{BA3FEF5E-47CD-4172-8DF6-02148A3725E4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9" name="Freeform: Shape 36">
                <a:extLst>
                  <a:ext uri="{FF2B5EF4-FFF2-40B4-BE49-F238E27FC236}">
                    <a16:creationId xmlns:a16="http://schemas.microsoft.com/office/drawing/2014/main" id="{A0DB2A11-69BA-47A8-83C3-24DC12533D2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42" name="Freeform: Shape 23">
              <a:extLst>
                <a:ext uri="{FF2B5EF4-FFF2-40B4-BE49-F238E27FC236}">
                  <a16:creationId xmlns:a16="http://schemas.microsoft.com/office/drawing/2014/main" id="{03BB437D-6EF7-4ADF-B47F-C4F3AA64A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65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70" r:id="rId3"/>
    <p:sldLayoutId id="2147483651" r:id="rId4"/>
    <p:sldLayoutId id="2147483654" r:id="rId5"/>
    <p:sldLayoutId id="2147483673" r:id="rId6"/>
    <p:sldLayoutId id="2147483663" r:id="rId7"/>
    <p:sldLayoutId id="2147483667" r:id="rId8"/>
    <p:sldLayoutId id="2147483664" r:id="rId9"/>
    <p:sldLayoutId id="2147483671" r:id="rId10"/>
    <p:sldLayoutId id="2147483672" r:id="rId11"/>
    <p:sldLayoutId id="2147483662" r:id="rId12"/>
    <p:sldLayoutId id="2147483666" r:id="rId13"/>
    <p:sldLayoutId id="2147483660" r:id="rId14"/>
    <p:sldLayoutId id="2147483661" r:id="rId15"/>
    <p:sldLayoutId id="2147483652" r:id="rId16"/>
    <p:sldLayoutId id="2147483653" r:id="rId17"/>
    <p:sldLayoutId id="2147483655" r:id="rId18"/>
    <p:sldLayoutId id="2147483656" r:id="rId19"/>
    <p:sldLayoutId id="2147483657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cap="all" spc="3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28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152">
          <p15:clr>
            <a:srgbClr val="547EBF"/>
          </p15:clr>
        </p15:guide>
        <p15:guide id="6" orient="horz" pos="4080">
          <p15:clr>
            <a:srgbClr val="547EBF"/>
          </p15:clr>
        </p15:guide>
        <p15:guide id="10" pos="1920">
          <p15:clr>
            <a:srgbClr val="547EBF"/>
          </p15:clr>
        </p15:guide>
        <p15:guide id="12" pos="5736">
          <p15:clr>
            <a:srgbClr val="547EBF"/>
          </p15:clr>
        </p15:guide>
        <p15:guide id="15" pos="5112">
          <p15:clr>
            <a:srgbClr val="9FCC3B"/>
          </p15:clr>
        </p15:guide>
        <p15:guide id="16" pos="2544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hyperlink" Target="mailto:amanda.cutler@tnc.org" TargetMode="External"/><Relationship Id="rId4" Type="http://schemas.openxmlformats.org/officeDocument/2006/relationships/hyperlink" Target="mailto:stephen.kirk@tn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4814306"/>
            <a:ext cx="11430000" cy="914400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Farmer-supported restoration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27142"/>
            <a:ext cx="9144000" cy="457200"/>
          </a:xfrm>
        </p:spPr>
        <p:txBody>
          <a:bodyPr anchor="ctr">
            <a:normAutofit fontScale="47500" lnSpcReduction="20000"/>
          </a:bodyPr>
          <a:lstStyle/>
          <a:p>
            <a:r>
              <a:rPr lang="en-US" dirty="0"/>
              <a:t>Steve Kirk, Dan Goulart</a:t>
            </a:r>
          </a:p>
          <a:p>
            <a:r>
              <a:rPr lang="en-US" dirty="0"/>
              <a:t>The Nature Conservancy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F00377-3AD0-4DB8-AB8C-0F77353E41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1835" r="3183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701F30D-4779-4E5C-8655-76AD72B4F5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5229" r="2522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981A6BE-1CCB-40AC-8E66-94C517106F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25229" r="2522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793A1AB-451E-4B77-A9AA-912FFBEF33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27982" r="2798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5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7D48-88B0-433C-A696-FF83A9BD1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>
            <a:normAutofit/>
          </a:bodyPr>
          <a:lstStyle/>
          <a:p>
            <a:r>
              <a:rPr lang="en-US" dirty="0"/>
              <a:t>NRCS GRANT TIMELINE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933F5-1693-4EFC-A96A-14DB99F1F7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331720"/>
            <a:ext cx="2286000" cy="457200"/>
          </a:xfrm>
        </p:spPr>
        <p:txBody>
          <a:bodyPr/>
          <a:lstStyle/>
          <a:p>
            <a:pPr lvl="0"/>
            <a:r>
              <a:rPr lang="en-US" dirty="0"/>
              <a:t>Schedule meetings with stakeholder groups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84D7B95-A64C-418F-AEFD-3BE67F8456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4830" y="2331720"/>
            <a:ext cx="2286000" cy="457200"/>
          </a:xfrm>
        </p:spPr>
        <p:txBody>
          <a:bodyPr/>
          <a:lstStyle/>
          <a:p>
            <a:r>
              <a:rPr lang="en-US" dirty="0"/>
              <a:t>In field, higher resolution site suitability analysis</a:t>
            </a:r>
          </a:p>
          <a:p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669BC54-0D9B-46DB-8A58-9948CAC73B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1172" y="2349591"/>
            <a:ext cx="2477872" cy="483254"/>
          </a:xfrm>
        </p:spPr>
        <p:txBody>
          <a:bodyPr>
            <a:normAutofit/>
          </a:bodyPr>
          <a:lstStyle/>
          <a:p>
            <a:r>
              <a:rPr lang="en-US" dirty="0"/>
              <a:t>Begin report writing, track progress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912CEC-615B-4B29-958D-64B7B6333C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9848" y="2825496"/>
            <a:ext cx="1828800" cy="310896"/>
          </a:xfrm>
        </p:spPr>
        <p:txBody>
          <a:bodyPr>
            <a:normAutofit/>
          </a:bodyPr>
          <a:lstStyle/>
          <a:p>
            <a:r>
              <a:rPr lang="en-US" dirty="0"/>
              <a:t>DEC 2022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1091F01-F0B1-41E5-8ADC-767E4E1DCE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73430" y="2838892"/>
            <a:ext cx="1828800" cy="31089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SPRING/SUMMER 2023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F4A9F86-38AF-4E5E-9601-CD7AB46087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19240" y="2825496"/>
            <a:ext cx="1828800" cy="310896"/>
          </a:xfrm>
        </p:spPr>
        <p:txBody>
          <a:bodyPr>
            <a:normAutofit/>
          </a:bodyPr>
          <a:lstStyle/>
          <a:p>
            <a:r>
              <a:rPr lang="en-US" dirty="0"/>
              <a:t>FALL 2023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97C4EEE-043F-42AB-A9CA-86FE276C6C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18684" y="3874162"/>
            <a:ext cx="1828800" cy="310896"/>
          </a:xfrm>
        </p:spPr>
        <p:txBody>
          <a:bodyPr>
            <a:normAutofit fontScale="92500"/>
          </a:bodyPr>
          <a:lstStyle/>
          <a:p>
            <a:r>
              <a:rPr lang="en-US" dirty="0"/>
              <a:t>WINTER/SPRING 2023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F59A3E5-BCDD-4461-BA0E-6BDF3170BB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81600" y="3837438"/>
            <a:ext cx="1828800" cy="310896"/>
          </a:xfrm>
        </p:spPr>
        <p:txBody>
          <a:bodyPr>
            <a:normAutofit/>
          </a:bodyPr>
          <a:lstStyle/>
          <a:p>
            <a:r>
              <a:rPr lang="en-US" dirty="0"/>
              <a:t>SUMMER 2023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5A99D6DC-93A9-475E-8093-F23698F1D1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90084" y="4154521"/>
            <a:ext cx="2286000" cy="457200"/>
          </a:xfrm>
        </p:spPr>
        <p:txBody>
          <a:bodyPr/>
          <a:lstStyle/>
          <a:p>
            <a:r>
              <a:rPr lang="en-US" dirty="0"/>
              <a:t>Desktop analysis of restoration site suitability</a:t>
            </a:r>
          </a:p>
          <a:p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364338F-BDDD-4CF6-A940-A60A32F21D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58810" y="4163601"/>
            <a:ext cx="2286000" cy="457200"/>
          </a:xfrm>
        </p:spPr>
        <p:txBody>
          <a:bodyPr/>
          <a:lstStyle/>
          <a:p>
            <a:r>
              <a:rPr lang="en-US" dirty="0"/>
              <a:t>Final site selection and initiation of permit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C4ACF-31CC-4B95-90C8-0F8CC00C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7" name="Bottom Right">
            <a:extLst>
              <a:ext uri="{FF2B5EF4-FFF2-40B4-BE49-F238E27FC236}">
                <a16:creationId xmlns:a16="http://schemas.microsoft.com/office/drawing/2014/main" id="{6E1E4E6B-7CD4-2349-B413-942547A7E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8" name="Graphic 157">
              <a:extLst>
                <a:ext uri="{FF2B5EF4-FFF2-40B4-BE49-F238E27FC236}">
                  <a16:creationId xmlns:a16="http://schemas.microsoft.com/office/drawing/2014/main" id="{F1D729C9-CB9F-1A4E-90E7-29E878EE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0" name="Freeform: Shape 24">
                <a:extLst>
                  <a:ext uri="{FF2B5EF4-FFF2-40B4-BE49-F238E27FC236}">
                    <a16:creationId xmlns:a16="http://schemas.microsoft.com/office/drawing/2014/main" id="{4C4A8FC8-1C89-7B4B-8A54-D905DA759C9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1" name="Freeform: Shape 25">
                <a:extLst>
                  <a:ext uri="{FF2B5EF4-FFF2-40B4-BE49-F238E27FC236}">
                    <a16:creationId xmlns:a16="http://schemas.microsoft.com/office/drawing/2014/main" id="{63F23491-E13C-9047-A70A-6253A0930C10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2" name="Freeform: Shape 26">
                <a:extLst>
                  <a:ext uri="{FF2B5EF4-FFF2-40B4-BE49-F238E27FC236}">
                    <a16:creationId xmlns:a16="http://schemas.microsoft.com/office/drawing/2014/main" id="{E49F230F-DDCA-274D-B951-BC0B8DAA4CD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30">
                <a:extLst>
                  <a:ext uri="{FF2B5EF4-FFF2-40B4-BE49-F238E27FC236}">
                    <a16:creationId xmlns:a16="http://schemas.microsoft.com/office/drawing/2014/main" id="{AB4ED527-12C2-884E-AFA2-75269E7D2AC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31">
                <a:extLst>
                  <a:ext uri="{FF2B5EF4-FFF2-40B4-BE49-F238E27FC236}">
                    <a16:creationId xmlns:a16="http://schemas.microsoft.com/office/drawing/2014/main" id="{02DB4EC0-78CA-0942-9DFA-D4E94384F4E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2">
                <a:extLst>
                  <a:ext uri="{FF2B5EF4-FFF2-40B4-BE49-F238E27FC236}">
                    <a16:creationId xmlns:a16="http://schemas.microsoft.com/office/drawing/2014/main" id="{6CA860DC-5C09-3B4A-B06A-4E3444DB143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6" name="Freeform: Shape 36">
                <a:extLst>
                  <a:ext uri="{FF2B5EF4-FFF2-40B4-BE49-F238E27FC236}">
                    <a16:creationId xmlns:a16="http://schemas.microsoft.com/office/drawing/2014/main" id="{39111294-3DA9-C242-B216-D2BB9022BC0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9" name="Freeform: Shape 23">
              <a:extLst>
                <a:ext uri="{FF2B5EF4-FFF2-40B4-BE49-F238E27FC236}">
                  <a16:creationId xmlns:a16="http://schemas.microsoft.com/office/drawing/2014/main" id="{0FFF3803-A9FA-344C-A7C2-C72CF76E6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C5F2C75-A71B-4F51-8DEF-B8D5AB87D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2281" y="3327500"/>
            <a:ext cx="317851" cy="3178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1747FF-AB24-4B5B-9ED7-35BA101CB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8905" y="3327500"/>
            <a:ext cx="317851" cy="31785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50D6BB7-3C0E-4E72-8D75-2B4C2B9B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74159" y="3327500"/>
            <a:ext cx="317851" cy="317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524B0AE-F0E5-4F19-8D15-DACA24A21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01810" y="3327500"/>
            <a:ext cx="317851" cy="3178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03A86B1-4AE7-4F64-9DC5-063BE369E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4715" y="3319311"/>
            <a:ext cx="317851" cy="317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5C7CA7-5674-414E-A895-14A721A13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75788" y="3330211"/>
            <a:ext cx="317851" cy="3178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7E7C709-D063-4C3D-B53E-E139E7A7B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25083" y="3322022"/>
            <a:ext cx="317851" cy="31785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902137B3-BC6B-4EC3-A8A5-C416AFD79F4D}"/>
              </a:ext>
            </a:extLst>
          </p:cNvPr>
          <p:cNvSpPr txBox="1">
            <a:spLocks/>
          </p:cNvSpPr>
          <p:nvPr/>
        </p:nvSpPr>
        <p:spPr>
          <a:xfrm>
            <a:off x="8079239" y="3834771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WINTER/SPRING 2024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613D1322-BF89-44E7-9DF8-1A73E717D161}"/>
              </a:ext>
            </a:extLst>
          </p:cNvPr>
          <p:cNvSpPr txBox="1">
            <a:spLocks/>
          </p:cNvSpPr>
          <p:nvPr/>
        </p:nvSpPr>
        <p:spPr>
          <a:xfrm>
            <a:off x="7850639" y="4154521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Conference/meeting presentations, outreach/education, final report writing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C7B64BCE-0E93-4A3B-BCE3-E2C17AC0B6E9}"/>
              </a:ext>
            </a:extLst>
          </p:cNvPr>
          <p:cNvSpPr txBox="1">
            <a:spLocks/>
          </p:cNvSpPr>
          <p:nvPr/>
        </p:nvSpPr>
        <p:spPr>
          <a:xfrm>
            <a:off x="9269608" y="2828048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SUMMER 2024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02701F91-74D1-4841-AFAB-4DC9A53E7125}"/>
              </a:ext>
            </a:extLst>
          </p:cNvPr>
          <p:cNvSpPr txBox="1">
            <a:spLocks/>
          </p:cNvSpPr>
          <p:nvPr/>
        </p:nvSpPr>
        <p:spPr>
          <a:xfrm>
            <a:off x="9201388" y="2333162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Secure permits, complete deliverables, close out award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1B64C0-54A2-4FD4-8B14-D606E45399D4}"/>
              </a:ext>
            </a:extLst>
          </p:cNvPr>
          <p:cNvSpPr/>
          <p:nvPr/>
        </p:nvSpPr>
        <p:spPr>
          <a:xfrm>
            <a:off x="841248" y="5343328"/>
            <a:ext cx="4645152" cy="28220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8357FB-1E53-4E97-8024-EC685C6B618D}"/>
              </a:ext>
            </a:extLst>
          </p:cNvPr>
          <p:cNvSpPr/>
          <p:nvPr/>
        </p:nvSpPr>
        <p:spPr>
          <a:xfrm>
            <a:off x="5491487" y="5330913"/>
            <a:ext cx="5995901" cy="30103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C2147C73-8F3A-4133-AD64-B28A174D3806}"/>
              </a:ext>
            </a:extLst>
          </p:cNvPr>
          <p:cNvSpPr txBox="1">
            <a:spLocks/>
          </p:cNvSpPr>
          <p:nvPr/>
        </p:nvSpPr>
        <p:spPr>
          <a:xfrm>
            <a:off x="2290084" y="5045828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YEAR 1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E65AB063-A929-4937-9A9F-877DC5F42780}"/>
              </a:ext>
            </a:extLst>
          </p:cNvPr>
          <p:cNvSpPr txBox="1">
            <a:spLocks/>
          </p:cNvSpPr>
          <p:nvPr/>
        </p:nvSpPr>
        <p:spPr>
          <a:xfrm>
            <a:off x="6721740" y="5011015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YEAR 2</a:t>
            </a:r>
          </a:p>
        </p:txBody>
      </p:sp>
      <p:sp>
        <p:nvSpPr>
          <p:cNvPr id="45" name="Text Placeholder 34">
            <a:extLst>
              <a:ext uri="{FF2B5EF4-FFF2-40B4-BE49-F238E27FC236}">
                <a16:creationId xmlns:a16="http://schemas.microsoft.com/office/drawing/2014/main" id="{CFD44E1E-13AC-424C-92EA-72E337E72D57}"/>
              </a:ext>
            </a:extLst>
          </p:cNvPr>
          <p:cNvSpPr txBox="1">
            <a:spLocks/>
          </p:cNvSpPr>
          <p:nvPr/>
        </p:nvSpPr>
        <p:spPr>
          <a:xfrm>
            <a:off x="2260016" y="5345546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SITE SELECTION</a:t>
            </a:r>
          </a:p>
        </p:txBody>
      </p:sp>
      <p:sp>
        <p:nvSpPr>
          <p:cNvPr id="46" name="Text Placeholder 30">
            <a:extLst>
              <a:ext uri="{FF2B5EF4-FFF2-40B4-BE49-F238E27FC236}">
                <a16:creationId xmlns:a16="http://schemas.microsoft.com/office/drawing/2014/main" id="{05F24DC0-D3A1-460E-AC5B-7440C693D341}"/>
              </a:ext>
            </a:extLst>
          </p:cNvPr>
          <p:cNvSpPr txBox="1">
            <a:spLocks/>
          </p:cNvSpPr>
          <p:nvPr/>
        </p:nvSpPr>
        <p:spPr>
          <a:xfrm>
            <a:off x="6771640" y="5335341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PERMIT ACQUISITION</a:t>
            </a:r>
          </a:p>
        </p:txBody>
      </p:sp>
    </p:spTree>
    <p:extLst>
      <p:ext uri="{BB962C8B-B14F-4D97-AF65-F5344CB8AC3E}">
        <p14:creationId xmlns:p14="http://schemas.microsoft.com/office/powerpoint/2010/main" val="1219950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9297880-C7B9-4C60-ADCF-71788109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48" y="1719072"/>
            <a:ext cx="4709160" cy="2926080"/>
          </a:xfrm>
        </p:spPr>
        <p:txBody>
          <a:bodyPr anchor="b">
            <a:normAutofit/>
          </a:bodyPr>
          <a:lstStyle/>
          <a:p>
            <a:r>
              <a:rPr lang="en-US" dirty="0"/>
              <a:t>Discussion/questions</a:t>
            </a:r>
          </a:p>
        </p:txBody>
      </p:sp>
      <p:pic>
        <p:nvPicPr>
          <p:cNvPr id="19" name="Graphic 18" descr="Boardroom outline">
            <a:extLst>
              <a:ext uri="{FF2B5EF4-FFF2-40B4-BE49-F238E27FC236}">
                <a16:creationId xmlns:a16="http://schemas.microsoft.com/office/drawing/2014/main" id="{6AD78689-AD5D-4A34-8A75-C48F419D5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79476"/>
            <a:ext cx="6099048" cy="6099048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578A511-D5DB-DEEF-020F-08F0780A47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4848" y="4864608"/>
            <a:ext cx="47091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Date Placeholder 4">
            <a:extLst>
              <a:ext uri="{FF2B5EF4-FFF2-40B4-BE49-F238E27FC236}">
                <a16:creationId xmlns:a16="http://schemas.microsoft.com/office/drawing/2014/main" id="{932DAA35-85F6-6199-1960-6EE4D3D4E84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41248" y="6356350"/>
            <a:ext cx="1828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7BC3EF8-EEF7-4CC4-A644-55D60370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7031" y="6356350"/>
            <a:ext cx="1828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98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A95789A-894B-40F7-A7AB-C2200EDE16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181" r="221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22" y="456227"/>
            <a:ext cx="4334678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/>
              <a:t>NRCS, DMF, MAA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422" y="2212672"/>
            <a:ext cx="3621110" cy="3812659"/>
          </a:xfrm>
        </p:spPr>
        <p:txBody>
          <a:bodyPr>
            <a:normAutofit/>
          </a:bodyPr>
          <a:lstStyle/>
          <a:p>
            <a:r>
              <a:rPr lang="en-US" b="1" dirty="0"/>
              <a:t>Contact:</a:t>
            </a:r>
          </a:p>
          <a:p>
            <a:r>
              <a:rPr lang="en-US" dirty="0"/>
              <a:t>Steve Kirk</a:t>
            </a:r>
          </a:p>
          <a:p>
            <a:r>
              <a:rPr lang="en-US" dirty="0">
                <a:hlinkClick r:id="rId4"/>
              </a:rPr>
              <a:t>stephen.kirk@tnc.org</a:t>
            </a:r>
            <a:endParaRPr lang="en-US" dirty="0"/>
          </a:p>
          <a:p>
            <a:r>
              <a:rPr lang="en-US" dirty="0"/>
              <a:t>Dan Goulart</a:t>
            </a:r>
          </a:p>
          <a:p>
            <a:r>
              <a:rPr lang="en-US" dirty="0">
                <a:hlinkClick r:id="rId5"/>
              </a:rPr>
              <a:t>Daniel.goulart@tnc.org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More information:</a:t>
            </a:r>
          </a:p>
          <a:p>
            <a:r>
              <a:rPr lang="en-US" dirty="0"/>
              <a:t>www.nature.org/massaquaculture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98B9A687-A26D-4845-9173-E163BFB84A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09838" y="6394786"/>
            <a:ext cx="2743200" cy="365125"/>
          </a:xfrm>
        </p:spPr>
        <p:txBody>
          <a:bodyPr/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9841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A87F747-38FE-9F98-BA5B-FD8EA286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/>
          <a:lstStyle/>
          <a:p>
            <a:r>
              <a:rPr lang="en-US" dirty="0"/>
              <a:t>AGENDA (~30 min)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B54D-6590-C476-0CB0-199558F0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9" name="Text Placeholder 2">
            <a:extLst>
              <a:ext uri="{FF2B5EF4-FFF2-40B4-BE49-F238E27FC236}">
                <a16:creationId xmlns:a16="http://schemas.microsoft.com/office/drawing/2014/main" id="{66762E03-4473-628B-9481-50C3E2F15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406428"/>
              </p:ext>
            </p:extLst>
          </p:nvPr>
        </p:nvGraphicFramePr>
        <p:xfrm>
          <a:off x="828964" y="1829525"/>
          <a:ext cx="10505786" cy="4337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030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394F7-49F0-BF9A-ED2B-BC9C0E6EC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651" y="337276"/>
            <a:ext cx="10972800" cy="1325563"/>
          </a:xfrm>
        </p:spPr>
        <p:txBody>
          <a:bodyPr/>
          <a:lstStyle/>
          <a:p>
            <a:r>
              <a:rPr lang="en-US" dirty="0" err="1"/>
              <a:t>COAstal</a:t>
            </a:r>
            <a:r>
              <a:rPr lang="en-US" dirty="0"/>
              <a:t> program @ TNC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05E09-7E70-A607-C7A4-DCAB038E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 descr="The Nature Conservancy: A World Where People &amp; Nature Thrive">
            <a:extLst>
              <a:ext uri="{FF2B5EF4-FFF2-40B4-BE49-F238E27FC236}">
                <a16:creationId xmlns:a16="http://schemas.microsoft.com/office/drawing/2014/main" id="{8AE20BE7-D0DE-422A-B6E8-EBCF0A2C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760" y="614092"/>
            <a:ext cx="2642829" cy="76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EF27269-D106-2E30-18BA-0208D526EB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862876"/>
              </p:ext>
            </p:extLst>
          </p:nvPr>
        </p:nvGraphicFramePr>
        <p:xfrm>
          <a:off x="993843" y="1325495"/>
          <a:ext cx="10066506" cy="437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0762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CFC4A-07BE-F7C3-2032-6CCDDBD09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35F3F-0390-34F6-5F25-607A237D8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280AB-9E14-9093-5972-C3010AE7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DCC3D-C81A-D5E1-2FF4-B8E35388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038793-79F5-37F0-6D57-531AED54338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07449-8298-A3C9-16E3-3EBA5AC3A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76200"/>
            <a:ext cx="119062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93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9DDEF8-5D32-4A49-B52A-68EB851BF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99322"/>
            <a:ext cx="10515600" cy="979102"/>
          </a:xfrm>
        </p:spPr>
        <p:txBody>
          <a:bodyPr>
            <a:normAutofit/>
          </a:bodyPr>
          <a:lstStyle/>
          <a:p>
            <a:r>
              <a:rPr lang="en-US" dirty="0"/>
              <a:t>SOAR: Supporting oyster aquaculture and restoration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B2A56A-1801-43FC-A3B5-5C972C5A2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42432"/>
            <a:ext cx="10515600" cy="365760"/>
          </a:xfrm>
        </p:spPr>
        <p:txBody>
          <a:bodyPr>
            <a:normAutofit/>
          </a:bodyPr>
          <a:lstStyle/>
          <a:p>
            <a:r>
              <a:rPr lang="en-US" dirty="0"/>
              <a:t>Overview and Focus on 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16F3F-8675-4D22-9718-56ADFFEC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9DC7949-78FA-4AF0-927C-2F9CD25A51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4993" b="2499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20ADB83-23EA-4973-A1C5-3C1CBB4C33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3351" r="333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448" y="365125"/>
            <a:ext cx="8353426" cy="1325563"/>
          </a:xfrm>
        </p:spPr>
        <p:txBody>
          <a:bodyPr>
            <a:normAutofit/>
          </a:bodyPr>
          <a:lstStyle/>
          <a:p>
            <a:r>
              <a:rPr lang="en-US" dirty="0"/>
              <a:t>SOAR PROJECT OVERVIEW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8F0BCD9-5A74-4615-9BC9-3C02A0D5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23ABE65-5DF4-4C5A-AB2A-B7A1ACC4ED8D}"/>
              </a:ext>
            </a:extLst>
          </p:cNvPr>
          <p:cNvSpPr txBox="1">
            <a:spLocks/>
          </p:cNvSpPr>
          <p:nvPr/>
        </p:nvSpPr>
        <p:spPr>
          <a:xfrm>
            <a:off x="3584448" y="1412111"/>
            <a:ext cx="7769352" cy="48437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Overall  to 2022</a:t>
            </a:r>
          </a:p>
          <a:p>
            <a:pPr lvl="1"/>
            <a:r>
              <a:rPr lang="en-US" dirty="0"/>
              <a:t>Over 3.5 million oyster purchased</a:t>
            </a:r>
          </a:p>
          <a:p>
            <a:pPr lvl="1"/>
            <a:r>
              <a:rPr lang="en-US" dirty="0"/>
              <a:t>125 shellfish farming companies supported</a:t>
            </a:r>
          </a:p>
          <a:p>
            <a:pPr lvl="1"/>
            <a:r>
              <a:rPr lang="en-US" dirty="0"/>
              <a:t>Over 450 jobs sustained over seven states</a:t>
            </a:r>
          </a:p>
          <a:p>
            <a:pPr lvl="1"/>
            <a:r>
              <a:rPr lang="en-US" dirty="0"/>
              <a:t>~40 acres of shellfish reefs supported across 25 restoration sites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MA to date</a:t>
            </a:r>
          </a:p>
          <a:p>
            <a:pPr lvl="1"/>
            <a:r>
              <a:rPr lang="en-US" dirty="0" err="1"/>
              <a:t>Bourne</a:t>
            </a:r>
            <a:r>
              <a:rPr lang="en-US" dirty="0"/>
              <a:t>, Fairhaven, Edgartown </a:t>
            </a:r>
          </a:p>
          <a:p>
            <a:pPr lvl="1"/>
            <a:r>
              <a:rPr lang="en-US" dirty="0"/>
              <a:t>~600,000 oysters purchased</a:t>
            </a:r>
          </a:p>
          <a:p>
            <a:pPr lvl="1"/>
            <a:r>
              <a:rPr lang="en-US" dirty="0"/>
              <a:t>12 farms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0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297AD4-7059-4FF7-A738-02B6513B6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394"/>
          <a:stretch/>
        </p:blipFill>
        <p:spPr>
          <a:xfrm>
            <a:off x="46133" y="1929429"/>
            <a:ext cx="5555727" cy="3903552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BF8E1-6A80-4F9E-808A-9E8CFD3E3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861" y="1740773"/>
            <a:ext cx="5885450" cy="4193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1F507-3AD1-4C79-9022-4D6723CF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" y="206184"/>
            <a:ext cx="10515600" cy="603504"/>
          </a:xfrm>
        </p:spPr>
        <p:txBody>
          <a:bodyPr/>
          <a:lstStyle/>
          <a:p>
            <a:r>
              <a:rPr lang="en-US" dirty="0"/>
              <a:t>Socioeconomic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B04E2-E521-4F9F-94DD-8CC579944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503" y="1408145"/>
            <a:ext cx="3623268" cy="858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PERCENT OF FARMS THAT BENEFITED FROM SOAR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63E23-C638-45CE-B7B4-3F6CF565D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FF1C011-0C7F-4977-BAD0-69DF744BFA37}"/>
              </a:ext>
            </a:extLst>
          </p:cNvPr>
          <p:cNvSpPr txBox="1">
            <a:spLocks/>
          </p:cNvSpPr>
          <p:nvPr/>
        </p:nvSpPr>
        <p:spPr>
          <a:xfrm rot="10800000" flipV="1">
            <a:off x="6155989" y="1405853"/>
            <a:ext cx="3623267" cy="799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RELATIVE INTEREST IN FUTURE SOAR PROGRAMS</a:t>
            </a:r>
          </a:p>
        </p:txBody>
      </p:sp>
    </p:spTree>
    <p:extLst>
      <p:ext uri="{BB962C8B-B14F-4D97-AF65-F5344CB8AC3E}">
        <p14:creationId xmlns:p14="http://schemas.microsoft.com/office/powerpoint/2010/main" val="295496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D5FF2C7-9C94-4060-88D9-03A4A636A3FB}"/>
              </a:ext>
            </a:extLst>
          </p:cNvPr>
          <p:cNvSpPr/>
          <p:nvPr/>
        </p:nvSpPr>
        <p:spPr>
          <a:xfrm>
            <a:off x="613094" y="4129357"/>
            <a:ext cx="3383218" cy="2182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CD28A2-8295-4435-B375-D0A764FDB28D}"/>
              </a:ext>
            </a:extLst>
          </p:cNvPr>
          <p:cNvSpPr/>
          <p:nvPr/>
        </p:nvSpPr>
        <p:spPr>
          <a:xfrm>
            <a:off x="4268760" y="4112918"/>
            <a:ext cx="3383218" cy="2182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D0230A-97E2-404D-870A-D1CC255B0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762" y="385134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USDA - Natural Resources Conservation Service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74E8B5-9E9E-466F-A293-6FA1B6F61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8447" y="3911724"/>
            <a:ext cx="1738977" cy="129039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RCPP in NJ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826794-5946-4557-A309-CA8378D1A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298" y="3930356"/>
            <a:ext cx="1554405" cy="1159815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EQIP in 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97386-CBE6-4294-98E6-CA65C7ED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510D21D-E718-41FC-97C7-F22A8FB9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72" y="4395487"/>
            <a:ext cx="1064851" cy="16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FA936CCA-4113-4830-818D-BBFAC25EF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r="8634"/>
          <a:stretch/>
        </p:blipFill>
        <p:spPr bwMode="auto">
          <a:xfrm>
            <a:off x="2644206" y="4320712"/>
            <a:ext cx="1047430" cy="17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8D3043-4925-1D83-659A-B85F29BDD4F8}"/>
              </a:ext>
            </a:extLst>
          </p:cNvPr>
          <p:cNvSpPr txBox="1"/>
          <p:nvPr/>
        </p:nvSpPr>
        <p:spPr>
          <a:xfrm>
            <a:off x="943762" y="2015366"/>
            <a:ext cx="6708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Aquaculture = </a:t>
            </a:r>
            <a:r>
              <a:rPr lang="en-US" b="1" dirty="0"/>
              <a:t>funding priority</a:t>
            </a:r>
            <a:r>
              <a:rPr lang="en-US" dirty="0"/>
              <a:t> for NRCS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funding similar programs in other states (RI, NJ)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Expanding into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Practice 643 Restoration of Rare and Declining Species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D8D9B6-1FF4-378C-3BC9-51871E00A70E}"/>
              </a:ext>
            </a:extLst>
          </p:cNvPr>
          <p:cNvSpPr/>
          <p:nvPr/>
        </p:nvSpPr>
        <p:spPr>
          <a:xfrm>
            <a:off x="7970582" y="4107823"/>
            <a:ext cx="3383218" cy="2182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C096021-F3CD-425D-8362-B5B97B3A4CA2}"/>
              </a:ext>
            </a:extLst>
          </p:cNvPr>
          <p:cNvSpPr txBox="1">
            <a:spLocks/>
          </p:cNvSpPr>
          <p:nvPr/>
        </p:nvSpPr>
        <p:spPr>
          <a:xfrm>
            <a:off x="8011168" y="4042074"/>
            <a:ext cx="2079313" cy="129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NRCS Award in MA</a:t>
            </a:r>
          </a:p>
        </p:txBody>
      </p:sp>
      <p:pic>
        <p:nvPicPr>
          <p:cNvPr id="2052" name="Picture 4" descr="John Adams Timeline | Timetoast timelines">
            <a:extLst>
              <a:ext uri="{FF2B5EF4-FFF2-40B4-BE49-F238E27FC236}">
                <a16:creationId xmlns:a16="http://schemas.microsoft.com/office/drawing/2014/main" id="{7695F50D-D17E-0423-6D59-9D7F343F6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466" y="4800529"/>
            <a:ext cx="1858177" cy="112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80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FDB434-255F-4F77-9158-2BDDB9EA1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589" y="1805381"/>
            <a:ext cx="7718576" cy="1109522"/>
          </a:xfrm>
        </p:spPr>
        <p:txBody>
          <a:bodyPr/>
          <a:lstStyle/>
          <a:p>
            <a:r>
              <a:rPr lang="en-US" sz="2400" dirty="0"/>
              <a:t>NRCS – Conservation Innovation Grant – More Sites</a:t>
            </a:r>
          </a:p>
        </p:txBody>
      </p:sp>
      <p:pic>
        <p:nvPicPr>
          <p:cNvPr id="27" name="Online Image Placeholder 26" descr="List outline">
            <a:extLst>
              <a:ext uri="{FF2B5EF4-FFF2-40B4-BE49-F238E27FC236}">
                <a16:creationId xmlns:a16="http://schemas.microsoft.com/office/drawing/2014/main" id="{B865A956-E52D-49BE-A43C-9F1E1F2BC2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172" y="1764602"/>
            <a:ext cx="914400" cy="914400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38466A-BF2C-4F48-B83D-5E6B89461D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81555" y="3227809"/>
            <a:ext cx="5084407" cy="82391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MAA partner - Mashpee</a:t>
            </a:r>
          </a:p>
        </p:txBody>
      </p:sp>
      <p:pic>
        <p:nvPicPr>
          <p:cNvPr id="33" name="Online Image Placeholder 32" descr="Blueprint outline">
            <a:extLst>
              <a:ext uri="{FF2B5EF4-FFF2-40B4-BE49-F238E27FC236}">
                <a16:creationId xmlns:a16="http://schemas.microsoft.com/office/drawing/2014/main" id="{45103041-D6E8-4733-9B4D-86547C08318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172" y="3182565"/>
            <a:ext cx="914400" cy="914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6DE65-1C9F-43FA-8184-8857F799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Graphic 3" descr="Bar graph with upward trend with solid fill">
            <a:extLst>
              <a:ext uri="{FF2B5EF4-FFF2-40B4-BE49-F238E27FC236}">
                <a16:creationId xmlns:a16="http://schemas.microsoft.com/office/drawing/2014/main" id="{1462F9D6-A7A0-0034-F1A0-6EADA35FC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9172" y="4696574"/>
            <a:ext cx="914400" cy="914400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0863FF3-6656-F371-FBFC-1C4D692E262D}"/>
              </a:ext>
            </a:extLst>
          </p:cNvPr>
          <p:cNvSpPr txBox="1">
            <a:spLocks/>
          </p:cNvSpPr>
          <p:nvPr/>
        </p:nvSpPr>
        <p:spPr>
          <a:xfrm>
            <a:off x="3806674" y="4139119"/>
            <a:ext cx="5084407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CC2156D4-3F32-2CE0-AB79-BDE3841CA072}"/>
              </a:ext>
            </a:extLst>
          </p:cNvPr>
          <p:cNvSpPr txBox="1">
            <a:spLocks/>
          </p:cNvSpPr>
          <p:nvPr/>
        </p:nvSpPr>
        <p:spPr>
          <a:xfrm>
            <a:off x="2660091" y="4638473"/>
            <a:ext cx="7548074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419CDF"/>
                </a:solidFill>
              </a:rPr>
              <a:t>MA-Wide Coastal Habitat Restoration Plan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476132E-8322-1491-57F6-2EA994A6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2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1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2A828C"/>
      </a:accent1>
      <a:accent2>
        <a:srgbClr val="41A6A6"/>
      </a:accent2>
      <a:accent3>
        <a:srgbClr val="D99B77"/>
      </a:accent3>
      <a:accent4>
        <a:srgbClr val="D9B6A3"/>
      </a:accent4>
      <a:accent5>
        <a:srgbClr val="F2A74B"/>
      </a:accent5>
      <a:accent6>
        <a:srgbClr val="4D748C"/>
      </a:accent6>
      <a:hlink>
        <a:srgbClr val="0563C1"/>
      </a:hlink>
      <a:folHlink>
        <a:srgbClr val="954F72"/>
      </a:folHlink>
    </a:clrScheme>
    <a:fontScheme name="Custom 115">
      <a:majorFont>
        <a:latin typeface="Century Gothic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resentation_tm89715846_Win32_JB_SL_v3" id="{FF20A971-F564-4CBD-8D9A-6CD4D6C5EAE2}" vid="{A8C690A1-1652-4BD3-A3B8-8D03220F2B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2B45E2D-EE5B-40BD-B8EB-1CD549F414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2B5C00-D108-4E13-8A78-1AA312E16E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340800-6004-42FD-A042-AAA261C103D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18927</TotalTime>
  <Words>576</Words>
  <Application>Microsoft Office PowerPoint</Application>
  <PresentationFormat>Widescreen</PresentationFormat>
  <Paragraphs>125</Paragraphs>
  <Slides>12</Slides>
  <Notes>11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Avenir Next LT Pro Light</vt:lpstr>
      <vt:lpstr>AvenirNext LT Pro Medium</vt:lpstr>
      <vt:lpstr>Calibri</vt:lpstr>
      <vt:lpstr>Century Gothic</vt:lpstr>
      <vt:lpstr>Office Theme</vt:lpstr>
      <vt:lpstr>Farmer-supported restoration</vt:lpstr>
      <vt:lpstr>AGENDA (~30 min)</vt:lpstr>
      <vt:lpstr>COAstal program @ TNC</vt:lpstr>
      <vt:lpstr>PowerPoint Presentation</vt:lpstr>
      <vt:lpstr>SOAR: Supporting oyster aquaculture and restoration</vt:lpstr>
      <vt:lpstr>SOAR PROJECT OVERVIEW</vt:lpstr>
      <vt:lpstr>Socioeconomic DATA</vt:lpstr>
      <vt:lpstr>USDA - Natural Resources Conservation Service</vt:lpstr>
      <vt:lpstr>PowerPoint Presentation</vt:lpstr>
      <vt:lpstr>NRCS GRANT TIMELINE</vt:lpstr>
      <vt:lpstr>Discussion/questions</vt:lpstr>
      <vt:lpstr>THANK YOU NRCS, DMF, MAA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TNC Restoration Siting Project Kick-off</dc:title>
  <dc:creator>Amanda Cutler</dc:creator>
  <cp:lastModifiedBy>Stephen Kirk</cp:lastModifiedBy>
  <cp:revision>40</cp:revision>
  <dcterms:created xsi:type="dcterms:W3CDTF">2022-11-18T20:36:28Z</dcterms:created>
  <dcterms:modified xsi:type="dcterms:W3CDTF">2025-02-06T17:53:49Z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