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00000000000000000" pitchFamily="2" charset="0"/>
      <p:regular r:id="rId21"/>
      <p:bold r:id="rId22"/>
      <p:italic r:id="rId23"/>
      <p:boldItalic r:id="rId24"/>
    </p:embeddedFont>
    <p:embeddedFont>
      <p:font typeface="Century Schoolbook" panose="02040604050505020304" pitchFamily="18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guS0sedLwoysTBtTe1MpGLUiQ9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font" Target="fonts/font1.fntdata" /><Relationship Id="rId18" Type="http://schemas.openxmlformats.org/officeDocument/2006/relationships/font" Target="fonts/font6.fntdata" /><Relationship Id="rId26" Type="http://schemas.openxmlformats.org/officeDocument/2006/relationships/font" Target="fonts/font14.fntdata" /><Relationship Id="rId3" Type="http://schemas.openxmlformats.org/officeDocument/2006/relationships/slide" Target="slides/slide1.xml" /><Relationship Id="rId21" Type="http://schemas.openxmlformats.org/officeDocument/2006/relationships/font" Target="fonts/font9.fntdata" /><Relationship Id="rId7" Type="http://schemas.openxmlformats.org/officeDocument/2006/relationships/slide" Target="slides/slide5.xml" /><Relationship Id="rId12" Type="http://schemas.openxmlformats.org/officeDocument/2006/relationships/notesMaster" Target="notesMasters/notesMaster1.xml" /><Relationship Id="rId17" Type="http://schemas.openxmlformats.org/officeDocument/2006/relationships/font" Target="fonts/font5.fntdata" /><Relationship Id="rId25" Type="http://schemas.openxmlformats.org/officeDocument/2006/relationships/font" Target="fonts/font13.fntdata" /><Relationship Id="rId33" Type="http://schemas.openxmlformats.org/officeDocument/2006/relationships/tableStyles" Target="tableStyles.xml" /><Relationship Id="rId2" Type="http://schemas.openxmlformats.org/officeDocument/2006/relationships/slideMaster" Target="slideMasters/slideMaster2.xml" /><Relationship Id="rId16" Type="http://schemas.openxmlformats.org/officeDocument/2006/relationships/font" Target="fonts/font4.fntdata" /><Relationship Id="rId20" Type="http://schemas.openxmlformats.org/officeDocument/2006/relationships/font" Target="fonts/font8.fntdata" /><Relationship Id="rId29" Type="http://customschemas.google.com/relationships/presentationmetadata" Target="meta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font" Target="fonts/font12.fntdata" /><Relationship Id="rId32" Type="http://schemas.openxmlformats.org/officeDocument/2006/relationships/theme" Target="theme/theme1.xml" /><Relationship Id="rId5" Type="http://schemas.openxmlformats.org/officeDocument/2006/relationships/slide" Target="slides/slide3.xml" /><Relationship Id="rId15" Type="http://schemas.openxmlformats.org/officeDocument/2006/relationships/font" Target="fonts/font3.fntdata" /><Relationship Id="rId23" Type="http://schemas.openxmlformats.org/officeDocument/2006/relationships/font" Target="fonts/font11.fntdata" /><Relationship Id="rId28" Type="http://schemas.openxmlformats.org/officeDocument/2006/relationships/font" Target="fonts/font16.fntdata" /><Relationship Id="rId10" Type="http://schemas.openxmlformats.org/officeDocument/2006/relationships/slide" Target="slides/slide8.xml" /><Relationship Id="rId19" Type="http://schemas.openxmlformats.org/officeDocument/2006/relationships/font" Target="fonts/font7.fntdata" /><Relationship Id="rId31" Type="http://schemas.openxmlformats.org/officeDocument/2006/relationships/viewProps" Target="viewProps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font" Target="fonts/font2.fntdata" /><Relationship Id="rId22" Type="http://schemas.openxmlformats.org/officeDocument/2006/relationships/font" Target="fonts/font10.fntdata" /><Relationship Id="rId27" Type="http://schemas.openxmlformats.org/officeDocument/2006/relationships/font" Target="fonts/font15.fntdata" /><Relationship Id="rId30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29d32dbb3e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29d32dbb3e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/>
              <a:t>NOAA Fisheries: Policy/regulatory, aquaculture outreach, science for sound aquaculture development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/>
              <a:t>NOS: spatial planning and siting, ecosystem services, environmental monitoring and modeling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/>
              <a:t>OAR: external grants, extension and education for coastal and great lakes aquaculture</a:t>
            </a:r>
            <a:endParaRPr/>
          </a:p>
        </p:txBody>
      </p:sp>
      <p:sp>
        <p:nvSpPr>
          <p:cNvPr id="67" name="Google Shape;6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endParaRPr/>
          </a:p>
        </p:txBody>
      </p:sp>
      <p:sp>
        <p:nvSpPr>
          <p:cNvPr id="73" name="Google Shape;7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endParaRPr/>
          </a:p>
        </p:txBody>
      </p:sp>
      <p:sp>
        <p:nvSpPr>
          <p:cNvPr id="89" name="Google Shape;8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/>
              <a:t>Serves and liaison between OAQ and GARFO to support economic development of aquaculture and implement federal mandates as they relate to aquaculture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Attends and/or facilitates meetings with private, federal, state, local, and tribal entities to improve coordination, efficiency and effectiveness of aquaculture regulatory processes and public understanding of aquaculture issues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-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Coordinates with the fisheries management entities (i.e., fishery management councils and commissions) to seek consistency with their aquaculture policies.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-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Funding opportunities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-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Identify, develop, and distribute NOAA and NMFS reports and other informational materials, publications, and fact sheets related to aquaculture</a:t>
            </a:r>
            <a:endParaRPr/>
          </a:p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endParaRPr/>
          </a:p>
        </p:txBody>
      </p:sp>
      <p:sp>
        <p:nvSpPr>
          <p:cNvPr id="106" name="Google Shape;10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4" name="Google Shape;1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2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NAVY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0"/>
          <p:cNvSpPr/>
          <p:nvPr/>
        </p:nvSpPr>
        <p:spPr>
          <a:xfrm flipH="1">
            <a:off x="0" y="0"/>
            <a:ext cx="9144000" cy="5143500"/>
          </a:xfrm>
          <a:prstGeom prst="rect">
            <a:avLst/>
          </a:prstGeom>
          <a:solidFill>
            <a:srgbClr val="07477D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0"/>
          <p:cNvSpPr txBox="1">
            <a:spLocks noGrp="1"/>
          </p:cNvSpPr>
          <p:nvPr>
            <p:ph type="ctrTitle"/>
          </p:nvPr>
        </p:nvSpPr>
        <p:spPr>
          <a:xfrm>
            <a:off x="1259714" y="765206"/>
            <a:ext cx="70638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0D3DC"/>
              </a:buClr>
              <a:buSzPts val="5400"/>
              <a:buFont typeface="Cambria"/>
              <a:buNone/>
              <a:defRPr sz="5400" b="0" i="0" u="none" strike="noStrike" cap="none">
                <a:solidFill>
                  <a:srgbClr val="10D3DC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subTitle" idx="1"/>
          </p:nvPr>
        </p:nvSpPr>
        <p:spPr>
          <a:xfrm>
            <a:off x="1259715" y="2177899"/>
            <a:ext cx="6186300" cy="22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700" b="0" i="0" u="none" strike="noStrike" cap="none">
                <a:solidFill>
                  <a:srgbClr val="B7F7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17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17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/>
          <p:nvPr/>
        </p:nvSpPr>
        <p:spPr>
          <a:xfrm>
            <a:off x="6947912" y="6159"/>
            <a:ext cx="2196089" cy="5137342"/>
          </a:xfrm>
          <a:custGeom>
            <a:avLst/>
            <a:gdLst/>
            <a:ahLst/>
            <a:cxnLst/>
            <a:rect l="l" t="t" r="r" b="b"/>
            <a:pathLst>
              <a:path w="2196089" h="6849789" extrusionOk="0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5" name="Google Shape;15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96929" y="4359948"/>
            <a:ext cx="1550195" cy="70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0"/>
          <p:cNvSpPr/>
          <p:nvPr/>
        </p:nvSpPr>
        <p:spPr>
          <a:xfrm rot="10800000">
            <a:off x="1" y="6159"/>
            <a:ext cx="2196089" cy="5137342"/>
          </a:xfrm>
          <a:custGeom>
            <a:avLst/>
            <a:gdLst/>
            <a:ahLst/>
            <a:cxnLst/>
            <a:rect l="l" t="t" r="r" b="b"/>
            <a:pathLst>
              <a:path w="2196089" h="6849789" extrusionOk="0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solidFill>
            <a:srgbClr val="00315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685801" y="213048"/>
            <a:ext cx="69843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B9C2"/>
              </a:buClr>
              <a:buSzPts val="3000"/>
              <a:buFont typeface="Cambria"/>
              <a:buNone/>
              <a:defRPr sz="3000" b="0" i="0" u="none" strike="noStrike" cap="none">
                <a:solidFill>
                  <a:srgbClr val="13B9C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685801" y="801249"/>
            <a:ext cx="63063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8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ts val="7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20" name="Google Shape;20;p14"/>
          <p:cNvSpPr txBox="1"/>
          <p:nvPr/>
        </p:nvSpPr>
        <p:spPr>
          <a:xfrm>
            <a:off x="685801" y="4738214"/>
            <a:ext cx="66978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204A4F"/>
                </a:solidFill>
                <a:latin typeface="Arial Narrow"/>
                <a:ea typeface="Arial Narrow"/>
                <a:cs typeface="Arial Narrow"/>
                <a:sym typeface="Arial Narrow"/>
              </a:rPr>
              <a:t>U.S. Department of Commerce | National Oceanic and Atmospheric Administration | National Marine Fisheries Service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4"/>
          <p:cNvSpPr txBox="1"/>
          <p:nvPr/>
        </p:nvSpPr>
        <p:spPr>
          <a:xfrm>
            <a:off x="126124" y="4728098"/>
            <a:ext cx="559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B9C2"/>
              </a:buClr>
              <a:buSzPts val="900"/>
              <a:buFont typeface="Arial Narrow"/>
              <a:buNone/>
            </a:pPr>
            <a:r>
              <a:rPr lang="en-US" sz="900" b="1" i="0" u="none" strike="noStrike" cap="none">
                <a:solidFill>
                  <a:srgbClr val="13B9C2"/>
                </a:solidFill>
                <a:latin typeface="Arial Narrow"/>
                <a:ea typeface="Arial Narrow"/>
                <a:cs typeface="Arial Narrow"/>
                <a:sym typeface="Arial Narrow"/>
              </a:rPr>
              <a:t>Page </a:t>
            </a:r>
            <a:fld id="{00000000-1234-1234-1234-123412341234}" type="slidenum">
              <a:rPr lang="en-US" sz="900" b="1" i="0" u="none" strike="noStrike" cap="none">
                <a:solidFill>
                  <a:srgbClr val="13B9C2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900" b="1" i="0" u="none" strike="noStrike" cap="none">
              <a:solidFill>
                <a:srgbClr val="13B9C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50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  <a:defRPr sz="2700" b="1" i="0" u="none" strike="noStrike" cap="none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457200" y="905471"/>
            <a:ext cx="8229600" cy="339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95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2286000" y="4766311"/>
            <a:ext cx="64008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 Narrow"/>
              <a:buNone/>
              <a:defRPr sz="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 Narrow"/>
              <a:buNone/>
              <a:defRPr sz="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 Narrow"/>
              <a:buNone/>
              <a:defRPr sz="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 Narrow"/>
              <a:buNone/>
              <a:defRPr sz="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 Narrow"/>
              <a:buNone/>
              <a:defRPr sz="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 Narrow"/>
              <a:buNone/>
              <a:defRPr sz="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 Narrow"/>
              <a:buNone/>
              <a:defRPr sz="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 Narrow"/>
              <a:buNone/>
              <a:defRPr sz="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 Narrow"/>
              <a:buNone/>
              <a:defRPr sz="6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-template-levels">
  <p:cSld name="slide-template-level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 txBox="1">
            <a:spLocks noGrp="1"/>
          </p:cNvSpPr>
          <p:nvPr>
            <p:ph type="title"/>
          </p:nvPr>
        </p:nvSpPr>
        <p:spPr>
          <a:xfrm>
            <a:off x="685801" y="213048"/>
            <a:ext cx="69843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B9C2"/>
              </a:buClr>
              <a:buSzPts val="3000"/>
              <a:buFont typeface="Cambria"/>
              <a:buNone/>
              <a:defRPr sz="3000" b="0" i="0" u="none" strike="noStrike" cap="none">
                <a:solidFill>
                  <a:srgbClr val="13B9C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1"/>
          </p:nvPr>
        </p:nvSpPr>
        <p:spPr>
          <a:xfrm>
            <a:off x="685801" y="801249"/>
            <a:ext cx="63063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8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ts val="700"/>
              <a:buFont typeface="Noto Sans Symbols"/>
              <a:buNone/>
              <a:defRPr sz="700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34" name="Google Shape;34;p13"/>
          <p:cNvSpPr txBox="1"/>
          <p:nvPr/>
        </p:nvSpPr>
        <p:spPr>
          <a:xfrm>
            <a:off x="685801" y="4738214"/>
            <a:ext cx="66978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204A4F"/>
                </a:solidFill>
                <a:latin typeface="Arial Narrow"/>
                <a:ea typeface="Arial Narrow"/>
                <a:cs typeface="Arial Narrow"/>
                <a:sym typeface="Arial Narrow"/>
              </a:rPr>
              <a:t>U.S. Department of Commerce | National Oceanic and Atmospheric Administration | National Marine Fisheries Service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3"/>
          <p:cNvSpPr txBox="1"/>
          <p:nvPr/>
        </p:nvSpPr>
        <p:spPr>
          <a:xfrm>
            <a:off x="126124" y="4728098"/>
            <a:ext cx="559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B9C2"/>
              </a:buClr>
              <a:buSzPts val="900"/>
              <a:buFont typeface="Arial Narrow"/>
              <a:buNone/>
            </a:pPr>
            <a:r>
              <a:rPr lang="en-US" sz="900" b="1" i="0" u="none" strike="noStrike" cap="none">
                <a:solidFill>
                  <a:srgbClr val="13B9C2"/>
                </a:solidFill>
                <a:latin typeface="Arial Narrow"/>
                <a:ea typeface="Arial Narrow"/>
                <a:cs typeface="Arial Narrow"/>
                <a:sym typeface="Arial Narrow"/>
              </a:rPr>
              <a:t>Page </a:t>
            </a:r>
            <a:fld id="{00000000-1234-1234-1234-123412341234}" type="slidenum">
              <a:rPr lang="en-US" sz="900" b="1" i="0" u="none" strike="noStrike" cap="none">
                <a:solidFill>
                  <a:srgbClr val="13B9C2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900" b="1" i="0" u="none" strike="noStrike" cap="none">
              <a:solidFill>
                <a:srgbClr val="13B9C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NAVY" type="title">
  <p:cSld name="TIT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/>
          <p:nvPr/>
        </p:nvSpPr>
        <p:spPr>
          <a:xfrm flipH="1">
            <a:off x="0" y="0"/>
            <a:ext cx="9144000" cy="5143500"/>
          </a:xfrm>
          <a:prstGeom prst="rect">
            <a:avLst/>
          </a:prstGeom>
          <a:solidFill>
            <a:srgbClr val="07477D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12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1259714" y="765206"/>
            <a:ext cx="7063875" cy="70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0D3DC"/>
              </a:buClr>
              <a:buSzPts val="7200"/>
              <a:buFont typeface="Cambria"/>
              <a:buNone/>
              <a:defRPr sz="5400" b="0" i="0" u="none" strike="noStrike" cap="none">
                <a:solidFill>
                  <a:srgbClr val="10D3DC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1259715" y="2177899"/>
            <a:ext cx="6186375" cy="226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1125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1725" b="0" i="0" u="none" strike="noStrike" cap="none">
                <a:solidFill>
                  <a:srgbClr val="B7F7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ctr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None/>
              <a:defRPr sz="1725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ctr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None/>
              <a:defRPr sz="1725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ctr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ctr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ctr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ctr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ctr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ctr" rtl="0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ts val="2000"/>
              <a:buFont typeface="Noto Sans Symbols"/>
              <a:buNone/>
              <a:defRPr sz="15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40" name="Google Shape;40;p15"/>
          <p:cNvSpPr/>
          <p:nvPr/>
        </p:nvSpPr>
        <p:spPr>
          <a:xfrm>
            <a:off x="6947912" y="6159"/>
            <a:ext cx="2194717" cy="5137342"/>
          </a:xfrm>
          <a:custGeom>
            <a:avLst/>
            <a:gdLst/>
            <a:ahLst/>
            <a:cxnLst/>
            <a:rect l="l" t="t" r="r" b="b"/>
            <a:pathLst>
              <a:path w="2196089" h="6849789" extrusionOk="0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975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41" name="Google Shape;4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8210" y="4519858"/>
            <a:ext cx="1598925" cy="5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5"/>
          <p:cNvSpPr/>
          <p:nvPr/>
        </p:nvSpPr>
        <p:spPr>
          <a:xfrm rot="10800000">
            <a:off x="1374" y="6159"/>
            <a:ext cx="2194717" cy="5137342"/>
          </a:xfrm>
          <a:custGeom>
            <a:avLst/>
            <a:gdLst/>
            <a:ahLst/>
            <a:cxnLst/>
            <a:rect l="l" t="t" r="r" b="b"/>
            <a:pathLst>
              <a:path w="2196089" h="6849789" extrusionOk="0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solidFill>
            <a:srgbClr val="003155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975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.png" 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 /><Relationship Id="rId2" Type="http://schemas.openxmlformats.org/officeDocument/2006/relationships/slideLayout" Target="../slideLayouts/slideLayout4.xml" /><Relationship Id="rId1" Type="http://schemas.openxmlformats.org/officeDocument/2006/relationships/slideLayout" Target="../slideLayouts/slideLayout3.xml" /><Relationship Id="rId6" Type="http://schemas.openxmlformats.org/officeDocument/2006/relationships/image" Target="../media/image1.png" /><Relationship Id="rId5" Type="http://schemas.openxmlformats.org/officeDocument/2006/relationships/theme" Target="../theme/theme2.xml" /><Relationship Id="rId4" Type="http://schemas.openxmlformats.org/officeDocument/2006/relationships/slideLayout" Target="../slideLayouts/slideLayout6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/>
          <p:nvPr/>
        </p:nvSpPr>
        <p:spPr>
          <a:xfrm>
            <a:off x="6505304" y="0"/>
            <a:ext cx="2638435" cy="5149516"/>
          </a:xfrm>
          <a:custGeom>
            <a:avLst/>
            <a:gdLst/>
            <a:ahLst/>
            <a:cxnLst/>
            <a:rect l="l" t="t" r="r" b="b"/>
            <a:pathLst>
              <a:path w="1696743" h="5463677" extrusionOk="0">
                <a:moveTo>
                  <a:pt x="1654379" y="5463677"/>
                </a:moveTo>
                <a:lnTo>
                  <a:pt x="0" y="5454085"/>
                </a:lnTo>
                <a:lnTo>
                  <a:pt x="980930" y="0"/>
                </a:lnTo>
                <a:lnTo>
                  <a:pt x="1696743" y="4620"/>
                </a:lnTo>
                <a:lnTo>
                  <a:pt x="1654379" y="5463677"/>
                </a:lnTo>
                <a:close/>
              </a:path>
            </a:pathLst>
          </a:custGeom>
          <a:gradFill>
            <a:gsLst>
              <a:gs pos="0">
                <a:srgbClr val="07477D">
                  <a:alpha val="0"/>
                </a:srgbClr>
              </a:gs>
              <a:gs pos="42000">
                <a:srgbClr val="07477D">
                  <a:alpha val="0"/>
                </a:srgbClr>
              </a:gs>
              <a:gs pos="100000">
                <a:srgbClr val="07477D">
                  <a:alpha val="29019"/>
                </a:srgbClr>
              </a:gs>
            </a:gsLst>
            <a:lin ang="96016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" name="Google Shape;7;p9"/>
          <p:cNvSpPr/>
          <p:nvPr/>
        </p:nvSpPr>
        <p:spPr>
          <a:xfrm>
            <a:off x="6947912" y="6159"/>
            <a:ext cx="2196089" cy="5137342"/>
          </a:xfrm>
          <a:custGeom>
            <a:avLst/>
            <a:gdLst/>
            <a:ahLst/>
            <a:cxnLst/>
            <a:rect l="l" t="t" r="r" b="b"/>
            <a:pathLst>
              <a:path w="2196089" h="6849789" extrusionOk="0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8" name="Google Shape;8;p9"/>
          <p:cNvSpPr/>
          <p:nvPr/>
        </p:nvSpPr>
        <p:spPr>
          <a:xfrm rot="10800000">
            <a:off x="1" y="6159"/>
            <a:ext cx="2196089" cy="5137342"/>
          </a:xfrm>
          <a:custGeom>
            <a:avLst/>
            <a:gdLst/>
            <a:ahLst/>
            <a:cxnLst/>
            <a:rect l="l" t="t" r="r" b="b"/>
            <a:pathLst>
              <a:path w="2196089" h="6849789" extrusionOk="0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9" name="Google Shape;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6929" y="4359948"/>
            <a:ext cx="1550195" cy="706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/>
          <p:nvPr/>
        </p:nvSpPr>
        <p:spPr>
          <a:xfrm>
            <a:off x="6505304" y="0"/>
            <a:ext cx="2637375" cy="5152931"/>
          </a:xfrm>
          <a:custGeom>
            <a:avLst/>
            <a:gdLst/>
            <a:ahLst/>
            <a:cxnLst/>
            <a:rect l="l" t="t" r="r" b="b"/>
            <a:pathLst>
              <a:path w="1696743" h="5463677" extrusionOk="0">
                <a:moveTo>
                  <a:pt x="1654379" y="5463677"/>
                </a:moveTo>
                <a:lnTo>
                  <a:pt x="0" y="5454085"/>
                </a:lnTo>
                <a:lnTo>
                  <a:pt x="980930" y="0"/>
                </a:lnTo>
                <a:lnTo>
                  <a:pt x="1696743" y="4620"/>
                </a:lnTo>
                <a:lnTo>
                  <a:pt x="1654379" y="5463677"/>
                </a:lnTo>
                <a:close/>
              </a:path>
            </a:pathLst>
          </a:custGeom>
          <a:gradFill>
            <a:gsLst>
              <a:gs pos="0">
                <a:srgbClr val="07477D">
                  <a:alpha val="0"/>
                </a:srgbClr>
              </a:gs>
              <a:gs pos="42000">
                <a:srgbClr val="07477D">
                  <a:alpha val="0"/>
                </a:srgbClr>
              </a:gs>
              <a:gs pos="100000">
                <a:srgbClr val="07477D">
                  <a:alpha val="29803"/>
                </a:srgbClr>
              </a:gs>
            </a:gsLst>
            <a:lin ang="960163" scaled="0"/>
          </a:gra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975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4" name="Google Shape;24;p11"/>
          <p:cNvSpPr/>
          <p:nvPr/>
        </p:nvSpPr>
        <p:spPr>
          <a:xfrm>
            <a:off x="6947912" y="6159"/>
            <a:ext cx="2194717" cy="5137342"/>
          </a:xfrm>
          <a:custGeom>
            <a:avLst/>
            <a:gdLst/>
            <a:ahLst/>
            <a:cxnLst/>
            <a:rect l="l" t="t" r="r" b="b"/>
            <a:pathLst>
              <a:path w="2196089" h="6849789" extrusionOk="0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975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5" name="Google Shape;25;p11"/>
          <p:cNvSpPr/>
          <p:nvPr/>
        </p:nvSpPr>
        <p:spPr>
          <a:xfrm rot="10800000">
            <a:off x="1374" y="6159"/>
            <a:ext cx="2194717" cy="5137342"/>
          </a:xfrm>
          <a:custGeom>
            <a:avLst/>
            <a:gdLst/>
            <a:ahLst/>
            <a:cxnLst/>
            <a:rect l="l" t="t" r="r" b="b"/>
            <a:pathLst>
              <a:path w="2196089" h="6849789" extrusionOk="0">
                <a:moveTo>
                  <a:pt x="2196089" y="0"/>
                </a:moveTo>
                <a:lnTo>
                  <a:pt x="2196089" y="6849789"/>
                </a:lnTo>
                <a:lnTo>
                  <a:pt x="0" y="6849789"/>
                </a:lnTo>
                <a:lnTo>
                  <a:pt x="169765" y="6755526"/>
                </a:lnTo>
                <a:cubicBezTo>
                  <a:pt x="1099958" y="6063006"/>
                  <a:pt x="1854601" y="3617105"/>
                  <a:pt x="2161421" y="408410"/>
                </a:cubicBezTo>
                <a:lnTo>
                  <a:pt x="21960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975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26" name="Google Shape;26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96929" y="4359949"/>
            <a:ext cx="1550196" cy="706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5" Type="http://schemas.openxmlformats.org/officeDocument/2006/relationships/image" Target="../media/image4.jpg" /><Relationship Id="rId4" Type="http://schemas.openxmlformats.org/officeDocument/2006/relationships/image" Target="../media/image3.jp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.jp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4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12.png" /><Relationship Id="rId4" Type="http://schemas.openxmlformats.org/officeDocument/2006/relationships/image" Target="../media/image11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15.jpg" /><Relationship Id="rId4" Type="http://schemas.openxmlformats.org/officeDocument/2006/relationships/image" Target="../media/image14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3.xm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 /><Relationship Id="rId3" Type="http://schemas.openxmlformats.org/officeDocument/2006/relationships/image" Target="../media/image17.jpg" /><Relationship Id="rId7" Type="http://schemas.openxmlformats.org/officeDocument/2006/relationships/image" Target="../media/image20.jp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19.png" /><Relationship Id="rId5" Type="http://schemas.openxmlformats.org/officeDocument/2006/relationships/hyperlink" Target="mailto:Anoushka.concepcion@noaa.gov" TargetMode="External" /><Relationship Id="rId4" Type="http://schemas.openxmlformats.org/officeDocument/2006/relationships/image" Target="../media/image18.jp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"/>
          <p:cNvSpPr txBox="1">
            <a:spLocks noGrp="1"/>
          </p:cNvSpPr>
          <p:nvPr>
            <p:ph type="ctrTitle"/>
          </p:nvPr>
        </p:nvSpPr>
        <p:spPr>
          <a:xfrm>
            <a:off x="2350526" y="169334"/>
            <a:ext cx="6435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mbria"/>
              <a:buNone/>
            </a:pPr>
            <a:r>
              <a:rPr lang="en-US" sz="3000">
                <a:solidFill>
                  <a:schemeClr val="lt1"/>
                </a:solidFill>
              </a:rPr>
              <a:t>NOAA Fisheries Aquaculture </a:t>
            </a:r>
            <a:endParaRPr sz="30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mbria"/>
              <a:buNone/>
            </a:pPr>
            <a:r>
              <a:rPr lang="en-US" sz="3000">
                <a:solidFill>
                  <a:schemeClr val="lt1"/>
                </a:solidFill>
              </a:rPr>
              <a:t>	- Greater Atlantic Region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49" name="Google Shape;49;p1"/>
          <p:cNvSpPr txBox="1"/>
          <p:nvPr/>
        </p:nvSpPr>
        <p:spPr>
          <a:xfrm>
            <a:off x="87965" y="4027629"/>
            <a:ext cx="506644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MA Aquaculture Association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February 7</a:t>
            </a:r>
            <a:r>
              <a:rPr lang="en-US" sz="1800" b="0" i="0" u="none" strike="noStrike" cap="none" baseline="3000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th</a:t>
            </a:r>
            <a:r>
              <a:rPr lang="en-US" sz="1800" b="0" i="0" u="none" strike="noStrike" cap="none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, 2025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Anoushka Concepcion</a:t>
            </a:r>
            <a:endParaRPr/>
          </a:p>
        </p:txBody>
      </p:sp>
      <p:pic>
        <p:nvPicPr>
          <p:cNvPr id="50" name="Google Shape;50;p1" descr="https://lh3.googleusercontent.com/HCi34d5cHTjL3HOy6q-Eif1vdyHgxCBd4I-niZh_0GOFVeEUJmBGnRdy9phmsDlQEBDBWef3ovqMUyhe5yHfcfdfzSuFAmqhGHPeBwNPcJ_uAXqEjB6X4RifrMwcnZpvP8p2IYl333ejR7Cmx1nVSIiCUS6v-mu5mYCGb_ji4lx_xBx16YpNbO9ePyEBwHk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4245" y="3240336"/>
            <a:ext cx="2570046" cy="1710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" name="Google Shape;51;p1" descr="https://lh3.googleusercontent.com/87hTSWbdT8s9CgK0It-v9LzN-9zBweyq3FzHh8pqozfLui1LBBqe-gyzJC78yYfGz1XGk6CLb8IVJaqcBtn4h3co_NI5ObwfOip7W3-DBQohraY7P-YblcPBWqHAglB6jZgwrM0CqWEDXwWgM93QvH7x6LmhkXnqRQsXVhZbDmf5nO3zApBSOV1ZloF1j6k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2380" y="1459209"/>
            <a:ext cx="2793905" cy="22504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4" name="Google Shape;54;p1" descr="https://lh5.googleusercontent.com/XSq9nfbV_yL5BYy8IfDOplBTVhnqQguqFoT93wayQw6t1CfIU2eyTuFP6I_CaoBYd01vKHBwcg-C8CCLU49zYT8XImWBrsbrRv3VlWaVMvwgvcZ-JczC0o4YM71ANNLHf0ZBDLHvB_zA6hP3rnFtJ1CfClze1vKPj8hAhUd8ljFe1Wl9FeGDk3qAeZUr3KO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42" y="908234"/>
            <a:ext cx="1651747" cy="24791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5" name="Google Shape;55;p1" descr="https://lh3.googleusercontent.com/B02alUdimsouxPWifpWhDEi1II1W_gNHps2BjMeuEbpKsPMwMctDAUdoFxPf8IiT3TPEMQqtk1EvdQmDjeAmqrwSNmDfXxFjvM7F77B0DInAotChnie9IRBLq23ZvSPdely_HdN3gPtT0Ty2jUNNYEhiJG_UXn8jt1qG7-V1giGPO2AQZPpuiuXgxV10S9Lw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64520" y="1150115"/>
            <a:ext cx="3049703" cy="19573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g329d32dbb3e_2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4550" y="-482900"/>
            <a:ext cx="2758149" cy="367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g329d32dbb3e_2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8376" y="2884476"/>
            <a:ext cx="3310500" cy="220645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g329d32dbb3e_2_5"/>
          <p:cNvSpPr txBox="1"/>
          <p:nvPr/>
        </p:nvSpPr>
        <p:spPr>
          <a:xfrm>
            <a:off x="400875" y="871850"/>
            <a:ext cx="5206500" cy="3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7477D"/>
              </a:buClr>
              <a:buSzPts val="2400"/>
              <a:buChar char="●"/>
            </a:pPr>
            <a:r>
              <a:rPr lang="en-US" sz="2400">
                <a:solidFill>
                  <a:srgbClr val="07477D"/>
                </a:solidFill>
              </a:rPr>
              <a:t>26 years in the aquaculture sector</a:t>
            </a:r>
            <a:endParaRPr sz="2400">
              <a:solidFill>
                <a:srgbClr val="07477D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7477D"/>
              </a:buClr>
              <a:buSzPts val="2000"/>
              <a:buChar char="○"/>
            </a:pPr>
            <a:r>
              <a:rPr lang="en-US" sz="2000">
                <a:solidFill>
                  <a:srgbClr val="07477D"/>
                </a:solidFill>
              </a:rPr>
              <a:t>Shrimp, microalgae, finfish, shellfish, and macroalgae</a:t>
            </a:r>
            <a:endParaRPr sz="2000">
              <a:solidFill>
                <a:srgbClr val="07477D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7477D"/>
              </a:buClr>
              <a:buSzPts val="2000"/>
              <a:buChar char="●"/>
            </a:pPr>
            <a:r>
              <a:rPr lang="en-US" sz="2000">
                <a:solidFill>
                  <a:srgbClr val="07477D"/>
                </a:solidFill>
              </a:rPr>
              <a:t>UNC Wilmington</a:t>
            </a:r>
            <a:endParaRPr sz="2000">
              <a:solidFill>
                <a:srgbClr val="07477D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7477D"/>
              </a:buClr>
              <a:buSzPts val="2000"/>
              <a:buChar char="●"/>
            </a:pPr>
            <a:r>
              <a:rPr lang="en-US" sz="2000">
                <a:solidFill>
                  <a:srgbClr val="07477D"/>
                </a:solidFill>
              </a:rPr>
              <a:t>URI - FAVS</a:t>
            </a:r>
            <a:endParaRPr sz="2000">
              <a:solidFill>
                <a:srgbClr val="07477D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7477D"/>
              </a:buClr>
              <a:buSzPts val="2400"/>
              <a:buChar char="●"/>
            </a:pPr>
            <a:r>
              <a:rPr lang="en-US" sz="2400">
                <a:solidFill>
                  <a:srgbClr val="07477D"/>
                </a:solidFill>
              </a:rPr>
              <a:t>CT Sea Grant Extension</a:t>
            </a:r>
            <a:endParaRPr sz="2400">
              <a:solidFill>
                <a:srgbClr val="07477D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07477D"/>
              </a:buClr>
              <a:buSzPts val="2200"/>
              <a:buChar char="○"/>
            </a:pPr>
            <a:r>
              <a:rPr lang="en-US" sz="2200">
                <a:solidFill>
                  <a:srgbClr val="07477D"/>
                </a:solidFill>
              </a:rPr>
              <a:t>Direct marketing for oysters</a:t>
            </a:r>
            <a:endParaRPr sz="2200">
              <a:solidFill>
                <a:srgbClr val="07477D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07477D"/>
              </a:buClr>
              <a:buSzPts val="2200"/>
              <a:buChar char="○"/>
            </a:pPr>
            <a:r>
              <a:rPr lang="en-US" sz="2200">
                <a:solidFill>
                  <a:srgbClr val="07477D"/>
                </a:solidFill>
              </a:rPr>
              <a:t>Seaweed</a:t>
            </a:r>
            <a:endParaRPr sz="2200">
              <a:solidFill>
                <a:srgbClr val="07477D"/>
              </a:solidFill>
            </a:endParaRPr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Clr>
                <a:srgbClr val="07477D"/>
              </a:buClr>
              <a:buSzPts val="2000"/>
              <a:buChar char="■"/>
            </a:pPr>
            <a:r>
              <a:rPr lang="en-US" sz="2000">
                <a:solidFill>
                  <a:srgbClr val="07477D"/>
                </a:solidFill>
              </a:rPr>
              <a:t>Food safety </a:t>
            </a:r>
            <a:endParaRPr sz="2000">
              <a:solidFill>
                <a:srgbClr val="07477D"/>
              </a:solidFill>
            </a:endParaRPr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Clr>
                <a:srgbClr val="07477D"/>
              </a:buClr>
              <a:buSzPts val="2000"/>
              <a:buChar char="■"/>
            </a:pPr>
            <a:r>
              <a:rPr lang="en-US" sz="2000">
                <a:solidFill>
                  <a:srgbClr val="07477D"/>
                </a:solidFill>
              </a:rPr>
              <a:t>National Seaweed Hub</a:t>
            </a:r>
            <a:endParaRPr sz="2000">
              <a:solidFill>
                <a:srgbClr val="07477D"/>
              </a:solidFill>
            </a:endParaRPr>
          </a:p>
        </p:txBody>
      </p:sp>
      <p:sp>
        <p:nvSpPr>
          <p:cNvPr id="63" name="Google Shape;63;g329d32dbb3e_2_5"/>
          <p:cNvSpPr txBox="1"/>
          <p:nvPr/>
        </p:nvSpPr>
        <p:spPr>
          <a:xfrm>
            <a:off x="358800" y="204300"/>
            <a:ext cx="50067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7477D"/>
                </a:solidFill>
              </a:rPr>
              <a:t>A Little About Me</a:t>
            </a:r>
            <a:endParaRPr sz="2800">
              <a:solidFill>
                <a:srgbClr val="07477D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565" y="0"/>
            <a:ext cx="7464213" cy="5148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7126" y="0"/>
            <a:ext cx="4006152" cy="527305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"/>
          <p:cNvSpPr txBox="1"/>
          <p:nvPr/>
        </p:nvSpPr>
        <p:spPr>
          <a:xfrm>
            <a:off x="223024" y="-101775"/>
            <a:ext cx="4609200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747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7477D"/>
                </a:solidFill>
                <a:latin typeface="Arial"/>
                <a:ea typeface="Arial"/>
                <a:cs typeface="Arial"/>
                <a:sym typeface="Arial"/>
              </a:rPr>
              <a:t>Ensuring U.S. aquaculture is developed sustainably, in concert with healthy, productive, and resilient coastal ecosystems through</a:t>
            </a:r>
            <a:endParaRPr sz="2000" b="1" i="0" u="none" strike="noStrike" cap="none">
              <a:solidFill>
                <a:srgbClr val="0747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747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7477D"/>
                </a:solidFill>
                <a:latin typeface="Arial"/>
                <a:ea typeface="Arial"/>
                <a:cs typeface="Arial"/>
                <a:sym typeface="Arial"/>
              </a:rPr>
              <a:t>Goal 1:MANAGE SUSTAINABLY AND EFFICIENTLY</a:t>
            </a:r>
            <a:endParaRPr>
              <a:solidFill>
                <a:srgbClr val="07477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747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7477D"/>
                </a:solidFill>
                <a:latin typeface="Arial"/>
                <a:ea typeface="Arial"/>
                <a:cs typeface="Arial"/>
                <a:sym typeface="Arial"/>
              </a:rPr>
              <a:t>Goal 2:SCIENCE FOR SUSTAINABILITY</a:t>
            </a:r>
            <a:endParaRPr>
              <a:solidFill>
                <a:srgbClr val="07477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747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7477D"/>
                </a:solidFill>
                <a:latin typeface="Arial"/>
                <a:ea typeface="Arial"/>
                <a:cs typeface="Arial"/>
                <a:sym typeface="Arial"/>
              </a:rPr>
              <a:t>Goal 3: EDUCATE AND EXCHANGE INFORMATION</a:t>
            </a:r>
            <a:endParaRPr>
              <a:solidFill>
                <a:srgbClr val="07477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747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7477D"/>
                </a:solidFill>
                <a:latin typeface="Arial"/>
                <a:ea typeface="Arial"/>
                <a:cs typeface="Arial"/>
                <a:sym typeface="Arial"/>
              </a:rPr>
              <a:t>Goal 4: SUPPORT ECONOMIC VIABILITY AND GROWTH</a:t>
            </a:r>
            <a:endParaRPr>
              <a:solidFill>
                <a:srgbClr val="07477D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"/>
          <p:cNvSpPr txBox="1">
            <a:spLocks noGrp="1"/>
          </p:cNvSpPr>
          <p:nvPr>
            <p:ph type="title"/>
          </p:nvPr>
        </p:nvSpPr>
        <p:spPr>
          <a:xfrm>
            <a:off x="212100" y="213050"/>
            <a:ext cx="88314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700">
                <a:solidFill>
                  <a:srgbClr val="07477D"/>
                </a:solidFill>
                <a:latin typeface="Arial"/>
                <a:ea typeface="Arial"/>
                <a:cs typeface="Arial"/>
                <a:sym typeface="Arial"/>
              </a:rPr>
              <a:t>Updated State-by-State Permitting Inventories</a:t>
            </a:r>
            <a:endParaRPr sz="2700">
              <a:solidFill>
                <a:srgbClr val="0747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8241" y="1016225"/>
            <a:ext cx="2849806" cy="330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1612" y="1016225"/>
            <a:ext cx="2842563" cy="330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2100" y="1016498"/>
            <a:ext cx="2762576" cy="330098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5"/>
          <p:cNvSpPr txBox="1"/>
          <p:nvPr/>
        </p:nvSpPr>
        <p:spPr>
          <a:xfrm>
            <a:off x="152400" y="4291225"/>
            <a:ext cx="7203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fisheries.noaa.gov/feature-story/office-aquaculture-updates-state-aquaculture-regulatory-inventory-resources</a:t>
            </a:r>
            <a:endParaRPr sz="1600" b="0" i="1" u="none" strike="noStrike" cap="none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6391" y="722376"/>
            <a:ext cx="2591488" cy="3175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4" descr="The cover of NOAA's U.S. Aquaculture Atlas for the Gulf of Mexico." title="NOAA U.S. Aquaculture Atlas Cover: Gulf of Mexic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3056" y="519306"/>
            <a:ext cx="2282732" cy="251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4" descr="The cover of NOAA's U.S. Aquaculture Atlas for the Southern California Bight." title="NOAA U.S. Aquaculture Atlas Cover: Southern California Bigh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66254" y="1243584"/>
            <a:ext cx="2138818" cy="245121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4"/>
          <p:cNvSpPr txBox="1"/>
          <p:nvPr/>
        </p:nvSpPr>
        <p:spPr>
          <a:xfrm>
            <a:off x="970527" y="3804541"/>
            <a:ext cx="31728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Atlases for Gulf of Mexico and Southern California published in November 2021 - AOAs</a:t>
            </a: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 txBox="1"/>
          <p:nvPr/>
        </p:nvSpPr>
        <p:spPr>
          <a:xfrm>
            <a:off x="5111496" y="3897978"/>
            <a:ext cx="2853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National Seafood Strategy</a:t>
            </a:r>
            <a:endParaRPr sz="16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"/>
          <p:cNvSpPr/>
          <p:nvPr/>
        </p:nvSpPr>
        <p:spPr>
          <a:xfrm>
            <a:off x="6155917" y="840056"/>
            <a:ext cx="2700000" cy="376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❖"/>
            </a:pPr>
            <a:r>
              <a:rPr lang="en-US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Works within NOAA and with partner federal, state, and local agencies, industry, and members of the scientific, academic, and NGO communities on a variety of marine aquaculture issues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589194" y="-994"/>
            <a:ext cx="7528898" cy="82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998"/>
              </a:buClr>
              <a:buSzPts val="3400"/>
              <a:buNone/>
            </a:pPr>
            <a:r>
              <a:rPr lang="en-US" sz="2250" b="1">
                <a:solidFill>
                  <a:srgbClr val="07477D"/>
                </a:solidFill>
                <a:latin typeface="Arial"/>
                <a:ea typeface="Arial"/>
                <a:cs typeface="Arial"/>
                <a:sym typeface="Arial"/>
              </a:rPr>
              <a:t>NOAA NMFS - Regional Aquaculture Coordinators</a:t>
            </a:r>
            <a:br>
              <a:rPr lang="en-US" sz="2550" b="1">
                <a:solidFill>
                  <a:srgbClr val="07477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550" b="1">
                <a:solidFill>
                  <a:srgbClr val="07477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550" b="1">
              <a:solidFill>
                <a:srgbClr val="0747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6"/>
          <p:cNvPicPr preferRelativeResize="0"/>
          <p:nvPr/>
        </p:nvPicPr>
        <p:blipFill rotWithShape="1">
          <a:blip r:embed="rId3">
            <a:alphaModFix/>
          </a:blip>
          <a:srcRect l="26620" t="20165" r="27855" b="9328"/>
          <a:stretch/>
        </p:blipFill>
        <p:spPr>
          <a:xfrm>
            <a:off x="423901" y="687039"/>
            <a:ext cx="5530850" cy="411542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>
            <a:spLocks noGrp="1"/>
          </p:cNvSpPr>
          <p:nvPr>
            <p:ph type="body" idx="1"/>
          </p:nvPr>
        </p:nvSpPr>
        <p:spPr>
          <a:xfrm>
            <a:off x="457200" y="694270"/>
            <a:ext cx="3438000" cy="3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</a:pPr>
            <a:r>
              <a:rPr lang="en-US" sz="1725" b="1" dirty="0"/>
              <a:t>Support regulatory efficiency and transparency</a:t>
            </a:r>
            <a:endParaRPr b="1" dirty="0"/>
          </a:p>
          <a:p>
            <a:pPr marL="285750" lvl="0" indent="-2857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</a:pPr>
            <a:r>
              <a:rPr lang="en-US" sz="1725" b="1" dirty="0"/>
              <a:t>Works with SG, industry and agencies on applied research and other projects</a:t>
            </a:r>
            <a:endParaRPr b="1" dirty="0"/>
          </a:p>
          <a:p>
            <a:pPr marL="285750" lvl="0" indent="-2857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</a:pPr>
            <a:r>
              <a:rPr lang="en-US" sz="1725" b="1" dirty="0"/>
              <a:t>Conducts regional outreach activities</a:t>
            </a:r>
            <a:endParaRPr b="1" dirty="0"/>
          </a:p>
          <a:p>
            <a:pPr marL="285750" lvl="0" indent="-2857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</a:pPr>
            <a:r>
              <a:rPr lang="en-US" sz="1725" b="1" dirty="0"/>
              <a:t>Identify funding opportunities </a:t>
            </a:r>
            <a:endParaRPr b="1" dirty="0"/>
          </a:p>
          <a:p>
            <a:pPr marL="285750" lvl="0" indent="-2857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</a:pPr>
            <a:r>
              <a:rPr lang="en-US" sz="1725" b="1" dirty="0"/>
              <a:t>Identify, develop, distribute resources</a:t>
            </a:r>
          </a:p>
          <a:p>
            <a:pPr marL="285750" indent="-285750">
              <a:lnSpc>
                <a:spcPct val="100000"/>
              </a:lnSpc>
              <a:spcBef>
                <a:spcPts val="750"/>
              </a:spcBef>
              <a:buSzPts val="2400"/>
            </a:pPr>
            <a:r>
              <a:rPr lang="fr-FR" sz="1600" dirty="0"/>
              <a:t>Liaison </a:t>
            </a:r>
            <a:r>
              <a:rPr lang="fr-FR" sz="1600" dirty="0" err="1"/>
              <a:t>btwn</a:t>
            </a:r>
            <a:r>
              <a:rPr lang="fr-FR" sz="1600" dirty="0"/>
              <a:t>. GARFO and OAQ</a:t>
            </a:r>
            <a:endParaRPr lang="fr-FR" sz="1800" dirty="0"/>
          </a:p>
          <a:p>
            <a:pPr marL="285750" indent="-285750">
              <a:lnSpc>
                <a:spcPct val="100000"/>
              </a:lnSpc>
              <a:spcBef>
                <a:spcPts val="750"/>
              </a:spcBef>
              <a:buSzPts val="2400"/>
            </a:pPr>
            <a:r>
              <a:rPr lang="en-US" sz="1700" dirty="0"/>
              <a:t>Coordination with fisheries management entities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</a:pPr>
            <a:endParaRPr b="1" dirty="0"/>
          </a:p>
          <a:p>
            <a:pPr marL="285750" lvl="0" indent="-1333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</a:pPr>
            <a:endParaRPr sz="1725" dirty="0"/>
          </a:p>
          <a:p>
            <a:pPr marL="0" lvl="0" indent="0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</a:pPr>
            <a:endParaRPr sz="1725" dirty="0"/>
          </a:p>
          <a:p>
            <a:pPr marL="914377" lvl="1" indent="-26668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endParaRPr sz="1725" dirty="0"/>
          </a:p>
        </p:txBody>
      </p: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2917800" cy="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>
                <a:solidFill>
                  <a:srgbClr val="07477D"/>
                </a:solidFill>
              </a:rPr>
              <a:t>NMFS RAC </a:t>
            </a:r>
            <a:endParaRPr>
              <a:solidFill>
                <a:srgbClr val="07477D"/>
              </a:solidFill>
            </a:endParaRPr>
          </a:p>
        </p:txBody>
      </p:sp>
      <p:sp>
        <p:nvSpPr>
          <p:cNvPr id="110" name="Google Shape;110;p7"/>
          <p:cNvSpPr txBox="1"/>
          <p:nvPr/>
        </p:nvSpPr>
        <p:spPr>
          <a:xfrm>
            <a:off x="4802436" y="103152"/>
            <a:ext cx="2917800" cy="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 sz="2700" b="1" i="0" u="none" strike="noStrike" cap="none">
                <a:solidFill>
                  <a:srgbClr val="07477D"/>
                </a:solidFill>
                <a:latin typeface="Arial Narrow"/>
                <a:ea typeface="Arial Narrow"/>
                <a:cs typeface="Arial Narrow"/>
                <a:sym typeface="Arial Narrow"/>
              </a:rPr>
              <a:t>Sea Grant </a:t>
            </a:r>
            <a:endParaRPr sz="2700" b="1" i="0" u="none" strike="noStrike" cap="none">
              <a:solidFill>
                <a:srgbClr val="07477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1" name="Google Shape;111;p7"/>
          <p:cNvSpPr txBox="1"/>
          <p:nvPr/>
        </p:nvSpPr>
        <p:spPr>
          <a:xfrm>
            <a:off x="4784300" y="683125"/>
            <a:ext cx="3765300" cy="4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1725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Conducts applied research and monitoring programs</a:t>
            </a:r>
            <a:endParaRPr sz="1725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85750" marR="0" lvl="0" indent="-242887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725"/>
              <a:buFont typeface="Arial Narrow"/>
              <a:buChar char="•"/>
            </a:pPr>
            <a:r>
              <a:rPr lang="en-US" sz="1725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Work with local resource managers - constables and state level</a:t>
            </a:r>
            <a:endParaRPr sz="1725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85750" marR="0" lvl="0" indent="-242887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725"/>
              <a:buFont typeface="Arial Narrow"/>
              <a:buChar char="•"/>
            </a:pPr>
            <a:r>
              <a:rPr lang="en-US" sz="1725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Provide technical assistance</a:t>
            </a:r>
            <a:endParaRPr sz="1725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85750" marR="0" lvl="0" indent="-242887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725"/>
              <a:buFont typeface="Arial Narrow"/>
              <a:buChar char="•"/>
            </a:pPr>
            <a:r>
              <a:rPr lang="en-US" sz="1725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Local outreach programs</a:t>
            </a:r>
            <a:endParaRPr sz="1725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85750" marR="0" lvl="0" indent="-242887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725"/>
              <a:buFont typeface="Arial Narrow"/>
              <a:buChar char="•"/>
            </a:pPr>
            <a:r>
              <a:rPr lang="en-US" sz="1725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Provide educational opportunities</a:t>
            </a:r>
            <a:endParaRPr sz="1725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85750" marR="0" lvl="0" indent="-242887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725"/>
              <a:buFont typeface="Arial Narrow"/>
              <a:buChar char="•"/>
            </a:pPr>
            <a:r>
              <a:rPr lang="en-US" sz="1725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Conduit between local and regional</a:t>
            </a:r>
            <a:endParaRPr sz="1725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85750" marR="0" lvl="0" indent="-242887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725"/>
              <a:buFont typeface="Arial Narrow"/>
              <a:buChar char="•"/>
            </a:pPr>
            <a:r>
              <a:rPr lang="en-US" sz="1725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Help researchers find appropriate partners, interface with farmers</a:t>
            </a:r>
            <a:endParaRPr sz="1725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85750" marR="0" lvl="0" indent="-242887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725"/>
              <a:buFont typeface="Arial Narrow"/>
              <a:buChar char="•"/>
            </a:pPr>
            <a:r>
              <a:rPr lang="en-US" sz="1725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Respond to industry needs</a:t>
            </a:r>
            <a:endParaRPr sz="1725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endParaRPr sz="1725" b="0" i="0" u="none" strike="noStrike" cap="non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5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endParaRPr sz="1725" b="0" i="0" u="none" strike="noStrike" cap="non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914377" marR="0" lvl="1" indent="-26668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endParaRPr sz="1725" b="0" i="0" u="none" strike="noStrike" cap="non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8" descr="Fish swim within a net pen as aquaculture workers look on from a boat." title="Finfish Far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"/>
            <a:ext cx="3307508" cy="228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" descr="An aquaculture worker sorts oysters by size on a large table outdoors." title="Sorting Oyster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7349" y="171"/>
            <a:ext cx="3407959" cy="228844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69000" y="4495800"/>
            <a:ext cx="4156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anoushka.concepcion@noaa.gov</a:t>
            </a:r>
            <a:endParaRPr sz="1800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9" name="Google Shape;119;p8" descr="An aquaculture worker uses a pulley system on his boat to pull a rope of kelp from the water." title="Kelp Harves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288613"/>
            <a:ext cx="3307502" cy="199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8" descr="A Maine mussel farmer looks over several planks filled with mussel-laden dropper ropes." title="Maine Mussel farmer"/>
          <p:cNvPicPr preferRelativeResize="0"/>
          <p:nvPr/>
        </p:nvPicPr>
        <p:blipFill rotWithShape="1">
          <a:blip r:embed="rId7">
            <a:alphaModFix/>
          </a:blip>
          <a:srcRect r="-5708"/>
          <a:stretch/>
        </p:blipFill>
        <p:spPr>
          <a:xfrm>
            <a:off x="5985775" y="2288625"/>
            <a:ext cx="3340624" cy="199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8" descr="Long ropes of kelp are draped over the side of a boat as they are pulled from the water." title="Kelp Harvest"/>
          <p:cNvPicPr preferRelativeResize="0"/>
          <p:nvPr/>
        </p:nvPicPr>
        <p:blipFill rotWithShape="1">
          <a:blip r:embed="rId8">
            <a:alphaModFix/>
          </a:blip>
          <a:srcRect r="3772"/>
          <a:stretch/>
        </p:blipFill>
        <p:spPr>
          <a:xfrm>
            <a:off x="3079463" y="0"/>
            <a:ext cx="2964493" cy="428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View">
  <a:themeElements>
    <a:clrScheme name="Fish-3-0">
      <a:dk1>
        <a:srgbClr val="000000"/>
      </a:dk1>
      <a:lt1>
        <a:srgbClr val="FFFFFF"/>
      </a:lt1>
      <a:dk2>
        <a:srgbClr val="00467F"/>
      </a:dk2>
      <a:lt2>
        <a:srgbClr val="D3EAED"/>
      </a:lt2>
      <a:accent1>
        <a:srgbClr val="008998"/>
      </a:accent1>
      <a:accent2>
        <a:srgbClr val="4C9C2E"/>
      </a:accent2>
      <a:accent3>
        <a:srgbClr val="FF8300"/>
      </a:accent3>
      <a:accent4>
        <a:srgbClr val="615BC3"/>
      </a:accent4>
      <a:accent5>
        <a:srgbClr val="0093D0"/>
      </a:accent5>
      <a:accent6>
        <a:srgbClr val="FF4438"/>
      </a:accent6>
      <a:hlink>
        <a:srgbClr val="7F7FFF"/>
      </a:hlink>
      <a:folHlink>
        <a:srgbClr val="1ECA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de-template-white">
  <a:themeElements>
    <a:clrScheme name="Fish-3-0">
      <a:dk1>
        <a:srgbClr val="000000"/>
      </a:dk1>
      <a:lt1>
        <a:srgbClr val="FFFFFF"/>
      </a:lt1>
      <a:dk2>
        <a:srgbClr val="00467F"/>
      </a:dk2>
      <a:lt2>
        <a:srgbClr val="D3EAED"/>
      </a:lt2>
      <a:accent1>
        <a:srgbClr val="008998"/>
      </a:accent1>
      <a:accent2>
        <a:srgbClr val="4C9C2E"/>
      </a:accent2>
      <a:accent3>
        <a:srgbClr val="FF8300"/>
      </a:accent3>
      <a:accent4>
        <a:srgbClr val="615BC3"/>
      </a:accent4>
      <a:accent5>
        <a:srgbClr val="0093D0"/>
      </a:accent5>
      <a:accent6>
        <a:srgbClr val="FF4438"/>
      </a:accent6>
      <a:hlink>
        <a:srgbClr val="7F7FFF"/>
      </a:hlink>
      <a:folHlink>
        <a:srgbClr val="1ECA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402</Words>
  <Application>Microsoft Office PowerPoint</Application>
  <PresentationFormat>On-screen Show (16:9)</PresentationFormat>
  <Paragraphs>64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2_View</vt:lpstr>
      <vt:lpstr>1_slide-template-white</vt:lpstr>
      <vt:lpstr>NOAA Fisheries Aquaculture   - Greater Atlantic Region</vt:lpstr>
      <vt:lpstr>PowerPoint Presentation</vt:lpstr>
      <vt:lpstr>PowerPoint Presentation</vt:lpstr>
      <vt:lpstr>PowerPoint Presentation</vt:lpstr>
      <vt:lpstr>Updated State-by-State Permitting Inventories</vt:lpstr>
      <vt:lpstr>PowerPoint Presentation</vt:lpstr>
      <vt:lpstr>NOAA NMFS - Regional Aquaculture Coordinators  </vt:lpstr>
      <vt:lpstr>NMFS RAC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NOAA Fisheries Aquaculture   - Greater Atlantic Region</dc:title>
  <dc:creator>Kevin Madley</dc:creator>
  <cp:lastModifiedBy>Scott Soares</cp:lastModifiedBy>
  <cp:revision>2</cp:revision>
  <dcterms:modified xsi:type="dcterms:W3CDTF">2025-02-05T22:38:28Z</dcterms:modified>
</cp:coreProperties>
</file>