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83" r:id="rId3"/>
    <p:sldId id="299" r:id="rId4"/>
    <p:sldId id="276" r:id="rId5"/>
    <p:sldId id="282" r:id="rId6"/>
    <p:sldId id="294" r:id="rId7"/>
    <p:sldId id="292" r:id="rId8"/>
    <p:sldId id="295" r:id="rId9"/>
    <p:sldId id="298" r:id="rId10"/>
    <p:sldId id="284" r:id="rId11"/>
    <p:sldId id="281" r:id="rId12"/>
    <p:sldId id="300" r:id="rId13"/>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F1C"/>
    <a:srgbClr val="F7931E"/>
    <a:srgbClr val="7F7F7F"/>
    <a:srgbClr val="2E2E2E"/>
    <a:srgbClr val="BFCBC6"/>
    <a:srgbClr val="253746"/>
    <a:srgbClr val="94B7BB"/>
    <a:srgbClr val="37454D"/>
    <a:srgbClr val="35516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4AFB58-29E2-4A6D-8182-30734A9252D9}" v="3" dt="2025-02-05T16:32:56.87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016" autoAdjust="0"/>
  </p:normalViewPr>
  <p:slideViewPr>
    <p:cSldViewPr snapToGrid="0">
      <p:cViewPr varScale="1">
        <p:scale>
          <a:sx n="107" d="100"/>
          <a:sy n="107" d="100"/>
        </p:scale>
        <p:origin x="4482"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vl1pPr>
          </a:lstStyle>
          <a:p>
            <a:fld id="{AA452BA3-7805-426C-84AF-3D21C76888BE}" type="datetimeFigureOut">
              <a:rPr lang="en-US" smtClean="0"/>
              <a:t>2/5/2025</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vl1pPr>
          </a:lstStyle>
          <a:p>
            <a:fld id="{DC92E311-837A-456E-A804-939513F0909C}" type="slidenum">
              <a:rPr lang="en-US" smtClean="0"/>
              <a:t>‹#›</a:t>
            </a:fld>
            <a:endParaRPr lang="en-US"/>
          </a:p>
        </p:txBody>
      </p:sp>
    </p:spTree>
    <p:extLst>
      <p:ext uri="{BB962C8B-B14F-4D97-AF65-F5344CB8AC3E}">
        <p14:creationId xmlns:p14="http://schemas.microsoft.com/office/powerpoint/2010/main" val="3001744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2E311-837A-456E-A804-939513F0909C}" type="slidenum">
              <a:rPr lang="en-US" smtClean="0"/>
              <a:t>1</a:t>
            </a:fld>
            <a:endParaRPr lang="en-US"/>
          </a:p>
        </p:txBody>
      </p:sp>
    </p:spTree>
    <p:extLst>
      <p:ext uri="{BB962C8B-B14F-4D97-AF65-F5344CB8AC3E}">
        <p14:creationId xmlns:p14="http://schemas.microsoft.com/office/powerpoint/2010/main" val="2246425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2E311-837A-456E-A804-939513F0909C}" type="slidenum">
              <a:rPr lang="en-US" smtClean="0"/>
              <a:t>10</a:t>
            </a:fld>
            <a:endParaRPr lang="en-US"/>
          </a:p>
        </p:txBody>
      </p:sp>
    </p:spTree>
    <p:extLst>
      <p:ext uri="{BB962C8B-B14F-4D97-AF65-F5344CB8AC3E}">
        <p14:creationId xmlns:p14="http://schemas.microsoft.com/office/powerpoint/2010/main" val="2236208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lot great focus on aquaculture outputs (the oysters, kelp, mussels, scallops, etc.) – we’re cleaning up what equipment is used to grow them. It’s been really interesting to learn that eliminating the noise from gasoline machines is the driving factor for why farmers want our gear.</a:t>
            </a:r>
          </a:p>
        </p:txBody>
      </p:sp>
      <p:sp>
        <p:nvSpPr>
          <p:cNvPr id="4" name="Slide Number Placeholder 3"/>
          <p:cNvSpPr>
            <a:spLocks noGrp="1"/>
          </p:cNvSpPr>
          <p:nvPr>
            <p:ph type="sldNum" sz="quarter" idx="5"/>
          </p:nvPr>
        </p:nvSpPr>
        <p:spPr/>
        <p:txBody>
          <a:bodyPr/>
          <a:lstStyle/>
          <a:p>
            <a:fld id="{DC92E311-837A-456E-A804-939513F0909C}" type="slidenum">
              <a:rPr lang="en-US" smtClean="0"/>
              <a:t>11</a:t>
            </a:fld>
            <a:endParaRPr lang="en-US"/>
          </a:p>
        </p:txBody>
      </p:sp>
    </p:spTree>
    <p:extLst>
      <p:ext uri="{BB962C8B-B14F-4D97-AF65-F5344CB8AC3E}">
        <p14:creationId xmlns:p14="http://schemas.microsoft.com/office/powerpoint/2010/main" val="2040251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2E311-837A-456E-A804-939513F0909C}" type="slidenum">
              <a:rPr lang="en-US" smtClean="0"/>
              <a:t>12</a:t>
            </a:fld>
            <a:endParaRPr lang="en-US"/>
          </a:p>
        </p:txBody>
      </p:sp>
    </p:spTree>
    <p:extLst>
      <p:ext uri="{BB962C8B-B14F-4D97-AF65-F5344CB8AC3E}">
        <p14:creationId xmlns:p14="http://schemas.microsoft.com/office/powerpoint/2010/main" val="1017275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2E311-837A-456E-A804-939513F0909C}" type="slidenum">
              <a:rPr lang="en-US" smtClean="0"/>
              <a:t>2</a:t>
            </a:fld>
            <a:endParaRPr lang="en-US"/>
          </a:p>
        </p:txBody>
      </p:sp>
    </p:spTree>
    <p:extLst>
      <p:ext uri="{BB962C8B-B14F-4D97-AF65-F5344CB8AC3E}">
        <p14:creationId xmlns:p14="http://schemas.microsoft.com/office/powerpoint/2010/main" val="894871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2E311-837A-456E-A804-939513F0909C}" type="slidenum">
              <a:rPr lang="en-US" smtClean="0"/>
              <a:t>3</a:t>
            </a:fld>
            <a:endParaRPr lang="en-US"/>
          </a:p>
        </p:txBody>
      </p:sp>
    </p:spTree>
    <p:extLst>
      <p:ext uri="{BB962C8B-B14F-4D97-AF65-F5344CB8AC3E}">
        <p14:creationId xmlns:p14="http://schemas.microsoft.com/office/powerpoint/2010/main" val="118853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2E311-837A-456E-A804-939513F0909C}" type="slidenum">
              <a:rPr lang="en-US" smtClean="0"/>
              <a:t>4</a:t>
            </a:fld>
            <a:endParaRPr lang="en-US"/>
          </a:p>
        </p:txBody>
      </p:sp>
    </p:spTree>
    <p:extLst>
      <p:ext uri="{BB962C8B-B14F-4D97-AF65-F5344CB8AC3E}">
        <p14:creationId xmlns:p14="http://schemas.microsoft.com/office/powerpoint/2010/main" val="3462166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2E311-837A-456E-A804-939513F0909C}" type="slidenum">
              <a:rPr lang="en-US" smtClean="0"/>
              <a:t>5</a:t>
            </a:fld>
            <a:endParaRPr lang="en-US"/>
          </a:p>
        </p:txBody>
      </p:sp>
    </p:spTree>
    <p:extLst>
      <p:ext uri="{BB962C8B-B14F-4D97-AF65-F5344CB8AC3E}">
        <p14:creationId xmlns:p14="http://schemas.microsoft.com/office/powerpoint/2010/main" val="19518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2E311-837A-456E-A804-939513F0909C}" type="slidenum">
              <a:rPr lang="en-US" smtClean="0"/>
              <a:t>6</a:t>
            </a:fld>
            <a:endParaRPr lang="en-US"/>
          </a:p>
        </p:txBody>
      </p:sp>
    </p:spTree>
    <p:extLst>
      <p:ext uri="{BB962C8B-B14F-4D97-AF65-F5344CB8AC3E}">
        <p14:creationId xmlns:p14="http://schemas.microsoft.com/office/powerpoint/2010/main" val="3574437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2E311-837A-456E-A804-939513F0909C}" type="slidenum">
              <a:rPr lang="en-US" smtClean="0"/>
              <a:t>7</a:t>
            </a:fld>
            <a:endParaRPr lang="en-US"/>
          </a:p>
        </p:txBody>
      </p:sp>
    </p:spTree>
    <p:extLst>
      <p:ext uri="{BB962C8B-B14F-4D97-AF65-F5344CB8AC3E}">
        <p14:creationId xmlns:p14="http://schemas.microsoft.com/office/powerpoint/2010/main" val="3333908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2E311-837A-456E-A804-939513F0909C}" type="slidenum">
              <a:rPr lang="en-US" smtClean="0"/>
              <a:t>8</a:t>
            </a:fld>
            <a:endParaRPr lang="en-US"/>
          </a:p>
        </p:txBody>
      </p:sp>
    </p:spTree>
    <p:extLst>
      <p:ext uri="{BB962C8B-B14F-4D97-AF65-F5344CB8AC3E}">
        <p14:creationId xmlns:p14="http://schemas.microsoft.com/office/powerpoint/2010/main" val="125665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2E311-837A-456E-A804-939513F0909C}" type="slidenum">
              <a:rPr lang="en-US" smtClean="0"/>
              <a:t>9</a:t>
            </a:fld>
            <a:endParaRPr lang="en-US"/>
          </a:p>
        </p:txBody>
      </p:sp>
    </p:spTree>
    <p:extLst>
      <p:ext uri="{BB962C8B-B14F-4D97-AF65-F5344CB8AC3E}">
        <p14:creationId xmlns:p14="http://schemas.microsoft.com/office/powerpoint/2010/main" val="199186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6D0DF-28A5-E4F2-D77E-4990ECB989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82E57D-4193-D243-B2F1-DDB847650D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9A48B3-4905-BB44-6ED8-CC92CFBBEA1E}"/>
              </a:ext>
            </a:extLst>
          </p:cNvPr>
          <p:cNvSpPr>
            <a:spLocks noGrp="1"/>
          </p:cNvSpPr>
          <p:nvPr>
            <p:ph type="dt" sz="half" idx="10"/>
          </p:nvPr>
        </p:nvSpPr>
        <p:spPr/>
        <p:txBody>
          <a:bodyPr/>
          <a:lstStyle/>
          <a:p>
            <a:fld id="{3A3713DB-3D03-4063-843D-4DF3E1A8CB01}" type="datetimeFigureOut">
              <a:rPr lang="en-US" smtClean="0"/>
              <a:t>2/5/2025</a:t>
            </a:fld>
            <a:endParaRPr lang="en-US"/>
          </a:p>
        </p:txBody>
      </p:sp>
      <p:sp>
        <p:nvSpPr>
          <p:cNvPr id="5" name="Footer Placeholder 4">
            <a:extLst>
              <a:ext uri="{FF2B5EF4-FFF2-40B4-BE49-F238E27FC236}">
                <a16:creationId xmlns:a16="http://schemas.microsoft.com/office/drawing/2014/main" id="{C632BA9E-24E6-AF76-A964-2769A65EE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36CBE-C255-1D2F-CF8D-13042F026FFC}"/>
              </a:ext>
            </a:extLst>
          </p:cNvPr>
          <p:cNvSpPr>
            <a:spLocks noGrp="1"/>
          </p:cNvSpPr>
          <p:nvPr>
            <p:ph type="sldNum" sz="quarter" idx="12"/>
          </p:nvPr>
        </p:nvSpPr>
        <p:spPr/>
        <p:txBody>
          <a:bodyPr/>
          <a:lstStyle/>
          <a:p>
            <a:fld id="{74714DC4-11AF-431B-A502-0AF14C8F6B08}" type="slidenum">
              <a:rPr lang="en-US" smtClean="0"/>
              <a:t>‹#›</a:t>
            </a:fld>
            <a:endParaRPr lang="en-US"/>
          </a:p>
        </p:txBody>
      </p:sp>
    </p:spTree>
    <p:extLst>
      <p:ext uri="{BB962C8B-B14F-4D97-AF65-F5344CB8AC3E}">
        <p14:creationId xmlns:p14="http://schemas.microsoft.com/office/powerpoint/2010/main" val="3475270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9416-F059-1DA7-72DA-9B4863A79A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409E3-03F0-5824-40CB-04EC2FC844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671E3-1B9B-1631-3542-E7DAB3ADA000}"/>
              </a:ext>
            </a:extLst>
          </p:cNvPr>
          <p:cNvSpPr>
            <a:spLocks noGrp="1"/>
          </p:cNvSpPr>
          <p:nvPr>
            <p:ph type="dt" sz="half" idx="10"/>
          </p:nvPr>
        </p:nvSpPr>
        <p:spPr/>
        <p:txBody>
          <a:bodyPr/>
          <a:lstStyle/>
          <a:p>
            <a:fld id="{3A3713DB-3D03-4063-843D-4DF3E1A8CB01}" type="datetimeFigureOut">
              <a:rPr lang="en-US" smtClean="0"/>
              <a:t>2/5/2025</a:t>
            </a:fld>
            <a:endParaRPr lang="en-US"/>
          </a:p>
        </p:txBody>
      </p:sp>
      <p:sp>
        <p:nvSpPr>
          <p:cNvPr id="5" name="Footer Placeholder 4">
            <a:extLst>
              <a:ext uri="{FF2B5EF4-FFF2-40B4-BE49-F238E27FC236}">
                <a16:creationId xmlns:a16="http://schemas.microsoft.com/office/drawing/2014/main" id="{8D8BF62B-4EE7-16B8-A75D-5D306141A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2D20E-E015-384A-D70B-CAFEFF9DC182}"/>
              </a:ext>
            </a:extLst>
          </p:cNvPr>
          <p:cNvSpPr>
            <a:spLocks noGrp="1"/>
          </p:cNvSpPr>
          <p:nvPr>
            <p:ph type="sldNum" sz="quarter" idx="12"/>
          </p:nvPr>
        </p:nvSpPr>
        <p:spPr/>
        <p:txBody>
          <a:bodyPr/>
          <a:lstStyle/>
          <a:p>
            <a:fld id="{74714DC4-11AF-431B-A502-0AF14C8F6B08}" type="slidenum">
              <a:rPr lang="en-US" smtClean="0"/>
              <a:t>‹#›</a:t>
            </a:fld>
            <a:endParaRPr lang="en-US"/>
          </a:p>
        </p:txBody>
      </p:sp>
    </p:spTree>
    <p:extLst>
      <p:ext uri="{BB962C8B-B14F-4D97-AF65-F5344CB8AC3E}">
        <p14:creationId xmlns:p14="http://schemas.microsoft.com/office/powerpoint/2010/main" val="2214244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AA32E6-5D83-B834-9D16-66778BDFA2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CC1B08-3B68-E6A6-CD84-5F587665B6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6A306-1373-07B9-3104-992D9380E8BF}"/>
              </a:ext>
            </a:extLst>
          </p:cNvPr>
          <p:cNvSpPr>
            <a:spLocks noGrp="1"/>
          </p:cNvSpPr>
          <p:nvPr>
            <p:ph type="dt" sz="half" idx="10"/>
          </p:nvPr>
        </p:nvSpPr>
        <p:spPr/>
        <p:txBody>
          <a:bodyPr/>
          <a:lstStyle/>
          <a:p>
            <a:fld id="{3A3713DB-3D03-4063-843D-4DF3E1A8CB01}" type="datetimeFigureOut">
              <a:rPr lang="en-US" smtClean="0"/>
              <a:t>2/5/2025</a:t>
            </a:fld>
            <a:endParaRPr lang="en-US"/>
          </a:p>
        </p:txBody>
      </p:sp>
      <p:sp>
        <p:nvSpPr>
          <p:cNvPr id="5" name="Footer Placeholder 4">
            <a:extLst>
              <a:ext uri="{FF2B5EF4-FFF2-40B4-BE49-F238E27FC236}">
                <a16:creationId xmlns:a16="http://schemas.microsoft.com/office/drawing/2014/main" id="{590DB0DF-6530-72A9-CF23-69EF6DBC3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0DDED-9EFC-684E-4671-73ABC695CEEA}"/>
              </a:ext>
            </a:extLst>
          </p:cNvPr>
          <p:cNvSpPr>
            <a:spLocks noGrp="1"/>
          </p:cNvSpPr>
          <p:nvPr>
            <p:ph type="sldNum" sz="quarter" idx="12"/>
          </p:nvPr>
        </p:nvSpPr>
        <p:spPr/>
        <p:txBody>
          <a:bodyPr/>
          <a:lstStyle/>
          <a:p>
            <a:fld id="{74714DC4-11AF-431B-A502-0AF14C8F6B08}" type="slidenum">
              <a:rPr lang="en-US" smtClean="0"/>
              <a:t>‹#›</a:t>
            </a:fld>
            <a:endParaRPr lang="en-US"/>
          </a:p>
        </p:txBody>
      </p:sp>
    </p:spTree>
    <p:extLst>
      <p:ext uri="{BB962C8B-B14F-4D97-AF65-F5344CB8AC3E}">
        <p14:creationId xmlns:p14="http://schemas.microsoft.com/office/powerpoint/2010/main" val="1786614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A8E43-F1F5-C0CD-FA5B-7A8DA7C06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9FCB3F-7C6A-0121-7E13-B035B7B278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CC8C0-B408-CE4E-278E-1892D0B4EB1F}"/>
              </a:ext>
            </a:extLst>
          </p:cNvPr>
          <p:cNvSpPr>
            <a:spLocks noGrp="1"/>
          </p:cNvSpPr>
          <p:nvPr>
            <p:ph type="dt" sz="half" idx="10"/>
          </p:nvPr>
        </p:nvSpPr>
        <p:spPr/>
        <p:txBody>
          <a:bodyPr/>
          <a:lstStyle/>
          <a:p>
            <a:fld id="{3A3713DB-3D03-4063-843D-4DF3E1A8CB01}" type="datetimeFigureOut">
              <a:rPr lang="en-US" smtClean="0"/>
              <a:t>2/5/2025</a:t>
            </a:fld>
            <a:endParaRPr lang="en-US"/>
          </a:p>
        </p:txBody>
      </p:sp>
      <p:sp>
        <p:nvSpPr>
          <p:cNvPr id="5" name="Footer Placeholder 4">
            <a:extLst>
              <a:ext uri="{FF2B5EF4-FFF2-40B4-BE49-F238E27FC236}">
                <a16:creationId xmlns:a16="http://schemas.microsoft.com/office/drawing/2014/main" id="{A513A53F-4EA6-BED7-E29B-1C7274120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3411E1-5267-67BE-6542-6FD3CE1A40EE}"/>
              </a:ext>
            </a:extLst>
          </p:cNvPr>
          <p:cNvSpPr>
            <a:spLocks noGrp="1"/>
          </p:cNvSpPr>
          <p:nvPr>
            <p:ph type="sldNum" sz="quarter" idx="12"/>
          </p:nvPr>
        </p:nvSpPr>
        <p:spPr/>
        <p:txBody>
          <a:bodyPr/>
          <a:lstStyle/>
          <a:p>
            <a:fld id="{74714DC4-11AF-431B-A502-0AF14C8F6B08}" type="slidenum">
              <a:rPr lang="en-US" smtClean="0"/>
              <a:t>‹#›</a:t>
            </a:fld>
            <a:endParaRPr lang="en-US"/>
          </a:p>
        </p:txBody>
      </p:sp>
    </p:spTree>
    <p:extLst>
      <p:ext uri="{BB962C8B-B14F-4D97-AF65-F5344CB8AC3E}">
        <p14:creationId xmlns:p14="http://schemas.microsoft.com/office/powerpoint/2010/main" val="2427118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A4C0A-130C-A44C-53AE-48FB1E6285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E79C67-81E5-3E30-FC03-4A8657321C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D2D06-9C64-20D7-7B29-212D5A06B37E}"/>
              </a:ext>
            </a:extLst>
          </p:cNvPr>
          <p:cNvSpPr>
            <a:spLocks noGrp="1"/>
          </p:cNvSpPr>
          <p:nvPr>
            <p:ph type="dt" sz="half" idx="10"/>
          </p:nvPr>
        </p:nvSpPr>
        <p:spPr/>
        <p:txBody>
          <a:bodyPr/>
          <a:lstStyle/>
          <a:p>
            <a:fld id="{3A3713DB-3D03-4063-843D-4DF3E1A8CB01}" type="datetimeFigureOut">
              <a:rPr lang="en-US" smtClean="0"/>
              <a:t>2/5/2025</a:t>
            </a:fld>
            <a:endParaRPr lang="en-US"/>
          </a:p>
        </p:txBody>
      </p:sp>
      <p:sp>
        <p:nvSpPr>
          <p:cNvPr id="5" name="Footer Placeholder 4">
            <a:extLst>
              <a:ext uri="{FF2B5EF4-FFF2-40B4-BE49-F238E27FC236}">
                <a16:creationId xmlns:a16="http://schemas.microsoft.com/office/drawing/2014/main" id="{00101758-A02F-002C-B9BE-80198D2D39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E7959-4220-8207-DA5A-3A75B90A272E}"/>
              </a:ext>
            </a:extLst>
          </p:cNvPr>
          <p:cNvSpPr>
            <a:spLocks noGrp="1"/>
          </p:cNvSpPr>
          <p:nvPr>
            <p:ph type="sldNum" sz="quarter" idx="12"/>
          </p:nvPr>
        </p:nvSpPr>
        <p:spPr/>
        <p:txBody>
          <a:bodyPr/>
          <a:lstStyle/>
          <a:p>
            <a:fld id="{74714DC4-11AF-431B-A502-0AF14C8F6B08}" type="slidenum">
              <a:rPr lang="en-US" smtClean="0"/>
              <a:t>‹#›</a:t>
            </a:fld>
            <a:endParaRPr lang="en-US"/>
          </a:p>
        </p:txBody>
      </p:sp>
    </p:spTree>
    <p:extLst>
      <p:ext uri="{BB962C8B-B14F-4D97-AF65-F5344CB8AC3E}">
        <p14:creationId xmlns:p14="http://schemas.microsoft.com/office/powerpoint/2010/main" val="4211591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00D04-90B5-A4C8-E19A-6E8BDACB71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40A774-3000-4EBA-15A9-C6DE3F7AF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0BB9D3-9746-9E7D-E4BD-187B86D65B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9D6705-CF4F-9970-9E34-9FD6930B48F5}"/>
              </a:ext>
            </a:extLst>
          </p:cNvPr>
          <p:cNvSpPr>
            <a:spLocks noGrp="1"/>
          </p:cNvSpPr>
          <p:nvPr>
            <p:ph type="dt" sz="half" idx="10"/>
          </p:nvPr>
        </p:nvSpPr>
        <p:spPr/>
        <p:txBody>
          <a:bodyPr/>
          <a:lstStyle/>
          <a:p>
            <a:fld id="{3A3713DB-3D03-4063-843D-4DF3E1A8CB01}" type="datetimeFigureOut">
              <a:rPr lang="en-US" smtClean="0"/>
              <a:t>2/5/2025</a:t>
            </a:fld>
            <a:endParaRPr lang="en-US"/>
          </a:p>
        </p:txBody>
      </p:sp>
      <p:sp>
        <p:nvSpPr>
          <p:cNvPr id="6" name="Footer Placeholder 5">
            <a:extLst>
              <a:ext uri="{FF2B5EF4-FFF2-40B4-BE49-F238E27FC236}">
                <a16:creationId xmlns:a16="http://schemas.microsoft.com/office/drawing/2014/main" id="{FE56E089-2439-411F-F343-32506D7472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85AFD-EC4D-5E3F-21A4-B4A269112E54}"/>
              </a:ext>
            </a:extLst>
          </p:cNvPr>
          <p:cNvSpPr>
            <a:spLocks noGrp="1"/>
          </p:cNvSpPr>
          <p:nvPr>
            <p:ph type="sldNum" sz="quarter" idx="12"/>
          </p:nvPr>
        </p:nvSpPr>
        <p:spPr/>
        <p:txBody>
          <a:bodyPr/>
          <a:lstStyle/>
          <a:p>
            <a:fld id="{74714DC4-11AF-431B-A502-0AF14C8F6B08}" type="slidenum">
              <a:rPr lang="en-US" smtClean="0"/>
              <a:t>‹#›</a:t>
            </a:fld>
            <a:endParaRPr lang="en-US"/>
          </a:p>
        </p:txBody>
      </p:sp>
    </p:spTree>
    <p:extLst>
      <p:ext uri="{BB962C8B-B14F-4D97-AF65-F5344CB8AC3E}">
        <p14:creationId xmlns:p14="http://schemas.microsoft.com/office/powerpoint/2010/main" val="861020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1CAE-8330-CC16-9B88-1303A3F693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CEACCD-31C3-25F8-87AD-32F5455F22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7C9B2B-9049-FAD7-BB62-0F4107A68F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69C54B-78DE-52F8-AEDF-4F4A2C1AFB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4FC4AB-2440-8EB4-AAD7-74435EE594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DC1AFD-2ACA-E896-7220-FB6233F43032}"/>
              </a:ext>
            </a:extLst>
          </p:cNvPr>
          <p:cNvSpPr>
            <a:spLocks noGrp="1"/>
          </p:cNvSpPr>
          <p:nvPr>
            <p:ph type="dt" sz="half" idx="10"/>
          </p:nvPr>
        </p:nvSpPr>
        <p:spPr/>
        <p:txBody>
          <a:bodyPr/>
          <a:lstStyle/>
          <a:p>
            <a:fld id="{3A3713DB-3D03-4063-843D-4DF3E1A8CB01}" type="datetimeFigureOut">
              <a:rPr lang="en-US" smtClean="0"/>
              <a:t>2/5/2025</a:t>
            </a:fld>
            <a:endParaRPr lang="en-US"/>
          </a:p>
        </p:txBody>
      </p:sp>
      <p:sp>
        <p:nvSpPr>
          <p:cNvPr id="8" name="Footer Placeholder 7">
            <a:extLst>
              <a:ext uri="{FF2B5EF4-FFF2-40B4-BE49-F238E27FC236}">
                <a16:creationId xmlns:a16="http://schemas.microsoft.com/office/drawing/2014/main" id="{985B3AF0-C6D0-52E3-6DF8-79804410D0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695142-FC93-E334-68F0-5F3AF01AF019}"/>
              </a:ext>
            </a:extLst>
          </p:cNvPr>
          <p:cNvSpPr>
            <a:spLocks noGrp="1"/>
          </p:cNvSpPr>
          <p:nvPr>
            <p:ph type="sldNum" sz="quarter" idx="12"/>
          </p:nvPr>
        </p:nvSpPr>
        <p:spPr/>
        <p:txBody>
          <a:bodyPr/>
          <a:lstStyle/>
          <a:p>
            <a:fld id="{74714DC4-11AF-431B-A502-0AF14C8F6B08}" type="slidenum">
              <a:rPr lang="en-US" smtClean="0"/>
              <a:t>‹#›</a:t>
            </a:fld>
            <a:endParaRPr lang="en-US"/>
          </a:p>
        </p:txBody>
      </p:sp>
    </p:spTree>
    <p:extLst>
      <p:ext uri="{BB962C8B-B14F-4D97-AF65-F5344CB8AC3E}">
        <p14:creationId xmlns:p14="http://schemas.microsoft.com/office/powerpoint/2010/main" val="2808696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61F1C-2EB7-408D-0303-10E212FC6B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AF03D1-9428-F4E4-8B88-EB0FF24A913C}"/>
              </a:ext>
            </a:extLst>
          </p:cNvPr>
          <p:cNvSpPr>
            <a:spLocks noGrp="1"/>
          </p:cNvSpPr>
          <p:nvPr>
            <p:ph type="dt" sz="half" idx="10"/>
          </p:nvPr>
        </p:nvSpPr>
        <p:spPr/>
        <p:txBody>
          <a:bodyPr/>
          <a:lstStyle/>
          <a:p>
            <a:fld id="{3A3713DB-3D03-4063-843D-4DF3E1A8CB01}" type="datetimeFigureOut">
              <a:rPr lang="en-US" smtClean="0"/>
              <a:t>2/5/2025</a:t>
            </a:fld>
            <a:endParaRPr lang="en-US"/>
          </a:p>
        </p:txBody>
      </p:sp>
      <p:sp>
        <p:nvSpPr>
          <p:cNvPr id="4" name="Footer Placeholder 3">
            <a:extLst>
              <a:ext uri="{FF2B5EF4-FFF2-40B4-BE49-F238E27FC236}">
                <a16:creationId xmlns:a16="http://schemas.microsoft.com/office/drawing/2014/main" id="{779EBD3B-5A00-1DD6-129B-AF4BAF2909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E7C37B-BFFC-1CE8-BC94-687162CC3F82}"/>
              </a:ext>
            </a:extLst>
          </p:cNvPr>
          <p:cNvSpPr>
            <a:spLocks noGrp="1"/>
          </p:cNvSpPr>
          <p:nvPr>
            <p:ph type="sldNum" sz="quarter" idx="12"/>
          </p:nvPr>
        </p:nvSpPr>
        <p:spPr/>
        <p:txBody>
          <a:bodyPr/>
          <a:lstStyle/>
          <a:p>
            <a:fld id="{74714DC4-11AF-431B-A502-0AF14C8F6B08}" type="slidenum">
              <a:rPr lang="en-US" smtClean="0"/>
              <a:t>‹#›</a:t>
            </a:fld>
            <a:endParaRPr lang="en-US"/>
          </a:p>
        </p:txBody>
      </p:sp>
    </p:spTree>
    <p:extLst>
      <p:ext uri="{BB962C8B-B14F-4D97-AF65-F5344CB8AC3E}">
        <p14:creationId xmlns:p14="http://schemas.microsoft.com/office/powerpoint/2010/main" val="1006105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C846FE-33C0-4520-AA30-E16A6E28672F}"/>
              </a:ext>
            </a:extLst>
          </p:cNvPr>
          <p:cNvSpPr>
            <a:spLocks noGrp="1"/>
          </p:cNvSpPr>
          <p:nvPr>
            <p:ph type="dt" sz="half" idx="10"/>
          </p:nvPr>
        </p:nvSpPr>
        <p:spPr/>
        <p:txBody>
          <a:bodyPr/>
          <a:lstStyle/>
          <a:p>
            <a:fld id="{3A3713DB-3D03-4063-843D-4DF3E1A8CB01}" type="datetimeFigureOut">
              <a:rPr lang="en-US" smtClean="0"/>
              <a:t>2/5/2025</a:t>
            </a:fld>
            <a:endParaRPr lang="en-US"/>
          </a:p>
        </p:txBody>
      </p:sp>
      <p:sp>
        <p:nvSpPr>
          <p:cNvPr id="3" name="Footer Placeholder 2">
            <a:extLst>
              <a:ext uri="{FF2B5EF4-FFF2-40B4-BE49-F238E27FC236}">
                <a16:creationId xmlns:a16="http://schemas.microsoft.com/office/drawing/2014/main" id="{69DFDE03-6D68-E63B-35F4-A70C4A9A8B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51D29C-3C96-2DFF-63E2-F64AE8F10FD6}"/>
              </a:ext>
            </a:extLst>
          </p:cNvPr>
          <p:cNvSpPr>
            <a:spLocks noGrp="1"/>
          </p:cNvSpPr>
          <p:nvPr>
            <p:ph type="sldNum" sz="quarter" idx="12"/>
          </p:nvPr>
        </p:nvSpPr>
        <p:spPr/>
        <p:txBody>
          <a:bodyPr/>
          <a:lstStyle/>
          <a:p>
            <a:fld id="{74714DC4-11AF-431B-A502-0AF14C8F6B08}" type="slidenum">
              <a:rPr lang="en-US" smtClean="0"/>
              <a:t>‹#›</a:t>
            </a:fld>
            <a:endParaRPr lang="en-US"/>
          </a:p>
        </p:txBody>
      </p:sp>
    </p:spTree>
    <p:extLst>
      <p:ext uri="{BB962C8B-B14F-4D97-AF65-F5344CB8AC3E}">
        <p14:creationId xmlns:p14="http://schemas.microsoft.com/office/powerpoint/2010/main" val="568484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0F3FE-2A10-6369-74AD-14A9FF0B8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0F786A-8D37-F38F-3F10-CC39B98FCD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43A204-4D4F-6144-C712-BA833BC18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CCAC2-9E12-59C2-7BFC-257C0D4F7055}"/>
              </a:ext>
            </a:extLst>
          </p:cNvPr>
          <p:cNvSpPr>
            <a:spLocks noGrp="1"/>
          </p:cNvSpPr>
          <p:nvPr>
            <p:ph type="dt" sz="half" idx="10"/>
          </p:nvPr>
        </p:nvSpPr>
        <p:spPr/>
        <p:txBody>
          <a:bodyPr/>
          <a:lstStyle/>
          <a:p>
            <a:fld id="{3A3713DB-3D03-4063-843D-4DF3E1A8CB01}" type="datetimeFigureOut">
              <a:rPr lang="en-US" smtClean="0"/>
              <a:t>2/5/2025</a:t>
            </a:fld>
            <a:endParaRPr lang="en-US"/>
          </a:p>
        </p:txBody>
      </p:sp>
      <p:sp>
        <p:nvSpPr>
          <p:cNvPr id="6" name="Footer Placeholder 5">
            <a:extLst>
              <a:ext uri="{FF2B5EF4-FFF2-40B4-BE49-F238E27FC236}">
                <a16:creationId xmlns:a16="http://schemas.microsoft.com/office/drawing/2014/main" id="{F7D452B9-362B-0260-9EE0-A68F6D4EFE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FFD661-23A3-2200-63CB-6BA1899BCCF4}"/>
              </a:ext>
            </a:extLst>
          </p:cNvPr>
          <p:cNvSpPr>
            <a:spLocks noGrp="1"/>
          </p:cNvSpPr>
          <p:nvPr>
            <p:ph type="sldNum" sz="quarter" idx="12"/>
          </p:nvPr>
        </p:nvSpPr>
        <p:spPr/>
        <p:txBody>
          <a:bodyPr/>
          <a:lstStyle/>
          <a:p>
            <a:fld id="{74714DC4-11AF-431B-A502-0AF14C8F6B08}" type="slidenum">
              <a:rPr lang="en-US" smtClean="0"/>
              <a:t>‹#›</a:t>
            </a:fld>
            <a:endParaRPr lang="en-US"/>
          </a:p>
        </p:txBody>
      </p:sp>
    </p:spTree>
    <p:extLst>
      <p:ext uri="{BB962C8B-B14F-4D97-AF65-F5344CB8AC3E}">
        <p14:creationId xmlns:p14="http://schemas.microsoft.com/office/powerpoint/2010/main" val="9201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2382-4A12-0F2E-1600-6A41BFC01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23C9E8-64E6-D240-1046-E278A87487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9DFB5E-0612-D36E-6A1F-8A1FCDAEF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AA9B2A-F2FF-24E8-E298-430D1929E8B5}"/>
              </a:ext>
            </a:extLst>
          </p:cNvPr>
          <p:cNvSpPr>
            <a:spLocks noGrp="1"/>
          </p:cNvSpPr>
          <p:nvPr>
            <p:ph type="dt" sz="half" idx="10"/>
          </p:nvPr>
        </p:nvSpPr>
        <p:spPr/>
        <p:txBody>
          <a:bodyPr/>
          <a:lstStyle/>
          <a:p>
            <a:fld id="{3A3713DB-3D03-4063-843D-4DF3E1A8CB01}" type="datetimeFigureOut">
              <a:rPr lang="en-US" smtClean="0"/>
              <a:t>2/5/2025</a:t>
            </a:fld>
            <a:endParaRPr lang="en-US"/>
          </a:p>
        </p:txBody>
      </p:sp>
      <p:sp>
        <p:nvSpPr>
          <p:cNvPr id="6" name="Footer Placeholder 5">
            <a:extLst>
              <a:ext uri="{FF2B5EF4-FFF2-40B4-BE49-F238E27FC236}">
                <a16:creationId xmlns:a16="http://schemas.microsoft.com/office/drawing/2014/main" id="{F3FA0478-3A7E-BB5A-AC99-94C9A189E2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AD4AD-52BD-3CF2-1BAD-2C732FD48D76}"/>
              </a:ext>
            </a:extLst>
          </p:cNvPr>
          <p:cNvSpPr>
            <a:spLocks noGrp="1"/>
          </p:cNvSpPr>
          <p:nvPr>
            <p:ph type="sldNum" sz="quarter" idx="12"/>
          </p:nvPr>
        </p:nvSpPr>
        <p:spPr/>
        <p:txBody>
          <a:bodyPr/>
          <a:lstStyle/>
          <a:p>
            <a:fld id="{74714DC4-11AF-431B-A502-0AF14C8F6B08}" type="slidenum">
              <a:rPr lang="en-US" smtClean="0"/>
              <a:t>‹#›</a:t>
            </a:fld>
            <a:endParaRPr lang="en-US"/>
          </a:p>
        </p:txBody>
      </p:sp>
    </p:spTree>
    <p:extLst>
      <p:ext uri="{BB962C8B-B14F-4D97-AF65-F5344CB8AC3E}">
        <p14:creationId xmlns:p14="http://schemas.microsoft.com/office/powerpoint/2010/main" val="1434374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58F82-A224-4B4A-DEE1-1FF9EF271E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8F4513-4411-6E41-6445-6ED95731CE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76F62-5C65-DCA7-2DF8-88A2730CBD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713DB-3D03-4063-843D-4DF3E1A8CB01}" type="datetimeFigureOut">
              <a:rPr lang="en-US" smtClean="0"/>
              <a:t>2/5/2025</a:t>
            </a:fld>
            <a:endParaRPr lang="en-US"/>
          </a:p>
        </p:txBody>
      </p:sp>
      <p:sp>
        <p:nvSpPr>
          <p:cNvPr id="5" name="Footer Placeholder 4">
            <a:extLst>
              <a:ext uri="{FF2B5EF4-FFF2-40B4-BE49-F238E27FC236}">
                <a16:creationId xmlns:a16="http://schemas.microsoft.com/office/drawing/2014/main" id="{AA147A77-CD3A-9EF0-9ADF-B391E696D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FD302A-4468-C94F-79A8-8A6C1DF270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14DC4-11AF-431B-A502-0AF14C8F6B08}" type="slidenum">
              <a:rPr lang="en-US" smtClean="0"/>
              <a:t>‹#›</a:t>
            </a:fld>
            <a:endParaRPr lang="en-US"/>
          </a:p>
        </p:txBody>
      </p:sp>
    </p:spTree>
    <p:extLst>
      <p:ext uri="{BB962C8B-B14F-4D97-AF65-F5344CB8AC3E}">
        <p14:creationId xmlns:p14="http://schemas.microsoft.com/office/powerpoint/2010/main" val="1061370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9ADBFE-F407-CBDC-F05E-13C9265E68DE}"/>
              </a:ext>
            </a:extLst>
          </p:cNvPr>
          <p:cNvSpPr/>
          <p:nvPr/>
        </p:nvSpPr>
        <p:spPr>
          <a:xfrm>
            <a:off x="0" y="0"/>
            <a:ext cx="12192000"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8" name="Right Triangle 7">
            <a:extLst>
              <a:ext uri="{FF2B5EF4-FFF2-40B4-BE49-F238E27FC236}">
                <a16:creationId xmlns:a16="http://schemas.microsoft.com/office/drawing/2014/main" id="{03184389-5044-38C7-D119-EC3023E10D6A}"/>
              </a:ext>
            </a:extLst>
          </p:cNvPr>
          <p:cNvSpPr/>
          <p:nvPr/>
        </p:nvSpPr>
        <p:spPr>
          <a:xfrm flipH="1">
            <a:off x="1404730" y="4578906"/>
            <a:ext cx="10787270" cy="228114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tx2"/>
              </a:solidFill>
              <a:latin typeface="Montserrat" pitchFamily="2" charset="0"/>
            </a:endParaRPr>
          </a:p>
        </p:txBody>
      </p:sp>
      <p:pic>
        <p:nvPicPr>
          <p:cNvPr id="3" name="Picture 2" descr="Logo&#10;&#10;Description automatically generated">
            <a:extLst>
              <a:ext uri="{FF2B5EF4-FFF2-40B4-BE49-F238E27FC236}">
                <a16:creationId xmlns:a16="http://schemas.microsoft.com/office/drawing/2014/main" id="{5DAE3ED7-A408-FE17-C49D-94897DC97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53" y="520847"/>
            <a:ext cx="7576345" cy="2111137"/>
          </a:xfrm>
          <a:prstGeom prst="rect">
            <a:avLst/>
          </a:prstGeom>
        </p:spPr>
      </p:pic>
      <p:sp>
        <p:nvSpPr>
          <p:cNvPr id="5" name="TextBox 4">
            <a:extLst>
              <a:ext uri="{FF2B5EF4-FFF2-40B4-BE49-F238E27FC236}">
                <a16:creationId xmlns:a16="http://schemas.microsoft.com/office/drawing/2014/main" id="{50B4AF2C-72AE-2934-C4D2-9494314BA7DF}"/>
              </a:ext>
            </a:extLst>
          </p:cNvPr>
          <p:cNvSpPr txBox="1"/>
          <p:nvPr/>
        </p:nvSpPr>
        <p:spPr>
          <a:xfrm>
            <a:off x="8679894" y="1559372"/>
            <a:ext cx="3074881" cy="1200329"/>
          </a:xfrm>
          <a:prstGeom prst="rect">
            <a:avLst/>
          </a:prstGeom>
          <a:noFill/>
        </p:spPr>
        <p:txBody>
          <a:bodyPr wrap="none" rtlCol="0">
            <a:spAutoFit/>
          </a:bodyPr>
          <a:lstStyle/>
          <a:p>
            <a:pPr algn="ctr"/>
            <a:r>
              <a:rPr lang="en-US" dirty="0">
                <a:solidFill>
                  <a:schemeClr val="accent2"/>
                </a:solidFill>
                <a:latin typeface="Montserrat" pitchFamily="2" charset="0"/>
              </a:rPr>
              <a:t>Nick Planson</a:t>
            </a:r>
          </a:p>
          <a:p>
            <a:pPr algn="ctr"/>
            <a:r>
              <a:rPr lang="en-US" dirty="0">
                <a:solidFill>
                  <a:schemeClr val="accent2"/>
                </a:solidFill>
                <a:latin typeface="Montserrat" pitchFamily="2" charset="0"/>
              </a:rPr>
              <a:t>nick@shredelectric.com</a:t>
            </a:r>
          </a:p>
          <a:p>
            <a:pPr algn="ctr"/>
            <a:r>
              <a:rPr lang="en-US" dirty="0">
                <a:solidFill>
                  <a:schemeClr val="accent2"/>
                </a:solidFill>
                <a:latin typeface="Montserrat" pitchFamily="2" charset="0"/>
              </a:rPr>
              <a:t>(917) 667-3860</a:t>
            </a:r>
          </a:p>
          <a:p>
            <a:pPr algn="ctr"/>
            <a:r>
              <a:rPr lang="en-US" b="1" dirty="0">
                <a:solidFill>
                  <a:schemeClr val="accent2"/>
                </a:solidFill>
                <a:latin typeface="Montserrat" pitchFamily="2" charset="0"/>
              </a:rPr>
              <a:t>www.shredelectric.com</a:t>
            </a:r>
          </a:p>
        </p:txBody>
      </p:sp>
      <p:pic>
        <p:nvPicPr>
          <p:cNvPr id="6" name="Picture 5" descr="A picture containing logo&#10;&#10;Description automatically generated">
            <a:extLst>
              <a:ext uri="{FF2B5EF4-FFF2-40B4-BE49-F238E27FC236}">
                <a16:creationId xmlns:a16="http://schemas.microsoft.com/office/drawing/2014/main" id="{DC58EC5C-5A60-7830-799F-76CECCC77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0141" y="3272476"/>
            <a:ext cx="4006518" cy="3462362"/>
          </a:xfrm>
          <a:prstGeom prst="rect">
            <a:avLst/>
          </a:prstGeom>
          <a:effectLst/>
        </p:spPr>
      </p:pic>
      <p:sp>
        <p:nvSpPr>
          <p:cNvPr id="9" name="Cross 8">
            <a:extLst>
              <a:ext uri="{FF2B5EF4-FFF2-40B4-BE49-F238E27FC236}">
                <a16:creationId xmlns:a16="http://schemas.microsoft.com/office/drawing/2014/main" id="{3DB6ECC6-2090-D434-4F31-5A9980770F2D}"/>
              </a:ext>
            </a:extLst>
          </p:cNvPr>
          <p:cNvSpPr/>
          <p:nvPr/>
        </p:nvSpPr>
        <p:spPr>
          <a:xfrm>
            <a:off x="905434" y="4592486"/>
            <a:ext cx="822342" cy="822342"/>
          </a:xfrm>
          <a:prstGeom prst="plus">
            <a:avLst>
              <a:gd name="adj" fmla="val 38889"/>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EF2E83-F386-F2FF-A8E9-06B15AAD2626}"/>
              </a:ext>
            </a:extLst>
          </p:cNvPr>
          <p:cNvSpPr txBox="1"/>
          <p:nvPr/>
        </p:nvSpPr>
        <p:spPr>
          <a:xfrm>
            <a:off x="8784089" y="5379456"/>
            <a:ext cx="2866490" cy="1200329"/>
          </a:xfrm>
          <a:prstGeom prst="rect">
            <a:avLst/>
          </a:prstGeom>
          <a:noFill/>
        </p:spPr>
        <p:txBody>
          <a:bodyPr wrap="none" rtlCol="0">
            <a:spAutoFit/>
          </a:bodyPr>
          <a:lstStyle/>
          <a:p>
            <a:pPr algn="ctr"/>
            <a:r>
              <a:rPr lang="en-US" dirty="0">
                <a:latin typeface="Montserrat" pitchFamily="2" charset="0"/>
              </a:rPr>
              <a:t>Chad Strater</a:t>
            </a:r>
          </a:p>
          <a:p>
            <a:pPr algn="ctr"/>
            <a:r>
              <a:rPr lang="en-US" dirty="0">
                <a:latin typeface="Montserrat" pitchFamily="2" charset="0"/>
              </a:rPr>
              <a:t>chad@theboatyard.me</a:t>
            </a:r>
          </a:p>
          <a:p>
            <a:pPr algn="ctr"/>
            <a:r>
              <a:rPr lang="en-US" dirty="0">
                <a:latin typeface="Montserrat" pitchFamily="2" charset="0"/>
              </a:rPr>
              <a:t>(207) 632-5996</a:t>
            </a:r>
          </a:p>
          <a:p>
            <a:pPr algn="ctr"/>
            <a:r>
              <a:rPr lang="en-US" b="1" dirty="0">
                <a:latin typeface="Montserrat" pitchFamily="2" charset="0"/>
              </a:rPr>
              <a:t>www.theboatyard.me</a:t>
            </a:r>
          </a:p>
        </p:txBody>
      </p:sp>
    </p:spTree>
    <p:extLst>
      <p:ext uri="{BB962C8B-B14F-4D97-AF65-F5344CB8AC3E}">
        <p14:creationId xmlns:p14="http://schemas.microsoft.com/office/powerpoint/2010/main" val="1389465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27716-27AA-446B-9497-9F267CACA441}"/>
              </a:ext>
            </a:extLst>
          </p:cNvPr>
          <p:cNvSpPr/>
          <p:nvPr/>
        </p:nvSpPr>
        <p:spPr>
          <a:xfrm>
            <a:off x="0" y="0"/>
            <a:ext cx="12192000" cy="9282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2" name="TextBox 1">
            <a:extLst>
              <a:ext uri="{FF2B5EF4-FFF2-40B4-BE49-F238E27FC236}">
                <a16:creationId xmlns:a16="http://schemas.microsoft.com/office/drawing/2014/main" id="{0DE03BE8-43B9-C38D-099E-F3E64E9DC7A3}"/>
              </a:ext>
            </a:extLst>
          </p:cNvPr>
          <p:cNvSpPr txBox="1"/>
          <p:nvPr/>
        </p:nvSpPr>
        <p:spPr>
          <a:xfrm>
            <a:off x="3581595" y="252115"/>
            <a:ext cx="5026923" cy="584775"/>
          </a:xfrm>
          <a:prstGeom prst="rect">
            <a:avLst/>
          </a:prstGeom>
          <a:noFill/>
        </p:spPr>
        <p:txBody>
          <a:bodyPr wrap="square" rtlCol="0">
            <a:spAutoFit/>
          </a:bodyPr>
          <a:lstStyle/>
          <a:p>
            <a:pPr algn="ctr"/>
            <a:r>
              <a:rPr lang="en-US" sz="3200" dirty="0">
                <a:solidFill>
                  <a:schemeClr val="accent2"/>
                </a:solidFill>
                <a:latin typeface="Montserrat" pitchFamily="2" charset="0"/>
                <a:cs typeface="Aharoni" panose="02010803020104030203" pitchFamily="2" charset="-79"/>
              </a:rPr>
              <a:t>Solutions</a:t>
            </a:r>
          </a:p>
        </p:txBody>
      </p:sp>
      <p:sp>
        <p:nvSpPr>
          <p:cNvPr id="7" name="Rectangle 6">
            <a:extLst>
              <a:ext uri="{FF2B5EF4-FFF2-40B4-BE49-F238E27FC236}">
                <a16:creationId xmlns:a16="http://schemas.microsoft.com/office/drawing/2014/main" id="{34DC6CE5-1D17-3274-D261-094B7F73A083}"/>
              </a:ext>
            </a:extLst>
          </p:cNvPr>
          <p:cNvSpPr/>
          <p:nvPr/>
        </p:nvSpPr>
        <p:spPr>
          <a:xfrm>
            <a:off x="0" y="6573078"/>
            <a:ext cx="12192000" cy="284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10" name="Right Triangle 9">
            <a:extLst>
              <a:ext uri="{FF2B5EF4-FFF2-40B4-BE49-F238E27FC236}">
                <a16:creationId xmlns:a16="http://schemas.microsoft.com/office/drawing/2014/main" id="{DFC50279-CB8A-0095-438E-6B472E9BD5C1}"/>
              </a:ext>
            </a:extLst>
          </p:cNvPr>
          <p:cNvSpPr/>
          <p:nvPr/>
        </p:nvSpPr>
        <p:spPr>
          <a:xfrm flipH="1">
            <a:off x="9024727" y="6722843"/>
            <a:ext cx="3167271" cy="1351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14" name="TextBox 13">
            <a:extLst>
              <a:ext uri="{FF2B5EF4-FFF2-40B4-BE49-F238E27FC236}">
                <a16:creationId xmlns:a16="http://schemas.microsoft.com/office/drawing/2014/main" id="{74F5CE9F-72D8-4334-3E16-C31F58FCFF10}"/>
              </a:ext>
            </a:extLst>
          </p:cNvPr>
          <p:cNvSpPr txBox="1"/>
          <p:nvPr/>
        </p:nvSpPr>
        <p:spPr>
          <a:xfrm>
            <a:off x="1321463" y="1189420"/>
            <a:ext cx="5388847" cy="769441"/>
          </a:xfrm>
          <a:prstGeom prst="rect">
            <a:avLst/>
          </a:prstGeom>
          <a:noFill/>
        </p:spPr>
        <p:txBody>
          <a:bodyPr wrap="square" rtlCol="0">
            <a:spAutoFit/>
          </a:bodyPr>
          <a:lstStyle/>
          <a:p>
            <a:r>
              <a:rPr lang="en-US" sz="4400" b="1" dirty="0">
                <a:latin typeface="Montserrat" pitchFamily="2" charset="0"/>
              </a:rPr>
              <a:t>ShredConnect™</a:t>
            </a:r>
          </a:p>
        </p:txBody>
      </p:sp>
      <p:sp>
        <p:nvSpPr>
          <p:cNvPr id="25" name="TextBox 24">
            <a:extLst>
              <a:ext uri="{FF2B5EF4-FFF2-40B4-BE49-F238E27FC236}">
                <a16:creationId xmlns:a16="http://schemas.microsoft.com/office/drawing/2014/main" id="{14759AB8-9797-336E-2F3C-ADFCB422345A}"/>
              </a:ext>
            </a:extLst>
          </p:cNvPr>
          <p:cNvSpPr txBox="1"/>
          <p:nvPr/>
        </p:nvSpPr>
        <p:spPr>
          <a:xfrm>
            <a:off x="1641834" y="1849444"/>
            <a:ext cx="4541464" cy="830997"/>
          </a:xfrm>
          <a:prstGeom prst="rect">
            <a:avLst/>
          </a:prstGeom>
          <a:noFill/>
        </p:spPr>
        <p:txBody>
          <a:bodyPr wrap="square" rtlCol="0">
            <a:spAutoFit/>
          </a:bodyPr>
          <a:lstStyle/>
          <a:p>
            <a:pPr marL="342900" indent="-342900">
              <a:buFont typeface="Arial" panose="020B0604020202020204" pitchFamily="34" charset="0"/>
              <a:buChar char="•"/>
            </a:pPr>
            <a:r>
              <a:rPr lang="en-US" sz="1200" i="1" dirty="0">
                <a:latin typeface="Montserrat" pitchFamily="2" charset="0"/>
              </a:rPr>
              <a:t>Hardware and software solution</a:t>
            </a:r>
          </a:p>
          <a:p>
            <a:pPr marL="342900" indent="-342900">
              <a:buFont typeface="Arial" panose="020B0604020202020204" pitchFamily="34" charset="0"/>
              <a:buChar char="•"/>
            </a:pPr>
            <a:r>
              <a:rPr lang="en-US" sz="1200" i="1" dirty="0">
                <a:latin typeface="Montserrat" pitchFamily="2" charset="0"/>
              </a:rPr>
              <a:t>To optimize sources and loads</a:t>
            </a:r>
          </a:p>
          <a:p>
            <a:pPr marL="342900" indent="-342900">
              <a:buFont typeface="Arial" panose="020B0604020202020204" pitchFamily="34" charset="0"/>
              <a:buChar char="•"/>
            </a:pPr>
            <a:r>
              <a:rPr lang="en-US" sz="1200" i="1" dirty="0">
                <a:latin typeface="Montserrat" pitchFamily="2" charset="0"/>
              </a:rPr>
              <a:t>Easy to use with safe waterproof plugs</a:t>
            </a:r>
          </a:p>
          <a:p>
            <a:pPr marL="342900" indent="-342900">
              <a:buFont typeface="Arial" panose="020B0604020202020204" pitchFamily="34" charset="0"/>
              <a:buChar char="•"/>
            </a:pPr>
            <a:r>
              <a:rPr lang="en-US" sz="1200" i="1" dirty="0">
                <a:latin typeface="Montserrat" pitchFamily="2" charset="0"/>
              </a:rPr>
              <a:t>Remote app-based monitoring</a:t>
            </a:r>
          </a:p>
        </p:txBody>
      </p:sp>
      <p:pic>
        <p:nvPicPr>
          <p:cNvPr id="12" name="Picture 11" descr="Logo&#10;&#10;Description automatically generated">
            <a:extLst>
              <a:ext uri="{FF2B5EF4-FFF2-40B4-BE49-F238E27FC236}">
                <a16:creationId xmlns:a16="http://schemas.microsoft.com/office/drawing/2014/main" id="{4EF3DF02-2B1E-EED6-F7D9-DA16C8867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81" y="79428"/>
            <a:ext cx="2718342" cy="757462"/>
          </a:xfrm>
          <a:prstGeom prst="rect">
            <a:avLst/>
          </a:prstGeom>
        </p:spPr>
      </p:pic>
      <p:sp>
        <p:nvSpPr>
          <p:cNvPr id="13" name="TextBox 12">
            <a:extLst>
              <a:ext uri="{FF2B5EF4-FFF2-40B4-BE49-F238E27FC236}">
                <a16:creationId xmlns:a16="http://schemas.microsoft.com/office/drawing/2014/main" id="{3CF5A952-D879-04F9-EF07-9304FEE97EE8}"/>
              </a:ext>
            </a:extLst>
          </p:cNvPr>
          <p:cNvSpPr txBox="1"/>
          <p:nvPr/>
        </p:nvSpPr>
        <p:spPr>
          <a:xfrm>
            <a:off x="6540854" y="1279068"/>
            <a:ext cx="3863002" cy="400110"/>
          </a:xfrm>
          <a:prstGeom prst="rect">
            <a:avLst/>
          </a:prstGeom>
          <a:noFill/>
        </p:spPr>
        <p:txBody>
          <a:bodyPr wrap="square" rtlCol="0">
            <a:spAutoFit/>
          </a:bodyPr>
          <a:lstStyle/>
          <a:p>
            <a:pPr algn="ctr"/>
            <a:r>
              <a:rPr lang="en-US" sz="2000" b="1" i="1" dirty="0">
                <a:latin typeface="Montserrat" pitchFamily="2" charset="0"/>
              </a:rPr>
              <a:t>US Patent Pending</a:t>
            </a:r>
          </a:p>
        </p:txBody>
      </p:sp>
      <p:pic>
        <p:nvPicPr>
          <p:cNvPr id="9" name="Picture 8">
            <a:extLst>
              <a:ext uri="{FF2B5EF4-FFF2-40B4-BE49-F238E27FC236}">
                <a16:creationId xmlns:a16="http://schemas.microsoft.com/office/drawing/2014/main" id="{4F6ADA38-6E47-BCD7-8251-3AB34B8B665E}"/>
              </a:ext>
            </a:extLst>
          </p:cNvPr>
          <p:cNvPicPr>
            <a:picLocks noChangeAspect="1"/>
          </p:cNvPicPr>
          <p:nvPr/>
        </p:nvPicPr>
        <p:blipFill>
          <a:blip r:embed="rId4"/>
          <a:stretch>
            <a:fillRect/>
          </a:stretch>
        </p:blipFill>
        <p:spPr>
          <a:xfrm>
            <a:off x="6540853" y="1663788"/>
            <a:ext cx="3863002" cy="1101108"/>
          </a:xfrm>
          <a:prstGeom prst="rect">
            <a:avLst/>
          </a:prstGeom>
        </p:spPr>
      </p:pic>
      <p:sp>
        <p:nvSpPr>
          <p:cNvPr id="43" name="TextBox 42">
            <a:extLst>
              <a:ext uri="{FF2B5EF4-FFF2-40B4-BE49-F238E27FC236}">
                <a16:creationId xmlns:a16="http://schemas.microsoft.com/office/drawing/2014/main" id="{A9D73D37-E544-5FA5-6571-1A70AF4990AC}"/>
              </a:ext>
            </a:extLst>
          </p:cNvPr>
          <p:cNvSpPr txBox="1"/>
          <p:nvPr/>
        </p:nvSpPr>
        <p:spPr>
          <a:xfrm>
            <a:off x="3504897" y="3981573"/>
            <a:ext cx="5388847" cy="769441"/>
          </a:xfrm>
          <a:prstGeom prst="rect">
            <a:avLst/>
          </a:prstGeom>
          <a:noFill/>
        </p:spPr>
        <p:txBody>
          <a:bodyPr wrap="square" rtlCol="0">
            <a:spAutoFit/>
          </a:bodyPr>
          <a:lstStyle/>
          <a:p>
            <a:r>
              <a:rPr lang="en-US" sz="4400" b="1" dirty="0" err="1">
                <a:latin typeface="Montserrat" pitchFamily="2" charset="0"/>
              </a:rPr>
              <a:t>ShredCube</a:t>
            </a:r>
            <a:r>
              <a:rPr lang="en-US" sz="4400" b="1" dirty="0">
                <a:latin typeface="Montserrat" pitchFamily="2" charset="0"/>
              </a:rPr>
              <a:t>™</a:t>
            </a:r>
          </a:p>
        </p:txBody>
      </p:sp>
      <p:sp>
        <p:nvSpPr>
          <p:cNvPr id="44" name="TextBox 43">
            <a:extLst>
              <a:ext uri="{FF2B5EF4-FFF2-40B4-BE49-F238E27FC236}">
                <a16:creationId xmlns:a16="http://schemas.microsoft.com/office/drawing/2014/main" id="{B31D4335-0A24-C67C-C5A7-2BAB12F0DEBD}"/>
              </a:ext>
            </a:extLst>
          </p:cNvPr>
          <p:cNvSpPr txBox="1"/>
          <p:nvPr/>
        </p:nvSpPr>
        <p:spPr>
          <a:xfrm>
            <a:off x="3825268" y="4641597"/>
            <a:ext cx="4541464" cy="830997"/>
          </a:xfrm>
          <a:prstGeom prst="rect">
            <a:avLst/>
          </a:prstGeom>
          <a:noFill/>
        </p:spPr>
        <p:txBody>
          <a:bodyPr wrap="square" rtlCol="0">
            <a:spAutoFit/>
          </a:bodyPr>
          <a:lstStyle/>
          <a:p>
            <a:pPr marL="342900" indent="-342900">
              <a:buFont typeface="Arial" panose="020B0604020202020204" pitchFamily="34" charset="0"/>
              <a:buChar char="•"/>
            </a:pPr>
            <a:r>
              <a:rPr lang="en-US" sz="1200" i="1" dirty="0">
                <a:latin typeface="Montserrat" pitchFamily="2" charset="0"/>
              </a:rPr>
              <a:t>Self-powered refrigeration/freezer box</a:t>
            </a:r>
          </a:p>
          <a:p>
            <a:pPr marL="342900" indent="-342900">
              <a:buFont typeface="Arial" panose="020B0604020202020204" pitchFamily="34" charset="0"/>
              <a:buChar char="•"/>
            </a:pPr>
            <a:r>
              <a:rPr lang="en-US" sz="1200" i="1" dirty="0">
                <a:latin typeface="Montserrat" pitchFamily="2" charset="0"/>
              </a:rPr>
              <a:t>Built-in battery, solar panel, and AC power adapter</a:t>
            </a:r>
          </a:p>
          <a:p>
            <a:pPr marL="342900" indent="-342900">
              <a:buFont typeface="Arial" panose="020B0604020202020204" pitchFamily="34" charset="0"/>
              <a:buChar char="•"/>
            </a:pPr>
            <a:r>
              <a:rPr lang="en-US" sz="1200" i="1" dirty="0">
                <a:latin typeface="Montserrat" pitchFamily="2" charset="0"/>
              </a:rPr>
              <a:t>Enables EV transportation for cold-chain products</a:t>
            </a:r>
          </a:p>
          <a:p>
            <a:pPr marL="342900" indent="-342900">
              <a:buFont typeface="Arial" panose="020B0604020202020204" pitchFamily="34" charset="0"/>
              <a:buChar char="•"/>
            </a:pPr>
            <a:r>
              <a:rPr lang="en-US" sz="1200" i="1" dirty="0">
                <a:latin typeface="Montserrat" pitchFamily="2" charset="0"/>
              </a:rPr>
              <a:t>Fill it on the farm, drive it to the barn</a:t>
            </a:r>
          </a:p>
        </p:txBody>
      </p:sp>
      <p:pic>
        <p:nvPicPr>
          <p:cNvPr id="52" name="Picture 51" descr="A blue container with a solar panel on top&#10;&#10;Description automatically generated">
            <a:extLst>
              <a:ext uri="{FF2B5EF4-FFF2-40B4-BE49-F238E27FC236}">
                <a16:creationId xmlns:a16="http://schemas.microsoft.com/office/drawing/2014/main" id="{B615A498-EAD7-CE26-CEAA-C0DC581619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139" y="3429000"/>
            <a:ext cx="2941117" cy="2905181"/>
          </a:xfrm>
          <a:prstGeom prst="rect">
            <a:avLst/>
          </a:prstGeom>
          <a:effectLst>
            <a:outerShdw blurRad="50800" dist="38100" dir="2700000" algn="tl" rotWithShape="0">
              <a:prstClr val="black">
                <a:alpha val="40000"/>
              </a:prstClr>
            </a:outerShdw>
          </a:effectLst>
        </p:spPr>
      </p:pic>
      <p:pic>
        <p:nvPicPr>
          <p:cNvPr id="54" name="Picture 53" descr="A truck with a blue container in the back of it&#10;&#10;Description automatically generated">
            <a:extLst>
              <a:ext uri="{FF2B5EF4-FFF2-40B4-BE49-F238E27FC236}">
                <a16:creationId xmlns:a16="http://schemas.microsoft.com/office/drawing/2014/main" id="{813E5274-FB02-21D0-CF94-8BD201891D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012" y="4272715"/>
            <a:ext cx="1614920" cy="2153227"/>
          </a:xfrm>
          <a:prstGeom prst="rect">
            <a:avLst/>
          </a:prstGeom>
          <a:effectLst>
            <a:outerShdw blurRad="50800" dist="38100" dir="2700000" algn="tl" rotWithShape="0">
              <a:prstClr val="black">
                <a:alpha val="40000"/>
              </a:prstClr>
            </a:outerShdw>
          </a:effectLst>
        </p:spPr>
      </p:pic>
      <p:pic>
        <p:nvPicPr>
          <p:cNvPr id="56" name="Picture 55" descr="A boat on the sand&#10;&#10;Description automatically generated">
            <a:extLst>
              <a:ext uri="{FF2B5EF4-FFF2-40B4-BE49-F238E27FC236}">
                <a16:creationId xmlns:a16="http://schemas.microsoft.com/office/drawing/2014/main" id="{00DF842D-3090-2AB5-F746-07E79721F01C}"/>
              </a:ext>
            </a:extLst>
          </p:cNvPr>
          <p:cNvPicPr>
            <a:picLocks noChangeAspect="1"/>
          </p:cNvPicPr>
          <p:nvPr/>
        </p:nvPicPr>
        <p:blipFill rotWithShape="1">
          <a:blip r:embed="rId7">
            <a:extLst>
              <a:ext uri="{28A0092B-C50C-407E-A947-70E740481C1C}">
                <a14:useLocalDpi xmlns:a14="http://schemas.microsoft.com/office/drawing/2010/main" val="0"/>
              </a:ext>
            </a:extLst>
          </a:blip>
          <a:srcRect l="17745" t="13536" r="13235" b="27973"/>
          <a:stretch/>
        </p:blipFill>
        <p:spPr>
          <a:xfrm>
            <a:off x="8543283" y="3333393"/>
            <a:ext cx="2512938" cy="1597195"/>
          </a:xfrm>
          <a:prstGeom prst="rect">
            <a:avLst/>
          </a:prstGeom>
          <a:effectLst>
            <a:outerShdw blurRad="50800" dist="38100" dir="2700000" algn="tl" rotWithShape="0">
              <a:prstClr val="black">
                <a:alpha val="40000"/>
              </a:prstClr>
            </a:outerShdw>
          </a:effectLst>
        </p:spPr>
      </p:pic>
      <p:sp>
        <p:nvSpPr>
          <p:cNvPr id="57" name="Rectangle 56">
            <a:extLst>
              <a:ext uri="{FF2B5EF4-FFF2-40B4-BE49-F238E27FC236}">
                <a16:creationId xmlns:a16="http://schemas.microsoft.com/office/drawing/2014/main" id="{F1633373-24A2-D954-7E5B-985D1012214E}"/>
              </a:ext>
            </a:extLst>
          </p:cNvPr>
          <p:cNvSpPr/>
          <p:nvPr/>
        </p:nvSpPr>
        <p:spPr>
          <a:xfrm>
            <a:off x="-944" y="2959635"/>
            <a:ext cx="12192000" cy="2159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Tree>
    <p:extLst>
      <p:ext uri="{BB962C8B-B14F-4D97-AF65-F5344CB8AC3E}">
        <p14:creationId xmlns:p14="http://schemas.microsoft.com/office/powerpoint/2010/main" val="1135367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2AA588-426A-9F16-10AA-AC1AAEB1ECAB}"/>
              </a:ext>
            </a:extLst>
          </p:cNvPr>
          <p:cNvSpPr/>
          <p:nvPr/>
        </p:nvSpPr>
        <p:spPr>
          <a:xfrm>
            <a:off x="0" y="0"/>
            <a:ext cx="12192000" cy="9282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8" name="TextBox 7">
            <a:extLst>
              <a:ext uri="{FF2B5EF4-FFF2-40B4-BE49-F238E27FC236}">
                <a16:creationId xmlns:a16="http://schemas.microsoft.com/office/drawing/2014/main" id="{14A1A020-944D-E995-9909-19ABA78E898A}"/>
              </a:ext>
            </a:extLst>
          </p:cNvPr>
          <p:cNvSpPr txBox="1"/>
          <p:nvPr/>
        </p:nvSpPr>
        <p:spPr>
          <a:xfrm>
            <a:off x="3581595" y="252115"/>
            <a:ext cx="5026923" cy="584775"/>
          </a:xfrm>
          <a:prstGeom prst="rect">
            <a:avLst/>
          </a:prstGeom>
          <a:noFill/>
        </p:spPr>
        <p:txBody>
          <a:bodyPr wrap="square" rtlCol="0">
            <a:spAutoFit/>
          </a:bodyPr>
          <a:lstStyle/>
          <a:p>
            <a:pPr algn="ctr"/>
            <a:r>
              <a:rPr lang="en-US" sz="3200" dirty="0">
                <a:solidFill>
                  <a:schemeClr val="accent2"/>
                </a:solidFill>
                <a:latin typeface="Montserrat" pitchFamily="2" charset="0"/>
                <a:cs typeface="Aharoni" panose="02010803020104030203" pitchFamily="2" charset="-79"/>
              </a:rPr>
              <a:t>Impacts</a:t>
            </a:r>
          </a:p>
        </p:txBody>
      </p:sp>
      <p:sp>
        <p:nvSpPr>
          <p:cNvPr id="9" name="Rectangle 8">
            <a:extLst>
              <a:ext uri="{FF2B5EF4-FFF2-40B4-BE49-F238E27FC236}">
                <a16:creationId xmlns:a16="http://schemas.microsoft.com/office/drawing/2014/main" id="{A35224DF-3C59-B8F1-CDF3-20EDCB74477B}"/>
              </a:ext>
            </a:extLst>
          </p:cNvPr>
          <p:cNvSpPr/>
          <p:nvPr/>
        </p:nvSpPr>
        <p:spPr>
          <a:xfrm>
            <a:off x="0" y="6573078"/>
            <a:ext cx="12192000" cy="284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10" name="Right Triangle 9">
            <a:extLst>
              <a:ext uri="{FF2B5EF4-FFF2-40B4-BE49-F238E27FC236}">
                <a16:creationId xmlns:a16="http://schemas.microsoft.com/office/drawing/2014/main" id="{52EA860A-8551-EF78-62FD-230F41592BD6}"/>
              </a:ext>
            </a:extLst>
          </p:cNvPr>
          <p:cNvSpPr/>
          <p:nvPr/>
        </p:nvSpPr>
        <p:spPr>
          <a:xfrm flipH="1">
            <a:off x="9024727" y="6722843"/>
            <a:ext cx="3167271" cy="1351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pic>
        <p:nvPicPr>
          <p:cNvPr id="11" name="Picture 10" descr="Logo&#10;&#10;Description automatically generated">
            <a:extLst>
              <a:ext uri="{FF2B5EF4-FFF2-40B4-BE49-F238E27FC236}">
                <a16:creationId xmlns:a16="http://schemas.microsoft.com/office/drawing/2014/main" id="{A2440F8A-27CD-F85B-C53F-4F8B44440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9" y="76935"/>
            <a:ext cx="2842269" cy="791994"/>
          </a:xfrm>
          <a:prstGeom prst="rect">
            <a:avLst/>
          </a:prstGeom>
        </p:spPr>
      </p:pic>
      <p:sp>
        <p:nvSpPr>
          <p:cNvPr id="13" name="TextBox 12">
            <a:extLst>
              <a:ext uri="{FF2B5EF4-FFF2-40B4-BE49-F238E27FC236}">
                <a16:creationId xmlns:a16="http://schemas.microsoft.com/office/drawing/2014/main" id="{2F99464A-1927-7181-D033-18D548272387}"/>
              </a:ext>
            </a:extLst>
          </p:cNvPr>
          <p:cNvSpPr txBox="1"/>
          <p:nvPr/>
        </p:nvSpPr>
        <p:spPr>
          <a:xfrm>
            <a:off x="648685" y="1960141"/>
            <a:ext cx="9019955" cy="3108543"/>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Montserrat" pitchFamily="2" charset="0"/>
              </a:rPr>
              <a:t>Reduces GHG emissions on sea farms</a:t>
            </a:r>
            <a:br>
              <a:rPr lang="en-US" sz="2800" b="1" dirty="0">
                <a:latin typeface="Montserrat" pitchFamily="2" charset="0"/>
              </a:rPr>
            </a:br>
            <a:endParaRPr lang="en-US" sz="2800" b="1" dirty="0">
              <a:latin typeface="Montserrat" pitchFamily="2" charset="0"/>
            </a:endParaRPr>
          </a:p>
          <a:p>
            <a:pPr marL="457200" indent="-457200">
              <a:buFont typeface="Arial" panose="020B0604020202020204" pitchFamily="34" charset="0"/>
              <a:buChar char="•"/>
            </a:pPr>
            <a:r>
              <a:rPr lang="en-US" sz="2800" b="1" dirty="0">
                <a:latin typeface="Montserrat" pitchFamily="2" charset="0"/>
              </a:rPr>
              <a:t>Vastly reduces noise</a:t>
            </a:r>
          </a:p>
          <a:p>
            <a:pPr marL="457200" indent="-457200">
              <a:buFont typeface="Arial" panose="020B0604020202020204" pitchFamily="34" charset="0"/>
              <a:buChar char="•"/>
            </a:pPr>
            <a:endParaRPr lang="en-US" sz="2800" b="1" dirty="0">
              <a:latin typeface="Montserrat" pitchFamily="2" charset="0"/>
            </a:endParaRPr>
          </a:p>
          <a:p>
            <a:pPr marL="457200" indent="-457200">
              <a:buFont typeface="Arial" panose="020B0604020202020204" pitchFamily="34" charset="0"/>
              <a:buChar char="•"/>
            </a:pPr>
            <a:r>
              <a:rPr lang="en-US" sz="2800" b="1" dirty="0">
                <a:latin typeface="Montserrat" pitchFamily="2" charset="0"/>
              </a:rPr>
              <a:t>Eliminates gasoline spills and motor oil leaks</a:t>
            </a:r>
          </a:p>
          <a:p>
            <a:pPr marL="457200" indent="-457200">
              <a:buFont typeface="Arial" panose="020B0604020202020204" pitchFamily="34" charset="0"/>
              <a:buChar char="•"/>
            </a:pPr>
            <a:endParaRPr lang="en-US" sz="2800" b="1" dirty="0">
              <a:latin typeface="Montserrat" pitchFamily="2" charset="0"/>
            </a:endParaRPr>
          </a:p>
          <a:p>
            <a:pPr marL="457200" indent="-457200">
              <a:buFont typeface="Arial" panose="020B0604020202020204" pitchFamily="34" charset="0"/>
              <a:buChar char="•"/>
            </a:pPr>
            <a:r>
              <a:rPr lang="en-US" sz="2800" b="1" dirty="0">
                <a:latin typeface="Montserrat" pitchFamily="2" charset="0"/>
              </a:rPr>
              <a:t>Saves money </a:t>
            </a:r>
          </a:p>
        </p:txBody>
      </p:sp>
      <p:pic>
        <p:nvPicPr>
          <p:cNvPr id="5" name="Picture 3">
            <a:extLst>
              <a:ext uri="{FF2B5EF4-FFF2-40B4-BE49-F238E27FC236}">
                <a16:creationId xmlns:a16="http://schemas.microsoft.com/office/drawing/2014/main" id="{4EFE0448-3317-7DAD-C0B8-FBD43FC5DC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1777"/>
          <a:stretch/>
        </p:blipFill>
        <p:spPr bwMode="auto">
          <a:xfrm>
            <a:off x="9944348" y="1183615"/>
            <a:ext cx="1587528" cy="15530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119981A-496D-77E1-BCC5-88140CC0D605}"/>
              </a:ext>
            </a:extLst>
          </p:cNvPr>
          <p:cNvPicPr>
            <a:picLocks noChangeAspect="1"/>
          </p:cNvPicPr>
          <p:nvPr/>
        </p:nvPicPr>
        <p:blipFill>
          <a:blip r:embed="rId5"/>
          <a:stretch>
            <a:fillRect/>
          </a:stretch>
        </p:blipFill>
        <p:spPr>
          <a:xfrm>
            <a:off x="9944348" y="2826747"/>
            <a:ext cx="1598967" cy="1775197"/>
          </a:xfrm>
          <a:prstGeom prst="rect">
            <a:avLst/>
          </a:prstGeom>
          <a:effectLst>
            <a:outerShdw blurRad="50800" dist="38100" dir="2700000" algn="tl" rotWithShape="0">
              <a:prstClr val="black">
                <a:alpha val="40000"/>
              </a:prstClr>
            </a:outerShdw>
          </a:effectLst>
        </p:spPr>
      </p:pic>
      <p:pic>
        <p:nvPicPr>
          <p:cNvPr id="4" name="Picture 3" descr="A red plastic container with a black hose&#10;&#10;Description automatically generated">
            <a:extLst>
              <a:ext uri="{FF2B5EF4-FFF2-40B4-BE49-F238E27FC236}">
                <a16:creationId xmlns:a16="http://schemas.microsoft.com/office/drawing/2014/main" id="{CB706706-0A6C-253F-881D-0B2D94E5CC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850512" y="4986566"/>
            <a:ext cx="1775198" cy="1331399"/>
          </a:xfrm>
          <a:prstGeom prst="rect">
            <a:avLst/>
          </a:prstGeom>
          <a:effectLst>
            <a:outerShdw blurRad="50800" dist="38100" dir="2700000" algn="tl" rotWithShape="0">
              <a:prstClr val="black">
                <a:alpha val="40000"/>
              </a:prstClr>
            </a:outerShdw>
          </a:effectLst>
        </p:spPr>
      </p:pic>
      <p:pic>
        <p:nvPicPr>
          <p:cNvPr id="2" name="Picture 1" descr="A picture containing logo&#10;&#10;Description automatically generated">
            <a:extLst>
              <a:ext uri="{FF2B5EF4-FFF2-40B4-BE49-F238E27FC236}">
                <a16:creationId xmlns:a16="http://schemas.microsoft.com/office/drawing/2014/main" id="{EAFC5D3D-E6DC-7BD6-E460-0C9BF59B83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0560" y="-1"/>
            <a:ext cx="1119581" cy="967523"/>
          </a:xfrm>
          <a:prstGeom prst="rect">
            <a:avLst/>
          </a:prstGeom>
          <a:effectLst/>
        </p:spPr>
      </p:pic>
      <p:sp>
        <p:nvSpPr>
          <p:cNvPr id="3" name="Cross 2">
            <a:extLst>
              <a:ext uri="{FF2B5EF4-FFF2-40B4-BE49-F238E27FC236}">
                <a16:creationId xmlns:a16="http://schemas.microsoft.com/office/drawing/2014/main" id="{317E1E7F-122D-3AE7-320E-CA4AF3735124}"/>
              </a:ext>
            </a:extLst>
          </p:cNvPr>
          <p:cNvSpPr/>
          <p:nvPr/>
        </p:nvSpPr>
        <p:spPr>
          <a:xfrm>
            <a:off x="3076099" y="309765"/>
            <a:ext cx="322730" cy="322730"/>
          </a:xfrm>
          <a:prstGeom prst="plus">
            <a:avLst>
              <a:gd name="adj" fmla="val 38889"/>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167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9ADBFE-F407-CBDC-F05E-13C9265E68DE}"/>
              </a:ext>
            </a:extLst>
          </p:cNvPr>
          <p:cNvSpPr/>
          <p:nvPr/>
        </p:nvSpPr>
        <p:spPr>
          <a:xfrm>
            <a:off x="0" y="0"/>
            <a:ext cx="12192000"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8" name="Right Triangle 7">
            <a:extLst>
              <a:ext uri="{FF2B5EF4-FFF2-40B4-BE49-F238E27FC236}">
                <a16:creationId xmlns:a16="http://schemas.microsoft.com/office/drawing/2014/main" id="{03184389-5044-38C7-D119-EC3023E10D6A}"/>
              </a:ext>
            </a:extLst>
          </p:cNvPr>
          <p:cNvSpPr/>
          <p:nvPr/>
        </p:nvSpPr>
        <p:spPr>
          <a:xfrm flipH="1">
            <a:off x="1404730" y="4578906"/>
            <a:ext cx="10787270" cy="228114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tx2"/>
              </a:solidFill>
              <a:latin typeface="Montserrat" pitchFamily="2" charset="0"/>
            </a:endParaRPr>
          </a:p>
        </p:txBody>
      </p:sp>
      <p:pic>
        <p:nvPicPr>
          <p:cNvPr id="3" name="Picture 2" descr="Logo&#10;&#10;Description automatically generated">
            <a:extLst>
              <a:ext uri="{FF2B5EF4-FFF2-40B4-BE49-F238E27FC236}">
                <a16:creationId xmlns:a16="http://schemas.microsoft.com/office/drawing/2014/main" id="{5DAE3ED7-A408-FE17-C49D-94897DC97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53" y="520847"/>
            <a:ext cx="7576345" cy="2111137"/>
          </a:xfrm>
          <a:prstGeom prst="rect">
            <a:avLst/>
          </a:prstGeom>
        </p:spPr>
      </p:pic>
      <p:sp>
        <p:nvSpPr>
          <p:cNvPr id="5" name="TextBox 4">
            <a:extLst>
              <a:ext uri="{FF2B5EF4-FFF2-40B4-BE49-F238E27FC236}">
                <a16:creationId xmlns:a16="http://schemas.microsoft.com/office/drawing/2014/main" id="{50B4AF2C-72AE-2934-C4D2-9494314BA7DF}"/>
              </a:ext>
            </a:extLst>
          </p:cNvPr>
          <p:cNvSpPr txBox="1"/>
          <p:nvPr/>
        </p:nvSpPr>
        <p:spPr>
          <a:xfrm>
            <a:off x="8679894" y="1559372"/>
            <a:ext cx="3074881" cy="1200329"/>
          </a:xfrm>
          <a:prstGeom prst="rect">
            <a:avLst/>
          </a:prstGeom>
          <a:noFill/>
        </p:spPr>
        <p:txBody>
          <a:bodyPr wrap="none" rtlCol="0">
            <a:spAutoFit/>
          </a:bodyPr>
          <a:lstStyle/>
          <a:p>
            <a:pPr algn="ctr"/>
            <a:r>
              <a:rPr lang="en-US" dirty="0">
                <a:solidFill>
                  <a:schemeClr val="accent2"/>
                </a:solidFill>
                <a:latin typeface="Montserrat" pitchFamily="2" charset="0"/>
              </a:rPr>
              <a:t>Nick Planson</a:t>
            </a:r>
          </a:p>
          <a:p>
            <a:pPr algn="ctr"/>
            <a:r>
              <a:rPr lang="en-US" dirty="0">
                <a:solidFill>
                  <a:schemeClr val="accent2"/>
                </a:solidFill>
                <a:latin typeface="Montserrat" pitchFamily="2" charset="0"/>
              </a:rPr>
              <a:t>nick@shredelectric.com</a:t>
            </a:r>
          </a:p>
          <a:p>
            <a:pPr algn="ctr"/>
            <a:r>
              <a:rPr lang="en-US" dirty="0">
                <a:solidFill>
                  <a:schemeClr val="accent2"/>
                </a:solidFill>
                <a:latin typeface="Montserrat" pitchFamily="2" charset="0"/>
              </a:rPr>
              <a:t>(917) 667-3860</a:t>
            </a:r>
          </a:p>
          <a:p>
            <a:pPr algn="ctr"/>
            <a:r>
              <a:rPr lang="en-US" b="1" dirty="0">
                <a:solidFill>
                  <a:schemeClr val="accent2"/>
                </a:solidFill>
                <a:latin typeface="Montserrat" pitchFamily="2" charset="0"/>
              </a:rPr>
              <a:t>www.shredelectric.com</a:t>
            </a:r>
          </a:p>
        </p:txBody>
      </p:sp>
      <p:pic>
        <p:nvPicPr>
          <p:cNvPr id="6" name="Picture 5" descr="A picture containing logo&#10;&#10;Description automatically generated">
            <a:extLst>
              <a:ext uri="{FF2B5EF4-FFF2-40B4-BE49-F238E27FC236}">
                <a16:creationId xmlns:a16="http://schemas.microsoft.com/office/drawing/2014/main" id="{DC58EC5C-5A60-7830-799F-76CECCC77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0141" y="3272476"/>
            <a:ext cx="4006518" cy="3462362"/>
          </a:xfrm>
          <a:prstGeom prst="rect">
            <a:avLst/>
          </a:prstGeom>
          <a:effectLst/>
        </p:spPr>
      </p:pic>
      <p:sp>
        <p:nvSpPr>
          <p:cNvPr id="9" name="Cross 8">
            <a:extLst>
              <a:ext uri="{FF2B5EF4-FFF2-40B4-BE49-F238E27FC236}">
                <a16:creationId xmlns:a16="http://schemas.microsoft.com/office/drawing/2014/main" id="{3DB6ECC6-2090-D434-4F31-5A9980770F2D}"/>
              </a:ext>
            </a:extLst>
          </p:cNvPr>
          <p:cNvSpPr/>
          <p:nvPr/>
        </p:nvSpPr>
        <p:spPr>
          <a:xfrm>
            <a:off x="905434" y="4592486"/>
            <a:ext cx="822342" cy="822342"/>
          </a:xfrm>
          <a:prstGeom prst="plus">
            <a:avLst>
              <a:gd name="adj" fmla="val 38889"/>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EF2E83-F386-F2FF-A8E9-06B15AAD2626}"/>
              </a:ext>
            </a:extLst>
          </p:cNvPr>
          <p:cNvSpPr txBox="1"/>
          <p:nvPr/>
        </p:nvSpPr>
        <p:spPr>
          <a:xfrm>
            <a:off x="8784089" y="5379456"/>
            <a:ext cx="2866490" cy="1200329"/>
          </a:xfrm>
          <a:prstGeom prst="rect">
            <a:avLst/>
          </a:prstGeom>
          <a:noFill/>
        </p:spPr>
        <p:txBody>
          <a:bodyPr wrap="none" rtlCol="0">
            <a:spAutoFit/>
          </a:bodyPr>
          <a:lstStyle/>
          <a:p>
            <a:pPr algn="ctr"/>
            <a:r>
              <a:rPr lang="en-US" dirty="0">
                <a:latin typeface="Montserrat" pitchFamily="2" charset="0"/>
              </a:rPr>
              <a:t>Chad Strater</a:t>
            </a:r>
          </a:p>
          <a:p>
            <a:pPr algn="ctr"/>
            <a:r>
              <a:rPr lang="en-US" dirty="0">
                <a:latin typeface="Montserrat" pitchFamily="2" charset="0"/>
              </a:rPr>
              <a:t>chad@theboatyard.me</a:t>
            </a:r>
          </a:p>
          <a:p>
            <a:pPr algn="ctr"/>
            <a:r>
              <a:rPr lang="en-US" dirty="0">
                <a:latin typeface="Montserrat" pitchFamily="2" charset="0"/>
              </a:rPr>
              <a:t>(207) 632-5996</a:t>
            </a:r>
          </a:p>
          <a:p>
            <a:pPr algn="ctr"/>
            <a:r>
              <a:rPr lang="en-US" b="1" dirty="0">
                <a:latin typeface="Montserrat" pitchFamily="2" charset="0"/>
              </a:rPr>
              <a:t>www.theboatyard.me</a:t>
            </a:r>
          </a:p>
        </p:txBody>
      </p:sp>
    </p:spTree>
    <p:extLst>
      <p:ext uri="{BB962C8B-B14F-4D97-AF65-F5344CB8AC3E}">
        <p14:creationId xmlns:p14="http://schemas.microsoft.com/office/powerpoint/2010/main" val="1708542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27716-27AA-446B-9497-9F267CACA441}"/>
              </a:ext>
            </a:extLst>
          </p:cNvPr>
          <p:cNvSpPr/>
          <p:nvPr/>
        </p:nvSpPr>
        <p:spPr>
          <a:xfrm>
            <a:off x="0" y="0"/>
            <a:ext cx="12192000" cy="9282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7" name="Rectangle 6">
            <a:extLst>
              <a:ext uri="{FF2B5EF4-FFF2-40B4-BE49-F238E27FC236}">
                <a16:creationId xmlns:a16="http://schemas.microsoft.com/office/drawing/2014/main" id="{34DC6CE5-1D17-3274-D261-094B7F73A083}"/>
              </a:ext>
            </a:extLst>
          </p:cNvPr>
          <p:cNvSpPr/>
          <p:nvPr/>
        </p:nvSpPr>
        <p:spPr>
          <a:xfrm>
            <a:off x="0" y="6573078"/>
            <a:ext cx="12192000" cy="284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10" name="Right Triangle 9">
            <a:extLst>
              <a:ext uri="{FF2B5EF4-FFF2-40B4-BE49-F238E27FC236}">
                <a16:creationId xmlns:a16="http://schemas.microsoft.com/office/drawing/2014/main" id="{DFC50279-CB8A-0095-438E-6B472E9BD5C1}"/>
              </a:ext>
            </a:extLst>
          </p:cNvPr>
          <p:cNvSpPr/>
          <p:nvPr/>
        </p:nvSpPr>
        <p:spPr>
          <a:xfrm flipH="1">
            <a:off x="9024727" y="6722843"/>
            <a:ext cx="3167271" cy="1351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pic>
        <p:nvPicPr>
          <p:cNvPr id="12" name="Picture 11" descr="Logo&#10;&#10;Description automatically generated">
            <a:extLst>
              <a:ext uri="{FF2B5EF4-FFF2-40B4-BE49-F238E27FC236}">
                <a16:creationId xmlns:a16="http://schemas.microsoft.com/office/drawing/2014/main" id="{4EF3DF02-2B1E-EED6-F7D9-DA16C8867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9" y="76935"/>
            <a:ext cx="2842269" cy="791994"/>
          </a:xfrm>
          <a:prstGeom prst="rect">
            <a:avLst/>
          </a:prstGeom>
        </p:spPr>
      </p:pic>
      <p:sp>
        <p:nvSpPr>
          <p:cNvPr id="5" name="TextBox 4">
            <a:extLst>
              <a:ext uri="{FF2B5EF4-FFF2-40B4-BE49-F238E27FC236}">
                <a16:creationId xmlns:a16="http://schemas.microsoft.com/office/drawing/2014/main" id="{B12C928B-BB36-551E-28ED-663FC7A759CC}"/>
              </a:ext>
            </a:extLst>
          </p:cNvPr>
          <p:cNvSpPr txBox="1"/>
          <p:nvPr/>
        </p:nvSpPr>
        <p:spPr>
          <a:xfrm>
            <a:off x="0" y="2367171"/>
            <a:ext cx="12191057" cy="2800767"/>
          </a:xfrm>
          <a:prstGeom prst="rect">
            <a:avLst/>
          </a:prstGeom>
          <a:noFill/>
        </p:spPr>
        <p:txBody>
          <a:bodyPr wrap="square" rtlCol="0">
            <a:spAutoFit/>
          </a:bodyPr>
          <a:lstStyle/>
          <a:p>
            <a:pPr algn="ctr"/>
            <a:r>
              <a:rPr lang="en-US" sz="4400" b="1" i="1" dirty="0">
                <a:solidFill>
                  <a:srgbClr val="002060"/>
                </a:solidFill>
                <a:latin typeface="Montserrat" pitchFamily="2" charset="0"/>
              </a:rPr>
              <a:t>We’re building </a:t>
            </a:r>
          </a:p>
          <a:p>
            <a:pPr algn="ctr"/>
            <a:r>
              <a:rPr lang="en-US" sz="4400" b="1" i="1" dirty="0">
                <a:solidFill>
                  <a:srgbClr val="00B050"/>
                </a:solidFill>
                <a:latin typeface="Montserrat" pitchFamily="2" charset="0"/>
              </a:rPr>
              <a:t>carbon-neutral </a:t>
            </a:r>
            <a:r>
              <a:rPr lang="en-US" sz="4400" b="1" i="1" dirty="0">
                <a:solidFill>
                  <a:srgbClr val="002060"/>
                </a:solidFill>
                <a:latin typeface="Montserrat" pitchFamily="2" charset="0"/>
              </a:rPr>
              <a:t>sea farms,</a:t>
            </a:r>
          </a:p>
          <a:p>
            <a:pPr algn="ctr"/>
            <a:r>
              <a:rPr lang="en-US" sz="4400" b="1" i="1" dirty="0">
                <a:solidFill>
                  <a:srgbClr val="00B050"/>
                </a:solidFill>
                <a:latin typeface="Montserrat" pitchFamily="2" charset="0"/>
              </a:rPr>
              <a:t>electric work boats</a:t>
            </a:r>
            <a:r>
              <a:rPr lang="en-US" sz="4400" b="1" i="1" dirty="0">
                <a:solidFill>
                  <a:srgbClr val="002060"/>
                </a:solidFill>
                <a:latin typeface="Montserrat" pitchFamily="2" charset="0"/>
              </a:rPr>
              <a:t>,</a:t>
            </a:r>
          </a:p>
          <a:p>
            <a:pPr algn="ctr"/>
            <a:r>
              <a:rPr lang="en-US" sz="4400" b="1" i="1" dirty="0">
                <a:solidFill>
                  <a:srgbClr val="002060"/>
                </a:solidFill>
                <a:latin typeface="Montserrat" pitchFamily="2" charset="0"/>
              </a:rPr>
              <a:t>and solar-powered refrigeration.</a:t>
            </a:r>
          </a:p>
        </p:txBody>
      </p:sp>
      <p:pic>
        <p:nvPicPr>
          <p:cNvPr id="8" name="Picture 7" descr="A picture containing logo&#10;&#10;Description automatically generated">
            <a:extLst>
              <a:ext uri="{FF2B5EF4-FFF2-40B4-BE49-F238E27FC236}">
                <a16:creationId xmlns:a16="http://schemas.microsoft.com/office/drawing/2014/main" id="{D18B7961-5E2C-992D-1CA2-6203811478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561" y="-1"/>
            <a:ext cx="1074142" cy="928255"/>
          </a:xfrm>
          <a:prstGeom prst="rect">
            <a:avLst/>
          </a:prstGeom>
          <a:effectLst/>
        </p:spPr>
      </p:pic>
      <p:sp>
        <p:nvSpPr>
          <p:cNvPr id="9" name="Cross 8">
            <a:extLst>
              <a:ext uri="{FF2B5EF4-FFF2-40B4-BE49-F238E27FC236}">
                <a16:creationId xmlns:a16="http://schemas.microsoft.com/office/drawing/2014/main" id="{3C1559AA-9A3F-1C67-C343-3509891E38C1}"/>
              </a:ext>
            </a:extLst>
          </p:cNvPr>
          <p:cNvSpPr/>
          <p:nvPr/>
        </p:nvSpPr>
        <p:spPr>
          <a:xfrm>
            <a:off x="3076099" y="309765"/>
            <a:ext cx="322730" cy="322730"/>
          </a:xfrm>
          <a:prstGeom prst="plus">
            <a:avLst>
              <a:gd name="adj" fmla="val 38889"/>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15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27716-27AA-446B-9497-9F267CACA441}"/>
              </a:ext>
            </a:extLst>
          </p:cNvPr>
          <p:cNvSpPr/>
          <p:nvPr/>
        </p:nvSpPr>
        <p:spPr>
          <a:xfrm>
            <a:off x="0" y="0"/>
            <a:ext cx="12192000" cy="9282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2" name="TextBox 1">
            <a:extLst>
              <a:ext uri="{FF2B5EF4-FFF2-40B4-BE49-F238E27FC236}">
                <a16:creationId xmlns:a16="http://schemas.microsoft.com/office/drawing/2014/main" id="{0DE03BE8-43B9-C38D-099E-F3E64E9DC7A3}"/>
              </a:ext>
            </a:extLst>
          </p:cNvPr>
          <p:cNvSpPr txBox="1"/>
          <p:nvPr/>
        </p:nvSpPr>
        <p:spPr>
          <a:xfrm>
            <a:off x="2330824" y="252115"/>
            <a:ext cx="9529482" cy="584775"/>
          </a:xfrm>
          <a:prstGeom prst="rect">
            <a:avLst/>
          </a:prstGeom>
          <a:noFill/>
        </p:spPr>
        <p:txBody>
          <a:bodyPr wrap="square" rtlCol="0">
            <a:spAutoFit/>
          </a:bodyPr>
          <a:lstStyle/>
          <a:p>
            <a:pPr algn="ctr"/>
            <a:r>
              <a:rPr lang="en-US" sz="3200" b="1" dirty="0">
                <a:solidFill>
                  <a:schemeClr val="bg1"/>
                </a:solidFill>
                <a:latin typeface="Montserrat" pitchFamily="2" charset="0"/>
                <a:cs typeface="Aharoni" panose="02010803020104030203" pitchFamily="2" charset="-79"/>
              </a:rPr>
              <a:t>We build aluminum boats – ready to work!</a:t>
            </a:r>
          </a:p>
        </p:txBody>
      </p:sp>
      <p:sp>
        <p:nvSpPr>
          <p:cNvPr id="7" name="Rectangle 6">
            <a:extLst>
              <a:ext uri="{FF2B5EF4-FFF2-40B4-BE49-F238E27FC236}">
                <a16:creationId xmlns:a16="http://schemas.microsoft.com/office/drawing/2014/main" id="{34DC6CE5-1D17-3274-D261-094B7F73A083}"/>
              </a:ext>
            </a:extLst>
          </p:cNvPr>
          <p:cNvSpPr/>
          <p:nvPr/>
        </p:nvSpPr>
        <p:spPr>
          <a:xfrm>
            <a:off x="0" y="6573078"/>
            <a:ext cx="12192000" cy="284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10" name="Right Triangle 9">
            <a:extLst>
              <a:ext uri="{FF2B5EF4-FFF2-40B4-BE49-F238E27FC236}">
                <a16:creationId xmlns:a16="http://schemas.microsoft.com/office/drawing/2014/main" id="{DFC50279-CB8A-0095-438E-6B472E9BD5C1}"/>
              </a:ext>
            </a:extLst>
          </p:cNvPr>
          <p:cNvSpPr/>
          <p:nvPr/>
        </p:nvSpPr>
        <p:spPr>
          <a:xfrm flipH="1">
            <a:off x="9024727" y="6722843"/>
            <a:ext cx="3167271" cy="13515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pitchFamily="2" charset="0"/>
            </a:endParaRPr>
          </a:p>
        </p:txBody>
      </p:sp>
      <p:pic>
        <p:nvPicPr>
          <p:cNvPr id="40" name="Picture 39" descr="A picture containing logo&#10;&#10;Description automatically generated">
            <a:extLst>
              <a:ext uri="{FF2B5EF4-FFF2-40B4-BE49-F238E27FC236}">
                <a16:creationId xmlns:a16="http://schemas.microsoft.com/office/drawing/2014/main" id="{0D7E9CB4-2B43-80B5-B440-4103C0034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977" y="194512"/>
            <a:ext cx="1909482" cy="1650138"/>
          </a:xfrm>
          <a:prstGeom prst="rect">
            <a:avLst/>
          </a:prstGeom>
          <a:effectLst/>
        </p:spPr>
      </p:pic>
      <p:sp>
        <p:nvSpPr>
          <p:cNvPr id="42" name="TextBox 41">
            <a:extLst>
              <a:ext uri="{FF2B5EF4-FFF2-40B4-BE49-F238E27FC236}">
                <a16:creationId xmlns:a16="http://schemas.microsoft.com/office/drawing/2014/main" id="{31DF8685-5DEB-DF26-FDF5-D72A26E93952}"/>
              </a:ext>
            </a:extLst>
          </p:cNvPr>
          <p:cNvSpPr txBox="1"/>
          <p:nvPr/>
        </p:nvSpPr>
        <p:spPr>
          <a:xfrm>
            <a:off x="565972" y="2213260"/>
            <a:ext cx="4535037" cy="4093428"/>
          </a:xfrm>
          <a:prstGeom prst="rect">
            <a:avLst/>
          </a:prstGeom>
          <a:noFill/>
        </p:spPr>
        <p:txBody>
          <a:bodyPr wrap="square" rtlCol="0">
            <a:spAutoFit/>
          </a:bodyPr>
          <a:lstStyle/>
          <a:p>
            <a:pPr marL="342900" indent="-342900">
              <a:buFont typeface="Arial" panose="020B0604020202020204" pitchFamily="34" charset="0"/>
              <a:buChar char="•"/>
            </a:pPr>
            <a:r>
              <a:rPr lang="en-US" sz="2000" i="1" dirty="0">
                <a:latin typeface="Montserrat" pitchFamily="2" charset="0"/>
              </a:rPr>
              <a:t>Optimized for heavy-duty marine work</a:t>
            </a:r>
            <a:br>
              <a:rPr lang="en-US" sz="2000" i="1" dirty="0">
                <a:latin typeface="Montserrat" pitchFamily="2" charset="0"/>
              </a:rPr>
            </a:br>
            <a:endParaRPr lang="en-US" sz="2000" i="1" dirty="0">
              <a:latin typeface="Montserrat" pitchFamily="2" charset="0"/>
            </a:endParaRPr>
          </a:p>
          <a:p>
            <a:pPr marL="342900" indent="-342900">
              <a:buFont typeface="Arial" panose="020B0604020202020204" pitchFamily="34" charset="0"/>
              <a:buChar char="•"/>
            </a:pPr>
            <a:r>
              <a:rPr lang="en-US" sz="2000" i="1" dirty="0">
                <a:latin typeface="Montserrat" pitchFamily="2" charset="0"/>
              </a:rPr>
              <a:t>Self-bailing</a:t>
            </a:r>
            <a:br>
              <a:rPr lang="en-US" sz="2000" i="1" dirty="0">
                <a:latin typeface="Montserrat" pitchFamily="2" charset="0"/>
              </a:rPr>
            </a:br>
            <a:endParaRPr lang="en-US" sz="2000" i="1" dirty="0">
              <a:latin typeface="Montserrat" pitchFamily="2" charset="0"/>
            </a:endParaRPr>
          </a:p>
          <a:p>
            <a:pPr marL="342900" indent="-342900">
              <a:buFont typeface="Arial" panose="020B0604020202020204" pitchFamily="34" charset="0"/>
              <a:buChar char="•"/>
            </a:pPr>
            <a:r>
              <a:rPr lang="en-US" sz="2000" i="1" dirty="0">
                <a:latin typeface="Montserrat" pitchFamily="2" charset="0"/>
              </a:rPr>
              <a:t>Fast barges and skiffs</a:t>
            </a:r>
            <a:br>
              <a:rPr lang="en-US" sz="2000" i="1" dirty="0">
                <a:latin typeface="Montserrat" pitchFamily="2" charset="0"/>
              </a:rPr>
            </a:br>
            <a:endParaRPr lang="en-US" sz="2000" i="1" dirty="0">
              <a:latin typeface="Montserrat" pitchFamily="2" charset="0"/>
            </a:endParaRPr>
          </a:p>
          <a:p>
            <a:pPr marL="342900" indent="-342900">
              <a:buFont typeface="Arial" panose="020B0604020202020204" pitchFamily="34" charset="0"/>
              <a:buChar char="•"/>
            </a:pPr>
            <a:r>
              <a:rPr lang="en-US" sz="2000" i="1" dirty="0">
                <a:latin typeface="Montserrat" pitchFamily="2" charset="0"/>
              </a:rPr>
              <a:t>Repairable and recyclable</a:t>
            </a:r>
          </a:p>
          <a:p>
            <a:pPr marL="342900" indent="-342900">
              <a:buFont typeface="Arial" panose="020B0604020202020204" pitchFamily="34" charset="0"/>
              <a:buChar char="•"/>
            </a:pPr>
            <a:endParaRPr lang="en-US" sz="2000" i="1" dirty="0">
              <a:latin typeface="Montserrat" pitchFamily="2" charset="0"/>
            </a:endParaRPr>
          </a:p>
          <a:p>
            <a:pPr marL="342900" indent="-342900">
              <a:buFont typeface="Arial" panose="020B0604020202020204" pitchFamily="34" charset="0"/>
              <a:buChar char="•"/>
            </a:pPr>
            <a:r>
              <a:rPr lang="en-US" sz="2000" b="1" i="1" dirty="0">
                <a:latin typeface="Montserrat" pitchFamily="2" charset="0"/>
              </a:rPr>
              <a:t>USDA SBIR project underway to design aquaculture workboats optimized for electric propulsion</a:t>
            </a:r>
          </a:p>
        </p:txBody>
      </p:sp>
      <p:pic>
        <p:nvPicPr>
          <p:cNvPr id="6" name="Picture 5">
            <a:extLst>
              <a:ext uri="{FF2B5EF4-FFF2-40B4-BE49-F238E27FC236}">
                <a16:creationId xmlns:a16="http://schemas.microsoft.com/office/drawing/2014/main" id="{430D81E7-9AC0-B170-B9E0-733C7FC8C6AF}"/>
              </a:ext>
            </a:extLst>
          </p:cNvPr>
          <p:cNvPicPr>
            <a:picLocks noChangeAspect="1"/>
          </p:cNvPicPr>
          <p:nvPr/>
        </p:nvPicPr>
        <p:blipFill>
          <a:blip r:embed="rId4"/>
          <a:stretch>
            <a:fillRect/>
          </a:stretch>
        </p:blipFill>
        <p:spPr>
          <a:xfrm>
            <a:off x="5501172" y="1173532"/>
            <a:ext cx="3568430" cy="2466140"/>
          </a:xfrm>
          <a:prstGeom prst="rect">
            <a:avLst/>
          </a:prstGeom>
          <a:effectLst>
            <a:outerShdw blurRad="50800" dist="38100" dir="2700000" algn="tl" rotWithShape="0">
              <a:prstClr val="black">
                <a:alpha val="40000"/>
              </a:prstClr>
            </a:outerShdw>
          </a:effectLst>
        </p:spPr>
      </p:pic>
      <p:pic>
        <p:nvPicPr>
          <p:cNvPr id="11" name="Picture 10" descr="A boat in the water&#10;&#10;Description automatically generated">
            <a:extLst>
              <a:ext uri="{FF2B5EF4-FFF2-40B4-BE49-F238E27FC236}">
                <a16:creationId xmlns:a16="http://schemas.microsoft.com/office/drawing/2014/main" id="{7D58B05E-97AA-648A-AD69-BF501D0B9E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4980" y="3861661"/>
            <a:ext cx="3429401" cy="25720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3475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82A898-EDFE-9F64-910C-0B1FDA4AAB51}"/>
              </a:ext>
            </a:extLst>
          </p:cNvPr>
          <p:cNvSpPr/>
          <p:nvPr/>
        </p:nvSpPr>
        <p:spPr>
          <a:xfrm>
            <a:off x="0" y="956151"/>
            <a:ext cx="12192000" cy="5616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Montserrat" pitchFamily="2" charset="0"/>
            </a:endParaRPr>
          </a:p>
        </p:txBody>
      </p:sp>
      <p:sp>
        <p:nvSpPr>
          <p:cNvPr id="3" name="Rectangle 2">
            <a:extLst>
              <a:ext uri="{FF2B5EF4-FFF2-40B4-BE49-F238E27FC236}">
                <a16:creationId xmlns:a16="http://schemas.microsoft.com/office/drawing/2014/main" id="{41627716-27AA-446B-9497-9F267CACA441}"/>
              </a:ext>
            </a:extLst>
          </p:cNvPr>
          <p:cNvSpPr/>
          <p:nvPr/>
        </p:nvSpPr>
        <p:spPr>
          <a:xfrm>
            <a:off x="0" y="0"/>
            <a:ext cx="12192000" cy="9675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7" name="Rectangle 6">
            <a:extLst>
              <a:ext uri="{FF2B5EF4-FFF2-40B4-BE49-F238E27FC236}">
                <a16:creationId xmlns:a16="http://schemas.microsoft.com/office/drawing/2014/main" id="{34DC6CE5-1D17-3274-D261-094B7F73A083}"/>
              </a:ext>
            </a:extLst>
          </p:cNvPr>
          <p:cNvSpPr/>
          <p:nvPr/>
        </p:nvSpPr>
        <p:spPr>
          <a:xfrm>
            <a:off x="0" y="6573078"/>
            <a:ext cx="12192000" cy="2849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10" name="Right Triangle 9">
            <a:extLst>
              <a:ext uri="{FF2B5EF4-FFF2-40B4-BE49-F238E27FC236}">
                <a16:creationId xmlns:a16="http://schemas.microsoft.com/office/drawing/2014/main" id="{DFC50279-CB8A-0095-438E-6B472E9BD5C1}"/>
              </a:ext>
            </a:extLst>
          </p:cNvPr>
          <p:cNvSpPr/>
          <p:nvPr/>
        </p:nvSpPr>
        <p:spPr>
          <a:xfrm flipH="1">
            <a:off x="9024727" y="6722843"/>
            <a:ext cx="3167271" cy="1351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pic>
        <p:nvPicPr>
          <p:cNvPr id="22" name="Picture 21" descr="Logo&#10;&#10;Description automatically generated">
            <a:extLst>
              <a:ext uri="{FF2B5EF4-FFF2-40B4-BE49-F238E27FC236}">
                <a16:creationId xmlns:a16="http://schemas.microsoft.com/office/drawing/2014/main" id="{E148DE86-F627-8D90-0BED-075509B3C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9" y="76935"/>
            <a:ext cx="2842269" cy="791994"/>
          </a:xfrm>
          <a:prstGeom prst="rect">
            <a:avLst/>
          </a:prstGeom>
        </p:spPr>
      </p:pic>
      <p:sp>
        <p:nvSpPr>
          <p:cNvPr id="45" name="TextBox 44">
            <a:extLst>
              <a:ext uri="{FF2B5EF4-FFF2-40B4-BE49-F238E27FC236}">
                <a16:creationId xmlns:a16="http://schemas.microsoft.com/office/drawing/2014/main" id="{78BA16F6-98AD-92AC-39E9-DA26B6F981EC}"/>
              </a:ext>
            </a:extLst>
          </p:cNvPr>
          <p:cNvSpPr txBox="1"/>
          <p:nvPr/>
        </p:nvSpPr>
        <p:spPr>
          <a:xfrm>
            <a:off x="326269" y="1631286"/>
            <a:ext cx="11537576" cy="584775"/>
          </a:xfrm>
          <a:prstGeom prst="rect">
            <a:avLst/>
          </a:prstGeom>
          <a:noFill/>
        </p:spPr>
        <p:txBody>
          <a:bodyPr wrap="square" rtlCol="0">
            <a:spAutoFit/>
          </a:bodyPr>
          <a:lstStyle/>
          <a:p>
            <a:pPr algn="ctr"/>
            <a:r>
              <a:rPr lang="en-US" sz="3200" b="1" i="1" dirty="0">
                <a:solidFill>
                  <a:srgbClr val="F7931E"/>
                </a:solidFill>
                <a:latin typeface="Montserrat" pitchFamily="2" charset="0"/>
              </a:rPr>
              <a:t>We power sea farms with batteries and renewables.</a:t>
            </a:r>
          </a:p>
        </p:txBody>
      </p:sp>
      <p:sp>
        <p:nvSpPr>
          <p:cNvPr id="2" name="Rectangle 1">
            <a:extLst>
              <a:ext uri="{FF2B5EF4-FFF2-40B4-BE49-F238E27FC236}">
                <a16:creationId xmlns:a16="http://schemas.microsoft.com/office/drawing/2014/main" id="{24BE4EAB-48C7-E11B-5D2E-E8E57EF242B5}"/>
              </a:ext>
            </a:extLst>
          </p:cNvPr>
          <p:cNvSpPr/>
          <p:nvPr/>
        </p:nvSpPr>
        <p:spPr>
          <a:xfrm>
            <a:off x="1247" y="6573078"/>
            <a:ext cx="12192000" cy="284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4" name="Right Triangle 3">
            <a:extLst>
              <a:ext uri="{FF2B5EF4-FFF2-40B4-BE49-F238E27FC236}">
                <a16:creationId xmlns:a16="http://schemas.microsoft.com/office/drawing/2014/main" id="{3A60D45B-EAE8-03D6-31ED-490E3C878D81}"/>
              </a:ext>
            </a:extLst>
          </p:cNvPr>
          <p:cNvSpPr/>
          <p:nvPr/>
        </p:nvSpPr>
        <p:spPr>
          <a:xfrm flipH="1">
            <a:off x="9037428" y="6722843"/>
            <a:ext cx="3167271" cy="1351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pic>
        <p:nvPicPr>
          <p:cNvPr id="9" name="Picture 8" descr="A boat on the water&#10;&#10;Description automatically generated">
            <a:extLst>
              <a:ext uri="{FF2B5EF4-FFF2-40B4-BE49-F238E27FC236}">
                <a16:creationId xmlns:a16="http://schemas.microsoft.com/office/drawing/2014/main" id="{0C4BC87B-E600-4419-EF2F-4212381B55DB}"/>
              </a:ext>
            </a:extLst>
          </p:cNvPr>
          <p:cNvPicPr>
            <a:picLocks noChangeAspect="1"/>
          </p:cNvPicPr>
          <p:nvPr/>
        </p:nvPicPr>
        <p:blipFill rotWithShape="1">
          <a:blip r:embed="rId4">
            <a:extLst>
              <a:ext uri="{28A0092B-C50C-407E-A947-70E740481C1C}">
                <a14:useLocalDpi xmlns:a14="http://schemas.microsoft.com/office/drawing/2010/main" val="0"/>
              </a:ext>
            </a:extLst>
          </a:blip>
          <a:srcRect l="17573" t="6928" r="20549" b="18097"/>
          <a:stretch/>
        </p:blipFill>
        <p:spPr>
          <a:xfrm>
            <a:off x="200861" y="2681859"/>
            <a:ext cx="4724401" cy="3219990"/>
          </a:xfrm>
          <a:prstGeom prst="rect">
            <a:avLst/>
          </a:prstGeom>
        </p:spPr>
      </p:pic>
      <p:pic>
        <p:nvPicPr>
          <p:cNvPr id="13" name="Picture 12" descr="A boat on the water&#10;&#10;Description automatically generated">
            <a:extLst>
              <a:ext uri="{FF2B5EF4-FFF2-40B4-BE49-F238E27FC236}">
                <a16:creationId xmlns:a16="http://schemas.microsoft.com/office/drawing/2014/main" id="{DD4B29DF-E32C-621C-F084-21DD03B0BD99}"/>
              </a:ext>
            </a:extLst>
          </p:cNvPr>
          <p:cNvPicPr>
            <a:picLocks noChangeAspect="1"/>
          </p:cNvPicPr>
          <p:nvPr/>
        </p:nvPicPr>
        <p:blipFill rotWithShape="1">
          <a:blip r:embed="rId5">
            <a:extLst>
              <a:ext uri="{28A0092B-C50C-407E-A947-70E740481C1C}">
                <a14:useLocalDpi xmlns:a14="http://schemas.microsoft.com/office/drawing/2010/main" val="0"/>
              </a:ext>
            </a:extLst>
          </a:blip>
          <a:srcRect l="20098" t="28050" r="12451" b="28889"/>
          <a:stretch/>
        </p:blipFill>
        <p:spPr>
          <a:xfrm>
            <a:off x="5196094" y="2681859"/>
            <a:ext cx="6725074" cy="3219990"/>
          </a:xfrm>
          <a:prstGeom prst="rect">
            <a:avLst/>
          </a:prstGeom>
        </p:spPr>
      </p:pic>
      <p:sp>
        <p:nvSpPr>
          <p:cNvPr id="14" name="TextBox 13">
            <a:extLst>
              <a:ext uri="{FF2B5EF4-FFF2-40B4-BE49-F238E27FC236}">
                <a16:creationId xmlns:a16="http://schemas.microsoft.com/office/drawing/2014/main" id="{EB47F97A-0943-F38D-1ABA-E76CB960A05C}"/>
              </a:ext>
            </a:extLst>
          </p:cNvPr>
          <p:cNvSpPr txBox="1"/>
          <p:nvPr/>
        </p:nvSpPr>
        <p:spPr>
          <a:xfrm>
            <a:off x="-98263" y="5958222"/>
            <a:ext cx="5322648" cy="338554"/>
          </a:xfrm>
          <a:prstGeom prst="rect">
            <a:avLst/>
          </a:prstGeom>
          <a:noFill/>
        </p:spPr>
        <p:txBody>
          <a:bodyPr wrap="square" rtlCol="0">
            <a:spAutoFit/>
          </a:bodyPr>
          <a:lstStyle/>
          <a:p>
            <a:pPr algn="ctr"/>
            <a:r>
              <a:rPr lang="en-US" sz="1600" i="1" dirty="0">
                <a:solidFill>
                  <a:srgbClr val="F7931E"/>
                </a:solidFill>
                <a:latin typeface="Montserrat" pitchFamily="2" charset="0"/>
              </a:rPr>
              <a:t>Blackstone Point Oysters, Damariscotta, ME</a:t>
            </a:r>
          </a:p>
        </p:txBody>
      </p:sp>
      <p:sp>
        <p:nvSpPr>
          <p:cNvPr id="15" name="TextBox 14">
            <a:extLst>
              <a:ext uri="{FF2B5EF4-FFF2-40B4-BE49-F238E27FC236}">
                <a16:creationId xmlns:a16="http://schemas.microsoft.com/office/drawing/2014/main" id="{2AAE75D1-7247-B423-223C-C087F6947A26}"/>
              </a:ext>
            </a:extLst>
          </p:cNvPr>
          <p:cNvSpPr txBox="1"/>
          <p:nvPr/>
        </p:nvSpPr>
        <p:spPr>
          <a:xfrm>
            <a:off x="5897307" y="5958222"/>
            <a:ext cx="5322648" cy="338554"/>
          </a:xfrm>
          <a:prstGeom prst="rect">
            <a:avLst/>
          </a:prstGeom>
          <a:noFill/>
        </p:spPr>
        <p:txBody>
          <a:bodyPr wrap="square" rtlCol="0">
            <a:spAutoFit/>
          </a:bodyPr>
          <a:lstStyle/>
          <a:p>
            <a:pPr algn="ctr"/>
            <a:r>
              <a:rPr lang="en-US" sz="1600" i="1" dirty="0">
                <a:solidFill>
                  <a:srgbClr val="F7931E"/>
                </a:solidFill>
                <a:latin typeface="Montserrat" pitchFamily="2" charset="0"/>
              </a:rPr>
              <a:t>Nauti Sisters Sea Farm, Casco Bay, ME</a:t>
            </a:r>
          </a:p>
        </p:txBody>
      </p:sp>
      <p:pic>
        <p:nvPicPr>
          <p:cNvPr id="16" name="Picture 15" descr="A picture containing logo&#10;&#10;Description automatically generated">
            <a:extLst>
              <a:ext uri="{FF2B5EF4-FFF2-40B4-BE49-F238E27FC236}">
                <a16:creationId xmlns:a16="http://schemas.microsoft.com/office/drawing/2014/main" id="{06BC2DEA-55E5-C9BF-87D4-43A7F5FF8D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0560" y="-1"/>
            <a:ext cx="1119581" cy="967523"/>
          </a:xfrm>
          <a:prstGeom prst="rect">
            <a:avLst/>
          </a:prstGeom>
          <a:effectLst/>
        </p:spPr>
      </p:pic>
      <p:sp>
        <p:nvSpPr>
          <p:cNvPr id="17" name="Cross 16">
            <a:extLst>
              <a:ext uri="{FF2B5EF4-FFF2-40B4-BE49-F238E27FC236}">
                <a16:creationId xmlns:a16="http://schemas.microsoft.com/office/drawing/2014/main" id="{BA669506-24E2-FC87-BCAC-C406DB145CB4}"/>
              </a:ext>
            </a:extLst>
          </p:cNvPr>
          <p:cNvSpPr/>
          <p:nvPr/>
        </p:nvSpPr>
        <p:spPr>
          <a:xfrm>
            <a:off x="3076099" y="309765"/>
            <a:ext cx="322730" cy="322730"/>
          </a:xfrm>
          <a:prstGeom prst="plus">
            <a:avLst>
              <a:gd name="adj" fmla="val 38889"/>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420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E4EAB-48C7-E11B-5D2E-E8E57EF242B5}"/>
              </a:ext>
            </a:extLst>
          </p:cNvPr>
          <p:cNvSpPr/>
          <p:nvPr/>
        </p:nvSpPr>
        <p:spPr>
          <a:xfrm>
            <a:off x="0" y="967523"/>
            <a:ext cx="12192000" cy="59180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3" name="Rectangle 2">
            <a:extLst>
              <a:ext uri="{FF2B5EF4-FFF2-40B4-BE49-F238E27FC236}">
                <a16:creationId xmlns:a16="http://schemas.microsoft.com/office/drawing/2014/main" id="{41627716-27AA-446B-9497-9F267CACA441}"/>
              </a:ext>
            </a:extLst>
          </p:cNvPr>
          <p:cNvSpPr/>
          <p:nvPr/>
        </p:nvSpPr>
        <p:spPr>
          <a:xfrm>
            <a:off x="0" y="0"/>
            <a:ext cx="12192000" cy="9675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10" name="Right Triangle 9">
            <a:extLst>
              <a:ext uri="{FF2B5EF4-FFF2-40B4-BE49-F238E27FC236}">
                <a16:creationId xmlns:a16="http://schemas.microsoft.com/office/drawing/2014/main" id="{DFC50279-CB8A-0095-438E-6B472E9BD5C1}"/>
              </a:ext>
            </a:extLst>
          </p:cNvPr>
          <p:cNvSpPr/>
          <p:nvPr/>
        </p:nvSpPr>
        <p:spPr>
          <a:xfrm flipH="1">
            <a:off x="9024727" y="6722843"/>
            <a:ext cx="3167271" cy="1351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pic>
        <p:nvPicPr>
          <p:cNvPr id="22" name="Picture 21" descr="Logo&#10;&#10;Description automatically generated">
            <a:extLst>
              <a:ext uri="{FF2B5EF4-FFF2-40B4-BE49-F238E27FC236}">
                <a16:creationId xmlns:a16="http://schemas.microsoft.com/office/drawing/2014/main" id="{E148DE86-F627-8D90-0BED-075509B3C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9" y="76935"/>
            <a:ext cx="2842269" cy="791994"/>
          </a:xfrm>
          <a:prstGeom prst="rect">
            <a:avLst/>
          </a:prstGeom>
        </p:spPr>
      </p:pic>
      <p:sp>
        <p:nvSpPr>
          <p:cNvPr id="5" name="TextBox 4">
            <a:extLst>
              <a:ext uri="{FF2B5EF4-FFF2-40B4-BE49-F238E27FC236}">
                <a16:creationId xmlns:a16="http://schemas.microsoft.com/office/drawing/2014/main" id="{F6EE109A-D62E-DDFE-F2A2-FCDF2EB2BA6D}"/>
              </a:ext>
            </a:extLst>
          </p:cNvPr>
          <p:cNvSpPr txBox="1"/>
          <p:nvPr/>
        </p:nvSpPr>
        <p:spPr>
          <a:xfrm>
            <a:off x="6418729" y="2187604"/>
            <a:ext cx="5502586" cy="3477875"/>
          </a:xfrm>
          <a:prstGeom prst="rect">
            <a:avLst/>
          </a:prstGeom>
          <a:noFill/>
        </p:spPr>
        <p:txBody>
          <a:bodyPr wrap="square" rtlCol="0">
            <a:spAutoFit/>
          </a:bodyPr>
          <a:lstStyle/>
          <a:p>
            <a:pPr algn="ctr"/>
            <a:r>
              <a:rPr lang="en-US" sz="2800" b="1" dirty="0">
                <a:latin typeface="Montserrat" pitchFamily="2" charset="0"/>
              </a:rPr>
              <a:t>Most equipment on sea farms is powered by gasoline generators </a:t>
            </a:r>
          </a:p>
          <a:p>
            <a:pPr algn="ctr"/>
            <a:r>
              <a:rPr lang="en-US" sz="2800" b="1" dirty="0">
                <a:latin typeface="Montserrat" pitchFamily="2" charset="0"/>
              </a:rPr>
              <a:t>and pumps.</a:t>
            </a:r>
            <a:br>
              <a:rPr lang="en-US" sz="2800" b="1" dirty="0">
                <a:latin typeface="Montserrat" pitchFamily="2" charset="0"/>
              </a:rPr>
            </a:br>
            <a:endParaRPr lang="en-US" sz="2800" b="1" dirty="0">
              <a:latin typeface="Montserrat" pitchFamily="2" charset="0"/>
            </a:endParaRPr>
          </a:p>
          <a:p>
            <a:pPr marL="457200" indent="-457200">
              <a:buFont typeface="Arial" panose="020B0604020202020204" pitchFamily="34" charset="0"/>
              <a:buChar char="•"/>
            </a:pPr>
            <a:r>
              <a:rPr lang="en-US" sz="2000" dirty="0">
                <a:latin typeface="Montserrat" pitchFamily="2" charset="0"/>
              </a:rPr>
              <a:t>These machines are loud, they rust quickly, and they pollute heavily.</a:t>
            </a:r>
            <a:br>
              <a:rPr lang="en-US" sz="2000" dirty="0">
                <a:latin typeface="Montserrat" pitchFamily="2" charset="0"/>
              </a:rPr>
            </a:br>
            <a:endParaRPr lang="en-US" sz="2000" dirty="0">
              <a:latin typeface="Montserrat" pitchFamily="2" charset="0"/>
            </a:endParaRPr>
          </a:p>
          <a:p>
            <a:pPr marL="457200" indent="-457200">
              <a:buFont typeface="Arial" panose="020B0604020202020204" pitchFamily="34" charset="0"/>
              <a:buChar char="•"/>
            </a:pPr>
            <a:r>
              <a:rPr lang="en-US" sz="2000" dirty="0">
                <a:latin typeface="Montserrat" pitchFamily="2" charset="0"/>
              </a:rPr>
              <a:t>They’re cheap, but they’re a pain!</a:t>
            </a:r>
          </a:p>
        </p:txBody>
      </p:sp>
      <p:sp>
        <p:nvSpPr>
          <p:cNvPr id="24" name="TextBox 23">
            <a:extLst>
              <a:ext uri="{FF2B5EF4-FFF2-40B4-BE49-F238E27FC236}">
                <a16:creationId xmlns:a16="http://schemas.microsoft.com/office/drawing/2014/main" id="{3FEC81F8-A259-FE1E-0EAF-60839A39238C}"/>
              </a:ext>
            </a:extLst>
          </p:cNvPr>
          <p:cNvSpPr txBox="1"/>
          <p:nvPr/>
        </p:nvSpPr>
        <p:spPr>
          <a:xfrm rot="682468">
            <a:off x="9805951" y="320255"/>
            <a:ext cx="2266755" cy="400110"/>
          </a:xfrm>
          <a:prstGeom prst="rect">
            <a:avLst/>
          </a:prstGeom>
          <a:noFill/>
        </p:spPr>
        <p:txBody>
          <a:bodyPr wrap="square" rtlCol="0">
            <a:spAutoFit/>
          </a:bodyPr>
          <a:lstStyle/>
          <a:p>
            <a:pPr algn="ctr"/>
            <a:r>
              <a:rPr lang="en-US" sz="2000" b="1">
                <a:solidFill>
                  <a:schemeClr val="accent2"/>
                </a:solidFill>
                <a:latin typeface="Montserrat" pitchFamily="2" charset="0"/>
                <a:cs typeface="Aharoni" panose="02010803020104030203" pitchFamily="2" charset="-79"/>
              </a:rPr>
              <a:t>CONFIDENTIAL</a:t>
            </a:r>
          </a:p>
        </p:txBody>
      </p:sp>
      <p:sp>
        <p:nvSpPr>
          <p:cNvPr id="46" name="TextBox 45">
            <a:extLst>
              <a:ext uri="{FF2B5EF4-FFF2-40B4-BE49-F238E27FC236}">
                <a16:creationId xmlns:a16="http://schemas.microsoft.com/office/drawing/2014/main" id="{B5F70DD7-0367-AE47-895F-7832095EE7DE}"/>
              </a:ext>
            </a:extLst>
          </p:cNvPr>
          <p:cNvSpPr txBox="1"/>
          <p:nvPr/>
        </p:nvSpPr>
        <p:spPr>
          <a:xfrm>
            <a:off x="3929414" y="227922"/>
            <a:ext cx="5859342" cy="584775"/>
          </a:xfrm>
          <a:prstGeom prst="rect">
            <a:avLst/>
          </a:prstGeom>
          <a:noFill/>
        </p:spPr>
        <p:txBody>
          <a:bodyPr wrap="square" rtlCol="0">
            <a:spAutoFit/>
          </a:bodyPr>
          <a:lstStyle/>
          <a:p>
            <a:pPr algn="ctr"/>
            <a:r>
              <a:rPr lang="en-US" sz="3200" dirty="0">
                <a:solidFill>
                  <a:schemeClr val="accent2"/>
                </a:solidFill>
                <a:latin typeface="Montserrat" pitchFamily="2" charset="0"/>
                <a:cs typeface="Aharoni" panose="02010803020104030203" pitchFamily="2" charset="-79"/>
              </a:rPr>
              <a:t>The Problem</a:t>
            </a:r>
          </a:p>
        </p:txBody>
      </p:sp>
      <p:sp>
        <p:nvSpPr>
          <p:cNvPr id="4" name="Right Triangle 3">
            <a:extLst>
              <a:ext uri="{FF2B5EF4-FFF2-40B4-BE49-F238E27FC236}">
                <a16:creationId xmlns:a16="http://schemas.microsoft.com/office/drawing/2014/main" id="{FAD9D898-1BAF-AF35-AE01-C1EF0BFE6712}"/>
              </a:ext>
            </a:extLst>
          </p:cNvPr>
          <p:cNvSpPr/>
          <p:nvPr/>
        </p:nvSpPr>
        <p:spPr>
          <a:xfrm flipH="1">
            <a:off x="9024724" y="6722842"/>
            <a:ext cx="3167271" cy="19028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pic>
        <p:nvPicPr>
          <p:cNvPr id="6" name="Picture 5" descr="A group of people standing on a dock&#10;&#10;Description automatically generated">
            <a:extLst>
              <a:ext uri="{FF2B5EF4-FFF2-40B4-BE49-F238E27FC236}">
                <a16:creationId xmlns:a16="http://schemas.microsoft.com/office/drawing/2014/main" id="{E81E3D4E-9EF2-2EC3-C3DE-6628FAE0FBD7}"/>
              </a:ext>
            </a:extLst>
          </p:cNvPr>
          <p:cNvPicPr>
            <a:picLocks noChangeAspect="1"/>
          </p:cNvPicPr>
          <p:nvPr/>
        </p:nvPicPr>
        <p:blipFill rotWithShape="1">
          <a:blip r:embed="rId4">
            <a:extLst>
              <a:ext uri="{28A0092B-C50C-407E-A947-70E740481C1C}">
                <a14:useLocalDpi xmlns:a14="http://schemas.microsoft.com/office/drawing/2010/main" val="0"/>
              </a:ext>
            </a:extLst>
          </a:blip>
          <a:srcRect l="21309" r="20128"/>
          <a:stretch/>
        </p:blipFill>
        <p:spPr>
          <a:xfrm rot="5400000">
            <a:off x="1059146" y="1020117"/>
            <a:ext cx="4416980" cy="56567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5192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82A898-EDFE-9F64-910C-0B1FDA4AAB51}"/>
              </a:ext>
            </a:extLst>
          </p:cNvPr>
          <p:cNvSpPr/>
          <p:nvPr/>
        </p:nvSpPr>
        <p:spPr>
          <a:xfrm>
            <a:off x="0" y="956151"/>
            <a:ext cx="12192000" cy="5616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Montserrat" pitchFamily="2" charset="0"/>
            </a:endParaRPr>
          </a:p>
        </p:txBody>
      </p:sp>
      <p:sp>
        <p:nvSpPr>
          <p:cNvPr id="3" name="Rectangle 2">
            <a:extLst>
              <a:ext uri="{FF2B5EF4-FFF2-40B4-BE49-F238E27FC236}">
                <a16:creationId xmlns:a16="http://schemas.microsoft.com/office/drawing/2014/main" id="{41627716-27AA-446B-9497-9F267CACA441}"/>
              </a:ext>
            </a:extLst>
          </p:cNvPr>
          <p:cNvSpPr/>
          <p:nvPr/>
        </p:nvSpPr>
        <p:spPr>
          <a:xfrm>
            <a:off x="0" y="0"/>
            <a:ext cx="12192000" cy="9675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7" name="Rectangle 6">
            <a:extLst>
              <a:ext uri="{FF2B5EF4-FFF2-40B4-BE49-F238E27FC236}">
                <a16:creationId xmlns:a16="http://schemas.microsoft.com/office/drawing/2014/main" id="{34DC6CE5-1D17-3274-D261-094B7F73A083}"/>
              </a:ext>
            </a:extLst>
          </p:cNvPr>
          <p:cNvSpPr/>
          <p:nvPr/>
        </p:nvSpPr>
        <p:spPr>
          <a:xfrm>
            <a:off x="0" y="6573078"/>
            <a:ext cx="12192000" cy="2849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10" name="Right Triangle 9">
            <a:extLst>
              <a:ext uri="{FF2B5EF4-FFF2-40B4-BE49-F238E27FC236}">
                <a16:creationId xmlns:a16="http://schemas.microsoft.com/office/drawing/2014/main" id="{DFC50279-CB8A-0095-438E-6B472E9BD5C1}"/>
              </a:ext>
            </a:extLst>
          </p:cNvPr>
          <p:cNvSpPr/>
          <p:nvPr/>
        </p:nvSpPr>
        <p:spPr>
          <a:xfrm flipH="1">
            <a:off x="9024727" y="6722843"/>
            <a:ext cx="3167271" cy="1351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45" name="TextBox 44">
            <a:extLst>
              <a:ext uri="{FF2B5EF4-FFF2-40B4-BE49-F238E27FC236}">
                <a16:creationId xmlns:a16="http://schemas.microsoft.com/office/drawing/2014/main" id="{78BA16F6-98AD-92AC-39E9-DA26B6F981EC}"/>
              </a:ext>
            </a:extLst>
          </p:cNvPr>
          <p:cNvSpPr txBox="1"/>
          <p:nvPr/>
        </p:nvSpPr>
        <p:spPr>
          <a:xfrm>
            <a:off x="286871" y="1361899"/>
            <a:ext cx="11537576" cy="707886"/>
          </a:xfrm>
          <a:prstGeom prst="rect">
            <a:avLst/>
          </a:prstGeom>
          <a:noFill/>
        </p:spPr>
        <p:txBody>
          <a:bodyPr wrap="square" rtlCol="0">
            <a:spAutoFit/>
          </a:bodyPr>
          <a:lstStyle/>
          <a:p>
            <a:r>
              <a:rPr lang="en-US" sz="2000" dirty="0">
                <a:solidFill>
                  <a:srgbClr val="FF8F1C"/>
                </a:solidFill>
                <a:latin typeface="Montserrat" pitchFamily="2" charset="0"/>
              </a:rPr>
              <a:t>1)   We build standardized aluminum racking for floats and workboats.</a:t>
            </a:r>
            <a:br>
              <a:rPr lang="en-US" sz="2000" dirty="0">
                <a:solidFill>
                  <a:srgbClr val="FF8F1C"/>
                </a:solidFill>
                <a:latin typeface="Montserrat" pitchFamily="2" charset="0"/>
              </a:rPr>
            </a:br>
            <a:endParaRPr lang="en-US" sz="2000" dirty="0">
              <a:solidFill>
                <a:srgbClr val="FF8F1C"/>
              </a:solidFill>
              <a:latin typeface="Montserrat" pitchFamily="2" charset="0"/>
            </a:endParaRPr>
          </a:p>
        </p:txBody>
      </p:sp>
      <p:sp>
        <p:nvSpPr>
          <p:cNvPr id="46" name="TextBox 45">
            <a:extLst>
              <a:ext uri="{FF2B5EF4-FFF2-40B4-BE49-F238E27FC236}">
                <a16:creationId xmlns:a16="http://schemas.microsoft.com/office/drawing/2014/main" id="{B5F70DD7-0367-AE47-895F-7832095EE7DE}"/>
              </a:ext>
            </a:extLst>
          </p:cNvPr>
          <p:cNvSpPr txBox="1"/>
          <p:nvPr/>
        </p:nvSpPr>
        <p:spPr>
          <a:xfrm>
            <a:off x="3165386" y="252115"/>
            <a:ext cx="5859342" cy="584775"/>
          </a:xfrm>
          <a:prstGeom prst="rect">
            <a:avLst/>
          </a:prstGeom>
          <a:noFill/>
        </p:spPr>
        <p:txBody>
          <a:bodyPr wrap="square" rtlCol="0">
            <a:spAutoFit/>
          </a:bodyPr>
          <a:lstStyle/>
          <a:p>
            <a:pPr algn="ctr"/>
            <a:r>
              <a:rPr lang="en-US" sz="3200" dirty="0">
                <a:solidFill>
                  <a:srgbClr val="FF8F1C"/>
                </a:solidFill>
                <a:latin typeface="Montserrat" pitchFamily="2" charset="0"/>
                <a:cs typeface="Aharoni" panose="02010803020104030203" pitchFamily="2" charset="-79"/>
              </a:rPr>
              <a:t>The Solution</a:t>
            </a:r>
          </a:p>
        </p:txBody>
      </p:sp>
      <p:sp>
        <p:nvSpPr>
          <p:cNvPr id="2" name="Rectangle 1">
            <a:extLst>
              <a:ext uri="{FF2B5EF4-FFF2-40B4-BE49-F238E27FC236}">
                <a16:creationId xmlns:a16="http://schemas.microsoft.com/office/drawing/2014/main" id="{24BE4EAB-48C7-E11B-5D2E-E8E57EF242B5}"/>
              </a:ext>
            </a:extLst>
          </p:cNvPr>
          <p:cNvSpPr/>
          <p:nvPr/>
        </p:nvSpPr>
        <p:spPr>
          <a:xfrm>
            <a:off x="1247" y="6573078"/>
            <a:ext cx="12192000" cy="284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4" name="Right Triangle 3">
            <a:extLst>
              <a:ext uri="{FF2B5EF4-FFF2-40B4-BE49-F238E27FC236}">
                <a16:creationId xmlns:a16="http://schemas.microsoft.com/office/drawing/2014/main" id="{3A60D45B-EAE8-03D6-31ED-490E3C878D81}"/>
              </a:ext>
            </a:extLst>
          </p:cNvPr>
          <p:cNvSpPr/>
          <p:nvPr/>
        </p:nvSpPr>
        <p:spPr>
          <a:xfrm flipH="1">
            <a:off x="9037428" y="6722843"/>
            <a:ext cx="3167271" cy="1351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pic>
        <p:nvPicPr>
          <p:cNvPr id="6" name="Picture 5" descr="A dock with a metal structure on the water&#10;&#10;Description automatically generated">
            <a:extLst>
              <a:ext uri="{FF2B5EF4-FFF2-40B4-BE49-F238E27FC236}">
                <a16:creationId xmlns:a16="http://schemas.microsoft.com/office/drawing/2014/main" id="{7C120C77-6860-C0BF-36BC-51ACA5029E1A}"/>
              </a:ext>
            </a:extLst>
          </p:cNvPr>
          <p:cNvPicPr>
            <a:picLocks noChangeAspect="1"/>
          </p:cNvPicPr>
          <p:nvPr/>
        </p:nvPicPr>
        <p:blipFill rotWithShape="1">
          <a:blip r:embed="rId3">
            <a:extLst>
              <a:ext uri="{28A0092B-C50C-407E-A947-70E740481C1C}">
                <a14:useLocalDpi xmlns:a14="http://schemas.microsoft.com/office/drawing/2010/main" val="0"/>
              </a:ext>
            </a:extLst>
          </a:blip>
          <a:srcRect t="21830" b="19859"/>
          <a:stretch/>
        </p:blipFill>
        <p:spPr>
          <a:xfrm>
            <a:off x="726319" y="2069785"/>
            <a:ext cx="5143500" cy="3998995"/>
          </a:xfrm>
          <a:prstGeom prst="rect">
            <a:avLst/>
          </a:prstGeom>
        </p:spPr>
      </p:pic>
      <p:pic>
        <p:nvPicPr>
          <p:cNvPr id="9" name="Picture 8" descr="A person standing on a boat&#10;&#10;Description automatically generated">
            <a:extLst>
              <a:ext uri="{FF2B5EF4-FFF2-40B4-BE49-F238E27FC236}">
                <a16:creationId xmlns:a16="http://schemas.microsoft.com/office/drawing/2014/main" id="{A03E62EE-69D5-6118-2714-3D710D34D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5275" y="2069785"/>
            <a:ext cx="5310406" cy="3982805"/>
          </a:xfrm>
          <a:prstGeom prst="rect">
            <a:avLst/>
          </a:prstGeom>
        </p:spPr>
      </p:pic>
      <p:pic>
        <p:nvPicPr>
          <p:cNvPr id="5" name="Picture 4" descr="Logo&#10;&#10;Description automatically generated">
            <a:extLst>
              <a:ext uri="{FF2B5EF4-FFF2-40B4-BE49-F238E27FC236}">
                <a16:creationId xmlns:a16="http://schemas.microsoft.com/office/drawing/2014/main" id="{9BE165CE-765D-E36B-AAA0-2FDDD1119E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99" y="76935"/>
            <a:ext cx="2842269" cy="791994"/>
          </a:xfrm>
          <a:prstGeom prst="rect">
            <a:avLst/>
          </a:prstGeom>
        </p:spPr>
      </p:pic>
    </p:spTree>
    <p:extLst>
      <p:ext uri="{BB962C8B-B14F-4D97-AF65-F5344CB8AC3E}">
        <p14:creationId xmlns:p14="http://schemas.microsoft.com/office/powerpoint/2010/main" val="3328318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82A898-EDFE-9F64-910C-0B1FDA4AAB51}"/>
              </a:ext>
            </a:extLst>
          </p:cNvPr>
          <p:cNvSpPr/>
          <p:nvPr/>
        </p:nvSpPr>
        <p:spPr>
          <a:xfrm>
            <a:off x="0" y="956151"/>
            <a:ext cx="12192000" cy="5616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Montserrat" pitchFamily="2" charset="0"/>
            </a:endParaRPr>
          </a:p>
        </p:txBody>
      </p:sp>
      <p:sp>
        <p:nvSpPr>
          <p:cNvPr id="3" name="Rectangle 2">
            <a:extLst>
              <a:ext uri="{FF2B5EF4-FFF2-40B4-BE49-F238E27FC236}">
                <a16:creationId xmlns:a16="http://schemas.microsoft.com/office/drawing/2014/main" id="{41627716-27AA-446B-9497-9F267CACA441}"/>
              </a:ext>
            </a:extLst>
          </p:cNvPr>
          <p:cNvSpPr/>
          <p:nvPr/>
        </p:nvSpPr>
        <p:spPr>
          <a:xfrm>
            <a:off x="0" y="0"/>
            <a:ext cx="12192000" cy="9675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7" name="Rectangle 6">
            <a:extLst>
              <a:ext uri="{FF2B5EF4-FFF2-40B4-BE49-F238E27FC236}">
                <a16:creationId xmlns:a16="http://schemas.microsoft.com/office/drawing/2014/main" id="{34DC6CE5-1D17-3274-D261-094B7F73A083}"/>
              </a:ext>
            </a:extLst>
          </p:cNvPr>
          <p:cNvSpPr/>
          <p:nvPr/>
        </p:nvSpPr>
        <p:spPr>
          <a:xfrm>
            <a:off x="0" y="6573078"/>
            <a:ext cx="12192000" cy="2849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10" name="Right Triangle 9">
            <a:extLst>
              <a:ext uri="{FF2B5EF4-FFF2-40B4-BE49-F238E27FC236}">
                <a16:creationId xmlns:a16="http://schemas.microsoft.com/office/drawing/2014/main" id="{DFC50279-CB8A-0095-438E-6B472E9BD5C1}"/>
              </a:ext>
            </a:extLst>
          </p:cNvPr>
          <p:cNvSpPr/>
          <p:nvPr/>
        </p:nvSpPr>
        <p:spPr>
          <a:xfrm flipH="1">
            <a:off x="9024727" y="6722843"/>
            <a:ext cx="3167271" cy="1351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pic>
        <p:nvPicPr>
          <p:cNvPr id="22" name="Picture 21" descr="Logo&#10;&#10;Description automatically generated">
            <a:extLst>
              <a:ext uri="{FF2B5EF4-FFF2-40B4-BE49-F238E27FC236}">
                <a16:creationId xmlns:a16="http://schemas.microsoft.com/office/drawing/2014/main" id="{E148DE86-F627-8D90-0BED-075509B3C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9" y="76935"/>
            <a:ext cx="2842269" cy="791994"/>
          </a:xfrm>
          <a:prstGeom prst="rect">
            <a:avLst/>
          </a:prstGeom>
        </p:spPr>
      </p:pic>
      <p:sp>
        <p:nvSpPr>
          <p:cNvPr id="45" name="TextBox 44">
            <a:extLst>
              <a:ext uri="{FF2B5EF4-FFF2-40B4-BE49-F238E27FC236}">
                <a16:creationId xmlns:a16="http://schemas.microsoft.com/office/drawing/2014/main" id="{78BA16F6-98AD-92AC-39E9-DA26B6F981EC}"/>
              </a:ext>
            </a:extLst>
          </p:cNvPr>
          <p:cNvSpPr txBox="1"/>
          <p:nvPr/>
        </p:nvSpPr>
        <p:spPr>
          <a:xfrm>
            <a:off x="286871" y="1361899"/>
            <a:ext cx="11537576" cy="2246769"/>
          </a:xfrm>
          <a:prstGeom prst="rect">
            <a:avLst/>
          </a:prstGeom>
          <a:noFill/>
        </p:spPr>
        <p:txBody>
          <a:bodyPr wrap="square" rtlCol="0">
            <a:spAutoFit/>
          </a:bodyPr>
          <a:lstStyle/>
          <a:p>
            <a:r>
              <a:rPr lang="en-US" sz="2000" dirty="0">
                <a:solidFill>
                  <a:srgbClr val="F7931E"/>
                </a:solidFill>
                <a:latin typeface="Montserrat" pitchFamily="2" charset="0"/>
              </a:rPr>
              <a:t>2) We build power systems in weatherproof enclosures with:</a:t>
            </a:r>
          </a:p>
          <a:p>
            <a:pPr marL="800100" lvl="1" indent="-342900">
              <a:buFont typeface="Arial" panose="020B0604020202020204" pitchFamily="34" charset="0"/>
              <a:buChar char="•"/>
            </a:pPr>
            <a:r>
              <a:rPr lang="en-US" sz="2000" dirty="0">
                <a:solidFill>
                  <a:srgbClr val="F7931E"/>
                </a:solidFill>
                <a:latin typeface="Montserrat" pitchFamily="2" charset="0"/>
              </a:rPr>
              <a:t>Marine-grade lithium-ion batteries </a:t>
            </a:r>
            <a:r>
              <a:rPr lang="en-US" sz="2000" b="1" dirty="0">
                <a:solidFill>
                  <a:srgbClr val="F7931E"/>
                </a:solidFill>
                <a:latin typeface="Montserrat" pitchFamily="2" charset="0"/>
              </a:rPr>
              <a:t>with 11-year warranties</a:t>
            </a:r>
          </a:p>
          <a:p>
            <a:pPr marL="800100" lvl="1" indent="-342900">
              <a:buFont typeface="Arial" panose="020B0604020202020204" pitchFamily="34" charset="0"/>
              <a:buChar char="•"/>
            </a:pPr>
            <a:r>
              <a:rPr lang="en-US" sz="2000" dirty="0">
                <a:solidFill>
                  <a:srgbClr val="F7931E"/>
                </a:solidFill>
                <a:latin typeface="Montserrat" pitchFamily="2" charset="0"/>
              </a:rPr>
              <a:t>Industry-best energy management equipment</a:t>
            </a:r>
          </a:p>
          <a:p>
            <a:pPr marL="800100" lvl="1" indent="-342900">
              <a:buFont typeface="Arial" panose="020B0604020202020204" pitchFamily="34" charset="0"/>
              <a:buChar char="•"/>
            </a:pPr>
            <a:r>
              <a:rPr lang="en-US" sz="2000" dirty="0">
                <a:solidFill>
                  <a:srgbClr val="F7931E"/>
                </a:solidFill>
                <a:latin typeface="Montserrat" pitchFamily="2" charset="0"/>
              </a:rPr>
              <a:t>Redundant safety systems</a:t>
            </a:r>
            <a:br>
              <a:rPr lang="en-US" sz="2000" dirty="0">
                <a:solidFill>
                  <a:srgbClr val="F7931E"/>
                </a:solidFill>
                <a:latin typeface="Montserrat" pitchFamily="2" charset="0"/>
              </a:rPr>
            </a:br>
            <a:endParaRPr lang="en-US" sz="2000" dirty="0">
              <a:solidFill>
                <a:srgbClr val="F7931E"/>
              </a:solidFill>
              <a:latin typeface="Montserrat" pitchFamily="2" charset="0"/>
            </a:endParaRPr>
          </a:p>
          <a:p>
            <a:br>
              <a:rPr lang="en-US" sz="2000" dirty="0">
                <a:solidFill>
                  <a:srgbClr val="F7931E"/>
                </a:solidFill>
                <a:latin typeface="Montserrat" pitchFamily="2" charset="0"/>
              </a:rPr>
            </a:br>
            <a:endParaRPr lang="en-US" sz="2000" dirty="0">
              <a:solidFill>
                <a:srgbClr val="F7931E"/>
              </a:solidFill>
              <a:latin typeface="Montserrat" pitchFamily="2" charset="0"/>
            </a:endParaRPr>
          </a:p>
        </p:txBody>
      </p:sp>
      <p:sp>
        <p:nvSpPr>
          <p:cNvPr id="46" name="TextBox 45">
            <a:extLst>
              <a:ext uri="{FF2B5EF4-FFF2-40B4-BE49-F238E27FC236}">
                <a16:creationId xmlns:a16="http://schemas.microsoft.com/office/drawing/2014/main" id="{B5F70DD7-0367-AE47-895F-7832095EE7DE}"/>
              </a:ext>
            </a:extLst>
          </p:cNvPr>
          <p:cNvSpPr txBox="1"/>
          <p:nvPr/>
        </p:nvSpPr>
        <p:spPr>
          <a:xfrm>
            <a:off x="3165386" y="252115"/>
            <a:ext cx="5859342" cy="1077218"/>
          </a:xfrm>
          <a:prstGeom prst="rect">
            <a:avLst/>
          </a:prstGeom>
          <a:noFill/>
        </p:spPr>
        <p:txBody>
          <a:bodyPr wrap="square" rtlCol="0">
            <a:spAutoFit/>
          </a:bodyPr>
          <a:lstStyle/>
          <a:p>
            <a:pPr algn="ctr"/>
            <a:r>
              <a:rPr lang="en-US" sz="3200" dirty="0">
                <a:solidFill>
                  <a:schemeClr val="accent2"/>
                </a:solidFill>
                <a:latin typeface="Montserrat" pitchFamily="2" charset="0"/>
                <a:cs typeface="Aharoni" panose="02010803020104030203" pitchFamily="2" charset="-79"/>
              </a:rPr>
              <a:t>Waterproof Batteries</a:t>
            </a:r>
          </a:p>
          <a:p>
            <a:pPr algn="ctr"/>
            <a:r>
              <a:rPr lang="en-US" sz="3200" dirty="0">
                <a:solidFill>
                  <a:schemeClr val="accent2"/>
                </a:solidFill>
                <a:latin typeface="Montserrat" pitchFamily="2" charset="0"/>
                <a:cs typeface="Aharoni" panose="02010803020104030203" pitchFamily="2" charset="-79"/>
              </a:rPr>
              <a:t>Top-Notch Components</a:t>
            </a:r>
          </a:p>
        </p:txBody>
      </p:sp>
      <p:sp>
        <p:nvSpPr>
          <p:cNvPr id="2" name="Rectangle 1">
            <a:extLst>
              <a:ext uri="{FF2B5EF4-FFF2-40B4-BE49-F238E27FC236}">
                <a16:creationId xmlns:a16="http://schemas.microsoft.com/office/drawing/2014/main" id="{24BE4EAB-48C7-E11B-5D2E-E8E57EF242B5}"/>
              </a:ext>
            </a:extLst>
          </p:cNvPr>
          <p:cNvSpPr/>
          <p:nvPr/>
        </p:nvSpPr>
        <p:spPr>
          <a:xfrm>
            <a:off x="1247" y="6573078"/>
            <a:ext cx="12192000" cy="284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4" name="Right Triangle 3">
            <a:extLst>
              <a:ext uri="{FF2B5EF4-FFF2-40B4-BE49-F238E27FC236}">
                <a16:creationId xmlns:a16="http://schemas.microsoft.com/office/drawing/2014/main" id="{3A60D45B-EAE8-03D6-31ED-490E3C878D81}"/>
              </a:ext>
            </a:extLst>
          </p:cNvPr>
          <p:cNvSpPr/>
          <p:nvPr/>
        </p:nvSpPr>
        <p:spPr>
          <a:xfrm flipH="1">
            <a:off x="9037428" y="6722843"/>
            <a:ext cx="3167271" cy="1351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pic>
        <p:nvPicPr>
          <p:cNvPr id="6" name="Picture 5" descr="A grey battery with black straps&#10;&#10;Description automatically generated">
            <a:extLst>
              <a:ext uri="{FF2B5EF4-FFF2-40B4-BE49-F238E27FC236}">
                <a16:creationId xmlns:a16="http://schemas.microsoft.com/office/drawing/2014/main" id="{3A2AC242-5E19-DD59-34B0-60DF8ACF0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504" y="2932482"/>
            <a:ext cx="3542002" cy="3542002"/>
          </a:xfrm>
          <a:prstGeom prst="rect">
            <a:avLst/>
          </a:prstGeom>
        </p:spPr>
      </p:pic>
      <p:pic>
        <p:nvPicPr>
          <p:cNvPr id="8" name="Picture 7" descr="A blue box with wires and switches&#10;&#10;Description automatically generated">
            <a:extLst>
              <a:ext uri="{FF2B5EF4-FFF2-40B4-BE49-F238E27FC236}">
                <a16:creationId xmlns:a16="http://schemas.microsoft.com/office/drawing/2014/main" id="{2FF6CC9E-A25B-CCED-6259-5E1836C1AF0D}"/>
              </a:ext>
            </a:extLst>
          </p:cNvPr>
          <p:cNvPicPr>
            <a:picLocks noChangeAspect="1"/>
          </p:cNvPicPr>
          <p:nvPr/>
        </p:nvPicPr>
        <p:blipFill rotWithShape="1">
          <a:blip r:embed="rId5">
            <a:extLst>
              <a:ext uri="{28A0092B-C50C-407E-A947-70E740481C1C}">
                <a14:useLocalDpi xmlns:a14="http://schemas.microsoft.com/office/drawing/2010/main" val="0"/>
              </a:ext>
            </a:extLst>
          </a:blip>
          <a:srcRect t="15380"/>
          <a:stretch/>
        </p:blipFill>
        <p:spPr>
          <a:xfrm>
            <a:off x="7054280" y="3007760"/>
            <a:ext cx="3005882" cy="3391446"/>
          </a:xfrm>
          <a:prstGeom prst="rect">
            <a:avLst/>
          </a:prstGeom>
        </p:spPr>
      </p:pic>
    </p:spTree>
    <p:extLst>
      <p:ext uri="{BB962C8B-B14F-4D97-AF65-F5344CB8AC3E}">
        <p14:creationId xmlns:p14="http://schemas.microsoft.com/office/powerpoint/2010/main" val="965171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82A898-EDFE-9F64-910C-0B1FDA4AAB51}"/>
              </a:ext>
            </a:extLst>
          </p:cNvPr>
          <p:cNvSpPr/>
          <p:nvPr/>
        </p:nvSpPr>
        <p:spPr>
          <a:xfrm>
            <a:off x="0" y="956151"/>
            <a:ext cx="12192000" cy="5616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Montserrat" pitchFamily="2" charset="0"/>
            </a:endParaRPr>
          </a:p>
        </p:txBody>
      </p:sp>
      <p:sp>
        <p:nvSpPr>
          <p:cNvPr id="3" name="Rectangle 2">
            <a:extLst>
              <a:ext uri="{FF2B5EF4-FFF2-40B4-BE49-F238E27FC236}">
                <a16:creationId xmlns:a16="http://schemas.microsoft.com/office/drawing/2014/main" id="{41627716-27AA-446B-9497-9F267CACA441}"/>
              </a:ext>
            </a:extLst>
          </p:cNvPr>
          <p:cNvSpPr/>
          <p:nvPr/>
        </p:nvSpPr>
        <p:spPr>
          <a:xfrm>
            <a:off x="0" y="0"/>
            <a:ext cx="12192000" cy="9675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7" name="Rectangle 6">
            <a:extLst>
              <a:ext uri="{FF2B5EF4-FFF2-40B4-BE49-F238E27FC236}">
                <a16:creationId xmlns:a16="http://schemas.microsoft.com/office/drawing/2014/main" id="{34DC6CE5-1D17-3274-D261-094B7F73A083}"/>
              </a:ext>
            </a:extLst>
          </p:cNvPr>
          <p:cNvSpPr/>
          <p:nvPr/>
        </p:nvSpPr>
        <p:spPr>
          <a:xfrm>
            <a:off x="0" y="6573078"/>
            <a:ext cx="12192000" cy="2849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10" name="Right Triangle 9">
            <a:extLst>
              <a:ext uri="{FF2B5EF4-FFF2-40B4-BE49-F238E27FC236}">
                <a16:creationId xmlns:a16="http://schemas.microsoft.com/office/drawing/2014/main" id="{DFC50279-CB8A-0095-438E-6B472E9BD5C1}"/>
              </a:ext>
            </a:extLst>
          </p:cNvPr>
          <p:cNvSpPr/>
          <p:nvPr/>
        </p:nvSpPr>
        <p:spPr>
          <a:xfrm flipH="1">
            <a:off x="9024727" y="6722843"/>
            <a:ext cx="3167271" cy="1351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pic>
        <p:nvPicPr>
          <p:cNvPr id="22" name="Picture 21" descr="Logo&#10;&#10;Description automatically generated">
            <a:extLst>
              <a:ext uri="{FF2B5EF4-FFF2-40B4-BE49-F238E27FC236}">
                <a16:creationId xmlns:a16="http://schemas.microsoft.com/office/drawing/2014/main" id="{E148DE86-F627-8D90-0BED-075509B3C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9" y="76935"/>
            <a:ext cx="2842269" cy="791994"/>
          </a:xfrm>
          <a:prstGeom prst="rect">
            <a:avLst/>
          </a:prstGeom>
        </p:spPr>
      </p:pic>
      <p:sp>
        <p:nvSpPr>
          <p:cNvPr id="45" name="TextBox 44">
            <a:extLst>
              <a:ext uri="{FF2B5EF4-FFF2-40B4-BE49-F238E27FC236}">
                <a16:creationId xmlns:a16="http://schemas.microsoft.com/office/drawing/2014/main" id="{78BA16F6-98AD-92AC-39E9-DA26B6F981EC}"/>
              </a:ext>
            </a:extLst>
          </p:cNvPr>
          <p:cNvSpPr txBox="1"/>
          <p:nvPr/>
        </p:nvSpPr>
        <p:spPr>
          <a:xfrm>
            <a:off x="286871" y="1361899"/>
            <a:ext cx="11537576" cy="1015663"/>
          </a:xfrm>
          <a:prstGeom prst="rect">
            <a:avLst/>
          </a:prstGeom>
          <a:noFill/>
        </p:spPr>
        <p:txBody>
          <a:bodyPr wrap="square" rtlCol="0">
            <a:spAutoFit/>
          </a:bodyPr>
          <a:lstStyle/>
          <a:p>
            <a:r>
              <a:rPr lang="en-US" sz="2000" dirty="0">
                <a:solidFill>
                  <a:srgbClr val="F7931E"/>
                </a:solidFill>
                <a:latin typeface="Montserrat" pitchFamily="2" charset="0"/>
              </a:rPr>
              <a:t>3) We connect the systems to the cloud to monitor and control them remotely and via API integration to other platforms.</a:t>
            </a:r>
            <a:br>
              <a:rPr lang="en-US" sz="2000" dirty="0">
                <a:solidFill>
                  <a:srgbClr val="F7931E"/>
                </a:solidFill>
                <a:latin typeface="Montserrat" pitchFamily="2" charset="0"/>
              </a:rPr>
            </a:br>
            <a:endParaRPr lang="en-US" sz="2000" dirty="0">
              <a:solidFill>
                <a:srgbClr val="F7931E"/>
              </a:solidFill>
              <a:latin typeface="Montserrat" pitchFamily="2" charset="0"/>
            </a:endParaRPr>
          </a:p>
        </p:txBody>
      </p:sp>
      <p:sp>
        <p:nvSpPr>
          <p:cNvPr id="46" name="TextBox 45">
            <a:extLst>
              <a:ext uri="{FF2B5EF4-FFF2-40B4-BE49-F238E27FC236}">
                <a16:creationId xmlns:a16="http://schemas.microsoft.com/office/drawing/2014/main" id="{B5F70DD7-0367-AE47-895F-7832095EE7DE}"/>
              </a:ext>
            </a:extLst>
          </p:cNvPr>
          <p:cNvSpPr txBox="1"/>
          <p:nvPr/>
        </p:nvSpPr>
        <p:spPr>
          <a:xfrm>
            <a:off x="3165386" y="252115"/>
            <a:ext cx="5859342" cy="584775"/>
          </a:xfrm>
          <a:prstGeom prst="rect">
            <a:avLst/>
          </a:prstGeom>
          <a:noFill/>
        </p:spPr>
        <p:txBody>
          <a:bodyPr wrap="square" rtlCol="0">
            <a:spAutoFit/>
          </a:bodyPr>
          <a:lstStyle/>
          <a:p>
            <a:pPr algn="ctr"/>
            <a:r>
              <a:rPr lang="en-US" sz="3200" dirty="0">
                <a:solidFill>
                  <a:schemeClr val="accent2"/>
                </a:solidFill>
                <a:latin typeface="Montserrat" pitchFamily="2" charset="0"/>
                <a:cs typeface="Aharoni" panose="02010803020104030203" pitchFamily="2" charset="-79"/>
              </a:rPr>
              <a:t>Cloud Based Monitoring</a:t>
            </a:r>
          </a:p>
        </p:txBody>
      </p:sp>
      <p:sp>
        <p:nvSpPr>
          <p:cNvPr id="2" name="Rectangle 1">
            <a:extLst>
              <a:ext uri="{FF2B5EF4-FFF2-40B4-BE49-F238E27FC236}">
                <a16:creationId xmlns:a16="http://schemas.microsoft.com/office/drawing/2014/main" id="{24BE4EAB-48C7-E11B-5D2E-E8E57EF242B5}"/>
              </a:ext>
            </a:extLst>
          </p:cNvPr>
          <p:cNvSpPr/>
          <p:nvPr/>
        </p:nvSpPr>
        <p:spPr>
          <a:xfrm>
            <a:off x="1247" y="6573078"/>
            <a:ext cx="12192000" cy="284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4" name="Right Triangle 3">
            <a:extLst>
              <a:ext uri="{FF2B5EF4-FFF2-40B4-BE49-F238E27FC236}">
                <a16:creationId xmlns:a16="http://schemas.microsoft.com/office/drawing/2014/main" id="{3A60D45B-EAE8-03D6-31ED-490E3C878D81}"/>
              </a:ext>
            </a:extLst>
          </p:cNvPr>
          <p:cNvSpPr/>
          <p:nvPr/>
        </p:nvSpPr>
        <p:spPr>
          <a:xfrm flipH="1">
            <a:off x="9037428" y="6722843"/>
            <a:ext cx="3167271" cy="1351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pic>
        <p:nvPicPr>
          <p:cNvPr id="6" name="Picture 5">
            <a:extLst>
              <a:ext uri="{FF2B5EF4-FFF2-40B4-BE49-F238E27FC236}">
                <a16:creationId xmlns:a16="http://schemas.microsoft.com/office/drawing/2014/main" id="{6EBC2452-F9B4-0CEC-D892-97FF2ACE0C50}"/>
              </a:ext>
            </a:extLst>
          </p:cNvPr>
          <p:cNvPicPr>
            <a:picLocks noChangeAspect="1"/>
          </p:cNvPicPr>
          <p:nvPr/>
        </p:nvPicPr>
        <p:blipFill>
          <a:blip r:embed="rId4"/>
          <a:stretch>
            <a:fillRect/>
          </a:stretch>
        </p:blipFill>
        <p:spPr>
          <a:xfrm>
            <a:off x="1230343" y="2329720"/>
            <a:ext cx="4178424" cy="4276165"/>
          </a:xfrm>
          <a:prstGeom prst="rect">
            <a:avLst/>
          </a:prstGeom>
        </p:spPr>
      </p:pic>
      <p:pic>
        <p:nvPicPr>
          <p:cNvPr id="9" name="Picture 8">
            <a:extLst>
              <a:ext uri="{FF2B5EF4-FFF2-40B4-BE49-F238E27FC236}">
                <a16:creationId xmlns:a16="http://schemas.microsoft.com/office/drawing/2014/main" id="{FF94D248-B6C9-11E3-96FD-2974C853C0E0}"/>
              </a:ext>
            </a:extLst>
          </p:cNvPr>
          <p:cNvPicPr>
            <a:picLocks noChangeAspect="1"/>
          </p:cNvPicPr>
          <p:nvPr/>
        </p:nvPicPr>
        <p:blipFill>
          <a:blip r:embed="rId5"/>
          <a:stretch>
            <a:fillRect/>
          </a:stretch>
        </p:blipFill>
        <p:spPr>
          <a:xfrm>
            <a:off x="6737598" y="2296911"/>
            <a:ext cx="4224059" cy="4276165"/>
          </a:xfrm>
          <a:prstGeom prst="rect">
            <a:avLst/>
          </a:prstGeom>
        </p:spPr>
      </p:pic>
    </p:spTree>
    <p:extLst>
      <p:ext uri="{BB962C8B-B14F-4D97-AF65-F5344CB8AC3E}">
        <p14:creationId xmlns:p14="http://schemas.microsoft.com/office/powerpoint/2010/main" val="1206032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82A898-EDFE-9F64-910C-0B1FDA4AAB51}"/>
              </a:ext>
            </a:extLst>
          </p:cNvPr>
          <p:cNvSpPr/>
          <p:nvPr/>
        </p:nvSpPr>
        <p:spPr>
          <a:xfrm>
            <a:off x="0" y="956151"/>
            <a:ext cx="12192000" cy="5616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Montserrat" pitchFamily="2" charset="0"/>
            </a:endParaRPr>
          </a:p>
        </p:txBody>
      </p:sp>
      <p:sp>
        <p:nvSpPr>
          <p:cNvPr id="3" name="Rectangle 2">
            <a:extLst>
              <a:ext uri="{FF2B5EF4-FFF2-40B4-BE49-F238E27FC236}">
                <a16:creationId xmlns:a16="http://schemas.microsoft.com/office/drawing/2014/main" id="{41627716-27AA-446B-9497-9F267CACA441}"/>
              </a:ext>
            </a:extLst>
          </p:cNvPr>
          <p:cNvSpPr/>
          <p:nvPr/>
        </p:nvSpPr>
        <p:spPr>
          <a:xfrm>
            <a:off x="0" y="0"/>
            <a:ext cx="12192000" cy="9675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7" name="Rectangle 6">
            <a:extLst>
              <a:ext uri="{FF2B5EF4-FFF2-40B4-BE49-F238E27FC236}">
                <a16:creationId xmlns:a16="http://schemas.microsoft.com/office/drawing/2014/main" id="{34DC6CE5-1D17-3274-D261-094B7F73A083}"/>
              </a:ext>
            </a:extLst>
          </p:cNvPr>
          <p:cNvSpPr/>
          <p:nvPr/>
        </p:nvSpPr>
        <p:spPr>
          <a:xfrm>
            <a:off x="0" y="6573078"/>
            <a:ext cx="12192000" cy="2849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10" name="Right Triangle 9">
            <a:extLst>
              <a:ext uri="{FF2B5EF4-FFF2-40B4-BE49-F238E27FC236}">
                <a16:creationId xmlns:a16="http://schemas.microsoft.com/office/drawing/2014/main" id="{DFC50279-CB8A-0095-438E-6B472E9BD5C1}"/>
              </a:ext>
            </a:extLst>
          </p:cNvPr>
          <p:cNvSpPr/>
          <p:nvPr/>
        </p:nvSpPr>
        <p:spPr>
          <a:xfrm flipH="1">
            <a:off x="9024727" y="6722843"/>
            <a:ext cx="3167271" cy="1351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pic>
        <p:nvPicPr>
          <p:cNvPr id="22" name="Picture 21" descr="Logo&#10;&#10;Description automatically generated">
            <a:extLst>
              <a:ext uri="{FF2B5EF4-FFF2-40B4-BE49-F238E27FC236}">
                <a16:creationId xmlns:a16="http://schemas.microsoft.com/office/drawing/2014/main" id="{E148DE86-F627-8D90-0BED-075509B3C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9" y="76935"/>
            <a:ext cx="2842269" cy="791994"/>
          </a:xfrm>
          <a:prstGeom prst="rect">
            <a:avLst/>
          </a:prstGeom>
        </p:spPr>
      </p:pic>
      <p:sp>
        <p:nvSpPr>
          <p:cNvPr id="46" name="TextBox 45">
            <a:extLst>
              <a:ext uri="{FF2B5EF4-FFF2-40B4-BE49-F238E27FC236}">
                <a16:creationId xmlns:a16="http://schemas.microsoft.com/office/drawing/2014/main" id="{B5F70DD7-0367-AE47-895F-7832095EE7DE}"/>
              </a:ext>
            </a:extLst>
          </p:cNvPr>
          <p:cNvSpPr txBox="1"/>
          <p:nvPr/>
        </p:nvSpPr>
        <p:spPr>
          <a:xfrm>
            <a:off x="5236333" y="212014"/>
            <a:ext cx="5859342" cy="1077218"/>
          </a:xfrm>
          <a:prstGeom prst="rect">
            <a:avLst/>
          </a:prstGeom>
          <a:noFill/>
        </p:spPr>
        <p:txBody>
          <a:bodyPr wrap="square" rtlCol="0">
            <a:spAutoFit/>
          </a:bodyPr>
          <a:lstStyle/>
          <a:p>
            <a:pPr algn="ctr"/>
            <a:r>
              <a:rPr lang="en-US" sz="3200" dirty="0">
                <a:solidFill>
                  <a:schemeClr val="accent2"/>
                </a:solidFill>
                <a:latin typeface="Montserrat" pitchFamily="2" charset="0"/>
                <a:cs typeface="Aharoni" panose="02010803020104030203" pitchFamily="2" charset="-79"/>
              </a:rPr>
              <a:t>Solar Oyster Barges, Floats, and Upwellers</a:t>
            </a:r>
          </a:p>
        </p:txBody>
      </p:sp>
      <p:sp>
        <p:nvSpPr>
          <p:cNvPr id="2" name="Rectangle 1">
            <a:extLst>
              <a:ext uri="{FF2B5EF4-FFF2-40B4-BE49-F238E27FC236}">
                <a16:creationId xmlns:a16="http://schemas.microsoft.com/office/drawing/2014/main" id="{24BE4EAB-48C7-E11B-5D2E-E8E57EF242B5}"/>
              </a:ext>
            </a:extLst>
          </p:cNvPr>
          <p:cNvSpPr/>
          <p:nvPr/>
        </p:nvSpPr>
        <p:spPr>
          <a:xfrm>
            <a:off x="1247" y="6573078"/>
            <a:ext cx="12192000" cy="284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sp>
        <p:nvSpPr>
          <p:cNvPr id="4" name="Right Triangle 3">
            <a:extLst>
              <a:ext uri="{FF2B5EF4-FFF2-40B4-BE49-F238E27FC236}">
                <a16:creationId xmlns:a16="http://schemas.microsoft.com/office/drawing/2014/main" id="{3A60D45B-EAE8-03D6-31ED-490E3C878D81}"/>
              </a:ext>
            </a:extLst>
          </p:cNvPr>
          <p:cNvSpPr/>
          <p:nvPr/>
        </p:nvSpPr>
        <p:spPr>
          <a:xfrm flipH="1">
            <a:off x="9037428" y="6722843"/>
            <a:ext cx="3167271" cy="1351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ontserrat" pitchFamily="2" charset="0"/>
            </a:endParaRPr>
          </a:p>
        </p:txBody>
      </p:sp>
      <p:pic>
        <p:nvPicPr>
          <p:cNvPr id="16" name="Picture 15" descr="A picture containing logo&#10;&#10;Description automatically generated">
            <a:extLst>
              <a:ext uri="{FF2B5EF4-FFF2-40B4-BE49-F238E27FC236}">
                <a16:creationId xmlns:a16="http://schemas.microsoft.com/office/drawing/2014/main" id="{06BC2DEA-55E5-C9BF-87D4-43A7F5FF8D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560" y="-1"/>
            <a:ext cx="1119581" cy="967523"/>
          </a:xfrm>
          <a:prstGeom prst="rect">
            <a:avLst/>
          </a:prstGeom>
          <a:effectLst/>
        </p:spPr>
      </p:pic>
      <p:sp>
        <p:nvSpPr>
          <p:cNvPr id="17" name="Cross 16">
            <a:extLst>
              <a:ext uri="{FF2B5EF4-FFF2-40B4-BE49-F238E27FC236}">
                <a16:creationId xmlns:a16="http://schemas.microsoft.com/office/drawing/2014/main" id="{BA669506-24E2-FC87-BCAC-C406DB145CB4}"/>
              </a:ext>
            </a:extLst>
          </p:cNvPr>
          <p:cNvSpPr/>
          <p:nvPr/>
        </p:nvSpPr>
        <p:spPr>
          <a:xfrm>
            <a:off x="3076099" y="309765"/>
            <a:ext cx="322730" cy="322730"/>
          </a:xfrm>
          <a:prstGeom prst="plus">
            <a:avLst>
              <a:gd name="adj" fmla="val 38889"/>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Picture 10" descr="A boat on the water&#10;&#10;Description automatically generated">
            <a:extLst>
              <a:ext uri="{FF2B5EF4-FFF2-40B4-BE49-F238E27FC236}">
                <a16:creationId xmlns:a16="http://schemas.microsoft.com/office/drawing/2014/main" id="{5CA91B76-3B83-0CC3-00B6-7E372856E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132" y="1633542"/>
            <a:ext cx="6454590" cy="4840942"/>
          </a:xfrm>
          <a:prstGeom prst="rect">
            <a:avLst/>
          </a:prstGeom>
        </p:spPr>
      </p:pic>
      <p:sp>
        <p:nvSpPr>
          <p:cNvPr id="18" name="TextBox 17">
            <a:extLst>
              <a:ext uri="{FF2B5EF4-FFF2-40B4-BE49-F238E27FC236}">
                <a16:creationId xmlns:a16="http://schemas.microsoft.com/office/drawing/2014/main" id="{BCA0CAED-0CE4-82B5-8504-79A6B0F36C75}"/>
              </a:ext>
            </a:extLst>
          </p:cNvPr>
          <p:cNvSpPr txBox="1"/>
          <p:nvPr/>
        </p:nvSpPr>
        <p:spPr>
          <a:xfrm>
            <a:off x="7060443" y="2174685"/>
            <a:ext cx="4867835"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F7931E"/>
                </a:solidFill>
                <a:latin typeface="Montserrat" pitchFamily="2" charset="0"/>
              </a:rPr>
              <a:t>Pontoon barge, float, or boat</a:t>
            </a:r>
          </a:p>
          <a:p>
            <a:pPr marL="342900" indent="-342900">
              <a:buFont typeface="Arial" panose="020B0604020202020204" pitchFamily="34" charset="0"/>
              <a:buChar char="•"/>
            </a:pPr>
            <a:r>
              <a:rPr lang="en-US" sz="2000" dirty="0">
                <a:solidFill>
                  <a:srgbClr val="F7931E"/>
                </a:solidFill>
                <a:latin typeface="Montserrat" pitchFamily="2" charset="0"/>
              </a:rPr>
              <a:t>Aluminum rack</a:t>
            </a:r>
          </a:p>
          <a:p>
            <a:pPr marL="342900" indent="-342900">
              <a:buFont typeface="Arial" panose="020B0604020202020204" pitchFamily="34" charset="0"/>
              <a:buChar char="•"/>
            </a:pPr>
            <a:r>
              <a:rPr lang="en-US" sz="2000" dirty="0">
                <a:solidFill>
                  <a:srgbClr val="F7931E"/>
                </a:solidFill>
                <a:latin typeface="Montserrat" pitchFamily="2" charset="0"/>
              </a:rPr>
              <a:t>Solar panels</a:t>
            </a:r>
          </a:p>
          <a:p>
            <a:pPr marL="342900" indent="-342900">
              <a:buFont typeface="Arial" panose="020B0604020202020204" pitchFamily="34" charset="0"/>
              <a:buChar char="•"/>
            </a:pPr>
            <a:r>
              <a:rPr lang="en-US" sz="2000" dirty="0">
                <a:solidFill>
                  <a:srgbClr val="F7931E"/>
                </a:solidFill>
                <a:latin typeface="Montserrat" pitchFamily="2" charset="0"/>
              </a:rPr>
              <a:t>Energy management system</a:t>
            </a:r>
          </a:p>
          <a:p>
            <a:pPr marL="342900" indent="-342900">
              <a:buFont typeface="Arial" panose="020B0604020202020204" pitchFamily="34" charset="0"/>
              <a:buChar char="•"/>
            </a:pPr>
            <a:r>
              <a:rPr lang="en-US" sz="2000" dirty="0">
                <a:solidFill>
                  <a:srgbClr val="F7931E"/>
                </a:solidFill>
                <a:latin typeface="Montserrat" pitchFamily="2" charset="0"/>
              </a:rPr>
              <a:t>Two-Four Batteries</a:t>
            </a:r>
          </a:p>
          <a:p>
            <a:pPr marL="342900" indent="-342900">
              <a:buFont typeface="Arial" panose="020B0604020202020204" pitchFamily="34" charset="0"/>
              <a:buChar char="•"/>
            </a:pPr>
            <a:r>
              <a:rPr lang="en-US" sz="2000" dirty="0">
                <a:solidFill>
                  <a:srgbClr val="F7931E"/>
                </a:solidFill>
                <a:latin typeface="Montserrat" pitchFamily="2" charset="0"/>
              </a:rPr>
              <a:t>Electric oyster tumbler</a:t>
            </a:r>
          </a:p>
          <a:p>
            <a:pPr marL="342900" indent="-342900">
              <a:buFont typeface="Arial" panose="020B0604020202020204" pitchFamily="34" charset="0"/>
              <a:buChar char="•"/>
            </a:pPr>
            <a:r>
              <a:rPr lang="en-US" sz="2000" dirty="0">
                <a:solidFill>
                  <a:srgbClr val="F7931E"/>
                </a:solidFill>
                <a:latin typeface="Montserrat" pitchFamily="2" charset="0"/>
              </a:rPr>
              <a:t>Electric washdown pump</a:t>
            </a:r>
          </a:p>
          <a:p>
            <a:pPr marL="342900" indent="-342900">
              <a:buFont typeface="Arial" panose="020B0604020202020204" pitchFamily="34" charset="0"/>
              <a:buChar char="•"/>
            </a:pPr>
            <a:r>
              <a:rPr lang="en-US" sz="2000" dirty="0">
                <a:solidFill>
                  <a:srgbClr val="F7931E"/>
                </a:solidFill>
                <a:latin typeface="Montserrat" pitchFamily="2" charset="0"/>
              </a:rPr>
              <a:t>Electric hauler</a:t>
            </a:r>
          </a:p>
          <a:p>
            <a:pPr marL="342900" indent="-342900">
              <a:buFont typeface="Arial" panose="020B0604020202020204" pitchFamily="34" charset="0"/>
              <a:buChar char="•"/>
            </a:pPr>
            <a:r>
              <a:rPr lang="en-US" sz="2000" dirty="0">
                <a:solidFill>
                  <a:srgbClr val="F7931E"/>
                </a:solidFill>
                <a:latin typeface="Montserrat" pitchFamily="2" charset="0"/>
              </a:rPr>
              <a:t>Optional electric outboard motor</a:t>
            </a:r>
          </a:p>
          <a:p>
            <a:pPr marL="342900" indent="-342900">
              <a:buFont typeface="Arial" panose="020B0604020202020204" pitchFamily="34" charset="0"/>
              <a:buChar char="•"/>
            </a:pPr>
            <a:endParaRPr lang="en-US" sz="2000" dirty="0">
              <a:solidFill>
                <a:srgbClr val="F7931E"/>
              </a:solidFill>
              <a:latin typeface="Montserrat" pitchFamily="2" charset="0"/>
            </a:endParaRPr>
          </a:p>
          <a:p>
            <a:pPr algn="ctr"/>
            <a:r>
              <a:rPr lang="en-US" sz="2000" b="1" dirty="0">
                <a:solidFill>
                  <a:srgbClr val="F7931E"/>
                </a:solidFill>
                <a:latin typeface="Montserrat" pitchFamily="2" charset="0"/>
              </a:rPr>
              <a:t>All are charged on the farm by the on-board solar.</a:t>
            </a:r>
          </a:p>
          <a:p>
            <a:pPr marL="342900" indent="-342900">
              <a:buFont typeface="Arial" panose="020B0604020202020204" pitchFamily="34" charset="0"/>
              <a:buChar char="•"/>
            </a:pPr>
            <a:endParaRPr lang="en-US" sz="2000" dirty="0">
              <a:solidFill>
                <a:srgbClr val="F7931E"/>
              </a:solidFill>
              <a:latin typeface="Montserrat" pitchFamily="2" charset="0"/>
            </a:endParaRPr>
          </a:p>
        </p:txBody>
      </p:sp>
    </p:spTree>
    <p:extLst>
      <p:ext uri="{BB962C8B-B14F-4D97-AF65-F5344CB8AC3E}">
        <p14:creationId xmlns:p14="http://schemas.microsoft.com/office/powerpoint/2010/main" val="2952086010"/>
      </p:ext>
    </p:extLst>
  </p:cSld>
  <p:clrMapOvr>
    <a:masterClrMapping/>
  </p:clrMapOvr>
</p:sld>
</file>

<file path=ppt/theme/theme1.xml><?xml version="1.0" encoding="utf-8"?>
<a:theme xmlns:a="http://schemas.openxmlformats.org/drawingml/2006/main" name="Office Theme">
  <a:themeElements>
    <a:clrScheme name="Shred Electric Brand Standard">
      <a:dk1>
        <a:sysClr val="windowText" lastClr="000000"/>
      </a:dk1>
      <a:lt1>
        <a:sysClr val="window" lastClr="FFFFFF"/>
      </a:lt1>
      <a:dk2>
        <a:srgbClr val="253746"/>
      </a:dk2>
      <a:lt2>
        <a:srgbClr val="FFFFFF"/>
      </a:lt2>
      <a:accent1>
        <a:srgbClr val="253746"/>
      </a:accent1>
      <a:accent2>
        <a:srgbClr val="FF8F1C"/>
      </a:accent2>
      <a:accent3>
        <a:srgbClr val="94B7BB"/>
      </a:accent3>
      <a:accent4>
        <a:srgbClr val="FFFFFF"/>
      </a:accent4>
      <a:accent5>
        <a:srgbClr val="FFFFF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3826</TotalTime>
  <Words>446</Words>
  <Application>Microsoft Office PowerPoint</Application>
  <PresentationFormat>Widescreen</PresentationFormat>
  <Paragraphs>91</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Nathaniel VerLee</dc:creator>
  <cp:lastModifiedBy>Nick Planson</cp:lastModifiedBy>
  <cp:revision>8</cp:revision>
  <cp:lastPrinted>2023-03-31T16:07:53Z</cp:lastPrinted>
  <dcterms:created xsi:type="dcterms:W3CDTF">2023-02-18T19:26:55Z</dcterms:created>
  <dcterms:modified xsi:type="dcterms:W3CDTF">2025-02-05T18:07:16Z</dcterms:modified>
</cp:coreProperties>
</file>