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39" r:id="rId2"/>
    <p:sldId id="364" r:id="rId3"/>
    <p:sldId id="355" r:id="rId4"/>
    <p:sldId id="337" r:id="rId5"/>
    <p:sldId id="358" r:id="rId6"/>
    <p:sldId id="359" r:id="rId7"/>
    <p:sldId id="360" r:id="rId8"/>
    <p:sldId id="361" r:id="rId9"/>
    <p:sldId id="362" r:id="rId10"/>
    <p:sldId id="365" r:id="rId11"/>
    <p:sldId id="363" r:id="rId12"/>
    <p:sldId id="350" r:id="rId13"/>
    <p:sldId id="338" r:id="rId14"/>
    <p:sldId id="340" r:id="rId15"/>
    <p:sldId id="341" r:id="rId16"/>
    <p:sldId id="353" r:id="rId17"/>
    <p:sldId id="366" r:id="rId18"/>
    <p:sldId id="344" r:id="rId19"/>
    <p:sldId id="369" r:id="rId20"/>
    <p:sldId id="367" r:id="rId21"/>
    <p:sldId id="345" r:id="rId22"/>
    <p:sldId id="347" r:id="rId23"/>
    <p:sldId id="370" r:id="rId24"/>
    <p:sldId id="371" r:id="rId25"/>
    <p:sldId id="348" r:id="rId26"/>
    <p:sldId id="324" r:id="rId27"/>
    <p:sldId id="372" r:id="rId28"/>
    <p:sldId id="326" r:id="rId29"/>
    <p:sldId id="327" r:id="rId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2BE"/>
    <a:srgbClr val="B51BAA"/>
    <a:srgbClr val="CC0099"/>
    <a:srgbClr val="C20AC6"/>
    <a:srgbClr val="CC66FF"/>
    <a:srgbClr val="FF66FF"/>
    <a:srgbClr val="FF99FF"/>
    <a:srgbClr val="46C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8" autoAdjust="0"/>
    <p:restoredTop sz="82718" autoAdjust="0"/>
  </p:normalViewPr>
  <p:slideViewPr>
    <p:cSldViewPr snapToGrid="0">
      <p:cViewPr varScale="1">
        <p:scale>
          <a:sx n="68" d="100"/>
          <a:sy n="68" d="100"/>
        </p:scale>
        <p:origin x="67" y="18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4F4875-148C-4136-B1D1-D39E25300C2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A90A783-485C-4AC5-B3A3-8522DF755A3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sz="1200" i="1" smtClean="0"/>
            <a:t>Proxy </a:t>
          </a:r>
          <a:r>
            <a:rPr lang="en-CA" sz="1200" i="1" dirty="0" smtClean="0"/>
            <a:t>Voting, but no required Proxy Forms</a:t>
          </a:r>
          <a:endParaRPr lang="en-CA" sz="1200" i="1" dirty="0"/>
        </a:p>
      </dgm:t>
    </dgm:pt>
    <dgm:pt modelId="{322C82D4-FC19-49BD-8A45-A9BF34CF16C3}" type="parTrans" cxnId="{3DB39137-1260-45CB-847C-4702668CF493}">
      <dgm:prSet/>
      <dgm:spPr/>
      <dgm:t>
        <a:bodyPr/>
        <a:lstStyle/>
        <a:p>
          <a:endParaRPr lang="en-CA"/>
        </a:p>
      </dgm:t>
    </dgm:pt>
    <dgm:pt modelId="{270FF14D-7F7B-40FD-9AAD-5170ED6901EB}" type="sibTrans" cxnId="{3DB39137-1260-45CB-847C-4702668CF493}">
      <dgm:prSet/>
      <dgm:spPr/>
      <dgm:t>
        <a:bodyPr/>
        <a:lstStyle/>
        <a:p>
          <a:endParaRPr lang="en-CA"/>
        </a:p>
      </dgm:t>
    </dgm:pt>
    <dgm:pt modelId="{3C1D1168-8444-408D-B4FA-266B29F232D4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sz="1200" dirty="0" smtClean="0"/>
            <a:t>Ministry introduces “suggested” Proxy Forms in the Regulations to the </a:t>
          </a:r>
          <a:r>
            <a:rPr lang="en-CA" sz="1200" i="1" dirty="0" smtClean="0"/>
            <a:t>Condominium Act, 1998</a:t>
          </a:r>
          <a:endParaRPr lang="en-CA" sz="1200" i="1" dirty="0"/>
        </a:p>
      </dgm:t>
    </dgm:pt>
    <dgm:pt modelId="{27A90DA5-EA8F-413D-A3D9-1AC34DE54533}" type="parTrans" cxnId="{BE08E5FF-E006-4D63-9C23-C9542031C7B8}">
      <dgm:prSet/>
      <dgm:spPr/>
      <dgm:t>
        <a:bodyPr/>
        <a:lstStyle/>
        <a:p>
          <a:endParaRPr lang="en-CA"/>
        </a:p>
      </dgm:t>
    </dgm:pt>
    <dgm:pt modelId="{C78F07CB-2C29-4E48-B869-C5045ABF2BB0}" type="sibTrans" cxnId="{BE08E5FF-E006-4D63-9C23-C9542031C7B8}">
      <dgm:prSet/>
      <dgm:spPr/>
      <dgm:t>
        <a:bodyPr/>
        <a:lstStyle/>
        <a:p>
          <a:endParaRPr lang="en-CA"/>
        </a:p>
      </dgm:t>
    </dgm:pt>
    <dgm:pt modelId="{9D5141EA-C263-4893-BC16-DEB3AFD636C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sz="1200" dirty="0" smtClean="0"/>
            <a:t>Ministry introduces mandatory proxy form</a:t>
          </a:r>
          <a:endParaRPr lang="en-CA" sz="1200" dirty="0"/>
        </a:p>
      </dgm:t>
    </dgm:pt>
    <dgm:pt modelId="{D9F92F16-6A5A-4656-B051-9E58CF1EB667}" type="parTrans" cxnId="{4C1A12B6-1466-45C0-99A0-1E8FB7A68664}">
      <dgm:prSet/>
      <dgm:spPr/>
      <dgm:t>
        <a:bodyPr/>
        <a:lstStyle/>
        <a:p>
          <a:endParaRPr lang="en-CA"/>
        </a:p>
      </dgm:t>
    </dgm:pt>
    <dgm:pt modelId="{E6D5E73B-F7A6-4EF3-849D-5728A99FE8B4}" type="sibTrans" cxnId="{4C1A12B6-1466-45C0-99A0-1E8FB7A68664}">
      <dgm:prSet/>
      <dgm:spPr/>
      <dgm:t>
        <a:bodyPr/>
        <a:lstStyle/>
        <a:p>
          <a:endParaRPr lang="en-CA"/>
        </a:p>
      </dgm:t>
    </dgm:pt>
    <dgm:pt modelId="{CF69D80F-ADC7-4490-B17E-8BF488609E8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CA" sz="1200" dirty="0" smtClean="0"/>
            <a:t>Ministry introduces revised mandatory proxy form and instruction guides</a:t>
          </a:r>
          <a:endParaRPr lang="en-CA" sz="1200" dirty="0"/>
        </a:p>
      </dgm:t>
    </dgm:pt>
    <dgm:pt modelId="{E7F3EBF7-6C40-4FF3-8428-1B88E15EF2F2}" type="parTrans" cxnId="{726E3A19-40EF-4878-8002-8312C654F17B}">
      <dgm:prSet/>
      <dgm:spPr/>
      <dgm:t>
        <a:bodyPr/>
        <a:lstStyle/>
        <a:p>
          <a:endParaRPr lang="en-CA"/>
        </a:p>
      </dgm:t>
    </dgm:pt>
    <dgm:pt modelId="{9EC8ABCF-417C-4968-8516-F81698C6EF84}" type="sibTrans" cxnId="{726E3A19-40EF-4878-8002-8312C654F17B}">
      <dgm:prSet/>
      <dgm:spPr/>
      <dgm:t>
        <a:bodyPr/>
        <a:lstStyle/>
        <a:p>
          <a:endParaRPr lang="en-CA"/>
        </a:p>
      </dgm:t>
    </dgm:pt>
    <dgm:pt modelId="{50C6F446-98E4-49A8-9123-0ECF6C385B17}" type="pres">
      <dgm:prSet presAssocID="{404F4875-148C-4136-B1D1-D39E25300C26}" presName="Name0" presStyleCnt="0">
        <dgm:presLayoutVars>
          <dgm:dir/>
          <dgm:resizeHandles val="exact"/>
        </dgm:presLayoutVars>
      </dgm:prSet>
      <dgm:spPr/>
    </dgm:pt>
    <dgm:pt modelId="{A3007C04-A396-498F-880D-782237299D17}" type="pres">
      <dgm:prSet presAssocID="{CA90A783-485C-4AC5-B3A3-8522DF755A3E}" presName="node" presStyleLbl="node1" presStyleIdx="0" presStyleCnt="4" custScaleX="10460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D9E6CF1-DF0A-4FDB-932C-29AA4F846B13}" type="pres">
      <dgm:prSet presAssocID="{270FF14D-7F7B-40FD-9AAD-5170ED6901EB}" presName="sibTrans" presStyleLbl="sibTrans2D1" presStyleIdx="0" presStyleCnt="3"/>
      <dgm:spPr/>
      <dgm:t>
        <a:bodyPr/>
        <a:lstStyle/>
        <a:p>
          <a:endParaRPr lang="en-CA"/>
        </a:p>
      </dgm:t>
    </dgm:pt>
    <dgm:pt modelId="{5F35CEC8-9D29-4F48-AE47-6F6F4FFFDE52}" type="pres">
      <dgm:prSet presAssocID="{270FF14D-7F7B-40FD-9AAD-5170ED6901EB}" presName="connectorText" presStyleLbl="sibTrans2D1" presStyleIdx="0" presStyleCnt="3"/>
      <dgm:spPr/>
      <dgm:t>
        <a:bodyPr/>
        <a:lstStyle/>
        <a:p>
          <a:endParaRPr lang="en-CA"/>
        </a:p>
      </dgm:t>
    </dgm:pt>
    <dgm:pt modelId="{699FA08B-50BB-4CCF-8950-B3B439595C0A}" type="pres">
      <dgm:prSet presAssocID="{3C1D1168-8444-408D-B4FA-266B29F232D4}" presName="node" presStyleLbl="node1" presStyleIdx="1" presStyleCnt="4" custLinFactNeighborX="1705" custLinFactNeighborY="-160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6DE2CF8-26C8-46F2-A286-C37B50CD474C}" type="pres">
      <dgm:prSet presAssocID="{C78F07CB-2C29-4E48-B869-C5045ABF2BB0}" presName="sibTrans" presStyleLbl="sibTrans2D1" presStyleIdx="1" presStyleCnt="3"/>
      <dgm:spPr/>
      <dgm:t>
        <a:bodyPr/>
        <a:lstStyle/>
        <a:p>
          <a:endParaRPr lang="en-CA"/>
        </a:p>
      </dgm:t>
    </dgm:pt>
    <dgm:pt modelId="{BFA0B6F3-BE69-4CE9-BC46-E1841390B71C}" type="pres">
      <dgm:prSet presAssocID="{C78F07CB-2C29-4E48-B869-C5045ABF2BB0}" presName="connectorText" presStyleLbl="sibTrans2D1" presStyleIdx="1" presStyleCnt="3"/>
      <dgm:spPr/>
      <dgm:t>
        <a:bodyPr/>
        <a:lstStyle/>
        <a:p>
          <a:endParaRPr lang="en-CA"/>
        </a:p>
      </dgm:t>
    </dgm:pt>
    <dgm:pt modelId="{3F5B2A29-A377-4564-98C5-DF7383AE39D7}" type="pres">
      <dgm:prSet presAssocID="{9D5141EA-C263-4893-BC16-DEB3AFD636C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ADE6FC2-8E66-44B6-8E07-421ABEF6387C}" type="pres">
      <dgm:prSet presAssocID="{E6D5E73B-F7A6-4EF3-849D-5728A99FE8B4}" presName="sibTrans" presStyleLbl="sibTrans2D1" presStyleIdx="2" presStyleCnt="3"/>
      <dgm:spPr/>
      <dgm:t>
        <a:bodyPr/>
        <a:lstStyle/>
        <a:p>
          <a:endParaRPr lang="en-CA"/>
        </a:p>
      </dgm:t>
    </dgm:pt>
    <dgm:pt modelId="{155CB1D7-E8F7-44E5-9A4B-63F35BD0185C}" type="pres">
      <dgm:prSet presAssocID="{E6D5E73B-F7A6-4EF3-849D-5728A99FE8B4}" presName="connectorText" presStyleLbl="sibTrans2D1" presStyleIdx="2" presStyleCnt="3"/>
      <dgm:spPr/>
      <dgm:t>
        <a:bodyPr/>
        <a:lstStyle/>
        <a:p>
          <a:endParaRPr lang="en-CA"/>
        </a:p>
      </dgm:t>
    </dgm:pt>
    <dgm:pt modelId="{1D5F8837-B0AD-43B2-AF3C-89F72B042012}" type="pres">
      <dgm:prSet presAssocID="{CF69D80F-ADC7-4490-B17E-8BF488609E82}" presName="node" presStyleLbl="node1" presStyleIdx="3" presStyleCnt="4" custLinFactNeighborX="-675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F60B0A92-C2E8-4B20-B8BE-1FF879395D1C}" type="presOf" srcId="{C78F07CB-2C29-4E48-B869-C5045ABF2BB0}" destId="{BFA0B6F3-BE69-4CE9-BC46-E1841390B71C}" srcOrd="1" destOrd="0" presId="urn:microsoft.com/office/officeart/2005/8/layout/process1"/>
    <dgm:cxn modelId="{6A7435D3-3243-4CCA-8420-672E1F0BCC51}" type="presOf" srcId="{404F4875-148C-4136-B1D1-D39E25300C26}" destId="{50C6F446-98E4-49A8-9123-0ECF6C385B17}" srcOrd="0" destOrd="0" presId="urn:microsoft.com/office/officeart/2005/8/layout/process1"/>
    <dgm:cxn modelId="{E18E88E4-A209-44FE-8D2A-19A162605020}" type="presOf" srcId="{3C1D1168-8444-408D-B4FA-266B29F232D4}" destId="{699FA08B-50BB-4CCF-8950-B3B439595C0A}" srcOrd="0" destOrd="0" presId="urn:microsoft.com/office/officeart/2005/8/layout/process1"/>
    <dgm:cxn modelId="{581BD2E3-F4C2-402D-80E8-5BAE5D9B9C07}" type="presOf" srcId="{E6D5E73B-F7A6-4EF3-849D-5728A99FE8B4}" destId="{AADE6FC2-8E66-44B6-8E07-421ABEF6387C}" srcOrd="0" destOrd="0" presId="urn:microsoft.com/office/officeart/2005/8/layout/process1"/>
    <dgm:cxn modelId="{3B677FDD-12CE-40A8-B778-2D6B53E7F411}" type="presOf" srcId="{270FF14D-7F7B-40FD-9AAD-5170ED6901EB}" destId="{5F35CEC8-9D29-4F48-AE47-6F6F4FFFDE52}" srcOrd="1" destOrd="0" presId="urn:microsoft.com/office/officeart/2005/8/layout/process1"/>
    <dgm:cxn modelId="{E53C1438-1DF5-4C68-81B6-EB9B1EC57E8F}" type="presOf" srcId="{CA90A783-485C-4AC5-B3A3-8522DF755A3E}" destId="{A3007C04-A396-498F-880D-782237299D17}" srcOrd="0" destOrd="0" presId="urn:microsoft.com/office/officeart/2005/8/layout/process1"/>
    <dgm:cxn modelId="{47649A85-3380-49A7-9B24-0D46D718B64D}" type="presOf" srcId="{9D5141EA-C263-4893-BC16-DEB3AFD636C8}" destId="{3F5B2A29-A377-4564-98C5-DF7383AE39D7}" srcOrd="0" destOrd="0" presId="urn:microsoft.com/office/officeart/2005/8/layout/process1"/>
    <dgm:cxn modelId="{8E1DF464-AA9D-4C31-A33F-72E8C6251E51}" type="presOf" srcId="{C78F07CB-2C29-4E48-B869-C5045ABF2BB0}" destId="{A6DE2CF8-26C8-46F2-A286-C37B50CD474C}" srcOrd="0" destOrd="0" presId="urn:microsoft.com/office/officeart/2005/8/layout/process1"/>
    <dgm:cxn modelId="{726E3A19-40EF-4878-8002-8312C654F17B}" srcId="{404F4875-148C-4136-B1D1-D39E25300C26}" destId="{CF69D80F-ADC7-4490-B17E-8BF488609E82}" srcOrd="3" destOrd="0" parTransId="{E7F3EBF7-6C40-4FF3-8428-1B88E15EF2F2}" sibTransId="{9EC8ABCF-417C-4968-8516-F81698C6EF84}"/>
    <dgm:cxn modelId="{4C1A12B6-1466-45C0-99A0-1E8FB7A68664}" srcId="{404F4875-148C-4136-B1D1-D39E25300C26}" destId="{9D5141EA-C263-4893-BC16-DEB3AFD636C8}" srcOrd="2" destOrd="0" parTransId="{D9F92F16-6A5A-4656-B051-9E58CF1EB667}" sibTransId="{E6D5E73B-F7A6-4EF3-849D-5728A99FE8B4}"/>
    <dgm:cxn modelId="{BE08E5FF-E006-4D63-9C23-C9542031C7B8}" srcId="{404F4875-148C-4136-B1D1-D39E25300C26}" destId="{3C1D1168-8444-408D-B4FA-266B29F232D4}" srcOrd="1" destOrd="0" parTransId="{27A90DA5-EA8F-413D-A3D9-1AC34DE54533}" sibTransId="{C78F07CB-2C29-4E48-B869-C5045ABF2BB0}"/>
    <dgm:cxn modelId="{45DF8F46-E5FC-47F5-B635-2AA14D22B999}" type="presOf" srcId="{270FF14D-7F7B-40FD-9AAD-5170ED6901EB}" destId="{AD9E6CF1-DF0A-4FDB-932C-29AA4F846B13}" srcOrd="0" destOrd="0" presId="urn:microsoft.com/office/officeart/2005/8/layout/process1"/>
    <dgm:cxn modelId="{E5C47A63-DA8F-4626-B9F8-0A55A9E44112}" type="presOf" srcId="{CF69D80F-ADC7-4490-B17E-8BF488609E82}" destId="{1D5F8837-B0AD-43B2-AF3C-89F72B042012}" srcOrd="0" destOrd="0" presId="urn:microsoft.com/office/officeart/2005/8/layout/process1"/>
    <dgm:cxn modelId="{3A672164-7AC0-4073-B06E-70DFA7E6D180}" type="presOf" srcId="{E6D5E73B-F7A6-4EF3-849D-5728A99FE8B4}" destId="{155CB1D7-E8F7-44E5-9A4B-63F35BD0185C}" srcOrd="1" destOrd="0" presId="urn:microsoft.com/office/officeart/2005/8/layout/process1"/>
    <dgm:cxn modelId="{3DB39137-1260-45CB-847C-4702668CF493}" srcId="{404F4875-148C-4136-B1D1-D39E25300C26}" destId="{CA90A783-485C-4AC5-B3A3-8522DF755A3E}" srcOrd="0" destOrd="0" parTransId="{322C82D4-FC19-49BD-8A45-A9BF34CF16C3}" sibTransId="{270FF14D-7F7B-40FD-9AAD-5170ED6901EB}"/>
    <dgm:cxn modelId="{C5109B62-51B9-4179-A179-0D5B540DE4D2}" type="presParOf" srcId="{50C6F446-98E4-49A8-9123-0ECF6C385B17}" destId="{A3007C04-A396-498F-880D-782237299D17}" srcOrd="0" destOrd="0" presId="urn:microsoft.com/office/officeart/2005/8/layout/process1"/>
    <dgm:cxn modelId="{B2D77A2A-30DB-48BE-9438-9A3E03E2E979}" type="presParOf" srcId="{50C6F446-98E4-49A8-9123-0ECF6C385B17}" destId="{AD9E6CF1-DF0A-4FDB-932C-29AA4F846B13}" srcOrd="1" destOrd="0" presId="urn:microsoft.com/office/officeart/2005/8/layout/process1"/>
    <dgm:cxn modelId="{1E7EA0C8-10EE-4A49-8308-8554378F1D01}" type="presParOf" srcId="{AD9E6CF1-DF0A-4FDB-932C-29AA4F846B13}" destId="{5F35CEC8-9D29-4F48-AE47-6F6F4FFFDE52}" srcOrd="0" destOrd="0" presId="urn:microsoft.com/office/officeart/2005/8/layout/process1"/>
    <dgm:cxn modelId="{299D1439-7360-49F5-8722-F84881A36100}" type="presParOf" srcId="{50C6F446-98E4-49A8-9123-0ECF6C385B17}" destId="{699FA08B-50BB-4CCF-8950-B3B439595C0A}" srcOrd="2" destOrd="0" presId="urn:microsoft.com/office/officeart/2005/8/layout/process1"/>
    <dgm:cxn modelId="{321F1F74-09C3-4DAD-A668-FB7876814924}" type="presParOf" srcId="{50C6F446-98E4-49A8-9123-0ECF6C385B17}" destId="{A6DE2CF8-26C8-46F2-A286-C37B50CD474C}" srcOrd="3" destOrd="0" presId="urn:microsoft.com/office/officeart/2005/8/layout/process1"/>
    <dgm:cxn modelId="{4FCAF281-CB23-41DB-AAE4-3DFBDD1CE92C}" type="presParOf" srcId="{A6DE2CF8-26C8-46F2-A286-C37B50CD474C}" destId="{BFA0B6F3-BE69-4CE9-BC46-E1841390B71C}" srcOrd="0" destOrd="0" presId="urn:microsoft.com/office/officeart/2005/8/layout/process1"/>
    <dgm:cxn modelId="{4654E514-33F6-4CCE-8403-18772CD9EA1F}" type="presParOf" srcId="{50C6F446-98E4-49A8-9123-0ECF6C385B17}" destId="{3F5B2A29-A377-4564-98C5-DF7383AE39D7}" srcOrd="4" destOrd="0" presId="urn:microsoft.com/office/officeart/2005/8/layout/process1"/>
    <dgm:cxn modelId="{48C89581-1956-411B-9407-8FD9C3416210}" type="presParOf" srcId="{50C6F446-98E4-49A8-9123-0ECF6C385B17}" destId="{AADE6FC2-8E66-44B6-8E07-421ABEF6387C}" srcOrd="5" destOrd="0" presId="urn:microsoft.com/office/officeart/2005/8/layout/process1"/>
    <dgm:cxn modelId="{FC79D4EA-B361-49AB-B987-E683349E215A}" type="presParOf" srcId="{AADE6FC2-8E66-44B6-8E07-421ABEF6387C}" destId="{155CB1D7-E8F7-44E5-9A4B-63F35BD0185C}" srcOrd="0" destOrd="0" presId="urn:microsoft.com/office/officeart/2005/8/layout/process1"/>
    <dgm:cxn modelId="{E6168A16-7B59-4DD0-B84C-E8A22BAC9EAD}" type="presParOf" srcId="{50C6F446-98E4-49A8-9123-0ECF6C385B17}" destId="{1D5F8837-B0AD-43B2-AF3C-89F72B04201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D31C9EE2-619E-49E3-A063-DEEE67FF1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245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159FE3B5-F583-441B-A3DE-4B0626441B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F17AFE83-4BCD-4C6A-B854-7D262C548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970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Denise- Introduction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8279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Denise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6075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Denise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3418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Stephanie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3518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Danielle – Introduce topic and go into step</a:t>
            </a:r>
            <a:r>
              <a:rPr lang="en-CA" baseline="0" dirty="0" smtClean="0"/>
              <a:t> 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0032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Danielle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1569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Denise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987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Denise</a:t>
            </a:r>
            <a:r>
              <a:rPr lang="en-CA" baseline="0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5349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Denise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7889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Denise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0712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Denise- Introduction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1802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Denise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1749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Denise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6372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Denise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4850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Denise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6692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Denise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6839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Denise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6730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 </a:t>
            </a:r>
          </a:p>
          <a:p>
            <a:r>
              <a:rPr lang="en-US" dirty="0" smtClean="0"/>
              <a:t>Denise</a:t>
            </a:r>
            <a:r>
              <a:rPr lang="en-US" baseline="0" dirty="0" smtClean="0"/>
              <a:t> and Stephanie </a:t>
            </a:r>
            <a:r>
              <a:rPr lang="en-US" baseline="0" smtClean="0"/>
              <a:t>(E-Voting Integrity</a:t>
            </a:r>
            <a:r>
              <a:rPr lang="en-US" baseline="0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157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Denise</a:t>
            </a:r>
            <a:r>
              <a:rPr lang="en-CA" baseline="0" dirty="0" smtClean="0"/>
              <a:t> to give examples of success stories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4680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086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7814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Denise/Danielle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1193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264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Denise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300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Danielle</a:t>
            </a:r>
            <a:r>
              <a:rPr lang="en-CA" baseline="0" dirty="0" smtClean="0"/>
              <a:t> – Fraud and Manipulation/Complicated Proxy Forms </a:t>
            </a:r>
          </a:p>
          <a:p>
            <a:r>
              <a:rPr lang="en-CA" dirty="0" smtClean="0"/>
              <a:t>Stephanie</a:t>
            </a:r>
            <a:r>
              <a:rPr lang="en-CA" baseline="0" dirty="0" smtClean="0"/>
              <a:t> – Proxy Integrity 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38229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Danielle</a:t>
            </a:r>
            <a:r>
              <a:rPr lang="en-CA" baseline="0" dirty="0" smtClean="0"/>
              <a:t> – discuss electronic proxies and the issues – has anyone tried?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192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Denise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9439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Denise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125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B151-8363-4EA0-9004-A07125095217}" type="datetime1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74F8-9AC4-4199-B645-20B2BFA5E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5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A86B-73B3-4CD8-BA40-30B09928DBB3}" type="datetime1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74F8-9AC4-4199-B645-20B2BFA5E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6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461-0933-4982-A7F7-7401E08837C4}" type="datetime1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74F8-9AC4-4199-B645-20B2BFA5E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5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8610F8B-286F-436A-9A37-D50FC2E4E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4222185"/>
            <a:ext cx="9144000" cy="2635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73A-1BE6-463E-AC2B-0FA3FA55055D}" type="datetime1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74F8-9AC4-4199-B645-20B2BFA5E96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A115453-B132-4B05-A799-1FB43EBFDF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31" y="6311899"/>
            <a:ext cx="2266344" cy="2462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FB3C0E2-C3B9-41F6-890B-059988C853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" t="36149" r="6228" b="50209"/>
          <a:stretch/>
        </p:blipFill>
        <p:spPr>
          <a:xfrm>
            <a:off x="0" y="-22635"/>
            <a:ext cx="9144000" cy="61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1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6FA95C4-0FB0-4E43-813F-BF416E687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4222185"/>
            <a:ext cx="9144000" cy="2635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589692"/>
            <a:ext cx="7886700" cy="1298362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C484-2FC2-4279-A164-654AF8200BA5}" type="datetime1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74F8-9AC4-4199-B645-20B2BFA5E96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99B4AE8-D99D-4811-B092-18BC8CBCC5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31" y="6311899"/>
            <a:ext cx="2266344" cy="2462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A6AEEDC-0AD4-4FE1-BB3E-46BE37D19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" t="36149" r="6228" b="50209"/>
          <a:stretch/>
        </p:blipFill>
        <p:spPr>
          <a:xfrm>
            <a:off x="-4762" y="2023900"/>
            <a:ext cx="9144000" cy="61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D813FA9-616B-4699-81B5-DBD4F167E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4222185"/>
            <a:ext cx="9144000" cy="2635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528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3578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3578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D266-C5CA-4E66-AE63-9F0C4A45AD3D}" type="datetime1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74F8-9AC4-4199-B645-20B2BFA5E96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45CADAC-5D97-4A8F-9F25-5DFC147B9C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31" y="6311899"/>
            <a:ext cx="2266344" cy="2462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290EEEC-0CF7-416B-89AF-7321E30F9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0" t="36149" r="6228" b="50209"/>
          <a:stretch/>
        </p:blipFill>
        <p:spPr>
          <a:xfrm>
            <a:off x="0" y="-22635"/>
            <a:ext cx="9144000" cy="61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6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8703-9673-4060-9776-42110095D42C}" type="datetime1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74F8-9AC4-4199-B645-20B2BFA5E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1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93F8-1196-4EEA-96FD-B47AA376534B}" type="datetime1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74F8-9AC4-4199-B645-20B2BFA5E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EA53-A14F-4A33-BB99-9B1AA0133CF0}" type="datetime1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74F8-9AC4-4199-B645-20B2BFA5E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CEE2-AADB-4D98-86F2-FA7139BE499B}" type="datetime1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74F8-9AC4-4199-B645-20B2BFA5E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4299-2D3B-45A1-978E-C78E0A45C3D0}" type="datetime1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74F8-9AC4-4199-B645-20B2BFA5E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0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08DA9-D7C4-4F49-B4DA-888C5899C687}" type="datetime1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E74F8-9AC4-4199-B645-20B2BFA5E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2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dovoter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info@condovoter.com" TargetMode="External"/><Relationship Id="rId4" Type="http://schemas.openxmlformats.org/officeDocument/2006/relationships/hyperlink" Target="https://condovoter.com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0549"/>
            <a:ext cx="7886700" cy="1325563"/>
          </a:xfrm>
        </p:spPr>
        <p:txBody>
          <a:bodyPr/>
          <a:lstStyle/>
          <a:p>
            <a:pPr algn="ctr"/>
            <a:r>
              <a:rPr lang="en-CA" b="1" dirty="0" smtClean="0"/>
              <a:t>ELECTRONIC VOTING FOR CONDOMINIUMS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58" y="2286112"/>
            <a:ext cx="5691883" cy="379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CA" sz="4800" b="1" dirty="0"/>
          </a:p>
          <a:p>
            <a:pPr marL="0" indent="0" algn="ctr">
              <a:buNone/>
            </a:pPr>
            <a:r>
              <a:rPr lang="en-CA" sz="4800" b="1" dirty="0" smtClean="0"/>
              <a:t>ELECTRONIC VOTING</a:t>
            </a:r>
            <a:endParaRPr lang="en-CA" sz="4800" b="1" dirty="0"/>
          </a:p>
        </p:txBody>
      </p:sp>
    </p:spTree>
    <p:extLst>
      <p:ext uri="{BB962C8B-B14F-4D97-AF65-F5344CB8AC3E}">
        <p14:creationId xmlns:p14="http://schemas.microsoft.com/office/powerpoint/2010/main" val="321748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What is Electronic Voting?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Introduced in November 2017 by changes to the Condominium Act, 1998</a:t>
            </a:r>
          </a:p>
          <a:p>
            <a:r>
              <a:rPr lang="en-CA" dirty="0" smtClean="0"/>
              <a:t> Permits votes to be cast by a recorded vote that is “</a:t>
            </a:r>
            <a:r>
              <a:rPr lang="en-CA" i="1" dirty="0" smtClean="0"/>
              <a:t>indicated by telephonic or electronic means, if the by-laws so permit</a:t>
            </a:r>
            <a:r>
              <a:rPr lang="en-CA" dirty="0" smtClean="0"/>
              <a:t>”</a:t>
            </a:r>
          </a:p>
          <a:p>
            <a:r>
              <a:rPr lang="en-CA" dirty="0" smtClean="0"/>
              <a:t>Why did the Ministry introduce this?</a:t>
            </a:r>
          </a:p>
          <a:p>
            <a:pPr marL="514350" indent="-514350">
              <a:buAutoNum type="arabicPeriod"/>
            </a:pPr>
            <a:r>
              <a:rPr lang="en-CA" dirty="0" smtClean="0"/>
              <a:t>Accessibility</a:t>
            </a:r>
          </a:p>
          <a:p>
            <a:pPr marL="514350" indent="-514350">
              <a:buAutoNum type="arabicPeriod"/>
            </a:pPr>
            <a:r>
              <a:rPr lang="en-CA" dirty="0" smtClean="0"/>
              <a:t>Participation from apathetic unit owners</a:t>
            </a:r>
          </a:p>
          <a:p>
            <a:pPr marL="514350" indent="-514350">
              <a:buAutoNum type="arabicPeriod"/>
            </a:pPr>
            <a:r>
              <a:rPr lang="en-CA" dirty="0" smtClean="0"/>
              <a:t>Prevent proxy fraud and manipulation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91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Who Votes Online?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dirty="0" err="1">
                <a:ea typeface="Gungsuh" panose="02030600000101010101" pitchFamily="18" charset="-127"/>
              </a:rPr>
              <a:t>Who</a:t>
            </a:r>
            <a:r>
              <a:rPr lang="fr-CA" dirty="0">
                <a:ea typeface="Gungsuh" panose="02030600000101010101" pitchFamily="18" charset="-127"/>
              </a:rPr>
              <a:t> votes online?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err="1">
                <a:ea typeface="Gungsuh" panose="02030600000101010101" pitchFamily="18" charset="-127"/>
              </a:rPr>
              <a:t>Political</a:t>
            </a:r>
            <a:r>
              <a:rPr lang="fr-CA" dirty="0">
                <a:ea typeface="Gungsuh" panose="02030600000101010101" pitchFamily="18" charset="-127"/>
              </a:rPr>
              <a:t> party leadership races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>
                <a:ea typeface="Gungsuh" panose="02030600000101010101" pitchFamily="18" charset="-127"/>
              </a:rPr>
              <a:t>Unions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err="1">
                <a:ea typeface="Gungsuh" panose="02030600000101010101" pitchFamily="18" charset="-127"/>
              </a:rPr>
              <a:t>Municipalities</a:t>
            </a:r>
            <a:r>
              <a:rPr lang="fr-CA" dirty="0">
                <a:ea typeface="Gungsuh" panose="02030600000101010101" pitchFamily="18" charset="-127"/>
              </a:rPr>
              <a:t> (144 in Ontario and Nova </a:t>
            </a:r>
            <a:r>
              <a:rPr lang="fr-CA" dirty="0" err="1">
                <a:ea typeface="Gungsuh" panose="02030600000101010101" pitchFamily="18" charset="-127"/>
              </a:rPr>
              <a:t>Scotia</a:t>
            </a:r>
            <a:r>
              <a:rPr lang="fr-CA" dirty="0">
                <a:ea typeface="Gungsuh" panose="02030600000101010101" pitchFamily="18" charset="-127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err="1">
                <a:ea typeface="Gungsuh" panose="02030600000101010101" pitchFamily="18" charset="-127"/>
              </a:rPr>
              <a:t>Indigenous</a:t>
            </a:r>
            <a:r>
              <a:rPr lang="fr-CA" dirty="0">
                <a:ea typeface="Gungsuh" panose="02030600000101010101" pitchFamily="18" charset="-127"/>
              </a:rPr>
              <a:t> groups (</a:t>
            </a:r>
            <a:r>
              <a:rPr lang="fr-CA" dirty="0" err="1">
                <a:ea typeface="Gungsuh" panose="02030600000101010101" pitchFamily="18" charset="-127"/>
              </a:rPr>
              <a:t>especially</a:t>
            </a:r>
            <a:r>
              <a:rPr lang="fr-CA" dirty="0">
                <a:ea typeface="Gungsuh" panose="02030600000101010101" pitchFamily="18" charset="-127"/>
              </a:rPr>
              <a:t> off-</a:t>
            </a:r>
            <a:r>
              <a:rPr lang="fr-CA" dirty="0" err="1">
                <a:ea typeface="Gungsuh" panose="02030600000101010101" pitchFamily="18" charset="-127"/>
              </a:rPr>
              <a:t>reserve</a:t>
            </a:r>
            <a:r>
              <a:rPr lang="fr-CA" dirty="0">
                <a:ea typeface="Gungsuh" panose="02030600000101010101" pitchFamily="18" charset="-127"/>
              </a:rPr>
              <a:t> populations)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err="1">
                <a:ea typeface="Gungsuh" panose="02030600000101010101" pitchFamily="18" charset="-127"/>
              </a:rPr>
              <a:t>Expats</a:t>
            </a:r>
            <a:r>
              <a:rPr lang="fr-CA" dirty="0">
                <a:ea typeface="Gungsuh" panose="02030600000101010101" pitchFamily="18" charset="-127"/>
              </a:rPr>
              <a:t> (</a:t>
            </a:r>
            <a:r>
              <a:rPr lang="fr-CA" dirty="0" err="1">
                <a:ea typeface="Gungsuh" panose="02030600000101010101" pitchFamily="18" charset="-127"/>
              </a:rPr>
              <a:t>Switzerland</a:t>
            </a:r>
            <a:r>
              <a:rPr lang="fr-CA" dirty="0">
                <a:ea typeface="Gungsuh" panose="02030600000101010101" pitchFamily="18" charset="-127"/>
              </a:rPr>
              <a:t>, </a:t>
            </a:r>
            <a:r>
              <a:rPr lang="fr-CA" dirty="0" err="1">
                <a:ea typeface="Gungsuh" panose="02030600000101010101" pitchFamily="18" charset="-127"/>
              </a:rPr>
              <a:t>Estonia</a:t>
            </a:r>
            <a:r>
              <a:rPr lang="fr-CA" dirty="0">
                <a:ea typeface="Gungsuh" panose="02030600000101010101" pitchFamily="18" charset="-127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err="1">
                <a:ea typeface="Gungsuh" panose="02030600000101010101" pitchFamily="18" charset="-127"/>
              </a:rPr>
              <a:t>Buzzfeed</a:t>
            </a:r>
            <a:r>
              <a:rPr lang="fr-CA" dirty="0">
                <a:ea typeface="Gungsuh" panose="02030600000101010101" pitchFamily="18" charset="-127"/>
              </a:rPr>
              <a:t> </a:t>
            </a:r>
            <a:r>
              <a:rPr lang="fr-CA" dirty="0" smtClean="0">
                <a:ea typeface="Gungsuh" panose="02030600000101010101" pitchFamily="18" charset="-127"/>
              </a:rPr>
              <a:t>articles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err="1" smtClean="0">
                <a:ea typeface="Gungsuh" panose="02030600000101010101" pitchFamily="18" charset="-127"/>
              </a:rPr>
              <a:t>Homeowner</a:t>
            </a:r>
            <a:r>
              <a:rPr lang="fr-CA" dirty="0" smtClean="0">
                <a:ea typeface="Gungsuh" panose="02030600000101010101" pitchFamily="18" charset="-127"/>
              </a:rPr>
              <a:t> Associations (Condominiums) in over 20 states in </a:t>
            </a:r>
            <a:r>
              <a:rPr lang="fr-CA" dirty="0" smtClean="0">
                <a:ea typeface="Gungsuh" panose="02030600000101010101" pitchFamily="18" charset="-127"/>
              </a:rPr>
              <a:t>the </a:t>
            </a:r>
            <a:r>
              <a:rPr lang="fr-CA" smtClean="0">
                <a:ea typeface="Gungsuh" panose="02030600000101010101" pitchFamily="18" charset="-127"/>
              </a:rPr>
              <a:t>United States</a:t>
            </a:r>
            <a:r>
              <a:rPr lang="fr-CA" smtClean="0">
                <a:ea typeface="Gungsuh" panose="02030600000101010101" pitchFamily="18" charset="-127"/>
              </a:rPr>
              <a:t> </a:t>
            </a:r>
            <a:r>
              <a:rPr lang="fr-CA" dirty="0" smtClean="0">
                <a:ea typeface="Gungsuh" panose="02030600000101010101" pitchFamily="18" charset="-127"/>
              </a:rPr>
              <a:t>and in </a:t>
            </a:r>
            <a:r>
              <a:rPr lang="fr-CA" dirty="0" err="1" smtClean="0">
                <a:ea typeface="Gungsuh" panose="02030600000101010101" pitchFamily="18" charset="-127"/>
              </a:rPr>
              <a:t>Australia</a:t>
            </a:r>
            <a:r>
              <a:rPr lang="fr-CA" dirty="0" smtClean="0">
                <a:ea typeface="Gungsuh" panose="02030600000101010101" pitchFamily="18" charset="-127"/>
              </a:rPr>
              <a:t> </a:t>
            </a:r>
            <a:endParaRPr lang="fr-CA" dirty="0">
              <a:ea typeface="Gungsuh" panose="02030600000101010101" pitchFamily="18" charset="-127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399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9284"/>
            <a:ext cx="7886700" cy="3760307"/>
          </a:xfrm>
        </p:spPr>
        <p:txBody>
          <a:bodyPr/>
          <a:lstStyle/>
          <a:p>
            <a:pPr algn="ctr"/>
            <a:r>
              <a:rPr lang="en-CA" b="1" dirty="0" smtClean="0"/>
              <a:t>How Electronic Voting Works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8108"/>
            <a:ext cx="7886700" cy="50343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70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66416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Step 1: Pass Electronic Voting By-law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CA" sz="1900" dirty="0" smtClean="0"/>
          </a:p>
          <a:p>
            <a:pPr lvl="1"/>
            <a:r>
              <a:rPr lang="en-CA" dirty="0" smtClean="0"/>
              <a:t>Available </a:t>
            </a:r>
            <a:r>
              <a:rPr lang="en-CA" dirty="0"/>
              <a:t>from </a:t>
            </a:r>
            <a:r>
              <a:rPr lang="en-CA" dirty="0" err="1"/>
              <a:t>CondoVoter</a:t>
            </a:r>
            <a:r>
              <a:rPr lang="en-CA" dirty="0"/>
              <a:t> </a:t>
            </a:r>
            <a:r>
              <a:rPr lang="en-CA" dirty="0">
                <a:hlinkClick r:id="rId3"/>
              </a:rPr>
              <a:t>https://condovoter.com/</a:t>
            </a:r>
            <a:endParaRPr lang="en-CA" dirty="0"/>
          </a:p>
          <a:p>
            <a:pPr lvl="1"/>
            <a:r>
              <a:rPr lang="en-CA" dirty="0"/>
              <a:t>Lower Threshold to Pass than Other </a:t>
            </a:r>
            <a:r>
              <a:rPr lang="en-CA" dirty="0" smtClean="0"/>
              <a:t>By-laws </a:t>
            </a:r>
          </a:p>
          <a:p>
            <a:pPr lvl="2"/>
            <a:r>
              <a:rPr lang="en-CA" dirty="0"/>
              <a:t>Only requires a majority vote of those units represented in person or by proxy at an owner’s meeting, with quorum </a:t>
            </a:r>
            <a:endParaRPr lang="en-CA" dirty="0" smtClean="0"/>
          </a:p>
          <a:p>
            <a:pPr lvl="1"/>
            <a:r>
              <a:rPr lang="en-CA" dirty="0" smtClean="0"/>
              <a:t>Once by-law is passed, you do not need consent from unit owners to receive emails for e-voting</a:t>
            </a:r>
          </a:p>
        </p:txBody>
      </p:sp>
    </p:spTree>
    <p:extLst>
      <p:ext uri="{BB962C8B-B14F-4D97-AF65-F5344CB8AC3E}">
        <p14:creationId xmlns:p14="http://schemas.microsoft.com/office/powerpoint/2010/main" val="8792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Step 2: Contact </a:t>
            </a:r>
            <a:r>
              <a:rPr lang="en-CA" b="1" dirty="0" err="1" smtClean="0"/>
              <a:t>CondoVoter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smtClean="0"/>
              <a:t>Select Representative from your Condo to connect with </a:t>
            </a:r>
            <a:r>
              <a:rPr lang="en-CA" dirty="0" err="1" smtClean="0"/>
              <a:t>CondoVoter</a:t>
            </a:r>
            <a:r>
              <a:rPr lang="en-CA" dirty="0" smtClean="0"/>
              <a:t> (i.e. usually Manager)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err="1" smtClean="0"/>
              <a:t>CondoVoter</a:t>
            </a:r>
            <a:r>
              <a:rPr lang="en-CA" dirty="0" smtClean="0"/>
              <a:t> will create:</a:t>
            </a:r>
          </a:p>
          <a:p>
            <a:pPr lvl="1"/>
            <a:r>
              <a:rPr lang="en-CA" dirty="0" smtClean="0"/>
              <a:t>Voting site and email with condominium corporation name</a:t>
            </a:r>
          </a:p>
          <a:p>
            <a:pPr lvl="1"/>
            <a:r>
              <a:rPr lang="en-CA" dirty="0" smtClean="0"/>
              <a:t>Banner for voting site/emails; and</a:t>
            </a:r>
          </a:p>
          <a:p>
            <a:pPr lvl="1"/>
            <a:r>
              <a:rPr lang="en-CA" dirty="0" smtClean="0"/>
              <a:t>Provide links for voter registration package</a:t>
            </a:r>
          </a:p>
          <a:p>
            <a:pPr marL="457200" lvl="1" indent="0">
              <a:buNone/>
            </a:pPr>
            <a:endParaRPr lang="en-CA" dirty="0" smtClean="0"/>
          </a:p>
          <a:p>
            <a:r>
              <a:rPr lang="en-CA" dirty="0" smtClean="0"/>
              <a:t>Condo to Provide </a:t>
            </a:r>
            <a:r>
              <a:rPr lang="en-CA" dirty="0" err="1" smtClean="0"/>
              <a:t>CondoVoter</a:t>
            </a:r>
            <a:r>
              <a:rPr lang="en-CA" dirty="0" smtClean="0"/>
              <a:t> with:</a:t>
            </a:r>
          </a:p>
          <a:p>
            <a:pPr lvl="1"/>
            <a:r>
              <a:rPr lang="en-CA" dirty="0" smtClean="0"/>
              <a:t>Owner’s </a:t>
            </a:r>
            <a:r>
              <a:rPr lang="en-CA" dirty="0"/>
              <a:t>List: Name, unit, </a:t>
            </a:r>
            <a:r>
              <a:rPr lang="en-CA" dirty="0" smtClean="0"/>
              <a:t>one email </a:t>
            </a:r>
            <a:r>
              <a:rPr lang="en-CA" dirty="0"/>
              <a:t>address per unit</a:t>
            </a:r>
          </a:p>
          <a:p>
            <a:pPr lvl="1"/>
            <a:r>
              <a:rPr lang="en-CA" dirty="0" smtClean="0"/>
              <a:t>Meeting Information </a:t>
            </a:r>
          </a:p>
          <a:p>
            <a:pPr lvl="1"/>
            <a:r>
              <a:rPr lang="en-CA" dirty="0" smtClean="0"/>
              <a:t>Owner-Occupied Vote</a:t>
            </a:r>
            <a:endParaRPr lang="en-CA" dirty="0"/>
          </a:p>
          <a:p>
            <a:pPr lvl="1"/>
            <a:r>
              <a:rPr lang="en-CA" dirty="0"/>
              <a:t>Information for Ballots: Start and end dates and times</a:t>
            </a:r>
          </a:p>
          <a:p>
            <a:pPr lvl="1"/>
            <a:r>
              <a:rPr lang="en-CA" dirty="0"/>
              <a:t>Candidate Information for Election: Bios and/or resumes, candidate disclosure form, candidate photos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83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pPr algn="ctr"/>
            <a:r>
              <a:rPr lang="en-CA" b="1" dirty="0"/>
              <a:t>Step </a:t>
            </a:r>
            <a:r>
              <a:rPr lang="en-CA" b="1" dirty="0" smtClean="0"/>
              <a:t>3: Owner’s Receive an Invitation Email to E-Vote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288" y="1825625"/>
            <a:ext cx="7755062" cy="4061467"/>
          </a:xfrm>
        </p:spPr>
        <p:txBody>
          <a:bodyPr/>
          <a:lstStyle/>
          <a:p>
            <a:r>
              <a:rPr lang="en-US" dirty="0"/>
              <a:t>Owner receives an email with an encrypted link. </a:t>
            </a:r>
            <a:endParaRPr lang="en-US" dirty="0" smtClean="0"/>
          </a:p>
          <a:p>
            <a:r>
              <a:rPr lang="en-US" dirty="0" smtClean="0"/>
              <a:t>Links only used one time and expire once meeting ends</a:t>
            </a:r>
          </a:p>
          <a:p>
            <a:r>
              <a:rPr lang="en-CA" dirty="0"/>
              <a:t>Owners who don’t have an email </a:t>
            </a:r>
            <a:r>
              <a:rPr lang="en-CA" dirty="0" smtClean="0"/>
              <a:t>address or access to a computer can be provided with a registration code to vote online 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20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The Invitation Email</a:t>
            </a:r>
            <a:endParaRPr lang="en-CA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EBB61BB0-7E4B-4B5C-9D10-98D36BFB5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306" b="5000"/>
          <a:stretch/>
        </p:blipFill>
        <p:spPr>
          <a:xfrm>
            <a:off x="1217887" y="1273995"/>
            <a:ext cx="6352565" cy="471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pPr algn="ctr"/>
            <a:r>
              <a:rPr lang="en-CA" b="1" dirty="0" smtClean="0"/>
              <a:t>Step 4: E-Voting Period Begins</a:t>
            </a:r>
            <a:endParaRPr lang="en-CA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Voting can start as soon as the </a:t>
            </a:r>
            <a:r>
              <a:rPr lang="en-US" dirty="0" smtClean="0"/>
              <a:t>notice </a:t>
            </a:r>
            <a:r>
              <a:rPr lang="en-US" dirty="0"/>
              <a:t>goes out</a:t>
            </a:r>
          </a:p>
          <a:p>
            <a:r>
              <a:rPr lang="en-US" dirty="0"/>
              <a:t>Owner </a:t>
            </a:r>
            <a:r>
              <a:rPr lang="en-US" dirty="0" smtClean="0"/>
              <a:t>views the ballot online and makes their </a:t>
            </a:r>
            <a:r>
              <a:rPr lang="en-US" dirty="0"/>
              <a:t>selection </a:t>
            </a:r>
            <a:endParaRPr lang="en-US" dirty="0" smtClean="0"/>
          </a:p>
          <a:p>
            <a:r>
              <a:rPr lang="en-US" dirty="0" smtClean="0"/>
              <a:t>Multiple Ballots</a:t>
            </a:r>
          </a:p>
          <a:p>
            <a:r>
              <a:rPr lang="en-US" dirty="0" smtClean="0"/>
              <a:t>Ballot may include candidate names/bios and issues to be voted on (i.e. by-laws or yes/no votes) and candidate disclosure forms</a:t>
            </a:r>
          </a:p>
          <a:p>
            <a:r>
              <a:rPr lang="en-US" dirty="0" smtClean="0"/>
              <a:t>Secret Ballots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15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7690"/>
          </a:xfrm>
        </p:spPr>
        <p:txBody>
          <a:bodyPr>
            <a:normAutofit/>
          </a:bodyPr>
          <a:lstStyle/>
          <a:p>
            <a:r>
              <a:rPr lang="en-US" sz="3500" b="1" dirty="0"/>
              <a:t>Choose Vote Option – Full Ballot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2327826-50F9-4218-AC0C-4C0696F11D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30834" r="40196" b="58810"/>
          <a:stretch/>
        </p:blipFill>
        <p:spPr>
          <a:xfrm>
            <a:off x="3159387" y="3361155"/>
            <a:ext cx="3313332" cy="9865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0AEEEEB-EF68-4448-9F00-9264D49AD4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81658" r="8916" b="3987"/>
          <a:stretch/>
        </p:blipFill>
        <p:spPr>
          <a:xfrm>
            <a:off x="1936352" y="5342810"/>
            <a:ext cx="4464448" cy="13676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8E7FECB8-7F25-4168-99E3-25DF6870D0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3540" r="8916" b="89160"/>
          <a:stretch/>
        </p:blipFill>
        <p:spPr>
          <a:xfrm>
            <a:off x="1885803" y="1231439"/>
            <a:ext cx="4770769" cy="8997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1B0EE9E7-2F9C-4D3E-AEC4-16D3633CA1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17295" r="29957" b="75475"/>
          <a:stretch/>
        </p:blipFill>
        <p:spPr>
          <a:xfrm>
            <a:off x="2690384" y="2515991"/>
            <a:ext cx="3798857" cy="6887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766E07D-5C1C-47A0-8159-622D553738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8" t="18342" r="8915" b="74428"/>
          <a:stretch/>
        </p:blipFill>
        <p:spPr>
          <a:xfrm>
            <a:off x="1951363" y="2501290"/>
            <a:ext cx="716524" cy="68873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111CB26-5A3B-418C-A77C-4583FFAA38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7" t="32022" r="8916" b="62117"/>
          <a:stretch/>
        </p:blipFill>
        <p:spPr>
          <a:xfrm>
            <a:off x="1954261" y="3343201"/>
            <a:ext cx="1223035" cy="5582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1C69FF2-0A52-48DA-97EA-61DFFF1374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27927" r="40196" b="69300"/>
          <a:stretch/>
        </p:blipFill>
        <p:spPr>
          <a:xfrm>
            <a:off x="1885803" y="3159305"/>
            <a:ext cx="2372091" cy="26414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7AA15020-6B48-4D89-AC53-C38250CDED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7" t="43790" r="8916" b="50349"/>
          <a:stretch/>
        </p:blipFill>
        <p:spPr>
          <a:xfrm>
            <a:off x="1936352" y="4308940"/>
            <a:ext cx="1223035" cy="5582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E55EC64-2AAA-45A4-A5EB-E3349565D4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42459" r="40196" b="48068"/>
          <a:stretch/>
        </p:blipFill>
        <p:spPr>
          <a:xfrm>
            <a:off x="3071849" y="4392726"/>
            <a:ext cx="3313333" cy="9023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ABEA153-12DD-4AD4-9F24-9A468438289E}"/>
              </a:ext>
            </a:extLst>
          </p:cNvPr>
          <p:cNvSpPr/>
          <p:nvPr/>
        </p:nvSpPr>
        <p:spPr>
          <a:xfrm>
            <a:off x="2460772" y="2088773"/>
            <a:ext cx="2759683" cy="3196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DB01A34-6C37-4758-B06C-2A14B8F68986}"/>
              </a:ext>
            </a:extLst>
          </p:cNvPr>
          <p:cNvSpPr txBox="1"/>
          <p:nvPr/>
        </p:nvSpPr>
        <p:spPr>
          <a:xfrm>
            <a:off x="2446418" y="2071654"/>
            <a:ext cx="404282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000"/>
              </a:lnSpc>
              <a:buFont typeface="Wingdings" panose="05000000000000000000" pitchFamily="2" charset="2"/>
              <a:buChar char="þ"/>
            </a:pPr>
            <a:r>
              <a:rPr lang="en-US" sz="700" dirty="0">
                <a:solidFill>
                  <a:schemeClr val="bg1"/>
                </a:solidFill>
              </a:rPr>
              <a:t>Vote on 1 item and for up to 4 candidates (counts toward quorum)</a:t>
            </a:r>
          </a:p>
          <a:p>
            <a:pPr marL="171450" indent="-171450">
              <a:lnSpc>
                <a:spcPts val="1000"/>
              </a:lnSpc>
              <a:buFont typeface="Wingdings" panose="05000000000000000000" pitchFamily="2" charset="2"/>
              <a:buChar char=""/>
            </a:pPr>
            <a:r>
              <a:rPr lang="en-US" sz="700" dirty="0">
                <a:solidFill>
                  <a:schemeClr val="bg1"/>
                </a:solidFill>
              </a:rPr>
              <a:t>Vote for quorum only (not voting on item or candidates)</a:t>
            </a:r>
          </a:p>
        </p:txBody>
      </p:sp>
    </p:spTree>
    <p:extLst>
      <p:ext uri="{BB962C8B-B14F-4D97-AF65-F5344CB8AC3E}">
        <p14:creationId xmlns:p14="http://schemas.microsoft.com/office/powerpoint/2010/main" val="15707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remembers…….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41" y="1373562"/>
            <a:ext cx="8611315" cy="4605998"/>
          </a:xfrm>
        </p:spPr>
      </p:pic>
    </p:spTree>
    <p:extLst>
      <p:ext uri="{BB962C8B-B14F-4D97-AF65-F5344CB8AC3E}">
        <p14:creationId xmlns:p14="http://schemas.microsoft.com/office/powerpoint/2010/main" val="3470993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Step 4: E-Voting Period Begins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0027"/>
            <a:ext cx="7886700" cy="4676936"/>
          </a:xfrm>
        </p:spPr>
        <p:txBody>
          <a:bodyPr>
            <a:normAutofit/>
          </a:bodyPr>
          <a:lstStyle/>
          <a:p>
            <a:r>
              <a:rPr lang="en-US" sz="2500" dirty="0" err="1" smtClean="0"/>
              <a:t>CondoVoter</a:t>
            </a:r>
            <a:r>
              <a:rPr lang="en-US" sz="2500" dirty="0" smtClean="0"/>
              <a:t> instantly </a:t>
            </a:r>
            <a:r>
              <a:rPr lang="en-US" sz="2500" dirty="0"/>
              <a:t>records the vote</a:t>
            </a:r>
          </a:p>
          <a:p>
            <a:r>
              <a:rPr lang="en-US" sz="2500" dirty="0"/>
              <a:t>Owners receive confirmation onscreen and via email that their vote has been confirmed and copy of how they </a:t>
            </a:r>
            <a:r>
              <a:rPr lang="en-US" sz="2500" dirty="0" smtClean="0"/>
              <a:t>voted:</a:t>
            </a:r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E91984A-3D8A-470F-A976-07F19FC55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081" y="2825590"/>
            <a:ext cx="6200775" cy="26574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00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Step </a:t>
            </a:r>
            <a:r>
              <a:rPr lang="en-CA" b="1" dirty="0"/>
              <a:t>5</a:t>
            </a:r>
            <a:r>
              <a:rPr lang="en-CA" b="1" dirty="0" smtClean="0"/>
              <a:t>: During the E-Voting Period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err="1" smtClean="0"/>
              <a:t>CondoVoter</a:t>
            </a:r>
            <a:r>
              <a:rPr lang="en-CA" sz="2400" dirty="0" smtClean="0"/>
              <a:t> sends reminder emails regularly to owners until owner submits an e-vote</a:t>
            </a:r>
          </a:p>
          <a:p>
            <a:r>
              <a:rPr lang="en-CA" sz="2400" dirty="0" smtClean="0"/>
              <a:t>Weekly results sent to Manager</a:t>
            </a:r>
          </a:p>
          <a:p>
            <a:r>
              <a:rPr lang="en-CA" sz="2400" dirty="0" smtClean="0"/>
              <a:t>Condo can modify email messages to owners as needed to assist in getting responses</a:t>
            </a:r>
          </a:p>
          <a:p>
            <a:endParaRPr lang="en-CA" sz="2400" dirty="0" smtClean="0"/>
          </a:p>
          <a:p>
            <a:endParaRPr lang="en-US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4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Step 6: Closing the E-Vote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</a:t>
            </a:r>
            <a:r>
              <a:rPr lang="en-CA" dirty="0" smtClean="0"/>
              <a:t>e-voting usually closes </a:t>
            </a:r>
            <a:r>
              <a:rPr lang="en-CA" dirty="0"/>
              <a:t>before the meeting takes </a:t>
            </a:r>
            <a:r>
              <a:rPr lang="en-CA" dirty="0" smtClean="0"/>
              <a:t>place</a:t>
            </a:r>
            <a:endParaRPr lang="en-CA" dirty="0"/>
          </a:p>
          <a:p>
            <a:r>
              <a:rPr lang="en-CA" dirty="0"/>
              <a:t>Final results sent to </a:t>
            </a:r>
            <a:r>
              <a:rPr lang="en-CA" dirty="0" smtClean="0"/>
              <a:t>Manager when </a:t>
            </a:r>
            <a:r>
              <a:rPr lang="en-CA" dirty="0"/>
              <a:t>the vote closes in </a:t>
            </a:r>
            <a:r>
              <a:rPr lang="en-CA" dirty="0" smtClean="0"/>
              <a:t>a </a:t>
            </a:r>
            <a:r>
              <a:rPr lang="en-CA" dirty="0"/>
              <a:t>Final Report</a:t>
            </a:r>
          </a:p>
          <a:p>
            <a:r>
              <a:rPr lang="en-CA" dirty="0"/>
              <a:t>Final Report </a:t>
            </a:r>
            <a:r>
              <a:rPr lang="en-CA" dirty="0" smtClean="0"/>
              <a:t>will include a </a:t>
            </a:r>
            <a:r>
              <a:rPr lang="en-CA" dirty="0"/>
              <a:t>detailed </a:t>
            </a:r>
            <a:r>
              <a:rPr lang="en-CA" dirty="0" smtClean="0"/>
              <a:t>spreadsheet </a:t>
            </a:r>
            <a:r>
              <a:rPr lang="en-CA" dirty="0"/>
              <a:t>showing who voted and who did not vote, but does </a:t>
            </a:r>
            <a:r>
              <a:rPr lang="en-CA" u="sng" dirty="0"/>
              <a:t>not</a:t>
            </a:r>
            <a:r>
              <a:rPr lang="en-CA" dirty="0"/>
              <a:t> </a:t>
            </a:r>
            <a:r>
              <a:rPr lang="en-CA" dirty="0" smtClean="0"/>
              <a:t>show how </a:t>
            </a:r>
            <a:r>
              <a:rPr lang="en-CA" dirty="0"/>
              <a:t>unit owners voted.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12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Real-Time Results</a:t>
            </a:r>
            <a:endParaRPr lang="en-CA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8EEF1298-F13B-4D5D-934E-0EF26AB2F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440842"/>
            <a:ext cx="7886700" cy="2346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856EB9F-0EA0-4223-A239-7C76112FE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787723"/>
            <a:ext cx="2311400" cy="16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95726"/>
            <a:ext cx="7886700" cy="1325563"/>
          </a:xfrm>
        </p:spPr>
        <p:txBody>
          <a:bodyPr/>
          <a:lstStyle/>
          <a:p>
            <a:pPr algn="ctr"/>
            <a:r>
              <a:rPr lang="en-CA" b="1" dirty="0" smtClean="0"/>
              <a:t>Detailed Report Spreadsheets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243173"/>
            <a:ext cx="7886700" cy="4617948"/>
          </a:xfrm>
        </p:spPr>
        <p:txBody>
          <a:bodyPr/>
          <a:lstStyle/>
          <a:p>
            <a:r>
              <a:rPr lang="en-US" dirty="0" smtClean="0"/>
              <a:t>Candidate Results – SECRET</a:t>
            </a:r>
          </a:p>
          <a:p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US" sz="2500" dirty="0"/>
              <a:t>Item </a:t>
            </a:r>
            <a:r>
              <a:rPr lang="en-US" sz="2500" dirty="0" smtClean="0"/>
              <a:t>Results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CA" sz="2500" dirty="0" smtClean="0"/>
              <a:t>Who Voted</a:t>
            </a:r>
            <a:endParaRPr lang="en-CA" sz="25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E060A6-C8EF-4800-AC92-567744AF0B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06" t="22266" r="23391" b="62734"/>
          <a:stretch/>
        </p:blipFill>
        <p:spPr>
          <a:xfrm>
            <a:off x="772488" y="1699933"/>
            <a:ext cx="6368051" cy="1217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A5E8B86-BA29-4316-BD99-4F5C1968E1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62" t="65849" r="6859" b="22893"/>
          <a:stretch/>
        </p:blipFill>
        <p:spPr>
          <a:xfrm>
            <a:off x="628649" y="3606519"/>
            <a:ext cx="8081338" cy="7437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D99DFCE-39E1-4F83-B3CE-81B3A48988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918" t="44043" r="12616" b="42648"/>
          <a:stretch/>
        </p:blipFill>
        <p:spPr>
          <a:xfrm>
            <a:off x="628649" y="4693040"/>
            <a:ext cx="7920662" cy="117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Step 7: Post-Meeting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Final Report is the Ballot </a:t>
            </a:r>
          </a:p>
          <a:p>
            <a:r>
              <a:rPr lang="en-CA" dirty="0" smtClean="0"/>
              <a:t>Final Report is required to be kept by condominium as a record for 90 days after the meeting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17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1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D0AE95C-AEF0-4FF7-A117-6C7DA5923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444" y="418823"/>
            <a:ext cx="847617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Privacy, Security and Other Concerns</a:t>
            </a:r>
            <a:endParaRPr lang="en-US" sz="4400" b="1" dirty="0">
              <a:latin typeface="+mj-lt"/>
            </a:endParaRPr>
          </a:p>
          <a:p>
            <a:pPr algn="ctr"/>
            <a:endParaRPr lang="en-US" sz="4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Only </a:t>
            </a:r>
            <a:r>
              <a:rPr lang="en-US" sz="2700" dirty="0" smtClean="0"/>
              <a:t>owners </a:t>
            </a:r>
            <a:r>
              <a:rPr lang="en-US" sz="2700" dirty="0"/>
              <a:t>of record can vote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No miscounted votes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Ballots will not be invalidated because of too many selections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/>
              <a:t>Can only vote one </a:t>
            </a:r>
            <a:r>
              <a:rPr lang="en-US" sz="2700" dirty="0" smtClean="0"/>
              <a:t>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O</a:t>
            </a:r>
            <a:r>
              <a:rPr lang="en-CA" sz="2800" dirty="0" smtClean="0"/>
              <a:t>ne </a:t>
            </a:r>
            <a:r>
              <a:rPr lang="en-CA" sz="2800" dirty="0"/>
              <a:t>email address per </a:t>
            </a:r>
            <a:r>
              <a:rPr lang="en-CA" sz="2800" dirty="0" smtClean="0"/>
              <a:t>unit.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If </a:t>
            </a:r>
            <a:r>
              <a:rPr lang="en-CA" sz="2800" dirty="0"/>
              <a:t>owner wants to vote at meeting, don’t do </a:t>
            </a:r>
            <a:r>
              <a:rPr lang="en-CA" sz="2800" dirty="0" smtClean="0"/>
              <a:t>e-vote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C</a:t>
            </a:r>
            <a:r>
              <a:rPr lang="en-CA" sz="2800" dirty="0" smtClean="0"/>
              <a:t>an’t </a:t>
            </a:r>
            <a:r>
              <a:rPr lang="en-CA" sz="2800" dirty="0"/>
              <a:t>withdraw or </a:t>
            </a:r>
            <a:r>
              <a:rPr lang="en-CA" sz="2800" dirty="0" smtClean="0"/>
              <a:t>change e-vote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/>
          </a:p>
          <a:p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8B77DA3-BCF6-4C20-AE82-8C84ED5BE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23" y="6212608"/>
            <a:ext cx="3568299" cy="5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Online Voting Benefits and Success Stories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Save time and money</a:t>
            </a:r>
          </a:p>
          <a:p>
            <a:r>
              <a:rPr lang="en-CA" dirty="0" smtClean="0"/>
              <a:t>Increase participation of owners</a:t>
            </a:r>
          </a:p>
          <a:p>
            <a:r>
              <a:rPr lang="en-CA" dirty="0" smtClean="0"/>
              <a:t>Secure, third-party management</a:t>
            </a:r>
          </a:p>
          <a:p>
            <a:r>
              <a:rPr lang="en-CA" dirty="0" smtClean="0"/>
              <a:t>Real-time results with detailed reports</a:t>
            </a:r>
          </a:p>
          <a:p>
            <a:r>
              <a:rPr lang="en-CA" dirty="0" smtClean="0"/>
              <a:t>Achieve quorum online before the meeting</a:t>
            </a:r>
          </a:p>
        </p:txBody>
      </p:sp>
    </p:spTree>
    <p:extLst>
      <p:ext uri="{BB962C8B-B14F-4D97-AF65-F5344CB8AC3E}">
        <p14:creationId xmlns:p14="http://schemas.microsoft.com/office/powerpoint/2010/main" val="6164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1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D0AE95C-AEF0-4FF7-A117-6C7DA5923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15919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649" y="1567139"/>
            <a:ext cx="84761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/>
            <a:r>
              <a:rPr lang="en-US" sz="3600" b="1" dirty="0" smtClean="0">
                <a:latin typeface="+mj-lt"/>
              </a:rPr>
              <a:t>Contact us</a:t>
            </a:r>
          </a:p>
          <a:p>
            <a:pPr lvl="0" algn="ctr"/>
            <a:endParaRPr lang="en-US" sz="3600" b="1" dirty="0" smtClean="0">
              <a:latin typeface="+mj-lt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CA" sz="2400" dirty="0">
                <a:hlinkClick r:id="rId4"/>
              </a:rPr>
              <a:t>https://</a:t>
            </a:r>
            <a:r>
              <a:rPr lang="en-CA" sz="2400" dirty="0" smtClean="0">
                <a:hlinkClick r:id="rId4"/>
              </a:rPr>
              <a:t>condovoter.com/</a:t>
            </a:r>
            <a:endParaRPr lang="en-CA" sz="2400" dirty="0" smtClean="0"/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CA" sz="2400" dirty="0" smtClean="0"/>
              <a:t>Telephone: 1-844-223-9334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CA" sz="2400" dirty="0" smtClean="0"/>
              <a:t>Email: </a:t>
            </a:r>
            <a:r>
              <a:rPr lang="en-CA" sz="2400" dirty="0" smtClean="0">
                <a:hlinkClick r:id="rId5"/>
              </a:rPr>
              <a:t>info@condovoter.com</a:t>
            </a:r>
            <a:r>
              <a:rPr lang="en-CA" sz="2400" dirty="0" smtClean="0"/>
              <a:t> </a:t>
            </a:r>
            <a:endParaRPr lang="en-CA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i="1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8B77DA3-BCF6-4C20-AE82-8C84ED5BE9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200677"/>
            <a:ext cx="6577445" cy="6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34656" y="2121823"/>
            <a:ext cx="7414591" cy="1045484"/>
          </a:xfrm>
        </p:spPr>
        <p:txBody>
          <a:bodyPr>
            <a:noAutofit/>
          </a:bodyPr>
          <a:lstStyle/>
          <a:p>
            <a:pPr marL="0" indent="0"/>
            <a:r>
              <a:rPr lang="en-CA" sz="3200" b="1" dirty="0" smtClean="0">
                <a:latin typeface="Broadway" panose="04040905080B02020502" pitchFamily="82" charset="0"/>
              </a:rPr>
              <a:t/>
            </a:r>
            <a:br>
              <a:rPr lang="en-CA" sz="3200" b="1" dirty="0" smtClean="0">
                <a:latin typeface="Broadway" panose="04040905080B02020502" pitchFamily="82" charset="0"/>
              </a:rPr>
            </a:br>
            <a:r>
              <a:rPr lang="en-CA" sz="3200" b="1" dirty="0">
                <a:latin typeface="Broadway" panose="04040905080B02020502" pitchFamily="82" charset="0"/>
              </a:rPr>
              <a:t/>
            </a:r>
            <a:br>
              <a:rPr lang="en-CA" sz="3200" b="1" dirty="0">
                <a:latin typeface="Broadway" panose="04040905080B02020502" pitchFamily="82" charset="0"/>
              </a:rPr>
            </a:br>
            <a:r>
              <a:rPr lang="en-CA" sz="3200" b="1" dirty="0" smtClean="0">
                <a:latin typeface="Broadway" panose="04040905080B02020502" pitchFamily="82" charset="0"/>
              </a:rPr>
              <a:t/>
            </a:r>
            <a:br>
              <a:rPr lang="en-CA" sz="3200" b="1" dirty="0" smtClean="0">
                <a:latin typeface="Broadway" panose="04040905080B02020502" pitchFamily="82" charset="0"/>
              </a:rPr>
            </a:br>
            <a:r>
              <a:rPr lang="en-CA" sz="3200" b="1" dirty="0">
                <a:latin typeface="Broadway" panose="04040905080B02020502" pitchFamily="82" charset="0"/>
              </a:rPr>
              <a:t/>
            </a:r>
            <a:br>
              <a:rPr lang="en-CA" sz="3200" b="1" dirty="0">
                <a:latin typeface="Broadway" panose="04040905080B02020502" pitchFamily="82" charset="0"/>
              </a:rPr>
            </a:br>
            <a:r>
              <a:rPr lang="en-CA" sz="3600" b="1" dirty="0" smtClean="0">
                <a:latin typeface="+mn-lt"/>
              </a:rPr>
              <a:t>Questions?</a:t>
            </a:r>
            <a:r>
              <a:rPr lang="en-CA" sz="9600" b="1" dirty="0">
                <a:latin typeface="Broadway" panose="04040905080B02020502" pitchFamily="82" charset="0"/>
              </a:rPr>
              <a:t/>
            </a:r>
            <a:br>
              <a:rPr lang="en-CA" sz="9600" b="1" dirty="0">
                <a:latin typeface="Broadway" panose="04040905080B02020502" pitchFamily="82" charset="0"/>
              </a:rPr>
            </a:b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175138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00101"/>
            <a:ext cx="7886700" cy="1325563"/>
          </a:xfrm>
        </p:spPr>
        <p:txBody>
          <a:bodyPr/>
          <a:lstStyle/>
          <a:p>
            <a:pPr algn="ctr"/>
            <a:r>
              <a:rPr lang="en-CA" b="1" dirty="0" smtClean="0"/>
              <a:t>Traditional Methods of Voting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74633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42"/>
            <a:ext cx="9144000" cy="696074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43424" y="957991"/>
            <a:ext cx="2619374" cy="470792"/>
          </a:xfrm>
        </p:spPr>
        <p:txBody>
          <a:bodyPr>
            <a:normAutofit/>
          </a:bodyPr>
          <a:lstStyle/>
          <a:p>
            <a:pPr algn="ctr"/>
            <a:r>
              <a:rPr lang="en-CA" sz="1800" b="0" dirty="0" smtClean="0"/>
              <a:t>Ballots</a:t>
            </a:r>
            <a:endParaRPr lang="en-CA" sz="1800" b="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9" y="1602769"/>
            <a:ext cx="2981985" cy="3335154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911390" y="999088"/>
            <a:ext cx="1771649" cy="429695"/>
          </a:xfrm>
        </p:spPr>
        <p:txBody>
          <a:bodyPr/>
          <a:lstStyle/>
          <a:p>
            <a:pPr algn="ctr"/>
            <a:r>
              <a:rPr lang="en-CA" sz="1800" b="0" dirty="0" smtClean="0"/>
              <a:t>Proxies</a:t>
            </a:r>
            <a:endParaRPr lang="en-CA" sz="1800" b="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222" y="1602769"/>
            <a:ext cx="2981986" cy="333515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70" y="1625463"/>
            <a:ext cx="2711667" cy="33124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0430" y="1059451"/>
            <a:ext cx="208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 Show of Hands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106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26" y="1063769"/>
            <a:ext cx="7886700" cy="1325563"/>
          </a:xfrm>
        </p:spPr>
        <p:txBody>
          <a:bodyPr/>
          <a:lstStyle/>
          <a:p>
            <a:pPr algn="ctr"/>
            <a:r>
              <a:rPr lang="en-CA" b="1" dirty="0" smtClean="0"/>
              <a:t>History of the Condominium Proxy</a:t>
            </a:r>
            <a:endParaRPr lang="en-CA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07872840"/>
              </p:ext>
            </p:extLst>
          </p:nvPr>
        </p:nvGraphicFramePr>
        <p:xfrm>
          <a:off x="493159" y="1314807"/>
          <a:ext cx="7911101" cy="487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5026" y="2696764"/>
            <a:ext cx="1323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Pre-2001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020602" y="2686490"/>
            <a:ext cx="126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2001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767209" y="2696764"/>
            <a:ext cx="184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November 2017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7001838" y="2696764"/>
            <a:ext cx="125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May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03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Challenges</a:t>
            </a:r>
            <a:r>
              <a:rPr lang="en-CA" dirty="0" smtClean="0"/>
              <a:t> </a:t>
            </a:r>
            <a:r>
              <a:rPr lang="en-CA" b="1" dirty="0" smtClean="0"/>
              <a:t>with the Proxy Form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CA" dirty="0" smtClean="0"/>
              <a:t>Fraud and Manipulation</a:t>
            </a:r>
          </a:p>
          <a:p>
            <a:pPr marL="514350" indent="-514350">
              <a:buAutoNum type="arabicPeriod"/>
            </a:pPr>
            <a:r>
              <a:rPr lang="en-CA" dirty="0" smtClean="0"/>
              <a:t>Complicated Forms</a:t>
            </a:r>
          </a:p>
          <a:p>
            <a:pPr marL="514350" indent="-514350">
              <a:buAutoNum type="arabicPeriod"/>
            </a:pPr>
            <a:endParaRPr lang="en-CA" dirty="0"/>
          </a:p>
          <a:p>
            <a:pPr marL="514350" indent="-514350">
              <a:buAutoNum type="arabicPeriod"/>
            </a:pPr>
            <a:endParaRPr lang="en-CA" dirty="0" smtClean="0"/>
          </a:p>
          <a:p>
            <a:pPr marL="514350" indent="-514350">
              <a:buAutoNum type="arabicPeriod"/>
            </a:pPr>
            <a:endParaRPr lang="en-CA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70" y="2365852"/>
            <a:ext cx="2595939" cy="32708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81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628061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Electronic Proxies?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143" y="1466029"/>
            <a:ext cx="5905714" cy="2273764"/>
          </a:xfrm>
        </p:spPr>
        <p:txBody>
          <a:bodyPr/>
          <a:lstStyle/>
          <a:p>
            <a:pPr marL="0" indent="0" algn="ctr">
              <a:buNone/>
            </a:pPr>
            <a:endParaRPr lang="en-CA" i="1" dirty="0" smtClean="0"/>
          </a:p>
          <a:p>
            <a:pPr marL="0" indent="0" algn="ctr">
              <a:buNone/>
            </a:pPr>
            <a:endParaRPr lang="en-CA" i="1" dirty="0" smtClean="0"/>
          </a:p>
          <a:p>
            <a:pPr marL="0" indent="0" algn="ctr">
              <a:buNone/>
            </a:pPr>
            <a:r>
              <a:rPr lang="en-CA" i="1" dirty="0" smtClean="0"/>
              <a:t>Better, but not the solution!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5045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Challenges with Quorum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AGMs</a:t>
            </a:r>
          </a:p>
          <a:p>
            <a:pPr lvl="1"/>
            <a:r>
              <a:rPr lang="en-CA" sz="1600" dirty="0" smtClean="0"/>
              <a:t>25% of units in the corporation if it is the first or second attempt to hold the meeting</a:t>
            </a:r>
          </a:p>
          <a:p>
            <a:pPr lvl="1"/>
            <a:r>
              <a:rPr lang="en-CA" sz="1600" dirty="0" smtClean="0"/>
              <a:t>15% of units in the corporation if it is the third or subsequent attempt to hold a meeting</a:t>
            </a:r>
          </a:p>
          <a:p>
            <a:r>
              <a:rPr lang="en-CA" dirty="0" smtClean="0"/>
              <a:t>By-laws</a:t>
            </a:r>
          </a:p>
          <a:p>
            <a:pPr lvl="1"/>
            <a:r>
              <a:rPr lang="en-CA" sz="1500" dirty="0" smtClean="0"/>
              <a:t>For most by-laws, 50% plus 1 of unit owners in the corporation to vote in favour of confirming the by-law</a:t>
            </a:r>
          </a:p>
          <a:p>
            <a:pPr lvl="1"/>
            <a:r>
              <a:rPr lang="en-CA" sz="1500" dirty="0" smtClean="0"/>
              <a:t>For some by-laws, majority of unit owners at the meeting (either in person or proxy) need to vote in favour of confirming the by-law</a:t>
            </a:r>
          </a:p>
          <a:p>
            <a:r>
              <a:rPr lang="en-CA" dirty="0" smtClean="0"/>
              <a:t>Approval of Substantial Changes</a:t>
            </a:r>
          </a:p>
          <a:p>
            <a:pPr lvl="1"/>
            <a:r>
              <a:rPr lang="en-CA" sz="1600" dirty="0" smtClean="0"/>
              <a:t>Requires owners of at least 66 2/3% of the units in the corporation to vote in favour of approving</a:t>
            </a:r>
          </a:p>
        </p:txBody>
      </p:sp>
    </p:spTree>
    <p:extLst>
      <p:ext uri="{BB962C8B-B14F-4D97-AF65-F5344CB8AC3E}">
        <p14:creationId xmlns:p14="http://schemas.microsoft.com/office/powerpoint/2010/main" val="39092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57620"/>
            <a:ext cx="7886700" cy="1325563"/>
          </a:xfrm>
        </p:spPr>
        <p:txBody>
          <a:bodyPr/>
          <a:lstStyle/>
          <a:p>
            <a:pPr algn="ctr"/>
            <a:r>
              <a:rPr lang="en-CA" b="1" dirty="0" smtClean="0"/>
              <a:t>Solution to Quorum and Proxy Challenges?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74686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7551</TotalTime>
  <Words>927</Words>
  <Application>Microsoft Office PowerPoint</Application>
  <PresentationFormat>On-screen Show (4:3)</PresentationFormat>
  <Paragraphs>170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Gungsuh</vt:lpstr>
      <vt:lpstr>Arial</vt:lpstr>
      <vt:lpstr>Broadway</vt:lpstr>
      <vt:lpstr>Calibri</vt:lpstr>
      <vt:lpstr>Calibri Light</vt:lpstr>
      <vt:lpstr>Wingdings</vt:lpstr>
      <vt:lpstr>Office Theme</vt:lpstr>
      <vt:lpstr>ELECTRONIC VOTING FOR CONDOMINIUMS</vt:lpstr>
      <vt:lpstr>Who remembers…….</vt:lpstr>
      <vt:lpstr>Traditional Methods of Voting</vt:lpstr>
      <vt:lpstr>PowerPoint Presentation</vt:lpstr>
      <vt:lpstr>History of the Condominium Proxy</vt:lpstr>
      <vt:lpstr>Challenges with the Proxy Form</vt:lpstr>
      <vt:lpstr>  Electronic Proxies? </vt:lpstr>
      <vt:lpstr>Challenges with Quorum</vt:lpstr>
      <vt:lpstr>Solution to Quorum and Proxy Challenges? </vt:lpstr>
      <vt:lpstr>PowerPoint Presentation</vt:lpstr>
      <vt:lpstr>What is Electronic Voting?</vt:lpstr>
      <vt:lpstr>Who Votes Online?</vt:lpstr>
      <vt:lpstr>How Electronic Voting Works</vt:lpstr>
      <vt:lpstr> Step 1: Pass Electronic Voting By-law</vt:lpstr>
      <vt:lpstr>Step 2: Contact CondoVoter</vt:lpstr>
      <vt:lpstr>Step 3: Owner’s Receive an Invitation Email to E-Vote</vt:lpstr>
      <vt:lpstr>The Invitation Email</vt:lpstr>
      <vt:lpstr>Step 4: E-Voting Period Begins</vt:lpstr>
      <vt:lpstr>Choose Vote Option – Full Ballot</vt:lpstr>
      <vt:lpstr>Step 4: E-Voting Period Begins</vt:lpstr>
      <vt:lpstr>Step 5: During the E-Voting Period</vt:lpstr>
      <vt:lpstr>Step 6: Closing the E-Vote </vt:lpstr>
      <vt:lpstr>Real-Time Results</vt:lpstr>
      <vt:lpstr>Detailed Report Spreadsheets</vt:lpstr>
      <vt:lpstr>Step 7: Post-Meeting</vt:lpstr>
      <vt:lpstr>PowerPoint Presentation</vt:lpstr>
      <vt:lpstr>Online Voting Benefits and Success Stories</vt:lpstr>
      <vt:lpstr>PowerPoint Presentation</vt:lpstr>
      <vt:lpstr>    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Ingoldsby</dc:creator>
  <cp:lastModifiedBy>Danielle A. Swartz</cp:lastModifiedBy>
  <cp:revision>204</cp:revision>
  <cp:lastPrinted>2019-09-17T14:30:37Z</cp:lastPrinted>
  <dcterms:created xsi:type="dcterms:W3CDTF">2017-02-13T18:01:19Z</dcterms:created>
  <dcterms:modified xsi:type="dcterms:W3CDTF">2019-09-18T16:40:15Z</dcterms:modified>
</cp:coreProperties>
</file>