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74" r:id="rId11"/>
    <p:sldId id="269" r:id="rId12"/>
    <p:sldId id="275" r:id="rId13"/>
    <p:sldId id="270" r:id="rId14"/>
    <p:sldId id="265" r:id="rId15"/>
    <p:sldId id="272" r:id="rId16"/>
    <p:sldId id="277" r:id="rId17"/>
    <p:sldId id="271" r:id="rId18"/>
    <p:sldId id="276" r:id="rId19"/>
    <p:sldId id="273" r:id="rId20"/>
    <p:sldId id="268" r:id="rId21"/>
    <p:sldId id="266" r:id="rId2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922"/>
    <a:srgbClr val="242C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2209"/>
    <p:restoredTop sz="94665"/>
  </p:normalViewPr>
  <p:slideViewPr>
    <p:cSldViewPr>
      <p:cViewPr varScale="1">
        <p:scale>
          <a:sx n="90" d="100"/>
          <a:sy n="90" d="100"/>
        </p:scale>
        <p:origin x="192" y="104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Consumption</c:v>
                </c:pt>
              </c:strCache>
            </c:strRef>
          </c:tx>
          <c:invertIfNegative val="0"/>
          <c:cat>
            <c:strRef>
              <c:f>Sheet1!$A$2</c:f>
              <c:strCache>
                <c:ptCount val="1"/>
                <c:pt idx="0">
                  <c:v>Category 1</c:v>
                </c:pt>
              </c:strCache>
            </c:strRef>
          </c:cat>
          <c:val>
            <c:numRef>
              <c:f>Sheet1!$B$2</c:f>
              <c:numCache>
                <c:formatCode>"$"#,##0.0</c:formatCode>
                <c:ptCount val="1"/>
                <c:pt idx="0">
                  <c:v>5</c:v>
                </c:pt>
              </c:numCache>
            </c:numRef>
          </c:val>
          <c:extLst>
            <c:ext xmlns:c16="http://schemas.microsoft.com/office/drawing/2014/chart" uri="{C3380CC4-5D6E-409C-BE32-E72D297353CC}">
              <c16:uniqueId val="{00000000-5235-438E-B904-320DF02D33EE}"/>
            </c:ext>
          </c:extLst>
        </c:ser>
        <c:ser>
          <c:idx val="1"/>
          <c:order val="1"/>
          <c:tx>
            <c:strRef>
              <c:f>Sheet1!$C$1</c:f>
              <c:strCache>
                <c:ptCount val="1"/>
                <c:pt idx="0">
                  <c:v>Savings</c:v>
                </c:pt>
              </c:strCache>
            </c:strRef>
          </c:tx>
          <c:invertIfNegative val="0"/>
          <c:cat>
            <c:strRef>
              <c:f>Sheet1!$A$2</c:f>
              <c:strCache>
                <c:ptCount val="1"/>
                <c:pt idx="0">
                  <c:v>Category 1</c:v>
                </c:pt>
              </c:strCache>
            </c:strRef>
          </c:cat>
          <c:val>
            <c:numRef>
              <c:f>Sheet1!$C$2</c:f>
              <c:numCache>
                <c:formatCode>"$"#,##0.0</c:formatCode>
                <c:ptCount val="1"/>
                <c:pt idx="0">
                  <c:v>2.5</c:v>
                </c:pt>
              </c:numCache>
            </c:numRef>
          </c:val>
          <c:extLst>
            <c:ext xmlns:c16="http://schemas.microsoft.com/office/drawing/2014/chart" uri="{C3380CC4-5D6E-409C-BE32-E72D297353CC}">
              <c16:uniqueId val="{00000001-5235-438E-B904-320DF02D33EE}"/>
            </c:ext>
          </c:extLst>
        </c:ser>
        <c:dLbls>
          <c:showLegendKey val="0"/>
          <c:showVal val="0"/>
          <c:showCatName val="0"/>
          <c:showSerName val="0"/>
          <c:showPercent val="0"/>
          <c:showBubbleSize val="0"/>
        </c:dLbls>
        <c:gapWidth val="360"/>
        <c:overlap val="1"/>
        <c:axId val="35815808"/>
        <c:axId val="35818496"/>
      </c:barChart>
      <c:catAx>
        <c:axId val="35815808"/>
        <c:scaling>
          <c:orientation val="minMax"/>
        </c:scaling>
        <c:delete val="1"/>
        <c:axPos val="b"/>
        <c:numFmt formatCode="General" sourceLinked="0"/>
        <c:majorTickMark val="out"/>
        <c:minorTickMark val="none"/>
        <c:tickLblPos val="nextTo"/>
        <c:crossAx val="35818496"/>
        <c:crosses val="autoZero"/>
        <c:auto val="1"/>
        <c:lblAlgn val="ctr"/>
        <c:lblOffset val="100"/>
        <c:noMultiLvlLbl val="0"/>
      </c:catAx>
      <c:valAx>
        <c:axId val="35818496"/>
        <c:scaling>
          <c:orientation val="minMax"/>
          <c:max val="5"/>
        </c:scaling>
        <c:delete val="0"/>
        <c:axPos val="l"/>
        <c:majorGridlines/>
        <c:numFmt formatCode="&quot;$&quot;#,##0.0" sourceLinked="1"/>
        <c:majorTickMark val="out"/>
        <c:minorTickMark val="none"/>
        <c:tickLblPos val="nextTo"/>
        <c:txPr>
          <a:bodyPr/>
          <a:lstStyle/>
          <a:p>
            <a:pPr>
              <a:defRPr sz="1200"/>
            </a:pPr>
            <a:endParaRPr lang="en-US"/>
          </a:p>
        </c:txPr>
        <c:crossAx val="35815808"/>
        <c:crosses val="autoZero"/>
        <c:crossBetween val="between"/>
      </c:valAx>
    </c:plotArea>
    <c:legend>
      <c:legendPos val="b"/>
      <c:overlay val="0"/>
      <c:txPr>
        <a:bodyPr/>
        <a:lstStyle/>
        <a:p>
          <a:pPr>
            <a:defRPr sz="1050"/>
          </a:pPr>
          <a:endParaRPr lang="en-US"/>
        </a:p>
      </c:txPr>
    </c:legend>
    <c:plotVisOnly val="1"/>
    <c:dispBlanksAs val="gap"/>
    <c:showDLblsOverMax val="0"/>
  </c:chart>
  <c:txPr>
    <a:bodyPr/>
    <a:lstStyle/>
    <a:p>
      <a:pPr>
        <a:defRPr sz="1400">
          <a:solidFill>
            <a:schemeClr val="bg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Series 1</c:v>
                </c:pt>
              </c:strCache>
            </c:strRef>
          </c:tx>
          <c:invertIfNegative val="0"/>
          <c:dPt>
            <c:idx val="0"/>
            <c:invertIfNegative val="0"/>
            <c:bubble3D val="0"/>
            <c:spPr>
              <a:solidFill>
                <a:schemeClr val="bg2">
                  <a:lumMod val="90000"/>
                </a:schemeClr>
              </a:solidFill>
            </c:spPr>
            <c:extLst>
              <c:ext xmlns:c16="http://schemas.microsoft.com/office/drawing/2014/chart" uri="{C3380CC4-5D6E-409C-BE32-E72D297353CC}">
                <c16:uniqueId val="{00000001-9FD9-4AFA-8E51-C104A3DC0BD3}"/>
              </c:ext>
            </c:extLst>
          </c:dPt>
          <c:cat>
            <c:strRef>
              <c:f>Sheet1!$A$2:$A$3</c:f>
              <c:strCache>
                <c:ptCount val="2"/>
                <c:pt idx="0">
                  <c:v>Costs</c:v>
                </c:pt>
                <c:pt idx="1">
                  <c:v>Revenues</c:v>
                </c:pt>
              </c:strCache>
            </c:strRef>
          </c:cat>
          <c:val>
            <c:numRef>
              <c:f>Sheet1!$B$2:$B$3</c:f>
              <c:numCache>
                <c:formatCode>General</c:formatCode>
                <c:ptCount val="2"/>
                <c:pt idx="0">
                  <c:v>2</c:v>
                </c:pt>
                <c:pt idx="1">
                  <c:v>10</c:v>
                </c:pt>
              </c:numCache>
            </c:numRef>
          </c:val>
          <c:extLst>
            <c:ext xmlns:c16="http://schemas.microsoft.com/office/drawing/2014/chart" uri="{C3380CC4-5D6E-409C-BE32-E72D297353CC}">
              <c16:uniqueId val="{00000002-9FD9-4AFA-8E51-C104A3DC0BD3}"/>
            </c:ext>
          </c:extLst>
        </c:ser>
        <c:ser>
          <c:idx val="1"/>
          <c:order val="1"/>
          <c:tx>
            <c:strRef>
              <c:f>Sheet1!$C$1</c:f>
              <c:strCache>
                <c:ptCount val="1"/>
                <c:pt idx="0">
                  <c:v>Series 2</c:v>
                </c:pt>
              </c:strCache>
            </c:strRef>
          </c:tx>
          <c:invertIfNegative val="0"/>
          <c:cat>
            <c:strRef>
              <c:f>Sheet1!$A$2:$A$3</c:f>
              <c:strCache>
                <c:ptCount val="2"/>
                <c:pt idx="0">
                  <c:v>Costs</c:v>
                </c:pt>
                <c:pt idx="1">
                  <c:v>Revenues</c:v>
                </c:pt>
              </c:strCache>
            </c:strRef>
          </c:cat>
          <c:val>
            <c:numRef>
              <c:f>Sheet1!$C$2:$C$3</c:f>
              <c:numCache>
                <c:formatCode>General</c:formatCode>
                <c:ptCount val="2"/>
                <c:pt idx="0">
                  <c:v>1.5</c:v>
                </c:pt>
              </c:numCache>
            </c:numRef>
          </c:val>
          <c:extLst>
            <c:ext xmlns:c16="http://schemas.microsoft.com/office/drawing/2014/chart" uri="{C3380CC4-5D6E-409C-BE32-E72D297353CC}">
              <c16:uniqueId val="{00000003-9FD9-4AFA-8E51-C104A3DC0BD3}"/>
            </c:ext>
          </c:extLst>
        </c:ser>
        <c:ser>
          <c:idx val="2"/>
          <c:order val="2"/>
          <c:tx>
            <c:strRef>
              <c:f>Sheet1!$D$1</c:f>
              <c:strCache>
                <c:ptCount val="1"/>
                <c:pt idx="0">
                  <c:v>Series 3</c:v>
                </c:pt>
              </c:strCache>
            </c:strRef>
          </c:tx>
          <c:invertIfNegative val="0"/>
          <c:cat>
            <c:strRef>
              <c:f>Sheet1!$A$2:$A$3</c:f>
              <c:strCache>
                <c:ptCount val="2"/>
                <c:pt idx="0">
                  <c:v>Costs</c:v>
                </c:pt>
                <c:pt idx="1">
                  <c:v>Revenues</c:v>
                </c:pt>
              </c:strCache>
            </c:strRef>
          </c:cat>
          <c:val>
            <c:numRef>
              <c:f>Sheet1!$D$2:$D$3</c:f>
              <c:numCache>
                <c:formatCode>General</c:formatCode>
                <c:ptCount val="2"/>
              </c:numCache>
            </c:numRef>
          </c:val>
          <c:extLst>
            <c:ext xmlns:c16="http://schemas.microsoft.com/office/drawing/2014/chart" uri="{C3380CC4-5D6E-409C-BE32-E72D297353CC}">
              <c16:uniqueId val="{00000004-9FD9-4AFA-8E51-C104A3DC0BD3}"/>
            </c:ext>
          </c:extLst>
        </c:ser>
        <c:dLbls>
          <c:showLegendKey val="0"/>
          <c:showVal val="0"/>
          <c:showCatName val="0"/>
          <c:showSerName val="0"/>
          <c:showPercent val="0"/>
          <c:showBubbleSize val="0"/>
        </c:dLbls>
        <c:gapWidth val="113"/>
        <c:overlap val="100"/>
        <c:axId val="34532352"/>
        <c:axId val="34534144"/>
      </c:barChart>
      <c:catAx>
        <c:axId val="34532352"/>
        <c:scaling>
          <c:orientation val="minMax"/>
        </c:scaling>
        <c:delete val="0"/>
        <c:axPos val="b"/>
        <c:numFmt formatCode="General" sourceLinked="0"/>
        <c:majorTickMark val="out"/>
        <c:minorTickMark val="none"/>
        <c:tickLblPos val="nextTo"/>
        <c:txPr>
          <a:bodyPr/>
          <a:lstStyle/>
          <a:p>
            <a:pPr>
              <a:defRPr sz="1050"/>
            </a:pPr>
            <a:endParaRPr lang="en-US"/>
          </a:p>
        </c:txPr>
        <c:crossAx val="34534144"/>
        <c:crosses val="autoZero"/>
        <c:auto val="1"/>
        <c:lblAlgn val="ctr"/>
        <c:lblOffset val="100"/>
        <c:noMultiLvlLbl val="0"/>
      </c:catAx>
      <c:valAx>
        <c:axId val="34534144"/>
        <c:scaling>
          <c:orientation val="minMax"/>
          <c:max val="10"/>
        </c:scaling>
        <c:delete val="1"/>
        <c:axPos val="l"/>
        <c:majorGridlines/>
        <c:numFmt formatCode="General" sourceLinked="1"/>
        <c:majorTickMark val="out"/>
        <c:minorTickMark val="none"/>
        <c:tickLblPos val="nextTo"/>
        <c:crossAx val="34532352"/>
        <c:crosses val="autoZero"/>
        <c:crossBetween val="between"/>
      </c:valAx>
    </c:plotArea>
    <c:plotVisOnly val="1"/>
    <c:dispBlanksAs val="gap"/>
    <c:showDLblsOverMax val="0"/>
  </c:chart>
  <c:txPr>
    <a:bodyPr/>
    <a:lstStyle/>
    <a:p>
      <a:pPr>
        <a:defRPr sz="1200">
          <a:solidFill>
            <a:schemeClr val="bg1"/>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Series 1</c:v>
                </c:pt>
              </c:strCache>
            </c:strRef>
          </c:tx>
          <c:invertIfNegative val="0"/>
          <c:dPt>
            <c:idx val="0"/>
            <c:invertIfNegative val="0"/>
            <c:bubble3D val="0"/>
            <c:spPr>
              <a:solidFill>
                <a:schemeClr val="accent6"/>
              </a:solidFill>
            </c:spPr>
            <c:extLst>
              <c:ext xmlns:c16="http://schemas.microsoft.com/office/drawing/2014/chart" uri="{C3380CC4-5D6E-409C-BE32-E72D297353CC}">
                <c16:uniqueId val="{00000001-A5D3-4975-9939-B61719B280B2}"/>
              </c:ext>
            </c:extLst>
          </c:dPt>
          <c:cat>
            <c:strRef>
              <c:f>Sheet1!$A$2:$A$3</c:f>
              <c:strCache>
                <c:ptCount val="2"/>
                <c:pt idx="0">
                  <c:v>Costs</c:v>
                </c:pt>
                <c:pt idx="1">
                  <c:v>Revenues</c:v>
                </c:pt>
              </c:strCache>
            </c:strRef>
          </c:cat>
          <c:val>
            <c:numRef>
              <c:f>Sheet1!$B$2:$B$3</c:f>
              <c:numCache>
                <c:formatCode>General</c:formatCode>
                <c:ptCount val="2"/>
                <c:pt idx="0">
                  <c:v>1</c:v>
                </c:pt>
                <c:pt idx="1">
                  <c:v>10</c:v>
                </c:pt>
              </c:numCache>
            </c:numRef>
          </c:val>
          <c:extLst>
            <c:ext xmlns:c16="http://schemas.microsoft.com/office/drawing/2014/chart" uri="{C3380CC4-5D6E-409C-BE32-E72D297353CC}">
              <c16:uniqueId val="{00000002-A5D3-4975-9939-B61719B280B2}"/>
            </c:ext>
          </c:extLst>
        </c:ser>
        <c:ser>
          <c:idx val="1"/>
          <c:order val="1"/>
          <c:tx>
            <c:strRef>
              <c:f>Sheet1!$C$1</c:f>
              <c:strCache>
                <c:ptCount val="1"/>
                <c:pt idx="0">
                  <c:v>Series 2</c:v>
                </c:pt>
              </c:strCache>
            </c:strRef>
          </c:tx>
          <c:spPr>
            <a:solidFill>
              <a:schemeClr val="bg2">
                <a:lumMod val="90000"/>
              </a:schemeClr>
            </a:solidFill>
          </c:spPr>
          <c:invertIfNegative val="0"/>
          <c:cat>
            <c:strRef>
              <c:f>Sheet1!$A$2:$A$3</c:f>
              <c:strCache>
                <c:ptCount val="2"/>
                <c:pt idx="0">
                  <c:v>Costs</c:v>
                </c:pt>
                <c:pt idx="1">
                  <c:v>Revenues</c:v>
                </c:pt>
              </c:strCache>
            </c:strRef>
          </c:cat>
          <c:val>
            <c:numRef>
              <c:f>Sheet1!$C$2:$C$3</c:f>
              <c:numCache>
                <c:formatCode>General</c:formatCode>
                <c:ptCount val="2"/>
                <c:pt idx="0">
                  <c:v>2</c:v>
                </c:pt>
              </c:numCache>
            </c:numRef>
          </c:val>
          <c:extLst>
            <c:ext xmlns:c16="http://schemas.microsoft.com/office/drawing/2014/chart" uri="{C3380CC4-5D6E-409C-BE32-E72D297353CC}">
              <c16:uniqueId val="{00000003-A5D3-4975-9939-B61719B280B2}"/>
            </c:ext>
          </c:extLst>
        </c:ser>
        <c:ser>
          <c:idx val="2"/>
          <c:order val="2"/>
          <c:tx>
            <c:strRef>
              <c:f>Sheet1!$D$1</c:f>
              <c:strCache>
                <c:ptCount val="1"/>
                <c:pt idx="0">
                  <c:v>Series 3</c:v>
                </c:pt>
              </c:strCache>
            </c:strRef>
          </c:tx>
          <c:spPr>
            <a:solidFill>
              <a:schemeClr val="accent2"/>
            </a:solidFill>
          </c:spPr>
          <c:invertIfNegative val="0"/>
          <c:cat>
            <c:strRef>
              <c:f>Sheet1!$A$2:$A$3</c:f>
              <c:strCache>
                <c:ptCount val="2"/>
                <c:pt idx="0">
                  <c:v>Costs</c:v>
                </c:pt>
                <c:pt idx="1">
                  <c:v>Revenues</c:v>
                </c:pt>
              </c:strCache>
            </c:strRef>
          </c:cat>
          <c:val>
            <c:numRef>
              <c:f>Sheet1!$D$2:$D$3</c:f>
              <c:numCache>
                <c:formatCode>General</c:formatCode>
                <c:ptCount val="2"/>
                <c:pt idx="0">
                  <c:v>1.5</c:v>
                </c:pt>
              </c:numCache>
            </c:numRef>
          </c:val>
          <c:extLst>
            <c:ext xmlns:c16="http://schemas.microsoft.com/office/drawing/2014/chart" uri="{C3380CC4-5D6E-409C-BE32-E72D297353CC}">
              <c16:uniqueId val="{00000004-A5D3-4975-9939-B61719B280B2}"/>
            </c:ext>
          </c:extLst>
        </c:ser>
        <c:dLbls>
          <c:showLegendKey val="0"/>
          <c:showVal val="0"/>
          <c:showCatName val="0"/>
          <c:showSerName val="0"/>
          <c:showPercent val="0"/>
          <c:showBubbleSize val="0"/>
        </c:dLbls>
        <c:gapWidth val="113"/>
        <c:overlap val="100"/>
        <c:axId val="136015872"/>
        <c:axId val="159845376"/>
      </c:barChart>
      <c:catAx>
        <c:axId val="136015872"/>
        <c:scaling>
          <c:orientation val="minMax"/>
        </c:scaling>
        <c:delete val="0"/>
        <c:axPos val="b"/>
        <c:numFmt formatCode="General" sourceLinked="0"/>
        <c:majorTickMark val="out"/>
        <c:minorTickMark val="none"/>
        <c:tickLblPos val="nextTo"/>
        <c:txPr>
          <a:bodyPr/>
          <a:lstStyle/>
          <a:p>
            <a:pPr>
              <a:defRPr sz="1050"/>
            </a:pPr>
            <a:endParaRPr lang="en-US"/>
          </a:p>
        </c:txPr>
        <c:crossAx val="159845376"/>
        <c:crosses val="autoZero"/>
        <c:auto val="1"/>
        <c:lblAlgn val="ctr"/>
        <c:lblOffset val="100"/>
        <c:noMultiLvlLbl val="0"/>
      </c:catAx>
      <c:valAx>
        <c:axId val="159845376"/>
        <c:scaling>
          <c:orientation val="minMax"/>
          <c:max val="10"/>
        </c:scaling>
        <c:delete val="1"/>
        <c:axPos val="l"/>
        <c:majorGridlines/>
        <c:numFmt formatCode="General" sourceLinked="1"/>
        <c:majorTickMark val="out"/>
        <c:minorTickMark val="none"/>
        <c:tickLblPos val="nextTo"/>
        <c:crossAx val="136015872"/>
        <c:crosses val="autoZero"/>
        <c:crossBetween val="between"/>
      </c:valAx>
    </c:plotArea>
    <c:plotVisOnly val="1"/>
    <c:dispBlanksAs val="gap"/>
    <c:showDLblsOverMax val="0"/>
  </c:chart>
  <c:txPr>
    <a:bodyPr/>
    <a:lstStyle/>
    <a:p>
      <a:pPr>
        <a:defRPr sz="1200">
          <a:solidFill>
            <a:schemeClr val="bg1"/>
          </a:solidFil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E23705-1D7A-4AA5-B7D8-CDFC38105915}" type="datetimeFigureOut">
              <a:rPr lang="en-US" smtClean="0"/>
              <a:t>5/14/26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4A90DB-4C80-42B7-BBDA-47F735EECCA4}" type="slidenum">
              <a:rPr lang="en-US" smtClean="0"/>
              <a:t>‹#›</a:t>
            </a:fld>
            <a:endParaRPr lang="en-US"/>
          </a:p>
        </p:txBody>
      </p:sp>
    </p:spTree>
    <p:extLst>
      <p:ext uri="{BB962C8B-B14F-4D97-AF65-F5344CB8AC3E}">
        <p14:creationId xmlns:p14="http://schemas.microsoft.com/office/powerpoint/2010/main" val="2663853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B76D81-FBF5-45CE-829E-C56FDAAD8EFA}" type="datetime1">
              <a:rPr lang="en-US" smtClean="0"/>
              <a:t>5/14/26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934200" y="4781550"/>
            <a:ext cx="2133600" cy="273844"/>
          </a:xfrm>
        </p:spPr>
        <p:txBody>
          <a:bodyPr/>
          <a:lstStyle>
            <a:lvl1pPr>
              <a:defRPr>
                <a:solidFill>
                  <a:schemeClr val="bg1"/>
                </a:solidFill>
              </a:defRPr>
            </a:lvl1pPr>
          </a:lstStyle>
          <a:p>
            <a:fld id="{BDCA8EC3-6684-44AA-BBA4-DEDB48326CE2}" type="slidenum">
              <a:rPr lang="en-US" smtClean="0"/>
              <a:pPr/>
              <a:t>‹#›</a:t>
            </a:fld>
            <a:endParaRPr lang="en-US"/>
          </a:p>
        </p:txBody>
      </p:sp>
    </p:spTree>
    <p:extLst>
      <p:ext uri="{BB962C8B-B14F-4D97-AF65-F5344CB8AC3E}">
        <p14:creationId xmlns:p14="http://schemas.microsoft.com/office/powerpoint/2010/main" val="3507717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46362-C45F-4F77-B517-E779428E018D}" type="datetime1">
              <a:rPr lang="en-US" smtClean="0"/>
              <a:t>5/14/26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A8EC3-6684-44AA-BBA4-DEDB48326CE2}" type="slidenum">
              <a:rPr lang="en-US" smtClean="0"/>
              <a:t>‹#›</a:t>
            </a:fld>
            <a:endParaRPr lang="en-US"/>
          </a:p>
        </p:txBody>
      </p:sp>
    </p:spTree>
    <p:extLst>
      <p:ext uri="{BB962C8B-B14F-4D97-AF65-F5344CB8AC3E}">
        <p14:creationId xmlns:p14="http://schemas.microsoft.com/office/powerpoint/2010/main" val="2790919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8" y="275035"/>
            <a:ext cx="1157287" cy="585073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7175" y="275035"/>
            <a:ext cx="3319463" cy="585073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4AFE3E-A051-44C7-9346-ED43B80AD2B3}" type="datetime1">
              <a:rPr lang="en-US" smtClean="0"/>
              <a:t>5/14/26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A8EC3-6684-44AA-BBA4-DEDB48326CE2}" type="slidenum">
              <a:rPr lang="en-US" smtClean="0"/>
              <a:t>‹#›</a:t>
            </a:fld>
            <a:endParaRPr lang="en-US"/>
          </a:p>
        </p:txBody>
      </p:sp>
    </p:spTree>
    <p:extLst>
      <p:ext uri="{BB962C8B-B14F-4D97-AF65-F5344CB8AC3E}">
        <p14:creationId xmlns:p14="http://schemas.microsoft.com/office/powerpoint/2010/main" val="3320916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CD5130-1295-44FC-A433-A9479BB8A979}" type="datetime1">
              <a:rPr lang="en-US" smtClean="0"/>
              <a:t>5/14/26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A8EC3-6684-44AA-BBA4-DEDB48326CE2}" type="slidenum">
              <a:rPr lang="en-US" smtClean="0"/>
              <a:t>‹#›</a:t>
            </a:fld>
            <a:endParaRPr lang="en-US"/>
          </a:p>
        </p:txBody>
      </p:sp>
    </p:spTree>
    <p:extLst>
      <p:ext uri="{BB962C8B-B14F-4D97-AF65-F5344CB8AC3E}">
        <p14:creationId xmlns:p14="http://schemas.microsoft.com/office/powerpoint/2010/main" val="792079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5"/>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D69AE0-E5EE-4930-B15D-D6C93636FE16}" type="datetime1">
              <a:rPr lang="en-US" smtClean="0"/>
              <a:t>5/14/26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A8EC3-6684-44AA-BBA4-DEDB48326CE2}" type="slidenum">
              <a:rPr lang="en-US" smtClean="0"/>
              <a:t>‹#›</a:t>
            </a:fld>
            <a:endParaRPr lang="en-US"/>
          </a:p>
        </p:txBody>
      </p:sp>
    </p:spTree>
    <p:extLst>
      <p:ext uri="{BB962C8B-B14F-4D97-AF65-F5344CB8AC3E}">
        <p14:creationId xmlns:p14="http://schemas.microsoft.com/office/powerpoint/2010/main" val="3544378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7175" y="1600200"/>
            <a:ext cx="2238375" cy="45255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647950" y="1600200"/>
            <a:ext cx="2238375" cy="45255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C46D9E-A763-46C2-A03A-C8E24B7DC2D9}" type="datetime1">
              <a:rPr lang="en-US" smtClean="0"/>
              <a:t>5/14/26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A8EC3-6684-44AA-BBA4-DEDB48326CE2}" type="slidenum">
              <a:rPr lang="en-US" smtClean="0"/>
              <a:t>‹#›</a:t>
            </a:fld>
            <a:endParaRPr lang="en-US"/>
          </a:p>
        </p:txBody>
      </p:sp>
    </p:spTree>
    <p:extLst>
      <p:ext uri="{BB962C8B-B14F-4D97-AF65-F5344CB8AC3E}">
        <p14:creationId xmlns:p14="http://schemas.microsoft.com/office/powerpoint/2010/main" val="3272456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4"/>
            <a:ext cx="4041774"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4"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FD231D-D74B-45B3-AD2E-40B823C57CD5}" type="datetime1">
              <a:rPr lang="en-US" smtClean="0"/>
              <a:t>5/14/26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A8EC3-6684-44AA-BBA4-DEDB48326CE2}" type="slidenum">
              <a:rPr lang="en-US" smtClean="0"/>
              <a:t>‹#›</a:t>
            </a:fld>
            <a:endParaRPr lang="en-US"/>
          </a:p>
        </p:txBody>
      </p:sp>
    </p:spTree>
    <p:extLst>
      <p:ext uri="{BB962C8B-B14F-4D97-AF65-F5344CB8AC3E}">
        <p14:creationId xmlns:p14="http://schemas.microsoft.com/office/powerpoint/2010/main" val="124266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EA16F3-2A35-46C4-991A-5F0C73DD460B}" type="datetime1">
              <a:rPr lang="en-US" smtClean="0"/>
              <a:t>5/14/26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A8EC3-6684-44AA-BBA4-DEDB48326CE2}" type="slidenum">
              <a:rPr lang="en-US" smtClean="0"/>
              <a:t>‹#›</a:t>
            </a:fld>
            <a:endParaRPr lang="en-US"/>
          </a:p>
        </p:txBody>
      </p:sp>
    </p:spTree>
    <p:extLst>
      <p:ext uri="{BB962C8B-B14F-4D97-AF65-F5344CB8AC3E}">
        <p14:creationId xmlns:p14="http://schemas.microsoft.com/office/powerpoint/2010/main" val="4206965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F02D40-8134-47CC-85E3-89884B3B5EF0}" type="datetime1">
              <a:rPr lang="en-US" smtClean="0"/>
              <a:t>5/14/26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A8EC3-6684-44AA-BBA4-DEDB48326CE2}" type="slidenum">
              <a:rPr lang="en-US" smtClean="0"/>
              <a:t>‹#›</a:t>
            </a:fld>
            <a:endParaRPr lang="en-US"/>
          </a:p>
        </p:txBody>
      </p:sp>
    </p:spTree>
    <p:extLst>
      <p:ext uri="{BB962C8B-B14F-4D97-AF65-F5344CB8AC3E}">
        <p14:creationId xmlns:p14="http://schemas.microsoft.com/office/powerpoint/2010/main" val="3782604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04788"/>
            <a:ext cx="5111749"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31358A-2F2F-4159-BE2D-65D4F776452E}" type="datetime1">
              <a:rPr lang="en-US" smtClean="0"/>
              <a:t>5/14/26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A8EC3-6684-44AA-BBA4-DEDB48326CE2}" type="slidenum">
              <a:rPr lang="en-US" smtClean="0"/>
              <a:t>‹#›</a:t>
            </a:fld>
            <a:endParaRPr lang="en-US"/>
          </a:p>
        </p:txBody>
      </p:sp>
    </p:spTree>
    <p:extLst>
      <p:ext uri="{BB962C8B-B14F-4D97-AF65-F5344CB8AC3E}">
        <p14:creationId xmlns:p14="http://schemas.microsoft.com/office/powerpoint/2010/main" val="3024858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A97D26-5063-48A9-B18C-9EB7DF11BAE6}" type="datetime1">
              <a:rPr lang="en-US" smtClean="0"/>
              <a:t>5/14/26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A8EC3-6684-44AA-BBA4-DEDB48326CE2}" type="slidenum">
              <a:rPr lang="en-US" smtClean="0"/>
              <a:t>‹#›</a:t>
            </a:fld>
            <a:endParaRPr lang="en-US"/>
          </a:p>
        </p:txBody>
      </p:sp>
    </p:spTree>
    <p:extLst>
      <p:ext uri="{BB962C8B-B14F-4D97-AF65-F5344CB8AC3E}">
        <p14:creationId xmlns:p14="http://schemas.microsoft.com/office/powerpoint/2010/main" val="1279095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22643E6-9C46-4051-848A-7515888A7528}" type="datetime1">
              <a:rPr lang="en-US" smtClean="0"/>
              <a:t>5/14/26</a:t>
            </a:fld>
            <a:endParaRPr lang="en-US"/>
          </a:p>
        </p:txBody>
      </p:sp>
      <p:sp>
        <p:nvSpPr>
          <p:cNvPr id="5" name="Footer Placeholder 4"/>
          <p:cNvSpPr>
            <a:spLocks noGrp="1"/>
          </p:cNvSpPr>
          <p:nvPr>
            <p:ph type="ftr" sz="quarter" idx="3"/>
          </p:nvPr>
        </p:nvSpPr>
        <p:spPr>
          <a:xfrm>
            <a:off x="3124202"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DCA8EC3-6684-44AA-BBA4-DEDB48326CE2}" type="slidenum">
              <a:rPr lang="en-US" smtClean="0"/>
              <a:t>‹#›</a:t>
            </a:fld>
            <a:endParaRPr lang="en-US"/>
          </a:p>
        </p:txBody>
      </p:sp>
    </p:spTree>
    <p:extLst>
      <p:ext uri="{BB962C8B-B14F-4D97-AF65-F5344CB8AC3E}">
        <p14:creationId xmlns:p14="http://schemas.microsoft.com/office/powerpoint/2010/main" val="3525605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chart" Target="../charts/chart1.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10" Type="http://schemas.microsoft.com/office/2007/relationships/hdphoto" Target="../media/hdphoto4.wdp"/><Relationship Id="rId4" Type="http://schemas.openxmlformats.org/officeDocument/2006/relationships/image" Target="../media/image19.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1.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0.png"/><Relationship Id="rId5" Type="http://schemas.microsoft.com/office/2007/relationships/hdphoto" Target="../media/hdphoto6.wdp"/><Relationship Id="rId10" Type="http://schemas.microsoft.com/office/2007/relationships/hdphoto" Target="../media/hdphoto2.wdp"/><Relationship Id="rId4" Type="http://schemas.openxmlformats.org/officeDocument/2006/relationships/image" Target="../media/image29.png"/><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chart" Target="../charts/chart3.xml"/><Relationship Id="rId5" Type="http://schemas.openxmlformats.org/officeDocument/2006/relationships/chart" Target="../charts/char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hdphoto" Target="../media/hdphoto8.wdp"/><Relationship Id="rId7" Type="http://schemas.openxmlformats.org/officeDocument/2006/relationships/image" Target="../media/image40.jpe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10" Type="http://schemas.microsoft.com/office/2007/relationships/hdphoto" Target="../media/hdphoto2.wdp"/><Relationship Id="rId4" Type="http://schemas.openxmlformats.org/officeDocument/2006/relationships/image" Target="../media/image37.jpeg"/><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2.jpe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3.jpe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eg"/><Relationship Id="rId1" Type="http://schemas.openxmlformats.org/officeDocument/2006/relationships/slideLayout" Target="../slideLayouts/slideLayout1.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7" Type="http://schemas.microsoft.com/office/2007/relationships/hdphoto" Target="../media/hdphoto2.wdp"/><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patents.google.com/patent/US11022301B2/en?oq=US+11,022,301+B2" TargetMode="External"/><Relationship Id="rId4" Type="http://schemas.openxmlformats.org/officeDocument/2006/relationships/hyperlink" Target="https://patents.google.com/patent/US11486584B2/en?oq=US+11,486,584+B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1.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1.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10.jp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image" Target="../media/image11.emf"/><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5143500"/>
          </a:xfrm>
          <a:prstGeom prst="rect">
            <a:avLst/>
          </a:prstGeom>
          <a:gradFill flip="none" rotWithShape="1">
            <a:gsLst>
              <a:gs pos="0">
                <a:schemeClr val="accent1">
                  <a:alpha val="70000"/>
                </a:schemeClr>
              </a:gs>
              <a:gs pos="50000">
                <a:srgbClr val="242C34">
                  <a:alpha val="70000"/>
                </a:srgbClr>
              </a:gs>
              <a:gs pos="100000">
                <a:schemeClr val="accent2">
                  <a:alpha val="70000"/>
                </a:schemeClr>
              </a:gs>
            </a:gsLst>
            <a:lin ang="2700000" scaled="1"/>
            <a:tileRect/>
          </a:gradFill>
          <a:ln w="12700" cap="flat" cmpd="sng" algn="ctr">
            <a:noFill/>
            <a:prstDash val="solid"/>
            <a:miter lim="800000"/>
          </a:ln>
          <a:effectLst/>
        </p:spPr>
        <p:txBody>
          <a:bodyPr lIns="182843" tIns="91422" rIns="182843" bIns="91422" rtlCol="0" anchor="ctr"/>
          <a:lstStyle/>
          <a:p>
            <a:pPr algn="ctr" defTabSz="1828434"/>
            <a:endParaRPr lang="bg-BG" sz="3600" kern="0" dirty="0">
              <a:solidFill>
                <a:srgbClr val="FFFFFF"/>
              </a:solidFill>
              <a:latin typeface="Lato Light"/>
              <a:cs typeface="Gisha" pitchFamily="34" charset="-79"/>
            </a:endParaRPr>
          </a:p>
        </p:txBody>
      </p:sp>
      <p:sp>
        <p:nvSpPr>
          <p:cNvPr id="4" name="Rectangle 3"/>
          <p:cNvSpPr/>
          <p:nvPr/>
        </p:nvSpPr>
        <p:spPr>
          <a:xfrm>
            <a:off x="990600" y="3257550"/>
            <a:ext cx="7315200" cy="954107"/>
          </a:xfrm>
          <a:prstGeom prst="rect">
            <a:avLst/>
          </a:prstGeom>
        </p:spPr>
        <p:txBody>
          <a:bodyPr wrap="square">
            <a:spAutoFit/>
          </a:bodyPr>
          <a:lstStyle/>
          <a:p>
            <a:pPr algn="ctr"/>
            <a:r>
              <a:rPr lang="en-US" sz="2800" dirty="0">
                <a:solidFill>
                  <a:schemeClr val="bg1"/>
                </a:solidFill>
                <a:latin typeface="+mj-lt"/>
              </a:rPr>
              <a:t>Transforming energy efficiency </a:t>
            </a:r>
          </a:p>
          <a:p>
            <a:pPr algn="ctr"/>
            <a:r>
              <a:rPr lang="en-US" sz="2800" dirty="0">
                <a:solidFill>
                  <a:schemeClr val="bg1"/>
                </a:solidFill>
                <a:latin typeface="+mj-lt"/>
              </a:rPr>
              <a:t>in high volume buildings</a:t>
            </a:r>
          </a:p>
        </p:txBody>
      </p:sp>
      <p:pic>
        <p:nvPicPr>
          <p:cNvPr id="30" name="Picture 29">
            <a:extLst>
              <a:ext uri="{FF2B5EF4-FFF2-40B4-BE49-F238E27FC236}">
                <a16:creationId xmlns:a16="http://schemas.microsoft.com/office/drawing/2014/main" id="{2A403EB8-1B80-5E8F-8256-5C5625D1C41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767570" y="1"/>
            <a:ext cx="1376430" cy="917620"/>
          </a:xfrm>
          <a:prstGeom prst="rect">
            <a:avLst/>
          </a:prstGeom>
        </p:spPr>
      </p:pic>
      <p:pic>
        <p:nvPicPr>
          <p:cNvPr id="3" name="Picture 2">
            <a:extLst>
              <a:ext uri="{FF2B5EF4-FFF2-40B4-BE49-F238E27FC236}">
                <a16:creationId xmlns:a16="http://schemas.microsoft.com/office/drawing/2014/main" id="{67B00141-F882-9948-8A42-05C77E4C3A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1420065"/>
            <a:ext cx="2590800" cy="1335042"/>
          </a:xfrm>
          <a:prstGeom prst="rect">
            <a:avLst/>
          </a:prstGeom>
        </p:spPr>
      </p:pic>
      <p:pic>
        <p:nvPicPr>
          <p:cNvPr id="7" name="Picture 6">
            <a:extLst>
              <a:ext uri="{FF2B5EF4-FFF2-40B4-BE49-F238E27FC236}">
                <a16:creationId xmlns:a16="http://schemas.microsoft.com/office/drawing/2014/main" id="{2111B8E5-8D3F-274E-A4BB-11196ABD81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737" y="251665"/>
            <a:ext cx="1739900" cy="1168400"/>
          </a:xfrm>
          <a:prstGeom prst="rect">
            <a:avLst/>
          </a:prstGeom>
        </p:spPr>
      </p:pic>
    </p:spTree>
    <p:extLst>
      <p:ext uri="{BB962C8B-B14F-4D97-AF65-F5344CB8AC3E}">
        <p14:creationId xmlns:p14="http://schemas.microsoft.com/office/powerpoint/2010/main" val="1910504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E:\ELANCE\PICTURES\insurance-software-insurer-growth.jpg"/>
          <p:cNvPicPr>
            <a:picLocks noChangeAspect="1" noChangeArrowheads="1"/>
          </p:cNvPicPr>
          <p:nvPr/>
        </p:nvPicPr>
        <p:blipFill rotWithShape="1">
          <a:blip r:embed="rId2">
            <a:extLst>
              <a:ext uri="{28A0092B-C50C-407E-A947-70E740481C1C}">
                <a14:useLocalDpi xmlns:a14="http://schemas.microsoft.com/office/drawing/2010/main" val="0"/>
              </a:ext>
            </a:extLst>
          </a:blip>
          <a:srcRect l="11111"/>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9144000" cy="5143500"/>
          </a:xfrm>
          <a:prstGeom prst="rect">
            <a:avLst/>
          </a:prstGeom>
          <a:solidFill>
            <a:schemeClr val="tx1">
              <a:lumMod val="75000"/>
              <a:lumOff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0" y="0"/>
            <a:ext cx="9144000" cy="5143500"/>
          </a:xfrm>
          <a:prstGeom prst="rect">
            <a:avLst/>
          </a:prstGeom>
          <a:gradFill flip="none" rotWithShape="1">
            <a:gsLst>
              <a:gs pos="0">
                <a:schemeClr val="accent1">
                  <a:alpha val="70000"/>
                </a:schemeClr>
              </a:gs>
              <a:gs pos="50000">
                <a:srgbClr val="242C34">
                  <a:alpha val="70000"/>
                </a:srgbClr>
              </a:gs>
              <a:gs pos="100000">
                <a:schemeClr val="accent2">
                  <a:lumMod val="50000"/>
                  <a:alpha val="80000"/>
                </a:schemeClr>
              </a:gs>
            </a:gsLst>
            <a:lin ang="2700000" scaled="1"/>
            <a:tileRect/>
          </a:gradFill>
          <a:ln w="12700" cap="flat" cmpd="sng" algn="ctr">
            <a:noFill/>
            <a:prstDash val="solid"/>
            <a:miter lim="800000"/>
          </a:ln>
          <a:effectLst/>
        </p:spPr>
        <p:txBody>
          <a:bodyPr lIns="182843" tIns="91422" rIns="182843" bIns="91422" rtlCol="0" anchor="ctr"/>
          <a:lstStyle/>
          <a:p>
            <a:pPr algn="ctr" defTabSz="1828434"/>
            <a:endParaRPr lang="bg-BG" sz="3600" kern="0">
              <a:solidFill>
                <a:srgbClr val="FFFFFF"/>
              </a:solidFill>
              <a:latin typeface="Lato Light"/>
              <a:cs typeface="Gisha" pitchFamily="34" charset="-79"/>
            </a:endParaRPr>
          </a:p>
        </p:txBody>
      </p:sp>
      <p:sp>
        <p:nvSpPr>
          <p:cNvPr id="4" name="Rectangle 3"/>
          <p:cNvSpPr/>
          <p:nvPr/>
        </p:nvSpPr>
        <p:spPr>
          <a:xfrm>
            <a:off x="152400" y="285750"/>
            <a:ext cx="7772400" cy="400110"/>
          </a:xfrm>
          <a:prstGeom prst="rect">
            <a:avLst/>
          </a:prstGeom>
        </p:spPr>
        <p:txBody>
          <a:bodyPr wrap="square">
            <a:spAutoFit/>
          </a:bodyPr>
          <a:lstStyle/>
          <a:p>
            <a:r>
              <a:rPr lang="en-US" sz="2000" dirty="0">
                <a:solidFill>
                  <a:schemeClr val="bg1"/>
                </a:solidFill>
                <a:latin typeface="+mj-lt"/>
              </a:rPr>
              <a:t>Size of our market  - heating high  (HV)  volume buildings</a:t>
            </a:r>
          </a:p>
        </p:txBody>
      </p:sp>
      <p:sp>
        <p:nvSpPr>
          <p:cNvPr id="2" name="Rectangle 1"/>
          <p:cNvSpPr/>
          <p:nvPr/>
        </p:nvSpPr>
        <p:spPr>
          <a:xfrm>
            <a:off x="228600" y="666750"/>
            <a:ext cx="1524000" cy="660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2A403EB8-1B80-5E8F-8256-5C5625D1C41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767570" y="1"/>
            <a:ext cx="1376430" cy="917620"/>
          </a:xfrm>
          <a:prstGeom prst="rect">
            <a:avLst/>
          </a:prstGeom>
        </p:spPr>
      </p:pic>
      <p:sp>
        <p:nvSpPr>
          <p:cNvPr id="8" name="Rectangle 7"/>
          <p:cNvSpPr/>
          <p:nvPr/>
        </p:nvSpPr>
        <p:spPr>
          <a:xfrm>
            <a:off x="152400" y="805755"/>
            <a:ext cx="5257800" cy="1384995"/>
          </a:xfrm>
          <a:prstGeom prst="rect">
            <a:avLst/>
          </a:prstGeom>
        </p:spPr>
        <p:txBody>
          <a:bodyPr wrap="square">
            <a:spAutoFit/>
          </a:bodyPr>
          <a:lstStyle/>
          <a:p>
            <a:r>
              <a:rPr lang="en-US" sz="1200" dirty="0">
                <a:solidFill>
                  <a:schemeClr val="bg1"/>
                </a:solidFill>
              </a:rPr>
              <a:t>We estimate $5.0billion  is spent on heating and ventilation  energy of large buildings in North America alone every year. </a:t>
            </a:r>
          </a:p>
          <a:p>
            <a:endParaRPr lang="en-US" sz="1200" dirty="0">
              <a:solidFill>
                <a:schemeClr val="bg1"/>
              </a:solidFill>
            </a:endParaRPr>
          </a:p>
          <a:p>
            <a:r>
              <a:rPr lang="en-US" sz="1200" dirty="0">
                <a:solidFill>
                  <a:schemeClr val="bg1"/>
                </a:solidFill>
              </a:rPr>
              <a:t>We can save at least 50% or $2.5 billion in energy costs</a:t>
            </a:r>
          </a:p>
          <a:p>
            <a:endParaRPr lang="en-US" sz="1200" dirty="0">
              <a:solidFill>
                <a:schemeClr val="bg1"/>
              </a:solidFill>
            </a:endParaRPr>
          </a:p>
          <a:p>
            <a:r>
              <a:rPr lang="en-US" sz="1200" dirty="0">
                <a:solidFill>
                  <a:schemeClr val="bg1"/>
                </a:solidFill>
              </a:rPr>
              <a:t>Target – 10% of market in 4 years  </a:t>
            </a:r>
          </a:p>
          <a:p>
            <a:r>
              <a:rPr lang="en-US" sz="1200" dirty="0">
                <a:solidFill>
                  <a:schemeClr val="bg1"/>
                </a:solidFill>
              </a:rPr>
              <a:t>	-  €60 million ARR .  Company value €0.3billion</a:t>
            </a:r>
          </a:p>
        </p:txBody>
      </p:sp>
      <p:sp>
        <p:nvSpPr>
          <p:cNvPr id="10" name="Rectangle 9"/>
          <p:cNvSpPr/>
          <p:nvPr/>
        </p:nvSpPr>
        <p:spPr>
          <a:xfrm>
            <a:off x="730331" y="4474461"/>
            <a:ext cx="4572000" cy="461665"/>
          </a:xfrm>
          <a:prstGeom prst="rect">
            <a:avLst/>
          </a:prstGeom>
        </p:spPr>
        <p:txBody>
          <a:bodyPr wrap="square">
            <a:spAutoFit/>
          </a:bodyPr>
          <a:lstStyle/>
          <a:p>
            <a:r>
              <a:rPr lang="en-US" sz="1200" dirty="0">
                <a:solidFill>
                  <a:schemeClr val="bg1"/>
                </a:solidFill>
              </a:rPr>
              <a:t>This amounts to 48 </a:t>
            </a:r>
            <a:r>
              <a:rPr lang="en-US" sz="1200" dirty="0" err="1">
                <a:solidFill>
                  <a:schemeClr val="bg1"/>
                </a:solidFill>
              </a:rPr>
              <a:t>TWh</a:t>
            </a:r>
            <a:r>
              <a:rPr lang="en-US" sz="1200" dirty="0">
                <a:solidFill>
                  <a:schemeClr val="bg1"/>
                </a:solidFill>
              </a:rPr>
              <a:t> of gas per year &amp; </a:t>
            </a:r>
          </a:p>
          <a:p>
            <a:r>
              <a:rPr lang="en-US" sz="1200" dirty="0">
                <a:solidFill>
                  <a:schemeClr val="accent2"/>
                </a:solidFill>
              </a:rPr>
              <a:t>9.8 million </a:t>
            </a:r>
            <a:r>
              <a:rPr lang="en-US" sz="1200" dirty="0" err="1">
                <a:solidFill>
                  <a:schemeClr val="accent2"/>
                </a:solidFill>
              </a:rPr>
              <a:t>tonnes</a:t>
            </a:r>
            <a:r>
              <a:rPr lang="en-US" sz="1200" dirty="0">
                <a:solidFill>
                  <a:schemeClr val="accent2"/>
                </a:solidFill>
              </a:rPr>
              <a:t> </a:t>
            </a:r>
            <a:r>
              <a:rPr lang="en-US" sz="1200" dirty="0">
                <a:solidFill>
                  <a:schemeClr val="bg1"/>
                </a:solidFill>
              </a:rPr>
              <a:t>of CO₂ emissions avoided annually</a:t>
            </a:r>
          </a:p>
        </p:txBody>
      </p:sp>
      <p:grpSp>
        <p:nvGrpSpPr>
          <p:cNvPr id="38" name="Group 37"/>
          <p:cNvGrpSpPr/>
          <p:nvPr/>
        </p:nvGrpSpPr>
        <p:grpSpPr>
          <a:xfrm>
            <a:off x="304800" y="4400550"/>
            <a:ext cx="410291" cy="461091"/>
            <a:chOff x="3192862" y="1428750"/>
            <a:chExt cx="561389" cy="630897"/>
          </a:xfrm>
        </p:grpSpPr>
        <p:sp>
          <p:nvSpPr>
            <p:cNvPr id="39" name="Freeform 8"/>
            <p:cNvSpPr>
              <a:spLocks/>
            </p:cNvSpPr>
            <p:nvPr/>
          </p:nvSpPr>
          <p:spPr bwMode="auto">
            <a:xfrm>
              <a:off x="3284079" y="1521741"/>
              <a:ext cx="369772" cy="537906"/>
            </a:xfrm>
            <a:custGeom>
              <a:avLst/>
              <a:gdLst>
                <a:gd name="T0" fmla="*/ 714 w 1500"/>
                <a:gd name="T1" fmla="*/ 2179 h 2182"/>
                <a:gd name="T2" fmla="*/ 651 w 1500"/>
                <a:gd name="T3" fmla="*/ 2115 h 2182"/>
                <a:gd name="T4" fmla="*/ 726 w 1500"/>
                <a:gd name="T5" fmla="*/ 2085 h 2182"/>
                <a:gd name="T6" fmla="*/ 755 w 1500"/>
                <a:gd name="T7" fmla="*/ 2077 h 2182"/>
                <a:gd name="T8" fmla="*/ 448 w 1500"/>
                <a:gd name="T9" fmla="*/ 1946 h 2182"/>
                <a:gd name="T10" fmla="*/ 508 w 1500"/>
                <a:gd name="T11" fmla="*/ 1868 h 2182"/>
                <a:gd name="T12" fmla="*/ 722 w 1500"/>
                <a:gd name="T13" fmla="*/ 1829 h 2182"/>
                <a:gd name="T14" fmla="*/ 719 w 1500"/>
                <a:gd name="T15" fmla="*/ 1794 h 2182"/>
                <a:gd name="T16" fmla="*/ 466 w 1500"/>
                <a:gd name="T17" fmla="*/ 1722 h 2182"/>
                <a:gd name="T18" fmla="*/ 462 w 1500"/>
                <a:gd name="T19" fmla="*/ 1646 h 2182"/>
                <a:gd name="T20" fmla="*/ 656 w 1500"/>
                <a:gd name="T21" fmla="*/ 1595 h 2182"/>
                <a:gd name="T22" fmla="*/ 924 w 1500"/>
                <a:gd name="T23" fmla="*/ 1525 h 2182"/>
                <a:gd name="T24" fmla="*/ 986 w 1500"/>
                <a:gd name="T25" fmla="*/ 1382 h 2182"/>
                <a:gd name="T26" fmla="*/ 1354 w 1500"/>
                <a:gd name="T27" fmla="*/ 1049 h 2182"/>
                <a:gd name="T28" fmla="*/ 1236 w 1500"/>
                <a:gd name="T29" fmla="*/ 284 h 2182"/>
                <a:gd name="T30" fmla="*/ 702 w 1500"/>
                <a:gd name="T31" fmla="*/ 78 h 2182"/>
                <a:gd name="T32" fmla="*/ 132 w 1500"/>
                <a:gd name="T33" fmla="*/ 482 h 2182"/>
                <a:gd name="T34" fmla="*/ 146 w 1500"/>
                <a:gd name="T35" fmla="*/ 1050 h 2182"/>
                <a:gd name="T36" fmla="*/ 479 w 1500"/>
                <a:gd name="T37" fmla="*/ 1368 h 2182"/>
                <a:gd name="T38" fmla="*/ 482 w 1500"/>
                <a:gd name="T39" fmla="*/ 1419 h 2182"/>
                <a:gd name="T40" fmla="*/ 314 w 1500"/>
                <a:gd name="T41" fmla="*/ 1355 h 2182"/>
                <a:gd name="T42" fmla="*/ 15 w 1500"/>
                <a:gd name="T43" fmla="*/ 879 h 2182"/>
                <a:gd name="T44" fmla="*/ 136 w 1500"/>
                <a:gd name="T45" fmla="*/ 327 h 2182"/>
                <a:gd name="T46" fmla="*/ 383 w 1500"/>
                <a:gd name="T47" fmla="*/ 101 h 2182"/>
                <a:gd name="T48" fmla="*/ 417 w 1500"/>
                <a:gd name="T49" fmla="*/ 78 h 2182"/>
                <a:gd name="T50" fmla="*/ 575 w 1500"/>
                <a:gd name="T51" fmla="*/ 26 h 2182"/>
                <a:gd name="T52" fmla="*/ 1067 w 1500"/>
                <a:gd name="T53" fmla="*/ 75 h 2182"/>
                <a:gd name="T54" fmla="*/ 1456 w 1500"/>
                <a:gd name="T55" fmla="*/ 508 h 2182"/>
                <a:gd name="T56" fmla="*/ 1431 w 1500"/>
                <a:gd name="T57" fmla="*/ 1054 h 2182"/>
                <a:gd name="T58" fmla="*/ 1048 w 1500"/>
                <a:gd name="T59" fmla="*/ 1433 h 2182"/>
                <a:gd name="T60" fmla="*/ 1027 w 1500"/>
                <a:gd name="T61" fmla="*/ 1583 h 2182"/>
                <a:gd name="T62" fmla="*/ 920 w 1500"/>
                <a:gd name="T63" fmla="*/ 1650 h 2182"/>
                <a:gd name="T64" fmla="*/ 694 w 1500"/>
                <a:gd name="T65" fmla="*/ 1685 h 2182"/>
                <a:gd name="T66" fmla="*/ 980 w 1500"/>
                <a:gd name="T67" fmla="*/ 1787 h 2182"/>
                <a:gd name="T68" fmla="*/ 1006 w 1500"/>
                <a:gd name="T69" fmla="*/ 1874 h 2182"/>
                <a:gd name="T70" fmla="*/ 754 w 1500"/>
                <a:gd name="T71" fmla="*/ 1930 h 2182"/>
                <a:gd name="T72" fmla="*/ 770 w 1500"/>
                <a:gd name="T73" fmla="*/ 1969 h 2182"/>
                <a:gd name="T74" fmla="*/ 920 w 1500"/>
                <a:gd name="T75" fmla="*/ 2088 h 2182"/>
                <a:gd name="T76" fmla="*/ 761 w 1500"/>
                <a:gd name="T77" fmla="*/ 2182 h 2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0" h="2182">
                  <a:moveTo>
                    <a:pt x="761" y="2182"/>
                  </a:moveTo>
                  <a:cubicBezTo>
                    <a:pt x="746" y="2176"/>
                    <a:pt x="729" y="2181"/>
                    <a:pt x="714" y="2179"/>
                  </a:cubicBezTo>
                  <a:cubicBezTo>
                    <a:pt x="704" y="2178"/>
                    <a:pt x="694" y="2178"/>
                    <a:pt x="684" y="2177"/>
                  </a:cubicBezTo>
                  <a:cubicBezTo>
                    <a:pt x="641" y="2172"/>
                    <a:pt x="640" y="2151"/>
                    <a:pt x="651" y="2115"/>
                  </a:cubicBezTo>
                  <a:cubicBezTo>
                    <a:pt x="656" y="2099"/>
                    <a:pt x="670" y="2089"/>
                    <a:pt x="688" y="2088"/>
                  </a:cubicBezTo>
                  <a:cubicBezTo>
                    <a:pt x="701" y="2088"/>
                    <a:pt x="713" y="2086"/>
                    <a:pt x="726" y="2085"/>
                  </a:cubicBezTo>
                  <a:cubicBezTo>
                    <a:pt x="737" y="2084"/>
                    <a:pt x="749" y="2083"/>
                    <a:pt x="761" y="2082"/>
                  </a:cubicBezTo>
                  <a:cubicBezTo>
                    <a:pt x="762" y="2077"/>
                    <a:pt x="758" y="2078"/>
                    <a:pt x="755" y="2077"/>
                  </a:cubicBezTo>
                  <a:cubicBezTo>
                    <a:pt x="665" y="2047"/>
                    <a:pt x="575" y="2015"/>
                    <a:pt x="489" y="1975"/>
                  </a:cubicBezTo>
                  <a:cubicBezTo>
                    <a:pt x="473" y="1968"/>
                    <a:pt x="459" y="1959"/>
                    <a:pt x="448" y="1946"/>
                  </a:cubicBezTo>
                  <a:cubicBezTo>
                    <a:pt x="433" y="1928"/>
                    <a:pt x="434" y="1912"/>
                    <a:pt x="451" y="1896"/>
                  </a:cubicBezTo>
                  <a:cubicBezTo>
                    <a:pt x="467" y="1881"/>
                    <a:pt x="487" y="1873"/>
                    <a:pt x="508" y="1868"/>
                  </a:cubicBezTo>
                  <a:cubicBezTo>
                    <a:pt x="569" y="1853"/>
                    <a:pt x="631" y="1843"/>
                    <a:pt x="694" y="1837"/>
                  </a:cubicBezTo>
                  <a:cubicBezTo>
                    <a:pt x="704" y="1836"/>
                    <a:pt x="713" y="1834"/>
                    <a:pt x="722" y="1829"/>
                  </a:cubicBezTo>
                  <a:cubicBezTo>
                    <a:pt x="729" y="1826"/>
                    <a:pt x="736" y="1821"/>
                    <a:pt x="735" y="1812"/>
                  </a:cubicBezTo>
                  <a:cubicBezTo>
                    <a:pt x="733" y="1803"/>
                    <a:pt x="729" y="1797"/>
                    <a:pt x="719" y="1794"/>
                  </a:cubicBezTo>
                  <a:cubicBezTo>
                    <a:pt x="677" y="1783"/>
                    <a:pt x="635" y="1771"/>
                    <a:pt x="593" y="1759"/>
                  </a:cubicBezTo>
                  <a:cubicBezTo>
                    <a:pt x="551" y="1746"/>
                    <a:pt x="507" y="1739"/>
                    <a:pt x="466" y="1722"/>
                  </a:cubicBezTo>
                  <a:cubicBezTo>
                    <a:pt x="451" y="1716"/>
                    <a:pt x="432" y="1709"/>
                    <a:pt x="432" y="1689"/>
                  </a:cubicBezTo>
                  <a:cubicBezTo>
                    <a:pt x="432" y="1669"/>
                    <a:pt x="447" y="1657"/>
                    <a:pt x="462" y="1646"/>
                  </a:cubicBezTo>
                  <a:cubicBezTo>
                    <a:pt x="488" y="1629"/>
                    <a:pt x="518" y="1621"/>
                    <a:pt x="548" y="1616"/>
                  </a:cubicBezTo>
                  <a:cubicBezTo>
                    <a:pt x="584" y="1608"/>
                    <a:pt x="620" y="1602"/>
                    <a:pt x="656" y="1595"/>
                  </a:cubicBezTo>
                  <a:cubicBezTo>
                    <a:pt x="739" y="1580"/>
                    <a:pt x="822" y="1564"/>
                    <a:pt x="905" y="1549"/>
                  </a:cubicBezTo>
                  <a:cubicBezTo>
                    <a:pt x="919" y="1546"/>
                    <a:pt x="926" y="1541"/>
                    <a:pt x="924" y="1525"/>
                  </a:cubicBezTo>
                  <a:cubicBezTo>
                    <a:pt x="922" y="1505"/>
                    <a:pt x="923" y="1485"/>
                    <a:pt x="923" y="1465"/>
                  </a:cubicBezTo>
                  <a:cubicBezTo>
                    <a:pt x="924" y="1423"/>
                    <a:pt x="946" y="1395"/>
                    <a:pt x="986" y="1382"/>
                  </a:cubicBezTo>
                  <a:cubicBezTo>
                    <a:pt x="1037" y="1364"/>
                    <a:pt x="1084" y="1338"/>
                    <a:pt x="1129" y="1308"/>
                  </a:cubicBezTo>
                  <a:cubicBezTo>
                    <a:pt x="1226" y="1240"/>
                    <a:pt x="1302" y="1155"/>
                    <a:pt x="1354" y="1049"/>
                  </a:cubicBezTo>
                  <a:cubicBezTo>
                    <a:pt x="1408" y="942"/>
                    <a:pt x="1431" y="829"/>
                    <a:pt x="1424" y="710"/>
                  </a:cubicBezTo>
                  <a:cubicBezTo>
                    <a:pt x="1413" y="546"/>
                    <a:pt x="1350" y="403"/>
                    <a:pt x="1236" y="284"/>
                  </a:cubicBezTo>
                  <a:cubicBezTo>
                    <a:pt x="1178" y="223"/>
                    <a:pt x="1112" y="175"/>
                    <a:pt x="1036" y="140"/>
                  </a:cubicBezTo>
                  <a:cubicBezTo>
                    <a:pt x="930" y="90"/>
                    <a:pt x="819" y="69"/>
                    <a:pt x="702" y="78"/>
                  </a:cubicBezTo>
                  <a:cubicBezTo>
                    <a:pt x="572" y="88"/>
                    <a:pt x="455" y="131"/>
                    <a:pt x="351" y="209"/>
                  </a:cubicBezTo>
                  <a:cubicBezTo>
                    <a:pt x="253" y="281"/>
                    <a:pt x="180" y="372"/>
                    <a:pt x="132" y="482"/>
                  </a:cubicBezTo>
                  <a:cubicBezTo>
                    <a:pt x="89" y="578"/>
                    <a:pt x="72" y="678"/>
                    <a:pt x="76" y="783"/>
                  </a:cubicBezTo>
                  <a:cubicBezTo>
                    <a:pt x="81" y="877"/>
                    <a:pt x="104" y="966"/>
                    <a:pt x="146" y="1050"/>
                  </a:cubicBezTo>
                  <a:cubicBezTo>
                    <a:pt x="209" y="1176"/>
                    <a:pt x="304" y="1273"/>
                    <a:pt x="427" y="1342"/>
                  </a:cubicBezTo>
                  <a:cubicBezTo>
                    <a:pt x="444" y="1352"/>
                    <a:pt x="462" y="1360"/>
                    <a:pt x="479" y="1368"/>
                  </a:cubicBezTo>
                  <a:cubicBezTo>
                    <a:pt x="492" y="1374"/>
                    <a:pt x="496" y="1382"/>
                    <a:pt x="491" y="1395"/>
                  </a:cubicBezTo>
                  <a:cubicBezTo>
                    <a:pt x="488" y="1403"/>
                    <a:pt x="485" y="1411"/>
                    <a:pt x="482" y="1419"/>
                  </a:cubicBezTo>
                  <a:cubicBezTo>
                    <a:pt x="475" y="1437"/>
                    <a:pt x="467" y="1440"/>
                    <a:pt x="449" y="1432"/>
                  </a:cubicBezTo>
                  <a:cubicBezTo>
                    <a:pt x="402" y="1412"/>
                    <a:pt x="357" y="1386"/>
                    <a:pt x="314" y="1355"/>
                  </a:cubicBezTo>
                  <a:cubicBezTo>
                    <a:pt x="253" y="1311"/>
                    <a:pt x="199" y="1258"/>
                    <a:pt x="153" y="1197"/>
                  </a:cubicBezTo>
                  <a:cubicBezTo>
                    <a:pt x="82" y="1102"/>
                    <a:pt x="36" y="995"/>
                    <a:pt x="15" y="879"/>
                  </a:cubicBezTo>
                  <a:cubicBezTo>
                    <a:pt x="0" y="789"/>
                    <a:pt x="1" y="699"/>
                    <a:pt x="18" y="609"/>
                  </a:cubicBezTo>
                  <a:cubicBezTo>
                    <a:pt x="37" y="507"/>
                    <a:pt x="77" y="413"/>
                    <a:pt x="136" y="327"/>
                  </a:cubicBezTo>
                  <a:cubicBezTo>
                    <a:pt x="194" y="244"/>
                    <a:pt x="265" y="175"/>
                    <a:pt x="351" y="121"/>
                  </a:cubicBezTo>
                  <a:cubicBezTo>
                    <a:pt x="362" y="114"/>
                    <a:pt x="373" y="108"/>
                    <a:pt x="383" y="101"/>
                  </a:cubicBezTo>
                  <a:cubicBezTo>
                    <a:pt x="389" y="98"/>
                    <a:pt x="394" y="95"/>
                    <a:pt x="396" y="87"/>
                  </a:cubicBezTo>
                  <a:cubicBezTo>
                    <a:pt x="398" y="80"/>
                    <a:pt x="408" y="75"/>
                    <a:pt x="417" y="78"/>
                  </a:cubicBezTo>
                  <a:cubicBezTo>
                    <a:pt x="423" y="80"/>
                    <a:pt x="428" y="78"/>
                    <a:pt x="433" y="76"/>
                  </a:cubicBezTo>
                  <a:cubicBezTo>
                    <a:pt x="478" y="54"/>
                    <a:pt x="526" y="37"/>
                    <a:pt x="575" y="26"/>
                  </a:cubicBezTo>
                  <a:cubicBezTo>
                    <a:pt x="666" y="4"/>
                    <a:pt x="758" y="0"/>
                    <a:pt x="851" y="12"/>
                  </a:cubicBezTo>
                  <a:cubicBezTo>
                    <a:pt x="927" y="21"/>
                    <a:pt x="999" y="42"/>
                    <a:pt x="1067" y="75"/>
                  </a:cubicBezTo>
                  <a:cubicBezTo>
                    <a:pt x="1164" y="121"/>
                    <a:pt x="1249" y="185"/>
                    <a:pt x="1319" y="268"/>
                  </a:cubicBezTo>
                  <a:cubicBezTo>
                    <a:pt x="1379" y="340"/>
                    <a:pt x="1426" y="420"/>
                    <a:pt x="1456" y="508"/>
                  </a:cubicBezTo>
                  <a:cubicBezTo>
                    <a:pt x="1487" y="602"/>
                    <a:pt x="1500" y="697"/>
                    <a:pt x="1495" y="796"/>
                  </a:cubicBezTo>
                  <a:cubicBezTo>
                    <a:pt x="1489" y="886"/>
                    <a:pt x="1468" y="972"/>
                    <a:pt x="1431" y="1054"/>
                  </a:cubicBezTo>
                  <a:cubicBezTo>
                    <a:pt x="1403" y="1118"/>
                    <a:pt x="1366" y="1176"/>
                    <a:pt x="1321" y="1230"/>
                  </a:cubicBezTo>
                  <a:cubicBezTo>
                    <a:pt x="1246" y="1319"/>
                    <a:pt x="1155" y="1387"/>
                    <a:pt x="1048" y="1433"/>
                  </a:cubicBezTo>
                  <a:cubicBezTo>
                    <a:pt x="1037" y="1438"/>
                    <a:pt x="1033" y="1444"/>
                    <a:pt x="1033" y="1456"/>
                  </a:cubicBezTo>
                  <a:cubicBezTo>
                    <a:pt x="1032" y="1498"/>
                    <a:pt x="1028" y="1540"/>
                    <a:pt x="1027" y="1583"/>
                  </a:cubicBezTo>
                  <a:cubicBezTo>
                    <a:pt x="1027" y="1600"/>
                    <a:pt x="1015" y="1611"/>
                    <a:pt x="1002" y="1621"/>
                  </a:cubicBezTo>
                  <a:cubicBezTo>
                    <a:pt x="978" y="1640"/>
                    <a:pt x="949" y="1645"/>
                    <a:pt x="920" y="1650"/>
                  </a:cubicBezTo>
                  <a:cubicBezTo>
                    <a:pt x="871" y="1658"/>
                    <a:pt x="822" y="1665"/>
                    <a:pt x="773" y="1673"/>
                  </a:cubicBezTo>
                  <a:cubicBezTo>
                    <a:pt x="748" y="1677"/>
                    <a:pt x="723" y="1681"/>
                    <a:pt x="694" y="1685"/>
                  </a:cubicBezTo>
                  <a:cubicBezTo>
                    <a:pt x="730" y="1696"/>
                    <a:pt x="762" y="1706"/>
                    <a:pt x="794" y="1717"/>
                  </a:cubicBezTo>
                  <a:cubicBezTo>
                    <a:pt x="857" y="1737"/>
                    <a:pt x="920" y="1758"/>
                    <a:pt x="980" y="1787"/>
                  </a:cubicBezTo>
                  <a:cubicBezTo>
                    <a:pt x="1000" y="1798"/>
                    <a:pt x="1017" y="1811"/>
                    <a:pt x="1023" y="1834"/>
                  </a:cubicBezTo>
                  <a:cubicBezTo>
                    <a:pt x="1028" y="1852"/>
                    <a:pt x="1022" y="1865"/>
                    <a:pt x="1006" y="1874"/>
                  </a:cubicBezTo>
                  <a:cubicBezTo>
                    <a:pt x="980" y="1889"/>
                    <a:pt x="950" y="1890"/>
                    <a:pt x="921" y="1896"/>
                  </a:cubicBezTo>
                  <a:cubicBezTo>
                    <a:pt x="866" y="1908"/>
                    <a:pt x="810" y="1919"/>
                    <a:pt x="754" y="1930"/>
                  </a:cubicBezTo>
                  <a:cubicBezTo>
                    <a:pt x="735" y="1934"/>
                    <a:pt x="716" y="1938"/>
                    <a:pt x="693" y="1943"/>
                  </a:cubicBezTo>
                  <a:cubicBezTo>
                    <a:pt x="721" y="1952"/>
                    <a:pt x="746" y="1961"/>
                    <a:pt x="770" y="1969"/>
                  </a:cubicBezTo>
                  <a:cubicBezTo>
                    <a:pt x="813" y="1982"/>
                    <a:pt x="855" y="2000"/>
                    <a:pt x="896" y="2018"/>
                  </a:cubicBezTo>
                  <a:cubicBezTo>
                    <a:pt x="925" y="2031"/>
                    <a:pt x="936" y="2061"/>
                    <a:pt x="920" y="2088"/>
                  </a:cubicBezTo>
                  <a:cubicBezTo>
                    <a:pt x="896" y="2131"/>
                    <a:pt x="866" y="2169"/>
                    <a:pt x="815" y="2182"/>
                  </a:cubicBezTo>
                  <a:cubicBezTo>
                    <a:pt x="797" y="2182"/>
                    <a:pt x="779" y="2182"/>
                    <a:pt x="761" y="218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40" name="Freeform 9"/>
            <p:cNvSpPr>
              <a:spLocks/>
            </p:cNvSpPr>
            <p:nvPr/>
          </p:nvSpPr>
          <p:spPr bwMode="auto">
            <a:xfrm>
              <a:off x="3419069" y="1591040"/>
              <a:ext cx="159531" cy="244867"/>
            </a:xfrm>
            <a:custGeom>
              <a:avLst/>
              <a:gdLst/>
              <a:ahLst/>
              <a:cxnLst/>
              <a:rect l="l" t="t" r="r" b="b"/>
              <a:pathLst>
                <a:path w="2426593" h="3724620">
                  <a:moveTo>
                    <a:pt x="1881227" y="1187450"/>
                  </a:moveTo>
                  <a:cubicBezTo>
                    <a:pt x="1877475" y="1187450"/>
                    <a:pt x="1873723" y="1191198"/>
                    <a:pt x="1873719" y="1191202"/>
                  </a:cubicBezTo>
                  <a:cubicBezTo>
                    <a:pt x="1869965" y="1213714"/>
                    <a:pt x="1862456" y="1236226"/>
                    <a:pt x="1858702" y="1262490"/>
                  </a:cubicBezTo>
                  <a:cubicBezTo>
                    <a:pt x="1761092" y="1731489"/>
                    <a:pt x="1562118" y="2159216"/>
                    <a:pt x="1280552" y="2545671"/>
                  </a:cubicBezTo>
                  <a:cubicBezTo>
                    <a:pt x="1141646" y="2740774"/>
                    <a:pt x="976460" y="2917118"/>
                    <a:pt x="796257" y="3074701"/>
                  </a:cubicBezTo>
                  <a:cubicBezTo>
                    <a:pt x="796257" y="3097213"/>
                    <a:pt x="807520" y="3097213"/>
                    <a:pt x="822537" y="3089709"/>
                  </a:cubicBezTo>
                  <a:cubicBezTo>
                    <a:pt x="826291" y="3089709"/>
                    <a:pt x="830045" y="3089709"/>
                    <a:pt x="833799" y="3085957"/>
                  </a:cubicBezTo>
                  <a:cubicBezTo>
                    <a:pt x="1156662" y="2894606"/>
                    <a:pt x="1426966" y="2643222"/>
                    <a:pt x="1618432" y="2316799"/>
                  </a:cubicBezTo>
                  <a:cubicBezTo>
                    <a:pt x="1824914" y="1967864"/>
                    <a:pt x="1907507" y="1592665"/>
                    <a:pt x="1881227" y="1187450"/>
                  </a:cubicBezTo>
                  <a:close/>
                  <a:moveTo>
                    <a:pt x="1951234" y="0"/>
                  </a:moveTo>
                  <a:cubicBezTo>
                    <a:pt x="2041236" y="93749"/>
                    <a:pt x="2104987" y="194997"/>
                    <a:pt x="2157488" y="296246"/>
                  </a:cubicBezTo>
                  <a:cubicBezTo>
                    <a:pt x="2314992" y="592492"/>
                    <a:pt x="2393743" y="911238"/>
                    <a:pt x="2419994" y="1241233"/>
                  </a:cubicBezTo>
                  <a:cubicBezTo>
                    <a:pt x="2442494" y="1567479"/>
                    <a:pt x="2404993" y="1886225"/>
                    <a:pt x="2344992" y="2204971"/>
                  </a:cubicBezTo>
                  <a:cubicBezTo>
                    <a:pt x="2262490" y="2666214"/>
                    <a:pt x="1996235" y="2996210"/>
                    <a:pt x="1639978" y="3273706"/>
                  </a:cubicBezTo>
                  <a:cubicBezTo>
                    <a:pt x="1441224" y="3427454"/>
                    <a:pt x="1219969" y="3536203"/>
                    <a:pt x="983714" y="3614952"/>
                  </a:cubicBezTo>
                  <a:cubicBezTo>
                    <a:pt x="844962" y="3659951"/>
                    <a:pt x="706209" y="3701200"/>
                    <a:pt x="559956" y="3723700"/>
                  </a:cubicBezTo>
                  <a:cubicBezTo>
                    <a:pt x="529955" y="3727450"/>
                    <a:pt x="511205" y="3719950"/>
                    <a:pt x="492454" y="3697451"/>
                  </a:cubicBezTo>
                  <a:cubicBezTo>
                    <a:pt x="391202" y="3592452"/>
                    <a:pt x="304951" y="3476204"/>
                    <a:pt x="229949" y="3348705"/>
                  </a:cubicBezTo>
                  <a:cubicBezTo>
                    <a:pt x="57446" y="3052459"/>
                    <a:pt x="-21306" y="2729964"/>
                    <a:pt x="4945" y="2384968"/>
                  </a:cubicBezTo>
                  <a:cubicBezTo>
                    <a:pt x="16195" y="2242470"/>
                    <a:pt x="91196" y="2122472"/>
                    <a:pt x="169948" y="2009973"/>
                  </a:cubicBezTo>
                  <a:cubicBezTo>
                    <a:pt x="357452" y="1747477"/>
                    <a:pt x="612457" y="1578729"/>
                    <a:pt x="908713" y="1469980"/>
                  </a:cubicBezTo>
                  <a:cubicBezTo>
                    <a:pt x="1332472" y="1308733"/>
                    <a:pt x="1621227" y="1012486"/>
                    <a:pt x="1804981" y="603742"/>
                  </a:cubicBezTo>
                  <a:cubicBezTo>
                    <a:pt x="1846232" y="509993"/>
                    <a:pt x="1879983" y="412494"/>
                    <a:pt x="1906233" y="314996"/>
                  </a:cubicBezTo>
                  <a:cubicBezTo>
                    <a:pt x="1932484" y="217497"/>
                    <a:pt x="1939984" y="116248"/>
                    <a:pt x="195123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41" name="Freeform 10"/>
            <p:cNvSpPr>
              <a:spLocks/>
            </p:cNvSpPr>
            <p:nvPr/>
          </p:nvSpPr>
          <p:spPr bwMode="auto">
            <a:xfrm>
              <a:off x="3344298" y="1682257"/>
              <a:ext cx="94869" cy="146113"/>
            </a:xfrm>
            <a:custGeom>
              <a:avLst/>
              <a:gdLst>
                <a:gd name="T0" fmla="*/ 385 w 385"/>
                <a:gd name="T1" fmla="*/ 589 h 593"/>
                <a:gd name="T2" fmla="*/ 301 w 385"/>
                <a:gd name="T3" fmla="*/ 589 h 593"/>
                <a:gd name="T4" fmla="*/ 95 w 385"/>
                <a:gd name="T5" fmla="*/ 475 h 593"/>
                <a:gd name="T6" fmla="*/ 23 w 385"/>
                <a:gd name="T7" fmla="*/ 321 h 593"/>
                <a:gd name="T8" fmla="*/ 2 w 385"/>
                <a:gd name="T9" fmla="*/ 116 h 593"/>
                <a:gd name="T10" fmla="*/ 9 w 385"/>
                <a:gd name="T11" fmla="*/ 0 h 593"/>
                <a:gd name="T12" fmla="*/ 64 w 385"/>
                <a:gd name="T13" fmla="*/ 42 h 593"/>
                <a:gd name="T14" fmla="*/ 269 w 385"/>
                <a:gd name="T15" fmla="*/ 184 h 593"/>
                <a:gd name="T16" fmla="*/ 283 w 385"/>
                <a:gd name="T17" fmla="*/ 219 h 593"/>
                <a:gd name="T18" fmla="*/ 334 w 385"/>
                <a:gd name="T19" fmla="*/ 515 h 593"/>
                <a:gd name="T20" fmla="*/ 385 w 385"/>
                <a:gd name="T21" fmla="*/ 589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5" h="593">
                  <a:moveTo>
                    <a:pt x="385" y="589"/>
                  </a:moveTo>
                  <a:cubicBezTo>
                    <a:pt x="355" y="593"/>
                    <a:pt x="328" y="593"/>
                    <a:pt x="301" y="589"/>
                  </a:cubicBezTo>
                  <a:cubicBezTo>
                    <a:pt x="217" y="578"/>
                    <a:pt x="148" y="541"/>
                    <a:pt x="95" y="475"/>
                  </a:cubicBezTo>
                  <a:cubicBezTo>
                    <a:pt x="59" y="430"/>
                    <a:pt x="37" y="377"/>
                    <a:pt x="23" y="321"/>
                  </a:cubicBezTo>
                  <a:cubicBezTo>
                    <a:pt x="5" y="254"/>
                    <a:pt x="0" y="185"/>
                    <a:pt x="2" y="116"/>
                  </a:cubicBezTo>
                  <a:cubicBezTo>
                    <a:pt x="2" y="78"/>
                    <a:pt x="3" y="40"/>
                    <a:pt x="9" y="0"/>
                  </a:cubicBezTo>
                  <a:cubicBezTo>
                    <a:pt x="28" y="14"/>
                    <a:pt x="46" y="28"/>
                    <a:pt x="64" y="42"/>
                  </a:cubicBezTo>
                  <a:cubicBezTo>
                    <a:pt x="130" y="91"/>
                    <a:pt x="196" y="143"/>
                    <a:pt x="269" y="184"/>
                  </a:cubicBezTo>
                  <a:cubicBezTo>
                    <a:pt x="285" y="193"/>
                    <a:pt x="288" y="201"/>
                    <a:pt x="283" y="219"/>
                  </a:cubicBezTo>
                  <a:cubicBezTo>
                    <a:pt x="259" y="324"/>
                    <a:pt x="281" y="422"/>
                    <a:pt x="334" y="515"/>
                  </a:cubicBezTo>
                  <a:cubicBezTo>
                    <a:pt x="348" y="540"/>
                    <a:pt x="364" y="564"/>
                    <a:pt x="385" y="58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42" name="Freeform 11"/>
            <p:cNvSpPr>
              <a:spLocks/>
            </p:cNvSpPr>
            <p:nvPr/>
          </p:nvSpPr>
          <p:spPr bwMode="auto">
            <a:xfrm>
              <a:off x="3423617" y="1433238"/>
              <a:ext cx="21500" cy="76605"/>
            </a:xfrm>
            <a:custGeom>
              <a:avLst/>
              <a:gdLst>
                <a:gd name="T0" fmla="*/ 6 w 87"/>
                <a:gd name="T1" fmla="*/ 0 h 311"/>
                <a:gd name="T2" fmla="*/ 52 w 87"/>
                <a:gd name="T3" fmla="*/ 173 h 311"/>
                <a:gd name="T4" fmla="*/ 74 w 87"/>
                <a:gd name="T5" fmla="*/ 224 h 311"/>
                <a:gd name="T6" fmla="*/ 82 w 87"/>
                <a:gd name="T7" fmla="*/ 274 h 311"/>
                <a:gd name="T8" fmla="*/ 81 w 87"/>
                <a:gd name="T9" fmla="*/ 283 h 311"/>
                <a:gd name="T10" fmla="*/ 62 w 87"/>
                <a:gd name="T11" fmla="*/ 305 h 311"/>
                <a:gd name="T12" fmla="*/ 27 w 87"/>
                <a:gd name="T13" fmla="*/ 277 h 311"/>
                <a:gd name="T14" fmla="*/ 8 w 87"/>
                <a:gd name="T15" fmla="*/ 73 h 311"/>
                <a:gd name="T16" fmla="*/ 3 w 87"/>
                <a:gd name="T17" fmla="*/ 6 h 311"/>
                <a:gd name="T18" fmla="*/ 6 w 87"/>
                <a:gd name="T19" fmla="*/ 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311">
                  <a:moveTo>
                    <a:pt x="6" y="0"/>
                  </a:moveTo>
                  <a:cubicBezTo>
                    <a:pt x="21" y="58"/>
                    <a:pt x="36" y="115"/>
                    <a:pt x="52" y="173"/>
                  </a:cubicBezTo>
                  <a:cubicBezTo>
                    <a:pt x="57" y="190"/>
                    <a:pt x="63" y="208"/>
                    <a:pt x="74" y="224"/>
                  </a:cubicBezTo>
                  <a:cubicBezTo>
                    <a:pt x="83" y="238"/>
                    <a:pt x="86" y="256"/>
                    <a:pt x="82" y="274"/>
                  </a:cubicBezTo>
                  <a:cubicBezTo>
                    <a:pt x="81" y="277"/>
                    <a:pt x="80" y="280"/>
                    <a:pt x="81" y="283"/>
                  </a:cubicBezTo>
                  <a:cubicBezTo>
                    <a:pt x="87" y="301"/>
                    <a:pt x="76" y="303"/>
                    <a:pt x="62" y="305"/>
                  </a:cubicBezTo>
                  <a:cubicBezTo>
                    <a:pt x="29" y="311"/>
                    <a:pt x="30" y="311"/>
                    <a:pt x="27" y="277"/>
                  </a:cubicBezTo>
                  <a:cubicBezTo>
                    <a:pt x="21" y="209"/>
                    <a:pt x="14" y="141"/>
                    <a:pt x="8" y="73"/>
                  </a:cubicBezTo>
                  <a:cubicBezTo>
                    <a:pt x="6" y="51"/>
                    <a:pt x="5" y="29"/>
                    <a:pt x="3" y="6"/>
                  </a:cubicBezTo>
                  <a:cubicBezTo>
                    <a:pt x="2" y="3"/>
                    <a:pt x="0" y="0"/>
                    <a:pt x="6" y="0"/>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bg-BG"/>
            </a:p>
          </p:txBody>
        </p:sp>
        <p:sp>
          <p:nvSpPr>
            <p:cNvPr id="43" name="Freeform 14"/>
            <p:cNvSpPr>
              <a:spLocks/>
            </p:cNvSpPr>
            <p:nvPr/>
          </p:nvSpPr>
          <p:spPr bwMode="auto">
            <a:xfrm>
              <a:off x="3269780" y="1512348"/>
              <a:ext cx="62098" cy="60950"/>
            </a:xfrm>
            <a:custGeom>
              <a:avLst/>
              <a:gdLst>
                <a:gd name="T0" fmla="*/ 1 w 252"/>
                <a:gd name="T1" fmla="*/ 0 h 247"/>
                <a:gd name="T2" fmla="*/ 186 w 252"/>
                <a:gd name="T3" fmla="*/ 152 h 247"/>
                <a:gd name="T4" fmla="*/ 245 w 252"/>
                <a:gd name="T5" fmla="*/ 200 h 247"/>
                <a:gd name="T6" fmla="*/ 246 w 252"/>
                <a:gd name="T7" fmla="*/ 214 h 247"/>
                <a:gd name="T8" fmla="*/ 220 w 252"/>
                <a:gd name="T9" fmla="*/ 240 h 247"/>
                <a:gd name="T10" fmla="*/ 207 w 252"/>
                <a:gd name="T11" fmla="*/ 239 h 247"/>
                <a:gd name="T12" fmla="*/ 128 w 252"/>
                <a:gd name="T13" fmla="*/ 151 h 247"/>
                <a:gd name="T14" fmla="*/ 4 w 252"/>
                <a:gd name="T15" fmla="*/ 8 h 247"/>
                <a:gd name="T16" fmla="*/ 1 w 252"/>
                <a:gd name="T17"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247">
                  <a:moveTo>
                    <a:pt x="1" y="0"/>
                  </a:moveTo>
                  <a:cubicBezTo>
                    <a:pt x="63" y="51"/>
                    <a:pt x="125" y="102"/>
                    <a:pt x="186" y="152"/>
                  </a:cubicBezTo>
                  <a:cubicBezTo>
                    <a:pt x="205" y="168"/>
                    <a:pt x="225" y="185"/>
                    <a:pt x="245" y="200"/>
                  </a:cubicBezTo>
                  <a:cubicBezTo>
                    <a:pt x="252" y="206"/>
                    <a:pt x="252" y="208"/>
                    <a:pt x="246" y="214"/>
                  </a:cubicBezTo>
                  <a:cubicBezTo>
                    <a:pt x="237" y="222"/>
                    <a:pt x="228" y="231"/>
                    <a:pt x="220" y="240"/>
                  </a:cubicBezTo>
                  <a:cubicBezTo>
                    <a:pt x="214" y="247"/>
                    <a:pt x="211" y="243"/>
                    <a:pt x="207" y="239"/>
                  </a:cubicBezTo>
                  <a:cubicBezTo>
                    <a:pt x="181" y="209"/>
                    <a:pt x="154" y="180"/>
                    <a:pt x="128" y="151"/>
                  </a:cubicBezTo>
                  <a:cubicBezTo>
                    <a:pt x="87" y="103"/>
                    <a:pt x="45" y="56"/>
                    <a:pt x="4" y="8"/>
                  </a:cubicBezTo>
                  <a:cubicBezTo>
                    <a:pt x="2" y="6"/>
                    <a:pt x="0" y="5"/>
                    <a:pt x="1" y="0"/>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bg-BG"/>
            </a:p>
          </p:txBody>
        </p:sp>
        <p:sp>
          <p:nvSpPr>
            <p:cNvPr id="44" name="Freeform 15"/>
            <p:cNvSpPr>
              <a:spLocks/>
            </p:cNvSpPr>
            <p:nvPr/>
          </p:nvSpPr>
          <p:spPr bwMode="auto">
            <a:xfrm>
              <a:off x="3608972" y="1508695"/>
              <a:ext cx="57715" cy="59593"/>
            </a:xfrm>
            <a:custGeom>
              <a:avLst/>
              <a:gdLst>
                <a:gd name="T0" fmla="*/ 234 w 234"/>
                <a:gd name="T1" fmla="*/ 5 h 242"/>
                <a:gd name="T2" fmla="*/ 161 w 234"/>
                <a:gd name="T3" fmla="*/ 95 h 242"/>
                <a:gd name="T4" fmla="*/ 49 w 234"/>
                <a:gd name="T5" fmla="*/ 231 h 242"/>
                <a:gd name="T6" fmla="*/ 29 w 234"/>
                <a:gd name="T7" fmla="*/ 233 h 242"/>
                <a:gd name="T8" fmla="*/ 7 w 234"/>
                <a:gd name="T9" fmla="*/ 210 h 242"/>
                <a:gd name="T10" fmla="*/ 8 w 234"/>
                <a:gd name="T11" fmla="*/ 197 h 242"/>
                <a:gd name="T12" fmla="*/ 229 w 234"/>
                <a:gd name="T13" fmla="*/ 3 h 242"/>
                <a:gd name="T14" fmla="*/ 234 w 234"/>
                <a:gd name="T15" fmla="*/ 5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242">
                  <a:moveTo>
                    <a:pt x="234" y="5"/>
                  </a:moveTo>
                  <a:cubicBezTo>
                    <a:pt x="210" y="35"/>
                    <a:pt x="186" y="66"/>
                    <a:pt x="161" y="95"/>
                  </a:cubicBezTo>
                  <a:cubicBezTo>
                    <a:pt x="124" y="141"/>
                    <a:pt x="86" y="186"/>
                    <a:pt x="49" y="231"/>
                  </a:cubicBezTo>
                  <a:cubicBezTo>
                    <a:pt x="42" y="241"/>
                    <a:pt x="37" y="242"/>
                    <a:pt x="29" y="233"/>
                  </a:cubicBezTo>
                  <a:cubicBezTo>
                    <a:pt x="22" y="225"/>
                    <a:pt x="14" y="217"/>
                    <a:pt x="7" y="210"/>
                  </a:cubicBezTo>
                  <a:cubicBezTo>
                    <a:pt x="0" y="205"/>
                    <a:pt x="2" y="202"/>
                    <a:pt x="8" y="197"/>
                  </a:cubicBezTo>
                  <a:cubicBezTo>
                    <a:pt x="82" y="132"/>
                    <a:pt x="155" y="67"/>
                    <a:pt x="229" y="3"/>
                  </a:cubicBezTo>
                  <a:cubicBezTo>
                    <a:pt x="232" y="1"/>
                    <a:pt x="234" y="0"/>
                    <a:pt x="234" y="5"/>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bg-BG"/>
            </a:p>
          </p:txBody>
        </p:sp>
        <p:sp>
          <p:nvSpPr>
            <p:cNvPr id="45" name="Freeform 16"/>
            <p:cNvSpPr>
              <a:spLocks/>
            </p:cNvSpPr>
            <p:nvPr/>
          </p:nvSpPr>
          <p:spPr bwMode="auto">
            <a:xfrm>
              <a:off x="3194845" y="1737467"/>
              <a:ext cx="80154" cy="20456"/>
            </a:xfrm>
            <a:custGeom>
              <a:avLst/>
              <a:gdLst>
                <a:gd name="T0" fmla="*/ 0 w 325"/>
                <a:gd name="T1" fmla="*/ 83 h 83"/>
                <a:gd name="T2" fmla="*/ 90 w 325"/>
                <a:gd name="T3" fmla="*/ 57 h 83"/>
                <a:gd name="T4" fmla="*/ 300 w 325"/>
                <a:gd name="T5" fmla="*/ 3 h 83"/>
                <a:gd name="T6" fmla="*/ 317 w 325"/>
                <a:gd name="T7" fmla="*/ 14 h 83"/>
                <a:gd name="T8" fmla="*/ 322 w 325"/>
                <a:gd name="T9" fmla="*/ 45 h 83"/>
                <a:gd name="T10" fmla="*/ 314 w 325"/>
                <a:gd name="T11" fmla="*/ 56 h 83"/>
                <a:gd name="T12" fmla="*/ 98 w 325"/>
                <a:gd name="T13" fmla="*/ 75 h 83"/>
                <a:gd name="T14" fmla="*/ 0 w 325"/>
                <a:gd name="T15" fmla="*/ 83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5" h="83">
                  <a:moveTo>
                    <a:pt x="0" y="83"/>
                  </a:moveTo>
                  <a:cubicBezTo>
                    <a:pt x="29" y="71"/>
                    <a:pt x="60" y="65"/>
                    <a:pt x="90" y="57"/>
                  </a:cubicBezTo>
                  <a:cubicBezTo>
                    <a:pt x="160" y="39"/>
                    <a:pt x="230" y="21"/>
                    <a:pt x="300" y="3"/>
                  </a:cubicBezTo>
                  <a:cubicBezTo>
                    <a:pt x="311" y="0"/>
                    <a:pt x="316" y="1"/>
                    <a:pt x="317" y="14"/>
                  </a:cubicBezTo>
                  <a:cubicBezTo>
                    <a:pt x="317" y="24"/>
                    <a:pt x="320" y="35"/>
                    <a:pt x="322" y="45"/>
                  </a:cubicBezTo>
                  <a:cubicBezTo>
                    <a:pt x="325" y="53"/>
                    <a:pt x="322" y="55"/>
                    <a:pt x="314" y="56"/>
                  </a:cubicBezTo>
                  <a:cubicBezTo>
                    <a:pt x="242" y="62"/>
                    <a:pt x="170" y="68"/>
                    <a:pt x="98" y="75"/>
                  </a:cubicBezTo>
                  <a:cubicBezTo>
                    <a:pt x="66" y="78"/>
                    <a:pt x="33" y="81"/>
                    <a:pt x="0" y="83"/>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bg-BG"/>
            </a:p>
          </p:txBody>
        </p:sp>
        <p:sp>
          <p:nvSpPr>
            <p:cNvPr id="46" name="Freeform 17"/>
            <p:cNvSpPr>
              <a:spLocks/>
            </p:cNvSpPr>
            <p:nvPr/>
          </p:nvSpPr>
          <p:spPr bwMode="auto">
            <a:xfrm>
              <a:off x="3220519" y="1585300"/>
              <a:ext cx="73683" cy="41225"/>
            </a:xfrm>
            <a:custGeom>
              <a:avLst/>
              <a:gdLst>
                <a:gd name="T0" fmla="*/ 2 w 299"/>
                <a:gd name="T1" fmla="*/ 0 h 167"/>
                <a:gd name="T2" fmla="*/ 86 w 299"/>
                <a:gd name="T3" fmla="*/ 33 h 167"/>
                <a:gd name="T4" fmla="*/ 281 w 299"/>
                <a:gd name="T5" fmla="*/ 109 h 167"/>
                <a:gd name="T6" fmla="*/ 290 w 299"/>
                <a:gd name="T7" fmla="*/ 132 h 167"/>
                <a:gd name="T8" fmla="*/ 278 w 299"/>
                <a:gd name="T9" fmla="*/ 156 h 167"/>
                <a:gd name="T10" fmla="*/ 263 w 299"/>
                <a:gd name="T11" fmla="*/ 161 h 167"/>
                <a:gd name="T12" fmla="*/ 149 w 299"/>
                <a:gd name="T13" fmla="*/ 93 h 167"/>
                <a:gd name="T14" fmla="*/ 6 w 299"/>
                <a:gd name="T15" fmla="*/ 7 h 167"/>
                <a:gd name="T16" fmla="*/ 0 w 299"/>
                <a:gd name="T17" fmla="*/ 3 h 167"/>
                <a:gd name="T18" fmla="*/ 2 w 299"/>
                <a:gd name="T19"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9" h="167">
                  <a:moveTo>
                    <a:pt x="2" y="0"/>
                  </a:moveTo>
                  <a:cubicBezTo>
                    <a:pt x="30" y="11"/>
                    <a:pt x="58" y="22"/>
                    <a:pt x="86" y="33"/>
                  </a:cubicBezTo>
                  <a:cubicBezTo>
                    <a:pt x="151" y="58"/>
                    <a:pt x="216" y="84"/>
                    <a:pt x="281" y="109"/>
                  </a:cubicBezTo>
                  <a:cubicBezTo>
                    <a:pt x="293" y="114"/>
                    <a:pt x="299" y="119"/>
                    <a:pt x="290" y="132"/>
                  </a:cubicBezTo>
                  <a:cubicBezTo>
                    <a:pt x="285" y="139"/>
                    <a:pt x="281" y="148"/>
                    <a:pt x="278" y="156"/>
                  </a:cubicBezTo>
                  <a:cubicBezTo>
                    <a:pt x="275" y="167"/>
                    <a:pt x="270" y="165"/>
                    <a:pt x="263" y="161"/>
                  </a:cubicBezTo>
                  <a:cubicBezTo>
                    <a:pt x="225" y="138"/>
                    <a:pt x="187" y="115"/>
                    <a:pt x="149" y="93"/>
                  </a:cubicBezTo>
                  <a:cubicBezTo>
                    <a:pt x="101" y="64"/>
                    <a:pt x="54" y="36"/>
                    <a:pt x="6" y="7"/>
                  </a:cubicBezTo>
                  <a:cubicBezTo>
                    <a:pt x="4" y="6"/>
                    <a:pt x="2" y="4"/>
                    <a:pt x="0" y="3"/>
                  </a:cubicBezTo>
                  <a:cubicBezTo>
                    <a:pt x="0" y="2"/>
                    <a:pt x="1" y="1"/>
                    <a:pt x="2" y="0"/>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bg-BG"/>
            </a:p>
          </p:txBody>
        </p:sp>
        <p:sp>
          <p:nvSpPr>
            <p:cNvPr id="47" name="Freeform 18"/>
            <p:cNvSpPr>
              <a:spLocks/>
            </p:cNvSpPr>
            <p:nvPr/>
          </p:nvSpPr>
          <p:spPr bwMode="auto">
            <a:xfrm>
              <a:off x="3670653" y="1660235"/>
              <a:ext cx="81302" cy="20769"/>
            </a:xfrm>
            <a:custGeom>
              <a:avLst/>
              <a:gdLst>
                <a:gd name="T0" fmla="*/ 330 w 330"/>
                <a:gd name="T1" fmla="*/ 0 h 84"/>
                <a:gd name="T2" fmla="*/ 294 w 330"/>
                <a:gd name="T3" fmla="*/ 12 h 84"/>
                <a:gd name="T4" fmla="*/ 25 w 330"/>
                <a:gd name="T5" fmla="*/ 81 h 84"/>
                <a:gd name="T6" fmla="*/ 10 w 330"/>
                <a:gd name="T7" fmla="*/ 71 h 84"/>
                <a:gd name="T8" fmla="*/ 5 w 330"/>
                <a:gd name="T9" fmla="*/ 43 h 84"/>
                <a:gd name="T10" fmla="*/ 19 w 330"/>
                <a:gd name="T11" fmla="*/ 28 h 84"/>
                <a:gd name="T12" fmla="*/ 128 w 330"/>
                <a:gd name="T13" fmla="*/ 19 h 84"/>
                <a:gd name="T14" fmla="*/ 330 w 330"/>
                <a:gd name="T15" fmla="*/ 0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0" h="84">
                  <a:moveTo>
                    <a:pt x="330" y="0"/>
                  </a:moveTo>
                  <a:cubicBezTo>
                    <a:pt x="318" y="10"/>
                    <a:pt x="305" y="9"/>
                    <a:pt x="294" y="12"/>
                  </a:cubicBezTo>
                  <a:cubicBezTo>
                    <a:pt x="204" y="35"/>
                    <a:pt x="114" y="58"/>
                    <a:pt x="25" y="81"/>
                  </a:cubicBezTo>
                  <a:cubicBezTo>
                    <a:pt x="14" y="84"/>
                    <a:pt x="10" y="81"/>
                    <a:pt x="10" y="71"/>
                  </a:cubicBezTo>
                  <a:cubicBezTo>
                    <a:pt x="9" y="62"/>
                    <a:pt x="8" y="52"/>
                    <a:pt x="5" y="43"/>
                  </a:cubicBezTo>
                  <a:cubicBezTo>
                    <a:pt x="0" y="28"/>
                    <a:pt x="10" y="29"/>
                    <a:pt x="19" y="28"/>
                  </a:cubicBezTo>
                  <a:cubicBezTo>
                    <a:pt x="55" y="25"/>
                    <a:pt x="91" y="22"/>
                    <a:pt x="128" y="19"/>
                  </a:cubicBezTo>
                  <a:cubicBezTo>
                    <a:pt x="194" y="12"/>
                    <a:pt x="261" y="6"/>
                    <a:pt x="330" y="0"/>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bg-BG"/>
            </a:p>
          </p:txBody>
        </p:sp>
        <p:sp>
          <p:nvSpPr>
            <p:cNvPr id="48" name="Freeform 19"/>
            <p:cNvSpPr>
              <a:spLocks/>
            </p:cNvSpPr>
            <p:nvPr/>
          </p:nvSpPr>
          <p:spPr bwMode="auto">
            <a:xfrm>
              <a:off x="3192862" y="1669107"/>
              <a:ext cx="80154" cy="18264"/>
            </a:xfrm>
            <a:custGeom>
              <a:avLst/>
              <a:gdLst>
                <a:gd name="T0" fmla="*/ 1 w 325"/>
                <a:gd name="T1" fmla="*/ 0 h 74"/>
                <a:gd name="T2" fmla="*/ 127 w 325"/>
                <a:gd name="T3" fmla="*/ 7 h 74"/>
                <a:gd name="T4" fmla="*/ 269 w 325"/>
                <a:gd name="T5" fmla="*/ 16 h 74"/>
                <a:gd name="T6" fmla="*/ 315 w 325"/>
                <a:gd name="T7" fmla="*/ 18 h 74"/>
                <a:gd name="T8" fmla="*/ 324 w 325"/>
                <a:gd name="T9" fmla="*/ 30 h 74"/>
                <a:gd name="T10" fmla="*/ 317 w 325"/>
                <a:gd name="T11" fmla="*/ 74 h 74"/>
                <a:gd name="T12" fmla="*/ 0 w 325"/>
                <a:gd name="T13" fmla="*/ 3 h 74"/>
                <a:gd name="T14" fmla="*/ 1 w 32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5" h="74">
                  <a:moveTo>
                    <a:pt x="1" y="0"/>
                  </a:moveTo>
                  <a:cubicBezTo>
                    <a:pt x="43" y="2"/>
                    <a:pt x="85" y="5"/>
                    <a:pt x="127" y="7"/>
                  </a:cubicBezTo>
                  <a:cubicBezTo>
                    <a:pt x="174" y="10"/>
                    <a:pt x="222" y="13"/>
                    <a:pt x="269" y="16"/>
                  </a:cubicBezTo>
                  <a:cubicBezTo>
                    <a:pt x="284" y="16"/>
                    <a:pt x="300" y="18"/>
                    <a:pt x="315" y="18"/>
                  </a:cubicBezTo>
                  <a:cubicBezTo>
                    <a:pt x="324" y="18"/>
                    <a:pt x="325" y="23"/>
                    <a:pt x="324" y="30"/>
                  </a:cubicBezTo>
                  <a:cubicBezTo>
                    <a:pt x="321" y="44"/>
                    <a:pt x="319" y="59"/>
                    <a:pt x="317" y="74"/>
                  </a:cubicBezTo>
                  <a:cubicBezTo>
                    <a:pt x="211" y="50"/>
                    <a:pt x="106" y="27"/>
                    <a:pt x="0" y="3"/>
                  </a:cubicBezTo>
                  <a:cubicBezTo>
                    <a:pt x="0" y="2"/>
                    <a:pt x="1" y="1"/>
                    <a:pt x="1" y="0"/>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bg-BG"/>
            </a:p>
          </p:txBody>
        </p:sp>
        <p:sp>
          <p:nvSpPr>
            <p:cNvPr id="49" name="Freeform 20"/>
            <p:cNvSpPr>
              <a:spLocks/>
            </p:cNvSpPr>
            <p:nvPr/>
          </p:nvSpPr>
          <p:spPr bwMode="auto">
            <a:xfrm>
              <a:off x="3343255" y="1465070"/>
              <a:ext cx="40390" cy="67734"/>
            </a:xfrm>
            <a:custGeom>
              <a:avLst/>
              <a:gdLst>
                <a:gd name="T0" fmla="*/ 7 w 164"/>
                <a:gd name="T1" fmla="*/ 3 h 275"/>
                <a:gd name="T2" fmla="*/ 92 w 164"/>
                <a:gd name="T3" fmla="*/ 135 h 275"/>
                <a:gd name="T4" fmla="*/ 128 w 164"/>
                <a:gd name="T5" fmla="*/ 192 h 275"/>
                <a:gd name="T6" fmla="*/ 159 w 164"/>
                <a:gd name="T7" fmla="*/ 241 h 275"/>
                <a:gd name="T8" fmla="*/ 156 w 164"/>
                <a:gd name="T9" fmla="*/ 254 h 275"/>
                <a:gd name="T10" fmla="*/ 127 w 164"/>
                <a:gd name="T11" fmla="*/ 270 h 275"/>
                <a:gd name="T12" fmla="*/ 110 w 164"/>
                <a:gd name="T13" fmla="*/ 265 h 275"/>
                <a:gd name="T14" fmla="*/ 8 w 164"/>
                <a:gd name="T15" fmla="*/ 25 h 275"/>
                <a:gd name="T16" fmla="*/ 1 w 164"/>
                <a:gd name="T17" fmla="*/ 10 h 275"/>
                <a:gd name="T18" fmla="*/ 7 w 164"/>
                <a:gd name="T19" fmla="*/ 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275">
                  <a:moveTo>
                    <a:pt x="7" y="3"/>
                  </a:moveTo>
                  <a:cubicBezTo>
                    <a:pt x="35" y="47"/>
                    <a:pt x="62" y="92"/>
                    <a:pt x="92" y="135"/>
                  </a:cubicBezTo>
                  <a:cubicBezTo>
                    <a:pt x="105" y="153"/>
                    <a:pt x="116" y="172"/>
                    <a:pt x="128" y="192"/>
                  </a:cubicBezTo>
                  <a:cubicBezTo>
                    <a:pt x="137" y="208"/>
                    <a:pt x="148" y="225"/>
                    <a:pt x="159" y="241"/>
                  </a:cubicBezTo>
                  <a:cubicBezTo>
                    <a:pt x="164" y="248"/>
                    <a:pt x="162" y="251"/>
                    <a:pt x="156" y="254"/>
                  </a:cubicBezTo>
                  <a:cubicBezTo>
                    <a:pt x="146" y="260"/>
                    <a:pt x="136" y="264"/>
                    <a:pt x="127" y="270"/>
                  </a:cubicBezTo>
                  <a:cubicBezTo>
                    <a:pt x="119" y="275"/>
                    <a:pt x="115" y="275"/>
                    <a:pt x="110" y="265"/>
                  </a:cubicBezTo>
                  <a:cubicBezTo>
                    <a:pt x="77" y="185"/>
                    <a:pt x="42" y="105"/>
                    <a:pt x="8" y="25"/>
                  </a:cubicBezTo>
                  <a:cubicBezTo>
                    <a:pt x="6" y="20"/>
                    <a:pt x="4" y="15"/>
                    <a:pt x="1" y="10"/>
                  </a:cubicBezTo>
                  <a:cubicBezTo>
                    <a:pt x="1" y="5"/>
                    <a:pt x="0" y="0"/>
                    <a:pt x="7" y="3"/>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bg-BG"/>
            </a:p>
          </p:txBody>
        </p:sp>
        <p:sp>
          <p:nvSpPr>
            <p:cNvPr id="50" name="Freeform 21"/>
            <p:cNvSpPr>
              <a:spLocks/>
            </p:cNvSpPr>
            <p:nvPr/>
          </p:nvSpPr>
          <p:spPr bwMode="auto">
            <a:xfrm>
              <a:off x="3648423" y="1580186"/>
              <a:ext cx="66899" cy="40181"/>
            </a:xfrm>
            <a:custGeom>
              <a:avLst/>
              <a:gdLst>
                <a:gd name="T0" fmla="*/ 271 w 271"/>
                <a:gd name="T1" fmla="*/ 8 h 163"/>
                <a:gd name="T2" fmla="*/ 136 w 271"/>
                <a:gd name="T3" fmla="*/ 94 h 163"/>
                <a:gd name="T4" fmla="*/ 38 w 271"/>
                <a:gd name="T5" fmla="*/ 157 h 163"/>
                <a:gd name="T6" fmla="*/ 21 w 271"/>
                <a:gd name="T7" fmla="*/ 152 h 163"/>
                <a:gd name="T8" fmla="*/ 15 w 271"/>
                <a:gd name="T9" fmla="*/ 142 h 163"/>
                <a:gd name="T10" fmla="*/ 28 w 271"/>
                <a:gd name="T11" fmla="*/ 102 h 163"/>
                <a:gd name="T12" fmla="*/ 252 w 271"/>
                <a:gd name="T13" fmla="*/ 6 h 163"/>
                <a:gd name="T14" fmla="*/ 260 w 271"/>
                <a:gd name="T15" fmla="*/ 4 h 163"/>
                <a:gd name="T16" fmla="*/ 271 w 271"/>
                <a:gd name="T17" fmla="*/ 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1" h="163">
                  <a:moveTo>
                    <a:pt x="271" y="8"/>
                  </a:moveTo>
                  <a:cubicBezTo>
                    <a:pt x="226" y="36"/>
                    <a:pt x="181" y="65"/>
                    <a:pt x="136" y="94"/>
                  </a:cubicBezTo>
                  <a:cubicBezTo>
                    <a:pt x="104" y="115"/>
                    <a:pt x="71" y="136"/>
                    <a:pt x="38" y="157"/>
                  </a:cubicBezTo>
                  <a:cubicBezTo>
                    <a:pt x="30" y="162"/>
                    <a:pt x="24" y="163"/>
                    <a:pt x="21" y="152"/>
                  </a:cubicBezTo>
                  <a:cubicBezTo>
                    <a:pt x="20" y="149"/>
                    <a:pt x="17" y="145"/>
                    <a:pt x="15" y="142"/>
                  </a:cubicBezTo>
                  <a:cubicBezTo>
                    <a:pt x="0" y="114"/>
                    <a:pt x="0" y="114"/>
                    <a:pt x="28" y="102"/>
                  </a:cubicBezTo>
                  <a:cubicBezTo>
                    <a:pt x="103" y="71"/>
                    <a:pt x="178" y="39"/>
                    <a:pt x="252" y="6"/>
                  </a:cubicBezTo>
                  <a:cubicBezTo>
                    <a:pt x="254" y="5"/>
                    <a:pt x="258" y="4"/>
                    <a:pt x="260" y="4"/>
                  </a:cubicBezTo>
                  <a:cubicBezTo>
                    <a:pt x="265" y="3"/>
                    <a:pt x="270" y="0"/>
                    <a:pt x="271" y="8"/>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bg-BG"/>
            </a:p>
          </p:txBody>
        </p:sp>
        <p:sp>
          <p:nvSpPr>
            <p:cNvPr id="51" name="Freeform 22"/>
            <p:cNvSpPr>
              <a:spLocks/>
            </p:cNvSpPr>
            <p:nvPr/>
          </p:nvSpPr>
          <p:spPr bwMode="auto">
            <a:xfrm>
              <a:off x="3671906" y="1730996"/>
              <a:ext cx="74205" cy="18786"/>
            </a:xfrm>
            <a:custGeom>
              <a:avLst/>
              <a:gdLst>
                <a:gd name="T0" fmla="*/ 277 w 301"/>
                <a:gd name="T1" fmla="*/ 70 h 76"/>
                <a:gd name="T2" fmla="*/ 70 w 301"/>
                <a:gd name="T3" fmla="*/ 59 h 76"/>
                <a:gd name="T4" fmla="*/ 11 w 301"/>
                <a:gd name="T5" fmla="*/ 56 h 76"/>
                <a:gd name="T6" fmla="*/ 2 w 301"/>
                <a:gd name="T7" fmla="*/ 45 h 76"/>
                <a:gd name="T8" fmla="*/ 7 w 301"/>
                <a:gd name="T9" fmla="*/ 11 h 76"/>
                <a:gd name="T10" fmla="*/ 20 w 301"/>
                <a:gd name="T11" fmla="*/ 2 h 76"/>
                <a:gd name="T12" fmla="*/ 178 w 301"/>
                <a:gd name="T13" fmla="*/ 38 h 76"/>
                <a:gd name="T14" fmla="*/ 301 w 301"/>
                <a:gd name="T15" fmla="*/ 67 h 76"/>
                <a:gd name="T16" fmla="*/ 277 w 301"/>
                <a:gd name="T17" fmla="*/ 7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76">
                  <a:moveTo>
                    <a:pt x="277" y="70"/>
                  </a:moveTo>
                  <a:cubicBezTo>
                    <a:pt x="208" y="69"/>
                    <a:pt x="139" y="63"/>
                    <a:pt x="70" y="59"/>
                  </a:cubicBezTo>
                  <a:cubicBezTo>
                    <a:pt x="50" y="58"/>
                    <a:pt x="31" y="56"/>
                    <a:pt x="11" y="56"/>
                  </a:cubicBezTo>
                  <a:cubicBezTo>
                    <a:pt x="2" y="55"/>
                    <a:pt x="0" y="52"/>
                    <a:pt x="2" y="45"/>
                  </a:cubicBezTo>
                  <a:cubicBezTo>
                    <a:pt x="4" y="33"/>
                    <a:pt x="6" y="22"/>
                    <a:pt x="7" y="11"/>
                  </a:cubicBezTo>
                  <a:cubicBezTo>
                    <a:pt x="8" y="2"/>
                    <a:pt x="13" y="0"/>
                    <a:pt x="20" y="2"/>
                  </a:cubicBezTo>
                  <a:cubicBezTo>
                    <a:pt x="73" y="14"/>
                    <a:pt x="125" y="27"/>
                    <a:pt x="178" y="38"/>
                  </a:cubicBezTo>
                  <a:cubicBezTo>
                    <a:pt x="219" y="47"/>
                    <a:pt x="260" y="56"/>
                    <a:pt x="301" y="67"/>
                  </a:cubicBezTo>
                  <a:cubicBezTo>
                    <a:pt x="294" y="76"/>
                    <a:pt x="285" y="70"/>
                    <a:pt x="277" y="70"/>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bg-BG"/>
            </a:p>
          </p:txBody>
        </p:sp>
        <p:sp>
          <p:nvSpPr>
            <p:cNvPr id="52" name="Freeform 23"/>
            <p:cNvSpPr>
              <a:spLocks/>
            </p:cNvSpPr>
            <p:nvPr/>
          </p:nvSpPr>
          <p:spPr bwMode="auto">
            <a:xfrm>
              <a:off x="3494169" y="1428750"/>
              <a:ext cx="18682" cy="80362"/>
            </a:xfrm>
            <a:custGeom>
              <a:avLst/>
              <a:gdLst>
                <a:gd name="T0" fmla="*/ 76 w 76"/>
                <a:gd name="T1" fmla="*/ 0 h 326"/>
                <a:gd name="T2" fmla="*/ 65 w 76"/>
                <a:gd name="T3" fmla="*/ 182 h 326"/>
                <a:gd name="T4" fmla="*/ 58 w 76"/>
                <a:gd name="T5" fmla="*/ 305 h 326"/>
                <a:gd name="T6" fmla="*/ 40 w 76"/>
                <a:gd name="T7" fmla="*/ 321 h 326"/>
                <a:gd name="T8" fmla="*/ 22 w 76"/>
                <a:gd name="T9" fmla="*/ 318 h 326"/>
                <a:gd name="T10" fmla="*/ 6 w 76"/>
                <a:gd name="T11" fmla="*/ 294 h 326"/>
                <a:gd name="T12" fmla="*/ 38 w 76"/>
                <a:gd name="T13" fmla="*/ 157 h 326"/>
                <a:gd name="T14" fmla="*/ 74 w 76"/>
                <a:gd name="T15" fmla="*/ 0 h 326"/>
                <a:gd name="T16" fmla="*/ 76 w 76"/>
                <a:gd name="T17" fmla="*/ 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326">
                  <a:moveTo>
                    <a:pt x="76" y="0"/>
                  </a:moveTo>
                  <a:cubicBezTo>
                    <a:pt x="73" y="61"/>
                    <a:pt x="69" y="121"/>
                    <a:pt x="65" y="182"/>
                  </a:cubicBezTo>
                  <a:cubicBezTo>
                    <a:pt x="63" y="223"/>
                    <a:pt x="60" y="264"/>
                    <a:pt x="58" y="305"/>
                  </a:cubicBezTo>
                  <a:cubicBezTo>
                    <a:pt x="58" y="317"/>
                    <a:pt x="56" y="326"/>
                    <a:pt x="40" y="321"/>
                  </a:cubicBezTo>
                  <a:cubicBezTo>
                    <a:pt x="34" y="319"/>
                    <a:pt x="28" y="319"/>
                    <a:pt x="22" y="318"/>
                  </a:cubicBezTo>
                  <a:cubicBezTo>
                    <a:pt x="0" y="316"/>
                    <a:pt x="0" y="315"/>
                    <a:pt x="6" y="294"/>
                  </a:cubicBezTo>
                  <a:cubicBezTo>
                    <a:pt x="19" y="249"/>
                    <a:pt x="28" y="203"/>
                    <a:pt x="38" y="157"/>
                  </a:cubicBezTo>
                  <a:cubicBezTo>
                    <a:pt x="50" y="105"/>
                    <a:pt x="62" y="52"/>
                    <a:pt x="74" y="0"/>
                  </a:cubicBezTo>
                  <a:cubicBezTo>
                    <a:pt x="75" y="0"/>
                    <a:pt x="76" y="0"/>
                    <a:pt x="76" y="0"/>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bg-BG"/>
            </a:p>
          </p:txBody>
        </p:sp>
        <p:sp>
          <p:nvSpPr>
            <p:cNvPr id="53" name="Freeform 24"/>
            <p:cNvSpPr>
              <a:spLocks/>
            </p:cNvSpPr>
            <p:nvPr/>
          </p:nvSpPr>
          <p:spPr bwMode="auto">
            <a:xfrm>
              <a:off x="3555745" y="1462043"/>
              <a:ext cx="38511" cy="67838"/>
            </a:xfrm>
            <a:custGeom>
              <a:avLst/>
              <a:gdLst>
                <a:gd name="T0" fmla="*/ 154 w 156"/>
                <a:gd name="T1" fmla="*/ 10 h 275"/>
                <a:gd name="T2" fmla="*/ 79 w 156"/>
                <a:gd name="T3" fmla="*/ 204 h 275"/>
                <a:gd name="T4" fmla="*/ 56 w 156"/>
                <a:gd name="T5" fmla="*/ 264 h 275"/>
                <a:gd name="T6" fmla="*/ 40 w 156"/>
                <a:gd name="T7" fmla="*/ 270 h 275"/>
                <a:gd name="T8" fmla="*/ 27 w 156"/>
                <a:gd name="T9" fmla="*/ 263 h 275"/>
                <a:gd name="T10" fmla="*/ 17 w 156"/>
                <a:gd name="T11" fmla="*/ 223 h 275"/>
                <a:gd name="T12" fmla="*/ 116 w 156"/>
                <a:gd name="T13" fmla="*/ 56 h 275"/>
                <a:gd name="T14" fmla="*/ 148 w 156"/>
                <a:gd name="T15" fmla="*/ 3 h 275"/>
                <a:gd name="T16" fmla="*/ 154 w 156"/>
                <a:gd name="T17" fmla="*/ 1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275">
                  <a:moveTo>
                    <a:pt x="154" y="10"/>
                  </a:moveTo>
                  <a:cubicBezTo>
                    <a:pt x="129" y="74"/>
                    <a:pt x="104" y="139"/>
                    <a:pt x="79" y="204"/>
                  </a:cubicBezTo>
                  <a:cubicBezTo>
                    <a:pt x="71" y="224"/>
                    <a:pt x="63" y="244"/>
                    <a:pt x="56" y="264"/>
                  </a:cubicBezTo>
                  <a:cubicBezTo>
                    <a:pt x="53" y="272"/>
                    <a:pt x="48" y="275"/>
                    <a:pt x="40" y="270"/>
                  </a:cubicBezTo>
                  <a:cubicBezTo>
                    <a:pt x="36" y="268"/>
                    <a:pt x="31" y="266"/>
                    <a:pt x="27" y="263"/>
                  </a:cubicBezTo>
                  <a:cubicBezTo>
                    <a:pt x="0" y="250"/>
                    <a:pt x="1" y="250"/>
                    <a:pt x="17" y="223"/>
                  </a:cubicBezTo>
                  <a:cubicBezTo>
                    <a:pt x="50" y="168"/>
                    <a:pt x="83" y="112"/>
                    <a:pt x="116" y="56"/>
                  </a:cubicBezTo>
                  <a:cubicBezTo>
                    <a:pt x="126" y="38"/>
                    <a:pt x="137" y="21"/>
                    <a:pt x="148" y="3"/>
                  </a:cubicBezTo>
                  <a:cubicBezTo>
                    <a:pt x="156" y="0"/>
                    <a:pt x="156" y="4"/>
                    <a:pt x="154" y="10"/>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bg-BG"/>
            </a:p>
          </p:txBody>
        </p:sp>
        <p:sp>
          <p:nvSpPr>
            <p:cNvPr id="54" name="Freeform 26"/>
            <p:cNvSpPr>
              <a:spLocks/>
            </p:cNvSpPr>
            <p:nvPr/>
          </p:nvSpPr>
          <p:spPr bwMode="auto">
            <a:xfrm>
              <a:off x="3712609" y="1576220"/>
              <a:ext cx="10019" cy="5949"/>
            </a:xfrm>
            <a:custGeom>
              <a:avLst/>
              <a:gdLst>
                <a:gd name="T0" fmla="*/ 11 w 41"/>
                <a:gd name="T1" fmla="*/ 24 h 24"/>
                <a:gd name="T2" fmla="*/ 0 w 41"/>
                <a:gd name="T3" fmla="*/ 20 h 24"/>
                <a:gd name="T4" fmla="*/ 41 w 41"/>
                <a:gd name="T5" fmla="*/ 0 h 24"/>
                <a:gd name="T6" fmla="*/ 11 w 41"/>
                <a:gd name="T7" fmla="*/ 24 h 24"/>
              </a:gdLst>
              <a:ahLst/>
              <a:cxnLst>
                <a:cxn ang="0">
                  <a:pos x="T0" y="T1"/>
                </a:cxn>
                <a:cxn ang="0">
                  <a:pos x="T2" y="T3"/>
                </a:cxn>
                <a:cxn ang="0">
                  <a:pos x="T4" y="T5"/>
                </a:cxn>
                <a:cxn ang="0">
                  <a:pos x="T6" y="T7"/>
                </a:cxn>
              </a:cxnLst>
              <a:rect l="0" t="0" r="r" b="b"/>
              <a:pathLst>
                <a:path w="41" h="24">
                  <a:moveTo>
                    <a:pt x="11" y="24"/>
                  </a:moveTo>
                  <a:cubicBezTo>
                    <a:pt x="8" y="19"/>
                    <a:pt x="4" y="20"/>
                    <a:pt x="0" y="20"/>
                  </a:cubicBezTo>
                  <a:cubicBezTo>
                    <a:pt x="14" y="13"/>
                    <a:pt x="27" y="7"/>
                    <a:pt x="41" y="0"/>
                  </a:cubicBezTo>
                  <a:cubicBezTo>
                    <a:pt x="32" y="11"/>
                    <a:pt x="22" y="19"/>
                    <a:pt x="11" y="24"/>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bg-BG"/>
            </a:p>
          </p:txBody>
        </p:sp>
        <p:sp>
          <p:nvSpPr>
            <p:cNvPr id="55" name="Freeform 27"/>
            <p:cNvSpPr>
              <a:spLocks/>
            </p:cNvSpPr>
            <p:nvPr/>
          </p:nvSpPr>
          <p:spPr bwMode="auto">
            <a:xfrm>
              <a:off x="3740161" y="1747277"/>
              <a:ext cx="14090" cy="2192"/>
            </a:xfrm>
            <a:custGeom>
              <a:avLst/>
              <a:gdLst>
                <a:gd name="T0" fmla="*/ 0 w 57"/>
                <a:gd name="T1" fmla="*/ 4 h 9"/>
                <a:gd name="T2" fmla="*/ 24 w 57"/>
                <a:gd name="T3" fmla="*/ 1 h 9"/>
                <a:gd name="T4" fmla="*/ 57 w 57"/>
                <a:gd name="T5" fmla="*/ 9 h 9"/>
                <a:gd name="T6" fmla="*/ 0 w 57"/>
                <a:gd name="T7" fmla="*/ 4 h 9"/>
              </a:gdLst>
              <a:ahLst/>
              <a:cxnLst>
                <a:cxn ang="0">
                  <a:pos x="T0" y="T1"/>
                </a:cxn>
                <a:cxn ang="0">
                  <a:pos x="T2" y="T3"/>
                </a:cxn>
                <a:cxn ang="0">
                  <a:pos x="T4" y="T5"/>
                </a:cxn>
                <a:cxn ang="0">
                  <a:pos x="T6" y="T7"/>
                </a:cxn>
              </a:cxnLst>
              <a:rect l="0" t="0" r="r" b="b"/>
              <a:pathLst>
                <a:path w="57" h="9">
                  <a:moveTo>
                    <a:pt x="0" y="4"/>
                  </a:moveTo>
                  <a:cubicBezTo>
                    <a:pt x="8" y="2"/>
                    <a:pt x="17" y="8"/>
                    <a:pt x="24" y="1"/>
                  </a:cubicBezTo>
                  <a:cubicBezTo>
                    <a:pt x="36" y="0"/>
                    <a:pt x="46" y="4"/>
                    <a:pt x="57" y="9"/>
                  </a:cubicBezTo>
                  <a:cubicBezTo>
                    <a:pt x="38" y="9"/>
                    <a:pt x="19" y="9"/>
                    <a:pt x="0" y="4"/>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bg-BG"/>
            </a:p>
          </p:txBody>
        </p:sp>
        <p:sp>
          <p:nvSpPr>
            <p:cNvPr id="56" name="Freeform 28"/>
            <p:cNvSpPr>
              <a:spLocks/>
            </p:cNvSpPr>
            <p:nvPr/>
          </p:nvSpPr>
          <p:spPr bwMode="auto">
            <a:xfrm>
              <a:off x="3592274" y="1455885"/>
              <a:ext cx="4697" cy="8662"/>
            </a:xfrm>
            <a:custGeom>
              <a:avLst/>
              <a:gdLst>
                <a:gd name="T0" fmla="*/ 6 w 19"/>
                <a:gd name="T1" fmla="*/ 35 h 35"/>
                <a:gd name="T2" fmla="*/ 0 w 19"/>
                <a:gd name="T3" fmla="*/ 28 h 35"/>
                <a:gd name="T4" fmla="*/ 19 w 19"/>
                <a:gd name="T5" fmla="*/ 0 h 35"/>
                <a:gd name="T6" fmla="*/ 6 w 19"/>
                <a:gd name="T7" fmla="*/ 35 h 35"/>
              </a:gdLst>
              <a:ahLst/>
              <a:cxnLst>
                <a:cxn ang="0">
                  <a:pos x="T0" y="T1"/>
                </a:cxn>
                <a:cxn ang="0">
                  <a:pos x="T2" y="T3"/>
                </a:cxn>
                <a:cxn ang="0">
                  <a:pos x="T4" y="T5"/>
                </a:cxn>
                <a:cxn ang="0">
                  <a:pos x="T6" y="T7"/>
                </a:cxn>
              </a:cxnLst>
              <a:rect l="0" t="0" r="r" b="b"/>
              <a:pathLst>
                <a:path w="19" h="35">
                  <a:moveTo>
                    <a:pt x="6" y="35"/>
                  </a:moveTo>
                  <a:cubicBezTo>
                    <a:pt x="6" y="31"/>
                    <a:pt x="5" y="28"/>
                    <a:pt x="0" y="28"/>
                  </a:cubicBezTo>
                  <a:cubicBezTo>
                    <a:pt x="5" y="18"/>
                    <a:pt x="12" y="9"/>
                    <a:pt x="19" y="0"/>
                  </a:cubicBezTo>
                  <a:cubicBezTo>
                    <a:pt x="18" y="12"/>
                    <a:pt x="13" y="24"/>
                    <a:pt x="6" y="35"/>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bg-BG"/>
            </a:p>
          </p:txBody>
        </p:sp>
        <p:sp>
          <p:nvSpPr>
            <p:cNvPr id="57" name="Freeform 30"/>
            <p:cNvSpPr>
              <a:spLocks/>
            </p:cNvSpPr>
            <p:nvPr/>
          </p:nvSpPr>
          <p:spPr bwMode="auto">
            <a:xfrm>
              <a:off x="3339602" y="1458808"/>
              <a:ext cx="5427" cy="8662"/>
            </a:xfrm>
            <a:custGeom>
              <a:avLst/>
              <a:gdLst>
                <a:gd name="T0" fmla="*/ 22 w 22"/>
                <a:gd name="T1" fmla="*/ 28 h 35"/>
                <a:gd name="T2" fmla="*/ 16 w 22"/>
                <a:gd name="T3" fmla="*/ 35 h 35"/>
                <a:gd name="T4" fmla="*/ 0 w 22"/>
                <a:gd name="T5" fmla="*/ 0 h 35"/>
                <a:gd name="T6" fmla="*/ 22 w 22"/>
                <a:gd name="T7" fmla="*/ 28 h 35"/>
              </a:gdLst>
              <a:ahLst/>
              <a:cxnLst>
                <a:cxn ang="0">
                  <a:pos x="T0" y="T1"/>
                </a:cxn>
                <a:cxn ang="0">
                  <a:pos x="T2" y="T3"/>
                </a:cxn>
                <a:cxn ang="0">
                  <a:pos x="T4" y="T5"/>
                </a:cxn>
                <a:cxn ang="0">
                  <a:pos x="T6" y="T7"/>
                </a:cxn>
              </a:cxnLst>
              <a:rect l="0" t="0" r="r" b="b"/>
              <a:pathLst>
                <a:path w="22" h="35">
                  <a:moveTo>
                    <a:pt x="22" y="28"/>
                  </a:moveTo>
                  <a:cubicBezTo>
                    <a:pt x="18" y="28"/>
                    <a:pt x="17" y="31"/>
                    <a:pt x="16" y="35"/>
                  </a:cubicBezTo>
                  <a:cubicBezTo>
                    <a:pt x="11" y="23"/>
                    <a:pt x="6" y="12"/>
                    <a:pt x="0" y="0"/>
                  </a:cubicBezTo>
                  <a:cubicBezTo>
                    <a:pt x="10" y="8"/>
                    <a:pt x="17" y="18"/>
                    <a:pt x="22" y="28"/>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bg-BG"/>
            </a:p>
          </p:txBody>
        </p:sp>
        <p:sp>
          <p:nvSpPr>
            <p:cNvPr id="58" name="Freeform 57"/>
            <p:cNvSpPr>
              <a:spLocks/>
            </p:cNvSpPr>
            <p:nvPr/>
          </p:nvSpPr>
          <p:spPr bwMode="auto">
            <a:xfrm>
              <a:off x="3665435" y="1505668"/>
              <a:ext cx="4488" cy="4175"/>
            </a:xfrm>
            <a:custGeom>
              <a:avLst/>
              <a:gdLst>
                <a:gd name="T0" fmla="*/ 5 w 18"/>
                <a:gd name="T1" fmla="*/ 17 h 17"/>
                <a:gd name="T2" fmla="*/ 0 w 18"/>
                <a:gd name="T3" fmla="*/ 15 h 17"/>
                <a:gd name="T4" fmla="*/ 18 w 18"/>
                <a:gd name="T5" fmla="*/ 0 h 17"/>
                <a:gd name="T6" fmla="*/ 5 w 18"/>
                <a:gd name="T7" fmla="*/ 17 h 17"/>
              </a:gdLst>
              <a:ahLst/>
              <a:cxnLst>
                <a:cxn ang="0">
                  <a:pos x="T0" y="T1"/>
                </a:cxn>
                <a:cxn ang="0">
                  <a:pos x="T2" y="T3"/>
                </a:cxn>
                <a:cxn ang="0">
                  <a:pos x="T4" y="T5"/>
                </a:cxn>
                <a:cxn ang="0">
                  <a:pos x="T6" y="T7"/>
                </a:cxn>
              </a:cxnLst>
              <a:rect l="0" t="0" r="r" b="b"/>
              <a:pathLst>
                <a:path w="18" h="17">
                  <a:moveTo>
                    <a:pt x="5" y="17"/>
                  </a:moveTo>
                  <a:cubicBezTo>
                    <a:pt x="3" y="16"/>
                    <a:pt x="2" y="16"/>
                    <a:pt x="0" y="15"/>
                  </a:cubicBezTo>
                  <a:cubicBezTo>
                    <a:pt x="4" y="9"/>
                    <a:pt x="9" y="4"/>
                    <a:pt x="18" y="0"/>
                  </a:cubicBezTo>
                  <a:cubicBezTo>
                    <a:pt x="16" y="9"/>
                    <a:pt x="11" y="13"/>
                    <a:pt x="5" y="17"/>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bg-BG"/>
            </a:p>
          </p:txBody>
        </p:sp>
        <p:sp>
          <p:nvSpPr>
            <p:cNvPr id="59" name="Freeform 58"/>
            <p:cNvSpPr>
              <a:spLocks/>
            </p:cNvSpPr>
            <p:nvPr/>
          </p:nvSpPr>
          <p:spPr bwMode="auto">
            <a:xfrm>
              <a:off x="3423095" y="1429794"/>
              <a:ext cx="1983" cy="4905"/>
            </a:xfrm>
            <a:custGeom>
              <a:avLst/>
              <a:gdLst>
                <a:gd name="T0" fmla="*/ 8 w 8"/>
                <a:gd name="T1" fmla="*/ 14 h 20"/>
                <a:gd name="T2" fmla="*/ 5 w 8"/>
                <a:gd name="T3" fmla="*/ 20 h 20"/>
                <a:gd name="T4" fmla="*/ 1 w 8"/>
                <a:gd name="T5" fmla="*/ 0 h 20"/>
                <a:gd name="T6" fmla="*/ 8 w 8"/>
                <a:gd name="T7" fmla="*/ 14 h 20"/>
              </a:gdLst>
              <a:ahLst/>
              <a:cxnLst>
                <a:cxn ang="0">
                  <a:pos x="T0" y="T1"/>
                </a:cxn>
                <a:cxn ang="0">
                  <a:pos x="T2" y="T3"/>
                </a:cxn>
                <a:cxn ang="0">
                  <a:pos x="T4" y="T5"/>
                </a:cxn>
                <a:cxn ang="0">
                  <a:pos x="T6" y="T7"/>
                </a:cxn>
              </a:cxnLst>
              <a:rect l="0" t="0" r="r" b="b"/>
              <a:pathLst>
                <a:path w="8" h="20">
                  <a:moveTo>
                    <a:pt x="8" y="14"/>
                  </a:moveTo>
                  <a:cubicBezTo>
                    <a:pt x="7" y="16"/>
                    <a:pt x="6" y="18"/>
                    <a:pt x="5" y="20"/>
                  </a:cubicBezTo>
                  <a:cubicBezTo>
                    <a:pt x="0" y="15"/>
                    <a:pt x="4" y="8"/>
                    <a:pt x="1" y="0"/>
                  </a:cubicBezTo>
                  <a:cubicBezTo>
                    <a:pt x="8" y="5"/>
                    <a:pt x="8" y="9"/>
                    <a:pt x="8" y="14"/>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bg-BG"/>
            </a:p>
          </p:txBody>
        </p:sp>
        <p:sp>
          <p:nvSpPr>
            <p:cNvPr id="60" name="Freeform 37"/>
            <p:cNvSpPr>
              <a:spLocks/>
            </p:cNvSpPr>
            <p:nvPr/>
          </p:nvSpPr>
          <p:spPr bwMode="auto">
            <a:xfrm>
              <a:off x="3467764" y="1793199"/>
              <a:ext cx="5427" cy="3653"/>
            </a:xfrm>
            <a:custGeom>
              <a:avLst/>
              <a:gdLst>
                <a:gd name="T0" fmla="*/ 15 w 22"/>
                <a:gd name="T1" fmla="*/ 0 h 15"/>
                <a:gd name="T2" fmla="*/ 22 w 22"/>
                <a:gd name="T3" fmla="*/ 4 h 15"/>
                <a:gd name="T4" fmla="*/ 12 w 22"/>
                <a:gd name="T5" fmla="*/ 10 h 15"/>
                <a:gd name="T6" fmla="*/ 0 w 22"/>
                <a:gd name="T7" fmla="*/ 15 h 15"/>
                <a:gd name="T8" fmla="*/ 15 w 22"/>
                <a:gd name="T9" fmla="*/ 0 h 15"/>
              </a:gdLst>
              <a:ahLst/>
              <a:cxnLst>
                <a:cxn ang="0">
                  <a:pos x="T0" y="T1"/>
                </a:cxn>
                <a:cxn ang="0">
                  <a:pos x="T2" y="T3"/>
                </a:cxn>
                <a:cxn ang="0">
                  <a:pos x="T4" y="T5"/>
                </a:cxn>
                <a:cxn ang="0">
                  <a:pos x="T6" y="T7"/>
                </a:cxn>
                <a:cxn ang="0">
                  <a:pos x="T8" y="T9"/>
                </a:cxn>
              </a:cxnLst>
              <a:rect l="0" t="0" r="r" b="b"/>
              <a:pathLst>
                <a:path w="22" h="15">
                  <a:moveTo>
                    <a:pt x="15" y="0"/>
                  </a:moveTo>
                  <a:cubicBezTo>
                    <a:pt x="17" y="3"/>
                    <a:pt x="19" y="4"/>
                    <a:pt x="22" y="4"/>
                  </a:cubicBezTo>
                  <a:cubicBezTo>
                    <a:pt x="19" y="6"/>
                    <a:pt x="16" y="9"/>
                    <a:pt x="12" y="10"/>
                  </a:cubicBezTo>
                  <a:cubicBezTo>
                    <a:pt x="9" y="13"/>
                    <a:pt x="5" y="14"/>
                    <a:pt x="0" y="15"/>
                  </a:cubicBezTo>
                  <a:cubicBezTo>
                    <a:pt x="3" y="8"/>
                    <a:pt x="8" y="3"/>
                    <a:pt x="15" y="0"/>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bg-BG"/>
            </a:p>
          </p:txBody>
        </p:sp>
      </p:grpSp>
      <p:sp>
        <p:nvSpPr>
          <p:cNvPr id="61" name="Oval 60"/>
          <p:cNvSpPr/>
          <p:nvPr/>
        </p:nvSpPr>
        <p:spPr>
          <a:xfrm>
            <a:off x="1371600" y="2266950"/>
            <a:ext cx="2133600" cy="2133600"/>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solidFill>
                <a:prstClr val="white"/>
              </a:solidFill>
            </a:endParaRPr>
          </a:p>
        </p:txBody>
      </p:sp>
      <p:sp>
        <p:nvSpPr>
          <p:cNvPr id="14" name="Rectangle 13"/>
          <p:cNvSpPr/>
          <p:nvPr/>
        </p:nvSpPr>
        <p:spPr>
          <a:xfrm>
            <a:off x="2027870" y="2324683"/>
            <a:ext cx="821059" cy="646331"/>
          </a:xfrm>
          <a:prstGeom prst="rect">
            <a:avLst/>
          </a:prstGeom>
        </p:spPr>
        <p:txBody>
          <a:bodyPr wrap="none">
            <a:spAutoFit/>
          </a:bodyPr>
          <a:lstStyle/>
          <a:p>
            <a:pPr algn="ctr"/>
            <a:r>
              <a:rPr lang="en-US" dirty="0">
                <a:solidFill>
                  <a:schemeClr val="bg1"/>
                </a:solidFill>
              </a:rPr>
              <a:t>TAM</a:t>
            </a:r>
          </a:p>
          <a:p>
            <a:pPr algn="ctr"/>
            <a:r>
              <a:rPr lang="en-US" dirty="0">
                <a:solidFill>
                  <a:schemeClr val="bg1"/>
                </a:solidFill>
              </a:rPr>
              <a:t>$5.0b</a:t>
            </a:r>
          </a:p>
        </p:txBody>
      </p:sp>
      <p:sp>
        <p:nvSpPr>
          <p:cNvPr id="66" name="Oval 65"/>
          <p:cNvSpPr/>
          <p:nvPr/>
        </p:nvSpPr>
        <p:spPr>
          <a:xfrm>
            <a:off x="1676398" y="2876550"/>
            <a:ext cx="1524000" cy="1524000"/>
          </a:xfrm>
          <a:prstGeom prst="ellipse">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solidFill>
                <a:prstClr val="white"/>
              </a:solidFill>
            </a:endParaRPr>
          </a:p>
        </p:txBody>
      </p:sp>
      <p:sp>
        <p:nvSpPr>
          <p:cNvPr id="62" name="Oval 61"/>
          <p:cNvSpPr/>
          <p:nvPr/>
        </p:nvSpPr>
        <p:spPr>
          <a:xfrm>
            <a:off x="1984673" y="3493095"/>
            <a:ext cx="907455" cy="907455"/>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solidFill>
                <a:prstClr val="white"/>
              </a:solidFill>
            </a:endParaRPr>
          </a:p>
        </p:txBody>
      </p:sp>
      <p:sp>
        <p:nvSpPr>
          <p:cNvPr id="65" name="Rectangle 64"/>
          <p:cNvSpPr/>
          <p:nvPr/>
        </p:nvSpPr>
        <p:spPr>
          <a:xfrm>
            <a:off x="2078365" y="3715989"/>
            <a:ext cx="720069" cy="461665"/>
          </a:xfrm>
          <a:prstGeom prst="rect">
            <a:avLst/>
          </a:prstGeom>
        </p:spPr>
        <p:txBody>
          <a:bodyPr wrap="none">
            <a:spAutoFit/>
          </a:bodyPr>
          <a:lstStyle/>
          <a:p>
            <a:pPr algn="ctr"/>
            <a:r>
              <a:rPr lang="en-US" sz="1200" dirty="0">
                <a:solidFill>
                  <a:schemeClr val="tx1">
                    <a:lumMod val="75000"/>
                    <a:lumOff val="25000"/>
                  </a:schemeClr>
                </a:solidFill>
              </a:rPr>
              <a:t>SOM</a:t>
            </a:r>
          </a:p>
          <a:p>
            <a:pPr algn="ctr"/>
            <a:r>
              <a:rPr lang="en-US" sz="1200" dirty="0">
                <a:solidFill>
                  <a:schemeClr val="tx1">
                    <a:lumMod val="75000"/>
                    <a:lumOff val="25000"/>
                  </a:schemeClr>
                </a:solidFill>
              </a:rPr>
              <a:t>$250m</a:t>
            </a:r>
          </a:p>
        </p:txBody>
      </p:sp>
      <p:sp>
        <p:nvSpPr>
          <p:cNvPr id="67" name="Rectangle 66"/>
          <p:cNvSpPr/>
          <p:nvPr/>
        </p:nvSpPr>
        <p:spPr>
          <a:xfrm>
            <a:off x="2137675" y="3024485"/>
            <a:ext cx="601447" cy="461665"/>
          </a:xfrm>
          <a:prstGeom prst="rect">
            <a:avLst/>
          </a:prstGeom>
        </p:spPr>
        <p:txBody>
          <a:bodyPr wrap="none">
            <a:spAutoFit/>
          </a:bodyPr>
          <a:lstStyle/>
          <a:p>
            <a:pPr algn="ctr"/>
            <a:r>
              <a:rPr lang="en-US" sz="1200" dirty="0">
                <a:solidFill>
                  <a:schemeClr val="bg1"/>
                </a:solidFill>
              </a:rPr>
              <a:t>SAM</a:t>
            </a:r>
          </a:p>
          <a:p>
            <a:pPr algn="ctr"/>
            <a:r>
              <a:rPr lang="en-US" sz="1200" dirty="0">
                <a:solidFill>
                  <a:schemeClr val="bg1"/>
                </a:solidFill>
              </a:rPr>
              <a:t>$2.5b</a:t>
            </a:r>
          </a:p>
        </p:txBody>
      </p:sp>
      <p:graphicFrame>
        <p:nvGraphicFramePr>
          <p:cNvPr id="15" name="Chart 14"/>
          <p:cNvGraphicFramePr/>
          <p:nvPr>
            <p:extLst>
              <p:ext uri="{D42A27DB-BD31-4B8C-83A1-F6EECF244321}">
                <p14:modId xmlns:p14="http://schemas.microsoft.com/office/powerpoint/2010/main" val="1804078227"/>
              </p:ext>
            </p:extLst>
          </p:nvPr>
        </p:nvGraphicFramePr>
        <p:xfrm>
          <a:off x="5302331" y="993000"/>
          <a:ext cx="3581400" cy="3868641"/>
        </p:xfrm>
        <a:graphic>
          <a:graphicData uri="http://schemas.openxmlformats.org/drawingml/2006/chart">
            <c:chart xmlns:c="http://schemas.openxmlformats.org/drawingml/2006/chart" xmlns:r="http://schemas.openxmlformats.org/officeDocument/2006/relationships" r:id="rId5"/>
          </a:graphicData>
        </a:graphic>
      </p:graphicFrame>
      <p:sp>
        <p:nvSpPr>
          <p:cNvPr id="16" name="Slide Number Placeholder 15"/>
          <p:cNvSpPr>
            <a:spLocks noGrp="1"/>
          </p:cNvSpPr>
          <p:nvPr>
            <p:ph type="sldNum" sz="quarter" idx="12"/>
          </p:nvPr>
        </p:nvSpPr>
        <p:spPr/>
        <p:txBody>
          <a:bodyPr/>
          <a:lstStyle/>
          <a:p>
            <a:fld id="{BDCA8EC3-6684-44AA-BBA4-DEDB48326CE2}" type="slidenum">
              <a:rPr lang="en-US" smtClean="0"/>
              <a:t>10</a:t>
            </a:fld>
            <a:endParaRPr lang="en-US"/>
          </a:p>
        </p:txBody>
      </p:sp>
    </p:spTree>
    <p:extLst>
      <p:ext uri="{BB962C8B-B14F-4D97-AF65-F5344CB8AC3E}">
        <p14:creationId xmlns:p14="http://schemas.microsoft.com/office/powerpoint/2010/main" val="1553871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42C34"/>
        </a:solidFill>
        <a:effectLst/>
      </p:bgPr>
    </p:bg>
    <p:spTree>
      <p:nvGrpSpPr>
        <p:cNvPr id="1" name=""/>
        <p:cNvGrpSpPr/>
        <p:nvPr/>
      </p:nvGrpSpPr>
      <p:grpSpPr>
        <a:xfrm>
          <a:off x="0" y="0"/>
          <a:ext cx="0" cy="0"/>
          <a:chOff x="0" y="0"/>
          <a:chExt cx="0" cy="0"/>
        </a:xfrm>
      </p:grpSpPr>
      <p:sp>
        <p:nvSpPr>
          <p:cNvPr id="4" name="Rectangle 3"/>
          <p:cNvSpPr/>
          <p:nvPr/>
        </p:nvSpPr>
        <p:spPr>
          <a:xfrm>
            <a:off x="152400" y="285750"/>
            <a:ext cx="7315200" cy="461665"/>
          </a:xfrm>
          <a:prstGeom prst="rect">
            <a:avLst/>
          </a:prstGeom>
        </p:spPr>
        <p:txBody>
          <a:bodyPr wrap="square">
            <a:spAutoFit/>
          </a:bodyPr>
          <a:lstStyle/>
          <a:p>
            <a:r>
              <a:rPr lang="en-US" sz="2400" b="1" dirty="0">
                <a:solidFill>
                  <a:schemeClr val="bg1"/>
                </a:solidFill>
                <a:latin typeface="+mj-lt"/>
              </a:rPr>
              <a:t>Some of our successful installations</a:t>
            </a:r>
          </a:p>
        </p:txBody>
      </p:sp>
      <p:sp>
        <p:nvSpPr>
          <p:cNvPr id="2" name="Rectangle 1"/>
          <p:cNvSpPr/>
          <p:nvPr/>
        </p:nvSpPr>
        <p:spPr>
          <a:xfrm>
            <a:off x="228600" y="742950"/>
            <a:ext cx="1524000" cy="660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2A403EB8-1B80-5E8F-8256-5C5625D1C41F}"/>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767570" y="1"/>
            <a:ext cx="1376430" cy="917620"/>
          </a:xfrm>
          <a:prstGeom prst="rect">
            <a:avLst/>
          </a:prstGeom>
        </p:spPr>
      </p:pic>
      <p:sp>
        <p:nvSpPr>
          <p:cNvPr id="3" name="Rectangle 2"/>
          <p:cNvSpPr/>
          <p:nvPr/>
        </p:nvSpPr>
        <p:spPr>
          <a:xfrm>
            <a:off x="152400" y="669584"/>
            <a:ext cx="7924800" cy="1386213"/>
          </a:xfrm>
          <a:prstGeom prst="rect">
            <a:avLst/>
          </a:prstGeom>
        </p:spPr>
        <p:txBody>
          <a:bodyPr wrap="square" anchor="t">
            <a:spAutoFit/>
          </a:bodyPr>
          <a:lstStyle/>
          <a:p>
            <a:pPr>
              <a:lnSpc>
                <a:spcPct val="200000"/>
              </a:lnSpc>
            </a:pPr>
            <a:r>
              <a:rPr lang="en-US" sz="1600" b="1" dirty="0">
                <a:solidFill>
                  <a:schemeClr val="accent1"/>
                </a:solidFill>
              </a:rPr>
              <a:t>Case Studies</a:t>
            </a:r>
          </a:p>
          <a:p>
            <a:pPr>
              <a:lnSpc>
                <a:spcPct val="200000"/>
              </a:lnSpc>
            </a:pPr>
            <a:r>
              <a:rPr lang="en-US" sz="1400" b="1" dirty="0">
                <a:solidFill>
                  <a:schemeClr val="bg1"/>
                </a:solidFill>
              </a:rPr>
              <a:t>Thermocharge has been installed at a range of industrial sites, resulting in significate energy savings ranging from 75-87% including  </a:t>
            </a:r>
          </a:p>
        </p:txBody>
      </p:sp>
      <p:pic>
        <p:nvPicPr>
          <p:cNvPr id="29" name="Picture 28">
            <a:extLst>
              <a:ext uri="{FF2B5EF4-FFF2-40B4-BE49-F238E27FC236}">
                <a16:creationId xmlns:a16="http://schemas.microsoft.com/office/drawing/2014/main" id="{08EA9FF4-9440-1FE6-92B6-587415D08E60}"/>
              </a:ext>
            </a:extLst>
          </p:cNvPr>
          <p:cNvPicPr>
            <a:picLocks noChangeAspect="1"/>
          </p:cNvPicPr>
          <p:nvPr/>
        </p:nvPicPr>
        <p:blipFill>
          <a:blip r:embed="rId4"/>
          <a:srcRect l="1181" t="28345" r="-1181" b="27956"/>
          <a:stretch/>
        </p:blipFill>
        <p:spPr>
          <a:xfrm>
            <a:off x="3767870" y="2114550"/>
            <a:ext cx="1455860" cy="636222"/>
          </a:xfrm>
          <a:prstGeom prst="rect">
            <a:avLst/>
          </a:prstGeom>
        </p:spPr>
      </p:pic>
      <p:sp>
        <p:nvSpPr>
          <p:cNvPr id="5" name="Rectangle 4"/>
          <p:cNvSpPr/>
          <p:nvPr/>
        </p:nvSpPr>
        <p:spPr>
          <a:xfrm>
            <a:off x="3505200" y="2800350"/>
            <a:ext cx="1981200" cy="461665"/>
          </a:xfrm>
          <a:prstGeom prst="rect">
            <a:avLst/>
          </a:prstGeom>
        </p:spPr>
        <p:txBody>
          <a:bodyPr wrap="square">
            <a:spAutoFit/>
          </a:bodyPr>
          <a:lstStyle/>
          <a:p>
            <a:pPr algn="ctr"/>
            <a:r>
              <a:rPr lang="en-US" sz="1200" dirty="0">
                <a:solidFill>
                  <a:schemeClr val="bg1"/>
                </a:solidFill>
              </a:rPr>
              <a:t>Ford Engine Plant </a:t>
            </a:r>
          </a:p>
          <a:p>
            <a:pPr algn="ctr"/>
            <a:r>
              <a:rPr lang="en-US" sz="1200" dirty="0">
                <a:solidFill>
                  <a:schemeClr val="accent2"/>
                </a:solidFill>
              </a:rPr>
              <a:t>500 Thermochargers</a:t>
            </a:r>
          </a:p>
        </p:txBody>
      </p:sp>
      <p:sp>
        <p:nvSpPr>
          <p:cNvPr id="35" name="Rectangle 34"/>
          <p:cNvSpPr/>
          <p:nvPr/>
        </p:nvSpPr>
        <p:spPr>
          <a:xfrm>
            <a:off x="152400" y="2800350"/>
            <a:ext cx="2133600" cy="461665"/>
          </a:xfrm>
          <a:prstGeom prst="rect">
            <a:avLst/>
          </a:prstGeom>
        </p:spPr>
        <p:txBody>
          <a:bodyPr wrap="square">
            <a:spAutoFit/>
          </a:bodyPr>
          <a:lstStyle/>
          <a:p>
            <a:pPr algn="ctr"/>
            <a:r>
              <a:rPr lang="de-DE" sz="1200" dirty="0">
                <a:solidFill>
                  <a:schemeClr val="bg1"/>
                </a:solidFill>
              </a:rPr>
              <a:t>Mercedes Benz </a:t>
            </a:r>
          </a:p>
          <a:p>
            <a:pPr algn="ctr"/>
            <a:r>
              <a:rPr lang="en-US" sz="1200" dirty="0">
                <a:solidFill>
                  <a:schemeClr val="accent2"/>
                </a:solidFill>
              </a:rPr>
              <a:t>200 Thermochargers</a:t>
            </a:r>
          </a:p>
        </p:txBody>
      </p:sp>
      <p:pic>
        <p:nvPicPr>
          <p:cNvPr id="1027" name="Picture 3" descr="C:\Users\Miro\Desktop\Mercedes-Logo.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8368" y="2108811"/>
            <a:ext cx="601663" cy="601663"/>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190500" y="4243685"/>
            <a:ext cx="1981200" cy="461665"/>
          </a:xfrm>
          <a:prstGeom prst="rect">
            <a:avLst/>
          </a:prstGeom>
        </p:spPr>
        <p:txBody>
          <a:bodyPr wrap="square">
            <a:spAutoFit/>
          </a:bodyPr>
          <a:lstStyle/>
          <a:p>
            <a:pPr algn="ctr"/>
            <a:r>
              <a:rPr lang="en-US" sz="1200" dirty="0" err="1">
                <a:solidFill>
                  <a:schemeClr val="bg1"/>
                </a:solidFill>
              </a:rPr>
              <a:t>Mettis</a:t>
            </a:r>
            <a:r>
              <a:rPr lang="en-US" sz="1200" dirty="0">
                <a:solidFill>
                  <a:schemeClr val="bg1"/>
                </a:solidFill>
              </a:rPr>
              <a:t> Aerospace</a:t>
            </a:r>
          </a:p>
          <a:p>
            <a:pPr algn="ctr"/>
            <a:r>
              <a:rPr lang="en-US" sz="1200" dirty="0">
                <a:solidFill>
                  <a:schemeClr val="accent2"/>
                </a:solidFill>
              </a:rPr>
              <a:t> 200 Thermochargers</a:t>
            </a:r>
          </a:p>
        </p:txBody>
      </p:sp>
      <p:sp>
        <p:nvSpPr>
          <p:cNvPr id="37" name="Rectangle 36"/>
          <p:cNvSpPr/>
          <p:nvPr/>
        </p:nvSpPr>
        <p:spPr>
          <a:xfrm>
            <a:off x="6629400" y="2800350"/>
            <a:ext cx="2133600" cy="461665"/>
          </a:xfrm>
          <a:prstGeom prst="rect">
            <a:avLst/>
          </a:prstGeom>
        </p:spPr>
        <p:txBody>
          <a:bodyPr wrap="square">
            <a:spAutoFit/>
          </a:bodyPr>
          <a:lstStyle/>
          <a:p>
            <a:pPr algn="ctr"/>
            <a:r>
              <a:rPr lang="de-DE" sz="1200" dirty="0">
                <a:solidFill>
                  <a:schemeClr val="bg1"/>
                </a:solidFill>
              </a:rPr>
              <a:t>Jaguar Land Rover </a:t>
            </a:r>
          </a:p>
          <a:p>
            <a:pPr algn="ctr"/>
            <a:r>
              <a:rPr lang="en-US" sz="1200" dirty="0">
                <a:solidFill>
                  <a:schemeClr val="accent2"/>
                </a:solidFill>
              </a:rPr>
              <a:t> 20 Thermocharger Demo</a:t>
            </a:r>
          </a:p>
        </p:txBody>
      </p:sp>
      <p:pic>
        <p:nvPicPr>
          <p:cNvPr id="1028" name="Picture 4" descr="C:\Users\Miro\Desktop\Jaguar-Logo-201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0400" y="2095317"/>
            <a:ext cx="1199445" cy="67468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iro\Desktop\300.pn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32673" y="3826229"/>
            <a:ext cx="1435894" cy="327580"/>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3390900" y="4243685"/>
            <a:ext cx="2209800" cy="461665"/>
          </a:xfrm>
          <a:prstGeom prst="rect">
            <a:avLst/>
          </a:prstGeom>
        </p:spPr>
        <p:txBody>
          <a:bodyPr wrap="square">
            <a:spAutoFit/>
          </a:bodyPr>
          <a:lstStyle/>
          <a:p>
            <a:pPr algn="ctr"/>
            <a:r>
              <a:rPr lang="en-US" sz="1200" dirty="0">
                <a:solidFill>
                  <a:schemeClr val="bg1"/>
                </a:solidFill>
              </a:rPr>
              <a:t>Vauxhall/GM</a:t>
            </a:r>
          </a:p>
          <a:p>
            <a:pPr algn="ctr"/>
            <a:r>
              <a:rPr lang="en-US" sz="1200" dirty="0">
                <a:solidFill>
                  <a:schemeClr val="bg1"/>
                </a:solidFill>
              </a:rPr>
              <a:t> </a:t>
            </a:r>
            <a:r>
              <a:rPr lang="en-US" sz="1200" dirty="0">
                <a:solidFill>
                  <a:schemeClr val="accent2"/>
                </a:solidFill>
              </a:rPr>
              <a:t>30 Thermocharger Demo</a:t>
            </a:r>
          </a:p>
        </p:txBody>
      </p:sp>
      <p:sp>
        <p:nvSpPr>
          <p:cNvPr id="48" name="Rectangle 47"/>
          <p:cNvSpPr/>
          <p:nvPr/>
        </p:nvSpPr>
        <p:spPr>
          <a:xfrm>
            <a:off x="6238522" y="3790950"/>
            <a:ext cx="2743200" cy="461665"/>
          </a:xfrm>
          <a:prstGeom prst="rect">
            <a:avLst/>
          </a:prstGeom>
        </p:spPr>
        <p:txBody>
          <a:bodyPr wrap="square">
            <a:spAutoFit/>
          </a:bodyPr>
          <a:lstStyle/>
          <a:p>
            <a:r>
              <a:rPr lang="en-US" sz="1200" dirty="0">
                <a:solidFill>
                  <a:schemeClr val="bg1"/>
                </a:solidFill>
              </a:rPr>
              <a:t>McIntire Air Force Base in the United States </a:t>
            </a:r>
            <a:r>
              <a:rPr lang="en-US" sz="1200" dirty="0">
                <a:solidFill>
                  <a:schemeClr val="accent2"/>
                </a:solidFill>
              </a:rPr>
              <a:t>30 Thermochargers Demo</a:t>
            </a:r>
            <a:endParaRPr lang="en-US" sz="1200" dirty="0">
              <a:solidFill>
                <a:schemeClr val="bg1"/>
              </a:solidFill>
            </a:endParaRPr>
          </a:p>
        </p:txBody>
      </p:sp>
      <p:pic>
        <p:nvPicPr>
          <p:cNvPr id="1030" name="Picture 6" descr="C:\Users\Miro\Desktop\Vauxhall_logo_2019.png"/>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161881" y="3480045"/>
            <a:ext cx="667838" cy="66783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BDCA8EC3-6684-44AA-BBA4-DEDB48326CE2}" type="slidenum">
              <a:rPr lang="en-US" smtClean="0"/>
              <a:t>11</a:t>
            </a:fld>
            <a:endParaRPr lang="en-US"/>
          </a:p>
        </p:txBody>
      </p:sp>
    </p:spTree>
    <p:extLst>
      <p:ext uri="{BB962C8B-B14F-4D97-AF65-F5344CB8AC3E}">
        <p14:creationId xmlns:p14="http://schemas.microsoft.com/office/powerpoint/2010/main" val="3195325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42C34"/>
        </a:solidFill>
        <a:effectLst/>
      </p:bgPr>
    </p:bg>
    <p:spTree>
      <p:nvGrpSpPr>
        <p:cNvPr id="1" name=""/>
        <p:cNvGrpSpPr/>
        <p:nvPr/>
      </p:nvGrpSpPr>
      <p:grpSpPr>
        <a:xfrm>
          <a:off x="0" y="0"/>
          <a:ext cx="0" cy="0"/>
          <a:chOff x="0" y="0"/>
          <a:chExt cx="0" cy="0"/>
        </a:xfrm>
      </p:grpSpPr>
      <p:sp>
        <p:nvSpPr>
          <p:cNvPr id="84" name="Rectangle 83"/>
          <p:cNvSpPr/>
          <p:nvPr/>
        </p:nvSpPr>
        <p:spPr>
          <a:xfrm>
            <a:off x="0" y="1"/>
            <a:ext cx="9144000" cy="5143500"/>
          </a:xfrm>
          <a:prstGeom prst="rect">
            <a:avLst/>
          </a:prstGeom>
          <a:gradFill flip="none" rotWithShape="1">
            <a:gsLst>
              <a:gs pos="76000">
                <a:srgbClr val="1A4F43"/>
              </a:gs>
              <a:gs pos="23650">
                <a:schemeClr val="tx2">
                  <a:lumMod val="75000"/>
                </a:schemeClr>
              </a:gs>
              <a:gs pos="0">
                <a:schemeClr val="accent1">
                  <a:alpha val="70000"/>
                </a:schemeClr>
              </a:gs>
              <a:gs pos="50000">
                <a:srgbClr val="242C34">
                  <a:alpha val="70000"/>
                </a:srgbClr>
              </a:gs>
              <a:gs pos="100000">
                <a:schemeClr val="accent2">
                  <a:lumMod val="50000"/>
                  <a:alpha val="80000"/>
                </a:schemeClr>
              </a:gs>
            </a:gsLst>
            <a:lin ang="2700000" scaled="1"/>
            <a:tileRect/>
          </a:gradFill>
          <a:ln w="12700" cap="flat" cmpd="sng" algn="ctr">
            <a:noFill/>
            <a:prstDash val="solid"/>
            <a:miter lim="800000"/>
          </a:ln>
          <a:effectLst/>
        </p:spPr>
        <p:txBody>
          <a:bodyPr lIns="182843" tIns="91422" rIns="182843" bIns="91422" rtlCol="0" anchor="ctr"/>
          <a:lstStyle/>
          <a:p>
            <a:pPr algn="ctr" defTabSz="1828434"/>
            <a:endParaRPr lang="bg-BG" sz="3600" kern="0" dirty="0">
              <a:solidFill>
                <a:srgbClr val="FFFFFF"/>
              </a:solidFill>
              <a:latin typeface="Lato Light"/>
              <a:cs typeface="Gisha" pitchFamily="34" charset="-79"/>
            </a:endParaRPr>
          </a:p>
        </p:txBody>
      </p:sp>
      <p:sp>
        <p:nvSpPr>
          <p:cNvPr id="4" name="Rectangle 3"/>
          <p:cNvSpPr/>
          <p:nvPr/>
        </p:nvSpPr>
        <p:spPr>
          <a:xfrm>
            <a:off x="152400" y="285750"/>
            <a:ext cx="7315200" cy="461665"/>
          </a:xfrm>
          <a:prstGeom prst="rect">
            <a:avLst/>
          </a:prstGeom>
        </p:spPr>
        <p:txBody>
          <a:bodyPr wrap="square">
            <a:spAutoFit/>
          </a:bodyPr>
          <a:lstStyle/>
          <a:p>
            <a:r>
              <a:rPr lang="en-US" sz="2400" dirty="0">
                <a:solidFill>
                  <a:schemeClr val="bg1"/>
                </a:solidFill>
                <a:latin typeface="+mj-lt"/>
              </a:rPr>
              <a:t>Our unusual history</a:t>
            </a:r>
          </a:p>
        </p:txBody>
      </p:sp>
      <p:sp>
        <p:nvSpPr>
          <p:cNvPr id="2" name="Rectangle 1"/>
          <p:cNvSpPr/>
          <p:nvPr/>
        </p:nvSpPr>
        <p:spPr>
          <a:xfrm>
            <a:off x="228600" y="742950"/>
            <a:ext cx="1524000" cy="660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468328" y="2808585"/>
            <a:ext cx="8369129" cy="0"/>
          </a:xfrm>
          <a:prstGeom prst="straightConnector1">
            <a:avLst/>
          </a:prstGeom>
          <a:ln>
            <a:solidFill>
              <a:schemeClr val="bg1"/>
            </a:solidFill>
            <a:headEnd type="oval"/>
            <a:tailEnd type="diamond" w="lg" len="lg"/>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370359" y="2259611"/>
            <a:ext cx="0" cy="494537"/>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311466" y="2754148"/>
            <a:ext cx="117785" cy="1177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cxnSp>
        <p:nvCxnSpPr>
          <p:cNvPr id="17" name="Straight Connector 16"/>
          <p:cNvCxnSpPr/>
          <p:nvPr/>
        </p:nvCxnSpPr>
        <p:spPr>
          <a:xfrm flipV="1">
            <a:off x="1600281" y="2259611"/>
            <a:ext cx="0" cy="494537"/>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541388" y="2754148"/>
            <a:ext cx="117785" cy="1177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0" name="Rectangle 19"/>
          <p:cNvSpPr/>
          <p:nvPr/>
        </p:nvSpPr>
        <p:spPr>
          <a:xfrm>
            <a:off x="3386335" y="2754148"/>
            <a:ext cx="117785" cy="1177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cxnSp>
        <p:nvCxnSpPr>
          <p:cNvPr id="24" name="Straight Connector 23"/>
          <p:cNvCxnSpPr/>
          <p:nvPr/>
        </p:nvCxnSpPr>
        <p:spPr>
          <a:xfrm flipV="1">
            <a:off x="3445226" y="2871934"/>
            <a:ext cx="1" cy="669464"/>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7439998" y="2754325"/>
            <a:ext cx="117785" cy="1177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cxnSp>
        <p:nvCxnSpPr>
          <p:cNvPr id="28" name="Straight Connector 27"/>
          <p:cNvCxnSpPr/>
          <p:nvPr/>
        </p:nvCxnSpPr>
        <p:spPr>
          <a:xfrm flipV="1">
            <a:off x="7498889" y="2872111"/>
            <a:ext cx="1" cy="669464"/>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914400" y="1705790"/>
            <a:ext cx="1404054" cy="553998"/>
          </a:xfrm>
          <a:prstGeom prst="rect">
            <a:avLst/>
          </a:prstGeom>
        </p:spPr>
        <p:txBody>
          <a:bodyPr wrap="square">
            <a:spAutoFit/>
          </a:bodyPr>
          <a:lstStyle/>
          <a:p>
            <a:pPr algn="ctr"/>
            <a:r>
              <a:rPr lang="en-GB" sz="1000" dirty="0">
                <a:solidFill>
                  <a:schemeClr val="bg1"/>
                </a:solidFill>
              </a:rPr>
              <a:t>Founders Product development University</a:t>
            </a:r>
          </a:p>
        </p:txBody>
      </p:sp>
      <p:sp>
        <p:nvSpPr>
          <p:cNvPr id="32" name="Rectangle 31"/>
          <p:cNvSpPr/>
          <p:nvPr/>
        </p:nvSpPr>
        <p:spPr>
          <a:xfrm>
            <a:off x="2743200" y="3541752"/>
            <a:ext cx="1404054" cy="553998"/>
          </a:xfrm>
          <a:prstGeom prst="rect">
            <a:avLst/>
          </a:prstGeom>
        </p:spPr>
        <p:txBody>
          <a:bodyPr wrap="square">
            <a:spAutoFit/>
          </a:bodyPr>
          <a:lstStyle/>
          <a:p>
            <a:pPr algn="ctr"/>
            <a:r>
              <a:rPr lang="en-GB" sz="1000" dirty="0">
                <a:solidFill>
                  <a:schemeClr val="bg1"/>
                </a:solidFill>
              </a:rPr>
              <a:t>Continued Development, System manufacture and sales</a:t>
            </a:r>
          </a:p>
        </p:txBody>
      </p:sp>
      <p:sp>
        <p:nvSpPr>
          <p:cNvPr id="33" name="Rectangle 32"/>
          <p:cNvSpPr/>
          <p:nvPr/>
        </p:nvSpPr>
        <p:spPr>
          <a:xfrm>
            <a:off x="4632960" y="1705790"/>
            <a:ext cx="1500386" cy="246221"/>
          </a:xfrm>
          <a:prstGeom prst="rect">
            <a:avLst/>
          </a:prstGeom>
        </p:spPr>
        <p:txBody>
          <a:bodyPr wrap="square">
            <a:spAutoFit/>
          </a:bodyPr>
          <a:lstStyle/>
          <a:p>
            <a:pPr algn="ctr"/>
            <a:r>
              <a:rPr lang="en-GB" sz="1000" dirty="0">
                <a:solidFill>
                  <a:schemeClr val="bg1"/>
                </a:solidFill>
              </a:rPr>
              <a:t>Founder Retirement</a:t>
            </a:r>
          </a:p>
        </p:txBody>
      </p:sp>
      <p:sp>
        <p:nvSpPr>
          <p:cNvPr id="34" name="Rectangle 33"/>
          <p:cNvSpPr/>
          <p:nvPr/>
        </p:nvSpPr>
        <p:spPr>
          <a:xfrm>
            <a:off x="6796862" y="3541752"/>
            <a:ext cx="1404054" cy="553998"/>
          </a:xfrm>
          <a:prstGeom prst="rect">
            <a:avLst/>
          </a:prstGeom>
        </p:spPr>
        <p:txBody>
          <a:bodyPr wrap="square">
            <a:spAutoFit/>
          </a:bodyPr>
          <a:lstStyle/>
          <a:p>
            <a:pPr algn="ctr"/>
            <a:r>
              <a:rPr lang="en-GB" sz="1000" dirty="0">
                <a:solidFill>
                  <a:schemeClr val="bg1"/>
                </a:solidFill>
              </a:rPr>
              <a:t>New Beginning, New Management and Latest Developments</a:t>
            </a:r>
          </a:p>
        </p:txBody>
      </p:sp>
      <p:sp>
        <p:nvSpPr>
          <p:cNvPr id="38" name="Rectangle 37"/>
          <p:cNvSpPr/>
          <p:nvPr/>
        </p:nvSpPr>
        <p:spPr>
          <a:xfrm>
            <a:off x="1606175" y="2359819"/>
            <a:ext cx="832226" cy="261610"/>
          </a:xfrm>
          <a:prstGeom prst="rect">
            <a:avLst/>
          </a:prstGeom>
        </p:spPr>
        <p:txBody>
          <a:bodyPr wrap="square">
            <a:spAutoFit/>
          </a:bodyPr>
          <a:lstStyle/>
          <a:p>
            <a:r>
              <a:rPr lang="it-IT" sz="1100" dirty="0">
                <a:solidFill>
                  <a:schemeClr val="accent2"/>
                </a:solidFill>
              </a:rPr>
              <a:t>1980’s</a:t>
            </a:r>
          </a:p>
        </p:txBody>
      </p:sp>
      <p:sp>
        <p:nvSpPr>
          <p:cNvPr id="39" name="Rectangle 38"/>
          <p:cNvSpPr/>
          <p:nvPr/>
        </p:nvSpPr>
        <p:spPr>
          <a:xfrm>
            <a:off x="3457210" y="3075861"/>
            <a:ext cx="805029" cy="261610"/>
          </a:xfrm>
          <a:prstGeom prst="rect">
            <a:avLst/>
          </a:prstGeom>
        </p:spPr>
        <p:txBody>
          <a:bodyPr wrap="none">
            <a:spAutoFit/>
          </a:bodyPr>
          <a:lstStyle/>
          <a:p>
            <a:r>
              <a:rPr lang="en-GB" sz="1100" dirty="0">
                <a:solidFill>
                  <a:schemeClr val="accent2"/>
                </a:solidFill>
              </a:rPr>
              <a:t>1980-2024</a:t>
            </a:r>
          </a:p>
        </p:txBody>
      </p:sp>
      <p:sp>
        <p:nvSpPr>
          <p:cNvPr id="40" name="Rectangle 39"/>
          <p:cNvSpPr/>
          <p:nvPr/>
        </p:nvSpPr>
        <p:spPr>
          <a:xfrm>
            <a:off x="5370358" y="2359819"/>
            <a:ext cx="473206" cy="261610"/>
          </a:xfrm>
          <a:prstGeom prst="rect">
            <a:avLst/>
          </a:prstGeom>
        </p:spPr>
        <p:txBody>
          <a:bodyPr wrap="none">
            <a:spAutoFit/>
          </a:bodyPr>
          <a:lstStyle/>
          <a:p>
            <a:r>
              <a:rPr lang="en-GB" sz="1100" dirty="0">
                <a:solidFill>
                  <a:schemeClr val="accent2"/>
                </a:solidFill>
              </a:rPr>
              <a:t>2024</a:t>
            </a:r>
          </a:p>
        </p:txBody>
      </p:sp>
      <p:sp>
        <p:nvSpPr>
          <p:cNvPr id="41" name="Rectangle 40"/>
          <p:cNvSpPr/>
          <p:nvPr/>
        </p:nvSpPr>
        <p:spPr>
          <a:xfrm>
            <a:off x="7491269" y="3076038"/>
            <a:ext cx="562975" cy="261610"/>
          </a:xfrm>
          <a:prstGeom prst="rect">
            <a:avLst/>
          </a:prstGeom>
        </p:spPr>
        <p:txBody>
          <a:bodyPr wrap="none">
            <a:spAutoFit/>
          </a:bodyPr>
          <a:lstStyle/>
          <a:p>
            <a:r>
              <a:rPr lang="en-GB" sz="1100" dirty="0">
                <a:solidFill>
                  <a:schemeClr val="accent2"/>
                </a:solidFill>
              </a:rPr>
              <a:t>2026 </a:t>
            </a:r>
          </a:p>
        </p:txBody>
      </p:sp>
      <p:pic>
        <p:nvPicPr>
          <p:cNvPr id="43" name="Picture 42">
            <a:extLst>
              <a:ext uri="{FF2B5EF4-FFF2-40B4-BE49-F238E27FC236}">
                <a16:creationId xmlns:a16="http://schemas.microsoft.com/office/drawing/2014/main" id="{18B26A94-F658-04C8-0311-C28264127C5F}"/>
              </a:ext>
            </a:extLst>
          </p:cNvPr>
          <p:cNvPicPr>
            <a:picLocks noChangeAspect="1"/>
          </p:cNvPicPr>
          <p:nvPr/>
        </p:nvPicPr>
        <p:blipFill>
          <a:blip r:embed="rId2"/>
          <a:stretch>
            <a:fillRect/>
          </a:stretch>
        </p:blipFill>
        <p:spPr>
          <a:xfrm>
            <a:off x="996195" y="3206843"/>
            <a:ext cx="1208171" cy="805448"/>
          </a:xfrm>
          <a:prstGeom prst="rect">
            <a:avLst/>
          </a:prstGeom>
        </p:spPr>
      </p:pic>
      <p:pic>
        <p:nvPicPr>
          <p:cNvPr id="44" name="Picture 43">
            <a:extLst>
              <a:ext uri="{FF2B5EF4-FFF2-40B4-BE49-F238E27FC236}">
                <a16:creationId xmlns:a16="http://schemas.microsoft.com/office/drawing/2014/main" id="{D79ACEDD-4915-A88A-F32E-8CCA7028B10A}"/>
              </a:ext>
            </a:extLst>
          </p:cNvPr>
          <p:cNvPicPr>
            <a:picLocks noChangeAspect="1"/>
          </p:cNvPicPr>
          <p:nvPr/>
        </p:nvPicPr>
        <p:blipFill>
          <a:blip r:embed="rId3"/>
          <a:stretch>
            <a:fillRect/>
          </a:stretch>
        </p:blipFill>
        <p:spPr>
          <a:xfrm>
            <a:off x="2841141" y="1663414"/>
            <a:ext cx="1208172" cy="805448"/>
          </a:xfrm>
          <a:prstGeom prst="rect">
            <a:avLst/>
          </a:prstGeom>
        </p:spPr>
      </p:pic>
      <p:pic>
        <p:nvPicPr>
          <p:cNvPr id="46" name="Picture 45">
            <a:extLst>
              <a:ext uri="{FF2B5EF4-FFF2-40B4-BE49-F238E27FC236}">
                <a16:creationId xmlns:a16="http://schemas.microsoft.com/office/drawing/2014/main" id="{FC4993AD-A3F4-0441-36DE-0A07077D9244}"/>
              </a:ext>
            </a:extLst>
          </p:cNvPr>
          <p:cNvPicPr>
            <a:picLocks noChangeAspect="1"/>
          </p:cNvPicPr>
          <p:nvPr/>
        </p:nvPicPr>
        <p:blipFill>
          <a:blip r:embed="rId4"/>
          <a:stretch>
            <a:fillRect/>
          </a:stretch>
        </p:blipFill>
        <p:spPr>
          <a:xfrm>
            <a:off x="6933405" y="1690316"/>
            <a:ext cx="1130969" cy="805448"/>
          </a:xfrm>
          <a:prstGeom prst="rect">
            <a:avLst/>
          </a:prstGeom>
        </p:spPr>
      </p:pic>
      <p:pic>
        <p:nvPicPr>
          <p:cNvPr id="26" name="Picture 25">
            <a:extLst>
              <a:ext uri="{FF2B5EF4-FFF2-40B4-BE49-F238E27FC236}">
                <a16:creationId xmlns:a16="http://schemas.microsoft.com/office/drawing/2014/main" id="{2A403EB8-1B80-5E8F-8256-5C5625D1C41F}"/>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767570" y="1"/>
            <a:ext cx="1376430" cy="917620"/>
          </a:xfrm>
          <a:prstGeom prst="rect">
            <a:avLst/>
          </a:prstGeom>
        </p:spPr>
      </p:pic>
      <p:sp>
        <p:nvSpPr>
          <p:cNvPr id="3" name="Slide Number Placeholder 2"/>
          <p:cNvSpPr>
            <a:spLocks noGrp="1"/>
          </p:cNvSpPr>
          <p:nvPr>
            <p:ph type="sldNum" sz="quarter" idx="12"/>
          </p:nvPr>
        </p:nvSpPr>
        <p:spPr/>
        <p:txBody>
          <a:bodyPr/>
          <a:lstStyle/>
          <a:p>
            <a:fld id="{BDCA8EC3-6684-44AA-BBA4-DEDB48326CE2}" type="slidenum">
              <a:rPr lang="en-US" smtClean="0"/>
              <a:t>12</a:t>
            </a:fld>
            <a:endParaRPr lang="en-US"/>
          </a:p>
        </p:txBody>
      </p:sp>
    </p:spTree>
    <p:extLst>
      <p:ext uri="{BB962C8B-B14F-4D97-AF65-F5344CB8AC3E}">
        <p14:creationId xmlns:p14="http://schemas.microsoft.com/office/powerpoint/2010/main" val="640086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42C34"/>
        </a:solidFill>
        <a:effectLst/>
      </p:bgPr>
    </p:bg>
    <p:spTree>
      <p:nvGrpSpPr>
        <p:cNvPr id="1" name=""/>
        <p:cNvGrpSpPr/>
        <p:nvPr/>
      </p:nvGrpSpPr>
      <p:grpSpPr>
        <a:xfrm>
          <a:off x="0" y="0"/>
          <a:ext cx="0" cy="0"/>
          <a:chOff x="0" y="0"/>
          <a:chExt cx="0" cy="0"/>
        </a:xfrm>
      </p:grpSpPr>
      <p:sp>
        <p:nvSpPr>
          <p:cNvPr id="84" name="Rectangle 83"/>
          <p:cNvSpPr/>
          <p:nvPr/>
        </p:nvSpPr>
        <p:spPr>
          <a:xfrm>
            <a:off x="0" y="0"/>
            <a:ext cx="9144000" cy="5143500"/>
          </a:xfrm>
          <a:prstGeom prst="rect">
            <a:avLst/>
          </a:prstGeom>
          <a:gradFill flip="none" rotWithShape="1">
            <a:gsLst>
              <a:gs pos="76000">
                <a:srgbClr val="1A4F43"/>
              </a:gs>
              <a:gs pos="23650">
                <a:schemeClr val="tx2">
                  <a:lumMod val="75000"/>
                </a:schemeClr>
              </a:gs>
              <a:gs pos="0">
                <a:schemeClr val="accent1">
                  <a:alpha val="70000"/>
                </a:schemeClr>
              </a:gs>
              <a:gs pos="50000">
                <a:srgbClr val="242C34">
                  <a:alpha val="70000"/>
                </a:srgbClr>
              </a:gs>
              <a:gs pos="100000">
                <a:schemeClr val="accent2">
                  <a:lumMod val="50000"/>
                  <a:alpha val="80000"/>
                </a:schemeClr>
              </a:gs>
            </a:gsLst>
            <a:lin ang="2700000" scaled="1"/>
            <a:tileRect/>
          </a:gradFill>
          <a:ln w="12700" cap="flat" cmpd="sng" algn="ctr">
            <a:noFill/>
            <a:prstDash val="solid"/>
            <a:miter lim="800000"/>
          </a:ln>
          <a:effectLst/>
        </p:spPr>
        <p:txBody>
          <a:bodyPr lIns="182843" tIns="91422" rIns="182843" bIns="91422" rtlCol="0" anchor="ctr"/>
          <a:lstStyle/>
          <a:p>
            <a:pPr algn="ctr" defTabSz="1828434"/>
            <a:endParaRPr lang="bg-BG" sz="3600" kern="0" dirty="0">
              <a:solidFill>
                <a:srgbClr val="FFFFFF"/>
              </a:solidFill>
              <a:latin typeface="Lato Light"/>
              <a:cs typeface="Gisha" pitchFamily="34" charset="-79"/>
            </a:endParaRPr>
          </a:p>
        </p:txBody>
      </p:sp>
      <p:sp>
        <p:nvSpPr>
          <p:cNvPr id="4" name="Rectangle 3"/>
          <p:cNvSpPr/>
          <p:nvPr/>
        </p:nvSpPr>
        <p:spPr>
          <a:xfrm>
            <a:off x="152400" y="285750"/>
            <a:ext cx="7315200" cy="461665"/>
          </a:xfrm>
          <a:prstGeom prst="rect">
            <a:avLst/>
          </a:prstGeom>
        </p:spPr>
        <p:txBody>
          <a:bodyPr wrap="square">
            <a:spAutoFit/>
          </a:bodyPr>
          <a:lstStyle/>
          <a:p>
            <a:r>
              <a:rPr lang="en-US" sz="2400" dirty="0">
                <a:solidFill>
                  <a:schemeClr val="bg1"/>
                </a:solidFill>
                <a:latin typeface="+mj-lt"/>
              </a:rPr>
              <a:t>Comparing our tech with competition</a:t>
            </a:r>
          </a:p>
        </p:txBody>
      </p:sp>
      <p:sp>
        <p:nvSpPr>
          <p:cNvPr id="2" name="Rectangle 1"/>
          <p:cNvSpPr/>
          <p:nvPr/>
        </p:nvSpPr>
        <p:spPr>
          <a:xfrm>
            <a:off x="228600" y="742950"/>
            <a:ext cx="1524000" cy="660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46BF10FD-788B-97C0-DD26-D12962A4A082}"/>
              </a:ext>
            </a:extLst>
          </p:cNvPr>
          <p:cNvPicPr>
            <a:picLocks noChangeAspect="1"/>
          </p:cNvPicPr>
          <p:nvPr/>
        </p:nvPicPr>
        <p:blipFill>
          <a:blip r:embed="rId2"/>
          <a:stretch>
            <a:fillRect/>
          </a:stretch>
        </p:blipFill>
        <p:spPr>
          <a:xfrm>
            <a:off x="3124200" y="971549"/>
            <a:ext cx="5715000" cy="2033867"/>
          </a:xfrm>
          <a:prstGeom prst="rect">
            <a:avLst/>
          </a:prstGeom>
        </p:spPr>
      </p:pic>
      <p:sp>
        <p:nvSpPr>
          <p:cNvPr id="3" name="Rectangle 2"/>
          <p:cNvSpPr/>
          <p:nvPr/>
        </p:nvSpPr>
        <p:spPr>
          <a:xfrm>
            <a:off x="152400" y="3255824"/>
            <a:ext cx="8686800" cy="1569660"/>
          </a:xfrm>
          <a:prstGeom prst="rect">
            <a:avLst/>
          </a:prstGeom>
        </p:spPr>
        <p:txBody>
          <a:bodyPr wrap="square">
            <a:spAutoFit/>
          </a:bodyPr>
          <a:lstStyle/>
          <a:p>
            <a:r>
              <a:rPr lang="en-US" sz="1200" dirty="0">
                <a:solidFill>
                  <a:schemeClr val="bg1"/>
                </a:solidFill>
              </a:rPr>
              <a:t>Cost of the heating elements, pipework and cabling for Gas and Electrical Systems, all assembly, installation, labor, design, and commissioning will cost for a competitor system  like Powermatic at around $300,000. </a:t>
            </a:r>
          </a:p>
          <a:p>
            <a:r>
              <a:rPr lang="en-US" sz="1200" dirty="0">
                <a:solidFill>
                  <a:schemeClr val="bg1"/>
                </a:solidFill>
              </a:rPr>
              <a:t>Their solution would Retail at around $600,000. Our total cost would be a little at around $650,000. </a:t>
            </a:r>
          </a:p>
          <a:p>
            <a:endParaRPr lang="en-US" sz="1200" dirty="0">
              <a:solidFill>
                <a:schemeClr val="bg1"/>
              </a:solidFill>
            </a:endParaRPr>
          </a:p>
          <a:p>
            <a:r>
              <a:rPr lang="en-US" sz="1200" dirty="0">
                <a:solidFill>
                  <a:schemeClr val="accent1"/>
                </a:solidFill>
              </a:rPr>
              <a:t>The big difference is in the Energy consumption:  	Thermocharge Yearly Running Cost $98,000</a:t>
            </a:r>
          </a:p>
          <a:p>
            <a:r>
              <a:rPr lang="en-US" sz="1200" dirty="0">
                <a:solidFill>
                  <a:schemeClr val="accent1"/>
                </a:solidFill>
              </a:rPr>
              <a:t>					</a:t>
            </a:r>
          </a:p>
          <a:p>
            <a:r>
              <a:rPr lang="en-US" sz="1200" dirty="0">
                <a:solidFill>
                  <a:schemeClr val="accent1"/>
                </a:solidFill>
              </a:rPr>
              <a:t>				Powermatic Yearly Running Cost $500,000</a:t>
            </a:r>
            <a:endParaRPr lang="en-US" sz="1200" dirty="0">
              <a:solidFill>
                <a:schemeClr val="bg1"/>
              </a:solidFill>
            </a:endParaRPr>
          </a:p>
          <a:p>
            <a:r>
              <a:rPr lang="en-US" sz="1200" dirty="0">
                <a:solidFill>
                  <a:schemeClr val="accent2"/>
                </a:solidFill>
              </a:rPr>
              <a:t>A saving of more than 80%</a:t>
            </a:r>
          </a:p>
        </p:txBody>
      </p:sp>
      <p:sp>
        <p:nvSpPr>
          <p:cNvPr id="5" name="Rectangle 4"/>
          <p:cNvSpPr/>
          <p:nvPr/>
        </p:nvSpPr>
        <p:spPr>
          <a:xfrm>
            <a:off x="228600" y="971549"/>
            <a:ext cx="2438400" cy="461665"/>
          </a:xfrm>
          <a:prstGeom prst="rect">
            <a:avLst/>
          </a:prstGeom>
        </p:spPr>
        <p:txBody>
          <a:bodyPr wrap="square">
            <a:spAutoFit/>
          </a:bodyPr>
          <a:lstStyle/>
          <a:p>
            <a:r>
              <a:rPr lang="en-US" sz="1200" dirty="0">
                <a:solidFill>
                  <a:schemeClr val="bg1"/>
                </a:solidFill>
              </a:rPr>
              <a:t>An example Building </a:t>
            </a:r>
          </a:p>
          <a:p>
            <a:r>
              <a:rPr lang="en-US" sz="1200" dirty="0">
                <a:solidFill>
                  <a:schemeClr val="bg1"/>
                </a:solidFill>
              </a:rPr>
              <a:t>Jaguar-</a:t>
            </a:r>
            <a:r>
              <a:rPr lang="en-US" sz="1200" dirty="0" err="1">
                <a:solidFill>
                  <a:schemeClr val="bg1"/>
                </a:solidFill>
              </a:rPr>
              <a:t>Landrover</a:t>
            </a:r>
            <a:endParaRPr lang="en-US" sz="1200" dirty="0">
              <a:solidFill>
                <a:schemeClr val="bg1"/>
              </a:solidFill>
            </a:endParaRPr>
          </a:p>
        </p:txBody>
      </p:sp>
      <p:cxnSp>
        <p:nvCxnSpPr>
          <p:cNvPr id="30" name="Straight Connector 29"/>
          <p:cNvCxnSpPr/>
          <p:nvPr/>
        </p:nvCxnSpPr>
        <p:spPr>
          <a:xfrm>
            <a:off x="1295400" y="1433214"/>
            <a:ext cx="0" cy="83373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295400" y="226695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27660" y="1421784"/>
            <a:ext cx="226314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A403EB8-1B80-5E8F-8256-5C5625D1C41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767570" y="1"/>
            <a:ext cx="1376430" cy="917620"/>
          </a:xfrm>
          <a:prstGeom prst="rect">
            <a:avLst/>
          </a:prstGeom>
        </p:spPr>
      </p:pic>
      <p:sp>
        <p:nvSpPr>
          <p:cNvPr id="6" name="Slide Number Placeholder 5"/>
          <p:cNvSpPr>
            <a:spLocks noGrp="1"/>
          </p:cNvSpPr>
          <p:nvPr>
            <p:ph type="sldNum" sz="quarter" idx="12"/>
          </p:nvPr>
        </p:nvSpPr>
        <p:spPr/>
        <p:txBody>
          <a:bodyPr/>
          <a:lstStyle/>
          <a:p>
            <a:fld id="{BDCA8EC3-6684-44AA-BBA4-DEDB48326CE2}" type="slidenum">
              <a:rPr lang="en-US" smtClean="0"/>
              <a:t>13</a:t>
            </a:fld>
            <a:endParaRPr lang="en-US"/>
          </a:p>
        </p:txBody>
      </p:sp>
    </p:spTree>
    <p:extLst>
      <p:ext uri="{BB962C8B-B14F-4D97-AF65-F5344CB8AC3E}">
        <p14:creationId xmlns:p14="http://schemas.microsoft.com/office/powerpoint/2010/main" val="352579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42C34"/>
        </a:solidFill>
        <a:effectLst/>
      </p:bgPr>
    </p:bg>
    <p:spTree>
      <p:nvGrpSpPr>
        <p:cNvPr id="1" name=""/>
        <p:cNvGrpSpPr/>
        <p:nvPr/>
      </p:nvGrpSpPr>
      <p:grpSpPr>
        <a:xfrm>
          <a:off x="0" y="0"/>
          <a:ext cx="0" cy="0"/>
          <a:chOff x="0" y="0"/>
          <a:chExt cx="0" cy="0"/>
        </a:xfrm>
      </p:grpSpPr>
      <p:sp>
        <p:nvSpPr>
          <p:cNvPr id="84" name="Rectangle 83"/>
          <p:cNvSpPr/>
          <p:nvPr/>
        </p:nvSpPr>
        <p:spPr>
          <a:xfrm>
            <a:off x="0" y="0"/>
            <a:ext cx="9144000" cy="5143500"/>
          </a:xfrm>
          <a:prstGeom prst="rect">
            <a:avLst/>
          </a:prstGeom>
          <a:gradFill flip="none" rotWithShape="1">
            <a:gsLst>
              <a:gs pos="76000">
                <a:srgbClr val="1A4F43"/>
              </a:gs>
              <a:gs pos="23650">
                <a:schemeClr val="tx2">
                  <a:lumMod val="75000"/>
                </a:schemeClr>
              </a:gs>
              <a:gs pos="0">
                <a:schemeClr val="accent1">
                  <a:alpha val="70000"/>
                </a:schemeClr>
              </a:gs>
              <a:gs pos="50000">
                <a:srgbClr val="242C34">
                  <a:alpha val="70000"/>
                </a:srgbClr>
              </a:gs>
              <a:gs pos="100000">
                <a:schemeClr val="accent2">
                  <a:lumMod val="50000"/>
                  <a:alpha val="80000"/>
                </a:schemeClr>
              </a:gs>
            </a:gsLst>
            <a:lin ang="2700000" scaled="1"/>
            <a:tileRect/>
          </a:gradFill>
          <a:ln w="12700" cap="flat" cmpd="sng" algn="ctr">
            <a:noFill/>
            <a:prstDash val="solid"/>
            <a:miter lim="800000"/>
          </a:ln>
          <a:effectLst/>
        </p:spPr>
        <p:txBody>
          <a:bodyPr lIns="182843" tIns="91422" rIns="182843" bIns="91422" rtlCol="0" anchor="ctr"/>
          <a:lstStyle/>
          <a:p>
            <a:pPr algn="ctr" defTabSz="1828434"/>
            <a:endParaRPr lang="bg-BG" sz="3600" kern="0" dirty="0">
              <a:solidFill>
                <a:srgbClr val="FFFFFF"/>
              </a:solidFill>
              <a:latin typeface="Lato Light"/>
              <a:cs typeface="Gisha" pitchFamily="34" charset="-79"/>
            </a:endParaRPr>
          </a:p>
        </p:txBody>
      </p:sp>
      <p:sp>
        <p:nvSpPr>
          <p:cNvPr id="4" name="Rectangle 3"/>
          <p:cNvSpPr/>
          <p:nvPr/>
        </p:nvSpPr>
        <p:spPr>
          <a:xfrm>
            <a:off x="152400" y="285750"/>
            <a:ext cx="7315200" cy="461665"/>
          </a:xfrm>
          <a:prstGeom prst="rect">
            <a:avLst/>
          </a:prstGeom>
        </p:spPr>
        <p:txBody>
          <a:bodyPr wrap="square">
            <a:spAutoFit/>
          </a:bodyPr>
          <a:lstStyle/>
          <a:p>
            <a:r>
              <a:rPr lang="en-US" sz="2400" dirty="0">
                <a:solidFill>
                  <a:schemeClr val="bg1"/>
                </a:solidFill>
                <a:latin typeface="+mj-lt"/>
              </a:rPr>
              <a:t>Note on competitive systems </a:t>
            </a:r>
          </a:p>
        </p:txBody>
      </p:sp>
      <p:sp>
        <p:nvSpPr>
          <p:cNvPr id="2" name="Rectangle 1"/>
          <p:cNvSpPr/>
          <p:nvPr/>
        </p:nvSpPr>
        <p:spPr>
          <a:xfrm>
            <a:off x="228600" y="742950"/>
            <a:ext cx="1524000" cy="660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D8F6DFD-FE03-41AC-83B6-F4F5A4BDBF95}"/>
              </a:ext>
            </a:extLst>
          </p:cNvPr>
          <p:cNvSpPr txBox="1"/>
          <p:nvPr/>
        </p:nvSpPr>
        <p:spPr>
          <a:xfrm>
            <a:off x="4300778" y="1720679"/>
            <a:ext cx="4538422" cy="1731243"/>
          </a:xfrm>
          <a:prstGeom prst="rect">
            <a:avLst/>
          </a:prstGeom>
        </p:spPr>
        <p:txBody>
          <a:bodyPr wrap="square">
            <a:spAutoFit/>
          </a:bodyPr>
          <a:lstStyle>
            <a:defPPr>
              <a:defRPr lang="en-US"/>
            </a:defPPr>
            <a:lvl1pPr>
              <a:defRPr sz="1200">
                <a:solidFill>
                  <a:schemeClr val="bg1"/>
                </a:solidFill>
              </a:defRPr>
            </a:lvl1pPr>
          </a:lstStyle>
          <a:p>
            <a:pPr>
              <a:lnSpc>
                <a:spcPct val="150000"/>
              </a:lnSpc>
            </a:pPr>
            <a:r>
              <a:rPr lang="en-US" dirty="0"/>
              <a:t>The most advanced competitive systems use something called high-velocity warm air technology, which is based on a burner and fan system with extensive ducting.</a:t>
            </a:r>
          </a:p>
          <a:p>
            <a:pPr>
              <a:lnSpc>
                <a:spcPct val="150000"/>
              </a:lnSpc>
            </a:pPr>
            <a:endParaRPr lang="en-US" dirty="0"/>
          </a:p>
          <a:p>
            <a:pPr>
              <a:lnSpc>
                <a:spcPct val="150000"/>
              </a:lnSpc>
            </a:pPr>
            <a:r>
              <a:rPr lang="en-US" dirty="0"/>
              <a:t>We are very familiar with the pricing , costing, and energy efficiency of this technology.</a:t>
            </a:r>
          </a:p>
        </p:txBody>
      </p:sp>
      <p:pic>
        <p:nvPicPr>
          <p:cNvPr id="20" name="Picture 2">
            <a:extLst>
              <a:ext uri="{FF2B5EF4-FFF2-40B4-BE49-F238E27FC236}">
                <a16:creationId xmlns:a16="http://schemas.microsoft.com/office/drawing/2014/main" id="{D457E4D0-E110-6DF4-411B-C62F8217FC3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33401" y="1657350"/>
            <a:ext cx="2209800" cy="1739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ommercial Heating Manufacturer with company name Combat written in black">
            <a:extLst>
              <a:ext uri="{FF2B5EF4-FFF2-40B4-BE49-F238E27FC236}">
                <a16:creationId xmlns:a16="http://schemas.microsoft.com/office/drawing/2014/main" id="{51351716-BCE4-01E1-D19E-0358CF8BAB0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33400" y="2198497"/>
            <a:ext cx="1138918" cy="3907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FB7E2D3B-9EA5-FA07-1A6E-F66FC43B726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33401" y="3045059"/>
            <a:ext cx="1198429" cy="2396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47638FF5-3E57-7123-75DE-86063C8CB425}"/>
              </a:ext>
            </a:extLst>
          </p:cNvPr>
          <p:cNvPicPr>
            <a:picLocks noChangeAspect="1"/>
          </p:cNvPicPr>
          <p:nvPr/>
        </p:nvPicPr>
        <p:blipFill>
          <a:blip r:embed="rId8"/>
          <a:stretch>
            <a:fillRect/>
          </a:stretch>
        </p:blipFill>
        <p:spPr>
          <a:xfrm>
            <a:off x="533400" y="3730815"/>
            <a:ext cx="1501908" cy="393357"/>
          </a:xfrm>
          <a:prstGeom prst="rect">
            <a:avLst/>
          </a:prstGeom>
        </p:spPr>
      </p:pic>
      <p:cxnSp>
        <p:nvCxnSpPr>
          <p:cNvPr id="24" name="Straight Connector 23"/>
          <p:cNvCxnSpPr/>
          <p:nvPr/>
        </p:nvCxnSpPr>
        <p:spPr>
          <a:xfrm>
            <a:off x="3886200" y="1708068"/>
            <a:ext cx="0" cy="2298611"/>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A403EB8-1B80-5E8F-8256-5C5625D1C41F}"/>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767570" y="1"/>
            <a:ext cx="1376430" cy="917620"/>
          </a:xfrm>
          <a:prstGeom prst="rect">
            <a:avLst/>
          </a:prstGeom>
        </p:spPr>
      </p:pic>
      <p:sp>
        <p:nvSpPr>
          <p:cNvPr id="3" name="Slide Number Placeholder 2"/>
          <p:cNvSpPr>
            <a:spLocks noGrp="1"/>
          </p:cNvSpPr>
          <p:nvPr>
            <p:ph type="sldNum" sz="quarter" idx="12"/>
          </p:nvPr>
        </p:nvSpPr>
        <p:spPr/>
        <p:txBody>
          <a:bodyPr/>
          <a:lstStyle/>
          <a:p>
            <a:fld id="{BDCA8EC3-6684-44AA-BBA4-DEDB48326CE2}" type="slidenum">
              <a:rPr lang="en-US" smtClean="0"/>
              <a:t>14</a:t>
            </a:fld>
            <a:endParaRPr lang="en-US"/>
          </a:p>
        </p:txBody>
      </p:sp>
    </p:spTree>
    <p:extLst>
      <p:ext uri="{BB962C8B-B14F-4D97-AF65-F5344CB8AC3E}">
        <p14:creationId xmlns:p14="http://schemas.microsoft.com/office/powerpoint/2010/main" val="1267619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E:\ELANCE\PICTURES\iStock-952679588_supe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047" b="1984"/>
          <a:stretch/>
        </p:blipFill>
        <p:spPr bwMode="auto">
          <a:xfrm>
            <a:off x="0" y="1"/>
            <a:ext cx="9144000" cy="5143499"/>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0" y="0"/>
            <a:ext cx="9144000" cy="5143500"/>
          </a:xfrm>
          <a:prstGeom prst="rect">
            <a:avLst/>
          </a:prstGeom>
          <a:solidFill>
            <a:schemeClr val="tx1">
              <a:lumMod val="75000"/>
              <a:lumOff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0" y="-1"/>
            <a:ext cx="9144000" cy="5143500"/>
          </a:xfrm>
          <a:prstGeom prst="rect">
            <a:avLst/>
          </a:prstGeom>
          <a:gradFill flip="none" rotWithShape="1">
            <a:gsLst>
              <a:gs pos="0">
                <a:schemeClr val="accent1">
                  <a:lumMod val="75000"/>
                  <a:alpha val="80000"/>
                </a:schemeClr>
              </a:gs>
              <a:gs pos="50000">
                <a:srgbClr val="242C34">
                  <a:alpha val="80000"/>
                </a:srgbClr>
              </a:gs>
              <a:gs pos="100000">
                <a:schemeClr val="accent2">
                  <a:lumMod val="50000"/>
                  <a:alpha val="80000"/>
                </a:schemeClr>
              </a:gs>
            </a:gsLst>
            <a:lin ang="2700000" scaled="1"/>
            <a:tileRect/>
          </a:gradFill>
          <a:ln w="12700" cap="flat" cmpd="sng" algn="ctr">
            <a:noFill/>
            <a:prstDash val="solid"/>
            <a:miter lim="800000"/>
          </a:ln>
          <a:effectLst/>
        </p:spPr>
        <p:txBody>
          <a:bodyPr lIns="182843" tIns="91422" rIns="182843" bIns="91422" rtlCol="0" anchor="ctr"/>
          <a:lstStyle/>
          <a:p>
            <a:pPr algn="ctr" defTabSz="1828434"/>
            <a:endParaRPr lang="bg-BG" sz="3600" kern="0" dirty="0">
              <a:solidFill>
                <a:srgbClr val="FFFFFF"/>
              </a:solidFill>
              <a:latin typeface="Lato Light"/>
              <a:cs typeface="Gisha" pitchFamily="34" charset="-79"/>
            </a:endParaRPr>
          </a:p>
        </p:txBody>
      </p:sp>
      <p:sp>
        <p:nvSpPr>
          <p:cNvPr id="4" name="Rectangle 3"/>
          <p:cNvSpPr/>
          <p:nvPr/>
        </p:nvSpPr>
        <p:spPr>
          <a:xfrm>
            <a:off x="152400" y="285750"/>
            <a:ext cx="7315200" cy="461665"/>
          </a:xfrm>
          <a:prstGeom prst="rect">
            <a:avLst/>
          </a:prstGeom>
        </p:spPr>
        <p:txBody>
          <a:bodyPr wrap="square">
            <a:spAutoFit/>
          </a:bodyPr>
          <a:lstStyle/>
          <a:p>
            <a:r>
              <a:rPr lang="en-US" sz="2400" dirty="0">
                <a:solidFill>
                  <a:schemeClr val="bg1"/>
                </a:solidFill>
                <a:latin typeface="+mj-lt"/>
              </a:rPr>
              <a:t>Special Business Models</a:t>
            </a:r>
          </a:p>
        </p:txBody>
      </p:sp>
      <p:sp>
        <p:nvSpPr>
          <p:cNvPr id="2" name="Rectangle 1"/>
          <p:cNvSpPr/>
          <p:nvPr/>
        </p:nvSpPr>
        <p:spPr>
          <a:xfrm>
            <a:off x="228600" y="742950"/>
            <a:ext cx="1524000" cy="660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066800" y="833617"/>
            <a:ext cx="7543800" cy="307777"/>
          </a:xfrm>
          <a:prstGeom prst="rect">
            <a:avLst/>
          </a:prstGeom>
        </p:spPr>
        <p:txBody>
          <a:bodyPr wrap="square">
            <a:spAutoFit/>
          </a:bodyPr>
          <a:lstStyle/>
          <a:p>
            <a:r>
              <a:rPr lang="en-US" sz="1400" dirty="0">
                <a:solidFill>
                  <a:schemeClr val="bg1"/>
                </a:solidFill>
              </a:rPr>
              <a:t>The enormous energy savings allow for attractive Zero risk business models  </a:t>
            </a:r>
          </a:p>
        </p:txBody>
      </p:sp>
      <p:pic>
        <p:nvPicPr>
          <p:cNvPr id="9" name="Picture 8">
            <a:extLst>
              <a:ext uri="{FF2B5EF4-FFF2-40B4-BE49-F238E27FC236}">
                <a16:creationId xmlns:a16="http://schemas.microsoft.com/office/drawing/2014/main" id="{2A403EB8-1B80-5E8F-8256-5C5625D1C41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767570" y="1"/>
            <a:ext cx="1376430" cy="917620"/>
          </a:xfrm>
          <a:prstGeom prst="rect">
            <a:avLst/>
          </a:prstGeom>
        </p:spPr>
      </p:pic>
      <p:sp>
        <p:nvSpPr>
          <p:cNvPr id="7" name="Slide Number Placeholder 6"/>
          <p:cNvSpPr>
            <a:spLocks noGrp="1"/>
          </p:cNvSpPr>
          <p:nvPr>
            <p:ph type="sldNum" sz="quarter" idx="12"/>
          </p:nvPr>
        </p:nvSpPr>
        <p:spPr/>
        <p:txBody>
          <a:bodyPr/>
          <a:lstStyle/>
          <a:p>
            <a:fld id="{BDCA8EC3-6684-44AA-BBA4-DEDB48326CE2}" type="slidenum">
              <a:rPr lang="en-US" smtClean="0"/>
              <a:t>15</a:t>
            </a:fld>
            <a:endParaRPr lang="en-US"/>
          </a:p>
        </p:txBody>
      </p:sp>
      <p:cxnSp>
        <p:nvCxnSpPr>
          <p:cNvPr id="11" name="Straight Connector 10"/>
          <p:cNvCxnSpPr/>
          <p:nvPr/>
        </p:nvCxnSpPr>
        <p:spPr>
          <a:xfrm flipH="1">
            <a:off x="303630" y="3028950"/>
            <a:ext cx="845937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38200" y="1230630"/>
            <a:ext cx="5562600" cy="1540999"/>
          </a:xfrm>
          <a:prstGeom prst="rect">
            <a:avLst/>
          </a:prstGeom>
        </p:spPr>
        <p:txBody>
          <a:bodyPr wrap="square">
            <a:spAutoFit/>
          </a:bodyPr>
          <a:lstStyle/>
          <a:p>
            <a:pPr>
              <a:lnSpc>
                <a:spcPct val="150000"/>
              </a:lnSpc>
            </a:pPr>
            <a:r>
              <a:rPr lang="en-US" sz="1600" dirty="0">
                <a:solidFill>
                  <a:schemeClr val="accent2"/>
                </a:solidFill>
              </a:rPr>
              <a:t>Retrofit</a:t>
            </a:r>
          </a:p>
          <a:p>
            <a:pPr>
              <a:lnSpc>
                <a:spcPct val="150000"/>
              </a:lnSpc>
            </a:pPr>
            <a:r>
              <a:rPr lang="en-US" sz="1200" dirty="0">
                <a:solidFill>
                  <a:schemeClr val="bg1"/>
                </a:solidFill>
              </a:rPr>
              <a:t>We install System Free of upfront charge- Zero customer capex</a:t>
            </a:r>
          </a:p>
          <a:p>
            <a:pPr>
              <a:lnSpc>
                <a:spcPct val="150000"/>
              </a:lnSpc>
            </a:pPr>
            <a:r>
              <a:rPr lang="en-US" sz="1200" dirty="0">
                <a:solidFill>
                  <a:schemeClr val="bg1"/>
                </a:solidFill>
              </a:rPr>
              <a:t>Customer  pays us 70% of the previous energy and maintenance costs</a:t>
            </a:r>
          </a:p>
          <a:p>
            <a:pPr>
              <a:lnSpc>
                <a:spcPct val="150000"/>
              </a:lnSpc>
            </a:pPr>
            <a:r>
              <a:rPr lang="en-US" sz="1200" dirty="0">
                <a:solidFill>
                  <a:schemeClr val="bg1"/>
                </a:solidFill>
              </a:rPr>
              <a:t>Contracts are upwards of 10 years. Monthly payments includes system running, service and maintenance. </a:t>
            </a:r>
            <a:r>
              <a:rPr lang="en-US" sz="1200" b="1" dirty="0">
                <a:solidFill>
                  <a:schemeClr val="accent1"/>
                </a:solidFill>
              </a:rPr>
              <a:t>Customer saves 30% costs and 70-80% emissions</a:t>
            </a:r>
          </a:p>
        </p:txBody>
      </p:sp>
      <p:sp>
        <p:nvSpPr>
          <p:cNvPr id="14" name="Rectangle 13"/>
          <p:cNvSpPr/>
          <p:nvPr/>
        </p:nvSpPr>
        <p:spPr>
          <a:xfrm>
            <a:off x="838200" y="3163491"/>
            <a:ext cx="5753100" cy="1540999"/>
          </a:xfrm>
          <a:prstGeom prst="rect">
            <a:avLst/>
          </a:prstGeom>
        </p:spPr>
        <p:txBody>
          <a:bodyPr wrap="square">
            <a:spAutoFit/>
          </a:bodyPr>
          <a:lstStyle/>
          <a:p>
            <a:pPr>
              <a:lnSpc>
                <a:spcPct val="150000"/>
              </a:lnSpc>
            </a:pPr>
            <a:r>
              <a:rPr lang="en-US" sz="1600" dirty="0">
                <a:solidFill>
                  <a:schemeClr val="accent2"/>
                </a:solidFill>
              </a:rPr>
              <a:t>New build</a:t>
            </a:r>
          </a:p>
          <a:p>
            <a:pPr>
              <a:lnSpc>
                <a:spcPct val="150000"/>
              </a:lnSpc>
            </a:pPr>
            <a:r>
              <a:rPr lang="en-US" sz="1200" dirty="0">
                <a:solidFill>
                  <a:schemeClr val="bg1"/>
                </a:solidFill>
              </a:rPr>
              <a:t>We sell at cost – half the price of standard price list</a:t>
            </a:r>
          </a:p>
          <a:p>
            <a:pPr>
              <a:lnSpc>
                <a:spcPct val="150000"/>
              </a:lnSpc>
            </a:pPr>
            <a:r>
              <a:rPr lang="en-US" sz="1200" dirty="0">
                <a:solidFill>
                  <a:schemeClr val="bg1"/>
                </a:solidFill>
              </a:rPr>
              <a:t>Customer pays monthly fee for energy, service and maintenance</a:t>
            </a:r>
          </a:p>
          <a:p>
            <a:pPr>
              <a:lnSpc>
                <a:spcPct val="150000"/>
              </a:lnSpc>
            </a:pPr>
            <a:r>
              <a:rPr lang="en-US" sz="1200" b="1" dirty="0">
                <a:solidFill>
                  <a:schemeClr val="accent1"/>
                </a:solidFill>
              </a:rPr>
              <a:t>Building owner sells/rents low emissions building</a:t>
            </a:r>
          </a:p>
          <a:p>
            <a:pPr>
              <a:lnSpc>
                <a:spcPct val="150000"/>
              </a:lnSpc>
            </a:pPr>
            <a:r>
              <a:rPr lang="en-US" sz="1200" b="1" dirty="0">
                <a:solidFill>
                  <a:schemeClr val="accent1"/>
                </a:solidFill>
              </a:rPr>
              <a:t>Customer saves 50% on typical costs and 70-80% on typical emissions</a:t>
            </a:r>
            <a:endParaRPr lang="en-US" sz="1200" dirty="0">
              <a:solidFill>
                <a:schemeClr val="accent2"/>
              </a:solidFill>
            </a:endParaRPr>
          </a:p>
        </p:txBody>
      </p:sp>
      <p:graphicFrame>
        <p:nvGraphicFramePr>
          <p:cNvPr id="12" name="Chart 11"/>
          <p:cNvGraphicFramePr/>
          <p:nvPr>
            <p:extLst>
              <p:ext uri="{D42A27DB-BD31-4B8C-83A1-F6EECF244321}">
                <p14:modId xmlns:p14="http://schemas.microsoft.com/office/powerpoint/2010/main" val="3583499064"/>
              </p:ext>
            </p:extLst>
          </p:nvPr>
        </p:nvGraphicFramePr>
        <p:xfrm>
          <a:off x="7026742" y="808970"/>
          <a:ext cx="1583858" cy="215966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Chart 18"/>
          <p:cNvGraphicFramePr/>
          <p:nvPr>
            <p:extLst>
              <p:ext uri="{D42A27DB-BD31-4B8C-83A1-F6EECF244321}">
                <p14:modId xmlns:p14="http://schemas.microsoft.com/office/powerpoint/2010/main" val="3699436381"/>
              </p:ext>
            </p:extLst>
          </p:nvPr>
        </p:nvGraphicFramePr>
        <p:xfrm>
          <a:off x="7086600" y="3058239"/>
          <a:ext cx="1583858" cy="2159668"/>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p:cNvSpPr/>
          <p:nvPr/>
        </p:nvSpPr>
        <p:spPr>
          <a:xfrm>
            <a:off x="303630" y="1925359"/>
            <a:ext cx="457200" cy="2286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03630" y="2288618"/>
            <a:ext cx="4572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03630" y="3971212"/>
            <a:ext cx="457200" cy="2286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03630" y="4362450"/>
            <a:ext cx="4572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03630" y="3630932"/>
            <a:ext cx="4572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5912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42C34"/>
        </a:solidFill>
        <a:effectLst/>
      </p:bgPr>
    </p:bg>
    <p:spTree>
      <p:nvGrpSpPr>
        <p:cNvPr id="1" name=""/>
        <p:cNvGrpSpPr/>
        <p:nvPr/>
      </p:nvGrpSpPr>
      <p:grpSpPr>
        <a:xfrm>
          <a:off x="0" y="0"/>
          <a:ext cx="0" cy="0"/>
          <a:chOff x="0" y="0"/>
          <a:chExt cx="0" cy="0"/>
        </a:xfrm>
      </p:grpSpPr>
      <p:sp>
        <p:nvSpPr>
          <p:cNvPr id="84" name="Rectangle 83"/>
          <p:cNvSpPr/>
          <p:nvPr/>
        </p:nvSpPr>
        <p:spPr>
          <a:xfrm>
            <a:off x="0" y="1"/>
            <a:ext cx="9144000" cy="5143500"/>
          </a:xfrm>
          <a:prstGeom prst="rect">
            <a:avLst/>
          </a:prstGeom>
          <a:gradFill flip="none" rotWithShape="1">
            <a:gsLst>
              <a:gs pos="76000">
                <a:srgbClr val="1A4F43"/>
              </a:gs>
              <a:gs pos="23650">
                <a:schemeClr val="tx2">
                  <a:lumMod val="75000"/>
                </a:schemeClr>
              </a:gs>
              <a:gs pos="0">
                <a:schemeClr val="accent1">
                  <a:alpha val="70000"/>
                </a:schemeClr>
              </a:gs>
              <a:gs pos="50000">
                <a:srgbClr val="242C34">
                  <a:alpha val="70000"/>
                </a:srgbClr>
              </a:gs>
              <a:gs pos="100000">
                <a:schemeClr val="accent2">
                  <a:lumMod val="50000"/>
                  <a:alpha val="80000"/>
                </a:schemeClr>
              </a:gs>
            </a:gsLst>
            <a:lin ang="2700000" scaled="1"/>
            <a:tileRect/>
          </a:gradFill>
          <a:ln w="12700" cap="flat" cmpd="sng" algn="ctr">
            <a:noFill/>
            <a:prstDash val="solid"/>
            <a:miter lim="800000"/>
          </a:ln>
          <a:effectLst/>
        </p:spPr>
        <p:txBody>
          <a:bodyPr lIns="182843" tIns="91422" rIns="182843" bIns="91422" rtlCol="0" anchor="ctr"/>
          <a:lstStyle/>
          <a:p>
            <a:pPr algn="ctr" defTabSz="1828434"/>
            <a:endParaRPr lang="bg-BG" sz="3600" kern="0" dirty="0">
              <a:solidFill>
                <a:srgbClr val="FFFFFF"/>
              </a:solidFill>
              <a:latin typeface="Lato Light"/>
              <a:cs typeface="Gisha" pitchFamily="34" charset="-79"/>
            </a:endParaRPr>
          </a:p>
        </p:txBody>
      </p:sp>
      <p:sp>
        <p:nvSpPr>
          <p:cNvPr id="4" name="Rectangle 3"/>
          <p:cNvSpPr/>
          <p:nvPr/>
        </p:nvSpPr>
        <p:spPr>
          <a:xfrm>
            <a:off x="152400" y="285750"/>
            <a:ext cx="7315200" cy="461665"/>
          </a:xfrm>
          <a:prstGeom prst="rect">
            <a:avLst/>
          </a:prstGeom>
        </p:spPr>
        <p:txBody>
          <a:bodyPr wrap="square">
            <a:spAutoFit/>
          </a:bodyPr>
          <a:lstStyle/>
          <a:p>
            <a:r>
              <a:rPr lang="en-US" sz="2400" dirty="0">
                <a:solidFill>
                  <a:schemeClr val="bg1"/>
                </a:solidFill>
                <a:latin typeface="+mj-lt"/>
              </a:rPr>
              <a:t>Our go-to-market</a:t>
            </a:r>
          </a:p>
        </p:txBody>
      </p:sp>
      <p:sp>
        <p:nvSpPr>
          <p:cNvPr id="2" name="Rectangle 1"/>
          <p:cNvSpPr/>
          <p:nvPr/>
        </p:nvSpPr>
        <p:spPr>
          <a:xfrm>
            <a:off x="228600" y="742950"/>
            <a:ext cx="1524000" cy="660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D8F6DFD-FE03-41AC-83B6-F4F5A4BDBF95}"/>
              </a:ext>
            </a:extLst>
          </p:cNvPr>
          <p:cNvSpPr txBox="1"/>
          <p:nvPr/>
        </p:nvSpPr>
        <p:spPr>
          <a:xfrm>
            <a:off x="228600" y="2571750"/>
            <a:ext cx="8648700" cy="346249"/>
          </a:xfrm>
          <a:prstGeom prst="rect">
            <a:avLst/>
          </a:prstGeom>
        </p:spPr>
        <p:txBody>
          <a:bodyPr wrap="square">
            <a:spAutoFit/>
          </a:bodyPr>
          <a:lstStyle>
            <a:defPPr>
              <a:defRPr lang="en-US"/>
            </a:defPPr>
            <a:lvl1pPr>
              <a:defRPr sz="1200">
                <a:solidFill>
                  <a:schemeClr val="bg1"/>
                </a:solidFill>
              </a:defRPr>
            </a:lvl1pPr>
          </a:lstStyle>
          <a:p>
            <a:pPr>
              <a:lnSpc>
                <a:spcPct val="150000"/>
              </a:lnSpc>
            </a:pPr>
            <a:r>
              <a:rPr lang="en-US" dirty="0">
                <a:solidFill>
                  <a:schemeClr val="accent2"/>
                </a:solidFill>
              </a:rPr>
              <a:t>We take sales materials seriously: good web site, good explanatory documents – case studies and diagrams.</a:t>
            </a:r>
          </a:p>
        </p:txBody>
      </p:sp>
      <p:pic>
        <p:nvPicPr>
          <p:cNvPr id="11" name="Picture 10">
            <a:extLst>
              <a:ext uri="{FF2B5EF4-FFF2-40B4-BE49-F238E27FC236}">
                <a16:creationId xmlns:a16="http://schemas.microsoft.com/office/drawing/2014/main" id="{2A403EB8-1B80-5E8F-8256-5C5625D1C41F}"/>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767570" y="1"/>
            <a:ext cx="1376430" cy="917620"/>
          </a:xfrm>
          <a:prstGeom prst="rect">
            <a:avLst/>
          </a:prstGeom>
        </p:spPr>
      </p:pic>
      <p:sp>
        <p:nvSpPr>
          <p:cNvPr id="3" name="Slide Number Placeholder 2"/>
          <p:cNvSpPr>
            <a:spLocks noGrp="1"/>
          </p:cNvSpPr>
          <p:nvPr>
            <p:ph type="sldNum" sz="quarter" idx="12"/>
          </p:nvPr>
        </p:nvSpPr>
        <p:spPr/>
        <p:txBody>
          <a:bodyPr/>
          <a:lstStyle/>
          <a:p>
            <a:fld id="{BDCA8EC3-6684-44AA-BBA4-DEDB48326CE2}" type="slidenum">
              <a:rPr lang="en-US" smtClean="0"/>
              <a:t>16</a:t>
            </a:fld>
            <a:endParaRPr lang="en-US"/>
          </a:p>
        </p:txBody>
      </p:sp>
      <p:pic>
        <p:nvPicPr>
          <p:cNvPr id="13" name="Picture 12">
            <a:extLst>
              <a:ext uri="{FF2B5EF4-FFF2-40B4-BE49-F238E27FC236}">
                <a16:creationId xmlns:a16="http://schemas.microsoft.com/office/drawing/2014/main" id="{B6876EF9-1A9A-9649-1222-4CF5243042E7}"/>
              </a:ext>
            </a:extLst>
          </p:cNvPr>
          <p:cNvPicPr>
            <a:picLocks noChangeAspect="1"/>
          </p:cNvPicPr>
          <p:nvPr/>
        </p:nvPicPr>
        <p:blipFill>
          <a:blip r:embed="rId4"/>
          <a:srcRect r="33930"/>
          <a:stretch>
            <a:fillRect/>
          </a:stretch>
        </p:blipFill>
        <p:spPr>
          <a:xfrm>
            <a:off x="2590800" y="3028950"/>
            <a:ext cx="1876350" cy="1940622"/>
          </a:xfrm>
          <a:prstGeom prst="rect">
            <a:avLst/>
          </a:prstGeom>
        </p:spPr>
      </p:pic>
      <p:pic>
        <p:nvPicPr>
          <p:cNvPr id="14" name="Picture 2" descr="Milieu - Building Services Engineering - Engineering for Health: preventing  overheating">
            <a:extLst>
              <a:ext uri="{FF2B5EF4-FFF2-40B4-BE49-F238E27FC236}">
                <a16:creationId xmlns:a16="http://schemas.microsoft.com/office/drawing/2014/main" id="{A2DAAC3A-F3B8-1813-A3A2-872CA6B35AC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284" r="6294" b="16692"/>
          <a:stretch>
            <a:fillRect/>
          </a:stretch>
        </p:blipFill>
        <p:spPr bwMode="auto">
          <a:xfrm>
            <a:off x="6629399" y="3028950"/>
            <a:ext cx="2105517" cy="194062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D8F6DFD-FE03-41AC-83B6-F4F5A4BDBF95}"/>
              </a:ext>
            </a:extLst>
          </p:cNvPr>
          <p:cNvSpPr txBox="1"/>
          <p:nvPr/>
        </p:nvSpPr>
        <p:spPr>
          <a:xfrm>
            <a:off x="247650" y="3028950"/>
            <a:ext cx="2428950" cy="1448666"/>
          </a:xfrm>
          <a:prstGeom prst="rect">
            <a:avLst/>
          </a:prstGeom>
        </p:spPr>
        <p:txBody>
          <a:bodyPr wrap="square">
            <a:spAutoFit/>
          </a:bodyPr>
          <a:lstStyle>
            <a:defPPr>
              <a:defRPr lang="en-US"/>
            </a:defPPr>
            <a:lvl1pPr>
              <a:defRPr sz="1200">
                <a:solidFill>
                  <a:schemeClr val="bg1"/>
                </a:solidFill>
              </a:defRPr>
            </a:lvl1pPr>
          </a:lstStyle>
          <a:p>
            <a:pPr>
              <a:lnSpc>
                <a:spcPct val="150000"/>
              </a:lnSpc>
            </a:pPr>
            <a:r>
              <a:rPr lang="en-US" dirty="0"/>
              <a:t>We use our TDS</a:t>
            </a:r>
          </a:p>
          <a:p>
            <a:pPr>
              <a:lnSpc>
                <a:spcPct val="150000"/>
              </a:lnSpc>
            </a:pPr>
            <a:r>
              <a:rPr lang="en-US" dirty="0"/>
              <a:t> Thermocharge Design System which enables quick quotations for the customer buildings allowing faster roll out </a:t>
            </a:r>
          </a:p>
        </p:txBody>
      </p:sp>
      <p:sp>
        <p:nvSpPr>
          <p:cNvPr id="17" name="TextBox 16">
            <a:extLst>
              <a:ext uri="{FF2B5EF4-FFF2-40B4-BE49-F238E27FC236}">
                <a16:creationId xmlns:a16="http://schemas.microsoft.com/office/drawing/2014/main" id="{1D8F6DFD-FE03-41AC-83B6-F4F5A4BDBF95}"/>
              </a:ext>
            </a:extLst>
          </p:cNvPr>
          <p:cNvSpPr txBox="1"/>
          <p:nvPr/>
        </p:nvSpPr>
        <p:spPr>
          <a:xfrm>
            <a:off x="4552950" y="3028950"/>
            <a:ext cx="2076450" cy="1725665"/>
          </a:xfrm>
          <a:prstGeom prst="rect">
            <a:avLst/>
          </a:prstGeom>
        </p:spPr>
        <p:txBody>
          <a:bodyPr wrap="square">
            <a:spAutoFit/>
          </a:bodyPr>
          <a:lstStyle>
            <a:defPPr>
              <a:defRPr lang="en-US"/>
            </a:defPPr>
            <a:lvl1pPr>
              <a:defRPr sz="1200">
                <a:solidFill>
                  <a:schemeClr val="bg1"/>
                </a:solidFill>
              </a:defRPr>
            </a:lvl1pPr>
          </a:lstStyle>
          <a:p>
            <a:pPr>
              <a:lnSpc>
                <a:spcPct val="150000"/>
              </a:lnSpc>
            </a:pPr>
            <a:r>
              <a:rPr lang="en-US" dirty="0"/>
              <a:t>We have simulation software showing the positioning of our heaters and the temperature distribution, taking into account any previous building heating issues or concerns</a:t>
            </a:r>
          </a:p>
        </p:txBody>
      </p:sp>
      <p:sp>
        <p:nvSpPr>
          <p:cNvPr id="50" name="TextBox 49">
            <a:extLst>
              <a:ext uri="{FF2B5EF4-FFF2-40B4-BE49-F238E27FC236}">
                <a16:creationId xmlns:a16="http://schemas.microsoft.com/office/drawing/2014/main" id="{1D8F6DFD-FE03-41AC-83B6-F4F5A4BDBF95}"/>
              </a:ext>
            </a:extLst>
          </p:cNvPr>
          <p:cNvSpPr txBox="1"/>
          <p:nvPr/>
        </p:nvSpPr>
        <p:spPr>
          <a:xfrm>
            <a:off x="517165" y="1131962"/>
            <a:ext cx="2644140" cy="461665"/>
          </a:xfrm>
          <a:prstGeom prst="rect">
            <a:avLst/>
          </a:prstGeom>
        </p:spPr>
        <p:txBody>
          <a:bodyPr wrap="square">
            <a:spAutoFit/>
          </a:bodyPr>
          <a:lstStyle>
            <a:defPPr>
              <a:defRPr lang="en-US"/>
            </a:defPPr>
            <a:lvl1pPr>
              <a:defRPr sz="1200">
                <a:solidFill>
                  <a:schemeClr val="bg1"/>
                </a:solidFill>
              </a:defRPr>
            </a:lvl1pPr>
          </a:lstStyle>
          <a:p>
            <a:r>
              <a:rPr lang="en-US" dirty="0"/>
              <a:t>We will have a US Launch with strong positive National presence</a:t>
            </a:r>
          </a:p>
        </p:txBody>
      </p:sp>
      <p:sp>
        <p:nvSpPr>
          <p:cNvPr id="51" name="TextBox 50">
            <a:extLst>
              <a:ext uri="{FF2B5EF4-FFF2-40B4-BE49-F238E27FC236}">
                <a16:creationId xmlns:a16="http://schemas.microsoft.com/office/drawing/2014/main" id="{1D8F6DFD-FE03-41AC-83B6-F4F5A4BDBF95}"/>
              </a:ext>
            </a:extLst>
          </p:cNvPr>
          <p:cNvSpPr txBox="1"/>
          <p:nvPr/>
        </p:nvSpPr>
        <p:spPr>
          <a:xfrm>
            <a:off x="3416238" y="1029864"/>
            <a:ext cx="2543250" cy="461665"/>
          </a:xfrm>
          <a:prstGeom prst="rect">
            <a:avLst/>
          </a:prstGeom>
        </p:spPr>
        <p:txBody>
          <a:bodyPr wrap="square">
            <a:spAutoFit/>
          </a:bodyPr>
          <a:lstStyle>
            <a:defPPr>
              <a:defRPr lang="en-US"/>
            </a:defPPr>
            <a:lvl1pPr>
              <a:defRPr sz="1200">
                <a:solidFill>
                  <a:schemeClr val="bg1"/>
                </a:solidFill>
              </a:defRPr>
            </a:lvl1pPr>
          </a:lstStyle>
          <a:p>
            <a:r>
              <a:rPr lang="en-US" dirty="0"/>
              <a:t>We will partner with heating system contractors and energy suppliers  </a:t>
            </a:r>
          </a:p>
        </p:txBody>
      </p:sp>
      <p:sp>
        <p:nvSpPr>
          <p:cNvPr id="52" name="TextBox 51">
            <a:extLst>
              <a:ext uri="{FF2B5EF4-FFF2-40B4-BE49-F238E27FC236}">
                <a16:creationId xmlns:a16="http://schemas.microsoft.com/office/drawing/2014/main" id="{1D8F6DFD-FE03-41AC-83B6-F4F5A4BDBF95}"/>
              </a:ext>
            </a:extLst>
          </p:cNvPr>
          <p:cNvSpPr txBox="1"/>
          <p:nvPr/>
        </p:nvSpPr>
        <p:spPr>
          <a:xfrm>
            <a:off x="6412722" y="973594"/>
            <a:ext cx="2578878" cy="646331"/>
          </a:xfrm>
          <a:prstGeom prst="rect">
            <a:avLst/>
          </a:prstGeom>
        </p:spPr>
        <p:txBody>
          <a:bodyPr wrap="square">
            <a:spAutoFit/>
          </a:bodyPr>
          <a:lstStyle>
            <a:defPPr>
              <a:defRPr lang="en-US"/>
            </a:defPPr>
            <a:lvl1pPr>
              <a:defRPr sz="1200">
                <a:solidFill>
                  <a:schemeClr val="bg1"/>
                </a:solidFill>
              </a:defRPr>
            </a:lvl1pPr>
          </a:lstStyle>
          <a:p>
            <a:r>
              <a:rPr lang="en-US" dirty="0"/>
              <a:t>We will be approaching new customers, our partners customers and customers who express interest</a:t>
            </a:r>
          </a:p>
        </p:txBody>
      </p:sp>
      <p:grpSp>
        <p:nvGrpSpPr>
          <p:cNvPr id="53" name="Group 52"/>
          <p:cNvGrpSpPr/>
          <p:nvPr/>
        </p:nvGrpSpPr>
        <p:grpSpPr>
          <a:xfrm>
            <a:off x="381000" y="2280037"/>
            <a:ext cx="934259" cy="216072"/>
            <a:chOff x="620486" y="3714750"/>
            <a:chExt cx="1828800" cy="422959"/>
          </a:xfrm>
        </p:grpSpPr>
        <p:cxnSp>
          <p:nvCxnSpPr>
            <p:cNvPr id="54" name="Straight Connector 53"/>
            <p:cNvCxnSpPr/>
            <p:nvPr/>
          </p:nvCxnSpPr>
          <p:spPr>
            <a:xfrm>
              <a:off x="1676400" y="3714750"/>
              <a:ext cx="762000" cy="0"/>
            </a:xfrm>
            <a:prstGeom prst="line">
              <a:avLst/>
            </a:prstGeom>
            <a:ln>
              <a:solidFill>
                <a:schemeClr val="bg1">
                  <a:lumMod val="6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5" name="Picture 3" descr="C:\Users\acer\Desktop\27670682 [Converte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0486" y="3714750"/>
              <a:ext cx="1828800" cy="422959"/>
            </a:xfrm>
            <a:prstGeom prst="rect">
              <a:avLst/>
            </a:prstGeom>
            <a:noFill/>
            <a:effectLst>
              <a:outerShdw blurRad="660400" dist="165100" dir="4200000" sx="88000" sy="88000" algn="tl" rotWithShape="0">
                <a:prstClr val="black">
                  <a:alpha val="70000"/>
                </a:prstClr>
              </a:outerShdw>
            </a:effectLst>
            <a:extLst>
              <a:ext uri="{909E8E84-426E-40DD-AFC4-6F175D3DCCD1}">
                <a14:hiddenFill xmlns:a14="http://schemas.microsoft.com/office/drawing/2010/main">
                  <a:solidFill>
                    <a:srgbClr val="FFFFFF"/>
                  </a:solidFill>
                </a14:hiddenFill>
              </a:ext>
            </a:extLst>
          </p:spPr>
        </p:pic>
      </p:grpSp>
      <p:cxnSp>
        <p:nvCxnSpPr>
          <p:cNvPr id="56" name="Право съединение 37"/>
          <p:cNvCxnSpPr/>
          <p:nvPr/>
        </p:nvCxnSpPr>
        <p:spPr>
          <a:xfrm flipV="1">
            <a:off x="493043" y="1047749"/>
            <a:ext cx="0" cy="1369427"/>
          </a:xfrm>
          <a:prstGeom prst="line">
            <a:avLst/>
          </a:prstGeom>
          <a:ln w="19050">
            <a:solidFill>
              <a:schemeClr val="accent1"/>
            </a:solidFill>
            <a:headEnd type="oval"/>
            <a:tailEnd type="diamond"/>
          </a:ln>
        </p:spPr>
        <p:style>
          <a:lnRef idx="1">
            <a:schemeClr val="accent1"/>
          </a:lnRef>
          <a:fillRef idx="0">
            <a:schemeClr val="accent1"/>
          </a:fillRef>
          <a:effectRef idx="0">
            <a:schemeClr val="accent1"/>
          </a:effectRef>
          <a:fontRef idx="minor">
            <a:schemeClr val="tx1"/>
          </a:fontRef>
        </p:style>
      </p:cxnSp>
      <p:grpSp>
        <p:nvGrpSpPr>
          <p:cNvPr id="57" name="Group 56"/>
          <p:cNvGrpSpPr/>
          <p:nvPr/>
        </p:nvGrpSpPr>
        <p:grpSpPr>
          <a:xfrm>
            <a:off x="3135029" y="2211423"/>
            <a:ext cx="934259" cy="216072"/>
            <a:chOff x="620486" y="3714750"/>
            <a:chExt cx="1828800" cy="422959"/>
          </a:xfrm>
        </p:grpSpPr>
        <p:cxnSp>
          <p:nvCxnSpPr>
            <p:cNvPr id="58" name="Straight Connector 57"/>
            <p:cNvCxnSpPr/>
            <p:nvPr/>
          </p:nvCxnSpPr>
          <p:spPr>
            <a:xfrm>
              <a:off x="1676400" y="3714750"/>
              <a:ext cx="762000" cy="0"/>
            </a:xfrm>
            <a:prstGeom prst="line">
              <a:avLst/>
            </a:prstGeom>
            <a:ln>
              <a:solidFill>
                <a:schemeClr val="bg1">
                  <a:lumMod val="6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9" name="Picture 3" descr="C:\Users\acer\Desktop\27670682 [Converte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0486" y="3714750"/>
              <a:ext cx="1828800" cy="422959"/>
            </a:xfrm>
            <a:prstGeom prst="rect">
              <a:avLst/>
            </a:prstGeom>
            <a:noFill/>
            <a:effectLst>
              <a:outerShdw blurRad="660400" dist="165100" dir="4200000" sx="88000" sy="88000" algn="tl" rotWithShape="0">
                <a:prstClr val="black">
                  <a:alpha val="70000"/>
                </a:prstClr>
              </a:outerShdw>
            </a:effectLst>
            <a:extLst>
              <a:ext uri="{909E8E84-426E-40DD-AFC4-6F175D3DCCD1}">
                <a14:hiddenFill xmlns:a14="http://schemas.microsoft.com/office/drawing/2010/main">
                  <a:solidFill>
                    <a:srgbClr val="FFFFFF"/>
                  </a:solidFill>
                </a14:hiddenFill>
              </a:ext>
            </a:extLst>
          </p:spPr>
        </p:pic>
      </p:grpSp>
      <p:cxnSp>
        <p:nvCxnSpPr>
          <p:cNvPr id="60" name="Право съединение 37"/>
          <p:cNvCxnSpPr/>
          <p:nvPr/>
        </p:nvCxnSpPr>
        <p:spPr>
          <a:xfrm flipV="1">
            <a:off x="3169188" y="973594"/>
            <a:ext cx="0" cy="1369427"/>
          </a:xfrm>
          <a:prstGeom prst="line">
            <a:avLst/>
          </a:prstGeom>
          <a:ln w="19050">
            <a:solidFill>
              <a:schemeClr val="accent1"/>
            </a:solidFill>
            <a:headEnd type="oval"/>
            <a:tailEnd type="diamond"/>
          </a:ln>
        </p:spPr>
        <p:style>
          <a:lnRef idx="1">
            <a:schemeClr val="accent1"/>
          </a:lnRef>
          <a:fillRef idx="0">
            <a:schemeClr val="accent1"/>
          </a:fillRef>
          <a:effectRef idx="0">
            <a:schemeClr val="accent1"/>
          </a:effectRef>
          <a:fontRef idx="minor">
            <a:schemeClr val="tx1"/>
          </a:fontRef>
        </p:style>
      </p:cxnSp>
      <p:grpSp>
        <p:nvGrpSpPr>
          <p:cNvPr id="61" name="Group 60"/>
          <p:cNvGrpSpPr/>
          <p:nvPr/>
        </p:nvGrpSpPr>
        <p:grpSpPr>
          <a:xfrm>
            <a:off x="6221355" y="2218979"/>
            <a:ext cx="934259" cy="216072"/>
            <a:chOff x="620486" y="3714750"/>
            <a:chExt cx="1828800" cy="422959"/>
          </a:xfrm>
        </p:grpSpPr>
        <p:cxnSp>
          <p:nvCxnSpPr>
            <p:cNvPr id="62" name="Straight Connector 61"/>
            <p:cNvCxnSpPr/>
            <p:nvPr/>
          </p:nvCxnSpPr>
          <p:spPr>
            <a:xfrm>
              <a:off x="1676400" y="3714750"/>
              <a:ext cx="762000" cy="0"/>
            </a:xfrm>
            <a:prstGeom prst="line">
              <a:avLst/>
            </a:prstGeom>
            <a:ln>
              <a:solidFill>
                <a:schemeClr val="bg1">
                  <a:lumMod val="6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3" name="Picture 3" descr="C:\Users\acer\Desktop\27670682 [Converte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0486" y="3714750"/>
              <a:ext cx="1828800" cy="422959"/>
            </a:xfrm>
            <a:prstGeom prst="rect">
              <a:avLst/>
            </a:prstGeom>
            <a:noFill/>
            <a:effectLst>
              <a:outerShdw blurRad="660400" dist="165100" dir="4200000" sx="88000" sy="88000" algn="tl" rotWithShape="0">
                <a:prstClr val="black">
                  <a:alpha val="70000"/>
                </a:prstClr>
              </a:outerShdw>
            </a:effectLst>
            <a:extLst>
              <a:ext uri="{909E8E84-426E-40DD-AFC4-6F175D3DCCD1}">
                <a14:hiddenFill xmlns:a14="http://schemas.microsoft.com/office/drawing/2010/main">
                  <a:solidFill>
                    <a:srgbClr val="FFFFFF"/>
                  </a:solidFill>
                </a14:hiddenFill>
              </a:ext>
            </a:extLst>
          </p:spPr>
        </p:pic>
      </p:grpSp>
      <p:cxnSp>
        <p:nvCxnSpPr>
          <p:cNvPr id="64" name="Право съединение 37"/>
          <p:cNvCxnSpPr/>
          <p:nvPr/>
        </p:nvCxnSpPr>
        <p:spPr>
          <a:xfrm flipV="1">
            <a:off x="6290624" y="996559"/>
            <a:ext cx="0" cy="1369427"/>
          </a:xfrm>
          <a:prstGeom prst="line">
            <a:avLst/>
          </a:prstGeom>
          <a:ln w="19050">
            <a:solidFill>
              <a:schemeClr val="accent1"/>
            </a:solidFill>
            <a:headEnd type="oval"/>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4340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42C34"/>
        </a:solidFill>
        <a:effectLst/>
      </p:bgPr>
    </p:bg>
    <p:spTree>
      <p:nvGrpSpPr>
        <p:cNvPr id="1" name=""/>
        <p:cNvGrpSpPr/>
        <p:nvPr/>
      </p:nvGrpSpPr>
      <p:grpSpPr>
        <a:xfrm>
          <a:off x="0" y="0"/>
          <a:ext cx="0" cy="0"/>
          <a:chOff x="0" y="0"/>
          <a:chExt cx="0" cy="0"/>
        </a:xfrm>
      </p:grpSpPr>
      <p:sp>
        <p:nvSpPr>
          <p:cNvPr id="84" name="Rectangle 83"/>
          <p:cNvSpPr/>
          <p:nvPr/>
        </p:nvSpPr>
        <p:spPr>
          <a:xfrm>
            <a:off x="5255" y="551"/>
            <a:ext cx="9144000" cy="5143500"/>
          </a:xfrm>
          <a:prstGeom prst="rect">
            <a:avLst/>
          </a:prstGeom>
          <a:gradFill flip="none" rotWithShape="1">
            <a:gsLst>
              <a:gs pos="76000">
                <a:srgbClr val="1A4F43"/>
              </a:gs>
              <a:gs pos="23650">
                <a:schemeClr val="tx2">
                  <a:lumMod val="75000"/>
                </a:schemeClr>
              </a:gs>
              <a:gs pos="0">
                <a:schemeClr val="accent1">
                  <a:alpha val="70000"/>
                </a:schemeClr>
              </a:gs>
              <a:gs pos="50000">
                <a:srgbClr val="242C34">
                  <a:alpha val="70000"/>
                </a:srgbClr>
              </a:gs>
              <a:gs pos="100000">
                <a:schemeClr val="accent2">
                  <a:lumMod val="50000"/>
                  <a:alpha val="80000"/>
                </a:schemeClr>
              </a:gs>
            </a:gsLst>
            <a:lin ang="2700000" scaled="1"/>
            <a:tileRect/>
          </a:gradFill>
          <a:ln w="12700" cap="flat" cmpd="sng" algn="ctr">
            <a:noFill/>
            <a:prstDash val="solid"/>
            <a:miter lim="800000"/>
          </a:ln>
          <a:effectLst/>
        </p:spPr>
        <p:txBody>
          <a:bodyPr lIns="182843" tIns="91422" rIns="182843" bIns="91422" rtlCol="0" anchor="ctr"/>
          <a:lstStyle/>
          <a:p>
            <a:pPr algn="ctr" defTabSz="1828434"/>
            <a:endParaRPr lang="bg-BG" sz="3600" kern="0" dirty="0">
              <a:solidFill>
                <a:srgbClr val="FFFFFF"/>
              </a:solidFill>
              <a:latin typeface="Lato Light"/>
              <a:cs typeface="Gisha" pitchFamily="34" charset="-79"/>
            </a:endParaRPr>
          </a:p>
        </p:txBody>
      </p:sp>
      <p:sp>
        <p:nvSpPr>
          <p:cNvPr id="4" name="Rectangle 3"/>
          <p:cNvSpPr/>
          <p:nvPr/>
        </p:nvSpPr>
        <p:spPr>
          <a:xfrm>
            <a:off x="152400" y="285750"/>
            <a:ext cx="7315200" cy="461665"/>
          </a:xfrm>
          <a:prstGeom prst="rect">
            <a:avLst/>
          </a:prstGeom>
        </p:spPr>
        <p:txBody>
          <a:bodyPr wrap="square">
            <a:spAutoFit/>
          </a:bodyPr>
          <a:lstStyle/>
          <a:p>
            <a:r>
              <a:rPr lang="en-US" sz="2400" dirty="0">
                <a:solidFill>
                  <a:schemeClr val="bg1"/>
                </a:solidFill>
                <a:latin typeface="+mj-lt"/>
              </a:rPr>
              <a:t>Management Team</a:t>
            </a:r>
          </a:p>
        </p:txBody>
      </p:sp>
      <p:sp>
        <p:nvSpPr>
          <p:cNvPr id="2" name="Rectangle 1"/>
          <p:cNvSpPr/>
          <p:nvPr/>
        </p:nvSpPr>
        <p:spPr>
          <a:xfrm>
            <a:off x="228600" y="742950"/>
            <a:ext cx="1524000" cy="660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Davy Jones">
            <a:extLst>
              <a:ext uri="{FF2B5EF4-FFF2-40B4-BE49-F238E27FC236}">
                <a16:creationId xmlns:a16="http://schemas.microsoft.com/office/drawing/2014/main" id="{704C039B-DBBD-2BE5-BE59-443CB1D43856}"/>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6661"/>
                    </a14:imgEffect>
                    <a14:imgEffect>
                      <a14:brightnessContrast bright="37000"/>
                    </a14:imgEffect>
                  </a14:imgLayer>
                </a14:imgProps>
              </a:ext>
              <a:ext uri="{28A0092B-C50C-407E-A947-70E740481C1C}">
                <a14:useLocalDpi xmlns:a14="http://schemas.microsoft.com/office/drawing/2010/main" val="0"/>
              </a:ext>
            </a:extLst>
          </a:blip>
          <a:srcRect/>
          <a:stretch>
            <a:fillRect/>
          </a:stretch>
        </p:blipFill>
        <p:spPr bwMode="auto">
          <a:xfrm>
            <a:off x="195638" y="1043063"/>
            <a:ext cx="978968" cy="978968"/>
          </a:xfrm>
          <a:prstGeom prst="rect">
            <a:avLst/>
          </a:prstGeom>
          <a:noFill/>
          <a:ln>
            <a:noFill/>
          </a:ln>
        </p:spPr>
      </p:pic>
      <p:sp>
        <p:nvSpPr>
          <p:cNvPr id="12" name="TextBox 11">
            <a:extLst>
              <a:ext uri="{FF2B5EF4-FFF2-40B4-BE49-F238E27FC236}">
                <a16:creationId xmlns:a16="http://schemas.microsoft.com/office/drawing/2014/main" id="{F10F0AE4-DF0F-2463-8A25-9CD099914805}"/>
              </a:ext>
            </a:extLst>
          </p:cNvPr>
          <p:cNvSpPr txBox="1"/>
          <p:nvPr/>
        </p:nvSpPr>
        <p:spPr>
          <a:xfrm>
            <a:off x="1300905" y="1016403"/>
            <a:ext cx="3247911" cy="1061829"/>
          </a:xfrm>
          <a:prstGeom prst="rect">
            <a:avLst/>
          </a:prstGeom>
          <a:noFill/>
        </p:spPr>
        <p:txBody>
          <a:bodyPr wrap="square" rtlCol="0">
            <a:spAutoFit/>
          </a:bodyPr>
          <a:lstStyle/>
          <a:p>
            <a:r>
              <a:rPr lang="x-none" sz="1050" dirty="0">
                <a:solidFill>
                  <a:schemeClr val="bg1"/>
                </a:solidFill>
              </a:rPr>
              <a:t>The company is led </a:t>
            </a:r>
            <a:r>
              <a:rPr lang="x-none" sz="1050">
                <a:solidFill>
                  <a:schemeClr val="bg1"/>
                </a:solidFill>
              </a:rPr>
              <a:t>by </a:t>
            </a:r>
            <a:r>
              <a:rPr lang="en-US" sz="1050" dirty="0">
                <a:solidFill>
                  <a:schemeClr val="bg1"/>
                </a:solidFill>
              </a:rPr>
              <a:t>it CEO </a:t>
            </a:r>
            <a:r>
              <a:rPr lang="x-none" sz="1050">
                <a:solidFill>
                  <a:schemeClr val="accent2"/>
                </a:solidFill>
              </a:rPr>
              <a:t>Davy Jones</a:t>
            </a:r>
            <a:r>
              <a:rPr lang="x-none" sz="1050">
                <a:solidFill>
                  <a:schemeClr val="bg1"/>
                </a:solidFill>
              </a:rPr>
              <a:t>. </a:t>
            </a:r>
            <a:r>
              <a:rPr lang="en-US" sz="1050" dirty="0">
                <a:solidFill>
                  <a:schemeClr val="bg1"/>
                </a:solidFill>
              </a:rPr>
              <a:t>He is well versed in all aspects of the business from Thermocharge design, development to company leadership. He is a highly skilled engineer and Project Manager. He has vast experience in procuring and leading teams installing successful multi million dollar energy saving systems.</a:t>
            </a:r>
            <a:endParaRPr lang="x-none" sz="1050" dirty="0">
              <a:solidFill>
                <a:schemeClr val="bg1"/>
              </a:solidFill>
            </a:endParaRPr>
          </a:p>
        </p:txBody>
      </p:sp>
      <p:pic>
        <p:nvPicPr>
          <p:cNvPr id="13" name="Picture 12">
            <a:extLst>
              <a:ext uri="{FF2B5EF4-FFF2-40B4-BE49-F238E27FC236}">
                <a16:creationId xmlns:a16="http://schemas.microsoft.com/office/drawing/2014/main" id="{E0EF9FBC-1D3F-06D0-1C71-8EB727C395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95638" y="2572301"/>
            <a:ext cx="978968" cy="769189"/>
          </a:xfrm>
          <a:prstGeom prst="rect">
            <a:avLst/>
          </a:prstGeom>
          <a:noFill/>
          <a:ln>
            <a:noFill/>
          </a:ln>
        </p:spPr>
      </p:pic>
      <p:sp>
        <p:nvSpPr>
          <p:cNvPr id="14" name="TextBox 13">
            <a:extLst>
              <a:ext uri="{FF2B5EF4-FFF2-40B4-BE49-F238E27FC236}">
                <a16:creationId xmlns:a16="http://schemas.microsoft.com/office/drawing/2014/main" id="{ED0230E4-5843-7DC1-C4B6-BB2325B7E4B1}"/>
              </a:ext>
            </a:extLst>
          </p:cNvPr>
          <p:cNvSpPr txBox="1"/>
          <p:nvPr/>
        </p:nvSpPr>
        <p:spPr>
          <a:xfrm>
            <a:off x="1241154" y="2387862"/>
            <a:ext cx="3088920" cy="1061829"/>
          </a:xfrm>
          <a:prstGeom prst="rect">
            <a:avLst/>
          </a:prstGeom>
          <a:noFill/>
        </p:spPr>
        <p:txBody>
          <a:bodyPr wrap="square" rtlCol="0">
            <a:spAutoFit/>
          </a:bodyPr>
          <a:lstStyle/>
          <a:p>
            <a:r>
              <a:rPr lang="en-US" sz="1050" dirty="0">
                <a:solidFill>
                  <a:schemeClr val="bg1"/>
                </a:solidFill>
              </a:rPr>
              <a:t>Sales and marketing is driven by </a:t>
            </a:r>
            <a:r>
              <a:rPr lang="en-US" sz="1050" dirty="0">
                <a:solidFill>
                  <a:schemeClr val="accent2"/>
                </a:solidFill>
              </a:rPr>
              <a:t>Doug </a:t>
            </a:r>
            <a:r>
              <a:rPr lang="en-US" sz="1050" dirty="0" err="1">
                <a:solidFill>
                  <a:schemeClr val="accent2"/>
                </a:solidFill>
              </a:rPr>
              <a:t>Twyford</a:t>
            </a:r>
            <a:r>
              <a:rPr lang="x-none" sz="1050">
                <a:solidFill>
                  <a:schemeClr val="bg1"/>
                </a:solidFill>
              </a:rPr>
              <a:t>.  </a:t>
            </a:r>
            <a:r>
              <a:rPr lang="en-US" sz="1050" dirty="0">
                <a:solidFill>
                  <a:schemeClr val="bg1"/>
                </a:solidFill>
              </a:rPr>
              <a:t>Holding</a:t>
            </a:r>
            <a:r>
              <a:rPr lang="x-none" sz="1050">
                <a:solidFill>
                  <a:schemeClr val="bg1"/>
                </a:solidFill>
              </a:rPr>
              <a:t> </a:t>
            </a:r>
            <a:r>
              <a:rPr lang="en-US" sz="1050" dirty="0">
                <a:solidFill>
                  <a:schemeClr val="bg1"/>
                </a:solidFill>
              </a:rPr>
              <a:t>huge experience in leading several energy companies, driving Global Sales and development. He holds over 35 years experience in developing and overseeing growth in business to scale them to their full potential.</a:t>
            </a:r>
            <a:endParaRPr lang="x-none" sz="1050" dirty="0">
              <a:solidFill>
                <a:schemeClr val="bg1"/>
              </a:solidFill>
            </a:endParaRPr>
          </a:p>
        </p:txBody>
      </p:sp>
      <p:pic>
        <p:nvPicPr>
          <p:cNvPr id="16" name="Picture 15" descr="David Jones">
            <a:extLst>
              <a:ext uri="{FF2B5EF4-FFF2-40B4-BE49-F238E27FC236}">
                <a16:creationId xmlns:a16="http://schemas.microsoft.com/office/drawing/2014/main" id="{73D904A3-BCA6-4F34-1789-C5C51FB40CD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2467" y="1020455"/>
            <a:ext cx="978968" cy="978968"/>
          </a:xfrm>
          <a:prstGeom prst="rect">
            <a:avLst/>
          </a:prstGeom>
          <a:noFill/>
          <a:ln>
            <a:noFill/>
          </a:ln>
        </p:spPr>
      </p:pic>
      <p:sp>
        <p:nvSpPr>
          <p:cNvPr id="17" name="TextBox 16">
            <a:extLst>
              <a:ext uri="{FF2B5EF4-FFF2-40B4-BE49-F238E27FC236}">
                <a16:creationId xmlns:a16="http://schemas.microsoft.com/office/drawing/2014/main" id="{7B6B3683-E139-10B9-4D2E-79FECDCB71D9}"/>
              </a:ext>
            </a:extLst>
          </p:cNvPr>
          <p:cNvSpPr txBox="1"/>
          <p:nvPr/>
        </p:nvSpPr>
        <p:spPr>
          <a:xfrm>
            <a:off x="4662467" y="680388"/>
            <a:ext cx="1334418" cy="261610"/>
          </a:xfrm>
          <a:prstGeom prst="rect">
            <a:avLst/>
          </a:prstGeom>
          <a:noFill/>
        </p:spPr>
        <p:txBody>
          <a:bodyPr wrap="square" rtlCol="0">
            <a:spAutoFit/>
          </a:bodyPr>
          <a:lstStyle/>
          <a:p>
            <a:r>
              <a:rPr lang="en-US" sz="1100" dirty="0">
                <a:solidFill>
                  <a:schemeClr val="accent1"/>
                </a:solidFill>
              </a:rPr>
              <a:t>Expert support</a:t>
            </a:r>
            <a:endParaRPr lang="x-none" sz="1100" dirty="0">
              <a:solidFill>
                <a:schemeClr val="accent1"/>
              </a:solidFill>
            </a:endParaRPr>
          </a:p>
        </p:txBody>
      </p:sp>
      <p:sp>
        <p:nvSpPr>
          <p:cNvPr id="18" name="TextBox 17">
            <a:extLst>
              <a:ext uri="{FF2B5EF4-FFF2-40B4-BE49-F238E27FC236}">
                <a16:creationId xmlns:a16="http://schemas.microsoft.com/office/drawing/2014/main" id="{4F0A2E73-FBD1-8FD1-5982-1AAD37192B55}"/>
              </a:ext>
            </a:extLst>
          </p:cNvPr>
          <p:cNvSpPr txBox="1"/>
          <p:nvPr/>
        </p:nvSpPr>
        <p:spPr>
          <a:xfrm>
            <a:off x="5755085" y="954479"/>
            <a:ext cx="3121564" cy="1246495"/>
          </a:xfrm>
          <a:prstGeom prst="rect">
            <a:avLst/>
          </a:prstGeom>
          <a:noFill/>
        </p:spPr>
        <p:txBody>
          <a:bodyPr wrap="square" rtlCol="0">
            <a:spAutoFit/>
          </a:bodyPr>
          <a:lstStyle/>
          <a:p>
            <a:r>
              <a:rPr lang="x-none" sz="1050" dirty="0">
                <a:solidFill>
                  <a:schemeClr val="bg1"/>
                </a:solidFill>
              </a:rPr>
              <a:t>The original inventor, </a:t>
            </a:r>
            <a:r>
              <a:rPr lang="x-none" sz="1050" dirty="0">
                <a:solidFill>
                  <a:schemeClr val="accent2"/>
                </a:solidFill>
              </a:rPr>
              <a:t>David Jones</a:t>
            </a:r>
            <a:r>
              <a:rPr lang="x-none" sz="1050" dirty="0">
                <a:solidFill>
                  <a:schemeClr val="bg1"/>
                </a:solidFill>
              </a:rPr>
              <a:t>, devoted </a:t>
            </a:r>
            <a:endParaRPr lang="en-US" sz="1050" dirty="0">
              <a:solidFill>
                <a:schemeClr val="bg1"/>
              </a:solidFill>
            </a:endParaRPr>
          </a:p>
          <a:p>
            <a:r>
              <a:rPr lang="x-none" sz="1050" dirty="0">
                <a:solidFill>
                  <a:schemeClr val="bg1"/>
                </a:solidFill>
              </a:rPr>
              <a:t>many years to developing and</a:t>
            </a:r>
            <a:r>
              <a:rPr lang="en-US" sz="1050" dirty="0">
                <a:solidFill>
                  <a:schemeClr val="bg1"/>
                </a:solidFill>
              </a:rPr>
              <a:t> </a:t>
            </a:r>
            <a:r>
              <a:rPr lang="x-none" sz="1050" dirty="0">
                <a:solidFill>
                  <a:schemeClr val="bg1"/>
                </a:solidFill>
              </a:rPr>
              <a:t> refining the</a:t>
            </a:r>
            <a:endParaRPr lang="en-US" sz="1050" dirty="0">
              <a:solidFill>
                <a:schemeClr val="bg1"/>
              </a:solidFill>
            </a:endParaRPr>
          </a:p>
          <a:p>
            <a:r>
              <a:rPr lang="x-none" sz="1050" dirty="0">
                <a:solidFill>
                  <a:schemeClr val="bg1"/>
                </a:solidFill>
              </a:rPr>
              <a:t>technology </a:t>
            </a:r>
            <a:r>
              <a:rPr lang="en-US" sz="1050" dirty="0">
                <a:solidFill>
                  <a:schemeClr val="bg1"/>
                </a:solidFill>
              </a:rPr>
              <a:t>. A lifelong inventor and leader in the</a:t>
            </a:r>
          </a:p>
          <a:p>
            <a:r>
              <a:rPr lang="en-US" sz="1050" dirty="0">
                <a:solidFill>
                  <a:schemeClr val="bg1"/>
                </a:solidFill>
              </a:rPr>
              <a:t> field of innovative technology for energy saving,</a:t>
            </a:r>
          </a:p>
          <a:p>
            <a:r>
              <a:rPr lang="en-US" sz="1050" dirty="0">
                <a:solidFill>
                  <a:schemeClr val="bg1"/>
                </a:solidFill>
              </a:rPr>
              <a:t> holding vast worldwide experience in developing, </a:t>
            </a:r>
          </a:p>
          <a:p>
            <a:r>
              <a:rPr lang="en-US" sz="1050" dirty="0">
                <a:solidFill>
                  <a:schemeClr val="bg1"/>
                </a:solidFill>
              </a:rPr>
              <a:t>designing and installing award winning systems.</a:t>
            </a:r>
            <a:endParaRPr lang="x-none" sz="1050" dirty="0">
              <a:solidFill>
                <a:schemeClr val="bg1"/>
              </a:solidFill>
            </a:endParaRPr>
          </a:p>
          <a:p>
            <a:endParaRPr lang="x-none" sz="1100" dirty="0">
              <a:solidFill>
                <a:schemeClr val="bg1"/>
              </a:solidFill>
            </a:endParaRPr>
          </a:p>
        </p:txBody>
      </p:sp>
      <p:pic>
        <p:nvPicPr>
          <p:cNvPr id="19" name="Picture 18">
            <a:extLst>
              <a:ext uri="{FF2B5EF4-FFF2-40B4-BE49-F238E27FC236}">
                <a16:creationId xmlns:a16="http://schemas.microsoft.com/office/drawing/2014/main" id="{FF3C9B54-5172-198A-E147-6A2355CEA2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4767559" y="2313456"/>
            <a:ext cx="873876" cy="1085329"/>
          </a:xfrm>
          <a:prstGeom prst="rect">
            <a:avLst/>
          </a:prstGeom>
          <a:noFill/>
        </p:spPr>
      </p:pic>
      <p:sp>
        <p:nvSpPr>
          <p:cNvPr id="25" name="TextBox 24">
            <a:extLst>
              <a:ext uri="{FF2B5EF4-FFF2-40B4-BE49-F238E27FC236}">
                <a16:creationId xmlns:a16="http://schemas.microsoft.com/office/drawing/2014/main" id="{443E9BF7-C276-CC1E-B337-2D21CBAD7724}"/>
              </a:ext>
            </a:extLst>
          </p:cNvPr>
          <p:cNvSpPr txBox="1"/>
          <p:nvPr/>
        </p:nvSpPr>
        <p:spPr>
          <a:xfrm>
            <a:off x="5707656" y="2369784"/>
            <a:ext cx="2751074" cy="900246"/>
          </a:xfrm>
          <a:prstGeom prst="rect">
            <a:avLst/>
          </a:prstGeom>
          <a:noFill/>
        </p:spPr>
        <p:txBody>
          <a:bodyPr wrap="none" rtlCol="0">
            <a:spAutoFit/>
          </a:bodyPr>
          <a:lstStyle/>
          <a:p>
            <a:r>
              <a:rPr lang="x-none" sz="1050" dirty="0">
                <a:solidFill>
                  <a:schemeClr val="bg1"/>
                </a:solidFill>
              </a:rPr>
              <a:t>Marketing and strategic support is also </a:t>
            </a:r>
            <a:endParaRPr lang="en-US" sz="1050" dirty="0">
              <a:solidFill>
                <a:schemeClr val="bg1"/>
              </a:solidFill>
            </a:endParaRPr>
          </a:p>
          <a:p>
            <a:r>
              <a:rPr lang="x-none" sz="1050" dirty="0">
                <a:solidFill>
                  <a:schemeClr val="bg1"/>
                </a:solidFill>
              </a:rPr>
              <a:t>provided by </a:t>
            </a:r>
            <a:r>
              <a:rPr lang="x-none" sz="1050" dirty="0">
                <a:solidFill>
                  <a:schemeClr val="accent2"/>
                </a:solidFill>
              </a:rPr>
              <a:t>Richard </a:t>
            </a:r>
            <a:r>
              <a:rPr lang="x-none" sz="1050">
                <a:solidFill>
                  <a:schemeClr val="accent2"/>
                </a:solidFill>
              </a:rPr>
              <a:t>Haythornthwaite</a:t>
            </a:r>
            <a:r>
              <a:rPr lang="x-none" sz="1050">
                <a:solidFill>
                  <a:schemeClr val="bg1"/>
                </a:solidFill>
              </a:rPr>
              <a:t>,</a:t>
            </a:r>
            <a:r>
              <a:rPr lang="en-US" sz="1050" dirty="0">
                <a:solidFill>
                  <a:schemeClr val="bg1"/>
                </a:solidFill>
              </a:rPr>
              <a:t> a </a:t>
            </a:r>
          </a:p>
          <a:p>
            <a:r>
              <a:rPr lang="en-US" sz="1050" dirty="0">
                <a:solidFill>
                  <a:schemeClr val="bg1"/>
                </a:solidFill>
              </a:rPr>
              <a:t>highly successful corporate executive</a:t>
            </a:r>
            <a:r>
              <a:rPr lang="x-none" sz="1050" dirty="0">
                <a:solidFill>
                  <a:schemeClr val="bg1"/>
                </a:solidFill>
              </a:rPr>
              <a:t>. He </a:t>
            </a:r>
            <a:endParaRPr lang="en-US" sz="1050" dirty="0">
              <a:solidFill>
                <a:schemeClr val="bg1"/>
              </a:solidFill>
            </a:endParaRPr>
          </a:p>
          <a:p>
            <a:r>
              <a:rPr lang="x-none" sz="1050" dirty="0">
                <a:solidFill>
                  <a:schemeClr val="bg1"/>
                </a:solidFill>
              </a:rPr>
              <a:t>has a longstanding interest in the technology,</a:t>
            </a:r>
            <a:endParaRPr lang="en-US" sz="1050" dirty="0">
              <a:solidFill>
                <a:schemeClr val="bg1"/>
              </a:solidFill>
            </a:endParaRPr>
          </a:p>
          <a:p>
            <a:r>
              <a:rPr lang="x-none" sz="1050" dirty="0">
                <a:solidFill>
                  <a:schemeClr val="bg1"/>
                </a:solidFill>
              </a:rPr>
              <a:t>and continues </a:t>
            </a:r>
            <a:r>
              <a:rPr lang="x-none" sz="1050">
                <a:solidFill>
                  <a:schemeClr val="bg1"/>
                </a:solidFill>
              </a:rPr>
              <a:t>to </a:t>
            </a:r>
            <a:r>
              <a:rPr lang="en-US" sz="1050" dirty="0">
                <a:solidFill>
                  <a:schemeClr val="bg1"/>
                </a:solidFill>
              </a:rPr>
              <a:t>provide </a:t>
            </a:r>
            <a:r>
              <a:rPr lang="x-none" sz="1050">
                <a:solidFill>
                  <a:schemeClr val="bg1"/>
                </a:solidFill>
              </a:rPr>
              <a:t>support the</a:t>
            </a:r>
            <a:r>
              <a:rPr lang="en-US" sz="1050" dirty="0">
                <a:solidFill>
                  <a:schemeClr val="bg1"/>
                </a:solidFill>
              </a:rPr>
              <a:t> </a:t>
            </a:r>
            <a:r>
              <a:rPr lang="x-none" sz="1050">
                <a:solidFill>
                  <a:schemeClr val="bg1"/>
                </a:solidFill>
              </a:rPr>
              <a:t>company</a:t>
            </a:r>
            <a:endParaRPr lang="x-none" sz="1050" dirty="0">
              <a:solidFill>
                <a:schemeClr val="bg1"/>
              </a:solidFill>
            </a:endParaRPr>
          </a:p>
        </p:txBody>
      </p:sp>
      <p:pic>
        <p:nvPicPr>
          <p:cNvPr id="26" name="Picture 25" descr="Richard Neill">
            <a:extLst>
              <a:ext uri="{FF2B5EF4-FFF2-40B4-BE49-F238E27FC236}">
                <a16:creationId xmlns:a16="http://schemas.microsoft.com/office/drawing/2014/main" id="{8E1082F9-61B9-E7D5-C66C-D4514537ECE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55856" y="3766361"/>
            <a:ext cx="1001345" cy="1001345"/>
          </a:xfrm>
          <a:prstGeom prst="rect">
            <a:avLst/>
          </a:prstGeom>
          <a:noFill/>
          <a:ln>
            <a:noFill/>
          </a:ln>
        </p:spPr>
      </p:pic>
      <p:pic>
        <p:nvPicPr>
          <p:cNvPr id="27" name="Picture 26">
            <a:extLst>
              <a:ext uri="{FF2B5EF4-FFF2-40B4-BE49-F238E27FC236}">
                <a16:creationId xmlns:a16="http://schemas.microsoft.com/office/drawing/2014/main" id="{AF14AEA0-F469-A90A-37A1-E4DE09654E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813" y="3999366"/>
            <a:ext cx="846544" cy="858384"/>
          </a:xfrm>
          <a:prstGeom prst="rect">
            <a:avLst/>
          </a:prstGeom>
        </p:spPr>
      </p:pic>
      <p:sp>
        <p:nvSpPr>
          <p:cNvPr id="28" name="TextBox 27">
            <a:extLst>
              <a:ext uri="{FF2B5EF4-FFF2-40B4-BE49-F238E27FC236}">
                <a16:creationId xmlns:a16="http://schemas.microsoft.com/office/drawing/2014/main" id="{4E095BCF-07DE-C102-9008-C668964963CF}"/>
              </a:ext>
            </a:extLst>
          </p:cNvPr>
          <p:cNvSpPr txBox="1"/>
          <p:nvPr/>
        </p:nvSpPr>
        <p:spPr>
          <a:xfrm>
            <a:off x="1294614" y="3971352"/>
            <a:ext cx="3209533" cy="1061829"/>
          </a:xfrm>
          <a:prstGeom prst="rect">
            <a:avLst/>
          </a:prstGeom>
          <a:noFill/>
        </p:spPr>
        <p:txBody>
          <a:bodyPr wrap="none" rtlCol="0">
            <a:spAutoFit/>
          </a:bodyPr>
          <a:lstStyle/>
          <a:p>
            <a:r>
              <a:rPr lang="en-US" sz="1050" dirty="0">
                <a:solidFill>
                  <a:schemeClr val="bg1"/>
                </a:solidFill>
              </a:rPr>
              <a:t>System control development is lead by </a:t>
            </a:r>
            <a:r>
              <a:rPr lang="en-US" sz="1050" dirty="0">
                <a:solidFill>
                  <a:schemeClr val="accent2"/>
                </a:solidFill>
              </a:rPr>
              <a:t>Justin Jones, </a:t>
            </a:r>
          </a:p>
          <a:p>
            <a:r>
              <a:rPr lang="en-US" sz="1050" dirty="0">
                <a:solidFill>
                  <a:schemeClr val="bg1"/>
                </a:solidFill>
              </a:rPr>
              <a:t>with experience of unique systems developed to </a:t>
            </a:r>
          </a:p>
          <a:p>
            <a:r>
              <a:rPr lang="en-US" sz="1050" dirty="0">
                <a:solidFill>
                  <a:schemeClr val="bg1"/>
                </a:solidFill>
              </a:rPr>
              <a:t>allow the Thermocharge technology to perform to its</a:t>
            </a:r>
          </a:p>
          <a:p>
            <a:r>
              <a:rPr lang="en-US" sz="1050" dirty="0">
                <a:solidFill>
                  <a:schemeClr val="bg1"/>
                </a:solidFill>
              </a:rPr>
              <a:t>full potential. Justin is at the forefront of energy saving </a:t>
            </a:r>
          </a:p>
          <a:p>
            <a:r>
              <a:rPr lang="en-US" sz="1050" dirty="0">
                <a:solidFill>
                  <a:schemeClr val="bg1"/>
                </a:solidFill>
              </a:rPr>
              <a:t>software</a:t>
            </a:r>
          </a:p>
          <a:p>
            <a:r>
              <a:rPr lang="en-US" sz="1050" dirty="0">
                <a:solidFill>
                  <a:schemeClr val="bg1"/>
                </a:solidFill>
              </a:rPr>
              <a:t> </a:t>
            </a:r>
            <a:endParaRPr lang="x-none" sz="1050" dirty="0">
              <a:solidFill>
                <a:schemeClr val="bg1"/>
              </a:solidFill>
            </a:endParaRPr>
          </a:p>
        </p:txBody>
      </p:sp>
      <p:sp>
        <p:nvSpPr>
          <p:cNvPr id="29" name="TextBox 28">
            <a:extLst>
              <a:ext uri="{FF2B5EF4-FFF2-40B4-BE49-F238E27FC236}">
                <a16:creationId xmlns:a16="http://schemas.microsoft.com/office/drawing/2014/main" id="{366F987B-F4DF-DC4A-F11A-E2BE8874AB20}"/>
              </a:ext>
            </a:extLst>
          </p:cNvPr>
          <p:cNvSpPr txBox="1"/>
          <p:nvPr/>
        </p:nvSpPr>
        <p:spPr>
          <a:xfrm>
            <a:off x="5707656" y="3766361"/>
            <a:ext cx="3195105" cy="1061829"/>
          </a:xfrm>
          <a:prstGeom prst="rect">
            <a:avLst/>
          </a:prstGeom>
          <a:noFill/>
        </p:spPr>
        <p:txBody>
          <a:bodyPr wrap="none" rtlCol="0">
            <a:spAutoFit/>
          </a:bodyPr>
          <a:lstStyle>
            <a:defPPr>
              <a:defRPr lang="en-US"/>
            </a:defPPr>
            <a:lvl1pPr>
              <a:defRPr sz="1050">
                <a:solidFill>
                  <a:schemeClr val="bg1"/>
                </a:solidFill>
              </a:defRPr>
            </a:lvl1pPr>
          </a:lstStyle>
          <a:p>
            <a:r>
              <a:rPr lang="x-none" dirty="0"/>
              <a:t>Scientific support is provided by </a:t>
            </a:r>
            <a:r>
              <a:rPr lang="x-none" dirty="0">
                <a:solidFill>
                  <a:schemeClr val="accent2"/>
                </a:solidFill>
              </a:rPr>
              <a:t>Richard </a:t>
            </a:r>
            <a:endParaRPr lang="en-US" dirty="0">
              <a:solidFill>
                <a:schemeClr val="accent2"/>
              </a:solidFill>
            </a:endParaRPr>
          </a:p>
          <a:p>
            <a:r>
              <a:rPr lang="x-none" dirty="0">
                <a:solidFill>
                  <a:schemeClr val="accent2"/>
                </a:solidFill>
              </a:rPr>
              <a:t>Neill</a:t>
            </a:r>
            <a:r>
              <a:rPr lang="x-none" dirty="0"/>
              <a:t>, lecturer in Natural Sciences at </a:t>
            </a:r>
            <a:endParaRPr lang="en-US" dirty="0"/>
          </a:p>
          <a:p>
            <a:r>
              <a:rPr lang="x-none" dirty="0"/>
              <a:t>Cambridge. He </a:t>
            </a:r>
            <a:r>
              <a:rPr lang="x-none"/>
              <a:t>is </a:t>
            </a:r>
            <a:r>
              <a:rPr lang="en-US" dirty="0"/>
              <a:t>not only </a:t>
            </a:r>
            <a:r>
              <a:rPr lang="x-none"/>
              <a:t>supportive </a:t>
            </a:r>
            <a:r>
              <a:rPr lang="x-none" dirty="0"/>
              <a:t>of the technology</a:t>
            </a:r>
            <a:endParaRPr lang="en-US" dirty="0"/>
          </a:p>
          <a:p>
            <a:r>
              <a:rPr lang="x-none"/>
              <a:t> </a:t>
            </a:r>
            <a:r>
              <a:rPr lang="en-US" dirty="0"/>
              <a:t>but passionate about it </a:t>
            </a:r>
            <a:r>
              <a:rPr lang="x-none"/>
              <a:t>and </a:t>
            </a:r>
            <a:r>
              <a:rPr lang="en-US" dirty="0"/>
              <a:t>will </a:t>
            </a:r>
            <a:r>
              <a:rPr lang="x-none" dirty="0"/>
              <a:t>contribute to </a:t>
            </a:r>
            <a:r>
              <a:rPr lang="x-none"/>
              <a:t>future </a:t>
            </a:r>
            <a:endParaRPr lang="en-US" dirty="0"/>
          </a:p>
          <a:p>
            <a:r>
              <a:rPr lang="x-none"/>
              <a:t>product development</a:t>
            </a:r>
            <a:r>
              <a:rPr lang="x-none" dirty="0"/>
              <a:t>.</a:t>
            </a:r>
          </a:p>
          <a:p>
            <a:endParaRPr lang="x-none" dirty="0"/>
          </a:p>
        </p:txBody>
      </p:sp>
      <p:cxnSp>
        <p:nvCxnSpPr>
          <p:cNvPr id="30" name="Straight Connector 29"/>
          <p:cNvCxnSpPr/>
          <p:nvPr/>
        </p:nvCxnSpPr>
        <p:spPr>
          <a:xfrm>
            <a:off x="4548816" y="1016403"/>
            <a:ext cx="0" cy="3958535"/>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2A403EB8-1B80-5E8F-8256-5C5625D1C41F}"/>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767570" y="1"/>
            <a:ext cx="1376430" cy="917620"/>
          </a:xfrm>
          <a:prstGeom prst="rect">
            <a:avLst/>
          </a:prstGeom>
        </p:spPr>
      </p:pic>
      <p:sp>
        <p:nvSpPr>
          <p:cNvPr id="3" name="Slide Number Placeholder 2"/>
          <p:cNvSpPr>
            <a:spLocks noGrp="1"/>
          </p:cNvSpPr>
          <p:nvPr>
            <p:ph type="sldNum" sz="quarter" idx="12"/>
          </p:nvPr>
        </p:nvSpPr>
        <p:spPr/>
        <p:txBody>
          <a:bodyPr/>
          <a:lstStyle/>
          <a:p>
            <a:fld id="{BDCA8EC3-6684-44AA-BBA4-DEDB48326CE2}" type="slidenum">
              <a:rPr lang="en-US" smtClean="0"/>
              <a:t>17</a:t>
            </a:fld>
            <a:endParaRPr lang="en-US"/>
          </a:p>
        </p:txBody>
      </p:sp>
    </p:spTree>
    <p:extLst>
      <p:ext uri="{BB962C8B-B14F-4D97-AF65-F5344CB8AC3E}">
        <p14:creationId xmlns:p14="http://schemas.microsoft.com/office/powerpoint/2010/main" val="4078281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E:\ELANCE\PICTURES\Most Wanted\New\London\device-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b="14881"/>
          <a:stretch/>
        </p:blipFill>
        <p:spPr bwMode="auto">
          <a:xfrm>
            <a:off x="1" y="0"/>
            <a:ext cx="9143998" cy="514350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0" y="0"/>
            <a:ext cx="9144000" cy="5143500"/>
          </a:xfrm>
          <a:prstGeom prst="rect">
            <a:avLst/>
          </a:prstGeom>
          <a:gradFill flip="none" rotWithShape="1">
            <a:gsLst>
              <a:gs pos="0">
                <a:schemeClr val="accent1">
                  <a:lumMod val="75000"/>
                  <a:alpha val="80000"/>
                </a:schemeClr>
              </a:gs>
              <a:gs pos="50000">
                <a:srgbClr val="242C34">
                  <a:alpha val="80000"/>
                </a:srgbClr>
              </a:gs>
              <a:gs pos="100000">
                <a:schemeClr val="accent2">
                  <a:lumMod val="50000"/>
                  <a:alpha val="80000"/>
                </a:schemeClr>
              </a:gs>
            </a:gsLst>
            <a:lin ang="2700000" scaled="1"/>
            <a:tileRect/>
          </a:gradFill>
          <a:ln w="12700" cap="flat" cmpd="sng" algn="ctr">
            <a:noFill/>
            <a:prstDash val="solid"/>
            <a:miter lim="800000"/>
          </a:ln>
          <a:effectLst/>
        </p:spPr>
        <p:txBody>
          <a:bodyPr lIns="182843" tIns="91422" rIns="182843" bIns="91422" rtlCol="0" anchor="ctr"/>
          <a:lstStyle/>
          <a:p>
            <a:pPr algn="ctr" defTabSz="1828434"/>
            <a:endParaRPr lang="bg-BG" sz="3600" kern="0" dirty="0">
              <a:solidFill>
                <a:srgbClr val="FFFFFF"/>
              </a:solidFill>
              <a:latin typeface="Lato Light"/>
              <a:cs typeface="Gisha" pitchFamily="34" charset="-79"/>
            </a:endParaRPr>
          </a:p>
        </p:txBody>
      </p:sp>
      <p:sp>
        <p:nvSpPr>
          <p:cNvPr id="4" name="Rectangle 3"/>
          <p:cNvSpPr/>
          <p:nvPr/>
        </p:nvSpPr>
        <p:spPr>
          <a:xfrm>
            <a:off x="152400" y="285750"/>
            <a:ext cx="7315200" cy="461665"/>
          </a:xfrm>
          <a:prstGeom prst="rect">
            <a:avLst/>
          </a:prstGeom>
        </p:spPr>
        <p:txBody>
          <a:bodyPr wrap="square">
            <a:spAutoFit/>
          </a:bodyPr>
          <a:lstStyle/>
          <a:p>
            <a:r>
              <a:rPr lang="en-US" sz="2400" dirty="0">
                <a:solidFill>
                  <a:schemeClr val="bg1"/>
                </a:solidFill>
                <a:latin typeface="+mj-lt"/>
              </a:rPr>
              <a:t>Sales growth</a:t>
            </a:r>
          </a:p>
        </p:txBody>
      </p:sp>
      <p:sp>
        <p:nvSpPr>
          <p:cNvPr id="2" name="Rectangle 1"/>
          <p:cNvSpPr/>
          <p:nvPr/>
        </p:nvSpPr>
        <p:spPr>
          <a:xfrm>
            <a:off x="228600" y="742950"/>
            <a:ext cx="1524000" cy="660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52400" y="971550"/>
            <a:ext cx="8458200" cy="307777"/>
          </a:xfrm>
          <a:prstGeom prst="rect">
            <a:avLst/>
          </a:prstGeom>
        </p:spPr>
        <p:txBody>
          <a:bodyPr wrap="square">
            <a:spAutoFit/>
          </a:bodyPr>
          <a:lstStyle/>
          <a:p>
            <a:r>
              <a:rPr lang="en-US" sz="1400" dirty="0">
                <a:solidFill>
                  <a:schemeClr val="bg1"/>
                </a:solidFill>
              </a:rPr>
              <a:t># of customers and revenues over </a:t>
            </a:r>
          </a:p>
        </p:txBody>
      </p:sp>
      <p:graphicFrame>
        <p:nvGraphicFramePr>
          <p:cNvPr id="5" name="Table 4"/>
          <p:cNvGraphicFramePr>
            <a:graphicFrameLocks noGrp="1"/>
          </p:cNvGraphicFramePr>
          <p:nvPr>
            <p:extLst>
              <p:ext uri="{D42A27DB-BD31-4B8C-83A1-F6EECF244321}">
                <p14:modId xmlns:p14="http://schemas.microsoft.com/office/powerpoint/2010/main" val="2399805044"/>
              </p:ext>
            </p:extLst>
          </p:nvPr>
        </p:nvGraphicFramePr>
        <p:xfrm>
          <a:off x="236855" y="1392557"/>
          <a:ext cx="8152765" cy="2468880"/>
        </p:xfrm>
        <a:graphic>
          <a:graphicData uri="http://schemas.openxmlformats.org/drawingml/2006/table">
            <a:tbl>
              <a:tblPr firstRow="1" bandRow="1">
                <a:tableStyleId>{5C22544A-7EE6-4342-B048-85BDC9FD1C3A}</a:tableStyleId>
              </a:tblPr>
              <a:tblGrid>
                <a:gridCol w="1691005">
                  <a:extLst>
                    <a:ext uri="{9D8B030D-6E8A-4147-A177-3AD203B41FA5}">
                      <a16:colId xmlns:a16="http://schemas.microsoft.com/office/drawing/2014/main" val="20000"/>
                    </a:ext>
                  </a:extLst>
                </a:gridCol>
                <a:gridCol w="1615440">
                  <a:extLst>
                    <a:ext uri="{9D8B030D-6E8A-4147-A177-3AD203B41FA5}">
                      <a16:colId xmlns:a16="http://schemas.microsoft.com/office/drawing/2014/main" val="20001"/>
                    </a:ext>
                  </a:extLst>
                </a:gridCol>
                <a:gridCol w="1615440">
                  <a:extLst>
                    <a:ext uri="{9D8B030D-6E8A-4147-A177-3AD203B41FA5}">
                      <a16:colId xmlns:a16="http://schemas.microsoft.com/office/drawing/2014/main" val="20002"/>
                    </a:ext>
                  </a:extLst>
                </a:gridCol>
                <a:gridCol w="1615440">
                  <a:extLst>
                    <a:ext uri="{9D8B030D-6E8A-4147-A177-3AD203B41FA5}">
                      <a16:colId xmlns:a16="http://schemas.microsoft.com/office/drawing/2014/main" val="20003"/>
                    </a:ext>
                  </a:extLst>
                </a:gridCol>
                <a:gridCol w="1615440">
                  <a:extLst>
                    <a:ext uri="{9D8B030D-6E8A-4147-A177-3AD203B41FA5}">
                      <a16:colId xmlns:a16="http://schemas.microsoft.com/office/drawing/2014/main" val="20004"/>
                    </a:ext>
                  </a:extLst>
                </a:gridCol>
              </a:tblGrid>
              <a:tr h="609600">
                <a:tc>
                  <a:txBody>
                    <a:bodyPr/>
                    <a:lstStyle/>
                    <a:p>
                      <a:pPr algn="r"/>
                      <a:r>
                        <a:rPr lang="en-US" sz="1200" b="0" dirty="0">
                          <a:solidFill>
                            <a:schemeClr val="bg1"/>
                          </a:solidFill>
                        </a:rPr>
                        <a:t>Year</a:t>
                      </a:r>
                    </a:p>
                  </a:txBody>
                  <a:tcPr anchor="ctr">
                    <a:solidFill>
                      <a:schemeClr val="accent1">
                        <a:alpha val="80000"/>
                      </a:schemeClr>
                    </a:solidFill>
                  </a:tcPr>
                </a:tc>
                <a:tc>
                  <a:txBody>
                    <a:bodyPr/>
                    <a:lstStyle/>
                    <a:p>
                      <a:pPr algn="ctr"/>
                      <a:r>
                        <a:rPr lang="en-US" sz="1200" b="0" dirty="0">
                          <a:solidFill>
                            <a:schemeClr val="bg1"/>
                          </a:solidFill>
                        </a:rPr>
                        <a:t>2027</a:t>
                      </a:r>
                    </a:p>
                  </a:txBody>
                  <a:tcPr anchor="ctr">
                    <a:solidFill>
                      <a:schemeClr val="accent1">
                        <a:alpha val="80000"/>
                      </a:schemeClr>
                    </a:solidFill>
                  </a:tcPr>
                </a:tc>
                <a:tc>
                  <a:txBody>
                    <a:bodyPr/>
                    <a:lstStyle/>
                    <a:p>
                      <a:pPr algn="ctr"/>
                      <a:r>
                        <a:rPr lang="en-US" sz="1200" b="0" dirty="0">
                          <a:solidFill>
                            <a:schemeClr val="bg1"/>
                          </a:solidFill>
                        </a:rPr>
                        <a:t>2028</a:t>
                      </a:r>
                    </a:p>
                  </a:txBody>
                  <a:tcPr anchor="ctr">
                    <a:solidFill>
                      <a:schemeClr val="accent1">
                        <a:alpha val="80000"/>
                      </a:schemeClr>
                    </a:solidFill>
                  </a:tcPr>
                </a:tc>
                <a:tc>
                  <a:txBody>
                    <a:bodyPr/>
                    <a:lstStyle/>
                    <a:p>
                      <a:pPr algn="ctr"/>
                      <a:r>
                        <a:rPr lang="en-US" sz="1200" b="0" dirty="0">
                          <a:solidFill>
                            <a:schemeClr val="bg1"/>
                          </a:solidFill>
                        </a:rPr>
                        <a:t>2029</a:t>
                      </a:r>
                    </a:p>
                  </a:txBody>
                  <a:tcPr anchor="ctr">
                    <a:solidFill>
                      <a:schemeClr val="accent1">
                        <a:alpha val="80000"/>
                      </a:schemeClr>
                    </a:solidFill>
                  </a:tcPr>
                </a:tc>
                <a:tc>
                  <a:txBody>
                    <a:bodyPr/>
                    <a:lstStyle/>
                    <a:p>
                      <a:pPr algn="ctr"/>
                      <a:r>
                        <a:rPr lang="en-US" sz="1200" b="0" dirty="0">
                          <a:solidFill>
                            <a:schemeClr val="bg1"/>
                          </a:solidFill>
                        </a:rPr>
                        <a:t>2037</a:t>
                      </a:r>
                    </a:p>
                  </a:txBody>
                  <a:tcPr anchor="ctr">
                    <a:solidFill>
                      <a:schemeClr val="accent1">
                        <a:alpha val="80000"/>
                      </a:schemeClr>
                    </a:solidFill>
                  </a:tcPr>
                </a:tc>
                <a:extLst>
                  <a:ext uri="{0D108BD9-81ED-4DB2-BD59-A6C34878D82A}">
                    <a16:rowId xmlns:a16="http://schemas.microsoft.com/office/drawing/2014/main" val="10000"/>
                  </a:ext>
                </a:extLst>
              </a:tr>
              <a:tr h="472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 of sales USA</a:t>
                      </a:r>
                    </a:p>
                    <a:p>
                      <a:endParaRPr lang="en-US" sz="1200" b="0" dirty="0">
                        <a:solidFill>
                          <a:schemeClr val="bg1"/>
                        </a:solidFill>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1</a:t>
                      </a:r>
                    </a:p>
                    <a:p>
                      <a:pPr algn="ctr"/>
                      <a:endParaRPr lang="en-US" sz="1200" b="0" dirty="0">
                        <a:solidFill>
                          <a:schemeClr val="bg1"/>
                        </a:solidFill>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5</a:t>
                      </a:r>
                    </a:p>
                    <a:p>
                      <a:pPr algn="ctr"/>
                      <a:endParaRPr lang="en-US" sz="1200" b="0" dirty="0">
                        <a:solidFill>
                          <a:schemeClr val="bg1"/>
                        </a:solidFill>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10</a:t>
                      </a:r>
                    </a:p>
                    <a:p>
                      <a:pPr algn="ctr"/>
                      <a:endParaRPr lang="en-US" sz="1200" b="0" dirty="0">
                        <a:solidFill>
                          <a:schemeClr val="bg1"/>
                        </a:solidFill>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100</a:t>
                      </a:r>
                    </a:p>
                    <a:p>
                      <a:pPr algn="ctr"/>
                      <a:endParaRPr lang="en-US" sz="1200" b="0" dirty="0">
                        <a:solidFill>
                          <a:schemeClr val="bg1"/>
                        </a:solidFill>
                      </a:endParaRPr>
                    </a:p>
                  </a:txBody>
                  <a:tcPr anchor="ctr">
                    <a:noFill/>
                  </a:tcPr>
                </a:tc>
                <a:extLst>
                  <a:ext uri="{0D108BD9-81ED-4DB2-BD59-A6C34878D82A}">
                    <a16:rowId xmlns:a16="http://schemas.microsoft.com/office/drawing/2014/main" val="10001"/>
                  </a:ext>
                </a:extLst>
              </a:tr>
              <a:tr h="0">
                <a:tc>
                  <a:txBody>
                    <a:bodyPr/>
                    <a:lstStyle/>
                    <a:p>
                      <a:endParaRPr lang="en-US" sz="1200" b="0" dirty="0">
                        <a:solidFill>
                          <a:schemeClr val="bg1"/>
                        </a:solidFill>
                      </a:endParaRPr>
                    </a:p>
                  </a:txBody>
                  <a:tcPr anchor="ctr">
                    <a:noFill/>
                  </a:tcPr>
                </a:tc>
                <a:tc>
                  <a:txBody>
                    <a:bodyPr/>
                    <a:lstStyle/>
                    <a:p>
                      <a:pPr algn="ctr"/>
                      <a:endParaRPr lang="en-US" sz="1200" b="0" dirty="0">
                        <a:solidFill>
                          <a:schemeClr val="bg1"/>
                        </a:solidFill>
                      </a:endParaRPr>
                    </a:p>
                  </a:txBody>
                  <a:tcPr anchor="ctr">
                    <a:noFill/>
                  </a:tcPr>
                </a:tc>
                <a:tc>
                  <a:txBody>
                    <a:bodyPr/>
                    <a:lstStyle/>
                    <a:p>
                      <a:pPr algn="ctr"/>
                      <a:endParaRPr lang="en-US" sz="1200" b="0" dirty="0">
                        <a:solidFill>
                          <a:schemeClr val="bg1"/>
                        </a:solidFill>
                      </a:endParaRPr>
                    </a:p>
                  </a:txBody>
                  <a:tcPr anchor="ctr">
                    <a:noFill/>
                  </a:tcPr>
                </a:tc>
                <a:tc>
                  <a:txBody>
                    <a:bodyPr/>
                    <a:lstStyle/>
                    <a:p>
                      <a:pPr algn="ctr"/>
                      <a:endParaRPr lang="en-US" sz="1200" b="0" dirty="0">
                        <a:solidFill>
                          <a:schemeClr val="bg1"/>
                        </a:solidFill>
                      </a:endParaRPr>
                    </a:p>
                  </a:txBody>
                  <a:tcPr anchor="ctr">
                    <a:noFill/>
                  </a:tcPr>
                </a:tc>
                <a:tc>
                  <a:txBody>
                    <a:bodyPr/>
                    <a:lstStyle/>
                    <a:p>
                      <a:pPr algn="ctr"/>
                      <a:endParaRPr lang="en-US" sz="1200" b="0" dirty="0">
                        <a:solidFill>
                          <a:schemeClr val="bg1"/>
                        </a:solidFill>
                      </a:endParaRPr>
                    </a:p>
                  </a:txBody>
                  <a:tcPr anchor="ctr">
                    <a:noFill/>
                  </a:tcPr>
                </a:tc>
                <a:extLst>
                  <a:ext uri="{0D108BD9-81ED-4DB2-BD59-A6C34878D82A}">
                    <a16:rowId xmlns:a16="http://schemas.microsoft.com/office/drawing/2014/main" val="10002"/>
                  </a:ext>
                </a:extLst>
              </a:tr>
              <a:tr h="472440">
                <a:tc>
                  <a:txBody>
                    <a:bodyPr/>
                    <a:lstStyle/>
                    <a:p>
                      <a:endParaRPr lang="en-US" sz="1200" b="0" dirty="0">
                        <a:solidFill>
                          <a:schemeClr val="bg1"/>
                        </a:solidFill>
                      </a:endParaRPr>
                    </a:p>
                  </a:txBody>
                  <a:tcPr anchor="ctr">
                    <a:noFill/>
                  </a:tcPr>
                </a:tc>
                <a:tc>
                  <a:txBody>
                    <a:bodyPr/>
                    <a:lstStyle/>
                    <a:p>
                      <a:pPr algn="ctr"/>
                      <a:endParaRPr lang="en-US" sz="1200" b="0">
                        <a:solidFill>
                          <a:schemeClr val="bg1"/>
                        </a:solidFill>
                      </a:endParaRPr>
                    </a:p>
                  </a:txBody>
                  <a:tcPr anchor="ctr">
                    <a:noFill/>
                  </a:tcPr>
                </a:tc>
                <a:tc>
                  <a:txBody>
                    <a:bodyPr/>
                    <a:lstStyle/>
                    <a:p>
                      <a:pPr algn="ctr"/>
                      <a:endParaRPr lang="en-US" sz="1200" b="0" dirty="0">
                        <a:solidFill>
                          <a:schemeClr val="bg1"/>
                        </a:solidFill>
                      </a:endParaRPr>
                    </a:p>
                  </a:txBody>
                  <a:tcPr anchor="ctr">
                    <a:noFill/>
                  </a:tcPr>
                </a:tc>
                <a:tc>
                  <a:txBody>
                    <a:bodyPr/>
                    <a:lstStyle/>
                    <a:p>
                      <a:pPr algn="ctr"/>
                      <a:endParaRPr lang="en-US" sz="1200" b="0" dirty="0">
                        <a:solidFill>
                          <a:schemeClr val="bg1"/>
                        </a:solidFill>
                      </a:endParaRPr>
                    </a:p>
                  </a:txBody>
                  <a:tcPr anchor="ctr">
                    <a:noFill/>
                  </a:tcPr>
                </a:tc>
                <a:tc>
                  <a:txBody>
                    <a:bodyPr/>
                    <a:lstStyle/>
                    <a:p>
                      <a:pPr algn="ctr"/>
                      <a:endParaRPr lang="en-US" sz="1200" b="0" dirty="0">
                        <a:solidFill>
                          <a:schemeClr val="bg1"/>
                        </a:solidFill>
                      </a:endParaRPr>
                    </a:p>
                  </a:txBody>
                  <a:tcPr anchor="ctr">
                    <a:noFill/>
                  </a:tcPr>
                </a:tc>
                <a:extLst>
                  <a:ext uri="{0D108BD9-81ED-4DB2-BD59-A6C34878D82A}">
                    <a16:rowId xmlns:a16="http://schemas.microsoft.com/office/drawing/2014/main" val="10003"/>
                  </a:ext>
                </a:extLst>
              </a:tr>
              <a:tr h="472440">
                <a:tc>
                  <a:txBody>
                    <a:bodyPr/>
                    <a:lstStyle/>
                    <a:p>
                      <a:r>
                        <a:rPr lang="en-US" sz="1200" b="0" dirty="0">
                          <a:solidFill>
                            <a:schemeClr val="bg1"/>
                          </a:solidFill>
                        </a:rPr>
                        <a:t>Revenues  $m</a:t>
                      </a:r>
                    </a:p>
                  </a:txBody>
                  <a:tcPr anchor="ctr">
                    <a:solidFill>
                      <a:schemeClr val="accent2">
                        <a:alpha val="80000"/>
                      </a:schemeClr>
                    </a:solidFill>
                  </a:tcPr>
                </a:tc>
                <a:tc>
                  <a:txBody>
                    <a:bodyPr/>
                    <a:lstStyle/>
                    <a:p>
                      <a:pPr algn="ctr"/>
                      <a:r>
                        <a:rPr lang="en-US" sz="1200" b="0" dirty="0">
                          <a:solidFill>
                            <a:schemeClr val="bg1"/>
                          </a:solidFill>
                        </a:rPr>
                        <a:t>5.0</a:t>
                      </a:r>
                    </a:p>
                  </a:txBody>
                  <a:tcPr anchor="ctr">
                    <a:solidFill>
                      <a:schemeClr val="accent2">
                        <a:alpha val="80000"/>
                      </a:schemeClr>
                    </a:solidFill>
                  </a:tcPr>
                </a:tc>
                <a:tc>
                  <a:txBody>
                    <a:bodyPr/>
                    <a:lstStyle/>
                    <a:p>
                      <a:pPr algn="ctr"/>
                      <a:r>
                        <a:rPr lang="en-US" sz="1200" b="0" dirty="0">
                          <a:solidFill>
                            <a:schemeClr val="bg1"/>
                          </a:solidFill>
                        </a:rPr>
                        <a:t>25.0</a:t>
                      </a:r>
                    </a:p>
                  </a:txBody>
                  <a:tcPr anchor="ctr">
                    <a:solidFill>
                      <a:schemeClr val="accent2">
                        <a:alpha val="80000"/>
                      </a:schemeClr>
                    </a:solidFill>
                  </a:tcPr>
                </a:tc>
                <a:tc>
                  <a:txBody>
                    <a:bodyPr/>
                    <a:lstStyle/>
                    <a:p>
                      <a:pPr algn="ctr"/>
                      <a:r>
                        <a:rPr lang="en-US" sz="1200" b="0" dirty="0">
                          <a:solidFill>
                            <a:schemeClr val="bg1"/>
                          </a:solidFill>
                        </a:rPr>
                        <a:t>50.0</a:t>
                      </a:r>
                    </a:p>
                  </a:txBody>
                  <a:tcPr anchor="ctr">
                    <a:solidFill>
                      <a:schemeClr val="accent2">
                        <a:alpha val="80000"/>
                      </a:schemeClr>
                    </a:solidFill>
                  </a:tcPr>
                </a:tc>
                <a:tc>
                  <a:txBody>
                    <a:bodyPr/>
                    <a:lstStyle/>
                    <a:p>
                      <a:pPr algn="ctr"/>
                      <a:r>
                        <a:rPr lang="en-US" sz="1200" b="0" dirty="0">
                          <a:solidFill>
                            <a:schemeClr val="bg1"/>
                          </a:solidFill>
                        </a:rPr>
                        <a:t>500.0</a:t>
                      </a:r>
                    </a:p>
                  </a:txBody>
                  <a:tcPr anchor="ctr">
                    <a:solidFill>
                      <a:schemeClr val="accent2">
                        <a:alpha val="80000"/>
                      </a:schemeClr>
                    </a:solidFill>
                  </a:tcPr>
                </a:tc>
                <a:extLst>
                  <a:ext uri="{0D108BD9-81ED-4DB2-BD59-A6C34878D82A}">
                    <a16:rowId xmlns:a16="http://schemas.microsoft.com/office/drawing/2014/main" val="10004"/>
                  </a:ext>
                </a:extLst>
              </a:tr>
            </a:tbl>
          </a:graphicData>
        </a:graphic>
      </p:graphicFrame>
      <p:sp>
        <p:nvSpPr>
          <p:cNvPr id="6" name="Rectangle 5"/>
          <p:cNvSpPr/>
          <p:nvPr/>
        </p:nvSpPr>
        <p:spPr>
          <a:xfrm>
            <a:off x="236220" y="4078188"/>
            <a:ext cx="8153400" cy="307777"/>
          </a:xfrm>
          <a:prstGeom prst="rect">
            <a:avLst/>
          </a:prstGeom>
        </p:spPr>
        <p:txBody>
          <a:bodyPr wrap="square">
            <a:spAutoFit/>
          </a:bodyPr>
          <a:lstStyle/>
          <a:p>
            <a:r>
              <a:rPr lang="en-US" sz="1400" dirty="0">
                <a:solidFill>
                  <a:schemeClr val="accent2"/>
                </a:solidFill>
              </a:rPr>
              <a:t>Average Service revenue per site  </a:t>
            </a:r>
            <a:r>
              <a:rPr lang="en-US" sz="1400" dirty="0">
                <a:solidFill>
                  <a:schemeClr val="bg1"/>
                </a:solidFill>
              </a:rPr>
              <a:t>- $6 million over 10 years </a:t>
            </a:r>
          </a:p>
        </p:txBody>
      </p:sp>
      <p:pic>
        <p:nvPicPr>
          <p:cNvPr id="9" name="Picture 8">
            <a:extLst>
              <a:ext uri="{FF2B5EF4-FFF2-40B4-BE49-F238E27FC236}">
                <a16:creationId xmlns:a16="http://schemas.microsoft.com/office/drawing/2014/main" id="{2A403EB8-1B80-5E8F-8256-5C5625D1C41F}"/>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767570" y="1"/>
            <a:ext cx="1376430" cy="917620"/>
          </a:xfrm>
          <a:prstGeom prst="rect">
            <a:avLst/>
          </a:prstGeom>
        </p:spPr>
      </p:pic>
      <p:sp>
        <p:nvSpPr>
          <p:cNvPr id="7" name="Slide Number Placeholder 6"/>
          <p:cNvSpPr>
            <a:spLocks noGrp="1"/>
          </p:cNvSpPr>
          <p:nvPr>
            <p:ph type="sldNum" sz="quarter" idx="12"/>
          </p:nvPr>
        </p:nvSpPr>
        <p:spPr/>
        <p:txBody>
          <a:bodyPr/>
          <a:lstStyle/>
          <a:p>
            <a:fld id="{BDCA8EC3-6684-44AA-BBA4-DEDB48326CE2}" type="slidenum">
              <a:rPr lang="en-US" smtClean="0"/>
              <a:t>18</a:t>
            </a:fld>
            <a:endParaRPr lang="en-US"/>
          </a:p>
        </p:txBody>
      </p:sp>
    </p:spTree>
    <p:extLst>
      <p:ext uri="{BB962C8B-B14F-4D97-AF65-F5344CB8AC3E}">
        <p14:creationId xmlns:p14="http://schemas.microsoft.com/office/powerpoint/2010/main" val="1308762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ASUS\Desktop\1280x840.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b="14195"/>
          <a:stretch/>
        </p:blipFill>
        <p:spPr bwMode="auto">
          <a:xfrm>
            <a:off x="1" y="-1"/>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15478" y="6348"/>
            <a:ext cx="9144000" cy="5143500"/>
          </a:xfrm>
          <a:prstGeom prst="rect">
            <a:avLst/>
          </a:prstGeom>
          <a:solidFill>
            <a:schemeClr val="tx1">
              <a:lumMod val="75000"/>
              <a:lumOff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5479" y="12695"/>
            <a:ext cx="9144000" cy="5143500"/>
          </a:xfrm>
          <a:prstGeom prst="rect">
            <a:avLst/>
          </a:prstGeom>
          <a:gradFill flip="none" rotWithShape="1">
            <a:gsLst>
              <a:gs pos="0">
                <a:schemeClr val="accent1">
                  <a:lumMod val="75000"/>
                  <a:alpha val="80000"/>
                </a:schemeClr>
              </a:gs>
              <a:gs pos="50000">
                <a:srgbClr val="242C34">
                  <a:alpha val="80000"/>
                </a:srgbClr>
              </a:gs>
              <a:gs pos="100000">
                <a:schemeClr val="accent2">
                  <a:lumMod val="50000"/>
                  <a:alpha val="80000"/>
                </a:schemeClr>
              </a:gs>
            </a:gsLst>
            <a:lin ang="2700000" scaled="1"/>
            <a:tileRect/>
          </a:gradFill>
          <a:ln w="12700" cap="flat" cmpd="sng" algn="ctr">
            <a:noFill/>
            <a:prstDash val="solid"/>
            <a:miter lim="800000"/>
          </a:ln>
          <a:effectLst/>
        </p:spPr>
        <p:txBody>
          <a:bodyPr lIns="182843" tIns="91422" rIns="182843" bIns="91422" rtlCol="0" anchor="ctr"/>
          <a:lstStyle/>
          <a:p>
            <a:pPr algn="ctr" defTabSz="1828434"/>
            <a:endParaRPr lang="bg-BG" sz="3600" kern="0">
              <a:solidFill>
                <a:srgbClr val="FFFFFF"/>
              </a:solidFill>
              <a:latin typeface="Lato Light"/>
              <a:cs typeface="Gisha" pitchFamily="34" charset="-79"/>
            </a:endParaRPr>
          </a:p>
        </p:txBody>
      </p:sp>
      <p:sp>
        <p:nvSpPr>
          <p:cNvPr id="4" name="Rectangle 3"/>
          <p:cNvSpPr/>
          <p:nvPr/>
        </p:nvSpPr>
        <p:spPr>
          <a:xfrm>
            <a:off x="152400" y="285750"/>
            <a:ext cx="7315200" cy="461665"/>
          </a:xfrm>
          <a:prstGeom prst="rect">
            <a:avLst/>
          </a:prstGeom>
        </p:spPr>
        <p:txBody>
          <a:bodyPr wrap="square">
            <a:spAutoFit/>
          </a:bodyPr>
          <a:lstStyle/>
          <a:p>
            <a:r>
              <a:rPr lang="en-US" sz="2400" dirty="0">
                <a:solidFill>
                  <a:schemeClr val="bg1"/>
                </a:solidFill>
                <a:latin typeface="+mj-lt"/>
              </a:rPr>
              <a:t>Some Planning</a:t>
            </a:r>
          </a:p>
        </p:txBody>
      </p:sp>
      <p:sp>
        <p:nvSpPr>
          <p:cNvPr id="2" name="Rectangle 1"/>
          <p:cNvSpPr/>
          <p:nvPr/>
        </p:nvSpPr>
        <p:spPr>
          <a:xfrm>
            <a:off x="228600" y="742950"/>
            <a:ext cx="1524000" cy="660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52400" y="916782"/>
            <a:ext cx="1981200" cy="307777"/>
          </a:xfrm>
          <a:prstGeom prst="rect">
            <a:avLst/>
          </a:prstGeom>
        </p:spPr>
        <p:txBody>
          <a:bodyPr wrap="square">
            <a:spAutoFit/>
          </a:bodyPr>
          <a:lstStyle/>
          <a:p>
            <a:r>
              <a:rPr lang="en-US" sz="1400" dirty="0">
                <a:solidFill>
                  <a:schemeClr val="bg1"/>
                </a:solidFill>
              </a:rPr>
              <a:t>Investment needed</a:t>
            </a:r>
          </a:p>
        </p:txBody>
      </p:sp>
      <p:sp>
        <p:nvSpPr>
          <p:cNvPr id="9" name="Rectangle 8"/>
          <p:cNvSpPr/>
          <p:nvPr/>
        </p:nvSpPr>
        <p:spPr>
          <a:xfrm>
            <a:off x="228600" y="3105150"/>
            <a:ext cx="1295400" cy="307777"/>
          </a:xfrm>
          <a:prstGeom prst="rect">
            <a:avLst/>
          </a:prstGeom>
        </p:spPr>
        <p:txBody>
          <a:bodyPr wrap="square">
            <a:spAutoFit/>
          </a:bodyPr>
          <a:lstStyle/>
          <a:p>
            <a:r>
              <a:rPr lang="en-US" sz="1400" dirty="0">
                <a:solidFill>
                  <a:schemeClr val="bg1"/>
                </a:solidFill>
              </a:rPr>
              <a:t>Timetable</a:t>
            </a:r>
          </a:p>
        </p:txBody>
      </p:sp>
      <p:graphicFrame>
        <p:nvGraphicFramePr>
          <p:cNvPr id="7" name="Table 6"/>
          <p:cNvGraphicFramePr>
            <a:graphicFrameLocks noGrp="1"/>
          </p:cNvGraphicFramePr>
          <p:nvPr>
            <p:extLst>
              <p:ext uri="{D42A27DB-BD31-4B8C-83A1-F6EECF244321}">
                <p14:modId xmlns:p14="http://schemas.microsoft.com/office/powerpoint/2010/main" val="1591158213"/>
              </p:ext>
            </p:extLst>
          </p:nvPr>
        </p:nvGraphicFramePr>
        <p:xfrm>
          <a:off x="197677" y="3412925"/>
          <a:ext cx="8779635" cy="1673424"/>
        </p:xfrm>
        <a:graphic>
          <a:graphicData uri="http://schemas.openxmlformats.org/drawingml/2006/table">
            <a:tbl>
              <a:tblPr firstRow="1" bandRow="1">
                <a:tableStyleId>{5C22544A-7EE6-4342-B048-85BDC9FD1C3A}</a:tableStyleId>
              </a:tblPr>
              <a:tblGrid>
                <a:gridCol w="1525905">
                  <a:extLst>
                    <a:ext uri="{9D8B030D-6E8A-4147-A177-3AD203B41FA5}">
                      <a16:colId xmlns:a16="http://schemas.microsoft.com/office/drawing/2014/main" val="20000"/>
                    </a:ext>
                  </a:extLst>
                </a:gridCol>
                <a:gridCol w="402985">
                  <a:extLst>
                    <a:ext uri="{9D8B030D-6E8A-4147-A177-3AD203B41FA5}">
                      <a16:colId xmlns:a16="http://schemas.microsoft.com/office/drawing/2014/main" val="20001"/>
                    </a:ext>
                  </a:extLst>
                </a:gridCol>
                <a:gridCol w="402985">
                  <a:extLst>
                    <a:ext uri="{9D8B030D-6E8A-4147-A177-3AD203B41FA5}">
                      <a16:colId xmlns:a16="http://schemas.microsoft.com/office/drawing/2014/main" val="20002"/>
                    </a:ext>
                  </a:extLst>
                </a:gridCol>
                <a:gridCol w="402985">
                  <a:extLst>
                    <a:ext uri="{9D8B030D-6E8A-4147-A177-3AD203B41FA5}">
                      <a16:colId xmlns:a16="http://schemas.microsoft.com/office/drawing/2014/main" val="20003"/>
                    </a:ext>
                  </a:extLst>
                </a:gridCol>
                <a:gridCol w="402985">
                  <a:extLst>
                    <a:ext uri="{9D8B030D-6E8A-4147-A177-3AD203B41FA5}">
                      <a16:colId xmlns:a16="http://schemas.microsoft.com/office/drawing/2014/main" val="20004"/>
                    </a:ext>
                  </a:extLst>
                </a:gridCol>
                <a:gridCol w="402985">
                  <a:extLst>
                    <a:ext uri="{9D8B030D-6E8A-4147-A177-3AD203B41FA5}">
                      <a16:colId xmlns:a16="http://schemas.microsoft.com/office/drawing/2014/main" val="20005"/>
                    </a:ext>
                  </a:extLst>
                </a:gridCol>
                <a:gridCol w="402985">
                  <a:extLst>
                    <a:ext uri="{9D8B030D-6E8A-4147-A177-3AD203B41FA5}">
                      <a16:colId xmlns:a16="http://schemas.microsoft.com/office/drawing/2014/main" val="20006"/>
                    </a:ext>
                  </a:extLst>
                </a:gridCol>
                <a:gridCol w="402985">
                  <a:extLst>
                    <a:ext uri="{9D8B030D-6E8A-4147-A177-3AD203B41FA5}">
                      <a16:colId xmlns:a16="http://schemas.microsoft.com/office/drawing/2014/main" val="20007"/>
                    </a:ext>
                  </a:extLst>
                </a:gridCol>
                <a:gridCol w="402985">
                  <a:extLst>
                    <a:ext uri="{9D8B030D-6E8A-4147-A177-3AD203B41FA5}">
                      <a16:colId xmlns:a16="http://schemas.microsoft.com/office/drawing/2014/main" val="20008"/>
                    </a:ext>
                  </a:extLst>
                </a:gridCol>
                <a:gridCol w="402985">
                  <a:extLst>
                    <a:ext uri="{9D8B030D-6E8A-4147-A177-3AD203B41FA5}">
                      <a16:colId xmlns:a16="http://schemas.microsoft.com/office/drawing/2014/main" val="20009"/>
                    </a:ext>
                  </a:extLst>
                </a:gridCol>
                <a:gridCol w="402985">
                  <a:extLst>
                    <a:ext uri="{9D8B030D-6E8A-4147-A177-3AD203B41FA5}">
                      <a16:colId xmlns:a16="http://schemas.microsoft.com/office/drawing/2014/main" val="20010"/>
                    </a:ext>
                  </a:extLst>
                </a:gridCol>
                <a:gridCol w="402985">
                  <a:extLst>
                    <a:ext uri="{9D8B030D-6E8A-4147-A177-3AD203B41FA5}">
                      <a16:colId xmlns:a16="http://schemas.microsoft.com/office/drawing/2014/main" val="20011"/>
                    </a:ext>
                  </a:extLst>
                </a:gridCol>
                <a:gridCol w="402985">
                  <a:extLst>
                    <a:ext uri="{9D8B030D-6E8A-4147-A177-3AD203B41FA5}">
                      <a16:colId xmlns:a16="http://schemas.microsoft.com/office/drawing/2014/main" val="20012"/>
                    </a:ext>
                  </a:extLst>
                </a:gridCol>
                <a:gridCol w="402985">
                  <a:extLst>
                    <a:ext uri="{9D8B030D-6E8A-4147-A177-3AD203B41FA5}">
                      <a16:colId xmlns:a16="http://schemas.microsoft.com/office/drawing/2014/main" val="20013"/>
                    </a:ext>
                  </a:extLst>
                </a:gridCol>
                <a:gridCol w="402985">
                  <a:extLst>
                    <a:ext uri="{9D8B030D-6E8A-4147-A177-3AD203B41FA5}">
                      <a16:colId xmlns:a16="http://schemas.microsoft.com/office/drawing/2014/main" val="20014"/>
                    </a:ext>
                  </a:extLst>
                </a:gridCol>
                <a:gridCol w="402985">
                  <a:extLst>
                    <a:ext uri="{9D8B030D-6E8A-4147-A177-3AD203B41FA5}">
                      <a16:colId xmlns:a16="http://schemas.microsoft.com/office/drawing/2014/main" val="20015"/>
                    </a:ext>
                  </a:extLst>
                </a:gridCol>
                <a:gridCol w="402985">
                  <a:extLst>
                    <a:ext uri="{9D8B030D-6E8A-4147-A177-3AD203B41FA5}">
                      <a16:colId xmlns:a16="http://schemas.microsoft.com/office/drawing/2014/main" val="20016"/>
                    </a:ext>
                  </a:extLst>
                </a:gridCol>
                <a:gridCol w="402985">
                  <a:extLst>
                    <a:ext uri="{9D8B030D-6E8A-4147-A177-3AD203B41FA5}">
                      <a16:colId xmlns:a16="http://schemas.microsoft.com/office/drawing/2014/main" val="20017"/>
                    </a:ext>
                  </a:extLst>
                </a:gridCol>
                <a:gridCol w="402985">
                  <a:extLst>
                    <a:ext uri="{9D8B030D-6E8A-4147-A177-3AD203B41FA5}">
                      <a16:colId xmlns:a16="http://schemas.microsoft.com/office/drawing/2014/main" val="20018"/>
                    </a:ext>
                  </a:extLst>
                </a:gridCol>
              </a:tblGrid>
              <a:tr h="278904">
                <a:tc>
                  <a:txBody>
                    <a:bodyPr/>
                    <a:lstStyle/>
                    <a:p>
                      <a:pPr marL="0" algn="ctr" defTabSz="914400" rtl="0" eaLnBrk="1" latinLnBrk="0" hangingPunct="1"/>
                      <a:r>
                        <a:rPr lang="en-US" sz="1000" b="0" kern="1200" dirty="0">
                          <a:solidFill>
                            <a:schemeClr val="bg1"/>
                          </a:solidFill>
                          <a:latin typeface="+mn-lt"/>
                          <a:ea typeface="+mn-ea"/>
                          <a:cs typeface="+mn-cs"/>
                        </a:rPr>
                        <a:t>Month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alpha val="70000"/>
                      </a:schemeClr>
                    </a:solidFill>
                  </a:tcPr>
                </a:tc>
                <a:tc>
                  <a:txBody>
                    <a:bodyPr/>
                    <a:lstStyle/>
                    <a:p>
                      <a:pPr marL="0" algn="ctr" defTabSz="914400" rtl="0" eaLnBrk="1" latinLnBrk="0" hangingPunct="1"/>
                      <a:r>
                        <a:rPr lang="en-US" sz="1000" b="0" kern="1200" dirty="0">
                          <a:solidFill>
                            <a:schemeClr val="bg1"/>
                          </a:solidFill>
                          <a:latin typeface="+mn-lt"/>
                          <a:ea typeface="+mn-ea"/>
                          <a:cs typeface="+mn-cs"/>
                        </a:rPr>
                        <a:t>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alpha val="70000"/>
                      </a:schemeClr>
                    </a:solidFill>
                  </a:tcPr>
                </a:tc>
                <a:tc>
                  <a:txBody>
                    <a:bodyPr/>
                    <a:lstStyle/>
                    <a:p>
                      <a:pPr marL="0" algn="ctr" defTabSz="914400" rtl="0" eaLnBrk="1" latinLnBrk="0" hangingPunct="1"/>
                      <a:r>
                        <a:rPr lang="en-US" sz="1000" b="0" kern="1200" dirty="0">
                          <a:solidFill>
                            <a:schemeClr val="bg1"/>
                          </a:solidFill>
                          <a:latin typeface="+mn-lt"/>
                          <a:ea typeface="+mn-ea"/>
                          <a:cs typeface="+mn-cs"/>
                        </a:rPr>
                        <a:t>2</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alpha val="70000"/>
                      </a:schemeClr>
                    </a:solidFill>
                  </a:tcPr>
                </a:tc>
                <a:tc>
                  <a:txBody>
                    <a:bodyPr/>
                    <a:lstStyle/>
                    <a:p>
                      <a:pPr marL="0" algn="ctr" defTabSz="914400" rtl="0" eaLnBrk="1" latinLnBrk="0" hangingPunct="1"/>
                      <a:r>
                        <a:rPr lang="en-US" sz="1000" b="0" kern="1200" dirty="0">
                          <a:solidFill>
                            <a:schemeClr val="bg1"/>
                          </a:solidFill>
                          <a:latin typeface="+mn-lt"/>
                          <a:ea typeface="+mn-ea"/>
                          <a:cs typeface="+mn-cs"/>
                        </a:rPr>
                        <a:t>3</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alpha val="70000"/>
                      </a:schemeClr>
                    </a:solidFill>
                  </a:tcPr>
                </a:tc>
                <a:tc>
                  <a:txBody>
                    <a:bodyPr/>
                    <a:lstStyle/>
                    <a:p>
                      <a:pPr marL="0" algn="ctr" defTabSz="914400" rtl="0" eaLnBrk="1" latinLnBrk="0" hangingPunct="1"/>
                      <a:r>
                        <a:rPr lang="en-US" sz="1000" b="0" kern="1200" dirty="0">
                          <a:solidFill>
                            <a:schemeClr val="bg1"/>
                          </a:solidFill>
                          <a:latin typeface="+mn-lt"/>
                          <a:ea typeface="+mn-ea"/>
                          <a:cs typeface="+mn-cs"/>
                        </a:rPr>
                        <a:t>4</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alpha val="70000"/>
                      </a:schemeClr>
                    </a:solidFill>
                  </a:tcPr>
                </a:tc>
                <a:tc>
                  <a:txBody>
                    <a:bodyPr/>
                    <a:lstStyle/>
                    <a:p>
                      <a:pPr marL="0" algn="ctr" defTabSz="914400" rtl="0" eaLnBrk="1" latinLnBrk="0" hangingPunct="1"/>
                      <a:r>
                        <a:rPr lang="en-US" sz="1000" b="0" kern="1200" dirty="0">
                          <a:solidFill>
                            <a:schemeClr val="bg1"/>
                          </a:solidFill>
                          <a:latin typeface="+mn-lt"/>
                          <a:ea typeface="+mn-ea"/>
                          <a:cs typeface="+mn-cs"/>
                        </a:rPr>
                        <a:t>5</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alpha val="70000"/>
                      </a:schemeClr>
                    </a:solidFill>
                  </a:tcPr>
                </a:tc>
                <a:tc>
                  <a:txBody>
                    <a:bodyPr/>
                    <a:lstStyle/>
                    <a:p>
                      <a:pPr marL="0" algn="ctr" defTabSz="914400" rtl="0" eaLnBrk="1" latinLnBrk="0" hangingPunct="1"/>
                      <a:r>
                        <a:rPr lang="en-US" sz="1000" b="0" kern="1200" dirty="0">
                          <a:solidFill>
                            <a:schemeClr val="bg1"/>
                          </a:solidFill>
                          <a:latin typeface="+mn-lt"/>
                          <a:ea typeface="+mn-ea"/>
                          <a:cs typeface="+mn-cs"/>
                        </a:rPr>
                        <a:t>6</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alpha val="70000"/>
                      </a:schemeClr>
                    </a:solidFill>
                  </a:tcPr>
                </a:tc>
                <a:tc>
                  <a:txBody>
                    <a:bodyPr/>
                    <a:lstStyle/>
                    <a:p>
                      <a:pPr marL="0" algn="ctr" defTabSz="914400" rtl="0" eaLnBrk="1" latinLnBrk="0" hangingPunct="1"/>
                      <a:r>
                        <a:rPr lang="en-US" sz="1000" b="0" kern="1200" dirty="0">
                          <a:solidFill>
                            <a:schemeClr val="bg1"/>
                          </a:solidFill>
                          <a:latin typeface="+mn-lt"/>
                          <a:ea typeface="+mn-ea"/>
                          <a:cs typeface="+mn-cs"/>
                        </a:rPr>
                        <a:t>7</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alpha val="70000"/>
                      </a:schemeClr>
                    </a:solidFill>
                  </a:tcPr>
                </a:tc>
                <a:tc>
                  <a:txBody>
                    <a:bodyPr/>
                    <a:lstStyle/>
                    <a:p>
                      <a:pPr marL="0" algn="ctr" defTabSz="914400" rtl="0" eaLnBrk="1" latinLnBrk="0" hangingPunct="1"/>
                      <a:r>
                        <a:rPr lang="en-US" sz="1000" b="0" kern="1200" dirty="0">
                          <a:solidFill>
                            <a:schemeClr val="bg1"/>
                          </a:solidFill>
                          <a:latin typeface="+mn-lt"/>
                          <a:ea typeface="+mn-ea"/>
                          <a:cs typeface="+mn-cs"/>
                        </a:rPr>
                        <a:t>8</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alpha val="70000"/>
                      </a:schemeClr>
                    </a:solidFill>
                  </a:tcPr>
                </a:tc>
                <a:tc>
                  <a:txBody>
                    <a:bodyPr/>
                    <a:lstStyle/>
                    <a:p>
                      <a:pPr marL="0" algn="ctr" defTabSz="914400" rtl="0" eaLnBrk="1" latinLnBrk="0" hangingPunct="1"/>
                      <a:r>
                        <a:rPr lang="en-US" sz="1000" b="0" kern="1200" dirty="0">
                          <a:solidFill>
                            <a:schemeClr val="bg1"/>
                          </a:solidFill>
                          <a:latin typeface="+mn-lt"/>
                          <a:ea typeface="+mn-ea"/>
                          <a:cs typeface="+mn-cs"/>
                        </a:rPr>
                        <a:t>9</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alpha val="70000"/>
                      </a:schemeClr>
                    </a:solidFill>
                  </a:tcPr>
                </a:tc>
                <a:tc>
                  <a:txBody>
                    <a:bodyPr/>
                    <a:lstStyle/>
                    <a:p>
                      <a:pPr marL="0" algn="ctr" defTabSz="914400" rtl="0" eaLnBrk="1" latinLnBrk="0" hangingPunct="1"/>
                      <a:r>
                        <a:rPr lang="en-US" sz="1000" b="0" kern="1200" dirty="0">
                          <a:solidFill>
                            <a:schemeClr val="bg1"/>
                          </a:solidFill>
                          <a:latin typeface="+mn-lt"/>
                          <a:ea typeface="+mn-ea"/>
                          <a:cs typeface="+mn-cs"/>
                        </a:rPr>
                        <a:t>10</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alpha val="70000"/>
                      </a:schemeClr>
                    </a:solidFill>
                  </a:tcPr>
                </a:tc>
                <a:tc>
                  <a:txBody>
                    <a:bodyPr/>
                    <a:lstStyle/>
                    <a:p>
                      <a:pPr marL="0" algn="ctr" defTabSz="914400" rtl="0" eaLnBrk="1" latinLnBrk="0" hangingPunct="1"/>
                      <a:r>
                        <a:rPr lang="en-US" sz="1000" b="0" kern="1200" dirty="0">
                          <a:solidFill>
                            <a:schemeClr val="bg1"/>
                          </a:solidFill>
                          <a:latin typeface="+mn-lt"/>
                          <a:ea typeface="+mn-ea"/>
                          <a:cs typeface="+mn-cs"/>
                        </a:rPr>
                        <a:t>11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alpha val="70000"/>
                      </a:schemeClr>
                    </a:solidFill>
                  </a:tcPr>
                </a:tc>
                <a:tc>
                  <a:txBody>
                    <a:bodyPr/>
                    <a:lstStyle/>
                    <a:p>
                      <a:pPr marL="0" algn="ctr" defTabSz="914400" rtl="0" eaLnBrk="1" latinLnBrk="0" hangingPunct="1"/>
                      <a:r>
                        <a:rPr lang="en-US" sz="1000" b="0" kern="1200" dirty="0">
                          <a:solidFill>
                            <a:schemeClr val="bg1"/>
                          </a:solidFill>
                          <a:latin typeface="+mn-lt"/>
                          <a:ea typeface="+mn-ea"/>
                          <a:cs typeface="+mn-cs"/>
                        </a:rPr>
                        <a:t>12</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alpha val="70000"/>
                      </a:schemeClr>
                    </a:solidFill>
                  </a:tcPr>
                </a:tc>
                <a:tc>
                  <a:txBody>
                    <a:bodyPr/>
                    <a:lstStyle/>
                    <a:p>
                      <a:pPr marL="0" algn="ctr" defTabSz="914400" rtl="0" eaLnBrk="1" latinLnBrk="0" hangingPunct="1"/>
                      <a:r>
                        <a:rPr lang="en-US" sz="1000" b="0" kern="1200" dirty="0">
                          <a:solidFill>
                            <a:schemeClr val="bg1"/>
                          </a:solidFill>
                          <a:latin typeface="+mn-lt"/>
                          <a:ea typeface="+mn-ea"/>
                          <a:cs typeface="+mn-cs"/>
                        </a:rPr>
                        <a:t>13</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alpha val="70000"/>
                      </a:schemeClr>
                    </a:solidFill>
                  </a:tcPr>
                </a:tc>
                <a:tc>
                  <a:txBody>
                    <a:bodyPr/>
                    <a:lstStyle/>
                    <a:p>
                      <a:pPr marL="0" algn="ctr" defTabSz="914400" rtl="0" eaLnBrk="1" latinLnBrk="0" hangingPunct="1"/>
                      <a:r>
                        <a:rPr lang="en-US" sz="1000" b="0" kern="1200" dirty="0">
                          <a:solidFill>
                            <a:schemeClr val="bg1"/>
                          </a:solidFill>
                          <a:latin typeface="+mn-lt"/>
                          <a:ea typeface="+mn-ea"/>
                          <a:cs typeface="+mn-cs"/>
                        </a:rPr>
                        <a:t>14</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alpha val="70000"/>
                      </a:schemeClr>
                    </a:solidFill>
                  </a:tcPr>
                </a:tc>
                <a:tc>
                  <a:txBody>
                    <a:bodyPr/>
                    <a:lstStyle/>
                    <a:p>
                      <a:r>
                        <a:rPr lang="en-US" sz="1000" b="0" dirty="0">
                          <a:solidFill>
                            <a:schemeClr val="bg1"/>
                          </a:solidFill>
                        </a:rPr>
                        <a:t>15</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alpha val="70000"/>
                      </a:schemeClr>
                    </a:solidFill>
                  </a:tcPr>
                </a:tc>
                <a:tc>
                  <a:txBody>
                    <a:bodyPr/>
                    <a:lstStyle/>
                    <a:p>
                      <a:r>
                        <a:rPr lang="en-US" sz="1000" b="0" dirty="0">
                          <a:solidFill>
                            <a:schemeClr val="bg1"/>
                          </a:solidFill>
                        </a:rPr>
                        <a:t>16</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alpha val="70000"/>
                      </a:schemeClr>
                    </a:solidFill>
                  </a:tcPr>
                </a:tc>
                <a:tc>
                  <a:txBody>
                    <a:bodyPr/>
                    <a:lstStyle/>
                    <a:p>
                      <a:r>
                        <a:rPr lang="en-US" sz="1000" b="0" dirty="0">
                          <a:solidFill>
                            <a:schemeClr val="bg1"/>
                          </a:solidFill>
                        </a:rPr>
                        <a:t>17</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alpha val="70000"/>
                      </a:schemeClr>
                    </a:solidFill>
                  </a:tcPr>
                </a:tc>
                <a:tc>
                  <a:txBody>
                    <a:bodyPr/>
                    <a:lstStyle/>
                    <a:p>
                      <a:r>
                        <a:rPr lang="en-US" sz="1000" b="0" dirty="0">
                          <a:solidFill>
                            <a:schemeClr val="bg1"/>
                          </a:solidFill>
                        </a:rPr>
                        <a:t>18</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alpha val="70000"/>
                      </a:schemeClr>
                    </a:solidFill>
                  </a:tcPr>
                </a:tc>
                <a:extLst>
                  <a:ext uri="{0D108BD9-81ED-4DB2-BD59-A6C34878D82A}">
                    <a16:rowId xmlns:a16="http://schemas.microsoft.com/office/drawing/2014/main" val="10000"/>
                  </a:ext>
                </a:extLst>
              </a:tr>
              <a:tr h="278904">
                <a:tc>
                  <a:txBody>
                    <a:bodyPr/>
                    <a:lstStyle/>
                    <a:p>
                      <a:pPr marL="0" algn="l" defTabSz="914400" rtl="0" eaLnBrk="1" latinLnBrk="0" hangingPunct="1"/>
                      <a:r>
                        <a:rPr lang="en-US" sz="1000" b="0" kern="1200" dirty="0">
                          <a:solidFill>
                            <a:schemeClr val="bg1"/>
                          </a:solidFill>
                          <a:latin typeface="+mn-lt"/>
                          <a:ea typeface="+mn-ea"/>
                          <a:cs typeface="+mn-cs"/>
                        </a:rPr>
                        <a:t>Production set-up</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0" dirty="0">
                        <a:solidFill>
                          <a:schemeClr val="bg1"/>
                        </a:solidFill>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0" dirty="0">
                        <a:solidFill>
                          <a:schemeClr val="bg1"/>
                        </a:solidFill>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0" dirty="0">
                        <a:solidFill>
                          <a:schemeClr val="bg1"/>
                        </a:solidFill>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0" dirty="0">
                        <a:solidFill>
                          <a:schemeClr val="bg1"/>
                        </a:solidFill>
                      </a:endParaRPr>
                    </a:p>
                  </a:txBody>
                  <a:tcPr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8904">
                <a:tc>
                  <a:txBody>
                    <a:bodyPr/>
                    <a:lstStyle/>
                    <a:p>
                      <a:pPr marL="0" algn="l" defTabSz="914400" rtl="0" eaLnBrk="1" latinLnBrk="0" hangingPunct="1"/>
                      <a:r>
                        <a:rPr lang="en-US" sz="1000" b="0" kern="1200" dirty="0">
                          <a:solidFill>
                            <a:schemeClr val="bg1"/>
                          </a:solidFill>
                          <a:latin typeface="+mn-lt"/>
                          <a:ea typeface="+mn-ea"/>
                          <a:cs typeface="+mn-cs"/>
                        </a:rPr>
                        <a:t>Regulation</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marL="0" algn="ctr" defTabSz="914400" rtl="0" eaLnBrk="1" latinLnBrk="0" hangingPunct="1"/>
                      <a:endParaRPr lang="en-US" sz="1000" b="0" kern="1200">
                        <a:solidFill>
                          <a:schemeClr val="bg1"/>
                        </a:solidFill>
                        <a:latin typeface="+mn-lt"/>
                        <a:ea typeface="+mn-ea"/>
                        <a:cs typeface="+mn-cs"/>
                      </a:endParaRPr>
                    </a:p>
                  </a:txBody>
                  <a:tcPr anchor="ctr">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0" dirty="0">
                        <a:solidFill>
                          <a:schemeClr val="bg1"/>
                        </a:solidFill>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0" dirty="0">
                        <a:solidFill>
                          <a:schemeClr val="bg1"/>
                        </a:solidFill>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0" dirty="0">
                        <a:solidFill>
                          <a:schemeClr val="bg1"/>
                        </a:solidFill>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0" dirty="0">
                        <a:solidFill>
                          <a:schemeClr val="bg1"/>
                        </a:solidFill>
                      </a:endParaRPr>
                    </a:p>
                  </a:txBody>
                  <a:tcPr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8904">
                <a:tc>
                  <a:txBody>
                    <a:bodyPr/>
                    <a:lstStyle/>
                    <a:p>
                      <a:pPr marL="0" algn="l" defTabSz="914400" rtl="0" eaLnBrk="1" latinLnBrk="0" hangingPunct="1"/>
                      <a:r>
                        <a:rPr lang="en-US" sz="1000" b="0" kern="1200" dirty="0">
                          <a:solidFill>
                            <a:schemeClr val="bg1"/>
                          </a:solidFill>
                          <a:latin typeface="+mn-lt"/>
                          <a:ea typeface="+mn-ea"/>
                          <a:cs typeface="+mn-cs"/>
                        </a:rPr>
                        <a:t>Production</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marL="0" algn="ctr" defTabSz="914400" rtl="0" eaLnBrk="1" latinLnBrk="0" hangingPunct="1"/>
                      <a:endParaRPr lang="en-US" sz="1000" b="0" kern="1200">
                        <a:solidFill>
                          <a:schemeClr val="bg1"/>
                        </a:solidFill>
                        <a:latin typeface="+mn-lt"/>
                        <a:ea typeface="+mn-ea"/>
                        <a:cs typeface="+mn-cs"/>
                      </a:endParaRPr>
                    </a:p>
                  </a:txBody>
                  <a:tcPr anchor="ctr">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0" dirty="0">
                        <a:solidFill>
                          <a:schemeClr val="bg1"/>
                        </a:solidFill>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0" dirty="0">
                        <a:solidFill>
                          <a:schemeClr val="bg1"/>
                        </a:solidFill>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0" dirty="0">
                        <a:solidFill>
                          <a:schemeClr val="bg1"/>
                        </a:solidFill>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0" dirty="0">
                        <a:solidFill>
                          <a:schemeClr val="bg1"/>
                        </a:solidFill>
                      </a:endParaRPr>
                    </a:p>
                  </a:txBody>
                  <a:tcPr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8904">
                <a:tc>
                  <a:txBody>
                    <a:bodyPr/>
                    <a:lstStyle/>
                    <a:p>
                      <a:pPr marL="0" algn="l" defTabSz="914400" rtl="0" eaLnBrk="1" latinLnBrk="0" hangingPunct="1"/>
                      <a:r>
                        <a:rPr lang="en-US" sz="1000" b="0" kern="1200" dirty="0">
                          <a:solidFill>
                            <a:schemeClr val="bg1"/>
                          </a:solidFill>
                          <a:latin typeface="+mn-lt"/>
                          <a:ea typeface="+mn-ea"/>
                          <a:cs typeface="+mn-cs"/>
                        </a:rPr>
                        <a:t>Sales and marketing</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marL="0" algn="ctr" defTabSz="914400" rtl="0" eaLnBrk="1" latinLnBrk="0" hangingPunct="1"/>
                      <a:endParaRPr lang="en-US" sz="1000" b="0" kern="1200">
                        <a:solidFill>
                          <a:schemeClr val="bg1"/>
                        </a:solidFill>
                        <a:latin typeface="+mn-lt"/>
                        <a:ea typeface="+mn-ea"/>
                        <a:cs typeface="+mn-cs"/>
                      </a:endParaRPr>
                    </a:p>
                  </a:txBody>
                  <a:tcPr anchor="ctr">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0" dirty="0">
                        <a:solidFill>
                          <a:schemeClr val="bg1"/>
                        </a:solidFill>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0" dirty="0">
                        <a:solidFill>
                          <a:schemeClr val="bg1"/>
                        </a:solidFill>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0" dirty="0">
                        <a:solidFill>
                          <a:schemeClr val="bg1"/>
                        </a:solidFill>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0" dirty="0">
                        <a:solidFill>
                          <a:schemeClr val="bg1"/>
                        </a:solidFill>
                      </a:endParaRPr>
                    </a:p>
                  </a:txBody>
                  <a:tcPr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8904">
                <a:tc>
                  <a:txBody>
                    <a:bodyPr/>
                    <a:lstStyle/>
                    <a:p>
                      <a:pPr marL="0" algn="l" defTabSz="914400" rtl="0" eaLnBrk="1" latinLnBrk="0" hangingPunct="1"/>
                      <a:r>
                        <a:rPr lang="en-US" sz="1000" b="0" kern="1200" dirty="0">
                          <a:solidFill>
                            <a:schemeClr val="bg1"/>
                          </a:solidFill>
                          <a:latin typeface="+mn-lt"/>
                          <a:ea typeface="+mn-ea"/>
                          <a:cs typeface="+mn-cs"/>
                        </a:rPr>
                        <a:t>Install</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marL="0" algn="ctr" defTabSz="914400" rtl="0" eaLnBrk="1" latinLnBrk="0" hangingPunct="1"/>
                      <a:endParaRPr lang="en-US" sz="1000" b="0" kern="1200">
                        <a:solidFill>
                          <a:schemeClr val="bg1"/>
                        </a:solidFill>
                        <a:latin typeface="+mn-lt"/>
                        <a:ea typeface="+mn-ea"/>
                        <a:cs typeface="+mn-cs"/>
                      </a:endParaRPr>
                    </a:p>
                  </a:txBody>
                  <a:tcPr anchor="ctr">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000" b="0" kern="1200" dirty="0">
                        <a:solidFill>
                          <a:schemeClr val="bg1"/>
                        </a:solidFill>
                        <a:latin typeface="+mn-lt"/>
                        <a:ea typeface="+mn-ea"/>
                        <a:cs typeface="+mn-cs"/>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0" dirty="0">
                        <a:solidFill>
                          <a:schemeClr val="bg1"/>
                        </a:solidFill>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0" dirty="0">
                        <a:solidFill>
                          <a:schemeClr val="bg1"/>
                        </a:solidFill>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0" dirty="0">
                        <a:solidFill>
                          <a:schemeClr val="bg1"/>
                        </a:solidFill>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0" dirty="0">
                        <a:solidFill>
                          <a:schemeClr val="bg1"/>
                        </a:solidFill>
                      </a:endParaRPr>
                    </a:p>
                  </a:txBody>
                  <a:tcPr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8" name="Rounded Rectangle 7"/>
          <p:cNvSpPr/>
          <p:nvPr/>
        </p:nvSpPr>
        <p:spPr>
          <a:xfrm>
            <a:off x="1752600" y="3776073"/>
            <a:ext cx="2286000" cy="105954"/>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038600" y="4059573"/>
            <a:ext cx="1295400" cy="10595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4038600" y="4324350"/>
            <a:ext cx="2819400" cy="105954"/>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133600" y="4616958"/>
            <a:ext cx="6629400" cy="10595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7581899" y="4909526"/>
            <a:ext cx="1295400" cy="105954"/>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28600" y="1962150"/>
            <a:ext cx="8686800" cy="2286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219795" y="1962150"/>
            <a:ext cx="810816" cy="228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1777603" y="1962150"/>
            <a:ext cx="1398389" cy="2286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2872860" y="1962150"/>
            <a:ext cx="810816" cy="228600"/>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3505200" y="1962150"/>
            <a:ext cx="3581400" cy="228600"/>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6705600" y="1962150"/>
            <a:ext cx="1066800" cy="2286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7543800" y="1962150"/>
            <a:ext cx="990600" cy="228600"/>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8229599" y="1962150"/>
            <a:ext cx="700087" cy="228600"/>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eft Brace 23"/>
          <p:cNvSpPr/>
          <p:nvPr/>
        </p:nvSpPr>
        <p:spPr>
          <a:xfrm rot="5400000">
            <a:off x="4246067" y="-2488107"/>
            <a:ext cx="620910" cy="8046244"/>
          </a:xfrm>
          <a:prstGeom prst="leftBrace">
            <a:avLst>
              <a:gd name="adj1" fmla="val 52744"/>
              <a:gd name="adj2"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bg-BG"/>
          </a:p>
        </p:txBody>
      </p:sp>
      <p:sp>
        <p:nvSpPr>
          <p:cNvPr id="16" name="Rectangle 15"/>
          <p:cNvSpPr/>
          <p:nvPr/>
        </p:nvSpPr>
        <p:spPr>
          <a:xfrm>
            <a:off x="3787140" y="741819"/>
            <a:ext cx="1107098" cy="369332"/>
          </a:xfrm>
          <a:prstGeom prst="rect">
            <a:avLst/>
          </a:prstGeom>
        </p:spPr>
        <p:txBody>
          <a:bodyPr wrap="none">
            <a:spAutoFit/>
          </a:bodyPr>
          <a:lstStyle/>
          <a:p>
            <a:r>
              <a:rPr lang="en-US" dirty="0">
                <a:solidFill>
                  <a:schemeClr val="bg1"/>
                </a:solidFill>
              </a:rPr>
              <a:t>Total $5m</a:t>
            </a:r>
          </a:p>
        </p:txBody>
      </p:sp>
      <p:sp>
        <p:nvSpPr>
          <p:cNvPr id="25" name="Rectangle 24"/>
          <p:cNvSpPr/>
          <p:nvPr/>
        </p:nvSpPr>
        <p:spPr>
          <a:xfrm>
            <a:off x="198120" y="2495550"/>
            <a:ext cx="910827" cy="246221"/>
          </a:xfrm>
          <a:prstGeom prst="rect">
            <a:avLst/>
          </a:prstGeom>
        </p:spPr>
        <p:txBody>
          <a:bodyPr wrap="none">
            <a:spAutoFit/>
          </a:bodyPr>
          <a:lstStyle/>
          <a:p>
            <a:r>
              <a:rPr lang="en-US" sz="1000" dirty="0">
                <a:solidFill>
                  <a:schemeClr val="bg1"/>
                </a:solidFill>
              </a:rPr>
              <a:t>Production </a:t>
            </a:r>
          </a:p>
        </p:txBody>
      </p:sp>
      <p:cxnSp>
        <p:nvCxnSpPr>
          <p:cNvPr id="27" name="Straight Connector 26"/>
          <p:cNvCxnSpPr/>
          <p:nvPr/>
        </p:nvCxnSpPr>
        <p:spPr>
          <a:xfrm>
            <a:off x="1524000" y="2197929"/>
            <a:ext cx="0" cy="49423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53533" y="2197929"/>
            <a:ext cx="0" cy="270951"/>
          </a:xfrm>
          <a:prstGeom prst="line">
            <a:avLst/>
          </a:prstGeom>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068586" y="2721449"/>
            <a:ext cx="910827" cy="246221"/>
          </a:xfrm>
          <a:prstGeom prst="rect">
            <a:avLst/>
          </a:prstGeom>
        </p:spPr>
        <p:txBody>
          <a:bodyPr wrap="none">
            <a:spAutoFit/>
          </a:bodyPr>
          <a:lstStyle/>
          <a:p>
            <a:r>
              <a:rPr lang="en-US" sz="1000" dirty="0">
                <a:solidFill>
                  <a:schemeClr val="bg1"/>
                </a:solidFill>
              </a:rPr>
              <a:t>Regulation </a:t>
            </a:r>
          </a:p>
        </p:txBody>
      </p:sp>
      <p:cxnSp>
        <p:nvCxnSpPr>
          <p:cNvPr id="33" name="Straight Connector 32"/>
          <p:cNvCxnSpPr/>
          <p:nvPr/>
        </p:nvCxnSpPr>
        <p:spPr>
          <a:xfrm>
            <a:off x="3278268" y="2197929"/>
            <a:ext cx="0" cy="494231"/>
          </a:xfrm>
          <a:prstGeom prst="line">
            <a:avLst/>
          </a:prstGeom>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2865915" y="2721449"/>
            <a:ext cx="843501" cy="246221"/>
          </a:xfrm>
          <a:prstGeom prst="rect">
            <a:avLst/>
          </a:prstGeom>
        </p:spPr>
        <p:txBody>
          <a:bodyPr wrap="none">
            <a:spAutoFit/>
          </a:bodyPr>
          <a:lstStyle/>
          <a:p>
            <a:r>
              <a:rPr lang="en-US" sz="1000" dirty="0">
                <a:solidFill>
                  <a:schemeClr val="bg1"/>
                </a:solidFill>
              </a:rPr>
              <a:t>Marketing</a:t>
            </a:r>
          </a:p>
        </p:txBody>
      </p:sp>
      <p:sp>
        <p:nvSpPr>
          <p:cNvPr id="35" name="Rectangle 34"/>
          <p:cNvSpPr/>
          <p:nvPr/>
        </p:nvSpPr>
        <p:spPr>
          <a:xfrm>
            <a:off x="2014189" y="2518491"/>
            <a:ext cx="630301" cy="246221"/>
          </a:xfrm>
          <a:prstGeom prst="rect">
            <a:avLst/>
          </a:prstGeom>
        </p:spPr>
        <p:txBody>
          <a:bodyPr wrap="none">
            <a:spAutoFit/>
          </a:bodyPr>
          <a:lstStyle/>
          <a:p>
            <a:r>
              <a:rPr lang="en-US" sz="1000" dirty="0">
                <a:solidFill>
                  <a:schemeClr val="bg1"/>
                </a:solidFill>
              </a:rPr>
              <a:t>Installs</a:t>
            </a:r>
          </a:p>
        </p:txBody>
      </p:sp>
      <p:cxnSp>
        <p:nvCxnSpPr>
          <p:cNvPr id="36" name="Straight Connector 35"/>
          <p:cNvCxnSpPr/>
          <p:nvPr/>
        </p:nvCxnSpPr>
        <p:spPr>
          <a:xfrm>
            <a:off x="2329340" y="2197929"/>
            <a:ext cx="0" cy="270951"/>
          </a:xfrm>
          <a:prstGeom prst="line">
            <a:avLst/>
          </a:prstGeom>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496889" y="2476671"/>
            <a:ext cx="1390124" cy="246221"/>
          </a:xfrm>
          <a:prstGeom prst="rect">
            <a:avLst/>
          </a:prstGeom>
        </p:spPr>
        <p:txBody>
          <a:bodyPr wrap="none">
            <a:spAutoFit/>
          </a:bodyPr>
          <a:lstStyle/>
          <a:p>
            <a:r>
              <a:rPr lang="en-US" sz="1000" dirty="0">
                <a:solidFill>
                  <a:schemeClr val="bg1"/>
                </a:solidFill>
              </a:rPr>
              <a:t>Production set-up </a:t>
            </a:r>
          </a:p>
        </p:txBody>
      </p:sp>
      <p:cxnSp>
        <p:nvCxnSpPr>
          <p:cNvPr id="38" name="Straight Connector 37"/>
          <p:cNvCxnSpPr/>
          <p:nvPr/>
        </p:nvCxnSpPr>
        <p:spPr>
          <a:xfrm>
            <a:off x="5191951" y="2187180"/>
            <a:ext cx="0" cy="270951"/>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6788531" y="2454988"/>
            <a:ext cx="692818" cy="246221"/>
          </a:xfrm>
          <a:prstGeom prst="rect">
            <a:avLst/>
          </a:prstGeom>
        </p:spPr>
        <p:txBody>
          <a:bodyPr wrap="none">
            <a:spAutoFit/>
          </a:bodyPr>
          <a:lstStyle/>
          <a:p>
            <a:r>
              <a:rPr lang="en-US" sz="1000" dirty="0">
                <a:solidFill>
                  <a:schemeClr val="bg1"/>
                </a:solidFill>
              </a:rPr>
              <a:t>Salaries</a:t>
            </a:r>
          </a:p>
        </p:txBody>
      </p:sp>
      <p:cxnSp>
        <p:nvCxnSpPr>
          <p:cNvPr id="40" name="Straight Connector 39"/>
          <p:cNvCxnSpPr/>
          <p:nvPr/>
        </p:nvCxnSpPr>
        <p:spPr>
          <a:xfrm>
            <a:off x="8001000" y="2187180"/>
            <a:ext cx="0" cy="494231"/>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30533" y="2187180"/>
            <a:ext cx="0" cy="270951"/>
          </a:xfrm>
          <a:prstGeom prst="line">
            <a:avLst/>
          </a:prstGeom>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7479061" y="2710700"/>
            <a:ext cx="1043877" cy="246221"/>
          </a:xfrm>
          <a:prstGeom prst="rect">
            <a:avLst/>
          </a:prstGeom>
        </p:spPr>
        <p:txBody>
          <a:bodyPr wrap="none">
            <a:spAutoFit/>
          </a:bodyPr>
          <a:lstStyle/>
          <a:p>
            <a:pPr algn="ctr"/>
            <a:r>
              <a:rPr lang="en-US" sz="1000" dirty="0">
                <a:solidFill>
                  <a:schemeClr val="bg1"/>
                </a:solidFill>
              </a:rPr>
              <a:t>Development</a:t>
            </a:r>
          </a:p>
        </p:txBody>
      </p:sp>
      <p:sp>
        <p:nvSpPr>
          <p:cNvPr id="43" name="Rectangle 42"/>
          <p:cNvSpPr/>
          <p:nvPr/>
        </p:nvSpPr>
        <p:spPr>
          <a:xfrm>
            <a:off x="8193024" y="2477929"/>
            <a:ext cx="854721" cy="246221"/>
          </a:xfrm>
          <a:prstGeom prst="rect">
            <a:avLst/>
          </a:prstGeom>
        </p:spPr>
        <p:txBody>
          <a:bodyPr wrap="none">
            <a:spAutoFit/>
          </a:bodyPr>
          <a:lstStyle/>
          <a:p>
            <a:r>
              <a:rPr lang="en-US" sz="1000" dirty="0">
                <a:solidFill>
                  <a:schemeClr val="bg1"/>
                </a:solidFill>
              </a:rPr>
              <a:t>Overhead </a:t>
            </a:r>
          </a:p>
        </p:txBody>
      </p:sp>
      <p:cxnSp>
        <p:nvCxnSpPr>
          <p:cNvPr id="44" name="Straight Connector 43"/>
          <p:cNvCxnSpPr/>
          <p:nvPr/>
        </p:nvCxnSpPr>
        <p:spPr>
          <a:xfrm>
            <a:off x="8620951" y="2187180"/>
            <a:ext cx="0" cy="270951"/>
          </a:xfrm>
          <a:prstGeom prst="line">
            <a:avLst/>
          </a:prstGeom>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2A403EB8-1B80-5E8F-8256-5C5625D1C41F}"/>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767570" y="1"/>
            <a:ext cx="1376430" cy="917620"/>
          </a:xfrm>
          <a:prstGeom prst="rect">
            <a:avLst/>
          </a:prstGeom>
        </p:spPr>
      </p:pic>
    </p:spTree>
    <p:extLst>
      <p:ext uri="{BB962C8B-B14F-4D97-AF65-F5344CB8AC3E}">
        <p14:creationId xmlns:p14="http://schemas.microsoft.com/office/powerpoint/2010/main" val="1681546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
            <a:ext cx="9138745" cy="5143499"/>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0" y="0"/>
            <a:ext cx="9144000" cy="5143500"/>
          </a:xfrm>
          <a:prstGeom prst="rect">
            <a:avLst/>
          </a:prstGeom>
          <a:gradFill flip="none" rotWithShape="1">
            <a:gsLst>
              <a:gs pos="0">
                <a:schemeClr val="accent1">
                  <a:lumMod val="75000"/>
                  <a:alpha val="80000"/>
                </a:schemeClr>
              </a:gs>
              <a:gs pos="50000">
                <a:srgbClr val="242C34">
                  <a:alpha val="80000"/>
                </a:srgbClr>
              </a:gs>
              <a:gs pos="100000">
                <a:schemeClr val="accent2">
                  <a:lumMod val="50000"/>
                  <a:alpha val="80000"/>
                </a:schemeClr>
              </a:gs>
            </a:gsLst>
            <a:lin ang="2700000" scaled="1"/>
            <a:tileRect/>
          </a:gradFill>
          <a:ln w="12700" cap="flat" cmpd="sng" algn="ctr">
            <a:noFill/>
            <a:prstDash val="solid"/>
            <a:miter lim="800000"/>
          </a:ln>
          <a:effectLst/>
        </p:spPr>
        <p:txBody>
          <a:bodyPr lIns="182843" tIns="91422" rIns="182843" bIns="91422" rtlCol="0" anchor="ctr"/>
          <a:lstStyle/>
          <a:p>
            <a:pPr algn="ctr" defTabSz="1828434"/>
            <a:endParaRPr lang="bg-BG" sz="3600" kern="0">
              <a:solidFill>
                <a:srgbClr val="FFFFFF"/>
              </a:solidFill>
              <a:latin typeface="Lato Light"/>
              <a:cs typeface="Gisha" pitchFamily="34" charset="-79"/>
            </a:endParaRPr>
          </a:p>
        </p:txBody>
      </p:sp>
      <p:sp>
        <p:nvSpPr>
          <p:cNvPr id="4" name="Rectangle 3"/>
          <p:cNvSpPr/>
          <p:nvPr/>
        </p:nvSpPr>
        <p:spPr>
          <a:xfrm>
            <a:off x="152400" y="285750"/>
            <a:ext cx="7315200" cy="461665"/>
          </a:xfrm>
          <a:prstGeom prst="rect">
            <a:avLst/>
          </a:prstGeom>
        </p:spPr>
        <p:txBody>
          <a:bodyPr wrap="square">
            <a:spAutoFit/>
          </a:bodyPr>
          <a:lstStyle/>
          <a:p>
            <a:r>
              <a:rPr lang="en-US" sz="2400" dirty="0">
                <a:solidFill>
                  <a:schemeClr val="bg1"/>
                </a:solidFill>
                <a:latin typeface="+mj-lt"/>
              </a:rPr>
              <a:t>Introduction</a:t>
            </a:r>
          </a:p>
        </p:txBody>
      </p:sp>
      <p:sp>
        <p:nvSpPr>
          <p:cNvPr id="2" name="Rectangle 1"/>
          <p:cNvSpPr/>
          <p:nvPr/>
        </p:nvSpPr>
        <p:spPr>
          <a:xfrm>
            <a:off x="228600" y="742950"/>
            <a:ext cx="1524000" cy="660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52400" y="1275813"/>
            <a:ext cx="8458200" cy="707886"/>
          </a:xfrm>
          <a:prstGeom prst="rect">
            <a:avLst/>
          </a:prstGeom>
        </p:spPr>
        <p:txBody>
          <a:bodyPr wrap="square">
            <a:spAutoFit/>
          </a:bodyPr>
          <a:lstStyle/>
          <a:p>
            <a:pPr algn="ctr"/>
            <a:r>
              <a:rPr lang="en-US" sz="2000" b="1" dirty="0">
                <a:solidFill>
                  <a:schemeClr val="bg1"/>
                </a:solidFill>
              </a:rPr>
              <a:t>Thermocharge has developed a breakthrough technology for saving enormous amount of energy in large buildings like:</a:t>
            </a:r>
          </a:p>
        </p:txBody>
      </p:sp>
      <p:cxnSp>
        <p:nvCxnSpPr>
          <p:cNvPr id="31" name="Straight Connector 30"/>
          <p:cNvCxnSpPr/>
          <p:nvPr/>
        </p:nvCxnSpPr>
        <p:spPr>
          <a:xfrm>
            <a:off x="2286000" y="2952750"/>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572000" y="2952750"/>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858000" y="2952750"/>
            <a:ext cx="0" cy="1371600"/>
          </a:xfrm>
          <a:prstGeom prst="line">
            <a:avLst/>
          </a:prstGeom>
        </p:spPr>
        <p:style>
          <a:lnRef idx="1">
            <a:schemeClr val="accent1"/>
          </a:lnRef>
          <a:fillRef idx="0">
            <a:schemeClr val="accent1"/>
          </a:fillRef>
          <a:effectRef idx="0">
            <a:schemeClr val="accent1"/>
          </a:effectRef>
          <a:fontRef idx="minor">
            <a:schemeClr val="tx1"/>
          </a:fontRef>
        </p:style>
      </p:cxnSp>
      <p:sp>
        <p:nvSpPr>
          <p:cNvPr id="2049" name="Rectangle 2048"/>
          <p:cNvSpPr/>
          <p:nvPr/>
        </p:nvSpPr>
        <p:spPr>
          <a:xfrm>
            <a:off x="725016" y="3640574"/>
            <a:ext cx="1002197" cy="307777"/>
          </a:xfrm>
          <a:prstGeom prst="rect">
            <a:avLst/>
          </a:prstGeom>
        </p:spPr>
        <p:txBody>
          <a:bodyPr wrap="none">
            <a:spAutoFit/>
          </a:bodyPr>
          <a:lstStyle/>
          <a:p>
            <a:pPr algn="ctr"/>
            <a:r>
              <a:rPr lang="en-US" sz="1400" dirty="0">
                <a:solidFill>
                  <a:schemeClr val="bg1"/>
                </a:solidFill>
              </a:rPr>
              <a:t>Factories</a:t>
            </a:r>
          </a:p>
        </p:txBody>
      </p:sp>
      <p:sp>
        <p:nvSpPr>
          <p:cNvPr id="39" name="Rectangle 38"/>
          <p:cNvSpPr/>
          <p:nvPr/>
        </p:nvSpPr>
        <p:spPr>
          <a:xfrm>
            <a:off x="2971685" y="3640574"/>
            <a:ext cx="928459" cy="307777"/>
          </a:xfrm>
          <a:prstGeom prst="rect">
            <a:avLst/>
          </a:prstGeom>
        </p:spPr>
        <p:txBody>
          <a:bodyPr wrap="none">
            <a:spAutoFit/>
          </a:bodyPr>
          <a:lstStyle/>
          <a:p>
            <a:pPr algn="ctr"/>
            <a:r>
              <a:rPr lang="en-US" sz="1400" dirty="0">
                <a:solidFill>
                  <a:schemeClr val="bg1"/>
                </a:solidFill>
              </a:rPr>
              <a:t>Airports </a:t>
            </a:r>
          </a:p>
        </p:txBody>
      </p:sp>
      <p:sp>
        <p:nvSpPr>
          <p:cNvPr id="40" name="Rectangle 39"/>
          <p:cNvSpPr/>
          <p:nvPr/>
        </p:nvSpPr>
        <p:spPr>
          <a:xfrm>
            <a:off x="5070935" y="3646408"/>
            <a:ext cx="1301959" cy="307777"/>
          </a:xfrm>
          <a:prstGeom prst="rect">
            <a:avLst/>
          </a:prstGeom>
        </p:spPr>
        <p:txBody>
          <a:bodyPr wrap="none">
            <a:spAutoFit/>
          </a:bodyPr>
          <a:lstStyle/>
          <a:p>
            <a:pPr algn="ctr"/>
            <a:r>
              <a:rPr lang="en-US" sz="1400" dirty="0">
                <a:solidFill>
                  <a:schemeClr val="bg1"/>
                </a:solidFill>
              </a:rPr>
              <a:t>Warehouses</a:t>
            </a:r>
          </a:p>
        </p:txBody>
      </p:sp>
      <p:sp>
        <p:nvSpPr>
          <p:cNvPr id="41" name="Rectangle 40"/>
          <p:cNvSpPr/>
          <p:nvPr/>
        </p:nvSpPr>
        <p:spPr>
          <a:xfrm>
            <a:off x="7233766" y="3646408"/>
            <a:ext cx="1395896" cy="307777"/>
          </a:xfrm>
          <a:prstGeom prst="rect">
            <a:avLst/>
          </a:prstGeom>
        </p:spPr>
        <p:txBody>
          <a:bodyPr wrap="none">
            <a:spAutoFit/>
          </a:bodyPr>
          <a:lstStyle/>
          <a:p>
            <a:pPr algn="ctr"/>
            <a:r>
              <a:rPr lang="en-US" sz="1400" dirty="0">
                <a:solidFill>
                  <a:schemeClr val="bg1"/>
                </a:solidFill>
              </a:rPr>
              <a:t>Logistics Centers</a:t>
            </a:r>
          </a:p>
        </p:txBody>
      </p:sp>
      <p:grpSp>
        <p:nvGrpSpPr>
          <p:cNvPr id="42" name="Group 41"/>
          <p:cNvGrpSpPr/>
          <p:nvPr/>
        </p:nvGrpSpPr>
        <p:grpSpPr>
          <a:xfrm>
            <a:off x="3022424" y="3105150"/>
            <a:ext cx="826982" cy="309116"/>
            <a:chOff x="-17452976" y="-4591050"/>
            <a:chExt cx="13263563" cy="4957763"/>
          </a:xfrm>
          <a:solidFill>
            <a:schemeClr val="bg1"/>
          </a:solidFill>
        </p:grpSpPr>
        <p:sp>
          <p:nvSpPr>
            <p:cNvPr id="43" name="Freeform 42"/>
            <p:cNvSpPr>
              <a:spLocks/>
            </p:cNvSpPr>
            <p:nvPr/>
          </p:nvSpPr>
          <p:spPr bwMode="auto">
            <a:xfrm>
              <a:off x="-17452976" y="-4591050"/>
              <a:ext cx="13120688" cy="3630110"/>
            </a:xfrm>
            <a:custGeom>
              <a:avLst/>
              <a:gdLst/>
              <a:ahLst/>
              <a:cxnLst/>
              <a:rect l="l" t="t" r="r" b="b"/>
              <a:pathLst>
                <a:path w="13120688" h="3630110">
                  <a:moveTo>
                    <a:pt x="2860105" y="2569138"/>
                  </a:moveTo>
                  <a:cubicBezTo>
                    <a:pt x="2781463" y="2572876"/>
                    <a:pt x="2717800" y="2640153"/>
                    <a:pt x="2717800" y="2714906"/>
                  </a:cubicBezTo>
                  <a:cubicBezTo>
                    <a:pt x="2717800" y="2789660"/>
                    <a:pt x="2788953" y="2860675"/>
                    <a:pt x="2867595" y="2860675"/>
                  </a:cubicBezTo>
                  <a:cubicBezTo>
                    <a:pt x="2942492" y="2856938"/>
                    <a:pt x="3009900" y="2785922"/>
                    <a:pt x="3009900" y="2707431"/>
                  </a:cubicBezTo>
                  <a:cubicBezTo>
                    <a:pt x="3009900" y="2628940"/>
                    <a:pt x="2938747" y="2565400"/>
                    <a:pt x="2860105" y="2569138"/>
                  </a:cubicBezTo>
                  <a:close/>
                  <a:moveTo>
                    <a:pt x="3566028" y="2392363"/>
                  </a:moveTo>
                  <a:cubicBezTo>
                    <a:pt x="3494630" y="2392363"/>
                    <a:pt x="3423233" y="2460003"/>
                    <a:pt x="3423233" y="2535158"/>
                  </a:cubicBezTo>
                  <a:cubicBezTo>
                    <a:pt x="3419475" y="2614071"/>
                    <a:pt x="3483357" y="2685468"/>
                    <a:pt x="3562270" y="2689226"/>
                  </a:cubicBezTo>
                  <a:cubicBezTo>
                    <a:pt x="3633667" y="2689226"/>
                    <a:pt x="3712580" y="2614071"/>
                    <a:pt x="3716338" y="2542674"/>
                  </a:cubicBezTo>
                  <a:cubicBezTo>
                    <a:pt x="3716338" y="2475034"/>
                    <a:pt x="3637425" y="2392363"/>
                    <a:pt x="3566028" y="2392363"/>
                  </a:cubicBezTo>
                  <a:close/>
                  <a:moveTo>
                    <a:pt x="4270656" y="2227826"/>
                  </a:moveTo>
                  <a:cubicBezTo>
                    <a:pt x="4192166" y="2224088"/>
                    <a:pt x="4124888" y="2287628"/>
                    <a:pt x="4121150" y="2362381"/>
                  </a:cubicBezTo>
                  <a:cubicBezTo>
                    <a:pt x="4121150" y="2440872"/>
                    <a:pt x="4180953" y="2511888"/>
                    <a:pt x="4263181" y="2515626"/>
                  </a:cubicBezTo>
                  <a:cubicBezTo>
                    <a:pt x="4337934" y="2519363"/>
                    <a:pt x="4408950" y="2452085"/>
                    <a:pt x="4412687" y="2373594"/>
                  </a:cubicBezTo>
                  <a:cubicBezTo>
                    <a:pt x="4416425" y="2295104"/>
                    <a:pt x="4352885" y="2231563"/>
                    <a:pt x="4270656" y="2227826"/>
                  </a:cubicBezTo>
                  <a:close/>
                  <a:moveTo>
                    <a:pt x="4971847" y="2051050"/>
                  </a:moveTo>
                  <a:cubicBezTo>
                    <a:pt x="4892777" y="2051050"/>
                    <a:pt x="4821238" y="2122448"/>
                    <a:pt x="4821238" y="2197603"/>
                  </a:cubicBezTo>
                  <a:cubicBezTo>
                    <a:pt x="4821238" y="2272758"/>
                    <a:pt x="4900308" y="2347913"/>
                    <a:pt x="4979378" y="2344155"/>
                  </a:cubicBezTo>
                  <a:cubicBezTo>
                    <a:pt x="5050917" y="2340398"/>
                    <a:pt x="5114926" y="2265242"/>
                    <a:pt x="5114926" y="2193845"/>
                  </a:cubicBezTo>
                  <a:cubicBezTo>
                    <a:pt x="5114926" y="2118690"/>
                    <a:pt x="5043387" y="2051050"/>
                    <a:pt x="4971847" y="2051050"/>
                  </a:cubicBezTo>
                  <a:close/>
                  <a:moveTo>
                    <a:pt x="5684497" y="1878589"/>
                  </a:moveTo>
                  <a:cubicBezTo>
                    <a:pt x="5601826" y="1874838"/>
                    <a:pt x="5526671" y="1946097"/>
                    <a:pt x="5522913" y="2024857"/>
                  </a:cubicBezTo>
                  <a:cubicBezTo>
                    <a:pt x="5522913" y="2096116"/>
                    <a:pt x="5590553" y="2167375"/>
                    <a:pt x="5661950" y="2171126"/>
                  </a:cubicBezTo>
                  <a:cubicBezTo>
                    <a:pt x="5744621" y="2174876"/>
                    <a:pt x="5812260" y="2111118"/>
                    <a:pt x="5816018" y="2032358"/>
                  </a:cubicBezTo>
                  <a:cubicBezTo>
                    <a:pt x="5819776" y="1957349"/>
                    <a:pt x="5755894" y="1886090"/>
                    <a:pt x="5684497" y="1878589"/>
                  </a:cubicBezTo>
                  <a:close/>
                  <a:moveTo>
                    <a:pt x="6373813" y="1710301"/>
                  </a:moveTo>
                  <a:cubicBezTo>
                    <a:pt x="6298916" y="1706563"/>
                    <a:pt x="6231508" y="1770103"/>
                    <a:pt x="6227763" y="1848594"/>
                  </a:cubicBezTo>
                  <a:cubicBezTo>
                    <a:pt x="6227763" y="1927085"/>
                    <a:pt x="6291426" y="1998100"/>
                    <a:pt x="6370068" y="1998100"/>
                  </a:cubicBezTo>
                  <a:cubicBezTo>
                    <a:pt x="6444966" y="2001838"/>
                    <a:pt x="6519863" y="1930823"/>
                    <a:pt x="6519863" y="1856069"/>
                  </a:cubicBezTo>
                  <a:cubicBezTo>
                    <a:pt x="6519863" y="1777579"/>
                    <a:pt x="6452455" y="1710301"/>
                    <a:pt x="6373813" y="1710301"/>
                  </a:cubicBezTo>
                  <a:close/>
                  <a:moveTo>
                    <a:pt x="7075488" y="1533525"/>
                  </a:moveTo>
                  <a:cubicBezTo>
                    <a:pt x="7000591" y="1533525"/>
                    <a:pt x="6929438" y="1604678"/>
                    <a:pt x="6929438" y="1679575"/>
                  </a:cubicBezTo>
                  <a:cubicBezTo>
                    <a:pt x="6929438" y="1761962"/>
                    <a:pt x="6993101" y="1825625"/>
                    <a:pt x="7075488" y="1825625"/>
                  </a:cubicBezTo>
                  <a:cubicBezTo>
                    <a:pt x="7157875" y="1825625"/>
                    <a:pt x="7221538" y="1758217"/>
                    <a:pt x="7217793" y="1679575"/>
                  </a:cubicBezTo>
                  <a:cubicBezTo>
                    <a:pt x="7217793" y="1604678"/>
                    <a:pt x="7150385" y="1533525"/>
                    <a:pt x="7075488" y="1533525"/>
                  </a:cubicBezTo>
                  <a:close/>
                  <a:moveTo>
                    <a:pt x="7769145" y="1365250"/>
                  </a:moveTo>
                  <a:cubicBezTo>
                    <a:pt x="7697747" y="1365250"/>
                    <a:pt x="7630108" y="1436403"/>
                    <a:pt x="7626350" y="1511300"/>
                  </a:cubicBezTo>
                  <a:cubicBezTo>
                    <a:pt x="7626350" y="1582453"/>
                    <a:pt x="7701505" y="1657350"/>
                    <a:pt x="7776660" y="1657350"/>
                  </a:cubicBezTo>
                  <a:cubicBezTo>
                    <a:pt x="7851816" y="1657350"/>
                    <a:pt x="7923213" y="1582453"/>
                    <a:pt x="7923213" y="1507555"/>
                  </a:cubicBezTo>
                  <a:cubicBezTo>
                    <a:pt x="7923213" y="1432658"/>
                    <a:pt x="7848058" y="1365250"/>
                    <a:pt x="7769145" y="1365250"/>
                  </a:cubicBezTo>
                  <a:close/>
                  <a:moveTo>
                    <a:pt x="8481565" y="1189038"/>
                  </a:moveTo>
                  <a:cubicBezTo>
                    <a:pt x="8410412" y="1189038"/>
                    <a:pt x="8328025" y="1267529"/>
                    <a:pt x="8328025" y="1338544"/>
                  </a:cubicBezTo>
                  <a:cubicBezTo>
                    <a:pt x="8328025" y="1409560"/>
                    <a:pt x="8399178" y="1480575"/>
                    <a:pt x="8474075" y="1480575"/>
                  </a:cubicBezTo>
                  <a:cubicBezTo>
                    <a:pt x="8560207" y="1484313"/>
                    <a:pt x="8620125" y="1424511"/>
                    <a:pt x="8620125" y="1338544"/>
                  </a:cubicBezTo>
                  <a:cubicBezTo>
                    <a:pt x="8620125" y="1263791"/>
                    <a:pt x="8552717" y="1189038"/>
                    <a:pt x="8481565" y="1189038"/>
                  </a:cubicBezTo>
                  <a:close/>
                  <a:moveTo>
                    <a:pt x="9186415" y="1023938"/>
                  </a:moveTo>
                  <a:cubicBezTo>
                    <a:pt x="9100282" y="1023938"/>
                    <a:pt x="9032875" y="1083856"/>
                    <a:pt x="9032875" y="1162498"/>
                  </a:cubicBezTo>
                  <a:cubicBezTo>
                    <a:pt x="9032875" y="1237396"/>
                    <a:pt x="9100282" y="1312293"/>
                    <a:pt x="9175180" y="1316038"/>
                  </a:cubicBezTo>
                  <a:cubicBezTo>
                    <a:pt x="9246332" y="1316038"/>
                    <a:pt x="9321230" y="1248630"/>
                    <a:pt x="9324975" y="1177478"/>
                  </a:cubicBezTo>
                  <a:cubicBezTo>
                    <a:pt x="9324975" y="1091346"/>
                    <a:pt x="9268802" y="1023938"/>
                    <a:pt x="9186415" y="1023938"/>
                  </a:cubicBezTo>
                  <a:close/>
                  <a:moveTo>
                    <a:pt x="9880804" y="844550"/>
                  </a:moveTo>
                  <a:cubicBezTo>
                    <a:pt x="9805499" y="848301"/>
                    <a:pt x="9737725" y="919560"/>
                    <a:pt x="9737725" y="998320"/>
                  </a:cubicBezTo>
                  <a:cubicBezTo>
                    <a:pt x="9737725" y="1073329"/>
                    <a:pt x="9801734" y="1140838"/>
                    <a:pt x="9877038" y="1140838"/>
                  </a:cubicBezTo>
                  <a:cubicBezTo>
                    <a:pt x="9952343" y="1144588"/>
                    <a:pt x="10027648" y="1069579"/>
                    <a:pt x="10031413" y="994569"/>
                  </a:cubicBezTo>
                  <a:cubicBezTo>
                    <a:pt x="10031413" y="927061"/>
                    <a:pt x="9948578" y="844550"/>
                    <a:pt x="9880804" y="844550"/>
                  </a:cubicBezTo>
                  <a:close/>
                  <a:moveTo>
                    <a:pt x="5744754" y="0"/>
                  </a:moveTo>
                  <a:lnTo>
                    <a:pt x="5774752" y="0"/>
                  </a:lnTo>
                  <a:cubicBezTo>
                    <a:pt x="5767253" y="22503"/>
                    <a:pt x="5786002" y="22503"/>
                    <a:pt x="5797252" y="30004"/>
                  </a:cubicBezTo>
                  <a:cubicBezTo>
                    <a:pt x="6295980" y="251283"/>
                    <a:pt x="6790959" y="468811"/>
                    <a:pt x="7285938" y="690090"/>
                  </a:cubicBezTo>
                  <a:cubicBezTo>
                    <a:pt x="7315936" y="701342"/>
                    <a:pt x="7338436" y="701342"/>
                    <a:pt x="7368434" y="693841"/>
                  </a:cubicBezTo>
                  <a:cubicBezTo>
                    <a:pt x="7994658" y="543821"/>
                    <a:pt x="8624631" y="405053"/>
                    <a:pt x="9258353" y="285037"/>
                  </a:cubicBezTo>
                  <a:cubicBezTo>
                    <a:pt x="9753332" y="191275"/>
                    <a:pt x="10252061" y="112515"/>
                    <a:pt x="10758289" y="90012"/>
                  </a:cubicBezTo>
                  <a:cubicBezTo>
                    <a:pt x="11185771" y="71260"/>
                    <a:pt x="11609503" y="75010"/>
                    <a:pt x="12025735" y="206277"/>
                  </a:cubicBezTo>
                  <a:cubicBezTo>
                    <a:pt x="12040734" y="210028"/>
                    <a:pt x="12055734" y="217529"/>
                    <a:pt x="12081982" y="228780"/>
                  </a:cubicBezTo>
                  <a:cubicBezTo>
                    <a:pt x="12021985" y="270035"/>
                    <a:pt x="11954488" y="273786"/>
                    <a:pt x="11898240" y="288788"/>
                  </a:cubicBezTo>
                  <a:cubicBezTo>
                    <a:pt x="11635752" y="356297"/>
                    <a:pt x="11373263" y="416304"/>
                    <a:pt x="11110774" y="483813"/>
                  </a:cubicBezTo>
                  <a:cubicBezTo>
                    <a:pt x="10990779" y="513817"/>
                    <a:pt x="10923282" y="611330"/>
                    <a:pt x="10949531" y="708843"/>
                  </a:cubicBezTo>
                  <a:cubicBezTo>
                    <a:pt x="10979530" y="828858"/>
                    <a:pt x="11077025" y="885116"/>
                    <a:pt x="11200770" y="855112"/>
                  </a:cubicBezTo>
                  <a:cubicBezTo>
                    <a:pt x="11669500" y="742597"/>
                    <a:pt x="12138230" y="626332"/>
                    <a:pt x="12606960" y="510067"/>
                  </a:cubicBezTo>
                  <a:cubicBezTo>
                    <a:pt x="12651958" y="498815"/>
                    <a:pt x="12693206" y="498815"/>
                    <a:pt x="12738204" y="517568"/>
                  </a:cubicBezTo>
                  <a:cubicBezTo>
                    <a:pt x="12839450" y="558823"/>
                    <a:pt x="12944445" y="592577"/>
                    <a:pt x="13045691" y="630082"/>
                  </a:cubicBezTo>
                  <a:cubicBezTo>
                    <a:pt x="13071940" y="641334"/>
                    <a:pt x="13094439" y="656336"/>
                    <a:pt x="13120688" y="690090"/>
                  </a:cubicBezTo>
                  <a:cubicBezTo>
                    <a:pt x="13019442" y="716344"/>
                    <a:pt x="12918197" y="742597"/>
                    <a:pt x="12816951" y="768850"/>
                  </a:cubicBezTo>
                  <a:cubicBezTo>
                    <a:pt x="12175728" y="926371"/>
                    <a:pt x="11534506" y="1080141"/>
                    <a:pt x="10893283" y="1237662"/>
                  </a:cubicBezTo>
                  <a:cubicBezTo>
                    <a:pt x="10338307" y="1372679"/>
                    <a:pt x="9783331" y="1507697"/>
                    <a:pt x="9228355" y="1642714"/>
                  </a:cubicBezTo>
                  <a:cubicBezTo>
                    <a:pt x="8485886" y="1826488"/>
                    <a:pt x="7739668" y="2014013"/>
                    <a:pt x="6993450" y="2197787"/>
                  </a:cubicBezTo>
                  <a:cubicBezTo>
                    <a:pt x="5838500" y="2479074"/>
                    <a:pt x="4683550" y="2760360"/>
                    <a:pt x="3524849" y="3041647"/>
                  </a:cubicBezTo>
                  <a:cubicBezTo>
                    <a:pt x="3273610" y="3105405"/>
                    <a:pt x="3022370" y="3165413"/>
                    <a:pt x="2767382" y="3229171"/>
                  </a:cubicBezTo>
                  <a:cubicBezTo>
                    <a:pt x="2718634" y="3240423"/>
                    <a:pt x="2673636" y="3236672"/>
                    <a:pt x="2624888" y="3217920"/>
                  </a:cubicBezTo>
                  <a:cubicBezTo>
                    <a:pt x="2369898" y="3116657"/>
                    <a:pt x="2114910" y="3019144"/>
                    <a:pt x="1859920" y="2921632"/>
                  </a:cubicBezTo>
                  <a:cubicBezTo>
                    <a:pt x="1822422" y="2906629"/>
                    <a:pt x="1803673" y="2906629"/>
                    <a:pt x="1773674" y="2940384"/>
                  </a:cubicBezTo>
                  <a:cubicBezTo>
                    <a:pt x="1646180" y="3112906"/>
                    <a:pt x="1511185" y="3277928"/>
                    <a:pt x="1379941" y="3446700"/>
                  </a:cubicBezTo>
                  <a:cubicBezTo>
                    <a:pt x="1353692" y="3484205"/>
                    <a:pt x="1323693" y="3514209"/>
                    <a:pt x="1274945" y="3525460"/>
                  </a:cubicBezTo>
                  <a:cubicBezTo>
                    <a:pt x="1147451" y="3551713"/>
                    <a:pt x="1016206" y="3589218"/>
                    <a:pt x="888712" y="3619222"/>
                  </a:cubicBezTo>
                  <a:cubicBezTo>
                    <a:pt x="869963" y="3622973"/>
                    <a:pt x="847464" y="3641725"/>
                    <a:pt x="832464" y="3619222"/>
                  </a:cubicBezTo>
                  <a:cubicBezTo>
                    <a:pt x="817465" y="3600470"/>
                    <a:pt x="836214" y="3581717"/>
                    <a:pt x="843714" y="3562965"/>
                  </a:cubicBezTo>
                  <a:cubicBezTo>
                    <a:pt x="956209" y="3292930"/>
                    <a:pt x="1068704" y="3019144"/>
                    <a:pt x="1181199" y="2749109"/>
                  </a:cubicBezTo>
                  <a:cubicBezTo>
                    <a:pt x="1226198" y="2644095"/>
                    <a:pt x="1271196" y="2539081"/>
                    <a:pt x="1316194" y="2434068"/>
                  </a:cubicBezTo>
                  <a:cubicBezTo>
                    <a:pt x="1334943" y="2392812"/>
                    <a:pt x="1327443" y="2359058"/>
                    <a:pt x="1304944" y="2325303"/>
                  </a:cubicBezTo>
                  <a:cubicBezTo>
                    <a:pt x="1019956" y="1901498"/>
                    <a:pt x="734968" y="1477693"/>
                    <a:pt x="453730" y="1053888"/>
                  </a:cubicBezTo>
                  <a:cubicBezTo>
                    <a:pt x="314986" y="851361"/>
                    <a:pt x="179992" y="645084"/>
                    <a:pt x="44998" y="438807"/>
                  </a:cubicBezTo>
                  <a:cubicBezTo>
                    <a:pt x="29998" y="420055"/>
                    <a:pt x="18750" y="401302"/>
                    <a:pt x="0" y="390051"/>
                  </a:cubicBezTo>
                  <a:cubicBezTo>
                    <a:pt x="0" y="378800"/>
                    <a:pt x="0" y="371299"/>
                    <a:pt x="0" y="360047"/>
                  </a:cubicBezTo>
                  <a:cubicBezTo>
                    <a:pt x="63748" y="303790"/>
                    <a:pt x="104996" y="303790"/>
                    <a:pt x="146244" y="367548"/>
                  </a:cubicBezTo>
                  <a:cubicBezTo>
                    <a:pt x="281238" y="566324"/>
                    <a:pt x="416232" y="765100"/>
                    <a:pt x="547476" y="963876"/>
                  </a:cubicBezTo>
                  <a:cubicBezTo>
                    <a:pt x="734968" y="1245163"/>
                    <a:pt x="918711" y="1522699"/>
                    <a:pt x="1106203" y="1800235"/>
                  </a:cubicBezTo>
                  <a:cubicBezTo>
                    <a:pt x="1207448" y="1950255"/>
                    <a:pt x="1312444" y="2100274"/>
                    <a:pt x="1409940" y="2254044"/>
                  </a:cubicBezTo>
                  <a:cubicBezTo>
                    <a:pt x="1436188" y="2295300"/>
                    <a:pt x="1462437" y="2321553"/>
                    <a:pt x="1514935" y="2306551"/>
                  </a:cubicBezTo>
                  <a:cubicBezTo>
                    <a:pt x="1541184" y="2299050"/>
                    <a:pt x="1548684" y="2287799"/>
                    <a:pt x="1533684" y="2261545"/>
                  </a:cubicBezTo>
                  <a:cubicBezTo>
                    <a:pt x="1518685" y="2242793"/>
                    <a:pt x="1507435" y="2220290"/>
                    <a:pt x="1492436" y="2197787"/>
                  </a:cubicBezTo>
                  <a:cubicBezTo>
                    <a:pt x="1248696" y="1841490"/>
                    <a:pt x="1012457" y="1481443"/>
                    <a:pt x="768717" y="1121396"/>
                  </a:cubicBezTo>
                  <a:cubicBezTo>
                    <a:pt x="599974" y="870114"/>
                    <a:pt x="434982" y="615080"/>
                    <a:pt x="262488" y="363798"/>
                  </a:cubicBezTo>
                  <a:cubicBezTo>
                    <a:pt x="221240" y="303790"/>
                    <a:pt x="228740" y="277536"/>
                    <a:pt x="299988" y="262534"/>
                  </a:cubicBezTo>
                  <a:cubicBezTo>
                    <a:pt x="412482" y="236281"/>
                    <a:pt x="521228" y="210028"/>
                    <a:pt x="633722" y="183774"/>
                  </a:cubicBezTo>
                  <a:cubicBezTo>
                    <a:pt x="686221" y="168772"/>
                    <a:pt x="723719" y="183774"/>
                    <a:pt x="764967" y="221279"/>
                  </a:cubicBezTo>
                  <a:cubicBezTo>
                    <a:pt x="1106203" y="525069"/>
                    <a:pt x="1454938" y="825108"/>
                    <a:pt x="1799923" y="1128897"/>
                  </a:cubicBezTo>
                  <a:cubicBezTo>
                    <a:pt x="2013664" y="1316422"/>
                    <a:pt x="2234904" y="1496445"/>
                    <a:pt x="2441146" y="1691471"/>
                  </a:cubicBezTo>
                  <a:cubicBezTo>
                    <a:pt x="2523642" y="1770231"/>
                    <a:pt x="2606138" y="1785233"/>
                    <a:pt x="2714884" y="1777732"/>
                  </a:cubicBezTo>
                  <a:cubicBezTo>
                    <a:pt x="2981122" y="1758980"/>
                    <a:pt x="3232362" y="1676469"/>
                    <a:pt x="3491100" y="1616461"/>
                  </a:cubicBezTo>
                  <a:cubicBezTo>
                    <a:pt x="3802337" y="1541451"/>
                    <a:pt x="4117324" y="1466441"/>
                    <a:pt x="4428560" y="1391432"/>
                  </a:cubicBezTo>
                  <a:cubicBezTo>
                    <a:pt x="4769796" y="1308921"/>
                    <a:pt x="5107281" y="1222660"/>
                    <a:pt x="5448516" y="1140149"/>
                  </a:cubicBezTo>
                  <a:cubicBezTo>
                    <a:pt x="5474766" y="1136398"/>
                    <a:pt x="5504764" y="1128897"/>
                    <a:pt x="5531013" y="1110145"/>
                  </a:cubicBezTo>
                  <a:cubicBezTo>
                    <a:pt x="5486015" y="1038886"/>
                    <a:pt x="5418518" y="993880"/>
                    <a:pt x="5354770" y="941373"/>
                  </a:cubicBezTo>
                  <a:cubicBezTo>
                    <a:pt x="5141030" y="757599"/>
                    <a:pt x="4938538" y="555073"/>
                    <a:pt x="4721048" y="375049"/>
                  </a:cubicBezTo>
                  <a:cubicBezTo>
                    <a:pt x="4717298" y="371299"/>
                    <a:pt x="4713548" y="367548"/>
                    <a:pt x="4709798" y="363798"/>
                  </a:cubicBezTo>
                  <a:cubicBezTo>
                    <a:pt x="4687299" y="337544"/>
                    <a:pt x="4653550" y="318792"/>
                    <a:pt x="4661050" y="285037"/>
                  </a:cubicBezTo>
                  <a:cubicBezTo>
                    <a:pt x="4668550" y="243782"/>
                    <a:pt x="4709798" y="247533"/>
                    <a:pt x="4739797" y="240032"/>
                  </a:cubicBezTo>
                  <a:cubicBezTo>
                    <a:pt x="5073532" y="161271"/>
                    <a:pt x="5407268" y="63759"/>
                    <a:pt x="574475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p>
          </p:txBody>
        </p:sp>
        <p:sp>
          <p:nvSpPr>
            <p:cNvPr id="44" name="Freeform 43"/>
            <p:cNvSpPr>
              <a:spLocks/>
            </p:cNvSpPr>
            <p:nvPr/>
          </p:nvSpPr>
          <p:spPr bwMode="auto">
            <a:xfrm>
              <a:off x="-14397038" y="-3724275"/>
              <a:ext cx="10207625" cy="4090988"/>
            </a:xfrm>
            <a:custGeom>
              <a:avLst/>
              <a:gdLst>
                <a:gd name="T0" fmla="*/ 1522 w 2722"/>
                <a:gd name="T1" fmla="*/ 327 h 1091"/>
                <a:gd name="T2" fmla="*/ 2703 w 2722"/>
                <a:gd name="T3" fmla="*/ 38 h 1091"/>
                <a:gd name="T4" fmla="*/ 2706 w 2722"/>
                <a:gd name="T5" fmla="*/ 43 h 1091"/>
                <a:gd name="T6" fmla="*/ 2642 w 2722"/>
                <a:gd name="T7" fmla="*/ 93 h 1091"/>
                <a:gd name="T8" fmla="*/ 2367 w 2722"/>
                <a:gd name="T9" fmla="*/ 206 h 1091"/>
                <a:gd name="T10" fmla="*/ 1858 w 2722"/>
                <a:gd name="T11" fmla="*/ 350 h 1091"/>
                <a:gd name="T12" fmla="*/ 1433 w 2722"/>
                <a:gd name="T13" fmla="*/ 454 h 1091"/>
                <a:gd name="T14" fmla="*/ 1408 w 2722"/>
                <a:gd name="T15" fmla="*/ 468 h 1091"/>
                <a:gd name="T16" fmla="*/ 1208 w 2722"/>
                <a:gd name="T17" fmla="*/ 719 h 1091"/>
                <a:gd name="T18" fmla="*/ 980 w 2722"/>
                <a:gd name="T19" fmla="*/ 1006 h 1091"/>
                <a:gd name="T20" fmla="*/ 946 w 2722"/>
                <a:gd name="T21" fmla="*/ 1025 h 1091"/>
                <a:gd name="T22" fmla="*/ 692 w 2722"/>
                <a:gd name="T23" fmla="*/ 1087 h 1091"/>
                <a:gd name="T24" fmla="*/ 680 w 2722"/>
                <a:gd name="T25" fmla="*/ 1072 h 1091"/>
                <a:gd name="T26" fmla="*/ 855 w 2722"/>
                <a:gd name="T27" fmla="*/ 612 h 1091"/>
                <a:gd name="T28" fmla="*/ 859 w 2722"/>
                <a:gd name="T29" fmla="*/ 596 h 1091"/>
                <a:gd name="T30" fmla="*/ 842 w 2722"/>
                <a:gd name="T31" fmla="*/ 598 h 1091"/>
                <a:gd name="T32" fmla="*/ 465 w 2722"/>
                <a:gd name="T33" fmla="*/ 673 h 1091"/>
                <a:gd name="T34" fmla="*/ 113 w 2722"/>
                <a:gd name="T35" fmla="*/ 690 h 1091"/>
                <a:gd name="T36" fmla="*/ 76 w 2722"/>
                <a:gd name="T37" fmla="*/ 684 h 1091"/>
                <a:gd name="T38" fmla="*/ 144 w 2722"/>
                <a:gd name="T39" fmla="*/ 664 h 1091"/>
                <a:gd name="T40" fmla="*/ 542 w 2722"/>
                <a:gd name="T41" fmla="*/ 567 h 1091"/>
                <a:gd name="T42" fmla="*/ 894 w 2722"/>
                <a:gd name="T43" fmla="*/ 480 h 1091"/>
                <a:gd name="T44" fmla="*/ 909 w 2722"/>
                <a:gd name="T45" fmla="*/ 463 h 1091"/>
                <a:gd name="T46" fmla="*/ 660 w 2722"/>
                <a:gd name="T47" fmla="*/ 524 h 1091"/>
                <a:gd name="T48" fmla="*/ 57 w 2722"/>
                <a:gd name="T49" fmla="*/ 671 h 1091"/>
                <a:gd name="T50" fmla="*/ 0 w 2722"/>
                <a:gd name="T51" fmla="*/ 666 h 1091"/>
                <a:gd name="T52" fmla="*/ 119 w 2722"/>
                <a:gd name="T53" fmla="*/ 636 h 1091"/>
                <a:gd name="T54" fmla="*/ 547 w 2722"/>
                <a:gd name="T55" fmla="*/ 531 h 1091"/>
                <a:gd name="T56" fmla="*/ 1078 w 2722"/>
                <a:gd name="T57" fmla="*/ 401 h 1091"/>
                <a:gd name="T58" fmla="*/ 1731 w 2722"/>
                <a:gd name="T59" fmla="*/ 241 h 1091"/>
                <a:gd name="T60" fmla="*/ 2275 w 2722"/>
                <a:gd name="T61" fmla="*/ 108 h 1091"/>
                <a:gd name="T62" fmla="*/ 2696 w 2722"/>
                <a:gd name="T63" fmla="*/ 4 h 1091"/>
                <a:gd name="T64" fmla="*/ 2718 w 2722"/>
                <a:gd name="T65" fmla="*/ 18 h 1091"/>
                <a:gd name="T66" fmla="*/ 2711 w 2722"/>
                <a:gd name="T67" fmla="*/ 26 h 1091"/>
                <a:gd name="T68" fmla="*/ 2468 w 2722"/>
                <a:gd name="T69" fmla="*/ 82 h 1091"/>
                <a:gd name="T70" fmla="*/ 1871 w 2722"/>
                <a:gd name="T71" fmla="*/ 227 h 1091"/>
                <a:gd name="T72" fmla="*/ 1550 w 2722"/>
                <a:gd name="T73" fmla="*/ 306 h 1091"/>
                <a:gd name="T74" fmla="*/ 1522 w 2722"/>
                <a:gd name="T75" fmla="*/ 327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22" h="1091">
                  <a:moveTo>
                    <a:pt x="1522" y="327"/>
                  </a:moveTo>
                  <a:cubicBezTo>
                    <a:pt x="1920" y="229"/>
                    <a:pt x="2311" y="134"/>
                    <a:pt x="2703" y="38"/>
                  </a:cubicBezTo>
                  <a:cubicBezTo>
                    <a:pt x="2704" y="39"/>
                    <a:pt x="2705" y="41"/>
                    <a:pt x="2706" y="43"/>
                  </a:cubicBezTo>
                  <a:cubicBezTo>
                    <a:pt x="2689" y="66"/>
                    <a:pt x="2666" y="80"/>
                    <a:pt x="2642" y="93"/>
                  </a:cubicBezTo>
                  <a:cubicBezTo>
                    <a:pt x="2555" y="143"/>
                    <a:pt x="2461" y="175"/>
                    <a:pt x="2367" y="206"/>
                  </a:cubicBezTo>
                  <a:cubicBezTo>
                    <a:pt x="2200" y="262"/>
                    <a:pt x="2029" y="307"/>
                    <a:pt x="1858" y="350"/>
                  </a:cubicBezTo>
                  <a:cubicBezTo>
                    <a:pt x="1717" y="386"/>
                    <a:pt x="1575" y="419"/>
                    <a:pt x="1433" y="454"/>
                  </a:cubicBezTo>
                  <a:cubicBezTo>
                    <a:pt x="1423" y="456"/>
                    <a:pt x="1415" y="460"/>
                    <a:pt x="1408" y="468"/>
                  </a:cubicBezTo>
                  <a:cubicBezTo>
                    <a:pt x="1342" y="552"/>
                    <a:pt x="1275" y="636"/>
                    <a:pt x="1208" y="719"/>
                  </a:cubicBezTo>
                  <a:cubicBezTo>
                    <a:pt x="1132" y="815"/>
                    <a:pt x="1056" y="910"/>
                    <a:pt x="980" y="1006"/>
                  </a:cubicBezTo>
                  <a:cubicBezTo>
                    <a:pt x="971" y="1017"/>
                    <a:pt x="960" y="1022"/>
                    <a:pt x="946" y="1025"/>
                  </a:cubicBezTo>
                  <a:cubicBezTo>
                    <a:pt x="861" y="1045"/>
                    <a:pt x="777" y="1065"/>
                    <a:pt x="692" y="1087"/>
                  </a:cubicBezTo>
                  <a:cubicBezTo>
                    <a:pt x="674" y="1091"/>
                    <a:pt x="675" y="1085"/>
                    <a:pt x="680" y="1072"/>
                  </a:cubicBezTo>
                  <a:cubicBezTo>
                    <a:pt x="738" y="919"/>
                    <a:pt x="797" y="766"/>
                    <a:pt x="855" y="612"/>
                  </a:cubicBezTo>
                  <a:cubicBezTo>
                    <a:pt x="857" y="607"/>
                    <a:pt x="863" y="601"/>
                    <a:pt x="859" y="596"/>
                  </a:cubicBezTo>
                  <a:cubicBezTo>
                    <a:pt x="854" y="591"/>
                    <a:pt x="848" y="596"/>
                    <a:pt x="842" y="598"/>
                  </a:cubicBezTo>
                  <a:cubicBezTo>
                    <a:pt x="717" y="626"/>
                    <a:pt x="592" y="655"/>
                    <a:pt x="465" y="673"/>
                  </a:cubicBezTo>
                  <a:cubicBezTo>
                    <a:pt x="348" y="690"/>
                    <a:pt x="231" y="701"/>
                    <a:pt x="113" y="690"/>
                  </a:cubicBezTo>
                  <a:cubicBezTo>
                    <a:pt x="102" y="689"/>
                    <a:pt x="92" y="687"/>
                    <a:pt x="76" y="684"/>
                  </a:cubicBezTo>
                  <a:cubicBezTo>
                    <a:pt x="101" y="672"/>
                    <a:pt x="123" y="669"/>
                    <a:pt x="144" y="664"/>
                  </a:cubicBezTo>
                  <a:cubicBezTo>
                    <a:pt x="276" y="631"/>
                    <a:pt x="409" y="599"/>
                    <a:pt x="542" y="567"/>
                  </a:cubicBezTo>
                  <a:cubicBezTo>
                    <a:pt x="659" y="538"/>
                    <a:pt x="777" y="509"/>
                    <a:pt x="894" y="480"/>
                  </a:cubicBezTo>
                  <a:cubicBezTo>
                    <a:pt x="905" y="478"/>
                    <a:pt x="908" y="473"/>
                    <a:pt x="909" y="463"/>
                  </a:cubicBezTo>
                  <a:cubicBezTo>
                    <a:pt x="826" y="483"/>
                    <a:pt x="743" y="503"/>
                    <a:pt x="660" y="524"/>
                  </a:cubicBezTo>
                  <a:cubicBezTo>
                    <a:pt x="459" y="572"/>
                    <a:pt x="258" y="621"/>
                    <a:pt x="57" y="671"/>
                  </a:cubicBezTo>
                  <a:cubicBezTo>
                    <a:pt x="38" y="676"/>
                    <a:pt x="21" y="678"/>
                    <a:pt x="0" y="666"/>
                  </a:cubicBezTo>
                  <a:cubicBezTo>
                    <a:pt x="42" y="655"/>
                    <a:pt x="80" y="645"/>
                    <a:pt x="119" y="636"/>
                  </a:cubicBezTo>
                  <a:cubicBezTo>
                    <a:pt x="261" y="601"/>
                    <a:pt x="404" y="566"/>
                    <a:pt x="547" y="531"/>
                  </a:cubicBezTo>
                  <a:cubicBezTo>
                    <a:pt x="724" y="488"/>
                    <a:pt x="901" y="444"/>
                    <a:pt x="1078" y="401"/>
                  </a:cubicBezTo>
                  <a:cubicBezTo>
                    <a:pt x="1296" y="347"/>
                    <a:pt x="1514" y="294"/>
                    <a:pt x="1731" y="241"/>
                  </a:cubicBezTo>
                  <a:cubicBezTo>
                    <a:pt x="1912" y="196"/>
                    <a:pt x="2094" y="152"/>
                    <a:pt x="2275" y="108"/>
                  </a:cubicBezTo>
                  <a:cubicBezTo>
                    <a:pt x="2415" y="74"/>
                    <a:pt x="2556" y="39"/>
                    <a:pt x="2696" y="4"/>
                  </a:cubicBezTo>
                  <a:cubicBezTo>
                    <a:pt x="2716" y="0"/>
                    <a:pt x="2722" y="3"/>
                    <a:pt x="2718" y="18"/>
                  </a:cubicBezTo>
                  <a:cubicBezTo>
                    <a:pt x="2717" y="22"/>
                    <a:pt x="2716" y="26"/>
                    <a:pt x="2711" y="26"/>
                  </a:cubicBezTo>
                  <a:cubicBezTo>
                    <a:pt x="2628" y="36"/>
                    <a:pt x="2548" y="62"/>
                    <a:pt x="2468" y="82"/>
                  </a:cubicBezTo>
                  <a:cubicBezTo>
                    <a:pt x="2269" y="129"/>
                    <a:pt x="2070" y="178"/>
                    <a:pt x="1871" y="227"/>
                  </a:cubicBezTo>
                  <a:cubicBezTo>
                    <a:pt x="1764" y="253"/>
                    <a:pt x="1657" y="280"/>
                    <a:pt x="1550" y="306"/>
                  </a:cubicBezTo>
                  <a:cubicBezTo>
                    <a:pt x="1540" y="308"/>
                    <a:pt x="1532" y="312"/>
                    <a:pt x="1522" y="327"/>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p>
          </p:txBody>
        </p:sp>
      </p:grpSp>
      <p:grpSp>
        <p:nvGrpSpPr>
          <p:cNvPr id="45" name="Group 44"/>
          <p:cNvGrpSpPr/>
          <p:nvPr/>
        </p:nvGrpSpPr>
        <p:grpSpPr>
          <a:xfrm>
            <a:off x="985560" y="2986471"/>
            <a:ext cx="481109" cy="427795"/>
            <a:chOff x="-9155112" y="-2284412"/>
            <a:chExt cx="7177087" cy="6381750"/>
          </a:xfrm>
          <a:solidFill>
            <a:schemeClr val="bg1"/>
          </a:solidFill>
        </p:grpSpPr>
        <p:sp>
          <p:nvSpPr>
            <p:cNvPr id="46" name="Freeform 7"/>
            <p:cNvSpPr>
              <a:spLocks/>
            </p:cNvSpPr>
            <p:nvPr/>
          </p:nvSpPr>
          <p:spPr bwMode="auto">
            <a:xfrm>
              <a:off x="-9155112" y="-1928817"/>
              <a:ext cx="6791328" cy="6025931"/>
            </a:xfrm>
            <a:custGeom>
              <a:avLst/>
              <a:gdLst/>
              <a:ahLst/>
              <a:cxnLst/>
              <a:rect l="l" t="t" r="r" b="b"/>
              <a:pathLst>
                <a:path w="6791325" h="6025925">
                  <a:moveTo>
                    <a:pt x="3677786" y="4174113"/>
                  </a:moveTo>
                  <a:cubicBezTo>
                    <a:pt x="3606508" y="4170363"/>
                    <a:pt x="3587750" y="4192860"/>
                    <a:pt x="3591502" y="4260352"/>
                  </a:cubicBezTo>
                  <a:cubicBezTo>
                    <a:pt x="3595253" y="4470325"/>
                    <a:pt x="3595253" y="4676549"/>
                    <a:pt x="3591502" y="4882773"/>
                  </a:cubicBezTo>
                  <a:cubicBezTo>
                    <a:pt x="3591502" y="4935266"/>
                    <a:pt x="3602756" y="4957763"/>
                    <a:pt x="3662780" y="4957763"/>
                  </a:cubicBezTo>
                  <a:cubicBezTo>
                    <a:pt x="4548135" y="4957763"/>
                    <a:pt x="5437241" y="4957763"/>
                    <a:pt x="6322595" y="4957763"/>
                  </a:cubicBezTo>
                  <a:cubicBezTo>
                    <a:pt x="6378868" y="4957763"/>
                    <a:pt x="6397625" y="4939016"/>
                    <a:pt x="6397625" y="4886522"/>
                  </a:cubicBezTo>
                  <a:cubicBezTo>
                    <a:pt x="6393874" y="4676549"/>
                    <a:pt x="6393874" y="4470325"/>
                    <a:pt x="6397625" y="4264101"/>
                  </a:cubicBezTo>
                  <a:cubicBezTo>
                    <a:pt x="6397625" y="4189111"/>
                    <a:pt x="6371365" y="4174113"/>
                    <a:pt x="6303838" y="4174113"/>
                  </a:cubicBezTo>
                  <a:cubicBezTo>
                    <a:pt x="5864912" y="4174113"/>
                    <a:pt x="5429738" y="4174113"/>
                    <a:pt x="4990812" y="4174113"/>
                  </a:cubicBezTo>
                  <a:close/>
                  <a:moveTo>
                    <a:pt x="3381375" y="3394075"/>
                  </a:moveTo>
                  <a:cubicBezTo>
                    <a:pt x="3223780" y="3394075"/>
                    <a:pt x="3096203" y="3521652"/>
                    <a:pt x="3096203" y="3679248"/>
                  </a:cubicBezTo>
                  <a:cubicBezTo>
                    <a:pt x="3092450" y="3840596"/>
                    <a:pt x="3220028" y="3971925"/>
                    <a:pt x="3381375" y="3971925"/>
                  </a:cubicBezTo>
                  <a:cubicBezTo>
                    <a:pt x="3538971" y="3971925"/>
                    <a:pt x="3670300" y="3844348"/>
                    <a:pt x="3670300" y="3683000"/>
                  </a:cubicBezTo>
                  <a:cubicBezTo>
                    <a:pt x="3670300" y="3521652"/>
                    <a:pt x="3538971" y="3394075"/>
                    <a:pt x="3381375" y="3394075"/>
                  </a:cubicBezTo>
                  <a:close/>
                  <a:moveTo>
                    <a:pt x="1724603" y="3393068"/>
                  </a:moveTo>
                  <a:cubicBezTo>
                    <a:pt x="1563255" y="3389313"/>
                    <a:pt x="1431925" y="3520740"/>
                    <a:pt x="1431925" y="3682207"/>
                  </a:cubicBezTo>
                  <a:cubicBezTo>
                    <a:pt x="1431925" y="3839919"/>
                    <a:pt x="1555750" y="3967591"/>
                    <a:pt x="1713346" y="3971346"/>
                  </a:cubicBezTo>
                  <a:cubicBezTo>
                    <a:pt x="1874693" y="3975101"/>
                    <a:pt x="2006023" y="3847429"/>
                    <a:pt x="2009775" y="3685962"/>
                  </a:cubicBezTo>
                  <a:cubicBezTo>
                    <a:pt x="2009775" y="3528250"/>
                    <a:pt x="1882198" y="3393068"/>
                    <a:pt x="1724603" y="3393068"/>
                  </a:cubicBezTo>
                  <a:close/>
                  <a:moveTo>
                    <a:pt x="5050698" y="3389313"/>
                  </a:moveTo>
                  <a:cubicBezTo>
                    <a:pt x="4893260" y="3389313"/>
                    <a:pt x="4758312" y="3516985"/>
                    <a:pt x="4754563" y="3678452"/>
                  </a:cubicBezTo>
                  <a:cubicBezTo>
                    <a:pt x="4754563" y="3836164"/>
                    <a:pt x="4882014" y="3971346"/>
                    <a:pt x="5043201" y="3971346"/>
                  </a:cubicBezTo>
                  <a:cubicBezTo>
                    <a:pt x="5200640" y="3975101"/>
                    <a:pt x="5331840" y="3839919"/>
                    <a:pt x="5335588" y="3682207"/>
                  </a:cubicBezTo>
                  <a:cubicBezTo>
                    <a:pt x="5335588" y="3528250"/>
                    <a:pt x="5204389" y="3393068"/>
                    <a:pt x="5050698" y="3389313"/>
                  </a:cubicBezTo>
                  <a:close/>
                  <a:moveTo>
                    <a:pt x="5733665" y="1414462"/>
                  </a:moveTo>
                  <a:cubicBezTo>
                    <a:pt x="5684964" y="1414462"/>
                    <a:pt x="5677471" y="1436892"/>
                    <a:pt x="5677471" y="1478014"/>
                  </a:cubicBezTo>
                  <a:cubicBezTo>
                    <a:pt x="5673725" y="1526612"/>
                    <a:pt x="5696203" y="1530350"/>
                    <a:pt x="5733665" y="1530350"/>
                  </a:cubicBezTo>
                  <a:cubicBezTo>
                    <a:pt x="5861037" y="1530350"/>
                    <a:pt x="5988409" y="1530350"/>
                    <a:pt x="6115781" y="1530350"/>
                  </a:cubicBezTo>
                  <a:cubicBezTo>
                    <a:pt x="6250645" y="1530350"/>
                    <a:pt x="6381763" y="1530350"/>
                    <a:pt x="6512882" y="1530350"/>
                  </a:cubicBezTo>
                  <a:cubicBezTo>
                    <a:pt x="6550344" y="1530350"/>
                    <a:pt x="6569075" y="1522873"/>
                    <a:pt x="6569075" y="1478014"/>
                  </a:cubicBezTo>
                  <a:cubicBezTo>
                    <a:pt x="6569075" y="1440630"/>
                    <a:pt x="6561583" y="1414462"/>
                    <a:pt x="6512882" y="1414462"/>
                  </a:cubicBezTo>
                  <a:cubicBezTo>
                    <a:pt x="6254391" y="1414462"/>
                    <a:pt x="5992155" y="1414462"/>
                    <a:pt x="5733665" y="1414462"/>
                  </a:cubicBezTo>
                  <a:close/>
                  <a:moveTo>
                    <a:pt x="5747510" y="1128712"/>
                  </a:moveTo>
                  <a:cubicBezTo>
                    <a:pt x="5702452" y="1128712"/>
                    <a:pt x="5694943" y="1151142"/>
                    <a:pt x="5691188" y="1188525"/>
                  </a:cubicBezTo>
                  <a:cubicBezTo>
                    <a:pt x="5691188" y="1229647"/>
                    <a:pt x="5706207" y="1244600"/>
                    <a:pt x="5747510" y="1244600"/>
                  </a:cubicBezTo>
                  <a:cubicBezTo>
                    <a:pt x="5871418" y="1240862"/>
                    <a:pt x="5991571" y="1244600"/>
                    <a:pt x="6115479" y="1244600"/>
                  </a:cubicBezTo>
                  <a:cubicBezTo>
                    <a:pt x="6243141" y="1244600"/>
                    <a:pt x="6370804" y="1240862"/>
                    <a:pt x="6498466" y="1244600"/>
                  </a:cubicBezTo>
                  <a:cubicBezTo>
                    <a:pt x="6532259" y="1244600"/>
                    <a:pt x="6554788" y="1237123"/>
                    <a:pt x="6551033" y="1196002"/>
                  </a:cubicBezTo>
                  <a:cubicBezTo>
                    <a:pt x="6551033" y="1154880"/>
                    <a:pt x="6547279" y="1128712"/>
                    <a:pt x="6494712" y="1128712"/>
                  </a:cubicBezTo>
                  <a:cubicBezTo>
                    <a:pt x="6246896" y="1128712"/>
                    <a:pt x="5995326" y="1128712"/>
                    <a:pt x="5747510" y="1128712"/>
                  </a:cubicBezTo>
                  <a:close/>
                  <a:moveTo>
                    <a:pt x="5786139" y="561975"/>
                  </a:moveTo>
                  <a:cubicBezTo>
                    <a:pt x="5737368" y="561975"/>
                    <a:pt x="5726113" y="588502"/>
                    <a:pt x="5726113" y="630186"/>
                  </a:cubicBezTo>
                  <a:cubicBezTo>
                    <a:pt x="5726113" y="675661"/>
                    <a:pt x="5752374" y="675661"/>
                    <a:pt x="5782387" y="675661"/>
                  </a:cubicBezTo>
                  <a:cubicBezTo>
                    <a:pt x="5894935" y="675661"/>
                    <a:pt x="6007483" y="675661"/>
                    <a:pt x="6120031" y="675661"/>
                  </a:cubicBezTo>
                  <a:cubicBezTo>
                    <a:pt x="6232578" y="675661"/>
                    <a:pt x="6345126" y="675661"/>
                    <a:pt x="6457674" y="675661"/>
                  </a:cubicBezTo>
                  <a:cubicBezTo>
                    <a:pt x="6491438" y="675661"/>
                    <a:pt x="6521451" y="679450"/>
                    <a:pt x="6521451" y="626397"/>
                  </a:cubicBezTo>
                  <a:cubicBezTo>
                    <a:pt x="6517700" y="584712"/>
                    <a:pt x="6502693" y="561975"/>
                    <a:pt x="6457674" y="561975"/>
                  </a:cubicBezTo>
                  <a:cubicBezTo>
                    <a:pt x="6232578" y="561975"/>
                    <a:pt x="6011234" y="561975"/>
                    <a:pt x="5786139" y="561975"/>
                  </a:cubicBezTo>
                  <a:close/>
                  <a:moveTo>
                    <a:pt x="5796663" y="276820"/>
                  </a:moveTo>
                  <a:cubicBezTo>
                    <a:pt x="5747902" y="276820"/>
                    <a:pt x="5744151" y="306983"/>
                    <a:pt x="5740400" y="344686"/>
                  </a:cubicBezTo>
                  <a:cubicBezTo>
                    <a:pt x="5740400" y="389930"/>
                    <a:pt x="5770407" y="389930"/>
                    <a:pt x="5800414" y="389930"/>
                  </a:cubicBezTo>
                  <a:cubicBezTo>
                    <a:pt x="5905438" y="389930"/>
                    <a:pt x="6010462" y="389930"/>
                    <a:pt x="6115486" y="389930"/>
                  </a:cubicBezTo>
                  <a:cubicBezTo>
                    <a:pt x="6224261" y="389930"/>
                    <a:pt x="6329285" y="389930"/>
                    <a:pt x="6438060" y="389930"/>
                  </a:cubicBezTo>
                  <a:cubicBezTo>
                    <a:pt x="6471817" y="389930"/>
                    <a:pt x="6505575" y="393700"/>
                    <a:pt x="6501824" y="340916"/>
                  </a:cubicBezTo>
                  <a:cubicBezTo>
                    <a:pt x="6498073" y="299442"/>
                    <a:pt x="6490572" y="273050"/>
                    <a:pt x="6441811" y="276820"/>
                  </a:cubicBezTo>
                  <a:cubicBezTo>
                    <a:pt x="6228012" y="276820"/>
                    <a:pt x="6014213" y="276820"/>
                    <a:pt x="5796663" y="276820"/>
                  </a:cubicBezTo>
                  <a:close/>
                  <a:moveTo>
                    <a:pt x="5733814" y="0"/>
                  </a:moveTo>
                  <a:cubicBezTo>
                    <a:pt x="5992567" y="3750"/>
                    <a:pt x="6251319" y="3750"/>
                    <a:pt x="6513822" y="0"/>
                  </a:cubicBezTo>
                  <a:cubicBezTo>
                    <a:pt x="6581323" y="0"/>
                    <a:pt x="6600073" y="22498"/>
                    <a:pt x="6603823" y="86240"/>
                  </a:cubicBezTo>
                  <a:cubicBezTo>
                    <a:pt x="6630074" y="547439"/>
                    <a:pt x="6660074" y="1004888"/>
                    <a:pt x="6686324" y="1466086"/>
                  </a:cubicBezTo>
                  <a:cubicBezTo>
                    <a:pt x="6720075" y="2017274"/>
                    <a:pt x="6753825" y="2568463"/>
                    <a:pt x="6787575" y="3119651"/>
                  </a:cubicBezTo>
                  <a:cubicBezTo>
                    <a:pt x="6791325" y="3149648"/>
                    <a:pt x="6791325" y="3179644"/>
                    <a:pt x="6791325" y="3209641"/>
                  </a:cubicBezTo>
                  <a:cubicBezTo>
                    <a:pt x="6791325" y="4113290"/>
                    <a:pt x="6791325" y="5016939"/>
                    <a:pt x="6791325" y="5920588"/>
                  </a:cubicBezTo>
                  <a:cubicBezTo>
                    <a:pt x="6791325" y="6025576"/>
                    <a:pt x="6791325" y="6025576"/>
                    <a:pt x="6690074" y="6025576"/>
                  </a:cubicBezTo>
                  <a:cubicBezTo>
                    <a:pt x="6142568" y="6025576"/>
                    <a:pt x="5591312" y="6025576"/>
                    <a:pt x="5040056" y="6025576"/>
                  </a:cubicBezTo>
                  <a:cubicBezTo>
                    <a:pt x="4492550" y="6025576"/>
                    <a:pt x="3948794" y="6025576"/>
                    <a:pt x="3401288" y="6025576"/>
                  </a:cubicBezTo>
                  <a:cubicBezTo>
                    <a:pt x="3300037" y="6025576"/>
                    <a:pt x="3300037" y="6021826"/>
                    <a:pt x="3300037" y="5928087"/>
                  </a:cubicBezTo>
                  <a:cubicBezTo>
                    <a:pt x="3300037" y="5376898"/>
                    <a:pt x="3300037" y="4825710"/>
                    <a:pt x="3300037" y="4278271"/>
                  </a:cubicBezTo>
                  <a:cubicBezTo>
                    <a:pt x="3300037" y="4173283"/>
                    <a:pt x="3300037" y="4173283"/>
                    <a:pt x="3198786" y="4173283"/>
                  </a:cubicBezTo>
                  <a:cubicBezTo>
                    <a:pt x="2328776" y="4173283"/>
                    <a:pt x="1458766" y="4173283"/>
                    <a:pt x="588757" y="4173283"/>
                  </a:cubicBezTo>
                  <a:cubicBezTo>
                    <a:pt x="517506" y="4173283"/>
                    <a:pt x="491255" y="4188281"/>
                    <a:pt x="491255" y="4267023"/>
                  </a:cubicBezTo>
                  <a:cubicBezTo>
                    <a:pt x="495005" y="4825710"/>
                    <a:pt x="495005" y="5380648"/>
                    <a:pt x="495005" y="5939335"/>
                  </a:cubicBezTo>
                  <a:cubicBezTo>
                    <a:pt x="495005" y="6003078"/>
                    <a:pt x="480005" y="6029325"/>
                    <a:pt x="412505" y="6025576"/>
                  </a:cubicBezTo>
                  <a:cubicBezTo>
                    <a:pt x="300003" y="6021826"/>
                    <a:pt x="187502" y="6021826"/>
                    <a:pt x="75001" y="6025576"/>
                  </a:cubicBezTo>
                  <a:cubicBezTo>
                    <a:pt x="22500" y="6025576"/>
                    <a:pt x="0" y="6010578"/>
                    <a:pt x="0" y="5954334"/>
                  </a:cubicBezTo>
                  <a:cubicBezTo>
                    <a:pt x="3750" y="5043186"/>
                    <a:pt x="3750" y="4135787"/>
                    <a:pt x="0" y="3224639"/>
                  </a:cubicBezTo>
                  <a:cubicBezTo>
                    <a:pt x="0" y="3183394"/>
                    <a:pt x="15000" y="3157147"/>
                    <a:pt x="52501" y="3134649"/>
                  </a:cubicBezTo>
                  <a:cubicBezTo>
                    <a:pt x="570006" y="2834683"/>
                    <a:pt x="1087512" y="2538466"/>
                    <a:pt x="1605018" y="2238500"/>
                  </a:cubicBezTo>
                  <a:cubicBezTo>
                    <a:pt x="1646268" y="2212253"/>
                    <a:pt x="1668769" y="2219752"/>
                    <a:pt x="1691269" y="2264747"/>
                  </a:cubicBezTo>
                  <a:cubicBezTo>
                    <a:pt x="1830020" y="2508469"/>
                    <a:pt x="1976272" y="2752192"/>
                    <a:pt x="2111273" y="2995915"/>
                  </a:cubicBezTo>
                  <a:cubicBezTo>
                    <a:pt x="2145024" y="3055908"/>
                    <a:pt x="2171274" y="3063407"/>
                    <a:pt x="2231275" y="3029661"/>
                  </a:cubicBezTo>
                  <a:cubicBezTo>
                    <a:pt x="2662530" y="2778439"/>
                    <a:pt x="3097534" y="2530967"/>
                    <a:pt x="3528789" y="2279745"/>
                  </a:cubicBezTo>
                  <a:cubicBezTo>
                    <a:pt x="3555039" y="2268496"/>
                    <a:pt x="3581290" y="2257247"/>
                    <a:pt x="3603790" y="2242249"/>
                  </a:cubicBezTo>
                  <a:cubicBezTo>
                    <a:pt x="3645040" y="2212253"/>
                    <a:pt x="3667541" y="2227251"/>
                    <a:pt x="3690041" y="2268496"/>
                  </a:cubicBezTo>
                  <a:cubicBezTo>
                    <a:pt x="3840043" y="2534716"/>
                    <a:pt x="3993794" y="2797187"/>
                    <a:pt x="4143796" y="3063407"/>
                  </a:cubicBezTo>
                  <a:cubicBezTo>
                    <a:pt x="4173796" y="3115901"/>
                    <a:pt x="4207547" y="3134649"/>
                    <a:pt x="4271298" y="3134649"/>
                  </a:cubicBezTo>
                  <a:cubicBezTo>
                    <a:pt x="4635052" y="3130900"/>
                    <a:pt x="5002556" y="3130900"/>
                    <a:pt x="5370060" y="3134649"/>
                  </a:cubicBezTo>
                  <a:cubicBezTo>
                    <a:pt x="5433810" y="3134649"/>
                    <a:pt x="5460061" y="3119651"/>
                    <a:pt x="5463811" y="3052159"/>
                  </a:cubicBezTo>
                  <a:cubicBezTo>
                    <a:pt x="5493811" y="2512219"/>
                    <a:pt x="5527561" y="1972279"/>
                    <a:pt x="5561312" y="1436089"/>
                  </a:cubicBezTo>
                  <a:cubicBezTo>
                    <a:pt x="5587562" y="986140"/>
                    <a:pt x="5613812" y="536190"/>
                    <a:pt x="5640063" y="89990"/>
                  </a:cubicBezTo>
                  <a:cubicBezTo>
                    <a:pt x="5643813" y="22498"/>
                    <a:pt x="5662563" y="0"/>
                    <a:pt x="57338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47" name="Freeform 8"/>
            <p:cNvSpPr>
              <a:spLocks/>
            </p:cNvSpPr>
            <p:nvPr/>
          </p:nvSpPr>
          <p:spPr bwMode="auto">
            <a:xfrm>
              <a:off x="-8510588" y="2395538"/>
              <a:ext cx="1181100" cy="1701800"/>
            </a:xfrm>
            <a:custGeom>
              <a:avLst/>
              <a:gdLst>
                <a:gd name="T0" fmla="*/ 314 w 315"/>
                <a:gd name="T1" fmla="*/ 229 h 454"/>
                <a:gd name="T2" fmla="*/ 314 w 315"/>
                <a:gd name="T3" fmla="*/ 433 h 454"/>
                <a:gd name="T4" fmla="*/ 294 w 315"/>
                <a:gd name="T5" fmla="*/ 454 h 454"/>
                <a:gd name="T6" fmla="*/ 20 w 315"/>
                <a:gd name="T7" fmla="*/ 454 h 454"/>
                <a:gd name="T8" fmla="*/ 0 w 315"/>
                <a:gd name="T9" fmla="*/ 433 h 454"/>
                <a:gd name="T10" fmla="*/ 0 w 315"/>
                <a:gd name="T11" fmla="*/ 21 h 454"/>
                <a:gd name="T12" fmla="*/ 20 w 315"/>
                <a:gd name="T13" fmla="*/ 0 h 454"/>
                <a:gd name="T14" fmla="*/ 294 w 315"/>
                <a:gd name="T15" fmla="*/ 0 h 454"/>
                <a:gd name="T16" fmla="*/ 315 w 315"/>
                <a:gd name="T17" fmla="*/ 21 h 454"/>
                <a:gd name="T18" fmla="*/ 314 w 315"/>
                <a:gd name="T19" fmla="*/ 229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5" h="454">
                  <a:moveTo>
                    <a:pt x="314" y="229"/>
                  </a:moveTo>
                  <a:cubicBezTo>
                    <a:pt x="314" y="297"/>
                    <a:pt x="314" y="365"/>
                    <a:pt x="314" y="433"/>
                  </a:cubicBezTo>
                  <a:cubicBezTo>
                    <a:pt x="315" y="448"/>
                    <a:pt x="311" y="454"/>
                    <a:pt x="294" y="454"/>
                  </a:cubicBezTo>
                  <a:cubicBezTo>
                    <a:pt x="203" y="453"/>
                    <a:pt x="112" y="453"/>
                    <a:pt x="20" y="454"/>
                  </a:cubicBezTo>
                  <a:cubicBezTo>
                    <a:pt x="4" y="454"/>
                    <a:pt x="0" y="448"/>
                    <a:pt x="0" y="433"/>
                  </a:cubicBezTo>
                  <a:cubicBezTo>
                    <a:pt x="1" y="296"/>
                    <a:pt x="1" y="159"/>
                    <a:pt x="0" y="21"/>
                  </a:cubicBezTo>
                  <a:cubicBezTo>
                    <a:pt x="0" y="6"/>
                    <a:pt x="4" y="0"/>
                    <a:pt x="20" y="0"/>
                  </a:cubicBezTo>
                  <a:cubicBezTo>
                    <a:pt x="112" y="1"/>
                    <a:pt x="203" y="1"/>
                    <a:pt x="294" y="0"/>
                  </a:cubicBezTo>
                  <a:cubicBezTo>
                    <a:pt x="310" y="0"/>
                    <a:pt x="315" y="6"/>
                    <a:pt x="315" y="21"/>
                  </a:cubicBezTo>
                  <a:cubicBezTo>
                    <a:pt x="314" y="90"/>
                    <a:pt x="314" y="160"/>
                    <a:pt x="314" y="2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48" name="Freeform 9"/>
            <p:cNvSpPr>
              <a:spLocks/>
            </p:cNvSpPr>
            <p:nvPr/>
          </p:nvSpPr>
          <p:spPr bwMode="auto">
            <a:xfrm>
              <a:off x="-7183438" y="2395538"/>
              <a:ext cx="1177925" cy="1701800"/>
            </a:xfrm>
            <a:custGeom>
              <a:avLst/>
              <a:gdLst>
                <a:gd name="T0" fmla="*/ 313 w 314"/>
                <a:gd name="T1" fmla="*/ 227 h 454"/>
                <a:gd name="T2" fmla="*/ 314 w 314"/>
                <a:gd name="T3" fmla="*/ 433 h 454"/>
                <a:gd name="T4" fmla="*/ 294 w 314"/>
                <a:gd name="T5" fmla="*/ 454 h 454"/>
                <a:gd name="T6" fmla="*/ 18 w 314"/>
                <a:gd name="T7" fmla="*/ 454 h 454"/>
                <a:gd name="T8" fmla="*/ 0 w 314"/>
                <a:gd name="T9" fmla="*/ 435 h 454"/>
                <a:gd name="T10" fmla="*/ 0 w 314"/>
                <a:gd name="T11" fmla="*/ 20 h 454"/>
                <a:gd name="T12" fmla="*/ 20 w 314"/>
                <a:gd name="T13" fmla="*/ 0 h 454"/>
                <a:gd name="T14" fmla="*/ 294 w 314"/>
                <a:gd name="T15" fmla="*/ 0 h 454"/>
                <a:gd name="T16" fmla="*/ 314 w 314"/>
                <a:gd name="T17" fmla="*/ 21 h 454"/>
                <a:gd name="T18" fmla="*/ 313 w 314"/>
                <a:gd name="T19" fmla="*/ 227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4" h="454">
                  <a:moveTo>
                    <a:pt x="313" y="227"/>
                  </a:moveTo>
                  <a:cubicBezTo>
                    <a:pt x="313" y="295"/>
                    <a:pt x="313" y="364"/>
                    <a:pt x="314" y="433"/>
                  </a:cubicBezTo>
                  <a:cubicBezTo>
                    <a:pt x="314" y="448"/>
                    <a:pt x="311" y="454"/>
                    <a:pt x="294" y="454"/>
                  </a:cubicBezTo>
                  <a:cubicBezTo>
                    <a:pt x="202" y="453"/>
                    <a:pt x="110" y="453"/>
                    <a:pt x="18" y="454"/>
                  </a:cubicBezTo>
                  <a:cubicBezTo>
                    <a:pt x="4" y="454"/>
                    <a:pt x="0" y="449"/>
                    <a:pt x="0" y="435"/>
                  </a:cubicBezTo>
                  <a:cubicBezTo>
                    <a:pt x="1" y="297"/>
                    <a:pt x="1" y="158"/>
                    <a:pt x="0" y="20"/>
                  </a:cubicBezTo>
                  <a:cubicBezTo>
                    <a:pt x="0" y="4"/>
                    <a:pt x="5" y="0"/>
                    <a:pt x="20" y="0"/>
                  </a:cubicBezTo>
                  <a:cubicBezTo>
                    <a:pt x="111" y="1"/>
                    <a:pt x="202" y="1"/>
                    <a:pt x="294" y="0"/>
                  </a:cubicBezTo>
                  <a:cubicBezTo>
                    <a:pt x="309" y="0"/>
                    <a:pt x="314" y="6"/>
                    <a:pt x="314" y="21"/>
                  </a:cubicBezTo>
                  <a:cubicBezTo>
                    <a:pt x="313" y="90"/>
                    <a:pt x="313" y="158"/>
                    <a:pt x="313" y="2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49" name="Freeform 10"/>
            <p:cNvSpPr>
              <a:spLocks/>
            </p:cNvSpPr>
            <p:nvPr/>
          </p:nvSpPr>
          <p:spPr bwMode="auto">
            <a:xfrm>
              <a:off x="-5637478" y="-1328737"/>
              <a:ext cx="1033728" cy="2385582"/>
            </a:xfrm>
            <a:custGeom>
              <a:avLst/>
              <a:gdLst/>
              <a:ahLst/>
              <a:cxnLst/>
              <a:rect l="l" t="t" r="r" b="b"/>
              <a:pathLst>
                <a:path w="1033728" h="2385582">
                  <a:moveTo>
                    <a:pt x="216310" y="1143000"/>
                  </a:moveTo>
                  <a:cubicBezTo>
                    <a:pt x="175035" y="1143000"/>
                    <a:pt x="163778" y="1165622"/>
                    <a:pt x="163778" y="1199555"/>
                  </a:cubicBezTo>
                  <a:cubicBezTo>
                    <a:pt x="163778" y="1241028"/>
                    <a:pt x="171283" y="1263650"/>
                    <a:pt x="216310" y="1259880"/>
                  </a:cubicBezTo>
                  <a:cubicBezTo>
                    <a:pt x="306365" y="1259880"/>
                    <a:pt x="396419" y="1259880"/>
                    <a:pt x="486474" y="1259880"/>
                  </a:cubicBezTo>
                  <a:cubicBezTo>
                    <a:pt x="580281" y="1259880"/>
                    <a:pt x="670335" y="1259880"/>
                    <a:pt x="764142" y="1259880"/>
                  </a:cubicBezTo>
                  <a:cubicBezTo>
                    <a:pt x="805417" y="1263650"/>
                    <a:pt x="824178" y="1248569"/>
                    <a:pt x="820426" y="1207095"/>
                  </a:cubicBezTo>
                  <a:cubicBezTo>
                    <a:pt x="820426" y="1165622"/>
                    <a:pt x="812921" y="1143000"/>
                    <a:pt x="767894" y="1143000"/>
                  </a:cubicBezTo>
                  <a:cubicBezTo>
                    <a:pt x="584033" y="1146770"/>
                    <a:pt x="400171" y="1146770"/>
                    <a:pt x="216310" y="1143000"/>
                  </a:cubicBezTo>
                  <a:close/>
                  <a:moveTo>
                    <a:pt x="242462" y="914400"/>
                  </a:moveTo>
                  <a:cubicBezTo>
                    <a:pt x="201168" y="914400"/>
                    <a:pt x="174890" y="921941"/>
                    <a:pt x="174890" y="970955"/>
                  </a:cubicBezTo>
                  <a:cubicBezTo>
                    <a:pt x="174890" y="1016198"/>
                    <a:pt x="193660" y="1035050"/>
                    <a:pt x="238708" y="1035050"/>
                  </a:cubicBezTo>
                  <a:cubicBezTo>
                    <a:pt x="411390" y="1031280"/>
                    <a:pt x="580319" y="1031280"/>
                    <a:pt x="753002" y="1035050"/>
                  </a:cubicBezTo>
                  <a:cubicBezTo>
                    <a:pt x="794295" y="1035050"/>
                    <a:pt x="809311" y="1019969"/>
                    <a:pt x="813065" y="974725"/>
                  </a:cubicBezTo>
                  <a:cubicBezTo>
                    <a:pt x="813065" y="929481"/>
                    <a:pt x="798049" y="914400"/>
                    <a:pt x="749248" y="914400"/>
                  </a:cubicBezTo>
                  <a:cubicBezTo>
                    <a:pt x="666660" y="918170"/>
                    <a:pt x="580319" y="914400"/>
                    <a:pt x="497732" y="914400"/>
                  </a:cubicBezTo>
                  <a:cubicBezTo>
                    <a:pt x="411390" y="914400"/>
                    <a:pt x="325049" y="918170"/>
                    <a:pt x="242462" y="914400"/>
                  </a:cubicBezTo>
                  <a:close/>
                  <a:moveTo>
                    <a:pt x="247339" y="457200"/>
                  </a:moveTo>
                  <a:cubicBezTo>
                    <a:pt x="202444" y="457200"/>
                    <a:pt x="198703" y="483500"/>
                    <a:pt x="198703" y="521071"/>
                  </a:cubicBezTo>
                  <a:cubicBezTo>
                    <a:pt x="198703" y="562399"/>
                    <a:pt x="213668" y="569913"/>
                    <a:pt x="251081" y="569913"/>
                  </a:cubicBezTo>
                  <a:cubicBezTo>
                    <a:pt x="329647" y="569913"/>
                    <a:pt x="411954" y="569913"/>
                    <a:pt x="490520" y="569913"/>
                  </a:cubicBezTo>
                  <a:cubicBezTo>
                    <a:pt x="569086" y="569913"/>
                    <a:pt x="651394" y="569913"/>
                    <a:pt x="729960" y="569913"/>
                  </a:cubicBezTo>
                  <a:cubicBezTo>
                    <a:pt x="763631" y="569913"/>
                    <a:pt x="786078" y="562399"/>
                    <a:pt x="786078" y="521071"/>
                  </a:cubicBezTo>
                  <a:cubicBezTo>
                    <a:pt x="782337" y="483500"/>
                    <a:pt x="782337" y="457200"/>
                    <a:pt x="733701" y="457200"/>
                  </a:cubicBezTo>
                  <a:cubicBezTo>
                    <a:pt x="572827" y="457200"/>
                    <a:pt x="411954" y="457200"/>
                    <a:pt x="247339" y="457200"/>
                  </a:cubicBezTo>
                  <a:close/>
                  <a:moveTo>
                    <a:pt x="269699" y="225425"/>
                  </a:moveTo>
                  <a:cubicBezTo>
                    <a:pt x="228529" y="225425"/>
                    <a:pt x="209815" y="240378"/>
                    <a:pt x="213558" y="285238"/>
                  </a:cubicBezTo>
                  <a:cubicBezTo>
                    <a:pt x="213558" y="326360"/>
                    <a:pt x="224786" y="341313"/>
                    <a:pt x="265956" y="341313"/>
                  </a:cubicBezTo>
                  <a:cubicBezTo>
                    <a:pt x="415665" y="341313"/>
                    <a:pt x="565373" y="341313"/>
                    <a:pt x="715082" y="341313"/>
                  </a:cubicBezTo>
                  <a:cubicBezTo>
                    <a:pt x="756252" y="341313"/>
                    <a:pt x="774965" y="326360"/>
                    <a:pt x="774965" y="285238"/>
                  </a:cubicBezTo>
                  <a:cubicBezTo>
                    <a:pt x="774965" y="244117"/>
                    <a:pt x="759994" y="225425"/>
                    <a:pt x="715082" y="225425"/>
                  </a:cubicBezTo>
                  <a:cubicBezTo>
                    <a:pt x="643970" y="229163"/>
                    <a:pt x="569116" y="229163"/>
                    <a:pt x="494262" y="229163"/>
                  </a:cubicBezTo>
                  <a:close/>
                  <a:moveTo>
                    <a:pt x="171772" y="0"/>
                  </a:moveTo>
                  <a:cubicBezTo>
                    <a:pt x="280453" y="3751"/>
                    <a:pt x="385387" y="3751"/>
                    <a:pt x="494069" y="3751"/>
                  </a:cubicBezTo>
                  <a:cubicBezTo>
                    <a:pt x="602750" y="3751"/>
                    <a:pt x="707684" y="3751"/>
                    <a:pt x="816365" y="0"/>
                  </a:cubicBezTo>
                  <a:cubicBezTo>
                    <a:pt x="872580" y="0"/>
                    <a:pt x="895066" y="18752"/>
                    <a:pt x="898813" y="75009"/>
                  </a:cubicBezTo>
                  <a:cubicBezTo>
                    <a:pt x="913804" y="367546"/>
                    <a:pt x="928794" y="660083"/>
                    <a:pt x="947533" y="952619"/>
                  </a:cubicBezTo>
                  <a:cubicBezTo>
                    <a:pt x="973766" y="1402675"/>
                    <a:pt x="1003747" y="1856482"/>
                    <a:pt x="1033728" y="2306538"/>
                  </a:cubicBezTo>
                  <a:cubicBezTo>
                    <a:pt x="1033728" y="2359045"/>
                    <a:pt x="1022485" y="2374047"/>
                    <a:pt x="966271" y="2381548"/>
                  </a:cubicBezTo>
                  <a:cubicBezTo>
                    <a:pt x="816365" y="2400300"/>
                    <a:pt x="722674" y="2355295"/>
                    <a:pt x="651469" y="2212777"/>
                  </a:cubicBezTo>
                  <a:cubicBezTo>
                    <a:pt x="527797" y="1961495"/>
                    <a:pt x="374144" y="1725216"/>
                    <a:pt x="239229" y="1481435"/>
                  </a:cubicBezTo>
                  <a:cubicBezTo>
                    <a:pt x="209248" y="1428929"/>
                    <a:pt x="183015" y="1421428"/>
                    <a:pt x="134296" y="1447681"/>
                  </a:cubicBezTo>
                  <a:cubicBezTo>
                    <a:pt x="96819" y="1470184"/>
                    <a:pt x="44352" y="1518940"/>
                    <a:pt x="14371" y="1496437"/>
                  </a:cubicBezTo>
                  <a:cubicBezTo>
                    <a:pt x="-15610" y="1470184"/>
                    <a:pt x="10624" y="1406426"/>
                    <a:pt x="10624" y="1361420"/>
                  </a:cubicBezTo>
                  <a:cubicBezTo>
                    <a:pt x="36857" y="933867"/>
                    <a:pt x="66838" y="506313"/>
                    <a:pt x="89324" y="82510"/>
                  </a:cubicBezTo>
                  <a:cubicBezTo>
                    <a:pt x="93072" y="18752"/>
                    <a:pt x="108062" y="0"/>
                    <a:pt x="1717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50" name="Freeform 11"/>
            <p:cNvSpPr>
              <a:spLocks/>
            </p:cNvSpPr>
            <p:nvPr/>
          </p:nvSpPr>
          <p:spPr bwMode="auto">
            <a:xfrm>
              <a:off x="-2949575" y="-2284412"/>
              <a:ext cx="971550" cy="250825"/>
            </a:xfrm>
            <a:custGeom>
              <a:avLst/>
              <a:gdLst>
                <a:gd name="T0" fmla="*/ 259 w 259"/>
                <a:gd name="T1" fmla="*/ 6 h 67"/>
                <a:gd name="T2" fmla="*/ 161 w 259"/>
                <a:gd name="T3" fmla="*/ 54 h 67"/>
                <a:gd name="T4" fmla="*/ 128 w 259"/>
                <a:gd name="T5" fmla="*/ 49 h 67"/>
                <a:gd name="T6" fmla="*/ 5 w 259"/>
                <a:gd name="T7" fmla="*/ 67 h 67"/>
                <a:gd name="T8" fmla="*/ 8 w 259"/>
                <a:gd name="T9" fmla="*/ 55 h 67"/>
                <a:gd name="T10" fmla="*/ 118 w 259"/>
                <a:gd name="T11" fmla="*/ 14 h 67"/>
                <a:gd name="T12" fmla="*/ 259 w 259"/>
                <a:gd name="T13" fmla="*/ 6 h 67"/>
              </a:gdLst>
              <a:ahLst/>
              <a:cxnLst>
                <a:cxn ang="0">
                  <a:pos x="T0" y="T1"/>
                </a:cxn>
                <a:cxn ang="0">
                  <a:pos x="T2" y="T3"/>
                </a:cxn>
                <a:cxn ang="0">
                  <a:pos x="T4" y="T5"/>
                </a:cxn>
                <a:cxn ang="0">
                  <a:pos x="T6" y="T7"/>
                </a:cxn>
                <a:cxn ang="0">
                  <a:pos x="T8" y="T9"/>
                </a:cxn>
                <a:cxn ang="0">
                  <a:pos x="T10" y="T11"/>
                </a:cxn>
                <a:cxn ang="0">
                  <a:pos x="T12" y="T13"/>
                </a:cxn>
              </a:cxnLst>
              <a:rect l="0" t="0" r="r" b="b"/>
              <a:pathLst>
                <a:path w="259" h="67">
                  <a:moveTo>
                    <a:pt x="259" y="6"/>
                  </a:moveTo>
                  <a:cubicBezTo>
                    <a:pt x="236" y="43"/>
                    <a:pt x="202" y="56"/>
                    <a:pt x="161" y="54"/>
                  </a:cubicBezTo>
                  <a:cubicBezTo>
                    <a:pt x="150" y="54"/>
                    <a:pt x="138" y="52"/>
                    <a:pt x="128" y="49"/>
                  </a:cubicBezTo>
                  <a:cubicBezTo>
                    <a:pt x="84" y="35"/>
                    <a:pt x="43" y="38"/>
                    <a:pt x="5" y="67"/>
                  </a:cubicBezTo>
                  <a:cubicBezTo>
                    <a:pt x="0" y="61"/>
                    <a:pt x="6" y="58"/>
                    <a:pt x="8" y="55"/>
                  </a:cubicBezTo>
                  <a:cubicBezTo>
                    <a:pt x="34" y="20"/>
                    <a:pt x="80" y="0"/>
                    <a:pt x="118" y="14"/>
                  </a:cubicBezTo>
                  <a:cubicBezTo>
                    <a:pt x="167" y="32"/>
                    <a:pt x="213" y="35"/>
                    <a:pt x="259"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51" name="Freeform 12"/>
            <p:cNvSpPr>
              <a:spLocks/>
            </p:cNvSpPr>
            <p:nvPr/>
          </p:nvSpPr>
          <p:spPr bwMode="auto">
            <a:xfrm>
              <a:off x="-5127625" y="-1733550"/>
              <a:ext cx="917575" cy="319088"/>
            </a:xfrm>
            <a:custGeom>
              <a:avLst/>
              <a:gdLst>
                <a:gd name="T0" fmla="*/ 0 w 245"/>
                <a:gd name="T1" fmla="*/ 83 h 85"/>
                <a:gd name="T2" fmla="*/ 104 w 245"/>
                <a:gd name="T3" fmla="*/ 24 h 85"/>
                <a:gd name="T4" fmla="*/ 245 w 245"/>
                <a:gd name="T5" fmla="*/ 0 h 85"/>
                <a:gd name="T6" fmla="*/ 217 w 245"/>
                <a:gd name="T7" fmla="*/ 40 h 85"/>
                <a:gd name="T8" fmla="*/ 122 w 245"/>
                <a:gd name="T9" fmla="*/ 59 h 85"/>
                <a:gd name="T10" fmla="*/ 9 w 245"/>
                <a:gd name="T11" fmla="*/ 81 h 85"/>
                <a:gd name="T12" fmla="*/ 0 w 245"/>
                <a:gd name="T13" fmla="*/ 83 h 85"/>
              </a:gdLst>
              <a:ahLst/>
              <a:cxnLst>
                <a:cxn ang="0">
                  <a:pos x="T0" y="T1"/>
                </a:cxn>
                <a:cxn ang="0">
                  <a:pos x="T2" y="T3"/>
                </a:cxn>
                <a:cxn ang="0">
                  <a:pos x="T4" y="T5"/>
                </a:cxn>
                <a:cxn ang="0">
                  <a:pos x="T6" y="T7"/>
                </a:cxn>
                <a:cxn ang="0">
                  <a:pos x="T8" y="T9"/>
                </a:cxn>
                <a:cxn ang="0">
                  <a:pos x="T10" y="T11"/>
                </a:cxn>
                <a:cxn ang="0">
                  <a:pos x="T12" y="T13"/>
                </a:cxn>
              </a:cxnLst>
              <a:rect l="0" t="0" r="r" b="b"/>
              <a:pathLst>
                <a:path w="245" h="85">
                  <a:moveTo>
                    <a:pt x="0" y="83"/>
                  </a:moveTo>
                  <a:cubicBezTo>
                    <a:pt x="18" y="43"/>
                    <a:pt x="61" y="15"/>
                    <a:pt x="104" y="24"/>
                  </a:cubicBezTo>
                  <a:cubicBezTo>
                    <a:pt x="154" y="35"/>
                    <a:pt x="200" y="38"/>
                    <a:pt x="245" y="0"/>
                  </a:cubicBezTo>
                  <a:cubicBezTo>
                    <a:pt x="241" y="22"/>
                    <a:pt x="229" y="31"/>
                    <a:pt x="217" y="40"/>
                  </a:cubicBezTo>
                  <a:cubicBezTo>
                    <a:pt x="188" y="60"/>
                    <a:pt x="155" y="65"/>
                    <a:pt x="122" y="59"/>
                  </a:cubicBezTo>
                  <a:cubicBezTo>
                    <a:pt x="80" y="51"/>
                    <a:pt x="43" y="54"/>
                    <a:pt x="9" y="81"/>
                  </a:cubicBezTo>
                  <a:cubicBezTo>
                    <a:pt x="6" y="83"/>
                    <a:pt x="3" y="85"/>
                    <a:pt x="0"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52" name="Freeform 25"/>
            <p:cNvSpPr>
              <a:spLocks/>
            </p:cNvSpPr>
            <p:nvPr/>
          </p:nvSpPr>
          <p:spPr bwMode="auto">
            <a:xfrm>
              <a:off x="-4527550" y="2395538"/>
              <a:ext cx="735013" cy="482600"/>
            </a:xfrm>
            <a:custGeom>
              <a:avLst/>
              <a:gdLst>
                <a:gd name="T0" fmla="*/ 99 w 196"/>
                <a:gd name="T1" fmla="*/ 1 h 129"/>
                <a:gd name="T2" fmla="*/ 177 w 196"/>
                <a:gd name="T3" fmla="*/ 1 h 129"/>
                <a:gd name="T4" fmla="*/ 196 w 196"/>
                <a:gd name="T5" fmla="*/ 18 h 129"/>
                <a:gd name="T6" fmla="*/ 196 w 196"/>
                <a:gd name="T7" fmla="*/ 112 h 129"/>
                <a:gd name="T8" fmla="*/ 178 w 196"/>
                <a:gd name="T9" fmla="*/ 129 h 129"/>
                <a:gd name="T10" fmla="*/ 19 w 196"/>
                <a:gd name="T11" fmla="*/ 129 h 129"/>
                <a:gd name="T12" fmla="*/ 0 w 196"/>
                <a:gd name="T13" fmla="*/ 111 h 129"/>
                <a:gd name="T14" fmla="*/ 0 w 196"/>
                <a:gd name="T15" fmla="*/ 18 h 129"/>
                <a:gd name="T16" fmla="*/ 18 w 196"/>
                <a:gd name="T17" fmla="*/ 1 h 129"/>
                <a:gd name="T18" fmla="*/ 99 w 196"/>
                <a:gd name="T19" fmla="*/ 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6" h="129">
                  <a:moveTo>
                    <a:pt x="99" y="1"/>
                  </a:moveTo>
                  <a:cubicBezTo>
                    <a:pt x="125" y="1"/>
                    <a:pt x="151" y="1"/>
                    <a:pt x="177" y="1"/>
                  </a:cubicBezTo>
                  <a:cubicBezTo>
                    <a:pt x="190" y="0"/>
                    <a:pt x="196" y="4"/>
                    <a:pt x="196" y="18"/>
                  </a:cubicBezTo>
                  <a:cubicBezTo>
                    <a:pt x="195" y="50"/>
                    <a:pt x="195" y="81"/>
                    <a:pt x="196" y="112"/>
                  </a:cubicBezTo>
                  <a:cubicBezTo>
                    <a:pt x="196" y="125"/>
                    <a:pt x="191" y="129"/>
                    <a:pt x="178" y="129"/>
                  </a:cubicBezTo>
                  <a:cubicBezTo>
                    <a:pt x="125" y="129"/>
                    <a:pt x="72" y="129"/>
                    <a:pt x="19" y="129"/>
                  </a:cubicBezTo>
                  <a:cubicBezTo>
                    <a:pt x="6" y="129"/>
                    <a:pt x="0" y="126"/>
                    <a:pt x="0" y="111"/>
                  </a:cubicBezTo>
                  <a:cubicBezTo>
                    <a:pt x="1" y="80"/>
                    <a:pt x="1" y="49"/>
                    <a:pt x="0" y="18"/>
                  </a:cubicBezTo>
                  <a:cubicBezTo>
                    <a:pt x="0" y="4"/>
                    <a:pt x="5" y="0"/>
                    <a:pt x="18" y="1"/>
                  </a:cubicBezTo>
                  <a:cubicBezTo>
                    <a:pt x="45" y="1"/>
                    <a:pt x="72" y="1"/>
                    <a:pt x="9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53" name="Freeform 26"/>
            <p:cNvSpPr>
              <a:spLocks/>
            </p:cNvSpPr>
            <p:nvPr/>
          </p:nvSpPr>
          <p:spPr bwMode="auto">
            <a:xfrm>
              <a:off x="-3646488" y="2395538"/>
              <a:ext cx="738188" cy="482600"/>
            </a:xfrm>
            <a:custGeom>
              <a:avLst/>
              <a:gdLst>
                <a:gd name="T0" fmla="*/ 100 w 197"/>
                <a:gd name="T1" fmla="*/ 1 h 129"/>
                <a:gd name="T2" fmla="*/ 180 w 197"/>
                <a:gd name="T3" fmla="*/ 1 h 129"/>
                <a:gd name="T4" fmla="*/ 197 w 197"/>
                <a:gd name="T5" fmla="*/ 17 h 129"/>
                <a:gd name="T6" fmla="*/ 197 w 197"/>
                <a:gd name="T7" fmla="*/ 113 h 129"/>
                <a:gd name="T8" fmla="*/ 180 w 197"/>
                <a:gd name="T9" fmla="*/ 129 h 129"/>
                <a:gd name="T10" fmla="*/ 18 w 197"/>
                <a:gd name="T11" fmla="*/ 129 h 129"/>
                <a:gd name="T12" fmla="*/ 1 w 197"/>
                <a:gd name="T13" fmla="*/ 112 h 129"/>
                <a:gd name="T14" fmla="*/ 1 w 197"/>
                <a:gd name="T15" fmla="*/ 16 h 129"/>
                <a:gd name="T16" fmla="*/ 16 w 197"/>
                <a:gd name="T17" fmla="*/ 1 h 129"/>
                <a:gd name="T18" fmla="*/ 100 w 197"/>
                <a:gd name="T19" fmla="*/ 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29">
                  <a:moveTo>
                    <a:pt x="100" y="1"/>
                  </a:moveTo>
                  <a:cubicBezTo>
                    <a:pt x="127" y="1"/>
                    <a:pt x="153" y="1"/>
                    <a:pt x="180" y="1"/>
                  </a:cubicBezTo>
                  <a:cubicBezTo>
                    <a:pt x="192" y="0"/>
                    <a:pt x="197" y="5"/>
                    <a:pt x="197" y="17"/>
                  </a:cubicBezTo>
                  <a:cubicBezTo>
                    <a:pt x="196" y="49"/>
                    <a:pt x="196" y="81"/>
                    <a:pt x="197" y="113"/>
                  </a:cubicBezTo>
                  <a:cubicBezTo>
                    <a:pt x="197" y="125"/>
                    <a:pt x="193" y="129"/>
                    <a:pt x="180" y="129"/>
                  </a:cubicBezTo>
                  <a:cubicBezTo>
                    <a:pt x="126" y="129"/>
                    <a:pt x="72" y="129"/>
                    <a:pt x="18" y="129"/>
                  </a:cubicBezTo>
                  <a:cubicBezTo>
                    <a:pt x="6" y="129"/>
                    <a:pt x="0" y="125"/>
                    <a:pt x="1" y="112"/>
                  </a:cubicBezTo>
                  <a:cubicBezTo>
                    <a:pt x="1" y="80"/>
                    <a:pt x="1" y="48"/>
                    <a:pt x="1" y="16"/>
                  </a:cubicBezTo>
                  <a:cubicBezTo>
                    <a:pt x="1" y="5"/>
                    <a:pt x="5" y="1"/>
                    <a:pt x="16" y="1"/>
                  </a:cubicBezTo>
                  <a:cubicBezTo>
                    <a:pt x="44" y="1"/>
                    <a:pt x="72" y="1"/>
                    <a:pt x="10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54" name="Freeform 27"/>
            <p:cNvSpPr>
              <a:spLocks/>
            </p:cNvSpPr>
            <p:nvPr/>
          </p:nvSpPr>
          <p:spPr bwMode="auto">
            <a:xfrm>
              <a:off x="-5413375" y="2395538"/>
              <a:ext cx="735013" cy="482600"/>
            </a:xfrm>
            <a:custGeom>
              <a:avLst/>
              <a:gdLst>
                <a:gd name="T0" fmla="*/ 99 w 196"/>
                <a:gd name="T1" fmla="*/ 1 h 129"/>
                <a:gd name="T2" fmla="*/ 177 w 196"/>
                <a:gd name="T3" fmla="*/ 1 h 129"/>
                <a:gd name="T4" fmla="*/ 196 w 196"/>
                <a:gd name="T5" fmla="*/ 17 h 129"/>
                <a:gd name="T6" fmla="*/ 196 w 196"/>
                <a:gd name="T7" fmla="*/ 113 h 129"/>
                <a:gd name="T8" fmla="*/ 179 w 196"/>
                <a:gd name="T9" fmla="*/ 129 h 129"/>
                <a:gd name="T10" fmla="*/ 17 w 196"/>
                <a:gd name="T11" fmla="*/ 129 h 129"/>
                <a:gd name="T12" fmla="*/ 0 w 196"/>
                <a:gd name="T13" fmla="*/ 111 h 129"/>
                <a:gd name="T14" fmla="*/ 0 w 196"/>
                <a:gd name="T15" fmla="*/ 18 h 129"/>
                <a:gd name="T16" fmla="*/ 18 w 196"/>
                <a:gd name="T17" fmla="*/ 1 h 129"/>
                <a:gd name="T18" fmla="*/ 99 w 196"/>
                <a:gd name="T19" fmla="*/ 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6" h="129">
                  <a:moveTo>
                    <a:pt x="99" y="1"/>
                  </a:moveTo>
                  <a:cubicBezTo>
                    <a:pt x="125" y="1"/>
                    <a:pt x="151" y="1"/>
                    <a:pt x="177" y="1"/>
                  </a:cubicBezTo>
                  <a:cubicBezTo>
                    <a:pt x="190" y="0"/>
                    <a:pt x="196" y="3"/>
                    <a:pt x="196" y="17"/>
                  </a:cubicBezTo>
                  <a:cubicBezTo>
                    <a:pt x="195" y="49"/>
                    <a:pt x="195" y="81"/>
                    <a:pt x="196" y="113"/>
                  </a:cubicBezTo>
                  <a:cubicBezTo>
                    <a:pt x="196" y="125"/>
                    <a:pt x="191" y="129"/>
                    <a:pt x="179" y="129"/>
                  </a:cubicBezTo>
                  <a:cubicBezTo>
                    <a:pt x="125" y="129"/>
                    <a:pt x="71" y="129"/>
                    <a:pt x="17" y="129"/>
                  </a:cubicBezTo>
                  <a:cubicBezTo>
                    <a:pt x="4" y="129"/>
                    <a:pt x="0" y="124"/>
                    <a:pt x="0" y="111"/>
                  </a:cubicBezTo>
                  <a:cubicBezTo>
                    <a:pt x="1" y="80"/>
                    <a:pt x="1" y="49"/>
                    <a:pt x="0" y="18"/>
                  </a:cubicBezTo>
                  <a:cubicBezTo>
                    <a:pt x="0" y="4"/>
                    <a:pt x="5" y="0"/>
                    <a:pt x="18" y="1"/>
                  </a:cubicBezTo>
                  <a:cubicBezTo>
                    <a:pt x="45" y="1"/>
                    <a:pt x="72" y="1"/>
                    <a:pt x="9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grpSp>
      <p:grpSp>
        <p:nvGrpSpPr>
          <p:cNvPr id="55" name="Group 54"/>
          <p:cNvGrpSpPr/>
          <p:nvPr/>
        </p:nvGrpSpPr>
        <p:grpSpPr>
          <a:xfrm>
            <a:off x="7668855" y="3051291"/>
            <a:ext cx="525718" cy="392742"/>
            <a:chOff x="-16070263" y="-4259263"/>
            <a:chExt cx="14698663" cy="10980739"/>
          </a:xfrm>
          <a:solidFill>
            <a:schemeClr val="bg1"/>
          </a:solidFill>
        </p:grpSpPr>
        <p:sp>
          <p:nvSpPr>
            <p:cNvPr id="56" name="Freeform 8"/>
            <p:cNvSpPr>
              <a:spLocks/>
            </p:cNvSpPr>
            <p:nvPr/>
          </p:nvSpPr>
          <p:spPr bwMode="auto">
            <a:xfrm>
              <a:off x="-16070263" y="-4259263"/>
              <a:ext cx="12782550" cy="10864850"/>
            </a:xfrm>
            <a:custGeom>
              <a:avLst/>
              <a:gdLst>
                <a:gd name="T0" fmla="*/ 1708 w 3409"/>
                <a:gd name="T1" fmla="*/ 0 h 2897"/>
                <a:gd name="T2" fmla="*/ 1776 w 3409"/>
                <a:gd name="T3" fmla="*/ 31 h 2897"/>
                <a:gd name="T4" fmla="*/ 3390 w 3409"/>
                <a:gd name="T5" fmla="*/ 694 h 2897"/>
                <a:gd name="T6" fmla="*/ 3408 w 3409"/>
                <a:gd name="T7" fmla="*/ 721 h 2897"/>
                <a:gd name="T8" fmla="*/ 3408 w 3409"/>
                <a:gd name="T9" fmla="*/ 1329 h 2897"/>
                <a:gd name="T10" fmla="*/ 3388 w 3409"/>
                <a:gd name="T11" fmla="*/ 1349 h 2897"/>
                <a:gd name="T12" fmla="*/ 3300 w 3409"/>
                <a:gd name="T13" fmla="*/ 1349 h 2897"/>
                <a:gd name="T14" fmla="*/ 3280 w 3409"/>
                <a:gd name="T15" fmla="*/ 1328 h 2897"/>
                <a:gd name="T16" fmla="*/ 3280 w 3409"/>
                <a:gd name="T17" fmla="*/ 800 h 2897"/>
                <a:gd name="T18" fmla="*/ 3262 w 3409"/>
                <a:gd name="T19" fmla="*/ 773 h 2897"/>
                <a:gd name="T20" fmla="*/ 1723 w 3409"/>
                <a:gd name="T21" fmla="*/ 141 h 2897"/>
                <a:gd name="T22" fmla="*/ 1685 w 3409"/>
                <a:gd name="T23" fmla="*/ 141 h 2897"/>
                <a:gd name="T24" fmla="*/ 150 w 3409"/>
                <a:gd name="T25" fmla="*/ 771 h 2897"/>
                <a:gd name="T26" fmla="*/ 128 w 3409"/>
                <a:gd name="T27" fmla="*/ 804 h 2897"/>
                <a:gd name="T28" fmla="*/ 129 w 3409"/>
                <a:gd name="T29" fmla="*/ 2872 h 2897"/>
                <a:gd name="T30" fmla="*/ 104 w 3409"/>
                <a:gd name="T31" fmla="*/ 2896 h 2897"/>
                <a:gd name="T32" fmla="*/ 0 w 3409"/>
                <a:gd name="T33" fmla="*/ 2896 h 2897"/>
                <a:gd name="T34" fmla="*/ 0 w 3409"/>
                <a:gd name="T35" fmla="*/ 700 h 2897"/>
                <a:gd name="T36" fmla="*/ 59 w 3409"/>
                <a:gd name="T37" fmla="*/ 672 h 2897"/>
                <a:gd name="T38" fmla="*/ 795 w 3409"/>
                <a:gd name="T39" fmla="*/ 370 h 2897"/>
                <a:gd name="T40" fmla="*/ 1467 w 3409"/>
                <a:gd name="T41" fmla="*/ 94 h 2897"/>
                <a:gd name="T42" fmla="*/ 1657 w 3409"/>
                <a:gd name="T43" fmla="*/ 15 h 2897"/>
                <a:gd name="T44" fmla="*/ 1700 w 3409"/>
                <a:gd name="T45" fmla="*/ 0 h 2897"/>
                <a:gd name="T46" fmla="*/ 1708 w 3409"/>
                <a:gd name="T47" fmla="*/ 0 h 2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09" h="2897">
                  <a:moveTo>
                    <a:pt x="1708" y="0"/>
                  </a:moveTo>
                  <a:cubicBezTo>
                    <a:pt x="1728" y="16"/>
                    <a:pt x="1753" y="22"/>
                    <a:pt x="1776" y="31"/>
                  </a:cubicBezTo>
                  <a:cubicBezTo>
                    <a:pt x="2314" y="252"/>
                    <a:pt x="2852" y="473"/>
                    <a:pt x="3390" y="694"/>
                  </a:cubicBezTo>
                  <a:cubicBezTo>
                    <a:pt x="3404" y="699"/>
                    <a:pt x="3408" y="706"/>
                    <a:pt x="3408" y="721"/>
                  </a:cubicBezTo>
                  <a:cubicBezTo>
                    <a:pt x="3408" y="923"/>
                    <a:pt x="3408" y="1126"/>
                    <a:pt x="3408" y="1329"/>
                  </a:cubicBezTo>
                  <a:cubicBezTo>
                    <a:pt x="3409" y="1346"/>
                    <a:pt x="3404" y="1350"/>
                    <a:pt x="3388" y="1349"/>
                  </a:cubicBezTo>
                  <a:cubicBezTo>
                    <a:pt x="3358" y="1348"/>
                    <a:pt x="3329" y="1347"/>
                    <a:pt x="3300" y="1349"/>
                  </a:cubicBezTo>
                  <a:cubicBezTo>
                    <a:pt x="3282" y="1350"/>
                    <a:pt x="3280" y="1344"/>
                    <a:pt x="3280" y="1328"/>
                  </a:cubicBezTo>
                  <a:cubicBezTo>
                    <a:pt x="3280" y="1152"/>
                    <a:pt x="3280" y="976"/>
                    <a:pt x="3280" y="800"/>
                  </a:cubicBezTo>
                  <a:cubicBezTo>
                    <a:pt x="3281" y="785"/>
                    <a:pt x="3276" y="778"/>
                    <a:pt x="3262" y="773"/>
                  </a:cubicBezTo>
                  <a:cubicBezTo>
                    <a:pt x="2749" y="562"/>
                    <a:pt x="2236" y="352"/>
                    <a:pt x="1723" y="141"/>
                  </a:cubicBezTo>
                  <a:cubicBezTo>
                    <a:pt x="1710" y="135"/>
                    <a:pt x="1699" y="136"/>
                    <a:pt x="1685" y="141"/>
                  </a:cubicBezTo>
                  <a:cubicBezTo>
                    <a:pt x="1174" y="352"/>
                    <a:pt x="662" y="562"/>
                    <a:pt x="150" y="771"/>
                  </a:cubicBezTo>
                  <a:cubicBezTo>
                    <a:pt x="134" y="778"/>
                    <a:pt x="128" y="785"/>
                    <a:pt x="128" y="804"/>
                  </a:cubicBezTo>
                  <a:cubicBezTo>
                    <a:pt x="128" y="1493"/>
                    <a:pt x="128" y="2182"/>
                    <a:pt x="129" y="2872"/>
                  </a:cubicBezTo>
                  <a:cubicBezTo>
                    <a:pt x="129" y="2892"/>
                    <a:pt x="124" y="2897"/>
                    <a:pt x="104" y="2896"/>
                  </a:cubicBezTo>
                  <a:cubicBezTo>
                    <a:pt x="69" y="2895"/>
                    <a:pt x="35" y="2896"/>
                    <a:pt x="0" y="2896"/>
                  </a:cubicBezTo>
                  <a:cubicBezTo>
                    <a:pt x="0" y="2164"/>
                    <a:pt x="0" y="1432"/>
                    <a:pt x="0" y="700"/>
                  </a:cubicBezTo>
                  <a:cubicBezTo>
                    <a:pt x="17" y="685"/>
                    <a:pt x="39" y="680"/>
                    <a:pt x="59" y="672"/>
                  </a:cubicBezTo>
                  <a:cubicBezTo>
                    <a:pt x="305" y="571"/>
                    <a:pt x="550" y="470"/>
                    <a:pt x="795" y="370"/>
                  </a:cubicBezTo>
                  <a:cubicBezTo>
                    <a:pt x="1019" y="278"/>
                    <a:pt x="1243" y="186"/>
                    <a:pt x="1467" y="94"/>
                  </a:cubicBezTo>
                  <a:cubicBezTo>
                    <a:pt x="1530" y="68"/>
                    <a:pt x="1594" y="42"/>
                    <a:pt x="1657" y="15"/>
                  </a:cubicBezTo>
                  <a:cubicBezTo>
                    <a:pt x="1671" y="9"/>
                    <a:pt x="1686" y="6"/>
                    <a:pt x="1700" y="0"/>
                  </a:cubicBezTo>
                  <a:cubicBezTo>
                    <a:pt x="1703" y="0"/>
                    <a:pt x="1705" y="0"/>
                    <a:pt x="17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solidFill>
                  <a:schemeClr val="bg1"/>
                </a:solidFill>
              </a:endParaRPr>
            </a:p>
          </p:txBody>
        </p:sp>
        <p:sp>
          <p:nvSpPr>
            <p:cNvPr id="57" name="Freeform 9"/>
            <p:cNvSpPr>
              <a:spLocks/>
            </p:cNvSpPr>
            <p:nvPr/>
          </p:nvSpPr>
          <p:spPr bwMode="auto">
            <a:xfrm>
              <a:off x="-5616575" y="1509712"/>
              <a:ext cx="4244975" cy="4159021"/>
            </a:xfrm>
            <a:custGeom>
              <a:avLst/>
              <a:gdLst/>
              <a:ahLst/>
              <a:cxnLst/>
              <a:rect l="l" t="t" r="r" b="b"/>
              <a:pathLst>
                <a:path w="4244975" h="4159021">
                  <a:moveTo>
                    <a:pt x="649001" y="490538"/>
                  </a:moveTo>
                  <a:cubicBezTo>
                    <a:pt x="544035" y="490538"/>
                    <a:pt x="499049" y="539335"/>
                    <a:pt x="499049" y="644435"/>
                  </a:cubicBezTo>
                  <a:cubicBezTo>
                    <a:pt x="495300" y="955982"/>
                    <a:pt x="495300" y="1271282"/>
                    <a:pt x="499049" y="1582829"/>
                  </a:cubicBezTo>
                  <a:cubicBezTo>
                    <a:pt x="499049" y="1687930"/>
                    <a:pt x="544035" y="1732973"/>
                    <a:pt x="649001" y="1732973"/>
                  </a:cubicBezTo>
                  <a:cubicBezTo>
                    <a:pt x="963900" y="1736726"/>
                    <a:pt x="1278798" y="1736726"/>
                    <a:pt x="1593697" y="1732973"/>
                  </a:cubicBezTo>
                  <a:cubicBezTo>
                    <a:pt x="1694915" y="1732973"/>
                    <a:pt x="1739900" y="1687930"/>
                    <a:pt x="1739900" y="1582829"/>
                  </a:cubicBezTo>
                  <a:cubicBezTo>
                    <a:pt x="1739900" y="1428933"/>
                    <a:pt x="1739900" y="1271282"/>
                    <a:pt x="1739900" y="1117386"/>
                  </a:cubicBezTo>
                  <a:lnTo>
                    <a:pt x="1739900" y="644435"/>
                  </a:lnTo>
                  <a:cubicBezTo>
                    <a:pt x="1739900" y="539335"/>
                    <a:pt x="1694915" y="490538"/>
                    <a:pt x="1593697" y="490538"/>
                  </a:cubicBezTo>
                  <a:cubicBezTo>
                    <a:pt x="1278798" y="490538"/>
                    <a:pt x="963900" y="490538"/>
                    <a:pt x="649001" y="490538"/>
                  </a:cubicBezTo>
                  <a:close/>
                  <a:moveTo>
                    <a:pt x="56250" y="0"/>
                  </a:moveTo>
                  <a:cubicBezTo>
                    <a:pt x="753746" y="0"/>
                    <a:pt x="1451242" y="0"/>
                    <a:pt x="2148738" y="0"/>
                  </a:cubicBezTo>
                  <a:cubicBezTo>
                    <a:pt x="2197487" y="0"/>
                    <a:pt x="2212487" y="18750"/>
                    <a:pt x="2223737" y="59999"/>
                  </a:cubicBezTo>
                  <a:cubicBezTo>
                    <a:pt x="2418736" y="648738"/>
                    <a:pt x="2613735" y="1237478"/>
                    <a:pt x="2804984" y="1829967"/>
                  </a:cubicBezTo>
                  <a:cubicBezTo>
                    <a:pt x="2819984" y="1882466"/>
                    <a:pt x="2842483" y="1897466"/>
                    <a:pt x="2898733" y="1897466"/>
                  </a:cubicBezTo>
                  <a:cubicBezTo>
                    <a:pt x="3018732" y="1889966"/>
                    <a:pt x="3142482" y="1897466"/>
                    <a:pt x="3266231" y="1893716"/>
                  </a:cubicBezTo>
                  <a:cubicBezTo>
                    <a:pt x="3363730" y="1889966"/>
                    <a:pt x="3449980" y="1919966"/>
                    <a:pt x="3528729" y="1979964"/>
                  </a:cubicBezTo>
                  <a:cubicBezTo>
                    <a:pt x="3701228" y="2103712"/>
                    <a:pt x="3824978" y="2264959"/>
                    <a:pt x="3914977" y="2456206"/>
                  </a:cubicBezTo>
                  <a:cubicBezTo>
                    <a:pt x="3937477" y="2504955"/>
                    <a:pt x="3944977" y="2557454"/>
                    <a:pt x="3944977" y="2609953"/>
                  </a:cubicBezTo>
                  <a:cubicBezTo>
                    <a:pt x="3944977" y="2928697"/>
                    <a:pt x="3944977" y="3243692"/>
                    <a:pt x="3944977" y="3562436"/>
                  </a:cubicBezTo>
                  <a:cubicBezTo>
                    <a:pt x="3944977" y="3682434"/>
                    <a:pt x="3944977" y="3686184"/>
                    <a:pt x="4057476" y="3678684"/>
                  </a:cubicBezTo>
                  <a:cubicBezTo>
                    <a:pt x="4147476" y="3678684"/>
                    <a:pt x="4207476" y="3708683"/>
                    <a:pt x="4244975" y="3787432"/>
                  </a:cubicBezTo>
                  <a:lnTo>
                    <a:pt x="4244975" y="4057427"/>
                  </a:lnTo>
                  <a:cubicBezTo>
                    <a:pt x="4199976" y="4136176"/>
                    <a:pt x="4136226" y="4162425"/>
                    <a:pt x="4046226" y="4158675"/>
                  </a:cubicBezTo>
                  <a:cubicBezTo>
                    <a:pt x="3742478" y="4154925"/>
                    <a:pt x="3438730" y="4158675"/>
                    <a:pt x="3131232" y="4158675"/>
                  </a:cubicBezTo>
                  <a:cubicBezTo>
                    <a:pt x="3086232" y="4158675"/>
                    <a:pt x="3063732" y="4151175"/>
                    <a:pt x="3056232" y="4098676"/>
                  </a:cubicBezTo>
                  <a:cubicBezTo>
                    <a:pt x="2958733" y="3633685"/>
                    <a:pt x="2561235" y="3307440"/>
                    <a:pt x="2096238" y="3307440"/>
                  </a:cubicBezTo>
                  <a:cubicBezTo>
                    <a:pt x="1627491" y="3307440"/>
                    <a:pt x="1233743" y="3633685"/>
                    <a:pt x="1139994" y="4106176"/>
                  </a:cubicBezTo>
                  <a:cubicBezTo>
                    <a:pt x="1132494" y="4143675"/>
                    <a:pt x="1121244" y="4158675"/>
                    <a:pt x="1076244" y="4158675"/>
                  </a:cubicBezTo>
                  <a:cubicBezTo>
                    <a:pt x="734996" y="4158675"/>
                    <a:pt x="397498" y="4158675"/>
                    <a:pt x="56250" y="4158675"/>
                  </a:cubicBezTo>
                  <a:cubicBezTo>
                    <a:pt x="7500" y="4158675"/>
                    <a:pt x="0" y="4143675"/>
                    <a:pt x="0" y="4098676"/>
                  </a:cubicBezTo>
                  <a:cubicBezTo>
                    <a:pt x="0" y="2752450"/>
                    <a:pt x="0" y="1406225"/>
                    <a:pt x="0" y="59999"/>
                  </a:cubicBezTo>
                  <a:cubicBezTo>
                    <a:pt x="0" y="11250"/>
                    <a:pt x="11250" y="0"/>
                    <a:pt x="562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solidFill>
                  <a:schemeClr val="bg1"/>
                </a:solidFill>
              </a:endParaRPr>
            </a:p>
          </p:txBody>
        </p:sp>
        <p:sp>
          <p:nvSpPr>
            <p:cNvPr id="58" name="Freeform 11"/>
            <p:cNvSpPr>
              <a:spLocks/>
            </p:cNvSpPr>
            <p:nvPr/>
          </p:nvSpPr>
          <p:spPr bwMode="auto">
            <a:xfrm>
              <a:off x="-12918870" y="4951780"/>
              <a:ext cx="1767401" cy="1769695"/>
            </a:xfrm>
            <a:custGeom>
              <a:avLst/>
              <a:gdLst/>
              <a:ahLst/>
              <a:cxnLst/>
              <a:rect l="l" t="t" r="r" b="b"/>
              <a:pathLst>
                <a:path w="1767401" h="1769695">
                  <a:moveTo>
                    <a:pt x="886486" y="330410"/>
                  </a:moveTo>
                  <a:cubicBezTo>
                    <a:pt x="582552" y="326657"/>
                    <a:pt x="331150" y="574307"/>
                    <a:pt x="327397" y="878241"/>
                  </a:cubicBezTo>
                  <a:cubicBezTo>
                    <a:pt x="323645" y="1185928"/>
                    <a:pt x="575047" y="1441082"/>
                    <a:pt x="882734" y="1441082"/>
                  </a:cubicBezTo>
                  <a:cubicBezTo>
                    <a:pt x="1182915" y="1441082"/>
                    <a:pt x="1434318" y="1189680"/>
                    <a:pt x="1438070" y="889498"/>
                  </a:cubicBezTo>
                  <a:cubicBezTo>
                    <a:pt x="1438070" y="581812"/>
                    <a:pt x="1190420" y="334162"/>
                    <a:pt x="886486" y="330410"/>
                  </a:cubicBezTo>
                  <a:close/>
                  <a:moveTo>
                    <a:pt x="935790" y="907"/>
                  </a:moveTo>
                  <a:cubicBezTo>
                    <a:pt x="1340668" y="19645"/>
                    <a:pt x="1693062" y="338176"/>
                    <a:pt x="1756793" y="746646"/>
                  </a:cubicBezTo>
                  <a:cubicBezTo>
                    <a:pt x="1831770" y="1241307"/>
                    <a:pt x="1501869" y="1687252"/>
                    <a:pt x="1003270" y="1758453"/>
                  </a:cubicBezTo>
                  <a:cubicBezTo>
                    <a:pt x="999521" y="1758453"/>
                    <a:pt x="992023" y="1765948"/>
                    <a:pt x="988274" y="1769695"/>
                  </a:cubicBezTo>
                  <a:cubicBezTo>
                    <a:pt x="909548" y="1769695"/>
                    <a:pt x="827073" y="1769695"/>
                    <a:pt x="748346" y="1769695"/>
                  </a:cubicBezTo>
                  <a:cubicBezTo>
                    <a:pt x="665871" y="1732221"/>
                    <a:pt x="575898" y="1720979"/>
                    <a:pt x="489674" y="1679757"/>
                  </a:cubicBezTo>
                  <a:cubicBezTo>
                    <a:pt x="114787" y="1492385"/>
                    <a:pt x="-76405" y="1072673"/>
                    <a:pt x="28563" y="660455"/>
                  </a:cubicBezTo>
                  <a:cubicBezTo>
                    <a:pt x="129783" y="255733"/>
                    <a:pt x="508419" y="-17830"/>
                    <a:pt x="935790" y="9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solidFill>
                  <a:schemeClr val="bg1"/>
                </a:solidFill>
              </a:endParaRPr>
            </a:p>
          </p:txBody>
        </p:sp>
        <p:sp>
          <p:nvSpPr>
            <p:cNvPr id="59" name="Freeform 12"/>
            <p:cNvSpPr>
              <a:spLocks/>
            </p:cNvSpPr>
            <p:nvPr/>
          </p:nvSpPr>
          <p:spPr bwMode="auto">
            <a:xfrm>
              <a:off x="-10788798" y="4951339"/>
              <a:ext cx="1768885" cy="1770136"/>
            </a:xfrm>
            <a:custGeom>
              <a:avLst/>
              <a:gdLst/>
              <a:ahLst/>
              <a:cxnLst/>
              <a:rect l="l" t="t" r="r" b="b"/>
              <a:pathLst>
                <a:path w="1768885" h="1770136">
                  <a:moveTo>
                    <a:pt x="886552" y="330273"/>
                  </a:moveTo>
                  <a:cubicBezTo>
                    <a:pt x="578706" y="330273"/>
                    <a:pt x="327173" y="581806"/>
                    <a:pt x="330927" y="889652"/>
                  </a:cubicBezTo>
                  <a:cubicBezTo>
                    <a:pt x="330927" y="1193744"/>
                    <a:pt x="582460" y="1441523"/>
                    <a:pt x="886552" y="1441523"/>
                  </a:cubicBezTo>
                  <a:cubicBezTo>
                    <a:pt x="1190644" y="1441523"/>
                    <a:pt x="1438423" y="1189990"/>
                    <a:pt x="1438423" y="885898"/>
                  </a:cubicBezTo>
                  <a:cubicBezTo>
                    <a:pt x="1438423" y="581806"/>
                    <a:pt x="1190644" y="334027"/>
                    <a:pt x="886552" y="330273"/>
                  </a:cubicBezTo>
                  <a:close/>
                  <a:moveTo>
                    <a:pt x="827572" y="1701"/>
                  </a:moveTo>
                  <a:cubicBezTo>
                    <a:pt x="874431" y="-1300"/>
                    <a:pt x="921743" y="-363"/>
                    <a:pt x="969055" y="4790"/>
                  </a:cubicBezTo>
                  <a:cubicBezTo>
                    <a:pt x="1370037" y="49767"/>
                    <a:pt x="1688573" y="345865"/>
                    <a:pt x="1756028" y="735666"/>
                  </a:cubicBezTo>
                  <a:cubicBezTo>
                    <a:pt x="1838473" y="1222916"/>
                    <a:pt x="1516189" y="1672686"/>
                    <a:pt x="1025267" y="1755144"/>
                  </a:cubicBezTo>
                  <a:cubicBezTo>
                    <a:pt x="1017772" y="1758892"/>
                    <a:pt x="1006530" y="1758892"/>
                    <a:pt x="1002782" y="1770136"/>
                  </a:cubicBezTo>
                  <a:cubicBezTo>
                    <a:pt x="927833" y="1770136"/>
                    <a:pt x="852883" y="1770136"/>
                    <a:pt x="777933" y="1770136"/>
                  </a:cubicBezTo>
                  <a:cubicBezTo>
                    <a:pt x="620538" y="1732655"/>
                    <a:pt x="466891" y="1683930"/>
                    <a:pt x="335729" y="1578984"/>
                  </a:cubicBezTo>
                  <a:cubicBezTo>
                    <a:pt x="28435" y="1335359"/>
                    <a:pt x="-83990" y="915574"/>
                    <a:pt x="65910" y="548262"/>
                  </a:cubicBezTo>
                  <a:cubicBezTo>
                    <a:pt x="193793" y="236703"/>
                    <a:pt x="499564" y="22711"/>
                    <a:pt x="827572" y="17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solidFill>
                  <a:schemeClr val="bg1"/>
                </a:solidFill>
              </a:endParaRPr>
            </a:p>
          </p:txBody>
        </p:sp>
        <p:sp>
          <p:nvSpPr>
            <p:cNvPr id="60" name="Freeform 13"/>
            <p:cNvSpPr>
              <a:spLocks/>
            </p:cNvSpPr>
            <p:nvPr/>
          </p:nvSpPr>
          <p:spPr bwMode="auto">
            <a:xfrm>
              <a:off x="-4403212" y="4950005"/>
              <a:ext cx="1767661" cy="1771471"/>
            </a:xfrm>
            <a:custGeom>
              <a:avLst/>
              <a:gdLst/>
              <a:ahLst/>
              <a:cxnLst/>
              <a:rect l="l" t="t" r="r" b="b"/>
              <a:pathLst>
                <a:path w="1767661" h="1771471">
                  <a:moveTo>
                    <a:pt x="883946" y="331608"/>
                  </a:moveTo>
                  <a:cubicBezTo>
                    <a:pt x="580288" y="331608"/>
                    <a:pt x="332863" y="583141"/>
                    <a:pt x="332863" y="887233"/>
                  </a:cubicBezTo>
                  <a:cubicBezTo>
                    <a:pt x="332863" y="1191325"/>
                    <a:pt x="580288" y="1442858"/>
                    <a:pt x="883946" y="1442858"/>
                  </a:cubicBezTo>
                  <a:cubicBezTo>
                    <a:pt x="1187604" y="1442858"/>
                    <a:pt x="1442526" y="1187571"/>
                    <a:pt x="1438777" y="883479"/>
                  </a:cubicBezTo>
                  <a:cubicBezTo>
                    <a:pt x="1435028" y="579387"/>
                    <a:pt x="1187604" y="331608"/>
                    <a:pt x="883946" y="331608"/>
                  </a:cubicBezTo>
                  <a:close/>
                  <a:moveTo>
                    <a:pt x="819642" y="2000"/>
                  </a:moveTo>
                  <a:cubicBezTo>
                    <a:pt x="868963" y="-1428"/>
                    <a:pt x="918944" y="-490"/>
                    <a:pt x="969100" y="5135"/>
                  </a:cubicBezTo>
                  <a:cubicBezTo>
                    <a:pt x="1381600" y="50138"/>
                    <a:pt x="1707850" y="365153"/>
                    <a:pt x="1760350" y="766422"/>
                  </a:cubicBezTo>
                  <a:cubicBezTo>
                    <a:pt x="1820350" y="1246446"/>
                    <a:pt x="1505350" y="1677717"/>
                    <a:pt x="1025350" y="1760221"/>
                  </a:cubicBezTo>
                  <a:cubicBezTo>
                    <a:pt x="1014100" y="1760221"/>
                    <a:pt x="1002850" y="1767721"/>
                    <a:pt x="991600" y="1771471"/>
                  </a:cubicBezTo>
                  <a:cubicBezTo>
                    <a:pt x="912850" y="1771471"/>
                    <a:pt x="830350" y="1771471"/>
                    <a:pt x="751600" y="1771471"/>
                  </a:cubicBezTo>
                  <a:cubicBezTo>
                    <a:pt x="635350" y="1730219"/>
                    <a:pt x="515350" y="1700218"/>
                    <a:pt x="410350" y="1632714"/>
                  </a:cubicBezTo>
                  <a:cubicBezTo>
                    <a:pt x="69100" y="1418954"/>
                    <a:pt x="-84650" y="987683"/>
                    <a:pt x="46600" y="605165"/>
                  </a:cubicBezTo>
                  <a:cubicBezTo>
                    <a:pt x="161444" y="263898"/>
                    <a:pt x="474393" y="25996"/>
                    <a:pt x="819642" y="20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solidFill>
                  <a:schemeClr val="bg1"/>
                </a:solidFill>
              </a:endParaRPr>
            </a:p>
          </p:txBody>
        </p:sp>
        <p:sp>
          <p:nvSpPr>
            <p:cNvPr id="61" name="Freeform 14"/>
            <p:cNvSpPr>
              <a:spLocks/>
            </p:cNvSpPr>
            <p:nvPr/>
          </p:nvSpPr>
          <p:spPr bwMode="auto">
            <a:xfrm>
              <a:off x="-8166100" y="5132387"/>
              <a:ext cx="1938338" cy="895350"/>
            </a:xfrm>
            <a:custGeom>
              <a:avLst/>
              <a:gdLst>
                <a:gd name="T0" fmla="*/ 260 w 517"/>
                <a:gd name="T1" fmla="*/ 0 h 239"/>
                <a:gd name="T2" fmla="*/ 470 w 517"/>
                <a:gd name="T3" fmla="*/ 0 h 239"/>
                <a:gd name="T4" fmla="*/ 517 w 517"/>
                <a:gd name="T5" fmla="*/ 46 h 239"/>
                <a:gd name="T6" fmla="*/ 517 w 517"/>
                <a:gd name="T7" fmla="*/ 192 h 239"/>
                <a:gd name="T8" fmla="*/ 470 w 517"/>
                <a:gd name="T9" fmla="*/ 238 h 239"/>
                <a:gd name="T10" fmla="*/ 152 w 517"/>
                <a:gd name="T11" fmla="*/ 238 h 239"/>
                <a:gd name="T12" fmla="*/ 44 w 517"/>
                <a:gd name="T13" fmla="*/ 238 h 239"/>
                <a:gd name="T14" fmla="*/ 0 w 517"/>
                <a:gd name="T15" fmla="*/ 193 h 239"/>
                <a:gd name="T16" fmla="*/ 0 w 517"/>
                <a:gd name="T17" fmla="*/ 49 h 239"/>
                <a:gd name="T18" fmla="*/ 50 w 517"/>
                <a:gd name="T19" fmla="*/ 0 h 239"/>
                <a:gd name="T20" fmla="*/ 260 w 517"/>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7" h="239">
                  <a:moveTo>
                    <a:pt x="260" y="0"/>
                  </a:moveTo>
                  <a:cubicBezTo>
                    <a:pt x="330" y="0"/>
                    <a:pt x="400" y="0"/>
                    <a:pt x="470" y="0"/>
                  </a:cubicBezTo>
                  <a:cubicBezTo>
                    <a:pt x="506" y="0"/>
                    <a:pt x="517" y="11"/>
                    <a:pt x="517" y="46"/>
                  </a:cubicBezTo>
                  <a:cubicBezTo>
                    <a:pt x="517" y="95"/>
                    <a:pt x="517" y="143"/>
                    <a:pt x="517" y="192"/>
                  </a:cubicBezTo>
                  <a:cubicBezTo>
                    <a:pt x="517" y="227"/>
                    <a:pt x="506" y="238"/>
                    <a:pt x="470" y="238"/>
                  </a:cubicBezTo>
                  <a:cubicBezTo>
                    <a:pt x="364" y="238"/>
                    <a:pt x="258" y="238"/>
                    <a:pt x="152" y="238"/>
                  </a:cubicBezTo>
                  <a:cubicBezTo>
                    <a:pt x="116" y="238"/>
                    <a:pt x="80" y="239"/>
                    <a:pt x="44" y="238"/>
                  </a:cubicBezTo>
                  <a:cubicBezTo>
                    <a:pt x="11" y="238"/>
                    <a:pt x="0" y="226"/>
                    <a:pt x="0" y="193"/>
                  </a:cubicBezTo>
                  <a:cubicBezTo>
                    <a:pt x="0" y="145"/>
                    <a:pt x="0" y="97"/>
                    <a:pt x="0" y="49"/>
                  </a:cubicBezTo>
                  <a:cubicBezTo>
                    <a:pt x="0" y="10"/>
                    <a:pt x="10" y="0"/>
                    <a:pt x="50" y="0"/>
                  </a:cubicBezTo>
                  <a:cubicBezTo>
                    <a:pt x="120" y="0"/>
                    <a:pt x="190" y="0"/>
                    <a:pt x="2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solidFill>
                  <a:schemeClr val="bg1"/>
                </a:solidFill>
              </a:endParaRPr>
            </a:p>
          </p:txBody>
        </p:sp>
        <p:sp>
          <p:nvSpPr>
            <p:cNvPr id="62" name="Freeform 15"/>
            <p:cNvSpPr>
              <a:spLocks/>
            </p:cNvSpPr>
            <p:nvPr/>
          </p:nvSpPr>
          <p:spPr bwMode="auto">
            <a:xfrm>
              <a:off x="-13292138" y="1504950"/>
              <a:ext cx="1924050" cy="877888"/>
            </a:xfrm>
            <a:custGeom>
              <a:avLst/>
              <a:gdLst>
                <a:gd name="T0" fmla="*/ 256 w 513"/>
                <a:gd name="T1" fmla="*/ 234 h 234"/>
                <a:gd name="T2" fmla="*/ 26 w 513"/>
                <a:gd name="T3" fmla="*/ 234 h 234"/>
                <a:gd name="T4" fmla="*/ 1 w 513"/>
                <a:gd name="T5" fmla="*/ 209 h 234"/>
                <a:gd name="T6" fmla="*/ 1 w 513"/>
                <a:gd name="T7" fmla="*/ 25 h 234"/>
                <a:gd name="T8" fmla="*/ 27 w 513"/>
                <a:gd name="T9" fmla="*/ 0 h 234"/>
                <a:gd name="T10" fmla="*/ 486 w 513"/>
                <a:gd name="T11" fmla="*/ 0 h 234"/>
                <a:gd name="T12" fmla="*/ 513 w 513"/>
                <a:gd name="T13" fmla="*/ 26 h 234"/>
                <a:gd name="T14" fmla="*/ 513 w 513"/>
                <a:gd name="T15" fmla="*/ 206 h 234"/>
                <a:gd name="T16" fmla="*/ 484 w 513"/>
                <a:gd name="T17" fmla="*/ 234 h 234"/>
                <a:gd name="T18" fmla="*/ 256 w 513"/>
                <a:gd name="T19"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3" h="234">
                  <a:moveTo>
                    <a:pt x="256" y="234"/>
                  </a:moveTo>
                  <a:cubicBezTo>
                    <a:pt x="180" y="234"/>
                    <a:pt x="103" y="234"/>
                    <a:pt x="26" y="234"/>
                  </a:cubicBezTo>
                  <a:cubicBezTo>
                    <a:pt x="8" y="234"/>
                    <a:pt x="0" y="228"/>
                    <a:pt x="1" y="209"/>
                  </a:cubicBezTo>
                  <a:cubicBezTo>
                    <a:pt x="2" y="148"/>
                    <a:pt x="2" y="86"/>
                    <a:pt x="1" y="25"/>
                  </a:cubicBezTo>
                  <a:cubicBezTo>
                    <a:pt x="0" y="6"/>
                    <a:pt x="8" y="0"/>
                    <a:pt x="27" y="0"/>
                  </a:cubicBezTo>
                  <a:cubicBezTo>
                    <a:pt x="180" y="1"/>
                    <a:pt x="333" y="0"/>
                    <a:pt x="486" y="0"/>
                  </a:cubicBezTo>
                  <a:cubicBezTo>
                    <a:pt x="511" y="0"/>
                    <a:pt x="513" y="3"/>
                    <a:pt x="513" y="26"/>
                  </a:cubicBezTo>
                  <a:cubicBezTo>
                    <a:pt x="513" y="86"/>
                    <a:pt x="513" y="146"/>
                    <a:pt x="513" y="206"/>
                  </a:cubicBezTo>
                  <a:cubicBezTo>
                    <a:pt x="513" y="232"/>
                    <a:pt x="511" y="234"/>
                    <a:pt x="484" y="234"/>
                  </a:cubicBezTo>
                  <a:cubicBezTo>
                    <a:pt x="408" y="234"/>
                    <a:pt x="332" y="234"/>
                    <a:pt x="256" y="2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solidFill>
                  <a:schemeClr val="bg1"/>
                </a:solidFill>
              </a:endParaRPr>
            </a:p>
          </p:txBody>
        </p:sp>
        <p:sp>
          <p:nvSpPr>
            <p:cNvPr id="63" name="Freeform 16"/>
            <p:cNvSpPr>
              <a:spLocks/>
            </p:cNvSpPr>
            <p:nvPr/>
          </p:nvSpPr>
          <p:spPr bwMode="auto">
            <a:xfrm>
              <a:off x="-13292138" y="2851150"/>
              <a:ext cx="1927225" cy="882650"/>
            </a:xfrm>
            <a:custGeom>
              <a:avLst/>
              <a:gdLst>
                <a:gd name="T0" fmla="*/ 258 w 514"/>
                <a:gd name="T1" fmla="*/ 1 h 235"/>
                <a:gd name="T2" fmla="*/ 488 w 514"/>
                <a:gd name="T3" fmla="*/ 1 h 235"/>
                <a:gd name="T4" fmla="*/ 513 w 514"/>
                <a:gd name="T5" fmla="*/ 26 h 235"/>
                <a:gd name="T6" fmla="*/ 513 w 514"/>
                <a:gd name="T7" fmla="*/ 208 h 235"/>
                <a:gd name="T8" fmla="*/ 487 w 514"/>
                <a:gd name="T9" fmla="*/ 235 h 235"/>
                <a:gd name="T10" fmla="*/ 27 w 514"/>
                <a:gd name="T11" fmla="*/ 235 h 235"/>
                <a:gd name="T12" fmla="*/ 1 w 514"/>
                <a:gd name="T13" fmla="*/ 208 h 235"/>
                <a:gd name="T14" fmla="*/ 1 w 514"/>
                <a:gd name="T15" fmla="*/ 26 h 235"/>
                <a:gd name="T16" fmla="*/ 26 w 514"/>
                <a:gd name="T17" fmla="*/ 1 h 235"/>
                <a:gd name="T18" fmla="*/ 258 w 514"/>
                <a:gd name="T19" fmla="*/ 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4" h="235">
                  <a:moveTo>
                    <a:pt x="258" y="1"/>
                  </a:moveTo>
                  <a:cubicBezTo>
                    <a:pt x="334" y="1"/>
                    <a:pt x="411" y="1"/>
                    <a:pt x="488" y="1"/>
                  </a:cubicBezTo>
                  <a:cubicBezTo>
                    <a:pt x="507" y="1"/>
                    <a:pt x="514" y="7"/>
                    <a:pt x="513" y="26"/>
                  </a:cubicBezTo>
                  <a:cubicBezTo>
                    <a:pt x="512" y="87"/>
                    <a:pt x="513" y="147"/>
                    <a:pt x="513" y="208"/>
                  </a:cubicBezTo>
                  <a:cubicBezTo>
                    <a:pt x="513" y="232"/>
                    <a:pt x="510" y="235"/>
                    <a:pt x="487" y="235"/>
                  </a:cubicBezTo>
                  <a:cubicBezTo>
                    <a:pt x="334" y="235"/>
                    <a:pt x="180" y="235"/>
                    <a:pt x="27" y="235"/>
                  </a:cubicBezTo>
                  <a:cubicBezTo>
                    <a:pt x="3" y="235"/>
                    <a:pt x="1" y="232"/>
                    <a:pt x="1" y="208"/>
                  </a:cubicBezTo>
                  <a:cubicBezTo>
                    <a:pt x="1" y="148"/>
                    <a:pt x="1" y="87"/>
                    <a:pt x="1" y="26"/>
                  </a:cubicBezTo>
                  <a:cubicBezTo>
                    <a:pt x="0" y="8"/>
                    <a:pt x="7" y="0"/>
                    <a:pt x="26" y="1"/>
                  </a:cubicBezTo>
                  <a:cubicBezTo>
                    <a:pt x="103" y="1"/>
                    <a:pt x="181" y="1"/>
                    <a:pt x="25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solidFill>
                  <a:schemeClr val="bg1"/>
                </a:solidFill>
              </a:endParaRPr>
            </a:p>
          </p:txBody>
        </p:sp>
        <p:sp>
          <p:nvSpPr>
            <p:cNvPr id="64" name="Freeform 17"/>
            <p:cNvSpPr>
              <a:spLocks/>
            </p:cNvSpPr>
            <p:nvPr/>
          </p:nvSpPr>
          <p:spPr bwMode="auto">
            <a:xfrm>
              <a:off x="-9774238" y="4816475"/>
              <a:ext cx="4083050" cy="855663"/>
            </a:xfrm>
            <a:custGeom>
              <a:avLst/>
              <a:gdLst>
                <a:gd name="T0" fmla="*/ 0 w 1089"/>
                <a:gd name="T1" fmla="*/ 0 h 228"/>
                <a:gd name="T2" fmla="*/ 26 w 1089"/>
                <a:gd name="T3" fmla="*/ 0 h 228"/>
                <a:gd name="T4" fmla="*/ 1066 w 1089"/>
                <a:gd name="T5" fmla="*/ 0 h 228"/>
                <a:gd name="T6" fmla="*/ 1089 w 1089"/>
                <a:gd name="T7" fmla="*/ 22 h 228"/>
                <a:gd name="T8" fmla="*/ 1089 w 1089"/>
                <a:gd name="T9" fmla="*/ 208 h 228"/>
                <a:gd name="T10" fmla="*/ 1071 w 1089"/>
                <a:gd name="T11" fmla="*/ 227 h 228"/>
                <a:gd name="T12" fmla="*/ 985 w 1089"/>
                <a:gd name="T13" fmla="*/ 227 h 228"/>
                <a:gd name="T14" fmla="*/ 969 w 1089"/>
                <a:gd name="T15" fmla="*/ 210 h 228"/>
                <a:gd name="T16" fmla="*/ 969 w 1089"/>
                <a:gd name="T17" fmla="*/ 110 h 228"/>
                <a:gd name="T18" fmla="*/ 923 w 1089"/>
                <a:gd name="T19" fmla="*/ 65 h 228"/>
                <a:gd name="T20" fmla="*/ 455 w 1089"/>
                <a:gd name="T21" fmla="*/ 65 h 228"/>
                <a:gd name="T22" fmla="*/ 410 w 1089"/>
                <a:gd name="T23" fmla="*/ 111 h 228"/>
                <a:gd name="T24" fmla="*/ 410 w 1089"/>
                <a:gd name="T25" fmla="*/ 209 h 228"/>
                <a:gd name="T26" fmla="*/ 393 w 1089"/>
                <a:gd name="T27" fmla="*/ 227 h 228"/>
                <a:gd name="T28" fmla="*/ 239 w 1089"/>
                <a:gd name="T29" fmla="*/ 227 h 228"/>
                <a:gd name="T30" fmla="*/ 221 w 1089"/>
                <a:gd name="T31" fmla="*/ 214 h 228"/>
                <a:gd name="T32" fmla="*/ 3 w 1089"/>
                <a:gd name="T33" fmla="*/ 3 h 228"/>
                <a:gd name="T34" fmla="*/ 0 w 1089"/>
                <a:gd name="T35"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9" h="228">
                  <a:moveTo>
                    <a:pt x="0" y="0"/>
                  </a:moveTo>
                  <a:cubicBezTo>
                    <a:pt x="10" y="0"/>
                    <a:pt x="18" y="0"/>
                    <a:pt x="26" y="0"/>
                  </a:cubicBezTo>
                  <a:cubicBezTo>
                    <a:pt x="373" y="0"/>
                    <a:pt x="720" y="0"/>
                    <a:pt x="1066" y="0"/>
                  </a:cubicBezTo>
                  <a:cubicBezTo>
                    <a:pt x="1084" y="0"/>
                    <a:pt x="1089" y="4"/>
                    <a:pt x="1089" y="22"/>
                  </a:cubicBezTo>
                  <a:cubicBezTo>
                    <a:pt x="1088" y="84"/>
                    <a:pt x="1088" y="146"/>
                    <a:pt x="1089" y="208"/>
                  </a:cubicBezTo>
                  <a:cubicBezTo>
                    <a:pt x="1089" y="222"/>
                    <a:pt x="1087" y="228"/>
                    <a:pt x="1071" y="227"/>
                  </a:cubicBezTo>
                  <a:cubicBezTo>
                    <a:pt x="1042" y="226"/>
                    <a:pt x="1013" y="226"/>
                    <a:pt x="985" y="227"/>
                  </a:cubicBezTo>
                  <a:cubicBezTo>
                    <a:pt x="971" y="228"/>
                    <a:pt x="968" y="223"/>
                    <a:pt x="969" y="210"/>
                  </a:cubicBezTo>
                  <a:cubicBezTo>
                    <a:pt x="969" y="177"/>
                    <a:pt x="969" y="144"/>
                    <a:pt x="969" y="110"/>
                  </a:cubicBezTo>
                  <a:cubicBezTo>
                    <a:pt x="968" y="80"/>
                    <a:pt x="954" y="65"/>
                    <a:pt x="923" y="65"/>
                  </a:cubicBezTo>
                  <a:cubicBezTo>
                    <a:pt x="767" y="65"/>
                    <a:pt x="611" y="65"/>
                    <a:pt x="455" y="65"/>
                  </a:cubicBezTo>
                  <a:cubicBezTo>
                    <a:pt x="425" y="65"/>
                    <a:pt x="410" y="80"/>
                    <a:pt x="410" y="111"/>
                  </a:cubicBezTo>
                  <a:cubicBezTo>
                    <a:pt x="410" y="144"/>
                    <a:pt x="409" y="177"/>
                    <a:pt x="410" y="209"/>
                  </a:cubicBezTo>
                  <a:cubicBezTo>
                    <a:pt x="410" y="222"/>
                    <a:pt x="408" y="228"/>
                    <a:pt x="393" y="227"/>
                  </a:cubicBezTo>
                  <a:cubicBezTo>
                    <a:pt x="342" y="226"/>
                    <a:pt x="290" y="227"/>
                    <a:pt x="239" y="227"/>
                  </a:cubicBezTo>
                  <a:cubicBezTo>
                    <a:pt x="229" y="227"/>
                    <a:pt x="224" y="226"/>
                    <a:pt x="221" y="214"/>
                  </a:cubicBezTo>
                  <a:cubicBezTo>
                    <a:pt x="197" y="98"/>
                    <a:pt x="118" y="23"/>
                    <a:pt x="3" y="3"/>
                  </a:cubicBezTo>
                  <a:cubicBezTo>
                    <a:pt x="2" y="3"/>
                    <a:pt x="2"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solidFill>
                  <a:schemeClr val="bg1"/>
                </a:solidFill>
              </a:endParaRPr>
            </a:p>
          </p:txBody>
        </p:sp>
        <p:sp>
          <p:nvSpPr>
            <p:cNvPr id="65" name="Freeform 18"/>
            <p:cNvSpPr>
              <a:spLocks/>
            </p:cNvSpPr>
            <p:nvPr/>
          </p:nvSpPr>
          <p:spPr bwMode="auto">
            <a:xfrm>
              <a:off x="-10974388" y="2139950"/>
              <a:ext cx="1927225" cy="876300"/>
            </a:xfrm>
            <a:custGeom>
              <a:avLst/>
              <a:gdLst>
                <a:gd name="T0" fmla="*/ 257 w 514"/>
                <a:gd name="T1" fmla="*/ 233 h 234"/>
                <a:gd name="T2" fmla="*/ 27 w 514"/>
                <a:gd name="T3" fmla="*/ 233 h 234"/>
                <a:gd name="T4" fmla="*/ 1 w 514"/>
                <a:gd name="T5" fmla="*/ 207 h 234"/>
                <a:gd name="T6" fmla="*/ 1 w 514"/>
                <a:gd name="T7" fmla="*/ 23 h 234"/>
                <a:gd name="T8" fmla="*/ 24 w 514"/>
                <a:gd name="T9" fmla="*/ 0 h 234"/>
                <a:gd name="T10" fmla="*/ 490 w 514"/>
                <a:gd name="T11" fmla="*/ 0 h 234"/>
                <a:gd name="T12" fmla="*/ 513 w 514"/>
                <a:gd name="T13" fmla="*/ 23 h 234"/>
                <a:gd name="T14" fmla="*/ 513 w 514"/>
                <a:gd name="T15" fmla="*/ 209 h 234"/>
                <a:gd name="T16" fmla="*/ 489 w 514"/>
                <a:gd name="T17" fmla="*/ 234 h 234"/>
                <a:gd name="T18" fmla="*/ 257 w 514"/>
                <a:gd name="T19" fmla="*/ 23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4" h="234">
                  <a:moveTo>
                    <a:pt x="257" y="233"/>
                  </a:moveTo>
                  <a:cubicBezTo>
                    <a:pt x="180" y="233"/>
                    <a:pt x="104" y="234"/>
                    <a:pt x="27" y="233"/>
                  </a:cubicBezTo>
                  <a:cubicBezTo>
                    <a:pt x="3" y="233"/>
                    <a:pt x="1" y="231"/>
                    <a:pt x="1" y="207"/>
                  </a:cubicBezTo>
                  <a:cubicBezTo>
                    <a:pt x="1" y="146"/>
                    <a:pt x="1" y="85"/>
                    <a:pt x="1" y="23"/>
                  </a:cubicBezTo>
                  <a:cubicBezTo>
                    <a:pt x="0" y="6"/>
                    <a:pt x="7" y="0"/>
                    <a:pt x="24" y="0"/>
                  </a:cubicBezTo>
                  <a:cubicBezTo>
                    <a:pt x="179" y="0"/>
                    <a:pt x="335" y="0"/>
                    <a:pt x="490" y="0"/>
                  </a:cubicBezTo>
                  <a:cubicBezTo>
                    <a:pt x="507" y="0"/>
                    <a:pt x="514" y="5"/>
                    <a:pt x="513" y="23"/>
                  </a:cubicBezTo>
                  <a:cubicBezTo>
                    <a:pt x="513" y="85"/>
                    <a:pt x="513" y="147"/>
                    <a:pt x="513" y="209"/>
                  </a:cubicBezTo>
                  <a:cubicBezTo>
                    <a:pt x="514" y="227"/>
                    <a:pt x="507" y="234"/>
                    <a:pt x="489" y="234"/>
                  </a:cubicBezTo>
                  <a:cubicBezTo>
                    <a:pt x="412" y="233"/>
                    <a:pt x="334" y="233"/>
                    <a:pt x="257" y="2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solidFill>
                  <a:schemeClr val="bg1"/>
                </a:solidFill>
              </a:endParaRPr>
            </a:p>
          </p:txBody>
        </p:sp>
        <p:sp>
          <p:nvSpPr>
            <p:cNvPr id="66" name="Freeform 19"/>
            <p:cNvSpPr>
              <a:spLocks/>
            </p:cNvSpPr>
            <p:nvPr/>
          </p:nvSpPr>
          <p:spPr bwMode="auto">
            <a:xfrm>
              <a:off x="-8601075" y="2139950"/>
              <a:ext cx="1924050" cy="876300"/>
            </a:xfrm>
            <a:custGeom>
              <a:avLst/>
              <a:gdLst>
                <a:gd name="T0" fmla="*/ 258 w 513"/>
                <a:gd name="T1" fmla="*/ 0 h 234"/>
                <a:gd name="T2" fmla="*/ 486 w 513"/>
                <a:gd name="T3" fmla="*/ 0 h 234"/>
                <a:gd name="T4" fmla="*/ 512 w 513"/>
                <a:gd name="T5" fmla="*/ 26 h 234"/>
                <a:gd name="T6" fmla="*/ 512 w 513"/>
                <a:gd name="T7" fmla="*/ 210 h 234"/>
                <a:gd name="T8" fmla="*/ 489 w 513"/>
                <a:gd name="T9" fmla="*/ 234 h 234"/>
                <a:gd name="T10" fmla="*/ 24 w 513"/>
                <a:gd name="T11" fmla="*/ 234 h 234"/>
                <a:gd name="T12" fmla="*/ 0 w 513"/>
                <a:gd name="T13" fmla="*/ 210 h 234"/>
                <a:gd name="T14" fmla="*/ 0 w 513"/>
                <a:gd name="T15" fmla="*/ 25 h 234"/>
                <a:gd name="T16" fmla="*/ 24 w 513"/>
                <a:gd name="T17" fmla="*/ 0 h 234"/>
                <a:gd name="T18" fmla="*/ 258 w 513"/>
                <a:gd name="T19"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3" h="234">
                  <a:moveTo>
                    <a:pt x="258" y="0"/>
                  </a:moveTo>
                  <a:cubicBezTo>
                    <a:pt x="334" y="0"/>
                    <a:pt x="410" y="0"/>
                    <a:pt x="486" y="0"/>
                  </a:cubicBezTo>
                  <a:cubicBezTo>
                    <a:pt x="511" y="0"/>
                    <a:pt x="512" y="2"/>
                    <a:pt x="512" y="26"/>
                  </a:cubicBezTo>
                  <a:cubicBezTo>
                    <a:pt x="512" y="87"/>
                    <a:pt x="512" y="149"/>
                    <a:pt x="512" y="210"/>
                  </a:cubicBezTo>
                  <a:cubicBezTo>
                    <a:pt x="513" y="227"/>
                    <a:pt x="507" y="234"/>
                    <a:pt x="489" y="234"/>
                  </a:cubicBezTo>
                  <a:cubicBezTo>
                    <a:pt x="334" y="233"/>
                    <a:pt x="179" y="233"/>
                    <a:pt x="24" y="234"/>
                  </a:cubicBezTo>
                  <a:cubicBezTo>
                    <a:pt x="7" y="234"/>
                    <a:pt x="0" y="228"/>
                    <a:pt x="0" y="210"/>
                  </a:cubicBezTo>
                  <a:cubicBezTo>
                    <a:pt x="1" y="148"/>
                    <a:pt x="1" y="86"/>
                    <a:pt x="0" y="25"/>
                  </a:cubicBezTo>
                  <a:cubicBezTo>
                    <a:pt x="0" y="6"/>
                    <a:pt x="6" y="0"/>
                    <a:pt x="24" y="0"/>
                  </a:cubicBezTo>
                  <a:cubicBezTo>
                    <a:pt x="102" y="1"/>
                    <a:pt x="180" y="0"/>
                    <a:pt x="25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solidFill>
                  <a:schemeClr val="bg1"/>
                </a:solidFill>
              </a:endParaRPr>
            </a:p>
          </p:txBody>
        </p:sp>
        <p:sp>
          <p:nvSpPr>
            <p:cNvPr id="67" name="Freeform 20"/>
            <p:cNvSpPr>
              <a:spLocks/>
            </p:cNvSpPr>
            <p:nvPr/>
          </p:nvSpPr>
          <p:spPr bwMode="auto">
            <a:xfrm>
              <a:off x="-10974388" y="3586162"/>
              <a:ext cx="1927225" cy="874713"/>
            </a:xfrm>
            <a:custGeom>
              <a:avLst/>
              <a:gdLst>
                <a:gd name="T0" fmla="*/ 257 w 514"/>
                <a:gd name="T1" fmla="*/ 233 h 233"/>
                <a:gd name="T2" fmla="*/ 27 w 514"/>
                <a:gd name="T3" fmla="*/ 233 h 233"/>
                <a:gd name="T4" fmla="*/ 1 w 514"/>
                <a:gd name="T5" fmla="*/ 207 h 233"/>
                <a:gd name="T6" fmla="*/ 1 w 514"/>
                <a:gd name="T7" fmla="*/ 25 h 233"/>
                <a:gd name="T8" fmla="*/ 26 w 514"/>
                <a:gd name="T9" fmla="*/ 0 h 233"/>
                <a:gd name="T10" fmla="*/ 488 w 514"/>
                <a:gd name="T11" fmla="*/ 0 h 233"/>
                <a:gd name="T12" fmla="*/ 513 w 514"/>
                <a:gd name="T13" fmla="*/ 25 h 233"/>
                <a:gd name="T14" fmla="*/ 513 w 514"/>
                <a:gd name="T15" fmla="*/ 209 h 233"/>
                <a:gd name="T16" fmla="*/ 489 w 514"/>
                <a:gd name="T17" fmla="*/ 233 h 233"/>
                <a:gd name="T18" fmla="*/ 257 w 514"/>
                <a:gd name="T19"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4" h="233">
                  <a:moveTo>
                    <a:pt x="257" y="233"/>
                  </a:moveTo>
                  <a:cubicBezTo>
                    <a:pt x="180" y="233"/>
                    <a:pt x="104" y="233"/>
                    <a:pt x="27" y="233"/>
                  </a:cubicBezTo>
                  <a:cubicBezTo>
                    <a:pt x="2" y="233"/>
                    <a:pt x="1" y="232"/>
                    <a:pt x="1" y="207"/>
                  </a:cubicBezTo>
                  <a:cubicBezTo>
                    <a:pt x="1" y="146"/>
                    <a:pt x="2" y="86"/>
                    <a:pt x="1" y="25"/>
                  </a:cubicBezTo>
                  <a:cubicBezTo>
                    <a:pt x="0" y="6"/>
                    <a:pt x="7" y="0"/>
                    <a:pt x="26" y="0"/>
                  </a:cubicBezTo>
                  <a:cubicBezTo>
                    <a:pt x="180" y="0"/>
                    <a:pt x="334" y="0"/>
                    <a:pt x="488" y="0"/>
                  </a:cubicBezTo>
                  <a:cubicBezTo>
                    <a:pt x="507" y="0"/>
                    <a:pt x="514" y="6"/>
                    <a:pt x="513" y="25"/>
                  </a:cubicBezTo>
                  <a:cubicBezTo>
                    <a:pt x="512" y="86"/>
                    <a:pt x="512" y="148"/>
                    <a:pt x="513" y="209"/>
                  </a:cubicBezTo>
                  <a:cubicBezTo>
                    <a:pt x="514" y="227"/>
                    <a:pt x="507" y="233"/>
                    <a:pt x="489" y="233"/>
                  </a:cubicBezTo>
                  <a:cubicBezTo>
                    <a:pt x="412" y="233"/>
                    <a:pt x="334" y="233"/>
                    <a:pt x="257" y="2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solidFill>
                  <a:schemeClr val="bg1"/>
                </a:solidFill>
              </a:endParaRPr>
            </a:p>
          </p:txBody>
        </p:sp>
        <p:sp>
          <p:nvSpPr>
            <p:cNvPr id="68" name="Freeform 21"/>
            <p:cNvSpPr>
              <a:spLocks/>
            </p:cNvSpPr>
            <p:nvPr/>
          </p:nvSpPr>
          <p:spPr bwMode="auto">
            <a:xfrm>
              <a:off x="-8601075" y="3586162"/>
              <a:ext cx="1924050" cy="874713"/>
            </a:xfrm>
            <a:custGeom>
              <a:avLst/>
              <a:gdLst>
                <a:gd name="T0" fmla="*/ 256 w 513"/>
                <a:gd name="T1" fmla="*/ 233 h 233"/>
                <a:gd name="T2" fmla="*/ 26 w 513"/>
                <a:gd name="T3" fmla="*/ 233 h 233"/>
                <a:gd name="T4" fmla="*/ 0 w 513"/>
                <a:gd name="T5" fmla="*/ 207 h 233"/>
                <a:gd name="T6" fmla="*/ 0 w 513"/>
                <a:gd name="T7" fmla="*/ 27 h 233"/>
                <a:gd name="T8" fmla="*/ 26 w 513"/>
                <a:gd name="T9" fmla="*/ 0 h 233"/>
                <a:gd name="T10" fmla="*/ 488 w 513"/>
                <a:gd name="T11" fmla="*/ 0 h 233"/>
                <a:gd name="T12" fmla="*/ 513 w 513"/>
                <a:gd name="T13" fmla="*/ 23 h 233"/>
                <a:gd name="T14" fmla="*/ 513 w 513"/>
                <a:gd name="T15" fmla="*/ 209 h 233"/>
                <a:gd name="T16" fmla="*/ 488 w 513"/>
                <a:gd name="T17" fmla="*/ 233 h 233"/>
                <a:gd name="T18" fmla="*/ 256 w 513"/>
                <a:gd name="T19"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3" h="233">
                  <a:moveTo>
                    <a:pt x="256" y="233"/>
                  </a:moveTo>
                  <a:cubicBezTo>
                    <a:pt x="179" y="233"/>
                    <a:pt x="103" y="233"/>
                    <a:pt x="26" y="233"/>
                  </a:cubicBezTo>
                  <a:cubicBezTo>
                    <a:pt x="2" y="233"/>
                    <a:pt x="0" y="231"/>
                    <a:pt x="0" y="207"/>
                  </a:cubicBezTo>
                  <a:cubicBezTo>
                    <a:pt x="0" y="147"/>
                    <a:pt x="0" y="87"/>
                    <a:pt x="0" y="27"/>
                  </a:cubicBezTo>
                  <a:cubicBezTo>
                    <a:pt x="0" y="2"/>
                    <a:pt x="2" y="0"/>
                    <a:pt x="26" y="0"/>
                  </a:cubicBezTo>
                  <a:cubicBezTo>
                    <a:pt x="180" y="0"/>
                    <a:pt x="334" y="0"/>
                    <a:pt x="488" y="0"/>
                  </a:cubicBezTo>
                  <a:cubicBezTo>
                    <a:pt x="505" y="0"/>
                    <a:pt x="513" y="5"/>
                    <a:pt x="513" y="23"/>
                  </a:cubicBezTo>
                  <a:cubicBezTo>
                    <a:pt x="512" y="85"/>
                    <a:pt x="512" y="147"/>
                    <a:pt x="513" y="209"/>
                  </a:cubicBezTo>
                  <a:cubicBezTo>
                    <a:pt x="513" y="228"/>
                    <a:pt x="506" y="233"/>
                    <a:pt x="488" y="233"/>
                  </a:cubicBezTo>
                  <a:cubicBezTo>
                    <a:pt x="411" y="233"/>
                    <a:pt x="333" y="233"/>
                    <a:pt x="256" y="2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solidFill>
                  <a:schemeClr val="bg1"/>
                </a:solidFill>
              </a:endParaRPr>
            </a:p>
          </p:txBody>
        </p:sp>
        <p:sp>
          <p:nvSpPr>
            <p:cNvPr id="69" name="Freeform 22"/>
            <p:cNvSpPr>
              <a:spLocks/>
            </p:cNvSpPr>
            <p:nvPr/>
          </p:nvSpPr>
          <p:spPr bwMode="auto">
            <a:xfrm>
              <a:off x="-14489113" y="4816475"/>
              <a:ext cx="2328863" cy="852488"/>
            </a:xfrm>
            <a:custGeom>
              <a:avLst/>
              <a:gdLst>
                <a:gd name="T0" fmla="*/ 621 w 621"/>
                <a:gd name="T1" fmla="*/ 1 h 227"/>
                <a:gd name="T2" fmla="*/ 408 w 621"/>
                <a:gd name="T3" fmla="*/ 174 h 227"/>
                <a:gd name="T4" fmla="*/ 402 w 621"/>
                <a:gd name="T5" fmla="*/ 195 h 227"/>
                <a:gd name="T6" fmla="*/ 358 w 621"/>
                <a:gd name="T7" fmla="*/ 227 h 227"/>
                <a:gd name="T8" fmla="*/ 21 w 621"/>
                <a:gd name="T9" fmla="*/ 227 h 227"/>
                <a:gd name="T10" fmla="*/ 1 w 621"/>
                <a:gd name="T11" fmla="*/ 208 h 227"/>
                <a:gd name="T12" fmla="*/ 1 w 621"/>
                <a:gd name="T13" fmla="*/ 14 h 227"/>
                <a:gd name="T14" fmla="*/ 15 w 621"/>
                <a:gd name="T15" fmla="*/ 0 h 227"/>
                <a:gd name="T16" fmla="*/ 607 w 621"/>
                <a:gd name="T17" fmla="*/ 0 h 227"/>
                <a:gd name="T18" fmla="*/ 621 w 621"/>
                <a:gd name="T19" fmla="*/ 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1" h="227">
                  <a:moveTo>
                    <a:pt x="621" y="1"/>
                  </a:moveTo>
                  <a:cubicBezTo>
                    <a:pt x="517" y="21"/>
                    <a:pt x="445" y="77"/>
                    <a:pt x="408" y="174"/>
                  </a:cubicBezTo>
                  <a:cubicBezTo>
                    <a:pt x="406" y="180"/>
                    <a:pt x="404" y="188"/>
                    <a:pt x="402" y="195"/>
                  </a:cubicBezTo>
                  <a:cubicBezTo>
                    <a:pt x="393" y="227"/>
                    <a:pt x="393" y="227"/>
                    <a:pt x="358" y="227"/>
                  </a:cubicBezTo>
                  <a:cubicBezTo>
                    <a:pt x="246" y="227"/>
                    <a:pt x="133" y="227"/>
                    <a:pt x="21" y="227"/>
                  </a:cubicBezTo>
                  <a:cubicBezTo>
                    <a:pt x="5" y="227"/>
                    <a:pt x="0" y="224"/>
                    <a:pt x="1" y="208"/>
                  </a:cubicBezTo>
                  <a:cubicBezTo>
                    <a:pt x="2" y="143"/>
                    <a:pt x="1" y="79"/>
                    <a:pt x="1" y="14"/>
                  </a:cubicBezTo>
                  <a:cubicBezTo>
                    <a:pt x="1" y="3"/>
                    <a:pt x="4" y="0"/>
                    <a:pt x="15" y="0"/>
                  </a:cubicBezTo>
                  <a:cubicBezTo>
                    <a:pt x="212" y="0"/>
                    <a:pt x="409" y="0"/>
                    <a:pt x="607" y="0"/>
                  </a:cubicBezTo>
                  <a:cubicBezTo>
                    <a:pt x="610" y="0"/>
                    <a:pt x="614" y="1"/>
                    <a:pt x="6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solidFill>
                  <a:schemeClr val="bg1"/>
                </a:solidFill>
              </a:endParaRPr>
            </a:p>
          </p:txBody>
        </p:sp>
        <p:sp>
          <p:nvSpPr>
            <p:cNvPr id="70" name="Freeform 23"/>
            <p:cNvSpPr>
              <a:spLocks/>
            </p:cNvSpPr>
            <p:nvPr/>
          </p:nvSpPr>
          <p:spPr bwMode="auto">
            <a:xfrm>
              <a:off x="-8639175" y="628650"/>
              <a:ext cx="1935163" cy="438150"/>
            </a:xfrm>
            <a:custGeom>
              <a:avLst/>
              <a:gdLst>
                <a:gd name="T0" fmla="*/ 259 w 516"/>
                <a:gd name="T1" fmla="*/ 1 h 117"/>
                <a:gd name="T2" fmla="*/ 491 w 516"/>
                <a:gd name="T3" fmla="*/ 0 h 117"/>
                <a:gd name="T4" fmla="*/ 515 w 516"/>
                <a:gd name="T5" fmla="*/ 24 h 117"/>
                <a:gd name="T6" fmla="*/ 515 w 516"/>
                <a:gd name="T7" fmla="*/ 98 h 117"/>
                <a:gd name="T8" fmla="*/ 495 w 516"/>
                <a:gd name="T9" fmla="*/ 117 h 117"/>
                <a:gd name="T10" fmla="*/ 319 w 516"/>
                <a:gd name="T11" fmla="*/ 117 h 117"/>
                <a:gd name="T12" fmla="*/ 26 w 516"/>
                <a:gd name="T13" fmla="*/ 117 h 117"/>
                <a:gd name="T14" fmla="*/ 2 w 516"/>
                <a:gd name="T15" fmla="*/ 93 h 117"/>
                <a:gd name="T16" fmla="*/ 2 w 516"/>
                <a:gd name="T17" fmla="*/ 22 h 117"/>
                <a:gd name="T18" fmla="*/ 24 w 516"/>
                <a:gd name="T19" fmla="*/ 0 h 117"/>
                <a:gd name="T20" fmla="*/ 259 w 516"/>
                <a:gd name="T21"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6" h="117">
                  <a:moveTo>
                    <a:pt x="259" y="1"/>
                  </a:moveTo>
                  <a:cubicBezTo>
                    <a:pt x="337" y="1"/>
                    <a:pt x="414" y="1"/>
                    <a:pt x="491" y="0"/>
                  </a:cubicBezTo>
                  <a:cubicBezTo>
                    <a:pt x="509" y="0"/>
                    <a:pt x="516" y="5"/>
                    <a:pt x="515" y="24"/>
                  </a:cubicBezTo>
                  <a:cubicBezTo>
                    <a:pt x="513" y="48"/>
                    <a:pt x="513" y="73"/>
                    <a:pt x="515" y="98"/>
                  </a:cubicBezTo>
                  <a:cubicBezTo>
                    <a:pt x="515" y="113"/>
                    <a:pt x="509" y="117"/>
                    <a:pt x="495" y="117"/>
                  </a:cubicBezTo>
                  <a:cubicBezTo>
                    <a:pt x="436" y="116"/>
                    <a:pt x="378" y="117"/>
                    <a:pt x="319" y="117"/>
                  </a:cubicBezTo>
                  <a:cubicBezTo>
                    <a:pt x="221" y="117"/>
                    <a:pt x="123" y="116"/>
                    <a:pt x="26" y="117"/>
                  </a:cubicBezTo>
                  <a:cubicBezTo>
                    <a:pt x="8" y="117"/>
                    <a:pt x="0" y="113"/>
                    <a:pt x="2" y="93"/>
                  </a:cubicBezTo>
                  <a:cubicBezTo>
                    <a:pt x="4" y="70"/>
                    <a:pt x="3" y="45"/>
                    <a:pt x="2" y="22"/>
                  </a:cubicBezTo>
                  <a:cubicBezTo>
                    <a:pt x="1" y="4"/>
                    <a:pt x="8" y="0"/>
                    <a:pt x="24" y="0"/>
                  </a:cubicBezTo>
                  <a:cubicBezTo>
                    <a:pt x="102" y="1"/>
                    <a:pt x="181" y="1"/>
                    <a:pt x="25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solidFill>
                  <a:schemeClr val="bg1"/>
                </a:solidFill>
              </a:endParaRPr>
            </a:p>
          </p:txBody>
        </p:sp>
        <p:sp>
          <p:nvSpPr>
            <p:cNvPr id="71" name="Freeform 24"/>
            <p:cNvSpPr>
              <a:spLocks/>
            </p:cNvSpPr>
            <p:nvPr/>
          </p:nvSpPr>
          <p:spPr bwMode="auto">
            <a:xfrm>
              <a:off x="-10982325" y="628650"/>
              <a:ext cx="1935163" cy="438150"/>
            </a:xfrm>
            <a:custGeom>
              <a:avLst/>
              <a:gdLst>
                <a:gd name="T0" fmla="*/ 257 w 516"/>
                <a:gd name="T1" fmla="*/ 117 h 117"/>
                <a:gd name="T2" fmla="*/ 25 w 516"/>
                <a:gd name="T3" fmla="*/ 117 h 117"/>
                <a:gd name="T4" fmla="*/ 2 w 516"/>
                <a:gd name="T5" fmla="*/ 93 h 117"/>
                <a:gd name="T6" fmla="*/ 2 w 516"/>
                <a:gd name="T7" fmla="*/ 31 h 117"/>
                <a:gd name="T8" fmla="*/ 32 w 516"/>
                <a:gd name="T9" fmla="*/ 1 h 117"/>
                <a:gd name="T10" fmla="*/ 322 w 516"/>
                <a:gd name="T11" fmla="*/ 1 h 117"/>
                <a:gd name="T12" fmla="*/ 494 w 516"/>
                <a:gd name="T13" fmla="*/ 0 h 117"/>
                <a:gd name="T14" fmla="*/ 514 w 516"/>
                <a:gd name="T15" fmla="*/ 21 h 117"/>
                <a:gd name="T16" fmla="*/ 515 w 516"/>
                <a:gd name="T17" fmla="*/ 91 h 117"/>
                <a:gd name="T18" fmla="*/ 489 w 516"/>
                <a:gd name="T19" fmla="*/ 117 h 117"/>
                <a:gd name="T20" fmla="*/ 257 w 516"/>
                <a:gd name="T21"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6" h="117">
                  <a:moveTo>
                    <a:pt x="257" y="117"/>
                  </a:moveTo>
                  <a:cubicBezTo>
                    <a:pt x="180" y="117"/>
                    <a:pt x="103" y="116"/>
                    <a:pt x="25" y="117"/>
                  </a:cubicBezTo>
                  <a:cubicBezTo>
                    <a:pt x="7" y="117"/>
                    <a:pt x="0" y="112"/>
                    <a:pt x="2" y="93"/>
                  </a:cubicBezTo>
                  <a:cubicBezTo>
                    <a:pt x="3" y="73"/>
                    <a:pt x="2" y="52"/>
                    <a:pt x="2" y="31"/>
                  </a:cubicBezTo>
                  <a:cubicBezTo>
                    <a:pt x="2" y="1"/>
                    <a:pt x="2" y="1"/>
                    <a:pt x="32" y="1"/>
                  </a:cubicBezTo>
                  <a:cubicBezTo>
                    <a:pt x="128" y="1"/>
                    <a:pt x="225" y="1"/>
                    <a:pt x="322" y="1"/>
                  </a:cubicBezTo>
                  <a:cubicBezTo>
                    <a:pt x="379" y="1"/>
                    <a:pt x="436" y="1"/>
                    <a:pt x="494" y="0"/>
                  </a:cubicBezTo>
                  <a:cubicBezTo>
                    <a:pt x="509" y="0"/>
                    <a:pt x="515" y="5"/>
                    <a:pt x="514" y="21"/>
                  </a:cubicBezTo>
                  <a:cubicBezTo>
                    <a:pt x="513" y="44"/>
                    <a:pt x="513" y="68"/>
                    <a:pt x="515" y="91"/>
                  </a:cubicBezTo>
                  <a:cubicBezTo>
                    <a:pt x="516" y="111"/>
                    <a:pt x="510" y="117"/>
                    <a:pt x="489" y="117"/>
                  </a:cubicBezTo>
                  <a:cubicBezTo>
                    <a:pt x="412" y="116"/>
                    <a:pt x="334" y="117"/>
                    <a:pt x="257" y="1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solidFill>
                  <a:schemeClr val="bg1"/>
                </a:solidFill>
              </a:endParaRPr>
            </a:p>
          </p:txBody>
        </p:sp>
        <p:sp>
          <p:nvSpPr>
            <p:cNvPr id="72" name="Freeform 25"/>
            <p:cNvSpPr>
              <a:spLocks/>
            </p:cNvSpPr>
            <p:nvPr/>
          </p:nvSpPr>
          <p:spPr bwMode="auto">
            <a:xfrm>
              <a:off x="-11923713" y="4821237"/>
              <a:ext cx="1890713" cy="847725"/>
            </a:xfrm>
            <a:custGeom>
              <a:avLst/>
              <a:gdLst>
                <a:gd name="T0" fmla="*/ 0 w 504"/>
                <a:gd name="T1" fmla="*/ 0 h 226"/>
                <a:gd name="T2" fmla="*/ 504 w 504"/>
                <a:gd name="T3" fmla="*/ 0 h 226"/>
                <a:gd name="T4" fmla="*/ 345 w 504"/>
                <a:gd name="T5" fmla="*/ 86 h 226"/>
                <a:gd name="T6" fmla="*/ 283 w 504"/>
                <a:gd name="T7" fmla="*/ 211 h 226"/>
                <a:gd name="T8" fmla="*/ 264 w 504"/>
                <a:gd name="T9" fmla="*/ 226 h 226"/>
                <a:gd name="T10" fmla="*/ 222 w 504"/>
                <a:gd name="T11" fmla="*/ 194 h 226"/>
                <a:gd name="T12" fmla="*/ 0 w 504"/>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504" h="226">
                  <a:moveTo>
                    <a:pt x="0" y="0"/>
                  </a:moveTo>
                  <a:cubicBezTo>
                    <a:pt x="172" y="0"/>
                    <a:pt x="338" y="0"/>
                    <a:pt x="504" y="0"/>
                  </a:cubicBezTo>
                  <a:cubicBezTo>
                    <a:pt x="441" y="11"/>
                    <a:pt x="388" y="38"/>
                    <a:pt x="345" y="86"/>
                  </a:cubicBezTo>
                  <a:cubicBezTo>
                    <a:pt x="313" y="121"/>
                    <a:pt x="292" y="163"/>
                    <a:pt x="283" y="211"/>
                  </a:cubicBezTo>
                  <a:cubicBezTo>
                    <a:pt x="281" y="224"/>
                    <a:pt x="276" y="226"/>
                    <a:pt x="264" y="226"/>
                  </a:cubicBezTo>
                  <a:cubicBezTo>
                    <a:pt x="230" y="226"/>
                    <a:pt x="231" y="226"/>
                    <a:pt x="222" y="194"/>
                  </a:cubicBezTo>
                  <a:cubicBezTo>
                    <a:pt x="190" y="85"/>
                    <a:pt x="117" y="2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solidFill>
                  <a:schemeClr val="bg1"/>
                </a:solidFill>
              </a:endParaRPr>
            </a:p>
          </p:txBody>
        </p:sp>
      </p:grpSp>
      <p:grpSp>
        <p:nvGrpSpPr>
          <p:cNvPr id="73" name="Group 72"/>
          <p:cNvGrpSpPr/>
          <p:nvPr/>
        </p:nvGrpSpPr>
        <p:grpSpPr>
          <a:xfrm>
            <a:off x="5437033" y="3022527"/>
            <a:ext cx="569764" cy="334699"/>
            <a:chOff x="-3852862" y="188913"/>
            <a:chExt cx="4264025" cy="2504838"/>
          </a:xfrm>
          <a:solidFill>
            <a:schemeClr val="bg1"/>
          </a:solidFill>
        </p:grpSpPr>
        <p:sp>
          <p:nvSpPr>
            <p:cNvPr id="74" name="Freeform 14"/>
            <p:cNvSpPr>
              <a:spLocks/>
            </p:cNvSpPr>
            <p:nvPr/>
          </p:nvSpPr>
          <p:spPr bwMode="auto">
            <a:xfrm>
              <a:off x="-3852862" y="188913"/>
              <a:ext cx="4264025" cy="2504838"/>
            </a:xfrm>
            <a:custGeom>
              <a:avLst/>
              <a:gdLst/>
              <a:ahLst/>
              <a:cxnLst/>
              <a:rect l="l" t="t" r="r" b="b"/>
              <a:pathLst>
                <a:path w="4264025" h="2504838">
                  <a:moveTo>
                    <a:pt x="3697696" y="1112838"/>
                  </a:moveTo>
                  <a:cubicBezTo>
                    <a:pt x="3675199" y="1112838"/>
                    <a:pt x="3663950" y="1120347"/>
                    <a:pt x="3667700" y="1146626"/>
                  </a:cubicBezTo>
                  <a:cubicBezTo>
                    <a:pt x="3667700" y="1270516"/>
                    <a:pt x="3667700" y="1398159"/>
                    <a:pt x="3667700" y="1525803"/>
                  </a:cubicBezTo>
                  <a:cubicBezTo>
                    <a:pt x="3667700" y="1657201"/>
                    <a:pt x="3667700" y="1784844"/>
                    <a:pt x="3667700" y="1912488"/>
                  </a:cubicBezTo>
                  <a:cubicBezTo>
                    <a:pt x="3667700" y="1938768"/>
                    <a:pt x="3675199" y="1946276"/>
                    <a:pt x="3697696" y="1942522"/>
                  </a:cubicBezTo>
                  <a:cubicBezTo>
                    <a:pt x="3806432" y="1923751"/>
                    <a:pt x="3918918" y="1908734"/>
                    <a:pt x="4027654" y="1897471"/>
                  </a:cubicBezTo>
                  <a:cubicBezTo>
                    <a:pt x="4050151" y="1893717"/>
                    <a:pt x="4057650" y="1886209"/>
                    <a:pt x="4057650" y="1863683"/>
                  </a:cubicBezTo>
                  <a:cubicBezTo>
                    <a:pt x="4053901" y="1630921"/>
                    <a:pt x="4053901" y="1394405"/>
                    <a:pt x="4057650" y="1161643"/>
                  </a:cubicBezTo>
                  <a:cubicBezTo>
                    <a:pt x="4057650" y="1139118"/>
                    <a:pt x="4050151" y="1131609"/>
                    <a:pt x="4027654" y="1131609"/>
                  </a:cubicBezTo>
                  <a:cubicBezTo>
                    <a:pt x="3915168" y="1127855"/>
                    <a:pt x="3806432" y="1120347"/>
                    <a:pt x="3697696" y="1112838"/>
                  </a:cubicBezTo>
                  <a:close/>
                  <a:moveTo>
                    <a:pt x="3025824" y="1083250"/>
                  </a:moveTo>
                  <a:cubicBezTo>
                    <a:pt x="2995770" y="1079500"/>
                    <a:pt x="2984500" y="1087000"/>
                    <a:pt x="2984500" y="1117000"/>
                  </a:cubicBezTo>
                  <a:cubicBezTo>
                    <a:pt x="2988257" y="1263250"/>
                    <a:pt x="2984500" y="1409500"/>
                    <a:pt x="2984500" y="1555750"/>
                  </a:cubicBezTo>
                  <a:cubicBezTo>
                    <a:pt x="2984500" y="1705750"/>
                    <a:pt x="2988257" y="1852000"/>
                    <a:pt x="2984500" y="1998250"/>
                  </a:cubicBezTo>
                  <a:cubicBezTo>
                    <a:pt x="2984500" y="2028250"/>
                    <a:pt x="2992014" y="2032000"/>
                    <a:pt x="3022067" y="2028250"/>
                  </a:cubicBezTo>
                  <a:cubicBezTo>
                    <a:pt x="3161064" y="2009500"/>
                    <a:pt x="3303818" y="1990750"/>
                    <a:pt x="3446572" y="1972000"/>
                  </a:cubicBezTo>
                  <a:cubicBezTo>
                    <a:pt x="3472868" y="1968250"/>
                    <a:pt x="3476625" y="1957000"/>
                    <a:pt x="3476625" y="1934500"/>
                  </a:cubicBezTo>
                  <a:cubicBezTo>
                    <a:pt x="3476625" y="1668250"/>
                    <a:pt x="3476625" y="1402000"/>
                    <a:pt x="3476625" y="1135750"/>
                  </a:cubicBezTo>
                  <a:cubicBezTo>
                    <a:pt x="3476625" y="1113250"/>
                    <a:pt x="3472868" y="1105750"/>
                    <a:pt x="3446572" y="1102000"/>
                  </a:cubicBezTo>
                  <a:cubicBezTo>
                    <a:pt x="3303818" y="1098250"/>
                    <a:pt x="3164821" y="1090750"/>
                    <a:pt x="3025824" y="1083250"/>
                  </a:cubicBezTo>
                  <a:close/>
                  <a:moveTo>
                    <a:pt x="2152090" y="1038225"/>
                  </a:moveTo>
                  <a:cubicBezTo>
                    <a:pt x="2125812" y="1038225"/>
                    <a:pt x="2114550" y="1045723"/>
                    <a:pt x="2118304" y="1071965"/>
                  </a:cubicBezTo>
                  <a:cubicBezTo>
                    <a:pt x="2118304" y="1248161"/>
                    <a:pt x="2118304" y="1420609"/>
                    <a:pt x="2118304" y="1593057"/>
                  </a:cubicBezTo>
                  <a:cubicBezTo>
                    <a:pt x="2118304" y="1765504"/>
                    <a:pt x="2118304" y="1937952"/>
                    <a:pt x="2114550" y="2110400"/>
                  </a:cubicBezTo>
                  <a:cubicBezTo>
                    <a:pt x="2114550" y="2144139"/>
                    <a:pt x="2125812" y="2147888"/>
                    <a:pt x="2155844" y="2144139"/>
                  </a:cubicBezTo>
                  <a:cubicBezTo>
                    <a:pt x="2347296" y="2114148"/>
                    <a:pt x="2534995" y="2087906"/>
                    <a:pt x="2722693" y="2065413"/>
                  </a:cubicBezTo>
                  <a:cubicBezTo>
                    <a:pt x="2748971" y="2061664"/>
                    <a:pt x="2752725" y="2050418"/>
                    <a:pt x="2752725" y="2027925"/>
                  </a:cubicBezTo>
                  <a:cubicBezTo>
                    <a:pt x="2752725" y="1720518"/>
                    <a:pt x="2752725" y="1409362"/>
                    <a:pt x="2752725" y="1101956"/>
                  </a:cubicBezTo>
                  <a:cubicBezTo>
                    <a:pt x="2752725" y="1079463"/>
                    <a:pt x="2748971" y="1068216"/>
                    <a:pt x="2726447" y="1068216"/>
                  </a:cubicBezTo>
                  <a:cubicBezTo>
                    <a:pt x="2534995" y="1060718"/>
                    <a:pt x="2343542" y="1049472"/>
                    <a:pt x="2152090" y="1038225"/>
                  </a:cubicBezTo>
                  <a:close/>
                  <a:moveTo>
                    <a:pt x="1725673" y="209012"/>
                  </a:moveTo>
                  <a:cubicBezTo>
                    <a:pt x="1720750" y="208719"/>
                    <a:pt x="1714655" y="209187"/>
                    <a:pt x="1707153" y="210125"/>
                  </a:cubicBezTo>
                  <a:cubicBezTo>
                    <a:pt x="1208284" y="303867"/>
                    <a:pt x="709415" y="393859"/>
                    <a:pt x="210546" y="483852"/>
                  </a:cubicBezTo>
                  <a:cubicBezTo>
                    <a:pt x="180539" y="487602"/>
                    <a:pt x="173037" y="502600"/>
                    <a:pt x="173037" y="528848"/>
                  </a:cubicBezTo>
                  <a:cubicBezTo>
                    <a:pt x="176788" y="821324"/>
                    <a:pt x="176788" y="1113799"/>
                    <a:pt x="176788" y="1410024"/>
                  </a:cubicBezTo>
                  <a:cubicBezTo>
                    <a:pt x="176788" y="1597509"/>
                    <a:pt x="176788" y="1788743"/>
                    <a:pt x="173037" y="1979977"/>
                  </a:cubicBezTo>
                  <a:cubicBezTo>
                    <a:pt x="173037" y="2006225"/>
                    <a:pt x="180539" y="2017474"/>
                    <a:pt x="206795" y="2021223"/>
                  </a:cubicBezTo>
                  <a:cubicBezTo>
                    <a:pt x="240553" y="2024973"/>
                    <a:pt x="274311" y="2032472"/>
                    <a:pt x="308069" y="2036222"/>
                  </a:cubicBezTo>
                  <a:cubicBezTo>
                    <a:pt x="349329" y="2047471"/>
                    <a:pt x="349329" y="2047471"/>
                    <a:pt x="349329" y="2002475"/>
                  </a:cubicBezTo>
                  <a:cubicBezTo>
                    <a:pt x="349329" y="1807491"/>
                    <a:pt x="349329" y="1612507"/>
                    <a:pt x="349329" y="1417524"/>
                  </a:cubicBezTo>
                  <a:cubicBezTo>
                    <a:pt x="349329" y="1383777"/>
                    <a:pt x="356831" y="1376277"/>
                    <a:pt x="386838" y="1380027"/>
                  </a:cubicBezTo>
                  <a:cubicBezTo>
                    <a:pt x="491863" y="1383777"/>
                    <a:pt x="596888" y="1387526"/>
                    <a:pt x="701913" y="1387526"/>
                  </a:cubicBezTo>
                  <a:cubicBezTo>
                    <a:pt x="731921" y="1387526"/>
                    <a:pt x="739422" y="1398775"/>
                    <a:pt x="739422" y="1425023"/>
                  </a:cubicBezTo>
                  <a:cubicBezTo>
                    <a:pt x="739422" y="1642505"/>
                    <a:pt x="739422" y="1863736"/>
                    <a:pt x="739422" y="2081218"/>
                  </a:cubicBezTo>
                  <a:cubicBezTo>
                    <a:pt x="739422" y="2107466"/>
                    <a:pt x="743173" y="2118715"/>
                    <a:pt x="773180" y="2122465"/>
                  </a:cubicBezTo>
                  <a:cubicBezTo>
                    <a:pt x="1080754" y="2178710"/>
                    <a:pt x="1392078" y="2234955"/>
                    <a:pt x="1703402" y="2294950"/>
                  </a:cubicBezTo>
                  <a:cubicBezTo>
                    <a:pt x="1737160" y="2298700"/>
                    <a:pt x="1744662" y="2294950"/>
                    <a:pt x="1744662" y="2261203"/>
                  </a:cubicBezTo>
                  <a:cubicBezTo>
                    <a:pt x="1740911" y="1923732"/>
                    <a:pt x="1740911" y="1590009"/>
                    <a:pt x="1740911" y="1252538"/>
                  </a:cubicBezTo>
                  <a:lnTo>
                    <a:pt x="1744662" y="240122"/>
                  </a:lnTo>
                  <a:cubicBezTo>
                    <a:pt x="1744662" y="217624"/>
                    <a:pt x="1740442" y="209890"/>
                    <a:pt x="1725673" y="209012"/>
                  </a:cubicBezTo>
                  <a:close/>
                  <a:moveTo>
                    <a:pt x="1890122" y="0"/>
                  </a:moveTo>
                  <a:cubicBezTo>
                    <a:pt x="1905123" y="0"/>
                    <a:pt x="1920124" y="0"/>
                    <a:pt x="1935125" y="0"/>
                  </a:cubicBezTo>
                  <a:cubicBezTo>
                    <a:pt x="2636420" y="127475"/>
                    <a:pt x="3337715" y="254949"/>
                    <a:pt x="4039011" y="382424"/>
                  </a:cubicBezTo>
                  <a:cubicBezTo>
                    <a:pt x="4102765" y="393672"/>
                    <a:pt x="4170269" y="404919"/>
                    <a:pt x="4234023" y="416167"/>
                  </a:cubicBezTo>
                  <a:cubicBezTo>
                    <a:pt x="4256525" y="419916"/>
                    <a:pt x="4264025" y="427415"/>
                    <a:pt x="4264025" y="449910"/>
                  </a:cubicBezTo>
                  <a:cubicBezTo>
                    <a:pt x="4264025" y="986054"/>
                    <a:pt x="4264025" y="1518447"/>
                    <a:pt x="4264025" y="2050841"/>
                  </a:cubicBezTo>
                  <a:cubicBezTo>
                    <a:pt x="4264025" y="2080835"/>
                    <a:pt x="4252775" y="2084585"/>
                    <a:pt x="4230273" y="2088334"/>
                  </a:cubicBezTo>
                  <a:cubicBezTo>
                    <a:pt x="3746492" y="2174567"/>
                    <a:pt x="3266461" y="2264549"/>
                    <a:pt x="2782680" y="2350782"/>
                  </a:cubicBezTo>
                  <a:cubicBezTo>
                    <a:pt x="2508912" y="2399522"/>
                    <a:pt x="2235144" y="2448262"/>
                    <a:pt x="1957626" y="2497002"/>
                  </a:cubicBezTo>
                  <a:cubicBezTo>
                    <a:pt x="1931375" y="2504501"/>
                    <a:pt x="1905123" y="2508250"/>
                    <a:pt x="1875121" y="2500752"/>
                  </a:cubicBezTo>
                  <a:cubicBezTo>
                    <a:pt x="1263832" y="2388274"/>
                    <a:pt x="652542" y="2275797"/>
                    <a:pt x="41253" y="2167068"/>
                  </a:cubicBezTo>
                  <a:cubicBezTo>
                    <a:pt x="11251" y="2159570"/>
                    <a:pt x="0" y="2152071"/>
                    <a:pt x="0" y="2122077"/>
                  </a:cubicBezTo>
                  <a:cubicBezTo>
                    <a:pt x="3750" y="1829635"/>
                    <a:pt x="0" y="1540943"/>
                    <a:pt x="0" y="1248501"/>
                  </a:cubicBezTo>
                  <a:cubicBezTo>
                    <a:pt x="0" y="963558"/>
                    <a:pt x="3750" y="674866"/>
                    <a:pt x="0" y="386173"/>
                  </a:cubicBezTo>
                  <a:cubicBezTo>
                    <a:pt x="0" y="356179"/>
                    <a:pt x="11251" y="344931"/>
                    <a:pt x="41253" y="337433"/>
                  </a:cubicBezTo>
                  <a:cubicBezTo>
                    <a:pt x="656292" y="224955"/>
                    <a:pt x="1271332" y="112478"/>
                    <a:pt x="18901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75" name="Freeform 19"/>
            <p:cNvSpPr>
              <a:spLocks/>
            </p:cNvSpPr>
            <p:nvPr/>
          </p:nvSpPr>
          <p:spPr bwMode="auto">
            <a:xfrm>
              <a:off x="-2678112" y="736601"/>
              <a:ext cx="404813" cy="565150"/>
            </a:xfrm>
            <a:custGeom>
              <a:avLst/>
              <a:gdLst>
                <a:gd name="T0" fmla="*/ 108 w 108"/>
                <a:gd name="T1" fmla="*/ 75 h 151"/>
                <a:gd name="T2" fmla="*/ 108 w 108"/>
                <a:gd name="T3" fmla="*/ 139 h 151"/>
                <a:gd name="T4" fmla="*/ 99 w 108"/>
                <a:gd name="T5" fmla="*/ 149 h 151"/>
                <a:gd name="T6" fmla="*/ 9 w 108"/>
                <a:gd name="T7" fmla="*/ 151 h 151"/>
                <a:gd name="T8" fmla="*/ 0 w 108"/>
                <a:gd name="T9" fmla="*/ 142 h 151"/>
                <a:gd name="T10" fmla="*/ 0 w 108"/>
                <a:gd name="T11" fmla="*/ 21 h 151"/>
                <a:gd name="T12" fmla="*/ 8 w 108"/>
                <a:gd name="T13" fmla="*/ 12 h 151"/>
                <a:gd name="T14" fmla="*/ 99 w 108"/>
                <a:gd name="T15" fmla="*/ 1 h 151"/>
                <a:gd name="T16" fmla="*/ 108 w 108"/>
                <a:gd name="T17" fmla="*/ 8 h 151"/>
                <a:gd name="T18" fmla="*/ 108 w 108"/>
                <a:gd name="T19" fmla="*/ 75 h 151"/>
                <a:gd name="T20" fmla="*/ 108 w 108"/>
                <a:gd name="T21" fmla="*/ 7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51">
                  <a:moveTo>
                    <a:pt x="108" y="75"/>
                  </a:moveTo>
                  <a:cubicBezTo>
                    <a:pt x="108" y="96"/>
                    <a:pt x="108" y="117"/>
                    <a:pt x="108" y="139"/>
                  </a:cubicBezTo>
                  <a:cubicBezTo>
                    <a:pt x="108" y="146"/>
                    <a:pt x="107" y="148"/>
                    <a:pt x="99" y="149"/>
                  </a:cubicBezTo>
                  <a:cubicBezTo>
                    <a:pt x="69" y="149"/>
                    <a:pt x="39" y="150"/>
                    <a:pt x="9" y="151"/>
                  </a:cubicBezTo>
                  <a:cubicBezTo>
                    <a:pt x="3" y="151"/>
                    <a:pt x="0" y="149"/>
                    <a:pt x="0" y="142"/>
                  </a:cubicBezTo>
                  <a:cubicBezTo>
                    <a:pt x="0" y="102"/>
                    <a:pt x="0" y="61"/>
                    <a:pt x="0" y="21"/>
                  </a:cubicBezTo>
                  <a:cubicBezTo>
                    <a:pt x="0" y="15"/>
                    <a:pt x="2" y="12"/>
                    <a:pt x="8" y="12"/>
                  </a:cubicBezTo>
                  <a:cubicBezTo>
                    <a:pt x="38" y="8"/>
                    <a:pt x="69" y="5"/>
                    <a:pt x="99" y="1"/>
                  </a:cubicBezTo>
                  <a:cubicBezTo>
                    <a:pt x="106" y="0"/>
                    <a:pt x="108" y="1"/>
                    <a:pt x="108" y="8"/>
                  </a:cubicBezTo>
                  <a:cubicBezTo>
                    <a:pt x="108" y="30"/>
                    <a:pt x="108" y="53"/>
                    <a:pt x="108" y="75"/>
                  </a:cubicBezTo>
                  <a:cubicBezTo>
                    <a:pt x="108" y="75"/>
                    <a:pt x="108" y="75"/>
                    <a:pt x="108"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76" name="Freeform 20"/>
            <p:cNvSpPr>
              <a:spLocks/>
            </p:cNvSpPr>
            <p:nvPr/>
          </p:nvSpPr>
          <p:spPr bwMode="auto">
            <a:xfrm>
              <a:off x="-3143250" y="800101"/>
              <a:ext cx="336550" cy="512763"/>
            </a:xfrm>
            <a:custGeom>
              <a:avLst/>
              <a:gdLst>
                <a:gd name="T0" fmla="*/ 90 w 90"/>
                <a:gd name="T1" fmla="*/ 68 h 137"/>
                <a:gd name="T2" fmla="*/ 90 w 90"/>
                <a:gd name="T3" fmla="*/ 126 h 137"/>
                <a:gd name="T4" fmla="*/ 81 w 90"/>
                <a:gd name="T5" fmla="*/ 135 h 137"/>
                <a:gd name="T6" fmla="*/ 8 w 90"/>
                <a:gd name="T7" fmla="*/ 137 h 137"/>
                <a:gd name="T8" fmla="*/ 0 w 90"/>
                <a:gd name="T9" fmla="*/ 130 h 137"/>
                <a:gd name="T10" fmla="*/ 0 w 90"/>
                <a:gd name="T11" fmla="*/ 17 h 137"/>
                <a:gd name="T12" fmla="*/ 7 w 90"/>
                <a:gd name="T13" fmla="*/ 9 h 137"/>
                <a:gd name="T14" fmla="*/ 83 w 90"/>
                <a:gd name="T15" fmla="*/ 0 h 137"/>
                <a:gd name="T16" fmla="*/ 90 w 90"/>
                <a:gd name="T17" fmla="*/ 7 h 137"/>
                <a:gd name="T18" fmla="*/ 90 w 90"/>
                <a:gd name="T19" fmla="*/ 6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137">
                  <a:moveTo>
                    <a:pt x="90" y="68"/>
                  </a:moveTo>
                  <a:cubicBezTo>
                    <a:pt x="90" y="87"/>
                    <a:pt x="90" y="107"/>
                    <a:pt x="90" y="126"/>
                  </a:cubicBezTo>
                  <a:cubicBezTo>
                    <a:pt x="90" y="132"/>
                    <a:pt x="88" y="135"/>
                    <a:pt x="81" y="135"/>
                  </a:cubicBezTo>
                  <a:cubicBezTo>
                    <a:pt x="57" y="135"/>
                    <a:pt x="32" y="136"/>
                    <a:pt x="8" y="137"/>
                  </a:cubicBezTo>
                  <a:cubicBezTo>
                    <a:pt x="2" y="137"/>
                    <a:pt x="0" y="136"/>
                    <a:pt x="0" y="130"/>
                  </a:cubicBezTo>
                  <a:cubicBezTo>
                    <a:pt x="0" y="92"/>
                    <a:pt x="0" y="55"/>
                    <a:pt x="0" y="17"/>
                  </a:cubicBezTo>
                  <a:cubicBezTo>
                    <a:pt x="0" y="12"/>
                    <a:pt x="2" y="10"/>
                    <a:pt x="7" y="9"/>
                  </a:cubicBezTo>
                  <a:cubicBezTo>
                    <a:pt x="32" y="7"/>
                    <a:pt x="58" y="4"/>
                    <a:pt x="83" y="0"/>
                  </a:cubicBezTo>
                  <a:cubicBezTo>
                    <a:pt x="89" y="0"/>
                    <a:pt x="90" y="2"/>
                    <a:pt x="90" y="7"/>
                  </a:cubicBezTo>
                  <a:cubicBezTo>
                    <a:pt x="90" y="27"/>
                    <a:pt x="90" y="47"/>
                    <a:pt x="90"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77" name="Freeform 21"/>
            <p:cNvSpPr>
              <a:spLocks/>
            </p:cNvSpPr>
            <p:nvPr/>
          </p:nvSpPr>
          <p:spPr bwMode="auto">
            <a:xfrm>
              <a:off x="-3536950" y="852488"/>
              <a:ext cx="284163" cy="473075"/>
            </a:xfrm>
            <a:custGeom>
              <a:avLst/>
              <a:gdLst>
                <a:gd name="T0" fmla="*/ 76 w 76"/>
                <a:gd name="T1" fmla="*/ 62 h 126"/>
                <a:gd name="T2" fmla="*/ 76 w 76"/>
                <a:gd name="T3" fmla="*/ 117 h 126"/>
                <a:gd name="T4" fmla="*/ 69 w 76"/>
                <a:gd name="T5" fmla="*/ 124 h 126"/>
                <a:gd name="T6" fmla="*/ 8 w 76"/>
                <a:gd name="T7" fmla="*/ 126 h 126"/>
                <a:gd name="T8" fmla="*/ 0 w 76"/>
                <a:gd name="T9" fmla="*/ 118 h 126"/>
                <a:gd name="T10" fmla="*/ 0 w 76"/>
                <a:gd name="T11" fmla="*/ 16 h 126"/>
                <a:gd name="T12" fmla="*/ 7 w 76"/>
                <a:gd name="T13" fmla="*/ 8 h 126"/>
                <a:gd name="T14" fmla="*/ 68 w 76"/>
                <a:gd name="T15" fmla="*/ 1 h 126"/>
                <a:gd name="T16" fmla="*/ 76 w 76"/>
                <a:gd name="T17" fmla="*/ 8 h 126"/>
                <a:gd name="T18" fmla="*/ 76 w 76"/>
                <a:gd name="T19" fmla="*/ 6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126">
                  <a:moveTo>
                    <a:pt x="76" y="62"/>
                  </a:moveTo>
                  <a:cubicBezTo>
                    <a:pt x="76" y="80"/>
                    <a:pt x="76" y="98"/>
                    <a:pt x="76" y="117"/>
                  </a:cubicBezTo>
                  <a:cubicBezTo>
                    <a:pt x="76" y="122"/>
                    <a:pt x="75" y="124"/>
                    <a:pt x="69" y="124"/>
                  </a:cubicBezTo>
                  <a:cubicBezTo>
                    <a:pt x="49" y="124"/>
                    <a:pt x="28" y="125"/>
                    <a:pt x="8" y="126"/>
                  </a:cubicBezTo>
                  <a:cubicBezTo>
                    <a:pt x="1" y="126"/>
                    <a:pt x="0" y="123"/>
                    <a:pt x="0" y="118"/>
                  </a:cubicBezTo>
                  <a:cubicBezTo>
                    <a:pt x="0" y="84"/>
                    <a:pt x="0" y="50"/>
                    <a:pt x="0" y="16"/>
                  </a:cubicBezTo>
                  <a:cubicBezTo>
                    <a:pt x="0" y="11"/>
                    <a:pt x="1" y="9"/>
                    <a:pt x="7" y="8"/>
                  </a:cubicBezTo>
                  <a:cubicBezTo>
                    <a:pt x="27" y="6"/>
                    <a:pt x="48" y="4"/>
                    <a:pt x="68" y="1"/>
                  </a:cubicBezTo>
                  <a:cubicBezTo>
                    <a:pt x="74" y="0"/>
                    <a:pt x="76" y="2"/>
                    <a:pt x="76" y="8"/>
                  </a:cubicBezTo>
                  <a:cubicBezTo>
                    <a:pt x="76" y="26"/>
                    <a:pt x="76" y="44"/>
                    <a:pt x="76"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78" name="Freeform 22"/>
            <p:cNvSpPr>
              <a:spLocks/>
            </p:cNvSpPr>
            <p:nvPr/>
          </p:nvSpPr>
          <p:spPr bwMode="auto">
            <a:xfrm>
              <a:off x="-1655762" y="1460501"/>
              <a:ext cx="192088" cy="160338"/>
            </a:xfrm>
            <a:custGeom>
              <a:avLst/>
              <a:gdLst>
                <a:gd name="T0" fmla="*/ 51 w 51"/>
                <a:gd name="T1" fmla="*/ 23 h 43"/>
                <a:gd name="T2" fmla="*/ 31 w 51"/>
                <a:gd name="T3" fmla="*/ 43 h 43"/>
                <a:gd name="T4" fmla="*/ 18 w 51"/>
                <a:gd name="T5" fmla="*/ 43 h 43"/>
                <a:gd name="T6" fmla="*/ 0 w 51"/>
                <a:gd name="T7" fmla="*/ 22 h 43"/>
                <a:gd name="T8" fmla="*/ 18 w 51"/>
                <a:gd name="T9" fmla="*/ 1 h 43"/>
                <a:gd name="T10" fmla="*/ 47 w 51"/>
                <a:gd name="T11" fmla="*/ 1 h 43"/>
                <a:gd name="T12" fmla="*/ 51 w 51"/>
                <a:gd name="T13" fmla="*/ 7 h 43"/>
                <a:gd name="T14" fmla="*/ 51 w 51"/>
                <a:gd name="T15" fmla="*/ 2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43">
                  <a:moveTo>
                    <a:pt x="51" y="23"/>
                  </a:moveTo>
                  <a:cubicBezTo>
                    <a:pt x="51" y="43"/>
                    <a:pt x="51" y="43"/>
                    <a:pt x="31" y="43"/>
                  </a:cubicBezTo>
                  <a:cubicBezTo>
                    <a:pt x="27" y="43"/>
                    <a:pt x="23" y="43"/>
                    <a:pt x="18" y="43"/>
                  </a:cubicBezTo>
                  <a:cubicBezTo>
                    <a:pt x="7" y="41"/>
                    <a:pt x="0" y="33"/>
                    <a:pt x="0" y="22"/>
                  </a:cubicBezTo>
                  <a:cubicBezTo>
                    <a:pt x="0" y="11"/>
                    <a:pt x="7" y="2"/>
                    <a:pt x="18" y="1"/>
                  </a:cubicBezTo>
                  <a:cubicBezTo>
                    <a:pt x="28" y="0"/>
                    <a:pt x="37" y="1"/>
                    <a:pt x="47" y="1"/>
                  </a:cubicBezTo>
                  <a:cubicBezTo>
                    <a:pt x="51" y="1"/>
                    <a:pt x="51" y="3"/>
                    <a:pt x="51" y="7"/>
                  </a:cubicBezTo>
                  <a:cubicBezTo>
                    <a:pt x="51" y="12"/>
                    <a:pt x="51" y="17"/>
                    <a:pt x="5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79" name="Freeform 23"/>
            <p:cNvSpPr>
              <a:spLocks/>
            </p:cNvSpPr>
            <p:nvPr/>
          </p:nvSpPr>
          <p:spPr bwMode="auto">
            <a:xfrm>
              <a:off x="-1377950" y="1463676"/>
              <a:ext cx="198438" cy="168275"/>
            </a:xfrm>
            <a:custGeom>
              <a:avLst/>
              <a:gdLst>
                <a:gd name="T0" fmla="*/ 19 w 53"/>
                <a:gd name="T1" fmla="*/ 1 h 45"/>
                <a:gd name="T2" fmla="*/ 33 w 53"/>
                <a:gd name="T3" fmla="*/ 1 h 45"/>
                <a:gd name="T4" fmla="*/ 52 w 53"/>
                <a:gd name="T5" fmla="*/ 23 h 45"/>
                <a:gd name="T6" fmla="*/ 31 w 53"/>
                <a:gd name="T7" fmla="*/ 43 h 45"/>
                <a:gd name="T8" fmla="*/ 0 w 53"/>
                <a:gd name="T9" fmla="*/ 15 h 45"/>
                <a:gd name="T10" fmla="*/ 19 w 53"/>
                <a:gd name="T11" fmla="*/ 1 h 45"/>
              </a:gdLst>
              <a:ahLst/>
              <a:cxnLst>
                <a:cxn ang="0">
                  <a:pos x="T0" y="T1"/>
                </a:cxn>
                <a:cxn ang="0">
                  <a:pos x="T2" y="T3"/>
                </a:cxn>
                <a:cxn ang="0">
                  <a:pos x="T4" y="T5"/>
                </a:cxn>
                <a:cxn ang="0">
                  <a:pos x="T6" y="T7"/>
                </a:cxn>
                <a:cxn ang="0">
                  <a:pos x="T8" y="T9"/>
                </a:cxn>
                <a:cxn ang="0">
                  <a:pos x="T10" y="T11"/>
                </a:cxn>
              </a:cxnLst>
              <a:rect l="0" t="0" r="r" b="b"/>
              <a:pathLst>
                <a:path w="53" h="45">
                  <a:moveTo>
                    <a:pt x="19" y="1"/>
                  </a:moveTo>
                  <a:cubicBezTo>
                    <a:pt x="24" y="1"/>
                    <a:pt x="28" y="1"/>
                    <a:pt x="33" y="1"/>
                  </a:cubicBezTo>
                  <a:cubicBezTo>
                    <a:pt x="45" y="2"/>
                    <a:pt x="53" y="12"/>
                    <a:pt x="52" y="23"/>
                  </a:cubicBezTo>
                  <a:cubicBezTo>
                    <a:pt x="52" y="34"/>
                    <a:pt x="43" y="43"/>
                    <a:pt x="31" y="43"/>
                  </a:cubicBezTo>
                  <a:cubicBezTo>
                    <a:pt x="0" y="45"/>
                    <a:pt x="0" y="45"/>
                    <a:pt x="0" y="15"/>
                  </a:cubicBezTo>
                  <a:cubicBezTo>
                    <a:pt x="0" y="0"/>
                    <a:pt x="0" y="0"/>
                    <a:pt x="1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80" name="Freeform 24"/>
            <p:cNvSpPr>
              <a:spLocks/>
            </p:cNvSpPr>
            <p:nvPr/>
          </p:nvSpPr>
          <p:spPr bwMode="auto">
            <a:xfrm>
              <a:off x="-590550" y="1485901"/>
              <a:ext cx="165100" cy="139700"/>
            </a:xfrm>
            <a:custGeom>
              <a:avLst/>
              <a:gdLst>
                <a:gd name="T0" fmla="*/ 17 w 44"/>
                <a:gd name="T1" fmla="*/ 2 h 37"/>
                <a:gd name="T2" fmla="*/ 30 w 44"/>
                <a:gd name="T3" fmla="*/ 2 h 37"/>
                <a:gd name="T4" fmla="*/ 44 w 44"/>
                <a:gd name="T5" fmla="*/ 19 h 37"/>
                <a:gd name="T6" fmla="*/ 30 w 44"/>
                <a:gd name="T7" fmla="*/ 36 h 37"/>
                <a:gd name="T8" fmla="*/ 7 w 44"/>
                <a:gd name="T9" fmla="*/ 36 h 37"/>
                <a:gd name="T10" fmla="*/ 2 w 44"/>
                <a:gd name="T11" fmla="*/ 30 h 37"/>
                <a:gd name="T12" fmla="*/ 2 w 44"/>
                <a:gd name="T13" fmla="*/ 11 h 37"/>
                <a:gd name="T14" fmla="*/ 12 w 44"/>
                <a:gd name="T15" fmla="*/ 1 h 37"/>
                <a:gd name="T16" fmla="*/ 17 w 44"/>
                <a:gd name="T17" fmla="*/ 1 h 37"/>
                <a:gd name="T18" fmla="*/ 17 w 44"/>
                <a:gd name="T19"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37">
                  <a:moveTo>
                    <a:pt x="17" y="2"/>
                  </a:moveTo>
                  <a:cubicBezTo>
                    <a:pt x="21" y="2"/>
                    <a:pt x="25" y="2"/>
                    <a:pt x="30" y="2"/>
                  </a:cubicBezTo>
                  <a:cubicBezTo>
                    <a:pt x="39" y="3"/>
                    <a:pt x="44" y="10"/>
                    <a:pt x="44" y="19"/>
                  </a:cubicBezTo>
                  <a:cubicBezTo>
                    <a:pt x="44" y="28"/>
                    <a:pt x="38" y="35"/>
                    <a:pt x="30" y="36"/>
                  </a:cubicBezTo>
                  <a:cubicBezTo>
                    <a:pt x="22" y="37"/>
                    <a:pt x="14" y="36"/>
                    <a:pt x="7" y="36"/>
                  </a:cubicBezTo>
                  <a:cubicBezTo>
                    <a:pt x="2" y="36"/>
                    <a:pt x="2" y="33"/>
                    <a:pt x="2" y="30"/>
                  </a:cubicBezTo>
                  <a:cubicBezTo>
                    <a:pt x="2" y="24"/>
                    <a:pt x="2" y="17"/>
                    <a:pt x="2" y="11"/>
                  </a:cubicBezTo>
                  <a:cubicBezTo>
                    <a:pt x="0" y="3"/>
                    <a:pt x="4" y="0"/>
                    <a:pt x="12" y="1"/>
                  </a:cubicBezTo>
                  <a:cubicBezTo>
                    <a:pt x="14" y="2"/>
                    <a:pt x="16" y="1"/>
                    <a:pt x="17" y="1"/>
                  </a:cubicBezTo>
                  <a:cubicBezTo>
                    <a:pt x="17" y="2"/>
                    <a:pt x="17" y="2"/>
                    <a:pt x="1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81" name="Freeform 25"/>
            <p:cNvSpPr>
              <a:spLocks/>
            </p:cNvSpPr>
            <p:nvPr/>
          </p:nvSpPr>
          <p:spPr bwMode="auto">
            <a:xfrm>
              <a:off x="-814387" y="1485901"/>
              <a:ext cx="160338" cy="134938"/>
            </a:xfrm>
            <a:custGeom>
              <a:avLst/>
              <a:gdLst>
                <a:gd name="T0" fmla="*/ 43 w 43"/>
                <a:gd name="T1" fmla="*/ 18 h 36"/>
                <a:gd name="T2" fmla="*/ 25 w 43"/>
                <a:gd name="T3" fmla="*/ 35 h 36"/>
                <a:gd name="T4" fmla="*/ 15 w 43"/>
                <a:gd name="T5" fmla="*/ 35 h 36"/>
                <a:gd name="T6" fmla="*/ 0 w 43"/>
                <a:gd name="T7" fmla="*/ 17 h 36"/>
                <a:gd name="T8" fmla="*/ 15 w 43"/>
                <a:gd name="T9" fmla="*/ 1 h 36"/>
                <a:gd name="T10" fmla="*/ 37 w 43"/>
                <a:gd name="T11" fmla="*/ 1 h 36"/>
                <a:gd name="T12" fmla="*/ 43 w 43"/>
                <a:gd name="T13" fmla="*/ 7 h 36"/>
                <a:gd name="T14" fmla="*/ 43 w 43"/>
                <a:gd name="T15" fmla="*/ 18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36">
                  <a:moveTo>
                    <a:pt x="43" y="18"/>
                  </a:moveTo>
                  <a:cubicBezTo>
                    <a:pt x="43" y="36"/>
                    <a:pt x="43" y="36"/>
                    <a:pt x="25" y="35"/>
                  </a:cubicBezTo>
                  <a:cubicBezTo>
                    <a:pt x="22" y="35"/>
                    <a:pt x="18" y="35"/>
                    <a:pt x="15" y="35"/>
                  </a:cubicBezTo>
                  <a:cubicBezTo>
                    <a:pt x="6" y="34"/>
                    <a:pt x="0" y="27"/>
                    <a:pt x="0" y="17"/>
                  </a:cubicBezTo>
                  <a:cubicBezTo>
                    <a:pt x="0" y="9"/>
                    <a:pt x="6" y="1"/>
                    <a:pt x="15" y="1"/>
                  </a:cubicBezTo>
                  <a:cubicBezTo>
                    <a:pt x="23" y="0"/>
                    <a:pt x="30" y="1"/>
                    <a:pt x="37" y="1"/>
                  </a:cubicBezTo>
                  <a:cubicBezTo>
                    <a:pt x="41" y="1"/>
                    <a:pt x="43" y="3"/>
                    <a:pt x="43" y="7"/>
                  </a:cubicBezTo>
                  <a:cubicBezTo>
                    <a:pt x="43" y="11"/>
                    <a:pt x="43" y="14"/>
                    <a:pt x="43"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82" name="Freeform 26"/>
            <p:cNvSpPr>
              <a:spLocks/>
            </p:cNvSpPr>
            <p:nvPr/>
          </p:nvSpPr>
          <p:spPr bwMode="auto">
            <a:xfrm>
              <a:off x="-150812" y="1501776"/>
              <a:ext cx="149225" cy="115888"/>
            </a:xfrm>
            <a:custGeom>
              <a:avLst/>
              <a:gdLst>
                <a:gd name="T0" fmla="*/ 37 w 40"/>
                <a:gd name="T1" fmla="*/ 15 h 31"/>
                <a:gd name="T2" fmla="*/ 31 w 40"/>
                <a:gd name="T3" fmla="*/ 28 h 31"/>
                <a:gd name="T4" fmla="*/ 2 w 40"/>
                <a:gd name="T5" fmla="*/ 18 h 31"/>
                <a:gd name="T6" fmla="*/ 12 w 40"/>
                <a:gd name="T7" fmla="*/ 2 h 31"/>
                <a:gd name="T8" fmla="*/ 32 w 40"/>
                <a:gd name="T9" fmla="*/ 2 h 31"/>
                <a:gd name="T10" fmla="*/ 37 w 40"/>
                <a:gd name="T11" fmla="*/ 15 h 31"/>
              </a:gdLst>
              <a:ahLst/>
              <a:cxnLst>
                <a:cxn ang="0">
                  <a:pos x="T0" y="T1"/>
                </a:cxn>
                <a:cxn ang="0">
                  <a:pos x="T2" y="T3"/>
                </a:cxn>
                <a:cxn ang="0">
                  <a:pos x="T4" y="T5"/>
                </a:cxn>
                <a:cxn ang="0">
                  <a:pos x="T6" y="T7"/>
                </a:cxn>
                <a:cxn ang="0">
                  <a:pos x="T8" y="T9"/>
                </a:cxn>
                <a:cxn ang="0">
                  <a:pos x="T10" y="T11"/>
                </a:cxn>
              </a:cxnLst>
              <a:rect l="0" t="0" r="r" b="b"/>
              <a:pathLst>
                <a:path w="40" h="31">
                  <a:moveTo>
                    <a:pt x="37" y="15"/>
                  </a:moveTo>
                  <a:cubicBezTo>
                    <a:pt x="34" y="20"/>
                    <a:pt x="40" y="27"/>
                    <a:pt x="31" y="28"/>
                  </a:cubicBezTo>
                  <a:cubicBezTo>
                    <a:pt x="16" y="31"/>
                    <a:pt x="5" y="27"/>
                    <a:pt x="2" y="18"/>
                  </a:cubicBezTo>
                  <a:cubicBezTo>
                    <a:pt x="0" y="11"/>
                    <a:pt x="5" y="3"/>
                    <a:pt x="12" y="2"/>
                  </a:cubicBezTo>
                  <a:cubicBezTo>
                    <a:pt x="19" y="1"/>
                    <a:pt x="26" y="0"/>
                    <a:pt x="32" y="2"/>
                  </a:cubicBezTo>
                  <a:cubicBezTo>
                    <a:pt x="40" y="3"/>
                    <a:pt x="34" y="11"/>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83" name="Freeform 27"/>
            <p:cNvSpPr>
              <a:spLocks/>
            </p:cNvSpPr>
            <p:nvPr/>
          </p:nvSpPr>
          <p:spPr bwMode="auto">
            <a:xfrm>
              <a:off x="25401" y="1497013"/>
              <a:ext cx="152400" cy="120650"/>
            </a:xfrm>
            <a:custGeom>
              <a:avLst/>
              <a:gdLst>
                <a:gd name="T0" fmla="*/ 4 w 41"/>
                <a:gd name="T1" fmla="*/ 16 h 32"/>
                <a:gd name="T2" fmla="*/ 9 w 41"/>
                <a:gd name="T3" fmla="*/ 3 h 32"/>
                <a:gd name="T4" fmla="*/ 38 w 41"/>
                <a:gd name="T5" fmla="*/ 12 h 32"/>
                <a:gd name="T6" fmla="*/ 30 w 41"/>
                <a:gd name="T7" fmla="*/ 29 h 32"/>
                <a:gd name="T8" fmla="*/ 8 w 41"/>
                <a:gd name="T9" fmla="*/ 29 h 32"/>
                <a:gd name="T10" fmla="*/ 4 w 41"/>
                <a:gd name="T11" fmla="*/ 16 h 32"/>
              </a:gdLst>
              <a:ahLst/>
              <a:cxnLst>
                <a:cxn ang="0">
                  <a:pos x="T0" y="T1"/>
                </a:cxn>
                <a:cxn ang="0">
                  <a:pos x="T2" y="T3"/>
                </a:cxn>
                <a:cxn ang="0">
                  <a:pos x="T4" y="T5"/>
                </a:cxn>
                <a:cxn ang="0">
                  <a:pos x="T6" y="T7"/>
                </a:cxn>
                <a:cxn ang="0">
                  <a:pos x="T8" y="T9"/>
                </a:cxn>
                <a:cxn ang="0">
                  <a:pos x="T10" y="T11"/>
                </a:cxn>
              </a:cxnLst>
              <a:rect l="0" t="0" r="r" b="b"/>
              <a:pathLst>
                <a:path w="41" h="32">
                  <a:moveTo>
                    <a:pt x="4" y="16"/>
                  </a:moveTo>
                  <a:cubicBezTo>
                    <a:pt x="7" y="12"/>
                    <a:pt x="0" y="5"/>
                    <a:pt x="9" y="3"/>
                  </a:cubicBezTo>
                  <a:cubicBezTo>
                    <a:pt x="24" y="0"/>
                    <a:pt x="35" y="4"/>
                    <a:pt x="38" y="12"/>
                  </a:cubicBezTo>
                  <a:cubicBezTo>
                    <a:pt x="41" y="19"/>
                    <a:pt x="37" y="26"/>
                    <a:pt x="30" y="29"/>
                  </a:cubicBezTo>
                  <a:cubicBezTo>
                    <a:pt x="23" y="32"/>
                    <a:pt x="15" y="31"/>
                    <a:pt x="8" y="29"/>
                  </a:cubicBezTo>
                  <a:cubicBezTo>
                    <a:pt x="1" y="28"/>
                    <a:pt x="6" y="21"/>
                    <a:pt x="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grpSp>
      <p:pic>
        <p:nvPicPr>
          <p:cNvPr id="84" name="Picture 83">
            <a:extLst>
              <a:ext uri="{FF2B5EF4-FFF2-40B4-BE49-F238E27FC236}">
                <a16:creationId xmlns:a16="http://schemas.microsoft.com/office/drawing/2014/main" id="{2A403EB8-1B80-5E8F-8256-5C5625D1C41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767570" y="1"/>
            <a:ext cx="1376430" cy="917620"/>
          </a:xfrm>
          <a:prstGeom prst="rect">
            <a:avLst/>
          </a:prstGeom>
        </p:spPr>
      </p:pic>
      <p:sp>
        <p:nvSpPr>
          <p:cNvPr id="5" name="Slide Number Placeholder 4"/>
          <p:cNvSpPr>
            <a:spLocks noGrp="1"/>
          </p:cNvSpPr>
          <p:nvPr>
            <p:ph type="sldNum" sz="quarter" idx="12"/>
          </p:nvPr>
        </p:nvSpPr>
        <p:spPr/>
        <p:txBody>
          <a:bodyPr/>
          <a:lstStyle/>
          <a:p>
            <a:fld id="{BDCA8EC3-6684-44AA-BBA4-DEDB48326CE2}" type="slidenum">
              <a:rPr lang="en-US" smtClean="0"/>
              <a:t>2</a:t>
            </a:fld>
            <a:endParaRPr lang="en-US"/>
          </a:p>
        </p:txBody>
      </p:sp>
    </p:spTree>
    <p:extLst>
      <p:ext uri="{BB962C8B-B14F-4D97-AF65-F5344CB8AC3E}">
        <p14:creationId xmlns:p14="http://schemas.microsoft.com/office/powerpoint/2010/main" val="1504223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2" descr="C:\Users\Miro\Desktop\aerial-photograph-of-mcentire-joint-national-guard-9455d7-1024.jpg"/>
          <p:cNvPicPr>
            <a:picLocks noChangeAspect="1" noChangeArrowheads="1"/>
          </p:cNvPicPr>
          <p:nvPr/>
        </p:nvPicPr>
        <p:blipFill rotWithShape="1">
          <a:blip r:embed="rId2">
            <a:extLst>
              <a:ext uri="{28A0092B-C50C-407E-A947-70E740481C1C}">
                <a14:useLocalDpi xmlns:a14="http://schemas.microsoft.com/office/drawing/2010/main" val="0"/>
              </a:ext>
            </a:extLst>
          </a:blip>
          <a:srcRect b="15660"/>
          <a:stretch/>
        </p:blipFill>
        <p:spPr bwMode="auto">
          <a:xfrm>
            <a:off x="630" y="1"/>
            <a:ext cx="9143370" cy="514350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0" y="0"/>
            <a:ext cx="9144000" cy="5143500"/>
          </a:xfrm>
          <a:prstGeom prst="rect">
            <a:avLst/>
          </a:prstGeom>
          <a:gradFill flip="none" rotWithShape="1">
            <a:gsLst>
              <a:gs pos="0">
                <a:schemeClr val="accent1">
                  <a:lumMod val="75000"/>
                  <a:alpha val="80000"/>
                </a:schemeClr>
              </a:gs>
              <a:gs pos="50000">
                <a:srgbClr val="242C34">
                  <a:alpha val="80000"/>
                </a:srgbClr>
              </a:gs>
              <a:gs pos="100000">
                <a:schemeClr val="accent2">
                  <a:lumMod val="50000"/>
                  <a:alpha val="80000"/>
                </a:schemeClr>
              </a:gs>
            </a:gsLst>
            <a:lin ang="2700000" scaled="1"/>
            <a:tileRect/>
          </a:gradFill>
          <a:ln w="12700" cap="flat" cmpd="sng" algn="ctr">
            <a:noFill/>
            <a:prstDash val="solid"/>
            <a:miter lim="800000"/>
          </a:ln>
          <a:effectLst/>
        </p:spPr>
        <p:txBody>
          <a:bodyPr lIns="182843" tIns="91422" rIns="182843" bIns="91422" rtlCol="0" anchor="ctr"/>
          <a:lstStyle/>
          <a:p>
            <a:pPr algn="ctr" defTabSz="1828434"/>
            <a:endParaRPr lang="bg-BG" sz="3600" kern="0" dirty="0">
              <a:solidFill>
                <a:srgbClr val="FFFFFF"/>
              </a:solidFill>
              <a:latin typeface="Lato Light"/>
              <a:cs typeface="Gisha" pitchFamily="34" charset="-79"/>
            </a:endParaRPr>
          </a:p>
        </p:txBody>
      </p:sp>
      <p:sp>
        <p:nvSpPr>
          <p:cNvPr id="4" name="Rectangle 3"/>
          <p:cNvSpPr/>
          <p:nvPr/>
        </p:nvSpPr>
        <p:spPr>
          <a:xfrm>
            <a:off x="152400" y="285750"/>
            <a:ext cx="7315200" cy="461665"/>
          </a:xfrm>
          <a:prstGeom prst="rect">
            <a:avLst/>
          </a:prstGeom>
        </p:spPr>
        <p:txBody>
          <a:bodyPr wrap="square">
            <a:spAutoFit/>
          </a:bodyPr>
          <a:lstStyle/>
          <a:p>
            <a:r>
              <a:rPr lang="en-US" sz="2400" dirty="0">
                <a:solidFill>
                  <a:schemeClr val="bg1"/>
                </a:solidFill>
                <a:latin typeface="+mj-lt"/>
              </a:rPr>
              <a:t>Notes on the market:</a:t>
            </a:r>
          </a:p>
        </p:txBody>
      </p:sp>
      <p:sp>
        <p:nvSpPr>
          <p:cNvPr id="2" name="Rectangle 1"/>
          <p:cNvSpPr/>
          <p:nvPr/>
        </p:nvSpPr>
        <p:spPr>
          <a:xfrm>
            <a:off x="228600" y="742950"/>
            <a:ext cx="1524000" cy="660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68166" y="1147946"/>
            <a:ext cx="8458200" cy="2893100"/>
          </a:xfrm>
          <a:prstGeom prst="rect">
            <a:avLst/>
          </a:prstGeom>
        </p:spPr>
        <p:txBody>
          <a:bodyPr wrap="square">
            <a:spAutoFit/>
          </a:bodyPr>
          <a:lstStyle/>
          <a:p>
            <a:pPr lvl="0" eaLnBrk="0" fontAlgn="base" hangingPunct="0">
              <a:spcBef>
                <a:spcPct val="0"/>
              </a:spcBef>
              <a:spcAft>
                <a:spcPct val="0"/>
              </a:spcAft>
            </a:pPr>
            <a:r>
              <a:rPr lang="en-US" altLang="en-US" sz="1400" b="1" dirty="0">
                <a:solidFill>
                  <a:schemeClr val="bg1"/>
                </a:solidFill>
                <a:latin typeface="Aptos" charset="0"/>
                <a:ea typeface="Aptos" charset="0"/>
                <a:cs typeface="Arial" panose="020B0604020202020204" pitchFamily="34" charset="0"/>
              </a:rPr>
              <a:t>USA Market size: The Accessible Market is Large</a:t>
            </a:r>
          </a:p>
          <a:p>
            <a:pPr lvl="0" eaLnBrk="0" fontAlgn="base" hangingPunct="0">
              <a:spcBef>
                <a:spcPct val="0"/>
              </a:spcBef>
              <a:spcAft>
                <a:spcPct val="0"/>
              </a:spcAft>
            </a:pPr>
            <a:endParaRPr lang="en-US" altLang="en-US" sz="1400" dirty="0">
              <a:solidFill>
                <a:schemeClr val="bg1"/>
              </a:solidFill>
            </a:endParaRPr>
          </a:p>
          <a:p>
            <a:pPr eaLnBrk="0" fontAlgn="base" hangingPunct="0">
              <a:spcBef>
                <a:spcPct val="0"/>
              </a:spcBef>
              <a:spcAft>
                <a:spcPct val="0"/>
              </a:spcAft>
            </a:pPr>
            <a:r>
              <a:rPr lang="en-US" altLang="en-US" sz="1400" dirty="0">
                <a:solidFill>
                  <a:schemeClr val="bg1"/>
                </a:solidFill>
                <a:latin typeface="Aptos" charset="0"/>
                <a:ea typeface="Aptos" charset="0"/>
                <a:cs typeface="Arial" panose="020B0604020202020204" pitchFamily="34" charset="0"/>
              </a:rPr>
              <a:t>Our target building size - Buildings 50,000 to 1.5 million Square feet</a:t>
            </a:r>
          </a:p>
          <a:p>
            <a:pPr eaLnBrk="0" fontAlgn="base" hangingPunct="0">
              <a:spcBef>
                <a:spcPct val="0"/>
              </a:spcBef>
              <a:spcAft>
                <a:spcPct val="0"/>
              </a:spcAft>
            </a:pPr>
            <a:endParaRPr lang="en-US" altLang="en-US" sz="1400" dirty="0">
              <a:solidFill>
                <a:schemeClr val="bg1"/>
              </a:solidFill>
            </a:endParaRPr>
          </a:p>
          <a:p>
            <a:pPr lvl="0" eaLnBrk="0" fontAlgn="base" hangingPunct="0">
              <a:spcBef>
                <a:spcPct val="0"/>
              </a:spcBef>
              <a:spcAft>
                <a:spcPct val="0"/>
              </a:spcAft>
            </a:pPr>
            <a:r>
              <a:rPr lang="en-US" altLang="en-US" sz="1400" dirty="0">
                <a:solidFill>
                  <a:schemeClr val="bg1"/>
                </a:solidFill>
                <a:latin typeface="Aptos" charset="0"/>
                <a:ea typeface="Aptos" charset="0"/>
                <a:cs typeface="Arial" panose="020B0604020202020204" pitchFamily="34" charset="0"/>
              </a:rPr>
              <a:t>USA –350,000 target Buildings including Small bay, Mid size and Big box</a:t>
            </a:r>
            <a:endParaRPr lang="en-US" altLang="en-US" sz="1400" b="1" dirty="0">
              <a:solidFill>
                <a:schemeClr val="bg1"/>
              </a:solidFill>
              <a:latin typeface="Aptos" charset="0"/>
              <a:ea typeface="Aptos" charset="0"/>
              <a:cs typeface="Arial" panose="020B0604020202020204" pitchFamily="34" charset="0"/>
            </a:endParaRPr>
          </a:p>
          <a:p>
            <a:pPr lvl="0" eaLnBrk="0" fontAlgn="base" hangingPunct="0">
              <a:spcBef>
                <a:spcPct val="0"/>
              </a:spcBef>
              <a:spcAft>
                <a:spcPct val="0"/>
              </a:spcAft>
            </a:pPr>
            <a:endParaRPr lang="en-US" altLang="en-US" sz="1400" b="1" dirty="0">
              <a:solidFill>
                <a:schemeClr val="bg1"/>
              </a:solidFill>
              <a:latin typeface="Aptos" charset="0"/>
              <a:ea typeface="Aptos" charset="0"/>
              <a:cs typeface="Arial" panose="020B0604020202020204" pitchFamily="34" charset="0"/>
            </a:endParaRPr>
          </a:p>
          <a:p>
            <a:pPr lvl="0" eaLnBrk="0" fontAlgn="base" hangingPunct="0">
              <a:spcBef>
                <a:spcPct val="0"/>
              </a:spcBef>
              <a:spcAft>
                <a:spcPct val="0"/>
              </a:spcAft>
            </a:pPr>
            <a:r>
              <a:rPr lang="en-US" altLang="en-US" sz="1400" dirty="0">
                <a:solidFill>
                  <a:schemeClr val="bg1"/>
                </a:solidFill>
                <a:latin typeface="Aptos" charset="0"/>
                <a:ea typeface="Aptos" charset="0"/>
                <a:cs typeface="Times New Roman" panose="02020603050405020304" pitchFamily="18" charset="0"/>
              </a:rPr>
              <a:t>The Demand for High Efficiency Energy-Saving Systems is currently at a an all-time high in The USA</a:t>
            </a:r>
          </a:p>
          <a:p>
            <a:pPr lvl="0" eaLnBrk="0" fontAlgn="base" hangingPunct="0">
              <a:spcBef>
                <a:spcPct val="0"/>
              </a:spcBef>
              <a:spcAft>
                <a:spcPct val="0"/>
              </a:spcAft>
            </a:pPr>
            <a:endParaRPr lang="en-GB" altLang="en-US" sz="1400" dirty="0">
              <a:solidFill>
                <a:schemeClr val="bg1"/>
              </a:solidFill>
              <a:ea typeface="Aptos" charset="0"/>
              <a:cs typeface="Times New Roman" panose="02020603050405020304" pitchFamily="18" charset="0"/>
            </a:endParaRPr>
          </a:p>
          <a:p>
            <a:pPr lvl="0" eaLnBrk="0" fontAlgn="base" hangingPunct="0">
              <a:spcBef>
                <a:spcPct val="0"/>
              </a:spcBef>
              <a:spcAft>
                <a:spcPct val="0"/>
              </a:spcAft>
            </a:pPr>
            <a:r>
              <a:rPr lang="en-GB" altLang="en-US" sz="1400" dirty="0">
                <a:solidFill>
                  <a:schemeClr val="bg1"/>
                </a:solidFill>
                <a:latin typeface="Arial" panose="020B0604020202020204" pitchFamily="34" charset="0"/>
                <a:ea typeface="Aptos" charset="0"/>
                <a:cs typeface="Times New Roman" panose="02020603050405020304" pitchFamily="18" charset="0"/>
              </a:rPr>
              <a:t>Due to pressure on cost, sustainability and environmental responsibility</a:t>
            </a:r>
          </a:p>
          <a:p>
            <a:pPr lvl="0" eaLnBrk="0" fontAlgn="base" hangingPunct="0">
              <a:spcBef>
                <a:spcPct val="0"/>
              </a:spcBef>
              <a:spcAft>
                <a:spcPct val="0"/>
              </a:spcAft>
            </a:pPr>
            <a:endParaRPr lang="en-GB" altLang="en-US" sz="1400" dirty="0">
              <a:solidFill>
                <a:schemeClr val="bg1"/>
              </a:solidFill>
              <a:latin typeface="Arial" panose="020B0604020202020204" pitchFamily="34" charset="0"/>
              <a:ea typeface="Aptos" charset="0"/>
              <a:cs typeface="Times New Roman" panose="02020603050405020304" pitchFamily="18" charset="0"/>
            </a:endParaRPr>
          </a:p>
          <a:p>
            <a:pPr lvl="0" eaLnBrk="0" fontAlgn="base" hangingPunct="0">
              <a:spcBef>
                <a:spcPct val="0"/>
              </a:spcBef>
              <a:spcAft>
                <a:spcPct val="0"/>
              </a:spcAft>
            </a:pPr>
            <a:r>
              <a:rPr lang="en-GB" altLang="en-US" sz="1400" dirty="0">
                <a:solidFill>
                  <a:schemeClr val="bg1"/>
                </a:solidFill>
                <a:latin typeface="Arial" panose="020B0604020202020204" pitchFamily="34" charset="0"/>
                <a:ea typeface="Aptos" charset="0"/>
                <a:cs typeface="Times New Roman" panose="02020603050405020304" pitchFamily="18" charset="0"/>
              </a:rPr>
              <a:t>However, there is nothing of any real saving value available for the high volume building sector, most new heating options are based on 1950’s technology. Other options such as electricity are far too costly to put into practice with running costs 10 times of natural gas heating high volume buildings </a:t>
            </a:r>
            <a:endParaRPr lang="en-GB" altLang="en-US" sz="1400" dirty="0">
              <a:solidFill>
                <a:schemeClr val="bg1"/>
              </a:solidFill>
              <a:latin typeface="Arial" panose="020B0604020202020204" pitchFamily="34" charset="0"/>
            </a:endParaRPr>
          </a:p>
        </p:txBody>
      </p:sp>
      <p:sp>
        <p:nvSpPr>
          <p:cNvPr id="86" name="Rectangle 85"/>
          <p:cNvSpPr/>
          <p:nvPr/>
        </p:nvSpPr>
        <p:spPr>
          <a:xfrm>
            <a:off x="152400" y="3943350"/>
            <a:ext cx="8458200" cy="307777"/>
          </a:xfrm>
          <a:prstGeom prst="rect">
            <a:avLst/>
          </a:prstGeom>
        </p:spPr>
        <p:txBody>
          <a:bodyPr wrap="square">
            <a:spAutoFit/>
          </a:bodyPr>
          <a:lstStyle/>
          <a:p>
            <a:endParaRPr lang="en-US" sz="1400" dirty="0">
              <a:solidFill>
                <a:schemeClr val="bg1"/>
              </a:solidFill>
            </a:endParaRPr>
          </a:p>
        </p:txBody>
      </p:sp>
      <p:pic>
        <p:nvPicPr>
          <p:cNvPr id="10" name="Picture 9">
            <a:extLst>
              <a:ext uri="{FF2B5EF4-FFF2-40B4-BE49-F238E27FC236}">
                <a16:creationId xmlns:a16="http://schemas.microsoft.com/office/drawing/2014/main" id="{2A403EB8-1B80-5E8F-8256-5C5625D1C41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767570" y="1"/>
            <a:ext cx="1376430" cy="917620"/>
          </a:xfrm>
          <a:prstGeom prst="rect">
            <a:avLst/>
          </a:prstGeom>
        </p:spPr>
      </p:pic>
      <p:sp>
        <p:nvSpPr>
          <p:cNvPr id="5" name="Slide Number Placeholder 4"/>
          <p:cNvSpPr>
            <a:spLocks noGrp="1"/>
          </p:cNvSpPr>
          <p:nvPr>
            <p:ph type="sldNum" sz="quarter" idx="12"/>
          </p:nvPr>
        </p:nvSpPr>
        <p:spPr/>
        <p:txBody>
          <a:bodyPr/>
          <a:lstStyle/>
          <a:p>
            <a:fld id="{BDCA8EC3-6684-44AA-BBA4-DEDB48326CE2}" type="slidenum">
              <a:rPr lang="en-US" smtClean="0"/>
              <a:t>20</a:t>
            </a:fld>
            <a:endParaRPr lang="en-US"/>
          </a:p>
        </p:txBody>
      </p:sp>
    </p:spTree>
    <p:extLst>
      <p:ext uri="{BB962C8B-B14F-4D97-AF65-F5344CB8AC3E}">
        <p14:creationId xmlns:p14="http://schemas.microsoft.com/office/powerpoint/2010/main" val="3084387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42C34"/>
        </a:solidFill>
        <a:effectLst/>
      </p:bgPr>
    </p:bg>
    <p:spTree>
      <p:nvGrpSpPr>
        <p:cNvPr id="1" name=""/>
        <p:cNvGrpSpPr/>
        <p:nvPr/>
      </p:nvGrpSpPr>
      <p:grpSpPr>
        <a:xfrm>
          <a:off x="0" y="0"/>
          <a:ext cx="0" cy="0"/>
          <a:chOff x="0" y="0"/>
          <a:chExt cx="0" cy="0"/>
        </a:xfrm>
      </p:grpSpPr>
      <p:sp>
        <p:nvSpPr>
          <p:cNvPr id="84" name="Rectangle 83"/>
          <p:cNvSpPr/>
          <p:nvPr/>
        </p:nvSpPr>
        <p:spPr>
          <a:xfrm>
            <a:off x="0" y="0"/>
            <a:ext cx="9144000" cy="5143500"/>
          </a:xfrm>
          <a:prstGeom prst="rect">
            <a:avLst/>
          </a:prstGeom>
          <a:gradFill flip="none" rotWithShape="1">
            <a:gsLst>
              <a:gs pos="76000">
                <a:srgbClr val="1A4F43"/>
              </a:gs>
              <a:gs pos="23650">
                <a:schemeClr val="tx2">
                  <a:lumMod val="75000"/>
                </a:schemeClr>
              </a:gs>
              <a:gs pos="0">
                <a:schemeClr val="accent1">
                  <a:alpha val="70000"/>
                </a:schemeClr>
              </a:gs>
              <a:gs pos="50000">
                <a:srgbClr val="242C34">
                  <a:alpha val="70000"/>
                </a:srgbClr>
              </a:gs>
              <a:gs pos="100000">
                <a:schemeClr val="accent2">
                  <a:lumMod val="50000"/>
                  <a:alpha val="80000"/>
                </a:schemeClr>
              </a:gs>
            </a:gsLst>
            <a:lin ang="2700000" scaled="1"/>
            <a:tileRect/>
          </a:gradFill>
          <a:ln w="12700" cap="flat" cmpd="sng" algn="ctr">
            <a:noFill/>
            <a:prstDash val="solid"/>
            <a:miter lim="800000"/>
          </a:ln>
          <a:effectLst/>
        </p:spPr>
        <p:txBody>
          <a:bodyPr lIns="182843" tIns="91422" rIns="182843" bIns="91422" rtlCol="0" anchor="ctr"/>
          <a:lstStyle/>
          <a:p>
            <a:pPr algn="ctr" defTabSz="1828434"/>
            <a:endParaRPr lang="bg-BG" sz="3600" kern="0" dirty="0">
              <a:solidFill>
                <a:srgbClr val="FFFFFF"/>
              </a:solidFill>
              <a:latin typeface="Lato Light"/>
              <a:cs typeface="Gisha" pitchFamily="34" charset="-79"/>
            </a:endParaRPr>
          </a:p>
        </p:txBody>
      </p:sp>
      <p:sp>
        <p:nvSpPr>
          <p:cNvPr id="4" name="Rectangle 3"/>
          <p:cNvSpPr/>
          <p:nvPr/>
        </p:nvSpPr>
        <p:spPr>
          <a:xfrm>
            <a:off x="152400" y="285750"/>
            <a:ext cx="7315200" cy="461665"/>
          </a:xfrm>
          <a:prstGeom prst="rect">
            <a:avLst/>
          </a:prstGeom>
        </p:spPr>
        <p:txBody>
          <a:bodyPr wrap="square">
            <a:spAutoFit/>
          </a:bodyPr>
          <a:lstStyle/>
          <a:p>
            <a:r>
              <a:rPr lang="en-US" sz="2400" dirty="0">
                <a:solidFill>
                  <a:schemeClr val="bg1"/>
                </a:solidFill>
                <a:latin typeface="+mj-lt"/>
              </a:rPr>
              <a:t>Patented and fully tested </a:t>
            </a:r>
          </a:p>
        </p:txBody>
      </p:sp>
      <p:sp>
        <p:nvSpPr>
          <p:cNvPr id="2" name="Rectangle 1"/>
          <p:cNvSpPr/>
          <p:nvPr/>
        </p:nvSpPr>
        <p:spPr>
          <a:xfrm>
            <a:off x="228600" y="742950"/>
            <a:ext cx="1524000" cy="660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E4F1920-706B-E50D-D55B-151EB645E4F4}"/>
              </a:ext>
            </a:extLst>
          </p:cNvPr>
          <p:cNvPicPr>
            <a:picLocks noChangeAspect="1"/>
          </p:cNvPicPr>
          <p:nvPr/>
        </p:nvPicPr>
        <p:blipFill>
          <a:blip r:embed="rId2"/>
          <a:stretch>
            <a:fillRect/>
          </a:stretch>
        </p:blipFill>
        <p:spPr>
          <a:xfrm>
            <a:off x="227539" y="876300"/>
            <a:ext cx="4088318" cy="2826099"/>
          </a:xfrm>
          <a:prstGeom prst="rect">
            <a:avLst/>
          </a:prstGeom>
        </p:spPr>
      </p:pic>
      <p:pic>
        <p:nvPicPr>
          <p:cNvPr id="14" name="Picture 2" descr="Patent - Wikipedia">
            <a:extLst>
              <a:ext uri="{FF2B5EF4-FFF2-40B4-BE49-F238E27FC236}">
                <a16:creationId xmlns:a16="http://schemas.microsoft.com/office/drawing/2014/main" id="{2162F877-03F5-56DC-CCEA-41EB52BA30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876300"/>
            <a:ext cx="2209800" cy="32782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D8F6DFD-FE03-41AC-83B6-F4F5A4BDBF95}"/>
              </a:ext>
            </a:extLst>
          </p:cNvPr>
          <p:cNvSpPr txBox="1"/>
          <p:nvPr/>
        </p:nvSpPr>
        <p:spPr>
          <a:xfrm>
            <a:off x="227539" y="3867150"/>
            <a:ext cx="4538422" cy="276999"/>
          </a:xfrm>
          <a:prstGeom prst="rect">
            <a:avLst/>
          </a:prstGeom>
        </p:spPr>
        <p:txBody>
          <a:bodyPr wrap="square">
            <a:spAutoFit/>
          </a:bodyPr>
          <a:lstStyle>
            <a:defPPr>
              <a:defRPr lang="en-US"/>
            </a:defPPr>
            <a:lvl1pPr>
              <a:defRPr sz="1200">
                <a:solidFill>
                  <a:schemeClr val="bg1"/>
                </a:solidFill>
              </a:defRPr>
            </a:lvl1pPr>
          </a:lstStyle>
          <a:p>
            <a:r>
              <a:rPr lang="en-US" dirty="0"/>
              <a:t>During the last 4 years we have been awarded 2 patents</a:t>
            </a:r>
            <a:endParaRPr lang="x-none" dirty="0"/>
          </a:p>
        </p:txBody>
      </p:sp>
      <p:sp>
        <p:nvSpPr>
          <p:cNvPr id="3" name="Rectangle 2"/>
          <p:cNvSpPr/>
          <p:nvPr/>
        </p:nvSpPr>
        <p:spPr>
          <a:xfrm>
            <a:off x="227539" y="4274463"/>
            <a:ext cx="8611661" cy="769441"/>
          </a:xfrm>
          <a:prstGeom prst="rect">
            <a:avLst/>
          </a:prstGeom>
        </p:spPr>
        <p:txBody>
          <a:bodyPr wrap="square">
            <a:spAutoFit/>
          </a:bodyPr>
          <a:lstStyle/>
          <a:p>
            <a:r>
              <a:rPr lang="en-US" sz="1100" dirty="0">
                <a:hlinkClick r:id="rId4"/>
              </a:rPr>
              <a:t>https://patents.google.com/patent/US11486584B2/en?oq=US+11%2c486%2c584+B2</a:t>
            </a:r>
            <a:endParaRPr lang="en-US" sz="1100" dirty="0"/>
          </a:p>
          <a:p>
            <a:endParaRPr lang="en-US" sz="1100" dirty="0"/>
          </a:p>
          <a:p>
            <a:r>
              <a:rPr lang="en-US" sz="1100" dirty="0">
                <a:hlinkClick r:id="rId5"/>
              </a:rPr>
              <a:t>https://patents.google.com/patent/US11022301B2/en?oq=US+11%2c022%2c301+B2</a:t>
            </a:r>
            <a:endParaRPr lang="en-US" sz="1100" dirty="0"/>
          </a:p>
          <a:p>
            <a:endParaRPr lang="en-US" sz="1100" dirty="0"/>
          </a:p>
        </p:txBody>
      </p:sp>
      <p:pic>
        <p:nvPicPr>
          <p:cNvPr id="9" name="Picture 8">
            <a:extLst>
              <a:ext uri="{FF2B5EF4-FFF2-40B4-BE49-F238E27FC236}">
                <a16:creationId xmlns:a16="http://schemas.microsoft.com/office/drawing/2014/main" id="{2A403EB8-1B80-5E8F-8256-5C5625D1C41F}"/>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767570" y="1"/>
            <a:ext cx="1376430" cy="917620"/>
          </a:xfrm>
          <a:prstGeom prst="rect">
            <a:avLst/>
          </a:prstGeom>
        </p:spPr>
      </p:pic>
      <p:sp>
        <p:nvSpPr>
          <p:cNvPr id="5" name="Slide Number Placeholder 4"/>
          <p:cNvSpPr>
            <a:spLocks noGrp="1"/>
          </p:cNvSpPr>
          <p:nvPr>
            <p:ph type="sldNum" sz="quarter" idx="12"/>
          </p:nvPr>
        </p:nvSpPr>
        <p:spPr/>
        <p:txBody>
          <a:bodyPr/>
          <a:lstStyle/>
          <a:p>
            <a:fld id="{BDCA8EC3-6684-44AA-BBA4-DEDB48326CE2}" type="slidenum">
              <a:rPr lang="en-US" smtClean="0"/>
              <a:t>21</a:t>
            </a:fld>
            <a:endParaRPr lang="en-US"/>
          </a:p>
        </p:txBody>
      </p:sp>
    </p:spTree>
    <p:extLst>
      <p:ext uri="{BB962C8B-B14F-4D97-AF65-F5344CB8AC3E}">
        <p14:creationId xmlns:p14="http://schemas.microsoft.com/office/powerpoint/2010/main" val="3605318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Miro\Desktop\iStock-2093497257c.jpg"/>
          <p:cNvPicPr>
            <a:picLocks noChangeAspect="1" noChangeArrowheads="1"/>
          </p:cNvPicPr>
          <p:nvPr/>
        </p:nvPicPr>
        <p:blipFill rotWithShape="1">
          <a:blip r:embed="rId2">
            <a:extLst>
              <a:ext uri="{28A0092B-C50C-407E-A947-70E740481C1C}">
                <a14:useLocalDpi xmlns:a14="http://schemas.microsoft.com/office/drawing/2010/main" val="0"/>
              </a:ext>
            </a:extLst>
          </a:blip>
          <a:srcRect b="18182"/>
          <a:stretch/>
        </p:blipFill>
        <p:spPr bwMode="auto">
          <a:xfrm>
            <a:off x="1" y="-1"/>
            <a:ext cx="9143999" cy="5143501"/>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p:cNvSpPr/>
          <p:nvPr/>
        </p:nvSpPr>
        <p:spPr>
          <a:xfrm>
            <a:off x="1" y="9976"/>
            <a:ext cx="9144000" cy="5143500"/>
          </a:xfrm>
          <a:prstGeom prst="rect">
            <a:avLst/>
          </a:prstGeom>
          <a:gradFill flip="none" rotWithShape="1">
            <a:gsLst>
              <a:gs pos="0">
                <a:schemeClr val="accent1">
                  <a:alpha val="70000"/>
                </a:schemeClr>
              </a:gs>
              <a:gs pos="50000">
                <a:srgbClr val="242C34">
                  <a:alpha val="70000"/>
                </a:srgbClr>
              </a:gs>
              <a:gs pos="100000">
                <a:schemeClr val="accent2">
                  <a:lumMod val="50000"/>
                  <a:alpha val="80000"/>
                </a:schemeClr>
              </a:gs>
            </a:gsLst>
            <a:lin ang="2700000" scaled="1"/>
            <a:tileRect/>
          </a:gradFill>
          <a:ln w="12700" cap="flat" cmpd="sng" algn="ctr">
            <a:noFill/>
            <a:prstDash val="solid"/>
            <a:miter lim="800000"/>
          </a:ln>
          <a:effectLst/>
        </p:spPr>
        <p:txBody>
          <a:bodyPr lIns="182843" tIns="91422" rIns="182843" bIns="91422" rtlCol="0" anchor="ctr"/>
          <a:lstStyle/>
          <a:p>
            <a:pPr algn="ctr" defTabSz="1828434"/>
            <a:endParaRPr lang="bg-BG" sz="3600" kern="0">
              <a:solidFill>
                <a:srgbClr val="FFFFFF"/>
              </a:solidFill>
              <a:latin typeface="Lato Light"/>
              <a:cs typeface="Gisha" pitchFamily="34" charset="-79"/>
            </a:endParaRPr>
          </a:p>
        </p:txBody>
      </p:sp>
      <p:sp>
        <p:nvSpPr>
          <p:cNvPr id="4" name="Rectangle 3"/>
          <p:cNvSpPr/>
          <p:nvPr/>
        </p:nvSpPr>
        <p:spPr>
          <a:xfrm>
            <a:off x="152400" y="285750"/>
            <a:ext cx="7315200" cy="461665"/>
          </a:xfrm>
          <a:prstGeom prst="rect">
            <a:avLst/>
          </a:prstGeom>
        </p:spPr>
        <p:txBody>
          <a:bodyPr wrap="square">
            <a:spAutoFit/>
          </a:bodyPr>
          <a:lstStyle/>
          <a:p>
            <a:r>
              <a:rPr lang="en-US" sz="2400" dirty="0">
                <a:solidFill>
                  <a:schemeClr val="bg1"/>
                </a:solidFill>
                <a:latin typeface="+mj-lt"/>
              </a:rPr>
              <a:t>The problem of heating large buildings</a:t>
            </a:r>
          </a:p>
        </p:txBody>
      </p:sp>
      <p:sp>
        <p:nvSpPr>
          <p:cNvPr id="2" name="Rectangle 1"/>
          <p:cNvSpPr/>
          <p:nvPr/>
        </p:nvSpPr>
        <p:spPr>
          <a:xfrm>
            <a:off x="228600" y="742950"/>
            <a:ext cx="1524000" cy="660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385332" y="2832058"/>
            <a:ext cx="3733800" cy="1754326"/>
          </a:xfrm>
          <a:prstGeom prst="rect">
            <a:avLst/>
          </a:prstGeom>
        </p:spPr>
        <p:txBody>
          <a:bodyPr wrap="square">
            <a:spAutoFit/>
          </a:bodyPr>
          <a:lstStyle/>
          <a:p>
            <a:r>
              <a:rPr lang="en-US" b="1" dirty="0">
                <a:solidFill>
                  <a:schemeClr val="bg1"/>
                </a:solidFill>
              </a:rPr>
              <a:t>As is well known, heat rises, and standard systems do not overcome this. The roof area is usually many degrees warmer than ground level where the heating is needed. As a result, 60-80% of all heat is wasted.</a:t>
            </a:r>
          </a:p>
        </p:txBody>
      </p:sp>
      <p:sp>
        <p:nvSpPr>
          <p:cNvPr id="5" name="Rectangle 4"/>
          <p:cNvSpPr/>
          <p:nvPr/>
        </p:nvSpPr>
        <p:spPr>
          <a:xfrm>
            <a:off x="3352800" y="1501973"/>
            <a:ext cx="2297424" cy="307777"/>
          </a:xfrm>
          <a:prstGeom prst="rect">
            <a:avLst/>
          </a:prstGeom>
        </p:spPr>
        <p:txBody>
          <a:bodyPr wrap="none">
            <a:spAutoFit/>
          </a:bodyPr>
          <a:lstStyle/>
          <a:p>
            <a:r>
              <a:rPr lang="en-US" sz="1400" dirty="0">
                <a:solidFill>
                  <a:schemeClr val="accent2"/>
                </a:solidFill>
              </a:rPr>
              <a:t>Heat accumulates here</a:t>
            </a:r>
          </a:p>
        </p:txBody>
      </p:sp>
      <p:pic>
        <p:nvPicPr>
          <p:cNvPr id="85" name="Picture 84">
            <a:extLst>
              <a:ext uri="{FF2B5EF4-FFF2-40B4-BE49-F238E27FC236}">
                <a16:creationId xmlns:a16="http://schemas.microsoft.com/office/drawing/2014/main" id="{772D1FF9-0D51-0B4F-AC59-DA5BBA8D2B8B}"/>
              </a:ext>
            </a:extLst>
          </p:cNvPr>
          <p:cNvPicPr>
            <a:picLocks noChangeAspect="1"/>
          </p:cNvPicPr>
          <p:nvPr/>
        </p:nvPicPr>
        <p:blipFill>
          <a:blip r:embed="rId3"/>
          <a:stretch>
            <a:fillRect/>
          </a:stretch>
        </p:blipFill>
        <p:spPr>
          <a:xfrm>
            <a:off x="551551" y="1733550"/>
            <a:ext cx="1216983" cy="1216983"/>
          </a:xfrm>
          <a:prstGeom prst="rect">
            <a:avLst/>
          </a:prstGeom>
        </p:spPr>
      </p:pic>
      <p:cxnSp>
        <p:nvCxnSpPr>
          <p:cNvPr id="7" name="Straight Arrow Connector 6"/>
          <p:cNvCxnSpPr/>
          <p:nvPr/>
        </p:nvCxnSpPr>
        <p:spPr>
          <a:xfrm flipH="1">
            <a:off x="1768534" y="1630679"/>
            <a:ext cx="1508066" cy="0"/>
          </a:xfrm>
          <a:prstGeom prst="straightConnector1">
            <a:avLst/>
          </a:prstGeom>
          <a:ln w="12700">
            <a:solidFill>
              <a:schemeClr val="bg1"/>
            </a:solidFill>
            <a:headEnd type="oval" w="sm" len="sm"/>
            <a:tailEnd type="stealth" w="lg"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5650224" y="1630679"/>
            <a:ext cx="1508066" cy="0"/>
          </a:xfrm>
          <a:prstGeom prst="straightConnector1">
            <a:avLst/>
          </a:prstGeom>
          <a:ln w="12700">
            <a:solidFill>
              <a:schemeClr val="bg1"/>
            </a:solidFill>
            <a:headEnd type="oval" w="sm" len="sm"/>
            <a:tailEnd type="stealth" w="lg"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1769228" y="2342042"/>
            <a:ext cx="0" cy="2312671"/>
          </a:xfrm>
          <a:prstGeom prst="straightConnector1">
            <a:avLst/>
          </a:prstGeom>
          <a:ln w="12700">
            <a:solidFill>
              <a:schemeClr val="bg1"/>
            </a:solidFill>
            <a:headEnd type="oval" w="sm" len="sm"/>
            <a:tailEnd type="stealth" w="lg"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2522567" y="2329813"/>
            <a:ext cx="0" cy="2312671"/>
          </a:xfrm>
          <a:prstGeom prst="straightConnector1">
            <a:avLst/>
          </a:prstGeom>
          <a:ln w="12700">
            <a:solidFill>
              <a:schemeClr val="bg1"/>
            </a:solidFill>
            <a:headEnd type="oval" w="sm" len="sm"/>
            <a:tailEnd type="stealth" w="lg"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3437661" y="2342042"/>
            <a:ext cx="0" cy="2312671"/>
          </a:xfrm>
          <a:prstGeom prst="straightConnector1">
            <a:avLst/>
          </a:prstGeom>
          <a:ln w="12700">
            <a:solidFill>
              <a:schemeClr val="bg1"/>
            </a:solidFill>
            <a:headEnd type="oval" w="sm" len="sm"/>
            <a:tailEnd type="stealth" w="lg"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V="1">
            <a:off x="4191000" y="2342041"/>
            <a:ext cx="0" cy="2312671"/>
          </a:xfrm>
          <a:prstGeom prst="straightConnector1">
            <a:avLst/>
          </a:prstGeom>
          <a:ln w="12700">
            <a:solidFill>
              <a:schemeClr val="bg1"/>
            </a:solidFill>
            <a:headEnd type="oval" w="sm" len="sm"/>
            <a:tailEnd type="stealth" w="lg" len="med"/>
          </a:ln>
        </p:spPr>
        <p:style>
          <a:lnRef idx="1">
            <a:schemeClr val="accent1"/>
          </a:lnRef>
          <a:fillRef idx="0">
            <a:schemeClr val="accent1"/>
          </a:fillRef>
          <a:effectRef idx="0">
            <a:schemeClr val="accent1"/>
          </a:effectRef>
          <a:fontRef idx="minor">
            <a:schemeClr val="tx1"/>
          </a:fontRef>
        </p:style>
      </p:cxnSp>
      <p:grpSp>
        <p:nvGrpSpPr>
          <p:cNvPr id="9" name="Group 7"/>
          <p:cNvGrpSpPr>
            <a:grpSpLocks noChangeAspect="1"/>
          </p:cNvGrpSpPr>
          <p:nvPr/>
        </p:nvGrpSpPr>
        <p:grpSpPr bwMode="auto">
          <a:xfrm>
            <a:off x="1981200" y="2496544"/>
            <a:ext cx="300037" cy="907977"/>
            <a:chOff x="2874" y="651"/>
            <a:chExt cx="534" cy="1616"/>
          </a:xfrm>
          <a:solidFill>
            <a:schemeClr val="accent2"/>
          </a:solidFill>
        </p:grpSpPr>
        <p:sp>
          <p:nvSpPr>
            <p:cNvPr id="12" name="Freeform 9"/>
            <p:cNvSpPr>
              <a:spLocks/>
            </p:cNvSpPr>
            <p:nvPr/>
          </p:nvSpPr>
          <p:spPr bwMode="auto">
            <a:xfrm>
              <a:off x="2874" y="651"/>
              <a:ext cx="378" cy="1137"/>
            </a:xfrm>
            <a:custGeom>
              <a:avLst/>
              <a:gdLst>
                <a:gd name="T0" fmla="*/ 84 w 160"/>
                <a:gd name="T1" fmla="*/ 481 h 481"/>
                <a:gd name="T2" fmla="*/ 52 w 160"/>
                <a:gd name="T3" fmla="*/ 259 h 481"/>
                <a:gd name="T4" fmla="*/ 92 w 160"/>
                <a:gd name="T5" fmla="*/ 203 h 481"/>
                <a:gd name="T6" fmla="*/ 132 w 160"/>
                <a:gd name="T7" fmla="*/ 95 h 481"/>
                <a:gd name="T8" fmla="*/ 105 w 160"/>
                <a:gd name="T9" fmla="*/ 0 h 481"/>
                <a:gd name="T10" fmla="*/ 127 w 160"/>
                <a:gd name="T11" fmla="*/ 17 h 481"/>
                <a:gd name="T12" fmla="*/ 147 w 160"/>
                <a:gd name="T13" fmla="*/ 157 h 481"/>
                <a:gd name="T14" fmla="*/ 90 w 160"/>
                <a:gd name="T15" fmla="*/ 257 h 481"/>
                <a:gd name="T16" fmla="*/ 43 w 160"/>
                <a:gd name="T17" fmla="*/ 375 h 481"/>
                <a:gd name="T18" fmla="*/ 78 w 160"/>
                <a:gd name="T19" fmla="*/ 467 h 481"/>
                <a:gd name="T20" fmla="*/ 85 w 160"/>
                <a:gd name="T21" fmla="*/ 479 h 481"/>
                <a:gd name="T22" fmla="*/ 84 w 160"/>
                <a:gd name="T23"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481">
                  <a:moveTo>
                    <a:pt x="84" y="481"/>
                  </a:moveTo>
                  <a:cubicBezTo>
                    <a:pt x="13" y="422"/>
                    <a:pt x="0" y="334"/>
                    <a:pt x="52" y="259"/>
                  </a:cubicBezTo>
                  <a:cubicBezTo>
                    <a:pt x="65" y="240"/>
                    <a:pt x="80" y="222"/>
                    <a:pt x="92" y="203"/>
                  </a:cubicBezTo>
                  <a:cubicBezTo>
                    <a:pt x="114" y="171"/>
                    <a:pt x="129" y="135"/>
                    <a:pt x="132" y="95"/>
                  </a:cubicBezTo>
                  <a:cubicBezTo>
                    <a:pt x="134" y="61"/>
                    <a:pt x="127" y="29"/>
                    <a:pt x="105" y="0"/>
                  </a:cubicBezTo>
                  <a:cubicBezTo>
                    <a:pt x="116" y="4"/>
                    <a:pt x="120" y="7"/>
                    <a:pt x="127" y="17"/>
                  </a:cubicBezTo>
                  <a:cubicBezTo>
                    <a:pt x="158" y="60"/>
                    <a:pt x="160" y="107"/>
                    <a:pt x="147" y="157"/>
                  </a:cubicBezTo>
                  <a:cubicBezTo>
                    <a:pt x="136" y="195"/>
                    <a:pt x="115" y="227"/>
                    <a:pt x="90" y="257"/>
                  </a:cubicBezTo>
                  <a:cubicBezTo>
                    <a:pt x="61" y="291"/>
                    <a:pt x="40" y="328"/>
                    <a:pt x="43" y="375"/>
                  </a:cubicBezTo>
                  <a:cubicBezTo>
                    <a:pt x="45" y="409"/>
                    <a:pt x="60" y="439"/>
                    <a:pt x="78" y="467"/>
                  </a:cubicBezTo>
                  <a:cubicBezTo>
                    <a:pt x="80" y="471"/>
                    <a:pt x="83" y="475"/>
                    <a:pt x="85" y="479"/>
                  </a:cubicBezTo>
                  <a:cubicBezTo>
                    <a:pt x="85" y="479"/>
                    <a:pt x="84" y="480"/>
                    <a:pt x="84" y="4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p:nvSpPr>
          <p:spPr bwMode="auto">
            <a:xfrm>
              <a:off x="3193" y="1379"/>
              <a:ext cx="215" cy="888"/>
            </a:xfrm>
            <a:custGeom>
              <a:avLst/>
              <a:gdLst>
                <a:gd name="T0" fmla="*/ 13 w 91"/>
                <a:gd name="T1" fmla="*/ 376 h 376"/>
                <a:gd name="T2" fmla="*/ 9 w 91"/>
                <a:gd name="T3" fmla="*/ 313 h 376"/>
                <a:gd name="T4" fmla="*/ 42 w 91"/>
                <a:gd name="T5" fmla="*/ 261 h 376"/>
                <a:gd name="T6" fmla="*/ 57 w 91"/>
                <a:gd name="T7" fmla="*/ 169 h 376"/>
                <a:gd name="T8" fmla="*/ 23 w 91"/>
                <a:gd name="T9" fmla="*/ 103 h 376"/>
                <a:gd name="T10" fmla="*/ 13 w 91"/>
                <a:gd name="T11" fmla="*/ 25 h 376"/>
                <a:gd name="T12" fmla="*/ 28 w 91"/>
                <a:gd name="T13" fmla="*/ 0 h 376"/>
                <a:gd name="T14" fmla="*/ 30 w 91"/>
                <a:gd name="T15" fmla="*/ 2 h 376"/>
                <a:gd name="T16" fmla="*/ 34 w 91"/>
                <a:gd name="T17" fmla="*/ 87 h 376"/>
                <a:gd name="T18" fmla="*/ 71 w 91"/>
                <a:gd name="T19" fmla="*/ 152 h 376"/>
                <a:gd name="T20" fmla="*/ 86 w 91"/>
                <a:gd name="T21" fmla="*/ 222 h 376"/>
                <a:gd name="T22" fmla="*/ 58 w 91"/>
                <a:gd name="T23" fmla="*/ 271 h 376"/>
                <a:gd name="T24" fmla="*/ 28 w 91"/>
                <a:gd name="T25" fmla="*/ 305 h 376"/>
                <a:gd name="T26" fmla="*/ 13 w 91"/>
                <a:gd name="T27" fmla="*/ 363 h 376"/>
                <a:gd name="T28" fmla="*/ 13 w 91"/>
                <a:gd name="T2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376">
                  <a:moveTo>
                    <a:pt x="13" y="376"/>
                  </a:moveTo>
                  <a:cubicBezTo>
                    <a:pt x="0" y="354"/>
                    <a:pt x="2" y="333"/>
                    <a:pt x="9" y="313"/>
                  </a:cubicBezTo>
                  <a:cubicBezTo>
                    <a:pt x="15" y="293"/>
                    <a:pt x="28" y="276"/>
                    <a:pt x="42" y="261"/>
                  </a:cubicBezTo>
                  <a:cubicBezTo>
                    <a:pt x="69" y="233"/>
                    <a:pt x="73" y="203"/>
                    <a:pt x="57" y="169"/>
                  </a:cubicBezTo>
                  <a:cubicBezTo>
                    <a:pt x="46" y="146"/>
                    <a:pt x="34" y="125"/>
                    <a:pt x="23" y="103"/>
                  </a:cubicBezTo>
                  <a:cubicBezTo>
                    <a:pt x="11" y="78"/>
                    <a:pt x="4" y="52"/>
                    <a:pt x="13" y="25"/>
                  </a:cubicBezTo>
                  <a:cubicBezTo>
                    <a:pt x="16" y="16"/>
                    <a:pt x="20" y="7"/>
                    <a:pt x="28" y="0"/>
                  </a:cubicBezTo>
                  <a:cubicBezTo>
                    <a:pt x="29" y="1"/>
                    <a:pt x="30" y="2"/>
                    <a:pt x="30" y="2"/>
                  </a:cubicBezTo>
                  <a:cubicBezTo>
                    <a:pt x="14" y="31"/>
                    <a:pt x="19" y="60"/>
                    <a:pt x="34" y="87"/>
                  </a:cubicBezTo>
                  <a:cubicBezTo>
                    <a:pt x="46" y="109"/>
                    <a:pt x="60" y="130"/>
                    <a:pt x="71" y="152"/>
                  </a:cubicBezTo>
                  <a:cubicBezTo>
                    <a:pt x="83" y="174"/>
                    <a:pt x="91" y="196"/>
                    <a:pt x="86" y="222"/>
                  </a:cubicBezTo>
                  <a:cubicBezTo>
                    <a:pt x="82" y="241"/>
                    <a:pt x="71" y="257"/>
                    <a:pt x="58" y="271"/>
                  </a:cubicBezTo>
                  <a:cubicBezTo>
                    <a:pt x="47" y="282"/>
                    <a:pt x="37" y="293"/>
                    <a:pt x="28" y="305"/>
                  </a:cubicBezTo>
                  <a:cubicBezTo>
                    <a:pt x="15" y="323"/>
                    <a:pt x="7" y="341"/>
                    <a:pt x="13" y="363"/>
                  </a:cubicBezTo>
                  <a:cubicBezTo>
                    <a:pt x="14" y="366"/>
                    <a:pt x="13" y="370"/>
                    <a:pt x="13" y="3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1" name="Group 7"/>
          <p:cNvGrpSpPr>
            <a:grpSpLocks noChangeAspect="1"/>
          </p:cNvGrpSpPr>
          <p:nvPr/>
        </p:nvGrpSpPr>
        <p:grpSpPr bwMode="auto">
          <a:xfrm>
            <a:off x="1893549" y="3270670"/>
            <a:ext cx="300037" cy="907977"/>
            <a:chOff x="2874" y="651"/>
            <a:chExt cx="534" cy="1616"/>
          </a:xfrm>
          <a:solidFill>
            <a:schemeClr val="accent2"/>
          </a:solidFill>
        </p:grpSpPr>
        <p:sp>
          <p:nvSpPr>
            <p:cNvPr id="92" name="Freeform 9"/>
            <p:cNvSpPr>
              <a:spLocks/>
            </p:cNvSpPr>
            <p:nvPr/>
          </p:nvSpPr>
          <p:spPr bwMode="auto">
            <a:xfrm>
              <a:off x="2874" y="651"/>
              <a:ext cx="378" cy="1137"/>
            </a:xfrm>
            <a:custGeom>
              <a:avLst/>
              <a:gdLst>
                <a:gd name="T0" fmla="*/ 84 w 160"/>
                <a:gd name="T1" fmla="*/ 481 h 481"/>
                <a:gd name="T2" fmla="*/ 52 w 160"/>
                <a:gd name="T3" fmla="*/ 259 h 481"/>
                <a:gd name="T4" fmla="*/ 92 w 160"/>
                <a:gd name="T5" fmla="*/ 203 h 481"/>
                <a:gd name="T6" fmla="*/ 132 w 160"/>
                <a:gd name="T7" fmla="*/ 95 h 481"/>
                <a:gd name="T8" fmla="*/ 105 w 160"/>
                <a:gd name="T9" fmla="*/ 0 h 481"/>
                <a:gd name="T10" fmla="*/ 127 w 160"/>
                <a:gd name="T11" fmla="*/ 17 h 481"/>
                <a:gd name="T12" fmla="*/ 147 w 160"/>
                <a:gd name="T13" fmla="*/ 157 h 481"/>
                <a:gd name="T14" fmla="*/ 90 w 160"/>
                <a:gd name="T15" fmla="*/ 257 h 481"/>
                <a:gd name="T16" fmla="*/ 43 w 160"/>
                <a:gd name="T17" fmla="*/ 375 h 481"/>
                <a:gd name="T18" fmla="*/ 78 w 160"/>
                <a:gd name="T19" fmla="*/ 467 h 481"/>
                <a:gd name="T20" fmla="*/ 85 w 160"/>
                <a:gd name="T21" fmla="*/ 479 h 481"/>
                <a:gd name="T22" fmla="*/ 84 w 160"/>
                <a:gd name="T23"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481">
                  <a:moveTo>
                    <a:pt x="84" y="481"/>
                  </a:moveTo>
                  <a:cubicBezTo>
                    <a:pt x="13" y="422"/>
                    <a:pt x="0" y="334"/>
                    <a:pt x="52" y="259"/>
                  </a:cubicBezTo>
                  <a:cubicBezTo>
                    <a:pt x="65" y="240"/>
                    <a:pt x="80" y="222"/>
                    <a:pt x="92" y="203"/>
                  </a:cubicBezTo>
                  <a:cubicBezTo>
                    <a:pt x="114" y="171"/>
                    <a:pt x="129" y="135"/>
                    <a:pt x="132" y="95"/>
                  </a:cubicBezTo>
                  <a:cubicBezTo>
                    <a:pt x="134" y="61"/>
                    <a:pt x="127" y="29"/>
                    <a:pt x="105" y="0"/>
                  </a:cubicBezTo>
                  <a:cubicBezTo>
                    <a:pt x="116" y="4"/>
                    <a:pt x="120" y="7"/>
                    <a:pt x="127" y="17"/>
                  </a:cubicBezTo>
                  <a:cubicBezTo>
                    <a:pt x="158" y="60"/>
                    <a:pt x="160" y="107"/>
                    <a:pt x="147" y="157"/>
                  </a:cubicBezTo>
                  <a:cubicBezTo>
                    <a:pt x="136" y="195"/>
                    <a:pt x="115" y="227"/>
                    <a:pt x="90" y="257"/>
                  </a:cubicBezTo>
                  <a:cubicBezTo>
                    <a:pt x="61" y="291"/>
                    <a:pt x="40" y="328"/>
                    <a:pt x="43" y="375"/>
                  </a:cubicBezTo>
                  <a:cubicBezTo>
                    <a:pt x="45" y="409"/>
                    <a:pt x="60" y="439"/>
                    <a:pt x="78" y="467"/>
                  </a:cubicBezTo>
                  <a:cubicBezTo>
                    <a:pt x="80" y="471"/>
                    <a:pt x="83" y="475"/>
                    <a:pt x="85" y="479"/>
                  </a:cubicBezTo>
                  <a:cubicBezTo>
                    <a:pt x="85" y="479"/>
                    <a:pt x="84" y="480"/>
                    <a:pt x="84" y="4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0"/>
            <p:cNvSpPr>
              <a:spLocks/>
            </p:cNvSpPr>
            <p:nvPr/>
          </p:nvSpPr>
          <p:spPr bwMode="auto">
            <a:xfrm>
              <a:off x="3193" y="1379"/>
              <a:ext cx="215" cy="888"/>
            </a:xfrm>
            <a:custGeom>
              <a:avLst/>
              <a:gdLst>
                <a:gd name="T0" fmla="*/ 13 w 91"/>
                <a:gd name="T1" fmla="*/ 376 h 376"/>
                <a:gd name="T2" fmla="*/ 9 w 91"/>
                <a:gd name="T3" fmla="*/ 313 h 376"/>
                <a:gd name="T4" fmla="*/ 42 w 91"/>
                <a:gd name="T5" fmla="*/ 261 h 376"/>
                <a:gd name="T6" fmla="*/ 57 w 91"/>
                <a:gd name="T7" fmla="*/ 169 h 376"/>
                <a:gd name="T8" fmla="*/ 23 w 91"/>
                <a:gd name="T9" fmla="*/ 103 h 376"/>
                <a:gd name="T10" fmla="*/ 13 w 91"/>
                <a:gd name="T11" fmla="*/ 25 h 376"/>
                <a:gd name="T12" fmla="*/ 28 w 91"/>
                <a:gd name="T13" fmla="*/ 0 h 376"/>
                <a:gd name="T14" fmla="*/ 30 w 91"/>
                <a:gd name="T15" fmla="*/ 2 h 376"/>
                <a:gd name="T16" fmla="*/ 34 w 91"/>
                <a:gd name="T17" fmla="*/ 87 h 376"/>
                <a:gd name="T18" fmla="*/ 71 w 91"/>
                <a:gd name="T19" fmla="*/ 152 h 376"/>
                <a:gd name="T20" fmla="*/ 86 w 91"/>
                <a:gd name="T21" fmla="*/ 222 h 376"/>
                <a:gd name="T22" fmla="*/ 58 w 91"/>
                <a:gd name="T23" fmla="*/ 271 h 376"/>
                <a:gd name="T24" fmla="*/ 28 w 91"/>
                <a:gd name="T25" fmla="*/ 305 h 376"/>
                <a:gd name="T26" fmla="*/ 13 w 91"/>
                <a:gd name="T27" fmla="*/ 363 h 376"/>
                <a:gd name="T28" fmla="*/ 13 w 91"/>
                <a:gd name="T2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376">
                  <a:moveTo>
                    <a:pt x="13" y="376"/>
                  </a:moveTo>
                  <a:cubicBezTo>
                    <a:pt x="0" y="354"/>
                    <a:pt x="2" y="333"/>
                    <a:pt x="9" y="313"/>
                  </a:cubicBezTo>
                  <a:cubicBezTo>
                    <a:pt x="15" y="293"/>
                    <a:pt x="28" y="276"/>
                    <a:pt x="42" y="261"/>
                  </a:cubicBezTo>
                  <a:cubicBezTo>
                    <a:pt x="69" y="233"/>
                    <a:pt x="73" y="203"/>
                    <a:pt x="57" y="169"/>
                  </a:cubicBezTo>
                  <a:cubicBezTo>
                    <a:pt x="46" y="146"/>
                    <a:pt x="34" y="125"/>
                    <a:pt x="23" y="103"/>
                  </a:cubicBezTo>
                  <a:cubicBezTo>
                    <a:pt x="11" y="78"/>
                    <a:pt x="4" y="52"/>
                    <a:pt x="13" y="25"/>
                  </a:cubicBezTo>
                  <a:cubicBezTo>
                    <a:pt x="16" y="16"/>
                    <a:pt x="20" y="7"/>
                    <a:pt x="28" y="0"/>
                  </a:cubicBezTo>
                  <a:cubicBezTo>
                    <a:pt x="29" y="1"/>
                    <a:pt x="30" y="2"/>
                    <a:pt x="30" y="2"/>
                  </a:cubicBezTo>
                  <a:cubicBezTo>
                    <a:pt x="14" y="31"/>
                    <a:pt x="19" y="60"/>
                    <a:pt x="34" y="87"/>
                  </a:cubicBezTo>
                  <a:cubicBezTo>
                    <a:pt x="46" y="109"/>
                    <a:pt x="60" y="130"/>
                    <a:pt x="71" y="152"/>
                  </a:cubicBezTo>
                  <a:cubicBezTo>
                    <a:pt x="83" y="174"/>
                    <a:pt x="91" y="196"/>
                    <a:pt x="86" y="222"/>
                  </a:cubicBezTo>
                  <a:cubicBezTo>
                    <a:pt x="82" y="241"/>
                    <a:pt x="71" y="257"/>
                    <a:pt x="58" y="271"/>
                  </a:cubicBezTo>
                  <a:cubicBezTo>
                    <a:pt x="47" y="282"/>
                    <a:pt x="37" y="293"/>
                    <a:pt x="28" y="305"/>
                  </a:cubicBezTo>
                  <a:cubicBezTo>
                    <a:pt x="15" y="323"/>
                    <a:pt x="7" y="341"/>
                    <a:pt x="13" y="363"/>
                  </a:cubicBezTo>
                  <a:cubicBezTo>
                    <a:pt x="14" y="366"/>
                    <a:pt x="13" y="370"/>
                    <a:pt x="13" y="3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4" name="Group 7"/>
          <p:cNvGrpSpPr>
            <a:grpSpLocks noChangeAspect="1"/>
          </p:cNvGrpSpPr>
          <p:nvPr/>
        </p:nvGrpSpPr>
        <p:grpSpPr bwMode="auto">
          <a:xfrm>
            <a:off x="2819400" y="2496544"/>
            <a:ext cx="300037" cy="907977"/>
            <a:chOff x="2874" y="651"/>
            <a:chExt cx="534" cy="1616"/>
          </a:xfrm>
          <a:solidFill>
            <a:schemeClr val="accent2"/>
          </a:solidFill>
        </p:grpSpPr>
        <p:sp>
          <p:nvSpPr>
            <p:cNvPr id="95" name="Freeform 9"/>
            <p:cNvSpPr>
              <a:spLocks/>
            </p:cNvSpPr>
            <p:nvPr/>
          </p:nvSpPr>
          <p:spPr bwMode="auto">
            <a:xfrm>
              <a:off x="2874" y="651"/>
              <a:ext cx="378" cy="1137"/>
            </a:xfrm>
            <a:custGeom>
              <a:avLst/>
              <a:gdLst>
                <a:gd name="T0" fmla="*/ 84 w 160"/>
                <a:gd name="T1" fmla="*/ 481 h 481"/>
                <a:gd name="T2" fmla="*/ 52 w 160"/>
                <a:gd name="T3" fmla="*/ 259 h 481"/>
                <a:gd name="T4" fmla="*/ 92 w 160"/>
                <a:gd name="T5" fmla="*/ 203 h 481"/>
                <a:gd name="T6" fmla="*/ 132 w 160"/>
                <a:gd name="T7" fmla="*/ 95 h 481"/>
                <a:gd name="T8" fmla="*/ 105 w 160"/>
                <a:gd name="T9" fmla="*/ 0 h 481"/>
                <a:gd name="T10" fmla="*/ 127 w 160"/>
                <a:gd name="T11" fmla="*/ 17 h 481"/>
                <a:gd name="T12" fmla="*/ 147 w 160"/>
                <a:gd name="T13" fmla="*/ 157 h 481"/>
                <a:gd name="T14" fmla="*/ 90 w 160"/>
                <a:gd name="T15" fmla="*/ 257 h 481"/>
                <a:gd name="T16" fmla="*/ 43 w 160"/>
                <a:gd name="T17" fmla="*/ 375 h 481"/>
                <a:gd name="T18" fmla="*/ 78 w 160"/>
                <a:gd name="T19" fmla="*/ 467 h 481"/>
                <a:gd name="T20" fmla="*/ 85 w 160"/>
                <a:gd name="T21" fmla="*/ 479 h 481"/>
                <a:gd name="T22" fmla="*/ 84 w 160"/>
                <a:gd name="T23"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481">
                  <a:moveTo>
                    <a:pt x="84" y="481"/>
                  </a:moveTo>
                  <a:cubicBezTo>
                    <a:pt x="13" y="422"/>
                    <a:pt x="0" y="334"/>
                    <a:pt x="52" y="259"/>
                  </a:cubicBezTo>
                  <a:cubicBezTo>
                    <a:pt x="65" y="240"/>
                    <a:pt x="80" y="222"/>
                    <a:pt x="92" y="203"/>
                  </a:cubicBezTo>
                  <a:cubicBezTo>
                    <a:pt x="114" y="171"/>
                    <a:pt x="129" y="135"/>
                    <a:pt x="132" y="95"/>
                  </a:cubicBezTo>
                  <a:cubicBezTo>
                    <a:pt x="134" y="61"/>
                    <a:pt x="127" y="29"/>
                    <a:pt x="105" y="0"/>
                  </a:cubicBezTo>
                  <a:cubicBezTo>
                    <a:pt x="116" y="4"/>
                    <a:pt x="120" y="7"/>
                    <a:pt x="127" y="17"/>
                  </a:cubicBezTo>
                  <a:cubicBezTo>
                    <a:pt x="158" y="60"/>
                    <a:pt x="160" y="107"/>
                    <a:pt x="147" y="157"/>
                  </a:cubicBezTo>
                  <a:cubicBezTo>
                    <a:pt x="136" y="195"/>
                    <a:pt x="115" y="227"/>
                    <a:pt x="90" y="257"/>
                  </a:cubicBezTo>
                  <a:cubicBezTo>
                    <a:pt x="61" y="291"/>
                    <a:pt x="40" y="328"/>
                    <a:pt x="43" y="375"/>
                  </a:cubicBezTo>
                  <a:cubicBezTo>
                    <a:pt x="45" y="409"/>
                    <a:pt x="60" y="439"/>
                    <a:pt x="78" y="467"/>
                  </a:cubicBezTo>
                  <a:cubicBezTo>
                    <a:pt x="80" y="471"/>
                    <a:pt x="83" y="475"/>
                    <a:pt x="85" y="479"/>
                  </a:cubicBezTo>
                  <a:cubicBezTo>
                    <a:pt x="85" y="479"/>
                    <a:pt x="84" y="480"/>
                    <a:pt x="84" y="4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0"/>
            <p:cNvSpPr>
              <a:spLocks/>
            </p:cNvSpPr>
            <p:nvPr/>
          </p:nvSpPr>
          <p:spPr bwMode="auto">
            <a:xfrm>
              <a:off x="3193" y="1379"/>
              <a:ext cx="215" cy="888"/>
            </a:xfrm>
            <a:custGeom>
              <a:avLst/>
              <a:gdLst>
                <a:gd name="T0" fmla="*/ 13 w 91"/>
                <a:gd name="T1" fmla="*/ 376 h 376"/>
                <a:gd name="T2" fmla="*/ 9 w 91"/>
                <a:gd name="T3" fmla="*/ 313 h 376"/>
                <a:gd name="T4" fmla="*/ 42 w 91"/>
                <a:gd name="T5" fmla="*/ 261 h 376"/>
                <a:gd name="T6" fmla="*/ 57 w 91"/>
                <a:gd name="T7" fmla="*/ 169 h 376"/>
                <a:gd name="T8" fmla="*/ 23 w 91"/>
                <a:gd name="T9" fmla="*/ 103 h 376"/>
                <a:gd name="T10" fmla="*/ 13 w 91"/>
                <a:gd name="T11" fmla="*/ 25 h 376"/>
                <a:gd name="T12" fmla="*/ 28 w 91"/>
                <a:gd name="T13" fmla="*/ 0 h 376"/>
                <a:gd name="T14" fmla="*/ 30 w 91"/>
                <a:gd name="T15" fmla="*/ 2 h 376"/>
                <a:gd name="T16" fmla="*/ 34 w 91"/>
                <a:gd name="T17" fmla="*/ 87 h 376"/>
                <a:gd name="T18" fmla="*/ 71 w 91"/>
                <a:gd name="T19" fmla="*/ 152 h 376"/>
                <a:gd name="T20" fmla="*/ 86 w 91"/>
                <a:gd name="T21" fmla="*/ 222 h 376"/>
                <a:gd name="T22" fmla="*/ 58 w 91"/>
                <a:gd name="T23" fmla="*/ 271 h 376"/>
                <a:gd name="T24" fmla="*/ 28 w 91"/>
                <a:gd name="T25" fmla="*/ 305 h 376"/>
                <a:gd name="T26" fmla="*/ 13 w 91"/>
                <a:gd name="T27" fmla="*/ 363 h 376"/>
                <a:gd name="T28" fmla="*/ 13 w 91"/>
                <a:gd name="T2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376">
                  <a:moveTo>
                    <a:pt x="13" y="376"/>
                  </a:moveTo>
                  <a:cubicBezTo>
                    <a:pt x="0" y="354"/>
                    <a:pt x="2" y="333"/>
                    <a:pt x="9" y="313"/>
                  </a:cubicBezTo>
                  <a:cubicBezTo>
                    <a:pt x="15" y="293"/>
                    <a:pt x="28" y="276"/>
                    <a:pt x="42" y="261"/>
                  </a:cubicBezTo>
                  <a:cubicBezTo>
                    <a:pt x="69" y="233"/>
                    <a:pt x="73" y="203"/>
                    <a:pt x="57" y="169"/>
                  </a:cubicBezTo>
                  <a:cubicBezTo>
                    <a:pt x="46" y="146"/>
                    <a:pt x="34" y="125"/>
                    <a:pt x="23" y="103"/>
                  </a:cubicBezTo>
                  <a:cubicBezTo>
                    <a:pt x="11" y="78"/>
                    <a:pt x="4" y="52"/>
                    <a:pt x="13" y="25"/>
                  </a:cubicBezTo>
                  <a:cubicBezTo>
                    <a:pt x="16" y="16"/>
                    <a:pt x="20" y="7"/>
                    <a:pt x="28" y="0"/>
                  </a:cubicBezTo>
                  <a:cubicBezTo>
                    <a:pt x="29" y="1"/>
                    <a:pt x="30" y="2"/>
                    <a:pt x="30" y="2"/>
                  </a:cubicBezTo>
                  <a:cubicBezTo>
                    <a:pt x="14" y="31"/>
                    <a:pt x="19" y="60"/>
                    <a:pt x="34" y="87"/>
                  </a:cubicBezTo>
                  <a:cubicBezTo>
                    <a:pt x="46" y="109"/>
                    <a:pt x="60" y="130"/>
                    <a:pt x="71" y="152"/>
                  </a:cubicBezTo>
                  <a:cubicBezTo>
                    <a:pt x="83" y="174"/>
                    <a:pt x="91" y="196"/>
                    <a:pt x="86" y="222"/>
                  </a:cubicBezTo>
                  <a:cubicBezTo>
                    <a:pt x="82" y="241"/>
                    <a:pt x="71" y="257"/>
                    <a:pt x="58" y="271"/>
                  </a:cubicBezTo>
                  <a:cubicBezTo>
                    <a:pt x="47" y="282"/>
                    <a:pt x="37" y="293"/>
                    <a:pt x="28" y="305"/>
                  </a:cubicBezTo>
                  <a:cubicBezTo>
                    <a:pt x="15" y="323"/>
                    <a:pt x="7" y="341"/>
                    <a:pt x="13" y="363"/>
                  </a:cubicBezTo>
                  <a:cubicBezTo>
                    <a:pt x="14" y="366"/>
                    <a:pt x="13" y="370"/>
                    <a:pt x="13" y="3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7" name="Group 7"/>
          <p:cNvGrpSpPr>
            <a:grpSpLocks noChangeAspect="1"/>
          </p:cNvGrpSpPr>
          <p:nvPr/>
        </p:nvGrpSpPr>
        <p:grpSpPr bwMode="auto">
          <a:xfrm>
            <a:off x="2731749" y="3270670"/>
            <a:ext cx="300037" cy="907977"/>
            <a:chOff x="2874" y="651"/>
            <a:chExt cx="534" cy="1616"/>
          </a:xfrm>
          <a:solidFill>
            <a:schemeClr val="accent2"/>
          </a:solidFill>
        </p:grpSpPr>
        <p:sp>
          <p:nvSpPr>
            <p:cNvPr id="98" name="Freeform 9"/>
            <p:cNvSpPr>
              <a:spLocks/>
            </p:cNvSpPr>
            <p:nvPr/>
          </p:nvSpPr>
          <p:spPr bwMode="auto">
            <a:xfrm>
              <a:off x="2874" y="651"/>
              <a:ext cx="378" cy="1137"/>
            </a:xfrm>
            <a:custGeom>
              <a:avLst/>
              <a:gdLst>
                <a:gd name="T0" fmla="*/ 84 w 160"/>
                <a:gd name="T1" fmla="*/ 481 h 481"/>
                <a:gd name="T2" fmla="*/ 52 w 160"/>
                <a:gd name="T3" fmla="*/ 259 h 481"/>
                <a:gd name="T4" fmla="*/ 92 w 160"/>
                <a:gd name="T5" fmla="*/ 203 h 481"/>
                <a:gd name="T6" fmla="*/ 132 w 160"/>
                <a:gd name="T7" fmla="*/ 95 h 481"/>
                <a:gd name="T8" fmla="*/ 105 w 160"/>
                <a:gd name="T9" fmla="*/ 0 h 481"/>
                <a:gd name="T10" fmla="*/ 127 w 160"/>
                <a:gd name="T11" fmla="*/ 17 h 481"/>
                <a:gd name="T12" fmla="*/ 147 w 160"/>
                <a:gd name="T13" fmla="*/ 157 h 481"/>
                <a:gd name="T14" fmla="*/ 90 w 160"/>
                <a:gd name="T15" fmla="*/ 257 h 481"/>
                <a:gd name="T16" fmla="*/ 43 w 160"/>
                <a:gd name="T17" fmla="*/ 375 h 481"/>
                <a:gd name="T18" fmla="*/ 78 w 160"/>
                <a:gd name="T19" fmla="*/ 467 h 481"/>
                <a:gd name="T20" fmla="*/ 85 w 160"/>
                <a:gd name="T21" fmla="*/ 479 h 481"/>
                <a:gd name="T22" fmla="*/ 84 w 160"/>
                <a:gd name="T23"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481">
                  <a:moveTo>
                    <a:pt x="84" y="481"/>
                  </a:moveTo>
                  <a:cubicBezTo>
                    <a:pt x="13" y="422"/>
                    <a:pt x="0" y="334"/>
                    <a:pt x="52" y="259"/>
                  </a:cubicBezTo>
                  <a:cubicBezTo>
                    <a:pt x="65" y="240"/>
                    <a:pt x="80" y="222"/>
                    <a:pt x="92" y="203"/>
                  </a:cubicBezTo>
                  <a:cubicBezTo>
                    <a:pt x="114" y="171"/>
                    <a:pt x="129" y="135"/>
                    <a:pt x="132" y="95"/>
                  </a:cubicBezTo>
                  <a:cubicBezTo>
                    <a:pt x="134" y="61"/>
                    <a:pt x="127" y="29"/>
                    <a:pt x="105" y="0"/>
                  </a:cubicBezTo>
                  <a:cubicBezTo>
                    <a:pt x="116" y="4"/>
                    <a:pt x="120" y="7"/>
                    <a:pt x="127" y="17"/>
                  </a:cubicBezTo>
                  <a:cubicBezTo>
                    <a:pt x="158" y="60"/>
                    <a:pt x="160" y="107"/>
                    <a:pt x="147" y="157"/>
                  </a:cubicBezTo>
                  <a:cubicBezTo>
                    <a:pt x="136" y="195"/>
                    <a:pt x="115" y="227"/>
                    <a:pt x="90" y="257"/>
                  </a:cubicBezTo>
                  <a:cubicBezTo>
                    <a:pt x="61" y="291"/>
                    <a:pt x="40" y="328"/>
                    <a:pt x="43" y="375"/>
                  </a:cubicBezTo>
                  <a:cubicBezTo>
                    <a:pt x="45" y="409"/>
                    <a:pt x="60" y="439"/>
                    <a:pt x="78" y="467"/>
                  </a:cubicBezTo>
                  <a:cubicBezTo>
                    <a:pt x="80" y="471"/>
                    <a:pt x="83" y="475"/>
                    <a:pt x="85" y="479"/>
                  </a:cubicBezTo>
                  <a:cubicBezTo>
                    <a:pt x="85" y="479"/>
                    <a:pt x="84" y="480"/>
                    <a:pt x="84" y="4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0"/>
            <p:cNvSpPr>
              <a:spLocks/>
            </p:cNvSpPr>
            <p:nvPr/>
          </p:nvSpPr>
          <p:spPr bwMode="auto">
            <a:xfrm>
              <a:off x="3193" y="1379"/>
              <a:ext cx="215" cy="888"/>
            </a:xfrm>
            <a:custGeom>
              <a:avLst/>
              <a:gdLst>
                <a:gd name="T0" fmla="*/ 13 w 91"/>
                <a:gd name="T1" fmla="*/ 376 h 376"/>
                <a:gd name="T2" fmla="*/ 9 w 91"/>
                <a:gd name="T3" fmla="*/ 313 h 376"/>
                <a:gd name="T4" fmla="*/ 42 w 91"/>
                <a:gd name="T5" fmla="*/ 261 h 376"/>
                <a:gd name="T6" fmla="*/ 57 w 91"/>
                <a:gd name="T7" fmla="*/ 169 h 376"/>
                <a:gd name="T8" fmla="*/ 23 w 91"/>
                <a:gd name="T9" fmla="*/ 103 h 376"/>
                <a:gd name="T10" fmla="*/ 13 w 91"/>
                <a:gd name="T11" fmla="*/ 25 h 376"/>
                <a:gd name="T12" fmla="*/ 28 w 91"/>
                <a:gd name="T13" fmla="*/ 0 h 376"/>
                <a:gd name="T14" fmla="*/ 30 w 91"/>
                <a:gd name="T15" fmla="*/ 2 h 376"/>
                <a:gd name="T16" fmla="*/ 34 w 91"/>
                <a:gd name="T17" fmla="*/ 87 h 376"/>
                <a:gd name="T18" fmla="*/ 71 w 91"/>
                <a:gd name="T19" fmla="*/ 152 h 376"/>
                <a:gd name="T20" fmla="*/ 86 w 91"/>
                <a:gd name="T21" fmla="*/ 222 h 376"/>
                <a:gd name="T22" fmla="*/ 58 w 91"/>
                <a:gd name="T23" fmla="*/ 271 h 376"/>
                <a:gd name="T24" fmla="*/ 28 w 91"/>
                <a:gd name="T25" fmla="*/ 305 h 376"/>
                <a:gd name="T26" fmla="*/ 13 w 91"/>
                <a:gd name="T27" fmla="*/ 363 h 376"/>
                <a:gd name="T28" fmla="*/ 13 w 91"/>
                <a:gd name="T2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376">
                  <a:moveTo>
                    <a:pt x="13" y="376"/>
                  </a:moveTo>
                  <a:cubicBezTo>
                    <a:pt x="0" y="354"/>
                    <a:pt x="2" y="333"/>
                    <a:pt x="9" y="313"/>
                  </a:cubicBezTo>
                  <a:cubicBezTo>
                    <a:pt x="15" y="293"/>
                    <a:pt x="28" y="276"/>
                    <a:pt x="42" y="261"/>
                  </a:cubicBezTo>
                  <a:cubicBezTo>
                    <a:pt x="69" y="233"/>
                    <a:pt x="73" y="203"/>
                    <a:pt x="57" y="169"/>
                  </a:cubicBezTo>
                  <a:cubicBezTo>
                    <a:pt x="46" y="146"/>
                    <a:pt x="34" y="125"/>
                    <a:pt x="23" y="103"/>
                  </a:cubicBezTo>
                  <a:cubicBezTo>
                    <a:pt x="11" y="78"/>
                    <a:pt x="4" y="52"/>
                    <a:pt x="13" y="25"/>
                  </a:cubicBezTo>
                  <a:cubicBezTo>
                    <a:pt x="16" y="16"/>
                    <a:pt x="20" y="7"/>
                    <a:pt x="28" y="0"/>
                  </a:cubicBezTo>
                  <a:cubicBezTo>
                    <a:pt x="29" y="1"/>
                    <a:pt x="30" y="2"/>
                    <a:pt x="30" y="2"/>
                  </a:cubicBezTo>
                  <a:cubicBezTo>
                    <a:pt x="14" y="31"/>
                    <a:pt x="19" y="60"/>
                    <a:pt x="34" y="87"/>
                  </a:cubicBezTo>
                  <a:cubicBezTo>
                    <a:pt x="46" y="109"/>
                    <a:pt x="60" y="130"/>
                    <a:pt x="71" y="152"/>
                  </a:cubicBezTo>
                  <a:cubicBezTo>
                    <a:pt x="83" y="174"/>
                    <a:pt x="91" y="196"/>
                    <a:pt x="86" y="222"/>
                  </a:cubicBezTo>
                  <a:cubicBezTo>
                    <a:pt x="82" y="241"/>
                    <a:pt x="71" y="257"/>
                    <a:pt x="58" y="271"/>
                  </a:cubicBezTo>
                  <a:cubicBezTo>
                    <a:pt x="47" y="282"/>
                    <a:pt x="37" y="293"/>
                    <a:pt x="28" y="305"/>
                  </a:cubicBezTo>
                  <a:cubicBezTo>
                    <a:pt x="15" y="323"/>
                    <a:pt x="7" y="341"/>
                    <a:pt x="13" y="363"/>
                  </a:cubicBezTo>
                  <a:cubicBezTo>
                    <a:pt x="14" y="366"/>
                    <a:pt x="13" y="370"/>
                    <a:pt x="13" y="3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0" name="Group 7"/>
          <p:cNvGrpSpPr>
            <a:grpSpLocks noChangeAspect="1"/>
          </p:cNvGrpSpPr>
          <p:nvPr/>
        </p:nvGrpSpPr>
        <p:grpSpPr bwMode="auto">
          <a:xfrm>
            <a:off x="3659981" y="2496544"/>
            <a:ext cx="300037" cy="907977"/>
            <a:chOff x="2874" y="651"/>
            <a:chExt cx="534" cy="1616"/>
          </a:xfrm>
          <a:solidFill>
            <a:schemeClr val="accent2"/>
          </a:solidFill>
        </p:grpSpPr>
        <p:sp>
          <p:nvSpPr>
            <p:cNvPr id="101" name="Freeform 9"/>
            <p:cNvSpPr>
              <a:spLocks/>
            </p:cNvSpPr>
            <p:nvPr/>
          </p:nvSpPr>
          <p:spPr bwMode="auto">
            <a:xfrm>
              <a:off x="2874" y="651"/>
              <a:ext cx="378" cy="1137"/>
            </a:xfrm>
            <a:custGeom>
              <a:avLst/>
              <a:gdLst>
                <a:gd name="T0" fmla="*/ 84 w 160"/>
                <a:gd name="T1" fmla="*/ 481 h 481"/>
                <a:gd name="T2" fmla="*/ 52 w 160"/>
                <a:gd name="T3" fmla="*/ 259 h 481"/>
                <a:gd name="T4" fmla="*/ 92 w 160"/>
                <a:gd name="T5" fmla="*/ 203 h 481"/>
                <a:gd name="T6" fmla="*/ 132 w 160"/>
                <a:gd name="T7" fmla="*/ 95 h 481"/>
                <a:gd name="T8" fmla="*/ 105 w 160"/>
                <a:gd name="T9" fmla="*/ 0 h 481"/>
                <a:gd name="T10" fmla="*/ 127 w 160"/>
                <a:gd name="T11" fmla="*/ 17 h 481"/>
                <a:gd name="T12" fmla="*/ 147 w 160"/>
                <a:gd name="T13" fmla="*/ 157 h 481"/>
                <a:gd name="T14" fmla="*/ 90 w 160"/>
                <a:gd name="T15" fmla="*/ 257 h 481"/>
                <a:gd name="T16" fmla="*/ 43 w 160"/>
                <a:gd name="T17" fmla="*/ 375 h 481"/>
                <a:gd name="T18" fmla="*/ 78 w 160"/>
                <a:gd name="T19" fmla="*/ 467 h 481"/>
                <a:gd name="T20" fmla="*/ 85 w 160"/>
                <a:gd name="T21" fmla="*/ 479 h 481"/>
                <a:gd name="T22" fmla="*/ 84 w 160"/>
                <a:gd name="T23"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481">
                  <a:moveTo>
                    <a:pt x="84" y="481"/>
                  </a:moveTo>
                  <a:cubicBezTo>
                    <a:pt x="13" y="422"/>
                    <a:pt x="0" y="334"/>
                    <a:pt x="52" y="259"/>
                  </a:cubicBezTo>
                  <a:cubicBezTo>
                    <a:pt x="65" y="240"/>
                    <a:pt x="80" y="222"/>
                    <a:pt x="92" y="203"/>
                  </a:cubicBezTo>
                  <a:cubicBezTo>
                    <a:pt x="114" y="171"/>
                    <a:pt x="129" y="135"/>
                    <a:pt x="132" y="95"/>
                  </a:cubicBezTo>
                  <a:cubicBezTo>
                    <a:pt x="134" y="61"/>
                    <a:pt x="127" y="29"/>
                    <a:pt x="105" y="0"/>
                  </a:cubicBezTo>
                  <a:cubicBezTo>
                    <a:pt x="116" y="4"/>
                    <a:pt x="120" y="7"/>
                    <a:pt x="127" y="17"/>
                  </a:cubicBezTo>
                  <a:cubicBezTo>
                    <a:pt x="158" y="60"/>
                    <a:pt x="160" y="107"/>
                    <a:pt x="147" y="157"/>
                  </a:cubicBezTo>
                  <a:cubicBezTo>
                    <a:pt x="136" y="195"/>
                    <a:pt x="115" y="227"/>
                    <a:pt x="90" y="257"/>
                  </a:cubicBezTo>
                  <a:cubicBezTo>
                    <a:pt x="61" y="291"/>
                    <a:pt x="40" y="328"/>
                    <a:pt x="43" y="375"/>
                  </a:cubicBezTo>
                  <a:cubicBezTo>
                    <a:pt x="45" y="409"/>
                    <a:pt x="60" y="439"/>
                    <a:pt x="78" y="467"/>
                  </a:cubicBezTo>
                  <a:cubicBezTo>
                    <a:pt x="80" y="471"/>
                    <a:pt x="83" y="475"/>
                    <a:pt x="85" y="479"/>
                  </a:cubicBezTo>
                  <a:cubicBezTo>
                    <a:pt x="85" y="479"/>
                    <a:pt x="84" y="480"/>
                    <a:pt x="84" y="4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0"/>
            <p:cNvSpPr>
              <a:spLocks/>
            </p:cNvSpPr>
            <p:nvPr/>
          </p:nvSpPr>
          <p:spPr bwMode="auto">
            <a:xfrm>
              <a:off x="3193" y="1379"/>
              <a:ext cx="215" cy="888"/>
            </a:xfrm>
            <a:custGeom>
              <a:avLst/>
              <a:gdLst>
                <a:gd name="T0" fmla="*/ 13 w 91"/>
                <a:gd name="T1" fmla="*/ 376 h 376"/>
                <a:gd name="T2" fmla="*/ 9 w 91"/>
                <a:gd name="T3" fmla="*/ 313 h 376"/>
                <a:gd name="T4" fmla="*/ 42 w 91"/>
                <a:gd name="T5" fmla="*/ 261 h 376"/>
                <a:gd name="T6" fmla="*/ 57 w 91"/>
                <a:gd name="T7" fmla="*/ 169 h 376"/>
                <a:gd name="T8" fmla="*/ 23 w 91"/>
                <a:gd name="T9" fmla="*/ 103 h 376"/>
                <a:gd name="T10" fmla="*/ 13 w 91"/>
                <a:gd name="T11" fmla="*/ 25 h 376"/>
                <a:gd name="T12" fmla="*/ 28 w 91"/>
                <a:gd name="T13" fmla="*/ 0 h 376"/>
                <a:gd name="T14" fmla="*/ 30 w 91"/>
                <a:gd name="T15" fmla="*/ 2 h 376"/>
                <a:gd name="T16" fmla="*/ 34 w 91"/>
                <a:gd name="T17" fmla="*/ 87 h 376"/>
                <a:gd name="T18" fmla="*/ 71 w 91"/>
                <a:gd name="T19" fmla="*/ 152 h 376"/>
                <a:gd name="T20" fmla="*/ 86 w 91"/>
                <a:gd name="T21" fmla="*/ 222 h 376"/>
                <a:gd name="T22" fmla="*/ 58 w 91"/>
                <a:gd name="T23" fmla="*/ 271 h 376"/>
                <a:gd name="T24" fmla="*/ 28 w 91"/>
                <a:gd name="T25" fmla="*/ 305 h 376"/>
                <a:gd name="T26" fmla="*/ 13 w 91"/>
                <a:gd name="T27" fmla="*/ 363 h 376"/>
                <a:gd name="T28" fmla="*/ 13 w 91"/>
                <a:gd name="T2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376">
                  <a:moveTo>
                    <a:pt x="13" y="376"/>
                  </a:moveTo>
                  <a:cubicBezTo>
                    <a:pt x="0" y="354"/>
                    <a:pt x="2" y="333"/>
                    <a:pt x="9" y="313"/>
                  </a:cubicBezTo>
                  <a:cubicBezTo>
                    <a:pt x="15" y="293"/>
                    <a:pt x="28" y="276"/>
                    <a:pt x="42" y="261"/>
                  </a:cubicBezTo>
                  <a:cubicBezTo>
                    <a:pt x="69" y="233"/>
                    <a:pt x="73" y="203"/>
                    <a:pt x="57" y="169"/>
                  </a:cubicBezTo>
                  <a:cubicBezTo>
                    <a:pt x="46" y="146"/>
                    <a:pt x="34" y="125"/>
                    <a:pt x="23" y="103"/>
                  </a:cubicBezTo>
                  <a:cubicBezTo>
                    <a:pt x="11" y="78"/>
                    <a:pt x="4" y="52"/>
                    <a:pt x="13" y="25"/>
                  </a:cubicBezTo>
                  <a:cubicBezTo>
                    <a:pt x="16" y="16"/>
                    <a:pt x="20" y="7"/>
                    <a:pt x="28" y="0"/>
                  </a:cubicBezTo>
                  <a:cubicBezTo>
                    <a:pt x="29" y="1"/>
                    <a:pt x="30" y="2"/>
                    <a:pt x="30" y="2"/>
                  </a:cubicBezTo>
                  <a:cubicBezTo>
                    <a:pt x="14" y="31"/>
                    <a:pt x="19" y="60"/>
                    <a:pt x="34" y="87"/>
                  </a:cubicBezTo>
                  <a:cubicBezTo>
                    <a:pt x="46" y="109"/>
                    <a:pt x="60" y="130"/>
                    <a:pt x="71" y="152"/>
                  </a:cubicBezTo>
                  <a:cubicBezTo>
                    <a:pt x="83" y="174"/>
                    <a:pt x="91" y="196"/>
                    <a:pt x="86" y="222"/>
                  </a:cubicBezTo>
                  <a:cubicBezTo>
                    <a:pt x="82" y="241"/>
                    <a:pt x="71" y="257"/>
                    <a:pt x="58" y="271"/>
                  </a:cubicBezTo>
                  <a:cubicBezTo>
                    <a:pt x="47" y="282"/>
                    <a:pt x="37" y="293"/>
                    <a:pt x="28" y="305"/>
                  </a:cubicBezTo>
                  <a:cubicBezTo>
                    <a:pt x="15" y="323"/>
                    <a:pt x="7" y="341"/>
                    <a:pt x="13" y="363"/>
                  </a:cubicBezTo>
                  <a:cubicBezTo>
                    <a:pt x="14" y="366"/>
                    <a:pt x="13" y="370"/>
                    <a:pt x="13" y="3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3" name="Group 7"/>
          <p:cNvGrpSpPr>
            <a:grpSpLocks noChangeAspect="1"/>
          </p:cNvGrpSpPr>
          <p:nvPr/>
        </p:nvGrpSpPr>
        <p:grpSpPr bwMode="auto">
          <a:xfrm>
            <a:off x="3572330" y="3270670"/>
            <a:ext cx="300037" cy="907977"/>
            <a:chOff x="2874" y="651"/>
            <a:chExt cx="534" cy="1616"/>
          </a:xfrm>
          <a:solidFill>
            <a:schemeClr val="accent2"/>
          </a:solidFill>
        </p:grpSpPr>
        <p:sp>
          <p:nvSpPr>
            <p:cNvPr id="104" name="Freeform 9"/>
            <p:cNvSpPr>
              <a:spLocks/>
            </p:cNvSpPr>
            <p:nvPr/>
          </p:nvSpPr>
          <p:spPr bwMode="auto">
            <a:xfrm>
              <a:off x="2874" y="651"/>
              <a:ext cx="378" cy="1137"/>
            </a:xfrm>
            <a:custGeom>
              <a:avLst/>
              <a:gdLst>
                <a:gd name="T0" fmla="*/ 84 w 160"/>
                <a:gd name="T1" fmla="*/ 481 h 481"/>
                <a:gd name="T2" fmla="*/ 52 w 160"/>
                <a:gd name="T3" fmla="*/ 259 h 481"/>
                <a:gd name="T4" fmla="*/ 92 w 160"/>
                <a:gd name="T5" fmla="*/ 203 h 481"/>
                <a:gd name="T6" fmla="*/ 132 w 160"/>
                <a:gd name="T7" fmla="*/ 95 h 481"/>
                <a:gd name="T8" fmla="*/ 105 w 160"/>
                <a:gd name="T9" fmla="*/ 0 h 481"/>
                <a:gd name="T10" fmla="*/ 127 w 160"/>
                <a:gd name="T11" fmla="*/ 17 h 481"/>
                <a:gd name="T12" fmla="*/ 147 w 160"/>
                <a:gd name="T13" fmla="*/ 157 h 481"/>
                <a:gd name="T14" fmla="*/ 90 w 160"/>
                <a:gd name="T15" fmla="*/ 257 h 481"/>
                <a:gd name="T16" fmla="*/ 43 w 160"/>
                <a:gd name="T17" fmla="*/ 375 h 481"/>
                <a:gd name="T18" fmla="*/ 78 w 160"/>
                <a:gd name="T19" fmla="*/ 467 h 481"/>
                <a:gd name="T20" fmla="*/ 85 w 160"/>
                <a:gd name="T21" fmla="*/ 479 h 481"/>
                <a:gd name="T22" fmla="*/ 84 w 160"/>
                <a:gd name="T23"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481">
                  <a:moveTo>
                    <a:pt x="84" y="481"/>
                  </a:moveTo>
                  <a:cubicBezTo>
                    <a:pt x="13" y="422"/>
                    <a:pt x="0" y="334"/>
                    <a:pt x="52" y="259"/>
                  </a:cubicBezTo>
                  <a:cubicBezTo>
                    <a:pt x="65" y="240"/>
                    <a:pt x="80" y="222"/>
                    <a:pt x="92" y="203"/>
                  </a:cubicBezTo>
                  <a:cubicBezTo>
                    <a:pt x="114" y="171"/>
                    <a:pt x="129" y="135"/>
                    <a:pt x="132" y="95"/>
                  </a:cubicBezTo>
                  <a:cubicBezTo>
                    <a:pt x="134" y="61"/>
                    <a:pt x="127" y="29"/>
                    <a:pt x="105" y="0"/>
                  </a:cubicBezTo>
                  <a:cubicBezTo>
                    <a:pt x="116" y="4"/>
                    <a:pt x="120" y="7"/>
                    <a:pt x="127" y="17"/>
                  </a:cubicBezTo>
                  <a:cubicBezTo>
                    <a:pt x="158" y="60"/>
                    <a:pt x="160" y="107"/>
                    <a:pt x="147" y="157"/>
                  </a:cubicBezTo>
                  <a:cubicBezTo>
                    <a:pt x="136" y="195"/>
                    <a:pt x="115" y="227"/>
                    <a:pt x="90" y="257"/>
                  </a:cubicBezTo>
                  <a:cubicBezTo>
                    <a:pt x="61" y="291"/>
                    <a:pt x="40" y="328"/>
                    <a:pt x="43" y="375"/>
                  </a:cubicBezTo>
                  <a:cubicBezTo>
                    <a:pt x="45" y="409"/>
                    <a:pt x="60" y="439"/>
                    <a:pt x="78" y="467"/>
                  </a:cubicBezTo>
                  <a:cubicBezTo>
                    <a:pt x="80" y="471"/>
                    <a:pt x="83" y="475"/>
                    <a:pt x="85" y="479"/>
                  </a:cubicBezTo>
                  <a:cubicBezTo>
                    <a:pt x="85" y="479"/>
                    <a:pt x="84" y="480"/>
                    <a:pt x="84" y="4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0"/>
            <p:cNvSpPr>
              <a:spLocks/>
            </p:cNvSpPr>
            <p:nvPr/>
          </p:nvSpPr>
          <p:spPr bwMode="auto">
            <a:xfrm>
              <a:off x="3193" y="1379"/>
              <a:ext cx="215" cy="888"/>
            </a:xfrm>
            <a:custGeom>
              <a:avLst/>
              <a:gdLst>
                <a:gd name="T0" fmla="*/ 13 w 91"/>
                <a:gd name="T1" fmla="*/ 376 h 376"/>
                <a:gd name="T2" fmla="*/ 9 w 91"/>
                <a:gd name="T3" fmla="*/ 313 h 376"/>
                <a:gd name="T4" fmla="*/ 42 w 91"/>
                <a:gd name="T5" fmla="*/ 261 h 376"/>
                <a:gd name="T6" fmla="*/ 57 w 91"/>
                <a:gd name="T7" fmla="*/ 169 h 376"/>
                <a:gd name="T8" fmla="*/ 23 w 91"/>
                <a:gd name="T9" fmla="*/ 103 h 376"/>
                <a:gd name="T10" fmla="*/ 13 w 91"/>
                <a:gd name="T11" fmla="*/ 25 h 376"/>
                <a:gd name="T12" fmla="*/ 28 w 91"/>
                <a:gd name="T13" fmla="*/ 0 h 376"/>
                <a:gd name="T14" fmla="*/ 30 w 91"/>
                <a:gd name="T15" fmla="*/ 2 h 376"/>
                <a:gd name="T16" fmla="*/ 34 w 91"/>
                <a:gd name="T17" fmla="*/ 87 h 376"/>
                <a:gd name="T18" fmla="*/ 71 w 91"/>
                <a:gd name="T19" fmla="*/ 152 h 376"/>
                <a:gd name="T20" fmla="*/ 86 w 91"/>
                <a:gd name="T21" fmla="*/ 222 h 376"/>
                <a:gd name="T22" fmla="*/ 58 w 91"/>
                <a:gd name="T23" fmla="*/ 271 h 376"/>
                <a:gd name="T24" fmla="*/ 28 w 91"/>
                <a:gd name="T25" fmla="*/ 305 h 376"/>
                <a:gd name="T26" fmla="*/ 13 w 91"/>
                <a:gd name="T27" fmla="*/ 363 h 376"/>
                <a:gd name="T28" fmla="*/ 13 w 91"/>
                <a:gd name="T2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376">
                  <a:moveTo>
                    <a:pt x="13" y="376"/>
                  </a:moveTo>
                  <a:cubicBezTo>
                    <a:pt x="0" y="354"/>
                    <a:pt x="2" y="333"/>
                    <a:pt x="9" y="313"/>
                  </a:cubicBezTo>
                  <a:cubicBezTo>
                    <a:pt x="15" y="293"/>
                    <a:pt x="28" y="276"/>
                    <a:pt x="42" y="261"/>
                  </a:cubicBezTo>
                  <a:cubicBezTo>
                    <a:pt x="69" y="233"/>
                    <a:pt x="73" y="203"/>
                    <a:pt x="57" y="169"/>
                  </a:cubicBezTo>
                  <a:cubicBezTo>
                    <a:pt x="46" y="146"/>
                    <a:pt x="34" y="125"/>
                    <a:pt x="23" y="103"/>
                  </a:cubicBezTo>
                  <a:cubicBezTo>
                    <a:pt x="11" y="78"/>
                    <a:pt x="4" y="52"/>
                    <a:pt x="13" y="25"/>
                  </a:cubicBezTo>
                  <a:cubicBezTo>
                    <a:pt x="16" y="16"/>
                    <a:pt x="20" y="7"/>
                    <a:pt x="28" y="0"/>
                  </a:cubicBezTo>
                  <a:cubicBezTo>
                    <a:pt x="29" y="1"/>
                    <a:pt x="30" y="2"/>
                    <a:pt x="30" y="2"/>
                  </a:cubicBezTo>
                  <a:cubicBezTo>
                    <a:pt x="14" y="31"/>
                    <a:pt x="19" y="60"/>
                    <a:pt x="34" y="87"/>
                  </a:cubicBezTo>
                  <a:cubicBezTo>
                    <a:pt x="46" y="109"/>
                    <a:pt x="60" y="130"/>
                    <a:pt x="71" y="152"/>
                  </a:cubicBezTo>
                  <a:cubicBezTo>
                    <a:pt x="83" y="174"/>
                    <a:pt x="91" y="196"/>
                    <a:pt x="86" y="222"/>
                  </a:cubicBezTo>
                  <a:cubicBezTo>
                    <a:pt x="82" y="241"/>
                    <a:pt x="71" y="257"/>
                    <a:pt x="58" y="271"/>
                  </a:cubicBezTo>
                  <a:cubicBezTo>
                    <a:pt x="47" y="282"/>
                    <a:pt x="37" y="293"/>
                    <a:pt x="28" y="305"/>
                  </a:cubicBezTo>
                  <a:cubicBezTo>
                    <a:pt x="15" y="323"/>
                    <a:pt x="7" y="341"/>
                    <a:pt x="13" y="363"/>
                  </a:cubicBezTo>
                  <a:cubicBezTo>
                    <a:pt x="14" y="366"/>
                    <a:pt x="13" y="370"/>
                    <a:pt x="13" y="3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3" name="Picture 32">
            <a:extLst>
              <a:ext uri="{FF2B5EF4-FFF2-40B4-BE49-F238E27FC236}">
                <a16:creationId xmlns:a16="http://schemas.microsoft.com/office/drawing/2014/main" id="{2A403EB8-1B80-5E8F-8256-5C5625D1C41F}"/>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767570" y="1"/>
            <a:ext cx="1376430" cy="917620"/>
          </a:xfrm>
          <a:prstGeom prst="rect">
            <a:avLst/>
          </a:prstGeom>
        </p:spPr>
      </p:pic>
      <p:sp>
        <p:nvSpPr>
          <p:cNvPr id="6" name="Slide Number Placeholder 5"/>
          <p:cNvSpPr>
            <a:spLocks noGrp="1"/>
          </p:cNvSpPr>
          <p:nvPr>
            <p:ph type="sldNum" sz="quarter" idx="12"/>
          </p:nvPr>
        </p:nvSpPr>
        <p:spPr/>
        <p:txBody>
          <a:bodyPr/>
          <a:lstStyle/>
          <a:p>
            <a:fld id="{BDCA8EC3-6684-44AA-BBA4-DEDB48326CE2}" type="slidenum">
              <a:rPr lang="en-US" smtClean="0"/>
              <a:t>3</a:t>
            </a:fld>
            <a:endParaRPr lang="en-US"/>
          </a:p>
        </p:txBody>
      </p:sp>
    </p:spTree>
    <p:extLst>
      <p:ext uri="{BB962C8B-B14F-4D97-AF65-F5344CB8AC3E}">
        <p14:creationId xmlns:p14="http://schemas.microsoft.com/office/powerpoint/2010/main" val="4281649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42C34"/>
        </a:solidFill>
        <a:effectLst/>
      </p:bgPr>
    </p:bg>
    <p:spTree>
      <p:nvGrpSpPr>
        <p:cNvPr id="1" name=""/>
        <p:cNvGrpSpPr/>
        <p:nvPr/>
      </p:nvGrpSpPr>
      <p:grpSpPr>
        <a:xfrm>
          <a:off x="0" y="0"/>
          <a:ext cx="0" cy="0"/>
          <a:chOff x="0" y="0"/>
          <a:chExt cx="0" cy="0"/>
        </a:xfrm>
      </p:grpSpPr>
      <p:sp>
        <p:nvSpPr>
          <p:cNvPr id="84" name="Rectangle 83"/>
          <p:cNvSpPr/>
          <p:nvPr/>
        </p:nvSpPr>
        <p:spPr>
          <a:xfrm>
            <a:off x="0" y="1"/>
            <a:ext cx="9144000" cy="5143500"/>
          </a:xfrm>
          <a:prstGeom prst="rect">
            <a:avLst/>
          </a:prstGeom>
          <a:gradFill flip="none" rotWithShape="1">
            <a:gsLst>
              <a:gs pos="76000">
                <a:srgbClr val="1A4F43"/>
              </a:gs>
              <a:gs pos="23650">
                <a:schemeClr val="tx2">
                  <a:lumMod val="75000"/>
                </a:schemeClr>
              </a:gs>
              <a:gs pos="0">
                <a:schemeClr val="accent1">
                  <a:alpha val="70000"/>
                </a:schemeClr>
              </a:gs>
              <a:gs pos="50000">
                <a:srgbClr val="242C34">
                  <a:alpha val="70000"/>
                </a:srgbClr>
              </a:gs>
              <a:gs pos="100000">
                <a:schemeClr val="accent2">
                  <a:lumMod val="50000"/>
                  <a:alpha val="80000"/>
                </a:schemeClr>
              </a:gs>
            </a:gsLst>
            <a:lin ang="2700000" scaled="1"/>
            <a:tileRect/>
          </a:gradFill>
          <a:ln w="12700" cap="flat" cmpd="sng" algn="ctr">
            <a:noFill/>
            <a:prstDash val="solid"/>
            <a:miter lim="800000"/>
          </a:ln>
          <a:effectLst/>
        </p:spPr>
        <p:txBody>
          <a:bodyPr lIns="182843" tIns="91422" rIns="182843" bIns="91422" rtlCol="0" anchor="ctr"/>
          <a:lstStyle/>
          <a:p>
            <a:pPr algn="ctr" defTabSz="1828434"/>
            <a:endParaRPr lang="bg-BG" sz="3600" kern="0">
              <a:solidFill>
                <a:srgbClr val="FFFFFF"/>
              </a:solidFill>
              <a:latin typeface="Lato Light"/>
              <a:cs typeface="Gisha" pitchFamily="34" charset="-79"/>
            </a:endParaRPr>
          </a:p>
        </p:txBody>
      </p:sp>
      <p:sp>
        <p:nvSpPr>
          <p:cNvPr id="4" name="Rectangle 3"/>
          <p:cNvSpPr/>
          <p:nvPr/>
        </p:nvSpPr>
        <p:spPr>
          <a:xfrm>
            <a:off x="152400" y="285750"/>
            <a:ext cx="7315200" cy="830997"/>
          </a:xfrm>
          <a:prstGeom prst="rect">
            <a:avLst/>
          </a:prstGeom>
        </p:spPr>
        <p:txBody>
          <a:bodyPr wrap="square">
            <a:spAutoFit/>
          </a:bodyPr>
          <a:lstStyle/>
          <a:p>
            <a:r>
              <a:rPr lang="en-US" sz="2400" dirty="0">
                <a:solidFill>
                  <a:schemeClr val="bg1"/>
                </a:solidFill>
                <a:latin typeface="+mj-lt"/>
              </a:rPr>
              <a:t>Our technology is based on high level Infra-red Style heating </a:t>
            </a:r>
          </a:p>
        </p:txBody>
      </p:sp>
      <p:sp>
        <p:nvSpPr>
          <p:cNvPr id="2" name="Rectangle 1"/>
          <p:cNvSpPr/>
          <p:nvPr/>
        </p:nvSpPr>
        <p:spPr>
          <a:xfrm>
            <a:off x="152400" y="1129558"/>
            <a:ext cx="1524000" cy="660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648200" y="3280984"/>
            <a:ext cx="4191000" cy="1415772"/>
          </a:xfrm>
          <a:prstGeom prst="rect">
            <a:avLst/>
          </a:prstGeom>
        </p:spPr>
        <p:txBody>
          <a:bodyPr wrap="square">
            <a:spAutoFit/>
          </a:bodyPr>
          <a:lstStyle/>
          <a:p>
            <a:r>
              <a:rPr lang="en-US" sz="1600" dirty="0">
                <a:solidFill>
                  <a:schemeClr val="accent2"/>
                </a:solidFill>
                <a:latin typeface="+mj-lt"/>
              </a:rPr>
              <a:t>A good technology – poorly executed.</a:t>
            </a:r>
          </a:p>
          <a:p>
            <a:r>
              <a:rPr lang="en-US" sz="1400" dirty="0">
                <a:solidFill>
                  <a:schemeClr val="bg1"/>
                </a:solidFill>
              </a:rPr>
              <a:t> </a:t>
            </a:r>
          </a:p>
          <a:p>
            <a:r>
              <a:rPr lang="en-US" sz="1400" b="1" dirty="0">
                <a:solidFill>
                  <a:schemeClr val="bg1"/>
                </a:solidFill>
              </a:rPr>
              <a:t>Infra-red heating has the advantage of directing the radiation to the objects at ground level. However, standard IR radiators are not designed well enough for use in high-volume buildings and struggle to perform</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952499" y="1828485"/>
            <a:ext cx="2590802" cy="1943731"/>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Connector 33"/>
          <p:cNvCxnSpPr/>
          <p:nvPr/>
        </p:nvCxnSpPr>
        <p:spPr>
          <a:xfrm>
            <a:off x="6629400" y="2114550"/>
            <a:ext cx="0" cy="1066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419600" y="2114550"/>
            <a:ext cx="2209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724400" y="3181350"/>
            <a:ext cx="3886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A403EB8-1B80-5E8F-8256-5C5625D1C41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767570" y="1"/>
            <a:ext cx="1376430" cy="917620"/>
          </a:xfrm>
          <a:prstGeom prst="rect">
            <a:avLst/>
          </a:prstGeom>
        </p:spPr>
      </p:pic>
      <p:sp>
        <p:nvSpPr>
          <p:cNvPr id="5" name="Slide Number Placeholder 4"/>
          <p:cNvSpPr>
            <a:spLocks noGrp="1"/>
          </p:cNvSpPr>
          <p:nvPr>
            <p:ph type="sldNum" sz="quarter" idx="12"/>
          </p:nvPr>
        </p:nvSpPr>
        <p:spPr/>
        <p:txBody>
          <a:bodyPr/>
          <a:lstStyle/>
          <a:p>
            <a:fld id="{BDCA8EC3-6684-44AA-BBA4-DEDB48326CE2}" type="slidenum">
              <a:rPr lang="en-US" smtClean="0"/>
              <a:t>4</a:t>
            </a:fld>
            <a:endParaRPr lang="en-US"/>
          </a:p>
        </p:txBody>
      </p:sp>
    </p:spTree>
    <p:extLst>
      <p:ext uri="{BB962C8B-B14F-4D97-AF65-F5344CB8AC3E}">
        <p14:creationId xmlns:p14="http://schemas.microsoft.com/office/powerpoint/2010/main" val="3472091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42C34"/>
        </a:solidFill>
        <a:effectLst/>
      </p:bgPr>
    </p:bg>
    <p:spTree>
      <p:nvGrpSpPr>
        <p:cNvPr id="1" name=""/>
        <p:cNvGrpSpPr/>
        <p:nvPr/>
      </p:nvGrpSpPr>
      <p:grpSpPr>
        <a:xfrm>
          <a:off x="0" y="0"/>
          <a:ext cx="0" cy="0"/>
          <a:chOff x="0" y="0"/>
          <a:chExt cx="0" cy="0"/>
        </a:xfrm>
      </p:grpSpPr>
      <p:sp>
        <p:nvSpPr>
          <p:cNvPr id="84" name="Rectangle 83"/>
          <p:cNvSpPr/>
          <p:nvPr/>
        </p:nvSpPr>
        <p:spPr>
          <a:xfrm>
            <a:off x="0" y="1"/>
            <a:ext cx="9144000" cy="5143500"/>
          </a:xfrm>
          <a:prstGeom prst="rect">
            <a:avLst/>
          </a:prstGeom>
          <a:gradFill flip="none" rotWithShape="1">
            <a:gsLst>
              <a:gs pos="76000">
                <a:srgbClr val="1A4F43"/>
              </a:gs>
              <a:gs pos="23650">
                <a:schemeClr val="tx2">
                  <a:lumMod val="75000"/>
                </a:schemeClr>
              </a:gs>
              <a:gs pos="0">
                <a:schemeClr val="accent1">
                  <a:alpha val="70000"/>
                </a:schemeClr>
              </a:gs>
              <a:gs pos="50000">
                <a:srgbClr val="242C34">
                  <a:alpha val="70000"/>
                </a:srgbClr>
              </a:gs>
              <a:gs pos="100000">
                <a:schemeClr val="accent2">
                  <a:lumMod val="50000"/>
                  <a:alpha val="80000"/>
                </a:schemeClr>
              </a:gs>
            </a:gsLst>
            <a:lin ang="2700000" scaled="1"/>
            <a:tileRect/>
          </a:gradFill>
          <a:ln w="12700" cap="flat" cmpd="sng" algn="ctr">
            <a:noFill/>
            <a:prstDash val="solid"/>
            <a:miter lim="800000"/>
          </a:ln>
          <a:effectLst/>
        </p:spPr>
        <p:txBody>
          <a:bodyPr lIns="182843" tIns="91422" rIns="182843" bIns="91422" rtlCol="0" anchor="ctr"/>
          <a:lstStyle/>
          <a:p>
            <a:pPr algn="ctr" defTabSz="1828434"/>
            <a:endParaRPr lang="bg-BG" sz="3600" kern="0" dirty="0">
              <a:solidFill>
                <a:srgbClr val="FFFFFF"/>
              </a:solidFill>
              <a:latin typeface="Lato Light"/>
              <a:cs typeface="Gisha" pitchFamily="34" charset="-79"/>
            </a:endParaRPr>
          </a:p>
        </p:txBody>
      </p:sp>
      <p:sp>
        <p:nvSpPr>
          <p:cNvPr id="4" name="Rectangle 3"/>
          <p:cNvSpPr/>
          <p:nvPr/>
        </p:nvSpPr>
        <p:spPr>
          <a:xfrm>
            <a:off x="152400" y="285750"/>
            <a:ext cx="7315200" cy="461665"/>
          </a:xfrm>
          <a:prstGeom prst="rect">
            <a:avLst/>
          </a:prstGeom>
        </p:spPr>
        <p:txBody>
          <a:bodyPr wrap="square">
            <a:spAutoFit/>
          </a:bodyPr>
          <a:lstStyle/>
          <a:p>
            <a:r>
              <a:rPr lang="en-US" sz="2400" dirty="0">
                <a:solidFill>
                  <a:schemeClr val="bg1"/>
                </a:solidFill>
                <a:latin typeface="+mj-lt"/>
              </a:rPr>
              <a:t>We have changed everything </a:t>
            </a:r>
          </a:p>
        </p:txBody>
      </p:sp>
      <p:sp>
        <p:nvSpPr>
          <p:cNvPr id="2" name="Rectangle 1"/>
          <p:cNvSpPr/>
          <p:nvPr/>
        </p:nvSpPr>
        <p:spPr>
          <a:xfrm>
            <a:off x="228600" y="742950"/>
            <a:ext cx="1524000" cy="660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66700" y="4171950"/>
            <a:ext cx="8610600" cy="738664"/>
          </a:xfrm>
          <a:prstGeom prst="rect">
            <a:avLst/>
          </a:prstGeom>
        </p:spPr>
        <p:txBody>
          <a:bodyPr wrap="square">
            <a:spAutoFit/>
          </a:bodyPr>
          <a:lstStyle/>
          <a:p>
            <a:pPr algn="ctr"/>
            <a:r>
              <a:rPr lang="en-US" sz="1400" dirty="0">
                <a:solidFill>
                  <a:schemeClr val="bg1"/>
                </a:solidFill>
              </a:rPr>
              <a:t>Over a development period of more than 15 years, we have completely revised every feature of the IR radiator to transform it into a highly efficient heating element.</a:t>
            </a:r>
          </a:p>
          <a:p>
            <a:pPr algn="ctr"/>
            <a:r>
              <a:rPr lang="en-US" sz="1400" dirty="0">
                <a:solidFill>
                  <a:schemeClr val="bg1"/>
                </a:solidFill>
              </a:rPr>
              <a:t>The  result </a:t>
            </a:r>
            <a:r>
              <a:rPr lang="en-US" sz="1400" dirty="0">
                <a:solidFill>
                  <a:schemeClr val="accent2"/>
                </a:solidFill>
              </a:rPr>
              <a:t>86% radiant efficient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2908471" y="1404756"/>
            <a:ext cx="2246451" cy="1684838"/>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flipH="1">
            <a:off x="3276600" y="2952750"/>
            <a:ext cx="304802" cy="7333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2463216" y="1346663"/>
            <a:ext cx="1422984" cy="9005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953000" y="971550"/>
            <a:ext cx="381000" cy="94677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76800" y="2266950"/>
            <a:ext cx="1375518" cy="14191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752600" y="1346663"/>
            <a:ext cx="710615" cy="0"/>
          </a:xfrm>
          <a:prstGeom prst="line">
            <a:avLst/>
          </a:prstGeom>
          <a:ln>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795257" y="3691647"/>
            <a:ext cx="1481343" cy="0"/>
          </a:xfrm>
          <a:prstGeom prst="line">
            <a:avLst/>
          </a:prstGeom>
          <a:ln>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5334000" y="971550"/>
            <a:ext cx="1472615" cy="0"/>
          </a:xfrm>
          <a:prstGeom prst="line">
            <a:avLst/>
          </a:prstGeom>
          <a:ln>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248400" y="3686104"/>
            <a:ext cx="710615" cy="0"/>
          </a:xfrm>
          <a:prstGeom prst="line">
            <a:avLst/>
          </a:prstGeom>
          <a:ln>
            <a:solidFill>
              <a:schemeClr val="accent1"/>
            </a:solidFill>
            <a:headEnd type="ova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83812" y="1219041"/>
            <a:ext cx="1611446" cy="461665"/>
          </a:xfrm>
          <a:prstGeom prst="rect">
            <a:avLst/>
          </a:prstGeom>
        </p:spPr>
        <p:txBody>
          <a:bodyPr wrap="square">
            <a:spAutoFit/>
          </a:bodyPr>
          <a:lstStyle/>
          <a:p>
            <a:r>
              <a:rPr lang="en-US" sz="1200" dirty="0">
                <a:solidFill>
                  <a:schemeClr val="bg1"/>
                </a:solidFill>
              </a:rPr>
              <a:t>Heat recycling </a:t>
            </a:r>
          </a:p>
          <a:p>
            <a:r>
              <a:rPr lang="en-US" sz="1200" dirty="0">
                <a:solidFill>
                  <a:schemeClr val="bg1"/>
                </a:solidFill>
              </a:rPr>
              <a:t>features</a:t>
            </a:r>
          </a:p>
        </p:txBody>
      </p:sp>
      <p:sp>
        <p:nvSpPr>
          <p:cNvPr id="35" name="Rectangle 34"/>
          <p:cNvSpPr/>
          <p:nvPr/>
        </p:nvSpPr>
        <p:spPr>
          <a:xfrm>
            <a:off x="183812" y="3547604"/>
            <a:ext cx="1721188" cy="276999"/>
          </a:xfrm>
          <a:prstGeom prst="rect">
            <a:avLst/>
          </a:prstGeom>
        </p:spPr>
        <p:txBody>
          <a:bodyPr wrap="square">
            <a:spAutoFit/>
          </a:bodyPr>
          <a:lstStyle/>
          <a:p>
            <a:r>
              <a:rPr lang="en-US" sz="1200" dirty="0">
                <a:solidFill>
                  <a:schemeClr val="bg1"/>
                </a:solidFill>
              </a:rPr>
              <a:t>Unique Reflector shape </a:t>
            </a:r>
          </a:p>
        </p:txBody>
      </p:sp>
      <p:sp>
        <p:nvSpPr>
          <p:cNvPr id="41" name="Rectangle 40"/>
          <p:cNvSpPr/>
          <p:nvPr/>
        </p:nvSpPr>
        <p:spPr>
          <a:xfrm>
            <a:off x="7010400" y="3547603"/>
            <a:ext cx="1981200" cy="276999"/>
          </a:xfrm>
          <a:prstGeom prst="rect">
            <a:avLst/>
          </a:prstGeom>
        </p:spPr>
        <p:txBody>
          <a:bodyPr wrap="square">
            <a:spAutoFit/>
          </a:bodyPr>
          <a:lstStyle/>
          <a:p>
            <a:r>
              <a:rPr lang="en-US" sz="1200" dirty="0">
                <a:solidFill>
                  <a:schemeClr val="bg1"/>
                </a:solidFill>
              </a:rPr>
              <a:t>Unique Reflector materials</a:t>
            </a:r>
          </a:p>
        </p:txBody>
      </p:sp>
      <p:sp>
        <p:nvSpPr>
          <p:cNvPr id="47" name="Rectangle 46"/>
          <p:cNvSpPr/>
          <p:nvPr/>
        </p:nvSpPr>
        <p:spPr>
          <a:xfrm>
            <a:off x="6858000" y="833050"/>
            <a:ext cx="1611446" cy="276999"/>
          </a:xfrm>
          <a:prstGeom prst="rect">
            <a:avLst/>
          </a:prstGeom>
        </p:spPr>
        <p:txBody>
          <a:bodyPr wrap="square">
            <a:spAutoFit/>
          </a:bodyPr>
          <a:lstStyle/>
          <a:p>
            <a:r>
              <a:rPr lang="en-US" sz="1200" dirty="0">
                <a:solidFill>
                  <a:schemeClr val="bg1"/>
                </a:solidFill>
              </a:rPr>
              <a:t>Novel emitter design</a:t>
            </a:r>
          </a:p>
        </p:txBody>
      </p:sp>
      <p:pic>
        <p:nvPicPr>
          <p:cNvPr id="19" name="Picture 18">
            <a:extLst>
              <a:ext uri="{FF2B5EF4-FFF2-40B4-BE49-F238E27FC236}">
                <a16:creationId xmlns:a16="http://schemas.microsoft.com/office/drawing/2014/main" id="{2A403EB8-1B80-5E8F-8256-5C5625D1C41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767570" y="1"/>
            <a:ext cx="1376430" cy="917620"/>
          </a:xfrm>
          <a:prstGeom prst="rect">
            <a:avLst/>
          </a:prstGeom>
        </p:spPr>
      </p:pic>
      <p:sp>
        <p:nvSpPr>
          <p:cNvPr id="5" name="Slide Number Placeholder 4"/>
          <p:cNvSpPr>
            <a:spLocks noGrp="1"/>
          </p:cNvSpPr>
          <p:nvPr>
            <p:ph type="sldNum" sz="quarter" idx="12"/>
          </p:nvPr>
        </p:nvSpPr>
        <p:spPr/>
        <p:txBody>
          <a:bodyPr/>
          <a:lstStyle/>
          <a:p>
            <a:fld id="{BDCA8EC3-6684-44AA-BBA4-DEDB48326CE2}" type="slidenum">
              <a:rPr lang="en-US" smtClean="0"/>
              <a:t>5</a:t>
            </a:fld>
            <a:endParaRPr lang="en-US"/>
          </a:p>
        </p:txBody>
      </p:sp>
    </p:spTree>
    <p:extLst>
      <p:ext uri="{BB962C8B-B14F-4D97-AF65-F5344CB8AC3E}">
        <p14:creationId xmlns:p14="http://schemas.microsoft.com/office/powerpoint/2010/main" val="1482616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Miro\Desktop\iStock-2093497257c.jpg"/>
          <p:cNvPicPr>
            <a:picLocks noChangeAspect="1" noChangeArrowheads="1"/>
          </p:cNvPicPr>
          <p:nvPr/>
        </p:nvPicPr>
        <p:blipFill rotWithShape="1">
          <a:blip r:embed="rId2">
            <a:extLst>
              <a:ext uri="{28A0092B-C50C-407E-A947-70E740481C1C}">
                <a14:useLocalDpi xmlns:a14="http://schemas.microsoft.com/office/drawing/2010/main" val="0"/>
              </a:ext>
            </a:extLst>
          </a:blip>
          <a:srcRect b="18182"/>
          <a:stretch/>
        </p:blipFill>
        <p:spPr bwMode="auto">
          <a:xfrm>
            <a:off x="0" y="-1062"/>
            <a:ext cx="9143999" cy="5143501"/>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p:cNvSpPr/>
          <p:nvPr/>
        </p:nvSpPr>
        <p:spPr>
          <a:xfrm>
            <a:off x="-1" y="-1062"/>
            <a:ext cx="9144000" cy="5143500"/>
          </a:xfrm>
          <a:prstGeom prst="rect">
            <a:avLst/>
          </a:prstGeom>
          <a:gradFill flip="none" rotWithShape="1">
            <a:gsLst>
              <a:gs pos="0">
                <a:schemeClr val="accent1">
                  <a:alpha val="70000"/>
                </a:schemeClr>
              </a:gs>
              <a:gs pos="50000">
                <a:srgbClr val="242C34">
                  <a:alpha val="70000"/>
                </a:srgbClr>
              </a:gs>
              <a:gs pos="100000">
                <a:schemeClr val="accent2">
                  <a:lumMod val="50000"/>
                  <a:alpha val="80000"/>
                </a:schemeClr>
              </a:gs>
            </a:gsLst>
            <a:lin ang="2700000" scaled="1"/>
            <a:tileRect/>
          </a:gradFill>
          <a:ln w="12700" cap="flat" cmpd="sng" algn="ctr">
            <a:noFill/>
            <a:prstDash val="solid"/>
            <a:miter lim="800000"/>
          </a:ln>
          <a:effectLst/>
        </p:spPr>
        <p:txBody>
          <a:bodyPr lIns="182843" tIns="91422" rIns="182843" bIns="91422" rtlCol="0" anchor="ctr"/>
          <a:lstStyle/>
          <a:p>
            <a:pPr algn="ctr" defTabSz="1828434"/>
            <a:endParaRPr lang="bg-BG" sz="3600" kern="0">
              <a:solidFill>
                <a:srgbClr val="FFFFFF"/>
              </a:solidFill>
              <a:latin typeface="Lato Light"/>
              <a:cs typeface="Gisha" pitchFamily="34" charset="-79"/>
            </a:endParaRPr>
          </a:p>
        </p:txBody>
      </p:sp>
      <p:sp>
        <p:nvSpPr>
          <p:cNvPr id="4" name="Rectangle 3"/>
          <p:cNvSpPr/>
          <p:nvPr/>
        </p:nvSpPr>
        <p:spPr>
          <a:xfrm>
            <a:off x="107603" y="195241"/>
            <a:ext cx="8153400" cy="646331"/>
          </a:xfrm>
          <a:prstGeom prst="rect">
            <a:avLst/>
          </a:prstGeom>
        </p:spPr>
        <p:txBody>
          <a:bodyPr wrap="square">
            <a:spAutoFit/>
          </a:bodyPr>
          <a:lstStyle/>
          <a:p>
            <a:r>
              <a:rPr lang="en-US" dirty="0">
                <a:solidFill>
                  <a:schemeClr val="bg1"/>
                </a:solidFill>
                <a:latin typeface="+mj-lt"/>
              </a:rPr>
              <a:t>The result is a heating system which puts the heat where it is </a:t>
            </a:r>
          </a:p>
          <a:p>
            <a:r>
              <a:rPr lang="en-US" dirty="0">
                <a:solidFill>
                  <a:schemeClr val="bg1"/>
                </a:solidFill>
                <a:latin typeface="+mj-lt"/>
              </a:rPr>
              <a:t>needed and the principal problem of heat stratification disappears.</a:t>
            </a:r>
          </a:p>
        </p:txBody>
      </p:sp>
      <p:sp>
        <p:nvSpPr>
          <p:cNvPr id="2" name="Rectangle 1"/>
          <p:cNvSpPr/>
          <p:nvPr/>
        </p:nvSpPr>
        <p:spPr>
          <a:xfrm>
            <a:off x="228600" y="895350"/>
            <a:ext cx="1524000" cy="660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Bracket 36"/>
          <p:cNvSpPr/>
          <p:nvPr/>
        </p:nvSpPr>
        <p:spPr>
          <a:xfrm rot="16200000">
            <a:off x="4377660" y="-1793053"/>
            <a:ext cx="456307" cy="6442714"/>
          </a:xfrm>
          <a:prstGeom prst="rightBracket">
            <a:avLst>
              <a:gd name="adj" fmla="val 125437"/>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bg-BG"/>
          </a:p>
        </p:txBody>
      </p:sp>
      <p:sp>
        <p:nvSpPr>
          <p:cNvPr id="38" name="Right Bracket 37"/>
          <p:cNvSpPr/>
          <p:nvPr/>
        </p:nvSpPr>
        <p:spPr>
          <a:xfrm rot="5400000" flipV="1">
            <a:off x="4381946" y="-802453"/>
            <a:ext cx="456307" cy="6442714"/>
          </a:xfrm>
          <a:prstGeom prst="rightBracket">
            <a:avLst>
              <a:gd name="adj" fmla="val 125437"/>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bg-BG"/>
          </a:p>
        </p:txBody>
      </p:sp>
      <p:sp>
        <p:nvSpPr>
          <p:cNvPr id="39" name="Right Bracket 38"/>
          <p:cNvSpPr/>
          <p:nvPr/>
        </p:nvSpPr>
        <p:spPr>
          <a:xfrm rot="16200000">
            <a:off x="4453859" y="1027682"/>
            <a:ext cx="303908" cy="6442714"/>
          </a:xfrm>
          <a:prstGeom prst="rightBracket">
            <a:avLst>
              <a:gd name="adj" fmla="val 125437"/>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bg-BG"/>
          </a:p>
        </p:txBody>
      </p:sp>
      <p:sp>
        <p:nvSpPr>
          <p:cNvPr id="40" name="Right Bracket 39"/>
          <p:cNvSpPr/>
          <p:nvPr/>
        </p:nvSpPr>
        <p:spPr>
          <a:xfrm rot="5400000" flipV="1">
            <a:off x="4496021" y="1522315"/>
            <a:ext cx="228155" cy="6442714"/>
          </a:xfrm>
          <a:prstGeom prst="rightBracket">
            <a:avLst>
              <a:gd name="adj" fmla="val 125437"/>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bg-BG"/>
          </a:p>
        </p:txBody>
      </p:sp>
      <p:cxnSp>
        <p:nvCxnSpPr>
          <p:cNvPr id="41" name="Straight Arrow Connector 40"/>
          <p:cNvCxnSpPr/>
          <p:nvPr/>
        </p:nvCxnSpPr>
        <p:spPr>
          <a:xfrm>
            <a:off x="1676400" y="2342042"/>
            <a:ext cx="0" cy="2312671"/>
          </a:xfrm>
          <a:prstGeom prst="straightConnector1">
            <a:avLst/>
          </a:prstGeom>
          <a:ln w="12700">
            <a:solidFill>
              <a:schemeClr val="bg1"/>
            </a:solidFill>
            <a:headEnd type="oval" w="sm" len="sm"/>
            <a:tailEnd type="stealth" w="lg"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4508530" y="2329813"/>
            <a:ext cx="0" cy="2312671"/>
          </a:xfrm>
          <a:prstGeom prst="straightConnector1">
            <a:avLst/>
          </a:prstGeom>
          <a:ln w="12700">
            <a:solidFill>
              <a:schemeClr val="bg1"/>
            </a:solidFill>
            <a:headEnd type="oval" w="sm" len="sm"/>
            <a:tailEnd type="stealth" w="lg"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7173843" y="2342042"/>
            <a:ext cx="0" cy="2312671"/>
          </a:xfrm>
          <a:prstGeom prst="straightConnector1">
            <a:avLst/>
          </a:prstGeom>
          <a:ln w="12700">
            <a:solidFill>
              <a:schemeClr val="bg1"/>
            </a:solidFill>
            <a:headEnd type="oval" w="sm" len="sm"/>
            <a:tailEnd type="stealth" w="lg" len="med"/>
          </a:ln>
        </p:spPr>
        <p:style>
          <a:lnRef idx="1">
            <a:schemeClr val="accent1"/>
          </a:lnRef>
          <a:fillRef idx="0">
            <a:schemeClr val="accent1"/>
          </a:fillRef>
          <a:effectRef idx="0">
            <a:schemeClr val="accent1"/>
          </a:effectRef>
          <a:fontRef idx="minor">
            <a:schemeClr val="tx1"/>
          </a:fontRef>
        </p:style>
      </p:cxnSp>
      <p:grpSp>
        <p:nvGrpSpPr>
          <p:cNvPr id="45" name="Group 7"/>
          <p:cNvGrpSpPr>
            <a:grpSpLocks noChangeAspect="1"/>
          </p:cNvGrpSpPr>
          <p:nvPr/>
        </p:nvGrpSpPr>
        <p:grpSpPr bwMode="auto">
          <a:xfrm>
            <a:off x="1888372" y="2496544"/>
            <a:ext cx="300037" cy="907977"/>
            <a:chOff x="2874" y="651"/>
            <a:chExt cx="534" cy="1616"/>
          </a:xfrm>
          <a:solidFill>
            <a:schemeClr val="accent2"/>
          </a:solidFill>
        </p:grpSpPr>
        <p:sp>
          <p:nvSpPr>
            <p:cNvPr id="46" name="Freeform 9"/>
            <p:cNvSpPr>
              <a:spLocks/>
            </p:cNvSpPr>
            <p:nvPr/>
          </p:nvSpPr>
          <p:spPr bwMode="auto">
            <a:xfrm>
              <a:off x="2874" y="651"/>
              <a:ext cx="378" cy="1137"/>
            </a:xfrm>
            <a:custGeom>
              <a:avLst/>
              <a:gdLst>
                <a:gd name="T0" fmla="*/ 84 w 160"/>
                <a:gd name="T1" fmla="*/ 481 h 481"/>
                <a:gd name="T2" fmla="*/ 52 w 160"/>
                <a:gd name="T3" fmla="*/ 259 h 481"/>
                <a:gd name="T4" fmla="*/ 92 w 160"/>
                <a:gd name="T5" fmla="*/ 203 h 481"/>
                <a:gd name="T6" fmla="*/ 132 w 160"/>
                <a:gd name="T7" fmla="*/ 95 h 481"/>
                <a:gd name="T8" fmla="*/ 105 w 160"/>
                <a:gd name="T9" fmla="*/ 0 h 481"/>
                <a:gd name="T10" fmla="*/ 127 w 160"/>
                <a:gd name="T11" fmla="*/ 17 h 481"/>
                <a:gd name="T12" fmla="*/ 147 w 160"/>
                <a:gd name="T13" fmla="*/ 157 h 481"/>
                <a:gd name="T14" fmla="*/ 90 w 160"/>
                <a:gd name="T15" fmla="*/ 257 h 481"/>
                <a:gd name="T16" fmla="*/ 43 w 160"/>
                <a:gd name="T17" fmla="*/ 375 h 481"/>
                <a:gd name="T18" fmla="*/ 78 w 160"/>
                <a:gd name="T19" fmla="*/ 467 h 481"/>
                <a:gd name="T20" fmla="*/ 85 w 160"/>
                <a:gd name="T21" fmla="*/ 479 h 481"/>
                <a:gd name="T22" fmla="*/ 84 w 160"/>
                <a:gd name="T23"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481">
                  <a:moveTo>
                    <a:pt x="84" y="481"/>
                  </a:moveTo>
                  <a:cubicBezTo>
                    <a:pt x="13" y="422"/>
                    <a:pt x="0" y="334"/>
                    <a:pt x="52" y="259"/>
                  </a:cubicBezTo>
                  <a:cubicBezTo>
                    <a:pt x="65" y="240"/>
                    <a:pt x="80" y="222"/>
                    <a:pt x="92" y="203"/>
                  </a:cubicBezTo>
                  <a:cubicBezTo>
                    <a:pt x="114" y="171"/>
                    <a:pt x="129" y="135"/>
                    <a:pt x="132" y="95"/>
                  </a:cubicBezTo>
                  <a:cubicBezTo>
                    <a:pt x="134" y="61"/>
                    <a:pt x="127" y="29"/>
                    <a:pt x="105" y="0"/>
                  </a:cubicBezTo>
                  <a:cubicBezTo>
                    <a:pt x="116" y="4"/>
                    <a:pt x="120" y="7"/>
                    <a:pt x="127" y="17"/>
                  </a:cubicBezTo>
                  <a:cubicBezTo>
                    <a:pt x="158" y="60"/>
                    <a:pt x="160" y="107"/>
                    <a:pt x="147" y="157"/>
                  </a:cubicBezTo>
                  <a:cubicBezTo>
                    <a:pt x="136" y="195"/>
                    <a:pt x="115" y="227"/>
                    <a:pt x="90" y="257"/>
                  </a:cubicBezTo>
                  <a:cubicBezTo>
                    <a:pt x="61" y="291"/>
                    <a:pt x="40" y="328"/>
                    <a:pt x="43" y="375"/>
                  </a:cubicBezTo>
                  <a:cubicBezTo>
                    <a:pt x="45" y="409"/>
                    <a:pt x="60" y="439"/>
                    <a:pt x="78" y="467"/>
                  </a:cubicBezTo>
                  <a:cubicBezTo>
                    <a:pt x="80" y="471"/>
                    <a:pt x="83" y="475"/>
                    <a:pt x="85" y="479"/>
                  </a:cubicBezTo>
                  <a:cubicBezTo>
                    <a:pt x="85" y="479"/>
                    <a:pt x="84" y="480"/>
                    <a:pt x="84" y="4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0"/>
            <p:cNvSpPr>
              <a:spLocks/>
            </p:cNvSpPr>
            <p:nvPr/>
          </p:nvSpPr>
          <p:spPr bwMode="auto">
            <a:xfrm>
              <a:off x="3193" y="1379"/>
              <a:ext cx="215" cy="888"/>
            </a:xfrm>
            <a:custGeom>
              <a:avLst/>
              <a:gdLst>
                <a:gd name="T0" fmla="*/ 13 w 91"/>
                <a:gd name="T1" fmla="*/ 376 h 376"/>
                <a:gd name="T2" fmla="*/ 9 w 91"/>
                <a:gd name="T3" fmla="*/ 313 h 376"/>
                <a:gd name="T4" fmla="*/ 42 w 91"/>
                <a:gd name="T5" fmla="*/ 261 h 376"/>
                <a:gd name="T6" fmla="*/ 57 w 91"/>
                <a:gd name="T7" fmla="*/ 169 h 376"/>
                <a:gd name="T8" fmla="*/ 23 w 91"/>
                <a:gd name="T9" fmla="*/ 103 h 376"/>
                <a:gd name="T10" fmla="*/ 13 w 91"/>
                <a:gd name="T11" fmla="*/ 25 h 376"/>
                <a:gd name="T12" fmla="*/ 28 w 91"/>
                <a:gd name="T13" fmla="*/ 0 h 376"/>
                <a:gd name="T14" fmla="*/ 30 w 91"/>
                <a:gd name="T15" fmla="*/ 2 h 376"/>
                <a:gd name="T16" fmla="*/ 34 w 91"/>
                <a:gd name="T17" fmla="*/ 87 h 376"/>
                <a:gd name="T18" fmla="*/ 71 w 91"/>
                <a:gd name="T19" fmla="*/ 152 h 376"/>
                <a:gd name="T20" fmla="*/ 86 w 91"/>
                <a:gd name="T21" fmla="*/ 222 h 376"/>
                <a:gd name="T22" fmla="*/ 58 w 91"/>
                <a:gd name="T23" fmla="*/ 271 h 376"/>
                <a:gd name="T24" fmla="*/ 28 w 91"/>
                <a:gd name="T25" fmla="*/ 305 h 376"/>
                <a:gd name="T26" fmla="*/ 13 w 91"/>
                <a:gd name="T27" fmla="*/ 363 h 376"/>
                <a:gd name="T28" fmla="*/ 13 w 91"/>
                <a:gd name="T2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376">
                  <a:moveTo>
                    <a:pt x="13" y="376"/>
                  </a:moveTo>
                  <a:cubicBezTo>
                    <a:pt x="0" y="354"/>
                    <a:pt x="2" y="333"/>
                    <a:pt x="9" y="313"/>
                  </a:cubicBezTo>
                  <a:cubicBezTo>
                    <a:pt x="15" y="293"/>
                    <a:pt x="28" y="276"/>
                    <a:pt x="42" y="261"/>
                  </a:cubicBezTo>
                  <a:cubicBezTo>
                    <a:pt x="69" y="233"/>
                    <a:pt x="73" y="203"/>
                    <a:pt x="57" y="169"/>
                  </a:cubicBezTo>
                  <a:cubicBezTo>
                    <a:pt x="46" y="146"/>
                    <a:pt x="34" y="125"/>
                    <a:pt x="23" y="103"/>
                  </a:cubicBezTo>
                  <a:cubicBezTo>
                    <a:pt x="11" y="78"/>
                    <a:pt x="4" y="52"/>
                    <a:pt x="13" y="25"/>
                  </a:cubicBezTo>
                  <a:cubicBezTo>
                    <a:pt x="16" y="16"/>
                    <a:pt x="20" y="7"/>
                    <a:pt x="28" y="0"/>
                  </a:cubicBezTo>
                  <a:cubicBezTo>
                    <a:pt x="29" y="1"/>
                    <a:pt x="30" y="2"/>
                    <a:pt x="30" y="2"/>
                  </a:cubicBezTo>
                  <a:cubicBezTo>
                    <a:pt x="14" y="31"/>
                    <a:pt x="19" y="60"/>
                    <a:pt x="34" y="87"/>
                  </a:cubicBezTo>
                  <a:cubicBezTo>
                    <a:pt x="46" y="109"/>
                    <a:pt x="60" y="130"/>
                    <a:pt x="71" y="152"/>
                  </a:cubicBezTo>
                  <a:cubicBezTo>
                    <a:pt x="83" y="174"/>
                    <a:pt x="91" y="196"/>
                    <a:pt x="86" y="222"/>
                  </a:cubicBezTo>
                  <a:cubicBezTo>
                    <a:pt x="82" y="241"/>
                    <a:pt x="71" y="257"/>
                    <a:pt x="58" y="271"/>
                  </a:cubicBezTo>
                  <a:cubicBezTo>
                    <a:pt x="47" y="282"/>
                    <a:pt x="37" y="293"/>
                    <a:pt x="28" y="305"/>
                  </a:cubicBezTo>
                  <a:cubicBezTo>
                    <a:pt x="15" y="323"/>
                    <a:pt x="7" y="341"/>
                    <a:pt x="13" y="363"/>
                  </a:cubicBezTo>
                  <a:cubicBezTo>
                    <a:pt x="14" y="366"/>
                    <a:pt x="13" y="370"/>
                    <a:pt x="13" y="3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8" name="Group 7"/>
          <p:cNvGrpSpPr>
            <a:grpSpLocks noChangeAspect="1"/>
          </p:cNvGrpSpPr>
          <p:nvPr/>
        </p:nvGrpSpPr>
        <p:grpSpPr bwMode="auto">
          <a:xfrm>
            <a:off x="1800721" y="3270670"/>
            <a:ext cx="300037" cy="907977"/>
            <a:chOff x="2874" y="651"/>
            <a:chExt cx="534" cy="1616"/>
          </a:xfrm>
          <a:solidFill>
            <a:schemeClr val="accent2"/>
          </a:solidFill>
        </p:grpSpPr>
        <p:sp>
          <p:nvSpPr>
            <p:cNvPr id="49" name="Freeform 9"/>
            <p:cNvSpPr>
              <a:spLocks/>
            </p:cNvSpPr>
            <p:nvPr/>
          </p:nvSpPr>
          <p:spPr bwMode="auto">
            <a:xfrm>
              <a:off x="2874" y="651"/>
              <a:ext cx="378" cy="1137"/>
            </a:xfrm>
            <a:custGeom>
              <a:avLst/>
              <a:gdLst>
                <a:gd name="T0" fmla="*/ 84 w 160"/>
                <a:gd name="T1" fmla="*/ 481 h 481"/>
                <a:gd name="T2" fmla="*/ 52 w 160"/>
                <a:gd name="T3" fmla="*/ 259 h 481"/>
                <a:gd name="T4" fmla="*/ 92 w 160"/>
                <a:gd name="T5" fmla="*/ 203 h 481"/>
                <a:gd name="T6" fmla="*/ 132 w 160"/>
                <a:gd name="T7" fmla="*/ 95 h 481"/>
                <a:gd name="T8" fmla="*/ 105 w 160"/>
                <a:gd name="T9" fmla="*/ 0 h 481"/>
                <a:gd name="T10" fmla="*/ 127 w 160"/>
                <a:gd name="T11" fmla="*/ 17 h 481"/>
                <a:gd name="T12" fmla="*/ 147 w 160"/>
                <a:gd name="T13" fmla="*/ 157 h 481"/>
                <a:gd name="T14" fmla="*/ 90 w 160"/>
                <a:gd name="T15" fmla="*/ 257 h 481"/>
                <a:gd name="T16" fmla="*/ 43 w 160"/>
                <a:gd name="T17" fmla="*/ 375 h 481"/>
                <a:gd name="T18" fmla="*/ 78 w 160"/>
                <a:gd name="T19" fmla="*/ 467 h 481"/>
                <a:gd name="T20" fmla="*/ 85 w 160"/>
                <a:gd name="T21" fmla="*/ 479 h 481"/>
                <a:gd name="T22" fmla="*/ 84 w 160"/>
                <a:gd name="T23"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481">
                  <a:moveTo>
                    <a:pt x="84" y="481"/>
                  </a:moveTo>
                  <a:cubicBezTo>
                    <a:pt x="13" y="422"/>
                    <a:pt x="0" y="334"/>
                    <a:pt x="52" y="259"/>
                  </a:cubicBezTo>
                  <a:cubicBezTo>
                    <a:pt x="65" y="240"/>
                    <a:pt x="80" y="222"/>
                    <a:pt x="92" y="203"/>
                  </a:cubicBezTo>
                  <a:cubicBezTo>
                    <a:pt x="114" y="171"/>
                    <a:pt x="129" y="135"/>
                    <a:pt x="132" y="95"/>
                  </a:cubicBezTo>
                  <a:cubicBezTo>
                    <a:pt x="134" y="61"/>
                    <a:pt x="127" y="29"/>
                    <a:pt x="105" y="0"/>
                  </a:cubicBezTo>
                  <a:cubicBezTo>
                    <a:pt x="116" y="4"/>
                    <a:pt x="120" y="7"/>
                    <a:pt x="127" y="17"/>
                  </a:cubicBezTo>
                  <a:cubicBezTo>
                    <a:pt x="158" y="60"/>
                    <a:pt x="160" y="107"/>
                    <a:pt x="147" y="157"/>
                  </a:cubicBezTo>
                  <a:cubicBezTo>
                    <a:pt x="136" y="195"/>
                    <a:pt x="115" y="227"/>
                    <a:pt x="90" y="257"/>
                  </a:cubicBezTo>
                  <a:cubicBezTo>
                    <a:pt x="61" y="291"/>
                    <a:pt x="40" y="328"/>
                    <a:pt x="43" y="375"/>
                  </a:cubicBezTo>
                  <a:cubicBezTo>
                    <a:pt x="45" y="409"/>
                    <a:pt x="60" y="439"/>
                    <a:pt x="78" y="467"/>
                  </a:cubicBezTo>
                  <a:cubicBezTo>
                    <a:pt x="80" y="471"/>
                    <a:pt x="83" y="475"/>
                    <a:pt x="85" y="479"/>
                  </a:cubicBezTo>
                  <a:cubicBezTo>
                    <a:pt x="85" y="479"/>
                    <a:pt x="84" y="480"/>
                    <a:pt x="84" y="4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10"/>
            <p:cNvSpPr>
              <a:spLocks/>
            </p:cNvSpPr>
            <p:nvPr/>
          </p:nvSpPr>
          <p:spPr bwMode="auto">
            <a:xfrm>
              <a:off x="3193" y="1379"/>
              <a:ext cx="215" cy="888"/>
            </a:xfrm>
            <a:custGeom>
              <a:avLst/>
              <a:gdLst>
                <a:gd name="T0" fmla="*/ 13 w 91"/>
                <a:gd name="T1" fmla="*/ 376 h 376"/>
                <a:gd name="T2" fmla="*/ 9 w 91"/>
                <a:gd name="T3" fmla="*/ 313 h 376"/>
                <a:gd name="T4" fmla="*/ 42 w 91"/>
                <a:gd name="T5" fmla="*/ 261 h 376"/>
                <a:gd name="T6" fmla="*/ 57 w 91"/>
                <a:gd name="T7" fmla="*/ 169 h 376"/>
                <a:gd name="T8" fmla="*/ 23 w 91"/>
                <a:gd name="T9" fmla="*/ 103 h 376"/>
                <a:gd name="T10" fmla="*/ 13 w 91"/>
                <a:gd name="T11" fmla="*/ 25 h 376"/>
                <a:gd name="T12" fmla="*/ 28 w 91"/>
                <a:gd name="T13" fmla="*/ 0 h 376"/>
                <a:gd name="T14" fmla="*/ 30 w 91"/>
                <a:gd name="T15" fmla="*/ 2 h 376"/>
                <a:gd name="T16" fmla="*/ 34 w 91"/>
                <a:gd name="T17" fmla="*/ 87 h 376"/>
                <a:gd name="T18" fmla="*/ 71 w 91"/>
                <a:gd name="T19" fmla="*/ 152 h 376"/>
                <a:gd name="T20" fmla="*/ 86 w 91"/>
                <a:gd name="T21" fmla="*/ 222 h 376"/>
                <a:gd name="T22" fmla="*/ 58 w 91"/>
                <a:gd name="T23" fmla="*/ 271 h 376"/>
                <a:gd name="T24" fmla="*/ 28 w 91"/>
                <a:gd name="T25" fmla="*/ 305 h 376"/>
                <a:gd name="T26" fmla="*/ 13 w 91"/>
                <a:gd name="T27" fmla="*/ 363 h 376"/>
                <a:gd name="T28" fmla="*/ 13 w 91"/>
                <a:gd name="T2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376">
                  <a:moveTo>
                    <a:pt x="13" y="376"/>
                  </a:moveTo>
                  <a:cubicBezTo>
                    <a:pt x="0" y="354"/>
                    <a:pt x="2" y="333"/>
                    <a:pt x="9" y="313"/>
                  </a:cubicBezTo>
                  <a:cubicBezTo>
                    <a:pt x="15" y="293"/>
                    <a:pt x="28" y="276"/>
                    <a:pt x="42" y="261"/>
                  </a:cubicBezTo>
                  <a:cubicBezTo>
                    <a:pt x="69" y="233"/>
                    <a:pt x="73" y="203"/>
                    <a:pt x="57" y="169"/>
                  </a:cubicBezTo>
                  <a:cubicBezTo>
                    <a:pt x="46" y="146"/>
                    <a:pt x="34" y="125"/>
                    <a:pt x="23" y="103"/>
                  </a:cubicBezTo>
                  <a:cubicBezTo>
                    <a:pt x="11" y="78"/>
                    <a:pt x="4" y="52"/>
                    <a:pt x="13" y="25"/>
                  </a:cubicBezTo>
                  <a:cubicBezTo>
                    <a:pt x="16" y="16"/>
                    <a:pt x="20" y="7"/>
                    <a:pt x="28" y="0"/>
                  </a:cubicBezTo>
                  <a:cubicBezTo>
                    <a:pt x="29" y="1"/>
                    <a:pt x="30" y="2"/>
                    <a:pt x="30" y="2"/>
                  </a:cubicBezTo>
                  <a:cubicBezTo>
                    <a:pt x="14" y="31"/>
                    <a:pt x="19" y="60"/>
                    <a:pt x="34" y="87"/>
                  </a:cubicBezTo>
                  <a:cubicBezTo>
                    <a:pt x="46" y="109"/>
                    <a:pt x="60" y="130"/>
                    <a:pt x="71" y="152"/>
                  </a:cubicBezTo>
                  <a:cubicBezTo>
                    <a:pt x="83" y="174"/>
                    <a:pt x="91" y="196"/>
                    <a:pt x="86" y="222"/>
                  </a:cubicBezTo>
                  <a:cubicBezTo>
                    <a:pt x="82" y="241"/>
                    <a:pt x="71" y="257"/>
                    <a:pt x="58" y="271"/>
                  </a:cubicBezTo>
                  <a:cubicBezTo>
                    <a:pt x="47" y="282"/>
                    <a:pt x="37" y="293"/>
                    <a:pt x="28" y="305"/>
                  </a:cubicBezTo>
                  <a:cubicBezTo>
                    <a:pt x="15" y="323"/>
                    <a:pt x="7" y="341"/>
                    <a:pt x="13" y="363"/>
                  </a:cubicBezTo>
                  <a:cubicBezTo>
                    <a:pt x="14" y="366"/>
                    <a:pt x="13" y="370"/>
                    <a:pt x="13" y="3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1" name="Group 7"/>
          <p:cNvGrpSpPr>
            <a:grpSpLocks noChangeAspect="1"/>
          </p:cNvGrpSpPr>
          <p:nvPr/>
        </p:nvGrpSpPr>
        <p:grpSpPr bwMode="auto">
          <a:xfrm>
            <a:off x="4805363" y="2496544"/>
            <a:ext cx="300037" cy="907977"/>
            <a:chOff x="2874" y="651"/>
            <a:chExt cx="534" cy="1616"/>
          </a:xfrm>
          <a:solidFill>
            <a:schemeClr val="accent2"/>
          </a:solidFill>
        </p:grpSpPr>
        <p:sp>
          <p:nvSpPr>
            <p:cNvPr id="52" name="Freeform 9"/>
            <p:cNvSpPr>
              <a:spLocks/>
            </p:cNvSpPr>
            <p:nvPr/>
          </p:nvSpPr>
          <p:spPr bwMode="auto">
            <a:xfrm>
              <a:off x="2874" y="651"/>
              <a:ext cx="378" cy="1137"/>
            </a:xfrm>
            <a:custGeom>
              <a:avLst/>
              <a:gdLst>
                <a:gd name="T0" fmla="*/ 84 w 160"/>
                <a:gd name="T1" fmla="*/ 481 h 481"/>
                <a:gd name="T2" fmla="*/ 52 w 160"/>
                <a:gd name="T3" fmla="*/ 259 h 481"/>
                <a:gd name="T4" fmla="*/ 92 w 160"/>
                <a:gd name="T5" fmla="*/ 203 h 481"/>
                <a:gd name="T6" fmla="*/ 132 w 160"/>
                <a:gd name="T7" fmla="*/ 95 h 481"/>
                <a:gd name="T8" fmla="*/ 105 w 160"/>
                <a:gd name="T9" fmla="*/ 0 h 481"/>
                <a:gd name="T10" fmla="*/ 127 w 160"/>
                <a:gd name="T11" fmla="*/ 17 h 481"/>
                <a:gd name="T12" fmla="*/ 147 w 160"/>
                <a:gd name="T13" fmla="*/ 157 h 481"/>
                <a:gd name="T14" fmla="*/ 90 w 160"/>
                <a:gd name="T15" fmla="*/ 257 h 481"/>
                <a:gd name="T16" fmla="*/ 43 w 160"/>
                <a:gd name="T17" fmla="*/ 375 h 481"/>
                <a:gd name="T18" fmla="*/ 78 w 160"/>
                <a:gd name="T19" fmla="*/ 467 h 481"/>
                <a:gd name="T20" fmla="*/ 85 w 160"/>
                <a:gd name="T21" fmla="*/ 479 h 481"/>
                <a:gd name="T22" fmla="*/ 84 w 160"/>
                <a:gd name="T23"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481">
                  <a:moveTo>
                    <a:pt x="84" y="481"/>
                  </a:moveTo>
                  <a:cubicBezTo>
                    <a:pt x="13" y="422"/>
                    <a:pt x="0" y="334"/>
                    <a:pt x="52" y="259"/>
                  </a:cubicBezTo>
                  <a:cubicBezTo>
                    <a:pt x="65" y="240"/>
                    <a:pt x="80" y="222"/>
                    <a:pt x="92" y="203"/>
                  </a:cubicBezTo>
                  <a:cubicBezTo>
                    <a:pt x="114" y="171"/>
                    <a:pt x="129" y="135"/>
                    <a:pt x="132" y="95"/>
                  </a:cubicBezTo>
                  <a:cubicBezTo>
                    <a:pt x="134" y="61"/>
                    <a:pt x="127" y="29"/>
                    <a:pt x="105" y="0"/>
                  </a:cubicBezTo>
                  <a:cubicBezTo>
                    <a:pt x="116" y="4"/>
                    <a:pt x="120" y="7"/>
                    <a:pt x="127" y="17"/>
                  </a:cubicBezTo>
                  <a:cubicBezTo>
                    <a:pt x="158" y="60"/>
                    <a:pt x="160" y="107"/>
                    <a:pt x="147" y="157"/>
                  </a:cubicBezTo>
                  <a:cubicBezTo>
                    <a:pt x="136" y="195"/>
                    <a:pt x="115" y="227"/>
                    <a:pt x="90" y="257"/>
                  </a:cubicBezTo>
                  <a:cubicBezTo>
                    <a:pt x="61" y="291"/>
                    <a:pt x="40" y="328"/>
                    <a:pt x="43" y="375"/>
                  </a:cubicBezTo>
                  <a:cubicBezTo>
                    <a:pt x="45" y="409"/>
                    <a:pt x="60" y="439"/>
                    <a:pt x="78" y="467"/>
                  </a:cubicBezTo>
                  <a:cubicBezTo>
                    <a:pt x="80" y="471"/>
                    <a:pt x="83" y="475"/>
                    <a:pt x="85" y="479"/>
                  </a:cubicBezTo>
                  <a:cubicBezTo>
                    <a:pt x="85" y="479"/>
                    <a:pt x="84" y="480"/>
                    <a:pt x="84" y="4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0"/>
            <p:cNvSpPr>
              <a:spLocks/>
            </p:cNvSpPr>
            <p:nvPr/>
          </p:nvSpPr>
          <p:spPr bwMode="auto">
            <a:xfrm>
              <a:off x="3193" y="1379"/>
              <a:ext cx="215" cy="888"/>
            </a:xfrm>
            <a:custGeom>
              <a:avLst/>
              <a:gdLst>
                <a:gd name="T0" fmla="*/ 13 w 91"/>
                <a:gd name="T1" fmla="*/ 376 h 376"/>
                <a:gd name="T2" fmla="*/ 9 w 91"/>
                <a:gd name="T3" fmla="*/ 313 h 376"/>
                <a:gd name="T4" fmla="*/ 42 w 91"/>
                <a:gd name="T5" fmla="*/ 261 h 376"/>
                <a:gd name="T6" fmla="*/ 57 w 91"/>
                <a:gd name="T7" fmla="*/ 169 h 376"/>
                <a:gd name="T8" fmla="*/ 23 w 91"/>
                <a:gd name="T9" fmla="*/ 103 h 376"/>
                <a:gd name="T10" fmla="*/ 13 w 91"/>
                <a:gd name="T11" fmla="*/ 25 h 376"/>
                <a:gd name="T12" fmla="*/ 28 w 91"/>
                <a:gd name="T13" fmla="*/ 0 h 376"/>
                <a:gd name="T14" fmla="*/ 30 w 91"/>
                <a:gd name="T15" fmla="*/ 2 h 376"/>
                <a:gd name="T16" fmla="*/ 34 w 91"/>
                <a:gd name="T17" fmla="*/ 87 h 376"/>
                <a:gd name="T18" fmla="*/ 71 w 91"/>
                <a:gd name="T19" fmla="*/ 152 h 376"/>
                <a:gd name="T20" fmla="*/ 86 w 91"/>
                <a:gd name="T21" fmla="*/ 222 h 376"/>
                <a:gd name="T22" fmla="*/ 58 w 91"/>
                <a:gd name="T23" fmla="*/ 271 h 376"/>
                <a:gd name="T24" fmla="*/ 28 w 91"/>
                <a:gd name="T25" fmla="*/ 305 h 376"/>
                <a:gd name="T26" fmla="*/ 13 w 91"/>
                <a:gd name="T27" fmla="*/ 363 h 376"/>
                <a:gd name="T28" fmla="*/ 13 w 91"/>
                <a:gd name="T2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376">
                  <a:moveTo>
                    <a:pt x="13" y="376"/>
                  </a:moveTo>
                  <a:cubicBezTo>
                    <a:pt x="0" y="354"/>
                    <a:pt x="2" y="333"/>
                    <a:pt x="9" y="313"/>
                  </a:cubicBezTo>
                  <a:cubicBezTo>
                    <a:pt x="15" y="293"/>
                    <a:pt x="28" y="276"/>
                    <a:pt x="42" y="261"/>
                  </a:cubicBezTo>
                  <a:cubicBezTo>
                    <a:pt x="69" y="233"/>
                    <a:pt x="73" y="203"/>
                    <a:pt x="57" y="169"/>
                  </a:cubicBezTo>
                  <a:cubicBezTo>
                    <a:pt x="46" y="146"/>
                    <a:pt x="34" y="125"/>
                    <a:pt x="23" y="103"/>
                  </a:cubicBezTo>
                  <a:cubicBezTo>
                    <a:pt x="11" y="78"/>
                    <a:pt x="4" y="52"/>
                    <a:pt x="13" y="25"/>
                  </a:cubicBezTo>
                  <a:cubicBezTo>
                    <a:pt x="16" y="16"/>
                    <a:pt x="20" y="7"/>
                    <a:pt x="28" y="0"/>
                  </a:cubicBezTo>
                  <a:cubicBezTo>
                    <a:pt x="29" y="1"/>
                    <a:pt x="30" y="2"/>
                    <a:pt x="30" y="2"/>
                  </a:cubicBezTo>
                  <a:cubicBezTo>
                    <a:pt x="14" y="31"/>
                    <a:pt x="19" y="60"/>
                    <a:pt x="34" y="87"/>
                  </a:cubicBezTo>
                  <a:cubicBezTo>
                    <a:pt x="46" y="109"/>
                    <a:pt x="60" y="130"/>
                    <a:pt x="71" y="152"/>
                  </a:cubicBezTo>
                  <a:cubicBezTo>
                    <a:pt x="83" y="174"/>
                    <a:pt x="91" y="196"/>
                    <a:pt x="86" y="222"/>
                  </a:cubicBezTo>
                  <a:cubicBezTo>
                    <a:pt x="82" y="241"/>
                    <a:pt x="71" y="257"/>
                    <a:pt x="58" y="271"/>
                  </a:cubicBezTo>
                  <a:cubicBezTo>
                    <a:pt x="47" y="282"/>
                    <a:pt x="37" y="293"/>
                    <a:pt x="28" y="305"/>
                  </a:cubicBezTo>
                  <a:cubicBezTo>
                    <a:pt x="15" y="323"/>
                    <a:pt x="7" y="341"/>
                    <a:pt x="13" y="363"/>
                  </a:cubicBezTo>
                  <a:cubicBezTo>
                    <a:pt x="14" y="366"/>
                    <a:pt x="13" y="370"/>
                    <a:pt x="13" y="3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4" name="Group 7"/>
          <p:cNvGrpSpPr>
            <a:grpSpLocks noChangeAspect="1"/>
          </p:cNvGrpSpPr>
          <p:nvPr/>
        </p:nvGrpSpPr>
        <p:grpSpPr bwMode="auto">
          <a:xfrm>
            <a:off x="4717712" y="3270670"/>
            <a:ext cx="300037" cy="907977"/>
            <a:chOff x="2874" y="651"/>
            <a:chExt cx="534" cy="1616"/>
          </a:xfrm>
          <a:solidFill>
            <a:schemeClr val="accent2"/>
          </a:solidFill>
        </p:grpSpPr>
        <p:sp>
          <p:nvSpPr>
            <p:cNvPr id="55" name="Freeform 9"/>
            <p:cNvSpPr>
              <a:spLocks/>
            </p:cNvSpPr>
            <p:nvPr/>
          </p:nvSpPr>
          <p:spPr bwMode="auto">
            <a:xfrm>
              <a:off x="2874" y="651"/>
              <a:ext cx="378" cy="1137"/>
            </a:xfrm>
            <a:custGeom>
              <a:avLst/>
              <a:gdLst>
                <a:gd name="T0" fmla="*/ 84 w 160"/>
                <a:gd name="T1" fmla="*/ 481 h 481"/>
                <a:gd name="T2" fmla="*/ 52 w 160"/>
                <a:gd name="T3" fmla="*/ 259 h 481"/>
                <a:gd name="T4" fmla="*/ 92 w 160"/>
                <a:gd name="T5" fmla="*/ 203 h 481"/>
                <a:gd name="T6" fmla="*/ 132 w 160"/>
                <a:gd name="T7" fmla="*/ 95 h 481"/>
                <a:gd name="T8" fmla="*/ 105 w 160"/>
                <a:gd name="T9" fmla="*/ 0 h 481"/>
                <a:gd name="T10" fmla="*/ 127 w 160"/>
                <a:gd name="T11" fmla="*/ 17 h 481"/>
                <a:gd name="T12" fmla="*/ 147 w 160"/>
                <a:gd name="T13" fmla="*/ 157 h 481"/>
                <a:gd name="T14" fmla="*/ 90 w 160"/>
                <a:gd name="T15" fmla="*/ 257 h 481"/>
                <a:gd name="T16" fmla="*/ 43 w 160"/>
                <a:gd name="T17" fmla="*/ 375 h 481"/>
                <a:gd name="T18" fmla="*/ 78 w 160"/>
                <a:gd name="T19" fmla="*/ 467 h 481"/>
                <a:gd name="T20" fmla="*/ 85 w 160"/>
                <a:gd name="T21" fmla="*/ 479 h 481"/>
                <a:gd name="T22" fmla="*/ 84 w 160"/>
                <a:gd name="T23"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481">
                  <a:moveTo>
                    <a:pt x="84" y="481"/>
                  </a:moveTo>
                  <a:cubicBezTo>
                    <a:pt x="13" y="422"/>
                    <a:pt x="0" y="334"/>
                    <a:pt x="52" y="259"/>
                  </a:cubicBezTo>
                  <a:cubicBezTo>
                    <a:pt x="65" y="240"/>
                    <a:pt x="80" y="222"/>
                    <a:pt x="92" y="203"/>
                  </a:cubicBezTo>
                  <a:cubicBezTo>
                    <a:pt x="114" y="171"/>
                    <a:pt x="129" y="135"/>
                    <a:pt x="132" y="95"/>
                  </a:cubicBezTo>
                  <a:cubicBezTo>
                    <a:pt x="134" y="61"/>
                    <a:pt x="127" y="29"/>
                    <a:pt x="105" y="0"/>
                  </a:cubicBezTo>
                  <a:cubicBezTo>
                    <a:pt x="116" y="4"/>
                    <a:pt x="120" y="7"/>
                    <a:pt x="127" y="17"/>
                  </a:cubicBezTo>
                  <a:cubicBezTo>
                    <a:pt x="158" y="60"/>
                    <a:pt x="160" y="107"/>
                    <a:pt x="147" y="157"/>
                  </a:cubicBezTo>
                  <a:cubicBezTo>
                    <a:pt x="136" y="195"/>
                    <a:pt x="115" y="227"/>
                    <a:pt x="90" y="257"/>
                  </a:cubicBezTo>
                  <a:cubicBezTo>
                    <a:pt x="61" y="291"/>
                    <a:pt x="40" y="328"/>
                    <a:pt x="43" y="375"/>
                  </a:cubicBezTo>
                  <a:cubicBezTo>
                    <a:pt x="45" y="409"/>
                    <a:pt x="60" y="439"/>
                    <a:pt x="78" y="467"/>
                  </a:cubicBezTo>
                  <a:cubicBezTo>
                    <a:pt x="80" y="471"/>
                    <a:pt x="83" y="475"/>
                    <a:pt x="85" y="479"/>
                  </a:cubicBezTo>
                  <a:cubicBezTo>
                    <a:pt x="85" y="479"/>
                    <a:pt x="84" y="480"/>
                    <a:pt x="84" y="4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0"/>
            <p:cNvSpPr>
              <a:spLocks/>
            </p:cNvSpPr>
            <p:nvPr/>
          </p:nvSpPr>
          <p:spPr bwMode="auto">
            <a:xfrm>
              <a:off x="3193" y="1379"/>
              <a:ext cx="215" cy="888"/>
            </a:xfrm>
            <a:custGeom>
              <a:avLst/>
              <a:gdLst>
                <a:gd name="T0" fmla="*/ 13 w 91"/>
                <a:gd name="T1" fmla="*/ 376 h 376"/>
                <a:gd name="T2" fmla="*/ 9 w 91"/>
                <a:gd name="T3" fmla="*/ 313 h 376"/>
                <a:gd name="T4" fmla="*/ 42 w 91"/>
                <a:gd name="T5" fmla="*/ 261 h 376"/>
                <a:gd name="T6" fmla="*/ 57 w 91"/>
                <a:gd name="T7" fmla="*/ 169 h 376"/>
                <a:gd name="T8" fmla="*/ 23 w 91"/>
                <a:gd name="T9" fmla="*/ 103 h 376"/>
                <a:gd name="T10" fmla="*/ 13 w 91"/>
                <a:gd name="T11" fmla="*/ 25 h 376"/>
                <a:gd name="T12" fmla="*/ 28 w 91"/>
                <a:gd name="T13" fmla="*/ 0 h 376"/>
                <a:gd name="T14" fmla="*/ 30 w 91"/>
                <a:gd name="T15" fmla="*/ 2 h 376"/>
                <a:gd name="T16" fmla="*/ 34 w 91"/>
                <a:gd name="T17" fmla="*/ 87 h 376"/>
                <a:gd name="T18" fmla="*/ 71 w 91"/>
                <a:gd name="T19" fmla="*/ 152 h 376"/>
                <a:gd name="T20" fmla="*/ 86 w 91"/>
                <a:gd name="T21" fmla="*/ 222 h 376"/>
                <a:gd name="T22" fmla="*/ 58 w 91"/>
                <a:gd name="T23" fmla="*/ 271 h 376"/>
                <a:gd name="T24" fmla="*/ 28 w 91"/>
                <a:gd name="T25" fmla="*/ 305 h 376"/>
                <a:gd name="T26" fmla="*/ 13 w 91"/>
                <a:gd name="T27" fmla="*/ 363 h 376"/>
                <a:gd name="T28" fmla="*/ 13 w 91"/>
                <a:gd name="T2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376">
                  <a:moveTo>
                    <a:pt x="13" y="376"/>
                  </a:moveTo>
                  <a:cubicBezTo>
                    <a:pt x="0" y="354"/>
                    <a:pt x="2" y="333"/>
                    <a:pt x="9" y="313"/>
                  </a:cubicBezTo>
                  <a:cubicBezTo>
                    <a:pt x="15" y="293"/>
                    <a:pt x="28" y="276"/>
                    <a:pt x="42" y="261"/>
                  </a:cubicBezTo>
                  <a:cubicBezTo>
                    <a:pt x="69" y="233"/>
                    <a:pt x="73" y="203"/>
                    <a:pt x="57" y="169"/>
                  </a:cubicBezTo>
                  <a:cubicBezTo>
                    <a:pt x="46" y="146"/>
                    <a:pt x="34" y="125"/>
                    <a:pt x="23" y="103"/>
                  </a:cubicBezTo>
                  <a:cubicBezTo>
                    <a:pt x="11" y="78"/>
                    <a:pt x="4" y="52"/>
                    <a:pt x="13" y="25"/>
                  </a:cubicBezTo>
                  <a:cubicBezTo>
                    <a:pt x="16" y="16"/>
                    <a:pt x="20" y="7"/>
                    <a:pt x="28" y="0"/>
                  </a:cubicBezTo>
                  <a:cubicBezTo>
                    <a:pt x="29" y="1"/>
                    <a:pt x="30" y="2"/>
                    <a:pt x="30" y="2"/>
                  </a:cubicBezTo>
                  <a:cubicBezTo>
                    <a:pt x="14" y="31"/>
                    <a:pt x="19" y="60"/>
                    <a:pt x="34" y="87"/>
                  </a:cubicBezTo>
                  <a:cubicBezTo>
                    <a:pt x="46" y="109"/>
                    <a:pt x="60" y="130"/>
                    <a:pt x="71" y="152"/>
                  </a:cubicBezTo>
                  <a:cubicBezTo>
                    <a:pt x="83" y="174"/>
                    <a:pt x="91" y="196"/>
                    <a:pt x="86" y="222"/>
                  </a:cubicBezTo>
                  <a:cubicBezTo>
                    <a:pt x="82" y="241"/>
                    <a:pt x="71" y="257"/>
                    <a:pt x="58" y="271"/>
                  </a:cubicBezTo>
                  <a:cubicBezTo>
                    <a:pt x="47" y="282"/>
                    <a:pt x="37" y="293"/>
                    <a:pt x="28" y="305"/>
                  </a:cubicBezTo>
                  <a:cubicBezTo>
                    <a:pt x="15" y="323"/>
                    <a:pt x="7" y="341"/>
                    <a:pt x="13" y="363"/>
                  </a:cubicBezTo>
                  <a:cubicBezTo>
                    <a:pt x="14" y="366"/>
                    <a:pt x="13" y="370"/>
                    <a:pt x="13" y="3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7" name="Group 7"/>
          <p:cNvGrpSpPr>
            <a:grpSpLocks noChangeAspect="1"/>
          </p:cNvGrpSpPr>
          <p:nvPr/>
        </p:nvGrpSpPr>
        <p:grpSpPr bwMode="auto">
          <a:xfrm>
            <a:off x="7396163" y="2496544"/>
            <a:ext cx="300037" cy="907977"/>
            <a:chOff x="2874" y="651"/>
            <a:chExt cx="534" cy="1616"/>
          </a:xfrm>
          <a:solidFill>
            <a:schemeClr val="accent2"/>
          </a:solidFill>
        </p:grpSpPr>
        <p:sp>
          <p:nvSpPr>
            <p:cNvPr id="58" name="Freeform 9"/>
            <p:cNvSpPr>
              <a:spLocks/>
            </p:cNvSpPr>
            <p:nvPr/>
          </p:nvSpPr>
          <p:spPr bwMode="auto">
            <a:xfrm>
              <a:off x="2874" y="651"/>
              <a:ext cx="378" cy="1137"/>
            </a:xfrm>
            <a:custGeom>
              <a:avLst/>
              <a:gdLst>
                <a:gd name="T0" fmla="*/ 84 w 160"/>
                <a:gd name="T1" fmla="*/ 481 h 481"/>
                <a:gd name="T2" fmla="*/ 52 w 160"/>
                <a:gd name="T3" fmla="*/ 259 h 481"/>
                <a:gd name="T4" fmla="*/ 92 w 160"/>
                <a:gd name="T5" fmla="*/ 203 h 481"/>
                <a:gd name="T6" fmla="*/ 132 w 160"/>
                <a:gd name="T7" fmla="*/ 95 h 481"/>
                <a:gd name="T8" fmla="*/ 105 w 160"/>
                <a:gd name="T9" fmla="*/ 0 h 481"/>
                <a:gd name="T10" fmla="*/ 127 w 160"/>
                <a:gd name="T11" fmla="*/ 17 h 481"/>
                <a:gd name="T12" fmla="*/ 147 w 160"/>
                <a:gd name="T13" fmla="*/ 157 h 481"/>
                <a:gd name="T14" fmla="*/ 90 w 160"/>
                <a:gd name="T15" fmla="*/ 257 h 481"/>
                <a:gd name="T16" fmla="*/ 43 w 160"/>
                <a:gd name="T17" fmla="*/ 375 h 481"/>
                <a:gd name="T18" fmla="*/ 78 w 160"/>
                <a:gd name="T19" fmla="*/ 467 h 481"/>
                <a:gd name="T20" fmla="*/ 85 w 160"/>
                <a:gd name="T21" fmla="*/ 479 h 481"/>
                <a:gd name="T22" fmla="*/ 84 w 160"/>
                <a:gd name="T23"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481">
                  <a:moveTo>
                    <a:pt x="84" y="481"/>
                  </a:moveTo>
                  <a:cubicBezTo>
                    <a:pt x="13" y="422"/>
                    <a:pt x="0" y="334"/>
                    <a:pt x="52" y="259"/>
                  </a:cubicBezTo>
                  <a:cubicBezTo>
                    <a:pt x="65" y="240"/>
                    <a:pt x="80" y="222"/>
                    <a:pt x="92" y="203"/>
                  </a:cubicBezTo>
                  <a:cubicBezTo>
                    <a:pt x="114" y="171"/>
                    <a:pt x="129" y="135"/>
                    <a:pt x="132" y="95"/>
                  </a:cubicBezTo>
                  <a:cubicBezTo>
                    <a:pt x="134" y="61"/>
                    <a:pt x="127" y="29"/>
                    <a:pt x="105" y="0"/>
                  </a:cubicBezTo>
                  <a:cubicBezTo>
                    <a:pt x="116" y="4"/>
                    <a:pt x="120" y="7"/>
                    <a:pt x="127" y="17"/>
                  </a:cubicBezTo>
                  <a:cubicBezTo>
                    <a:pt x="158" y="60"/>
                    <a:pt x="160" y="107"/>
                    <a:pt x="147" y="157"/>
                  </a:cubicBezTo>
                  <a:cubicBezTo>
                    <a:pt x="136" y="195"/>
                    <a:pt x="115" y="227"/>
                    <a:pt x="90" y="257"/>
                  </a:cubicBezTo>
                  <a:cubicBezTo>
                    <a:pt x="61" y="291"/>
                    <a:pt x="40" y="328"/>
                    <a:pt x="43" y="375"/>
                  </a:cubicBezTo>
                  <a:cubicBezTo>
                    <a:pt x="45" y="409"/>
                    <a:pt x="60" y="439"/>
                    <a:pt x="78" y="467"/>
                  </a:cubicBezTo>
                  <a:cubicBezTo>
                    <a:pt x="80" y="471"/>
                    <a:pt x="83" y="475"/>
                    <a:pt x="85" y="479"/>
                  </a:cubicBezTo>
                  <a:cubicBezTo>
                    <a:pt x="85" y="479"/>
                    <a:pt x="84" y="480"/>
                    <a:pt x="84" y="4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0"/>
            <p:cNvSpPr>
              <a:spLocks/>
            </p:cNvSpPr>
            <p:nvPr/>
          </p:nvSpPr>
          <p:spPr bwMode="auto">
            <a:xfrm>
              <a:off x="3193" y="1379"/>
              <a:ext cx="215" cy="888"/>
            </a:xfrm>
            <a:custGeom>
              <a:avLst/>
              <a:gdLst>
                <a:gd name="T0" fmla="*/ 13 w 91"/>
                <a:gd name="T1" fmla="*/ 376 h 376"/>
                <a:gd name="T2" fmla="*/ 9 w 91"/>
                <a:gd name="T3" fmla="*/ 313 h 376"/>
                <a:gd name="T4" fmla="*/ 42 w 91"/>
                <a:gd name="T5" fmla="*/ 261 h 376"/>
                <a:gd name="T6" fmla="*/ 57 w 91"/>
                <a:gd name="T7" fmla="*/ 169 h 376"/>
                <a:gd name="T8" fmla="*/ 23 w 91"/>
                <a:gd name="T9" fmla="*/ 103 h 376"/>
                <a:gd name="T10" fmla="*/ 13 w 91"/>
                <a:gd name="T11" fmla="*/ 25 h 376"/>
                <a:gd name="T12" fmla="*/ 28 w 91"/>
                <a:gd name="T13" fmla="*/ 0 h 376"/>
                <a:gd name="T14" fmla="*/ 30 w 91"/>
                <a:gd name="T15" fmla="*/ 2 h 376"/>
                <a:gd name="T16" fmla="*/ 34 w 91"/>
                <a:gd name="T17" fmla="*/ 87 h 376"/>
                <a:gd name="T18" fmla="*/ 71 w 91"/>
                <a:gd name="T19" fmla="*/ 152 h 376"/>
                <a:gd name="T20" fmla="*/ 86 w 91"/>
                <a:gd name="T21" fmla="*/ 222 h 376"/>
                <a:gd name="T22" fmla="*/ 58 w 91"/>
                <a:gd name="T23" fmla="*/ 271 h 376"/>
                <a:gd name="T24" fmla="*/ 28 w 91"/>
                <a:gd name="T25" fmla="*/ 305 h 376"/>
                <a:gd name="T26" fmla="*/ 13 w 91"/>
                <a:gd name="T27" fmla="*/ 363 h 376"/>
                <a:gd name="T28" fmla="*/ 13 w 91"/>
                <a:gd name="T2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376">
                  <a:moveTo>
                    <a:pt x="13" y="376"/>
                  </a:moveTo>
                  <a:cubicBezTo>
                    <a:pt x="0" y="354"/>
                    <a:pt x="2" y="333"/>
                    <a:pt x="9" y="313"/>
                  </a:cubicBezTo>
                  <a:cubicBezTo>
                    <a:pt x="15" y="293"/>
                    <a:pt x="28" y="276"/>
                    <a:pt x="42" y="261"/>
                  </a:cubicBezTo>
                  <a:cubicBezTo>
                    <a:pt x="69" y="233"/>
                    <a:pt x="73" y="203"/>
                    <a:pt x="57" y="169"/>
                  </a:cubicBezTo>
                  <a:cubicBezTo>
                    <a:pt x="46" y="146"/>
                    <a:pt x="34" y="125"/>
                    <a:pt x="23" y="103"/>
                  </a:cubicBezTo>
                  <a:cubicBezTo>
                    <a:pt x="11" y="78"/>
                    <a:pt x="4" y="52"/>
                    <a:pt x="13" y="25"/>
                  </a:cubicBezTo>
                  <a:cubicBezTo>
                    <a:pt x="16" y="16"/>
                    <a:pt x="20" y="7"/>
                    <a:pt x="28" y="0"/>
                  </a:cubicBezTo>
                  <a:cubicBezTo>
                    <a:pt x="29" y="1"/>
                    <a:pt x="30" y="2"/>
                    <a:pt x="30" y="2"/>
                  </a:cubicBezTo>
                  <a:cubicBezTo>
                    <a:pt x="14" y="31"/>
                    <a:pt x="19" y="60"/>
                    <a:pt x="34" y="87"/>
                  </a:cubicBezTo>
                  <a:cubicBezTo>
                    <a:pt x="46" y="109"/>
                    <a:pt x="60" y="130"/>
                    <a:pt x="71" y="152"/>
                  </a:cubicBezTo>
                  <a:cubicBezTo>
                    <a:pt x="83" y="174"/>
                    <a:pt x="91" y="196"/>
                    <a:pt x="86" y="222"/>
                  </a:cubicBezTo>
                  <a:cubicBezTo>
                    <a:pt x="82" y="241"/>
                    <a:pt x="71" y="257"/>
                    <a:pt x="58" y="271"/>
                  </a:cubicBezTo>
                  <a:cubicBezTo>
                    <a:pt x="47" y="282"/>
                    <a:pt x="37" y="293"/>
                    <a:pt x="28" y="305"/>
                  </a:cubicBezTo>
                  <a:cubicBezTo>
                    <a:pt x="15" y="323"/>
                    <a:pt x="7" y="341"/>
                    <a:pt x="13" y="363"/>
                  </a:cubicBezTo>
                  <a:cubicBezTo>
                    <a:pt x="14" y="366"/>
                    <a:pt x="13" y="370"/>
                    <a:pt x="13" y="3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0" name="Group 7"/>
          <p:cNvGrpSpPr>
            <a:grpSpLocks noChangeAspect="1"/>
          </p:cNvGrpSpPr>
          <p:nvPr/>
        </p:nvGrpSpPr>
        <p:grpSpPr bwMode="auto">
          <a:xfrm>
            <a:off x="7308512" y="3270670"/>
            <a:ext cx="300037" cy="907977"/>
            <a:chOff x="2874" y="651"/>
            <a:chExt cx="534" cy="1616"/>
          </a:xfrm>
          <a:solidFill>
            <a:schemeClr val="accent2"/>
          </a:solidFill>
        </p:grpSpPr>
        <p:sp>
          <p:nvSpPr>
            <p:cNvPr id="61" name="Freeform 9"/>
            <p:cNvSpPr>
              <a:spLocks/>
            </p:cNvSpPr>
            <p:nvPr/>
          </p:nvSpPr>
          <p:spPr bwMode="auto">
            <a:xfrm>
              <a:off x="2874" y="651"/>
              <a:ext cx="378" cy="1137"/>
            </a:xfrm>
            <a:custGeom>
              <a:avLst/>
              <a:gdLst>
                <a:gd name="T0" fmla="*/ 84 w 160"/>
                <a:gd name="T1" fmla="*/ 481 h 481"/>
                <a:gd name="T2" fmla="*/ 52 w 160"/>
                <a:gd name="T3" fmla="*/ 259 h 481"/>
                <a:gd name="T4" fmla="*/ 92 w 160"/>
                <a:gd name="T5" fmla="*/ 203 h 481"/>
                <a:gd name="T6" fmla="*/ 132 w 160"/>
                <a:gd name="T7" fmla="*/ 95 h 481"/>
                <a:gd name="T8" fmla="*/ 105 w 160"/>
                <a:gd name="T9" fmla="*/ 0 h 481"/>
                <a:gd name="T10" fmla="*/ 127 w 160"/>
                <a:gd name="T11" fmla="*/ 17 h 481"/>
                <a:gd name="T12" fmla="*/ 147 w 160"/>
                <a:gd name="T13" fmla="*/ 157 h 481"/>
                <a:gd name="T14" fmla="*/ 90 w 160"/>
                <a:gd name="T15" fmla="*/ 257 h 481"/>
                <a:gd name="T16" fmla="*/ 43 w 160"/>
                <a:gd name="T17" fmla="*/ 375 h 481"/>
                <a:gd name="T18" fmla="*/ 78 w 160"/>
                <a:gd name="T19" fmla="*/ 467 h 481"/>
                <a:gd name="T20" fmla="*/ 85 w 160"/>
                <a:gd name="T21" fmla="*/ 479 h 481"/>
                <a:gd name="T22" fmla="*/ 84 w 160"/>
                <a:gd name="T23"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481">
                  <a:moveTo>
                    <a:pt x="84" y="481"/>
                  </a:moveTo>
                  <a:cubicBezTo>
                    <a:pt x="13" y="422"/>
                    <a:pt x="0" y="334"/>
                    <a:pt x="52" y="259"/>
                  </a:cubicBezTo>
                  <a:cubicBezTo>
                    <a:pt x="65" y="240"/>
                    <a:pt x="80" y="222"/>
                    <a:pt x="92" y="203"/>
                  </a:cubicBezTo>
                  <a:cubicBezTo>
                    <a:pt x="114" y="171"/>
                    <a:pt x="129" y="135"/>
                    <a:pt x="132" y="95"/>
                  </a:cubicBezTo>
                  <a:cubicBezTo>
                    <a:pt x="134" y="61"/>
                    <a:pt x="127" y="29"/>
                    <a:pt x="105" y="0"/>
                  </a:cubicBezTo>
                  <a:cubicBezTo>
                    <a:pt x="116" y="4"/>
                    <a:pt x="120" y="7"/>
                    <a:pt x="127" y="17"/>
                  </a:cubicBezTo>
                  <a:cubicBezTo>
                    <a:pt x="158" y="60"/>
                    <a:pt x="160" y="107"/>
                    <a:pt x="147" y="157"/>
                  </a:cubicBezTo>
                  <a:cubicBezTo>
                    <a:pt x="136" y="195"/>
                    <a:pt x="115" y="227"/>
                    <a:pt x="90" y="257"/>
                  </a:cubicBezTo>
                  <a:cubicBezTo>
                    <a:pt x="61" y="291"/>
                    <a:pt x="40" y="328"/>
                    <a:pt x="43" y="375"/>
                  </a:cubicBezTo>
                  <a:cubicBezTo>
                    <a:pt x="45" y="409"/>
                    <a:pt x="60" y="439"/>
                    <a:pt x="78" y="467"/>
                  </a:cubicBezTo>
                  <a:cubicBezTo>
                    <a:pt x="80" y="471"/>
                    <a:pt x="83" y="475"/>
                    <a:pt x="85" y="479"/>
                  </a:cubicBezTo>
                  <a:cubicBezTo>
                    <a:pt x="85" y="479"/>
                    <a:pt x="84" y="480"/>
                    <a:pt x="84" y="4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0"/>
            <p:cNvSpPr>
              <a:spLocks/>
            </p:cNvSpPr>
            <p:nvPr/>
          </p:nvSpPr>
          <p:spPr bwMode="auto">
            <a:xfrm>
              <a:off x="3193" y="1379"/>
              <a:ext cx="215" cy="888"/>
            </a:xfrm>
            <a:custGeom>
              <a:avLst/>
              <a:gdLst>
                <a:gd name="T0" fmla="*/ 13 w 91"/>
                <a:gd name="T1" fmla="*/ 376 h 376"/>
                <a:gd name="T2" fmla="*/ 9 w 91"/>
                <a:gd name="T3" fmla="*/ 313 h 376"/>
                <a:gd name="T4" fmla="*/ 42 w 91"/>
                <a:gd name="T5" fmla="*/ 261 h 376"/>
                <a:gd name="T6" fmla="*/ 57 w 91"/>
                <a:gd name="T7" fmla="*/ 169 h 376"/>
                <a:gd name="T8" fmla="*/ 23 w 91"/>
                <a:gd name="T9" fmla="*/ 103 h 376"/>
                <a:gd name="T10" fmla="*/ 13 w 91"/>
                <a:gd name="T11" fmla="*/ 25 h 376"/>
                <a:gd name="T12" fmla="*/ 28 w 91"/>
                <a:gd name="T13" fmla="*/ 0 h 376"/>
                <a:gd name="T14" fmla="*/ 30 w 91"/>
                <a:gd name="T15" fmla="*/ 2 h 376"/>
                <a:gd name="T16" fmla="*/ 34 w 91"/>
                <a:gd name="T17" fmla="*/ 87 h 376"/>
                <a:gd name="T18" fmla="*/ 71 w 91"/>
                <a:gd name="T19" fmla="*/ 152 h 376"/>
                <a:gd name="T20" fmla="*/ 86 w 91"/>
                <a:gd name="T21" fmla="*/ 222 h 376"/>
                <a:gd name="T22" fmla="*/ 58 w 91"/>
                <a:gd name="T23" fmla="*/ 271 h 376"/>
                <a:gd name="T24" fmla="*/ 28 w 91"/>
                <a:gd name="T25" fmla="*/ 305 h 376"/>
                <a:gd name="T26" fmla="*/ 13 w 91"/>
                <a:gd name="T27" fmla="*/ 363 h 376"/>
                <a:gd name="T28" fmla="*/ 13 w 91"/>
                <a:gd name="T2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376">
                  <a:moveTo>
                    <a:pt x="13" y="376"/>
                  </a:moveTo>
                  <a:cubicBezTo>
                    <a:pt x="0" y="354"/>
                    <a:pt x="2" y="333"/>
                    <a:pt x="9" y="313"/>
                  </a:cubicBezTo>
                  <a:cubicBezTo>
                    <a:pt x="15" y="293"/>
                    <a:pt x="28" y="276"/>
                    <a:pt x="42" y="261"/>
                  </a:cubicBezTo>
                  <a:cubicBezTo>
                    <a:pt x="69" y="233"/>
                    <a:pt x="73" y="203"/>
                    <a:pt x="57" y="169"/>
                  </a:cubicBezTo>
                  <a:cubicBezTo>
                    <a:pt x="46" y="146"/>
                    <a:pt x="34" y="125"/>
                    <a:pt x="23" y="103"/>
                  </a:cubicBezTo>
                  <a:cubicBezTo>
                    <a:pt x="11" y="78"/>
                    <a:pt x="4" y="52"/>
                    <a:pt x="13" y="25"/>
                  </a:cubicBezTo>
                  <a:cubicBezTo>
                    <a:pt x="16" y="16"/>
                    <a:pt x="20" y="7"/>
                    <a:pt x="28" y="0"/>
                  </a:cubicBezTo>
                  <a:cubicBezTo>
                    <a:pt x="29" y="1"/>
                    <a:pt x="30" y="2"/>
                    <a:pt x="30" y="2"/>
                  </a:cubicBezTo>
                  <a:cubicBezTo>
                    <a:pt x="14" y="31"/>
                    <a:pt x="19" y="60"/>
                    <a:pt x="34" y="87"/>
                  </a:cubicBezTo>
                  <a:cubicBezTo>
                    <a:pt x="46" y="109"/>
                    <a:pt x="60" y="130"/>
                    <a:pt x="71" y="152"/>
                  </a:cubicBezTo>
                  <a:cubicBezTo>
                    <a:pt x="83" y="174"/>
                    <a:pt x="91" y="196"/>
                    <a:pt x="86" y="222"/>
                  </a:cubicBezTo>
                  <a:cubicBezTo>
                    <a:pt x="82" y="241"/>
                    <a:pt x="71" y="257"/>
                    <a:pt x="58" y="271"/>
                  </a:cubicBezTo>
                  <a:cubicBezTo>
                    <a:pt x="47" y="282"/>
                    <a:pt x="37" y="293"/>
                    <a:pt x="28" y="305"/>
                  </a:cubicBezTo>
                  <a:cubicBezTo>
                    <a:pt x="15" y="323"/>
                    <a:pt x="7" y="341"/>
                    <a:pt x="13" y="363"/>
                  </a:cubicBezTo>
                  <a:cubicBezTo>
                    <a:pt x="14" y="366"/>
                    <a:pt x="13" y="370"/>
                    <a:pt x="13" y="3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Rectangle 5"/>
          <p:cNvSpPr/>
          <p:nvPr/>
        </p:nvSpPr>
        <p:spPr>
          <a:xfrm>
            <a:off x="4591050" y="4281351"/>
            <a:ext cx="603050" cy="369332"/>
          </a:xfrm>
          <a:prstGeom prst="rect">
            <a:avLst/>
          </a:prstGeom>
        </p:spPr>
        <p:txBody>
          <a:bodyPr wrap="none">
            <a:spAutoFit/>
          </a:bodyPr>
          <a:lstStyle/>
          <a:p>
            <a:r>
              <a:rPr lang="en-US" dirty="0">
                <a:solidFill>
                  <a:schemeClr val="bg1"/>
                </a:solidFill>
                <a:latin typeface="+mj-lt"/>
              </a:rPr>
              <a:t>68</a:t>
            </a:r>
            <a:r>
              <a:rPr lang="en-US" baseline="30000" dirty="0">
                <a:solidFill>
                  <a:schemeClr val="bg1"/>
                </a:solidFill>
                <a:latin typeface="+mj-lt"/>
              </a:rPr>
              <a:t>0</a:t>
            </a:r>
            <a:r>
              <a:rPr lang="en-US" dirty="0">
                <a:solidFill>
                  <a:schemeClr val="bg1"/>
                </a:solidFill>
                <a:latin typeface="+mj-lt"/>
              </a:rPr>
              <a:t>F</a:t>
            </a:r>
          </a:p>
        </p:txBody>
      </p:sp>
      <p:sp>
        <p:nvSpPr>
          <p:cNvPr id="65" name="Rectangle 64"/>
          <p:cNvSpPr/>
          <p:nvPr/>
        </p:nvSpPr>
        <p:spPr>
          <a:xfrm>
            <a:off x="3408736" y="1776895"/>
            <a:ext cx="603050" cy="369332"/>
          </a:xfrm>
          <a:prstGeom prst="rect">
            <a:avLst/>
          </a:prstGeom>
        </p:spPr>
        <p:txBody>
          <a:bodyPr wrap="none">
            <a:spAutoFit/>
          </a:bodyPr>
          <a:lstStyle/>
          <a:p>
            <a:r>
              <a:rPr lang="en-US" dirty="0">
                <a:solidFill>
                  <a:schemeClr val="bg1"/>
                </a:solidFill>
                <a:latin typeface="+mj-lt"/>
              </a:rPr>
              <a:t>68</a:t>
            </a:r>
            <a:r>
              <a:rPr lang="en-US" baseline="30000" dirty="0">
                <a:solidFill>
                  <a:schemeClr val="bg1"/>
                </a:solidFill>
                <a:latin typeface="+mj-lt"/>
              </a:rPr>
              <a:t>0</a:t>
            </a:r>
            <a:r>
              <a:rPr lang="en-US" dirty="0">
                <a:solidFill>
                  <a:schemeClr val="bg1"/>
                </a:solidFill>
                <a:latin typeface="+mj-lt"/>
              </a:rPr>
              <a:t>F</a:t>
            </a:r>
          </a:p>
        </p:txBody>
      </p:sp>
      <p:pic>
        <p:nvPicPr>
          <p:cNvPr id="36" name="Picture 35">
            <a:extLst>
              <a:ext uri="{FF2B5EF4-FFF2-40B4-BE49-F238E27FC236}">
                <a16:creationId xmlns:a16="http://schemas.microsoft.com/office/drawing/2014/main" id="{2A403EB8-1B80-5E8F-8256-5C5625D1C41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767570" y="1"/>
            <a:ext cx="1376430" cy="917620"/>
          </a:xfrm>
          <a:prstGeom prst="rect">
            <a:avLst/>
          </a:prstGeom>
        </p:spPr>
      </p:pic>
      <p:sp>
        <p:nvSpPr>
          <p:cNvPr id="3" name="Slide Number Placeholder 2"/>
          <p:cNvSpPr>
            <a:spLocks noGrp="1"/>
          </p:cNvSpPr>
          <p:nvPr>
            <p:ph type="sldNum" sz="quarter" idx="12"/>
          </p:nvPr>
        </p:nvSpPr>
        <p:spPr/>
        <p:txBody>
          <a:bodyPr/>
          <a:lstStyle/>
          <a:p>
            <a:fld id="{BDCA8EC3-6684-44AA-BBA4-DEDB48326CE2}" type="slidenum">
              <a:rPr lang="en-US" smtClean="0"/>
              <a:t>6</a:t>
            </a:fld>
            <a:endParaRPr lang="en-US"/>
          </a:p>
        </p:txBody>
      </p:sp>
      <p:pic>
        <p:nvPicPr>
          <p:cNvPr id="44" name="Picture 2">
            <a:extLst>
              <a:ext uri="{FF2B5EF4-FFF2-40B4-BE49-F238E27FC236}">
                <a16:creationId xmlns:a16="http://schemas.microsoft.com/office/drawing/2014/main" id="{F31CE0F2-B59D-8F4C-9C36-C9CF0A95205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184303" y="979166"/>
            <a:ext cx="655162" cy="126181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a:extLst>
              <a:ext uri="{FF2B5EF4-FFF2-40B4-BE49-F238E27FC236}">
                <a16:creationId xmlns:a16="http://schemas.microsoft.com/office/drawing/2014/main" id="{EBC13B20-CC43-C748-99E6-F4D129AF5F5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39403" y="1031665"/>
            <a:ext cx="655162" cy="126181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822464" y="1006127"/>
            <a:ext cx="655162" cy="1261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554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42C34"/>
        </a:solidFill>
        <a:effectLst/>
      </p:bgPr>
    </p:bg>
    <p:spTree>
      <p:nvGrpSpPr>
        <p:cNvPr id="1" name=""/>
        <p:cNvGrpSpPr/>
        <p:nvPr/>
      </p:nvGrpSpPr>
      <p:grpSpPr>
        <a:xfrm>
          <a:off x="0" y="0"/>
          <a:ext cx="0" cy="0"/>
          <a:chOff x="0" y="0"/>
          <a:chExt cx="0" cy="0"/>
        </a:xfrm>
      </p:grpSpPr>
      <p:sp>
        <p:nvSpPr>
          <p:cNvPr id="84" name="Rectangle 83"/>
          <p:cNvSpPr/>
          <p:nvPr/>
        </p:nvSpPr>
        <p:spPr>
          <a:xfrm>
            <a:off x="0" y="0"/>
            <a:ext cx="9144000" cy="5143500"/>
          </a:xfrm>
          <a:prstGeom prst="rect">
            <a:avLst/>
          </a:prstGeom>
          <a:gradFill flip="none" rotWithShape="1">
            <a:gsLst>
              <a:gs pos="76000">
                <a:srgbClr val="1A4F43"/>
              </a:gs>
              <a:gs pos="23650">
                <a:schemeClr val="tx2">
                  <a:lumMod val="75000"/>
                </a:schemeClr>
              </a:gs>
              <a:gs pos="0">
                <a:schemeClr val="accent1">
                  <a:alpha val="70000"/>
                </a:schemeClr>
              </a:gs>
              <a:gs pos="50000">
                <a:srgbClr val="242C34">
                  <a:alpha val="70000"/>
                </a:srgbClr>
              </a:gs>
              <a:gs pos="100000">
                <a:schemeClr val="accent2">
                  <a:lumMod val="50000"/>
                  <a:alpha val="80000"/>
                </a:schemeClr>
              </a:gs>
            </a:gsLst>
            <a:lin ang="2700000" scaled="1"/>
            <a:tileRect/>
          </a:gradFill>
          <a:ln w="12700" cap="flat" cmpd="sng" algn="ctr">
            <a:noFill/>
            <a:prstDash val="solid"/>
            <a:miter lim="800000"/>
          </a:ln>
          <a:effectLst/>
        </p:spPr>
        <p:txBody>
          <a:bodyPr lIns="182843" tIns="91422" rIns="182843" bIns="91422" rtlCol="0" anchor="ctr"/>
          <a:lstStyle/>
          <a:p>
            <a:pPr algn="ctr" defTabSz="1828434"/>
            <a:r>
              <a:rPr lang="en-US" sz="3600" kern="0" dirty="0">
                <a:solidFill>
                  <a:srgbClr val="FFFFFF"/>
                </a:solidFill>
                <a:latin typeface="Lato Light"/>
                <a:cs typeface="Gisha" pitchFamily="34" charset="-79"/>
              </a:rPr>
              <a:t>s</a:t>
            </a:r>
            <a:endParaRPr lang="bg-BG" sz="3600" kern="0" dirty="0">
              <a:solidFill>
                <a:srgbClr val="FFFFFF"/>
              </a:solidFill>
              <a:latin typeface="Lato Light"/>
              <a:cs typeface="Gisha" pitchFamily="34" charset="-79"/>
            </a:endParaRPr>
          </a:p>
        </p:txBody>
      </p:sp>
      <p:sp>
        <p:nvSpPr>
          <p:cNvPr id="3" name="Rectangle 2"/>
          <p:cNvSpPr/>
          <p:nvPr/>
        </p:nvSpPr>
        <p:spPr>
          <a:xfrm>
            <a:off x="6400800" y="742950"/>
            <a:ext cx="2590800" cy="1969770"/>
          </a:xfrm>
          <a:prstGeom prst="rect">
            <a:avLst/>
          </a:prstGeom>
        </p:spPr>
        <p:txBody>
          <a:bodyPr wrap="square">
            <a:spAutoFit/>
          </a:bodyPr>
          <a:lstStyle/>
          <a:p>
            <a:r>
              <a:rPr lang="en-US" sz="1200" dirty="0">
                <a:solidFill>
                  <a:schemeClr val="accent2"/>
                </a:solidFill>
                <a:latin typeface="+mj-lt"/>
              </a:rPr>
              <a:t>In addition – Sophisticated AI control. </a:t>
            </a:r>
          </a:p>
          <a:p>
            <a:r>
              <a:rPr lang="en-US" sz="1100" dirty="0">
                <a:solidFill>
                  <a:schemeClr val="bg1"/>
                </a:solidFill>
              </a:rPr>
              <a:t>Our TCS Thermocharge Heating Control System divides up the building into zones  which can each be heated and ventilated according to work schedules and temperature requirements. Sensors pick up data and Ai makes changes as needed. The data goes through to the cloud and fine-tunes the system, foresee maintenance time and schedule servicing effectively.</a:t>
            </a:r>
          </a:p>
        </p:txBody>
      </p:sp>
      <p:cxnSp>
        <p:nvCxnSpPr>
          <p:cNvPr id="19" name="Straight Connector 18"/>
          <p:cNvCxnSpPr/>
          <p:nvPr/>
        </p:nvCxnSpPr>
        <p:spPr>
          <a:xfrm flipV="1">
            <a:off x="6172200" y="411078"/>
            <a:ext cx="0" cy="443036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C82B602A-90FF-A390-53CC-AF9F002C5FC1}"/>
              </a:ext>
            </a:extLst>
          </p:cNvPr>
          <p:cNvPicPr>
            <a:picLocks noChangeAspect="1"/>
          </p:cNvPicPr>
          <p:nvPr/>
        </p:nvPicPr>
        <p:blipFill>
          <a:blip r:embed="rId2"/>
          <a:stretch>
            <a:fillRect/>
          </a:stretch>
        </p:blipFill>
        <p:spPr>
          <a:xfrm>
            <a:off x="6553200" y="2927496"/>
            <a:ext cx="2080395" cy="1930254"/>
          </a:xfrm>
          <a:prstGeom prst="rect">
            <a:avLst/>
          </a:prstGeom>
        </p:spPr>
      </p:pic>
      <p:pic>
        <p:nvPicPr>
          <p:cNvPr id="23" name="Picture 22">
            <a:extLst>
              <a:ext uri="{FF2B5EF4-FFF2-40B4-BE49-F238E27FC236}">
                <a16:creationId xmlns:a16="http://schemas.microsoft.com/office/drawing/2014/main" id="{D04C3BD6-3E4B-C1EB-868E-4A7F91241D8C}"/>
              </a:ext>
            </a:extLst>
          </p:cNvPr>
          <p:cNvPicPr>
            <a:picLocks noChangeAspect="1"/>
          </p:cNvPicPr>
          <p:nvPr/>
        </p:nvPicPr>
        <p:blipFill>
          <a:blip r:embed="rId3"/>
          <a:stretch>
            <a:fillRect/>
          </a:stretch>
        </p:blipFill>
        <p:spPr>
          <a:xfrm>
            <a:off x="575259" y="361950"/>
            <a:ext cx="5130135" cy="3989068"/>
          </a:xfrm>
          <a:prstGeom prst="rect">
            <a:avLst/>
          </a:prstGeom>
        </p:spPr>
      </p:pic>
      <p:sp>
        <p:nvSpPr>
          <p:cNvPr id="24" name="TextBox 23">
            <a:extLst>
              <a:ext uri="{FF2B5EF4-FFF2-40B4-BE49-F238E27FC236}">
                <a16:creationId xmlns:a16="http://schemas.microsoft.com/office/drawing/2014/main" id="{932F59DA-0F36-C415-95F3-C54EACCBDC3A}"/>
              </a:ext>
            </a:extLst>
          </p:cNvPr>
          <p:cNvSpPr txBox="1"/>
          <p:nvPr/>
        </p:nvSpPr>
        <p:spPr>
          <a:xfrm>
            <a:off x="2575537" y="1918811"/>
            <a:ext cx="300082" cy="523220"/>
          </a:xfrm>
          <a:prstGeom prst="rect">
            <a:avLst/>
          </a:prstGeom>
          <a:noFill/>
        </p:spPr>
        <p:txBody>
          <a:bodyPr wrap="none" rtlCol="0">
            <a:spAutoFit/>
          </a:bodyPr>
          <a:lstStyle/>
          <a:p>
            <a:r>
              <a:rPr lang="en-US" sz="2800" dirty="0">
                <a:solidFill>
                  <a:srgbClr val="0070C0"/>
                </a:solidFill>
              </a:rPr>
              <a:t>1</a:t>
            </a:r>
            <a:endParaRPr lang="x-none" sz="2800" dirty="0">
              <a:solidFill>
                <a:srgbClr val="0070C0"/>
              </a:solidFill>
            </a:endParaRPr>
          </a:p>
        </p:txBody>
      </p:sp>
      <p:sp>
        <p:nvSpPr>
          <p:cNvPr id="26" name="TextBox 25">
            <a:extLst>
              <a:ext uri="{FF2B5EF4-FFF2-40B4-BE49-F238E27FC236}">
                <a16:creationId xmlns:a16="http://schemas.microsoft.com/office/drawing/2014/main" id="{D2321468-19D7-2CBA-CE48-7A77C1AAAF01}"/>
              </a:ext>
            </a:extLst>
          </p:cNvPr>
          <p:cNvSpPr txBox="1"/>
          <p:nvPr/>
        </p:nvSpPr>
        <p:spPr>
          <a:xfrm>
            <a:off x="5041231" y="1281293"/>
            <a:ext cx="391454" cy="523220"/>
          </a:xfrm>
          <a:prstGeom prst="rect">
            <a:avLst/>
          </a:prstGeom>
          <a:noFill/>
        </p:spPr>
        <p:txBody>
          <a:bodyPr wrap="none" rtlCol="0">
            <a:spAutoFit/>
          </a:bodyPr>
          <a:lstStyle/>
          <a:p>
            <a:r>
              <a:rPr lang="en-US" sz="2800" dirty="0">
                <a:solidFill>
                  <a:srgbClr val="0070C0"/>
                </a:solidFill>
              </a:rPr>
              <a:t>2</a:t>
            </a:r>
            <a:endParaRPr lang="x-none" sz="2800" dirty="0">
              <a:solidFill>
                <a:srgbClr val="0070C0"/>
              </a:solidFill>
            </a:endParaRPr>
          </a:p>
        </p:txBody>
      </p:sp>
      <p:sp>
        <p:nvSpPr>
          <p:cNvPr id="27" name="TextBox 26">
            <a:extLst>
              <a:ext uri="{FF2B5EF4-FFF2-40B4-BE49-F238E27FC236}">
                <a16:creationId xmlns:a16="http://schemas.microsoft.com/office/drawing/2014/main" id="{9F673693-6FDB-8330-339D-AF8736573240}"/>
              </a:ext>
            </a:extLst>
          </p:cNvPr>
          <p:cNvSpPr txBox="1"/>
          <p:nvPr/>
        </p:nvSpPr>
        <p:spPr>
          <a:xfrm>
            <a:off x="1497123" y="3220251"/>
            <a:ext cx="396261" cy="523220"/>
          </a:xfrm>
          <a:prstGeom prst="rect">
            <a:avLst/>
          </a:prstGeom>
          <a:noFill/>
        </p:spPr>
        <p:txBody>
          <a:bodyPr wrap="none" rtlCol="0">
            <a:spAutoFit/>
          </a:bodyPr>
          <a:lstStyle/>
          <a:p>
            <a:r>
              <a:rPr lang="en-US" sz="2800" dirty="0">
                <a:solidFill>
                  <a:srgbClr val="0070C0"/>
                </a:solidFill>
              </a:rPr>
              <a:t>3</a:t>
            </a:r>
            <a:endParaRPr lang="x-none" sz="2800" dirty="0">
              <a:solidFill>
                <a:srgbClr val="0070C0"/>
              </a:solidFill>
            </a:endParaRPr>
          </a:p>
        </p:txBody>
      </p:sp>
      <p:sp>
        <p:nvSpPr>
          <p:cNvPr id="29" name="TextBox 28">
            <a:extLst>
              <a:ext uri="{FF2B5EF4-FFF2-40B4-BE49-F238E27FC236}">
                <a16:creationId xmlns:a16="http://schemas.microsoft.com/office/drawing/2014/main" id="{B3241FED-3448-95D5-FE6C-AC9F51FD33EA}"/>
              </a:ext>
            </a:extLst>
          </p:cNvPr>
          <p:cNvSpPr txBox="1"/>
          <p:nvPr/>
        </p:nvSpPr>
        <p:spPr>
          <a:xfrm>
            <a:off x="4329678" y="2941643"/>
            <a:ext cx="410690" cy="523220"/>
          </a:xfrm>
          <a:prstGeom prst="rect">
            <a:avLst/>
          </a:prstGeom>
          <a:noFill/>
        </p:spPr>
        <p:txBody>
          <a:bodyPr wrap="none" rtlCol="0">
            <a:spAutoFit/>
          </a:bodyPr>
          <a:lstStyle/>
          <a:p>
            <a:r>
              <a:rPr lang="en-US" sz="2800" dirty="0">
                <a:solidFill>
                  <a:srgbClr val="0070C0"/>
                </a:solidFill>
              </a:rPr>
              <a:t>4</a:t>
            </a:r>
            <a:endParaRPr lang="x-none" sz="2800" dirty="0">
              <a:solidFill>
                <a:srgbClr val="0070C0"/>
              </a:solidFill>
            </a:endParaRPr>
          </a:p>
        </p:txBody>
      </p:sp>
      <p:pic>
        <p:nvPicPr>
          <p:cNvPr id="30" name="Picture 29">
            <a:extLst>
              <a:ext uri="{FF2B5EF4-FFF2-40B4-BE49-F238E27FC236}">
                <a16:creationId xmlns:a16="http://schemas.microsoft.com/office/drawing/2014/main" id="{6D0738A3-95AE-906A-6886-D8A8C9B94AFB}"/>
              </a:ext>
            </a:extLst>
          </p:cNvPr>
          <p:cNvPicPr>
            <a:picLocks noChangeAspect="1"/>
          </p:cNvPicPr>
          <p:nvPr/>
        </p:nvPicPr>
        <p:blipFill>
          <a:blip r:embed="rId4"/>
          <a:stretch>
            <a:fillRect/>
          </a:stretch>
        </p:blipFill>
        <p:spPr>
          <a:xfrm>
            <a:off x="146540" y="735365"/>
            <a:ext cx="857436" cy="571624"/>
          </a:xfrm>
          <a:prstGeom prst="rect">
            <a:avLst/>
          </a:prstGeom>
        </p:spPr>
      </p:pic>
      <p:pic>
        <p:nvPicPr>
          <p:cNvPr id="34" name="Picture 33">
            <a:extLst>
              <a:ext uri="{FF2B5EF4-FFF2-40B4-BE49-F238E27FC236}">
                <a16:creationId xmlns:a16="http://schemas.microsoft.com/office/drawing/2014/main" id="{78395376-71BB-EA9C-F4AC-A06BDB2561A7}"/>
              </a:ext>
            </a:extLst>
          </p:cNvPr>
          <p:cNvPicPr>
            <a:picLocks noChangeAspect="1"/>
          </p:cNvPicPr>
          <p:nvPr/>
        </p:nvPicPr>
        <p:blipFill>
          <a:blip r:embed="rId4"/>
          <a:stretch>
            <a:fillRect/>
          </a:stretch>
        </p:blipFill>
        <p:spPr>
          <a:xfrm>
            <a:off x="3122893" y="1742419"/>
            <a:ext cx="857436" cy="571624"/>
          </a:xfrm>
          <a:prstGeom prst="rect">
            <a:avLst/>
          </a:prstGeom>
        </p:spPr>
      </p:pic>
      <p:pic>
        <p:nvPicPr>
          <p:cNvPr id="36" name="Picture 35">
            <a:extLst>
              <a:ext uri="{FF2B5EF4-FFF2-40B4-BE49-F238E27FC236}">
                <a16:creationId xmlns:a16="http://schemas.microsoft.com/office/drawing/2014/main" id="{4D701C15-6185-7241-54A5-B7EE3C665B25}"/>
              </a:ext>
            </a:extLst>
          </p:cNvPr>
          <p:cNvPicPr>
            <a:picLocks noChangeAspect="1"/>
          </p:cNvPicPr>
          <p:nvPr/>
        </p:nvPicPr>
        <p:blipFill>
          <a:blip r:embed="rId4"/>
          <a:stretch>
            <a:fillRect/>
          </a:stretch>
        </p:blipFill>
        <p:spPr>
          <a:xfrm>
            <a:off x="795124" y="3779394"/>
            <a:ext cx="857436" cy="571624"/>
          </a:xfrm>
          <a:prstGeom prst="rect">
            <a:avLst/>
          </a:prstGeom>
        </p:spPr>
      </p:pic>
      <p:pic>
        <p:nvPicPr>
          <p:cNvPr id="37" name="Picture 36">
            <a:extLst>
              <a:ext uri="{FF2B5EF4-FFF2-40B4-BE49-F238E27FC236}">
                <a16:creationId xmlns:a16="http://schemas.microsoft.com/office/drawing/2014/main" id="{9A7FB6D1-D0C7-43B7-830A-7B8D31BB0EA2}"/>
              </a:ext>
            </a:extLst>
          </p:cNvPr>
          <p:cNvPicPr>
            <a:picLocks noChangeAspect="1"/>
          </p:cNvPicPr>
          <p:nvPr/>
        </p:nvPicPr>
        <p:blipFill>
          <a:blip r:embed="rId4"/>
          <a:stretch>
            <a:fillRect/>
          </a:stretch>
        </p:blipFill>
        <p:spPr>
          <a:xfrm>
            <a:off x="4744256" y="2648625"/>
            <a:ext cx="857436" cy="571624"/>
          </a:xfrm>
          <a:prstGeom prst="rect">
            <a:avLst/>
          </a:prstGeom>
        </p:spPr>
      </p:pic>
      <p:pic>
        <p:nvPicPr>
          <p:cNvPr id="38" name="Picture 37">
            <a:extLst>
              <a:ext uri="{FF2B5EF4-FFF2-40B4-BE49-F238E27FC236}">
                <a16:creationId xmlns:a16="http://schemas.microsoft.com/office/drawing/2014/main" id="{A9A31ECB-3EE4-1D16-15BA-329E5F86B147}"/>
              </a:ext>
            </a:extLst>
          </p:cNvPr>
          <p:cNvPicPr>
            <a:picLocks noChangeAspect="1"/>
          </p:cNvPicPr>
          <p:nvPr/>
        </p:nvPicPr>
        <p:blipFill>
          <a:blip r:embed="rId5"/>
          <a:srcRect l="30253" t="20618" r="30546" b="42064"/>
          <a:stretch>
            <a:fillRect/>
          </a:stretch>
        </p:blipFill>
        <p:spPr>
          <a:xfrm>
            <a:off x="5060630" y="3598218"/>
            <a:ext cx="558958" cy="549896"/>
          </a:xfrm>
          <a:prstGeom prst="rect">
            <a:avLst/>
          </a:prstGeom>
        </p:spPr>
      </p:pic>
      <p:sp>
        <p:nvSpPr>
          <p:cNvPr id="14" name="Rectangle 13"/>
          <p:cNvSpPr/>
          <p:nvPr/>
        </p:nvSpPr>
        <p:spPr>
          <a:xfrm>
            <a:off x="1221978" y="4453605"/>
            <a:ext cx="1978422" cy="553998"/>
          </a:xfrm>
          <a:prstGeom prst="rect">
            <a:avLst/>
          </a:prstGeom>
        </p:spPr>
        <p:txBody>
          <a:bodyPr wrap="square">
            <a:spAutoFit/>
          </a:bodyPr>
          <a:lstStyle/>
          <a:p>
            <a:r>
              <a:rPr lang="en-US" sz="1000" dirty="0">
                <a:solidFill>
                  <a:schemeClr val="bg1"/>
                </a:solidFill>
              </a:rPr>
              <a:t>Temperature sensors placed at strategic places both inside and outside the building </a:t>
            </a:r>
          </a:p>
        </p:txBody>
      </p:sp>
      <p:cxnSp>
        <p:nvCxnSpPr>
          <p:cNvPr id="16" name="Straight Connector 15"/>
          <p:cNvCxnSpPr/>
          <p:nvPr/>
        </p:nvCxnSpPr>
        <p:spPr>
          <a:xfrm>
            <a:off x="381000" y="1281293"/>
            <a:ext cx="0" cy="3375486"/>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066800" y="4255421"/>
            <a:ext cx="0" cy="401358"/>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250036" y="4456100"/>
            <a:ext cx="0" cy="46154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381000" y="4656779"/>
            <a:ext cx="869036" cy="0"/>
          </a:xfrm>
          <a:prstGeom prst="line">
            <a:avLst/>
          </a:prstGeom>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4762593" y="4607493"/>
            <a:ext cx="1155031" cy="246221"/>
          </a:xfrm>
          <a:prstGeom prst="rect">
            <a:avLst/>
          </a:prstGeom>
        </p:spPr>
        <p:txBody>
          <a:bodyPr wrap="square">
            <a:spAutoFit/>
          </a:bodyPr>
          <a:lstStyle/>
          <a:p>
            <a:pPr algn="ctr"/>
            <a:r>
              <a:rPr lang="en-US" sz="1000" dirty="0">
                <a:solidFill>
                  <a:schemeClr val="bg1"/>
                </a:solidFill>
              </a:rPr>
              <a:t>Energy meters</a:t>
            </a:r>
          </a:p>
        </p:txBody>
      </p:sp>
      <p:cxnSp>
        <p:nvCxnSpPr>
          <p:cNvPr id="49" name="Straight Connector 48"/>
          <p:cNvCxnSpPr/>
          <p:nvPr/>
        </p:nvCxnSpPr>
        <p:spPr>
          <a:xfrm>
            <a:off x="5334000" y="4162403"/>
            <a:ext cx="0" cy="401358"/>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876800" y="4563761"/>
            <a:ext cx="9144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2A403EB8-1B80-5E8F-8256-5C5625D1C41F}"/>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767570" y="1"/>
            <a:ext cx="1376430" cy="917620"/>
          </a:xfrm>
          <a:prstGeom prst="rect">
            <a:avLst/>
          </a:prstGeom>
        </p:spPr>
      </p:pic>
      <p:sp>
        <p:nvSpPr>
          <p:cNvPr id="2" name="Slide Number Placeholder 1"/>
          <p:cNvSpPr>
            <a:spLocks noGrp="1"/>
          </p:cNvSpPr>
          <p:nvPr>
            <p:ph type="sldNum" sz="quarter" idx="12"/>
          </p:nvPr>
        </p:nvSpPr>
        <p:spPr/>
        <p:txBody>
          <a:bodyPr/>
          <a:lstStyle/>
          <a:p>
            <a:fld id="{BDCA8EC3-6684-44AA-BBA4-DEDB48326CE2}" type="slidenum">
              <a:rPr lang="en-US" smtClean="0"/>
              <a:t>7</a:t>
            </a:fld>
            <a:endParaRPr lang="en-US"/>
          </a:p>
        </p:txBody>
      </p:sp>
    </p:spTree>
    <p:extLst>
      <p:ext uri="{BB962C8B-B14F-4D97-AF65-F5344CB8AC3E}">
        <p14:creationId xmlns:p14="http://schemas.microsoft.com/office/powerpoint/2010/main" val="1366789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42C34"/>
        </a:solidFill>
        <a:effectLst/>
      </p:bgPr>
    </p:bg>
    <p:spTree>
      <p:nvGrpSpPr>
        <p:cNvPr id="1" name=""/>
        <p:cNvGrpSpPr/>
        <p:nvPr/>
      </p:nvGrpSpPr>
      <p:grpSpPr>
        <a:xfrm>
          <a:off x="0" y="0"/>
          <a:ext cx="0" cy="0"/>
          <a:chOff x="0" y="0"/>
          <a:chExt cx="0" cy="0"/>
        </a:xfrm>
      </p:grpSpPr>
      <p:sp>
        <p:nvSpPr>
          <p:cNvPr id="84" name="Rectangle 83"/>
          <p:cNvSpPr/>
          <p:nvPr/>
        </p:nvSpPr>
        <p:spPr>
          <a:xfrm>
            <a:off x="0" y="0"/>
            <a:ext cx="9144000" cy="5143500"/>
          </a:xfrm>
          <a:prstGeom prst="rect">
            <a:avLst/>
          </a:prstGeom>
          <a:gradFill flip="none" rotWithShape="1">
            <a:gsLst>
              <a:gs pos="76000">
                <a:srgbClr val="1A4F43"/>
              </a:gs>
              <a:gs pos="23650">
                <a:schemeClr val="tx2">
                  <a:lumMod val="75000"/>
                </a:schemeClr>
              </a:gs>
              <a:gs pos="0">
                <a:schemeClr val="accent1">
                  <a:alpha val="70000"/>
                </a:schemeClr>
              </a:gs>
              <a:gs pos="50000">
                <a:srgbClr val="242C34">
                  <a:alpha val="70000"/>
                </a:srgbClr>
              </a:gs>
              <a:gs pos="100000">
                <a:schemeClr val="accent2">
                  <a:lumMod val="50000"/>
                  <a:alpha val="80000"/>
                </a:schemeClr>
              </a:gs>
            </a:gsLst>
            <a:lin ang="2700000" scaled="1"/>
            <a:tileRect/>
          </a:gradFill>
          <a:ln w="12700" cap="flat" cmpd="sng" algn="ctr">
            <a:noFill/>
            <a:prstDash val="solid"/>
            <a:miter lim="800000"/>
          </a:ln>
          <a:effectLst/>
        </p:spPr>
        <p:txBody>
          <a:bodyPr lIns="182843" tIns="91422" rIns="182843" bIns="91422" rtlCol="0" anchor="ctr"/>
          <a:lstStyle/>
          <a:p>
            <a:pPr algn="ctr" defTabSz="1828434"/>
            <a:endParaRPr lang="bg-BG" sz="3600" kern="0" dirty="0">
              <a:solidFill>
                <a:srgbClr val="FFFFFF"/>
              </a:solidFill>
              <a:latin typeface="Lato Light"/>
              <a:cs typeface="Gisha" pitchFamily="34" charset="-79"/>
            </a:endParaRPr>
          </a:p>
        </p:txBody>
      </p:sp>
      <p:sp>
        <p:nvSpPr>
          <p:cNvPr id="4" name="Rectangle 3"/>
          <p:cNvSpPr/>
          <p:nvPr/>
        </p:nvSpPr>
        <p:spPr>
          <a:xfrm>
            <a:off x="152400" y="285750"/>
            <a:ext cx="7315200" cy="461665"/>
          </a:xfrm>
          <a:prstGeom prst="rect">
            <a:avLst/>
          </a:prstGeom>
        </p:spPr>
        <p:txBody>
          <a:bodyPr wrap="square">
            <a:spAutoFit/>
          </a:bodyPr>
          <a:lstStyle/>
          <a:p>
            <a:r>
              <a:rPr lang="en-US" sz="2400" dirty="0">
                <a:solidFill>
                  <a:schemeClr val="bg1"/>
                </a:solidFill>
                <a:latin typeface="+mj-lt"/>
              </a:rPr>
              <a:t>More on tech.</a:t>
            </a:r>
          </a:p>
        </p:txBody>
      </p:sp>
      <p:sp>
        <p:nvSpPr>
          <p:cNvPr id="2" name="Rectangle 1"/>
          <p:cNvSpPr/>
          <p:nvPr/>
        </p:nvSpPr>
        <p:spPr>
          <a:xfrm>
            <a:off x="228600" y="742950"/>
            <a:ext cx="1524000" cy="660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00" y="971550"/>
            <a:ext cx="8458200" cy="461665"/>
          </a:xfrm>
          <a:prstGeom prst="rect">
            <a:avLst/>
          </a:prstGeom>
        </p:spPr>
        <p:txBody>
          <a:bodyPr wrap="square">
            <a:spAutoFit/>
          </a:bodyPr>
          <a:lstStyle/>
          <a:p>
            <a:r>
              <a:rPr lang="en-US" sz="1200" dirty="0">
                <a:solidFill>
                  <a:schemeClr val="bg1"/>
                </a:solidFill>
              </a:rPr>
              <a:t>Thermocharge tech is based on a deep understanding of physics, engineering and architecture plus years of practical experimentation In particular there are 3 areas of technical expertise which has enabled us to achieve our phenomenal results</a:t>
            </a:r>
          </a:p>
        </p:txBody>
      </p:sp>
      <p:sp>
        <p:nvSpPr>
          <p:cNvPr id="20" name="Arc 19"/>
          <p:cNvSpPr/>
          <p:nvPr/>
        </p:nvSpPr>
        <p:spPr>
          <a:xfrm>
            <a:off x="82764" y="2243939"/>
            <a:ext cx="2328833" cy="2328833"/>
          </a:xfrm>
          <a:prstGeom prst="arc">
            <a:avLst>
              <a:gd name="adj1" fmla="val 16272327"/>
              <a:gd name="adj2" fmla="val 5399336"/>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Oval 42"/>
          <p:cNvSpPr>
            <a:spLocks noChangeArrowheads="1"/>
          </p:cNvSpPr>
          <p:nvPr/>
        </p:nvSpPr>
        <p:spPr bwMode="auto">
          <a:xfrm>
            <a:off x="1998189" y="2460637"/>
            <a:ext cx="30534" cy="33836"/>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bg-BG"/>
          </a:p>
        </p:txBody>
      </p:sp>
      <p:sp>
        <p:nvSpPr>
          <p:cNvPr id="22" name="Oval 43"/>
          <p:cNvSpPr>
            <a:spLocks noChangeArrowheads="1"/>
          </p:cNvSpPr>
          <p:nvPr/>
        </p:nvSpPr>
        <p:spPr bwMode="auto">
          <a:xfrm>
            <a:off x="2093092" y="2460637"/>
            <a:ext cx="31359" cy="33836"/>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bg-BG"/>
          </a:p>
        </p:txBody>
      </p:sp>
      <p:sp>
        <p:nvSpPr>
          <p:cNvPr id="23" name="Oval 44"/>
          <p:cNvSpPr>
            <a:spLocks noChangeArrowheads="1"/>
          </p:cNvSpPr>
          <p:nvPr/>
        </p:nvSpPr>
        <p:spPr bwMode="auto">
          <a:xfrm>
            <a:off x="2188820" y="2460637"/>
            <a:ext cx="31359" cy="33836"/>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bg-BG"/>
          </a:p>
        </p:txBody>
      </p:sp>
      <p:sp>
        <p:nvSpPr>
          <p:cNvPr id="24" name="Freeform 46"/>
          <p:cNvSpPr>
            <a:spLocks/>
          </p:cNvSpPr>
          <p:nvPr/>
        </p:nvSpPr>
        <p:spPr bwMode="auto">
          <a:xfrm>
            <a:off x="2995907" y="2497772"/>
            <a:ext cx="249223" cy="264903"/>
          </a:xfrm>
          <a:custGeom>
            <a:avLst/>
            <a:gdLst>
              <a:gd name="T0" fmla="*/ 128 w 128"/>
              <a:gd name="T1" fmla="*/ 136 h 136"/>
              <a:gd name="T2" fmla="*/ 128 w 128"/>
              <a:gd name="T3" fmla="*/ 132 h 136"/>
              <a:gd name="T4" fmla="*/ 4 w 128"/>
              <a:gd name="T5" fmla="*/ 0 h 136"/>
              <a:gd name="T6" fmla="*/ 0 w 128"/>
              <a:gd name="T7" fmla="*/ 0 h 136"/>
              <a:gd name="T8" fmla="*/ 128 w 128"/>
              <a:gd name="T9" fmla="*/ 136 h 136"/>
            </a:gdLst>
            <a:ahLst/>
            <a:cxnLst>
              <a:cxn ang="0">
                <a:pos x="T0" y="T1"/>
              </a:cxn>
              <a:cxn ang="0">
                <a:pos x="T2" y="T3"/>
              </a:cxn>
              <a:cxn ang="0">
                <a:pos x="T4" y="T5"/>
              </a:cxn>
              <a:cxn ang="0">
                <a:pos x="T6" y="T7"/>
              </a:cxn>
              <a:cxn ang="0">
                <a:pos x="T8" y="T9"/>
              </a:cxn>
            </a:cxnLst>
            <a:rect l="0" t="0" r="r" b="b"/>
            <a:pathLst>
              <a:path w="128" h="136">
                <a:moveTo>
                  <a:pt x="128" y="136"/>
                </a:moveTo>
                <a:cubicBezTo>
                  <a:pt x="128" y="132"/>
                  <a:pt x="128" y="132"/>
                  <a:pt x="128" y="132"/>
                </a:cubicBezTo>
                <a:cubicBezTo>
                  <a:pt x="61" y="123"/>
                  <a:pt x="9" y="68"/>
                  <a:pt x="4" y="0"/>
                </a:cubicBezTo>
                <a:cubicBezTo>
                  <a:pt x="0" y="0"/>
                  <a:pt x="0" y="0"/>
                  <a:pt x="0" y="0"/>
                </a:cubicBezTo>
                <a:cubicBezTo>
                  <a:pt x="4" y="70"/>
                  <a:pt x="58" y="127"/>
                  <a:pt x="128" y="13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bg-BG"/>
          </a:p>
        </p:txBody>
      </p:sp>
      <p:sp>
        <p:nvSpPr>
          <p:cNvPr id="26" name="Freeform 47"/>
          <p:cNvSpPr>
            <a:spLocks/>
          </p:cNvSpPr>
          <p:nvPr/>
        </p:nvSpPr>
        <p:spPr bwMode="auto">
          <a:xfrm>
            <a:off x="2995907" y="2189957"/>
            <a:ext cx="286359" cy="264903"/>
          </a:xfrm>
          <a:custGeom>
            <a:avLst/>
            <a:gdLst>
              <a:gd name="T0" fmla="*/ 147 w 147"/>
              <a:gd name="T1" fmla="*/ 4 h 136"/>
              <a:gd name="T2" fmla="*/ 147 w 147"/>
              <a:gd name="T3" fmla="*/ 0 h 136"/>
              <a:gd name="T4" fmla="*/ 0 w 147"/>
              <a:gd name="T5" fmla="*/ 136 h 136"/>
              <a:gd name="T6" fmla="*/ 4 w 147"/>
              <a:gd name="T7" fmla="*/ 136 h 136"/>
              <a:gd name="T8" fmla="*/ 147 w 147"/>
              <a:gd name="T9" fmla="*/ 4 h 136"/>
            </a:gdLst>
            <a:ahLst/>
            <a:cxnLst>
              <a:cxn ang="0">
                <a:pos x="T0" y="T1"/>
              </a:cxn>
              <a:cxn ang="0">
                <a:pos x="T2" y="T3"/>
              </a:cxn>
              <a:cxn ang="0">
                <a:pos x="T4" y="T5"/>
              </a:cxn>
              <a:cxn ang="0">
                <a:pos x="T6" y="T7"/>
              </a:cxn>
              <a:cxn ang="0">
                <a:pos x="T8" y="T9"/>
              </a:cxn>
            </a:cxnLst>
            <a:rect l="0" t="0" r="r" b="b"/>
            <a:pathLst>
              <a:path w="147" h="136">
                <a:moveTo>
                  <a:pt x="147" y="4"/>
                </a:moveTo>
                <a:cubicBezTo>
                  <a:pt x="147" y="0"/>
                  <a:pt x="147" y="0"/>
                  <a:pt x="147" y="0"/>
                </a:cubicBezTo>
                <a:cubicBezTo>
                  <a:pt x="70" y="0"/>
                  <a:pt x="6" y="60"/>
                  <a:pt x="0" y="136"/>
                </a:cubicBezTo>
                <a:cubicBezTo>
                  <a:pt x="4" y="136"/>
                  <a:pt x="4" y="136"/>
                  <a:pt x="4" y="136"/>
                </a:cubicBezTo>
                <a:cubicBezTo>
                  <a:pt x="10" y="63"/>
                  <a:pt x="72" y="4"/>
                  <a:pt x="147" y="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bg-BG"/>
          </a:p>
        </p:txBody>
      </p:sp>
      <p:sp>
        <p:nvSpPr>
          <p:cNvPr id="27" name="Freeform 48"/>
          <p:cNvSpPr>
            <a:spLocks/>
          </p:cNvSpPr>
          <p:nvPr/>
        </p:nvSpPr>
        <p:spPr bwMode="auto">
          <a:xfrm>
            <a:off x="3282265" y="2191608"/>
            <a:ext cx="287184" cy="267379"/>
          </a:xfrm>
          <a:custGeom>
            <a:avLst/>
            <a:gdLst>
              <a:gd name="T0" fmla="*/ 0 w 147"/>
              <a:gd name="T1" fmla="*/ 0 h 137"/>
              <a:gd name="T2" fmla="*/ 0 w 147"/>
              <a:gd name="T3" fmla="*/ 1 h 137"/>
              <a:gd name="T4" fmla="*/ 145 w 147"/>
              <a:gd name="T5" fmla="*/ 137 h 137"/>
              <a:gd name="T6" fmla="*/ 147 w 147"/>
              <a:gd name="T7" fmla="*/ 137 h 137"/>
              <a:gd name="T8" fmla="*/ 0 w 147"/>
              <a:gd name="T9" fmla="*/ 0 h 137"/>
            </a:gdLst>
            <a:ahLst/>
            <a:cxnLst>
              <a:cxn ang="0">
                <a:pos x="T0" y="T1"/>
              </a:cxn>
              <a:cxn ang="0">
                <a:pos x="T2" y="T3"/>
              </a:cxn>
              <a:cxn ang="0">
                <a:pos x="T4" y="T5"/>
              </a:cxn>
              <a:cxn ang="0">
                <a:pos x="T6" y="T7"/>
              </a:cxn>
              <a:cxn ang="0">
                <a:pos x="T8" y="T9"/>
              </a:cxn>
            </a:cxnLst>
            <a:rect l="0" t="0" r="r" b="b"/>
            <a:pathLst>
              <a:path w="147" h="137">
                <a:moveTo>
                  <a:pt x="0" y="0"/>
                </a:moveTo>
                <a:cubicBezTo>
                  <a:pt x="0" y="1"/>
                  <a:pt x="0" y="1"/>
                  <a:pt x="0" y="1"/>
                </a:cubicBezTo>
                <a:cubicBezTo>
                  <a:pt x="77" y="1"/>
                  <a:pt x="140" y="61"/>
                  <a:pt x="145" y="137"/>
                </a:cubicBezTo>
                <a:cubicBezTo>
                  <a:pt x="147" y="137"/>
                  <a:pt x="147" y="137"/>
                  <a:pt x="147" y="137"/>
                </a:cubicBezTo>
                <a:cubicBezTo>
                  <a:pt x="141" y="61"/>
                  <a:pt x="78"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bg-BG"/>
          </a:p>
        </p:txBody>
      </p:sp>
      <p:sp>
        <p:nvSpPr>
          <p:cNvPr id="29" name="Freeform 49"/>
          <p:cNvSpPr>
            <a:spLocks/>
          </p:cNvSpPr>
          <p:nvPr/>
        </p:nvSpPr>
        <p:spPr bwMode="auto">
          <a:xfrm>
            <a:off x="3428333" y="2497772"/>
            <a:ext cx="141117" cy="226117"/>
          </a:xfrm>
          <a:custGeom>
            <a:avLst/>
            <a:gdLst>
              <a:gd name="T0" fmla="*/ 72 w 72"/>
              <a:gd name="T1" fmla="*/ 0 h 116"/>
              <a:gd name="T2" fmla="*/ 70 w 72"/>
              <a:gd name="T3" fmla="*/ 0 h 116"/>
              <a:gd name="T4" fmla="*/ 0 w 72"/>
              <a:gd name="T5" fmla="*/ 115 h 116"/>
              <a:gd name="T6" fmla="*/ 0 w 72"/>
              <a:gd name="T7" fmla="*/ 116 h 116"/>
              <a:gd name="T8" fmla="*/ 72 w 72"/>
              <a:gd name="T9" fmla="*/ 0 h 116"/>
            </a:gdLst>
            <a:ahLst/>
            <a:cxnLst>
              <a:cxn ang="0">
                <a:pos x="T0" y="T1"/>
              </a:cxn>
              <a:cxn ang="0">
                <a:pos x="T2" y="T3"/>
              </a:cxn>
              <a:cxn ang="0">
                <a:pos x="T4" y="T5"/>
              </a:cxn>
              <a:cxn ang="0">
                <a:pos x="T6" y="T7"/>
              </a:cxn>
              <a:cxn ang="0">
                <a:pos x="T8" y="T9"/>
              </a:cxn>
            </a:cxnLst>
            <a:rect l="0" t="0" r="r" b="b"/>
            <a:pathLst>
              <a:path w="72" h="116">
                <a:moveTo>
                  <a:pt x="72" y="0"/>
                </a:moveTo>
                <a:cubicBezTo>
                  <a:pt x="70" y="0"/>
                  <a:pt x="70" y="0"/>
                  <a:pt x="70" y="0"/>
                </a:cubicBezTo>
                <a:cubicBezTo>
                  <a:pt x="67" y="49"/>
                  <a:pt x="40" y="91"/>
                  <a:pt x="0" y="115"/>
                </a:cubicBezTo>
                <a:cubicBezTo>
                  <a:pt x="0" y="116"/>
                  <a:pt x="0" y="116"/>
                  <a:pt x="0" y="116"/>
                </a:cubicBezTo>
                <a:cubicBezTo>
                  <a:pt x="40" y="92"/>
                  <a:pt x="68" y="49"/>
                  <a:pt x="7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bg-BG"/>
          </a:p>
        </p:txBody>
      </p:sp>
      <p:sp>
        <p:nvSpPr>
          <p:cNvPr id="30" name="Rectangle 50"/>
          <p:cNvSpPr>
            <a:spLocks noChangeArrowheads="1"/>
          </p:cNvSpPr>
          <p:nvPr/>
        </p:nvSpPr>
        <p:spPr bwMode="auto">
          <a:xfrm>
            <a:off x="3586779" y="2476316"/>
            <a:ext cx="95728" cy="247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bg-BG"/>
          </a:p>
        </p:txBody>
      </p:sp>
      <p:sp>
        <p:nvSpPr>
          <p:cNvPr id="34" name="Rectangle 51"/>
          <p:cNvSpPr>
            <a:spLocks noChangeArrowheads="1"/>
          </p:cNvSpPr>
          <p:nvPr/>
        </p:nvSpPr>
        <p:spPr bwMode="auto">
          <a:xfrm>
            <a:off x="3492702" y="2476316"/>
            <a:ext cx="56942" cy="247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bg-BG"/>
          </a:p>
        </p:txBody>
      </p:sp>
      <p:sp>
        <p:nvSpPr>
          <p:cNvPr id="36" name="Rectangle 52"/>
          <p:cNvSpPr>
            <a:spLocks noChangeArrowheads="1"/>
          </p:cNvSpPr>
          <p:nvPr/>
        </p:nvSpPr>
        <p:spPr bwMode="auto">
          <a:xfrm>
            <a:off x="2013868" y="2474666"/>
            <a:ext cx="964708" cy="7428"/>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bg-BG"/>
          </a:p>
        </p:txBody>
      </p:sp>
      <p:sp>
        <p:nvSpPr>
          <p:cNvPr id="37" name="Freeform 53"/>
          <p:cNvSpPr>
            <a:spLocks noEditPoints="1"/>
          </p:cNvSpPr>
          <p:nvPr/>
        </p:nvSpPr>
        <p:spPr bwMode="auto">
          <a:xfrm>
            <a:off x="3243480" y="2742044"/>
            <a:ext cx="41263" cy="40437"/>
          </a:xfrm>
          <a:custGeom>
            <a:avLst/>
            <a:gdLst>
              <a:gd name="T0" fmla="*/ 0 w 21"/>
              <a:gd name="T1" fmla="*/ 11 h 21"/>
              <a:gd name="T2" fmla="*/ 10 w 21"/>
              <a:gd name="T3" fmla="*/ 0 h 21"/>
              <a:gd name="T4" fmla="*/ 21 w 21"/>
              <a:gd name="T5" fmla="*/ 11 h 21"/>
              <a:gd name="T6" fmla="*/ 10 w 21"/>
              <a:gd name="T7" fmla="*/ 21 h 21"/>
              <a:gd name="T8" fmla="*/ 0 w 21"/>
              <a:gd name="T9" fmla="*/ 11 h 21"/>
              <a:gd name="T10" fmla="*/ 20 w 21"/>
              <a:gd name="T11" fmla="*/ 11 h 21"/>
              <a:gd name="T12" fmla="*/ 10 w 21"/>
              <a:gd name="T13" fmla="*/ 1 h 21"/>
              <a:gd name="T14" fmla="*/ 1 w 21"/>
              <a:gd name="T15" fmla="*/ 11 h 21"/>
              <a:gd name="T16" fmla="*/ 10 w 21"/>
              <a:gd name="T17" fmla="*/ 20 h 21"/>
              <a:gd name="T18" fmla="*/ 20 w 21"/>
              <a:gd name="T19"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0" y="11"/>
                </a:moveTo>
                <a:cubicBezTo>
                  <a:pt x="0" y="5"/>
                  <a:pt x="5" y="0"/>
                  <a:pt x="10" y="0"/>
                </a:cubicBezTo>
                <a:cubicBezTo>
                  <a:pt x="16" y="0"/>
                  <a:pt x="21" y="5"/>
                  <a:pt x="21" y="11"/>
                </a:cubicBezTo>
                <a:cubicBezTo>
                  <a:pt x="21" y="17"/>
                  <a:pt x="16" y="21"/>
                  <a:pt x="10" y="21"/>
                </a:cubicBezTo>
                <a:cubicBezTo>
                  <a:pt x="5" y="21"/>
                  <a:pt x="0" y="17"/>
                  <a:pt x="0" y="11"/>
                </a:cubicBezTo>
                <a:close/>
                <a:moveTo>
                  <a:pt x="20" y="11"/>
                </a:moveTo>
                <a:cubicBezTo>
                  <a:pt x="20" y="6"/>
                  <a:pt x="16" y="1"/>
                  <a:pt x="10" y="1"/>
                </a:cubicBezTo>
                <a:cubicBezTo>
                  <a:pt x="5" y="1"/>
                  <a:pt x="1" y="6"/>
                  <a:pt x="1" y="11"/>
                </a:cubicBezTo>
                <a:cubicBezTo>
                  <a:pt x="1" y="16"/>
                  <a:pt x="5" y="20"/>
                  <a:pt x="10" y="20"/>
                </a:cubicBezTo>
                <a:cubicBezTo>
                  <a:pt x="16" y="20"/>
                  <a:pt x="20" y="16"/>
                  <a:pt x="20" y="1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bg-BG"/>
          </a:p>
        </p:txBody>
      </p:sp>
      <p:sp>
        <p:nvSpPr>
          <p:cNvPr id="38" name="Freeform 54"/>
          <p:cNvSpPr>
            <a:spLocks noEditPoints="1"/>
          </p:cNvSpPr>
          <p:nvPr/>
        </p:nvSpPr>
        <p:spPr bwMode="auto">
          <a:xfrm>
            <a:off x="3547993" y="2457336"/>
            <a:ext cx="40437" cy="40437"/>
          </a:xfrm>
          <a:custGeom>
            <a:avLst/>
            <a:gdLst>
              <a:gd name="T0" fmla="*/ 0 w 21"/>
              <a:gd name="T1" fmla="*/ 11 h 21"/>
              <a:gd name="T2" fmla="*/ 10 w 21"/>
              <a:gd name="T3" fmla="*/ 0 h 21"/>
              <a:gd name="T4" fmla="*/ 21 w 21"/>
              <a:gd name="T5" fmla="*/ 11 h 21"/>
              <a:gd name="T6" fmla="*/ 10 w 21"/>
              <a:gd name="T7" fmla="*/ 21 h 21"/>
              <a:gd name="T8" fmla="*/ 0 w 21"/>
              <a:gd name="T9" fmla="*/ 11 h 21"/>
              <a:gd name="T10" fmla="*/ 20 w 21"/>
              <a:gd name="T11" fmla="*/ 11 h 21"/>
              <a:gd name="T12" fmla="*/ 10 w 21"/>
              <a:gd name="T13" fmla="*/ 1 h 21"/>
              <a:gd name="T14" fmla="*/ 1 w 21"/>
              <a:gd name="T15" fmla="*/ 11 h 21"/>
              <a:gd name="T16" fmla="*/ 10 w 21"/>
              <a:gd name="T17" fmla="*/ 20 h 21"/>
              <a:gd name="T18" fmla="*/ 20 w 21"/>
              <a:gd name="T19"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0" y="11"/>
                </a:moveTo>
                <a:cubicBezTo>
                  <a:pt x="0" y="5"/>
                  <a:pt x="5" y="0"/>
                  <a:pt x="10" y="0"/>
                </a:cubicBezTo>
                <a:cubicBezTo>
                  <a:pt x="16" y="0"/>
                  <a:pt x="21" y="5"/>
                  <a:pt x="21" y="11"/>
                </a:cubicBezTo>
                <a:cubicBezTo>
                  <a:pt x="21" y="17"/>
                  <a:pt x="16" y="21"/>
                  <a:pt x="10" y="21"/>
                </a:cubicBezTo>
                <a:cubicBezTo>
                  <a:pt x="5" y="21"/>
                  <a:pt x="0" y="17"/>
                  <a:pt x="0" y="11"/>
                </a:cubicBezTo>
                <a:close/>
                <a:moveTo>
                  <a:pt x="20" y="11"/>
                </a:moveTo>
                <a:cubicBezTo>
                  <a:pt x="20" y="6"/>
                  <a:pt x="15" y="1"/>
                  <a:pt x="10" y="1"/>
                </a:cubicBezTo>
                <a:cubicBezTo>
                  <a:pt x="5" y="1"/>
                  <a:pt x="1" y="6"/>
                  <a:pt x="1" y="11"/>
                </a:cubicBezTo>
                <a:cubicBezTo>
                  <a:pt x="1" y="16"/>
                  <a:pt x="5" y="20"/>
                  <a:pt x="10" y="20"/>
                </a:cubicBezTo>
                <a:cubicBezTo>
                  <a:pt x="15" y="20"/>
                  <a:pt x="20" y="16"/>
                  <a:pt x="20" y="1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bg-BG"/>
          </a:p>
        </p:txBody>
      </p:sp>
      <p:sp>
        <p:nvSpPr>
          <p:cNvPr id="39" name="Freeform 55"/>
          <p:cNvSpPr>
            <a:spLocks/>
          </p:cNvSpPr>
          <p:nvPr/>
        </p:nvSpPr>
        <p:spPr bwMode="auto">
          <a:xfrm>
            <a:off x="3034693" y="2478792"/>
            <a:ext cx="481941" cy="247572"/>
          </a:xfrm>
          <a:custGeom>
            <a:avLst/>
            <a:gdLst>
              <a:gd name="T0" fmla="*/ 0 w 247"/>
              <a:gd name="T1" fmla="*/ 0 h 127"/>
              <a:gd name="T2" fmla="*/ 1 w 247"/>
              <a:gd name="T3" fmla="*/ 0 h 127"/>
              <a:gd name="T4" fmla="*/ 127 w 247"/>
              <a:gd name="T5" fmla="*/ 126 h 127"/>
              <a:gd name="T6" fmla="*/ 208 w 247"/>
              <a:gd name="T7" fmla="*/ 97 h 127"/>
              <a:gd name="T8" fmla="*/ 246 w 247"/>
              <a:gd name="T9" fmla="*/ 44 h 127"/>
              <a:gd name="T10" fmla="*/ 247 w 247"/>
              <a:gd name="T11" fmla="*/ 44 h 127"/>
              <a:gd name="T12" fmla="*/ 209 w 247"/>
              <a:gd name="T13" fmla="*/ 98 h 127"/>
              <a:gd name="T14" fmla="*/ 127 w 247"/>
              <a:gd name="T15" fmla="*/ 127 h 127"/>
              <a:gd name="T16" fmla="*/ 0 w 247"/>
              <a:gd name="T1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127">
                <a:moveTo>
                  <a:pt x="0" y="0"/>
                </a:moveTo>
                <a:cubicBezTo>
                  <a:pt x="1" y="0"/>
                  <a:pt x="1" y="0"/>
                  <a:pt x="1" y="0"/>
                </a:cubicBezTo>
                <a:cubicBezTo>
                  <a:pt x="1" y="70"/>
                  <a:pt x="58" y="126"/>
                  <a:pt x="127" y="126"/>
                </a:cubicBezTo>
                <a:cubicBezTo>
                  <a:pt x="157" y="126"/>
                  <a:pt x="185" y="116"/>
                  <a:pt x="208" y="97"/>
                </a:cubicBezTo>
                <a:cubicBezTo>
                  <a:pt x="225" y="83"/>
                  <a:pt x="238" y="64"/>
                  <a:pt x="246" y="44"/>
                </a:cubicBezTo>
                <a:cubicBezTo>
                  <a:pt x="247" y="44"/>
                  <a:pt x="247" y="44"/>
                  <a:pt x="247" y="44"/>
                </a:cubicBezTo>
                <a:cubicBezTo>
                  <a:pt x="239" y="65"/>
                  <a:pt x="226" y="84"/>
                  <a:pt x="209" y="98"/>
                </a:cubicBezTo>
                <a:cubicBezTo>
                  <a:pt x="186" y="117"/>
                  <a:pt x="157" y="127"/>
                  <a:pt x="127" y="127"/>
                </a:cubicBezTo>
                <a:cubicBezTo>
                  <a:pt x="57" y="127"/>
                  <a:pt x="0" y="7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bg-BG"/>
          </a:p>
        </p:txBody>
      </p:sp>
      <p:sp>
        <p:nvSpPr>
          <p:cNvPr id="40" name="Freeform 56"/>
          <p:cNvSpPr>
            <a:spLocks/>
          </p:cNvSpPr>
          <p:nvPr/>
        </p:nvSpPr>
        <p:spPr bwMode="auto">
          <a:xfrm>
            <a:off x="3033042" y="2227093"/>
            <a:ext cx="500922" cy="419224"/>
          </a:xfrm>
          <a:custGeom>
            <a:avLst/>
            <a:gdLst>
              <a:gd name="T0" fmla="*/ 3 w 257"/>
              <a:gd name="T1" fmla="*/ 129 h 215"/>
              <a:gd name="T2" fmla="*/ 128 w 257"/>
              <a:gd name="T3" fmla="*/ 3 h 215"/>
              <a:gd name="T4" fmla="*/ 254 w 257"/>
              <a:gd name="T5" fmla="*/ 129 h 215"/>
              <a:gd name="T6" fmla="*/ 257 w 257"/>
              <a:gd name="T7" fmla="*/ 129 h 215"/>
              <a:gd name="T8" fmla="*/ 128 w 257"/>
              <a:gd name="T9" fmla="*/ 0 h 215"/>
              <a:gd name="T10" fmla="*/ 0 w 257"/>
              <a:gd name="T11" fmla="*/ 129 h 215"/>
              <a:gd name="T12" fmla="*/ 33 w 257"/>
              <a:gd name="T13" fmla="*/ 215 h 215"/>
              <a:gd name="T14" fmla="*/ 35 w 257"/>
              <a:gd name="T15" fmla="*/ 213 h 215"/>
              <a:gd name="T16" fmla="*/ 3 w 257"/>
              <a:gd name="T17" fmla="*/ 129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215">
                <a:moveTo>
                  <a:pt x="3" y="129"/>
                </a:moveTo>
                <a:cubicBezTo>
                  <a:pt x="3" y="60"/>
                  <a:pt x="59" y="3"/>
                  <a:pt x="128" y="3"/>
                </a:cubicBezTo>
                <a:cubicBezTo>
                  <a:pt x="197" y="3"/>
                  <a:pt x="254" y="60"/>
                  <a:pt x="254" y="129"/>
                </a:cubicBezTo>
                <a:cubicBezTo>
                  <a:pt x="257" y="129"/>
                  <a:pt x="257" y="129"/>
                  <a:pt x="257" y="129"/>
                </a:cubicBezTo>
                <a:cubicBezTo>
                  <a:pt x="257" y="58"/>
                  <a:pt x="199" y="0"/>
                  <a:pt x="128" y="0"/>
                </a:cubicBezTo>
                <a:cubicBezTo>
                  <a:pt x="57" y="0"/>
                  <a:pt x="0" y="58"/>
                  <a:pt x="0" y="129"/>
                </a:cubicBezTo>
                <a:cubicBezTo>
                  <a:pt x="0" y="162"/>
                  <a:pt x="12" y="192"/>
                  <a:pt x="33" y="215"/>
                </a:cubicBezTo>
                <a:cubicBezTo>
                  <a:pt x="35" y="213"/>
                  <a:pt x="35" y="213"/>
                  <a:pt x="35" y="213"/>
                </a:cubicBezTo>
                <a:cubicBezTo>
                  <a:pt x="15" y="191"/>
                  <a:pt x="3" y="161"/>
                  <a:pt x="3" y="12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bg-BG"/>
          </a:p>
        </p:txBody>
      </p:sp>
      <p:sp>
        <p:nvSpPr>
          <p:cNvPr id="42" name="Oval 57"/>
          <p:cNvSpPr>
            <a:spLocks noChangeArrowheads="1"/>
          </p:cNvSpPr>
          <p:nvPr/>
        </p:nvSpPr>
        <p:spPr bwMode="auto">
          <a:xfrm>
            <a:off x="3263285" y="2180054"/>
            <a:ext cx="24757" cy="2558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bg-BG"/>
          </a:p>
        </p:txBody>
      </p:sp>
      <p:sp>
        <p:nvSpPr>
          <p:cNvPr id="43" name="Oval 58"/>
          <p:cNvSpPr>
            <a:spLocks noChangeArrowheads="1"/>
          </p:cNvSpPr>
          <p:nvPr/>
        </p:nvSpPr>
        <p:spPr bwMode="auto">
          <a:xfrm>
            <a:off x="3502605" y="2548938"/>
            <a:ext cx="25583" cy="24757"/>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bg-BG"/>
          </a:p>
        </p:txBody>
      </p:sp>
      <p:sp>
        <p:nvSpPr>
          <p:cNvPr id="44" name="Oval 59"/>
          <p:cNvSpPr>
            <a:spLocks noChangeArrowheads="1"/>
          </p:cNvSpPr>
          <p:nvPr/>
        </p:nvSpPr>
        <p:spPr bwMode="auto">
          <a:xfrm>
            <a:off x="3619790" y="2473016"/>
            <a:ext cx="11553" cy="9077"/>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bg-BG"/>
          </a:p>
        </p:txBody>
      </p:sp>
      <p:sp>
        <p:nvSpPr>
          <p:cNvPr id="45" name="Oval 60"/>
          <p:cNvSpPr>
            <a:spLocks noChangeArrowheads="1"/>
          </p:cNvSpPr>
          <p:nvPr/>
        </p:nvSpPr>
        <p:spPr bwMode="auto">
          <a:xfrm>
            <a:off x="3532313" y="2591850"/>
            <a:ext cx="15679" cy="17330"/>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bg-BG"/>
          </a:p>
        </p:txBody>
      </p:sp>
      <p:sp>
        <p:nvSpPr>
          <p:cNvPr id="46" name="Oval 61"/>
          <p:cNvSpPr>
            <a:spLocks noChangeArrowheads="1"/>
          </p:cNvSpPr>
          <p:nvPr/>
        </p:nvSpPr>
        <p:spPr bwMode="auto">
          <a:xfrm>
            <a:off x="3508381" y="2630637"/>
            <a:ext cx="18156" cy="17330"/>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bg-BG"/>
          </a:p>
        </p:txBody>
      </p:sp>
      <p:sp>
        <p:nvSpPr>
          <p:cNvPr id="48" name="Oval 62"/>
          <p:cNvSpPr>
            <a:spLocks noChangeArrowheads="1"/>
          </p:cNvSpPr>
          <p:nvPr/>
        </p:nvSpPr>
        <p:spPr bwMode="auto">
          <a:xfrm>
            <a:off x="3485274" y="2659520"/>
            <a:ext cx="17330" cy="18156"/>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bg-BG"/>
          </a:p>
        </p:txBody>
      </p:sp>
      <p:sp>
        <p:nvSpPr>
          <p:cNvPr id="49" name="Oval 63"/>
          <p:cNvSpPr>
            <a:spLocks noChangeArrowheads="1"/>
          </p:cNvSpPr>
          <p:nvPr/>
        </p:nvSpPr>
        <p:spPr bwMode="auto">
          <a:xfrm>
            <a:off x="3582654" y="2473016"/>
            <a:ext cx="9903" cy="9077"/>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bg-BG"/>
          </a:p>
        </p:txBody>
      </p:sp>
      <p:sp>
        <p:nvSpPr>
          <p:cNvPr id="50" name="Oval 64"/>
          <p:cNvSpPr>
            <a:spLocks noChangeArrowheads="1"/>
          </p:cNvSpPr>
          <p:nvPr/>
        </p:nvSpPr>
        <p:spPr bwMode="auto">
          <a:xfrm>
            <a:off x="3250906" y="2751122"/>
            <a:ext cx="25583" cy="23932"/>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bg-BG"/>
          </a:p>
        </p:txBody>
      </p:sp>
      <p:sp>
        <p:nvSpPr>
          <p:cNvPr id="51" name="Freeform 65"/>
          <p:cNvSpPr>
            <a:spLocks/>
          </p:cNvSpPr>
          <p:nvPr/>
        </p:nvSpPr>
        <p:spPr bwMode="auto">
          <a:xfrm>
            <a:off x="3682507" y="2451559"/>
            <a:ext cx="48690" cy="54466"/>
          </a:xfrm>
          <a:custGeom>
            <a:avLst/>
            <a:gdLst>
              <a:gd name="T0" fmla="*/ 0 w 59"/>
              <a:gd name="T1" fmla="*/ 0 h 66"/>
              <a:gd name="T2" fmla="*/ 59 w 59"/>
              <a:gd name="T3" fmla="*/ 33 h 66"/>
              <a:gd name="T4" fmla="*/ 0 w 59"/>
              <a:gd name="T5" fmla="*/ 66 h 66"/>
              <a:gd name="T6" fmla="*/ 0 w 59"/>
              <a:gd name="T7" fmla="*/ 0 h 66"/>
            </a:gdLst>
            <a:ahLst/>
            <a:cxnLst>
              <a:cxn ang="0">
                <a:pos x="T0" y="T1"/>
              </a:cxn>
              <a:cxn ang="0">
                <a:pos x="T2" y="T3"/>
              </a:cxn>
              <a:cxn ang="0">
                <a:pos x="T4" y="T5"/>
              </a:cxn>
              <a:cxn ang="0">
                <a:pos x="T6" y="T7"/>
              </a:cxn>
            </a:cxnLst>
            <a:rect l="0" t="0" r="r" b="b"/>
            <a:pathLst>
              <a:path w="59" h="66">
                <a:moveTo>
                  <a:pt x="0" y="0"/>
                </a:moveTo>
                <a:lnTo>
                  <a:pt x="59" y="33"/>
                </a:lnTo>
                <a:lnTo>
                  <a:pt x="0" y="66"/>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bg-BG"/>
          </a:p>
        </p:txBody>
      </p:sp>
      <p:sp>
        <p:nvSpPr>
          <p:cNvPr id="52" name="Freeform 66"/>
          <p:cNvSpPr>
            <a:spLocks/>
          </p:cNvSpPr>
          <p:nvPr/>
        </p:nvSpPr>
        <p:spPr bwMode="auto">
          <a:xfrm>
            <a:off x="2806926" y="2451559"/>
            <a:ext cx="50339" cy="54466"/>
          </a:xfrm>
          <a:custGeom>
            <a:avLst/>
            <a:gdLst>
              <a:gd name="T0" fmla="*/ 0 w 61"/>
              <a:gd name="T1" fmla="*/ 0 h 66"/>
              <a:gd name="T2" fmla="*/ 61 w 61"/>
              <a:gd name="T3" fmla="*/ 33 h 66"/>
              <a:gd name="T4" fmla="*/ 0 w 61"/>
              <a:gd name="T5" fmla="*/ 66 h 66"/>
              <a:gd name="T6" fmla="*/ 0 w 61"/>
              <a:gd name="T7" fmla="*/ 0 h 66"/>
            </a:gdLst>
            <a:ahLst/>
            <a:cxnLst>
              <a:cxn ang="0">
                <a:pos x="T0" y="T1"/>
              </a:cxn>
              <a:cxn ang="0">
                <a:pos x="T2" y="T3"/>
              </a:cxn>
              <a:cxn ang="0">
                <a:pos x="T4" y="T5"/>
              </a:cxn>
              <a:cxn ang="0">
                <a:pos x="T6" y="T7"/>
              </a:cxn>
            </a:cxnLst>
            <a:rect l="0" t="0" r="r" b="b"/>
            <a:pathLst>
              <a:path w="61" h="66">
                <a:moveTo>
                  <a:pt x="0" y="0"/>
                </a:moveTo>
                <a:lnTo>
                  <a:pt x="61" y="33"/>
                </a:lnTo>
                <a:lnTo>
                  <a:pt x="0" y="66"/>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bg-BG"/>
          </a:p>
        </p:txBody>
      </p:sp>
      <p:sp>
        <p:nvSpPr>
          <p:cNvPr id="53" name="Freeform 67"/>
          <p:cNvSpPr>
            <a:spLocks/>
          </p:cNvSpPr>
          <p:nvPr/>
        </p:nvSpPr>
        <p:spPr bwMode="auto">
          <a:xfrm>
            <a:off x="3409353" y="2710685"/>
            <a:ext cx="28884" cy="24757"/>
          </a:xfrm>
          <a:custGeom>
            <a:avLst/>
            <a:gdLst>
              <a:gd name="T0" fmla="*/ 35 w 35"/>
              <a:gd name="T1" fmla="*/ 28 h 30"/>
              <a:gd name="T2" fmla="*/ 0 w 35"/>
              <a:gd name="T3" fmla="*/ 30 h 30"/>
              <a:gd name="T4" fmla="*/ 16 w 35"/>
              <a:gd name="T5" fmla="*/ 0 h 30"/>
              <a:gd name="T6" fmla="*/ 35 w 35"/>
              <a:gd name="T7" fmla="*/ 28 h 30"/>
            </a:gdLst>
            <a:ahLst/>
            <a:cxnLst>
              <a:cxn ang="0">
                <a:pos x="T0" y="T1"/>
              </a:cxn>
              <a:cxn ang="0">
                <a:pos x="T2" y="T3"/>
              </a:cxn>
              <a:cxn ang="0">
                <a:pos x="T4" y="T5"/>
              </a:cxn>
              <a:cxn ang="0">
                <a:pos x="T6" y="T7"/>
              </a:cxn>
            </a:cxnLst>
            <a:rect l="0" t="0" r="r" b="b"/>
            <a:pathLst>
              <a:path w="35" h="30">
                <a:moveTo>
                  <a:pt x="35" y="28"/>
                </a:moveTo>
                <a:lnTo>
                  <a:pt x="0" y="30"/>
                </a:lnTo>
                <a:lnTo>
                  <a:pt x="16" y="0"/>
                </a:lnTo>
                <a:lnTo>
                  <a:pt x="35" y="2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bg-BG"/>
          </a:p>
        </p:txBody>
      </p:sp>
      <p:sp>
        <p:nvSpPr>
          <p:cNvPr id="54" name="Freeform 68"/>
          <p:cNvSpPr>
            <a:spLocks noEditPoints="1"/>
          </p:cNvSpPr>
          <p:nvPr/>
        </p:nvSpPr>
        <p:spPr bwMode="auto">
          <a:xfrm>
            <a:off x="3070179" y="2264229"/>
            <a:ext cx="426650" cy="428301"/>
          </a:xfrm>
          <a:custGeom>
            <a:avLst/>
            <a:gdLst>
              <a:gd name="T0" fmla="*/ 0 w 219"/>
              <a:gd name="T1" fmla="*/ 110 h 220"/>
              <a:gd name="T2" fmla="*/ 109 w 219"/>
              <a:gd name="T3" fmla="*/ 0 h 220"/>
              <a:gd name="T4" fmla="*/ 219 w 219"/>
              <a:gd name="T5" fmla="*/ 110 h 220"/>
              <a:gd name="T6" fmla="*/ 109 w 219"/>
              <a:gd name="T7" fmla="*/ 220 h 220"/>
              <a:gd name="T8" fmla="*/ 0 w 219"/>
              <a:gd name="T9" fmla="*/ 110 h 220"/>
              <a:gd name="T10" fmla="*/ 217 w 219"/>
              <a:gd name="T11" fmla="*/ 110 h 220"/>
              <a:gd name="T12" fmla="*/ 109 w 219"/>
              <a:gd name="T13" fmla="*/ 2 h 220"/>
              <a:gd name="T14" fmla="*/ 2 w 219"/>
              <a:gd name="T15" fmla="*/ 110 h 220"/>
              <a:gd name="T16" fmla="*/ 109 w 219"/>
              <a:gd name="T17" fmla="*/ 217 h 220"/>
              <a:gd name="T18" fmla="*/ 217 w 219"/>
              <a:gd name="T19" fmla="*/ 11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220">
                <a:moveTo>
                  <a:pt x="0" y="110"/>
                </a:moveTo>
                <a:cubicBezTo>
                  <a:pt x="0" y="49"/>
                  <a:pt x="49" y="0"/>
                  <a:pt x="109" y="0"/>
                </a:cubicBezTo>
                <a:cubicBezTo>
                  <a:pt x="170" y="0"/>
                  <a:pt x="219" y="49"/>
                  <a:pt x="219" y="110"/>
                </a:cubicBezTo>
                <a:cubicBezTo>
                  <a:pt x="219" y="170"/>
                  <a:pt x="170" y="220"/>
                  <a:pt x="109" y="220"/>
                </a:cubicBezTo>
                <a:cubicBezTo>
                  <a:pt x="49" y="220"/>
                  <a:pt x="0" y="170"/>
                  <a:pt x="0" y="110"/>
                </a:cubicBezTo>
                <a:close/>
                <a:moveTo>
                  <a:pt x="217" y="110"/>
                </a:moveTo>
                <a:cubicBezTo>
                  <a:pt x="217" y="51"/>
                  <a:pt x="169" y="2"/>
                  <a:pt x="109" y="2"/>
                </a:cubicBezTo>
                <a:cubicBezTo>
                  <a:pt x="50" y="2"/>
                  <a:pt x="2" y="51"/>
                  <a:pt x="2" y="110"/>
                </a:cubicBezTo>
                <a:cubicBezTo>
                  <a:pt x="2" y="169"/>
                  <a:pt x="50" y="217"/>
                  <a:pt x="109" y="217"/>
                </a:cubicBezTo>
                <a:cubicBezTo>
                  <a:pt x="169" y="217"/>
                  <a:pt x="217" y="169"/>
                  <a:pt x="217" y="1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bg-BG"/>
          </a:p>
        </p:txBody>
      </p:sp>
      <p:sp>
        <p:nvSpPr>
          <p:cNvPr id="55" name="Freeform 69"/>
          <p:cNvSpPr>
            <a:spLocks noEditPoints="1"/>
          </p:cNvSpPr>
          <p:nvPr/>
        </p:nvSpPr>
        <p:spPr bwMode="auto">
          <a:xfrm>
            <a:off x="2974450" y="2453209"/>
            <a:ext cx="48690" cy="47039"/>
          </a:xfrm>
          <a:custGeom>
            <a:avLst/>
            <a:gdLst>
              <a:gd name="T0" fmla="*/ 0 w 25"/>
              <a:gd name="T1" fmla="*/ 12 h 24"/>
              <a:gd name="T2" fmla="*/ 13 w 25"/>
              <a:gd name="T3" fmla="*/ 0 h 24"/>
              <a:gd name="T4" fmla="*/ 25 w 25"/>
              <a:gd name="T5" fmla="*/ 12 h 24"/>
              <a:gd name="T6" fmla="*/ 13 w 25"/>
              <a:gd name="T7" fmla="*/ 24 h 24"/>
              <a:gd name="T8" fmla="*/ 0 w 25"/>
              <a:gd name="T9" fmla="*/ 12 h 24"/>
              <a:gd name="T10" fmla="*/ 22 w 25"/>
              <a:gd name="T11" fmla="*/ 12 h 24"/>
              <a:gd name="T12" fmla="*/ 13 w 25"/>
              <a:gd name="T13" fmla="*/ 2 h 24"/>
              <a:gd name="T14" fmla="*/ 3 w 25"/>
              <a:gd name="T15" fmla="*/ 12 h 24"/>
              <a:gd name="T16" fmla="*/ 13 w 25"/>
              <a:gd name="T17" fmla="*/ 22 h 24"/>
              <a:gd name="T18" fmla="*/ 22 w 25"/>
              <a:gd name="T19"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4">
                <a:moveTo>
                  <a:pt x="0" y="12"/>
                </a:moveTo>
                <a:cubicBezTo>
                  <a:pt x="0" y="6"/>
                  <a:pt x="6" y="0"/>
                  <a:pt x="13" y="0"/>
                </a:cubicBezTo>
                <a:cubicBezTo>
                  <a:pt x="19" y="0"/>
                  <a:pt x="25" y="6"/>
                  <a:pt x="25" y="12"/>
                </a:cubicBezTo>
                <a:cubicBezTo>
                  <a:pt x="25" y="19"/>
                  <a:pt x="19" y="24"/>
                  <a:pt x="13" y="24"/>
                </a:cubicBezTo>
                <a:cubicBezTo>
                  <a:pt x="6" y="24"/>
                  <a:pt x="0" y="19"/>
                  <a:pt x="0" y="12"/>
                </a:cubicBezTo>
                <a:close/>
                <a:moveTo>
                  <a:pt x="22" y="12"/>
                </a:moveTo>
                <a:cubicBezTo>
                  <a:pt x="22" y="7"/>
                  <a:pt x="18" y="2"/>
                  <a:pt x="13" y="2"/>
                </a:cubicBezTo>
                <a:cubicBezTo>
                  <a:pt x="7" y="2"/>
                  <a:pt x="3" y="7"/>
                  <a:pt x="3" y="12"/>
                </a:cubicBezTo>
                <a:cubicBezTo>
                  <a:pt x="3" y="18"/>
                  <a:pt x="7" y="22"/>
                  <a:pt x="13" y="22"/>
                </a:cubicBezTo>
                <a:cubicBezTo>
                  <a:pt x="18" y="22"/>
                  <a:pt x="22" y="18"/>
                  <a:pt x="22" y="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bg-BG"/>
          </a:p>
        </p:txBody>
      </p:sp>
      <p:sp>
        <p:nvSpPr>
          <p:cNvPr id="56" name="Oval 55"/>
          <p:cNvSpPr/>
          <p:nvPr/>
        </p:nvSpPr>
        <p:spPr>
          <a:xfrm>
            <a:off x="1906174" y="2425151"/>
            <a:ext cx="107282" cy="1072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105"/>
          <p:cNvSpPr>
            <a:spLocks noChangeArrowheads="1"/>
          </p:cNvSpPr>
          <p:nvPr/>
        </p:nvSpPr>
        <p:spPr bwMode="auto">
          <a:xfrm>
            <a:off x="2532121" y="3390026"/>
            <a:ext cx="28884" cy="29709"/>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bg-BG"/>
          </a:p>
        </p:txBody>
      </p:sp>
      <p:sp>
        <p:nvSpPr>
          <p:cNvPr id="58" name="Oval 106"/>
          <p:cNvSpPr>
            <a:spLocks noChangeArrowheads="1"/>
          </p:cNvSpPr>
          <p:nvPr/>
        </p:nvSpPr>
        <p:spPr bwMode="auto">
          <a:xfrm>
            <a:off x="2426489" y="3388377"/>
            <a:ext cx="29709" cy="28883"/>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bg-BG"/>
          </a:p>
        </p:txBody>
      </p:sp>
      <p:sp>
        <p:nvSpPr>
          <p:cNvPr id="59" name="Freeform 107"/>
          <p:cNvSpPr>
            <a:spLocks/>
          </p:cNvSpPr>
          <p:nvPr/>
        </p:nvSpPr>
        <p:spPr bwMode="auto">
          <a:xfrm>
            <a:off x="3282265" y="3423862"/>
            <a:ext cx="284708" cy="266553"/>
          </a:xfrm>
          <a:custGeom>
            <a:avLst/>
            <a:gdLst>
              <a:gd name="T0" fmla="*/ 146 w 146"/>
              <a:gd name="T1" fmla="*/ 0 h 137"/>
              <a:gd name="T2" fmla="*/ 145 w 146"/>
              <a:gd name="T3" fmla="*/ 0 h 137"/>
              <a:gd name="T4" fmla="*/ 0 w 146"/>
              <a:gd name="T5" fmla="*/ 136 h 137"/>
              <a:gd name="T6" fmla="*/ 0 w 146"/>
              <a:gd name="T7" fmla="*/ 137 h 137"/>
              <a:gd name="T8" fmla="*/ 146 w 146"/>
              <a:gd name="T9" fmla="*/ 0 h 137"/>
            </a:gdLst>
            <a:ahLst/>
            <a:cxnLst>
              <a:cxn ang="0">
                <a:pos x="T0" y="T1"/>
              </a:cxn>
              <a:cxn ang="0">
                <a:pos x="T2" y="T3"/>
              </a:cxn>
              <a:cxn ang="0">
                <a:pos x="T4" y="T5"/>
              </a:cxn>
              <a:cxn ang="0">
                <a:pos x="T6" y="T7"/>
              </a:cxn>
              <a:cxn ang="0">
                <a:pos x="T8" y="T9"/>
              </a:cxn>
            </a:cxnLst>
            <a:rect l="0" t="0" r="r" b="b"/>
            <a:pathLst>
              <a:path w="146" h="137">
                <a:moveTo>
                  <a:pt x="146" y="0"/>
                </a:moveTo>
                <a:cubicBezTo>
                  <a:pt x="145" y="0"/>
                  <a:pt x="145" y="0"/>
                  <a:pt x="145" y="0"/>
                </a:cubicBezTo>
                <a:cubicBezTo>
                  <a:pt x="140" y="76"/>
                  <a:pt x="77" y="136"/>
                  <a:pt x="0" y="136"/>
                </a:cubicBezTo>
                <a:cubicBezTo>
                  <a:pt x="0" y="137"/>
                  <a:pt x="0" y="137"/>
                  <a:pt x="0" y="137"/>
                </a:cubicBezTo>
                <a:cubicBezTo>
                  <a:pt x="78" y="137"/>
                  <a:pt x="141" y="76"/>
                  <a:pt x="146"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bg-BG"/>
          </a:p>
        </p:txBody>
      </p:sp>
      <p:sp>
        <p:nvSpPr>
          <p:cNvPr id="60" name="Freeform 108"/>
          <p:cNvSpPr>
            <a:spLocks/>
          </p:cNvSpPr>
          <p:nvPr/>
        </p:nvSpPr>
        <p:spPr bwMode="auto">
          <a:xfrm>
            <a:off x="3282265" y="3119347"/>
            <a:ext cx="212912" cy="97378"/>
          </a:xfrm>
          <a:custGeom>
            <a:avLst/>
            <a:gdLst>
              <a:gd name="T0" fmla="*/ 109 w 109"/>
              <a:gd name="T1" fmla="*/ 48 h 50"/>
              <a:gd name="T2" fmla="*/ 0 w 109"/>
              <a:gd name="T3" fmla="*/ 0 h 50"/>
              <a:gd name="T4" fmla="*/ 0 w 109"/>
              <a:gd name="T5" fmla="*/ 1 h 50"/>
              <a:gd name="T6" fmla="*/ 109 w 109"/>
              <a:gd name="T7" fmla="*/ 49 h 50"/>
              <a:gd name="T8" fmla="*/ 109 w 109"/>
              <a:gd name="T9" fmla="*/ 50 h 50"/>
              <a:gd name="T10" fmla="*/ 109 w 109"/>
              <a:gd name="T11" fmla="*/ 48 h 50"/>
            </a:gdLst>
            <a:ahLst/>
            <a:cxnLst>
              <a:cxn ang="0">
                <a:pos x="T0" y="T1"/>
              </a:cxn>
              <a:cxn ang="0">
                <a:pos x="T2" y="T3"/>
              </a:cxn>
              <a:cxn ang="0">
                <a:pos x="T4" y="T5"/>
              </a:cxn>
              <a:cxn ang="0">
                <a:pos x="T6" y="T7"/>
              </a:cxn>
              <a:cxn ang="0">
                <a:pos x="T8" y="T9"/>
              </a:cxn>
              <a:cxn ang="0">
                <a:pos x="T10" y="T11"/>
              </a:cxn>
            </a:cxnLst>
            <a:rect l="0" t="0" r="r" b="b"/>
            <a:pathLst>
              <a:path w="109" h="50">
                <a:moveTo>
                  <a:pt x="109" y="48"/>
                </a:moveTo>
                <a:cubicBezTo>
                  <a:pt x="82" y="18"/>
                  <a:pt x="43" y="0"/>
                  <a:pt x="0" y="0"/>
                </a:cubicBezTo>
                <a:cubicBezTo>
                  <a:pt x="0" y="1"/>
                  <a:pt x="0" y="1"/>
                  <a:pt x="0" y="1"/>
                </a:cubicBezTo>
                <a:cubicBezTo>
                  <a:pt x="43" y="1"/>
                  <a:pt x="82" y="20"/>
                  <a:pt x="109" y="49"/>
                </a:cubicBezTo>
                <a:cubicBezTo>
                  <a:pt x="109" y="49"/>
                  <a:pt x="109" y="49"/>
                  <a:pt x="109" y="50"/>
                </a:cubicBezTo>
                <a:lnTo>
                  <a:pt x="109" y="4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bg-BG"/>
          </a:p>
        </p:txBody>
      </p:sp>
      <p:sp>
        <p:nvSpPr>
          <p:cNvPr id="61" name="Freeform 109"/>
          <p:cNvSpPr>
            <a:spLocks/>
          </p:cNvSpPr>
          <p:nvPr/>
        </p:nvSpPr>
        <p:spPr bwMode="auto">
          <a:xfrm>
            <a:off x="2995907" y="3423862"/>
            <a:ext cx="249223" cy="266553"/>
          </a:xfrm>
          <a:custGeom>
            <a:avLst/>
            <a:gdLst>
              <a:gd name="T0" fmla="*/ 4 w 128"/>
              <a:gd name="T1" fmla="*/ 0 h 137"/>
              <a:gd name="T2" fmla="*/ 0 w 128"/>
              <a:gd name="T3" fmla="*/ 0 h 137"/>
              <a:gd name="T4" fmla="*/ 127 w 128"/>
              <a:gd name="T5" fmla="*/ 137 h 137"/>
              <a:gd name="T6" fmla="*/ 128 w 128"/>
              <a:gd name="T7" fmla="*/ 132 h 137"/>
              <a:gd name="T8" fmla="*/ 4 w 128"/>
              <a:gd name="T9" fmla="*/ 0 h 137"/>
            </a:gdLst>
            <a:ahLst/>
            <a:cxnLst>
              <a:cxn ang="0">
                <a:pos x="T0" y="T1"/>
              </a:cxn>
              <a:cxn ang="0">
                <a:pos x="T2" y="T3"/>
              </a:cxn>
              <a:cxn ang="0">
                <a:pos x="T4" y="T5"/>
              </a:cxn>
              <a:cxn ang="0">
                <a:pos x="T6" y="T7"/>
              </a:cxn>
              <a:cxn ang="0">
                <a:pos x="T8" y="T9"/>
              </a:cxn>
            </a:cxnLst>
            <a:rect l="0" t="0" r="r" b="b"/>
            <a:pathLst>
              <a:path w="128" h="137">
                <a:moveTo>
                  <a:pt x="4" y="0"/>
                </a:moveTo>
                <a:cubicBezTo>
                  <a:pt x="0" y="0"/>
                  <a:pt x="0" y="0"/>
                  <a:pt x="0" y="0"/>
                </a:cubicBezTo>
                <a:cubicBezTo>
                  <a:pt x="4" y="71"/>
                  <a:pt x="58" y="128"/>
                  <a:pt x="127" y="137"/>
                </a:cubicBezTo>
                <a:cubicBezTo>
                  <a:pt x="128" y="132"/>
                  <a:pt x="128" y="132"/>
                  <a:pt x="128" y="132"/>
                </a:cubicBezTo>
                <a:cubicBezTo>
                  <a:pt x="61" y="123"/>
                  <a:pt x="9" y="68"/>
                  <a:pt x="4"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bg-BG"/>
          </a:p>
        </p:txBody>
      </p:sp>
      <p:sp>
        <p:nvSpPr>
          <p:cNvPr id="62" name="Freeform 110"/>
          <p:cNvSpPr>
            <a:spLocks/>
          </p:cNvSpPr>
          <p:nvPr/>
        </p:nvSpPr>
        <p:spPr bwMode="auto">
          <a:xfrm>
            <a:off x="2995907" y="3115222"/>
            <a:ext cx="286359" cy="269029"/>
          </a:xfrm>
          <a:custGeom>
            <a:avLst/>
            <a:gdLst>
              <a:gd name="T0" fmla="*/ 4 w 147"/>
              <a:gd name="T1" fmla="*/ 138 h 138"/>
              <a:gd name="T2" fmla="*/ 147 w 147"/>
              <a:gd name="T3" fmla="*/ 5 h 138"/>
              <a:gd name="T4" fmla="*/ 147 w 147"/>
              <a:gd name="T5" fmla="*/ 0 h 138"/>
              <a:gd name="T6" fmla="*/ 0 w 147"/>
              <a:gd name="T7" fmla="*/ 138 h 138"/>
              <a:gd name="T8" fmla="*/ 4 w 147"/>
              <a:gd name="T9" fmla="*/ 138 h 138"/>
            </a:gdLst>
            <a:ahLst/>
            <a:cxnLst>
              <a:cxn ang="0">
                <a:pos x="T0" y="T1"/>
              </a:cxn>
              <a:cxn ang="0">
                <a:pos x="T2" y="T3"/>
              </a:cxn>
              <a:cxn ang="0">
                <a:pos x="T4" y="T5"/>
              </a:cxn>
              <a:cxn ang="0">
                <a:pos x="T6" y="T7"/>
              </a:cxn>
              <a:cxn ang="0">
                <a:pos x="T8" y="T9"/>
              </a:cxn>
            </a:cxnLst>
            <a:rect l="0" t="0" r="r" b="b"/>
            <a:pathLst>
              <a:path w="147" h="138">
                <a:moveTo>
                  <a:pt x="4" y="138"/>
                </a:moveTo>
                <a:cubicBezTo>
                  <a:pt x="9" y="64"/>
                  <a:pt x="72" y="5"/>
                  <a:pt x="147" y="5"/>
                </a:cubicBezTo>
                <a:cubicBezTo>
                  <a:pt x="147" y="0"/>
                  <a:pt x="147" y="0"/>
                  <a:pt x="147" y="0"/>
                </a:cubicBezTo>
                <a:cubicBezTo>
                  <a:pt x="69" y="0"/>
                  <a:pt x="5" y="61"/>
                  <a:pt x="0" y="138"/>
                </a:cubicBezTo>
                <a:lnTo>
                  <a:pt x="4" y="13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bg-BG"/>
          </a:p>
        </p:txBody>
      </p:sp>
      <p:sp>
        <p:nvSpPr>
          <p:cNvPr id="63" name="Rectangle 111"/>
          <p:cNvSpPr>
            <a:spLocks noChangeArrowheads="1"/>
          </p:cNvSpPr>
          <p:nvPr/>
        </p:nvSpPr>
        <p:spPr bwMode="auto">
          <a:xfrm>
            <a:off x="3586779" y="3404056"/>
            <a:ext cx="95728" cy="1650"/>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bg-BG"/>
          </a:p>
        </p:txBody>
      </p:sp>
      <p:sp>
        <p:nvSpPr>
          <p:cNvPr id="64" name="Rectangle 112"/>
          <p:cNvSpPr>
            <a:spLocks noChangeArrowheads="1"/>
          </p:cNvSpPr>
          <p:nvPr/>
        </p:nvSpPr>
        <p:spPr bwMode="auto">
          <a:xfrm>
            <a:off x="3492702" y="3404056"/>
            <a:ext cx="56942" cy="1650"/>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bg-BG"/>
          </a:p>
        </p:txBody>
      </p:sp>
      <p:sp>
        <p:nvSpPr>
          <p:cNvPr id="65" name="Rectangle 113"/>
          <p:cNvSpPr>
            <a:spLocks noChangeArrowheads="1"/>
          </p:cNvSpPr>
          <p:nvPr/>
        </p:nvSpPr>
        <p:spPr bwMode="auto">
          <a:xfrm>
            <a:off x="2442169" y="3399930"/>
            <a:ext cx="536407" cy="8252"/>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bg-BG"/>
          </a:p>
        </p:txBody>
      </p:sp>
      <p:sp>
        <p:nvSpPr>
          <p:cNvPr id="66" name="Freeform 114"/>
          <p:cNvSpPr>
            <a:spLocks noEditPoints="1"/>
          </p:cNvSpPr>
          <p:nvPr/>
        </p:nvSpPr>
        <p:spPr bwMode="auto">
          <a:xfrm>
            <a:off x="3243480" y="3668959"/>
            <a:ext cx="41263" cy="41263"/>
          </a:xfrm>
          <a:custGeom>
            <a:avLst/>
            <a:gdLst>
              <a:gd name="T0" fmla="*/ 0 w 21"/>
              <a:gd name="T1" fmla="*/ 10 h 21"/>
              <a:gd name="T2" fmla="*/ 10 w 21"/>
              <a:gd name="T3" fmla="*/ 0 h 21"/>
              <a:gd name="T4" fmla="*/ 21 w 21"/>
              <a:gd name="T5" fmla="*/ 10 h 21"/>
              <a:gd name="T6" fmla="*/ 10 w 21"/>
              <a:gd name="T7" fmla="*/ 21 h 21"/>
              <a:gd name="T8" fmla="*/ 0 w 21"/>
              <a:gd name="T9" fmla="*/ 10 h 21"/>
              <a:gd name="T10" fmla="*/ 20 w 21"/>
              <a:gd name="T11" fmla="*/ 10 h 21"/>
              <a:gd name="T12" fmla="*/ 10 w 21"/>
              <a:gd name="T13" fmla="*/ 1 h 21"/>
              <a:gd name="T14" fmla="*/ 1 w 21"/>
              <a:gd name="T15" fmla="*/ 10 h 21"/>
              <a:gd name="T16" fmla="*/ 10 w 21"/>
              <a:gd name="T17" fmla="*/ 20 h 21"/>
              <a:gd name="T18" fmla="*/ 20 w 21"/>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0" y="10"/>
                </a:moveTo>
                <a:cubicBezTo>
                  <a:pt x="0" y="4"/>
                  <a:pt x="5" y="0"/>
                  <a:pt x="10" y="0"/>
                </a:cubicBezTo>
                <a:cubicBezTo>
                  <a:pt x="16" y="0"/>
                  <a:pt x="21" y="4"/>
                  <a:pt x="21" y="10"/>
                </a:cubicBezTo>
                <a:cubicBezTo>
                  <a:pt x="21" y="16"/>
                  <a:pt x="16" y="21"/>
                  <a:pt x="10" y="21"/>
                </a:cubicBezTo>
                <a:cubicBezTo>
                  <a:pt x="5" y="21"/>
                  <a:pt x="0" y="16"/>
                  <a:pt x="0" y="10"/>
                </a:cubicBezTo>
                <a:close/>
                <a:moveTo>
                  <a:pt x="20" y="10"/>
                </a:moveTo>
                <a:cubicBezTo>
                  <a:pt x="20" y="5"/>
                  <a:pt x="15" y="1"/>
                  <a:pt x="10" y="1"/>
                </a:cubicBezTo>
                <a:cubicBezTo>
                  <a:pt x="5" y="1"/>
                  <a:pt x="1" y="5"/>
                  <a:pt x="1" y="10"/>
                </a:cubicBezTo>
                <a:cubicBezTo>
                  <a:pt x="1" y="15"/>
                  <a:pt x="5" y="20"/>
                  <a:pt x="10" y="20"/>
                </a:cubicBezTo>
                <a:cubicBezTo>
                  <a:pt x="15" y="20"/>
                  <a:pt x="20" y="15"/>
                  <a:pt x="20" y="1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bg-BG"/>
          </a:p>
        </p:txBody>
      </p:sp>
      <p:sp>
        <p:nvSpPr>
          <p:cNvPr id="67" name="Freeform 115"/>
          <p:cNvSpPr>
            <a:spLocks noEditPoints="1"/>
          </p:cNvSpPr>
          <p:nvPr/>
        </p:nvSpPr>
        <p:spPr bwMode="auto">
          <a:xfrm>
            <a:off x="3547993" y="3384250"/>
            <a:ext cx="40437" cy="41263"/>
          </a:xfrm>
          <a:custGeom>
            <a:avLst/>
            <a:gdLst>
              <a:gd name="T0" fmla="*/ 0 w 21"/>
              <a:gd name="T1" fmla="*/ 10 h 21"/>
              <a:gd name="T2" fmla="*/ 10 w 21"/>
              <a:gd name="T3" fmla="*/ 0 h 21"/>
              <a:gd name="T4" fmla="*/ 21 w 21"/>
              <a:gd name="T5" fmla="*/ 10 h 21"/>
              <a:gd name="T6" fmla="*/ 10 w 21"/>
              <a:gd name="T7" fmla="*/ 21 h 21"/>
              <a:gd name="T8" fmla="*/ 0 w 21"/>
              <a:gd name="T9" fmla="*/ 10 h 21"/>
              <a:gd name="T10" fmla="*/ 20 w 21"/>
              <a:gd name="T11" fmla="*/ 10 h 21"/>
              <a:gd name="T12" fmla="*/ 10 w 21"/>
              <a:gd name="T13" fmla="*/ 1 h 21"/>
              <a:gd name="T14" fmla="*/ 1 w 21"/>
              <a:gd name="T15" fmla="*/ 10 h 21"/>
              <a:gd name="T16" fmla="*/ 10 w 21"/>
              <a:gd name="T17" fmla="*/ 20 h 21"/>
              <a:gd name="T18" fmla="*/ 20 w 21"/>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0" y="10"/>
                </a:moveTo>
                <a:cubicBezTo>
                  <a:pt x="0" y="4"/>
                  <a:pt x="4" y="0"/>
                  <a:pt x="10" y="0"/>
                </a:cubicBezTo>
                <a:cubicBezTo>
                  <a:pt x="16" y="0"/>
                  <a:pt x="21" y="4"/>
                  <a:pt x="21" y="10"/>
                </a:cubicBezTo>
                <a:cubicBezTo>
                  <a:pt x="21" y="16"/>
                  <a:pt x="16" y="21"/>
                  <a:pt x="10" y="21"/>
                </a:cubicBezTo>
                <a:cubicBezTo>
                  <a:pt x="4" y="21"/>
                  <a:pt x="0" y="16"/>
                  <a:pt x="0" y="10"/>
                </a:cubicBezTo>
                <a:close/>
                <a:moveTo>
                  <a:pt x="20" y="10"/>
                </a:moveTo>
                <a:cubicBezTo>
                  <a:pt x="20" y="5"/>
                  <a:pt x="15" y="1"/>
                  <a:pt x="10" y="1"/>
                </a:cubicBezTo>
                <a:cubicBezTo>
                  <a:pt x="5" y="1"/>
                  <a:pt x="1" y="5"/>
                  <a:pt x="1" y="10"/>
                </a:cubicBezTo>
                <a:cubicBezTo>
                  <a:pt x="1" y="15"/>
                  <a:pt x="5" y="20"/>
                  <a:pt x="10" y="20"/>
                </a:cubicBezTo>
                <a:cubicBezTo>
                  <a:pt x="15" y="20"/>
                  <a:pt x="20" y="15"/>
                  <a:pt x="20" y="1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bg-BG"/>
          </a:p>
        </p:txBody>
      </p:sp>
      <p:sp>
        <p:nvSpPr>
          <p:cNvPr id="68" name="Freeform 116"/>
          <p:cNvSpPr>
            <a:spLocks/>
          </p:cNvSpPr>
          <p:nvPr/>
        </p:nvSpPr>
        <p:spPr bwMode="auto">
          <a:xfrm>
            <a:off x="3034693" y="3404056"/>
            <a:ext cx="481941" cy="249224"/>
          </a:xfrm>
          <a:custGeom>
            <a:avLst/>
            <a:gdLst>
              <a:gd name="T0" fmla="*/ 0 w 247"/>
              <a:gd name="T1" fmla="*/ 0 h 128"/>
              <a:gd name="T2" fmla="*/ 1 w 247"/>
              <a:gd name="T3" fmla="*/ 0 h 128"/>
              <a:gd name="T4" fmla="*/ 127 w 247"/>
              <a:gd name="T5" fmla="*/ 127 h 128"/>
              <a:gd name="T6" fmla="*/ 208 w 247"/>
              <a:gd name="T7" fmla="*/ 98 h 128"/>
              <a:gd name="T8" fmla="*/ 246 w 247"/>
              <a:gd name="T9" fmla="*/ 44 h 128"/>
              <a:gd name="T10" fmla="*/ 247 w 247"/>
              <a:gd name="T11" fmla="*/ 44 h 128"/>
              <a:gd name="T12" fmla="*/ 208 w 247"/>
              <a:gd name="T13" fmla="*/ 98 h 128"/>
              <a:gd name="T14" fmla="*/ 127 w 247"/>
              <a:gd name="T15" fmla="*/ 128 h 128"/>
              <a:gd name="T16" fmla="*/ 0 w 247"/>
              <a:gd name="T17"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128">
                <a:moveTo>
                  <a:pt x="0" y="0"/>
                </a:moveTo>
                <a:cubicBezTo>
                  <a:pt x="1" y="0"/>
                  <a:pt x="1" y="0"/>
                  <a:pt x="1" y="0"/>
                </a:cubicBezTo>
                <a:cubicBezTo>
                  <a:pt x="1" y="70"/>
                  <a:pt x="57" y="127"/>
                  <a:pt x="127" y="127"/>
                </a:cubicBezTo>
                <a:cubicBezTo>
                  <a:pt x="157" y="127"/>
                  <a:pt x="185" y="116"/>
                  <a:pt x="208" y="98"/>
                </a:cubicBezTo>
                <a:cubicBezTo>
                  <a:pt x="225" y="83"/>
                  <a:pt x="238" y="65"/>
                  <a:pt x="246" y="44"/>
                </a:cubicBezTo>
                <a:cubicBezTo>
                  <a:pt x="247" y="44"/>
                  <a:pt x="247" y="44"/>
                  <a:pt x="247" y="44"/>
                </a:cubicBezTo>
                <a:cubicBezTo>
                  <a:pt x="239" y="65"/>
                  <a:pt x="226" y="84"/>
                  <a:pt x="208" y="98"/>
                </a:cubicBezTo>
                <a:cubicBezTo>
                  <a:pt x="186" y="117"/>
                  <a:pt x="157" y="128"/>
                  <a:pt x="127" y="128"/>
                </a:cubicBezTo>
                <a:cubicBezTo>
                  <a:pt x="57" y="128"/>
                  <a:pt x="0" y="70"/>
                  <a:pt x="0"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bg-BG"/>
          </a:p>
        </p:txBody>
      </p:sp>
      <p:sp>
        <p:nvSpPr>
          <p:cNvPr id="69" name="Freeform 117"/>
          <p:cNvSpPr>
            <a:spLocks/>
          </p:cNvSpPr>
          <p:nvPr/>
        </p:nvSpPr>
        <p:spPr bwMode="auto">
          <a:xfrm>
            <a:off x="3033042" y="3154833"/>
            <a:ext cx="311942" cy="500922"/>
          </a:xfrm>
          <a:custGeom>
            <a:avLst/>
            <a:gdLst>
              <a:gd name="T0" fmla="*/ 128 w 160"/>
              <a:gd name="T1" fmla="*/ 254 h 257"/>
              <a:gd name="T2" fmla="*/ 3 w 160"/>
              <a:gd name="T3" fmla="*/ 128 h 257"/>
              <a:gd name="T4" fmla="*/ 128 w 160"/>
              <a:gd name="T5" fmla="*/ 3 h 257"/>
              <a:gd name="T6" fmla="*/ 160 w 160"/>
              <a:gd name="T7" fmla="*/ 7 h 257"/>
              <a:gd name="T8" fmla="*/ 160 w 160"/>
              <a:gd name="T9" fmla="*/ 4 h 257"/>
              <a:gd name="T10" fmla="*/ 128 w 160"/>
              <a:gd name="T11" fmla="*/ 0 h 257"/>
              <a:gd name="T12" fmla="*/ 0 w 160"/>
              <a:gd name="T13" fmla="*/ 128 h 257"/>
              <a:gd name="T14" fmla="*/ 128 w 160"/>
              <a:gd name="T15" fmla="*/ 257 h 257"/>
              <a:gd name="T16" fmla="*/ 128 w 160"/>
              <a:gd name="T17" fmla="*/ 254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257">
                <a:moveTo>
                  <a:pt x="128" y="254"/>
                </a:moveTo>
                <a:cubicBezTo>
                  <a:pt x="59" y="254"/>
                  <a:pt x="3" y="197"/>
                  <a:pt x="3" y="128"/>
                </a:cubicBezTo>
                <a:cubicBezTo>
                  <a:pt x="3" y="59"/>
                  <a:pt x="59" y="3"/>
                  <a:pt x="128" y="3"/>
                </a:cubicBezTo>
                <a:cubicBezTo>
                  <a:pt x="139" y="3"/>
                  <a:pt x="150" y="4"/>
                  <a:pt x="160" y="7"/>
                </a:cubicBezTo>
                <a:cubicBezTo>
                  <a:pt x="160" y="4"/>
                  <a:pt x="160" y="4"/>
                  <a:pt x="160" y="4"/>
                </a:cubicBezTo>
                <a:cubicBezTo>
                  <a:pt x="150" y="1"/>
                  <a:pt x="139" y="0"/>
                  <a:pt x="128" y="0"/>
                </a:cubicBezTo>
                <a:cubicBezTo>
                  <a:pt x="57" y="0"/>
                  <a:pt x="0" y="57"/>
                  <a:pt x="0" y="128"/>
                </a:cubicBezTo>
                <a:cubicBezTo>
                  <a:pt x="0" y="199"/>
                  <a:pt x="57" y="257"/>
                  <a:pt x="128" y="257"/>
                </a:cubicBezTo>
                <a:lnTo>
                  <a:pt x="128" y="254"/>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bg-BG"/>
          </a:p>
        </p:txBody>
      </p:sp>
      <p:sp>
        <p:nvSpPr>
          <p:cNvPr id="70" name="Oval 118"/>
          <p:cNvSpPr>
            <a:spLocks noChangeArrowheads="1"/>
          </p:cNvSpPr>
          <p:nvPr/>
        </p:nvSpPr>
        <p:spPr bwMode="auto">
          <a:xfrm>
            <a:off x="3339207" y="3154833"/>
            <a:ext cx="24757" cy="24757"/>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bg-BG"/>
          </a:p>
        </p:txBody>
      </p:sp>
      <p:sp>
        <p:nvSpPr>
          <p:cNvPr id="71" name="Oval 119"/>
          <p:cNvSpPr>
            <a:spLocks noChangeArrowheads="1"/>
          </p:cNvSpPr>
          <p:nvPr/>
        </p:nvSpPr>
        <p:spPr bwMode="auto">
          <a:xfrm>
            <a:off x="3502605" y="3475852"/>
            <a:ext cx="25583" cy="23932"/>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bg-BG"/>
          </a:p>
        </p:txBody>
      </p:sp>
      <p:sp>
        <p:nvSpPr>
          <p:cNvPr id="72" name="Oval 120"/>
          <p:cNvSpPr>
            <a:spLocks noChangeArrowheads="1"/>
          </p:cNvSpPr>
          <p:nvPr/>
        </p:nvSpPr>
        <p:spPr bwMode="auto">
          <a:xfrm>
            <a:off x="2990129" y="3417260"/>
            <a:ext cx="17330" cy="15680"/>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bg-BG"/>
          </a:p>
        </p:txBody>
      </p:sp>
      <p:sp>
        <p:nvSpPr>
          <p:cNvPr id="73" name="Oval 121"/>
          <p:cNvSpPr>
            <a:spLocks noChangeArrowheads="1"/>
          </p:cNvSpPr>
          <p:nvPr/>
        </p:nvSpPr>
        <p:spPr bwMode="auto">
          <a:xfrm>
            <a:off x="2990129" y="3375172"/>
            <a:ext cx="17330" cy="14855"/>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bg-BG"/>
          </a:p>
        </p:txBody>
      </p:sp>
      <p:sp>
        <p:nvSpPr>
          <p:cNvPr id="74" name="Oval 122"/>
          <p:cNvSpPr>
            <a:spLocks noChangeArrowheads="1"/>
          </p:cNvSpPr>
          <p:nvPr/>
        </p:nvSpPr>
        <p:spPr bwMode="auto">
          <a:xfrm>
            <a:off x="3619790" y="3399930"/>
            <a:ext cx="9903" cy="9903"/>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bg-BG"/>
          </a:p>
        </p:txBody>
      </p:sp>
      <p:sp>
        <p:nvSpPr>
          <p:cNvPr id="75" name="Oval 123"/>
          <p:cNvSpPr>
            <a:spLocks noChangeArrowheads="1"/>
          </p:cNvSpPr>
          <p:nvPr/>
        </p:nvSpPr>
        <p:spPr bwMode="auto">
          <a:xfrm>
            <a:off x="3529838" y="3518764"/>
            <a:ext cx="18156" cy="18156"/>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bg-BG"/>
          </a:p>
        </p:txBody>
      </p:sp>
      <p:sp>
        <p:nvSpPr>
          <p:cNvPr id="76" name="Oval 124"/>
          <p:cNvSpPr>
            <a:spLocks noChangeArrowheads="1"/>
          </p:cNvSpPr>
          <p:nvPr/>
        </p:nvSpPr>
        <p:spPr bwMode="auto">
          <a:xfrm>
            <a:off x="3508381" y="3555901"/>
            <a:ext cx="18156" cy="17330"/>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bg-BG"/>
          </a:p>
        </p:txBody>
      </p:sp>
      <p:sp>
        <p:nvSpPr>
          <p:cNvPr id="77" name="Oval 125"/>
          <p:cNvSpPr>
            <a:spLocks noChangeArrowheads="1"/>
          </p:cNvSpPr>
          <p:nvPr/>
        </p:nvSpPr>
        <p:spPr bwMode="auto">
          <a:xfrm>
            <a:off x="3485274" y="3587260"/>
            <a:ext cx="17330" cy="17330"/>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bg-BG"/>
          </a:p>
        </p:txBody>
      </p:sp>
      <p:sp>
        <p:nvSpPr>
          <p:cNvPr id="78" name="Oval 126"/>
          <p:cNvSpPr>
            <a:spLocks noChangeArrowheads="1"/>
          </p:cNvSpPr>
          <p:nvPr/>
        </p:nvSpPr>
        <p:spPr bwMode="auto">
          <a:xfrm>
            <a:off x="3582654" y="3399930"/>
            <a:ext cx="9903" cy="9903"/>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bg-BG"/>
          </a:p>
        </p:txBody>
      </p:sp>
      <p:sp>
        <p:nvSpPr>
          <p:cNvPr id="79" name="Oval 127"/>
          <p:cNvSpPr>
            <a:spLocks noChangeArrowheads="1"/>
          </p:cNvSpPr>
          <p:nvPr/>
        </p:nvSpPr>
        <p:spPr bwMode="auto">
          <a:xfrm>
            <a:off x="3250906" y="3677211"/>
            <a:ext cx="25583" cy="24757"/>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bg-BG"/>
          </a:p>
        </p:txBody>
      </p:sp>
      <p:sp>
        <p:nvSpPr>
          <p:cNvPr id="80" name="Freeform 128"/>
          <p:cNvSpPr>
            <a:spLocks/>
          </p:cNvSpPr>
          <p:nvPr/>
        </p:nvSpPr>
        <p:spPr bwMode="auto">
          <a:xfrm>
            <a:off x="3680032" y="3376823"/>
            <a:ext cx="51165" cy="54466"/>
          </a:xfrm>
          <a:custGeom>
            <a:avLst/>
            <a:gdLst>
              <a:gd name="T0" fmla="*/ 0 w 62"/>
              <a:gd name="T1" fmla="*/ 0 h 66"/>
              <a:gd name="T2" fmla="*/ 62 w 62"/>
              <a:gd name="T3" fmla="*/ 33 h 66"/>
              <a:gd name="T4" fmla="*/ 0 w 62"/>
              <a:gd name="T5" fmla="*/ 66 h 66"/>
              <a:gd name="T6" fmla="*/ 0 w 62"/>
              <a:gd name="T7" fmla="*/ 0 h 66"/>
            </a:gdLst>
            <a:ahLst/>
            <a:cxnLst>
              <a:cxn ang="0">
                <a:pos x="T0" y="T1"/>
              </a:cxn>
              <a:cxn ang="0">
                <a:pos x="T2" y="T3"/>
              </a:cxn>
              <a:cxn ang="0">
                <a:pos x="T4" y="T5"/>
              </a:cxn>
              <a:cxn ang="0">
                <a:pos x="T6" y="T7"/>
              </a:cxn>
            </a:cxnLst>
            <a:rect l="0" t="0" r="r" b="b"/>
            <a:pathLst>
              <a:path w="62" h="66">
                <a:moveTo>
                  <a:pt x="0" y="0"/>
                </a:moveTo>
                <a:lnTo>
                  <a:pt x="62" y="33"/>
                </a:lnTo>
                <a:lnTo>
                  <a:pt x="0" y="66"/>
                </a:ln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bg-BG"/>
          </a:p>
        </p:txBody>
      </p:sp>
      <p:sp>
        <p:nvSpPr>
          <p:cNvPr id="81" name="Freeform 129"/>
          <p:cNvSpPr>
            <a:spLocks/>
          </p:cNvSpPr>
          <p:nvPr/>
        </p:nvSpPr>
        <p:spPr bwMode="auto">
          <a:xfrm>
            <a:off x="2806926" y="3376823"/>
            <a:ext cx="50339" cy="54466"/>
          </a:xfrm>
          <a:custGeom>
            <a:avLst/>
            <a:gdLst>
              <a:gd name="T0" fmla="*/ 0 w 61"/>
              <a:gd name="T1" fmla="*/ 0 h 66"/>
              <a:gd name="T2" fmla="*/ 61 w 61"/>
              <a:gd name="T3" fmla="*/ 33 h 66"/>
              <a:gd name="T4" fmla="*/ 0 w 61"/>
              <a:gd name="T5" fmla="*/ 66 h 66"/>
              <a:gd name="T6" fmla="*/ 0 w 61"/>
              <a:gd name="T7" fmla="*/ 0 h 66"/>
            </a:gdLst>
            <a:ahLst/>
            <a:cxnLst>
              <a:cxn ang="0">
                <a:pos x="T0" y="T1"/>
              </a:cxn>
              <a:cxn ang="0">
                <a:pos x="T2" y="T3"/>
              </a:cxn>
              <a:cxn ang="0">
                <a:pos x="T4" y="T5"/>
              </a:cxn>
              <a:cxn ang="0">
                <a:pos x="T6" y="T7"/>
              </a:cxn>
            </a:cxnLst>
            <a:rect l="0" t="0" r="r" b="b"/>
            <a:pathLst>
              <a:path w="61" h="66">
                <a:moveTo>
                  <a:pt x="0" y="0"/>
                </a:moveTo>
                <a:lnTo>
                  <a:pt x="61" y="33"/>
                </a:lnTo>
                <a:lnTo>
                  <a:pt x="0" y="66"/>
                </a:ln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bg-BG"/>
          </a:p>
        </p:txBody>
      </p:sp>
      <p:sp>
        <p:nvSpPr>
          <p:cNvPr id="82" name="Freeform 130"/>
          <p:cNvSpPr>
            <a:spLocks/>
          </p:cNvSpPr>
          <p:nvPr/>
        </p:nvSpPr>
        <p:spPr bwMode="auto">
          <a:xfrm>
            <a:off x="3475372" y="3193619"/>
            <a:ext cx="54466" cy="54466"/>
          </a:xfrm>
          <a:custGeom>
            <a:avLst/>
            <a:gdLst>
              <a:gd name="T0" fmla="*/ 47 w 66"/>
              <a:gd name="T1" fmla="*/ 0 h 66"/>
              <a:gd name="T2" fmla="*/ 66 w 66"/>
              <a:gd name="T3" fmla="*/ 66 h 66"/>
              <a:gd name="T4" fmla="*/ 0 w 66"/>
              <a:gd name="T5" fmla="*/ 45 h 66"/>
              <a:gd name="T6" fmla="*/ 47 w 66"/>
              <a:gd name="T7" fmla="*/ 0 h 66"/>
            </a:gdLst>
            <a:ahLst/>
            <a:cxnLst>
              <a:cxn ang="0">
                <a:pos x="T0" y="T1"/>
              </a:cxn>
              <a:cxn ang="0">
                <a:pos x="T2" y="T3"/>
              </a:cxn>
              <a:cxn ang="0">
                <a:pos x="T4" y="T5"/>
              </a:cxn>
              <a:cxn ang="0">
                <a:pos x="T6" y="T7"/>
              </a:cxn>
            </a:cxnLst>
            <a:rect l="0" t="0" r="r" b="b"/>
            <a:pathLst>
              <a:path w="66" h="66">
                <a:moveTo>
                  <a:pt x="47" y="0"/>
                </a:moveTo>
                <a:lnTo>
                  <a:pt x="66" y="66"/>
                </a:lnTo>
                <a:lnTo>
                  <a:pt x="0" y="45"/>
                </a:lnTo>
                <a:lnTo>
                  <a:pt x="47"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bg-BG"/>
          </a:p>
        </p:txBody>
      </p:sp>
      <p:sp>
        <p:nvSpPr>
          <p:cNvPr id="83" name="Freeform 131"/>
          <p:cNvSpPr>
            <a:spLocks noEditPoints="1"/>
          </p:cNvSpPr>
          <p:nvPr/>
        </p:nvSpPr>
        <p:spPr bwMode="auto">
          <a:xfrm>
            <a:off x="3067702" y="3189493"/>
            <a:ext cx="429126" cy="429126"/>
          </a:xfrm>
          <a:custGeom>
            <a:avLst/>
            <a:gdLst>
              <a:gd name="T0" fmla="*/ 0 w 220"/>
              <a:gd name="T1" fmla="*/ 110 h 220"/>
              <a:gd name="T2" fmla="*/ 110 w 220"/>
              <a:gd name="T3" fmla="*/ 0 h 220"/>
              <a:gd name="T4" fmla="*/ 220 w 220"/>
              <a:gd name="T5" fmla="*/ 110 h 220"/>
              <a:gd name="T6" fmla="*/ 110 w 220"/>
              <a:gd name="T7" fmla="*/ 220 h 220"/>
              <a:gd name="T8" fmla="*/ 0 w 220"/>
              <a:gd name="T9" fmla="*/ 110 h 220"/>
              <a:gd name="T10" fmla="*/ 218 w 220"/>
              <a:gd name="T11" fmla="*/ 110 h 220"/>
              <a:gd name="T12" fmla="*/ 110 w 220"/>
              <a:gd name="T13" fmla="*/ 3 h 220"/>
              <a:gd name="T14" fmla="*/ 3 w 220"/>
              <a:gd name="T15" fmla="*/ 110 h 220"/>
              <a:gd name="T16" fmla="*/ 110 w 220"/>
              <a:gd name="T17" fmla="*/ 218 h 220"/>
              <a:gd name="T18" fmla="*/ 218 w 220"/>
              <a:gd name="T19" fmla="*/ 11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0" y="110"/>
                </a:moveTo>
                <a:cubicBezTo>
                  <a:pt x="0" y="50"/>
                  <a:pt x="50" y="0"/>
                  <a:pt x="110" y="0"/>
                </a:cubicBezTo>
                <a:cubicBezTo>
                  <a:pt x="171" y="0"/>
                  <a:pt x="220" y="50"/>
                  <a:pt x="220" y="110"/>
                </a:cubicBezTo>
                <a:cubicBezTo>
                  <a:pt x="220" y="171"/>
                  <a:pt x="171" y="220"/>
                  <a:pt x="110" y="220"/>
                </a:cubicBezTo>
                <a:cubicBezTo>
                  <a:pt x="50" y="220"/>
                  <a:pt x="0" y="171"/>
                  <a:pt x="0" y="110"/>
                </a:cubicBezTo>
                <a:close/>
                <a:moveTo>
                  <a:pt x="218" y="110"/>
                </a:moveTo>
                <a:cubicBezTo>
                  <a:pt x="218" y="51"/>
                  <a:pt x="169" y="3"/>
                  <a:pt x="110" y="3"/>
                </a:cubicBezTo>
                <a:cubicBezTo>
                  <a:pt x="51" y="3"/>
                  <a:pt x="3" y="51"/>
                  <a:pt x="3" y="110"/>
                </a:cubicBezTo>
                <a:cubicBezTo>
                  <a:pt x="3" y="169"/>
                  <a:pt x="51" y="218"/>
                  <a:pt x="110" y="218"/>
                </a:cubicBezTo>
                <a:cubicBezTo>
                  <a:pt x="169" y="218"/>
                  <a:pt x="218" y="169"/>
                  <a:pt x="218" y="11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bg-BG"/>
          </a:p>
        </p:txBody>
      </p:sp>
      <p:sp>
        <p:nvSpPr>
          <p:cNvPr id="85" name="Freeform 132"/>
          <p:cNvSpPr>
            <a:spLocks noEditPoints="1"/>
          </p:cNvSpPr>
          <p:nvPr/>
        </p:nvSpPr>
        <p:spPr bwMode="auto">
          <a:xfrm>
            <a:off x="2974450" y="3380949"/>
            <a:ext cx="48690" cy="46214"/>
          </a:xfrm>
          <a:custGeom>
            <a:avLst/>
            <a:gdLst>
              <a:gd name="T0" fmla="*/ 0 w 25"/>
              <a:gd name="T1" fmla="*/ 12 h 24"/>
              <a:gd name="T2" fmla="*/ 13 w 25"/>
              <a:gd name="T3" fmla="*/ 0 h 24"/>
              <a:gd name="T4" fmla="*/ 25 w 25"/>
              <a:gd name="T5" fmla="*/ 12 h 24"/>
              <a:gd name="T6" fmla="*/ 13 w 25"/>
              <a:gd name="T7" fmla="*/ 24 h 24"/>
              <a:gd name="T8" fmla="*/ 0 w 25"/>
              <a:gd name="T9" fmla="*/ 12 h 24"/>
              <a:gd name="T10" fmla="*/ 22 w 25"/>
              <a:gd name="T11" fmla="*/ 12 h 24"/>
              <a:gd name="T12" fmla="*/ 13 w 25"/>
              <a:gd name="T13" fmla="*/ 2 h 24"/>
              <a:gd name="T14" fmla="*/ 3 w 25"/>
              <a:gd name="T15" fmla="*/ 12 h 24"/>
              <a:gd name="T16" fmla="*/ 13 w 25"/>
              <a:gd name="T17" fmla="*/ 21 h 24"/>
              <a:gd name="T18" fmla="*/ 22 w 25"/>
              <a:gd name="T19"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4">
                <a:moveTo>
                  <a:pt x="0" y="12"/>
                </a:moveTo>
                <a:cubicBezTo>
                  <a:pt x="0" y="5"/>
                  <a:pt x="6" y="0"/>
                  <a:pt x="13" y="0"/>
                </a:cubicBezTo>
                <a:cubicBezTo>
                  <a:pt x="19" y="0"/>
                  <a:pt x="25" y="5"/>
                  <a:pt x="25" y="12"/>
                </a:cubicBezTo>
                <a:cubicBezTo>
                  <a:pt x="25" y="18"/>
                  <a:pt x="19" y="24"/>
                  <a:pt x="13" y="24"/>
                </a:cubicBezTo>
                <a:cubicBezTo>
                  <a:pt x="6" y="24"/>
                  <a:pt x="0" y="18"/>
                  <a:pt x="0" y="12"/>
                </a:cubicBezTo>
                <a:close/>
                <a:moveTo>
                  <a:pt x="22" y="12"/>
                </a:moveTo>
                <a:cubicBezTo>
                  <a:pt x="22" y="6"/>
                  <a:pt x="18" y="2"/>
                  <a:pt x="13" y="2"/>
                </a:cubicBezTo>
                <a:cubicBezTo>
                  <a:pt x="7" y="2"/>
                  <a:pt x="3" y="6"/>
                  <a:pt x="3" y="12"/>
                </a:cubicBezTo>
                <a:cubicBezTo>
                  <a:pt x="3" y="17"/>
                  <a:pt x="7" y="21"/>
                  <a:pt x="13" y="21"/>
                </a:cubicBezTo>
                <a:cubicBezTo>
                  <a:pt x="18" y="21"/>
                  <a:pt x="22" y="17"/>
                  <a:pt x="22" y="1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bg-BG"/>
          </a:p>
        </p:txBody>
      </p:sp>
      <p:sp>
        <p:nvSpPr>
          <p:cNvPr id="86" name="Oval 85"/>
          <p:cNvSpPr/>
          <p:nvPr/>
        </p:nvSpPr>
        <p:spPr>
          <a:xfrm>
            <a:off x="2357957" y="3346289"/>
            <a:ext cx="107282" cy="1072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134"/>
          <p:cNvSpPr>
            <a:spLocks noChangeArrowheads="1"/>
          </p:cNvSpPr>
          <p:nvPr/>
        </p:nvSpPr>
        <p:spPr bwMode="auto">
          <a:xfrm>
            <a:off x="2001489" y="4299506"/>
            <a:ext cx="33010" cy="31359"/>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bg-BG"/>
          </a:p>
        </p:txBody>
      </p:sp>
      <p:sp>
        <p:nvSpPr>
          <p:cNvPr id="88" name="Oval 136"/>
          <p:cNvSpPr>
            <a:spLocks noChangeArrowheads="1"/>
          </p:cNvSpPr>
          <p:nvPr/>
        </p:nvSpPr>
        <p:spPr bwMode="auto">
          <a:xfrm>
            <a:off x="2155810" y="4299506"/>
            <a:ext cx="31359" cy="31359"/>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bg-BG"/>
          </a:p>
        </p:txBody>
      </p:sp>
      <p:sp>
        <p:nvSpPr>
          <p:cNvPr id="89" name="Freeform 137"/>
          <p:cNvSpPr>
            <a:spLocks/>
          </p:cNvSpPr>
          <p:nvPr/>
        </p:nvSpPr>
        <p:spPr bwMode="auto">
          <a:xfrm>
            <a:off x="3282265" y="4037189"/>
            <a:ext cx="284708" cy="264903"/>
          </a:xfrm>
          <a:custGeom>
            <a:avLst/>
            <a:gdLst>
              <a:gd name="T0" fmla="*/ 0 w 146"/>
              <a:gd name="T1" fmla="*/ 0 h 136"/>
              <a:gd name="T2" fmla="*/ 0 w 146"/>
              <a:gd name="T3" fmla="*/ 1 h 136"/>
              <a:gd name="T4" fmla="*/ 145 w 146"/>
              <a:gd name="T5" fmla="*/ 136 h 136"/>
              <a:gd name="T6" fmla="*/ 146 w 146"/>
              <a:gd name="T7" fmla="*/ 136 h 136"/>
              <a:gd name="T8" fmla="*/ 0 w 146"/>
              <a:gd name="T9" fmla="*/ 0 h 136"/>
            </a:gdLst>
            <a:ahLst/>
            <a:cxnLst>
              <a:cxn ang="0">
                <a:pos x="T0" y="T1"/>
              </a:cxn>
              <a:cxn ang="0">
                <a:pos x="T2" y="T3"/>
              </a:cxn>
              <a:cxn ang="0">
                <a:pos x="T4" y="T5"/>
              </a:cxn>
              <a:cxn ang="0">
                <a:pos x="T6" y="T7"/>
              </a:cxn>
              <a:cxn ang="0">
                <a:pos x="T8" y="T9"/>
              </a:cxn>
            </a:cxnLst>
            <a:rect l="0" t="0" r="r" b="b"/>
            <a:pathLst>
              <a:path w="146" h="136">
                <a:moveTo>
                  <a:pt x="0" y="0"/>
                </a:moveTo>
                <a:cubicBezTo>
                  <a:pt x="0" y="1"/>
                  <a:pt x="0" y="1"/>
                  <a:pt x="0" y="1"/>
                </a:cubicBezTo>
                <a:cubicBezTo>
                  <a:pt x="77" y="1"/>
                  <a:pt x="140" y="61"/>
                  <a:pt x="145" y="136"/>
                </a:cubicBezTo>
                <a:cubicBezTo>
                  <a:pt x="146" y="136"/>
                  <a:pt x="146" y="136"/>
                  <a:pt x="146" y="136"/>
                </a:cubicBezTo>
                <a:cubicBezTo>
                  <a:pt x="141" y="60"/>
                  <a:pt x="78" y="0"/>
                  <a:pt x="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bg-BG"/>
          </a:p>
        </p:txBody>
      </p:sp>
      <p:sp>
        <p:nvSpPr>
          <p:cNvPr id="90" name="Freeform 138"/>
          <p:cNvSpPr>
            <a:spLocks/>
          </p:cNvSpPr>
          <p:nvPr/>
        </p:nvSpPr>
        <p:spPr bwMode="auto">
          <a:xfrm>
            <a:off x="3282265" y="4033063"/>
            <a:ext cx="237670" cy="128738"/>
          </a:xfrm>
          <a:custGeom>
            <a:avLst/>
            <a:gdLst>
              <a:gd name="T0" fmla="*/ 0 w 122"/>
              <a:gd name="T1" fmla="*/ 5 h 66"/>
              <a:gd name="T2" fmla="*/ 0 w 122"/>
              <a:gd name="T3" fmla="*/ 0 h 66"/>
              <a:gd name="T4" fmla="*/ 122 w 122"/>
              <a:gd name="T5" fmla="*/ 64 h 66"/>
              <a:gd name="T6" fmla="*/ 118 w 122"/>
              <a:gd name="T7" fmla="*/ 66 h 66"/>
              <a:gd name="T8" fmla="*/ 0 w 122"/>
              <a:gd name="T9" fmla="*/ 5 h 66"/>
            </a:gdLst>
            <a:ahLst/>
            <a:cxnLst>
              <a:cxn ang="0">
                <a:pos x="T0" y="T1"/>
              </a:cxn>
              <a:cxn ang="0">
                <a:pos x="T2" y="T3"/>
              </a:cxn>
              <a:cxn ang="0">
                <a:pos x="T4" y="T5"/>
              </a:cxn>
              <a:cxn ang="0">
                <a:pos x="T6" y="T7"/>
              </a:cxn>
              <a:cxn ang="0">
                <a:pos x="T8" y="T9"/>
              </a:cxn>
            </a:cxnLst>
            <a:rect l="0" t="0" r="r" b="b"/>
            <a:pathLst>
              <a:path w="122" h="66">
                <a:moveTo>
                  <a:pt x="0" y="5"/>
                </a:moveTo>
                <a:cubicBezTo>
                  <a:pt x="0" y="0"/>
                  <a:pt x="0" y="0"/>
                  <a:pt x="0" y="0"/>
                </a:cubicBezTo>
                <a:cubicBezTo>
                  <a:pt x="49" y="0"/>
                  <a:pt x="94" y="24"/>
                  <a:pt x="122" y="64"/>
                </a:cubicBezTo>
                <a:cubicBezTo>
                  <a:pt x="118" y="66"/>
                  <a:pt x="118" y="66"/>
                  <a:pt x="118" y="66"/>
                </a:cubicBezTo>
                <a:cubicBezTo>
                  <a:pt x="91" y="28"/>
                  <a:pt x="47" y="5"/>
                  <a:pt x="0" y="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bg-BG"/>
          </a:p>
        </p:txBody>
      </p:sp>
      <p:sp>
        <p:nvSpPr>
          <p:cNvPr id="91" name="Freeform 139"/>
          <p:cNvSpPr>
            <a:spLocks/>
          </p:cNvSpPr>
          <p:nvPr/>
        </p:nvSpPr>
        <p:spPr bwMode="auto">
          <a:xfrm>
            <a:off x="3282265" y="4334166"/>
            <a:ext cx="288835" cy="269029"/>
          </a:xfrm>
          <a:custGeom>
            <a:avLst/>
            <a:gdLst>
              <a:gd name="T0" fmla="*/ 0 w 148"/>
              <a:gd name="T1" fmla="*/ 138 h 138"/>
              <a:gd name="T2" fmla="*/ 148 w 148"/>
              <a:gd name="T3" fmla="*/ 0 h 138"/>
              <a:gd name="T4" fmla="*/ 143 w 148"/>
              <a:gd name="T5" fmla="*/ 0 h 138"/>
              <a:gd name="T6" fmla="*/ 0 w 148"/>
              <a:gd name="T7" fmla="*/ 133 h 138"/>
              <a:gd name="T8" fmla="*/ 0 w 148"/>
              <a:gd name="T9" fmla="*/ 133 h 138"/>
              <a:gd name="T10" fmla="*/ 0 w 148"/>
              <a:gd name="T11" fmla="*/ 138 h 138"/>
              <a:gd name="T12" fmla="*/ 0 w 148"/>
              <a:gd name="T13" fmla="*/ 138 h 138"/>
            </a:gdLst>
            <a:ahLst/>
            <a:cxnLst>
              <a:cxn ang="0">
                <a:pos x="T0" y="T1"/>
              </a:cxn>
              <a:cxn ang="0">
                <a:pos x="T2" y="T3"/>
              </a:cxn>
              <a:cxn ang="0">
                <a:pos x="T4" y="T5"/>
              </a:cxn>
              <a:cxn ang="0">
                <a:pos x="T6" y="T7"/>
              </a:cxn>
              <a:cxn ang="0">
                <a:pos x="T8" y="T9"/>
              </a:cxn>
              <a:cxn ang="0">
                <a:pos x="T10" y="T11"/>
              </a:cxn>
              <a:cxn ang="0">
                <a:pos x="T12" y="T13"/>
              </a:cxn>
            </a:cxnLst>
            <a:rect l="0" t="0" r="r" b="b"/>
            <a:pathLst>
              <a:path w="148" h="138">
                <a:moveTo>
                  <a:pt x="0" y="138"/>
                </a:moveTo>
                <a:cubicBezTo>
                  <a:pt x="78" y="138"/>
                  <a:pt x="143" y="77"/>
                  <a:pt x="148" y="0"/>
                </a:cubicBezTo>
                <a:cubicBezTo>
                  <a:pt x="143" y="0"/>
                  <a:pt x="143" y="0"/>
                  <a:pt x="143" y="0"/>
                </a:cubicBezTo>
                <a:cubicBezTo>
                  <a:pt x="138" y="74"/>
                  <a:pt x="76" y="133"/>
                  <a:pt x="0" y="133"/>
                </a:cubicBezTo>
                <a:cubicBezTo>
                  <a:pt x="0" y="133"/>
                  <a:pt x="0" y="133"/>
                  <a:pt x="0" y="133"/>
                </a:cubicBezTo>
                <a:cubicBezTo>
                  <a:pt x="0" y="138"/>
                  <a:pt x="0" y="138"/>
                  <a:pt x="0" y="138"/>
                </a:cubicBezTo>
                <a:cubicBezTo>
                  <a:pt x="0" y="138"/>
                  <a:pt x="0" y="138"/>
                  <a:pt x="0" y="13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bg-BG"/>
          </a:p>
        </p:txBody>
      </p:sp>
      <p:sp>
        <p:nvSpPr>
          <p:cNvPr id="92" name="Freeform 140"/>
          <p:cNvSpPr>
            <a:spLocks/>
          </p:cNvSpPr>
          <p:nvPr/>
        </p:nvSpPr>
        <p:spPr bwMode="auto">
          <a:xfrm>
            <a:off x="2994256" y="4334166"/>
            <a:ext cx="250873" cy="267379"/>
          </a:xfrm>
          <a:custGeom>
            <a:avLst/>
            <a:gdLst>
              <a:gd name="T0" fmla="*/ 128 w 129"/>
              <a:gd name="T1" fmla="*/ 137 h 137"/>
              <a:gd name="T2" fmla="*/ 129 w 129"/>
              <a:gd name="T3" fmla="*/ 132 h 137"/>
              <a:gd name="T4" fmla="*/ 5 w 129"/>
              <a:gd name="T5" fmla="*/ 0 h 137"/>
              <a:gd name="T6" fmla="*/ 0 w 129"/>
              <a:gd name="T7" fmla="*/ 0 h 137"/>
              <a:gd name="T8" fmla="*/ 128 w 129"/>
              <a:gd name="T9" fmla="*/ 137 h 137"/>
            </a:gdLst>
            <a:ahLst/>
            <a:cxnLst>
              <a:cxn ang="0">
                <a:pos x="T0" y="T1"/>
              </a:cxn>
              <a:cxn ang="0">
                <a:pos x="T2" y="T3"/>
              </a:cxn>
              <a:cxn ang="0">
                <a:pos x="T4" y="T5"/>
              </a:cxn>
              <a:cxn ang="0">
                <a:pos x="T6" y="T7"/>
              </a:cxn>
              <a:cxn ang="0">
                <a:pos x="T8" y="T9"/>
              </a:cxn>
            </a:cxnLst>
            <a:rect l="0" t="0" r="r" b="b"/>
            <a:pathLst>
              <a:path w="129" h="137">
                <a:moveTo>
                  <a:pt x="128" y="137"/>
                </a:moveTo>
                <a:cubicBezTo>
                  <a:pt x="129" y="132"/>
                  <a:pt x="129" y="132"/>
                  <a:pt x="129" y="132"/>
                </a:cubicBezTo>
                <a:cubicBezTo>
                  <a:pt x="62" y="123"/>
                  <a:pt x="10" y="68"/>
                  <a:pt x="5" y="0"/>
                </a:cubicBezTo>
                <a:cubicBezTo>
                  <a:pt x="0" y="0"/>
                  <a:pt x="0" y="0"/>
                  <a:pt x="0" y="0"/>
                </a:cubicBezTo>
                <a:cubicBezTo>
                  <a:pt x="5" y="70"/>
                  <a:pt x="59" y="128"/>
                  <a:pt x="128" y="13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bg-BG"/>
          </a:p>
        </p:txBody>
      </p:sp>
      <p:sp>
        <p:nvSpPr>
          <p:cNvPr id="93" name="Freeform 141"/>
          <p:cNvSpPr>
            <a:spLocks/>
          </p:cNvSpPr>
          <p:nvPr/>
        </p:nvSpPr>
        <p:spPr bwMode="auto">
          <a:xfrm>
            <a:off x="3282265" y="4334166"/>
            <a:ext cx="284708" cy="267379"/>
          </a:xfrm>
          <a:custGeom>
            <a:avLst/>
            <a:gdLst>
              <a:gd name="T0" fmla="*/ 146 w 146"/>
              <a:gd name="T1" fmla="*/ 0 h 137"/>
              <a:gd name="T2" fmla="*/ 145 w 146"/>
              <a:gd name="T3" fmla="*/ 0 h 137"/>
              <a:gd name="T4" fmla="*/ 0 w 146"/>
              <a:gd name="T5" fmla="*/ 136 h 137"/>
              <a:gd name="T6" fmla="*/ 0 w 146"/>
              <a:gd name="T7" fmla="*/ 137 h 137"/>
              <a:gd name="T8" fmla="*/ 146 w 146"/>
              <a:gd name="T9" fmla="*/ 0 h 137"/>
            </a:gdLst>
            <a:ahLst/>
            <a:cxnLst>
              <a:cxn ang="0">
                <a:pos x="T0" y="T1"/>
              </a:cxn>
              <a:cxn ang="0">
                <a:pos x="T2" y="T3"/>
              </a:cxn>
              <a:cxn ang="0">
                <a:pos x="T4" y="T5"/>
              </a:cxn>
              <a:cxn ang="0">
                <a:pos x="T6" y="T7"/>
              </a:cxn>
              <a:cxn ang="0">
                <a:pos x="T8" y="T9"/>
              </a:cxn>
            </a:cxnLst>
            <a:rect l="0" t="0" r="r" b="b"/>
            <a:pathLst>
              <a:path w="146" h="137">
                <a:moveTo>
                  <a:pt x="146" y="0"/>
                </a:moveTo>
                <a:cubicBezTo>
                  <a:pt x="145" y="0"/>
                  <a:pt x="145" y="0"/>
                  <a:pt x="145" y="0"/>
                </a:cubicBezTo>
                <a:cubicBezTo>
                  <a:pt x="140" y="76"/>
                  <a:pt x="77" y="136"/>
                  <a:pt x="0" y="136"/>
                </a:cubicBezTo>
                <a:cubicBezTo>
                  <a:pt x="0" y="137"/>
                  <a:pt x="0" y="137"/>
                  <a:pt x="0" y="137"/>
                </a:cubicBezTo>
                <a:cubicBezTo>
                  <a:pt x="78" y="137"/>
                  <a:pt x="141" y="76"/>
                  <a:pt x="146"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bg-BG"/>
          </a:p>
        </p:txBody>
      </p:sp>
      <p:sp>
        <p:nvSpPr>
          <p:cNvPr id="94" name="Rectangle 142"/>
          <p:cNvSpPr>
            <a:spLocks noChangeArrowheads="1"/>
          </p:cNvSpPr>
          <p:nvPr/>
        </p:nvSpPr>
        <p:spPr bwMode="auto">
          <a:xfrm>
            <a:off x="3586779" y="4315186"/>
            <a:ext cx="95728" cy="1650"/>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bg-BG"/>
          </a:p>
        </p:txBody>
      </p:sp>
      <p:sp>
        <p:nvSpPr>
          <p:cNvPr id="95" name="Rectangle 143"/>
          <p:cNvSpPr>
            <a:spLocks noChangeArrowheads="1"/>
          </p:cNvSpPr>
          <p:nvPr/>
        </p:nvSpPr>
        <p:spPr bwMode="auto">
          <a:xfrm>
            <a:off x="3492702" y="4315186"/>
            <a:ext cx="55291" cy="1650"/>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bg-BG"/>
          </a:p>
        </p:txBody>
      </p:sp>
      <p:sp>
        <p:nvSpPr>
          <p:cNvPr id="96" name="Rectangle 144"/>
          <p:cNvSpPr>
            <a:spLocks noChangeArrowheads="1"/>
          </p:cNvSpPr>
          <p:nvPr/>
        </p:nvSpPr>
        <p:spPr bwMode="auto">
          <a:xfrm>
            <a:off x="2017169" y="4311060"/>
            <a:ext cx="958931" cy="7428"/>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bg-BG"/>
          </a:p>
        </p:txBody>
      </p:sp>
      <p:sp>
        <p:nvSpPr>
          <p:cNvPr id="97" name="Freeform 145"/>
          <p:cNvSpPr>
            <a:spLocks noEditPoints="1"/>
          </p:cNvSpPr>
          <p:nvPr/>
        </p:nvSpPr>
        <p:spPr bwMode="auto">
          <a:xfrm>
            <a:off x="3243480" y="4580088"/>
            <a:ext cx="41263" cy="41263"/>
          </a:xfrm>
          <a:custGeom>
            <a:avLst/>
            <a:gdLst>
              <a:gd name="T0" fmla="*/ 0 w 21"/>
              <a:gd name="T1" fmla="*/ 10 h 21"/>
              <a:gd name="T2" fmla="*/ 10 w 21"/>
              <a:gd name="T3" fmla="*/ 0 h 21"/>
              <a:gd name="T4" fmla="*/ 21 w 21"/>
              <a:gd name="T5" fmla="*/ 10 h 21"/>
              <a:gd name="T6" fmla="*/ 10 w 21"/>
              <a:gd name="T7" fmla="*/ 21 h 21"/>
              <a:gd name="T8" fmla="*/ 0 w 21"/>
              <a:gd name="T9" fmla="*/ 10 h 21"/>
              <a:gd name="T10" fmla="*/ 20 w 21"/>
              <a:gd name="T11" fmla="*/ 10 h 21"/>
              <a:gd name="T12" fmla="*/ 10 w 21"/>
              <a:gd name="T13" fmla="*/ 1 h 21"/>
              <a:gd name="T14" fmla="*/ 1 w 21"/>
              <a:gd name="T15" fmla="*/ 10 h 21"/>
              <a:gd name="T16" fmla="*/ 10 w 21"/>
              <a:gd name="T17" fmla="*/ 20 h 21"/>
              <a:gd name="T18" fmla="*/ 20 w 21"/>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0" y="10"/>
                </a:moveTo>
                <a:cubicBezTo>
                  <a:pt x="0" y="4"/>
                  <a:pt x="4" y="0"/>
                  <a:pt x="10" y="0"/>
                </a:cubicBezTo>
                <a:cubicBezTo>
                  <a:pt x="16" y="0"/>
                  <a:pt x="21" y="4"/>
                  <a:pt x="21" y="10"/>
                </a:cubicBezTo>
                <a:cubicBezTo>
                  <a:pt x="21" y="16"/>
                  <a:pt x="16" y="21"/>
                  <a:pt x="10" y="21"/>
                </a:cubicBezTo>
                <a:cubicBezTo>
                  <a:pt x="4" y="21"/>
                  <a:pt x="0" y="16"/>
                  <a:pt x="0" y="10"/>
                </a:cubicBezTo>
                <a:close/>
                <a:moveTo>
                  <a:pt x="20" y="10"/>
                </a:moveTo>
                <a:cubicBezTo>
                  <a:pt x="20" y="5"/>
                  <a:pt x="15" y="1"/>
                  <a:pt x="10" y="1"/>
                </a:cubicBezTo>
                <a:cubicBezTo>
                  <a:pt x="5" y="1"/>
                  <a:pt x="1" y="5"/>
                  <a:pt x="1" y="10"/>
                </a:cubicBezTo>
                <a:cubicBezTo>
                  <a:pt x="1" y="15"/>
                  <a:pt x="5" y="20"/>
                  <a:pt x="10" y="20"/>
                </a:cubicBezTo>
                <a:cubicBezTo>
                  <a:pt x="15" y="20"/>
                  <a:pt x="20" y="15"/>
                  <a:pt x="20" y="1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bg-BG"/>
          </a:p>
        </p:txBody>
      </p:sp>
      <p:sp>
        <p:nvSpPr>
          <p:cNvPr id="98" name="Freeform 146"/>
          <p:cNvSpPr>
            <a:spLocks noEditPoints="1"/>
          </p:cNvSpPr>
          <p:nvPr/>
        </p:nvSpPr>
        <p:spPr bwMode="auto">
          <a:xfrm>
            <a:off x="3547993" y="4295380"/>
            <a:ext cx="40437" cy="41263"/>
          </a:xfrm>
          <a:custGeom>
            <a:avLst/>
            <a:gdLst>
              <a:gd name="T0" fmla="*/ 0 w 21"/>
              <a:gd name="T1" fmla="*/ 10 h 21"/>
              <a:gd name="T2" fmla="*/ 10 w 21"/>
              <a:gd name="T3" fmla="*/ 0 h 21"/>
              <a:gd name="T4" fmla="*/ 21 w 21"/>
              <a:gd name="T5" fmla="*/ 10 h 21"/>
              <a:gd name="T6" fmla="*/ 10 w 21"/>
              <a:gd name="T7" fmla="*/ 21 h 21"/>
              <a:gd name="T8" fmla="*/ 0 w 21"/>
              <a:gd name="T9" fmla="*/ 10 h 21"/>
              <a:gd name="T10" fmla="*/ 20 w 21"/>
              <a:gd name="T11" fmla="*/ 10 h 21"/>
              <a:gd name="T12" fmla="*/ 10 w 21"/>
              <a:gd name="T13" fmla="*/ 1 h 21"/>
              <a:gd name="T14" fmla="*/ 1 w 21"/>
              <a:gd name="T15" fmla="*/ 10 h 21"/>
              <a:gd name="T16" fmla="*/ 10 w 21"/>
              <a:gd name="T17" fmla="*/ 19 h 21"/>
              <a:gd name="T18" fmla="*/ 20 w 21"/>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0" y="10"/>
                </a:moveTo>
                <a:cubicBezTo>
                  <a:pt x="0" y="4"/>
                  <a:pt x="4" y="0"/>
                  <a:pt x="10" y="0"/>
                </a:cubicBezTo>
                <a:cubicBezTo>
                  <a:pt x="16" y="0"/>
                  <a:pt x="21" y="4"/>
                  <a:pt x="21" y="10"/>
                </a:cubicBezTo>
                <a:cubicBezTo>
                  <a:pt x="21" y="16"/>
                  <a:pt x="16" y="21"/>
                  <a:pt x="10" y="21"/>
                </a:cubicBezTo>
                <a:cubicBezTo>
                  <a:pt x="4" y="21"/>
                  <a:pt x="0" y="16"/>
                  <a:pt x="0" y="10"/>
                </a:cubicBezTo>
                <a:close/>
                <a:moveTo>
                  <a:pt x="20" y="10"/>
                </a:moveTo>
                <a:cubicBezTo>
                  <a:pt x="20" y="5"/>
                  <a:pt x="15" y="1"/>
                  <a:pt x="10" y="1"/>
                </a:cubicBezTo>
                <a:cubicBezTo>
                  <a:pt x="5" y="1"/>
                  <a:pt x="1" y="5"/>
                  <a:pt x="1" y="10"/>
                </a:cubicBezTo>
                <a:cubicBezTo>
                  <a:pt x="1" y="15"/>
                  <a:pt x="5" y="19"/>
                  <a:pt x="10" y="19"/>
                </a:cubicBezTo>
                <a:cubicBezTo>
                  <a:pt x="15" y="19"/>
                  <a:pt x="20" y="15"/>
                  <a:pt x="20" y="1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bg-BG"/>
          </a:p>
        </p:txBody>
      </p:sp>
      <p:sp>
        <p:nvSpPr>
          <p:cNvPr id="99" name="Freeform 147"/>
          <p:cNvSpPr>
            <a:spLocks/>
          </p:cNvSpPr>
          <p:nvPr/>
        </p:nvSpPr>
        <p:spPr bwMode="auto">
          <a:xfrm>
            <a:off x="3034693" y="4315186"/>
            <a:ext cx="481941" cy="249224"/>
          </a:xfrm>
          <a:custGeom>
            <a:avLst/>
            <a:gdLst>
              <a:gd name="T0" fmla="*/ 0 w 247"/>
              <a:gd name="T1" fmla="*/ 0 h 128"/>
              <a:gd name="T2" fmla="*/ 1 w 247"/>
              <a:gd name="T3" fmla="*/ 0 h 128"/>
              <a:gd name="T4" fmla="*/ 127 w 247"/>
              <a:gd name="T5" fmla="*/ 127 h 128"/>
              <a:gd name="T6" fmla="*/ 208 w 247"/>
              <a:gd name="T7" fmla="*/ 98 h 128"/>
              <a:gd name="T8" fmla="*/ 246 w 247"/>
              <a:gd name="T9" fmla="*/ 44 h 128"/>
              <a:gd name="T10" fmla="*/ 247 w 247"/>
              <a:gd name="T11" fmla="*/ 44 h 128"/>
              <a:gd name="T12" fmla="*/ 208 w 247"/>
              <a:gd name="T13" fmla="*/ 98 h 128"/>
              <a:gd name="T14" fmla="*/ 127 w 247"/>
              <a:gd name="T15" fmla="*/ 128 h 128"/>
              <a:gd name="T16" fmla="*/ 0 w 247"/>
              <a:gd name="T17"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128">
                <a:moveTo>
                  <a:pt x="0" y="0"/>
                </a:moveTo>
                <a:cubicBezTo>
                  <a:pt x="1" y="0"/>
                  <a:pt x="1" y="0"/>
                  <a:pt x="1" y="0"/>
                </a:cubicBezTo>
                <a:cubicBezTo>
                  <a:pt x="1" y="70"/>
                  <a:pt x="57" y="127"/>
                  <a:pt x="127" y="127"/>
                </a:cubicBezTo>
                <a:cubicBezTo>
                  <a:pt x="156" y="127"/>
                  <a:pt x="185" y="116"/>
                  <a:pt x="208" y="98"/>
                </a:cubicBezTo>
                <a:cubicBezTo>
                  <a:pt x="225" y="83"/>
                  <a:pt x="238" y="65"/>
                  <a:pt x="246" y="44"/>
                </a:cubicBezTo>
                <a:cubicBezTo>
                  <a:pt x="247" y="44"/>
                  <a:pt x="247" y="44"/>
                  <a:pt x="247" y="44"/>
                </a:cubicBezTo>
                <a:cubicBezTo>
                  <a:pt x="239" y="65"/>
                  <a:pt x="226" y="84"/>
                  <a:pt x="208" y="98"/>
                </a:cubicBezTo>
                <a:cubicBezTo>
                  <a:pt x="186" y="117"/>
                  <a:pt x="157" y="128"/>
                  <a:pt x="127" y="128"/>
                </a:cubicBezTo>
                <a:cubicBezTo>
                  <a:pt x="57" y="128"/>
                  <a:pt x="0" y="70"/>
                  <a:pt x="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bg-BG"/>
          </a:p>
        </p:txBody>
      </p:sp>
      <p:sp>
        <p:nvSpPr>
          <p:cNvPr id="100" name="Freeform 148"/>
          <p:cNvSpPr>
            <a:spLocks/>
          </p:cNvSpPr>
          <p:nvPr/>
        </p:nvSpPr>
        <p:spPr bwMode="auto">
          <a:xfrm>
            <a:off x="3031392" y="4065137"/>
            <a:ext cx="250873" cy="500922"/>
          </a:xfrm>
          <a:custGeom>
            <a:avLst/>
            <a:gdLst>
              <a:gd name="T0" fmla="*/ 129 w 129"/>
              <a:gd name="T1" fmla="*/ 254 h 257"/>
              <a:gd name="T2" fmla="*/ 4 w 129"/>
              <a:gd name="T3" fmla="*/ 128 h 257"/>
              <a:gd name="T4" fmla="*/ 126 w 129"/>
              <a:gd name="T5" fmla="*/ 3 h 257"/>
              <a:gd name="T6" fmla="*/ 126 w 129"/>
              <a:gd name="T7" fmla="*/ 0 h 257"/>
              <a:gd name="T8" fmla="*/ 0 w 129"/>
              <a:gd name="T9" fmla="*/ 128 h 257"/>
              <a:gd name="T10" fmla="*/ 129 w 129"/>
              <a:gd name="T11" fmla="*/ 257 h 257"/>
              <a:gd name="T12" fmla="*/ 129 w 129"/>
              <a:gd name="T13" fmla="*/ 254 h 257"/>
            </a:gdLst>
            <a:ahLst/>
            <a:cxnLst>
              <a:cxn ang="0">
                <a:pos x="T0" y="T1"/>
              </a:cxn>
              <a:cxn ang="0">
                <a:pos x="T2" y="T3"/>
              </a:cxn>
              <a:cxn ang="0">
                <a:pos x="T4" y="T5"/>
              </a:cxn>
              <a:cxn ang="0">
                <a:pos x="T6" y="T7"/>
              </a:cxn>
              <a:cxn ang="0">
                <a:pos x="T8" y="T9"/>
              </a:cxn>
              <a:cxn ang="0">
                <a:pos x="T10" y="T11"/>
              </a:cxn>
              <a:cxn ang="0">
                <a:pos x="T12" y="T13"/>
              </a:cxn>
            </a:cxnLst>
            <a:rect l="0" t="0" r="r" b="b"/>
            <a:pathLst>
              <a:path w="129" h="257">
                <a:moveTo>
                  <a:pt x="129" y="254"/>
                </a:moveTo>
                <a:cubicBezTo>
                  <a:pt x="60" y="254"/>
                  <a:pt x="4" y="197"/>
                  <a:pt x="4" y="128"/>
                </a:cubicBezTo>
                <a:cubicBezTo>
                  <a:pt x="4" y="60"/>
                  <a:pt x="58" y="5"/>
                  <a:pt x="126" y="3"/>
                </a:cubicBezTo>
                <a:cubicBezTo>
                  <a:pt x="126" y="0"/>
                  <a:pt x="126" y="0"/>
                  <a:pt x="126" y="0"/>
                </a:cubicBezTo>
                <a:cubicBezTo>
                  <a:pt x="56" y="1"/>
                  <a:pt x="0" y="58"/>
                  <a:pt x="0" y="128"/>
                </a:cubicBezTo>
                <a:cubicBezTo>
                  <a:pt x="0" y="199"/>
                  <a:pt x="58" y="257"/>
                  <a:pt x="129" y="257"/>
                </a:cubicBezTo>
                <a:lnTo>
                  <a:pt x="129" y="254"/>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bg-BG"/>
          </a:p>
        </p:txBody>
      </p:sp>
      <p:sp>
        <p:nvSpPr>
          <p:cNvPr id="101" name="Oval 149"/>
          <p:cNvSpPr>
            <a:spLocks noChangeArrowheads="1"/>
          </p:cNvSpPr>
          <p:nvPr/>
        </p:nvSpPr>
        <p:spPr bwMode="auto">
          <a:xfrm>
            <a:off x="3263285" y="4056060"/>
            <a:ext cx="24757" cy="24757"/>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bg-BG"/>
          </a:p>
        </p:txBody>
      </p:sp>
      <p:sp>
        <p:nvSpPr>
          <p:cNvPr id="102" name="Oval 150"/>
          <p:cNvSpPr>
            <a:spLocks noChangeArrowheads="1"/>
          </p:cNvSpPr>
          <p:nvPr/>
        </p:nvSpPr>
        <p:spPr bwMode="auto">
          <a:xfrm>
            <a:off x="3263285" y="4025635"/>
            <a:ext cx="24757" cy="24757"/>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bg-BG"/>
          </a:p>
        </p:txBody>
      </p:sp>
      <p:sp>
        <p:nvSpPr>
          <p:cNvPr id="103" name="Oval 151"/>
          <p:cNvSpPr>
            <a:spLocks noChangeArrowheads="1"/>
          </p:cNvSpPr>
          <p:nvPr/>
        </p:nvSpPr>
        <p:spPr bwMode="auto">
          <a:xfrm>
            <a:off x="3502605" y="4386981"/>
            <a:ext cx="25583" cy="23932"/>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bg-BG"/>
          </a:p>
        </p:txBody>
      </p:sp>
      <p:sp>
        <p:nvSpPr>
          <p:cNvPr id="104" name="Oval 152"/>
          <p:cNvSpPr>
            <a:spLocks noChangeArrowheads="1"/>
          </p:cNvSpPr>
          <p:nvPr/>
        </p:nvSpPr>
        <p:spPr bwMode="auto">
          <a:xfrm>
            <a:off x="3619790" y="4311060"/>
            <a:ext cx="9903" cy="9903"/>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bg-BG"/>
          </a:p>
        </p:txBody>
      </p:sp>
      <p:sp>
        <p:nvSpPr>
          <p:cNvPr id="105" name="Oval 153"/>
          <p:cNvSpPr>
            <a:spLocks noChangeArrowheads="1"/>
          </p:cNvSpPr>
          <p:nvPr/>
        </p:nvSpPr>
        <p:spPr bwMode="auto">
          <a:xfrm>
            <a:off x="3095761" y="4135283"/>
            <a:ext cx="17330" cy="18156"/>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bg-BG"/>
          </a:p>
        </p:txBody>
      </p:sp>
      <p:sp>
        <p:nvSpPr>
          <p:cNvPr id="106" name="Oval 154"/>
          <p:cNvSpPr>
            <a:spLocks noChangeArrowheads="1"/>
          </p:cNvSpPr>
          <p:nvPr/>
        </p:nvSpPr>
        <p:spPr bwMode="auto">
          <a:xfrm>
            <a:off x="3132071" y="4104749"/>
            <a:ext cx="18156" cy="1733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bg-BG"/>
          </a:p>
        </p:txBody>
      </p:sp>
      <p:sp>
        <p:nvSpPr>
          <p:cNvPr id="107" name="Oval 155"/>
          <p:cNvSpPr>
            <a:spLocks noChangeArrowheads="1"/>
          </p:cNvSpPr>
          <p:nvPr/>
        </p:nvSpPr>
        <p:spPr bwMode="auto">
          <a:xfrm>
            <a:off x="3061927" y="4174895"/>
            <a:ext cx="18156" cy="1733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bg-BG"/>
          </a:p>
        </p:txBody>
      </p:sp>
      <p:sp>
        <p:nvSpPr>
          <p:cNvPr id="108" name="Oval 156"/>
          <p:cNvSpPr>
            <a:spLocks noChangeArrowheads="1"/>
          </p:cNvSpPr>
          <p:nvPr/>
        </p:nvSpPr>
        <p:spPr bwMode="auto">
          <a:xfrm>
            <a:off x="2990129" y="4326739"/>
            <a:ext cx="17330" cy="1733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bg-BG"/>
          </a:p>
        </p:txBody>
      </p:sp>
      <p:sp>
        <p:nvSpPr>
          <p:cNvPr id="109" name="Oval 157"/>
          <p:cNvSpPr>
            <a:spLocks noChangeArrowheads="1"/>
          </p:cNvSpPr>
          <p:nvPr/>
        </p:nvSpPr>
        <p:spPr bwMode="auto">
          <a:xfrm>
            <a:off x="3581003" y="4311060"/>
            <a:ext cx="11553" cy="9903"/>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bg-BG"/>
          </a:p>
        </p:txBody>
      </p:sp>
      <p:sp>
        <p:nvSpPr>
          <p:cNvPr id="110" name="Oval 158"/>
          <p:cNvSpPr>
            <a:spLocks noChangeArrowheads="1"/>
          </p:cNvSpPr>
          <p:nvPr/>
        </p:nvSpPr>
        <p:spPr bwMode="auto">
          <a:xfrm>
            <a:off x="3250906" y="4587515"/>
            <a:ext cx="25583" cy="25583"/>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bg-BG"/>
          </a:p>
        </p:txBody>
      </p:sp>
      <p:sp>
        <p:nvSpPr>
          <p:cNvPr id="111" name="Freeform 159"/>
          <p:cNvSpPr>
            <a:spLocks/>
          </p:cNvSpPr>
          <p:nvPr/>
        </p:nvSpPr>
        <p:spPr bwMode="auto">
          <a:xfrm>
            <a:off x="3680032" y="4287953"/>
            <a:ext cx="51165" cy="54466"/>
          </a:xfrm>
          <a:custGeom>
            <a:avLst/>
            <a:gdLst>
              <a:gd name="T0" fmla="*/ 0 w 62"/>
              <a:gd name="T1" fmla="*/ 0 h 66"/>
              <a:gd name="T2" fmla="*/ 62 w 62"/>
              <a:gd name="T3" fmla="*/ 33 h 66"/>
              <a:gd name="T4" fmla="*/ 0 w 62"/>
              <a:gd name="T5" fmla="*/ 66 h 66"/>
              <a:gd name="T6" fmla="*/ 0 w 62"/>
              <a:gd name="T7" fmla="*/ 0 h 66"/>
            </a:gdLst>
            <a:ahLst/>
            <a:cxnLst>
              <a:cxn ang="0">
                <a:pos x="T0" y="T1"/>
              </a:cxn>
              <a:cxn ang="0">
                <a:pos x="T2" y="T3"/>
              </a:cxn>
              <a:cxn ang="0">
                <a:pos x="T4" y="T5"/>
              </a:cxn>
              <a:cxn ang="0">
                <a:pos x="T6" y="T7"/>
              </a:cxn>
            </a:cxnLst>
            <a:rect l="0" t="0" r="r" b="b"/>
            <a:pathLst>
              <a:path w="62" h="66">
                <a:moveTo>
                  <a:pt x="0" y="0"/>
                </a:moveTo>
                <a:lnTo>
                  <a:pt x="62" y="33"/>
                </a:lnTo>
                <a:lnTo>
                  <a:pt x="0" y="66"/>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bg-BG"/>
          </a:p>
        </p:txBody>
      </p:sp>
      <p:sp>
        <p:nvSpPr>
          <p:cNvPr id="112" name="Freeform 160"/>
          <p:cNvSpPr>
            <a:spLocks/>
          </p:cNvSpPr>
          <p:nvPr/>
        </p:nvSpPr>
        <p:spPr bwMode="auto">
          <a:xfrm>
            <a:off x="2806926" y="4287953"/>
            <a:ext cx="50339" cy="54466"/>
          </a:xfrm>
          <a:custGeom>
            <a:avLst/>
            <a:gdLst>
              <a:gd name="T0" fmla="*/ 0 w 61"/>
              <a:gd name="T1" fmla="*/ 0 h 66"/>
              <a:gd name="T2" fmla="*/ 61 w 61"/>
              <a:gd name="T3" fmla="*/ 33 h 66"/>
              <a:gd name="T4" fmla="*/ 0 w 61"/>
              <a:gd name="T5" fmla="*/ 66 h 66"/>
              <a:gd name="T6" fmla="*/ 0 w 61"/>
              <a:gd name="T7" fmla="*/ 0 h 66"/>
            </a:gdLst>
            <a:ahLst/>
            <a:cxnLst>
              <a:cxn ang="0">
                <a:pos x="T0" y="T1"/>
              </a:cxn>
              <a:cxn ang="0">
                <a:pos x="T2" y="T3"/>
              </a:cxn>
              <a:cxn ang="0">
                <a:pos x="T4" y="T5"/>
              </a:cxn>
              <a:cxn ang="0">
                <a:pos x="T6" y="T7"/>
              </a:cxn>
            </a:cxnLst>
            <a:rect l="0" t="0" r="r" b="b"/>
            <a:pathLst>
              <a:path w="61" h="66">
                <a:moveTo>
                  <a:pt x="0" y="0"/>
                </a:moveTo>
                <a:lnTo>
                  <a:pt x="61" y="33"/>
                </a:lnTo>
                <a:lnTo>
                  <a:pt x="0" y="66"/>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bg-BG"/>
          </a:p>
        </p:txBody>
      </p:sp>
      <p:sp>
        <p:nvSpPr>
          <p:cNvPr id="113" name="Freeform 161"/>
          <p:cNvSpPr>
            <a:spLocks/>
          </p:cNvSpPr>
          <p:nvPr/>
        </p:nvSpPr>
        <p:spPr bwMode="auto">
          <a:xfrm>
            <a:off x="3379644" y="4120428"/>
            <a:ext cx="29709" cy="24757"/>
          </a:xfrm>
          <a:custGeom>
            <a:avLst/>
            <a:gdLst>
              <a:gd name="T0" fmla="*/ 19 w 36"/>
              <a:gd name="T1" fmla="*/ 0 h 30"/>
              <a:gd name="T2" fmla="*/ 36 w 36"/>
              <a:gd name="T3" fmla="*/ 30 h 30"/>
              <a:gd name="T4" fmla="*/ 0 w 36"/>
              <a:gd name="T5" fmla="*/ 28 h 30"/>
              <a:gd name="T6" fmla="*/ 19 w 36"/>
              <a:gd name="T7" fmla="*/ 0 h 30"/>
            </a:gdLst>
            <a:ahLst/>
            <a:cxnLst>
              <a:cxn ang="0">
                <a:pos x="T0" y="T1"/>
              </a:cxn>
              <a:cxn ang="0">
                <a:pos x="T2" y="T3"/>
              </a:cxn>
              <a:cxn ang="0">
                <a:pos x="T4" y="T5"/>
              </a:cxn>
              <a:cxn ang="0">
                <a:pos x="T6" y="T7"/>
              </a:cxn>
            </a:cxnLst>
            <a:rect l="0" t="0" r="r" b="b"/>
            <a:pathLst>
              <a:path w="36" h="30">
                <a:moveTo>
                  <a:pt x="19" y="0"/>
                </a:moveTo>
                <a:lnTo>
                  <a:pt x="36" y="30"/>
                </a:lnTo>
                <a:lnTo>
                  <a:pt x="0" y="28"/>
                </a:lnTo>
                <a:lnTo>
                  <a:pt x="1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bg-BG"/>
          </a:p>
        </p:txBody>
      </p:sp>
      <p:sp>
        <p:nvSpPr>
          <p:cNvPr id="114" name="Freeform 162"/>
          <p:cNvSpPr>
            <a:spLocks/>
          </p:cNvSpPr>
          <p:nvPr/>
        </p:nvSpPr>
        <p:spPr bwMode="auto">
          <a:xfrm>
            <a:off x="3067702" y="4100622"/>
            <a:ext cx="429126" cy="429126"/>
          </a:xfrm>
          <a:custGeom>
            <a:avLst/>
            <a:gdLst>
              <a:gd name="T0" fmla="*/ 0 w 220"/>
              <a:gd name="T1" fmla="*/ 110 h 220"/>
              <a:gd name="T2" fmla="*/ 110 w 220"/>
              <a:gd name="T3" fmla="*/ 0 h 220"/>
              <a:gd name="T4" fmla="*/ 166 w 220"/>
              <a:gd name="T5" fmla="*/ 16 h 220"/>
              <a:gd name="T6" fmla="*/ 165 w 220"/>
              <a:gd name="T7" fmla="*/ 18 h 220"/>
              <a:gd name="T8" fmla="*/ 110 w 220"/>
              <a:gd name="T9" fmla="*/ 3 h 220"/>
              <a:gd name="T10" fmla="*/ 3 w 220"/>
              <a:gd name="T11" fmla="*/ 110 h 220"/>
              <a:gd name="T12" fmla="*/ 110 w 220"/>
              <a:gd name="T13" fmla="*/ 218 h 220"/>
              <a:gd name="T14" fmla="*/ 218 w 220"/>
              <a:gd name="T15" fmla="*/ 110 h 220"/>
              <a:gd name="T16" fmla="*/ 220 w 220"/>
              <a:gd name="T17" fmla="*/ 110 h 220"/>
              <a:gd name="T18" fmla="*/ 110 w 220"/>
              <a:gd name="T19" fmla="*/ 220 h 220"/>
              <a:gd name="T20" fmla="*/ 0 w 220"/>
              <a:gd name="T21" fmla="*/ 11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0" h="220">
                <a:moveTo>
                  <a:pt x="0" y="110"/>
                </a:moveTo>
                <a:cubicBezTo>
                  <a:pt x="0" y="50"/>
                  <a:pt x="50" y="0"/>
                  <a:pt x="110" y="0"/>
                </a:cubicBezTo>
                <a:cubicBezTo>
                  <a:pt x="130" y="0"/>
                  <a:pt x="149" y="6"/>
                  <a:pt x="166" y="16"/>
                </a:cubicBezTo>
                <a:cubicBezTo>
                  <a:pt x="165" y="18"/>
                  <a:pt x="165" y="18"/>
                  <a:pt x="165" y="18"/>
                </a:cubicBezTo>
                <a:cubicBezTo>
                  <a:pt x="148" y="8"/>
                  <a:pt x="129" y="3"/>
                  <a:pt x="110" y="3"/>
                </a:cubicBezTo>
                <a:cubicBezTo>
                  <a:pt x="51" y="3"/>
                  <a:pt x="3" y="51"/>
                  <a:pt x="3" y="110"/>
                </a:cubicBezTo>
                <a:cubicBezTo>
                  <a:pt x="3" y="169"/>
                  <a:pt x="51" y="218"/>
                  <a:pt x="110" y="218"/>
                </a:cubicBezTo>
                <a:cubicBezTo>
                  <a:pt x="169" y="218"/>
                  <a:pt x="218" y="169"/>
                  <a:pt x="218" y="110"/>
                </a:cubicBezTo>
                <a:cubicBezTo>
                  <a:pt x="220" y="110"/>
                  <a:pt x="220" y="110"/>
                  <a:pt x="220" y="110"/>
                </a:cubicBezTo>
                <a:cubicBezTo>
                  <a:pt x="220" y="171"/>
                  <a:pt x="171" y="220"/>
                  <a:pt x="110" y="220"/>
                </a:cubicBezTo>
                <a:cubicBezTo>
                  <a:pt x="50" y="220"/>
                  <a:pt x="0" y="171"/>
                  <a:pt x="0" y="11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bg-BG"/>
          </a:p>
        </p:txBody>
      </p:sp>
      <p:sp>
        <p:nvSpPr>
          <p:cNvPr id="115" name="Freeform 163"/>
          <p:cNvSpPr>
            <a:spLocks noEditPoints="1"/>
          </p:cNvSpPr>
          <p:nvPr/>
        </p:nvSpPr>
        <p:spPr bwMode="auto">
          <a:xfrm>
            <a:off x="2974450" y="4289602"/>
            <a:ext cx="48690" cy="48690"/>
          </a:xfrm>
          <a:custGeom>
            <a:avLst/>
            <a:gdLst>
              <a:gd name="T0" fmla="*/ 0 w 25"/>
              <a:gd name="T1" fmla="*/ 13 h 25"/>
              <a:gd name="T2" fmla="*/ 12 w 25"/>
              <a:gd name="T3" fmla="*/ 0 h 25"/>
              <a:gd name="T4" fmla="*/ 25 w 25"/>
              <a:gd name="T5" fmla="*/ 13 h 25"/>
              <a:gd name="T6" fmla="*/ 12 w 25"/>
              <a:gd name="T7" fmla="*/ 25 h 25"/>
              <a:gd name="T8" fmla="*/ 0 w 25"/>
              <a:gd name="T9" fmla="*/ 13 h 25"/>
              <a:gd name="T10" fmla="*/ 22 w 25"/>
              <a:gd name="T11" fmla="*/ 13 h 25"/>
              <a:gd name="T12" fmla="*/ 12 w 25"/>
              <a:gd name="T13" fmla="*/ 3 h 25"/>
              <a:gd name="T14" fmla="*/ 3 w 25"/>
              <a:gd name="T15" fmla="*/ 13 h 25"/>
              <a:gd name="T16" fmla="*/ 12 w 25"/>
              <a:gd name="T17" fmla="*/ 22 h 25"/>
              <a:gd name="T18" fmla="*/ 22 w 25"/>
              <a:gd name="T19"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5">
                <a:moveTo>
                  <a:pt x="0" y="13"/>
                </a:moveTo>
                <a:cubicBezTo>
                  <a:pt x="0" y="6"/>
                  <a:pt x="6" y="0"/>
                  <a:pt x="12" y="0"/>
                </a:cubicBezTo>
                <a:cubicBezTo>
                  <a:pt x="19" y="0"/>
                  <a:pt x="25" y="6"/>
                  <a:pt x="25" y="13"/>
                </a:cubicBezTo>
                <a:cubicBezTo>
                  <a:pt x="25" y="19"/>
                  <a:pt x="19" y="25"/>
                  <a:pt x="12" y="25"/>
                </a:cubicBezTo>
                <a:cubicBezTo>
                  <a:pt x="6" y="25"/>
                  <a:pt x="0" y="19"/>
                  <a:pt x="0" y="13"/>
                </a:cubicBezTo>
                <a:close/>
                <a:moveTo>
                  <a:pt x="22" y="13"/>
                </a:moveTo>
                <a:cubicBezTo>
                  <a:pt x="22" y="7"/>
                  <a:pt x="18" y="3"/>
                  <a:pt x="12" y="3"/>
                </a:cubicBezTo>
                <a:cubicBezTo>
                  <a:pt x="7" y="3"/>
                  <a:pt x="3" y="7"/>
                  <a:pt x="3" y="13"/>
                </a:cubicBezTo>
                <a:cubicBezTo>
                  <a:pt x="3" y="18"/>
                  <a:pt x="7" y="22"/>
                  <a:pt x="12" y="22"/>
                </a:cubicBezTo>
                <a:cubicBezTo>
                  <a:pt x="18" y="22"/>
                  <a:pt x="22" y="18"/>
                  <a:pt x="22" y="1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bg-BG"/>
          </a:p>
        </p:txBody>
      </p:sp>
      <p:sp>
        <p:nvSpPr>
          <p:cNvPr id="116" name="Oval 115"/>
          <p:cNvSpPr/>
          <p:nvPr/>
        </p:nvSpPr>
        <p:spPr>
          <a:xfrm>
            <a:off x="1955649" y="4261836"/>
            <a:ext cx="107282" cy="1072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
          <p:cNvSpPr>
            <a:spLocks noChangeArrowheads="1"/>
          </p:cNvSpPr>
          <p:nvPr/>
        </p:nvSpPr>
        <p:spPr bwMode="auto">
          <a:xfrm>
            <a:off x="1231539" y="4559568"/>
            <a:ext cx="9903" cy="386213"/>
          </a:xfrm>
          <a:prstGeom prst="rect">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bg-BG"/>
          </a:p>
        </p:txBody>
      </p:sp>
      <p:sp>
        <p:nvSpPr>
          <p:cNvPr id="118" name="Rectangle 12"/>
          <p:cNvSpPr>
            <a:spLocks noChangeArrowheads="1"/>
          </p:cNvSpPr>
          <p:nvPr/>
        </p:nvSpPr>
        <p:spPr bwMode="auto">
          <a:xfrm>
            <a:off x="1231539" y="1824716"/>
            <a:ext cx="9903" cy="329272"/>
          </a:xfrm>
          <a:prstGeom prst="rect">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bg-BG"/>
          </a:p>
        </p:txBody>
      </p:sp>
      <p:sp>
        <p:nvSpPr>
          <p:cNvPr id="119" name="Freeform 13"/>
          <p:cNvSpPr>
            <a:spLocks/>
          </p:cNvSpPr>
          <p:nvPr/>
        </p:nvSpPr>
        <p:spPr bwMode="auto">
          <a:xfrm>
            <a:off x="1191102" y="4924325"/>
            <a:ext cx="93252" cy="85825"/>
          </a:xfrm>
          <a:custGeom>
            <a:avLst/>
            <a:gdLst>
              <a:gd name="T0" fmla="*/ 113 w 113"/>
              <a:gd name="T1" fmla="*/ 0 h 104"/>
              <a:gd name="T2" fmla="*/ 56 w 113"/>
              <a:gd name="T3" fmla="*/ 104 h 104"/>
              <a:gd name="T4" fmla="*/ 0 w 113"/>
              <a:gd name="T5" fmla="*/ 0 h 104"/>
              <a:gd name="T6" fmla="*/ 113 w 113"/>
              <a:gd name="T7" fmla="*/ 0 h 104"/>
            </a:gdLst>
            <a:ahLst/>
            <a:cxnLst>
              <a:cxn ang="0">
                <a:pos x="T0" y="T1"/>
              </a:cxn>
              <a:cxn ang="0">
                <a:pos x="T2" y="T3"/>
              </a:cxn>
              <a:cxn ang="0">
                <a:pos x="T4" y="T5"/>
              </a:cxn>
              <a:cxn ang="0">
                <a:pos x="T6" y="T7"/>
              </a:cxn>
            </a:cxnLst>
            <a:rect l="0" t="0" r="r" b="b"/>
            <a:pathLst>
              <a:path w="113" h="104">
                <a:moveTo>
                  <a:pt x="113" y="0"/>
                </a:moveTo>
                <a:lnTo>
                  <a:pt x="56" y="104"/>
                </a:lnTo>
                <a:lnTo>
                  <a:pt x="0" y="0"/>
                </a:lnTo>
                <a:lnTo>
                  <a:pt x="113" y="0"/>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bg-BG"/>
          </a:p>
        </p:txBody>
      </p:sp>
      <p:sp>
        <p:nvSpPr>
          <p:cNvPr id="120" name="Freeform 14"/>
          <p:cNvSpPr>
            <a:spLocks/>
          </p:cNvSpPr>
          <p:nvPr/>
        </p:nvSpPr>
        <p:spPr bwMode="auto">
          <a:xfrm>
            <a:off x="192559" y="2356996"/>
            <a:ext cx="1824610" cy="960583"/>
          </a:xfrm>
          <a:custGeom>
            <a:avLst/>
            <a:gdLst>
              <a:gd name="T0" fmla="*/ 2 w 936"/>
              <a:gd name="T1" fmla="*/ 493 h 493"/>
              <a:gd name="T2" fmla="*/ 529 w 936"/>
              <a:gd name="T3" fmla="*/ 3 h 493"/>
              <a:gd name="T4" fmla="*/ 935 w 936"/>
              <a:gd name="T5" fmla="*/ 193 h 493"/>
              <a:gd name="T6" fmla="*/ 936 w 936"/>
              <a:gd name="T7" fmla="*/ 192 h 493"/>
              <a:gd name="T8" fmla="*/ 529 w 936"/>
              <a:gd name="T9" fmla="*/ 0 h 493"/>
              <a:gd name="T10" fmla="*/ 154 w 936"/>
              <a:gd name="T11" fmla="*/ 156 h 493"/>
              <a:gd name="T12" fmla="*/ 0 w 936"/>
              <a:gd name="T13" fmla="*/ 493 h 493"/>
              <a:gd name="T14" fmla="*/ 2 w 936"/>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6" h="493">
                <a:moveTo>
                  <a:pt x="2" y="493"/>
                </a:moveTo>
                <a:cubicBezTo>
                  <a:pt x="21" y="219"/>
                  <a:pt x="250" y="3"/>
                  <a:pt x="529" y="3"/>
                </a:cubicBezTo>
                <a:cubicBezTo>
                  <a:pt x="686" y="3"/>
                  <a:pt x="834" y="72"/>
                  <a:pt x="935" y="193"/>
                </a:cubicBezTo>
                <a:cubicBezTo>
                  <a:pt x="936" y="192"/>
                  <a:pt x="936" y="192"/>
                  <a:pt x="936" y="192"/>
                </a:cubicBezTo>
                <a:cubicBezTo>
                  <a:pt x="835" y="70"/>
                  <a:pt x="687" y="0"/>
                  <a:pt x="529" y="0"/>
                </a:cubicBezTo>
                <a:cubicBezTo>
                  <a:pt x="387" y="0"/>
                  <a:pt x="254" y="56"/>
                  <a:pt x="154" y="156"/>
                </a:cubicBezTo>
                <a:cubicBezTo>
                  <a:pt x="62" y="247"/>
                  <a:pt x="9" y="366"/>
                  <a:pt x="0" y="493"/>
                </a:cubicBezTo>
                <a:lnTo>
                  <a:pt x="2" y="49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a:p>
        </p:txBody>
      </p:sp>
      <p:sp>
        <p:nvSpPr>
          <p:cNvPr id="121" name="Freeform 15"/>
          <p:cNvSpPr>
            <a:spLocks/>
          </p:cNvSpPr>
          <p:nvPr/>
        </p:nvSpPr>
        <p:spPr bwMode="auto">
          <a:xfrm>
            <a:off x="192559" y="3461996"/>
            <a:ext cx="1382281" cy="963057"/>
          </a:xfrm>
          <a:custGeom>
            <a:avLst/>
            <a:gdLst>
              <a:gd name="T0" fmla="*/ 709 w 709"/>
              <a:gd name="T1" fmla="*/ 462 h 494"/>
              <a:gd name="T2" fmla="*/ 708 w 709"/>
              <a:gd name="T3" fmla="*/ 460 h 494"/>
              <a:gd name="T4" fmla="*/ 529 w 709"/>
              <a:gd name="T5" fmla="*/ 491 h 494"/>
              <a:gd name="T6" fmla="*/ 2 w 709"/>
              <a:gd name="T7" fmla="*/ 0 h 494"/>
              <a:gd name="T8" fmla="*/ 0 w 709"/>
              <a:gd name="T9" fmla="*/ 0 h 494"/>
              <a:gd name="T10" fmla="*/ 154 w 709"/>
              <a:gd name="T11" fmla="*/ 338 h 494"/>
              <a:gd name="T12" fmla="*/ 529 w 709"/>
              <a:gd name="T13" fmla="*/ 494 h 494"/>
              <a:gd name="T14" fmla="*/ 709 w 709"/>
              <a:gd name="T15" fmla="*/ 462 h 4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9" h="494">
                <a:moveTo>
                  <a:pt x="709" y="462"/>
                </a:moveTo>
                <a:cubicBezTo>
                  <a:pt x="708" y="460"/>
                  <a:pt x="708" y="460"/>
                  <a:pt x="708" y="460"/>
                </a:cubicBezTo>
                <a:cubicBezTo>
                  <a:pt x="651" y="481"/>
                  <a:pt x="590" y="491"/>
                  <a:pt x="529" y="491"/>
                </a:cubicBezTo>
                <a:cubicBezTo>
                  <a:pt x="250" y="491"/>
                  <a:pt x="21" y="274"/>
                  <a:pt x="2" y="0"/>
                </a:cubicBezTo>
                <a:cubicBezTo>
                  <a:pt x="0" y="0"/>
                  <a:pt x="0" y="0"/>
                  <a:pt x="0" y="0"/>
                </a:cubicBezTo>
                <a:cubicBezTo>
                  <a:pt x="8" y="128"/>
                  <a:pt x="62" y="247"/>
                  <a:pt x="154" y="338"/>
                </a:cubicBezTo>
                <a:cubicBezTo>
                  <a:pt x="254" y="438"/>
                  <a:pt x="387" y="494"/>
                  <a:pt x="529" y="494"/>
                </a:cubicBezTo>
                <a:cubicBezTo>
                  <a:pt x="591" y="494"/>
                  <a:pt x="651" y="483"/>
                  <a:pt x="709" y="46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a:p>
        </p:txBody>
      </p:sp>
      <p:sp>
        <p:nvSpPr>
          <p:cNvPr id="122" name="Freeform 20"/>
          <p:cNvSpPr>
            <a:spLocks/>
          </p:cNvSpPr>
          <p:nvPr/>
        </p:nvSpPr>
        <p:spPr bwMode="auto">
          <a:xfrm>
            <a:off x="331199" y="2498938"/>
            <a:ext cx="1783348" cy="1784174"/>
          </a:xfrm>
          <a:custGeom>
            <a:avLst/>
            <a:gdLst>
              <a:gd name="T0" fmla="*/ 457 w 915"/>
              <a:gd name="T1" fmla="*/ 915 h 915"/>
              <a:gd name="T2" fmla="*/ 0 w 915"/>
              <a:gd name="T3" fmla="*/ 458 h 915"/>
              <a:gd name="T4" fmla="*/ 458 w 915"/>
              <a:gd name="T5" fmla="*/ 0 h 915"/>
              <a:gd name="T6" fmla="*/ 915 w 915"/>
              <a:gd name="T7" fmla="*/ 458 h 915"/>
              <a:gd name="T8" fmla="*/ 457 w 915"/>
              <a:gd name="T9" fmla="*/ 915 h 915"/>
            </a:gdLst>
            <a:ahLst/>
            <a:cxnLst>
              <a:cxn ang="0">
                <a:pos x="T0" y="T1"/>
              </a:cxn>
              <a:cxn ang="0">
                <a:pos x="T2" y="T3"/>
              </a:cxn>
              <a:cxn ang="0">
                <a:pos x="T4" y="T5"/>
              </a:cxn>
              <a:cxn ang="0">
                <a:pos x="T6" y="T7"/>
              </a:cxn>
              <a:cxn ang="0">
                <a:pos x="T8" y="T9"/>
              </a:cxn>
            </a:cxnLst>
            <a:rect l="0" t="0" r="r" b="b"/>
            <a:pathLst>
              <a:path w="915" h="915">
                <a:moveTo>
                  <a:pt x="457" y="915"/>
                </a:moveTo>
                <a:cubicBezTo>
                  <a:pt x="205" y="915"/>
                  <a:pt x="0" y="710"/>
                  <a:pt x="0" y="458"/>
                </a:cubicBezTo>
                <a:cubicBezTo>
                  <a:pt x="0" y="205"/>
                  <a:pt x="205" y="0"/>
                  <a:pt x="458" y="0"/>
                </a:cubicBezTo>
                <a:cubicBezTo>
                  <a:pt x="710" y="0"/>
                  <a:pt x="915" y="205"/>
                  <a:pt x="915" y="458"/>
                </a:cubicBezTo>
                <a:cubicBezTo>
                  <a:pt x="915" y="710"/>
                  <a:pt x="710" y="915"/>
                  <a:pt x="457" y="915"/>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bg-BG"/>
          </a:p>
        </p:txBody>
      </p:sp>
      <p:sp>
        <p:nvSpPr>
          <p:cNvPr id="123" name="Oval 21"/>
          <p:cNvSpPr>
            <a:spLocks noChangeArrowheads="1"/>
          </p:cNvSpPr>
          <p:nvPr/>
        </p:nvSpPr>
        <p:spPr bwMode="auto">
          <a:xfrm>
            <a:off x="1196879" y="2183696"/>
            <a:ext cx="81698" cy="81699"/>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bg-BG"/>
          </a:p>
        </p:txBody>
      </p:sp>
      <p:sp>
        <p:nvSpPr>
          <p:cNvPr id="124" name="Oval 22"/>
          <p:cNvSpPr>
            <a:spLocks noChangeArrowheads="1"/>
          </p:cNvSpPr>
          <p:nvPr/>
        </p:nvSpPr>
        <p:spPr bwMode="auto">
          <a:xfrm>
            <a:off x="1288480" y="2212579"/>
            <a:ext cx="28884" cy="31359"/>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bg-BG"/>
          </a:p>
        </p:txBody>
      </p:sp>
      <p:sp>
        <p:nvSpPr>
          <p:cNvPr id="125" name="Oval 23"/>
          <p:cNvSpPr>
            <a:spLocks noChangeArrowheads="1"/>
          </p:cNvSpPr>
          <p:nvPr/>
        </p:nvSpPr>
        <p:spPr bwMode="auto">
          <a:xfrm>
            <a:off x="1221636" y="2138307"/>
            <a:ext cx="29709" cy="31359"/>
          </a:xfrm>
          <a:prstGeom prst="ellipse">
            <a:avLst/>
          </a:pr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bg-BG"/>
          </a:p>
        </p:txBody>
      </p:sp>
      <p:sp>
        <p:nvSpPr>
          <p:cNvPr id="126" name="Freeform 24"/>
          <p:cNvSpPr>
            <a:spLocks noEditPoints="1"/>
          </p:cNvSpPr>
          <p:nvPr/>
        </p:nvSpPr>
        <p:spPr bwMode="auto">
          <a:xfrm>
            <a:off x="1167170" y="2153987"/>
            <a:ext cx="140291" cy="140291"/>
          </a:xfrm>
          <a:custGeom>
            <a:avLst/>
            <a:gdLst>
              <a:gd name="T0" fmla="*/ 0 w 72"/>
              <a:gd name="T1" fmla="*/ 36 h 72"/>
              <a:gd name="T2" fmla="*/ 36 w 72"/>
              <a:gd name="T3" fmla="*/ 0 h 72"/>
              <a:gd name="T4" fmla="*/ 72 w 72"/>
              <a:gd name="T5" fmla="*/ 36 h 72"/>
              <a:gd name="T6" fmla="*/ 36 w 72"/>
              <a:gd name="T7" fmla="*/ 72 h 72"/>
              <a:gd name="T8" fmla="*/ 0 w 72"/>
              <a:gd name="T9" fmla="*/ 36 h 72"/>
              <a:gd name="T10" fmla="*/ 68 w 72"/>
              <a:gd name="T11" fmla="*/ 36 h 72"/>
              <a:gd name="T12" fmla="*/ 36 w 72"/>
              <a:gd name="T13" fmla="*/ 4 h 72"/>
              <a:gd name="T14" fmla="*/ 4 w 72"/>
              <a:gd name="T15" fmla="*/ 36 h 72"/>
              <a:gd name="T16" fmla="*/ 36 w 72"/>
              <a:gd name="T17" fmla="*/ 68 h 72"/>
              <a:gd name="T18" fmla="*/ 68 w 72"/>
              <a:gd name="T19"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0" y="36"/>
                </a:moveTo>
                <a:cubicBezTo>
                  <a:pt x="0" y="16"/>
                  <a:pt x="16" y="0"/>
                  <a:pt x="36" y="0"/>
                </a:cubicBezTo>
                <a:cubicBezTo>
                  <a:pt x="56" y="0"/>
                  <a:pt x="72" y="16"/>
                  <a:pt x="72" y="36"/>
                </a:cubicBezTo>
                <a:cubicBezTo>
                  <a:pt x="72" y="56"/>
                  <a:pt x="56" y="72"/>
                  <a:pt x="36" y="72"/>
                </a:cubicBezTo>
                <a:cubicBezTo>
                  <a:pt x="16" y="72"/>
                  <a:pt x="0" y="56"/>
                  <a:pt x="0" y="36"/>
                </a:cubicBezTo>
                <a:close/>
                <a:moveTo>
                  <a:pt x="68" y="36"/>
                </a:moveTo>
                <a:cubicBezTo>
                  <a:pt x="68" y="19"/>
                  <a:pt x="53" y="4"/>
                  <a:pt x="36" y="4"/>
                </a:cubicBezTo>
                <a:cubicBezTo>
                  <a:pt x="18" y="4"/>
                  <a:pt x="4" y="19"/>
                  <a:pt x="4" y="36"/>
                </a:cubicBezTo>
                <a:cubicBezTo>
                  <a:pt x="4" y="54"/>
                  <a:pt x="18" y="68"/>
                  <a:pt x="36" y="68"/>
                </a:cubicBezTo>
                <a:cubicBezTo>
                  <a:pt x="53" y="68"/>
                  <a:pt x="68" y="54"/>
                  <a:pt x="68" y="36"/>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bg-BG"/>
          </a:p>
        </p:txBody>
      </p:sp>
      <p:sp>
        <p:nvSpPr>
          <p:cNvPr id="127" name="Oval 25"/>
          <p:cNvSpPr>
            <a:spLocks noChangeArrowheads="1"/>
          </p:cNvSpPr>
          <p:nvPr/>
        </p:nvSpPr>
        <p:spPr bwMode="auto">
          <a:xfrm>
            <a:off x="1586393" y="4317772"/>
            <a:ext cx="52816" cy="52816"/>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bg-BG"/>
          </a:p>
        </p:txBody>
      </p:sp>
      <p:sp>
        <p:nvSpPr>
          <p:cNvPr id="128" name="Freeform 26"/>
          <p:cNvSpPr>
            <a:spLocks noEditPoints="1"/>
          </p:cNvSpPr>
          <p:nvPr/>
        </p:nvSpPr>
        <p:spPr bwMode="auto">
          <a:xfrm>
            <a:off x="1567412" y="4297966"/>
            <a:ext cx="89126" cy="89951"/>
          </a:xfrm>
          <a:custGeom>
            <a:avLst/>
            <a:gdLst>
              <a:gd name="T0" fmla="*/ 0 w 46"/>
              <a:gd name="T1" fmla="*/ 23 h 46"/>
              <a:gd name="T2" fmla="*/ 23 w 46"/>
              <a:gd name="T3" fmla="*/ 0 h 46"/>
              <a:gd name="T4" fmla="*/ 46 w 46"/>
              <a:gd name="T5" fmla="*/ 23 h 46"/>
              <a:gd name="T6" fmla="*/ 23 w 46"/>
              <a:gd name="T7" fmla="*/ 46 h 46"/>
              <a:gd name="T8" fmla="*/ 0 w 46"/>
              <a:gd name="T9" fmla="*/ 23 h 46"/>
              <a:gd name="T10" fmla="*/ 44 w 46"/>
              <a:gd name="T11" fmla="*/ 23 h 46"/>
              <a:gd name="T12" fmla="*/ 23 w 46"/>
              <a:gd name="T13" fmla="*/ 3 h 46"/>
              <a:gd name="T14" fmla="*/ 3 w 46"/>
              <a:gd name="T15" fmla="*/ 23 h 46"/>
              <a:gd name="T16" fmla="*/ 23 w 46"/>
              <a:gd name="T17" fmla="*/ 44 h 46"/>
              <a:gd name="T18" fmla="*/ 44 w 46"/>
              <a:gd name="T19"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0" y="23"/>
                </a:moveTo>
                <a:cubicBezTo>
                  <a:pt x="0" y="11"/>
                  <a:pt x="10" y="0"/>
                  <a:pt x="23" y="0"/>
                </a:cubicBezTo>
                <a:cubicBezTo>
                  <a:pt x="36" y="0"/>
                  <a:pt x="46" y="11"/>
                  <a:pt x="46" y="23"/>
                </a:cubicBezTo>
                <a:cubicBezTo>
                  <a:pt x="46" y="36"/>
                  <a:pt x="36" y="46"/>
                  <a:pt x="23" y="46"/>
                </a:cubicBezTo>
                <a:cubicBezTo>
                  <a:pt x="10" y="46"/>
                  <a:pt x="0" y="36"/>
                  <a:pt x="0" y="23"/>
                </a:cubicBezTo>
                <a:close/>
                <a:moveTo>
                  <a:pt x="44" y="23"/>
                </a:moveTo>
                <a:cubicBezTo>
                  <a:pt x="44" y="12"/>
                  <a:pt x="34" y="3"/>
                  <a:pt x="23" y="3"/>
                </a:cubicBezTo>
                <a:cubicBezTo>
                  <a:pt x="12" y="3"/>
                  <a:pt x="3" y="12"/>
                  <a:pt x="3" y="23"/>
                </a:cubicBezTo>
                <a:cubicBezTo>
                  <a:pt x="3" y="35"/>
                  <a:pt x="12" y="44"/>
                  <a:pt x="23" y="44"/>
                </a:cubicBezTo>
                <a:cubicBezTo>
                  <a:pt x="34" y="44"/>
                  <a:pt x="44" y="35"/>
                  <a:pt x="44" y="2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a:p>
        </p:txBody>
      </p:sp>
      <p:sp>
        <p:nvSpPr>
          <p:cNvPr id="129" name="Oval 27"/>
          <p:cNvSpPr>
            <a:spLocks noChangeArrowheads="1"/>
          </p:cNvSpPr>
          <p:nvPr/>
        </p:nvSpPr>
        <p:spPr bwMode="auto">
          <a:xfrm>
            <a:off x="1564936" y="4350782"/>
            <a:ext cx="15679" cy="1733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bg-BG"/>
          </a:p>
        </p:txBody>
      </p:sp>
      <p:sp>
        <p:nvSpPr>
          <p:cNvPr id="130" name="Oval 28"/>
          <p:cNvSpPr>
            <a:spLocks noChangeArrowheads="1"/>
          </p:cNvSpPr>
          <p:nvPr/>
        </p:nvSpPr>
        <p:spPr bwMode="auto">
          <a:xfrm>
            <a:off x="853578" y="4345005"/>
            <a:ext cx="28884" cy="29709"/>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bg-BG"/>
          </a:p>
        </p:txBody>
      </p:sp>
      <p:sp>
        <p:nvSpPr>
          <p:cNvPr id="131" name="Oval 29"/>
          <p:cNvSpPr>
            <a:spLocks noChangeArrowheads="1"/>
          </p:cNvSpPr>
          <p:nvPr/>
        </p:nvSpPr>
        <p:spPr bwMode="auto">
          <a:xfrm>
            <a:off x="723189" y="4286413"/>
            <a:ext cx="28884" cy="29709"/>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bg-BG"/>
          </a:p>
        </p:txBody>
      </p:sp>
      <p:sp>
        <p:nvSpPr>
          <p:cNvPr id="132" name="Oval 30"/>
          <p:cNvSpPr>
            <a:spLocks noChangeArrowheads="1"/>
          </p:cNvSpPr>
          <p:nvPr/>
        </p:nvSpPr>
        <p:spPr bwMode="auto">
          <a:xfrm>
            <a:off x="601879" y="4208840"/>
            <a:ext cx="27232" cy="2888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bg-BG"/>
          </a:p>
        </p:txBody>
      </p:sp>
      <p:sp>
        <p:nvSpPr>
          <p:cNvPr id="133" name="Oval 31"/>
          <p:cNvSpPr>
            <a:spLocks noChangeArrowheads="1"/>
          </p:cNvSpPr>
          <p:nvPr/>
        </p:nvSpPr>
        <p:spPr bwMode="auto">
          <a:xfrm>
            <a:off x="179355" y="3306025"/>
            <a:ext cx="28884" cy="29709"/>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bg-BG"/>
          </a:p>
        </p:txBody>
      </p:sp>
      <p:sp>
        <p:nvSpPr>
          <p:cNvPr id="134" name="Oval 32"/>
          <p:cNvSpPr>
            <a:spLocks noChangeArrowheads="1"/>
          </p:cNvSpPr>
          <p:nvPr/>
        </p:nvSpPr>
        <p:spPr bwMode="auto">
          <a:xfrm>
            <a:off x="179355" y="3448792"/>
            <a:ext cx="28884" cy="2888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bg-BG"/>
          </a:p>
        </p:txBody>
      </p:sp>
      <p:sp>
        <p:nvSpPr>
          <p:cNvPr id="135" name="Freeform 33"/>
          <p:cNvSpPr>
            <a:spLocks/>
          </p:cNvSpPr>
          <p:nvPr/>
        </p:nvSpPr>
        <p:spPr bwMode="auto">
          <a:xfrm>
            <a:off x="1985810" y="2709375"/>
            <a:ext cx="70145" cy="72622"/>
          </a:xfrm>
          <a:custGeom>
            <a:avLst/>
            <a:gdLst>
              <a:gd name="T0" fmla="*/ 67 w 85"/>
              <a:gd name="T1" fmla="*/ 0 h 88"/>
              <a:gd name="T2" fmla="*/ 85 w 85"/>
              <a:gd name="T3" fmla="*/ 88 h 88"/>
              <a:gd name="T4" fmla="*/ 0 w 85"/>
              <a:gd name="T5" fmla="*/ 55 h 88"/>
              <a:gd name="T6" fmla="*/ 67 w 85"/>
              <a:gd name="T7" fmla="*/ 0 h 88"/>
            </a:gdLst>
            <a:ahLst/>
            <a:cxnLst>
              <a:cxn ang="0">
                <a:pos x="T0" y="T1"/>
              </a:cxn>
              <a:cxn ang="0">
                <a:pos x="T2" y="T3"/>
              </a:cxn>
              <a:cxn ang="0">
                <a:pos x="T4" y="T5"/>
              </a:cxn>
              <a:cxn ang="0">
                <a:pos x="T6" y="T7"/>
              </a:cxn>
            </a:cxnLst>
            <a:rect l="0" t="0" r="r" b="b"/>
            <a:pathLst>
              <a:path w="85" h="88">
                <a:moveTo>
                  <a:pt x="67" y="0"/>
                </a:moveTo>
                <a:lnTo>
                  <a:pt x="85" y="88"/>
                </a:lnTo>
                <a:lnTo>
                  <a:pt x="0" y="55"/>
                </a:lnTo>
                <a:lnTo>
                  <a:pt x="67" y="0"/>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bg-BG"/>
          </a:p>
        </p:txBody>
      </p:sp>
      <p:sp>
        <p:nvSpPr>
          <p:cNvPr id="136" name="Freeform 34"/>
          <p:cNvSpPr>
            <a:spLocks/>
          </p:cNvSpPr>
          <p:nvPr/>
        </p:nvSpPr>
        <p:spPr bwMode="auto">
          <a:xfrm>
            <a:off x="870908" y="2391656"/>
            <a:ext cx="61068" cy="52816"/>
          </a:xfrm>
          <a:custGeom>
            <a:avLst/>
            <a:gdLst>
              <a:gd name="T0" fmla="*/ 0 w 74"/>
              <a:gd name="T1" fmla="*/ 0 h 64"/>
              <a:gd name="T2" fmla="*/ 74 w 74"/>
              <a:gd name="T3" fmla="*/ 12 h 64"/>
              <a:gd name="T4" fmla="*/ 24 w 74"/>
              <a:gd name="T5" fmla="*/ 64 h 64"/>
              <a:gd name="T6" fmla="*/ 0 w 74"/>
              <a:gd name="T7" fmla="*/ 0 h 64"/>
            </a:gdLst>
            <a:ahLst/>
            <a:cxnLst>
              <a:cxn ang="0">
                <a:pos x="T0" y="T1"/>
              </a:cxn>
              <a:cxn ang="0">
                <a:pos x="T2" y="T3"/>
              </a:cxn>
              <a:cxn ang="0">
                <a:pos x="T4" y="T5"/>
              </a:cxn>
              <a:cxn ang="0">
                <a:pos x="T6" y="T7"/>
              </a:cxn>
            </a:cxnLst>
            <a:rect l="0" t="0" r="r" b="b"/>
            <a:pathLst>
              <a:path w="74" h="64">
                <a:moveTo>
                  <a:pt x="0" y="0"/>
                </a:moveTo>
                <a:lnTo>
                  <a:pt x="74" y="12"/>
                </a:lnTo>
                <a:lnTo>
                  <a:pt x="24" y="64"/>
                </a:lnTo>
                <a:lnTo>
                  <a:pt x="0" y="0"/>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bg-BG"/>
          </a:p>
        </p:txBody>
      </p:sp>
      <p:sp>
        <p:nvSpPr>
          <p:cNvPr id="137" name="Freeform 35"/>
          <p:cNvSpPr>
            <a:spLocks/>
          </p:cNvSpPr>
          <p:nvPr/>
        </p:nvSpPr>
        <p:spPr bwMode="auto">
          <a:xfrm>
            <a:off x="757850" y="2438695"/>
            <a:ext cx="58592" cy="51165"/>
          </a:xfrm>
          <a:custGeom>
            <a:avLst/>
            <a:gdLst>
              <a:gd name="T0" fmla="*/ 0 w 71"/>
              <a:gd name="T1" fmla="*/ 0 h 62"/>
              <a:gd name="T2" fmla="*/ 71 w 71"/>
              <a:gd name="T3" fmla="*/ 5 h 62"/>
              <a:gd name="T4" fmla="*/ 29 w 71"/>
              <a:gd name="T5" fmla="*/ 62 h 62"/>
              <a:gd name="T6" fmla="*/ 0 w 71"/>
              <a:gd name="T7" fmla="*/ 0 h 62"/>
            </a:gdLst>
            <a:ahLst/>
            <a:cxnLst>
              <a:cxn ang="0">
                <a:pos x="T0" y="T1"/>
              </a:cxn>
              <a:cxn ang="0">
                <a:pos x="T2" y="T3"/>
              </a:cxn>
              <a:cxn ang="0">
                <a:pos x="T4" y="T5"/>
              </a:cxn>
              <a:cxn ang="0">
                <a:pos x="T6" y="T7"/>
              </a:cxn>
            </a:cxnLst>
            <a:rect l="0" t="0" r="r" b="b"/>
            <a:pathLst>
              <a:path w="71" h="62">
                <a:moveTo>
                  <a:pt x="0" y="0"/>
                </a:moveTo>
                <a:lnTo>
                  <a:pt x="71" y="5"/>
                </a:lnTo>
                <a:lnTo>
                  <a:pt x="29" y="62"/>
                </a:lnTo>
                <a:lnTo>
                  <a:pt x="0" y="0"/>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bg-BG"/>
          </a:p>
        </p:txBody>
      </p:sp>
      <p:sp>
        <p:nvSpPr>
          <p:cNvPr id="138" name="Freeform 36"/>
          <p:cNvSpPr>
            <a:spLocks/>
          </p:cNvSpPr>
          <p:nvPr/>
        </p:nvSpPr>
        <p:spPr bwMode="auto">
          <a:xfrm>
            <a:off x="643141" y="2501414"/>
            <a:ext cx="58592" cy="51990"/>
          </a:xfrm>
          <a:custGeom>
            <a:avLst/>
            <a:gdLst>
              <a:gd name="T0" fmla="*/ 0 w 71"/>
              <a:gd name="T1" fmla="*/ 4 h 63"/>
              <a:gd name="T2" fmla="*/ 71 w 71"/>
              <a:gd name="T3" fmla="*/ 0 h 63"/>
              <a:gd name="T4" fmla="*/ 35 w 71"/>
              <a:gd name="T5" fmla="*/ 63 h 63"/>
              <a:gd name="T6" fmla="*/ 0 w 71"/>
              <a:gd name="T7" fmla="*/ 4 h 63"/>
            </a:gdLst>
            <a:ahLst/>
            <a:cxnLst>
              <a:cxn ang="0">
                <a:pos x="T0" y="T1"/>
              </a:cxn>
              <a:cxn ang="0">
                <a:pos x="T2" y="T3"/>
              </a:cxn>
              <a:cxn ang="0">
                <a:pos x="T4" y="T5"/>
              </a:cxn>
              <a:cxn ang="0">
                <a:pos x="T6" y="T7"/>
              </a:cxn>
            </a:cxnLst>
            <a:rect l="0" t="0" r="r" b="b"/>
            <a:pathLst>
              <a:path w="71" h="63">
                <a:moveTo>
                  <a:pt x="0" y="4"/>
                </a:moveTo>
                <a:lnTo>
                  <a:pt x="71" y="0"/>
                </a:lnTo>
                <a:lnTo>
                  <a:pt x="35" y="63"/>
                </a:lnTo>
                <a:lnTo>
                  <a:pt x="0" y="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bg-BG"/>
          </a:p>
        </p:txBody>
      </p:sp>
      <p:sp>
        <p:nvSpPr>
          <p:cNvPr id="139" name="Freeform 37"/>
          <p:cNvSpPr>
            <a:spLocks noEditPoints="1"/>
          </p:cNvSpPr>
          <p:nvPr/>
        </p:nvSpPr>
        <p:spPr bwMode="auto">
          <a:xfrm>
            <a:off x="118287" y="3315928"/>
            <a:ext cx="150194" cy="150194"/>
          </a:xfrm>
          <a:custGeom>
            <a:avLst/>
            <a:gdLst>
              <a:gd name="T0" fmla="*/ 0 w 77"/>
              <a:gd name="T1" fmla="*/ 39 h 77"/>
              <a:gd name="T2" fmla="*/ 39 w 77"/>
              <a:gd name="T3" fmla="*/ 0 h 77"/>
              <a:gd name="T4" fmla="*/ 77 w 77"/>
              <a:gd name="T5" fmla="*/ 39 h 77"/>
              <a:gd name="T6" fmla="*/ 39 w 77"/>
              <a:gd name="T7" fmla="*/ 77 h 77"/>
              <a:gd name="T8" fmla="*/ 0 w 77"/>
              <a:gd name="T9" fmla="*/ 39 h 77"/>
              <a:gd name="T10" fmla="*/ 75 w 77"/>
              <a:gd name="T11" fmla="*/ 39 h 77"/>
              <a:gd name="T12" fmla="*/ 39 w 77"/>
              <a:gd name="T13" fmla="*/ 2 h 77"/>
              <a:gd name="T14" fmla="*/ 2 w 77"/>
              <a:gd name="T15" fmla="*/ 39 h 77"/>
              <a:gd name="T16" fmla="*/ 39 w 77"/>
              <a:gd name="T17" fmla="*/ 75 h 77"/>
              <a:gd name="T18" fmla="*/ 75 w 77"/>
              <a:gd name="T19" fmla="*/ 3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7">
                <a:moveTo>
                  <a:pt x="0" y="39"/>
                </a:moveTo>
                <a:cubicBezTo>
                  <a:pt x="0" y="17"/>
                  <a:pt x="17" y="0"/>
                  <a:pt x="39" y="0"/>
                </a:cubicBezTo>
                <a:cubicBezTo>
                  <a:pt x="60" y="0"/>
                  <a:pt x="77" y="17"/>
                  <a:pt x="77" y="39"/>
                </a:cubicBezTo>
                <a:cubicBezTo>
                  <a:pt x="77" y="60"/>
                  <a:pt x="60" y="77"/>
                  <a:pt x="39" y="77"/>
                </a:cubicBezTo>
                <a:cubicBezTo>
                  <a:pt x="17" y="77"/>
                  <a:pt x="0" y="60"/>
                  <a:pt x="0" y="39"/>
                </a:cubicBezTo>
                <a:close/>
                <a:moveTo>
                  <a:pt x="75" y="39"/>
                </a:moveTo>
                <a:cubicBezTo>
                  <a:pt x="75" y="19"/>
                  <a:pt x="58" y="2"/>
                  <a:pt x="39" y="2"/>
                </a:cubicBezTo>
                <a:cubicBezTo>
                  <a:pt x="19" y="2"/>
                  <a:pt x="2" y="19"/>
                  <a:pt x="2" y="39"/>
                </a:cubicBezTo>
                <a:cubicBezTo>
                  <a:pt x="2" y="58"/>
                  <a:pt x="19" y="75"/>
                  <a:pt x="39" y="75"/>
                </a:cubicBezTo>
                <a:cubicBezTo>
                  <a:pt x="58" y="75"/>
                  <a:pt x="75" y="58"/>
                  <a:pt x="75" y="3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a:p>
        </p:txBody>
      </p:sp>
      <p:sp>
        <p:nvSpPr>
          <p:cNvPr id="140" name="Rectangle 38"/>
          <p:cNvSpPr>
            <a:spLocks noChangeArrowheads="1"/>
          </p:cNvSpPr>
          <p:nvPr/>
        </p:nvSpPr>
        <p:spPr bwMode="auto">
          <a:xfrm>
            <a:off x="265180" y="3387724"/>
            <a:ext cx="44563" cy="5777"/>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bg-BG"/>
          </a:p>
        </p:txBody>
      </p:sp>
      <p:sp>
        <p:nvSpPr>
          <p:cNvPr id="141" name="Rectangle 39"/>
          <p:cNvSpPr>
            <a:spLocks noChangeArrowheads="1"/>
          </p:cNvSpPr>
          <p:nvPr/>
        </p:nvSpPr>
        <p:spPr bwMode="auto">
          <a:xfrm>
            <a:off x="76200" y="3387724"/>
            <a:ext cx="44563" cy="5777"/>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bg-BG"/>
          </a:p>
        </p:txBody>
      </p:sp>
      <p:sp>
        <p:nvSpPr>
          <p:cNvPr id="142" name="Freeform 40"/>
          <p:cNvSpPr>
            <a:spLocks/>
          </p:cNvSpPr>
          <p:nvPr/>
        </p:nvSpPr>
        <p:spPr bwMode="auto">
          <a:xfrm>
            <a:off x="1191102" y="1756220"/>
            <a:ext cx="93252" cy="88302"/>
          </a:xfrm>
          <a:custGeom>
            <a:avLst/>
            <a:gdLst>
              <a:gd name="T0" fmla="*/ 0 w 113"/>
              <a:gd name="T1" fmla="*/ 107 h 107"/>
              <a:gd name="T2" fmla="*/ 56 w 113"/>
              <a:gd name="T3" fmla="*/ 0 h 107"/>
              <a:gd name="T4" fmla="*/ 113 w 113"/>
              <a:gd name="T5" fmla="*/ 107 h 107"/>
              <a:gd name="T6" fmla="*/ 0 w 113"/>
              <a:gd name="T7" fmla="*/ 107 h 107"/>
            </a:gdLst>
            <a:ahLst/>
            <a:cxnLst>
              <a:cxn ang="0">
                <a:pos x="T0" y="T1"/>
              </a:cxn>
              <a:cxn ang="0">
                <a:pos x="T2" y="T3"/>
              </a:cxn>
              <a:cxn ang="0">
                <a:pos x="T4" y="T5"/>
              </a:cxn>
              <a:cxn ang="0">
                <a:pos x="T6" y="T7"/>
              </a:cxn>
            </a:cxnLst>
            <a:rect l="0" t="0" r="r" b="b"/>
            <a:pathLst>
              <a:path w="113" h="107">
                <a:moveTo>
                  <a:pt x="0" y="107"/>
                </a:moveTo>
                <a:lnTo>
                  <a:pt x="56" y="0"/>
                </a:lnTo>
                <a:lnTo>
                  <a:pt x="113" y="107"/>
                </a:lnTo>
                <a:lnTo>
                  <a:pt x="0" y="107"/>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bg-BG"/>
          </a:p>
        </p:txBody>
      </p:sp>
      <p:sp>
        <p:nvSpPr>
          <p:cNvPr id="143" name="Oval 142"/>
          <p:cNvSpPr/>
          <p:nvPr/>
        </p:nvSpPr>
        <p:spPr>
          <a:xfrm>
            <a:off x="443019" y="2613235"/>
            <a:ext cx="1560534" cy="1560534"/>
          </a:xfrm>
          <a:prstGeom prst="ellipse">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nvGrpSpPr>
          <p:cNvPr id="144" name="Group 167"/>
          <p:cNvGrpSpPr>
            <a:grpSpLocks noChangeAspect="1"/>
          </p:cNvGrpSpPr>
          <p:nvPr/>
        </p:nvGrpSpPr>
        <p:grpSpPr bwMode="auto">
          <a:xfrm rot="20390905">
            <a:off x="681973" y="3379921"/>
            <a:ext cx="1126456" cy="665145"/>
            <a:chOff x="1265" y="2191"/>
            <a:chExt cx="1365" cy="806"/>
          </a:xfrm>
          <a:solidFill>
            <a:schemeClr val="tx1">
              <a:lumMod val="50000"/>
              <a:lumOff val="50000"/>
            </a:schemeClr>
          </a:solidFill>
        </p:grpSpPr>
        <p:sp>
          <p:nvSpPr>
            <p:cNvPr id="145" name="Freeform 168"/>
            <p:cNvSpPr>
              <a:spLocks/>
            </p:cNvSpPr>
            <p:nvPr/>
          </p:nvSpPr>
          <p:spPr bwMode="auto">
            <a:xfrm>
              <a:off x="1503" y="2627"/>
              <a:ext cx="551" cy="370"/>
            </a:xfrm>
            <a:custGeom>
              <a:avLst/>
              <a:gdLst>
                <a:gd name="T0" fmla="*/ 51 w 206"/>
                <a:gd name="T1" fmla="*/ 0 h 138"/>
                <a:gd name="T2" fmla="*/ 0 w 206"/>
                <a:gd name="T3" fmla="*/ 51 h 138"/>
                <a:gd name="T4" fmla="*/ 206 w 206"/>
                <a:gd name="T5" fmla="*/ 138 h 138"/>
                <a:gd name="T6" fmla="*/ 206 w 206"/>
                <a:gd name="T7" fmla="*/ 66 h 138"/>
                <a:gd name="T8" fmla="*/ 51 w 206"/>
                <a:gd name="T9" fmla="*/ 0 h 138"/>
              </a:gdLst>
              <a:ahLst/>
              <a:cxnLst>
                <a:cxn ang="0">
                  <a:pos x="T0" y="T1"/>
                </a:cxn>
                <a:cxn ang="0">
                  <a:pos x="T2" y="T3"/>
                </a:cxn>
                <a:cxn ang="0">
                  <a:pos x="T4" y="T5"/>
                </a:cxn>
                <a:cxn ang="0">
                  <a:pos x="T6" y="T7"/>
                </a:cxn>
                <a:cxn ang="0">
                  <a:pos x="T8" y="T9"/>
                </a:cxn>
              </a:cxnLst>
              <a:rect l="0" t="0" r="r" b="b"/>
              <a:pathLst>
                <a:path w="206" h="138">
                  <a:moveTo>
                    <a:pt x="51" y="0"/>
                  </a:moveTo>
                  <a:cubicBezTo>
                    <a:pt x="0" y="51"/>
                    <a:pt x="0" y="51"/>
                    <a:pt x="0" y="51"/>
                  </a:cubicBezTo>
                  <a:cubicBezTo>
                    <a:pt x="53" y="103"/>
                    <a:pt x="126" y="136"/>
                    <a:pt x="206" y="138"/>
                  </a:cubicBezTo>
                  <a:cubicBezTo>
                    <a:pt x="206" y="66"/>
                    <a:pt x="206" y="66"/>
                    <a:pt x="206" y="66"/>
                  </a:cubicBezTo>
                  <a:cubicBezTo>
                    <a:pt x="146" y="65"/>
                    <a:pt x="91" y="40"/>
                    <a:pt x="51" y="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146" name="Freeform 170"/>
            <p:cNvSpPr>
              <a:spLocks/>
            </p:cNvSpPr>
            <p:nvPr/>
          </p:nvSpPr>
          <p:spPr bwMode="auto">
            <a:xfrm>
              <a:off x="1265" y="2191"/>
              <a:ext cx="361" cy="559"/>
            </a:xfrm>
            <a:custGeom>
              <a:avLst/>
              <a:gdLst>
                <a:gd name="T0" fmla="*/ 71 w 135"/>
                <a:gd name="T1" fmla="*/ 0 h 209"/>
                <a:gd name="T2" fmla="*/ 0 w 135"/>
                <a:gd name="T3" fmla="*/ 0 h 209"/>
                <a:gd name="T4" fmla="*/ 85 w 135"/>
                <a:gd name="T5" fmla="*/ 209 h 209"/>
                <a:gd name="T6" fmla="*/ 135 w 135"/>
                <a:gd name="T7" fmla="*/ 159 h 209"/>
                <a:gd name="T8" fmla="*/ 71 w 135"/>
                <a:gd name="T9" fmla="*/ 0 h 209"/>
              </a:gdLst>
              <a:ahLst/>
              <a:cxnLst>
                <a:cxn ang="0">
                  <a:pos x="T0" y="T1"/>
                </a:cxn>
                <a:cxn ang="0">
                  <a:pos x="T2" y="T3"/>
                </a:cxn>
                <a:cxn ang="0">
                  <a:pos x="T4" y="T5"/>
                </a:cxn>
                <a:cxn ang="0">
                  <a:pos x="T6" y="T7"/>
                </a:cxn>
                <a:cxn ang="0">
                  <a:pos x="T8" y="T9"/>
                </a:cxn>
              </a:cxnLst>
              <a:rect l="0" t="0" r="r" b="b"/>
              <a:pathLst>
                <a:path w="135" h="209">
                  <a:moveTo>
                    <a:pt x="71" y="0"/>
                  </a:moveTo>
                  <a:cubicBezTo>
                    <a:pt x="0" y="0"/>
                    <a:pt x="0" y="0"/>
                    <a:pt x="0" y="0"/>
                  </a:cubicBezTo>
                  <a:cubicBezTo>
                    <a:pt x="0" y="81"/>
                    <a:pt x="32" y="155"/>
                    <a:pt x="85" y="209"/>
                  </a:cubicBezTo>
                  <a:cubicBezTo>
                    <a:pt x="135" y="159"/>
                    <a:pt x="135" y="159"/>
                    <a:pt x="135" y="159"/>
                  </a:cubicBezTo>
                  <a:cubicBezTo>
                    <a:pt x="96" y="117"/>
                    <a:pt x="71" y="61"/>
                    <a:pt x="7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147" name="Freeform 171"/>
            <p:cNvSpPr>
              <a:spLocks/>
            </p:cNvSpPr>
            <p:nvPr/>
          </p:nvSpPr>
          <p:spPr bwMode="auto">
            <a:xfrm>
              <a:off x="2073" y="2638"/>
              <a:ext cx="557" cy="359"/>
            </a:xfrm>
            <a:custGeom>
              <a:avLst/>
              <a:gdLst>
                <a:gd name="T0" fmla="*/ 0 w 208"/>
                <a:gd name="T1" fmla="*/ 63 h 134"/>
                <a:gd name="T2" fmla="*/ 0 w 208"/>
                <a:gd name="T3" fmla="*/ 134 h 134"/>
                <a:gd name="T4" fmla="*/ 208 w 208"/>
                <a:gd name="T5" fmla="*/ 50 h 134"/>
                <a:gd name="T6" fmla="*/ 158 w 208"/>
                <a:gd name="T7" fmla="*/ 0 h 134"/>
                <a:gd name="T8" fmla="*/ 0 w 208"/>
                <a:gd name="T9" fmla="*/ 63 h 134"/>
              </a:gdLst>
              <a:ahLst/>
              <a:cxnLst>
                <a:cxn ang="0">
                  <a:pos x="T0" y="T1"/>
                </a:cxn>
                <a:cxn ang="0">
                  <a:pos x="T2" y="T3"/>
                </a:cxn>
                <a:cxn ang="0">
                  <a:pos x="T4" y="T5"/>
                </a:cxn>
                <a:cxn ang="0">
                  <a:pos x="T6" y="T7"/>
                </a:cxn>
                <a:cxn ang="0">
                  <a:pos x="T8" y="T9"/>
                </a:cxn>
              </a:cxnLst>
              <a:rect l="0" t="0" r="r" b="b"/>
              <a:pathLst>
                <a:path w="208" h="134">
                  <a:moveTo>
                    <a:pt x="0" y="63"/>
                  </a:moveTo>
                  <a:cubicBezTo>
                    <a:pt x="0" y="134"/>
                    <a:pt x="0" y="134"/>
                    <a:pt x="0" y="134"/>
                  </a:cubicBezTo>
                  <a:cubicBezTo>
                    <a:pt x="81" y="134"/>
                    <a:pt x="154" y="102"/>
                    <a:pt x="208" y="50"/>
                  </a:cubicBezTo>
                  <a:cubicBezTo>
                    <a:pt x="158" y="0"/>
                    <a:pt x="158" y="0"/>
                    <a:pt x="158" y="0"/>
                  </a:cubicBezTo>
                  <a:cubicBezTo>
                    <a:pt x="117" y="39"/>
                    <a:pt x="61" y="63"/>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grpSp>
      <p:grpSp>
        <p:nvGrpSpPr>
          <p:cNvPr id="195" name="Group 471"/>
          <p:cNvGrpSpPr>
            <a:grpSpLocks noChangeAspect="1"/>
          </p:cNvGrpSpPr>
          <p:nvPr/>
        </p:nvGrpSpPr>
        <p:grpSpPr bwMode="auto">
          <a:xfrm>
            <a:off x="920394" y="2879552"/>
            <a:ext cx="630762" cy="682599"/>
            <a:chOff x="-5084" y="1425"/>
            <a:chExt cx="1667" cy="1804"/>
          </a:xfrm>
        </p:grpSpPr>
        <p:sp>
          <p:nvSpPr>
            <p:cNvPr id="196" name="Freeform 473"/>
            <p:cNvSpPr>
              <a:spLocks/>
            </p:cNvSpPr>
            <p:nvPr/>
          </p:nvSpPr>
          <p:spPr bwMode="auto">
            <a:xfrm>
              <a:off x="-5084" y="1425"/>
              <a:ext cx="1667" cy="1664"/>
            </a:xfrm>
            <a:custGeom>
              <a:avLst/>
              <a:gdLst>
                <a:gd name="T0" fmla="*/ 916 w 2860"/>
                <a:gd name="T1" fmla="*/ 827 h 2855"/>
                <a:gd name="T2" fmla="*/ 640 w 2860"/>
                <a:gd name="T3" fmla="*/ 1453 h 2855"/>
                <a:gd name="T4" fmla="*/ 841 w 2860"/>
                <a:gd name="T5" fmla="*/ 1953 h 2855"/>
                <a:gd name="T6" fmla="*/ 649 w 2860"/>
                <a:gd name="T7" fmla="*/ 2155 h 2855"/>
                <a:gd name="T8" fmla="*/ 308 w 2860"/>
                <a:gd name="T9" fmla="*/ 2287 h 2855"/>
                <a:gd name="T10" fmla="*/ 195 w 2860"/>
                <a:gd name="T11" fmla="*/ 2120 h 2855"/>
                <a:gd name="T12" fmla="*/ 385 w 2860"/>
                <a:gd name="T13" fmla="*/ 1870 h 2855"/>
                <a:gd name="T14" fmla="*/ 33 w 2860"/>
                <a:gd name="T15" fmla="*/ 1622 h 2855"/>
                <a:gd name="T16" fmla="*/ 29 w 2860"/>
                <a:gd name="T17" fmla="*/ 1418 h 2855"/>
                <a:gd name="T18" fmla="*/ 340 w 2860"/>
                <a:gd name="T19" fmla="*/ 1114 h 2855"/>
                <a:gd name="T20" fmla="*/ 115 w 2860"/>
                <a:gd name="T21" fmla="*/ 880 h 2855"/>
                <a:gd name="T22" fmla="*/ 217 w 2860"/>
                <a:gd name="T23" fmla="*/ 710 h 2855"/>
                <a:gd name="T24" fmla="*/ 515 w 2860"/>
                <a:gd name="T25" fmla="*/ 754 h 2855"/>
                <a:gd name="T26" fmla="*/ 584 w 2860"/>
                <a:gd name="T27" fmla="*/ 340 h 2855"/>
                <a:gd name="T28" fmla="*/ 608 w 2860"/>
                <a:gd name="T29" fmla="*/ 264 h 2855"/>
                <a:gd name="T30" fmla="*/ 882 w 2860"/>
                <a:gd name="T31" fmla="*/ 311 h 2855"/>
                <a:gd name="T32" fmla="*/ 1155 w 2860"/>
                <a:gd name="T33" fmla="*/ 326 h 2855"/>
                <a:gd name="T34" fmla="*/ 1255 w 2860"/>
                <a:gd name="T35" fmla="*/ 10 h 2855"/>
                <a:gd name="T36" fmla="*/ 1540 w 2860"/>
                <a:gd name="T37" fmla="*/ 283 h 2855"/>
                <a:gd name="T38" fmla="*/ 1780 w 2860"/>
                <a:gd name="T39" fmla="*/ 321 h 2855"/>
                <a:gd name="T40" fmla="*/ 1991 w 2860"/>
                <a:gd name="T41" fmla="*/ 114 h 2855"/>
                <a:gd name="T42" fmla="*/ 2114 w 2860"/>
                <a:gd name="T43" fmla="*/ 411 h 2855"/>
                <a:gd name="T44" fmla="*/ 2251 w 2860"/>
                <a:gd name="T45" fmla="*/ 640 h 2855"/>
                <a:gd name="T46" fmla="*/ 2577 w 2860"/>
                <a:gd name="T47" fmla="*/ 575 h 2855"/>
                <a:gd name="T48" fmla="*/ 2525 w 2860"/>
                <a:gd name="T49" fmla="*/ 903 h 2855"/>
                <a:gd name="T50" fmla="*/ 2535 w 2860"/>
                <a:gd name="T51" fmla="*/ 1157 h 2855"/>
                <a:gd name="T52" fmla="*/ 2836 w 2860"/>
                <a:gd name="T53" fmla="*/ 1234 h 2855"/>
                <a:gd name="T54" fmla="*/ 2832 w 2860"/>
                <a:gd name="T55" fmla="*/ 1439 h 2855"/>
                <a:gd name="T56" fmla="*/ 2524 w 2860"/>
                <a:gd name="T57" fmla="*/ 1742 h 2855"/>
                <a:gd name="T58" fmla="*/ 2740 w 2860"/>
                <a:gd name="T59" fmla="*/ 1964 h 2855"/>
                <a:gd name="T60" fmla="*/ 2653 w 2860"/>
                <a:gd name="T61" fmla="*/ 2145 h 2855"/>
                <a:gd name="T62" fmla="*/ 2341 w 2860"/>
                <a:gd name="T63" fmla="*/ 2108 h 2855"/>
                <a:gd name="T64" fmla="*/ 2285 w 2860"/>
                <a:gd name="T65" fmla="*/ 2531 h 2855"/>
                <a:gd name="T66" fmla="*/ 2142 w 2860"/>
                <a:gd name="T67" fmla="*/ 2666 h 2855"/>
                <a:gd name="T68" fmla="*/ 1895 w 2860"/>
                <a:gd name="T69" fmla="*/ 2471 h 2855"/>
                <a:gd name="T70" fmla="*/ 1685 w 2860"/>
                <a:gd name="T71" fmla="*/ 2567 h 2855"/>
                <a:gd name="T72" fmla="*/ 1578 w 2860"/>
                <a:gd name="T73" fmla="*/ 2846 h 2855"/>
                <a:gd name="T74" fmla="*/ 1331 w 2860"/>
                <a:gd name="T75" fmla="*/ 2597 h 2855"/>
                <a:gd name="T76" fmla="*/ 1351 w 2860"/>
                <a:gd name="T77" fmla="*/ 2287 h 2855"/>
                <a:gd name="T78" fmla="*/ 1501 w 2860"/>
                <a:gd name="T79" fmla="*/ 2215 h 2855"/>
                <a:gd name="T80" fmla="*/ 2156 w 2860"/>
                <a:gd name="T81" fmla="*/ 1747 h 2855"/>
                <a:gd name="T82" fmla="*/ 2156 w 2860"/>
                <a:gd name="T83" fmla="*/ 1110 h 2855"/>
                <a:gd name="T84" fmla="*/ 1562 w 2860"/>
                <a:gd name="T85" fmla="*/ 646 h 2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60" h="2855">
                  <a:moveTo>
                    <a:pt x="1439" y="638"/>
                  </a:moveTo>
                  <a:cubicBezTo>
                    <a:pt x="1301" y="634"/>
                    <a:pt x="1178" y="668"/>
                    <a:pt x="1062" y="727"/>
                  </a:cubicBezTo>
                  <a:cubicBezTo>
                    <a:pt x="1010" y="754"/>
                    <a:pt x="961" y="789"/>
                    <a:pt x="916" y="827"/>
                  </a:cubicBezTo>
                  <a:cubicBezTo>
                    <a:pt x="826" y="904"/>
                    <a:pt x="758" y="996"/>
                    <a:pt x="710" y="1103"/>
                  </a:cubicBezTo>
                  <a:cubicBezTo>
                    <a:pt x="682" y="1163"/>
                    <a:pt x="664" y="1225"/>
                    <a:pt x="652" y="1290"/>
                  </a:cubicBezTo>
                  <a:cubicBezTo>
                    <a:pt x="642" y="1344"/>
                    <a:pt x="638" y="1398"/>
                    <a:pt x="640" y="1453"/>
                  </a:cubicBezTo>
                  <a:cubicBezTo>
                    <a:pt x="643" y="1517"/>
                    <a:pt x="653" y="1580"/>
                    <a:pt x="670" y="1642"/>
                  </a:cubicBezTo>
                  <a:cubicBezTo>
                    <a:pt x="697" y="1742"/>
                    <a:pt x="745" y="1831"/>
                    <a:pt x="806" y="1913"/>
                  </a:cubicBezTo>
                  <a:cubicBezTo>
                    <a:pt x="816" y="1928"/>
                    <a:pt x="829" y="1941"/>
                    <a:pt x="841" y="1953"/>
                  </a:cubicBezTo>
                  <a:cubicBezTo>
                    <a:pt x="849" y="1961"/>
                    <a:pt x="851" y="1968"/>
                    <a:pt x="841" y="1974"/>
                  </a:cubicBezTo>
                  <a:cubicBezTo>
                    <a:pt x="811" y="1995"/>
                    <a:pt x="788" y="2025"/>
                    <a:pt x="760" y="2049"/>
                  </a:cubicBezTo>
                  <a:cubicBezTo>
                    <a:pt x="721" y="2082"/>
                    <a:pt x="686" y="2120"/>
                    <a:pt x="649" y="2155"/>
                  </a:cubicBezTo>
                  <a:cubicBezTo>
                    <a:pt x="634" y="2170"/>
                    <a:pt x="619" y="2185"/>
                    <a:pt x="602" y="2197"/>
                  </a:cubicBezTo>
                  <a:cubicBezTo>
                    <a:pt x="589" y="2206"/>
                    <a:pt x="572" y="2209"/>
                    <a:pt x="557" y="2214"/>
                  </a:cubicBezTo>
                  <a:cubicBezTo>
                    <a:pt x="474" y="2238"/>
                    <a:pt x="390" y="2262"/>
                    <a:pt x="308" y="2287"/>
                  </a:cubicBezTo>
                  <a:cubicBezTo>
                    <a:pt x="296" y="2290"/>
                    <a:pt x="293" y="2289"/>
                    <a:pt x="286" y="2279"/>
                  </a:cubicBezTo>
                  <a:cubicBezTo>
                    <a:pt x="256" y="2233"/>
                    <a:pt x="225" y="2188"/>
                    <a:pt x="194" y="2142"/>
                  </a:cubicBezTo>
                  <a:cubicBezTo>
                    <a:pt x="189" y="2134"/>
                    <a:pt x="188" y="2129"/>
                    <a:pt x="195" y="2120"/>
                  </a:cubicBezTo>
                  <a:cubicBezTo>
                    <a:pt x="234" y="2075"/>
                    <a:pt x="271" y="2028"/>
                    <a:pt x="310" y="1983"/>
                  </a:cubicBezTo>
                  <a:cubicBezTo>
                    <a:pt x="333" y="1955"/>
                    <a:pt x="356" y="1927"/>
                    <a:pt x="380" y="1901"/>
                  </a:cubicBezTo>
                  <a:cubicBezTo>
                    <a:pt x="389" y="1891"/>
                    <a:pt x="390" y="1883"/>
                    <a:pt x="385" y="1870"/>
                  </a:cubicBezTo>
                  <a:cubicBezTo>
                    <a:pt x="360" y="1816"/>
                    <a:pt x="342" y="1759"/>
                    <a:pt x="329" y="1701"/>
                  </a:cubicBezTo>
                  <a:cubicBezTo>
                    <a:pt x="326" y="1692"/>
                    <a:pt x="323" y="1688"/>
                    <a:pt x="315" y="1686"/>
                  </a:cubicBezTo>
                  <a:cubicBezTo>
                    <a:pt x="221" y="1665"/>
                    <a:pt x="127" y="1643"/>
                    <a:pt x="33" y="1622"/>
                  </a:cubicBezTo>
                  <a:cubicBezTo>
                    <a:pt x="22" y="1619"/>
                    <a:pt x="17" y="1615"/>
                    <a:pt x="15" y="1602"/>
                  </a:cubicBezTo>
                  <a:cubicBezTo>
                    <a:pt x="11" y="1553"/>
                    <a:pt x="12" y="1504"/>
                    <a:pt x="4" y="1456"/>
                  </a:cubicBezTo>
                  <a:cubicBezTo>
                    <a:pt x="0" y="1432"/>
                    <a:pt x="4" y="1427"/>
                    <a:pt x="29" y="1418"/>
                  </a:cubicBezTo>
                  <a:cubicBezTo>
                    <a:pt x="114" y="1385"/>
                    <a:pt x="200" y="1351"/>
                    <a:pt x="286" y="1320"/>
                  </a:cubicBezTo>
                  <a:cubicBezTo>
                    <a:pt x="300" y="1315"/>
                    <a:pt x="303" y="1305"/>
                    <a:pt x="303" y="1296"/>
                  </a:cubicBezTo>
                  <a:cubicBezTo>
                    <a:pt x="309" y="1234"/>
                    <a:pt x="321" y="1174"/>
                    <a:pt x="340" y="1114"/>
                  </a:cubicBezTo>
                  <a:cubicBezTo>
                    <a:pt x="342" y="1106"/>
                    <a:pt x="343" y="1097"/>
                    <a:pt x="333" y="1089"/>
                  </a:cubicBezTo>
                  <a:cubicBezTo>
                    <a:pt x="270" y="1029"/>
                    <a:pt x="207" y="968"/>
                    <a:pt x="143" y="908"/>
                  </a:cubicBezTo>
                  <a:cubicBezTo>
                    <a:pt x="133" y="898"/>
                    <a:pt x="116" y="892"/>
                    <a:pt x="115" y="880"/>
                  </a:cubicBezTo>
                  <a:cubicBezTo>
                    <a:pt x="113" y="868"/>
                    <a:pt x="127" y="856"/>
                    <a:pt x="132" y="843"/>
                  </a:cubicBezTo>
                  <a:cubicBezTo>
                    <a:pt x="147" y="802"/>
                    <a:pt x="171" y="765"/>
                    <a:pt x="188" y="724"/>
                  </a:cubicBezTo>
                  <a:cubicBezTo>
                    <a:pt x="194" y="709"/>
                    <a:pt x="205" y="708"/>
                    <a:pt x="217" y="710"/>
                  </a:cubicBezTo>
                  <a:cubicBezTo>
                    <a:pt x="271" y="722"/>
                    <a:pt x="326" y="730"/>
                    <a:pt x="380" y="738"/>
                  </a:cubicBezTo>
                  <a:cubicBezTo>
                    <a:pt x="421" y="744"/>
                    <a:pt x="461" y="751"/>
                    <a:pt x="502" y="758"/>
                  </a:cubicBezTo>
                  <a:cubicBezTo>
                    <a:pt x="507" y="759"/>
                    <a:pt x="510" y="760"/>
                    <a:pt x="515" y="754"/>
                  </a:cubicBezTo>
                  <a:cubicBezTo>
                    <a:pt x="555" y="699"/>
                    <a:pt x="601" y="648"/>
                    <a:pt x="650" y="602"/>
                  </a:cubicBezTo>
                  <a:cubicBezTo>
                    <a:pt x="658" y="595"/>
                    <a:pt x="657" y="588"/>
                    <a:pt x="655" y="580"/>
                  </a:cubicBezTo>
                  <a:cubicBezTo>
                    <a:pt x="631" y="500"/>
                    <a:pt x="607" y="420"/>
                    <a:pt x="584" y="340"/>
                  </a:cubicBezTo>
                  <a:cubicBezTo>
                    <a:pt x="583" y="339"/>
                    <a:pt x="582" y="338"/>
                    <a:pt x="581" y="337"/>
                  </a:cubicBezTo>
                  <a:cubicBezTo>
                    <a:pt x="577" y="322"/>
                    <a:pt x="567" y="304"/>
                    <a:pt x="570" y="291"/>
                  </a:cubicBezTo>
                  <a:cubicBezTo>
                    <a:pt x="574" y="278"/>
                    <a:pt x="595" y="273"/>
                    <a:pt x="608" y="264"/>
                  </a:cubicBezTo>
                  <a:cubicBezTo>
                    <a:pt x="641" y="242"/>
                    <a:pt x="674" y="220"/>
                    <a:pt x="706" y="197"/>
                  </a:cubicBezTo>
                  <a:cubicBezTo>
                    <a:pt x="723" y="186"/>
                    <a:pt x="734" y="186"/>
                    <a:pt x="750" y="201"/>
                  </a:cubicBezTo>
                  <a:cubicBezTo>
                    <a:pt x="793" y="239"/>
                    <a:pt x="838" y="274"/>
                    <a:pt x="882" y="311"/>
                  </a:cubicBezTo>
                  <a:cubicBezTo>
                    <a:pt x="909" y="333"/>
                    <a:pt x="936" y="355"/>
                    <a:pt x="962" y="378"/>
                  </a:cubicBezTo>
                  <a:cubicBezTo>
                    <a:pt x="969" y="385"/>
                    <a:pt x="975" y="386"/>
                    <a:pt x="984" y="382"/>
                  </a:cubicBezTo>
                  <a:cubicBezTo>
                    <a:pt x="1040" y="359"/>
                    <a:pt x="1096" y="338"/>
                    <a:pt x="1155" y="326"/>
                  </a:cubicBezTo>
                  <a:cubicBezTo>
                    <a:pt x="1165" y="324"/>
                    <a:pt x="1170" y="319"/>
                    <a:pt x="1173" y="306"/>
                  </a:cubicBezTo>
                  <a:cubicBezTo>
                    <a:pt x="1194" y="211"/>
                    <a:pt x="1218" y="117"/>
                    <a:pt x="1240" y="23"/>
                  </a:cubicBezTo>
                  <a:cubicBezTo>
                    <a:pt x="1242" y="12"/>
                    <a:pt x="1246" y="10"/>
                    <a:pt x="1255" y="10"/>
                  </a:cubicBezTo>
                  <a:cubicBezTo>
                    <a:pt x="1312" y="7"/>
                    <a:pt x="1369" y="5"/>
                    <a:pt x="1426" y="1"/>
                  </a:cubicBezTo>
                  <a:cubicBezTo>
                    <a:pt x="1433" y="0"/>
                    <a:pt x="1434" y="2"/>
                    <a:pt x="1436" y="8"/>
                  </a:cubicBezTo>
                  <a:cubicBezTo>
                    <a:pt x="1471" y="99"/>
                    <a:pt x="1506" y="191"/>
                    <a:pt x="1540" y="283"/>
                  </a:cubicBezTo>
                  <a:cubicBezTo>
                    <a:pt x="1544" y="294"/>
                    <a:pt x="1548" y="297"/>
                    <a:pt x="1560" y="298"/>
                  </a:cubicBezTo>
                  <a:cubicBezTo>
                    <a:pt x="1619" y="304"/>
                    <a:pt x="1678" y="315"/>
                    <a:pt x="1736" y="332"/>
                  </a:cubicBezTo>
                  <a:cubicBezTo>
                    <a:pt x="1754" y="338"/>
                    <a:pt x="1766" y="336"/>
                    <a:pt x="1780" y="321"/>
                  </a:cubicBezTo>
                  <a:cubicBezTo>
                    <a:pt x="1829" y="267"/>
                    <a:pt x="1880" y="216"/>
                    <a:pt x="1929" y="162"/>
                  </a:cubicBezTo>
                  <a:cubicBezTo>
                    <a:pt x="1943" y="147"/>
                    <a:pt x="1957" y="132"/>
                    <a:pt x="1971" y="117"/>
                  </a:cubicBezTo>
                  <a:cubicBezTo>
                    <a:pt x="1977" y="110"/>
                    <a:pt x="1983" y="109"/>
                    <a:pt x="1991" y="114"/>
                  </a:cubicBezTo>
                  <a:cubicBezTo>
                    <a:pt x="2040" y="138"/>
                    <a:pt x="2089" y="163"/>
                    <a:pt x="2138" y="186"/>
                  </a:cubicBezTo>
                  <a:cubicBezTo>
                    <a:pt x="2149" y="191"/>
                    <a:pt x="2149" y="200"/>
                    <a:pt x="2148" y="209"/>
                  </a:cubicBezTo>
                  <a:cubicBezTo>
                    <a:pt x="2137" y="276"/>
                    <a:pt x="2125" y="343"/>
                    <a:pt x="2114" y="411"/>
                  </a:cubicBezTo>
                  <a:cubicBezTo>
                    <a:pt x="2109" y="438"/>
                    <a:pt x="2104" y="464"/>
                    <a:pt x="2100" y="491"/>
                  </a:cubicBezTo>
                  <a:cubicBezTo>
                    <a:pt x="2098" y="502"/>
                    <a:pt x="2102" y="509"/>
                    <a:pt x="2112" y="517"/>
                  </a:cubicBezTo>
                  <a:cubicBezTo>
                    <a:pt x="2162" y="554"/>
                    <a:pt x="2209" y="594"/>
                    <a:pt x="2251" y="640"/>
                  </a:cubicBezTo>
                  <a:cubicBezTo>
                    <a:pt x="2262" y="652"/>
                    <a:pt x="2273" y="653"/>
                    <a:pt x="2287" y="649"/>
                  </a:cubicBezTo>
                  <a:cubicBezTo>
                    <a:pt x="2376" y="622"/>
                    <a:pt x="2466" y="595"/>
                    <a:pt x="2556" y="568"/>
                  </a:cubicBezTo>
                  <a:cubicBezTo>
                    <a:pt x="2565" y="565"/>
                    <a:pt x="2570" y="565"/>
                    <a:pt x="2577" y="575"/>
                  </a:cubicBezTo>
                  <a:cubicBezTo>
                    <a:pt x="2606" y="621"/>
                    <a:pt x="2637" y="666"/>
                    <a:pt x="2667" y="711"/>
                  </a:cubicBezTo>
                  <a:cubicBezTo>
                    <a:pt x="2672" y="719"/>
                    <a:pt x="2674" y="726"/>
                    <a:pt x="2665" y="735"/>
                  </a:cubicBezTo>
                  <a:cubicBezTo>
                    <a:pt x="2618" y="791"/>
                    <a:pt x="2572" y="847"/>
                    <a:pt x="2525" y="903"/>
                  </a:cubicBezTo>
                  <a:cubicBezTo>
                    <a:pt x="2511" y="920"/>
                    <a:pt x="2496" y="936"/>
                    <a:pt x="2482" y="954"/>
                  </a:cubicBezTo>
                  <a:cubicBezTo>
                    <a:pt x="2475" y="963"/>
                    <a:pt x="2473" y="971"/>
                    <a:pt x="2478" y="984"/>
                  </a:cubicBezTo>
                  <a:cubicBezTo>
                    <a:pt x="2502" y="1040"/>
                    <a:pt x="2521" y="1098"/>
                    <a:pt x="2535" y="1157"/>
                  </a:cubicBezTo>
                  <a:cubicBezTo>
                    <a:pt x="2537" y="1166"/>
                    <a:pt x="2542" y="1166"/>
                    <a:pt x="2547" y="1167"/>
                  </a:cubicBezTo>
                  <a:cubicBezTo>
                    <a:pt x="2601" y="1180"/>
                    <a:pt x="2655" y="1193"/>
                    <a:pt x="2709" y="1206"/>
                  </a:cubicBezTo>
                  <a:cubicBezTo>
                    <a:pt x="2751" y="1216"/>
                    <a:pt x="2794" y="1225"/>
                    <a:pt x="2836" y="1234"/>
                  </a:cubicBezTo>
                  <a:cubicBezTo>
                    <a:pt x="2846" y="1237"/>
                    <a:pt x="2848" y="1243"/>
                    <a:pt x="2848" y="1253"/>
                  </a:cubicBezTo>
                  <a:cubicBezTo>
                    <a:pt x="2848" y="1303"/>
                    <a:pt x="2853" y="1352"/>
                    <a:pt x="2858" y="1401"/>
                  </a:cubicBezTo>
                  <a:cubicBezTo>
                    <a:pt x="2860" y="1427"/>
                    <a:pt x="2851" y="1431"/>
                    <a:pt x="2832" y="1439"/>
                  </a:cubicBezTo>
                  <a:cubicBezTo>
                    <a:pt x="2745" y="1471"/>
                    <a:pt x="2658" y="1505"/>
                    <a:pt x="2571" y="1538"/>
                  </a:cubicBezTo>
                  <a:cubicBezTo>
                    <a:pt x="2565" y="1540"/>
                    <a:pt x="2560" y="1541"/>
                    <a:pt x="2560" y="1549"/>
                  </a:cubicBezTo>
                  <a:cubicBezTo>
                    <a:pt x="2556" y="1615"/>
                    <a:pt x="2542" y="1679"/>
                    <a:pt x="2524" y="1742"/>
                  </a:cubicBezTo>
                  <a:cubicBezTo>
                    <a:pt x="2520" y="1755"/>
                    <a:pt x="2524" y="1761"/>
                    <a:pt x="2532" y="1768"/>
                  </a:cubicBezTo>
                  <a:cubicBezTo>
                    <a:pt x="2583" y="1816"/>
                    <a:pt x="2633" y="1864"/>
                    <a:pt x="2684" y="1912"/>
                  </a:cubicBezTo>
                  <a:cubicBezTo>
                    <a:pt x="2702" y="1929"/>
                    <a:pt x="2721" y="1947"/>
                    <a:pt x="2740" y="1964"/>
                  </a:cubicBezTo>
                  <a:cubicBezTo>
                    <a:pt x="2748" y="1971"/>
                    <a:pt x="2748" y="1977"/>
                    <a:pt x="2744" y="1986"/>
                  </a:cubicBezTo>
                  <a:cubicBezTo>
                    <a:pt x="2722" y="2038"/>
                    <a:pt x="2694" y="2086"/>
                    <a:pt x="2671" y="2137"/>
                  </a:cubicBezTo>
                  <a:cubicBezTo>
                    <a:pt x="2667" y="2145"/>
                    <a:pt x="2662" y="2147"/>
                    <a:pt x="2653" y="2145"/>
                  </a:cubicBezTo>
                  <a:cubicBezTo>
                    <a:pt x="2609" y="2136"/>
                    <a:pt x="2566" y="2129"/>
                    <a:pt x="2522" y="2122"/>
                  </a:cubicBezTo>
                  <a:cubicBezTo>
                    <a:pt x="2470" y="2114"/>
                    <a:pt x="2418" y="2107"/>
                    <a:pt x="2366" y="2096"/>
                  </a:cubicBezTo>
                  <a:cubicBezTo>
                    <a:pt x="2351" y="2093"/>
                    <a:pt x="2346" y="2101"/>
                    <a:pt x="2341" y="2108"/>
                  </a:cubicBezTo>
                  <a:cubicBezTo>
                    <a:pt x="2302" y="2163"/>
                    <a:pt x="2257" y="2211"/>
                    <a:pt x="2209" y="2257"/>
                  </a:cubicBezTo>
                  <a:cubicBezTo>
                    <a:pt x="2204" y="2262"/>
                    <a:pt x="2205" y="2263"/>
                    <a:pt x="2207" y="2268"/>
                  </a:cubicBezTo>
                  <a:cubicBezTo>
                    <a:pt x="2233" y="2355"/>
                    <a:pt x="2258" y="2444"/>
                    <a:pt x="2285" y="2531"/>
                  </a:cubicBezTo>
                  <a:cubicBezTo>
                    <a:pt x="2287" y="2538"/>
                    <a:pt x="2287" y="2545"/>
                    <a:pt x="2291" y="2552"/>
                  </a:cubicBezTo>
                  <a:cubicBezTo>
                    <a:pt x="2295" y="2561"/>
                    <a:pt x="2292" y="2568"/>
                    <a:pt x="2282" y="2574"/>
                  </a:cubicBezTo>
                  <a:cubicBezTo>
                    <a:pt x="2235" y="2604"/>
                    <a:pt x="2189" y="2635"/>
                    <a:pt x="2142" y="2666"/>
                  </a:cubicBezTo>
                  <a:cubicBezTo>
                    <a:pt x="2135" y="2671"/>
                    <a:pt x="2133" y="2668"/>
                    <a:pt x="2128" y="2664"/>
                  </a:cubicBezTo>
                  <a:cubicBezTo>
                    <a:pt x="2099" y="2640"/>
                    <a:pt x="2070" y="2617"/>
                    <a:pt x="2041" y="2593"/>
                  </a:cubicBezTo>
                  <a:cubicBezTo>
                    <a:pt x="1992" y="2553"/>
                    <a:pt x="1944" y="2512"/>
                    <a:pt x="1895" y="2471"/>
                  </a:cubicBezTo>
                  <a:cubicBezTo>
                    <a:pt x="1889" y="2466"/>
                    <a:pt x="1885" y="2469"/>
                    <a:pt x="1882" y="2471"/>
                  </a:cubicBezTo>
                  <a:cubicBezTo>
                    <a:pt x="1827" y="2497"/>
                    <a:pt x="1770" y="2514"/>
                    <a:pt x="1711" y="2529"/>
                  </a:cubicBezTo>
                  <a:cubicBezTo>
                    <a:pt x="1686" y="2535"/>
                    <a:pt x="1688" y="2553"/>
                    <a:pt x="1685" y="2567"/>
                  </a:cubicBezTo>
                  <a:cubicBezTo>
                    <a:pt x="1665" y="2645"/>
                    <a:pt x="1648" y="2724"/>
                    <a:pt x="1630" y="2802"/>
                  </a:cubicBezTo>
                  <a:cubicBezTo>
                    <a:pt x="1630" y="2803"/>
                    <a:pt x="1629" y="2804"/>
                    <a:pt x="1628" y="2805"/>
                  </a:cubicBezTo>
                  <a:cubicBezTo>
                    <a:pt x="1619" y="2846"/>
                    <a:pt x="1619" y="2845"/>
                    <a:pt x="1578" y="2846"/>
                  </a:cubicBezTo>
                  <a:cubicBezTo>
                    <a:pt x="1534" y="2848"/>
                    <a:pt x="1490" y="2851"/>
                    <a:pt x="1446" y="2854"/>
                  </a:cubicBezTo>
                  <a:cubicBezTo>
                    <a:pt x="1433" y="2855"/>
                    <a:pt x="1428" y="2850"/>
                    <a:pt x="1424" y="2839"/>
                  </a:cubicBezTo>
                  <a:cubicBezTo>
                    <a:pt x="1394" y="2758"/>
                    <a:pt x="1364" y="2677"/>
                    <a:pt x="1331" y="2597"/>
                  </a:cubicBezTo>
                  <a:cubicBezTo>
                    <a:pt x="1316" y="2560"/>
                    <a:pt x="1321" y="2525"/>
                    <a:pt x="1327" y="2488"/>
                  </a:cubicBezTo>
                  <a:cubicBezTo>
                    <a:pt x="1331" y="2461"/>
                    <a:pt x="1333" y="2433"/>
                    <a:pt x="1336" y="2406"/>
                  </a:cubicBezTo>
                  <a:cubicBezTo>
                    <a:pt x="1341" y="2366"/>
                    <a:pt x="1347" y="2327"/>
                    <a:pt x="1351" y="2287"/>
                  </a:cubicBezTo>
                  <a:cubicBezTo>
                    <a:pt x="1354" y="2266"/>
                    <a:pt x="1354" y="2244"/>
                    <a:pt x="1360" y="2223"/>
                  </a:cubicBezTo>
                  <a:cubicBezTo>
                    <a:pt x="1361" y="2219"/>
                    <a:pt x="1359" y="2215"/>
                    <a:pt x="1368" y="2216"/>
                  </a:cubicBezTo>
                  <a:cubicBezTo>
                    <a:pt x="1412" y="2219"/>
                    <a:pt x="1457" y="2219"/>
                    <a:pt x="1501" y="2215"/>
                  </a:cubicBezTo>
                  <a:cubicBezTo>
                    <a:pt x="1544" y="2211"/>
                    <a:pt x="1586" y="2204"/>
                    <a:pt x="1628" y="2194"/>
                  </a:cubicBezTo>
                  <a:cubicBezTo>
                    <a:pt x="1732" y="2167"/>
                    <a:pt x="1826" y="2122"/>
                    <a:pt x="1911" y="2057"/>
                  </a:cubicBezTo>
                  <a:cubicBezTo>
                    <a:pt x="2018" y="1974"/>
                    <a:pt x="2101" y="1871"/>
                    <a:pt x="2156" y="1747"/>
                  </a:cubicBezTo>
                  <a:cubicBezTo>
                    <a:pt x="2183" y="1684"/>
                    <a:pt x="2203" y="1618"/>
                    <a:pt x="2213" y="1550"/>
                  </a:cubicBezTo>
                  <a:cubicBezTo>
                    <a:pt x="2219" y="1505"/>
                    <a:pt x="2225" y="1461"/>
                    <a:pt x="2223" y="1416"/>
                  </a:cubicBezTo>
                  <a:cubicBezTo>
                    <a:pt x="2220" y="1310"/>
                    <a:pt x="2199" y="1207"/>
                    <a:pt x="2156" y="1110"/>
                  </a:cubicBezTo>
                  <a:cubicBezTo>
                    <a:pt x="2122" y="1033"/>
                    <a:pt x="2076" y="964"/>
                    <a:pt x="2021" y="901"/>
                  </a:cubicBezTo>
                  <a:cubicBezTo>
                    <a:pt x="1960" y="831"/>
                    <a:pt x="1888" y="776"/>
                    <a:pt x="1807" y="731"/>
                  </a:cubicBezTo>
                  <a:cubicBezTo>
                    <a:pt x="1730" y="689"/>
                    <a:pt x="1648" y="662"/>
                    <a:pt x="1562" y="646"/>
                  </a:cubicBezTo>
                  <a:cubicBezTo>
                    <a:pt x="1520" y="638"/>
                    <a:pt x="1476" y="635"/>
                    <a:pt x="1439" y="638"/>
                  </a:cubicBezTo>
                  <a:close/>
                </a:path>
              </a:pathLst>
            </a:custGeom>
            <a:solidFill>
              <a:srgbClr val="40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197" name="Freeform 474"/>
            <p:cNvSpPr>
              <a:spLocks/>
            </p:cNvSpPr>
            <p:nvPr/>
          </p:nvSpPr>
          <p:spPr bwMode="auto">
            <a:xfrm>
              <a:off x="-4692" y="1801"/>
              <a:ext cx="898" cy="899"/>
            </a:xfrm>
            <a:custGeom>
              <a:avLst/>
              <a:gdLst>
                <a:gd name="T0" fmla="*/ 1 w 1540"/>
                <a:gd name="T1" fmla="*/ 782 h 1544"/>
                <a:gd name="T2" fmla="*/ 246 w 1540"/>
                <a:gd name="T3" fmla="*/ 226 h 1544"/>
                <a:gd name="T4" fmla="*/ 628 w 1540"/>
                <a:gd name="T5" fmla="*/ 38 h 1544"/>
                <a:gd name="T6" fmla="*/ 1246 w 1540"/>
                <a:gd name="T7" fmla="*/ 205 h 1544"/>
                <a:gd name="T8" fmla="*/ 1507 w 1540"/>
                <a:gd name="T9" fmla="*/ 673 h 1544"/>
                <a:gd name="T10" fmla="*/ 1315 w 1540"/>
                <a:gd name="T11" fmla="*/ 1296 h 1544"/>
                <a:gd name="T12" fmla="*/ 866 w 1540"/>
                <a:gd name="T13" fmla="*/ 1533 h 1544"/>
                <a:gd name="T14" fmla="*/ 703 w 1540"/>
                <a:gd name="T15" fmla="*/ 1538 h 1544"/>
                <a:gd name="T16" fmla="*/ 692 w 1540"/>
                <a:gd name="T17" fmla="*/ 1525 h 1544"/>
                <a:gd name="T18" fmla="*/ 703 w 1540"/>
                <a:gd name="T19" fmla="*/ 1429 h 1544"/>
                <a:gd name="T20" fmla="*/ 724 w 1540"/>
                <a:gd name="T21" fmla="*/ 1410 h 1544"/>
                <a:gd name="T22" fmla="*/ 972 w 1540"/>
                <a:gd name="T23" fmla="*/ 1370 h 1544"/>
                <a:gd name="T24" fmla="*/ 1149 w 1540"/>
                <a:gd name="T25" fmla="*/ 1267 h 1544"/>
                <a:gd name="T26" fmla="*/ 1309 w 1540"/>
                <a:gd name="T27" fmla="*/ 1066 h 1544"/>
                <a:gd name="T28" fmla="*/ 1368 w 1540"/>
                <a:gd name="T29" fmla="*/ 871 h 1544"/>
                <a:gd name="T30" fmla="*/ 1297 w 1540"/>
                <a:gd name="T31" fmla="*/ 491 h 1544"/>
                <a:gd name="T32" fmla="*/ 1075 w 1540"/>
                <a:gd name="T33" fmla="*/ 258 h 1544"/>
                <a:gd name="T34" fmla="*/ 846 w 1540"/>
                <a:gd name="T35" fmla="*/ 175 h 1544"/>
                <a:gd name="T36" fmla="*/ 424 w 1540"/>
                <a:gd name="T37" fmla="*/ 262 h 1544"/>
                <a:gd name="T38" fmla="*/ 197 w 1540"/>
                <a:gd name="T39" fmla="*/ 511 h 1544"/>
                <a:gd name="T40" fmla="*/ 138 w 1540"/>
                <a:gd name="T41" fmla="*/ 701 h 1544"/>
                <a:gd name="T42" fmla="*/ 171 w 1540"/>
                <a:gd name="T43" fmla="*/ 1007 h 1544"/>
                <a:gd name="T44" fmla="*/ 286 w 1540"/>
                <a:gd name="T45" fmla="*/ 1198 h 1544"/>
                <a:gd name="T46" fmla="*/ 285 w 1540"/>
                <a:gd name="T47" fmla="*/ 1218 h 1544"/>
                <a:gd name="T48" fmla="*/ 213 w 1540"/>
                <a:gd name="T49" fmla="*/ 1286 h 1544"/>
                <a:gd name="T50" fmla="*/ 191 w 1540"/>
                <a:gd name="T51" fmla="*/ 1284 h 1544"/>
                <a:gd name="T52" fmla="*/ 23 w 1540"/>
                <a:gd name="T53" fmla="*/ 966 h 1544"/>
                <a:gd name="T54" fmla="*/ 1 w 1540"/>
                <a:gd name="T55" fmla="*/ 782 h 1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40" h="1544">
                  <a:moveTo>
                    <a:pt x="1" y="782"/>
                  </a:moveTo>
                  <a:cubicBezTo>
                    <a:pt x="4" y="563"/>
                    <a:pt x="85" y="376"/>
                    <a:pt x="246" y="226"/>
                  </a:cubicBezTo>
                  <a:cubicBezTo>
                    <a:pt x="354" y="126"/>
                    <a:pt x="482" y="62"/>
                    <a:pt x="628" y="38"/>
                  </a:cubicBezTo>
                  <a:cubicBezTo>
                    <a:pt x="860" y="0"/>
                    <a:pt x="1067" y="55"/>
                    <a:pt x="1246" y="205"/>
                  </a:cubicBezTo>
                  <a:cubicBezTo>
                    <a:pt x="1393" y="327"/>
                    <a:pt x="1481" y="484"/>
                    <a:pt x="1507" y="673"/>
                  </a:cubicBezTo>
                  <a:cubicBezTo>
                    <a:pt x="1540" y="910"/>
                    <a:pt x="1476" y="1119"/>
                    <a:pt x="1315" y="1296"/>
                  </a:cubicBezTo>
                  <a:cubicBezTo>
                    <a:pt x="1194" y="1429"/>
                    <a:pt x="1043" y="1506"/>
                    <a:pt x="866" y="1533"/>
                  </a:cubicBezTo>
                  <a:cubicBezTo>
                    <a:pt x="812" y="1541"/>
                    <a:pt x="758" y="1544"/>
                    <a:pt x="703" y="1538"/>
                  </a:cubicBezTo>
                  <a:cubicBezTo>
                    <a:pt x="694" y="1537"/>
                    <a:pt x="691" y="1536"/>
                    <a:pt x="692" y="1525"/>
                  </a:cubicBezTo>
                  <a:cubicBezTo>
                    <a:pt x="696" y="1493"/>
                    <a:pt x="703" y="1461"/>
                    <a:pt x="703" y="1429"/>
                  </a:cubicBezTo>
                  <a:cubicBezTo>
                    <a:pt x="703" y="1415"/>
                    <a:pt x="709" y="1409"/>
                    <a:pt x="724" y="1410"/>
                  </a:cubicBezTo>
                  <a:cubicBezTo>
                    <a:pt x="809" y="1413"/>
                    <a:pt x="892" y="1401"/>
                    <a:pt x="972" y="1370"/>
                  </a:cubicBezTo>
                  <a:cubicBezTo>
                    <a:pt x="1036" y="1346"/>
                    <a:pt x="1095" y="1311"/>
                    <a:pt x="1149" y="1267"/>
                  </a:cubicBezTo>
                  <a:cubicBezTo>
                    <a:pt x="1217" y="1211"/>
                    <a:pt x="1270" y="1144"/>
                    <a:pt x="1309" y="1066"/>
                  </a:cubicBezTo>
                  <a:cubicBezTo>
                    <a:pt x="1340" y="1004"/>
                    <a:pt x="1359" y="940"/>
                    <a:pt x="1368" y="871"/>
                  </a:cubicBezTo>
                  <a:cubicBezTo>
                    <a:pt x="1385" y="737"/>
                    <a:pt x="1362" y="610"/>
                    <a:pt x="1297" y="491"/>
                  </a:cubicBezTo>
                  <a:cubicBezTo>
                    <a:pt x="1244" y="393"/>
                    <a:pt x="1170" y="316"/>
                    <a:pt x="1075" y="258"/>
                  </a:cubicBezTo>
                  <a:cubicBezTo>
                    <a:pt x="1004" y="215"/>
                    <a:pt x="928" y="186"/>
                    <a:pt x="846" y="175"/>
                  </a:cubicBezTo>
                  <a:cubicBezTo>
                    <a:pt x="696" y="155"/>
                    <a:pt x="555" y="181"/>
                    <a:pt x="424" y="262"/>
                  </a:cubicBezTo>
                  <a:cubicBezTo>
                    <a:pt x="325" y="324"/>
                    <a:pt x="250" y="408"/>
                    <a:pt x="197" y="511"/>
                  </a:cubicBezTo>
                  <a:cubicBezTo>
                    <a:pt x="167" y="570"/>
                    <a:pt x="148" y="634"/>
                    <a:pt x="138" y="701"/>
                  </a:cubicBezTo>
                  <a:cubicBezTo>
                    <a:pt x="123" y="806"/>
                    <a:pt x="135" y="908"/>
                    <a:pt x="171" y="1007"/>
                  </a:cubicBezTo>
                  <a:cubicBezTo>
                    <a:pt x="197" y="1078"/>
                    <a:pt x="235" y="1142"/>
                    <a:pt x="286" y="1198"/>
                  </a:cubicBezTo>
                  <a:cubicBezTo>
                    <a:pt x="294" y="1207"/>
                    <a:pt x="293" y="1211"/>
                    <a:pt x="285" y="1218"/>
                  </a:cubicBezTo>
                  <a:cubicBezTo>
                    <a:pt x="261" y="1240"/>
                    <a:pt x="237" y="1263"/>
                    <a:pt x="213" y="1286"/>
                  </a:cubicBezTo>
                  <a:cubicBezTo>
                    <a:pt x="204" y="1296"/>
                    <a:pt x="199" y="1293"/>
                    <a:pt x="191" y="1284"/>
                  </a:cubicBezTo>
                  <a:cubicBezTo>
                    <a:pt x="109" y="1192"/>
                    <a:pt x="54" y="1085"/>
                    <a:pt x="23" y="966"/>
                  </a:cubicBezTo>
                  <a:cubicBezTo>
                    <a:pt x="8" y="906"/>
                    <a:pt x="0" y="845"/>
                    <a:pt x="1" y="78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198" name="Freeform 475"/>
            <p:cNvSpPr>
              <a:spLocks/>
            </p:cNvSpPr>
            <p:nvPr/>
          </p:nvSpPr>
          <p:spPr bwMode="auto">
            <a:xfrm>
              <a:off x="-4561" y="2297"/>
              <a:ext cx="319" cy="527"/>
            </a:xfrm>
            <a:custGeom>
              <a:avLst/>
              <a:gdLst>
                <a:gd name="T0" fmla="*/ 546 w 546"/>
                <a:gd name="T1" fmla="*/ 67 h 906"/>
                <a:gd name="T2" fmla="*/ 539 w 546"/>
                <a:gd name="T3" fmla="*/ 80 h 906"/>
                <a:gd name="T4" fmla="*/ 276 w 546"/>
                <a:gd name="T5" fmla="*/ 604 h 906"/>
                <a:gd name="T6" fmla="*/ 134 w 546"/>
                <a:gd name="T7" fmla="*/ 891 h 906"/>
                <a:gd name="T8" fmla="*/ 109 w 546"/>
                <a:gd name="T9" fmla="*/ 899 h 906"/>
                <a:gd name="T10" fmla="*/ 16 w 546"/>
                <a:gd name="T11" fmla="*/ 852 h 906"/>
                <a:gd name="T12" fmla="*/ 7 w 546"/>
                <a:gd name="T13" fmla="*/ 824 h 906"/>
                <a:gd name="T14" fmla="*/ 145 w 546"/>
                <a:gd name="T15" fmla="*/ 552 h 906"/>
                <a:gd name="T16" fmla="*/ 286 w 546"/>
                <a:gd name="T17" fmla="*/ 271 h 906"/>
                <a:gd name="T18" fmla="*/ 414 w 546"/>
                <a:gd name="T19" fmla="*/ 15 h 906"/>
                <a:gd name="T20" fmla="*/ 439 w 546"/>
                <a:gd name="T21" fmla="*/ 7 h 906"/>
                <a:gd name="T22" fmla="*/ 535 w 546"/>
                <a:gd name="T23" fmla="*/ 56 h 906"/>
                <a:gd name="T24" fmla="*/ 546 w 546"/>
                <a:gd name="T25" fmla="*/ 67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6" h="906">
                  <a:moveTo>
                    <a:pt x="546" y="67"/>
                  </a:moveTo>
                  <a:cubicBezTo>
                    <a:pt x="544" y="70"/>
                    <a:pt x="541" y="75"/>
                    <a:pt x="539" y="80"/>
                  </a:cubicBezTo>
                  <a:cubicBezTo>
                    <a:pt x="451" y="255"/>
                    <a:pt x="364" y="429"/>
                    <a:pt x="276" y="604"/>
                  </a:cubicBezTo>
                  <a:cubicBezTo>
                    <a:pt x="228" y="700"/>
                    <a:pt x="181" y="795"/>
                    <a:pt x="134" y="891"/>
                  </a:cubicBezTo>
                  <a:cubicBezTo>
                    <a:pt x="127" y="905"/>
                    <a:pt x="122" y="906"/>
                    <a:pt x="109" y="899"/>
                  </a:cubicBezTo>
                  <a:cubicBezTo>
                    <a:pt x="78" y="883"/>
                    <a:pt x="48" y="866"/>
                    <a:pt x="16" y="852"/>
                  </a:cubicBezTo>
                  <a:cubicBezTo>
                    <a:pt x="0" y="845"/>
                    <a:pt x="0" y="837"/>
                    <a:pt x="7" y="824"/>
                  </a:cubicBezTo>
                  <a:cubicBezTo>
                    <a:pt x="54" y="734"/>
                    <a:pt x="98" y="642"/>
                    <a:pt x="145" y="552"/>
                  </a:cubicBezTo>
                  <a:cubicBezTo>
                    <a:pt x="194" y="459"/>
                    <a:pt x="239" y="365"/>
                    <a:pt x="286" y="271"/>
                  </a:cubicBezTo>
                  <a:cubicBezTo>
                    <a:pt x="329" y="186"/>
                    <a:pt x="372" y="101"/>
                    <a:pt x="414" y="15"/>
                  </a:cubicBezTo>
                  <a:cubicBezTo>
                    <a:pt x="421" y="1"/>
                    <a:pt x="426" y="0"/>
                    <a:pt x="439" y="7"/>
                  </a:cubicBezTo>
                  <a:cubicBezTo>
                    <a:pt x="471" y="24"/>
                    <a:pt x="503" y="39"/>
                    <a:pt x="535" y="56"/>
                  </a:cubicBezTo>
                  <a:cubicBezTo>
                    <a:pt x="539" y="58"/>
                    <a:pt x="546" y="58"/>
                    <a:pt x="546" y="6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199" name="Freeform 476"/>
            <p:cNvSpPr>
              <a:spLocks/>
            </p:cNvSpPr>
            <p:nvPr/>
          </p:nvSpPr>
          <p:spPr bwMode="auto">
            <a:xfrm>
              <a:off x="-4854" y="3039"/>
              <a:ext cx="338" cy="151"/>
            </a:xfrm>
            <a:custGeom>
              <a:avLst/>
              <a:gdLst>
                <a:gd name="T0" fmla="*/ 544 w 581"/>
                <a:gd name="T1" fmla="*/ 139 h 258"/>
                <a:gd name="T2" fmla="*/ 564 w 581"/>
                <a:gd name="T3" fmla="*/ 192 h 258"/>
                <a:gd name="T4" fmla="*/ 544 w 581"/>
                <a:gd name="T5" fmla="*/ 244 h 258"/>
                <a:gd name="T6" fmla="*/ 404 w 581"/>
                <a:gd name="T7" fmla="*/ 237 h 258"/>
                <a:gd name="T8" fmla="*/ 151 w 581"/>
                <a:gd name="T9" fmla="*/ 140 h 258"/>
                <a:gd name="T10" fmla="*/ 65 w 581"/>
                <a:gd name="T11" fmla="*/ 109 h 258"/>
                <a:gd name="T12" fmla="*/ 29 w 581"/>
                <a:gd name="T13" fmla="*/ 125 h 258"/>
                <a:gd name="T14" fmla="*/ 9 w 581"/>
                <a:gd name="T15" fmla="*/ 61 h 258"/>
                <a:gd name="T16" fmla="*/ 22 w 581"/>
                <a:gd name="T17" fmla="*/ 28 h 258"/>
                <a:gd name="T18" fmla="*/ 28 w 581"/>
                <a:gd name="T19" fmla="*/ 24 h 258"/>
                <a:gd name="T20" fmla="*/ 130 w 581"/>
                <a:gd name="T21" fmla="*/ 14 h 258"/>
                <a:gd name="T22" fmla="*/ 379 w 581"/>
                <a:gd name="T23" fmla="*/ 104 h 258"/>
                <a:gd name="T24" fmla="*/ 514 w 581"/>
                <a:gd name="T25" fmla="*/ 153 h 258"/>
                <a:gd name="T26" fmla="*/ 544 w 581"/>
                <a:gd name="T27" fmla="*/ 13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1" h="258">
                  <a:moveTo>
                    <a:pt x="544" y="139"/>
                  </a:moveTo>
                  <a:cubicBezTo>
                    <a:pt x="544" y="163"/>
                    <a:pt x="555" y="178"/>
                    <a:pt x="564" y="192"/>
                  </a:cubicBezTo>
                  <a:cubicBezTo>
                    <a:pt x="581" y="217"/>
                    <a:pt x="572" y="236"/>
                    <a:pt x="544" y="244"/>
                  </a:cubicBezTo>
                  <a:cubicBezTo>
                    <a:pt x="496" y="258"/>
                    <a:pt x="450" y="250"/>
                    <a:pt x="404" y="237"/>
                  </a:cubicBezTo>
                  <a:cubicBezTo>
                    <a:pt x="316" y="213"/>
                    <a:pt x="235" y="172"/>
                    <a:pt x="151" y="140"/>
                  </a:cubicBezTo>
                  <a:cubicBezTo>
                    <a:pt x="122" y="129"/>
                    <a:pt x="94" y="120"/>
                    <a:pt x="65" y="109"/>
                  </a:cubicBezTo>
                  <a:cubicBezTo>
                    <a:pt x="49" y="103"/>
                    <a:pt x="37" y="107"/>
                    <a:pt x="29" y="125"/>
                  </a:cubicBezTo>
                  <a:cubicBezTo>
                    <a:pt x="37" y="98"/>
                    <a:pt x="20" y="81"/>
                    <a:pt x="9" y="61"/>
                  </a:cubicBezTo>
                  <a:cubicBezTo>
                    <a:pt x="0" y="46"/>
                    <a:pt x="4" y="33"/>
                    <a:pt x="22" y="28"/>
                  </a:cubicBezTo>
                  <a:cubicBezTo>
                    <a:pt x="24" y="27"/>
                    <a:pt x="26" y="26"/>
                    <a:pt x="28" y="24"/>
                  </a:cubicBezTo>
                  <a:cubicBezTo>
                    <a:pt x="60" y="0"/>
                    <a:pt x="95" y="6"/>
                    <a:pt x="130" y="14"/>
                  </a:cubicBezTo>
                  <a:cubicBezTo>
                    <a:pt x="216" y="35"/>
                    <a:pt x="297" y="73"/>
                    <a:pt x="379" y="104"/>
                  </a:cubicBezTo>
                  <a:cubicBezTo>
                    <a:pt x="424" y="121"/>
                    <a:pt x="468" y="140"/>
                    <a:pt x="514" y="153"/>
                  </a:cubicBezTo>
                  <a:cubicBezTo>
                    <a:pt x="528" y="157"/>
                    <a:pt x="536" y="155"/>
                    <a:pt x="544" y="139"/>
                  </a:cubicBezTo>
                  <a:close/>
                </a:path>
              </a:pathLst>
            </a:custGeom>
            <a:solidFill>
              <a:srgbClr val="40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200" name="Freeform 477"/>
            <p:cNvSpPr>
              <a:spLocks/>
            </p:cNvSpPr>
            <p:nvPr/>
          </p:nvSpPr>
          <p:spPr bwMode="auto">
            <a:xfrm>
              <a:off x="-4761" y="2865"/>
              <a:ext cx="337" cy="153"/>
            </a:xfrm>
            <a:custGeom>
              <a:avLst/>
              <a:gdLst>
                <a:gd name="T0" fmla="*/ 540 w 579"/>
                <a:gd name="T1" fmla="*/ 148 h 264"/>
                <a:gd name="T2" fmla="*/ 571 w 579"/>
                <a:gd name="T3" fmla="*/ 208 h 264"/>
                <a:gd name="T4" fmla="*/ 553 w 579"/>
                <a:gd name="T5" fmla="*/ 244 h 264"/>
                <a:gd name="T6" fmla="*/ 406 w 579"/>
                <a:gd name="T7" fmla="*/ 242 h 264"/>
                <a:gd name="T8" fmla="*/ 211 w 579"/>
                <a:gd name="T9" fmla="*/ 168 h 264"/>
                <a:gd name="T10" fmla="*/ 71 w 579"/>
                <a:gd name="T11" fmla="*/ 116 h 264"/>
                <a:gd name="T12" fmla="*/ 27 w 579"/>
                <a:gd name="T13" fmla="*/ 131 h 264"/>
                <a:gd name="T14" fmla="*/ 8 w 579"/>
                <a:gd name="T15" fmla="*/ 64 h 264"/>
                <a:gd name="T16" fmla="*/ 21 w 579"/>
                <a:gd name="T17" fmla="*/ 32 h 264"/>
                <a:gd name="T18" fmla="*/ 26 w 579"/>
                <a:gd name="T19" fmla="*/ 30 h 264"/>
                <a:gd name="T20" fmla="*/ 150 w 579"/>
                <a:gd name="T21" fmla="*/ 24 h 264"/>
                <a:gd name="T22" fmla="*/ 438 w 579"/>
                <a:gd name="T23" fmla="*/ 132 h 264"/>
                <a:gd name="T24" fmla="*/ 516 w 579"/>
                <a:gd name="T25" fmla="*/ 159 h 264"/>
                <a:gd name="T26" fmla="*/ 540 w 579"/>
                <a:gd name="T27" fmla="*/ 14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9" h="264">
                  <a:moveTo>
                    <a:pt x="540" y="148"/>
                  </a:moveTo>
                  <a:cubicBezTo>
                    <a:pt x="549" y="170"/>
                    <a:pt x="558" y="190"/>
                    <a:pt x="571" y="208"/>
                  </a:cubicBezTo>
                  <a:cubicBezTo>
                    <a:pt x="579" y="218"/>
                    <a:pt x="568" y="239"/>
                    <a:pt x="553" y="244"/>
                  </a:cubicBezTo>
                  <a:cubicBezTo>
                    <a:pt x="504" y="264"/>
                    <a:pt x="455" y="255"/>
                    <a:pt x="406" y="242"/>
                  </a:cubicBezTo>
                  <a:cubicBezTo>
                    <a:pt x="338" y="224"/>
                    <a:pt x="275" y="194"/>
                    <a:pt x="211" y="168"/>
                  </a:cubicBezTo>
                  <a:cubicBezTo>
                    <a:pt x="165" y="150"/>
                    <a:pt x="119" y="130"/>
                    <a:pt x="71" y="116"/>
                  </a:cubicBezTo>
                  <a:cubicBezTo>
                    <a:pt x="47" y="109"/>
                    <a:pt x="43" y="109"/>
                    <a:pt x="27" y="131"/>
                  </a:cubicBezTo>
                  <a:cubicBezTo>
                    <a:pt x="37" y="102"/>
                    <a:pt x="19" y="84"/>
                    <a:pt x="8" y="64"/>
                  </a:cubicBezTo>
                  <a:cubicBezTo>
                    <a:pt x="0" y="50"/>
                    <a:pt x="5" y="37"/>
                    <a:pt x="21" y="32"/>
                  </a:cubicBezTo>
                  <a:cubicBezTo>
                    <a:pt x="23" y="31"/>
                    <a:pt x="25" y="31"/>
                    <a:pt x="26" y="30"/>
                  </a:cubicBezTo>
                  <a:cubicBezTo>
                    <a:pt x="66" y="0"/>
                    <a:pt x="108" y="12"/>
                    <a:pt x="150" y="24"/>
                  </a:cubicBezTo>
                  <a:cubicBezTo>
                    <a:pt x="249" y="51"/>
                    <a:pt x="341" y="96"/>
                    <a:pt x="438" y="132"/>
                  </a:cubicBezTo>
                  <a:cubicBezTo>
                    <a:pt x="464" y="141"/>
                    <a:pt x="490" y="151"/>
                    <a:pt x="516" y="159"/>
                  </a:cubicBezTo>
                  <a:cubicBezTo>
                    <a:pt x="526" y="162"/>
                    <a:pt x="536" y="161"/>
                    <a:pt x="540" y="148"/>
                  </a:cubicBezTo>
                  <a:close/>
                </a:path>
              </a:pathLst>
            </a:custGeom>
            <a:solidFill>
              <a:srgbClr val="40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201" name="Freeform 478"/>
            <p:cNvSpPr>
              <a:spLocks/>
            </p:cNvSpPr>
            <p:nvPr/>
          </p:nvSpPr>
          <p:spPr bwMode="auto">
            <a:xfrm>
              <a:off x="-4712" y="2781"/>
              <a:ext cx="337" cy="152"/>
            </a:xfrm>
            <a:custGeom>
              <a:avLst/>
              <a:gdLst>
                <a:gd name="T0" fmla="*/ 31 w 579"/>
                <a:gd name="T1" fmla="*/ 127 h 260"/>
                <a:gd name="T2" fmla="*/ 7 w 579"/>
                <a:gd name="T3" fmla="*/ 61 h 260"/>
                <a:gd name="T4" fmla="*/ 16 w 579"/>
                <a:gd name="T5" fmla="*/ 31 h 260"/>
                <a:gd name="T6" fmla="*/ 28 w 579"/>
                <a:gd name="T7" fmla="*/ 27 h 260"/>
                <a:gd name="T8" fmla="*/ 152 w 579"/>
                <a:gd name="T9" fmla="*/ 22 h 260"/>
                <a:gd name="T10" fmla="*/ 393 w 579"/>
                <a:gd name="T11" fmla="*/ 112 h 260"/>
                <a:gd name="T12" fmla="*/ 515 w 579"/>
                <a:gd name="T13" fmla="*/ 156 h 260"/>
                <a:gd name="T14" fmla="*/ 545 w 579"/>
                <a:gd name="T15" fmla="*/ 147 h 260"/>
                <a:gd name="T16" fmla="*/ 570 w 579"/>
                <a:gd name="T17" fmla="*/ 202 h 260"/>
                <a:gd name="T18" fmla="*/ 555 w 579"/>
                <a:gd name="T19" fmla="*/ 243 h 260"/>
                <a:gd name="T20" fmla="*/ 423 w 579"/>
                <a:gd name="T21" fmla="*/ 245 h 260"/>
                <a:gd name="T22" fmla="*/ 225 w 579"/>
                <a:gd name="T23" fmla="*/ 172 h 260"/>
                <a:gd name="T24" fmla="*/ 65 w 579"/>
                <a:gd name="T25" fmla="*/ 112 h 260"/>
                <a:gd name="T26" fmla="*/ 31 w 579"/>
                <a:gd name="T27" fmla="*/ 12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9" h="260">
                  <a:moveTo>
                    <a:pt x="31" y="127"/>
                  </a:moveTo>
                  <a:cubicBezTo>
                    <a:pt x="34" y="99"/>
                    <a:pt x="22" y="80"/>
                    <a:pt x="7" y="61"/>
                  </a:cubicBezTo>
                  <a:cubicBezTo>
                    <a:pt x="0" y="54"/>
                    <a:pt x="6" y="34"/>
                    <a:pt x="16" y="31"/>
                  </a:cubicBezTo>
                  <a:cubicBezTo>
                    <a:pt x="20" y="30"/>
                    <a:pt x="24" y="30"/>
                    <a:pt x="28" y="27"/>
                  </a:cubicBezTo>
                  <a:cubicBezTo>
                    <a:pt x="69" y="0"/>
                    <a:pt x="110" y="11"/>
                    <a:pt x="152" y="22"/>
                  </a:cubicBezTo>
                  <a:cubicBezTo>
                    <a:pt x="235" y="46"/>
                    <a:pt x="313" y="82"/>
                    <a:pt x="393" y="112"/>
                  </a:cubicBezTo>
                  <a:cubicBezTo>
                    <a:pt x="434" y="128"/>
                    <a:pt x="473" y="145"/>
                    <a:pt x="515" y="156"/>
                  </a:cubicBezTo>
                  <a:cubicBezTo>
                    <a:pt x="529" y="160"/>
                    <a:pt x="536" y="155"/>
                    <a:pt x="545" y="147"/>
                  </a:cubicBezTo>
                  <a:cubicBezTo>
                    <a:pt x="546" y="169"/>
                    <a:pt x="559" y="185"/>
                    <a:pt x="570" y="202"/>
                  </a:cubicBezTo>
                  <a:cubicBezTo>
                    <a:pt x="579" y="216"/>
                    <a:pt x="571" y="237"/>
                    <a:pt x="555" y="243"/>
                  </a:cubicBezTo>
                  <a:cubicBezTo>
                    <a:pt x="511" y="260"/>
                    <a:pt x="466" y="256"/>
                    <a:pt x="423" y="245"/>
                  </a:cubicBezTo>
                  <a:cubicBezTo>
                    <a:pt x="354" y="227"/>
                    <a:pt x="290" y="200"/>
                    <a:pt x="225" y="172"/>
                  </a:cubicBezTo>
                  <a:cubicBezTo>
                    <a:pt x="172" y="151"/>
                    <a:pt x="120" y="128"/>
                    <a:pt x="65" y="112"/>
                  </a:cubicBezTo>
                  <a:cubicBezTo>
                    <a:pt x="50" y="108"/>
                    <a:pt x="37" y="105"/>
                    <a:pt x="31" y="127"/>
                  </a:cubicBezTo>
                  <a:close/>
                </a:path>
              </a:pathLst>
            </a:custGeom>
            <a:solidFill>
              <a:srgbClr val="40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202" name="Freeform 479"/>
            <p:cNvSpPr>
              <a:spLocks/>
            </p:cNvSpPr>
            <p:nvPr/>
          </p:nvSpPr>
          <p:spPr bwMode="auto">
            <a:xfrm>
              <a:off x="-4805" y="2953"/>
              <a:ext cx="340" cy="147"/>
            </a:xfrm>
            <a:custGeom>
              <a:avLst/>
              <a:gdLst>
                <a:gd name="T0" fmla="*/ 29 w 583"/>
                <a:gd name="T1" fmla="*/ 125 h 253"/>
                <a:gd name="T2" fmla="*/ 15 w 583"/>
                <a:gd name="T3" fmla="*/ 66 h 253"/>
                <a:gd name="T4" fmla="*/ 26 w 583"/>
                <a:gd name="T5" fmla="*/ 25 h 253"/>
                <a:gd name="T6" fmla="*/ 102 w 583"/>
                <a:gd name="T7" fmla="*/ 6 h 253"/>
                <a:gd name="T8" fmla="*/ 217 w 583"/>
                <a:gd name="T9" fmla="*/ 39 h 253"/>
                <a:gd name="T10" fmla="*/ 437 w 583"/>
                <a:gd name="T11" fmla="*/ 125 h 253"/>
                <a:gd name="T12" fmla="*/ 523 w 583"/>
                <a:gd name="T13" fmla="*/ 154 h 253"/>
                <a:gd name="T14" fmla="*/ 545 w 583"/>
                <a:gd name="T15" fmla="*/ 140 h 253"/>
                <a:gd name="T16" fmla="*/ 575 w 583"/>
                <a:gd name="T17" fmla="*/ 202 h 253"/>
                <a:gd name="T18" fmla="*/ 556 w 583"/>
                <a:gd name="T19" fmla="*/ 240 h 253"/>
                <a:gd name="T20" fmla="*/ 453 w 583"/>
                <a:gd name="T21" fmla="*/ 247 h 253"/>
                <a:gd name="T22" fmla="*/ 216 w 583"/>
                <a:gd name="T23" fmla="*/ 165 h 253"/>
                <a:gd name="T24" fmla="*/ 64 w 583"/>
                <a:gd name="T25" fmla="*/ 107 h 253"/>
                <a:gd name="T26" fmla="*/ 29 w 583"/>
                <a:gd name="T27" fmla="*/ 12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3" h="253">
                  <a:moveTo>
                    <a:pt x="29" y="125"/>
                  </a:moveTo>
                  <a:cubicBezTo>
                    <a:pt x="39" y="100"/>
                    <a:pt x="27" y="83"/>
                    <a:pt x="15" y="66"/>
                  </a:cubicBezTo>
                  <a:cubicBezTo>
                    <a:pt x="0" y="44"/>
                    <a:pt x="2" y="38"/>
                    <a:pt x="26" y="25"/>
                  </a:cubicBezTo>
                  <a:cubicBezTo>
                    <a:pt x="50" y="12"/>
                    <a:pt x="74" y="0"/>
                    <a:pt x="102" y="6"/>
                  </a:cubicBezTo>
                  <a:cubicBezTo>
                    <a:pt x="141" y="14"/>
                    <a:pt x="180" y="25"/>
                    <a:pt x="217" y="39"/>
                  </a:cubicBezTo>
                  <a:cubicBezTo>
                    <a:pt x="291" y="67"/>
                    <a:pt x="364" y="97"/>
                    <a:pt x="437" y="125"/>
                  </a:cubicBezTo>
                  <a:cubicBezTo>
                    <a:pt x="465" y="136"/>
                    <a:pt x="494" y="147"/>
                    <a:pt x="523" y="154"/>
                  </a:cubicBezTo>
                  <a:cubicBezTo>
                    <a:pt x="535" y="157"/>
                    <a:pt x="540" y="154"/>
                    <a:pt x="545" y="140"/>
                  </a:cubicBezTo>
                  <a:cubicBezTo>
                    <a:pt x="552" y="166"/>
                    <a:pt x="560" y="185"/>
                    <a:pt x="575" y="202"/>
                  </a:cubicBezTo>
                  <a:cubicBezTo>
                    <a:pt x="583" y="210"/>
                    <a:pt x="570" y="234"/>
                    <a:pt x="556" y="240"/>
                  </a:cubicBezTo>
                  <a:cubicBezTo>
                    <a:pt x="522" y="252"/>
                    <a:pt x="487" y="253"/>
                    <a:pt x="453" y="247"/>
                  </a:cubicBezTo>
                  <a:cubicBezTo>
                    <a:pt x="370" y="232"/>
                    <a:pt x="293" y="196"/>
                    <a:pt x="216" y="165"/>
                  </a:cubicBezTo>
                  <a:cubicBezTo>
                    <a:pt x="165" y="144"/>
                    <a:pt x="115" y="123"/>
                    <a:pt x="64" y="107"/>
                  </a:cubicBezTo>
                  <a:cubicBezTo>
                    <a:pt x="42" y="100"/>
                    <a:pt x="42" y="119"/>
                    <a:pt x="29" y="125"/>
                  </a:cubicBezTo>
                  <a:close/>
                </a:path>
              </a:pathLst>
            </a:custGeom>
            <a:solidFill>
              <a:srgbClr val="40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203" name="Freeform 480"/>
            <p:cNvSpPr>
              <a:spLocks/>
            </p:cNvSpPr>
            <p:nvPr/>
          </p:nvSpPr>
          <p:spPr bwMode="auto">
            <a:xfrm>
              <a:off x="-4763" y="3148"/>
              <a:ext cx="95" cy="81"/>
            </a:xfrm>
            <a:custGeom>
              <a:avLst/>
              <a:gdLst>
                <a:gd name="T0" fmla="*/ 161 w 163"/>
                <a:gd name="T1" fmla="*/ 70 h 139"/>
                <a:gd name="T2" fmla="*/ 144 w 163"/>
                <a:gd name="T3" fmla="*/ 105 h 139"/>
                <a:gd name="T4" fmla="*/ 92 w 163"/>
                <a:gd name="T5" fmla="*/ 122 h 139"/>
                <a:gd name="T6" fmla="*/ 14 w 163"/>
                <a:gd name="T7" fmla="*/ 83 h 139"/>
                <a:gd name="T8" fmla="*/ 6 w 163"/>
                <a:gd name="T9" fmla="*/ 60 h 139"/>
                <a:gd name="T10" fmla="*/ 31 w 163"/>
                <a:gd name="T11" fmla="*/ 11 h 139"/>
                <a:gd name="T12" fmla="*/ 47 w 163"/>
                <a:gd name="T13" fmla="*/ 5 h 139"/>
                <a:gd name="T14" fmla="*/ 153 w 163"/>
                <a:gd name="T15" fmla="*/ 59 h 139"/>
                <a:gd name="T16" fmla="*/ 161 w 163"/>
                <a:gd name="T17"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139">
                  <a:moveTo>
                    <a:pt x="161" y="70"/>
                  </a:moveTo>
                  <a:cubicBezTo>
                    <a:pt x="156" y="80"/>
                    <a:pt x="150" y="93"/>
                    <a:pt x="144" y="105"/>
                  </a:cubicBezTo>
                  <a:cubicBezTo>
                    <a:pt x="127" y="139"/>
                    <a:pt x="127" y="139"/>
                    <a:pt x="92" y="122"/>
                  </a:cubicBezTo>
                  <a:cubicBezTo>
                    <a:pt x="66" y="109"/>
                    <a:pt x="40" y="95"/>
                    <a:pt x="14" y="83"/>
                  </a:cubicBezTo>
                  <a:cubicBezTo>
                    <a:pt x="2" y="77"/>
                    <a:pt x="0" y="71"/>
                    <a:pt x="6" y="60"/>
                  </a:cubicBezTo>
                  <a:cubicBezTo>
                    <a:pt x="15" y="44"/>
                    <a:pt x="22" y="28"/>
                    <a:pt x="31" y="11"/>
                  </a:cubicBezTo>
                  <a:cubicBezTo>
                    <a:pt x="34" y="4"/>
                    <a:pt x="37" y="0"/>
                    <a:pt x="47" y="5"/>
                  </a:cubicBezTo>
                  <a:cubicBezTo>
                    <a:pt x="82" y="23"/>
                    <a:pt x="118" y="41"/>
                    <a:pt x="153" y="59"/>
                  </a:cubicBezTo>
                  <a:cubicBezTo>
                    <a:pt x="157" y="60"/>
                    <a:pt x="163" y="61"/>
                    <a:pt x="161" y="7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grpSp>
      <p:sp>
        <p:nvSpPr>
          <p:cNvPr id="5" name="Rectangle 4"/>
          <p:cNvSpPr/>
          <p:nvPr/>
        </p:nvSpPr>
        <p:spPr>
          <a:xfrm>
            <a:off x="3779044" y="1962150"/>
            <a:ext cx="2926556" cy="861774"/>
          </a:xfrm>
          <a:prstGeom prst="rect">
            <a:avLst/>
          </a:prstGeom>
        </p:spPr>
        <p:txBody>
          <a:bodyPr wrap="square">
            <a:spAutoFit/>
          </a:bodyPr>
          <a:lstStyle/>
          <a:p>
            <a:r>
              <a:rPr lang="en-US" sz="1000" dirty="0">
                <a:solidFill>
                  <a:schemeClr val="accent1"/>
                </a:solidFill>
              </a:rPr>
              <a:t>Radiation physics</a:t>
            </a:r>
          </a:p>
          <a:p>
            <a:r>
              <a:rPr lang="en-US" sz="1000" dirty="0">
                <a:solidFill>
                  <a:schemeClr val="bg1"/>
                </a:solidFill>
              </a:rPr>
              <a:t>Optimum temperature balancing radiation against convection. This is a very precise tradeoff connecting an object's temperature to its radioactive output.</a:t>
            </a:r>
          </a:p>
        </p:txBody>
      </p:sp>
      <p:sp>
        <p:nvSpPr>
          <p:cNvPr id="204" name="Rectangle 203"/>
          <p:cNvSpPr/>
          <p:nvPr/>
        </p:nvSpPr>
        <p:spPr>
          <a:xfrm>
            <a:off x="3779044" y="3105150"/>
            <a:ext cx="2926556" cy="553998"/>
          </a:xfrm>
          <a:prstGeom prst="rect">
            <a:avLst/>
          </a:prstGeom>
        </p:spPr>
        <p:txBody>
          <a:bodyPr wrap="square">
            <a:spAutoFit/>
          </a:bodyPr>
          <a:lstStyle/>
          <a:p>
            <a:r>
              <a:rPr lang="en-US" sz="1000" dirty="0">
                <a:solidFill>
                  <a:schemeClr val="accent3"/>
                </a:solidFill>
              </a:rPr>
              <a:t>Advanced metallurgy </a:t>
            </a:r>
          </a:p>
          <a:p>
            <a:r>
              <a:rPr lang="en-US" sz="1000" dirty="0">
                <a:solidFill>
                  <a:schemeClr val="bg1"/>
                </a:solidFill>
              </a:rPr>
              <a:t>Allows thermal energy to be emitted without melting the device.</a:t>
            </a:r>
          </a:p>
        </p:txBody>
      </p:sp>
      <p:sp>
        <p:nvSpPr>
          <p:cNvPr id="205" name="Rectangle 204"/>
          <p:cNvSpPr/>
          <p:nvPr/>
        </p:nvSpPr>
        <p:spPr>
          <a:xfrm>
            <a:off x="3779044" y="4050392"/>
            <a:ext cx="2926556" cy="553998"/>
          </a:xfrm>
          <a:prstGeom prst="rect">
            <a:avLst/>
          </a:prstGeom>
        </p:spPr>
        <p:txBody>
          <a:bodyPr wrap="square">
            <a:spAutoFit/>
          </a:bodyPr>
          <a:lstStyle/>
          <a:p>
            <a:r>
              <a:rPr lang="en-US" sz="1000" dirty="0">
                <a:solidFill>
                  <a:schemeClr val="accent2"/>
                </a:solidFill>
              </a:rPr>
              <a:t>Fluid dynamics</a:t>
            </a:r>
          </a:p>
          <a:p>
            <a:r>
              <a:rPr lang="en-US" sz="1000" dirty="0">
                <a:solidFill>
                  <a:schemeClr val="bg1"/>
                </a:solidFill>
              </a:rPr>
              <a:t>Adjusting the  gas flow such that  the temperature is forced downwards.</a:t>
            </a:r>
          </a:p>
        </p:txBody>
      </p:sp>
      <p:sp>
        <p:nvSpPr>
          <p:cNvPr id="6" name="Right Brace 5"/>
          <p:cNvSpPr/>
          <p:nvPr/>
        </p:nvSpPr>
        <p:spPr>
          <a:xfrm>
            <a:off x="6705600" y="1981188"/>
            <a:ext cx="419100" cy="2479328"/>
          </a:xfrm>
          <a:prstGeom prst="rightBrace">
            <a:avLst>
              <a:gd name="adj1" fmla="val 73948"/>
              <a:gd name="adj2"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7162800" y="2585412"/>
            <a:ext cx="1981200" cy="1561966"/>
          </a:xfrm>
          <a:prstGeom prst="rect">
            <a:avLst/>
          </a:prstGeom>
        </p:spPr>
        <p:txBody>
          <a:bodyPr wrap="square">
            <a:spAutoFit/>
          </a:bodyPr>
          <a:lstStyle/>
          <a:p>
            <a:r>
              <a:rPr lang="en-US" sz="1400" dirty="0">
                <a:solidFill>
                  <a:schemeClr val="bg1">
                    <a:lumMod val="65000"/>
                  </a:schemeClr>
                </a:solidFill>
                <a:latin typeface="+mj-lt"/>
              </a:rPr>
              <a:t>Result</a:t>
            </a:r>
          </a:p>
          <a:p>
            <a:endParaRPr lang="en-US" sz="800" dirty="0">
              <a:solidFill>
                <a:schemeClr val="bg1"/>
              </a:solidFill>
              <a:latin typeface="+mj-lt"/>
            </a:endParaRPr>
          </a:p>
          <a:p>
            <a:r>
              <a:rPr lang="en-US" sz="1050" dirty="0">
                <a:solidFill>
                  <a:schemeClr val="bg1"/>
                </a:solidFill>
              </a:rPr>
              <a:t>All heaters are 100% efficient at converting chemical energy into heat, but ours is 3x better  at getting the heat where we want it, in a way that makes it most useful for the human occupants and materials.</a:t>
            </a:r>
          </a:p>
        </p:txBody>
      </p:sp>
      <p:grpSp>
        <p:nvGrpSpPr>
          <p:cNvPr id="206" name="Group 227"/>
          <p:cNvGrpSpPr>
            <a:grpSpLocks noChangeAspect="1"/>
          </p:cNvGrpSpPr>
          <p:nvPr/>
        </p:nvGrpSpPr>
        <p:grpSpPr bwMode="auto">
          <a:xfrm>
            <a:off x="7280388" y="1929449"/>
            <a:ext cx="685800" cy="595288"/>
            <a:chOff x="2683" y="1990"/>
            <a:chExt cx="394" cy="342"/>
          </a:xfrm>
          <a:solidFill>
            <a:schemeClr val="bg1">
              <a:lumMod val="65000"/>
            </a:schemeClr>
          </a:solidFill>
        </p:grpSpPr>
        <p:sp>
          <p:nvSpPr>
            <p:cNvPr id="207" name="Freeform 228"/>
            <p:cNvSpPr>
              <a:spLocks/>
            </p:cNvSpPr>
            <p:nvPr/>
          </p:nvSpPr>
          <p:spPr bwMode="auto">
            <a:xfrm>
              <a:off x="2683" y="2099"/>
              <a:ext cx="47" cy="163"/>
            </a:xfrm>
            <a:custGeom>
              <a:avLst/>
              <a:gdLst>
                <a:gd name="T0" fmla="*/ 2 w 20"/>
                <a:gd name="T1" fmla="*/ 0 h 69"/>
                <a:gd name="T2" fmla="*/ 0 w 20"/>
                <a:gd name="T3" fmla="*/ 2 h 69"/>
                <a:gd name="T4" fmla="*/ 0 w 20"/>
                <a:gd name="T5" fmla="*/ 67 h 69"/>
                <a:gd name="T6" fmla="*/ 2 w 20"/>
                <a:gd name="T7" fmla="*/ 69 h 69"/>
                <a:gd name="T8" fmla="*/ 19 w 20"/>
                <a:gd name="T9" fmla="*/ 69 h 69"/>
                <a:gd name="T10" fmla="*/ 20 w 20"/>
                <a:gd name="T11" fmla="*/ 67 h 69"/>
                <a:gd name="T12" fmla="*/ 20 w 20"/>
                <a:gd name="T13" fmla="*/ 2 h 69"/>
                <a:gd name="T14" fmla="*/ 19 w 20"/>
                <a:gd name="T15" fmla="*/ 0 h 69"/>
                <a:gd name="T16" fmla="*/ 2 w 20"/>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69">
                  <a:moveTo>
                    <a:pt x="2" y="0"/>
                  </a:moveTo>
                  <a:cubicBezTo>
                    <a:pt x="1" y="0"/>
                    <a:pt x="0" y="1"/>
                    <a:pt x="0" y="2"/>
                  </a:cubicBezTo>
                  <a:cubicBezTo>
                    <a:pt x="0" y="67"/>
                    <a:pt x="0" y="67"/>
                    <a:pt x="0" y="67"/>
                  </a:cubicBezTo>
                  <a:cubicBezTo>
                    <a:pt x="0" y="68"/>
                    <a:pt x="1" y="69"/>
                    <a:pt x="2" y="69"/>
                  </a:cubicBezTo>
                  <a:cubicBezTo>
                    <a:pt x="19" y="69"/>
                    <a:pt x="19" y="69"/>
                    <a:pt x="19" y="69"/>
                  </a:cubicBezTo>
                  <a:cubicBezTo>
                    <a:pt x="20" y="69"/>
                    <a:pt x="20" y="68"/>
                    <a:pt x="20" y="67"/>
                  </a:cubicBezTo>
                  <a:cubicBezTo>
                    <a:pt x="20" y="2"/>
                    <a:pt x="20" y="2"/>
                    <a:pt x="20" y="2"/>
                  </a:cubicBezTo>
                  <a:cubicBezTo>
                    <a:pt x="20" y="1"/>
                    <a:pt x="20" y="0"/>
                    <a:pt x="19" y="0"/>
                  </a:cubicBez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208" name="Freeform 229"/>
            <p:cNvSpPr>
              <a:spLocks/>
            </p:cNvSpPr>
            <p:nvPr/>
          </p:nvSpPr>
          <p:spPr bwMode="auto">
            <a:xfrm>
              <a:off x="2813" y="2044"/>
              <a:ext cx="47" cy="100"/>
            </a:xfrm>
            <a:custGeom>
              <a:avLst/>
              <a:gdLst>
                <a:gd name="T0" fmla="*/ 2 w 20"/>
                <a:gd name="T1" fmla="*/ 0 h 42"/>
                <a:gd name="T2" fmla="*/ 0 w 20"/>
                <a:gd name="T3" fmla="*/ 2 h 42"/>
                <a:gd name="T4" fmla="*/ 0 w 20"/>
                <a:gd name="T5" fmla="*/ 42 h 42"/>
                <a:gd name="T6" fmla="*/ 1 w 20"/>
                <a:gd name="T7" fmla="*/ 39 h 42"/>
                <a:gd name="T8" fmla="*/ 20 w 20"/>
                <a:gd name="T9" fmla="*/ 16 h 42"/>
                <a:gd name="T10" fmla="*/ 20 w 20"/>
                <a:gd name="T11" fmla="*/ 2 h 42"/>
                <a:gd name="T12" fmla="*/ 18 w 20"/>
                <a:gd name="T13" fmla="*/ 0 h 42"/>
                <a:gd name="T14" fmla="*/ 2 w 20"/>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42">
                  <a:moveTo>
                    <a:pt x="2" y="0"/>
                  </a:moveTo>
                  <a:cubicBezTo>
                    <a:pt x="1" y="0"/>
                    <a:pt x="0" y="1"/>
                    <a:pt x="0" y="2"/>
                  </a:cubicBezTo>
                  <a:cubicBezTo>
                    <a:pt x="0" y="42"/>
                    <a:pt x="0" y="42"/>
                    <a:pt x="0" y="42"/>
                  </a:cubicBezTo>
                  <a:cubicBezTo>
                    <a:pt x="0" y="41"/>
                    <a:pt x="1" y="40"/>
                    <a:pt x="1" y="39"/>
                  </a:cubicBezTo>
                  <a:cubicBezTo>
                    <a:pt x="6" y="30"/>
                    <a:pt x="12" y="22"/>
                    <a:pt x="20" y="16"/>
                  </a:cubicBezTo>
                  <a:cubicBezTo>
                    <a:pt x="20" y="2"/>
                    <a:pt x="20" y="2"/>
                    <a:pt x="20" y="2"/>
                  </a:cubicBezTo>
                  <a:cubicBezTo>
                    <a:pt x="20" y="1"/>
                    <a:pt x="19" y="0"/>
                    <a:pt x="18" y="0"/>
                  </a:cubicBez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209" name="Freeform 230"/>
            <p:cNvSpPr>
              <a:spLocks/>
            </p:cNvSpPr>
            <p:nvPr/>
          </p:nvSpPr>
          <p:spPr bwMode="auto">
            <a:xfrm>
              <a:off x="2746" y="2125"/>
              <a:ext cx="50" cy="137"/>
            </a:xfrm>
            <a:custGeom>
              <a:avLst/>
              <a:gdLst>
                <a:gd name="T0" fmla="*/ 2 w 21"/>
                <a:gd name="T1" fmla="*/ 0 h 58"/>
                <a:gd name="T2" fmla="*/ 0 w 21"/>
                <a:gd name="T3" fmla="*/ 2 h 58"/>
                <a:gd name="T4" fmla="*/ 0 w 21"/>
                <a:gd name="T5" fmla="*/ 56 h 58"/>
                <a:gd name="T6" fmla="*/ 2 w 21"/>
                <a:gd name="T7" fmla="*/ 58 h 58"/>
                <a:gd name="T8" fmla="*/ 19 w 21"/>
                <a:gd name="T9" fmla="*/ 58 h 58"/>
                <a:gd name="T10" fmla="*/ 21 w 21"/>
                <a:gd name="T11" fmla="*/ 56 h 58"/>
                <a:gd name="T12" fmla="*/ 21 w 21"/>
                <a:gd name="T13" fmla="*/ 2 h 58"/>
                <a:gd name="T14" fmla="*/ 19 w 21"/>
                <a:gd name="T15" fmla="*/ 0 h 58"/>
                <a:gd name="T16" fmla="*/ 2 w 21"/>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58">
                  <a:moveTo>
                    <a:pt x="2" y="0"/>
                  </a:moveTo>
                  <a:cubicBezTo>
                    <a:pt x="1" y="0"/>
                    <a:pt x="0" y="1"/>
                    <a:pt x="0" y="2"/>
                  </a:cubicBezTo>
                  <a:cubicBezTo>
                    <a:pt x="0" y="56"/>
                    <a:pt x="0" y="56"/>
                    <a:pt x="0" y="56"/>
                  </a:cubicBezTo>
                  <a:cubicBezTo>
                    <a:pt x="0" y="57"/>
                    <a:pt x="1" y="58"/>
                    <a:pt x="2" y="58"/>
                  </a:cubicBezTo>
                  <a:cubicBezTo>
                    <a:pt x="19" y="58"/>
                    <a:pt x="19" y="58"/>
                    <a:pt x="19" y="58"/>
                  </a:cubicBezTo>
                  <a:cubicBezTo>
                    <a:pt x="20" y="58"/>
                    <a:pt x="21" y="57"/>
                    <a:pt x="21" y="56"/>
                  </a:cubicBezTo>
                  <a:cubicBezTo>
                    <a:pt x="21" y="2"/>
                    <a:pt x="21" y="2"/>
                    <a:pt x="21" y="2"/>
                  </a:cubicBezTo>
                  <a:cubicBezTo>
                    <a:pt x="21" y="1"/>
                    <a:pt x="20" y="0"/>
                    <a:pt x="19" y="0"/>
                  </a:cubicBezTo>
                  <a:lnTo>
                    <a:pt x="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210" name="Freeform 231"/>
            <p:cNvSpPr>
              <a:spLocks/>
            </p:cNvSpPr>
            <p:nvPr/>
          </p:nvSpPr>
          <p:spPr bwMode="auto">
            <a:xfrm>
              <a:off x="2876" y="1990"/>
              <a:ext cx="50" cy="83"/>
            </a:xfrm>
            <a:custGeom>
              <a:avLst/>
              <a:gdLst>
                <a:gd name="T0" fmla="*/ 2 w 21"/>
                <a:gd name="T1" fmla="*/ 0 h 35"/>
                <a:gd name="T2" fmla="*/ 0 w 21"/>
                <a:gd name="T3" fmla="*/ 2 h 35"/>
                <a:gd name="T4" fmla="*/ 0 w 21"/>
                <a:gd name="T5" fmla="*/ 35 h 35"/>
                <a:gd name="T6" fmla="*/ 21 w 21"/>
                <a:gd name="T7" fmla="*/ 28 h 35"/>
                <a:gd name="T8" fmla="*/ 21 w 21"/>
                <a:gd name="T9" fmla="*/ 2 h 35"/>
                <a:gd name="T10" fmla="*/ 19 w 21"/>
                <a:gd name="T11" fmla="*/ 0 h 35"/>
                <a:gd name="T12" fmla="*/ 2 w 21"/>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21" h="35">
                  <a:moveTo>
                    <a:pt x="2" y="0"/>
                  </a:moveTo>
                  <a:cubicBezTo>
                    <a:pt x="1" y="0"/>
                    <a:pt x="0" y="1"/>
                    <a:pt x="0" y="2"/>
                  </a:cubicBezTo>
                  <a:cubicBezTo>
                    <a:pt x="0" y="35"/>
                    <a:pt x="0" y="35"/>
                    <a:pt x="0" y="35"/>
                  </a:cubicBezTo>
                  <a:cubicBezTo>
                    <a:pt x="7" y="32"/>
                    <a:pt x="14" y="29"/>
                    <a:pt x="21" y="28"/>
                  </a:cubicBezTo>
                  <a:cubicBezTo>
                    <a:pt x="21" y="2"/>
                    <a:pt x="21" y="2"/>
                    <a:pt x="21" y="2"/>
                  </a:cubicBezTo>
                  <a:cubicBezTo>
                    <a:pt x="21" y="1"/>
                    <a:pt x="20" y="0"/>
                    <a:pt x="19" y="0"/>
                  </a:cubicBezTo>
                  <a:lnTo>
                    <a:pt x="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211" name="Freeform 232"/>
            <p:cNvSpPr>
              <a:spLocks noEditPoints="1"/>
            </p:cNvSpPr>
            <p:nvPr/>
          </p:nvSpPr>
          <p:spPr bwMode="auto">
            <a:xfrm>
              <a:off x="2808" y="2063"/>
              <a:ext cx="269" cy="269"/>
            </a:xfrm>
            <a:custGeom>
              <a:avLst/>
              <a:gdLst>
                <a:gd name="T0" fmla="*/ 47 w 114"/>
                <a:gd name="T1" fmla="*/ 5 h 114"/>
                <a:gd name="T2" fmla="*/ 45 w 114"/>
                <a:gd name="T3" fmla="*/ 13 h 114"/>
                <a:gd name="T4" fmla="*/ 35 w 114"/>
                <a:gd name="T5" fmla="*/ 17 h 114"/>
                <a:gd name="T6" fmla="*/ 28 w 114"/>
                <a:gd name="T7" fmla="*/ 13 h 114"/>
                <a:gd name="T8" fmla="*/ 13 w 114"/>
                <a:gd name="T9" fmla="*/ 28 h 114"/>
                <a:gd name="T10" fmla="*/ 17 w 114"/>
                <a:gd name="T11" fmla="*/ 35 h 114"/>
                <a:gd name="T12" fmla="*/ 13 w 114"/>
                <a:gd name="T13" fmla="*/ 45 h 114"/>
                <a:gd name="T14" fmla="*/ 5 w 114"/>
                <a:gd name="T15" fmla="*/ 47 h 114"/>
                <a:gd name="T16" fmla="*/ 5 w 114"/>
                <a:gd name="T17" fmla="*/ 68 h 114"/>
                <a:gd name="T18" fmla="*/ 13 w 114"/>
                <a:gd name="T19" fmla="*/ 70 h 114"/>
                <a:gd name="T20" fmla="*/ 17 w 114"/>
                <a:gd name="T21" fmla="*/ 80 h 114"/>
                <a:gd name="T22" fmla="*/ 13 w 114"/>
                <a:gd name="T23" fmla="*/ 87 h 114"/>
                <a:gd name="T24" fmla="*/ 28 w 114"/>
                <a:gd name="T25" fmla="*/ 102 h 114"/>
                <a:gd name="T26" fmla="*/ 35 w 114"/>
                <a:gd name="T27" fmla="*/ 97 h 114"/>
                <a:gd name="T28" fmla="*/ 45 w 114"/>
                <a:gd name="T29" fmla="*/ 101 h 114"/>
                <a:gd name="T30" fmla="*/ 47 w 114"/>
                <a:gd name="T31" fmla="*/ 110 h 114"/>
                <a:gd name="T32" fmla="*/ 68 w 114"/>
                <a:gd name="T33" fmla="*/ 110 h 114"/>
                <a:gd name="T34" fmla="*/ 70 w 114"/>
                <a:gd name="T35" fmla="*/ 101 h 114"/>
                <a:gd name="T36" fmla="*/ 80 w 114"/>
                <a:gd name="T37" fmla="*/ 97 h 114"/>
                <a:gd name="T38" fmla="*/ 87 w 114"/>
                <a:gd name="T39" fmla="*/ 102 h 114"/>
                <a:gd name="T40" fmla="*/ 102 w 114"/>
                <a:gd name="T41" fmla="*/ 87 h 114"/>
                <a:gd name="T42" fmla="*/ 97 w 114"/>
                <a:gd name="T43" fmla="*/ 80 h 114"/>
                <a:gd name="T44" fmla="*/ 101 w 114"/>
                <a:gd name="T45" fmla="*/ 70 h 114"/>
                <a:gd name="T46" fmla="*/ 110 w 114"/>
                <a:gd name="T47" fmla="*/ 68 h 114"/>
                <a:gd name="T48" fmla="*/ 110 w 114"/>
                <a:gd name="T49" fmla="*/ 47 h 114"/>
                <a:gd name="T50" fmla="*/ 101 w 114"/>
                <a:gd name="T51" fmla="*/ 45 h 114"/>
                <a:gd name="T52" fmla="*/ 97 w 114"/>
                <a:gd name="T53" fmla="*/ 35 h 114"/>
                <a:gd name="T54" fmla="*/ 102 w 114"/>
                <a:gd name="T55" fmla="*/ 28 h 114"/>
                <a:gd name="T56" fmla="*/ 87 w 114"/>
                <a:gd name="T57" fmla="*/ 13 h 114"/>
                <a:gd name="T58" fmla="*/ 80 w 114"/>
                <a:gd name="T59" fmla="*/ 17 h 114"/>
                <a:gd name="T60" fmla="*/ 70 w 114"/>
                <a:gd name="T61" fmla="*/ 13 h 114"/>
                <a:gd name="T62" fmla="*/ 68 w 114"/>
                <a:gd name="T63" fmla="*/ 5 h 114"/>
                <a:gd name="T64" fmla="*/ 56 w 114"/>
                <a:gd name="T65" fmla="*/ 0 h 114"/>
                <a:gd name="T66" fmla="*/ 89 w 114"/>
                <a:gd name="T67" fmla="*/ 57 h 114"/>
                <a:gd name="T68" fmla="*/ 26 w 114"/>
                <a:gd name="T6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4" h="114">
                  <a:moveTo>
                    <a:pt x="56" y="0"/>
                  </a:moveTo>
                  <a:cubicBezTo>
                    <a:pt x="49" y="0"/>
                    <a:pt x="47" y="1"/>
                    <a:pt x="47" y="5"/>
                  </a:cubicBezTo>
                  <a:cubicBezTo>
                    <a:pt x="47" y="11"/>
                    <a:pt x="47" y="11"/>
                    <a:pt x="47" y="11"/>
                  </a:cubicBezTo>
                  <a:cubicBezTo>
                    <a:pt x="47" y="12"/>
                    <a:pt x="46" y="13"/>
                    <a:pt x="45" y="13"/>
                  </a:cubicBezTo>
                  <a:cubicBezTo>
                    <a:pt x="43" y="14"/>
                    <a:pt x="41" y="14"/>
                    <a:pt x="40" y="15"/>
                  </a:cubicBezTo>
                  <a:cubicBezTo>
                    <a:pt x="38" y="16"/>
                    <a:pt x="37" y="16"/>
                    <a:pt x="35" y="17"/>
                  </a:cubicBezTo>
                  <a:cubicBezTo>
                    <a:pt x="34" y="18"/>
                    <a:pt x="33" y="18"/>
                    <a:pt x="32" y="17"/>
                  </a:cubicBezTo>
                  <a:cubicBezTo>
                    <a:pt x="30" y="16"/>
                    <a:pt x="29" y="14"/>
                    <a:pt x="28" y="13"/>
                  </a:cubicBezTo>
                  <a:cubicBezTo>
                    <a:pt x="25" y="10"/>
                    <a:pt x="23" y="11"/>
                    <a:pt x="17" y="17"/>
                  </a:cubicBezTo>
                  <a:cubicBezTo>
                    <a:pt x="11" y="23"/>
                    <a:pt x="10" y="25"/>
                    <a:pt x="13" y="28"/>
                  </a:cubicBezTo>
                  <a:cubicBezTo>
                    <a:pt x="17" y="32"/>
                    <a:pt x="17" y="32"/>
                    <a:pt x="17" y="32"/>
                  </a:cubicBezTo>
                  <a:cubicBezTo>
                    <a:pt x="18" y="33"/>
                    <a:pt x="18" y="34"/>
                    <a:pt x="17" y="35"/>
                  </a:cubicBezTo>
                  <a:cubicBezTo>
                    <a:pt x="16" y="37"/>
                    <a:pt x="16" y="38"/>
                    <a:pt x="15" y="40"/>
                  </a:cubicBezTo>
                  <a:cubicBezTo>
                    <a:pt x="14" y="41"/>
                    <a:pt x="14" y="43"/>
                    <a:pt x="13" y="45"/>
                  </a:cubicBezTo>
                  <a:cubicBezTo>
                    <a:pt x="13" y="46"/>
                    <a:pt x="12" y="47"/>
                    <a:pt x="11" y="47"/>
                  </a:cubicBezTo>
                  <a:cubicBezTo>
                    <a:pt x="5" y="47"/>
                    <a:pt x="5" y="47"/>
                    <a:pt x="5" y="47"/>
                  </a:cubicBezTo>
                  <a:cubicBezTo>
                    <a:pt x="1" y="47"/>
                    <a:pt x="0" y="49"/>
                    <a:pt x="0" y="57"/>
                  </a:cubicBezTo>
                  <a:cubicBezTo>
                    <a:pt x="0" y="66"/>
                    <a:pt x="1" y="68"/>
                    <a:pt x="5" y="68"/>
                  </a:cubicBezTo>
                  <a:cubicBezTo>
                    <a:pt x="11" y="68"/>
                    <a:pt x="11" y="68"/>
                    <a:pt x="11" y="68"/>
                  </a:cubicBezTo>
                  <a:cubicBezTo>
                    <a:pt x="12" y="68"/>
                    <a:pt x="13" y="69"/>
                    <a:pt x="13" y="70"/>
                  </a:cubicBezTo>
                  <a:cubicBezTo>
                    <a:pt x="14" y="71"/>
                    <a:pt x="14" y="73"/>
                    <a:pt x="15" y="75"/>
                  </a:cubicBezTo>
                  <a:cubicBezTo>
                    <a:pt x="16" y="76"/>
                    <a:pt x="16" y="78"/>
                    <a:pt x="17" y="80"/>
                  </a:cubicBezTo>
                  <a:cubicBezTo>
                    <a:pt x="18" y="81"/>
                    <a:pt x="18" y="82"/>
                    <a:pt x="17" y="83"/>
                  </a:cubicBezTo>
                  <a:cubicBezTo>
                    <a:pt x="16" y="84"/>
                    <a:pt x="14" y="86"/>
                    <a:pt x="13" y="87"/>
                  </a:cubicBezTo>
                  <a:cubicBezTo>
                    <a:pt x="10" y="90"/>
                    <a:pt x="11" y="92"/>
                    <a:pt x="17" y="98"/>
                  </a:cubicBezTo>
                  <a:cubicBezTo>
                    <a:pt x="23" y="104"/>
                    <a:pt x="25" y="105"/>
                    <a:pt x="28" y="102"/>
                  </a:cubicBezTo>
                  <a:cubicBezTo>
                    <a:pt x="32" y="98"/>
                    <a:pt x="32" y="98"/>
                    <a:pt x="32" y="98"/>
                  </a:cubicBezTo>
                  <a:cubicBezTo>
                    <a:pt x="33" y="97"/>
                    <a:pt x="34" y="97"/>
                    <a:pt x="35" y="97"/>
                  </a:cubicBezTo>
                  <a:cubicBezTo>
                    <a:pt x="37" y="98"/>
                    <a:pt x="38" y="99"/>
                    <a:pt x="40" y="100"/>
                  </a:cubicBezTo>
                  <a:cubicBezTo>
                    <a:pt x="41" y="100"/>
                    <a:pt x="43" y="101"/>
                    <a:pt x="45" y="101"/>
                  </a:cubicBezTo>
                  <a:cubicBezTo>
                    <a:pt x="46" y="102"/>
                    <a:pt x="47" y="103"/>
                    <a:pt x="47" y="104"/>
                  </a:cubicBezTo>
                  <a:cubicBezTo>
                    <a:pt x="47" y="110"/>
                    <a:pt x="47" y="110"/>
                    <a:pt x="47" y="110"/>
                  </a:cubicBezTo>
                  <a:cubicBezTo>
                    <a:pt x="47" y="114"/>
                    <a:pt x="49" y="114"/>
                    <a:pt x="57" y="114"/>
                  </a:cubicBezTo>
                  <a:cubicBezTo>
                    <a:pt x="66" y="114"/>
                    <a:pt x="68" y="114"/>
                    <a:pt x="68" y="110"/>
                  </a:cubicBezTo>
                  <a:cubicBezTo>
                    <a:pt x="68" y="104"/>
                    <a:pt x="68" y="104"/>
                    <a:pt x="68" y="104"/>
                  </a:cubicBezTo>
                  <a:cubicBezTo>
                    <a:pt x="68" y="103"/>
                    <a:pt x="69" y="102"/>
                    <a:pt x="70" y="101"/>
                  </a:cubicBezTo>
                  <a:cubicBezTo>
                    <a:pt x="72" y="101"/>
                    <a:pt x="73" y="100"/>
                    <a:pt x="75" y="100"/>
                  </a:cubicBezTo>
                  <a:cubicBezTo>
                    <a:pt x="76" y="99"/>
                    <a:pt x="78" y="98"/>
                    <a:pt x="80" y="97"/>
                  </a:cubicBezTo>
                  <a:cubicBezTo>
                    <a:pt x="81" y="97"/>
                    <a:pt x="82" y="97"/>
                    <a:pt x="83" y="98"/>
                  </a:cubicBezTo>
                  <a:cubicBezTo>
                    <a:pt x="87" y="102"/>
                    <a:pt x="87" y="102"/>
                    <a:pt x="87" y="102"/>
                  </a:cubicBezTo>
                  <a:cubicBezTo>
                    <a:pt x="90" y="105"/>
                    <a:pt x="92" y="104"/>
                    <a:pt x="98" y="98"/>
                  </a:cubicBezTo>
                  <a:cubicBezTo>
                    <a:pt x="104" y="92"/>
                    <a:pt x="105" y="90"/>
                    <a:pt x="102" y="87"/>
                  </a:cubicBezTo>
                  <a:cubicBezTo>
                    <a:pt x="100" y="86"/>
                    <a:pt x="99" y="84"/>
                    <a:pt x="98" y="83"/>
                  </a:cubicBezTo>
                  <a:cubicBezTo>
                    <a:pt x="97" y="82"/>
                    <a:pt x="97" y="81"/>
                    <a:pt x="97" y="80"/>
                  </a:cubicBezTo>
                  <a:cubicBezTo>
                    <a:pt x="98" y="78"/>
                    <a:pt x="99" y="76"/>
                    <a:pt x="100" y="75"/>
                  </a:cubicBezTo>
                  <a:cubicBezTo>
                    <a:pt x="100" y="73"/>
                    <a:pt x="101" y="71"/>
                    <a:pt x="101" y="70"/>
                  </a:cubicBezTo>
                  <a:cubicBezTo>
                    <a:pt x="102" y="69"/>
                    <a:pt x="103" y="68"/>
                    <a:pt x="104" y="68"/>
                  </a:cubicBezTo>
                  <a:cubicBezTo>
                    <a:pt x="110" y="68"/>
                    <a:pt x="110" y="68"/>
                    <a:pt x="110" y="68"/>
                  </a:cubicBezTo>
                  <a:cubicBezTo>
                    <a:pt x="114" y="68"/>
                    <a:pt x="114" y="66"/>
                    <a:pt x="114" y="57"/>
                  </a:cubicBezTo>
                  <a:cubicBezTo>
                    <a:pt x="114" y="49"/>
                    <a:pt x="114" y="47"/>
                    <a:pt x="110" y="47"/>
                  </a:cubicBezTo>
                  <a:cubicBezTo>
                    <a:pt x="104" y="47"/>
                    <a:pt x="104" y="47"/>
                    <a:pt x="104" y="47"/>
                  </a:cubicBezTo>
                  <a:cubicBezTo>
                    <a:pt x="103" y="47"/>
                    <a:pt x="102" y="46"/>
                    <a:pt x="101" y="45"/>
                  </a:cubicBezTo>
                  <a:cubicBezTo>
                    <a:pt x="101" y="43"/>
                    <a:pt x="100" y="41"/>
                    <a:pt x="100" y="40"/>
                  </a:cubicBezTo>
                  <a:cubicBezTo>
                    <a:pt x="99" y="38"/>
                    <a:pt x="98" y="37"/>
                    <a:pt x="97" y="35"/>
                  </a:cubicBezTo>
                  <a:cubicBezTo>
                    <a:pt x="97" y="34"/>
                    <a:pt x="97" y="33"/>
                    <a:pt x="98" y="32"/>
                  </a:cubicBezTo>
                  <a:cubicBezTo>
                    <a:pt x="102" y="28"/>
                    <a:pt x="102" y="28"/>
                    <a:pt x="102" y="28"/>
                  </a:cubicBezTo>
                  <a:cubicBezTo>
                    <a:pt x="105" y="25"/>
                    <a:pt x="104" y="23"/>
                    <a:pt x="98" y="17"/>
                  </a:cubicBezTo>
                  <a:cubicBezTo>
                    <a:pt x="92" y="11"/>
                    <a:pt x="90" y="10"/>
                    <a:pt x="87" y="13"/>
                  </a:cubicBezTo>
                  <a:cubicBezTo>
                    <a:pt x="86" y="14"/>
                    <a:pt x="84" y="16"/>
                    <a:pt x="83" y="17"/>
                  </a:cubicBezTo>
                  <a:cubicBezTo>
                    <a:pt x="82" y="18"/>
                    <a:pt x="81" y="18"/>
                    <a:pt x="80" y="17"/>
                  </a:cubicBezTo>
                  <a:cubicBezTo>
                    <a:pt x="78" y="16"/>
                    <a:pt x="77" y="16"/>
                    <a:pt x="75" y="15"/>
                  </a:cubicBezTo>
                  <a:cubicBezTo>
                    <a:pt x="73" y="14"/>
                    <a:pt x="72" y="14"/>
                    <a:pt x="70" y="13"/>
                  </a:cubicBezTo>
                  <a:cubicBezTo>
                    <a:pt x="69" y="13"/>
                    <a:pt x="68" y="12"/>
                    <a:pt x="68" y="11"/>
                  </a:cubicBezTo>
                  <a:cubicBezTo>
                    <a:pt x="68" y="5"/>
                    <a:pt x="68" y="5"/>
                    <a:pt x="68" y="5"/>
                  </a:cubicBezTo>
                  <a:cubicBezTo>
                    <a:pt x="68" y="0"/>
                    <a:pt x="66" y="0"/>
                    <a:pt x="57" y="0"/>
                  </a:cubicBezTo>
                  <a:cubicBezTo>
                    <a:pt x="57" y="0"/>
                    <a:pt x="56" y="0"/>
                    <a:pt x="56" y="0"/>
                  </a:cubicBezTo>
                  <a:close/>
                  <a:moveTo>
                    <a:pt x="57" y="26"/>
                  </a:moveTo>
                  <a:cubicBezTo>
                    <a:pt x="75" y="26"/>
                    <a:pt x="89" y="40"/>
                    <a:pt x="89" y="57"/>
                  </a:cubicBezTo>
                  <a:cubicBezTo>
                    <a:pt x="89" y="75"/>
                    <a:pt x="75" y="89"/>
                    <a:pt x="57" y="89"/>
                  </a:cubicBezTo>
                  <a:cubicBezTo>
                    <a:pt x="40" y="89"/>
                    <a:pt x="26" y="75"/>
                    <a:pt x="26" y="57"/>
                  </a:cubicBezTo>
                  <a:cubicBezTo>
                    <a:pt x="26" y="40"/>
                    <a:pt x="40" y="26"/>
                    <a:pt x="57"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grpSp>
      <p:grpSp>
        <p:nvGrpSpPr>
          <p:cNvPr id="2060" name="Group 2059"/>
          <p:cNvGrpSpPr/>
          <p:nvPr/>
        </p:nvGrpSpPr>
        <p:grpSpPr>
          <a:xfrm>
            <a:off x="3114829" y="2303958"/>
            <a:ext cx="311032" cy="347194"/>
            <a:chOff x="-2979532" y="586091"/>
            <a:chExt cx="2552926" cy="2849742"/>
          </a:xfrm>
          <a:solidFill>
            <a:schemeClr val="bg1"/>
          </a:solidFill>
        </p:grpSpPr>
        <p:sp>
          <p:nvSpPr>
            <p:cNvPr id="15" name="Freeform 7"/>
            <p:cNvSpPr>
              <a:spLocks/>
            </p:cNvSpPr>
            <p:nvPr/>
          </p:nvSpPr>
          <p:spPr bwMode="auto">
            <a:xfrm>
              <a:off x="-2979532" y="586091"/>
              <a:ext cx="2552926" cy="2849742"/>
            </a:xfrm>
            <a:custGeom>
              <a:avLst/>
              <a:gdLst/>
              <a:ahLst/>
              <a:cxnLst/>
              <a:rect l="l" t="t" r="r" b="b"/>
              <a:pathLst>
                <a:path w="2552926" h="2849742">
                  <a:moveTo>
                    <a:pt x="1649680" y="1799923"/>
                  </a:moveTo>
                  <a:cubicBezTo>
                    <a:pt x="1556360" y="1856121"/>
                    <a:pt x="1470507" y="1908572"/>
                    <a:pt x="1380920" y="1961023"/>
                  </a:cubicBezTo>
                  <a:cubicBezTo>
                    <a:pt x="1448110" y="2005981"/>
                    <a:pt x="1522765" y="2032207"/>
                    <a:pt x="1589955" y="2065925"/>
                  </a:cubicBezTo>
                  <a:cubicBezTo>
                    <a:pt x="1623550" y="2080911"/>
                    <a:pt x="1623550" y="2054686"/>
                    <a:pt x="1627283" y="2035953"/>
                  </a:cubicBezTo>
                  <a:cubicBezTo>
                    <a:pt x="1638481" y="1961023"/>
                    <a:pt x="1657145" y="1882346"/>
                    <a:pt x="1649680" y="1799923"/>
                  </a:cubicBezTo>
                  <a:close/>
                  <a:moveTo>
                    <a:pt x="901035" y="1799923"/>
                  </a:moveTo>
                  <a:cubicBezTo>
                    <a:pt x="893557" y="1886270"/>
                    <a:pt x="912252" y="1961355"/>
                    <a:pt x="919730" y="2040194"/>
                  </a:cubicBezTo>
                  <a:cubicBezTo>
                    <a:pt x="919730" y="2058965"/>
                    <a:pt x="927208" y="2077736"/>
                    <a:pt x="949642" y="2066473"/>
                  </a:cubicBezTo>
                  <a:cubicBezTo>
                    <a:pt x="1024421" y="2032685"/>
                    <a:pt x="1095462" y="2002652"/>
                    <a:pt x="1177719" y="1965109"/>
                  </a:cubicBezTo>
                  <a:cubicBezTo>
                    <a:pt x="1076767" y="1905042"/>
                    <a:pt x="990770" y="1852482"/>
                    <a:pt x="901035" y="1799923"/>
                  </a:cubicBezTo>
                  <a:close/>
                  <a:moveTo>
                    <a:pt x="527842" y="1525130"/>
                  </a:moveTo>
                  <a:cubicBezTo>
                    <a:pt x="517525" y="1524193"/>
                    <a:pt x="506271" y="1528878"/>
                    <a:pt x="491264" y="1541995"/>
                  </a:cubicBezTo>
                  <a:cubicBezTo>
                    <a:pt x="382469" y="1646933"/>
                    <a:pt x="269923" y="1751872"/>
                    <a:pt x="183637" y="1875550"/>
                  </a:cubicBezTo>
                  <a:cubicBezTo>
                    <a:pt x="146122" y="1931767"/>
                    <a:pt x="112358" y="1987984"/>
                    <a:pt x="97351" y="2055445"/>
                  </a:cubicBezTo>
                  <a:cubicBezTo>
                    <a:pt x="82345" y="2134149"/>
                    <a:pt x="112358" y="2190366"/>
                    <a:pt x="187389" y="2224096"/>
                  </a:cubicBezTo>
                  <a:cubicBezTo>
                    <a:pt x="228656" y="2239087"/>
                    <a:pt x="269923" y="2239087"/>
                    <a:pt x="311190" y="2242835"/>
                  </a:cubicBezTo>
                  <a:cubicBezTo>
                    <a:pt x="487513" y="2235340"/>
                    <a:pt x="648830" y="2182870"/>
                    <a:pt x="810146" y="2119157"/>
                  </a:cubicBezTo>
                  <a:cubicBezTo>
                    <a:pt x="836407" y="2107914"/>
                    <a:pt x="836407" y="2092923"/>
                    <a:pt x="832656" y="2066688"/>
                  </a:cubicBezTo>
                  <a:cubicBezTo>
                    <a:pt x="821401" y="1984236"/>
                    <a:pt x="810146" y="1901785"/>
                    <a:pt x="806395" y="1823081"/>
                  </a:cubicBezTo>
                  <a:cubicBezTo>
                    <a:pt x="806395" y="1748124"/>
                    <a:pt x="780134" y="1699403"/>
                    <a:pt x="712606" y="1661925"/>
                  </a:cubicBezTo>
                  <a:cubicBezTo>
                    <a:pt x="660084" y="1628194"/>
                    <a:pt x="611314" y="1583221"/>
                    <a:pt x="558792" y="1541995"/>
                  </a:cubicBezTo>
                  <a:cubicBezTo>
                    <a:pt x="547538" y="1532625"/>
                    <a:pt x="538159" y="1526067"/>
                    <a:pt x="527842" y="1525130"/>
                  </a:cubicBezTo>
                  <a:close/>
                  <a:moveTo>
                    <a:pt x="2034671" y="1520844"/>
                  </a:moveTo>
                  <a:cubicBezTo>
                    <a:pt x="2027638" y="1518500"/>
                    <a:pt x="2020136" y="1520375"/>
                    <a:pt x="2010758" y="1529752"/>
                  </a:cubicBezTo>
                  <a:cubicBezTo>
                    <a:pt x="1886978" y="1634774"/>
                    <a:pt x="1703182" y="1694786"/>
                    <a:pt x="1733190" y="1916082"/>
                  </a:cubicBezTo>
                  <a:cubicBezTo>
                    <a:pt x="1740691" y="1964842"/>
                    <a:pt x="1721937" y="2017353"/>
                    <a:pt x="1714435" y="2066113"/>
                  </a:cubicBezTo>
                  <a:cubicBezTo>
                    <a:pt x="1706933" y="2092369"/>
                    <a:pt x="1710684" y="2111122"/>
                    <a:pt x="1740691" y="2122375"/>
                  </a:cubicBezTo>
                  <a:cubicBezTo>
                    <a:pt x="1901981" y="2178636"/>
                    <a:pt x="2063271" y="2227397"/>
                    <a:pt x="2205807" y="2234898"/>
                  </a:cubicBezTo>
                  <a:cubicBezTo>
                    <a:pt x="2445866" y="2234898"/>
                    <a:pt x="2509632" y="2137378"/>
                    <a:pt x="2408357" y="1949839"/>
                  </a:cubicBezTo>
                  <a:cubicBezTo>
                    <a:pt x="2408357" y="1946088"/>
                    <a:pt x="2404606" y="1942338"/>
                    <a:pt x="2400855" y="1938587"/>
                  </a:cubicBezTo>
                  <a:cubicBezTo>
                    <a:pt x="2310833" y="1781054"/>
                    <a:pt x="2183301" y="1657278"/>
                    <a:pt x="2055770" y="1537254"/>
                  </a:cubicBezTo>
                  <a:cubicBezTo>
                    <a:pt x="2048268" y="1529752"/>
                    <a:pt x="2041704" y="1523188"/>
                    <a:pt x="2034671" y="1520844"/>
                  </a:cubicBezTo>
                  <a:close/>
                  <a:moveTo>
                    <a:pt x="1777377" y="1312560"/>
                  </a:moveTo>
                  <a:cubicBezTo>
                    <a:pt x="1773617" y="1312560"/>
                    <a:pt x="1769857" y="1312560"/>
                    <a:pt x="1769857" y="1316312"/>
                  </a:cubicBezTo>
                  <a:cubicBezTo>
                    <a:pt x="1769857" y="1410119"/>
                    <a:pt x="1769857" y="1503926"/>
                    <a:pt x="1769857" y="1601485"/>
                  </a:cubicBezTo>
                  <a:cubicBezTo>
                    <a:pt x="1984169" y="1458899"/>
                    <a:pt x="1984169" y="1443890"/>
                    <a:pt x="1777377" y="1312560"/>
                  </a:cubicBezTo>
                  <a:close/>
                  <a:moveTo>
                    <a:pt x="787194" y="1304623"/>
                  </a:moveTo>
                  <a:cubicBezTo>
                    <a:pt x="723545" y="1353542"/>
                    <a:pt x="671127" y="1394934"/>
                    <a:pt x="622454" y="1436327"/>
                  </a:cubicBezTo>
                  <a:cubicBezTo>
                    <a:pt x="607478" y="1447616"/>
                    <a:pt x="588757" y="1458905"/>
                    <a:pt x="614966" y="1477719"/>
                  </a:cubicBezTo>
                  <a:cubicBezTo>
                    <a:pt x="671127" y="1519112"/>
                    <a:pt x="723545" y="1560505"/>
                    <a:pt x="787194" y="1609423"/>
                  </a:cubicBezTo>
                  <a:cubicBezTo>
                    <a:pt x="787194" y="1504060"/>
                    <a:pt x="787194" y="1413749"/>
                    <a:pt x="787194" y="1304623"/>
                  </a:cubicBezTo>
                  <a:close/>
                  <a:moveTo>
                    <a:pt x="1274718" y="1005029"/>
                  </a:moveTo>
                  <a:cubicBezTo>
                    <a:pt x="1235353" y="1004560"/>
                    <a:pt x="1196925" y="1042060"/>
                    <a:pt x="1061960" y="1120810"/>
                  </a:cubicBezTo>
                  <a:cubicBezTo>
                    <a:pt x="874507" y="1229560"/>
                    <a:pt x="878256" y="1233310"/>
                    <a:pt x="878256" y="1447060"/>
                  </a:cubicBezTo>
                  <a:cubicBezTo>
                    <a:pt x="878256" y="1675810"/>
                    <a:pt x="878256" y="1675810"/>
                    <a:pt x="1073207" y="1795810"/>
                  </a:cubicBezTo>
                  <a:cubicBezTo>
                    <a:pt x="1275655" y="1915810"/>
                    <a:pt x="1271906" y="1908310"/>
                    <a:pt x="1478104" y="1795810"/>
                  </a:cubicBezTo>
                  <a:cubicBezTo>
                    <a:pt x="1624317" y="1717060"/>
                    <a:pt x="1714294" y="1627060"/>
                    <a:pt x="1661807" y="1454560"/>
                  </a:cubicBezTo>
                  <a:cubicBezTo>
                    <a:pt x="1710545" y="1285810"/>
                    <a:pt x="1635564" y="1192060"/>
                    <a:pt x="1493100" y="1117060"/>
                  </a:cubicBezTo>
                  <a:cubicBezTo>
                    <a:pt x="1354385" y="1043935"/>
                    <a:pt x="1314083" y="1005498"/>
                    <a:pt x="1274718" y="1005029"/>
                  </a:cubicBezTo>
                  <a:close/>
                  <a:moveTo>
                    <a:pt x="1608791" y="841699"/>
                  </a:moveTo>
                  <a:cubicBezTo>
                    <a:pt x="1603522" y="842286"/>
                    <a:pt x="1597200" y="844398"/>
                    <a:pt x="1589707" y="848152"/>
                  </a:cubicBezTo>
                  <a:cubicBezTo>
                    <a:pt x="1518524" y="881940"/>
                    <a:pt x="1451087" y="911974"/>
                    <a:pt x="1376157" y="945762"/>
                  </a:cubicBezTo>
                  <a:cubicBezTo>
                    <a:pt x="1469819" y="1002075"/>
                    <a:pt x="1555989" y="1054635"/>
                    <a:pt x="1649651" y="1110948"/>
                  </a:cubicBezTo>
                  <a:cubicBezTo>
                    <a:pt x="1657144" y="1024601"/>
                    <a:pt x="1638412" y="949516"/>
                    <a:pt x="1630919" y="874432"/>
                  </a:cubicBezTo>
                  <a:cubicBezTo>
                    <a:pt x="1630919" y="851906"/>
                    <a:pt x="1624596" y="839940"/>
                    <a:pt x="1608791" y="841699"/>
                  </a:cubicBezTo>
                  <a:close/>
                  <a:moveTo>
                    <a:pt x="940916" y="840087"/>
                  </a:moveTo>
                  <a:cubicBezTo>
                    <a:pt x="924911" y="839912"/>
                    <a:pt x="917875" y="851830"/>
                    <a:pt x="915061" y="874264"/>
                  </a:cubicBezTo>
                  <a:cubicBezTo>
                    <a:pt x="907556" y="952783"/>
                    <a:pt x="900052" y="1027562"/>
                    <a:pt x="888795" y="1117298"/>
                  </a:cubicBezTo>
                  <a:cubicBezTo>
                    <a:pt x="986354" y="1057474"/>
                    <a:pt x="1076409" y="1005128"/>
                    <a:pt x="1177720" y="945305"/>
                  </a:cubicBezTo>
                  <a:cubicBezTo>
                    <a:pt x="1098922" y="907915"/>
                    <a:pt x="1027629" y="878003"/>
                    <a:pt x="960088" y="844352"/>
                  </a:cubicBezTo>
                  <a:cubicBezTo>
                    <a:pt x="952584" y="841548"/>
                    <a:pt x="946252" y="840146"/>
                    <a:pt x="940916" y="840087"/>
                  </a:cubicBezTo>
                  <a:close/>
                  <a:moveTo>
                    <a:pt x="337446" y="675973"/>
                  </a:moveTo>
                  <a:cubicBezTo>
                    <a:pt x="104847" y="675973"/>
                    <a:pt x="41070" y="773356"/>
                    <a:pt x="142363" y="960632"/>
                  </a:cubicBezTo>
                  <a:cubicBezTo>
                    <a:pt x="146115" y="968123"/>
                    <a:pt x="149866" y="971868"/>
                    <a:pt x="153618" y="979359"/>
                  </a:cubicBezTo>
                  <a:cubicBezTo>
                    <a:pt x="243656" y="1129180"/>
                    <a:pt x="367458" y="1252782"/>
                    <a:pt x="495012" y="1372638"/>
                  </a:cubicBezTo>
                  <a:cubicBezTo>
                    <a:pt x="517522" y="1395111"/>
                    <a:pt x="528777" y="1387620"/>
                    <a:pt x="547535" y="1372638"/>
                  </a:cubicBezTo>
                  <a:cubicBezTo>
                    <a:pt x="618815" y="1316455"/>
                    <a:pt x="690095" y="1260273"/>
                    <a:pt x="761375" y="1207836"/>
                  </a:cubicBezTo>
                  <a:cubicBezTo>
                    <a:pt x="783885" y="1192854"/>
                    <a:pt x="795140" y="1174126"/>
                    <a:pt x="795140" y="1147907"/>
                  </a:cubicBezTo>
                  <a:cubicBezTo>
                    <a:pt x="806394" y="1043033"/>
                    <a:pt x="817649" y="938159"/>
                    <a:pt x="832656" y="837030"/>
                  </a:cubicBezTo>
                  <a:cubicBezTo>
                    <a:pt x="836407" y="803320"/>
                    <a:pt x="828904" y="792084"/>
                    <a:pt x="802643" y="780847"/>
                  </a:cubicBezTo>
                  <a:cubicBezTo>
                    <a:pt x="641324" y="732156"/>
                    <a:pt x="483758" y="683464"/>
                    <a:pt x="337446" y="675973"/>
                  </a:cubicBezTo>
                  <a:close/>
                  <a:moveTo>
                    <a:pt x="1265372" y="6"/>
                  </a:moveTo>
                  <a:cubicBezTo>
                    <a:pt x="1323023" y="-463"/>
                    <a:pt x="1382079" y="27664"/>
                    <a:pt x="1440198" y="85793"/>
                  </a:cubicBezTo>
                  <a:cubicBezTo>
                    <a:pt x="1398952" y="123296"/>
                    <a:pt x="1365206" y="138297"/>
                    <a:pt x="1316461" y="104545"/>
                  </a:cubicBezTo>
                  <a:cubicBezTo>
                    <a:pt x="1267715" y="70792"/>
                    <a:pt x="1222720" y="97044"/>
                    <a:pt x="1185224" y="127046"/>
                  </a:cubicBezTo>
                  <a:cubicBezTo>
                    <a:pt x="1136478" y="164549"/>
                    <a:pt x="1106481" y="220803"/>
                    <a:pt x="1083984" y="273307"/>
                  </a:cubicBezTo>
                  <a:cubicBezTo>
                    <a:pt x="1020240" y="404566"/>
                    <a:pt x="990243" y="547077"/>
                    <a:pt x="960246" y="689587"/>
                  </a:cubicBezTo>
                  <a:cubicBezTo>
                    <a:pt x="952747" y="727089"/>
                    <a:pt x="960246" y="745841"/>
                    <a:pt x="997742" y="760842"/>
                  </a:cubicBezTo>
                  <a:cubicBezTo>
                    <a:pt x="1083984" y="798345"/>
                    <a:pt x="1166475" y="839598"/>
                    <a:pt x="1248967" y="880850"/>
                  </a:cubicBezTo>
                  <a:cubicBezTo>
                    <a:pt x="1275215" y="892101"/>
                    <a:pt x="1297712" y="895852"/>
                    <a:pt x="1323960" y="884601"/>
                  </a:cubicBezTo>
                  <a:cubicBezTo>
                    <a:pt x="1410201" y="839598"/>
                    <a:pt x="1496443" y="802095"/>
                    <a:pt x="1582684" y="760842"/>
                  </a:cubicBezTo>
                  <a:cubicBezTo>
                    <a:pt x="1605182" y="753341"/>
                    <a:pt x="1627680" y="742091"/>
                    <a:pt x="1612681" y="708338"/>
                  </a:cubicBezTo>
                  <a:cubicBezTo>
                    <a:pt x="1593933" y="674586"/>
                    <a:pt x="1612681" y="655834"/>
                    <a:pt x="1646428" y="648334"/>
                  </a:cubicBezTo>
                  <a:cubicBezTo>
                    <a:pt x="1683924" y="637083"/>
                    <a:pt x="1695173" y="644584"/>
                    <a:pt x="1698923" y="682086"/>
                  </a:cubicBezTo>
                  <a:cubicBezTo>
                    <a:pt x="1702672" y="723339"/>
                    <a:pt x="1732670" y="697087"/>
                    <a:pt x="1747668" y="689587"/>
                  </a:cubicBezTo>
                  <a:cubicBezTo>
                    <a:pt x="1871406" y="648334"/>
                    <a:pt x="1995144" y="610831"/>
                    <a:pt x="2122631" y="592080"/>
                  </a:cubicBezTo>
                  <a:cubicBezTo>
                    <a:pt x="2212622" y="577079"/>
                    <a:pt x="2302613" y="573328"/>
                    <a:pt x="2392604" y="599580"/>
                  </a:cubicBezTo>
                  <a:cubicBezTo>
                    <a:pt x="2531341" y="644584"/>
                    <a:pt x="2587585" y="764592"/>
                    <a:pt x="2531341" y="903352"/>
                  </a:cubicBezTo>
                  <a:cubicBezTo>
                    <a:pt x="2482596" y="888351"/>
                    <a:pt x="2452598" y="862099"/>
                    <a:pt x="2456348" y="798345"/>
                  </a:cubicBezTo>
                  <a:cubicBezTo>
                    <a:pt x="2460098" y="730840"/>
                    <a:pt x="2400104" y="685836"/>
                    <a:pt x="2313862" y="674586"/>
                  </a:cubicBezTo>
                  <a:cubicBezTo>
                    <a:pt x="2160127" y="655834"/>
                    <a:pt x="2013892" y="697087"/>
                    <a:pt x="1871406" y="742091"/>
                  </a:cubicBezTo>
                  <a:cubicBezTo>
                    <a:pt x="1721421" y="794594"/>
                    <a:pt x="1736419" y="794594"/>
                    <a:pt x="1732670" y="952106"/>
                  </a:cubicBezTo>
                  <a:cubicBezTo>
                    <a:pt x="1732670" y="1124618"/>
                    <a:pt x="1788914" y="1244627"/>
                    <a:pt x="1938899" y="1319632"/>
                  </a:cubicBezTo>
                  <a:cubicBezTo>
                    <a:pt x="1965147" y="1334633"/>
                    <a:pt x="1987644" y="1353384"/>
                    <a:pt x="2010142" y="1375886"/>
                  </a:cubicBezTo>
                  <a:cubicBezTo>
                    <a:pt x="2028890" y="1394637"/>
                    <a:pt x="2043889" y="1394637"/>
                    <a:pt x="2058887" y="1375886"/>
                  </a:cubicBezTo>
                  <a:cubicBezTo>
                    <a:pt x="2103883" y="1312131"/>
                    <a:pt x="2137630" y="1345884"/>
                    <a:pt x="2171376" y="1387137"/>
                  </a:cubicBezTo>
                  <a:cubicBezTo>
                    <a:pt x="2107633" y="1454642"/>
                    <a:pt x="2107633" y="1454642"/>
                    <a:pt x="2175126" y="1522147"/>
                  </a:cubicBezTo>
                  <a:cubicBezTo>
                    <a:pt x="2261367" y="1608403"/>
                    <a:pt x="2343859" y="1694659"/>
                    <a:pt x="2415102" y="1792166"/>
                  </a:cubicBezTo>
                  <a:cubicBezTo>
                    <a:pt x="2441350" y="1829669"/>
                    <a:pt x="2467597" y="1870922"/>
                    <a:pt x="2490095" y="1912175"/>
                  </a:cubicBezTo>
                  <a:cubicBezTo>
                    <a:pt x="2617582" y="2159692"/>
                    <a:pt x="2516342" y="2324704"/>
                    <a:pt x="2238870" y="2324704"/>
                  </a:cubicBezTo>
                  <a:cubicBezTo>
                    <a:pt x="2070136" y="2324704"/>
                    <a:pt x="1908902" y="2279701"/>
                    <a:pt x="1751418" y="2223447"/>
                  </a:cubicBezTo>
                  <a:cubicBezTo>
                    <a:pt x="1702672" y="2204695"/>
                    <a:pt x="1687674" y="2215946"/>
                    <a:pt x="1680175" y="2264700"/>
                  </a:cubicBezTo>
                  <a:cubicBezTo>
                    <a:pt x="1653927" y="2399709"/>
                    <a:pt x="1616431" y="2530969"/>
                    <a:pt x="1560187" y="2654728"/>
                  </a:cubicBezTo>
                  <a:cubicBezTo>
                    <a:pt x="1526440" y="2729733"/>
                    <a:pt x="1485194" y="2797238"/>
                    <a:pt x="1421450" y="2849742"/>
                  </a:cubicBezTo>
                  <a:cubicBezTo>
                    <a:pt x="1316461" y="2939748"/>
                    <a:pt x="1192723" y="2928497"/>
                    <a:pt x="1102732" y="2815989"/>
                  </a:cubicBezTo>
                  <a:cubicBezTo>
                    <a:pt x="1143978" y="2778487"/>
                    <a:pt x="1185224" y="2770986"/>
                    <a:pt x="1237718" y="2808489"/>
                  </a:cubicBezTo>
                  <a:cubicBezTo>
                    <a:pt x="1286464" y="2838491"/>
                    <a:pt x="1331459" y="2808489"/>
                    <a:pt x="1372705" y="2774736"/>
                  </a:cubicBezTo>
                  <a:cubicBezTo>
                    <a:pt x="1425200" y="2729733"/>
                    <a:pt x="1455197" y="2669729"/>
                    <a:pt x="1481444" y="2605974"/>
                  </a:cubicBezTo>
                  <a:cubicBezTo>
                    <a:pt x="1537689" y="2482215"/>
                    <a:pt x="1567686" y="2354706"/>
                    <a:pt x="1593933" y="2219697"/>
                  </a:cubicBezTo>
                  <a:cubicBezTo>
                    <a:pt x="1601432" y="2182194"/>
                    <a:pt x="1593933" y="2167193"/>
                    <a:pt x="1556437" y="2155942"/>
                  </a:cubicBezTo>
                  <a:cubicBezTo>
                    <a:pt x="1522690" y="2144691"/>
                    <a:pt x="1485194" y="2133440"/>
                    <a:pt x="1455197" y="2107188"/>
                  </a:cubicBezTo>
                  <a:cubicBezTo>
                    <a:pt x="1271465" y="1953428"/>
                    <a:pt x="1121480" y="2103438"/>
                    <a:pt x="960246" y="2163443"/>
                  </a:cubicBezTo>
                  <a:cubicBezTo>
                    <a:pt x="937748" y="2170943"/>
                    <a:pt x="941498" y="2189694"/>
                    <a:pt x="945247" y="2208446"/>
                  </a:cubicBezTo>
                  <a:cubicBezTo>
                    <a:pt x="956496" y="2249699"/>
                    <a:pt x="922750" y="2249699"/>
                    <a:pt x="900252" y="2257199"/>
                  </a:cubicBezTo>
                  <a:cubicBezTo>
                    <a:pt x="870255" y="2272200"/>
                    <a:pt x="862756" y="2257199"/>
                    <a:pt x="855256" y="2230947"/>
                  </a:cubicBezTo>
                  <a:cubicBezTo>
                    <a:pt x="847757" y="2182194"/>
                    <a:pt x="821510" y="2215946"/>
                    <a:pt x="806511" y="2223447"/>
                  </a:cubicBezTo>
                  <a:cubicBezTo>
                    <a:pt x="664025" y="2272200"/>
                    <a:pt x="517790" y="2317204"/>
                    <a:pt x="364055" y="2332205"/>
                  </a:cubicBezTo>
                  <a:cubicBezTo>
                    <a:pt x="356556" y="2332205"/>
                    <a:pt x="349056" y="2332205"/>
                    <a:pt x="341557" y="2332205"/>
                  </a:cubicBezTo>
                  <a:cubicBezTo>
                    <a:pt x="225318" y="2335955"/>
                    <a:pt x="109080" y="2328454"/>
                    <a:pt x="37837" y="2215946"/>
                  </a:cubicBezTo>
                  <a:cubicBezTo>
                    <a:pt x="-33406" y="2107188"/>
                    <a:pt x="7840" y="1998431"/>
                    <a:pt x="64084" y="1897173"/>
                  </a:cubicBezTo>
                  <a:cubicBezTo>
                    <a:pt x="150326" y="1743412"/>
                    <a:pt x="274064" y="1615903"/>
                    <a:pt x="405301" y="1499645"/>
                  </a:cubicBezTo>
                  <a:cubicBezTo>
                    <a:pt x="450296" y="1458392"/>
                    <a:pt x="442797" y="1443391"/>
                    <a:pt x="401551" y="1405888"/>
                  </a:cubicBezTo>
                  <a:cubicBezTo>
                    <a:pt x="289062" y="1304631"/>
                    <a:pt x="184073" y="1192123"/>
                    <a:pt x="101581" y="1064614"/>
                  </a:cubicBezTo>
                  <a:cubicBezTo>
                    <a:pt x="75333" y="1023361"/>
                    <a:pt x="52835" y="982108"/>
                    <a:pt x="34087" y="937105"/>
                  </a:cubicBezTo>
                  <a:cubicBezTo>
                    <a:pt x="-44655" y="742091"/>
                    <a:pt x="49086" y="595830"/>
                    <a:pt x="262815" y="584579"/>
                  </a:cubicBezTo>
                  <a:cubicBezTo>
                    <a:pt x="446547" y="573328"/>
                    <a:pt x="619030" y="622082"/>
                    <a:pt x="787763" y="682086"/>
                  </a:cubicBezTo>
                  <a:cubicBezTo>
                    <a:pt x="847757" y="700838"/>
                    <a:pt x="862756" y="693337"/>
                    <a:pt x="874004" y="633333"/>
                  </a:cubicBezTo>
                  <a:cubicBezTo>
                    <a:pt x="896502" y="502073"/>
                    <a:pt x="933998" y="374564"/>
                    <a:pt x="990243" y="254555"/>
                  </a:cubicBezTo>
                  <a:cubicBezTo>
                    <a:pt x="1020240" y="194551"/>
                    <a:pt x="1050237" y="134547"/>
                    <a:pt x="1098982" y="85793"/>
                  </a:cubicBezTo>
                  <a:cubicBezTo>
                    <a:pt x="1151477" y="29539"/>
                    <a:pt x="1207721" y="475"/>
                    <a:pt x="126537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8"/>
            <p:cNvSpPr>
              <a:spLocks/>
            </p:cNvSpPr>
            <p:nvPr/>
          </p:nvSpPr>
          <p:spPr bwMode="auto">
            <a:xfrm>
              <a:off x="-1628775" y="747714"/>
              <a:ext cx="407987" cy="407988"/>
            </a:xfrm>
            <a:custGeom>
              <a:avLst/>
              <a:gdLst>
                <a:gd name="T0" fmla="*/ 55 w 109"/>
                <a:gd name="T1" fmla="*/ 0 h 109"/>
                <a:gd name="T2" fmla="*/ 109 w 109"/>
                <a:gd name="T3" fmla="*/ 54 h 109"/>
                <a:gd name="T4" fmla="*/ 56 w 109"/>
                <a:gd name="T5" fmla="*/ 109 h 109"/>
                <a:gd name="T6" fmla="*/ 0 w 109"/>
                <a:gd name="T7" fmla="*/ 55 h 109"/>
                <a:gd name="T8" fmla="*/ 55 w 109"/>
                <a:gd name="T9" fmla="*/ 0 h 109"/>
              </a:gdLst>
              <a:ahLst/>
              <a:cxnLst>
                <a:cxn ang="0">
                  <a:pos x="T0" y="T1"/>
                </a:cxn>
                <a:cxn ang="0">
                  <a:pos x="T2" y="T3"/>
                </a:cxn>
                <a:cxn ang="0">
                  <a:pos x="T4" y="T5"/>
                </a:cxn>
                <a:cxn ang="0">
                  <a:pos x="T6" y="T7"/>
                </a:cxn>
                <a:cxn ang="0">
                  <a:pos x="T8" y="T9"/>
                </a:cxn>
              </a:cxnLst>
              <a:rect l="0" t="0" r="r" b="b"/>
              <a:pathLst>
                <a:path w="109" h="109">
                  <a:moveTo>
                    <a:pt x="55" y="0"/>
                  </a:moveTo>
                  <a:cubicBezTo>
                    <a:pt x="85" y="0"/>
                    <a:pt x="109" y="23"/>
                    <a:pt x="109" y="54"/>
                  </a:cubicBezTo>
                  <a:cubicBezTo>
                    <a:pt x="109" y="84"/>
                    <a:pt x="86" y="109"/>
                    <a:pt x="56" y="109"/>
                  </a:cubicBezTo>
                  <a:cubicBezTo>
                    <a:pt x="26" y="109"/>
                    <a:pt x="1" y="84"/>
                    <a:pt x="0" y="55"/>
                  </a:cubicBezTo>
                  <a:cubicBezTo>
                    <a:pt x="0" y="24"/>
                    <a:pt x="24" y="0"/>
                    <a:pt x="5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9"/>
            <p:cNvSpPr>
              <a:spLocks/>
            </p:cNvSpPr>
            <p:nvPr/>
          </p:nvSpPr>
          <p:spPr bwMode="auto">
            <a:xfrm>
              <a:off x="-846137" y="1516064"/>
              <a:ext cx="409575" cy="409575"/>
            </a:xfrm>
            <a:custGeom>
              <a:avLst/>
              <a:gdLst>
                <a:gd name="T0" fmla="*/ 109 w 109"/>
                <a:gd name="T1" fmla="*/ 55 h 109"/>
                <a:gd name="T2" fmla="*/ 55 w 109"/>
                <a:gd name="T3" fmla="*/ 109 h 109"/>
                <a:gd name="T4" fmla="*/ 0 w 109"/>
                <a:gd name="T5" fmla="*/ 55 h 109"/>
                <a:gd name="T6" fmla="*/ 54 w 109"/>
                <a:gd name="T7" fmla="*/ 0 h 109"/>
                <a:gd name="T8" fmla="*/ 109 w 109"/>
                <a:gd name="T9" fmla="*/ 55 h 109"/>
              </a:gdLst>
              <a:ahLst/>
              <a:cxnLst>
                <a:cxn ang="0">
                  <a:pos x="T0" y="T1"/>
                </a:cxn>
                <a:cxn ang="0">
                  <a:pos x="T2" y="T3"/>
                </a:cxn>
                <a:cxn ang="0">
                  <a:pos x="T4" y="T5"/>
                </a:cxn>
                <a:cxn ang="0">
                  <a:pos x="T6" y="T7"/>
                </a:cxn>
                <a:cxn ang="0">
                  <a:pos x="T8" y="T9"/>
                </a:cxn>
              </a:cxnLst>
              <a:rect l="0" t="0" r="r" b="b"/>
              <a:pathLst>
                <a:path w="109" h="109">
                  <a:moveTo>
                    <a:pt x="109" y="55"/>
                  </a:moveTo>
                  <a:cubicBezTo>
                    <a:pt x="109" y="85"/>
                    <a:pt x="85" y="109"/>
                    <a:pt x="55" y="109"/>
                  </a:cubicBezTo>
                  <a:cubicBezTo>
                    <a:pt x="24" y="109"/>
                    <a:pt x="0" y="85"/>
                    <a:pt x="0" y="55"/>
                  </a:cubicBezTo>
                  <a:cubicBezTo>
                    <a:pt x="0" y="26"/>
                    <a:pt x="24" y="1"/>
                    <a:pt x="54" y="0"/>
                  </a:cubicBezTo>
                  <a:cubicBezTo>
                    <a:pt x="84" y="0"/>
                    <a:pt x="109" y="25"/>
                    <a:pt x="109" y="5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p:cNvSpPr>
              <a:spLocks/>
            </p:cNvSpPr>
            <p:nvPr/>
          </p:nvSpPr>
          <p:spPr bwMode="auto">
            <a:xfrm>
              <a:off x="-2184400" y="2919414"/>
              <a:ext cx="404812" cy="407988"/>
            </a:xfrm>
            <a:custGeom>
              <a:avLst/>
              <a:gdLst>
                <a:gd name="T0" fmla="*/ 54 w 108"/>
                <a:gd name="T1" fmla="*/ 0 h 109"/>
                <a:gd name="T2" fmla="*/ 108 w 108"/>
                <a:gd name="T3" fmla="*/ 54 h 109"/>
                <a:gd name="T4" fmla="*/ 54 w 108"/>
                <a:gd name="T5" fmla="*/ 109 h 109"/>
                <a:gd name="T6" fmla="*/ 0 w 108"/>
                <a:gd name="T7" fmla="*/ 55 h 109"/>
                <a:gd name="T8" fmla="*/ 54 w 108"/>
                <a:gd name="T9" fmla="*/ 0 h 109"/>
              </a:gdLst>
              <a:ahLst/>
              <a:cxnLst>
                <a:cxn ang="0">
                  <a:pos x="T0" y="T1"/>
                </a:cxn>
                <a:cxn ang="0">
                  <a:pos x="T2" y="T3"/>
                </a:cxn>
                <a:cxn ang="0">
                  <a:pos x="T4" y="T5"/>
                </a:cxn>
                <a:cxn ang="0">
                  <a:pos x="T6" y="T7"/>
                </a:cxn>
                <a:cxn ang="0">
                  <a:pos x="T8" y="T9"/>
                </a:cxn>
              </a:cxnLst>
              <a:rect l="0" t="0" r="r" b="b"/>
              <a:pathLst>
                <a:path w="108" h="109">
                  <a:moveTo>
                    <a:pt x="54" y="0"/>
                  </a:moveTo>
                  <a:cubicBezTo>
                    <a:pt x="84" y="0"/>
                    <a:pt x="108" y="24"/>
                    <a:pt x="108" y="54"/>
                  </a:cubicBezTo>
                  <a:cubicBezTo>
                    <a:pt x="108" y="84"/>
                    <a:pt x="84" y="109"/>
                    <a:pt x="54" y="109"/>
                  </a:cubicBezTo>
                  <a:cubicBezTo>
                    <a:pt x="24" y="109"/>
                    <a:pt x="0" y="85"/>
                    <a:pt x="0" y="55"/>
                  </a:cubicBezTo>
                  <a:cubicBezTo>
                    <a:pt x="0" y="24"/>
                    <a:pt x="23" y="0"/>
                    <a:pt x="5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9" name="Freeform 21"/>
            <p:cNvSpPr>
              <a:spLocks/>
            </p:cNvSpPr>
            <p:nvPr/>
          </p:nvSpPr>
          <p:spPr bwMode="auto">
            <a:xfrm>
              <a:off x="-1928812" y="1816101"/>
              <a:ext cx="454025" cy="454025"/>
            </a:xfrm>
            <a:custGeom>
              <a:avLst/>
              <a:gdLst>
                <a:gd name="T0" fmla="*/ 61 w 121"/>
                <a:gd name="T1" fmla="*/ 120 h 121"/>
                <a:gd name="T2" fmla="*/ 0 w 121"/>
                <a:gd name="T3" fmla="*/ 60 h 121"/>
                <a:gd name="T4" fmla="*/ 60 w 121"/>
                <a:gd name="T5" fmla="*/ 0 h 121"/>
                <a:gd name="T6" fmla="*/ 120 w 121"/>
                <a:gd name="T7" fmla="*/ 58 h 121"/>
                <a:gd name="T8" fmla="*/ 61 w 121"/>
                <a:gd name="T9" fmla="*/ 120 h 121"/>
              </a:gdLst>
              <a:ahLst/>
              <a:cxnLst>
                <a:cxn ang="0">
                  <a:pos x="T0" y="T1"/>
                </a:cxn>
                <a:cxn ang="0">
                  <a:pos x="T2" y="T3"/>
                </a:cxn>
                <a:cxn ang="0">
                  <a:pos x="T4" y="T5"/>
                </a:cxn>
                <a:cxn ang="0">
                  <a:pos x="T6" y="T7"/>
                </a:cxn>
                <a:cxn ang="0">
                  <a:pos x="T8" y="T9"/>
                </a:cxn>
              </a:cxnLst>
              <a:rect l="0" t="0" r="r" b="b"/>
              <a:pathLst>
                <a:path w="121" h="121">
                  <a:moveTo>
                    <a:pt x="61" y="120"/>
                  </a:moveTo>
                  <a:cubicBezTo>
                    <a:pt x="27" y="121"/>
                    <a:pt x="0" y="94"/>
                    <a:pt x="0" y="60"/>
                  </a:cubicBezTo>
                  <a:cubicBezTo>
                    <a:pt x="0" y="26"/>
                    <a:pt x="26" y="0"/>
                    <a:pt x="60" y="0"/>
                  </a:cubicBezTo>
                  <a:cubicBezTo>
                    <a:pt x="94" y="0"/>
                    <a:pt x="120" y="25"/>
                    <a:pt x="120" y="58"/>
                  </a:cubicBezTo>
                  <a:cubicBezTo>
                    <a:pt x="121" y="93"/>
                    <a:pt x="95" y="120"/>
                    <a:pt x="6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1" name="Group 150"/>
          <p:cNvGrpSpPr/>
          <p:nvPr/>
        </p:nvGrpSpPr>
        <p:grpSpPr>
          <a:xfrm>
            <a:off x="3150812" y="4176278"/>
            <a:ext cx="283881" cy="284420"/>
            <a:chOff x="-4909063" y="-26419"/>
            <a:chExt cx="5329238" cy="6011863"/>
          </a:xfrm>
          <a:solidFill>
            <a:schemeClr val="bg1"/>
          </a:solidFill>
        </p:grpSpPr>
        <p:sp>
          <p:nvSpPr>
            <p:cNvPr id="152" name="Freeform 401"/>
            <p:cNvSpPr>
              <a:spLocks/>
            </p:cNvSpPr>
            <p:nvPr/>
          </p:nvSpPr>
          <p:spPr bwMode="auto">
            <a:xfrm>
              <a:off x="-4909063" y="1630931"/>
              <a:ext cx="5329238" cy="1549400"/>
            </a:xfrm>
            <a:custGeom>
              <a:avLst/>
              <a:gdLst>
                <a:gd name="T0" fmla="*/ 636 w 1421"/>
                <a:gd name="T1" fmla="*/ 77 h 413"/>
                <a:gd name="T2" fmla="*/ 557 w 1421"/>
                <a:gd name="T3" fmla="*/ 77 h 413"/>
                <a:gd name="T4" fmla="*/ 238 w 1421"/>
                <a:gd name="T5" fmla="*/ 77 h 413"/>
                <a:gd name="T6" fmla="*/ 213 w 1421"/>
                <a:gd name="T7" fmla="*/ 89 h 413"/>
                <a:gd name="T8" fmla="*/ 100 w 1421"/>
                <a:gd name="T9" fmla="*/ 235 h 413"/>
                <a:gd name="T10" fmla="*/ 1325 w 1421"/>
                <a:gd name="T11" fmla="*/ 235 h 413"/>
                <a:gd name="T12" fmla="*/ 1251 w 1421"/>
                <a:gd name="T13" fmla="*/ 139 h 413"/>
                <a:gd name="T14" fmla="*/ 1203 w 1421"/>
                <a:gd name="T15" fmla="*/ 81 h 413"/>
                <a:gd name="T16" fmla="*/ 1128 w 1421"/>
                <a:gd name="T17" fmla="*/ 76 h 413"/>
                <a:gd name="T18" fmla="*/ 1145 w 1421"/>
                <a:gd name="T19" fmla="*/ 11 h 413"/>
                <a:gd name="T20" fmla="*/ 1159 w 1421"/>
                <a:gd name="T21" fmla="*/ 0 h 413"/>
                <a:gd name="T22" fmla="*/ 1221 w 1421"/>
                <a:gd name="T23" fmla="*/ 0 h 413"/>
                <a:gd name="T24" fmla="*/ 1253 w 1421"/>
                <a:gd name="T25" fmla="*/ 17 h 413"/>
                <a:gd name="T26" fmla="*/ 1413 w 1421"/>
                <a:gd name="T27" fmla="*/ 221 h 413"/>
                <a:gd name="T28" fmla="*/ 1421 w 1421"/>
                <a:gd name="T29" fmla="*/ 243 h 413"/>
                <a:gd name="T30" fmla="*/ 1420 w 1421"/>
                <a:gd name="T31" fmla="*/ 371 h 413"/>
                <a:gd name="T32" fmla="*/ 1391 w 1421"/>
                <a:gd name="T33" fmla="*/ 408 h 413"/>
                <a:gd name="T34" fmla="*/ 1347 w 1421"/>
                <a:gd name="T35" fmla="*/ 413 h 413"/>
                <a:gd name="T36" fmla="*/ 54 w 1421"/>
                <a:gd name="T37" fmla="*/ 413 h 413"/>
                <a:gd name="T38" fmla="*/ 0 w 1421"/>
                <a:gd name="T39" fmla="*/ 359 h 413"/>
                <a:gd name="T40" fmla="*/ 0 w 1421"/>
                <a:gd name="T41" fmla="*/ 253 h 413"/>
                <a:gd name="T42" fmla="*/ 12 w 1421"/>
                <a:gd name="T43" fmla="*/ 219 h 413"/>
                <a:gd name="T44" fmla="*/ 166 w 1421"/>
                <a:gd name="T45" fmla="*/ 22 h 413"/>
                <a:gd name="T46" fmla="*/ 210 w 1421"/>
                <a:gd name="T47" fmla="*/ 0 h 413"/>
                <a:gd name="T48" fmla="*/ 600 w 1421"/>
                <a:gd name="T49" fmla="*/ 0 h 413"/>
                <a:gd name="T50" fmla="*/ 621 w 1421"/>
                <a:gd name="T51" fmla="*/ 19 h 413"/>
                <a:gd name="T52" fmla="*/ 636 w 1421"/>
                <a:gd name="T53" fmla="*/ 77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21" h="413">
                  <a:moveTo>
                    <a:pt x="636" y="77"/>
                  </a:moveTo>
                  <a:cubicBezTo>
                    <a:pt x="609" y="77"/>
                    <a:pt x="583" y="77"/>
                    <a:pt x="557" y="77"/>
                  </a:cubicBezTo>
                  <a:cubicBezTo>
                    <a:pt x="451" y="77"/>
                    <a:pt x="344" y="77"/>
                    <a:pt x="238" y="77"/>
                  </a:cubicBezTo>
                  <a:cubicBezTo>
                    <a:pt x="227" y="77"/>
                    <a:pt x="220" y="80"/>
                    <a:pt x="213" y="89"/>
                  </a:cubicBezTo>
                  <a:cubicBezTo>
                    <a:pt x="176" y="137"/>
                    <a:pt x="139" y="184"/>
                    <a:pt x="100" y="235"/>
                  </a:cubicBezTo>
                  <a:cubicBezTo>
                    <a:pt x="509" y="235"/>
                    <a:pt x="916" y="235"/>
                    <a:pt x="1325" y="235"/>
                  </a:cubicBezTo>
                  <a:cubicBezTo>
                    <a:pt x="1300" y="202"/>
                    <a:pt x="1276" y="170"/>
                    <a:pt x="1251" y="139"/>
                  </a:cubicBezTo>
                  <a:cubicBezTo>
                    <a:pt x="1236" y="119"/>
                    <a:pt x="1224" y="94"/>
                    <a:pt x="1203" y="81"/>
                  </a:cubicBezTo>
                  <a:cubicBezTo>
                    <a:pt x="1183" y="68"/>
                    <a:pt x="1154" y="79"/>
                    <a:pt x="1128" y="76"/>
                  </a:cubicBezTo>
                  <a:cubicBezTo>
                    <a:pt x="1135" y="54"/>
                    <a:pt x="1143" y="33"/>
                    <a:pt x="1145" y="11"/>
                  </a:cubicBezTo>
                  <a:cubicBezTo>
                    <a:pt x="1146" y="4"/>
                    <a:pt x="1150" y="0"/>
                    <a:pt x="1159" y="0"/>
                  </a:cubicBezTo>
                  <a:cubicBezTo>
                    <a:pt x="1179" y="1"/>
                    <a:pt x="1200" y="1"/>
                    <a:pt x="1221" y="0"/>
                  </a:cubicBezTo>
                  <a:cubicBezTo>
                    <a:pt x="1235" y="0"/>
                    <a:pt x="1245" y="6"/>
                    <a:pt x="1253" y="17"/>
                  </a:cubicBezTo>
                  <a:cubicBezTo>
                    <a:pt x="1306" y="85"/>
                    <a:pt x="1360" y="153"/>
                    <a:pt x="1413" y="221"/>
                  </a:cubicBezTo>
                  <a:cubicBezTo>
                    <a:pt x="1418" y="228"/>
                    <a:pt x="1421" y="235"/>
                    <a:pt x="1421" y="243"/>
                  </a:cubicBezTo>
                  <a:cubicBezTo>
                    <a:pt x="1420" y="286"/>
                    <a:pt x="1420" y="328"/>
                    <a:pt x="1420" y="371"/>
                  </a:cubicBezTo>
                  <a:cubicBezTo>
                    <a:pt x="1421" y="392"/>
                    <a:pt x="1408" y="402"/>
                    <a:pt x="1391" y="408"/>
                  </a:cubicBezTo>
                  <a:cubicBezTo>
                    <a:pt x="1377" y="412"/>
                    <a:pt x="1362" y="413"/>
                    <a:pt x="1347" y="413"/>
                  </a:cubicBezTo>
                  <a:cubicBezTo>
                    <a:pt x="916" y="413"/>
                    <a:pt x="485" y="413"/>
                    <a:pt x="54" y="413"/>
                  </a:cubicBezTo>
                  <a:cubicBezTo>
                    <a:pt x="14" y="413"/>
                    <a:pt x="0" y="399"/>
                    <a:pt x="0" y="359"/>
                  </a:cubicBezTo>
                  <a:cubicBezTo>
                    <a:pt x="0" y="324"/>
                    <a:pt x="0" y="289"/>
                    <a:pt x="0" y="253"/>
                  </a:cubicBezTo>
                  <a:cubicBezTo>
                    <a:pt x="0" y="240"/>
                    <a:pt x="4" y="229"/>
                    <a:pt x="12" y="219"/>
                  </a:cubicBezTo>
                  <a:cubicBezTo>
                    <a:pt x="64" y="153"/>
                    <a:pt x="115" y="88"/>
                    <a:pt x="166" y="22"/>
                  </a:cubicBezTo>
                  <a:cubicBezTo>
                    <a:pt x="177" y="7"/>
                    <a:pt x="191" y="0"/>
                    <a:pt x="210" y="0"/>
                  </a:cubicBezTo>
                  <a:cubicBezTo>
                    <a:pt x="340" y="1"/>
                    <a:pt x="470" y="1"/>
                    <a:pt x="600" y="0"/>
                  </a:cubicBezTo>
                  <a:cubicBezTo>
                    <a:pt x="614" y="0"/>
                    <a:pt x="619" y="4"/>
                    <a:pt x="621" y="19"/>
                  </a:cubicBezTo>
                  <a:cubicBezTo>
                    <a:pt x="623" y="38"/>
                    <a:pt x="631" y="57"/>
                    <a:pt x="636" y="77"/>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p>
          </p:txBody>
        </p:sp>
        <p:sp>
          <p:nvSpPr>
            <p:cNvPr id="153" name="Freeform 402"/>
            <p:cNvSpPr>
              <a:spLocks/>
            </p:cNvSpPr>
            <p:nvPr/>
          </p:nvSpPr>
          <p:spPr bwMode="auto">
            <a:xfrm>
              <a:off x="-2363118" y="144933"/>
              <a:ext cx="1527851" cy="2134689"/>
            </a:xfrm>
            <a:custGeom>
              <a:avLst/>
              <a:gdLst/>
              <a:ahLst/>
              <a:cxnLst/>
              <a:rect l="l" t="t" r="r" b="b"/>
              <a:pathLst>
                <a:path w="1527851" h="2134689">
                  <a:moveTo>
                    <a:pt x="236366" y="1264901"/>
                  </a:moveTo>
                  <a:cubicBezTo>
                    <a:pt x="202595" y="1276155"/>
                    <a:pt x="198843" y="1309918"/>
                    <a:pt x="198843" y="1339929"/>
                  </a:cubicBezTo>
                  <a:cubicBezTo>
                    <a:pt x="202595" y="1373692"/>
                    <a:pt x="206348" y="1407455"/>
                    <a:pt x="213852" y="1441217"/>
                  </a:cubicBezTo>
                  <a:cubicBezTo>
                    <a:pt x="273889" y="1685060"/>
                    <a:pt x="499025" y="1880133"/>
                    <a:pt x="731666" y="1883885"/>
                  </a:cubicBezTo>
                  <a:cubicBezTo>
                    <a:pt x="757932" y="1880133"/>
                    <a:pt x="791702" y="1887636"/>
                    <a:pt x="806711" y="1853873"/>
                  </a:cubicBezTo>
                  <a:cubicBezTo>
                    <a:pt x="817968" y="1812608"/>
                    <a:pt x="780445" y="1797602"/>
                    <a:pt x="757932" y="1778845"/>
                  </a:cubicBezTo>
                  <a:cubicBezTo>
                    <a:pt x="570318" y="1662551"/>
                    <a:pt x="420227" y="1516246"/>
                    <a:pt x="315164" y="1324924"/>
                  </a:cubicBezTo>
                  <a:cubicBezTo>
                    <a:pt x="311411" y="1317421"/>
                    <a:pt x="307659" y="1309918"/>
                    <a:pt x="303907" y="1306166"/>
                  </a:cubicBezTo>
                  <a:cubicBezTo>
                    <a:pt x="285145" y="1283658"/>
                    <a:pt x="270136" y="1257398"/>
                    <a:pt x="236366" y="1264901"/>
                  </a:cubicBezTo>
                  <a:close/>
                  <a:moveTo>
                    <a:pt x="745111" y="1563"/>
                  </a:moveTo>
                  <a:cubicBezTo>
                    <a:pt x="786582" y="9826"/>
                    <a:pt x="813293" y="49204"/>
                    <a:pt x="844221" y="80144"/>
                  </a:cubicBezTo>
                  <a:cubicBezTo>
                    <a:pt x="1012918" y="365167"/>
                    <a:pt x="1245346" y="612686"/>
                    <a:pt x="1402797" y="908960"/>
                  </a:cubicBezTo>
                  <a:cubicBezTo>
                    <a:pt x="1455281" y="1002717"/>
                    <a:pt x="1492769" y="1100225"/>
                    <a:pt x="1511514" y="1205234"/>
                  </a:cubicBezTo>
                  <a:cubicBezTo>
                    <a:pt x="1616481" y="1730275"/>
                    <a:pt x="1200360" y="2176561"/>
                    <a:pt x="701765" y="2131557"/>
                  </a:cubicBezTo>
                  <a:cubicBezTo>
                    <a:pt x="184425" y="2079053"/>
                    <a:pt x="-115482" y="1599015"/>
                    <a:pt x="41969" y="1096475"/>
                  </a:cubicBezTo>
                  <a:cubicBezTo>
                    <a:pt x="101951" y="893959"/>
                    <a:pt x="221914" y="725195"/>
                    <a:pt x="341876" y="560182"/>
                  </a:cubicBezTo>
                  <a:cubicBezTo>
                    <a:pt x="473086" y="383918"/>
                    <a:pt x="604295" y="207654"/>
                    <a:pt x="698016" y="5138"/>
                  </a:cubicBezTo>
                  <a:cubicBezTo>
                    <a:pt x="715823" y="-488"/>
                    <a:pt x="731287" y="-1191"/>
                    <a:pt x="745111" y="1563"/>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p>
          </p:txBody>
        </p:sp>
        <p:sp>
          <p:nvSpPr>
            <p:cNvPr id="154" name="Freeform 403"/>
            <p:cNvSpPr>
              <a:spLocks/>
            </p:cNvSpPr>
            <p:nvPr/>
          </p:nvSpPr>
          <p:spPr bwMode="auto">
            <a:xfrm>
              <a:off x="-2416538" y="3645469"/>
              <a:ext cx="1630043" cy="2339975"/>
            </a:xfrm>
            <a:custGeom>
              <a:avLst/>
              <a:gdLst/>
              <a:ahLst/>
              <a:cxnLst/>
              <a:rect l="l" t="t" r="r" b="b"/>
              <a:pathLst>
                <a:path w="1630043" h="2339975">
                  <a:moveTo>
                    <a:pt x="815651" y="724872"/>
                  </a:moveTo>
                  <a:cubicBezTo>
                    <a:pt x="808615" y="723465"/>
                    <a:pt x="800171" y="727216"/>
                    <a:pt x="788912" y="738471"/>
                  </a:cubicBezTo>
                  <a:cubicBezTo>
                    <a:pt x="665069" y="877274"/>
                    <a:pt x="537473" y="1012326"/>
                    <a:pt x="439899" y="1173638"/>
                  </a:cubicBezTo>
                  <a:cubicBezTo>
                    <a:pt x="387360" y="1256170"/>
                    <a:pt x="353584" y="1342453"/>
                    <a:pt x="338573" y="1436239"/>
                  </a:cubicBezTo>
                  <a:cubicBezTo>
                    <a:pt x="293539" y="1710094"/>
                    <a:pt x="488686" y="1972695"/>
                    <a:pt x="758890" y="1995204"/>
                  </a:cubicBezTo>
                  <a:cubicBezTo>
                    <a:pt x="1040352" y="2017712"/>
                    <a:pt x="1273027" y="1800129"/>
                    <a:pt x="1273027" y="1518771"/>
                  </a:cubicBezTo>
                  <a:cubicBezTo>
                    <a:pt x="1273027" y="1398724"/>
                    <a:pt x="1235499" y="1289933"/>
                    <a:pt x="1175454" y="1188644"/>
                  </a:cubicBezTo>
                  <a:cubicBezTo>
                    <a:pt x="1081633" y="1027332"/>
                    <a:pt x="946531" y="892280"/>
                    <a:pt x="833946" y="742222"/>
                  </a:cubicBezTo>
                  <a:cubicBezTo>
                    <a:pt x="828317" y="732844"/>
                    <a:pt x="822688" y="726279"/>
                    <a:pt x="815651" y="724872"/>
                  </a:cubicBezTo>
                  <a:close/>
                  <a:moveTo>
                    <a:pt x="814699" y="0"/>
                  </a:moveTo>
                  <a:cubicBezTo>
                    <a:pt x="825943" y="0"/>
                    <a:pt x="833439" y="7500"/>
                    <a:pt x="837187" y="22500"/>
                  </a:cubicBezTo>
                  <a:cubicBezTo>
                    <a:pt x="904651" y="311247"/>
                    <a:pt x="1103295" y="513745"/>
                    <a:pt x="1279452" y="731242"/>
                  </a:cubicBezTo>
                  <a:cubicBezTo>
                    <a:pt x="1425624" y="914990"/>
                    <a:pt x="1556804" y="1106238"/>
                    <a:pt x="1609276" y="1342486"/>
                  </a:cubicBezTo>
                  <a:cubicBezTo>
                    <a:pt x="1725464" y="1852480"/>
                    <a:pt x="1339420" y="2339975"/>
                    <a:pt x="818447" y="2339975"/>
                  </a:cubicBezTo>
                  <a:cubicBezTo>
                    <a:pt x="207523" y="2339975"/>
                    <a:pt x="-174774" y="1721232"/>
                    <a:pt x="80090" y="1143738"/>
                  </a:cubicBezTo>
                  <a:cubicBezTo>
                    <a:pt x="173791" y="929990"/>
                    <a:pt x="327459" y="761242"/>
                    <a:pt x="473631" y="581244"/>
                  </a:cubicBezTo>
                  <a:cubicBezTo>
                    <a:pt x="608559" y="416246"/>
                    <a:pt x="732243" y="243748"/>
                    <a:pt x="788463" y="30000"/>
                  </a:cubicBezTo>
                  <a:cubicBezTo>
                    <a:pt x="792211" y="18750"/>
                    <a:pt x="788463" y="0"/>
                    <a:pt x="814699"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bg-BG"/>
            </a:p>
          </p:txBody>
        </p:sp>
        <p:sp>
          <p:nvSpPr>
            <p:cNvPr id="155" name="Freeform 404"/>
            <p:cNvSpPr>
              <a:spLocks/>
            </p:cNvSpPr>
            <p:nvPr/>
          </p:nvSpPr>
          <p:spPr bwMode="auto">
            <a:xfrm>
              <a:off x="-3823826" y="3285107"/>
              <a:ext cx="1175771" cy="1769521"/>
            </a:xfrm>
            <a:custGeom>
              <a:avLst/>
              <a:gdLst/>
              <a:ahLst/>
              <a:cxnLst/>
              <a:rect l="l" t="t" r="r" b="b"/>
              <a:pathLst>
                <a:path w="1175771" h="1769521">
                  <a:moveTo>
                    <a:pt x="591163" y="611188"/>
                  </a:moveTo>
                  <a:cubicBezTo>
                    <a:pt x="568711" y="641201"/>
                    <a:pt x="550002" y="663711"/>
                    <a:pt x="531292" y="686221"/>
                  </a:cubicBezTo>
                  <a:cubicBezTo>
                    <a:pt x="437743" y="813778"/>
                    <a:pt x="336710" y="937582"/>
                    <a:pt x="303032" y="1098904"/>
                  </a:cubicBezTo>
                  <a:cubicBezTo>
                    <a:pt x="276838" y="1222709"/>
                    <a:pt x="321742" y="1346513"/>
                    <a:pt x="422775" y="1414043"/>
                  </a:cubicBezTo>
                  <a:cubicBezTo>
                    <a:pt x="527550" y="1489076"/>
                    <a:pt x="662260" y="1489076"/>
                    <a:pt x="767035" y="1417795"/>
                  </a:cubicBezTo>
                  <a:cubicBezTo>
                    <a:pt x="860585" y="1354017"/>
                    <a:pt x="905488" y="1233963"/>
                    <a:pt x="883036" y="1110159"/>
                  </a:cubicBezTo>
                  <a:cubicBezTo>
                    <a:pt x="841875" y="911321"/>
                    <a:pt x="703422" y="772509"/>
                    <a:pt x="591163" y="611188"/>
                  </a:cubicBezTo>
                  <a:close/>
                  <a:moveTo>
                    <a:pt x="591057" y="0"/>
                  </a:moveTo>
                  <a:cubicBezTo>
                    <a:pt x="602303" y="0"/>
                    <a:pt x="606051" y="7498"/>
                    <a:pt x="609800" y="18745"/>
                  </a:cubicBezTo>
                  <a:cubicBezTo>
                    <a:pt x="666029" y="266173"/>
                    <a:pt x="842215" y="442372"/>
                    <a:pt x="977166" y="644814"/>
                  </a:cubicBezTo>
                  <a:cubicBezTo>
                    <a:pt x="1067133" y="783524"/>
                    <a:pt x="1145855" y="922234"/>
                    <a:pt x="1168347" y="1090935"/>
                  </a:cubicBezTo>
                  <a:cubicBezTo>
                    <a:pt x="1224576" y="1454580"/>
                    <a:pt x="954674" y="1773238"/>
                    <a:pt x="587308" y="1769489"/>
                  </a:cubicBezTo>
                  <a:cubicBezTo>
                    <a:pt x="152466" y="1769489"/>
                    <a:pt x="-113687" y="1345862"/>
                    <a:pt x="47504" y="922234"/>
                  </a:cubicBezTo>
                  <a:cubicBezTo>
                    <a:pt x="111231" y="761030"/>
                    <a:pt x="212444" y="626069"/>
                    <a:pt x="309909" y="491108"/>
                  </a:cubicBezTo>
                  <a:cubicBezTo>
                    <a:pt x="414871" y="344901"/>
                    <a:pt x="527330" y="206191"/>
                    <a:pt x="564816" y="26243"/>
                  </a:cubicBezTo>
                  <a:cubicBezTo>
                    <a:pt x="568565" y="11247"/>
                    <a:pt x="576062" y="0"/>
                    <a:pt x="591057"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bg-BG"/>
            </a:p>
          </p:txBody>
        </p:sp>
        <p:sp>
          <p:nvSpPr>
            <p:cNvPr id="156" name="Freeform 405"/>
            <p:cNvSpPr>
              <a:spLocks/>
            </p:cNvSpPr>
            <p:nvPr/>
          </p:nvSpPr>
          <p:spPr bwMode="auto">
            <a:xfrm>
              <a:off x="-3708913" y="-18481"/>
              <a:ext cx="960438" cy="1406525"/>
            </a:xfrm>
            <a:custGeom>
              <a:avLst/>
              <a:gdLst>
                <a:gd name="T0" fmla="*/ 127 w 256"/>
                <a:gd name="T1" fmla="*/ 0 h 375"/>
                <a:gd name="T2" fmla="*/ 213 w 256"/>
                <a:gd name="T3" fmla="*/ 141 h 375"/>
                <a:gd name="T4" fmla="*/ 248 w 256"/>
                <a:gd name="T5" fmla="*/ 272 h 375"/>
                <a:gd name="T6" fmla="*/ 120 w 256"/>
                <a:gd name="T7" fmla="*/ 373 h 375"/>
                <a:gd name="T8" fmla="*/ 3 w 256"/>
                <a:gd name="T9" fmla="*/ 262 h 375"/>
                <a:gd name="T10" fmla="*/ 31 w 256"/>
                <a:gd name="T11" fmla="*/ 157 h 375"/>
                <a:gd name="T12" fmla="*/ 73 w 256"/>
                <a:gd name="T13" fmla="*/ 98 h 375"/>
                <a:gd name="T14" fmla="*/ 127 w 256"/>
                <a:gd name="T15" fmla="*/ 0 h 3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6" h="375">
                  <a:moveTo>
                    <a:pt x="127" y="0"/>
                  </a:moveTo>
                  <a:cubicBezTo>
                    <a:pt x="144" y="55"/>
                    <a:pt x="183" y="95"/>
                    <a:pt x="213" y="141"/>
                  </a:cubicBezTo>
                  <a:cubicBezTo>
                    <a:pt x="240" y="180"/>
                    <a:pt x="256" y="222"/>
                    <a:pt x="248" y="272"/>
                  </a:cubicBezTo>
                  <a:cubicBezTo>
                    <a:pt x="239" y="331"/>
                    <a:pt x="184" y="375"/>
                    <a:pt x="120" y="373"/>
                  </a:cubicBezTo>
                  <a:cubicBezTo>
                    <a:pt x="60" y="371"/>
                    <a:pt x="8" y="321"/>
                    <a:pt x="3" y="262"/>
                  </a:cubicBezTo>
                  <a:cubicBezTo>
                    <a:pt x="0" y="224"/>
                    <a:pt x="10" y="189"/>
                    <a:pt x="31" y="157"/>
                  </a:cubicBezTo>
                  <a:cubicBezTo>
                    <a:pt x="44" y="137"/>
                    <a:pt x="58" y="117"/>
                    <a:pt x="73" y="98"/>
                  </a:cubicBezTo>
                  <a:cubicBezTo>
                    <a:pt x="95" y="68"/>
                    <a:pt x="116" y="38"/>
                    <a:pt x="127" y="0"/>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p>
          </p:txBody>
        </p:sp>
        <p:sp>
          <p:nvSpPr>
            <p:cNvPr id="157" name="Freeform 406"/>
            <p:cNvSpPr>
              <a:spLocks/>
            </p:cNvSpPr>
            <p:nvPr/>
          </p:nvSpPr>
          <p:spPr bwMode="auto">
            <a:xfrm>
              <a:off x="-1665800" y="-26419"/>
              <a:ext cx="146050" cy="252413"/>
            </a:xfrm>
            <a:custGeom>
              <a:avLst/>
              <a:gdLst>
                <a:gd name="T0" fmla="*/ 39 w 39"/>
                <a:gd name="T1" fmla="*/ 67 h 67"/>
                <a:gd name="T2" fmla="*/ 0 w 39"/>
                <a:gd name="T3" fmla="*/ 47 h 67"/>
                <a:gd name="T4" fmla="*/ 17 w 39"/>
                <a:gd name="T5" fmla="*/ 0 h 67"/>
                <a:gd name="T6" fmla="*/ 39 w 39"/>
                <a:gd name="T7" fmla="*/ 67 h 67"/>
              </a:gdLst>
              <a:ahLst/>
              <a:cxnLst>
                <a:cxn ang="0">
                  <a:pos x="T0" y="T1"/>
                </a:cxn>
                <a:cxn ang="0">
                  <a:pos x="T2" y="T3"/>
                </a:cxn>
                <a:cxn ang="0">
                  <a:pos x="T4" y="T5"/>
                </a:cxn>
                <a:cxn ang="0">
                  <a:pos x="T6" y="T7"/>
                </a:cxn>
              </a:cxnLst>
              <a:rect l="0" t="0" r="r" b="b"/>
              <a:pathLst>
                <a:path w="39" h="67">
                  <a:moveTo>
                    <a:pt x="39" y="67"/>
                  </a:moveTo>
                  <a:cubicBezTo>
                    <a:pt x="25" y="62"/>
                    <a:pt x="16" y="48"/>
                    <a:pt x="0" y="47"/>
                  </a:cubicBezTo>
                  <a:cubicBezTo>
                    <a:pt x="5" y="33"/>
                    <a:pt x="10" y="20"/>
                    <a:pt x="17" y="0"/>
                  </a:cubicBezTo>
                  <a:cubicBezTo>
                    <a:pt x="25" y="25"/>
                    <a:pt x="32" y="46"/>
                    <a:pt x="39" y="67"/>
                  </a:cubicBezTo>
                  <a:close/>
                </a:path>
              </a:pathLst>
            </a:custGeom>
            <a:grpFill/>
            <a:ln>
              <a:noFill/>
            </a:ln>
          </p:spPr>
          <p:txBody>
            <a:bodyPr vert="horz" wrap="square" lIns="91440" tIns="45720" rIns="91440" bIns="45720" numCol="1" anchor="t" anchorCtr="0" compatLnSpc="1">
              <a:prstTxWarp prst="textNoShape">
                <a:avLst/>
              </a:prstTxWarp>
            </a:bodyPr>
            <a:lstStyle/>
            <a:p>
              <a:endParaRPr lang="bg-BG"/>
            </a:p>
          </p:txBody>
        </p:sp>
      </p:grpSp>
      <p:grpSp>
        <p:nvGrpSpPr>
          <p:cNvPr id="3" name="Group 5"/>
          <p:cNvGrpSpPr>
            <a:grpSpLocks noChangeAspect="1"/>
          </p:cNvGrpSpPr>
          <p:nvPr/>
        </p:nvGrpSpPr>
        <p:grpSpPr bwMode="auto">
          <a:xfrm>
            <a:off x="3156324" y="3261684"/>
            <a:ext cx="263435" cy="256684"/>
            <a:chOff x="-4261" y="-1104"/>
            <a:chExt cx="3980" cy="3878"/>
          </a:xfrm>
          <a:solidFill>
            <a:schemeClr val="bg1"/>
          </a:solidFill>
        </p:grpSpPr>
        <p:sp>
          <p:nvSpPr>
            <p:cNvPr id="10" name="Freeform 7"/>
            <p:cNvSpPr>
              <a:spLocks/>
            </p:cNvSpPr>
            <p:nvPr/>
          </p:nvSpPr>
          <p:spPr bwMode="auto">
            <a:xfrm>
              <a:off x="-4046" y="-1104"/>
              <a:ext cx="3753" cy="3868"/>
            </a:xfrm>
            <a:custGeom>
              <a:avLst/>
              <a:gdLst>
                <a:gd name="T0" fmla="*/ 34 w 1589"/>
                <a:gd name="T1" fmla="*/ 1638 h 1638"/>
                <a:gd name="T2" fmla="*/ 15 w 1589"/>
                <a:gd name="T3" fmla="*/ 1567 h 1638"/>
                <a:gd name="T4" fmla="*/ 84 w 1589"/>
                <a:gd name="T5" fmla="*/ 1537 h 1638"/>
                <a:gd name="T6" fmla="*/ 1261 w 1589"/>
                <a:gd name="T7" fmla="*/ 1537 h 1638"/>
                <a:gd name="T8" fmla="*/ 1296 w 1589"/>
                <a:gd name="T9" fmla="*/ 1503 h 1638"/>
                <a:gd name="T10" fmla="*/ 1295 w 1589"/>
                <a:gd name="T11" fmla="*/ 1071 h 1638"/>
                <a:gd name="T12" fmla="*/ 1243 w 1589"/>
                <a:gd name="T13" fmla="*/ 870 h 1638"/>
                <a:gd name="T14" fmla="*/ 880 w 1589"/>
                <a:gd name="T15" fmla="*/ 199 h 1638"/>
                <a:gd name="T16" fmla="*/ 844 w 1589"/>
                <a:gd name="T17" fmla="*/ 186 h 1638"/>
                <a:gd name="T18" fmla="*/ 752 w 1589"/>
                <a:gd name="T19" fmla="*/ 228 h 1638"/>
                <a:gd name="T20" fmla="*/ 730 w 1589"/>
                <a:gd name="T21" fmla="*/ 261 h 1638"/>
                <a:gd name="T22" fmla="*/ 730 w 1589"/>
                <a:gd name="T23" fmla="*/ 395 h 1638"/>
                <a:gd name="T24" fmla="*/ 699 w 1589"/>
                <a:gd name="T25" fmla="*/ 447 h 1638"/>
                <a:gd name="T26" fmla="*/ 647 w 1589"/>
                <a:gd name="T27" fmla="*/ 442 h 1638"/>
                <a:gd name="T28" fmla="*/ 624 w 1589"/>
                <a:gd name="T29" fmla="*/ 392 h 1638"/>
                <a:gd name="T30" fmla="*/ 625 w 1589"/>
                <a:gd name="T31" fmla="*/ 63 h 1638"/>
                <a:gd name="T32" fmla="*/ 676 w 1589"/>
                <a:gd name="T33" fmla="*/ 1 h 1638"/>
                <a:gd name="T34" fmla="*/ 730 w 1589"/>
                <a:gd name="T35" fmla="*/ 63 h 1638"/>
                <a:gd name="T36" fmla="*/ 730 w 1589"/>
                <a:gd name="T37" fmla="*/ 123 h 1638"/>
                <a:gd name="T38" fmla="*/ 848 w 1589"/>
                <a:gd name="T39" fmla="*/ 70 h 1638"/>
                <a:gd name="T40" fmla="*/ 948 w 1589"/>
                <a:gd name="T41" fmla="*/ 105 h 1638"/>
                <a:gd name="T42" fmla="*/ 1071 w 1589"/>
                <a:gd name="T43" fmla="*/ 332 h 1638"/>
                <a:gd name="T44" fmla="*/ 1099 w 1589"/>
                <a:gd name="T45" fmla="*/ 350 h 1638"/>
                <a:gd name="T46" fmla="*/ 1301 w 1589"/>
                <a:gd name="T47" fmla="*/ 430 h 1638"/>
                <a:gd name="T48" fmla="*/ 1554 w 1589"/>
                <a:gd name="T49" fmla="*/ 949 h 1638"/>
                <a:gd name="T50" fmla="*/ 1571 w 1589"/>
                <a:gd name="T51" fmla="*/ 1111 h 1638"/>
                <a:gd name="T52" fmla="*/ 1571 w 1589"/>
                <a:gd name="T53" fmla="*/ 1437 h 1638"/>
                <a:gd name="T54" fmla="*/ 1545 w 1589"/>
                <a:gd name="T55" fmla="*/ 1492 h 1638"/>
                <a:gd name="T56" fmla="*/ 1468 w 1589"/>
                <a:gd name="T57" fmla="*/ 1451 h 1638"/>
                <a:gd name="T58" fmla="*/ 1467 w 1589"/>
                <a:gd name="T59" fmla="*/ 1359 h 1638"/>
                <a:gd name="T60" fmla="*/ 1464 w 1589"/>
                <a:gd name="T61" fmla="*/ 1061 h 1638"/>
                <a:gd name="T62" fmla="*/ 1367 w 1589"/>
                <a:gd name="T63" fmla="*/ 753 h 1638"/>
                <a:gd name="T64" fmla="*/ 1228 w 1589"/>
                <a:gd name="T65" fmla="*/ 506 h 1638"/>
                <a:gd name="T66" fmla="*/ 1151 w 1589"/>
                <a:gd name="T67" fmla="*/ 445 h 1638"/>
                <a:gd name="T68" fmla="*/ 1134 w 1589"/>
                <a:gd name="T69" fmla="*/ 448 h 1638"/>
                <a:gd name="T70" fmla="*/ 1170 w 1589"/>
                <a:gd name="T71" fmla="*/ 515 h 1638"/>
                <a:gd name="T72" fmla="*/ 1360 w 1589"/>
                <a:gd name="T73" fmla="*/ 873 h 1638"/>
                <a:gd name="T74" fmla="*/ 1398 w 1589"/>
                <a:gd name="T75" fmla="*/ 1046 h 1638"/>
                <a:gd name="T76" fmla="*/ 1399 w 1589"/>
                <a:gd name="T77" fmla="*/ 1507 h 1638"/>
                <a:gd name="T78" fmla="*/ 1428 w 1589"/>
                <a:gd name="T79" fmla="*/ 1537 h 1638"/>
                <a:gd name="T80" fmla="*/ 1515 w 1589"/>
                <a:gd name="T81" fmla="*/ 1536 h 1638"/>
                <a:gd name="T82" fmla="*/ 1589 w 1589"/>
                <a:gd name="T83" fmla="*/ 1574 h 1638"/>
                <a:gd name="T84" fmla="*/ 1589 w 1589"/>
                <a:gd name="T85" fmla="*/ 1612 h 1638"/>
                <a:gd name="T86" fmla="*/ 1564 w 1589"/>
                <a:gd name="T87" fmla="*/ 1638 h 1638"/>
                <a:gd name="T88" fmla="*/ 34 w 1589"/>
                <a:gd name="T89" fmla="*/ 1638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89" h="1638">
                  <a:moveTo>
                    <a:pt x="34" y="1638"/>
                  </a:moveTo>
                  <a:cubicBezTo>
                    <a:pt x="16" y="1617"/>
                    <a:pt x="0" y="1596"/>
                    <a:pt x="15" y="1567"/>
                  </a:cubicBezTo>
                  <a:cubicBezTo>
                    <a:pt x="30" y="1539"/>
                    <a:pt x="56" y="1537"/>
                    <a:pt x="84" y="1537"/>
                  </a:cubicBezTo>
                  <a:cubicBezTo>
                    <a:pt x="476" y="1537"/>
                    <a:pt x="869" y="1536"/>
                    <a:pt x="1261" y="1537"/>
                  </a:cubicBezTo>
                  <a:cubicBezTo>
                    <a:pt x="1289" y="1537"/>
                    <a:pt x="1296" y="1531"/>
                    <a:pt x="1296" y="1503"/>
                  </a:cubicBezTo>
                  <a:cubicBezTo>
                    <a:pt x="1294" y="1359"/>
                    <a:pt x="1294" y="1215"/>
                    <a:pt x="1295" y="1071"/>
                  </a:cubicBezTo>
                  <a:cubicBezTo>
                    <a:pt x="1295" y="999"/>
                    <a:pt x="1278" y="932"/>
                    <a:pt x="1243" y="870"/>
                  </a:cubicBezTo>
                  <a:cubicBezTo>
                    <a:pt x="1122" y="646"/>
                    <a:pt x="1001" y="423"/>
                    <a:pt x="880" y="199"/>
                  </a:cubicBezTo>
                  <a:cubicBezTo>
                    <a:pt x="871" y="182"/>
                    <a:pt x="864" y="176"/>
                    <a:pt x="844" y="186"/>
                  </a:cubicBezTo>
                  <a:cubicBezTo>
                    <a:pt x="814" y="202"/>
                    <a:pt x="783" y="216"/>
                    <a:pt x="752" y="228"/>
                  </a:cubicBezTo>
                  <a:cubicBezTo>
                    <a:pt x="735" y="235"/>
                    <a:pt x="729" y="243"/>
                    <a:pt x="730" y="261"/>
                  </a:cubicBezTo>
                  <a:cubicBezTo>
                    <a:pt x="731" y="306"/>
                    <a:pt x="731" y="351"/>
                    <a:pt x="730" y="395"/>
                  </a:cubicBezTo>
                  <a:cubicBezTo>
                    <a:pt x="729" y="418"/>
                    <a:pt x="721" y="437"/>
                    <a:pt x="699" y="447"/>
                  </a:cubicBezTo>
                  <a:cubicBezTo>
                    <a:pt x="681" y="456"/>
                    <a:pt x="664" y="454"/>
                    <a:pt x="647" y="442"/>
                  </a:cubicBezTo>
                  <a:cubicBezTo>
                    <a:pt x="630" y="430"/>
                    <a:pt x="625" y="412"/>
                    <a:pt x="624" y="392"/>
                  </a:cubicBezTo>
                  <a:cubicBezTo>
                    <a:pt x="624" y="282"/>
                    <a:pt x="624" y="173"/>
                    <a:pt x="625" y="63"/>
                  </a:cubicBezTo>
                  <a:cubicBezTo>
                    <a:pt x="625" y="25"/>
                    <a:pt x="646" y="2"/>
                    <a:pt x="676" y="1"/>
                  </a:cubicBezTo>
                  <a:cubicBezTo>
                    <a:pt x="707" y="0"/>
                    <a:pt x="729" y="25"/>
                    <a:pt x="730" y="63"/>
                  </a:cubicBezTo>
                  <a:cubicBezTo>
                    <a:pt x="731" y="81"/>
                    <a:pt x="730" y="100"/>
                    <a:pt x="730" y="123"/>
                  </a:cubicBezTo>
                  <a:cubicBezTo>
                    <a:pt x="771" y="104"/>
                    <a:pt x="809" y="87"/>
                    <a:pt x="848" y="70"/>
                  </a:cubicBezTo>
                  <a:cubicBezTo>
                    <a:pt x="901" y="47"/>
                    <a:pt x="920" y="53"/>
                    <a:pt x="948" y="105"/>
                  </a:cubicBezTo>
                  <a:cubicBezTo>
                    <a:pt x="989" y="181"/>
                    <a:pt x="1030" y="256"/>
                    <a:pt x="1071" y="332"/>
                  </a:cubicBezTo>
                  <a:cubicBezTo>
                    <a:pt x="1077" y="343"/>
                    <a:pt x="1081" y="356"/>
                    <a:pt x="1099" y="350"/>
                  </a:cubicBezTo>
                  <a:cubicBezTo>
                    <a:pt x="1189" y="318"/>
                    <a:pt x="1255" y="360"/>
                    <a:pt x="1301" y="430"/>
                  </a:cubicBezTo>
                  <a:cubicBezTo>
                    <a:pt x="1407" y="592"/>
                    <a:pt x="1507" y="758"/>
                    <a:pt x="1554" y="949"/>
                  </a:cubicBezTo>
                  <a:cubicBezTo>
                    <a:pt x="1567" y="1002"/>
                    <a:pt x="1571" y="1056"/>
                    <a:pt x="1571" y="1111"/>
                  </a:cubicBezTo>
                  <a:cubicBezTo>
                    <a:pt x="1570" y="1220"/>
                    <a:pt x="1570" y="1329"/>
                    <a:pt x="1571" y="1437"/>
                  </a:cubicBezTo>
                  <a:cubicBezTo>
                    <a:pt x="1571" y="1460"/>
                    <a:pt x="1565" y="1480"/>
                    <a:pt x="1545" y="1492"/>
                  </a:cubicBezTo>
                  <a:cubicBezTo>
                    <a:pt x="1512" y="1512"/>
                    <a:pt x="1471" y="1491"/>
                    <a:pt x="1468" y="1451"/>
                  </a:cubicBezTo>
                  <a:cubicBezTo>
                    <a:pt x="1465" y="1421"/>
                    <a:pt x="1467" y="1390"/>
                    <a:pt x="1467" y="1359"/>
                  </a:cubicBezTo>
                  <a:cubicBezTo>
                    <a:pt x="1465" y="1260"/>
                    <a:pt x="1469" y="1160"/>
                    <a:pt x="1464" y="1061"/>
                  </a:cubicBezTo>
                  <a:cubicBezTo>
                    <a:pt x="1457" y="950"/>
                    <a:pt x="1418" y="850"/>
                    <a:pt x="1367" y="753"/>
                  </a:cubicBezTo>
                  <a:cubicBezTo>
                    <a:pt x="1323" y="670"/>
                    <a:pt x="1281" y="584"/>
                    <a:pt x="1228" y="506"/>
                  </a:cubicBezTo>
                  <a:cubicBezTo>
                    <a:pt x="1209" y="478"/>
                    <a:pt x="1190" y="448"/>
                    <a:pt x="1151" y="445"/>
                  </a:cubicBezTo>
                  <a:cubicBezTo>
                    <a:pt x="1146" y="445"/>
                    <a:pt x="1142" y="447"/>
                    <a:pt x="1134" y="448"/>
                  </a:cubicBezTo>
                  <a:cubicBezTo>
                    <a:pt x="1147" y="471"/>
                    <a:pt x="1159" y="493"/>
                    <a:pt x="1170" y="515"/>
                  </a:cubicBezTo>
                  <a:cubicBezTo>
                    <a:pt x="1233" y="635"/>
                    <a:pt x="1303" y="751"/>
                    <a:pt x="1360" y="873"/>
                  </a:cubicBezTo>
                  <a:cubicBezTo>
                    <a:pt x="1386" y="928"/>
                    <a:pt x="1398" y="986"/>
                    <a:pt x="1398" y="1046"/>
                  </a:cubicBezTo>
                  <a:cubicBezTo>
                    <a:pt x="1399" y="1200"/>
                    <a:pt x="1399" y="1353"/>
                    <a:pt x="1399" y="1507"/>
                  </a:cubicBezTo>
                  <a:cubicBezTo>
                    <a:pt x="1399" y="1530"/>
                    <a:pt x="1404" y="1539"/>
                    <a:pt x="1428" y="1537"/>
                  </a:cubicBezTo>
                  <a:cubicBezTo>
                    <a:pt x="1457" y="1535"/>
                    <a:pt x="1486" y="1538"/>
                    <a:pt x="1515" y="1536"/>
                  </a:cubicBezTo>
                  <a:cubicBezTo>
                    <a:pt x="1547" y="1535"/>
                    <a:pt x="1573" y="1544"/>
                    <a:pt x="1589" y="1574"/>
                  </a:cubicBezTo>
                  <a:cubicBezTo>
                    <a:pt x="1589" y="1586"/>
                    <a:pt x="1589" y="1599"/>
                    <a:pt x="1589" y="1612"/>
                  </a:cubicBezTo>
                  <a:cubicBezTo>
                    <a:pt x="1584" y="1623"/>
                    <a:pt x="1575" y="1632"/>
                    <a:pt x="1564" y="1638"/>
                  </a:cubicBezTo>
                  <a:cubicBezTo>
                    <a:pt x="1054" y="1638"/>
                    <a:pt x="544" y="1638"/>
                    <a:pt x="34" y="16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p:nvSpPr>
          <p:spPr bwMode="auto">
            <a:xfrm>
              <a:off x="-352" y="2703"/>
              <a:ext cx="71" cy="71"/>
            </a:xfrm>
            <a:custGeom>
              <a:avLst/>
              <a:gdLst>
                <a:gd name="T0" fmla="*/ 0 w 30"/>
                <a:gd name="T1" fmla="*/ 26 h 30"/>
                <a:gd name="T2" fmla="*/ 25 w 30"/>
                <a:gd name="T3" fmla="*/ 0 h 30"/>
                <a:gd name="T4" fmla="*/ 0 w 30"/>
                <a:gd name="T5" fmla="*/ 26 h 30"/>
              </a:gdLst>
              <a:ahLst/>
              <a:cxnLst>
                <a:cxn ang="0">
                  <a:pos x="T0" y="T1"/>
                </a:cxn>
                <a:cxn ang="0">
                  <a:pos x="T2" y="T3"/>
                </a:cxn>
                <a:cxn ang="0">
                  <a:pos x="T4" y="T5"/>
                </a:cxn>
              </a:cxnLst>
              <a:rect l="0" t="0" r="r" b="b"/>
              <a:pathLst>
                <a:path w="30" h="30">
                  <a:moveTo>
                    <a:pt x="0" y="26"/>
                  </a:moveTo>
                  <a:cubicBezTo>
                    <a:pt x="8" y="16"/>
                    <a:pt x="13" y="5"/>
                    <a:pt x="25" y="0"/>
                  </a:cubicBezTo>
                  <a:cubicBezTo>
                    <a:pt x="30" y="22"/>
                    <a:pt x="22" y="30"/>
                    <a:pt x="0"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p:cNvSpPr>
            <p:nvPr/>
          </p:nvSpPr>
          <p:spPr bwMode="auto">
            <a:xfrm>
              <a:off x="-4261" y="-620"/>
              <a:ext cx="3129" cy="2818"/>
            </a:xfrm>
            <a:custGeom>
              <a:avLst/>
              <a:gdLst>
                <a:gd name="T0" fmla="*/ 575 w 1325"/>
                <a:gd name="T1" fmla="*/ 1193 h 1193"/>
                <a:gd name="T2" fmla="*/ 342 w 1325"/>
                <a:gd name="T3" fmla="*/ 1061 h 1193"/>
                <a:gd name="T4" fmla="*/ 73 w 1325"/>
                <a:gd name="T5" fmla="*/ 564 h 1193"/>
                <a:gd name="T6" fmla="*/ 211 w 1325"/>
                <a:gd name="T7" fmla="*/ 192 h 1193"/>
                <a:gd name="T8" fmla="*/ 603 w 1325"/>
                <a:gd name="T9" fmla="*/ 16 h 1193"/>
                <a:gd name="T10" fmla="*/ 682 w 1325"/>
                <a:gd name="T11" fmla="*/ 38 h 1193"/>
                <a:gd name="T12" fmla="*/ 644 w 1325"/>
                <a:gd name="T13" fmla="*/ 113 h 1193"/>
                <a:gd name="T14" fmla="*/ 268 w 1325"/>
                <a:gd name="T15" fmla="*/ 280 h 1193"/>
                <a:gd name="T16" fmla="*/ 178 w 1325"/>
                <a:gd name="T17" fmla="*/ 544 h 1193"/>
                <a:gd name="T18" fmla="*/ 415 w 1325"/>
                <a:gd name="T19" fmla="*/ 981 h 1193"/>
                <a:gd name="T20" fmla="*/ 683 w 1325"/>
                <a:gd name="T21" fmla="*/ 1049 h 1193"/>
                <a:gd name="T22" fmla="*/ 1216 w 1325"/>
                <a:gd name="T23" fmla="*/ 702 h 1193"/>
                <a:gd name="T24" fmla="*/ 1237 w 1325"/>
                <a:gd name="T25" fmla="*/ 688 h 1193"/>
                <a:gd name="T26" fmla="*/ 1310 w 1325"/>
                <a:gd name="T27" fmla="*/ 703 h 1193"/>
                <a:gd name="T28" fmla="*/ 1293 w 1325"/>
                <a:gd name="T29" fmla="*/ 776 h 1193"/>
                <a:gd name="T30" fmla="*/ 1157 w 1325"/>
                <a:gd name="T31" fmla="*/ 865 h 1193"/>
                <a:gd name="T32" fmla="*/ 739 w 1325"/>
                <a:gd name="T33" fmla="*/ 1137 h 1193"/>
                <a:gd name="T34" fmla="*/ 575 w 1325"/>
                <a:gd name="T35" fmla="*/ 1193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5" h="1193">
                  <a:moveTo>
                    <a:pt x="575" y="1193"/>
                  </a:moveTo>
                  <a:cubicBezTo>
                    <a:pt x="475" y="1190"/>
                    <a:pt x="393" y="1148"/>
                    <a:pt x="342" y="1061"/>
                  </a:cubicBezTo>
                  <a:cubicBezTo>
                    <a:pt x="247" y="898"/>
                    <a:pt x="155" y="734"/>
                    <a:pt x="73" y="564"/>
                  </a:cubicBezTo>
                  <a:cubicBezTo>
                    <a:pt x="0" y="414"/>
                    <a:pt x="59" y="263"/>
                    <a:pt x="211" y="192"/>
                  </a:cubicBezTo>
                  <a:cubicBezTo>
                    <a:pt x="341" y="131"/>
                    <a:pt x="472" y="74"/>
                    <a:pt x="603" y="16"/>
                  </a:cubicBezTo>
                  <a:cubicBezTo>
                    <a:pt x="640" y="0"/>
                    <a:pt x="669" y="8"/>
                    <a:pt x="682" y="38"/>
                  </a:cubicBezTo>
                  <a:cubicBezTo>
                    <a:pt x="696" y="68"/>
                    <a:pt x="683" y="95"/>
                    <a:pt x="644" y="113"/>
                  </a:cubicBezTo>
                  <a:cubicBezTo>
                    <a:pt x="519" y="169"/>
                    <a:pt x="393" y="224"/>
                    <a:pt x="268" y="280"/>
                  </a:cubicBezTo>
                  <a:cubicBezTo>
                    <a:pt x="150" y="333"/>
                    <a:pt x="116" y="430"/>
                    <a:pt x="178" y="544"/>
                  </a:cubicBezTo>
                  <a:cubicBezTo>
                    <a:pt x="257" y="690"/>
                    <a:pt x="336" y="836"/>
                    <a:pt x="415" y="981"/>
                  </a:cubicBezTo>
                  <a:cubicBezTo>
                    <a:pt x="476" y="1093"/>
                    <a:pt x="576" y="1118"/>
                    <a:pt x="683" y="1049"/>
                  </a:cubicBezTo>
                  <a:cubicBezTo>
                    <a:pt x="861" y="933"/>
                    <a:pt x="1038" y="817"/>
                    <a:pt x="1216" y="702"/>
                  </a:cubicBezTo>
                  <a:cubicBezTo>
                    <a:pt x="1223" y="697"/>
                    <a:pt x="1230" y="692"/>
                    <a:pt x="1237" y="688"/>
                  </a:cubicBezTo>
                  <a:cubicBezTo>
                    <a:pt x="1266" y="673"/>
                    <a:pt x="1294" y="679"/>
                    <a:pt x="1310" y="703"/>
                  </a:cubicBezTo>
                  <a:cubicBezTo>
                    <a:pt x="1325" y="727"/>
                    <a:pt x="1320" y="758"/>
                    <a:pt x="1293" y="776"/>
                  </a:cubicBezTo>
                  <a:cubicBezTo>
                    <a:pt x="1248" y="807"/>
                    <a:pt x="1202" y="836"/>
                    <a:pt x="1157" y="865"/>
                  </a:cubicBezTo>
                  <a:cubicBezTo>
                    <a:pt x="1018" y="956"/>
                    <a:pt x="878" y="1046"/>
                    <a:pt x="739" y="1137"/>
                  </a:cubicBezTo>
                  <a:cubicBezTo>
                    <a:pt x="689" y="1170"/>
                    <a:pt x="636" y="1192"/>
                    <a:pt x="575" y="1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p:nvSpPr>
          <p:spPr bwMode="auto">
            <a:xfrm>
              <a:off x="-2986" y="27"/>
              <a:ext cx="1080" cy="1129"/>
            </a:xfrm>
            <a:custGeom>
              <a:avLst/>
              <a:gdLst>
                <a:gd name="T0" fmla="*/ 1 w 457"/>
                <a:gd name="T1" fmla="*/ 247 h 478"/>
                <a:gd name="T2" fmla="*/ 227 w 457"/>
                <a:gd name="T3" fmla="*/ 2 h 478"/>
                <a:gd name="T4" fmla="*/ 455 w 457"/>
                <a:gd name="T5" fmla="*/ 216 h 478"/>
                <a:gd name="T6" fmla="*/ 410 w 457"/>
                <a:gd name="T7" fmla="*/ 282 h 478"/>
                <a:gd name="T8" fmla="*/ 352 w 457"/>
                <a:gd name="T9" fmla="*/ 226 h 478"/>
                <a:gd name="T10" fmla="*/ 234 w 457"/>
                <a:gd name="T11" fmla="*/ 108 h 478"/>
                <a:gd name="T12" fmla="*/ 108 w 457"/>
                <a:gd name="T13" fmla="*/ 207 h 478"/>
                <a:gd name="T14" fmla="*/ 159 w 457"/>
                <a:gd name="T15" fmla="*/ 333 h 478"/>
                <a:gd name="T16" fmla="*/ 294 w 457"/>
                <a:gd name="T17" fmla="*/ 335 h 478"/>
                <a:gd name="T18" fmla="*/ 320 w 457"/>
                <a:gd name="T19" fmla="*/ 316 h 478"/>
                <a:gd name="T20" fmla="*/ 392 w 457"/>
                <a:gd name="T21" fmla="*/ 325 h 478"/>
                <a:gd name="T22" fmla="*/ 382 w 457"/>
                <a:gd name="T23" fmla="*/ 399 h 478"/>
                <a:gd name="T24" fmla="*/ 136 w 457"/>
                <a:gd name="T25" fmla="*/ 440 h 478"/>
                <a:gd name="T26" fmla="*/ 1 w 457"/>
                <a:gd name="T27" fmla="*/ 247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7" h="478">
                  <a:moveTo>
                    <a:pt x="1" y="247"/>
                  </a:moveTo>
                  <a:cubicBezTo>
                    <a:pt x="0" y="107"/>
                    <a:pt x="101" y="4"/>
                    <a:pt x="227" y="2"/>
                  </a:cubicBezTo>
                  <a:cubicBezTo>
                    <a:pt x="345" y="0"/>
                    <a:pt x="449" y="98"/>
                    <a:pt x="455" y="216"/>
                  </a:cubicBezTo>
                  <a:cubicBezTo>
                    <a:pt x="457" y="255"/>
                    <a:pt x="441" y="279"/>
                    <a:pt x="410" y="282"/>
                  </a:cubicBezTo>
                  <a:cubicBezTo>
                    <a:pt x="377" y="286"/>
                    <a:pt x="357" y="266"/>
                    <a:pt x="352" y="226"/>
                  </a:cubicBezTo>
                  <a:cubicBezTo>
                    <a:pt x="342" y="155"/>
                    <a:pt x="297" y="111"/>
                    <a:pt x="234" y="108"/>
                  </a:cubicBezTo>
                  <a:cubicBezTo>
                    <a:pt x="172" y="106"/>
                    <a:pt x="121" y="145"/>
                    <a:pt x="108" y="207"/>
                  </a:cubicBezTo>
                  <a:cubicBezTo>
                    <a:pt x="97" y="254"/>
                    <a:pt x="118" y="305"/>
                    <a:pt x="159" y="333"/>
                  </a:cubicBezTo>
                  <a:cubicBezTo>
                    <a:pt x="198" y="360"/>
                    <a:pt x="254" y="361"/>
                    <a:pt x="294" y="335"/>
                  </a:cubicBezTo>
                  <a:cubicBezTo>
                    <a:pt x="303" y="329"/>
                    <a:pt x="311" y="322"/>
                    <a:pt x="320" y="316"/>
                  </a:cubicBezTo>
                  <a:cubicBezTo>
                    <a:pt x="345" y="299"/>
                    <a:pt x="375" y="303"/>
                    <a:pt x="392" y="325"/>
                  </a:cubicBezTo>
                  <a:cubicBezTo>
                    <a:pt x="410" y="348"/>
                    <a:pt x="407" y="376"/>
                    <a:pt x="382" y="399"/>
                  </a:cubicBezTo>
                  <a:cubicBezTo>
                    <a:pt x="319" y="459"/>
                    <a:pt x="215" y="478"/>
                    <a:pt x="136" y="440"/>
                  </a:cubicBezTo>
                  <a:cubicBezTo>
                    <a:pt x="50" y="398"/>
                    <a:pt x="4" y="328"/>
                    <a:pt x="1" y="2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p:nvSpPr>
          <p:spPr bwMode="auto">
            <a:xfrm>
              <a:off x="-1838" y="1782"/>
              <a:ext cx="747" cy="642"/>
            </a:xfrm>
            <a:custGeom>
              <a:avLst/>
              <a:gdLst>
                <a:gd name="T0" fmla="*/ 315 w 316"/>
                <a:gd name="T1" fmla="*/ 214 h 272"/>
                <a:gd name="T2" fmla="*/ 282 w 316"/>
                <a:gd name="T3" fmla="*/ 263 h 272"/>
                <a:gd name="T4" fmla="*/ 220 w 316"/>
                <a:gd name="T5" fmla="*/ 242 h 272"/>
                <a:gd name="T6" fmla="*/ 82 w 316"/>
                <a:gd name="T7" fmla="*/ 130 h 272"/>
                <a:gd name="T8" fmla="*/ 37 w 316"/>
                <a:gd name="T9" fmla="*/ 107 h 272"/>
                <a:gd name="T10" fmla="*/ 11 w 316"/>
                <a:gd name="T11" fmla="*/ 40 h 272"/>
                <a:gd name="T12" fmla="*/ 80 w 316"/>
                <a:gd name="T13" fmla="*/ 13 h 272"/>
                <a:gd name="T14" fmla="*/ 302 w 316"/>
                <a:gd name="T15" fmla="*/ 178 h 272"/>
                <a:gd name="T16" fmla="*/ 315 w 316"/>
                <a:gd name="T17" fmla="*/ 214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6" h="272">
                  <a:moveTo>
                    <a:pt x="315" y="214"/>
                  </a:moveTo>
                  <a:cubicBezTo>
                    <a:pt x="315" y="237"/>
                    <a:pt x="304" y="254"/>
                    <a:pt x="282" y="263"/>
                  </a:cubicBezTo>
                  <a:cubicBezTo>
                    <a:pt x="256" y="272"/>
                    <a:pt x="236" y="262"/>
                    <a:pt x="220" y="242"/>
                  </a:cubicBezTo>
                  <a:cubicBezTo>
                    <a:pt x="182" y="195"/>
                    <a:pt x="134" y="160"/>
                    <a:pt x="82" y="130"/>
                  </a:cubicBezTo>
                  <a:cubicBezTo>
                    <a:pt x="68" y="122"/>
                    <a:pt x="52" y="116"/>
                    <a:pt x="37" y="107"/>
                  </a:cubicBezTo>
                  <a:cubicBezTo>
                    <a:pt x="10" y="91"/>
                    <a:pt x="0" y="65"/>
                    <a:pt x="11" y="40"/>
                  </a:cubicBezTo>
                  <a:cubicBezTo>
                    <a:pt x="22" y="14"/>
                    <a:pt x="51" y="0"/>
                    <a:pt x="80" y="13"/>
                  </a:cubicBezTo>
                  <a:cubicBezTo>
                    <a:pt x="167" y="51"/>
                    <a:pt x="244" y="103"/>
                    <a:pt x="302" y="178"/>
                  </a:cubicBezTo>
                  <a:cubicBezTo>
                    <a:pt x="310" y="189"/>
                    <a:pt x="316" y="200"/>
                    <a:pt x="315" y="2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2"/>
            <p:cNvSpPr>
              <a:spLocks/>
            </p:cNvSpPr>
            <p:nvPr/>
          </p:nvSpPr>
          <p:spPr bwMode="auto">
            <a:xfrm>
              <a:off x="-1495" y="1503"/>
              <a:ext cx="418" cy="439"/>
            </a:xfrm>
            <a:custGeom>
              <a:avLst/>
              <a:gdLst>
                <a:gd name="T0" fmla="*/ 176 w 177"/>
                <a:gd name="T1" fmla="*/ 130 h 186"/>
                <a:gd name="T2" fmla="*/ 147 w 177"/>
                <a:gd name="T3" fmla="*/ 176 h 186"/>
                <a:gd name="T4" fmla="*/ 96 w 177"/>
                <a:gd name="T5" fmla="*/ 171 h 186"/>
                <a:gd name="T6" fmla="*/ 15 w 177"/>
                <a:gd name="T7" fmla="*/ 86 h 186"/>
                <a:gd name="T8" fmla="*/ 17 w 177"/>
                <a:gd name="T9" fmla="*/ 27 h 186"/>
                <a:gd name="T10" fmla="*/ 74 w 177"/>
                <a:gd name="T11" fmla="*/ 10 h 186"/>
                <a:gd name="T12" fmla="*/ 175 w 177"/>
                <a:gd name="T13" fmla="*/ 117 h 186"/>
                <a:gd name="T14" fmla="*/ 176 w 177"/>
                <a:gd name="T15" fmla="*/ 130 h 1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186">
                  <a:moveTo>
                    <a:pt x="176" y="130"/>
                  </a:moveTo>
                  <a:cubicBezTo>
                    <a:pt x="175" y="150"/>
                    <a:pt x="166" y="166"/>
                    <a:pt x="147" y="176"/>
                  </a:cubicBezTo>
                  <a:cubicBezTo>
                    <a:pt x="129" y="186"/>
                    <a:pt x="110" y="184"/>
                    <a:pt x="96" y="171"/>
                  </a:cubicBezTo>
                  <a:cubicBezTo>
                    <a:pt x="67" y="145"/>
                    <a:pt x="40" y="116"/>
                    <a:pt x="15" y="86"/>
                  </a:cubicBezTo>
                  <a:cubicBezTo>
                    <a:pt x="0" y="68"/>
                    <a:pt x="3" y="46"/>
                    <a:pt x="17" y="27"/>
                  </a:cubicBezTo>
                  <a:cubicBezTo>
                    <a:pt x="31" y="8"/>
                    <a:pt x="54" y="0"/>
                    <a:pt x="74" y="10"/>
                  </a:cubicBezTo>
                  <a:cubicBezTo>
                    <a:pt x="119" y="34"/>
                    <a:pt x="152" y="71"/>
                    <a:pt x="175" y="117"/>
                  </a:cubicBezTo>
                  <a:cubicBezTo>
                    <a:pt x="177" y="121"/>
                    <a:pt x="176" y="126"/>
                    <a:pt x="176"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3"/>
            <p:cNvSpPr>
              <a:spLocks/>
            </p:cNvSpPr>
            <p:nvPr/>
          </p:nvSpPr>
          <p:spPr bwMode="auto">
            <a:xfrm>
              <a:off x="-2036" y="2181"/>
              <a:ext cx="482" cy="267"/>
            </a:xfrm>
            <a:custGeom>
              <a:avLst/>
              <a:gdLst>
                <a:gd name="T0" fmla="*/ 88 w 204"/>
                <a:gd name="T1" fmla="*/ 0 h 113"/>
                <a:gd name="T2" fmla="*/ 157 w 204"/>
                <a:gd name="T3" fmla="*/ 9 h 113"/>
                <a:gd name="T4" fmla="*/ 200 w 204"/>
                <a:gd name="T5" fmla="*/ 67 h 113"/>
                <a:gd name="T6" fmla="*/ 143 w 204"/>
                <a:gd name="T7" fmla="*/ 112 h 113"/>
                <a:gd name="T8" fmla="*/ 48 w 204"/>
                <a:gd name="T9" fmla="*/ 105 h 113"/>
                <a:gd name="T10" fmla="*/ 0 w 204"/>
                <a:gd name="T11" fmla="*/ 54 h 113"/>
                <a:gd name="T12" fmla="*/ 49 w 204"/>
                <a:gd name="T13" fmla="*/ 2 h 113"/>
                <a:gd name="T14" fmla="*/ 88 w 204"/>
                <a:gd name="T15" fmla="*/ 2 h 113"/>
                <a:gd name="T16" fmla="*/ 88 w 204"/>
                <a:gd name="T17"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 h="113">
                  <a:moveTo>
                    <a:pt x="88" y="0"/>
                  </a:moveTo>
                  <a:cubicBezTo>
                    <a:pt x="111" y="3"/>
                    <a:pt x="135" y="4"/>
                    <a:pt x="157" y="9"/>
                  </a:cubicBezTo>
                  <a:cubicBezTo>
                    <a:pt x="188" y="16"/>
                    <a:pt x="204" y="40"/>
                    <a:pt x="200" y="67"/>
                  </a:cubicBezTo>
                  <a:cubicBezTo>
                    <a:pt x="196" y="94"/>
                    <a:pt x="173" y="113"/>
                    <a:pt x="143" y="112"/>
                  </a:cubicBezTo>
                  <a:cubicBezTo>
                    <a:pt x="111" y="110"/>
                    <a:pt x="79" y="108"/>
                    <a:pt x="48" y="105"/>
                  </a:cubicBezTo>
                  <a:cubicBezTo>
                    <a:pt x="19" y="102"/>
                    <a:pt x="1" y="82"/>
                    <a:pt x="0" y="54"/>
                  </a:cubicBezTo>
                  <a:cubicBezTo>
                    <a:pt x="0" y="25"/>
                    <a:pt x="19" y="5"/>
                    <a:pt x="49" y="2"/>
                  </a:cubicBezTo>
                  <a:cubicBezTo>
                    <a:pt x="62" y="1"/>
                    <a:pt x="75" y="2"/>
                    <a:pt x="88" y="2"/>
                  </a:cubicBezTo>
                  <a:cubicBezTo>
                    <a:pt x="88" y="1"/>
                    <a:pt x="88" y="0"/>
                    <a:pt x="8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4"/>
            <p:cNvSpPr>
              <a:spLocks/>
            </p:cNvSpPr>
            <p:nvPr/>
          </p:nvSpPr>
          <p:spPr bwMode="auto">
            <a:xfrm>
              <a:off x="-2617" y="402"/>
              <a:ext cx="340" cy="343"/>
            </a:xfrm>
            <a:custGeom>
              <a:avLst/>
              <a:gdLst>
                <a:gd name="T0" fmla="*/ 142 w 144"/>
                <a:gd name="T1" fmla="*/ 76 h 145"/>
                <a:gd name="T2" fmla="*/ 66 w 144"/>
                <a:gd name="T3" fmla="*/ 142 h 145"/>
                <a:gd name="T4" fmla="*/ 2 w 144"/>
                <a:gd name="T5" fmla="*/ 68 h 145"/>
                <a:gd name="T6" fmla="*/ 75 w 144"/>
                <a:gd name="T7" fmla="*/ 2 h 145"/>
                <a:gd name="T8" fmla="*/ 142 w 144"/>
                <a:gd name="T9" fmla="*/ 76 h 145"/>
              </a:gdLst>
              <a:ahLst/>
              <a:cxnLst>
                <a:cxn ang="0">
                  <a:pos x="T0" y="T1"/>
                </a:cxn>
                <a:cxn ang="0">
                  <a:pos x="T2" y="T3"/>
                </a:cxn>
                <a:cxn ang="0">
                  <a:pos x="T4" y="T5"/>
                </a:cxn>
                <a:cxn ang="0">
                  <a:pos x="T6" y="T7"/>
                </a:cxn>
                <a:cxn ang="0">
                  <a:pos x="T8" y="T9"/>
                </a:cxn>
              </a:cxnLst>
              <a:rect l="0" t="0" r="r" b="b"/>
              <a:pathLst>
                <a:path w="144" h="145">
                  <a:moveTo>
                    <a:pt x="142" y="76"/>
                  </a:moveTo>
                  <a:cubicBezTo>
                    <a:pt x="139" y="116"/>
                    <a:pt x="106" y="145"/>
                    <a:pt x="66" y="142"/>
                  </a:cubicBezTo>
                  <a:cubicBezTo>
                    <a:pt x="29" y="139"/>
                    <a:pt x="0" y="106"/>
                    <a:pt x="2" y="68"/>
                  </a:cubicBezTo>
                  <a:cubicBezTo>
                    <a:pt x="5" y="31"/>
                    <a:pt x="38" y="0"/>
                    <a:pt x="75" y="2"/>
                  </a:cubicBezTo>
                  <a:cubicBezTo>
                    <a:pt x="114" y="4"/>
                    <a:pt x="144" y="38"/>
                    <a:pt x="142"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67" name="Picture 166">
            <a:extLst>
              <a:ext uri="{FF2B5EF4-FFF2-40B4-BE49-F238E27FC236}">
                <a16:creationId xmlns:a16="http://schemas.microsoft.com/office/drawing/2014/main" id="{2A403EB8-1B80-5E8F-8256-5C5625D1C41F}"/>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767570" y="1"/>
            <a:ext cx="1376430" cy="917620"/>
          </a:xfrm>
          <a:prstGeom prst="rect">
            <a:avLst/>
          </a:prstGeom>
        </p:spPr>
      </p:pic>
      <p:sp>
        <p:nvSpPr>
          <p:cNvPr id="8" name="Slide Number Placeholder 7"/>
          <p:cNvSpPr>
            <a:spLocks noGrp="1"/>
          </p:cNvSpPr>
          <p:nvPr>
            <p:ph type="sldNum" sz="quarter" idx="12"/>
          </p:nvPr>
        </p:nvSpPr>
        <p:spPr/>
        <p:txBody>
          <a:bodyPr/>
          <a:lstStyle/>
          <a:p>
            <a:fld id="{BDCA8EC3-6684-44AA-BBA4-DEDB48326CE2}" type="slidenum">
              <a:rPr lang="en-US" smtClean="0"/>
              <a:t>8</a:t>
            </a:fld>
            <a:endParaRPr lang="en-US"/>
          </a:p>
        </p:txBody>
      </p:sp>
    </p:spTree>
    <p:extLst>
      <p:ext uri="{BB962C8B-B14F-4D97-AF65-F5344CB8AC3E}">
        <p14:creationId xmlns:p14="http://schemas.microsoft.com/office/powerpoint/2010/main" val="4217264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42C34"/>
        </a:solidFill>
        <a:effectLst/>
      </p:bgPr>
    </p:bg>
    <p:spTree>
      <p:nvGrpSpPr>
        <p:cNvPr id="1" name=""/>
        <p:cNvGrpSpPr/>
        <p:nvPr/>
      </p:nvGrpSpPr>
      <p:grpSpPr>
        <a:xfrm>
          <a:off x="0" y="0"/>
          <a:ext cx="0" cy="0"/>
          <a:chOff x="0" y="0"/>
          <a:chExt cx="0" cy="0"/>
        </a:xfrm>
      </p:grpSpPr>
      <p:sp>
        <p:nvSpPr>
          <p:cNvPr id="84" name="Rectangle 83"/>
          <p:cNvSpPr/>
          <p:nvPr/>
        </p:nvSpPr>
        <p:spPr>
          <a:xfrm>
            <a:off x="0" y="0"/>
            <a:ext cx="9144000" cy="5143500"/>
          </a:xfrm>
          <a:prstGeom prst="rect">
            <a:avLst/>
          </a:prstGeom>
          <a:gradFill flip="none" rotWithShape="1">
            <a:gsLst>
              <a:gs pos="76000">
                <a:srgbClr val="1A4F43"/>
              </a:gs>
              <a:gs pos="23650">
                <a:schemeClr val="tx2">
                  <a:lumMod val="75000"/>
                </a:schemeClr>
              </a:gs>
              <a:gs pos="0">
                <a:schemeClr val="accent1">
                  <a:alpha val="70000"/>
                </a:schemeClr>
              </a:gs>
              <a:gs pos="50000">
                <a:srgbClr val="242C34">
                  <a:alpha val="70000"/>
                </a:srgbClr>
              </a:gs>
              <a:gs pos="100000">
                <a:schemeClr val="accent2">
                  <a:lumMod val="50000"/>
                  <a:alpha val="80000"/>
                </a:schemeClr>
              </a:gs>
            </a:gsLst>
            <a:lin ang="2700000" scaled="1"/>
            <a:tileRect/>
          </a:gradFill>
          <a:ln w="12700" cap="flat" cmpd="sng" algn="ctr">
            <a:noFill/>
            <a:prstDash val="solid"/>
            <a:miter lim="800000"/>
          </a:ln>
          <a:effectLst/>
        </p:spPr>
        <p:txBody>
          <a:bodyPr lIns="182843" tIns="91422" rIns="182843" bIns="91422" rtlCol="0" anchor="ctr"/>
          <a:lstStyle/>
          <a:p>
            <a:pPr algn="ctr" defTabSz="1828434"/>
            <a:endParaRPr lang="bg-BG" sz="3600" kern="0" dirty="0">
              <a:solidFill>
                <a:srgbClr val="FFFFFF"/>
              </a:solidFill>
              <a:latin typeface="Lato Light"/>
              <a:cs typeface="Gisha" pitchFamily="34" charset="-79"/>
            </a:endParaRPr>
          </a:p>
        </p:txBody>
      </p:sp>
      <p:pic>
        <p:nvPicPr>
          <p:cNvPr id="172" name="Picture 171">
            <a:extLst>
              <a:ext uri="{FF2B5EF4-FFF2-40B4-BE49-F238E27FC236}">
                <a16:creationId xmlns:a16="http://schemas.microsoft.com/office/drawing/2014/main" id="{4E1AF7D2-C45D-D001-FDE9-479FC1A4AC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965" y="3879372"/>
            <a:ext cx="1466009" cy="1099507"/>
          </a:xfrm>
          <a:prstGeom prst="rect">
            <a:avLst/>
          </a:prstGeom>
        </p:spPr>
      </p:pic>
      <p:sp>
        <p:nvSpPr>
          <p:cNvPr id="4" name="Rectangle 3"/>
          <p:cNvSpPr/>
          <p:nvPr/>
        </p:nvSpPr>
        <p:spPr>
          <a:xfrm>
            <a:off x="152400" y="285750"/>
            <a:ext cx="7315200" cy="461665"/>
          </a:xfrm>
          <a:prstGeom prst="rect">
            <a:avLst/>
          </a:prstGeom>
        </p:spPr>
        <p:txBody>
          <a:bodyPr wrap="square">
            <a:spAutoFit/>
          </a:bodyPr>
          <a:lstStyle/>
          <a:p>
            <a:r>
              <a:rPr lang="en-US" sz="2400" dirty="0">
                <a:solidFill>
                  <a:schemeClr val="bg1"/>
                </a:solidFill>
                <a:latin typeface="+mj-lt"/>
              </a:rPr>
              <a:t>Side Benefits</a:t>
            </a:r>
          </a:p>
        </p:txBody>
      </p:sp>
      <p:sp>
        <p:nvSpPr>
          <p:cNvPr id="2" name="Rectangle 1"/>
          <p:cNvSpPr/>
          <p:nvPr/>
        </p:nvSpPr>
        <p:spPr>
          <a:xfrm>
            <a:off x="228600" y="742950"/>
            <a:ext cx="1524000" cy="660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276600" y="1365927"/>
            <a:ext cx="4176712" cy="446276"/>
          </a:xfrm>
          <a:prstGeom prst="rect">
            <a:avLst/>
          </a:prstGeom>
        </p:spPr>
        <p:txBody>
          <a:bodyPr wrap="square">
            <a:spAutoFit/>
          </a:bodyPr>
          <a:lstStyle/>
          <a:p>
            <a:r>
              <a:rPr lang="en-US" sz="1200" dirty="0">
                <a:solidFill>
                  <a:schemeClr val="bg1"/>
                </a:solidFill>
              </a:rPr>
              <a:t>Cleaner air. Less dust and pollution. Less CO2 in the building.</a:t>
            </a:r>
            <a:br>
              <a:rPr lang="en-US" sz="1200" dirty="0">
                <a:solidFill>
                  <a:schemeClr val="bg1"/>
                </a:solidFill>
              </a:rPr>
            </a:br>
            <a:r>
              <a:rPr lang="en-US" sz="1100" dirty="0">
                <a:solidFill>
                  <a:schemeClr val="bg1">
                    <a:lumMod val="65000"/>
                  </a:schemeClr>
                </a:solidFill>
              </a:rPr>
              <a:t>Resulting in better working conditions </a:t>
            </a:r>
          </a:p>
        </p:txBody>
      </p:sp>
      <p:pic>
        <p:nvPicPr>
          <p:cNvPr id="167" name="Picture 166">
            <a:extLst>
              <a:ext uri="{FF2B5EF4-FFF2-40B4-BE49-F238E27FC236}">
                <a16:creationId xmlns:a16="http://schemas.microsoft.com/office/drawing/2014/main" id="{429FD51F-AAC6-9A0C-50DF-B3FC22281FC3}"/>
              </a:ext>
            </a:extLst>
          </p:cNvPr>
          <p:cNvPicPr>
            <a:picLocks noChangeAspect="1"/>
          </p:cNvPicPr>
          <p:nvPr/>
        </p:nvPicPr>
        <p:blipFill>
          <a:blip r:embed="rId3"/>
          <a:stretch>
            <a:fillRect/>
          </a:stretch>
        </p:blipFill>
        <p:spPr>
          <a:xfrm>
            <a:off x="607122" y="1091243"/>
            <a:ext cx="1957580" cy="1099508"/>
          </a:xfrm>
          <a:prstGeom prst="rect">
            <a:avLst/>
          </a:prstGeom>
        </p:spPr>
      </p:pic>
      <p:pic>
        <p:nvPicPr>
          <p:cNvPr id="168" name="Picture 167">
            <a:extLst>
              <a:ext uri="{FF2B5EF4-FFF2-40B4-BE49-F238E27FC236}">
                <a16:creationId xmlns:a16="http://schemas.microsoft.com/office/drawing/2014/main" id="{70347DF7-DB7F-05D2-E19B-CBD568339949}"/>
              </a:ext>
            </a:extLst>
          </p:cNvPr>
          <p:cNvPicPr>
            <a:picLocks noChangeAspect="1"/>
          </p:cNvPicPr>
          <p:nvPr/>
        </p:nvPicPr>
        <p:blipFill>
          <a:blip r:embed="rId4"/>
          <a:stretch>
            <a:fillRect/>
          </a:stretch>
        </p:blipFill>
        <p:spPr>
          <a:xfrm>
            <a:off x="5656753" y="2495550"/>
            <a:ext cx="2269217" cy="1099507"/>
          </a:xfrm>
          <a:prstGeom prst="rect">
            <a:avLst/>
          </a:prstGeom>
        </p:spPr>
      </p:pic>
      <p:sp>
        <p:nvSpPr>
          <p:cNvPr id="169" name="Rectangle 168"/>
          <p:cNvSpPr/>
          <p:nvPr/>
        </p:nvSpPr>
        <p:spPr>
          <a:xfrm>
            <a:off x="533400" y="2737526"/>
            <a:ext cx="4038600" cy="615553"/>
          </a:xfrm>
          <a:prstGeom prst="rect">
            <a:avLst/>
          </a:prstGeom>
        </p:spPr>
        <p:txBody>
          <a:bodyPr wrap="square">
            <a:spAutoFit/>
          </a:bodyPr>
          <a:lstStyle/>
          <a:p>
            <a:pPr algn="ctr"/>
            <a:r>
              <a:rPr lang="en-US" sz="1200" dirty="0">
                <a:solidFill>
                  <a:schemeClr val="bg1"/>
                </a:solidFill>
              </a:rPr>
              <a:t>Very fast heat-up and recovery time.</a:t>
            </a:r>
            <a:br>
              <a:rPr lang="en-US" sz="1200" dirty="0">
                <a:solidFill>
                  <a:schemeClr val="bg1"/>
                </a:solidFill>
              </a:rPr>
            </a:br>
            <a:r>
              <a:rPr lang="en-US" sz="1100" dirty="0">
                <a:solidFill>
                  <a:schemeClr val="bg1">
                    <a:lumMod val="65000"/>
                  </a:schemeClr>
                </a:solidFill>
              </a:rPr>
              <a:t>No need to pre-heat building before occupancy, super fast heat recovery if a door has to be opened</a:t>
            </a:r>
          </a:p>
        </p:txBody>
      </p:sp>
      <p:sp>
        <p:nvSpPr>
          <p:cNvPr id="170" name="Rectangle 169"/>
          <p:cNvSpPr/>
          <p:nvPr/>
        </p:nvSpPr>
        <p:spPr>
          <a:xfrm>
            <a:off x="3567112" y="4017536"/>
            <a:ext cx="4612481" cy="646331"/>
          </a:xfrm>
          <a:prstGeom prst="rect">
            <a:avLst/>
          </a:prstGeom>
        </p:spPr>
        <p:txBody>
          <a:bodyPr wrap="square">
            <a:spAutoFit/>
          </a:bodyPr>
          <a:lstStyle/>
          <a:p>
            <a:r>
              <a:rPr lang="en-US" sz="1200" dirty="0">
                <a:solidFill>
                  <a:schemeClr val="bg1"/>
                </a:solidFill>
              </a:rPr>
              <a:t>Resilient .  Small zone design - a single failure doesn't freeze the whole warehouse and  repairs and servicing can be done without whole-system downtime</a:t>
            </a:r>
          </a:p>
        </p:txBody>
      </p:sp>
      <p:cxnSp>
        <p:nvCxnSpPr>
          <p:cNvPr id="173" name="Straight Connector 172"/>
          <p:cNvCxnSpPr/>
          <p:nvPr/>
        </p:nvCxnSpPr>
        <p:spPr>
          <a:xfrm flipH="1">
            <a:off x="228600" y="2343150"/>
            <a:ext cx="769737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228600" y="3714750"/>
            <a:ext cx="769737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A403EB8-1B80-5E8F-8256-5C5625D1C41F}"/>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767570" y="1"/>
            <a:ext cx="1376430" cy="917620"/>
          </a:xfrm>
          <a:prstGeom prst="rect">
            <a:avLst/>
          </a:prstGeom>
        </p:spPr>
      </p:pic>
      <p:sp>
        <p:nvSpPr>
          <p:cNvPr id="3" name="Slide Number Placeholder 2"/>
          <p:cNvSpPr>
            <a:spLocks noGrp="1"/>
          </p:cNvSpPr>
          <p:nvPr>
            <p:ph type="sldNum" sz="quarter" idx="12"/>
          </p:nvPr>
        </p:nvSpPr>
        <p:spPr/>
        <p:txBody>
          <a:bodyPr/>
          <a:lstStyle/>
          <a:p>
            <a:fld id="{BDCA8EC3-6684-44AA-BBA4-DEDB48326CE2}" type="slidenum">
              <a:rPr lang="en-US" smtClean="0"/>
              <a:t>9</a:t>
            </a:fld>
            <a:endParaRPr lang="en-US"/>
          </a:p>
        </p:txBody>
      </p:sp>
    </p:spTree>
    <p:extLst>
      <p:ext uri="{BB962C8B-B14F-4D97-AF65-F5344CB8AC3E}">
        <p14:creationId xmlns:p14="http://schemas.microsoft.com/office/powerpoint/2010/main" val="762329011"/>
      </p:ext>
    </p:extLst>
  </p:cSld>
  <p:clrMapOvr>
    <a:masterClrMapping/>
  </p:clrMapOvr>
</p:sld>
</file>

<file path=ppt/theme/theme1.xml><?xml version="1.0" encoding="utf-8"?>
<a:theme xmlns:a="http://schemas.openxmlformats.org/drawingml/2006/main" name="Office Theme">
  <a:themeElements>
    <a:clrScheme name="Custom 59">
      <a:dk1>
        <a:sysClr val="windowText" lastClr="000000"/>
      </a:dk1>
      <a:lt1>
        <a:sysClr val="window" lastClr="FFFFFF"/>
      </a:lt1>
      <a:dk2>
        <a:srgbClr val="1F497D"/>
      </a:dk2>
      <a:lt2>
        <a:srgbClr val="F5F5F5"/>
      </a:lt2>
      <a:accent1>
        <a:srgbClr val="1B9EFC"/>
      </a:accent1>
      <a:accent2>
        <a:srgbClr val="25DDA1"/>
      </a:accent2>
      <a:accent3>
        <a:srgbClr val="20BADA"/>
      </a:accent3>
      <a:accent4>
        <a:srgbClr val="22CDBC"/>
      </a:accent4>
      <a:accent5>
        <a:srgbClr val="4BACC6"/>
      </a:accent5>
      <a:accent6>
        <a:srgbClr val="F79646"/>
      </a:accent6>
      <a:hlink>
        <a:srgbClr val="20BADA"/>
      </a:hlink>
      <a:folHlink>
        <a:srgbClr val="22CDBC"/>
      </a:folHlink>
    </a:clrScheme>
    <a:fontScheme name="Custom 93">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549</TotalTime>
  <Words>1600</Words>
  <Application>Microsoft Macintosh PowerPoint</Application>
  <PresentationFormat>On-screen Show (16:9)</PresentationFormat>
  <Paragraphs>243</Paragraphs>
  <Slides>21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Aptos</vt:lpstr>
      <vt:lpstr>Arial</vt:lpstr>
      <vt:lpstr>Calibri</vt:lpstr>
      <vt:lpstr>Gisha</vt:lpstr>
      <vt:lpstr>Lato Light</vt:lpstr>
      <vt:lpstr>Poppins</vt:lpstr>
      <vt:lpstr>Poppins SemiBold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Miro</dc:creator>
  <cp:lastModifiedBy>Microsoft Office User</cp:lastModifiedBy>
  <cp:revision>87</cp:revision>
  <dcterms:created xsi:type="dcterms:W3CDTF">2026-01-20T16:13:41Z</dcterms:created>
  <dcterms:modified xsi:type="dcterms:W3CDTF">2026-05-14T12:08:38Z</dcterms:modified>
</cp:coreProperties>
</file>