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  <p:sldMasterId id="2147483777" r:id="rId2"/>
  </p:sldMasterIdLst>
  <p:notesMasterIdLst>
    <p:notesMasterId r:id="rId26"/>
  </p:notesMasterIdLst>
  <p:sldIdLst>
    <p:sldId id="256" r:id="rId3"/>
    <p:sldId id="326" r:id="rId4"/>
    <p:sldId id="283" r:id="rId5"/>
    <p:sldId id="328" r:id="rId6"/>
    <p:sldId id="327" r:id="rId7"/>
    <p:sldId id="329" r:id="rId8"/>
    <p:sldId id="331" r:id="rId9"/>
    <p:sldId id="334" r:id="rId10"/>
    <p:sldId id="333" r:id="rId11"/>
    <p:sldId id="335" r:id="rId12"/>
    <p:sldId id="336" r:id="rId13"/>
    <p:sldId id="353" r:id="rId14"/>
    <p:sldId id="354" r:id="rId15"/>
    <p:sldId id="352" r:id="rId16"/>
    <p:sldId id="355" r:id="rId17"/>
    <p:sldId id="351" r:id="rId18"/>
    <p:sldId id="356" r:id="rId19"/>
    <p:sldId id="349" r:id="rId20"/>
    <p:sldId id="357" r:id="rId21"/>
    <p:sldId id="350" r:id="rId22"/>
    <p:sldId id="304" r:id="rId23"/>
    <p:sldId id="325" r:id="rId24"/>
    <p:sldId id="28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4660"/>
  </p:normalViewPr>
  <p:slideViewPr>
    <p:cSldViewPr snapToGrid="0">
      <p:cViewPr varScale="1">
        <p:scale>
          <a:sx n="84" d="100"/>
          <a:sy n="84" d="100"/>
        </p:scale>
        <p:origin x="5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70817\Desktop\IIIBF\CeWM-New\Marvelous%20Pious%20Foundations%20(Waqfs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7F6-4C8F-A1C2-B87D95ED87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7F6-4C8F-A1C2-B87D95ED87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7F6-4C8F-A1C2-B87D95ED87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77F6-4C8F-A1C2-B87D95ED87C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77F6-4C8F-A1C2-B87D95ED87C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77F6-4C8F-A1C2-B87D95ED87C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77F6-4C8F-A1C2-B87D95ED87C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77F6-4C8F-A1C2-B87D95ED87C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77F6-4C8F-A1C2-B87D95ED87C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77F6-4C8F-A1C2-B87D95ED87C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77F6-4C8F-A1C2-B87D95ED87C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7-77F6-4C8F-A1C2-B87D95ED87C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7F6-4C8F-A1C2-B87D95ED87C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7F6-4C8F-A1C2-B87D95ED87C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7F6-4C8F-A1C2-B87D95ED87C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7F6-4C8F-A1C2-B87D95ED87C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7F6-4C8F-A1C2-B87D95ED87CC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7F6-4C8F-A1C2-B87D95ED87CC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7F6-4C8F-A1C2-B87D95ED87CC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7F6-4C8F-A1C2-B87D95ED87CC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7F6-4C8F-A1C2-B87D95ED87CC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7F6-4C8F-A1C2-B87D95ED87CC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7F6-4C8F-A1C2-B87D95ED87CC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7F6-4C8F-A1C2-B87D95ED87C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Sheet3!$K$7:$K$18</c:f>
              <c:strCache>
                <c:ptCount val="12"/>
                <c:pt idx="0">
                  <c:v>SDG1</c:v>
                </c:pt>
                <c:pt idx="1">
                  <c:v>SDG2</c:v>
                </c:pt>
                <c:pt idx="2">
                  <c:v>SDG3</c:v>
                </c:pt>
                <c:pt idx="3">
                  <c:v>SDG4</c:v>
                </c:pt>
                <c:pt idx="4">
                  <c:v>SDG5</c:v>
                </c:pt>
                <c:pt idx="5">
                  <c:v>SDG6</c:v>
                </c:pt>
                <c:pt idx="6">
                  <c:v>SDG8</c:v>
                </c:pt>
                <c:pt idx="7">
                  <c:v>SDG9</c:v>
                </c:pt>
                <c:pt idx="8">
                  <c:v>SDG11</c:v>
                </c:pt>
                <c:pt idx="9">
                  <c:v>SDG14</c:v>
                </c:pt>
                <c:pt idx="10">
                  <c:v>SDG15</c:v>
                </c:pt>
                <c:pt idx="11">
                  <c:v>SDG16</c:v>
                </c:pt>
              </c:strCache>
            </c:strRef>
          </c:cat>
          <c:val>
            <c:numRef>
              <c:f>Sheet3!$L$7:$L$18</c:f>
              <c:numCache>
                <c:formatCode>General</c:formatCode>
                <c:ptCount val="12"/>
                <c:pt idx="0">
                  <c:v>10</c:v>
                </c:pt>
                <c:pt idx="1">
                  <c:v>6</c:v>
                </c:pt>
                <c:pt idx="2">
                  <c:v>13</c:v>
                </c:pt>
                <c:pt idx="3">
                  <c:v>8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3</c:v>
                </c:pt>
                <c:pt idx="8">
                  <c:v>24</c:v>
                </c:pt>
                <c:pt idx="9">
                  <c:v>1</c:v>
                </c:pt>
                <c:pt idx="10">
                  <c:v>9</c:v>
                </c:pt>
                <c:pt idx="1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7F6-4C8F-A1C2-B87D95ED87C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D125E9-6786-4073-81A7-A275140C54D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2BB84E0-93A1-4C01-AE9F-6C735AB2D6C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ZAKAT &amp; SADAQA</a:t>
          </a:r>
        </a:p>
      </dgm:t>
    </dgm:pt>
    <dgm:pt modelId="{7C01E284-C58A-433D-AC2D-C7E46614BC9B}" type="parTrans" cxnId="{F2B2AC77-9583-4FE1-95C6-9BBA519ACDB3}">
      <dgm:prSet/>
      <dgm:spPr/>
      <dgm:t>
        <a:bodyPr/>
        <a:lstStyle/>
        <a:p>
          <a:endParaRPr lang="en-US"/>
        </a:p>
      </dgm:t>
    </dgm:pt>
    <dgm:pt modelId="{60EBBB13-F3CE-4834-98A4-79523FCB480D}" type="sibTrans" cxnId="{F2B2AC77-9583-4FE1-95C6-9BBA519ACDB3}">
      <dgm:prSet/>
      <dgm:spPr/>
      <dgm:t>
        <a:bodyPr/>
        <a:lstStyle/>
        <a:p>
          <a:endParaRPr lang="en-US"/>
        </a:p>
      </dgm:t>
    </dgm:pt>
    <dgm:pt modelId="{A0D747B6-B467-47C2-88F5-DCCC06D8DC7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WAQF</a:t>
          </a:r>
        </a:p>
      </dgm:t>
    </dgm:pt>
    <dgm:pt modelId="{AB489E1B-6C8F-4751-94A8-2E21E26A175D}" type="parTrans" cxnId="{09F39501-03CE-45A1-A4D2-BF4B503DB89B}">
      <dgm:prSet/>
      <dgm:spPr/>
      <dgm:t>
        <a:bodyPr/>
        <a:lstStyle/>
        <a:p>
          <a:endParaRPr lang="en-US"/>
        </a:p>
      </dgm:t>
    </dgm:pt>
    <dgm:pt modelId="{80DC0C0D-EB30-4D9B-A422-5DCBDACAEC6B}" type="sibTrans" cxnId="{09F39501-03CE-45A1-A4D2-BF4B503DB89B}">
      <dgm:prSet/>
      <dgm:spPr/>
      <dgm:t>
        <a:bodyPr/>
        <a:lstStyle/>
        <a:p>
          <a:endParaRPr lang="en-US"/>
        </a:p>
      </dgm:t>
    </dgm:pt>
    <dgm:pt modelId="{455831CF-FDA5-4818-9792-FD6399EB016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NOT-FOR-PROFIT</a:t>
          </a:r>
        </a:p>
      </dgm:t>
    </dgm:pt>
    <dgm:pt modelId="{E046B231-C2C3-4AE0-9166-C7F63F2DFC57}" type="parTrans" cxnId="{E47E7A3E-BD9C-454C-985A-E0B2B53B4CED}">
      <dgm:prSet/>
      <dgm:spPr/>
      <dgm:t>
        <a:bodyPr/>
        <a:lstStyle/>
        <a:p>
          <a:endParaRPr lang="en-US"/>
        </a:p>
      </dgm:t>
    </dgm:pt>
    <dgm:pt modelId="{092055DD-D63D-42D3-A5F2-F94A2B1A40EB}" type="sibTrans" cxnId="{E47E7A3E-BD9C-454C-985A-E0B2B53B4CED}">
      <dgm:prSet/>
      <dgm:spPr/>
      <dgm:t>
        <a:bodyPr/>
        <a:lstStyle/>
        <a:p>
          <a:endParaRPr lang="en-US"/>
        </a:p>
      </dgm:t>
    </dgm:pt>
    <dgm:pt modelId="{BD6F1E13-F982-4DB3-9A44-69A77E99B666}" type="pres">
      <dgm:prSet presAssocID="{71D125E9-6786-4073-81A7-A275140C54DB}" presName="root" presStyleCnt="0">
        <dgm:presLayoutVars>
          <dgm:dir/>
          <dgm:resizeHandles val="exact"/>
        </dgm:presLayoutVars>
      </dgm:prSet>
      <dgm:spPr/>
    </dgm:pt>
    <dgm:pt modelId="{CE6B5F38-F6B1-4BA6-8ED9-E16C9E9F04D0}" type="pres">
      <dgm:prSet presAssocID="{F2BB84E0-93A1-4C01-AE9F-6C735AB2D6C6}" presName="compNode" presStyleCnt="0"/>
      <dgm:spPr/>
    </dgm:pt>
    <dgm:pt modelId="{CC2C955E-1C78-44E6-A34F-69153378A0D1}" type="pres">
      <dgm:prSet presAssocID="{F2BB84E0-93A1-4C01-AE9F-6C735AB2D6C6}" presName="iconBgRect" presStyleLbl="bgShp" presStyleIdx="0" presStyleCnt="3"/>
      <dgm:spPr/>
    </dgm:pt>
    <dgm:pt modelId="{0EEBB3AE-2324-473A-BB2F-D87EBA247DC2}" type="pres">
      <dgm:prSet presAssocID="{F2BB84E0-93A1-4C01-AE9F-6C735AB2D6C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success"/>
        </a:ext>
      </dgm:extLst>
    </dgm:pt>
    <dgm:pt modelId="{07A77DED-33F4-40A7-9967-24ADF37C7F9C}" type="pres">
      <dgm:prSet presAssocID="{F2BB84E0-93A1-4C01-AE9F-6C735AB2D6C6}" presName="spaceRect" presStyleCnt="0"/>
      <dgm:spPr/>
    </dgm:pt>
    <dgm:pt modelId="{BAD15174-7D0C-4960-9611-F0FB1DAA1244}" type="pres">
      <dgm:prSet presAssocID="{F2BB84E0-93A1-4C01-AE9F-6C735AB2D6C6}" presName="textRect" presStyleLbl="revTx" presStyleIdx="0" presStyleCnt="3">
        <dgm:presLayoutVars>
          <dgm:chMax val="1"/>
          <dgm:chPref val="1"/>
        </dgm:presLayoutVars>
      </dgm:prSet>
      <dgm:spPr/>
    </dgm:pt>
    <dgm:pt modelId="{B4D14E17-EE0C-4C28-9BCF-FB73FB91F1B6}" type="pres">
      <dgm:prSet presAssocID="{60EBBB13-F3CE-4834-98A4-79523FCB480D}" presName="sibTrans" presStyleCnt="0"/>
      <dgm:spPr/>
    </dgm:pt>
    <dgm:pt modelId="{B95D5B55-C6EB-4E51-B959-204863472612}" type="pres">
      <dgm:prSet presAssocID="{A0D747B6-B467-47C2-88F5-DCCC06D8DC74}" presName="compNode" presStyleCnt="0"/>
      <dgm:spPr/>
    </dgm:pt>
    <dgm:pt modelId="{F423B81A-437D-451E-9A3E-45019CE78A93}" type="pres">
      <dgm:prSet presAssocID="{A0D747B6-B467-47C2-88F5-DCCC06D8DC74}" presName="iconBgRect" presStyleLbl="bgShp" presStyleIdx="1" presStyleCnt="3"/>
      <dgm:spPr/>
    </dgm:pt>
    <dgm:pt modelId="{5A9AB4B4-2D26-4815-81B8-AABCA83C7996}" type="pres">
      <dgm:prSet presAssocID="{A0D747B6-B467-47C2-88F5-DCCC06D8DC7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3D1F61F0-2BE3-43CB-A895-E2E55A98275A}" type="pres">
      <dgm:prSet presAssocID="{A0D747B6-B467-47C2-88F5-DCCC06D8DC74}" presName="spaceRect" presStyleCnt="0"/>
      <dgm:spPr/>
    </dgm:pt>
    <dgm:pt modelId="{C151B8E5-9D32-4E28-8CF2-4C717776F057}" type="pres">
      <dgm:prSet presAssocID="{A0D747B6-B467-47C2-88F5-DCCC06D8DC74}" presName="textRect" presStyleLbl="revTx" presStyleIdx="1" presStyleCnt="3">
        <dgm:presLayoutVars>
          <dgm:chMax val="1"/>
          <dgm:chPref val="1"/>
        </dgm:presLayoutVars>
      </dgm:prSet>
      <dgm:spPr/>
    </dgm:pt>
    <dgm:pt modelId="{58C4BD14-7781-4CD6-B8AE-7D109D8BFACD}" type="pres">
      <dgm:prSet presAssocID="{80DC0C0D-EB30-4D9B-A422-5DCBDACAEC6B}" presName="sibTrans" presStyleCnt="0"/>
      <dgm:spPr/>
    </dgm:pt>
    <dgm:pt modelId="{490C1B33-E17E-48BD-AE08-809C22C28B09}" type="pres">
      <dgm:prSet presAssocID="{455831CF-FDA5-4818-9792-FD6399EB016D}" presName="compNode" presStyleCnt="0"/>
      <dgm:spPr/>
    </dgm:pt>
    <dgm:pt modelId="{F66803FD-0939-4C1D-A418-6E42A1007084}" type="pres">
      <dgm:prSet presAssocID="{455831CF-FDA5-4818-9792-FD6399EB016D}" presName="iconBgRect" presStyleLbl="bgShp" presStyleIdx="2" presStyleCnt="3"/>
      <dgm:spPr/>
    </dgm:pt>
    <dgm:pt modelId="{301EA0C5-1566-4963-B5F2-63C2D3CE1567}" type="pres">
      <dgm:prSet presAssocID="{455831CF-FDA5-4818-9792-FD6399EB016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A45361B0-04EF-473C-A850-342D541AE055}" type="pres">
      <dgm:prSet presAssocID="{455831CF-FDA5-4818-9792-FD6399EB016D}" presName="spaceRect" presStyleCnt="0"/>
      <dgm:spPr/>
    </dgm:pt>
    <dgm:pt modelId="{12678377-2ABE-4B7C-87BE-9E56E8C83793}" type="pres">
      <dgm:prSet presAssocID="{455831CF-FDA5-4818-9792-FD6399EB016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9F39501-03CE-45A1-A4D2-BF4B503DB89B}" srcId="{71D125E9-6786-4073-81A7-A275140C54DB}" destId="{A0D747B6-B467-47C2-88F5-DCCC06D8DC74}" srcOrd="1" destOrd="0" parTransId="{AB489E1B-6C8F-4751-94A8-2E21E26A175D}" sibTransId="{80DC0C0D-EB30-4D9B-A422-5DCBDACAEC6B}"/>
    <dgm:cxn modelId="{4A7C6625-0D0F-4AE8-A906-616120999ECA}" type="presOf" srcId="{455831CF-FDA5-4818-9792-FD6399EB016D}" destId="{12678377-2ABE-4B7C-87BE-9E56E8C83793}" srcOrd="0" destOrd="0" presId="urn:microsoft.com/office/officeart/2018/5/layout/IconCircleLabelList"/>
    <dgm:cxn modelId="{E47E7A3E-BD9C-454C-985A-E0B2B53B4CED}" srcId="{71D125E9-6786-4073-81A7-A275140C54DB}" destId="{455831CF-FDA5-4818-9792-FD6399EB016D}" srcOrd="2" destOrd="0" parTransId="{E046B231-C2C3-4AE0-9166-C7F63F2DFC57}" sibTransId="{092055DD-D63D-42D3-A5F2-F94A2B1A40EB}"/>
    <dgm:cxn modelId="{3A416860-6724-45DF-9B36-C8CE88F74ADE}" type="presOf" srcId="{A0D747B6-B467-47C2-88F5-DCCC06D8DC74}" destId="{C151B8E5-9D32-4E28-8CF2-4C717776F057}" srcOrd="0" destOrd="0" presId="urn:microsoft.com/office/officeart/2018/5/layout/IconCircleLabelList"/>
    <dgm:cxn modelId="{7488E247-7907-43E1-AC1F-186EE332C2EA}" type="presOf" srcId="{71D125E9-6786-4073-81A7-A275140C54DB}" destId="{BD6F1E13-F982-4DB3-9A44-69A77E99B666}" srcOrd="0" destOrd="0" presId="urn:microsoft.com/office/officeart/2018/5/layout/IconCircleLabelList"/>
    <dgm:cxn modelId="{F2B2AC77-9583-4FE1-95C6-9BBA519ACDB3}" srcId="{71D125E9-6786-4073-81A7-A275140C54DB}" destId="{F2BB84E0-93A1-4C01-AE9F-6C735AB2D6C6}" srcOrd="0" destOrd="0" parTransId="{7C01E284-C58A-433D-AC2D-C7E46614BC9B}" sibTransId="{60EBBB13-F3CE-4834-98A4-79523FCB480D}"/>
    <dgm:cxn modelId="{28B8117A-6086-4680-869C-F11A8CA365A6}" type="presOf" srcId="{F2BB84E0-93A1-4C01-AE9F-6C735AB2D6C6}" destId="{BAD15174-7D0C-4960-9611-F0FB1DAA1244}" srcOrd="0" destOrd="0" presId="urn:microsoft.com/office/officeart/2018/5/layout/IconCircleLabelList"/>
    <dgm:cxn modelId="{CA19E9D5-6941-4560-98F0-2D38FA2169C8}" type="presParOf" srcId="{BD6F1E13-F982-4DB3-9A44-69A77E99B666}" destId="{CE6B5F38-F6B1-4BA6-8ED9-E16C9E9F04D0}" srcOrd="0" destOrd="0" presId="urn:microsoft.com/office/officeart/2018/5/layout/IconCircleLabelList"/>
    <dgm:cxn modelId="{41B6FBF7-B09D-4709-B0B2-229962026681}" type="presParOf" srcId="{CE6B5F38-F6B1-4BA6-8ED9-E16C9E9F04D0}" destId="{CC2C955E-1C78-44E6-A34F-69153378A0D1}" srcOrd="0" destOrd="0" presId="urn:microsoft.com/office/officeart/2018/5/layout/IconCircleLabelList"/>
    <dgm:cxn modelId="{76B141C0-04C2-410A-8FC0-8D04D45C468A}" type="presParOf" srcId="{CE6B5F38-F6B1-4BA6-8ED9-E16C9E9F04D0}" destId="{0EEBB3AE-2324-473A-BB2F-D87EBA247DC2}" srcOrd="1" destOrd="0" presId="urn:microsoft.com/office/officeart/2018/5/layout/IconCircleLabelList"/>
    <dgm:cxn modelId="{0EB7E65F-6CCF-47EF-9B21-7BBD8C92AD06}" type="presParOf" srcId="{CE6B5F38-F6B1-4BA6-8ED9-E16C9E9F04D0}" destId="{07A77DED-33F4-40A7-9967-24ADF37C7F9C}" srcOrd="2" destOrd="0" presId="urn:microsoft.com/office/officeart/2018/5/layout/IconCircleLabelList"/>
    <dgm:cxn modelId="{E14B7133-F89B-44AE-8D49-8FCBF62617A5}" type="presParOf" srcId="{CE6B5F38-F6B1-4BA6-8ED9-E16C9E9F04D0}" destId="{BAD15174-7D0C-4960-9611-F0FB1DAA1244}" srcOrd="3" destOrd="0" presId="urn:microsoft.com/office/officeart/2018/5/layout/IconCircleLabelList"/>
    <dgm:cxn modelId="{53852E50-3C95-4151-84C2-48536D0387A4}" type="presParOf" srcId="{BD6F1E13-F982-4DB3-9A44-69A77E99B666}" destId="{B4D14E17-EE0C-4C28-9BCF-FB73FB91F1B6}" srcOrd="1" destOrd="0" presId="urn:microsoft.com/office/officeart/2018/5/layout/IconCircleLabelList"/>
    <dgm:cxn modelId="{8E970F0F-F62F-4B88-A553-2AA11546DA74}" type="presParOf" srcId="{BD6F1E13-F982-4DB3-9A44-69A77E99B666}" destId="{B95D5B55-C6EB-4E51-B959-204863472612}" srcOrd="2" destOrd="0" presId="urn:microsoft.com/office/officeart/2018/5/layout/IconCircleLabelList"/>
    <dgm:cxn modelId="{87BF6078-9458-4780-9D6B-400EBE34D1FA}" type="presParOf" srcId="{B95D5B55-C6EB-4E51-B959-204863472612}" destId="{F423B81A-437D-451E-9A3E-45019CE78A93}" srcOrd="0" destOrd="0" presId="urn:microsoft.com/office/officeart/2018/5/layout/IconCircleLabelList"/>
    <dgm:cxn modelId="{468E84FE-627F-4CF4-8A45-C38FDF80156B}" type="presParOf" srcId="{B95D5B55-C6EB-4E51-B959-204863472612}" destId="{5A9AB4B4-2D26-4815-81B8-AABCA83C7996}" srcOrd="1" destOrd="0" presId="urn:microsoft.com/office/officeart/2018/5/layout/IconCircleLabelList"/>
    <dgm:cxn modelId="{91A04C62-2A10-4B57-8C55-3D7729EC9DCD}" type="presParOf" srcId="{B95D5B55-C6EB-4E51-B959-204863472612}" destId="{3D1F61F0-2BE3-43CB-A895-E2E55A98275A}" srcOrd="2" destOrd="0" presId="urn:microsoft.com/office/officeart/2018/5/layout/IconCircleLabelList"/>
    <dgm:cxn modelId="{E15DBC68-1272-4260-8767-0135FD3C941D}" type="presParOf" srcId="{B95D5B55-C6EB-4E51-B959-204863472612}" destId="{C151B8E5-9D32-4E28-8CF2-4C717776F057}" srcOrd="3" destOrd="0" presId="urn:microsoft.com/office/officeart/2018/5/layout/IconCircleLabelList"/>
    <dgm:cxn modelId="{EFEE8179-0E7E-4135-8E53-55FEDEC2C22C}" type="presParOf" srcId="{BD6F1E13-F982-4DB3-9A44-69A77E99B666}" destId="{58C4BD14-7781-4CD6-B8AE-7D109D8BFACD}" srcOrd="3" destOrd="0" presId="urn:microsoft.com/office/officeart/2018/5/layout/IconCircleLabelList"/>
    <dgm:cxn modelId="{61C7EEE8-04B7-4093-B7A7-4A5FFE328583}" type="presParOf" srcId="{BD6F1E13-F982-4DB3-9A44-69A77E99B666}" destId="{490C1B33-E17E-48BD-AE08-809C22C28B09}" srcOrd="4" destOrd="0" presId="urn:microsoft.com/office/officeart/2018/5/layout/IconCircleLabelList"/>
    <dgm:cxn modelId="{EAAB12B3-45FE-45E5-99C8-931FC1C3EA85}" type="presParOf" srcId="{490C1B33-E17E-48BD-AE08-809C22C28B09}" destId="{F66803FD-0939-4C1D-A418-6E42A1007084}" srcOrd="0" destOrd="0" presId="urn:microsoft.com/office/officeart/2018/5/layout/IconCircleLabelList"/>
    <dgm:cxn modelId="{E078D7E0-5056-4EE5-886E-73689FC50247}" type="presParOf" srcId="{490C1B33-E17E-48BD-AE08-809C22C28B09}" destId="{301EA0C5-1566-4963-B5F2-63C2D3CE1567}" srcOrd="1" destOrd="0" presId="urn:microsoft.com/office/officeart/2018/5/layout/IconCircleLabelList"/>
    <dgm:cxn modelId="{49F77D42-0FEF-4561-9C11-00517ED8A0B2}" type="presParOf" srcId="{490C1B33-E17E-48BD-AE08-809C22C28B09}" destId="{A45361B0-04EF-473C-A850-342D541AE055}" srcOrd="2" destOrd="0" presId="urn:microsoft.com/office/officeart/2018/5/layout/IconCircleLabelList"/>
    <dgm:cxn modelId="{A95AD912-BFDF-4549-A22C-E40FDA7F1926}" type="presParOf" srcId="{490C1B33-E17E-48BD-AE08-809C22C28B09}" destId="{12678377-2ABE-4B7C-87BE-9E56E8C8379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D125E9-6786-4073-81A7-A275140C54D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2BB84E0-93A1-4C01-AE9F-6C735AB2D6C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Rooted in Benevolence</a:t>
          </a:r>
        </a:p>
      </dgm:t>
    </dgm:pt>
    <dgm:pt modelId="{7C01E284-C58A-433D-AC2D-C7E46614BC9B}" type="parTrans" cxnId="{F2B2AC77-9583-4FE1-95C6-9BBA519ACDB3}">
      <dgm:prSet/>
      <dgm:spPr/>
      <dgm:t>
        <a:bodyPr/>
        <a:lstStyle/>
        <a:p>
          <a:endParaRPr lang="en-US"/>
        </a:p>
      </dgm:t>
    </dgm:pt>
    <dgm:pt modelId="{60EBBB13-F3CE-4834-98A4-79523FCB480D}" type="sibTrans" cxnId="{F2B2AC77-9583-4FE1-95C6-9BBA519ACDB3}">
      <dgm:prSet/>
      <dgm:spPr/>
      <dgm:t>
        <a:bodyPr/>
        <a:lstStyle/>
        <a:p>
          <a:endParaRPr lang="en-US"/>
        </a:p>
      </dgm:t>
    </dgm:pt>
    <dgm:pt modelId="{A0D747B6-B467-47C2-88F5-DCCC06D8DC7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Sustainable in Impact</a:t>
          </a:r>
        </a:p>
      </dgm:t>
    </dgm:pt>
    <dgm:pt modelId="{AB489E1B-6C8F-4751-94A8-2E21E26A175D}" type="parTrans" cxnId="{09F39501-03CE-45A1-A4D2-BF4B503DB89B}">
      <dgm:prSet/>
      <dgm:spPr/>
      <dgm:t>
        <a:bodyPr/>
        <a:lstStyle/>
        <a:p>
          <a:endParaRPr lang="en-US"/>
        </a:p>
      </dgm:t>
    </dgm:pt>
    <dgm:pt modelId="{80DC0C0D-EB30-4D9B-A422-5DCBDACAEC6B}" type="sibTrans" cxnId="{09F39501-03CE-45A1-A4D2-BF4B503DB89B}">
      <dgm:prSet/>
      <dgm:spPr/>
      <dgm:t>
        <a:bodyPr/>
        <a:lstStyle/>
        <a:p>
          <a:endParaRPr lang="en-US"/>
        </a:p>
      </dgm:t>
    </dgm:pt>
    <dgm:pt modelId="{455831CF-FDA5-4818-9792-FD6399EB016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Mechanism to Correct Market Anomalies</a:t>
          </a:r>
        </a:p>
      </dgm:t>
    </dgm:pt>
    <dgm:pt modelId="{E046B231-C2C3-4AE0-9166-C7F63F2DFC57}" type="parTrans" cxnId="{E47E7A3E-BD9C-454C-985A-E0B2B53B4CED}">
      <dgm:prSet/>
      <dgm:spPr/>
      <dgm:t>
        <a:bodyPr/>
        <a:lstStyle/>
        <a:p>
          <a:endParaRPr lang="en-US"/>
        </a:p>
      </dgm:t>
    </dgm:pt>
    <dgm:pt modelId="{092055DD-D63D-42D3-A5F2-F94A2B1A40EB}" type="sibTrans" cxnId="{E47E7A3E-BD9C-454C-985A-E0B2B53B4CED}">
      <dgm:prSet/>
      <dgm:spPr/>
      <dgm:t>
        <a:bodyPr/>
        <a:lstStyle/>
        <a:p>
          <a:endParaRPr lang="en-US"/>
        </a:p>
      </dgm:t>
    </dgm:pt>
    <dgm:pt modelId="{BD6F1E13-F982-4DB3-9A44-69A77E99B666}" type="pres">
      <dgm:prSet presAssocID="{71D125E9-6786-4073-81A7-A275140C54DB}" presName="root" presStyleCnt="0">
        <dgm:presLayoutVars>
          <dgm:dir/>
          <dgm:resizeHandles val="exact"/>
        </dgm:presLayoutVars>
      </dgm:prSet>
      <dgm:spPr/>
    </dgm:pt>
    <dgm:pt modelId="{CE6B5F38-F6B1-4BA6-8ED9-E16C9E9F04D0}" type="pres">
      <dgm:prSet presAssocID="{F2BB84E0-93A1-4C01-AE9F-6C735AB2D6C6}" presName="compNode" presStyleCnt="0"/>
      <dgm:spPr/>
    </dgm:pt>
    <dgm:pt modelId="{CC2C955E-1C78-44E6-A34F-69153378A0D1}" type="pres">
      <dgm:prSet presAssocID="{F2BB84E0-93A1-4C01-AE9F-6C735AB2D6C6}" presName="iconBgRect" presStyleLbl="bgShp" presStyleIdx="0" presStyleCnt="3"/>
      <dgm:spPr/>
    </dgm:pt>
    <dgm:pt modelId="{0EEBB3AE-2324-473A-BB2F-D87EBA247DC2}" type="pres">
      <dgm:prSet presAssocID="{F2BB84E0-93A1-4C01-AE9F-6C735AB2D6C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cculent"/>
        </a:ext>
      </dgm:extLst>
    </dgm:pt>
    <dgm:pt modelId="{07A77DED-33F4-40A7-9967-24ADF37C7F9C}" type="pres">
      <dgm:prSet presAssocID="{F2BB84E0-93A1-4C01-AE9F-6C735AB2D6C6}" presName="spaceRect" presStyleCnt="0"/>
      <dgm:spPr/>
    </dgm:pt>
    <dgm:pt modelId="{BAD15174-7D0C-4960-9611-F0FB1DAA1244}" type="pres">
      <dgm:prSet presAssocID="{F2BB84E0-93A1-4C01-AE9F-6C735AB2D6C6}" presName="textRect" presStyleLbl="revTx" presStyleIdx="0" presStyleCnt="3">
        <dgm:presLayoutVars>
          <dgm:chMax val="1"/>
          <dgm:chPref val="1"/>
        </dgm:presLayoutVars>
      </dgm:prSet>
      <dgm:spPr/>
    </dgm:pt>
    <dgm:pt modelId="{B4D14E17-EE0C-4C28-9BCF-FB73FB91F1B6}" type="pres">
      <dgm:prSet presAssocID="{60EBBB13-F3CE-4834-98A4-79523FCB480D}" presName="sibTrans" presStyleCnt="0"/>
      <dgm:spPr/>
    </dgm:pt>
    <dgm:pt modelId="{B95D5B55-C6EB-4E51-B959-204863472612}" type="pres">
      <dgm:prSet presAssocID="{A0D747B6-B467-47C2-88F5-DCCC06D8DC74}" presName="compNode" presStyleCnt="0"/>
      <dgm:spPr/>
    </dgm:pt>
    <dgm:pt modelId="{F423B81A-437D-451E-9A3E-45019CE78A93}" type="pres">
      <dgm:prSet presAssocID="{A0D747B6-B467-47C2-88F5-DCCC06D8DC74}" presName="iconBgRect" presStyleLbl="bgShp" presStyleIdx="1" presStyleCnt="3"/>
      <dgm:spPr/>
    </dgm:pt>
    <dgm:pt modelId="{5A9AB4B4-2D26-4815-81B8-AABCA83C7996}" type="pres">
      <dgm:prSet presAssocID="{A0D747B6-B467-47C2-88F5-DCCC06D8DC7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stainability"/>
        </a:ext>
      </dgm:extLst>
    </dgm:pt>
    <dgm:pt modelId="{3D1F61F0-2BE3-43CB-A895-E2E55A98275A}" type="pres">
      <dgm:prSet presAssocID="{A0D747B6-B467-47C2-88F5-DCCC06D8DC74}" presName="spaceRect" presStyleCnt="0"/>
      <dgm:spPr/>
    </dgm:pt>
    <dgm:pt modelId="{C151B8E5-9D32-4E28-8CF2-4C717776F057}" type="pres">
      <dgm:prSet presAssocID="{A0D747B6-B467-47C2-88F5-DCCC06D8DC74}" presName="textRect" presStyleLbl="revTx" presStyleIdx="1" presStyleCnt="3">
        <dgm:presLayoutVars>
          <dgm:chMax val="1"/>
          <dgm:chPref val="1"/>
        </dgm:presLayoutVars>
      </dgm:prSet>
      <dgm:spPr/>
    </dgm:pt>
    <dgm:pt modelId="{58C4BD14-7781-4CD6-B8AE-7D109D8BFACD}" type="pres">
      <dgm:prSet presAssocID="{80DC0C0D-EB30-4D9B-A422-5DCBDACAEC6B}" presName="sibTrans" presStyleCnt="0"/>
      <dgm:spPr/>
    </dgm:pt>
    <dgm:pt modelId="{490C1B33-E17E-48BD-AE08-809C22C28B09}" type="pres">
      <dgm:prSet presAssocID="{455831CF-FDA5-4818-9792-FD6399EB016D}" presName="compNode" presStyleCnt="0"/>
      <dgm:spPr/>
    </dgm:pt>
    <dgm:pt modelId="{F66803FD-0939-4C1D-A418-6E42A1007084}" type="pres">
      <dgm:prSet presAssocID="{455831CF-FDA5-4818-9792-FD6399EB016D}" presName="iconBgRect" presStyleLbl="bgShp" presStyleIdx="2" presStyleCnt="3"/>
      <dgm:spPr/>
    </dgm:pt>
    <dgm:pt modelId="{301EA0C5-1566-4963-B5F2-63C2D3CE1567}" type="pres">
      <dgm:prSet presAssocID="{455831CF-FDA5-4818-9792-FD6399EB016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45361B0-04EF-473C-A850-342D541AE055}" type="pres">
      <dgm:prSet presAssocID="{455831CF-FDA5-4818-9792-FD6399EB016D}" presName="spaceRect" presStyleCnt="0"/>
      <dgm:spPr/>
    </dgm:pt>
    <dgm:pt modelId="{12678377-2ABE-4B7C-87BE-9E56E8C83793}" type="pres">
      <dgm:prSet presAssocID="{455831CF-FDA5-4818-9792-FD6399EB016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9F39501-03CE-45A1-A4D2-BF4B503DB89B}" srcId="{71D125E9-6786-4073-81A7-A275140C54DB}" destId="{A0D747B6-B467-47C2-88F5-DCCC06D8DC74}" srcOrd="1" destOrd="0" parTransId="{AB489E1B-6C8F-4751-94A8-2E21E26A175D}" sibTransId="{80DC0C0D-EB30-4D9B-A422-5DCBDACAEC6B}"/>
    <dgm:cxn modelId="{4A7C6625-0D0F-4AE8-A906-616120999ECA}" type="presOf" srcId="{455831CF-FDA5-4818-9792-FD6399EB016D}" destId="{12678377-2ABE-4B7C-87BE-9E56E8C83793}" srcOrd="0" destOrd="0" presId="urn:microsoft.com/office/officeart/2018/5/layout/IconCircleLabelList"/>
    <dgm:cxn modelId="{E47E7A3E-BD9C-454C-985A-E0B2B53B4CED}" srcId="{71D125E9-6786-4073-81A7-A275140C54DB}" destId="{455831CF-FDA5-4818-9792-FD6399EB016D}" srcOrd="2" destOrd="0" parTransId="{E046B231-C2C3-4AE0-9166-C7F63F2DFC57}" sibTransId="{092055DD-D63D-42D3-A5F2-F94A2B1A40EB}"/>
    <dgm:cxn modelId="{3A416860-6724-45DF-9B36-C8CE88F74ADE}" type="presOf" srcId="{A0D747B6-B467-47C2-88F5-DCCC06D8DC74}" destId="{C151B8E5-9D32-4E28-8CF2-4C717776F057}" srcOrd="0" destOrd="0" presId="urn:microsoft.com/office/officeart/2018/5/layout/IconCircleLabelList"/>
    <dgm:cxn modelId="{7488E247-7907-43E1-AC1F-186EE332C2EA}" type="presOf" srcId="{71D125E9-6786-4073-81A7-A275140C54DB}" destId="{BD6F1E13-F982-4DB3-9A44-69A77E99B666}" srcOrd="0" destOrd="0" presId="urn:microsoft.com/office/officeart/2018/5/layout/IconCircleLabelList"/>
    <dgm:cxn modelId="{F2B2AC77-9583-4FE1-95C6-9BBA519ACDB3}" srcId="{71D125E9-6786-4073-81A7-A275140C54DB}" destId="{F2BB84E0-93A1-4C01-AE9F-6C735AB2D6C6}" srcOrd="0" destOrd="0" parTransId="{7C01E284-C58A-433D-AC2D-C7E46614BC9B}" sibTransId="{60EBBB13-F3CE-4834-98A4-79523FCB480D}"/>
    <dgm:cxn modelId="{28B8117A-6086-4680-869C-F11A8CA365A6}" type="presOf" srcId="{F2BB84E0-93A1-4C01-AE9F-6C735AB2D6C6}" destId="{BAD15174-7D0C-4960-9611-F0FB1DAA1244}" srcOrd="0" destOrd="0" presId="urn:microsoft.com/office/officeart/2018/5/layout/IconCircleLabelList"/>
    <dgm:cxn modelId="{CA19E9D5-6941-4560-98F0-2D38FA2169C8}" type="presParOf" srcId="{BD6F1E13-F982-4DB3-9A44-69A77E99B666}" destId="{CE6B5F38-F6B1-4BA6-8ED9-E16C9E9F04D0}" srcOrd="0" destOrd="0" presId="urn:microsoft.com/office/officeart/2018/5/layout/IconCircleLabelList"/>
    <dgm:cxn modelId="{41B6FBF7-B09D-4709-B0B2-229962026681}" type="presParOf" srcId="{CE6B5F38-F6B1-4BA6-8ED9-E16C9E9F04D0}" destId="{CC2C955E-1C78-44E6-A34F-69153378A0D1}" srcOrd="0" destOrd="0" presId="urn:microsoft.com/office/officeart/2018/5/layout/IconCircleLabelList"/>
    <dgm:cxn modelId="{76B141C0-04C2-410A-8FC0-8D04D45C468A}" type="presParOf" srcId="{CE6B5F38-F6B1-4BA6-8ED9-E16C9E9F04D0}" destId="{0EEBB3AE-2324-473A-BB2F-D87EBA247DC2}" srcOrd="1" destOrd="0" presId="urn:microsoft.com/office/officeart/2018/5/layout/IconCircleLabelList"/>
    <dgm:cxn modelId="{0EB7E65F-6CCF-47EF-9B21-7BBD8C92AD06}" type="presParOf" srcId="{CE6B5F38-F6B1-4BA6-8ED9-E16C9E9F04D0}" destId="{07A77DED-33F4-40A7-9967-24ADF37C7F9C}" srcOrd="2" destOrd="0" presId="urn:microsoft.com/office/officeart/2018/5/layout/IconCircleLabelList"/>
    <dgm:cxn modelId="{E14B7133-F89B-44AE-8D49-8FCBF62617A5}" type="presParOf" srcId="{CE6B5F38-F6B1-4BA6-8ED9-E16C9E9F04D0}" destId="{BAD15174-7D0C-4960-9611-F0FB1DAA1244}" srcOrd="3" destOrd="0" presId="urn:microsoft.com/office/officeart/2018/5/layout/IconCircleLabelList"/>
    <dgm:cxn modelId="{53852E50-3C95-4151-84C2-48536D0387A4}" type="presParOf" srcId="{BD6F1E13-F982-4DB3-9A44-69A77E99B666}" destId="{B4D14E17-EE0C-4C28-9BCF-FB73FB91F1B6}" srcOrd="1" destOrd="0" presId="urn:microsoft.com/office/officeart/2018/5/layout/IconCircleLabelList"/>
    <dgm:cxn modelId="{8E970F0F-F62F-4B88-A553-2AA11546DA74}" type="presParOf" srcId="{BD6F1E13-F982-4DB3-9A44-69A77E99B666}" destId="{B95D5B55-C6EB-4E51-B959-204863472612}" srcOrd="2" destOrd="0" presId="urn:microsoft.com/office/officeart/2018/5/layout/IconCircleLabelList"/>
    <dgm:cxn modelId="{87BF6078-9458-4780-9D6B-400EBE34D1FA}" type="presParOf" srcId="{B95D5B55-C6EB-4E51-B959-204863472612}" destId="{F423B81A-437D-451E-9A3E-45019CE78A93}" srcOrd="0" destOrd="0" presId="urn:microsoft.com/office/officeart/2018/5/layout/IconCircleLabelList"/>
    <dgm:cxn modelId="{468E84FE-627F-4CF4-8A45-C38FDF80156B}" type="presParOf" srcId="{B95D5B55-C6EB-4E51-B959-204863472612}" destId="{5A9AB4B4-2D26-4815-81B8-AABCA83C7996}" srcOrd="1" destOrd="0" presId="urn:microsoft.com/office/officeart/2018/5/layout/IconCircleLabelList"/>
    <dgm:cxn modelId="{91A04C62-2A10-4B57-8C55-3D7729EC9DCD}" type="presParOf" srcId="{B95D5B55-C6EB-4E51-B959-204863472612}" destId="{3D1F61F0-2BE3-43CB-A895-E2E55A98275A}" srcOrd="2" destOrd="0" presId="urn:microsoft.com/office/officeart/2018/5/layout/IconCircleLabelList"/>
    <dgm:cxn modelId="{E15DBC68-1272-4260-8767-0135FD3C941D}" type="presParOf" srcId="{B95D5B55-C6EB-4E51-B959-204863472612}" destId="{C151B8E5-9D32-4E28-8CF2-4C717776F057}" srcOrd="3" destOrd="0" presId="urn:microsoft.com/office/officeart/2018/5/layout/IconCircleLabelList"/>
    <dgm:cxn modelId="{EFEE8179-0E7E-4135-8E53-55FEDEC2C22C}" type="presParOf" srcId="{BD6F1E13-F982-4DB3-9A44-69A77E99B666}" destId="{58C4BD14-7781-4CD6-B8AE-7D109D8BFACD}" srcOrd="3" destOrd="0" presId="urn:microsoft.com/office/officeart/2018/5/layout/IconCircleLabelList"/>
    <dgm:cxn modelId="{61C7EEE8-04B7-4093-B7A7-4A5FFE328583}" type="presParOf" srcId="{BD6F1E13-F982-4DB3-9A44-69A77E99B666}" destId="{490C1B33-E17E-48BD-AE08-809C22C28B09}" srcOrd="4" destOrd="0" presId="urn:microsoft.com/office/officeart/2018/5/layout/IconCircleLabelList"/>
    <dgm:cxn modelId="{EAAB12B3-45FE-45E5-99C8-931FC1C3EA85}" type="presParOf" srcId="{490C1B33-E17E-48BD-AE08-809C22C28B09}" destId="{F66803FD-0939-4C1D-A418-6E42A1007084}" srcOrd="0" destOrd="0" presId="urn:microsoft.com/office/officeart/2018/5/layout/IconCircleLabelList"/>
    <dgm:cxn modelId="{E078D7E0-5056-4EE5-886E-73689FC50247}" type="presParOf" srcId="{490C1B33-E17E-48BD-AE08-809C22C28B09}" destId="{301EA0C5-1566-4963-B5F2-63C2D3CE1567}" srcOrd="1" destOrd="0" presId="urn:microsoft.com/office/officeart/2018/5/layout/IconCircleLabelList"/>
    <dgm:cxn modelId="{49F77D42-0FEF-4561-9C11-00517ED8A0B2}" type="presParOf" srcId="{490C1B33-E17E-48BD-AE08-809C22C28B09}" destId="{A45361B0-04EF-473C-A850-342D541AE055}" srcOrd="2" destOrd="0" presId="urn:microsoft.com/office/officeart/2018/5/layout/IconCircleLabelList"/>
    <dgm:cxn modelId="{A95AD912-BFDF-4549-A22C-E40FDA7F1926}" type="presParOf" srcId="{490C1B33-E17E-48BD-AE08-809C22C28B09}" destId="{12678377-2ABE-4B7C-87BE-9E56E8C8379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C96F7A-EACF-4F29-8D71-343CF8FFA4A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D2C7E8B-1CDB-4121-ACBB-74626329D7C8}">
      <dgm:prSet/>
      <dgm:spPr/>
      <dgm:t>
        <a:bodyPr/>
        <a:lstStyle/>
        <a:p>
          <a:r>
            <a:rPr lang="en-US"/>
            <a:t>Dynamism in Regulatory Framework</a:t>
          </a:r>
        </a:p>
      </dgm:t>
    </dgm:pt>
    <dgm:pt modelId="{8E19D5F2-9056-402A-83A9-68BF02167193}" type="parTrans" cxnId="{9956C18E-47BD-48D7-AEFA-198C3B15D9EA}">
      <dgm:prSet/>
      <dgm:spPr/>
      <dgm:t>
        <a:bodyPr/>
        <a:lstStyle/>
        <a:p>
          <a:endParaRPr lang="en-US"/>
        </a:p>
      </dgm:t>
    </dgm:pt>
    <dgm:pt modelId="{ABFF63A1-1D93-4228-99CA-70D1C4B19D6F}" type="sibTrans" cxnId="{9956C18E-47BD-48D7-AEFA-198C3B15D9EA}">
      <dgm:prSet/>
      <dgm:spPr/>
      <dgm:t>
        <a:bodyPr/>
        <a:lstStyle/>
        <a:p>
          <a:endParaRPr lang="en-US"/>
        </a:p>
      </dgm:t>
    </dgm:pt>
    <dgm:pt modelId="{19B50F96-C386-49D7-B046-22BA15886D94}">
      <dgm:prSet/>
      <dgm:spPr/>
      <dgm:t>
        <a:bodyPr/>
        <a:lstStyle/>
        <a:p>
          <a:r>
            <a:rPr lang="en-US"/>
            <a:t>Role of Government and NPOs – Level-playing Field, Corporatization</a:t>
          </a:r>
        </a:p>
      </dgm:t>
    </dgm:pt>
    <dgm:pt modelId="{1511C555-8B41-4E47-B4D5-CD5C82B14623}" type="parTrans" cxnId="{9FA48C2B-737B-4FC8-8518-9A8F50CC4264}">
      <dgm:prSet/>
      <dgm:spPr/>
      <dgm:t>
        <a:bodyPr/>
        <a:lstStyle/>
        <a:p>
          <a:endParaRPr lang="en-US"/>
        </a:p>
      </dgm:t>
    </dgm:pt>
    <dgm:pt modelId="{BF6F189B-1467-4123-A098-D77332A50CB8}" type="sibTrans" cxnId="{9FA48C2B-737B-4FC8-8518-9A8F50CC4264}">
      <dgm:prSet/>
      <dgm:spPr/>
      <dgm:t>
        <a:bodyPr/>
        <a:lstStyle/>
        <a:p>
          <a:endParaRPr lang="en-US"/>
        </a:p>
      </dgm:t>
    </dgm:pt>
    <dgm:pt modelId="{A24F1A59-73C2-417F-A055-E7C3D73ED423}">
      <dgm:prSet/>
      <dgm:spPr/>
      <dgm:t>
        <a:bodyPr/>
        <a:lstStyle/>
        <a:p>
          <a:r>
            <a:rPr lang="en-US"/>
            <a:t>Fiscal Incentivization of Zakat</a:t>
          </a:r>
        </a:p>
      </dgm:t>
    </dgm:pt>
    <dgm:pt modelId="{A129F74C-6D3B-4C80-9B3D-F7E9394A1B7F}" type="parTrans" cxnId="{6AB103F8-FC0E-41C9-AC2D-73029594FB32}">
      <dgm:prSet/>
      <dgm:spPr/>
      <dgm:t>
        <a:bodyPr/>
        <a:lstStyle/>
        <a:p>
          <a:endParaRPr lang="en-US"/>
        </a:p>
      </dgm:t>
    </dgm:pt>
    <dgm:pt modelId="{523B40B9-B7A5-462B-86C3-616A8AC845EC}" type="sibTrans" cxnId="{6AB103F8-FC0E-41C9-AC2D-73029594FB32}">
      <dgm:prSet/>
      <dgm:spPr/>
      <dgm:t>
        <a:bodyPr/>
        <a:lstStyle/>
        <a:p>
          <a:endParaRPr lang="en-US"/>
        </a:p>
      </dgm:t>
    </dgm:pt>
    <dgm:pt modelId="{2DD3D9DB-652D-4B60-AB51-C894355E138B}">
      <dgm:prSet/>
      <dgm:spPr/>
      <dgm:t>
        <a:bodyPr/>
        <a:lstStyle/>
        <a:p>
          <a:r>
            <a:rPr lang="en-US" dirty="0"/>
            <a:t>Addressing Trust-deficit – Accountability, Transparency &amp; Good Governance</a:t>
          </a:r>
        </a:p>
      </dgm:t>
    </dgm:pt>
    <dgm:pt modelId="{2B90E388-ED2E-4785-867A-88850735979F}" type="parTrans" cxnId="{4D23C02E-2E1F-42B2-A2D6-B0A65C98BA06}">
      <dgm:prSet/>
      <dgm:spPr/>
      <dgm:t>
        <a:bodyPr/>
        <a:lstStyle/>
        <a:p>
          <a:endParaRPr lang="en-US"/>
        </a:p>
      </dgm:t>
    </dgm:pt>
    <dgm:pt modelId="{1D08547A-3AEA-4EA4-B4A5-A88878FF01F0}" type="sibTrans" cxnId="{4D23C02E-2E1F-42B2-A2D6-B0A65C98BA06}">
      <dgm:prSet/>
      <dgm:spPr/>
      <dgm:t>
        <a:bodyPr/>
        <a:lstStyle/>
        <a:p>
          <a:endParaRPr lang="en-US"/>
        </a:p>
      </dgm:t>
    </dgm:pt>
    <dgm:pt modelId="{B5D6E0AA-4677-47DF-963A-C63E6119D8AA}">
      <dgm:prSet/>
      <dgm:spPr/>
      <dgm:t>
        <a:bodyPr/>
        <a:lstStyle/>
        <a:p>
          <a:r>
            <a:rPr lang="en-US" dirty="0"/>
            <a:t>Prioritization according to Shariah; Deterrents against Abuse, Dependencies, Zakat Holding, High Operational Costs; Use of Technology</a:t>
          </a:r>
        </a:p>
      </dgm:t>
    </dgm:pt>
    <dgm:pt modelId="{009FE47D-45E9-4EEF-A529-76CE3FAFBF25}" type="parTrans" cxnId="{47C104D3-2477-46AD-96B3-564B557B4780}">
      <dgm:prSet/>
      <dgm:spPr/>
      <dgm:t>
        <a:bodyPr/>
        <a:lstStyle/>
        <a:p>
          <a:endParaRPr lang="en-US"/>
        </a:p>
      </dgm:t>
    </dgm:pt>
    <dgm:pt modelId="{4CE47D13-E8AB-4442-B817-CDEA3CE3C211}" type="sibTrans" cxnId="{47C104D3-2477-46AD-96B3-564B557B4780}">
      <dgm:prSet/>
      <dgm:spPr/>
      <dgm:t>
        <a:bodyPr/>
        <a:lstStyle/>
        <a:p>
          <a:endParaRPr lang="en-US"/>
        </a:p>
      </dgm:t>
    </dgm:pt>
    <dgm:pt modelId="{C129E09A-8F01-4485-8BAF-3E1CF1FB66A3}">
      <dgm:prSet/>
      <dgm:spPr/>
      <dgm:t>
        <a:bodyPr/>
        <a:lstStyle/>
        <a:p>
          <a:r>
            <a:rPr lang="en-US"/>
            <a:t>Supporting networks and institutions for capacity building</a:t>
          </a:r>
        </a:p>
      </dgm:t>
    </dgm:pt>
    <dgm:pt modelId="{9FA9E0E5-2130-4157-AA22-DFA2473DB796}" type="parTrans" cxnId="{3C12FBB0-CEE5-4426-B3EC-15804F0E4169}">
      <dgm:prSet/>
      <dgm:spPr/>
      <dgm:t>
        <a:bodyPr/>
        <a:lstStyle/>
        <a:p>
          <a:endParaRPr lang="en-US"/>
        </a:p>
      </dgm:t>
    </dgm:pt>
    <dgm:pt modelId="{E392A0B0-78E1-4465-9BCC-7B86211DBAF0}" type="sibTrans" cxnId="{3C12FBB0-CEE5-4426-B3EC-15804F0E4169}">
      <dgm:prSet/>
      <dgm:spPr/>
      <dgm:t>
        <a:bodyPr/>
        <a:lstStyle/>
        <a:p>
          <a:endParaRPr lang="en-US"/>
        </a:p>
      </dgm:t>
    </dgm:pt>
    <dgm:pt modelId="{970FCC42-CFFD-4936-87F5-3BFF85101DBC}" type="pres">
      <dgm:prSet presAssocID="{5AC96F7A-EACF-4F29-8D71-343CF8FFA4A2}" presName="linear" presStyleCnt="0">
        <dgm:presLayoutVars>
          <dgm:animLvl val="lvl"/>
          <dgm:resizeHandles val="exact"/>
        </dgm:presLayoutVars>
      </dgm:prSet>
      <dgm:spPr/>
    </dgm:pt>
    <dgm:pt modelId="{05E23E5E-F45A-4E55-B98E-69BE2B113C61}" type="pres">
      <dgm:prSet presAssocID="{4D2C7E8B-1CDB-4121-ACBB-74626329D7C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F8B337F-F9F1-4250-A0D4-571514BB7E94}" type="pres">
      <dgm:prSet presAssocID="{ABFF63A1-1D93-4228-99CA-70D1C4B19D6F}" presName="spacer" presStyleCnt="0"/>
      <dgm:spPr/>
    </dgm:pt>
    <dgm:pt modelId="{0A5FDD3C-1A4E-4981-B7A9-149F6200DF47}" type="pres">
      <dgm:prSet presAssocID="{19B50F96-C386-49D7-B046-22BA15886D9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7F109E6-0CD1-406C-9073-19ACEB48AE0A}" type="pres">
      <dgm:prSet presAssocID="{BF6F189B-1467-4123-A098-D77332A50CB8}" presName="spacer" presStyleCnt="0"/>
      <dgm:spPr/>
    </dgm:pt>
    <dgm:pt modelId="{5A99C761-90CF-4676-BBEB-0914EB88E1CC}" type="pres">
      <dgm:prSet presAssocID="{A24F1A59-73C2-417F-A055-E7C3D73ED42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0A75FA1-AA56-49CD-9D4B-7350D55156A5}" type="pres">
      <dgm:prSet presAssocID="{523B40B9-B7A5-462B-86C3-616A8AC845EC}" presName="spacer" presStyleCnt="0"/>
      <dgm:spPr/>
    </dgm:pt>
    <dgm:pt modelId="{449F174D-9ABD-4134-8ADA-65AFEC257093}" type="pres">
      <dgm:prSet presAssocID="{2DD3D9DB-652D-4B60-AB51-C894355E138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10523E3-E4CE-4282-87E9-0F7837A7F0EC}" type="pres">
      <dgm:prSet presAssocID="{2DD3D9DB-652D-4B60-AB51-C894355E138B}" presName="childText" presStyleLbl="revTx" presStyleIdx="0" presStyleCnt="1">
        <dgm:presLayoutVars>
          <dgm:bulletEnabled val="1"/>
        </dgm:presLayoutVars>
      </dgm:prSet>
      <dgm:spPr/>
    </dgm:pt>
    <dgm:pt modelId="{39A70D5E-1ABD-4E47-B182-356195F70621}" type="pres">
      <dgm:prSet presAssocID="{C129E09A-8F01-4485-8BAF-3E1CF1FB66A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FD87E09-AFC3-4F0A-A85E-A33629A19466}" type="presOf" srcId="{B5D6E0AA-4677-47DF-963A-C63E6119D8AA}" destId="{E10523E3-E4CE-4282-87E9-0F7837A7F0EC}" srcOrd="0" destOrd="0" presId="urn:microsoft.com/office/officeart/2005/8/layout/vList2"/>
    <dgm:cxn modelId="{64E17B0D-929A-4C56-ADBF-2C615D426BDE}" type="presOf" srcId="{19B50F96-C386-49D7-B046-22BA15886D94}" destId="{0A5FDD3C-1A4E-4981-B7A9-149F6200DF47}" srcOrd="0" destOrd="0" presId="urn:microsoft.com/office/officeart/2005/8/layout/vList2"/>
    <dgm:cxn modelId="{E190D40F-C94A-42C0-9B7D-54DE7C5EE52D}" type="presOf" srcId="{2DD3D9DB-652D-4B60-AB51-C894355E138B}" destId="{449F174D-9ABD-4134-8ADA-65AFEC257093}" srcOrd="0" destOrd="0" presId="urn:microsoft.com/office/officeart/2005/8/layout/vList2"/>
    <dgm:cxn modelId="{9FA48C2B-737B-4FC8-8518-9A8F50CC4264}" srcId="{5AC96F7A-EACF-4F29-8D71-343CF8FFA4A2}" destId="{19B50F96-C386-49D7-B046-22BA15886D94}" srcOrd="1" destOrd="0" parTransId="{1511C555-8B41-4E47-B4D5-CD5C82B14623}" sibTransId="{BF6F189B-1467-4123-A098-D77332A50CB8}"/>
    <dgm:cxn modelId="{4D23C02E-2E1F-42B2-A2D6-B0A65C98BA06}" srcId="{5AC96F7A-EACF-4F29-8D71-343CF8FFA4A2}" destId="{2DD3D9DB-652D-4B60-AB51-C894355E138B}" srcOrd="3" destOrd="0" parTransId="{2B90E388-ED2E-4785-867A-88850735979F}" sibTransId="{1D08547A-3AEA-4EA4-B4A5-A88878FF01F0}"/>
    <dgm:cxn modelId="{C459B450-4249-4CF8-A76E-C682B75507B4}" type="presOf" srcId="{A24F1A59-73C2-417F-A055-E7C3D73ED423}" destId="{5A99C761-90CF-4676-BBEB-0914EB88E1CC}" srcOrd="0" destOrd="0" presId="urn:microsoft.com/office/officeart/2005/8/layout/vList2"/>
    <dgm:cxn modelId="{9956C18E-47BD-48D7-AEFA-198C3B15D9EA}" srcId="{5AC96F7A-EACF-4F29-8D71-343CF8FFA4A2}" destId="{4D2C7E8B-1CDB-4121-ACBB-74626329D7C8}" srcOrd="0" destOrd="0" parTransId="{8E19D5F2-9056-402A-83A9-68BF02167193}" sibTransId="{ABFF63A1-1D93-4228-99CA-70D1C4B19D6F}"/>
    <dgm:cxn modelId="{AA9C639F-BCD5-4688-8197-AD2C9BFEAAD2}" type="presOf" srcId="{4D2C7E8B-1CDB-4121-ACBB-74626329D7C8}" destId="{05E23E5E-F45A-4E55-B98E-69BE2B113C61}" srcOrd="0" destOrd="0" presId="urn:microsoft.com/office/officeart/2005/8/layout/vList2"/>
    <dgm:cxn modelId="{3C12FBB0-CEE5-4426-B3EC-15804F0E4169}" srcId="{5AC96F7A-EACF-4F29-8D71-343CF8FFA4A2}" destId="{C129E09A-8F01-4485-8BAF-3E1CF1FB66A3}" srcOrd="4" destOrd="0" parTransId="{9FA9E0E5-2130-4157-AA22-DFA2473DB796}" sibTransId="{E392A0B0-78E1-4465-9BCC-7B86211DBAF0}"/>
    <dgm:cxn modelId="{2EFA74BE-F347-41A7-BCFA-5B085872BACD}" type="presOf" srcId="{5AC96F7A-EACF-4F29-8D71-343CF8FFA4A2}" destId="{970FCC42-CFFD-4936-87F5-3BFF85101DBC}" srcOrd="0" destOrd="0" presId="urn:microsoft.com/office/officeart/2005/8/layout/vList2"/>
    <dgm:cxn modelId="{47C104D3-2477-46AD-96B3-564B557B4780}" srcId="{2DD3D9DB-652D-4B60-AB51-C894355E138B}" destId="{B5D6E0AA-4677-47DF-963A-C63E6119D8AA}" srcOrd="0" destOrd="0" parTransId="{009FE47D-45E9-4EEF-A529-76CE3FAFBF25}" sibTransId="{4CE47D13-E8AB-4442-B817-CDEA3CE3C211}"/>
    <dgm:cxn modelId="{2F0AD5E1-4B92-453A-96FF-1FA247D41C28}" type="presOf" srcId="{C129E09A-8F01-4485-8BAF-3E1CF1FB66A3}" destId="{39A70D5E-1ABD-4E47-B182-356195F70621}" srcOrd="0" destOrd="0" presId="urn:microsoft.com/office/officeart/2005/8/layout/vList2"/>
    <dgm:cxn modelId="{6AB103F8-FC0E-41C9-AC2D-73029594FB32}" srcId="{5AC96F7A-EACF-4F29-8D71-343CF8FFA4A2}" destId="{A24F1A59-73C2-417F-A055-E7C3D73ED423}" srcOrd="2" destOrd="0" parTransId="{A129F74C-6D3B-4C80-9B3D-F7E9394A1B7F}" sibTransId="{523B40B9-B7A5-462B-86C3-616A8AC845EC}"/>
    <dgm:cxn modelId="{B2E8C944-81CA-42F4-A625-851A7924B70C}" type="presParOf" srcId="{970FCC42-CFFD-4936-87F5-3BFF85101DBC}" destId="{05E23E5E-F45A-4E55-B98E-69BE2B113C61}" srcOrd="0" destOrd="0" presId="urn:microsoft.com/office/officeart/2005/8/layout/vList2"/>
    <dgm:cxn modelId="{A252807A-8113-4993-B1EC-4D9DCA763F68}" type="presParOf" srcId="{970FCC42-CFFD-4936-87F5-3BFF85101DBC}" destId="{3F8B337F-F9F1-4250-A0D4-571514BB7E94}" srcOrd="1" destOrd="0" presId="urn:microsoft.com/office/officeart/2005/8/layout/vList2"/>
    <dgm:cxn modelId="{59C9BD8E-7473-4422-A787-6A1FD26DBCFD}" type="presParOf" srcId="{970FCC42-CFFD-4936-87F5-3BFF85101DBC}" destId="{0A5FDD3C-1A4E-4981-B7A9-149F6200DF47}" srcOrd="2" destOrd="0" presId="urn:microsoft.com/office/officeart/2005/8/layout/vList2"/>
    <dgm:cxn modelId="{E9A1E39E-D109-43AB-9A6A-48CDCCF9FBED}" type="presParOf" srcId="{970FCC42-CFFD-4936-87F5-3BFF85101DBC}" destId="{47F109E6-0CD1-406C-9073-19ACEB48AE0A}" srcOrd="3" destOrd="0" presId="urn:microsoft.com/office/officeart/2005/8/layout/vList2"/>
    <dgm:cxn modelId="{41284F33-9B35-4777-9DE2-C5FB94AEE622}" type="presParOf" srcId="{970FCC42-CFFD-4936-87F5-3BFF85101DBC}" destId="{5A99C761-90CF-4676-BBEB-0914EB88E1CC}" srcOrd="4" destOrd="0" presId="urn:microsoft.com/office/officeart/2005/8/layout/vList2"/>
    <dgm:cxn modelId="{7F6A7118-37A0-407C-8C66-8B185E92F5DD}" type="presParOf" srcId="{970FCC42-CFFD-4936-87F5-3BFF85101DBC}" destId="{50A75FA1-AA56-49CD-9D4B-7350D55156A5}" srcOrd="5" destOrd="0" presId="urn:microsoft.com/office/officeart/2005/8/layout/vList2"/>
    <dgm:cxn modelId="{D3602851-731D-4E86-A113-5199362C7CD9}" type="presParOf" srcId="{970FCC42-CFFD-4936-87F5-3BFF85101DBC}" destId="{449F174D-9ABD-4134-8ADA-65AFEC257093}" srcOrd="6" destOrd="0" presId="urn:microsoft.com/office/officeart/2005/8/layout/vList2"/>
    <dgm:cxn modelId="{F0379B6A-4E4C-4F3F-AAFA-AAA70D5D3EB7}" type="presParOf" srcId="{970FCC42-CFFD-4936-87F5-3BFF85101DBC}" destId="{E10523E3-E4CE-4282-87E9-0F7837A7F0EC}" srcOrd="7" destOrd="0" presId="urn:microsoft.com/office/officeart/2005/8/layout/vList2"/>
    <dgm:cxn modelId="{BA72D528-0068-4EE2-8256-66181C2E8530}" type="presParOf" srcId="{970FCC42-CFFD-4936-87F5-3BFF85101DBC}" destId="{39A70D5E-1ABD-4E47-B182-356195F7062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EEB69D-675C-447D-9E84-D69B4BC79E0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09172DC-E1D0-43EF-9431-F2371A31FFA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Encroachment of Awqaf assets</a:t>
          </a:r>
          <a:endParaRPr lang="en-US" dirty="0"/>
        </a:p>
      </dgm:t>
    </dgm:pt>
    <dgm:pt modelId="{70BDE8BB-2753-42FA-8DD1-9F60960B191B}" type="parTrans" cxnId="{4F420A39-D2FF-4CB7-8E39-E3FA7FB1F46C}">
      <dgm:prSet/>
      <dgm:spPr/>
      <dgm:t>
        <a:bodyPr/>
        <a:lstStyle/>
        <a:p>
          <a:endParaRPr lang="en-US"/>
        </a:p>
      </dgm:t>
    </dgm:pt>
    <dgm:pt modelId="{1CE38A5D-2381-45C7-9B22-D0D266DC8BB8}" type="sibTrans" cxnId="{4F420A39-D2FF-4CB7-8E39-E3FA7FB1F46C}">
      <dgm:prSet/>
      <dgm:spPr/>
      <dgm:t>
        <a:bodyPr/>
        <a:lstStyle/>
        <a:p>
          <a:endParaRPr lang="en-US"/>
        </a:p>
      </dgm:t>
    </dgm:pt>
    <dgm:pt modelId="{E925A68B-2E16-4672-A2F5-E20F92DF98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Physical assets dominate</a:t>
          </a:r>
          <a:endParaRPr lang="en-US" dirty="0"/>
        </a:p>
      </dgm:t>
    </dgm:pt>
    <dgm:pt modelId="{911C4FE5-6ECF-4DCA-A2A0-41835E9DEC96}" type="parTrans" cxnId="{5A8AF61B-EB28-4FD9-AC83-E2EA9C7694F8}">
      <dgm:prSet/>
      <dgm:spPr/>
      <dgm:t>
        <a:bodyPr/>
        <a:lstStyle/>
        <a:p>
          <a:endParaRPr lang="en-US"/>
        </a:p>
      </dgm:t>
    </dgm:pt>
    <dgm:pt modelId="{8D6710A6-FE64-4CF9-AA83-4661B8689211}" type="sibTrans" cxnId="{5A8AF61B-EB28-4FD9-AC83-E2EA9C7694F8}">
      <dgm:prSet/>
      <dgm:spPr/>
      <dgm:t>
        <a:bodyPr/>
        <a:lstStyle/>
        <a:p>
          <a:endParaRPr lang="en-US"/>
        </a:p>
      </dgm:t>
    </dgm:pt>
    <dgm:pt modelId="{9AE04DFF-14A6-48A5-8C85-522D6C10023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Preservation concerns dominate</a:t>
          </a:r>
          <a:endParaRPr lang="en-US" dirty="0"/>
        </a:p>
      </dgm:t>
    </dgm:pt>
    <dgm:pt modelId="{DEE6742A-D42E-48EB-A64A-ADF6E5E7C1C3}" type="parTrans" cxnId="{432812E8-A93D-4329-9BBC-2A966456CB4C}">
      <dgm:prSet/>
      <dgm:spPr/>
      <dgm:t>
        <a:bodyPr/>
        <a:lstStyle/>
        <a:p>
          <a:endParaRPr lang="en-US"/>
        </a:p>
      </dgm:t>
    </dgm:pt>
    <dgm:pt modelId="{00B4189B-EE54-4C5A-A08E-06F60AF74F74}" type="sibTrans" cxnId="{432812E8-A93D-4329-9BBC-2A966456CB4C}">
      <dgm:prSet/>
      <dgm:spPr/>
      <dgm:t>
        <a:bodyPr/>
        <a:lstStyle/>
        <a:p>
          <a:endParaRPr lang="en-US"/>
        </a:p>
      </dgm:t>
    </dgm:pt>
    <dgm:pt modelId="{4818E342-9292-48B7-B608-B4E3A0CBACD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Trust-deficit among stakeholders</a:t>
          </a:r>
        </a:p>
      </dgm:t>
    </dgm:pt>
    <dgm:pt modelId="{F9969C2B-2324-4571-9130-D298CD72B9C4}" type="parTrans" cxnId="{0843CF2C-B9FC-4ECD-AE46-08EA38BF1422}">
      <dgm:prSet/>
      <dgm:spPr/>
      <dgm:t>
        <a:bodyPr/>
        <a:lstStyle/>
        <a:p>
          <a:endParaRPr lang="en-US"/>
        </a:p>
      </dgm:t>
    </dgm:pt>
    <dgm:pt modelId="{698FA389-A218-42D0-9CE7-E73EEDE74788}" type="sibTrans" cxnId="{0843CF2C-B9FC-4ECD-AE46-08EA38BF1422}">
      <dgm:prSet/>
      <dgm:spPr/>
      <dgm:t>
        <a:bodyPr/>
        <a:lstStyle/>
        <a:p>
          <a:endParaRPr lang="en-US"/>
        </a:p>
      </dgm:t>
    </dgm:pt>
    <dgm:pt modelId="{DD56263F-1655-4E5E-838F-7A01BDC0397F}" type="pres">
      <dgm:prSet presAssocID="{9DEEB69D-675C-447D-9E84-D69B4BC79E0A}" presName="linear" presStyleCnt="0">
        <dgm:presLayoutVars>
          <dgm:animLvl val="lvl"/>
          <dgm:resizeHandles val="exact"/>
        </dgm:presLayoutVars>
      </dgm:prSet>
      <dgm:spPr/>
    </dgm:pt>
    <dgm:pt modelId="{1066DE74-684D-45F4-93BB-DEF2070C3F2E}" type="pres">
      <dgm:prSet presAssocID="{409172DC-E1D0-43EF-9431-F2371A31FFA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394041F-9165-4795-A73C-A0BDAB2B9460}" type="pres">
      <dgm:prSet presAssocID="{1CE38A5D-2381-45C7-9B22-D0D266DC8BB8}" presName="spacer" presStyleCnt="0"/>
      <dgm:spPr/>
    </dgm:pt>
    <dgm:pt modelId="{52764D69-6C41-4839-A301-9128DE8D0669}" type="pres">
      <dgm:prSet presAssocID="{E925A68B-2E16-4672-A2F5-E20F92DF981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1BA03E0-68F1-4302-A76B-90322AC47B37}" type="pres">
      <dgm:prSet presAssocID="{8D6710A6-FE64-4CF9-AA83-4661B8689211}" presName="spacer" presStyleCnt="0"/>
      <dgm:spPr/>
    </dgm:pt>
    <dgm:pt modelId="{1C14675E-F99D-429C-8220-99A946BDF377}" type="pres">
      <dgm:prSet presAssocID="{9AE04DFF-14A6-48A5-8C85-522D6C10023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A4CD2C6-6ADA-456D-809E-DD99C308E5B1}" type="pres">
      <dgm:prSet presAssocID="{00B4189B-EE54-4C5A-A08E-06F60AF74F74}" presName="spacer" presStyleCnt="0"/>
      <dgm:spPr/>
    </dgm:pt>
    <dgm:pt modelId="{52C85ACA-F0F8-4348-AFB7-6D76410F24E0}" type="pres">
      <dgm:prSet presAssocID="{4818E342-9292-48B7-B608-B4E3A0CBACD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8579F0C-7B72-4313-8FC6-B44532021411}" type="presOf" srcId="{409172DC-E1D0-43EF-9431-F2371A31FFA6}" destId="{1066DE74-684D-45F4-93BB-DEF2070C3F2E}" srcOrd="0" destOrd="0" presId="urn:microsoft.com/office/officeart/2005/8/layout/vList2"/>
    <dgm:cxn modelId="{AE2A3417-3B39-4814-BA8E-B5D8EC35D029}" type="presOf" srcId="{4818E342-9292-48B7-B608-B4E3A0CBACD3}" destId="{52C85ACA-F0F8-4348-AFB7-6D76410F24E0}" srcOrd="0" destOrd="0" presId="urn:microsoft.com/office/officeart/2005/8/layout/vList2"/>
    <dgm:cxn modelId="{F5C49B18-012A-45E0-AD7E-4A5C88F79467}" type="presOf" srcId="{9AE04DFF-14A6-48A5-8C85-522D6C100236}" destId="{1C14675E-F99D-429C-8220-99A946BDF377}" srcOrd="0" destOrd="0" presId="urn:microsoft.com/office/officeart/2005/8/layout/vList2"/>
    <dgm:cxn modelId="{5A8AF61B-EB28-4FD9-AC83-E2EA9C7694F8}" srcId="{9DEEB69D-675C-447D-9E84-D69B4BC79E0A}" destId="{E925A68B-2E16-4672-A2F5-E20F92DF9815}" srcOrd="1" destOrd="0" parTransId="{911C4FE5-6ECF-4DCA-A2A0-41835E9DEC96}" sibTransId="{8D6710A6-FE64-4CF9-AA83-4661B8689211}"/>
    <dgm:cxn modelId="{0843CF2C-B9FC-4ECD-AE46-08EA38BF1422}" srcId="{9DEEB69D-675C-447D-9E84-D69B4BC79E0A}" destId="{4818E342-9292-48B7-B608-B4E3A0CBACD3}" srcOrd="3" destOrd="0" parTransId="{F9969C2B-2324-4571-9130-D298CD72B9C4}" sibTransId="{698FA389-A218-42D0-9CE7-E73EEDE74788}"/>
    <dgm:cxn modelId="{E52F6237-1CCE-4F6C-B8CA-B0935477839F}" type="presOf" srcId="{9DEEB69D-675C-447D-9E84-D69B4BC79E0A}" destId="{DD56263F-1655-4E5E-838F-7A01BDC0397F}" srcOrd="0" destOrd="0" presId="urn:microsoft.com/office/officeart/2005/8/layout/vList2"/>
    <dgm:cxn modelId="{4F420A39-D2FF-4CB7-8E39-E3FA7FB1F46C}" srcId="{9DEEB69D-675C-447D-9E84-D69B4BC79E0A}" destId="{409172DC-E1D0-43EF-9431-F2371A31FFA6}" srcOrd="0" destOrd="0" parTransId="{70BDE8BB-2753-42FA-8DD1-9F60960B191B}" sibTransId="{1CE38A5D-2381-45C7-9B22-D0D266DC8BB8}"/>
    <dgm:cxn modelId="{F9666541-493C-48D4-BEFD-7877FAB261CD}" type="presOf" srcId="{E925A68B-2E16-4672-A2F5-E20F92DF9815}" destId="{52764D69-6C41-4839-A301-9128DE8D0669}" srcOrd="0" destOrd="0" presId="urn:microsoft.com/office/officeart/2005/8/layout/vList2"/>
    <dgm:cxn modelId="{432812E8-A93D-4329-9BBC-2A966456CB4C}" srcId="{9DEEB69D-675C-447D-9E84-D69B4BC79E0A}" destId="{9AE04DFF-14A6-48A5-8C85-522D6C100236}" srcOrd="2" destOrd="0" parTransId="{DEE6742A-D42E-48EB-A64A-ADF6E5E7C1C3}" sibTransId="{00B4189B-EE54-4C5A-A08E-06F60AF74F74}"/>
    <dgm:cxn modelId="{D26D943B-F179-4645-B6D3-B052E80468F0}" type="presParOf" srcId="{DD56263F-1655-4E5E-838F-7A01BDC0397F}" destId="{1066DE74-684D-45F4-93BB-DEF2070C3F2E}" srcOrd="0" destOrd="0" presId="urn:microsoft.com/office/officeart/2005/8/layout/vList2"/>
    <dgm:cxn modelId="{AD178E98-B1FD-417B-9D4F-C9132BA4BFF7}" type="presParOf" srcId="{DD56263F-1655-4E5E-838F-7A01BDC0397F}" destId="{D394041F-9165-4795-A73C-A0BDAB2B9460}" srcOrd="1" destOrd="0" presId="urn:microsoft.com/office/officeart/2005/8/layout/vList2"/>
    <dgm:cxn modelId="{124F8FC2-8D42-45D8-BA75-6F0194FD5AB8}" type="presParOf" srcId="{DD56263F-1655-4E5E-838F-7A01BDC0397F}" destId="{52764D69-6C41-4839-A301-9128DE8D0669}" srcOrd="2" destOrd="0" presId="urn:microsoft.com/office/officeart/2005/8/layout/vList2"/>
    <dgm:cxn modelId="{1EC11A33-E382-4228-823D-884581AEFF03}" type="presParOf" srcId="{DD56263F-1655-4E5E-838F-7A01BDC0397F}" destId="{41BA03E0-68F1-4302-A76B-90322AC47B37}" srcOrd="3" destOrd="0" presId="urn:microsoft.com/office/officeart/2005/8/layout/vList2"/>
    <dgm:cxn modelId="{2EA6BA9E-6CBF-4D64-A2AF-28DDED4F4D57}" type="presParOf" srcId="{DD56263F-1655-4E5E-838F-7A01BDC0397F}" destId="{1C14675E-F99D-429C-8220-99A946BDF377}" srcOrd="4" destOrd="0" presId="urn:microsoft.com/office/officeart/2005/8/layout/vList2"/>
    <dgm:cxn modelId="{7433C550-858A-4B29-9EBB-BFF7779E9EBC}" type="presParOf" srcId="{DD56263F-1655-4E5E-838F-7A01BDC0397F}" destId="{2A4CD2C6-6ADA-456D-809E-DD99C308E5B1}" srcOrd="5" destOrd="0" presId="urn:microsoft.com/office/officeart/2005/8/layout/vList2"/>
    <dgm:cxn modelId="{10AD1EBE-98C6-442F-84E9-A949EF1620EB}" type="presParOf" srcId="{DD56263F-1655-4E5E-838F-7A01BDC0397F}" destId="{52C85ACA-F0F8-4348-AFB7-6D76410F24E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EEB69D-675C-447D-9E84-D69B4BC79E0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09172DC-E1D0-43EF-9431-F2371A31FFA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Legal and regulatory reforms</a:t>
          </a:r>
        </a:p>
      </dgm:t>
    </dgm:pt>
    <dgm:pt modelId="{70BDE8BB-2753-42FA-8DD1-9F60960B191B}" type="parTrans" cxnId="{4F420A39-D2FF-4CB7-8E39-E3FA7FB1F46C}">
      <dgm:prSet/>
      <dgm:spPr/>
      <dgm:t>
        <a:bodyPr/>
        <a:lstStyle/>
        <a:p>
          <a:endParaRPr lang="en-US"/>
        </a:p>
      </dgm:t>
    </dgm:pt>
    <dgm:pt modelId="{1CE38A5D-2381-45C7-9B22-D0D266DC8BB8}" type="sibTrans" cxnId="{4F420A39-D2FF-4CB7-8E39-E3FA7FB1F46C}">
      <dgm:prSet/>
      <dgm:spPr/>
      <dgm:t>
        <a:bodyPr/>
        <a:lstStyle/>
        <a:p>
          <a:endParaRPr lang="en-US"/>
        </a:p>
      </dgm:t>
    </dgm:pt>
    <dgm:pt modelId="{E925A68B-2E16-4672-A2F5-E20F92DF98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Financialization of waqf</a:t>
          </a:r>
        </a:p>
      </dgm:t>
    </dgm:pt>
    <dgm:pt modelId="{911C4FE5-6ECF-4DCA-A2A0-41835E9DEC96}" type="parTrans" cxnId="{5A8AF61B-EB28-4FD9-AC83-E2EA9C7694F8}">
      <dgm:prSet/>
      <dgm:spPr/>
      <dgm:t>
        <a:bodyPr/>
        <a:lstStyle/>
        <a:p>
          <a:endParaRPr lang="en-US"/>
        </a:p>
      </dgm:t>
    </dgm:pt>
    <dgm:pt modelId="{8D6710A6-FE64-4CF9-AA83-4661B8689211}" type="sibTrans" cxnId="{5A8AF61B-EB28-4FD9-AC83-E2EA9C7694F8}">
      <dgm:prSet/>
      <dgm:spPr/>
      <dgm:t>
        <a:bodyPr/>
        <a:lstStyle/>
        <a:p>
          <a:endParaRPr lang="en-US"/>
        </a:p>
      </dgm:t>
    </dgm:pt>
    <dgm:pt modelId="{9AE04DFF-14A6-48A5-8C85-522D6C10023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Redevelopment of waqf assets and their prudent investment</a:t>
          </a:r>
        </a:p>
      </dgm:t>
    </dgm:pt>
    <dgm:pt modelId="{DEE6742A-D42E-48EB-A64A-ADF6E5E7C1C3}" type="parTrans" cxnId="{432812E8-A93D-4329-9BBC-2A966456CB4C}">
      <dgm:prSet/>
      <dgm:spPr/>
      <dgm:t>
        <a:bodyPr/>
        <a:lstStyle/>
        <a:p>
          <a:endParaRPr lang="en-US"/>
        </a:p>
      </dgm:t>
    </dgm:pt>
    <dgm:pt modelId="{00B4189B-EE54-4C5A-A08E-06F60AF74F74}" type="sibTrans" cxnId="{432812E8-A93D-4329-9BBC-2A966456CB4C}">
      <dgm:prSet/>
      <dgm:spPr/>
      <dgm:t>
        <a:bodyPr/>
        <a:lstStyle/>
        <a:p>
          <a:endParaRPr lang="en-US"/>
        </a:p>
      </dgm:t>
    </dgm:pt>
    <dgm:pt modelId="{4818E342-9292-48B7-B608-B4E3A0CBACD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Fintech applications in ISF</a:t>
          </a:r>
        </a:p>
      </dgm:t>
    </dgm:pt>
    <dgm:pt modelId="{F9969C2B-2324-4571-9130-D298CD72B9C4}" type="parTrans" cxnId="{0843CF2C-B9FC-4ECD-AE46-08EA38BF1422}">
      <dgm:prSet/>
      <dgm:spPr/>
      <dgm:t>
        <a:bodyPr/>
        <a:lstStyle/>
        <a:p>
          <a:endParaRPr lang="en-US"/>
        </a:p>
      </dgm:t>
    </dgm:pt>
    <dgm:pt modelId="{698FA389-A218-42D0-9CE7-E73EEDE74788}" type="sibTrans" cxnId="{0843CF2C-B9FC-4ECD-AE46-08EA38BF1422}">
      <dgm:prSet/>
      <dgm:spPr/>
      <dgm:t>
        <a:bodyPr/>
        <a:lstStyle/>
        <a:p>
          <a:endParaRPr lang="en-US"/>
        </a:p>
      </dgm:t>
    </dgm:pt>
    <dgm:pt modelId="{8CC5F3F0-3F13-432B-ADB9-B03FC6E73B9A}" type="pres">
      <dgm:prSet presAssocID="{9DEEB69D-675C-447D-9E84-D69B4BC79E0A}" presName="linear" presStyleCnt="0">
        <dgm:presLayoutVars>
          <dgm:animLvl val="lvl"/>
          <dgm:resizeHandles val="exact"/>
        </dgm:presLayoutVars>
      </dgm:prSet>
      <dgm:spPr/>
    </dgm:pt>
    <dgm:pt modelId="{A16DA805-55DC-4DBC-9405-F7024DC75110}" type="pres">
      <dgm:prSet presAssocID="{409172DC-E1D0-43EF-9431-F2371A31FFA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2D4B99A-B6B6-4BA8-8FC3-5103488B0D60}" type="pres">
      <dgm:prSet presAssocID="{1CE38A5D-2381-45C7-9B22-D0D266DC8BB8}" presName="spacer" presStyleCnt="0"/>
      <dgm:spPr/>
    </dgm:pt>
    <dgm:pt modelId="{6A20CF06-42BA-44C7-976D-16217042C658}" type="pres">
      <dgm:prSet presAssocID="{E925A68B-2E16-4672-A2F5-E20F92DF981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204E5FB-FBF8-48FA-8613-29298A959A37}" type="pres">
      <dgm:prSet presAssocID="{8D6710A6-FE64-4CF9-AA83-4661B8689211}" presName="spacer" presStyleCnt="0"/>
      <dgm:spPr/>
    </dgm:pt>
    <dgm:pt modelId="{7D6346E5-61E7-4252-A278-08F11F2E709B}" type="pres">
      <dgm:prSet presAssocID="{9AE04DFF-14A6-48A5-8C85-522D6C10023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56D6E3E-BBBB-414F-8F2A-87EFE21C914F}" type="pres">
      <dgm:prSet presAssocID="{00B4189B-EE54-4C5A-A08E-06F60AF74F74}" presName="spacer" presStyleCnt="0"/>
      <dgm:spPr/>
    </dgm:pt>
    <dgm:pt modelId="{E36D14BD-B134-473D-A20A-7AE48D45C88A}" type="pres">
      <dgm:prSet presAssocID="{4818E342-9292-48B7-B608-B4E3A0CBACD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A8AF61B-EB28-4FD9-AC83-E2EA9C7694F8}" srcId="{9DEEB69D-675C-447D-9E84-D69B4BC79E0A}" destId="{E925A68B-2E16-4672-A2F5-E20F92DF9815}" srcOrd="1" destOrd="0" parTransId="{911C4FE5-6ECF-4DCA-A2A0-41835E9DEC96}" sibTransId="{8D6710A6-FE64-4CF9-AA83-4661B8689211}"/>
    <dgm:cxn modelId="{0843CF2C-B9FC-4ECD-AE46-08EA38BF1422}" srcId="{9DEEB69D-675C-447D-9E84-D69B4BC79E0A}" destId="{4818E342-9292-48B7-B608-B4E3A0CBACD3}" srcOrd="3" destOrd="0" parTransId="{F9969C2B-2324-4571-9130-D298CD72B9C4}" sibTransId="{698FA389-A218-42D0-9CE7-E73EEDE74788}"/>
    <dgm:cxn modelId="{7032CA37-BF08-4529-B4CC-D336B2A0189B}" type="presOf" srcId="{4818E342-9292-48B7-B608-B4E3A0CBACD3}" destId="{E36D14BD-B134-473D-A20A-7AE48D45C88A}" srcOrd="0" destOrd="0" presId="urn:microsoft.com/office/officeart/2005/8/layout/vList2"/>
    <dgm:cxn modelId="{4F420A39-D2FF-4CB7-8E39-E3FA7FB1F46C}" srcId="{9DEEB69D-675C-447D-9E84-D69B4BC79E0A}" destId="{409172DC-E1D0-43EF-9431-F2371A31FFA6}" srcOrd="0" destOrd="0" parTransId="{70BDE8BB-2753-42FA-8DD1-9F60960B191B}" sibTransId="{1CE38A5D-2381-45C7-9B22-D0D266DC8BB8}"/>
    <dgm:cxn modelId="{F08CE2AE-C913-4975-BE4C-A52A0895E677}" type="presOf" srcId="{9DEEB69D-675C-447D-9E84-D69B4BC79E0A}" destId="{8CC5F3F0-3F13-432B-ADB9-B03FC6E73B9A}" srcOrd="0" destOrd="0" presId="urn:microsoft.com/office/officeart/2005/8/layout/vList2"/>
    <dgm:cxn modelId="{AA8236B7-8324-4D56-9764-6FFF46174159}" type="presOf" srcId="{9AE04DFF-14A6-48A5-8C85-522D6C100236}" destId="{7D6346E5-61E7-4252-A278-08F11F2E709B}" srcOrd="0" destOrd="0" presId="urn:microsoft.com/office/officeart/2005/8/layout/vList2"/>
    <dgm:cxn modelId="{C6D889CB-B612-4BE2-9883-85052522BC5A}" type="presOf" srcId="{E925A68B-2E16-4672-A2F5-E20F92DF9815}" destId="{6A20CF06-42BA-44C7-976D-16217042C658}" srcOrd="0" destOrd="0" presId="urn:microsoft.com/office/officeart/2005/8/layout/vList2"/>
    <dgm:cxn modelId="{432812E8-A93D-4329-9BBC-2A966456CB4C}" srcId="{9DEEB69D-675C-447D-9E84-D69B4BC79E0A}" destId="{9AE04DFF-14A6-48A5-8C85-522D6C100236}" srcOrd="2" destOrd="0" parTransId="{DEE6742A-D42E-48EB-A64A-ADF6E5E7C1C3}" sibTransId="{00B4189B-EE54-4C5A-A08E-06F60AF74F74}"/>
    <dgm:cxn modelId="{A56FDDED-5803-404A-9753-5ABAE5E61722}" type="presOf" srcId="{409172DC-E1D0-43EF-9431-F2371A31FFA6}" destId="{A16DA805-55DC-4DBC-9405-F7024DC75110}" srcOrd="0" destOrd="0" presId="urn:microsoft.com/office/officeart/2005/8/layout/vList2"/>
    <dgm:cxn modelId="{0928DEC7-F5E7-4778-BF5F-722D401AED42}" type="presParOf" srcId="{8CC5F3F0-3F13-432B-ADB9-B03FC6E73B9A}" destId="{A16DA805-55DC-4DBC-9405-F7024DC75110}" srcOrd="0" destOrd="0" presId="urn:microsoft.com/office/officeart/2005/8/layout/vList2"/>
    <dgm:cxn modelId="{22409664-319E-4999-B0FF-7228E837797C}" type="presParOf" srcId="{8CC5F3F0-3F13-432B-ADB9-B03FC6E73B9A}" destId="{F2D4B99A-B6B6-4BA8-8FC3-5103488B0D60}" srcOrd="1" destOrd="0" presId="urn:microsoft.com/office/officeart/2005/8/layout/vList2"/>
    <dgm:cxn modelId="{40BBDBB4-B691-4DE7-BB09-B62DBC3BFC46}" type="presParOf" srcId="{8CC5F3F0-3F13-432B-ADB9-B03FC6E73B9A}" destId="{6A20CF06-42BA-44C7-976D-16217042C658}" srcOrd="2" destOrd="0" presId="urn:microsoft.com/office/officeart/2005/8/layout/vList2"/>
    <dgm:cxn modelId="{6D1A220B-6F12-4139-97C3-8F1BBF8D7C2C}" type="presParOf" srcId="{8CC5F3F0-3F13-432B-ADB9-B03FC6E73B9A}" destId="{9204E5FB-FBF8-48FA-8613-29298A959A37}" srcOrd="3" destOrd="0" presId="urn:microsoft.com/office/officeart/2005/8/layout/vList2"/>
    <dgm:cxn modelId="{83A1E153-304D-416F-BC8B-13F572F9783F}" type="presParOf" srcId="{8CC5F3F0-3F13-432B-ADB9-B03FC6E73B9A}" destId="{7D6346E5-61E7-4252-A278-08F11F2E709B}" srcOrd="4" destOrd="0" presId="urn:microsoft.com/office/officeart/2005/8/layout/vList2"/>
    <dgm:cxn modelId="{8285861D-136D-4734-80BD-E057C847DF88}" type="presParOf" srcId="{8CC5F3F0-3F13-432B-ADB9-B03FC6E73B9A}" destId="{756D6E3E-BBBB-414F-8F2A-87EFE21C914F}" srcOrd="5" destOrd="0" presId="urn:microsoft.com/office/officeart/2005/8/layout/vList2"/>
    <dgm:cxn modelId="{ADEA7F76-B68A-4033-853D-2291AE1A6959}" type="presParOf" srcId="{8CC5F3F0-3F13-432B-ADB9-B03FC6E73B9A}" destId="{E36D14BD-B134-473D-A20A-7AE48D45C88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C955E-1C78-44E6-A34F-69153378A0D1}">
      <dsp:nvSpPr>
        <dsp:cNvPr id="0" name=""/>
        <dsp:cNvSpPr/>
      </dsp:nvSpPr>
      <dsp:spPr>
        <a:xfrm>
          <a:off x="614381" y="503862"/>
          <a:ext cx="1749937" cy="1749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BB3AE-2324-473A-BB2F-D87EBA247DC2}">
      <dsp:nvSpPr>
        <dsp:cNvPr id="0" name=""/>
        <dsp:cNvSpPr/>
      </dsp:nvSpPr>
      <dsp:spPr>
        <a:xfrm>
          <a:off x="987318" y="876800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15174-7D0C-4960-9611-F0FB1DAA1244}">
      <dsp:nvSpPr>
        <dsp:cNvPr id="0" name=""/>
        <dsp:cNvSpPr/>
      </dsp:nvSpPr>
      <dsp:spPr>
        <a:xfrm>
          <a:off x="54974" y="2798862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kern="1200" dirty="0"/>
            <a:t>ZAKAT &amp; SADAQA</a:t>
          </a:r>
        </a:p>
      </dsp:txBody>
      <dsp:txXfrm>
        <a:off x="54974" y="2798862"/>
        <a:ext cx="2868750" cy="720000"/>
      </dsp:txXfrm>
    </dsp:sp>
    <dsp:sp modelId="{F423B81A-437D-451E-9A3E-45019CE78A93}">
      <dsp:nvSpPr>
        <dsp:cNvPr id="0" name=""/>
        <dsp:cNvSpPr/>
      </dsp:nvSpPr>
      <dsp:spPr>
        <a:xfrm>
          <a:off x="3985162" y="503862"/>
          <a:ext cx="1749937" cy="17499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9AB4B4-2D26-4815-81B8-AABCA83C7996}">
      <dsp:nvSpPr>
        <dsp:cNvPr id="0" name=""/>
        <dsp:cNvSpPr/>
      </dsp:nvSpPr>
      <dsp:spPr>
        <a:xfrm>
          <a:off x="4358099" y="876800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1B8E5-9D32-4E28-8CF2-4C717776F057}">
      <dsp:nvSpPr>
        <dsp:cNvPr id="0" name=""/>
        <dsp:cNvSpPr/>
      </dsp:nvSpPr>
      <dsp:spPr>
        <a:xfrm>
          <a:off x="3425756" y="2798862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kern="1200" dirty="0"/>
            <a:t>WAQF</a:t>
          </a:r>
        </a:p>
      </dsp:txBody>
      <dsp:txXfrm>
        <a:off x="3425756" y="2798862"/>
        <a:ext cx="2868750" cy="720000"/>
      </dsp:txXfrm>
    </dsp:sp>
    <dsp:sp modelId="{F66803FD-0939-4C1D-A418-6E42A1007084}">
      <dsp:nvSpPr>
        <dsp:cNvPr id="0" name=""/>
        <dsp:cNvSpPr/>
      </dsp:nvSpPr>
      <dsp:spPr>
        <a:xfrm>
          <a:off x="7355943" y="503862"/>
          <a:ext cx="1749937" cy="17499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EA0C5-1566-4963-B5F2-63C2D3CE1567}">
      <dsp:nvSpPr>
        <dsp:cNvPr id="0" name=""/>
        <dsp:cNvSpPr/>
      </dsp:nvSpPr>
      <dsp:spPr>
        <a:xfrm>
          <a:off x="7728881" y="876800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78377-2ABE-4B7C-87BE-9E56E8C83793}">
      <dsp:nvSpPr>
        <dsp:cNvPr id="0" name=""/>
        <dsp:cNvSpPr/>
      </dsp:nvSpPr>
      <dsp:spPr>
        <a:xfrm>
          <a:off x="6796537" y="2798862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kern="1200" dirty="0"/>
            <a:t>NOT-FOR-PROFIT</a:t>
          </a:r>
        </a:p>
      </dsp:txBody>
      <dsp:txXfrm>
        <a:off x="6796537" y="2798862"/>
        <a:ext cx="2868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C955E-1C78-44E6-A34F-69153378A0D1}">
      <dsp:nvSpPr>
        <dsp:cNvPr id="0" name=""/>
        <dsp:cNvSpPr/>
      </dsp:nvSpPr>
      <dsp:spPr>
        <a:xfrm>
          <a:off x="614381" y="503862"/>
          <a:ext cx="1749937" cy="1749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BB3AE-2324-473A-BB2F-D87EBA247DC2}">
      <dsp:nvSpPr>
        <dsp:cNvPr id="0" name=""/>
        <dsp:cNvSpPr/>
      </dsp:nvSpPr>
      <dsp:spPr>
        <a:xfrm>
          <a:off x="987318" y="876800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15174-7D0C-4960-9611-F0FB1DAA1244}">
      <dsp:nvSpPr>
        <dsp:cNvPr id="0" name=""/>
        <dsp:cNvSpPr/>
      </dsp:nvSpPr>
      <dsp:spPr>
        <a:xfrm>
          <a:off x="54974" y="2798862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Rooted in Benevolence</a:t>
          </a:r>
        </a:p>
      </dsp:txBody>
      <dsp:txXfrm>
        <a:off x="54974" y="2798862"/>
        <a:ext cx="2868750" cy="720000"/>
      </dsp:txXfrm>
    </dsp:sp>
    <dsp:sp modelId="{F423B81A-437D-451E-9A3E-45019CE78A93}">
      <dsp:nvSpPr>
        <dsp:cNvPr id="0" name=""/>
        <dsp:cNvSpPr/>
      </dsp:nvSpPr>
      <dsp:spPr>
        <a:xfrm>
          <a:off x="3985162" y="503862"/>
          <a:ext cx="1749937" cy="17499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9AB4B4-2D26-4815-81B8-AABCA83C7996}">
      <dsp:nvSpPr>
        <dsp:cNvPr id="0" name=""/>
        <dsp:cNvSpPr/>
      </dsp:nvSpPr>
      <dsp:spPr>
        <a:xfrm>
          <a:off x="4358099" y="876800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1B8E5-9D32-4E28-8CF2-4C717776F057}">
      <dsp:nvSpPr>
        <dsp:cNvPr id="0" name=""/>
        <dsp:cNvSpPr/>
      </dsp:nvSpPr>
      <dsp:spPr>
        <a:xfrm>
          <a:off x="3425756" y="2798862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Sustainable in Impact</a:t>
          </a:r>
        </a:p>
      </dsp:txBody>
      <dsp:txXfrm>
        <a:off x="3425756" y="2798862"/>
        <a:ext cx="2868750" cy="720000"/>
      </dsp:txXfrm>
    </dsp:sp>
    <dsp:sp modelId="{F66803FD-0939-4C1D-A418-6E42A1007084}">
      <dsp:nvSpPr>
        <dsp:cNvPr id="0" name=""/>
        <dsp:cNvSpPr/>
      </dsp:nvSpPr>
      <dsp:spPr>
        <a:xfrm>
          <a:off x="7355943" y="503862"/>
          <a:ext cx="1749937" cy="17499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EA0C5-1566-4963-B5F2-63C2D3CE1567}">
      <dsp:nvSpPr>
        <dsp:cNvPr id="0" name=""/>
        <dsp:cNvSpPr/>
      </dsp:nvSpPr>
      <dsp:spPr>
        <a:xfrm>
          <a:off x="7728881" y="876800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78377-2ABE-4B7C-87BE-9E56E8C83793}">
      <dsp:nvSpPr>
        <dsp:cNvPr id="0" name=""/>
        <dsp:cNvSpPr/>
      </dsp:nvSpPr>
      <dsp:spPr>
        <a:xfrm>
          <a:off x="6796537" y="2798862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Mechanism to Correct Market Anomalies</a:t>
          </a:r>
        </a:p>
      </dsp:txBody>
      <dsp:txXfrm>
        <a:off x="6796537" y="2798862"/>
        <a:ext cx="28687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23E5E-F45A-4E55-B98E-69BE2B113C61}">
      <dsp:nvSpPr>
        <dsp:cNvPr id="0" name=""/>
        <dsp:cNvSpPr/>
      </dsp:nvSpPr>
      <dsp:spPr>
        <a:xfrm>
          <a:off x="0" y="18465"/>
          <a:ext cx="5641974" cy="7999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Dynamism in Regulatory Framework</a:t>
          </a:r>
        </a:p>
      </dsp:txBody>
      <dsp:txXfrm>
        <a:off x="39050" y="57515"/>
        <a:ext cx="5563874" cy="721850"/>
      </dsp:txXfrm>
    </dsp:sp>
    <dsp:sp modelId="{0A5FDD3C-1A4E-4981-B7A9-149F6200DF47}">
      <dsp:nvSpPr>
        <dsp:cNvPr id="0" name=""/>
        <dsp:cNvSpPr/>
      </dsp:nvSpPr>
      <dsp:spPr>
        <a:xfrm>
          <a:off x="0" y="881776"/>
          <a:ext cx="5641974" cy="799950"/>
        </a:xfrm>
        <a:prstGeom prst="roundRect">
          <a:avLst/>
        </a:prstGeom>
        <a:solidFill>
          <a:schemeClr val="accent2">
            <a:hueOff val="-1835281"/>
            <a:satOff val="8098"/>
            <a:lumOff val="-137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Role of Government and NPOs – Level-playing Field, Corporatization</a:t>
          </a:r>
        </a:p>
      </dsp:txBody>
      <dsp:txXfrm>
        <a:off x="39050" y="920826"/>
        <a:ext cx="5563874" cy="721850"/>
      </dsp:txXfrm>
    </dsp:sp>
    <dsp:sp modelId="{5A99C761-90CF-4676-BBEB-0914EB88E1CC}">
      <dsp:nvSpPr>
        <dsp:cNvPr id="0" name=""/>
        <dsp:cNvSpPr/>
      </dsp:nvSpPr>
      <dsp:spPr>
        <a:xfrm>
          <a:off x="0" y="1745087"/>
          <a:ext cx="5641974" cy="799950"/>
        </a:xfrm>
        <a:prstGeom prst="roundRect">
          <a:avLst/>
        </a:prstGeom>
        <a:solidFill>
          <a:schemeClr val="accent2">
            <a:hueOff val="-3670562"/>
            <a:satOff val="16196"/>
            <a:lumOff val="-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Fiscal Incentivization of Zakat</a:t>
          </a:r>
        </a:p>
      </dsp:txBody>
      <dsp:txXfrm>
        <a:off x="39050" y="1784137"/>
        <a:ext cx="5563874" cy="721850"/>
      </dsp:txXfrm>
    </dsp:sp>
    <dsp:sp modelId="{449F174D-9ABD-4134-8ADA-65AFEC257093}">
      <dsp:nvSpPr>
        <dsp:cNvPr id="0" name=""/>
        <dsp:cNvSpPr/>
      </dsp:nvSpPr>
      <dsp:spPr>
        <a:xfrm>
          <a:off x="0" y="2608397"/>
          <a:ext cx="5641974" cy="799950"/>
        </a:xfrm>
        <a:prstGeom prst="roundRect">
          <a:avLst/>
        </a:prstGeom>
        <a:solidFill>
          <a:schemeClr val="accent2">
            <a:hueOff val="-5505844"/>
            <a:satOff val="24295"/>
            <a:lumOff val="-41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Addressing Trust-deficit – Accountability, Transparency &amp; Good Governance</a:t>
          </a:r>
        </a:p>
      </dsp:txBody>
      <dsp:txXfrm>
        <a:off x="39050" y="2647447"/>
        <a:ext cx="5563874" cy="721850"/>
      </dsp:txXfrm>
    </dsp:sp>
    <dsp:sp modelId="{E10523E3-E4CE-4282-87E9-0F7837A7F0EC}">
      <dsp:nvSpPr>
        <dsp:cNvPr id="0" name=""/>
        <dsp:cNvSpPr/>
      </dsp:nvSpPr>
      <dsp:spPr>
        <a:xfrm>
          <a:off x="0" y="3408348"/>
          <a:ext cx="5641974" cy="694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133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Prioritization according to Shariah; Deterrents against Abuse, Dependencies, Zakat Holding, High Operational Costs; Use of Technology</a:t>
          </a:r>
        </a:p>
      </dsp:txBody>
      <dsp:txXfrm>
        <a:off x="0" y="3408348"/>
        <a:ext cx="5641974" cy="694485"/>
      </dsp:txXfrm>
    </dsp:sp>
    <dsp:sp modelId="{39A70D5E-1ABD-4E47-B182-356195F70621}">
      <dsp:nvSpPr>
        <dsp:cNvPr id="0" name=""/>
        <dsp:cNvSpPr/>
      </dsp:nvSpPr>
      <dsp:spPr>
        <a:xfrm>
          <a:off x="0" y="4102833"/>
          <a:ext cx="5641974" cy="799950"/>
        </a:xfrm>
        <a:prstGeom prst="roundRect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Supporting networks and institutions for capacity building</a:t>
          </a:r>
        </a:p>
      </dsp:txBody>
      <dsp:txXfrm>
        <a:off x="39050" y="4141883"/>
        <a:ext cx="5563874" cy="7218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6DE74-684D-45F4-93BB-DEF2070C3F2E}">
      <dsp:nvSpPr>
        <dsp:cNvPr id="0" name=""/>
        <dsp:cNvSpPr/>
      </dsp:nvSpPr>
      <dsp:spPr>
        <a:xfrm>
          <a:off x="0" y="787344"/>
          <a:ext cx="5641974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Encroachment of Awqaf assets</a:t>
          </a:r>
          <a:endParaRPr lang="en-US" sz="3200" kern="1200" dirty="0"/>
        </a:p>
      </dsp:txBody>
      <dsp:txXfrm>
        <a:off x="37467" y="824811"/>
        <a:ext cx="5567040" cy="692586"/>
      </dsp:txXfrm>
    </dsp:sp>
    <dsp:sp modelId="{52764D69-6C41-4839-A301-9128DE8D0669}">
      <dsp:nvSpPr>
        <dsp:cNvPr id="0" name=""/>
        <dsp:cNvSpPr/>
      </dsp:nvSpPr>
      <dsp:spPr>
        <a:xfrm>
          <a:off x="0" y="1647024"/>
          <a:ext cx="5641974" cy="767520"/>
        </a:xfrm>
        <a:prstGeom prst="roundRect">
          <a:avLst/>
        </a:prstGeom>
        <a:solidFill>
          <a:schemeClr val="accent2">
            <a:hueOff val="-2447042"/>
            <a:satOff val="10798"/>
            <a:lumOff val="-18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Physical assets dominate</a:t>
          </a:r>
          <a:endParaRPr lang="en-US" sz="3200" kern="1200" dirty="0"/>
        </a:p>
      </dsp:txBody>
      <dsp:txXfrm>
        <a:off x="37467" y="1684491"/>
        <a:ext cx="5567040" cy="692586"/>
      </dsp:txXfrm>
    </dsp:sp>
    <dsp:sp modelId="{1C14675E-F99D-429C-8220-99A946BDF377}">
      <dsp:nvSpPr>
        <dsp:cNvPr id="0" name=""/>
        <dsp:cNvSpPr/>
      </dsp:nvSpPr>
      <dsp:spPr>
        <a:xfrm>
          <a:off x="0" y="2506704"/>
          <a:ext cx="5641974" cy="767520"/>
        </a:xfrm>
        <a:prstGeom prst="roundRect">
          <a:avLst/>
        </a:prstGeom>
        <a:solidFill>
          <a:schemeClr val="accent2">
            <a:hueOff val="-4894083"/>
            <a:satOff val="21595"/>
            <a:lumOff val="-36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Preservation concerns dominate</a:t>
          </a:r>
          <a:endParaRPr lang="en-US" sz="3200" kern="1200" dirty="0"/>
        </a:p>
      </dsp:txBody>
      <dsp:txXfrm>
        <a:off x="37467" y="2544171"/>
        <a:ext cx="5567040" cy="692586"/>
      </dsp:txXfrm>
    </dsp:sp>
    <dsp:sp modelId="{52C85ACA-F0F8-4348-AFB7-6D76410F24E0}">
      <dsp:nvSpPr>
        <dsp:cNvPr id="0" name=""/>
        <dsp:cNvSpPr/>
      </dsp:nvSpPr>
      <dsp:spPr>
        <a:xfrm>
          <a:off x="0" y="3366385"/>
          <a:ext cx="5641974" cy="767520"/>
        </a:xfrm>
        <a:prstGeom prst="roundRect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Trust-deficit among stakeholders</a:t>
          </a:r>
        </a:p>
      </dsp:txBody>
      <dsp:txXfrm>
        <a:off x="37467" y="3403852"/>
        <a:ext cx="5567040" cy="692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DA805-55DC-4DBC-9405-F7024DC75110}">
      <dsp:nvSpPr>
        <dsp:cNvPr id="0" name=""/>
        <dsp:cNvSpPr/>
      </dsp:nvSpPr>
      <dsp:spPr>
        <a:xfrm>
          <a:off x="0" y="390372"/>
          <a:ext cx="9720262" cy="743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Legal and regulatory reforms</a:t>
          </a:r>
        </a:p>
      </dsp:txBody>
      <dsp:txXfrm>
        <a:off x="36296" y="426668"/>
        <a:ext cx="9647670" cy="670943"/>
      </dsp:txXfrm>
    </dsp:sp>
    <dsp:sp modelId="{6A20CF06-42BA-44C7-976D-16217042C658}">
      <dsp:nvSpPr>
        <dsp:cNvPr id="0" name=""/>
        <dsp:cNvSpPr/>
      </dsp:nvSpPr>
      <dsp:spPr>
        <a:xfrm>
          <a:off x="0" y="1223187"/>
          <a:ext cx="9720262" cy="743535"/>
        </a:xfrm>
        <a:prstGeom prst="roundRect">
          <a:avLst/>
        </a:prstGeom>
        <a:solidFill>
          <a:schemeClr val="accent2">
            <a:hueOff val="-2447042"/>
            <a:satOff val="10798"/>
            <a:lumOff val="-18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Financialization of waqf</a:t>
          </a:r>
        </a:p>
      </dsp:txBody>
      <dsp:txXfrm>
        <a:off x="36296" y="1259483"/>
        <a:ext cx="9647670" cy="670943"/>
      </dsp:txXfrm>
    </dsp:sp>
    <dsp:sp modelId="{7D6346E5-61E7-4252-A278-08F11F2E709B}">
      <dsp:nvSpPr>
        <dsp:cNvPr id="0" name=""/>
        <dsp:cNvSpPr/>
      </dsp:nvSpPr>
      <dsp:spPr>
        <a:xfrm>
          <a:off x="0" y="2056002"/>
          <a:ext cx="9720262" cy="743535"/>
        </a:xfrm>
        <a:prstGeom prst="roundRect">
          <a:avLst/>
        </a:prstGeom>
        <a:solidFill>
          <a:schemeClr val="accent2">
            <a:hueOff val="-4894083"/>
            <a:satOff val="21595"/>
            <a:lumOff val="-36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Redevelopment of waqf assets and their prudent investment</a:t>
          </a:r>
        </a:p>
      </dsp:txBody>
      <dsp:txXfrm>
        <a:off x="36296" y="2092298"/>
        <a:ext cx="9647670" cy="670943"/>
      </dsp:txXfrm>
    </dsp:sp>
    <dsp:sp modelId="{E36D14BD-B134-473D-A20A-7AE48D45C88A}">
      <dsp:nvSpPr>
        <dsp:cNvPr id="0" name=""/>
        <dsp:cNvSpPr/>
      </dsp:nvSpPr>
      <dsp:spPr>
        <a:xfrm>
          <a:off x="0" y="2888817"/>
          <a:ext cx="9720262" cy="743535"/>
        </a:xfrm>
        <a:prstGeom prst="roundRect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Fintech applications in ISF</a:t>
          </a:r>
        </a:p>
      </dsp:txBody>
      <dsp:txXfrm>
        <a:off x="36296" y="2925113"/>
        <a:ext cx="9647670" cy="670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41024-57C5-4F2E-BED2-C486A3D31535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5D629-556F-4D39-984D-CD204CA28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8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Stakeholder wealth maximization objective often leads to mission drift – pricing and product related anomalies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1FE2-52FB-4894-B8C7-60A180F26B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75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1FE2-52FB-4894-B8C7-60A180F26BD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443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1FE2-52FB-4894-B8C7-60A180F26BD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398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1FE2-52FB-4894-B8C7-60A180F26BD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068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1FE2-52FB-4894-B8C7-60A180F26B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49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Stakeholder wealth maximization objective often leads to mission drift – pricing and product related anomalies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1FE2-52FB-4894-B8C7-60A180F26B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25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just a few indicators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5D629-556F-4D39-984D-CD204CA281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47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5D629-556F-4D39-984D-CD204CA281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41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5D629-556F-4D39-984D-CD204CA281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72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https://www.indonesianorphanages.org/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5D629-556F-4D39-984D-CD204CA281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47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https://www.indonesianorphanages.org/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5D629-556F-4D39-984D-CD204CA281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82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https://www.thejakartapost.com/news/2019/12/22/study-highlights-vulnerability-of-salafi-pesantren-to-radicalism.html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https://www.birmingham.ac.uk/Documents/college-social-sciences/government-society/idd/research/non-state-providers/india-state-madrasas-final.pdf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Azmat Abbas,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Madrassah Mirage: A Contemporary History of Islamic Schools in Pakistan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https://www.npr.org/2019/01/10/682917845/pakistan-wants-to-reform-madrassas-experts-advise-fixing-public-education-first#:~:text=From%20an%20estimated%20150%20at,as%20more%20than%2060%2C000%20madrassas).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https://www.theguardian.com/world/2011/may/21/inside-madrasa-for-girls-bangladesh-tahmima-anam#:~:text=Bangladesh%20has%20two%20kinds%3A%20private,with%20almost%201.5%20million%20students.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https://www.straitstimes.com/asia/se-asia/private-islamic-schools-mushrooming-in-malaysia#:~:text=As%20of%20January%20last%20year,with%20the%20state's%20religious%20department.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https://www.thenewsminute.com/article/kerala-madrasas-record-steady-growth-more-14000-now-17142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5D629-556F-4D39-984D-CD204CA281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53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https://www.indonesianorphanages.org/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5D629-556F-4D39-984D-CD204CA281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27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371BEE6-6A78-4EAF-8631-E1D5E9402FE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857F-03B9-4E4F-AD84-6359DC5AE07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126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BEE6-6A78-4EAF-8631-E1D5E9402FE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857F-03B9-4E4F-AD84-6359DC5AE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5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BEE6-6A78-4EAF-8631-E1D5E9402FE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857F-03B9-4E4F-AD84-6359DC5AE07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30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imat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CD8F-AE3D-4505-9BBA-FF7C35047C8D}" type="datetime3">
              <a:rPr lang="en-US" smtClean="0"/>
              <a:t>5 October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FE2B-2729-4351-8ECE-83CFD6D4F2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title="IRTI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925" y="0"/>
            <a:ext cx="1055076" cy="1078522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838201" y="1344857"/>
            <a:ext cx="10392508" cy="473185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1" y="1243007"/>
            <a:ext cx="1039250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1" y="174626"/>
            <a:ext cx="10392508" cy="990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72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CD00AA-C114-FE4C-8BCC-AD29F6023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94143"/>
            <a:ext cx="10363200" cy="55850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defRPr sz="2400" b="0" i="0">
                <a:solidFill>
                  <a:srgbClr val="3FAA3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Main Title – </a:t>
            </a:r>
            <a:r>
              <a:rPr lang="en-US" dirty="0" err="1"/>
              <a:t>Roboto</a:t>
            </a:r>
            <a:r>
              <a:rPr lang="en-US" dirty="0"/>
              <a:t> Light 24pt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1" y="2998900"/>
            <a:ext cx="9144000" cy="363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2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9" indent="0" algn="ctr">
              <a:buNone/>
              <a:defRPr sz="1600"/>
            </a:lvl9pPr>
          </a:lstStyle>
          <a:p>
            <a:r>
              <a:rPr lang="en-US" dirty="0"/>
              <a:t>Subtitle – </a:t>
            </a:r>
            <a:r>
              <a:rPr lang="en-US" dirty="0" err="1"/>
              <a:t>Roboto</a:t>
            </a:r>
            <a:r>
              <a:rPr lang="en-US" dirty="0"/>
              <a:t> Light 18pt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F2F53C-E6A8-914E-8709-092F75D6D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E8CAF9-71CA-5944-8AF0-284A24A7A7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0"/>
            <a:ext cx="12192000" cy="685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942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415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CD00AA-C114-FE4C-8BCC-AD29F6023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94143"/>
            <a:ext cx="10363200" cy="55850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defRPr sz="2400" b="0" i="0">
                <a:solidFill>
                  <a:srgbClr val="3FAA3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Main Title – </a:t>
            </a:r>
            <a:r>
              <a:rPr lang="en-US" dirty="0" err="1"/>
              <a:t>Roboto</a:t>
            </a:r>
            <a:r>
              <a:rPr lang="en-US" dirty="0"/>
              <a:t> Light 24pt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1" y="2998900"/>
            <a:ext cx="9144000" cy="363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2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9" indent="0" algn="ctr">
              <a:buNone/>
              <a:defRPr sz="1600"/>
            </a:lvl9pPr>
          </a:lstStyle>
          <a:p>
            <a:r>
              <a:rPr lang="en-US" dirty="0"/>
              <a:t>Subtitle – </a:t>
            </a:r>
            <a:r>
              <a:rPr lang="en-US" dirty="0" err="1"/>
              <a:t>Roboto</a:t>
            </a:r>
            <a:r>
              <a:rPr lang="en-US" dirty="0"/>
              <a:t> Light 18pt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3B690-3F86-8844-91A8-A44C94E40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855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415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8E9F3C6-11FB-E640-BAEF-44BB2A276CE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0512" y="2958024"/>
            <a:ext cx="2949864" cy="287009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1" y="6412066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05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270E11-7056-0048-B340-715EF58B5C5A}"/>
              </a:ext>
            </a:extLst>
          </p:cNvPr>
          <p:cNvCxnSpPr/>
          <p:nvPr/>
        </p:nvCxnSpPr>
        <p:spPr>
          <a:xfrm>
            <a:off x="334435" y="6308725"/>
            <a:ext cx="11523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F51F98D3-F345-A642-A1B3-6277C79F65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5" y="260351"/>
            <a:ext cx="11523133" cy="6167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Oswald" pitchFamily="2" charset="77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979B3FF-3C79-1349-B03B-4730DDCAAD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34435" y="1083163"/>
            <a:ext cx="11523133" cy="51222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sz="1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sz="10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sz="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Main Body Copy – </a:t>
            </a:r>
            <a:r>
              <a:rPr lang="en-US" dirty="0" err="1"/>
              <a:t>Roboto</a:t>
            </a:r>
            <a:r>
              <a:rPr lang="en-US" dirty="0"/>
              <a:t> 16pt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F2AE39-A5CD-3145-A48A-452A46884E9D}"/>
              </a:ext>
            </a:extLst>
          </p:cNvPr>
          <p:cNvSpPr txBox="1"/>
          <p:nvPr/>
        </p:nvSpPr>
        <p:spPr>
          <a:xfrm>
            <a:off x="334434" y="6430600"/>
            <a:ext cx="3353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swald" pitchFamily="2" charset="77"/>
              </a:rPr>
              <a:t>www.isdb.org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832BC9-F6CB-AB40-A70A-9CD7CCC28B82}"/>
              </a:ext>
            </a:extLst>
          </p:cNvPr>
          <p:cNvCxnSpPr/>
          <p:nvPr/>
        </p:nvCxnSpPr>
        <p:spPr>
          <a:xfrm>
            <a:off x="334436" y="6308725"/>
            <a:ext cx="11523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4085F53-F9F1-FA4D-B9C8-8A6C8D404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9938" y="6411474"/>
            <a:ext cx="1317630" cy="25369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382BAC-9939-1640-BAC0-723ADA8E7345}"/>
              </a:ext>
            </a:extLst>
          </p:cNvPr>
          <p:cNvCxnSpPr/>
          <p:nvPr userDrawn="1"/>
        </p:nvCxnSpPr>
        <p:spPr>
          <a:xfrm>
            <a:off x="334436" y="6308725"/>
            <a:ext cx="11523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97C3A3F-BBE0-574A-9472-D502256E90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0512" y="2958024"/>
            <a:ext cx="2949864" cy="28700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BE8B89-C6BC-4A4D-BC56-4EFD3CC196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39938" y="6411474"/>
            <a:ext cx="1317630" cy="2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521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BFE6332-54A4-F645-BB88-EF897D8FA69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34433" y="1083163"/>
            <a:ext cx="6584787" cy="51222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sz="1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sz="10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sz="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Main Body Copy – </a:t>
            </a:r>
            <a:r>
              <a:rPr lang="en-US" dirty="0" err="1"/>
              <a:t>Roboto</a:t>
            </a:r>
            <a:r>
              <a:rPr lang="en-US" dirty="0"/>
              <a:t> 16pt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1" y="6412066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05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6EE888-0DBE-0343-A2D2-3C090AB53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5" y="260351"/>
            <a:ext cx="11523133" cy="6167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Oswald" pitchFamily="2" charset="77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3D79D98-2444-E24F-B7FB-70C0DED953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0954" y="1061600"/>
            <a:ext cx="3826609" cy="3338462"/>
          </a:xfrm>
          <a:prstGeom prst="hexagon">
            <a:avLst/>
          </a:prstGeom>
        </p:spPr>
        <p:txBody>
          <a:bodyPr>
            <a:normAutofit/>
          </a:bodyPr>
          <a:lstStyle>
            <a:lvl1pPr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85662A1-EAC8-F74B-B0BB-DDD2CF9C42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67601" y="3644275"/>
            <a:ext cx="2290429" cy="2067170"/>
          </a:xfrm>
          <a:prstGeom prst="hexagon">
            <a:avLst/>
          </a:prstGeom>
        </p:spPr>
        <p:txBody>
          <a:bodyPr>
            <a:normAutofit/>
          </a:bodyPr>
          <a:lstStyle>
            <a:lvl1pPr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760E9A-D778-C545-96C1-9EFBC4B14CCC}"/>
              </a:ext>
            </a:extLst>
          </p:cNvPr>
          <p:cNvCxnSpPr/>
          <p:nvPr/>
        </p:nvCxnSpPr>
        <p:spPr>
          <a:xfrm>
            <a:off x="334435" y="6308725"/>
            <a:ext cx="11523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Hexagon 14">
            <a:extLst>
              <a:ext uri="{FF2B5EF4-FFF2-40B4-BE49-F238E27FC236}">
                <a16:creationId xmlns:a16="http://schemas.microsoft.com/office/drawing/2014/main" id="{E8C4A3D9-6BD2-8149-B4F6-DF3AAEEC71F9}"/>
              </a:ext>
            </a:extLst>
          </p:cNvPr>
          <p:cNvSpPr/>
          <p:nvPr/>
        </p:nvSpPr>
        <p:spPr>
          <a:xfrm>
            <a:off x="7929063" y="3918759"/>
            <a:ext cx="1630098" cy="1406475"/>
          </a:xfrm>
          <a:prstGeom prst="hexagon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F3C7892-E652-1249-8B12-21B0ED7D12EA}"/>
              </a:ext>
            </a:extLst>
          </p:cNvPr>
          <p:cNvCxnSpPr/>
          <p:nvPr/>
        </p:nvCxnSpPr>
        <p:spPr>
          <a:xfrm>
            <a:off x="334436" y="6308725"/>
            <a:ext cx="11523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Hexagon 12">
            <a:extLst>
              <a:ext uri="{FF2B5EF4-FFF2-40B4-BE49-F238E27FC236}">
                <a16:creationId xmlns:a16="http://schemas.microsoft.com/office/drawing/2014/main" id="{FE5EC74F-110B-2046-AB90-6F2E2E0AE479}"/>
              </a:ext>
            </a:extLst>
          </p:cNvPr>
          <p:cNvSpPr/>
          <p:nvPr userDrawn="1"/>
        </p:nvSpPr>
        <p:spPr>
          <a:xfrm>
            <a:off x="7929063" y="3918759"/>
            <a:ext cx="1630098" cy="1406475"/>
          </a:xfrm>
          <a:prstGeom prst="hexagon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86EFDBC-F624-6B4D-8222-968A78E010A2}"/>
              </a:ext>
            </a:extLst>
          </p:cNvPr>
          <p:cNvCxnSpPr/>
          <p:nvPr userDrawn="1"/>
        </p:nvCxnSpPr>
        <p:spPr>
          <a:xfrm>
            <a:off x="334436" y="6308725"/>
            <a:ext cx="11523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B545964-8466-2F4B-B13C-0A7FFF076456}"/>
              </a:ext>
            </a:extLst>
          </p:cNvPr>
          <p:cNvSpPr txBox="1"/>
          <p:nvPr userDrawn="1"/>
        </p:nvSpPr>
        <p:spPr>
          <a:xfrm>
            <a:off x="334434" y="6430600"/>
            <a:ext cx="3353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Oswald" pitchFamily="2" charset="77"/>
              </a:rPr>
              <a:t>www.isbd.org</a:t>
            </a:r>
            <a:endParaRPr lang="en-US" sz="1100" dirty="0">
              <a:latin typeface="Oswald" pitchFamily="2" charset="7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0850A89-1229-D749-86A6-77B450E82D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9938" y="6411474"/>
            <a:ext cx="1317630" cy="2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758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158">
          <p15:clr>
            <a:srgbClr val="FBAE40"/>
          </p15:clr>
        </p15:guide>
        <p15:guide id="3" orient="horz" pos="164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270E11-7056-0048-B340-715EF58B5C5A}"/>
              </a:ext>
            </a:extLst>
          </p:cNvPr>
          <p:cNvCxnSpPr/>
          <p:nvPr/>
        </p:nvCxnSpPr>
        <p:spPr>
          <a:xfrm>
            <a:off x="334435" y="6308725"/>
            <a:ext cx="11523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F51F98D3-F345-A642-A1B3-6277C79F65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5" y="260351"/>
            <a:ext cx="11523133" cy="6167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Oswald" pitchFamily="2" charset="77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979B3FF-3C79-1349-B03B-4730DDCAAD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34435" y="1083163"/>
            <a:ext cx="11523133" cy="51222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0" i="0" spc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sz="1400" b="0" i="0" spc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sz="1200" b="0" i="0" spc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sz="1000" b="0" i="0" spc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sz="800" b="0" i="0" spc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Main Body Copy – </a:t>
            </a:r>
            <a:r>
              <a:rPr lang="en-US" dirty="0" err="1"/>
              <a:t>Roboto</a:t>
            </a:r>
            <a:r>
              <a:rPr lang="en-US" dirty="0"/>
              <a:t> 16pt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7F9A780-B0ED-4940-8DBD-4DBA9B2AEB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6088" y="2"/>
            <a:ext cx="5975905" cy="6205387"/>
          </a:xfrm>
          <a:custGeom>
            <a:avLst/>
            <a:gdLst>
              <a:gd name="connsiteX0" fmla="*/ 0 w 2982912"/>
              <a:gd name="connsiteY0" fmla="*/ 0 h 6858000"/>
              <a:gd name="connsiteX1" fmla="*/ 2982912 w 2982912"/>
              <a:gd name="connsiteY1" fmla="*/ 0 h 6858000"/>
              <a:gd name="connsiteX2" fmla="*/ 2982912 w 2982912"/>
              <a:gd name="connsiteY2" fmla="*/ 6858000 h 6858000"/>
              <a:gd name="connsiteX3" fmla="*/ 0 w 2982912"/>
              <a:gd name="connsiteY3" fmla="*/ 6858000 h 6858000"/>
              <a:gd name="connsiteX4" fmla="*/ 0 w 2982912"/>
              <a:gd name="connsiteY4" fmla="*/ 0 h 6858000"/>
              <a:gd name="connsiteX0" fmla="*/ 0 w 4481929"/>
              <a:gd name="connsiteY0" fmla="*/ 0 h 6858000"/>
              <a:gd name="connsiteX1" fmla="*/ 4481929 w 4481929"/>
              <a:gd name="connsiteY1" fmla="*/ 0 h 6858000"/>
              <a:gd name="connsiteX2" fmla="*/ 4481929 w 4481929"/>
              <a:gd name="connsiteY2" fmla="*/ 6858000 h 6858000"/>
              <a:gd name="connsiteX3" fmla="*/ 1499017 w 4481929"/>
              <a:gd name="connsiteY3" fmla="*/ 6858000 h 6858000"/>
              <a:gd name="connsiteX4" fmla="*/ 0 w 448192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1929" h="6858000">
                <a:moveTo>
                  <a:pt x="0" y="0"/>
                </a:moveTo>
                <a:lnTo>
                  <a:pt x="4481929" y="0"/>
                </a:lnTo>
                <a:lnTo>
                  <a:pt x="4481929" y="6858000"/>
                </a:lnTo>
                <a:lnTo>
                  <a:pt x="1499017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C7CBD0">
              <a:alpha val="20000"/>
            </a:srgbClr>
          </a:solidFill>
        </p:spPr>
        <p:txBody>
          <a:bodyPr/>
          <a:lstStyle>
            <a:lvl1pPr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87362D-4BCD-1042-860D-09AB25C3E0CB}"/>
              </a:ext>
            </a:extLst>
          </p:cNvPr>
          <p:cNvCxnSpPr/>
          <p:nvPr/>
        </p:nvCxnSpPr>
        <p:spPr>
          <a:xfrm>
            <a:off x="334436" y="6308725"/>
            <a:ext cx="11523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C837EF-2B46-6B40-A1C4-37FD87192EBA}"/>
              </a:ext>
            </a:extLst>
          </p:cNvPr>
          <p:cNvCxnSpPr/>
          <p:nvPr userDrawn="1"/>
        </p:nvCxnSpPr>
        <p:spPr>
          <a:xfrm>
            <a:off x="334436" y="6308725"/>
            <a:ext cx="11523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A0DE443-C60D-0F46-AA65-6DBA74ACE56D}"/>
              </a:ext>
            </a:extLst>
          </p:cNvPr>
          <p:cNvSpPr txBox="1"/>
          <p:nvPr userDrawn="1"/>
        </p:nvSpPr>
        <p:spPr>
          <a:xfrm>
            <a:off x="334434" y="6430600"/>
            <a:ext cx="3353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Oswald" pitchFamily="2" charset="77"/>
              </a:rPr>
              <a:t>www.isbd.org</a:t>
            </a:r>
            <a:endParaRPr lang="en-US" sz="1100" dirty="0">
              <a:latin typeface="Oswald" pitchFamily="2" charset="77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514740F-D576-2741-9991-0D49ECE90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9938" y="6411474"/>
            <a:ext cx="1317630" cy="2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246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158">
          <p15:clr>
            <a:srgbClr val="FBAE40"/>
          </p15:clr>
        </p15:guide>
        <p15:guide id="3" orient="horz" pos="164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270E11-7056-0048-B340-715EF58B5C5A}"/>
              </a:ext>
            </a:extLst>
          </p:cNvPr>
          <p:cNvCxnSpPr/>
          <p:nvPr/>
        </p:nvCxnSpPr>
        <p:spPr>
          <a:xfrm>
            <a:off x="334435" y="6308725"/>
            <a:ext cx="11523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F51F98D3-F345-A642-A1B3-6277C79F65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5" y="260351"/>
            <a:ext cx="11523133" cy="6167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Oswald" pitchFamily="2" charset="77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42BB1217-30F7-FE47-9C62-C720DAA91A9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34433" y="1087518"/>
            <a:ext cx="5461764" cy="2090399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3BE8E9B4-1E7C-C04D-90CF-C0D7A5DCD3F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34433" y="3644564"/>
            <a:ext cx="5461764" cy="2300261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09C0C82-3ACA-BA41-A849-02769F3C65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56023" y="1087439"/>
            <a:ext cx="5401545" cy="4857385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sz="1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sz="10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sz="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Main Body Copy – </a:t>
            </a:r>
            <a:r>
              <a:rPr lang="en-US" dirty="0" err="1"/>
              <a:t>Roboto</a:t>
            </a:r>
            <a:r>
              <a:rPr lang="en-US" dirty="0"/>
              <a:t> 16pt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FAC58DF5-B9C3-A04D-988B-3633DB98351F}"/>
              </a:ext>
            </a:extLst>
          </p:cNvPr>
          <p:cNvSpPr/>
          <p:nvPr/>
        </p:nvSpPr>
        <p:spPr>
          <a:xfrm>
            <a:off x="6394406" y="5"/>
            <a:ext cx="5797594" cy="6220917"/>
          </a:xfrm>
          <a:custGeom>
            <a:avLst/>
            <a:gdLst>
              <a:gd name="connsiteX0" fmla="*/ 0 w 4572000"/>
              <a:gd name="connsiteY0" fmla="*/ 0 h 6205928"/>
              <a:gd name="connsiteX1" fmla="*/ 4572000 w 4572000"/>
              <a:gd name="connsiteY1" fmla="*/ 0 h 6205928"/>
              <a:gd name="connsiteX2" fmla="*/ 4572000 w 4572000"/>
              <a:gd name="connsiteY2" fmla="*/ 6205928 h 6205928"/>
              <a:gd name="connsiteX3" fmla="*/ 0 w 4572000"/>
              <a:gd name="connsiteY3" fmla="*/ 6205928 h 6205928"/>
              <a:gd name="connsiteX4" fmla="*/ 0 w 4572000"/>
              <a:gd name="connsiteY4" fmla="*/ 0 h 6205928"/>
              <a:gd name="connsiteX0" fmla="*/ 0 w 4572000"/>
              <a:gd name="connsiteY0" fmla="*/ 0 h 6213423"/>
              <a:gd name="connsiteX1" fmla="*/ 4572000 w 4572000"/>
              <a:gd name="connsiteY1" fmla="*/ 0 h 6213423"/>
              <a:gd name="connsiteX2" fmla="*/ 4572000 w 4572000"/>
              <a:gd name="connsiteY2" fmla="*/ 6205928 h 6213423"/>
              <a:gd name="connsiteX3" fmla="*/ 951875 w 4572000"/>
              <a:gd name="connsiteY3" fmla="*/ 6213423 h 6213423"/>
              <a:gd name="connsiteX4" fmla="*/ 0 w 4572000"/>
              <a:gd name="connsiteY4" fmla="*/ 0 h 6213423"/>
              <a:gd name="connsiteX0" fmla="*/ 0 w 4572000"/>
              <a:gd name="connsiteY0" fmla="*/ 0 h 6220918"/>
              <a:gd name="connsiteX1" fmla="*/ 4572000 w 4572000"/>
              <a:gd name="connsiteY1" fmla="*/ 0 h 6220918"/>
              <a:gd name="connsiteX2" fmla="*/ 4572000 w 4572000"/>
              <a:gd name="connsiteY2" fmla="*/ 6205928 h 6220918"/>
              <a:gd name="connsiteX3" fmla="*/ 1169233 w 4572000"/>
              <a:gd name="connsiteY3" fmla="*/ 6220918 h 6220918"/>
              <a:gd name="connsiteX4" fmla="*/ 0 w 4572000"/>
              <a:gd name="connsiteY4" fmla="*/ 0 h 6220918"/>
              <a:gd name="connsiteX0" fmla="*/ 0 w 4572000"/>
              <a:gd name="connsiteY0" fmla="*/ 0 h 6205928"/>
              <a:gd name="connsiteX1" fmla="*/ 4572000 w 4572000"/>
              <a:gd name="connsiteY1" fmla="*/ 0 h 6205928"/>
              <a:gd name="connsiteX2" fmla="*/ 4572000 w 4572000"/>
              <a:gd name="connsiteY2" fmla="*/ 6205928 h 6205928"/>
              <a:gd name="connsiteX3" fmla="*/ 1536492 w 4572000"/>
              <a:gd name="connsiteY3" fmla="*/ 6198432 h 6205928"/>
              <a:gd name="connsiteX4" fmla="*/ 0 w 4572000"/>
              <a:gd name="connsiteY4" fmla="*/ 0 h 6205928"/>
              <a:gd name="connsiteX0" fmla="*/ 0 w 4572000"/>
              <a:gd name="connsiteY0" fmla="*/ 0 h 6205928"/>
              <a:gd name="connsiteX1" fmla="*/ 4572000 w 4572000"/>
              <a:gd name="connsiteY1" fmla="*/ 0 h 6205928"/>
              <a:gd name="connsiteX2" fmla="*/ 4572000 w 4572000"/>
              <a:gd name="connsiteY2" fmla="*/ 6205928 h 6205928"/>
              <a:gd name="connsiteX3" fmla="*/ 2121108 w 4572000"/>
              <a:gd name="connsiteY3" fmla="*/ 6108491 h 6205928"/>
              <a:gd name="connsiteX4" fmla="*/ 0 w 4572000"/>
              <a:gd name="connsiteY4" fmla="*/ 0 h 6205928"/>
              <a:gd name="connsiteX0" fmla="*/ 0 w 4572000"/>
              <a:gd name="connsiteY0" fmla="*/ 0 h 6213422"/>
              <a:gd name="connsiteX1" fmla="*/ 4572000 w 4572000"/>
              <a:gd name="connsiteY1" fmla="*/ 0 h 6213422"/>
              <a:gd name="connsiteX2" fmla="*/ 4572000 w 4572000"/>
              <a:gd name="connsiteY2" fmla="*/ 6205928 h 6213422"/>
              <a:gd name="connsiteX3" fmla="*/ 1543987 w 4572000"/>
              <a:gd name="connsiteY3" fmla="*/ 6213422 h 6213422"/>
              <a:gd name="connsiteX4" fmla="*/ 0 w 4572000"/>
              <a:gd name="connsiteY4" fmla="*/ 0 h 6213422"/>
              <a:gd name="connsiteX0" fmla="*/ 0 w 4572000"/>
              <a:gd name="connsiteY0" fmla="*/ 0 h 6220917"/>
              <a:gd name="connsiteX1" fmla="*/ 4572000 w 4572000"/>
              <a:gd name="connsiteY1" fmla="*/ 0 h 6220917"/>
              <a:gd name="connsiteX2" fmla="*/ 4572000 w 4572000"/>
              <a:gd name="connsiteY2" fmla="*/ 6205928 h 6220917"/>
              <a:gd name="connsiteX3" fmla="*/ 1266669 w 4572000"/>
              <a:gd name="connsiteY3" fmla="*/ 6220917 h 6220917"/>
              <a:gd name="connsiteX4" fmla="*/ 0 w 4572000"/>
              <a:gd name="connsiteY4" fmla="*/ 0 h 6220917"/>
              <a:gd name="connsiteX0" fmla="*/ 0 w 4572000"/>
              <a:gd name="connsiteY0" fmla="*/ 0 h 6220917"/>
              <a:gd name="connsiteX1" fmla="*/ 4572000 w 4572000"/>
              <a:gd name="connsiteY1" fmla="*/ 0 h 6220917"/>
              <a:gd name="connsiteX2" fmla="*/ 4572000 w 4572000"/>
              <a:gd name="connsiteY2" fmla="*/ 6205928 h 6220917"/>
              <a:gd name="connsiteX3" fmla="*/ 1536492 w 4572000"/>
              <a:gd name="connsiteY3" fmla="*/ 6220917 h 6220917"/>
              <a:gd name="connsiteX4" fmla="*/ 0 w 4572000"/>
              <a:gd name="connsiteY4" fmla="*/ 0 h 622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6220917">
                <a:moveTo>
                  <a:pt x="0" y="0"/>
                </a:moveTo>
                <a:lnTo>
                  <a:pt x="4572000" y="0"/>
                </a:lnTo>
                <a:lnTo>
                  <a:pt x="4572000" y="6205928"/>
                </a:lnTo>
                <a:lnTo>
                  <a:pt x="1536492" y="62209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E6136E-21C5-0C4F-B0B0-CADAE6FF9198}"/>
              </a:ext>
            </a:extLst>
          </p:cNvPr>
          <p:cNvCxnSpPr/>
          <p:nvPr/>
        </p:nvCxnSpPr>
        <p:spPr>
          <a:xfrm>
            <a:off x="334436" y="6308725"/>
            <a:ext cx="11523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4FBFF7A-D613-304C-BBE2-E67B2C884B0B}"/>
              </a:ext>
            </a:extLst>
          </p:cNvPr>
          <p:cNvSpPr/>
          <p:nvPr userDrawn="1"/>
        </p:nvSpPr>
        <p:spPr>
          <a:xfrm>
            <a:off x="6394406" y="5"/>
            <a:ext cx="5797594" cy="6220917"/>
          </a:xfrm>
          <a:custGeom>
            <a:avLst/>
            <a:gdLst>
              <a:gd name="connsiteX0" fmla="*/ 0 w 4572000"/>
              <a:gd name="connsiteY0" fmla="*/ 0 h 6205928"/>
              <a:gd name="connsiteX1" fmla="*/ 4572000 w 4572000"/>
              <a:gd name="connsiteY1" fmla="*/ 0 h 6205928"/>
              <a:gd name="connsiteX2" fmla="*/ 4572000 w 4572000"/>
              <a:gd name="connsiteY2" fmla="*/ 6205928 h 6205928"/>
              <a:gd name="connsiteX3" fmla="*/ 0 w 4572000"/>
              <a:gd name="connsiteY3" fmla="*/ 6205928 h 6205928"/>
              <a:gd name="connsiteX4" fmla="*/ 0 w 4572000"/>
              <a:gd name="connsiteY4" fmla="*/ 0 h 6205928"/>
              <a:gd name="connsiteX0" fmla="*/ 0 w 4572000"/>
              <a:gd name="connsiteY0" fmla="*/ 0 h 6213423"/>
              <a:gd name="connsiteX1" fmla="*/ 4572000 w 4572000"/>
              <a:gd name="connsiteY1" fmla="*/ 0 h 6213423"/>
              <a:gd name="connsiteX2" fmla="*/ 4572000 w 4572000"/>
              <a:gd name="connsiteY2" fmla="*/ 6205928 h 6213423"/>
              <a:gd name="connsiteX3" fmla="*/ 951875 w 4572000"/>
              <a:gd name="connsiteY3" fmla="*/ 6213423 h 6213423"/>
              <a:gd name="connsiteX4" fmla="*/ 0 w 4572000"/>
              <a:gd name="connsiteY4" fmla="*/ 0 h 6213423"/>
              <a:gd name="connsiteX0" fmla="*/ 0 w 4572000"/>
              <a:gd name="connsiteY0" fmla="*/ 0 h 6220918"/>
              <a:gd name="connsiteX1" fmla="*/ 4572000 w 4572000"/>
              <a:gd name="connsiteY1" fmla="*/ 0 h 6220918"/>
              <a:gd name="connsiteX2" fmla="*/ 4572000 w 4572000"/>
              <a:gd name="connsiteY2" fmla="*/ 6205928 h 6220918"/>
              <a:gd name="connsiteX3" fmla="*/ 1169233 w 4572000"/>
              <a:gd name="connsiteY3" fmla="*/ 6220918 h 6220918"/>
              <a:gd name="connsiteX4" fmla="*/ 0 w 4572000"/>
              <a:gd name="connsiteY4" fmla="*/ 0 h 6220918"/>
              <a:gd name="connsiteX0" fmla="*/ 0 w 4572000"/>
              <a:gd name="connsiteY0" fmla="*/ 0 h 6205928"/>
              <a:gd name="connsiteX1" fmla="*/ 4572000 w 4572000"/>
              <a:gd name="connsiteY1" fmla="*/ 0 h 6205928"/>
              <a:gd name="connsiteX2" fmla="*/ 4572000 w 4572000"/>
              <a:gd name="connsiteY2" fmla="*/ 6205928 h 6205928"/>
              <a:gd name="connsiteX3" fmla="*/ 1536492 w 4572000"/>
              <a:gd name="connsiteY3" fmla="*/ 6198432 h 6205928"/>
              <a:gd name="connsiteX4" fmla="*/ 0 w 4572000"/>
              <a:gd name="connsiteY4" fmla="*/ 0 h 6205928"/>
              <a:gd name="connsiteX0" fmla="*/ 0 w 4572000"/>
              <a:gd name="connsiteY0" fmla="*/ 0 h 6205928"/>
              <a:gd name="connsiteX1" fmla="*/ 4572000 w 4572000"/>
              <a:gd name="connsiteY1" fmla="*/ 0 h 6205928"/>
              <a:gd name="connsiteX2" fmla="*/ 4572000 w 4572000"/>
              <a:gd name="connsiteY2" fmla="*/ 6205928 h 6205928"/>
              <a:gd name="connsiteX3" fmla="*/ 2121108 w 4572000"/>
              <a:gd name="connsiteY3" fmla="*/ 6108491 h 6205928"/>
              <a:gd name="connsiteX4" fmla="*/ 0 w 4572000"/>
              <a:gd name="connsiteY4" fmla="*/ 0 h 6205928"/>
              <a:gd name="connsiteX0" fmla="*/ 0 w 4572000"/>
              <a:gd name="connsiteY0" fmla="*/ 0 h 6213422"/>
              <a:gd name="connsiteX1" fmla="*/ 4572000 w 4572000"/>
              <a:gd name="connsiteY1" fmla="*/ 0 h 6213422"/>
              <a:gd name="connsiteX2" fmla="*/ 4572000 w 4572000"/>
              <a:gd name="connsiteY2" fmla="*/ 6205928 h 6213422"/>
              <a:gd name="connsiteX3" fmla="*/ 1543987 w 4572000"/>
              <a:gd name="connsiteY3" fmla="*/ 6213422 h 6213422"/>
              <a:gd name="connsiteX4" fmla="*/ 0 w 4572000"/>
              <a:gd name="connsiteY4" fmla="*/ 0 h 6213422"/>
              <a:gd name="connsiteX0" fmla="*/ 0 w 4572000"/>
              <a:gd name="connsiteY0" fmla="*/ 0 h 6220917"/>
              <a:gd name="connsiteX1" fmla="*/ 4572000 w 4572000"/>
              <a:gd name="connsiteY1" fmla="*/ 0 h 6220917"/>
              <a:gd name="connsiteX2" fmla="*/ 4572000 w 4572000"/>
              <a:gd name="connsiteY2" fmla="*/ 6205928 h 6220917"/>
              <a:gd name="connsiteX3" fmla="*/ 1266669 w 4572000"/>
              <a:gd name="connsiteY3" fmla="*/ 6220917 h 6220917"/>
              <a:gd name="connsiteX4" fmla="*/ 0 w 4572000"/>
              <a:gd name="connsiteY4" fmla="*/ 0 h 6220917"/>
              <a:gd name="connsiteX0" fmla="*/ 0 w 4572000"/>
              <a:gd name="connsiteY0" fmla="*/ 0 h 6220917"/>
              <a:gd name="connsiteX1" fmla="*/ 4572000 w 4572000"/>
              <a:gd name="connsiteY1" fmla="*/ 0 h 6220917"/>
              <a:gd name="connsiteX2" fmla="*/ 4572000 w 4572000"/>
              <a:gd name="connsiteY2" fmla="*/ 6205928 h 6220917"/>
              <a:gd name="connsiteX3" fmla="*/ 1536492 w 4572000"/>
              <a:gd name="connsiteY3" fmla="*/ 6220917 h 6220917"/>
              <a:gd name="connsiteX4" fmla="*/ 0 w 4572000"/>
              <a:gd name="connsiteY4" fmla="*/ 0 h 622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6220917">
                <a:moveTo>
                  <a:pt x="0" y="0"/>
                </a:moveTo>
                <a:lnTo>
                  <a:pt x="4572000" y="0"/>
                </a:lnTo>
                <a:lnTo>
                  <a:pt x="4572000" y="6205928"/>
                </a:lnTo>
                <a:lnTo>
                  <a:pt x="1536492" y="62209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B3489C-998B-0642-990E-ADAA5CFC6882}"/>
              </a:ext>
            </a:extLst>
          </p:cNvPr>
          <p:cNvCxnSpPr/>
          <p:nvPr userDrawn="1"/>
        </p:nvCxnSpPr>
        <p:spPr>
          <a:xfrm>
            <a:off x="334436" y="6308725"/>
            <a:ext cx="11523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6176DC3-8FE3-4747-A67B-C1CA3F19DE83}"/>
              </a:ext>
            </a:extLst>
          </p:cNvPr>
          <p:cNvSpPr txBox="1"/>
          <p:nvPr userDrawn="1"/>
        </p:nvSpPr>
        <p:spPr>
          <a:xfrm>
            <a:off x="334434" y="6430600"/>
            <a:ext cx="3353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Oswald" pitchFamily="2" charset="77"/>
              </a:rPr>
              <a:t>www.isbd.org</a:t>
            </a:r>
            <a:endParaRPr lang="en-US" sz="1100" dirty="0">
              <a:latin typeface="Oswald" pitchFamily="2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B6BF8E1-057F-D54E-B359-2A3DE3613C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9938" y="6411474"/>
            <a:ext cx="1317630" cy="2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089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158">
          <p15:clr>
            <a:srgbClr val="FBAE40"/>
          </p15:clr>
        </p15:guide>
        <p15:guide id="3" orient="horz" pos="164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68DE0C2-2774-D34F-B990-EE06F4EBDA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435" y="260352"/>
            <a:ext cx="11523133" cy="6048375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1" y="6412066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05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270E11-7056-0048-B340-715EF58B5C5A}"/>
              </a:ext>
            </a:extLst>
          </p:cNvPr>
          <p:cNvCxnSpPr/>
          <p:nvPr/>
        </p:nvCxnSpPr>
        <p:spPr>
          <a:xfrm>
            <a:off x="334435" y="6308725"/>
            <a:ext cx="11523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CA3F193-11E4-9B4D-9260-D3F29893B6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0134" y="3800007"/>
            <a:ext cx="4856188" cy="2181252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Main Body Copy – </a:t>
            </a:r>
            <a:r>
              <a:rPr lang="en-US" dirty="0" err="1"/>
              <a:t>Roboto</a:t>
            </a:r>
            <a:r>
              <a:rPr lang="en-US" dirty="0"/>
              <a:t>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CD09E4-8EAA-BC49-836E-3F864501DD7E}"/>
              </a:ext>
            </a:extLst>
          </p:cNvPr>
          <p:cNvCxnSpPr/>
          <p:nvPr/>
        </p:nvCxnSpPr>
        <p:spPr>
          <a:xfrm>
            <a:off x="334436" y="6308725"/>
            <a:ext cx="11523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8CC3209-7363-A348-80AB-21C834901C8A}"/>
              </a:ext>
            </a:extLst>
          </p:cNvPr>
          <p:cNvSpPr txBox="1"/>
          <p:nvPr/>
        </p:nvSpPr>
        <p:spPr>
          <a:xfrm>
            <a:off x="234696" y="6411472"/>
            <a:ext cx="3353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Oswald" pitchFamily="2" charset="77"/>
              </a:rPr>
              <a:t>www.isbd.org</a:t>
            </a:r>
            <a:endParaRPr lang="en-US" sz="1100" dirty="0">
              <a:latin typeface="Oswald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A00384-720B-0443-8B07-933BE4C88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938" y="6411474"/>
            <a:ext cx="1317630" cy="25369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831ACF-4CD5-E34F-BD2F-89E724E00BA0}"/>
              </a:ext>
            </a:extLst>
          </p:cNvPr>
          <p:cNvCxnSpPr/>
          <p:nvPr userDrawn="1"/>
        </p:nvCxnSpPr>
        <p:spPr>
          <a:xfrm>
            <a:off x="334436" y="6308725"/>
            <a:ext cx="11523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177F366-D78D-A141-B2AC-1229E01400F0}"/>
              </a:ext>
            </a:extLst>
          </p:cNvPr>
          <p:cNvSpPr txBox="1"/>
          <p:nvPr userDrawn="1"/>
        </p:nvSpPr>
        <p:spPr>
          <a:xfrm>
            <a:off x="215514" y="6411472"/>
            <a:ext cx="3353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Oswald" pitchFamily="2" charset="77"/>
              </a:rPr>
              <a:t>www.isbd.org</a:t>
            </a:r>
            <a:endParaRPr lang="en-US" sz="1100" dirty="0">
              <a:latin typeface="Oswald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D381DA7-79B0-AD46-9262-3FE1935D5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9938" y="6411474"/>
            <a:ext cx="1317630" cy="2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50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158">
          <p15:clr>
            <a:srgbClr val="FBAE40"/>
          </p15:clr>
        </p15:guide>
        <p15:guide id="3" orient="horz" pos="164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BEE6-6A78-4EAF-8631-E1D5E9402FE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857F-03B9-4E4F-AD84-6359DC5AE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2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68DE0C2-2774-D34F-B990-EE06F4EBDA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435" y="260352"/>
            <a:ext cx="11523133" cy="6048375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1" y="6412066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05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270E11-7056-0048-B340-715EF58B5C5A}"/>
              </a:ext>
            </a:extLst>
          </p:cNvPr>
          <p:cNvCxnSpPr/>
          <p:nvPr/>
        </p:nvCxnSpPr>
        <p:spPr>
          <a:xfrm>
            <a:off x="334435" y="6308725"/>
            <a:ext cx="11523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27CD0A-69DF-BF4A-A7FD-7E38AF01079A}"/>
              </a:ext>
            </a:extLst>
          </p:cNvPr>
          <p:cNvCxnSpPr/>
          <p:nvPr/>
        </p:nvCxnSpPr>
        <p:spPr>
          <a:xfrm>
            <a:off x="334436" y="6308725"/>
            <a:ext cx="11523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695F38-293A-7348-9AB3-98771171E5BA}"/>
              </a:ext>
            </a:extLst>
          </p:cNvPr>
          <p:cNvCxnSpPr/>
          <p:nvPr userDrawn="1"/>
        </p:nvCxnSpPr>
        <p:spPr>
          <a:xfrm>
            <a:off x="334436" y="6308725"/>
            <a:ext cx="11523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609110C-B1B2-EC44-8F61-1F69A0D6F7FB}"/>
              </a:ext>
            </a:extLst>
          </p:cNvPr>
          <p:cNvSpPr txBox="1"/>
          <p:nvPr userDrawn="1"/>
        </p:nvSpPr>
        <p:spPr>
          <a:xfrm>
            <a:off x="334434" y="6430600"/>
            <a:ext cx="3353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Oswald" pitchFamily="2" charset="77"/>
              </a:rPr>
              <a:t>www.isbd.org</a:t>
            </a:r>
            <a:endParaRPr lang="en-US" sz="1100" dirty="0">
              <a:latin typeface="Oswald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C72754-06FB-E64A-8D0A-998172664A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9938" y="6411474"/>
            <a:ext cx="1317630" cy="2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46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158">
          <p15:clr>
            <a:srgbClr val="FBAE40"/>
          </p15:clr>
        </p15:guide>
        <p15:guide id="3" orient="horz" pos="164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4589-10B1-0647-A80C-6040B92B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1" y="6412066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05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4511C93-A35A-B642-8317-166BA90C1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2" y="260350"/>
            <a:ext cx="11387168" cy="556614"/>
          </a:xfrm>
          <a:prstGeom prst="rect">
            <a:avLst/>
          </a:prstGeom>
        </p:spPr>
        <p:txBody>
          <a:bodyPr anchor="t"/>
          <a:lstStyle>
            <a:lvl1pPr>
              <a:defRPr sz="24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143652-AC2F-A646-B172-4CF782F918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16775" y="951874"/>
            <a:ext cx="6715592" cy="5239064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sz="1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sz="10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sz="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Main Body Copy – </a:t>
            </a:r>
            <a:r>
              <a:rPr lang="en-US" dirty="0" err="1"/>
              <a:t>Roboto</a:t>
            </a:r>
            <a:r>
              <a:rPr lang="en-US" dirty="0"/>
              <a:t> 16pt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1594E17-1642-0A48-8F2A-01C35E6FC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4435" y="951875"/>
            <a:ext cx="4389967" cy="5239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2" indent="0">
              <a:buNone/>
              <a:defRPr sz="1000"/>
            </a:lvl7pPr>
            <a:lvl8pPr marL="3199760" indent="0">
              <a:buNone/>
              <a:defRPr sz="1000"/>
            </a:lvl8pPr>
            <a:lvl9pPr marL="365686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7191D3-4468-E749-A3FC-F1E80D676ACE}"/>
              </a:ext>
            </a:extLst>
          </p:cNvPr>
          <p:cNvCxnSpPr/>
          <p:nvPr/>
        </p:nvCxnSpPr>
        <p:spPr>
          <a:xfrm>
            <a:off x="334435" y="6308725"/>
            <a:ext cx="11523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411903F-7206-F14A-BAF0-551AFEE7A66F}"/>
              </a:ext>
            </a:extLst>
          </p:cNvPr>
          <p:cNvCxnSpPr/>
          <p:nvPr/>
        </p:nvCxnSpPr>
        <p:spPr>
          <a:xfrm>
            <a:off x="334436" y="6308725"/>
            <a:ext cx="11523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7EBDF6CB-5149-FE40-B316-172B8FE00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717" y="3245370"/>
            <a:ext cx="4474598" cy="28194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49B1D9-E324-3E4A-96CA-5EB984A1D3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9717" y="3245370"/>
            <a:ext cx="4474598" cy="281944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6EF15E-0D00-714B-B53C-B5133665D274}"/>
              </a:ext>
            </a:extLst>
          </p:cNvPr>
          <p:cNvCxnSpPr/>
          <p:nvPr userDrawn="1"/>
        </p:nvCxnSpPr>
        <p:spPr>
          <a:xfrm>
            <a:off x="334436" y="6308725"/>
            <a:ext cx="11523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121738C-71C5-6C47-8F05-DC7EBC272D36}"/>
              </a:ext>
            </a:extLst>
          </p:cNvPr>
          <p:cNvSpPr txBox="1"/>
          <p:nvPr userDrawn="1"/>
        </p:nvSpPr>
        <p:spPr>
          <a:xfrm>
            <a:off x="334434" y="6430600"/>
            <a:ext cx="3353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Oswald" pitchFamily="2" charset="77"/>
              </a:rPr>
              <a:t>www.isbd.org</a:t>
            </a:r>
            <a:endParaRPr lang="en-US" sz="1100" dirty="0">
              <a:latin typeface="Oswald" pitchFamily="2" charset="7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5B2ACA7-5FB2-954C-A1C8-52FB120C29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9938" y="6411474"/>
            <a:ext cx="1317630" cy="2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07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4589-10B1-0647-A80C-6040B92B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1" y="6412066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05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E8E1AA-A345-9343-9404-52F735AEFE64}"/>
              </a:ext>
            </a:extLst>
          </p:cNvPr>
          <p:cNvCxnSpPr/>
          <p:nvPr/>
        </p:nvCxnSpPr>
        <p:spPr>
          <a:xfrm>
            <a:off x="334435" y="6308725"/>
            <a:ext cx="11523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20E8CD58-5A59-564E-BB65-CB1D122A08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260350"/>
            <a:ext cx="11523135" cy="556614"/>
          </a:xfrm>
          <a:prstGeom prst="rect">
            <a:avLst/>
          </a:prstGeom>
        </p:spPr>
        <p:txBody>
          <a:bodyPr anchor="t"/>
          <a:lstStyle>
            <a:lvl1pPr>
              <a:defRPr sz="24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BB25C97-272D-E340-AD44-93BB5805D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4435" y="951875"/>
            <a:ext cx="11523133" cy="5239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2" indent="0">
              <a:buNone/>
              <a:defRPr sz="1000"/>
            </a:lvl7pPr>
            <a:lvl8pPr marL="3199760" indent="0">
              <a:buNone/>
              <a:defRPr sz="1000"/>
            </a:lvl8pPr>
            <a:lvl9pPr marL="365686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63D969-E855-964E-A25C-558A4EBE91D0}"/>
              </a:ext>
            </a:extLst>
          </p:cNvPr>
          <p:cNvCxnSpPr/>
          <p:nvPr/>
        </p:nvCxnSpPr>
        <p:spPr>
          <a:xfrm>
            <a:off x="334436" y="6308725"/>
            <a:ext cx="11523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19F678D9-06B4-5643-953B-AEEEEFE92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717" y="3245370"/>
            <a:ext cx="4474598" cy="281944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CA6BCF-D36B-EA40-A5B8-130EAC2EEC98}"/>
              </a:ext>
            </a:extLst>
          </p:cNvPr>
          <p:cNvCxnSpPr/>
          <p:nvPr userDrawn="1"/>
        </p:nvCxnSpPr>
        <p:spPr>
          <a:xfrm>
            <a:off x="334436" y="6308725"/>
            <a:ext cx="11523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EAE5A2D0-0565-4245-8305-DA877C5096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9717" y="3245370"/>
            <a:ext cx="4474598" cy="28194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88FEDD-7498-D64F-91F0-D5AB7B3139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9938" y="6411474"/>
            <a:ext cx="1317630" cy="2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34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4589-10B1-0647-A80C-6040B92B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1" y="6412066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05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E8E1AA-A345-9343-9404-52F735AEFE64}"/>
              </a:ext>
            </a:extLst>
          </p:cNvPr>
          <p:cNvCxnSpPr/>
          <p:nvPr/>
        </p:nvCxnSpPr>
        <p:spPr>
          <a:xfrm>
            <a:off x="334435" y="6308725"/>
            <a:ext cx="11523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20E8CD58-5A59-564E-BB65-CB1D122A08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260350"/>
            <a:ext cx="11523135" cy="556614"/>
          </a:xfrm>
          <a:prstGeom prst="rect">
            <a:avLst/>
          </a:prstGeom>
        </p:spPr>
        <p:txBody>
          <a:bodyPr anchor="t"/>
          <a:lstStyle>
            <a:lvl1pPr>
              <a:defRPr sz="24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DE4513B-715F-9F43-871A-D93F7686A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4435" y="951875"/>
            <a:ext cx="11523133" cy="5239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2" indent="0">
              <a:buNone/>
              <a:defRPr sz="1000"/>
            </a:lvl7pPr>
            <a:lvl8pPr marL="3199760" indent="0">
              <a:buNone/>
              <a:defRPr sz="1000"/>
            </a:lvl8pPr>
            <a:lvl9pPr marL="365686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9548AB-26C2-DF43-8E5D-A5DD7242E93D}"/>
              </a:ext>
            </a:extLst>
          </p:cNvPr>
          <p:cNvCxnSpPr/>
          <p:nvPr/>
        </p:nvCxnSpPr>
        <p:spPr>
          <a:xfrm>
            <a:off x="334436" y="6308725"/>
            <a:ext cx="11523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5C1F17-78D9-754F-BDA5-24F70A2D8254}"/>
              </a:ext>
            </a:extLst>
          </p:cNvPr>
          <p:cNvCxnSpPr/>
          <p:nvPr userDrawn="1"/>
        </p:nvCxnSpPr>
        <p:spPr>
          <a:xfrm>
            <a:off x="334436" y="6308725"/>
            <a:ext cx="11523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972707D-4647-B943-9781-9080065552A6}"/>
              </a:ext>
            </a:extLst>
          </p:cNvPr>
          <p:cNvSpPr txBox="1"/>
          <p:nvPr userDrawn="1"/>
        </p:nvSpPr>
        <p:spPr>
          <a:xfrm>
            <a:off x="334434" y="6430600"/>
            <a:ext cx="3353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Oswald" pitchFamily="2" charset="77"/>
              </a:rPr>
              <a:t>www.isbd.org</a:t>
            </a:r>
            <a:endParaRPr lang="en-US" sz="1100" dirty="0">
              <a:latin typeface="Oswald" pitchFamily="2" charset="77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0EF841E-B276-2947-8D58-47A05E245F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9938" y="6411474"/>
            <a:ext cx="1317630" cy="2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09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4589-10B1-0647-A80C-6040B92B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1" y="6412066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05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E8E1AA-A345-9343-9404-52F735AEFE64}"/>
              </a:ext>
            </a:extLst>
          </p:cNvPr>
          <p:cNvCxnSpPr/>
          <p:nvPr/>
        </p:nvCxnSpPr>
        <p:spPr>
          <a:xfrm>
            <a:off x="334435" y="6308725"/>
            <a:ext cx="11523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FF690E1-3AFE-C64C-86A3-D02429B4F6DE}"/>
              </a:ext>
            </a:extLst>
          </p:cNvPr>
          <p:cNvSpPr/>
          <p:nvPr/>
        </p:nvSpPr>
        <p:spPr>
          <a:xfrm>
            <a:off x="334435" y="260352"/>
            <a:ext cx="11523133" cy="6048375"/>
          </a:xfrm>
          <a:prstGeom prst="rect">
            <a:avLst/>
          </a:prstGeom>
          <a:solidFill>
            <a:srgbClr val="0D3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DC3DC4-CA1F-C246-85D7-BF829DCA13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0019" y="3120636"/>
            <a:ext cx="8151967" cy="61672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400" b="0" i="0">
                <a:solidFill>
                  <a:schemeClr val="bg1"/>
                </a:solidFill>
                <a:latin typeface="Oswald" pitchFamily="2" charset="77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45FE52-25E0-0F4C-8A5D-30BB03A78981}"/>
              </a:ext>
            </a:extLst>
          </p:cNvPr>
          <p:cNvCxnSpPr/>
          <p:nvPr/>
        </p:nvCxnSpPr>
        <p:spPr>
          <a:xfrm>
            <a:off x="334436" y="6308725"/>
            <a:ext cx="11523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30BCD7-87CF-8B43-A658-35F579848963}"/>
              </a:ext>
            </a:extLst>
          </p:cNvPr>
          <p:cNvCxnSpPr/>
          <p:nvPr userDrawn="1"/>
        </p:nvCxnSpPr>
        <p:spPr>
          <a:xfrm>
            <a:off x="334436" y="6308725"/>
            <a:ext cx="11523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1556FB3-8D61-034F-9E41-E7DC23B6DB74}"/>
              </a:ext>
            </a:extLst>
          </p:cNvPr>
          <p:cNvSpPr txBox="1"/>
          <p:nvPr userDrawn="1"/>
        </p:nvSpPr>
        <p:spPr>
          <a:xfrm>
            <a:off x="334434" y="6430600"/>
            <a:ext cx="3353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Oswald" pitchFamily="2" charset="77"/>
              </a:rPr>
              <a:t>www.isbd.org</a:t>
            </a:r>
            <a:endParaRPr lang="en-US" sz="1100" dirty="0">
              <a:latin typeface="Oswald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DB6BECD-E7D8-E74A-AABF-966D05F43D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9938" y="6411474"/>
            <a:ext cx="1317630" cy="2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74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4589-10B1-0647-A80C-6040B92B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1" y="6412066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05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E8E1AA-A345-9343-9404-52F735AEFE64}"/>
              </a:ext>
            </a:extLst>
          </p:cNvPr>
          <p:cNvCxnSpPr/>
          <p:nvPr/>
        </p:nvCxnSpPr>
        <p:spPr>
          <a:xfrm>
            <a:off x="334435" y="6308725"/>
            <a:ext cx="11523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FF690E1-3AFE-C64C-86A3-D02429B4F6DE}"/>
              </a:ext>
            </a:extLst>
          </p:cNvPr>
          <p:cNvSpPr/>
          <p:nvPr/>
        </p:nvSpPr>
        <p:spPr>
          <a:xfrm>
            <a:off x="334435" y="260352"/>
            <a:ext cx="11523133" cy="6048375"/>
          </a:xfrm>
          <a:prstGeom prst="rect">
            <a:avLst/>
          </a:prstGeom>
          <a:solidFill>
            <a:srgbClr val="41AB3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DC3DC4-CA1F-C246-85D7-BF829DCA13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0019" y="3120636"/>
            <a:ext cx="8151967" cy="61672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400" b="0" i="0">
                <a:latin typeface="Oswald" pitchFamily="2" charset="77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712721-9AFB-0A43-AEDA-1FFC92846673}"/>
              </a:ext>
            </a:extLst>
          </p:cNvPr>
          <p:cNvCxnSpPr/>
          <p:nvPr/>
        </p:nvCxnSpPr>
        <p:spPr>
          <a:xfrm>
            <a:off x="334436" y="6308725"/>
            <a:ext cx="11523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DCABD0F-36AA-984F-8670-C4699F1DFD47}"/>
              </a:ext>
            </a:extLst>
          </p:cNvPr>
          <p:cNvSpPr/>
          <p:nvPr/>
        </p:nvSpPr>
        <p:spPr>
          <a:xfrm>
            <a:off x="334436" y="260354"/>
            <a:ext cx="11523133" cy="6048375"/>
          </a:xfrm>
          <a:prstGeom prst="rect">
            <a:avLst/>
          </a:prstGeom>
          <a:solidFill>
            <a:srgbClr val="41AB3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075C0D-A71E-844F-92BF-A69FD0784DE2}"/>
              </a:ext>
            </a:extLst>
          </p:cNvPr>
          <p:cNvCxnSpPr/>
          <p:nvPr userDrawn="1"/>
        </p:nvCxnSpPr>
        <p:spPr>
          <a:xfrm>
            <a:off x="334436" y="6308725"/>
            <a:ext cx="11523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079C2D8-B40E-844E-8B39-9431767E8B85}"/>
              </a:ext>
            </a:extLst>
          </p:cNvPr>
          <p:cNvSpPr txBox="1"/>
          <p:nvPr userDrawn="1"/>
        </p:nvSpPr>
        <p:spPr>
          <a:xfrm>
            <a:off x="334434" y="6430600"/>
            <a:ext cx="3353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Oswald" pitchFamily="2" charset="77"/>
              </a:rPr>
              <a:t>www.isbd.org</a:t>
            </a:r>
            <a:endParaRPr lang="en-US" sz="1100" dirty="0">
              <a:latin typeface="Oswald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F9F1F8D-4F78-A54D-AAFB-7988A20B1F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9938" y="6411474"/>
            <a:ext cx="1317630" cy="2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793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4589-10B1-0647-A80C-6040B92B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1" y="6412066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05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E8E1AA-A345-9343-9404-52F735AEFE64}"/>
              </a:ext>
            </a:extLst>
          </p:cNvPr>
          <p:cNvCxnSpPr/>
          <p:nvPr/>
        </p:nvCxnSpPr>
        <p:spPr>
          <a:xfrm>
            <a:off x="334435" y="6308725"/>
            <a:ext cx="11523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FF690E1-3AFE-C64C-86A3-D02429B4F6DE}"/>
              </a:ext>
            </a:extLst>
          </p:cNvPr>
          <p:cNvSpPr/>
          <p:nvPr/>
        </p:nvSpPr>
        <p:spPr>
          <a:xfrm>
            <a:off x="334435" y="260352"/>
            <a:ext cx="11523133" cy="6048375"/>
          </a:xfrm>
          <a:prstGeom prst="rect">
            <a:avLst/>
          </a:prstGeom>
          <a:solidFill>
            <a:srgbClr val="25B4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DC3DC4-CA1F-C246-85D7-BF829DCA13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0019" y="3120636"/>
            <a:ext cx="8151967" cy="61672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400" b="0" i="0">
                <a:latin typeface="Oswald" pitchFamily="2" charset="77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516B55-DE12-364A-8176-2C862007A41E}"/>
              </a:ext>
            </a:extLst>
          </p:cNvPr>
          <p:cNvCxnSpPr/>
          <p:nvPr/>
        </p:nvCxnSpPr>
        <p:spPr>
          <a:xfrm>
            <a:off x="334436" y="6308725"/>
            <a:ext cx="11523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7B661C7-2660-4741-9DFE-7C23C5A470B4}"/>
              </a:ext>
            </a:extLst>
          </p:cNvPr>
          <p:cNvSpPr/>
          <p:nvPr/>
        </p:nvSpPr>
        <p:spPr>
          <a:xfrm>
            <a:off x="334436" y="260354"/>
            <a:ext cx="11523133" cy="6048375"/>
          </a:xfrm>
          <a:prstGeom prst="rect">
            <a:avLst/>
          </a:prstGeom>
          <a:solidFill>
            <a:srgbClr val="25B4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4D7080-3C98-2E4B-B00D-DD01EFAF03FA}"/>
              </a:ext>
            </a:extLst>
          </p:cNvPr>
          <p:cNvCxnSpPr/>
          <p:nvPr userDrawn="1"/>
        </p:nvCxnSpPr>
        <p:spPr>
          <a:xfrm>
            <a:off x="334436" y="6308725"/>
            <a:ext cx="11523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5750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E9F2C0BC-670E-496E-8C1C-995501B7B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883B7-2D5D-49F9-8754-6505D7D6E9D8}" type="datetimeFigureOut">
              <a:rPr lang="en-US"/>
              <a:pPr>
                <a:defRPr/>
              </a:pPr>
              <a:t>10/5/2020</a:t>
            </a:fld>
            <a:endParaRPr lang="en-GB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F02BA9E-5612-43CD-8A98-814D89273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AD39F7B-0979-4F63-9782-6FF8B0D0D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5BAF9-C79D-495E-905F-08241A97C7D0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6458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BEE6-6A78-4EAF-8631-E1D5E9402FE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857F-03B9-4E4F-AD84-6359DC5AE07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01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BEE6-6A78-4EAF-8631-E1D5E9402FE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857F-03B9-4E4F-AD84-6359DC5AE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1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BEE6-6A78-4EAF-8631-E1D5E9402FE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857F-03B9-4E4F-AD84-6359DC5AE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48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BEE6-6A78-4EAF-8631-E1D5E9402FE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857F-03B9-4E4F-AD84-6359DC5AE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5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BEE6-6A78-4EAF-8631-E1D5E9402FE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857F-03B9-4E4F-AD84-6359DC5AE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56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BEE6-6A78-4EAF-8631-E1D5E9402FE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857F-03B9-4E4F-AD84-6359DC5AE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BEE6-6A78-4EAF-8631-E1D5E9402FE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857F-03B9-4E4F-AD84-6359DC5AE07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73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371BEE6-6A78-4EAF-8631-E1D5E9402FE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72F2857F-03B9-4E4F-AD84-6359DC5AE07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17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661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87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158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1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077316-DCE6-4F96-ABF7-3F2E9672DC63}"/>
              </a:ext>
            </a:extLst>
          </p:cNvPr>
          <p:cNvSpPr txBox="1"/>
          <p:nvPr/>
        </p:nvSpPr>
        <p:spPr>
          <a:xfrm>
            <a:off x="2052428" y="2027199"/>
            <a:ext cx="782002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63"/>
            <a:r>
              <a:rPr lang="en-US" sz="4800" dirty="0">
                <a:solidFill>
                  <a:srgbClr val="00B0F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ISLAMIC SOCIAL FINANCE</a:t>
            </a:r>
            <a:br>
              <a:rPr lang="en-US" sz="4400" dirty="0">
                <a:solidFill>
                  <a:srgbClr val="00B05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en-US" sz="3300" dirty="0">
                <a:solidFill>
                  <a:srgbClr val="E0C003">
                    <a:lumMod val="60000"/>
                    <a:lumOff val="40000"/>
                  </a:srgb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FOR BUILDING INFRASTRUCTURE</a:t>
            </a:r>
            <a:endParaRPr lang="en-US" sz="2000" dirty="0">
              <a:solidFill>
                <a:srgbClr val="E0C003">
                  <a:lumMod val="60000"/>
                  <a:lumOff val="40000"/>
                </a:srgb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ctr" defTabSz="914263"/>
            <a:r>
              <a:rPr lang="en-US" dirty="0">
                <a:solidFill>
                  <a:srgbClr val="E0C003">
                    <a:lumMod val="60000"/>
                    <a:lumOff val="40000"/>
                  </a:srgbClr>
                </a:solidFill>
                <a:latin typeface="Calibri" panose="020F0502020204030204"/>
              </a:rPr>
              <a:t> </a:t>
            </a:r>
            <a:endParaRPr lang="en-US" sz="3300" cap="small" dirty="0">
              <a:solidFill>
                <a:srgbClr val="E0C003">
                  <a:lumMod val="60000"/>
                  <a:lumOff val="40000"/>
                </a:srgbClr>
              </a:solidFill>
              <a:latin typeface="Oswald" panose="00000500000000000000" pitchFamily="2" charset="0"/>
            </a:endParaRPr>
          </a:p>
          <a:p>
            <a:pPr algn="ctr" defTabSz="914263"/>
            <a:endParaRPr lang="en-US" sz="3600" dirty="0">
              <a:solidFill>
                <a:srgbClr val="00B050"/>
              </a:solidFill>
              <a:latin typeface="Oswald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27980F-46F5-4F7B-BAE2-FE3AFED7C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247" y="714795"/>
            <a:ext cx="1066800" cy="10715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F6F705-E6AA-4518-9297-BB3B0A64FBAD}"/>
              </a:ext>
            </a:extLst>
          </p:cNvPr>
          <p:cNvSpPr txBox="1"/>
          <p:nvPr/>
        </p:nvSpPr>
        <p:spPr>
          <a:xfrm flipH="1">
            <a:off x="274060" y="6165601"/>
            <a:ext cx="570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ISLAMIC INFRASTRCTURE FINANCE CONFERENCE 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7603BE-68B0-4C53-B83F-C50C4D23BA9B}"/>
              </a:ext>
            </a:extLst>
          </p:cNvPr>
          <p:cNvSpPr/>
          <p:nvPr/>
        </p:nvSpPr>
        <p:spPr>
          <a:xfrm>
            <a:off x="8326979" y="4811384"/>
            <a:ext cx="345021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Mohammed Obaidullah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Lead Research Economist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Islamic Development Bank Group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91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6594A-AE95-4CE8-BBF0-C91658CCE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ottoman waqf: cradle to grave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E835842-CD87-4B6F-9DCB-C4842873D1FD}"/>
              </a:ext>
            </a:extLst>
          </p:cNvPr>
          <p:cNvGrpSpPr/>
          <p:nvPr/>
        </p:nvGrpSpPr>
        <p:grpSpPr>
          <a:xfrm>
            <a:off x="1099352" y="1408004"/>
            <a:ext cx="10561605" cy="1714625"/>
            <a:chOff x="1023938" y="2367181"/>
            <a:chExt cx="8742231" cy="2814693"/>
          </a:xfrm>
          <a:solidFill>
            <a:schemeClr val="bg1">
              <a:lumMod val="85000"/>
            </a:schemeClr>
          </a:solidFill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19F78C8C-60E9-4F27-AF4E-B7FCCDC03373}"/>
                </a:ext>
              </a:extLst>
            </p:cNvPr>
            <p:cNvSpPr/>
            <p:nvPr/>
          </p:nvSpPr>
          <p:spPr>
            <a:xfrm>
              <a:off x="1023938" y="2367181"/>
              <a:ext cx="8742231" cy="2814693"/>
            </a:xfrm>
            <a:prstGeom prst="rightArrow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CF3BC3B-A7D4-44A9-B80E-2CE0B99D8D4D}"/>
                </a:ext>
              </a:extLst>
            </p:cNvPr>
            <p:cNvSpPr/>
            <p:nvPr/>
          </p:nvSpPr>
          <p:spPr>
            <a:xfrm>
              <a:off x="6875267" y="3074119"/>
              <a:ext cx="2145005" cy="1407346"/>
            </a:xfrm>
            <a:custGeom>
              <a:avLst/>
              <a:gdLst>
                <a:gd name="connsiteX0" fmla="*/ 0 w 2145005"/>
                <a:gd name="connsiteY0" fmla="*/ 0 h 1407346"/>
                <a:gd name="connsiteX1" fmla="*/ 2145005 w 2145005"/>
                <a:gd name="connsiteY1" fmla="*/ 0 h 1407346"/>
                <a:gd name="connsiteX2" fmla="*/ 2145005 w 2145005"/>
                <a:gd name="connsiteY2" fmla="*/ 1407346 h 1407346"/>
                <a:gd name="connsiteX3" fmla="*/ 0 w 2145005"/>
                <a:gd name="connsiteY3" fmla="*/ 1407346 h 1407346"/>
                <a:gd name="connsiteX4" fmla="*/ 0 w 2145005"/>
                <a:gd name="connsiteY4" fmla="*/ 0 h 140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5005" h="1407346">
                  <a:moveTo>
                    <a:pt x="0" y="0"/>
                  </a:moveTo>
                  <a:lnTo>
                    <a:pt x="2145005" y="0"/>
                  </a:lnTo>
                  <a:lnTo>
                    <a:pt x="2145005" y="1407346"/>
                  </a:lnTo>
                  <a:lnTo>
                    <a:pt x="0" y="140734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03200" rIns="0" bIns="203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ms-MY" sz="2000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Received medical treatment in waqf hospitals and </a:t>
              </a:r>
              <a:r>
                <a:rPr lang="ms-MY" sz="2000" kern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were Buried </a:t>
              </a:r>
              <a:r>
                <a:rPr lang="ms-MY" sz="2000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 waqf lands.</a:t>
              </a:r>
              <a:endPara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5A797D0-90F6-4F60-8918-6402C5D4D850}"/>
                </a:ext>
              </a:extLst>
            </p:cNvPr>
            <p:cNvSpPr/>
            <p:nvPr/>
          </p:nvSpPr>
          <p:spPr>
            <a:xfrm>
              <a:off x="4301261" y="3074119"/>
              <a:ext cx="2145005" cy="1407346"/>
            </a:xfrm>
            <a:custGeom>
              <a:avLst/>
              <a:gdLst>
                <a:gd name="connsiteX0" fmla="*/ 0 w 2145005"/>
                <a:gd name="connsiteY0" fmla="*/ 0 h 1407346"/>
                <a:gd name="connsiteX1" fmla="*/ 2145005 w 2145005"/>
                <a:gd name="connsiteY1" fmla="*/ 0 h 1407346"/>
                <a:gd name="connsiteX2" fmla="*/ 2145005 w 2145005"/>
                <a:gd name="connsiteY2" fmla="*/ 1407346 h 1407346"/>
                <a:gd name="connsiteX3" fmla="*/ 0 w 2145005"/>
                <a:gd name="connsiteY3" fmla="*/ 1407346 h 1407346"/>
                <a:gd name="connsiteX4" fmla="*/ 0 w 2145005"/>
                <a:gd name="connsiteY4" fmla="*/ 0 h 140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5005" h="1407346">
                  <a:moveTo>
                    <a:pt x="0" y="0"/>
                  </a:moveTo>
                  <a:lnTo>
                    <a:pt x="2145005" y="0"/>
                  </a:lnTo>
                  <a:lnTo>
                    <a:pt x="2145005" y="1407346"/>
                  </a:lnTo>
                  <a:lnTo>
                    <a:pt x="0" y="140734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03200" rIns="0" bIns="203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ms-MY" sz="2000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Educated in waqf schools, Worked in waqf enterprises,</a:t>
              </a:r>
              <a:endPara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4A937F9-35F3-42EC-AF41-4222FB29A402}"/>
                </a:ext>
              </a:extLst>
            </p:cNvPr>
            <p:cNvSpPr/>
            <p:nvPr/>
          </p:nvSpPr>
          <p:spPr>
            <a:xfrm>
              <a:off x="1727254" y="3074119"/>
              <a:ext cx="2145005" cy="1407346"/>
            </a:xfrm>
            <a:custGeom>
              <a:avLst/>
              <a:gdLst>
                <a:gd name="connsiteX0" fmla="*/ 0 w 2145005"/>
                <a:gd name="connsiteY0" fmla="*/ 0 h 1407346"/>
                <a:gd name="connsiteX1" fmla="*/ 2145005 w 2145005"/>
                <a:gd name="connsiteY1" fmla="*/ 0 h 1407346"/>
                <a:gd name="connsiteX2" fmla="*/ 2145005 w 2145005"/>
                <a:gd name="connsiteY2" fmla="*/ 1407346 h 1407346"/>
                <a:gd name="connsiteX3" fmla="*/ 0 w 2145005"/>
                <a:gd name="connsiteY3" fmla="*/ 1407346 h 1407346"/>
                <a:gd name="connsiteX4" fmla="*/ 0 w 2145005"/>
                <a:gd name="connsiteY4" fmla="*/ 0 h 140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5005" h="1407346">
                  <a:moveTo>
                    <a:pt x="0" y="0"/>
                  </a:moveTo>
                  <a:lnTo>
                    <a:pt x="2145005" y="0"/>
                  </a:lnTo>
                  <a:lnTo>
                    <a:pt x="2145005" y="1407346"/>
                  </a:lnTo>
                  <a:lnTo>
                    <a:pt x="0" y="140734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03200" rIns="0" bIns="203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ms-MY" sz="2000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People were born in waqf property</a:t>
              </a:r>
              <a:endPara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5F89CE7-2FD0-4C1F-BD04-D38C873E40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406753"/>
              </p:ext>
            </p:extLst>
          </p:nvPr>
        </p:nvGraphicFramePr>
        <p:xfrm>
          <a:off x="2347273" y="2695961"/>
          <a:ext cx="7513163" cy="3883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5820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34F0D3-8267-4FCC-8AA2-0F987FB2E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7CB69F-0CBD-4E11-AEF2-C69F48671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88952" cy="2285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8AFE4D-3B3C-44AE-87C2-4E2F150EE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971088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Awqaf</a:t>
            </a:r>
            <a:r>
              <a:rPr lang="en-US" dirty="0">
                <a:solidFill>
                  <a:srgbClr val="FFFFFF"/>
                </a:solidFill>
              </a:rPr>
              <a:t> for infrastructure: ottoman examples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5AD06E-0FF5-4588-8D02-BA7D0539A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5242273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FF79126-63B3-4820-999B-4ECF5A11DB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149070"/>
              </p:ext>
            </p:extLst>
          </p:nvPr>
        </p:nvGraphicFramePr>
        <p:xfrm>
          <a:off x="1023730" y="267229"/>
          <a:ext cx="9978885" cy="4121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0423">
                  <a:extLst>
                    <a:ext uri="{9D8B030D-6E8A-4147-A177-3AD203B41FA5}">
                      <a16:colId xmlns:a16="http://schemas.microsoft.com/office/drawing/2014/main" val="3597371824"/>
                    </a:ext>
                  </a:extLst>
                </a:gridCol>
                <a:gridCol w="4147793">
                  <a:extLst>
                    <a:ext uri="{9D8B030D-6E8A-4147-A177-3AD203B41FA5}">
                      <a16:colId xmlns:a16="http://schemas.microsoft.com/office/drawing/2014/main" val="2274548822"/>
                    </a:ext>
                  </a:extLst>
                </a:gridCol>
                <a:gridCol w="2563345">
                  <a:extLst>
                    <a:ext uri="{9D8B030D-6E8A-4147-A177-3AD203B41FA5}">
                      <a16:colId xmlns:a16="http://schemas.microsoft.com/office/drawing/2014/main" val="1475305851"/>
                    </a:ext>
                  </a:extLst>
                </a:gridCol>
                <a:gridCol w="909050">
                  <a:extLst>
                    <a:ext uri="{9D8B030D-6E8A-4147-A177-3AD203B41FA5}">
                      <a16:colId xmlns:a16="http://schemas.microsoft.com/office/drawing/2014/main" val="2049306590"/>
                    </a:ext>
                  </a:extLst>
                </a:gridCol>
                <a:gridCol w="1099605">
                  <a:extLst>
                    <a:ext uri="{9D8B030D-6E8A-4147-A177-3AD203B41FA5}">
                      <a16:colId xmlns:a16="http://schemas.microsoft.com/office/drawing/2014/main" val="1776775343"/>
                    </a:ext>
                  </a:extLst>
                </a:gridCol>
                <a:gridCol w="48669">
                  <a:extLst>
                    <a:ext uri="{9D8B030D-6E8A-4147-A177-3AD203B41FA5}">
                      <a16:colId xmlns:a16="http://schemas.microsoft.com/office/drawing/2014/main" val="2352812972"/>
                    </a:ext>
                  </a:extLst>
                </a:gridCol>
              </a:tblGrid>
              <a:tr h="261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SDG1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Taking care of orphans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Haci Timurtaş Paşazade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Istanbul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A.D. 1500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6" marR="5666" marT="5666" marB="0" anchor="b"/>
                </a:tc>
                <a:extLst>
                  <a:ext uri="{0D108BD9-81ED-4DB2-BD59-A6C34878D82A}">
                    <a16:rowId xmlns:a16="http://schemas.microsoft.com/office/drawing/2014/main" val="1590209924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SDG2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Soup kitchen for the needy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Selim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Zevcesi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Istanbul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A.D. 1522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6" marR="5666" marT="5666" marB="0" anchor="b"/>
                </a:tc>
                <a:extLst>
                  <a:ext uri="{0D108BD9-81ED-4DB2-BD59-A6C34878D82A}">
                    <a16:rowId xmlns:a16="http://schemas.microsoft.com/office/drawing/2014/main" val="3150726648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SDG3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Making medicine for patients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Kanuni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Istanbul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A.D. 1547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6" marR="5666" marT="5666" marB="0" anchor="b"/>
                </a:tc>
                <a:extLst>
                  <a:ext uri="{0D108BD9-81ED-4DB2-BD59-A6C34878D82A}">
                    <a16:rowId xmlns:a16="http://schemas.microsoft.com/office/drawing/2014/main" val="4179221368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SDG3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Offering domiciliary care for patients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Germeyanoğlu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Kütahya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A.D. 1888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6" marR="5666" marT="5666" marB="0" anchor="b"/>
                </a:tc>
                <a:extLst>
                  <a:ext uri="{0D108BD9-81ED-4DB2-BD59-A6C34878D82A}">
                    <a16:rowId xmlns:a16="http://schemas.microsoft.com/office/drawing/2014/main" val="920219835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SDG3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Establishing hospitals for the needy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Bezm-i Alem Valide Sultan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Istanbul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A.D. 1847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6" marR="5666" marT="5666" marB="0" anchor="b"/>
                </a:tc>
                <a:extLst>
                  <a:ext uri="{0D108BD9-81ED-4DB2-BD59-A6C34878D82A}">
                    <a16:rowId xmlns:a16="http://schemas.microsoft.com/office/drawing/2014/main" val="1230932583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SDG3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Building hospitals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Ebu'l-feth, Sultan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Sivas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A.D. 1200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6" marR="5666" marT="5666" marB="0" anchor="b"/>
                </a:tc>
                <a:extLst>
                  <a:ext uri="{0D108BD9-81ED-4DB2-BD59-A6C34878D82A}">
                    <a16:rowId xmlns:a16="http://schemas.microsoft.com/office/drawing/2014/main" val="1116212056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SDG4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Teaching calligraphy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Not Available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Istanbul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A.D. 1740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6" marR="5666" marT="5666" marB="0" anchor="b"/>
                </a:tc>
                <a:extLst>
                  <a:ext uri="{0D108BD9-81ED-4DB2-BD59-A6C34878D82A}">
                    <a16:rowId xmlns:a16="http://schemas.microsoft.com/office/drawing/2014/main" val="4247560800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SDG4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Providing education for poor children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Veli, Gazi Sultan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Amasya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A.D. 1495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6" marR="5666" marT="5666" marB="0" anchor="b"/>
                </a:tc>
                <a:extLst>
                  <a:ext uri="{0D108BD9-81ED-4DB2-BD59-A6C34878D82A}">
                    <a16:rowId xmlns:a16="http://schemas.microsoft.com/office/drawing/2014/main" val="1775785181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SDG5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Women's shelter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El-Hac, inegöllüzade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Bursa,  inegöl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A.D. 1916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6" marR="5666" marT="5666" marB="0" anchor="b"/>
                </a:tc>
                <a:extLst>
                  <a:ext uri="{0D108BD9-81ED-4DB2-BD59-A6C34878D82A}">
                    <a16:rowId xmlns:a16="http://schemas.microsoft.com/office/drawing/2014/main" val="3178835521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SDG6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Distributing cold water during hot summer 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Hoca-yi Sultani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Istanbul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A.D. 1571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6" marR="5666" marT="5666" marB="0" anchor="b"/>
                </a:tc>
                <a:extLst>
                  <a:ext uri="{0D108BD9-81ED-4DB2-BD59-A6C34878D82A}">
                    <a16:rowId xmlns:a16="http://schemas.microsoft.com/office/drawing/2014/main" val="2215702712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SDG6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Providing hot water for persons who perform ablution in winter 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Kocabeyzade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Ankara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A.D. 1721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6" marR="5666" marT="5666" marB="0" anchor="b"/>
                </a:tc>
                <a:extLst>
                  <a:ext uri="{0D108BD9-81ED-4DB2-BD59-A6C34878D82A}">
                    <a16:rowId xmlns:a16="http://schemas.microsoft.com/office/drawing/2014/main" val="3067733360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SDG6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Digging water wells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Kazasker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Arif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Efendi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Zevcesi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Istanbul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A.D. 1720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6" marR="5666" marT="5666" marB="0" anchor="b"/>
                </a:tc>
                <a:extLst>
                  <a:ext uri="{0D108BD9-81ED-4DB2-BD59-A6C34878D82A}">
                    <a16:rowId xmlns:a16="http://schemas.microsoft.com/office/drawing/2014/main" val="2378057122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SDG6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Building bathhouses and washhouses for people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Sakizli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, es-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Seyyid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Medina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A.D. 1713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6" marR="5666" marT="5666" marB="0" anchor="b"/>
                </a:tc>
                <a:extLst>
                  <a:ext uri="{0D108BD9-81ED-4DB2-BD59-A6C34878D82A}">
                    <a16:rowId xmlns:a16="http://schemas.microsoft.com/office/drawing/2014/main" val="837210801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SDG6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Building prayer places and washrooms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Haci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Ismailoğlu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Istanbul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A.D. 1762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66" marR="5666" marT="5666" marB="0" anchor="b"/>
                </a:tc>
                <a:extLst>
                  <a:ext uri="{0D108BD9-81ED-4DB2-BD59-A6C34878D82A}">
                    <a16:rowId xmlns:a16="http://schemas.microsoft.com/office/drawing/2014/main" val="364280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006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34F0D3-8267-4FCC-8AA2-0F987FB2E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7CB69F-0CBD-4E11-AEF2-C69F48671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88952" cy="2285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8AFE4D-3B3C-44AE-87C2-4E2F150EE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971088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Awqaf</a:t>
            </a:r>
            <a:r>
              <a:rPr lang="en-US" dirty="0">
                <a:solidFill>
                  <a:srgbClr val="FFFFFF"/>
                </a:solidFill>
              </a:rPr>
              <a:t> for infrastructure: ottoman examples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5AD06E-0FF5-4588-8D02-BA7D0539A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5242273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04C1498-6E3C-4DB7-BC73-83D5920E5D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455244"/>
              </p:ext>
            </p:extLst>
          </p:nvPr>
        </p:nvGraphicFramePr>
        <p:xfrm>
          <a:off x="761999" y="457031"/>
          <a:ext cx="10550163" cy="3520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276">
                  <a:extLst>
                    <a:ext uri="{9D8B030D-6E8A-4147-A177-3AD203B41FA5}">
                      <a16:colId xmlns:a16="http://schemas.microsoft.com/office/drawing/2014/main" val="3516528455"/>
                    </a:ext>
                  </a:extLst>
                </a:gridCol>
                <a:gridCol w="4954250">
                  <a:extLst>
                    <a:ext uri="{9D8B030D-6E8A-4147-A177-3AD203B41FA5}">
                      <a16:colId xmlns:a16="http://schemas.microsoft.com/office/drawing/2014/main" val="1446495004"/>
                    </a:ext>
                  </a:extLst>
                </a:gridCol>
                <a:gridCol w="2312978">
                  <a:extLst>
                    <a:ext uri="{9D8B030D-6E8A-4147-A177-3AD203B41FA5}">
                      <a16:colId xmlns:a16="http://schemas.microsoft.com/office/drawing/2014/main" val="2142966254"/>
                    </a:ext>
                  </a:extLst>
                </a:gridCol>
                <a:gridCol w="1134106">
                  <a:extLst>
                    <a:ext uri="{9D8B030D-6E8A-4147-A177-3AD203B41FA5}">
                      <a16:colId xmlns:a16="http://schemas.microsoft.com/office/drawing/2014/main" val="3300338715"/>
                    </a:ext>
                  </a:extLst>
                </a:gridCol>
                <a:gridCol w="1380048">
                  <a:extLst>
                    <a:ext uri="{9D8B030D-6E8A-4147-A177-3AD203B41FA5}">
                      <a16:colId xmlns:a16="http://schemas.microsoft.com/office/drawing/2014/main" val="1450176649"/>
                    </a:ext>
                  </a:extLst>
                </a:gridCol>
                <a:gridCol w="52505">
                  <a:extLst>
                    <a:ext uri="{9D8B030D-6E8A-4147-A177-3AD203B41FA5}">
                      <a16:colId xmlns:a16="http://schemas.microsoft.com/office/drawing/2014/main" val="1409414127"/>
                    </a:ext>
                  </a:extLst>
                </a:gridCol>
              </a:tblGrid>
              <a:tr h="2928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SDG8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Planting gumwood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Umera-yi Deryadan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Sakiz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A.D. 1105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3" marR="6573" marT="5975" marB="0" anchor="b"/>
                </a:tc>
                <a:extLst>
                  <a:ext uri="{0D108BD9-81ED-4DB2-BD59-A6C34878D82A}">
                    <a16:rowId xmlns:a16="http://schemas.microsoft.com/office/drawing/2014/main" val="1824376652"/>
                  </a:ext>
                </a:extLst>
              </a:tr>
              <a:tr h="2928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SDG8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Develop silk farming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Edirne Governer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Edirne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A.D. 1923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3" marR="6573" marT="5975" marB="0" anchor="b"/>
                </a:tc>
                <a:extLst>
                  <a:ext uri="{0D108BD9-81ED-4DB2-BD59-A6C34878D82A}">
                    <a16:rowId xmlns:a16="http://schemas.microsoft.com/office/drawing/2014/main" val="4249915057"/>
                  </a:ext>
                </a:extLst>
              </a:tr>
              <a:tr h="2928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SDG8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Establishing factories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Laleli</a:t>
                      </a:r>
                      <a:r>
                        <a:rPr lang="en-US" sz="1600" u="none" strike="noStrike" dirty="0">
                          <a:effectLst/>
                        </a:rPr>
                        <a:t> Sultan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Istanbul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A.D. 1773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3" marR="6573" marT="5975" marB="0" anchor="b"/>
                </a:tc>
                <a:extLst>
                  <a:ext uri="{0D108BD9-81ED-4DB2-BD59-A6C34878D82A}">
                    <a16:rowId xmlns:a16="http://schemas.microsoft.com/office/drawing/2014/main" val="1190875670"/>
                  </a:ext>
                </a:extLst>
              </a:tr>
              <a:tr h="2928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SDG9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Providing transportation in the river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Sinan Bey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Istanbul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A.D. 1522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3" marR="6573" marT="5975" marB="0" anchor="b"/>
                </a:tc>
                <a:extLst>
                  <a:ext uri="{0D108BD9-81ED-4DB2-BD59-A6C34878D82A}">
                    <a16:rowId xmlns:a16="http://schemas.microsoft.com/office/drawing/2014/main" val="1827119351"/>
                  </a:ext>
                </a:extLst>
              </a:tr>
              <a:tr h="2928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SDG9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Providing an emergency aid ship in lake Van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Diyarbakir Beylerbeyi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Van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A.D. 1588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3" marR="6573" marT="5975" marB="0" anchor="b"/>
                </a:tc>
                <a:extLst>
                  <a:ext uri="{0D108BD9-81ED-4DB2-BD59-A6C34878D82A}">
                    <a16:rowId xmlns:a16="http://schemas.microsoft.com/office/drawing/2014/main" val="3034806737"/>
                  </a:ext>
                </a:extLst>
              </a:tr>
              <a:tr h="2928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SDG9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Providing infrastructure services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Kaptan-i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Derya</a:t>
                      </a:r>
                      <a:r>
                        <a:rPr lang="en-US" sz="1600" u="none" strike="noStrike" dirty="0">
                          <a:effectLst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</a:rPr>
                        <a:t>Cezayirli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Çanakkale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A.D. 1777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3" marR="6573" marT="5975" marB="0" anchor="b"/>
                </a:tc>
                <a:extLst>
                  <a:ext uri="{0D108BD9-81ED-4DB2-BD59-A6C34878D82A}">
                    <a16:rowId xmlns:a16="http://schemas.microsoft.com/office/drawing/2014/main" val="1731681710"/>
                  </a:ext>
                </a:extLst>
              </a:tr>
              <a:tr h="2928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SDG14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Cleaning up lakes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Not Available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Edirne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A.D. 1585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3" marR="6573" marT="5975" marB="0" anchor="b"/>
                </a:tc>
                <a:extLst>
                  <a:ext uri="{0D108BD9-81ED-4DB2-BD59-A6C34878D82A}">
                    <a16:rowId xmlns:a16="http://schemas.microsoft.com/office/drawing/2014/main" val="3961836325"/>
                  </a:ext>
                </a:extLst>
              </a:tr>
              <a:tr h="299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SDG15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Planting willows by rivers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Şehid</a:t>
                      </a:r>
                      <a:r>
                        <a:rPr lang="en-US" sz="1600" u="none" strike="noStrike" dirty="0">
                          <a:effectLst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</a:rPr>
                        <a:t>Tavil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Istanbul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A.D. 1574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3" marR="6573" marT="5975" marB="0" anchor="b"/>
                </a:tc>
                <a:extLst>
                  <a:ext uri="{0D108BD9-81ED-4DB2-BD59-A6C34878D82A}">
                    <a16:rowId xmlns:a16="http://schemas.microsoft.com/office/drawing/2014/main" val="1675142071"/>
                  </a:ext>
                </a:extLst>
              </a:tr>
              <a:tr h="2928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SDG15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Providing water for animals of the public and passengers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Not Available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Aydin/Tire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A.D. 1544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3" marR="6573" marT="5975" marB="0" anchor="b"/>
                </a:tc>
                <a:extLst>
                  <a:ext uri="{0D108BD9-81ED-4DB2-BD59-A6C34878D82A}">
                    <a16:rowId xmlns:a16="http://schemas.microsoft.com/office/drawing/2014/main" val="1173374971"/>
                  </a:ext>
                </a:extLst>
              </a:tr>
              <a:tr h="2928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SDG15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Establishing meadows for animals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Ramazanoğlu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Adana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A.D. 1538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3" marR="6573" marT="5975" marB="0" anchor="b"/>
                </a:tc>
                <a:extLst>
                  <a:ext uri="{0D108BD9-81ED-4DB2-BD59-A6C34878D82A}">
                    <a16:rowId xmlns:a16="http://schemas.microsoft.com/office/drawing/2014/main" val="3887412868"/>
                  </a:ext>
                </a:extLst>
              </a:tr>
              <a:tr h="2928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SDG15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Building pigeonry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Çandarlizade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Bursa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A.D. 1707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3" marR="6573" marT="5975" marB="0" anchor="b"/>
                </a:tc>
                <a:extLst>
                  <a:ext uri="{0D108BD9-81ED-4DB2-BD59-A6C34878D82A}">
                    <a16:rowId xmlns:a16="http://schemas.microsoft.com/office/drawing/2014/main" val="2824673718"/>
                  </a:ext>
                </a:extLst>
              </a:tr>
              <a:tr h="2928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SDG15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Protecting storks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Mürselli, Haci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Izmir, Ödemiş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A.D. 1889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573" marR="6573" marT="59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3" marR="6573" marT="5975" marB="0" anchor="b"/>
                </a:tc>
                <a:extLst>
                  <a:ext uri="{0D108BD9-81ED-4DB2-BD59-A6C34878D82A}">
                    <a16:rowId xmlns:a16="http://schemas.microsoft.com/office/drawing/2014/main" val="1368565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1851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34F0D3-8267-4FCC-8AA2-0F987FB2E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7CB69F-0CBD-4E11-AEF2-C69F48671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88952" cy="2285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8AFE4D-3B3C-44AE-87C2-4E2F150EE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971088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Awqaf</a:t>
            </a:r>
            <a:r>
              <a:rPr lang="en-US" dirty="0">
                <a:solidFill>
                  <a:srgbClr val="FFFFFF"/>
                </a:solidFill>
              </a:rPr>
              <a:t> for infrastructure: ottoman examples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5AD06E-0FF5-4588-8D02-BA7D0539A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5242273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CD6EA96-33DD-433D-A7A5-21C1D223DF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798080"/>
              </p:ext>
            </p:extLst>
          </p:nvPr>
        </p:nvGraphicFramePr>
        <p:xfrm>
          <a:off x="1150070" y="217573"/>
          <a:ext cx="10152665" cy="41359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9289">
                  <a:extLst>
                    <a:ext uri="{9D8B030D-6E8A-4147-A177-3AD203B41FA5}">
                      <a16:colId xmlns:a16="http://schemas.microsoft.com/office/drawing/2014/main" val="3671810764"/>
                    </a:ext>
                  </a:extLst>
                </a:gridCol>
                <a:gridCol w="4767590">
                  <a:extLst>
                    <a:ext uri="{9D8B030D-6E8A-4147-A177-3AD203B41FA5}">
                      <a16:colId xmlns:a16="http://schemas.microsoft.com/office/drawing/2014/main" val="3224459595"/>
                    </a:ext>
                  </a:extLst>
                </a:gridCol>
                <a:gridCol w="2225833">
                  <a:extLst>
                    <a:ext uri="{9D8B030D-6E8A-4147-A177-3AD203B41FA5}">
                      <a16:colId xmlns:a16="http://schemas.microsoft.com/office/drawing/2014/main" val="3242456416"/>
                    </a:ext>
                  </a:extLst>
                </a:gridCol>
                <a:gridCol w="1564983">
                  <a:extLst>
                    <a:ext uri="{9D8B030D-6E8A-4147-A177-3AD203B41FA5}">
                      <a16:colId xmlns:a16="http://schemas.microsoft.com/office/drawing/2014/main" val="3837143673"/>
                    </a:ext>
                  </a:extLst>
                </a:gridCol>
                <a:gridCol w="857839">
                  <a:extLst>
                    <a:ext uri="{9D8B030D-6E8A-4147-A177-3AD203B41FA5}">
                      <a16:colId xmlns:a16="http://schemas.microsoft.com/office/drawing/2014/main" val="1222207520"/>
                    </a:ext>
                  </a:extLst>
                </a:gridCol>
                <a:gridCol w="47131">
                  <a:extLst>
                    <a:ext uri="{9D8B030D-6E8A-4147-A177-3AD203B41FA5}">
                      <a16:colId xmlns:a16="http://schemas.microsoft.com/office/drawing/2014/main" val="735720533"/>
                    </a:ext>
                  </a:extLst>
                </a:gridCol>
              </a:tblGrid>
              <a:tr h="2117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SDG11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Erasing graffiti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Ebulfeth, Fatih Sultan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Istanbul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A.D. 1470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1" marR="4321" marT="4321" marB="0" anchor="b"/>
                </a:tc>
                <a:extLst>
                  <a:ext uri="{0D108BD9-81ED-4DB2-BD59-A6C34878D82A}">
                    <a16:rowId xmlns:a16="http://schemas.microsoft.com/office/drawing/2014/main" val="2288443146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SDG11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Repair fountains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Baradoğlu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Gümüşhaciköy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A.D. 1860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1" marR="4321" marT="4321" marB="0" anchor="b"/>
                </a:tc>
                <a:extLst>
                  <a:ext uri="{0D108BD9-81ED-4DB2-BD59-A6C34878D82A}">
                    <a16:rowId xmlns:a16="http://schemas.microsoft.com/office/drawing/2014/main" val="2127209751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SDG11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Establishing camps for people to rest during summer and winter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Lüfti Efendi Azadlisi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Istanbul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A.D. 1754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1" marR="4321" marT="4321" marB="0" anchor="b"/>
                </a:tc>
                <a:extLst>
                  <a:ext uri="{0D108BD9-81ED-4DB2-BD59-A6C34878D82A}">
                    <a16:rowId xmlns:a16="http://schemas.microsoft.com/office/drawing/2014/main" val="2498226031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SDG11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Providing domiciliary care for the poor old people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Yorgani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Emirzade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Istanbul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A.D. 1597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1" marR="4321" marT="4321" marB="0" anchor="b"/>
                </a:tc>
                <a:extLst>
                  <a:ext uri="{0D108BD9-81ED-4DB2-BD59-A6C34878D82A}">
                    <a16:rowId xmlns:a16="http://schemas.microsoft.com/office/drawing/2014/main" val="3499800800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SDG11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Preserving town aesthtics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Mehmed Hayri Paşa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Istanbul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A.D. 1903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1" marR="4321" marT="4321" marB="0" anchor="b"/>
                </a:tc>
                <a:extLst>
                  <a:ext uri="{0D108BD9-81ED-4DB2-BD59-A6C34878D82A}">
                    <a16:rowId xmlns:a16="http://schemas.microsoft.com/office/drawing/2014/main" val="798722069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SDG11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Building guest houses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Sari, Berber, Müftü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Izmir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A.D. 1673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1" marR="4321" marT="4321" marB="0" anchor="b"/>
                </a:tc>
                <a:extLst>
                  <a:ext uri="{0D108BD9-81ED-4DB2-BD59-A6C34878D82A}">
                    <a16:rowId xmlns:a16="http://schemas.microsoft.com/office/drawing/2014/main" val="1198682163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SDG11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Putting snow to public fountains in hot days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Mehmudzade, el-Hac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Aydin/Atca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A.D. 1860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1" marR="4321" marT="4321" marB="0" anchor="b"/>
                </a:tc>
                <a:extLst>
                  <a:ext uri="{0D108BD9-81ED-4DB2-BD59-A6C34878D82A}">
                    <a16:rowId xmlns:a16="http://schemas.microsoft.com/office/drawing/2014/main" val="2082613604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SDG11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Managing road safety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Not Available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Antakya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A.D. 1705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1" marR="4321" marT="4321" marB="0" anchor="b"/>
                </a:tc>
                <a:extLst>
                  <a:ext uri="{0D108BD9-81ED-4DB2-BD59-A6C34878D82A}">
                    <a16:rowId xmlns:a16="http://schemas.microsoft.com/office/drawing/2014/main" val="3608554140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SDG11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Building prayer places by rivers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Dergah-i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Ali </a:t>
                      </a:r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Gediklilerinden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Istanbul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A.D. 1766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1" marR="4321" marT="4321" marB="0" anchor="b"/>
                </a:tc>
                <a:extLst>
                  <a:ext uri="{0D108BD9-81ED-4DB2-BD59-A6C34878D82A}">
                    <a16:rowId xmlns:a16="http://schemas.microsoft.com/office/drawing/2014/main" val="1154884202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SDG11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Repairing martyr and companion shrines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Haci, Ömeroğlu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Kayseri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A.D. 1832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1" marR="4321" marT="4321" marB="0" anchor="b"/>
                </a:tc>
                <a:extLst>
                  <a:ext uri="{0D108BD9-81ED-4DB2-BD59-A6C34878D82A}">
                    <a16:rowId xmlns:a16="http://schemas.microsoft.com/office/drawing/2014/main" val="32803860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SDG11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Illuminating mosques and minarets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el-Hac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Aydin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A.D. 1742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1" marR="4321" marT="4321" marB="0" anchor="b"/>
                </a:tc>
                <a:extLst>
                  <a:ext uri="{0D108BD9-81ED-4DB2-BD59-A6C34878D82A}">
                    <a16:rowId xmlns:a16="http://schemas.microsoft.com/office/drawing/2014/main" val="3518622585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SDG11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Repairing pavements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Sadr-</a:t>
                      </a:r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i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Rumeli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, </a:t>
                      </a:r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Nakibu'l-Eşraf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Istanbul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A.D. 1861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1" marR="4321" marT="4321" marB="0" anchor="b"/>
                </a:tc>
                <a:extLst>
                  <a:ext uri="{0D108BD9-81ED-4DB2-BD59-A6C34878D82A}">
                    <a16:rowId xmlns:a16="http://schemas.microsoft.com/office/drawing/2014/main" val="1302894755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SDG11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Dedicating houses for elderly women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Sultan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Istanbul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A.D. 1553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1" marR="4321" marT="4321" marB="0" anchor="b"/>
                </a:tc>
                <a:extLst>
                  <a:ext uri="{0D108BD9-81ED-4DB2-BD59-A6C34878D82A}">
                    <a16:rowId xmlns:a16="http://schemas.microsoft.com/office/drawing/2014/main" val="1956142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SDG11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Hosting guests who come to the village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Not Available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Balikesir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/</a:t>
                      </a:r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Edre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A.D. 1757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1" marR="4321" marT="4321" marB="0" anchor="b"/>
                </a:tc>
                <a:extLst>
                  <a:ext uri="{0D108BD9-81ED-4DB2-BD59-A6C34878D82A}">
                    <a16:rowId xmlns:a16="http://schemas.microsoft.com/office/drawing/2014/main" val="2416179991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SDG11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Repairing bridges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Rumeli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Beylerbeyi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, Kara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Macedonia/ Skopje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A.D. 1514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1" marR="4321" marT="4321" marB="0" anchor="b"/>
                </a:tc>
                <a:extLst>
                  <a:ext uri="{0D108BD9-81ED-4DB2-BD59-A6C34878D82A}">
                    <a16:rowId xmlns:a16="http://schemas.microsoft.com/office/drawing/2014/main" val="1377383710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SDG11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Protecting historical locations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Haci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Mehmed </a:t>
                      </a:r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oğlu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Çanakkale/Çan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A.D. 1801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1" marR="4321" marT="4321" marB="0" anchor="b"/>
                </a:tc>
                <a:extLst>
                  <a:ext uri="{0D108BD9-81ED-4DB2-BD59-A6C34878D82A}">
                    <a16:rowId xmlns:a16="http://schemas.microsoft.com/office/drawing/2014/main" val="365069659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SDG11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Providing fountains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Kayserili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Erzurum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A.D. 1722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1" marR="4321" marT="4321" marB="0" anchor="b"/>
                </a:tc>
                <a:extLst>
                  <a:ext uri="{0D108BD9-81ED-4DB2-BD59-A6C34878D82A}">
                    <a16:rowId xmlns:a16="http://schemas.microsoft.com/office/drawing/2014/main" val="512652612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SDG11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Caring for the interior design and cleanness of historical places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Köprülüzade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, Diyarbakir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Diyarbakir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A.D. 1721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1" marR="4321" marT="4321" marB="0" anchor="b"/>
                </a:tc>
                <a:extLst>
                  <a:ext uri="{0D108BD9-81ED-4DB2-BD59-A6C34878D82A}">
                    <a16:rowId xmlns:a16="http://schemas.microsoft.com/office/drawing/2014/main" val="1563289598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SDG11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Building graves for the </a:t>
                      </a:r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muslim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and non-</a:t>
                      </a:r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muslim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Silahdar-i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Şehriyari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Istanbul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A.D. 1795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29LTBukra" panose="000B0903020204020204" pitchFamily="34" charset="-78"/>
                      </a:endParaRPr>
                    </a:p>
                  </a:txBody>
                  <a:tcPr marL="4321" marR="4321" marT="43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1" marR="4321" marT="4321" marB="0" anchor="b"/>
                </a:tc>
                <a:extLst>
                  <a:ext uri="{0D108BD9-81ED-4DB2-BD59-A6C34878D82A}">
                    <a16:rowId xmlns:a16="http://schemas.microsoft.com/office/drawing/2014/main" val="515078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431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82E0D7-37D0-4C31-B2DA-233C8F10C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9097524" cy="61489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644464-BF5C-4D73-870A-815A6D2B9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8069094" cy="1499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Contemporary </a:t>
            </a:r>
            <a:r>
              <a:rPr lang="en-US" dirty="0" err="1">
                <a:solidFill>
                  <a:srgbClr val="FFFFFF"/>
                </a:solidFill>
              </a:rPr>
              <a:t>awqaf</a:t>
            </a:r>
            <a:r>
              <a:rPr lang="en-US" dirty="0">
                <a:solidFill>
                  <a:srgbClr val="FFFFFF"/>
                </a:solidFill>
              </a:rPr>
              <a:t>: </a:t>
            </a:r>
            <a:r>
              <a:rPr lang="en-US" dirty="0" err="1">
                <a:solidFill>
                  <a:srgbClr val="FFFFFF"/>
                </a:solidFill>
              </a:rPr>
              <a:t>orphancare</a:t>
            </a:r>
            <a:r>
              <a:rPr lang="en-US" dirty="0">
                <a:solidFill>
                  <a:srgbClr val="FFFFFF"/>
                </a:solidFill>
              </a:rPr>
              <a:t> (SDG1)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D3A364-FD48-4C42-B623-DAD0C3ED6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73162-3B73-4162-80AB-183847C33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8074151" cy="3862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144 Orphanages in Kerala State of India alone (with a  Muslim population of 8.8 million constituting 26 percent of total population with many having over 1000 inmates each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In remaining states just about 25-30 have a presence on the web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Between 170,000 and 500,000 children live in 8,000 orphanages in Indonesia. 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Pakistan: 4.2 billion orphans – 120-140 orphanages with presence on the web - Edhi Foundation runs 18 homes including 13 orphanages with 8500 residents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F40211-4307-4706-AE59-83AC153FB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614510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57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82E0D7-37D0-4C31-B2DA-233C8F10C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9097524" cy="61489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644464-BF5C-4D73-870A-815A6D2B9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8069094" cy="1499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Contemporary </a:t>
            </a:r>
            <a:r>
              <a:rPr lang="en-US" dirty="0" err="1">
                <a:solidFill>
                  <a:srgbClr val="FFFFFF"/>
                </a:solidFill>
              </a:rPr>
              <a:t>awqaf</a:t>
            </a:r>
            <a:r>
              <a:rPr lang="en-US" dirty="0">
                <a:solidFill>
                  <a:srgbClr val="FFFFFF"/>
                </a:solidFill>
              </a:rPr>
              <a:t>: healthcare (SDG3)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D3A364-FD48-4C42-B623-DAD0C3ED6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73162-3B73-4162-80AB-183847C33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8074151" cy="3862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Malaysia: </a:t>
            </a:r>
            <a:r>
              <a:rPr lang="en-US" sz="2400" dirty="0" err="1">
                <a:solidFill>
                  <a:srgbClr val="FFFFFF"/>
                </a:solidFill>
              </a:rPr>
              <a:t>Wakaf</a:t>
            </a:r>
            <a:r>
              <a:rPr lang="en-US" sz="2400" dirty="0">
                <a:solidFill>
                  <a:srgbClr val="FFFFFF"/>
                </a:solidFill>
              </a:rPr>
              <a:t> Al-Noor (Corporate Waqf)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Turkey: </a:t>
            </a:r>
            <a:r>
              <a:rPr lang="en-US" sz="2400" dirty="0" err="1">
                <a:solidFill>
                  <a:srgbClr val="FFFFFF"/>
                </a:solidFill>
              </a:rPr>
              <a:t>Vehbi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Vekfi</a:t>
            </a:r>
            <a:r>
              <a:rPr lang="en-US" sz="2400" dirty="0">
                <a:solidFill>
                  <a:srgbClr val="FFFFFF"/>
                </a:solidFill>
              </a:rPr>
              <a:t> (</a:t>
            </a:r>
            <a:r>
              <a:rPr lang="en-US" sz="2400" dirty="0" err="1">
                <a:solidFill>
                  <a:srgbClr val="FFFFFF"/>
                </a:solidFill>
              </a:rPr>
              <a:t>CorporateWaqf</a:t>
            </a:r>
            <a:r>
              <a:rPr lang="en-US" sz="2400" dirty="0">
                <a:solidFill>
                  <a:srgbClr val="FFFFFF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Pakistan: Shaukat Khanum, Indus, SIUT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India: KTCT, Al-Ameen, </a:t>
            </a:r>
            <a:r>
              <a:rPr lang="en-US" sz="2400" dirty="0" err="1">
                <a:solidFill>
                  <a:srgbClr val="FFFFFF"/>
                </a:solidFill>
              </a:rPr>
              <a:t>Santhi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Iqraa</a:t>
            </a:r>
            <a:r>
              <a:rPr lang="en-US" sz="2400" dirty="0">
                <a:solidFill>
                  <a:srgbClr val="FFFFFF"/>
                </a:solidFill>
              </a:rPr>
              <a:t> International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Indonesia: </a:t>
            </a:r>
            <a:r>
              <a:rPr lang="en-US" sz="2400" dirty="0" err="1">
                <a:solidFill>
                  <a:srgbClr val="FFFFFF"/>
                </a:solidFill>
              </a:rPr>
              <a:t>Ruma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Sehat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Hasyim </a:t>
            </a:r>
            <a:r>
              <a:rPr lang="en-US" dirty="0" err="1">
                <a:solidFill>
                  <a:schemeClr val="bg1"/>
                </a:solidFill>
              </a:rPr>
              <a:t>Asy'ari</a:t>
            </a:r>
            <a:r>
              <a:rPr lang="en-US" dirty="0">
                <a:solidFill>
                  <a:schemeClr val="bg1"/>
                </a:solidFill>
              </a:rPr>
              <a:t> (DDR and </a:t>
            </a:r>
            <a:r>
              <a:rPr lang="en-US" dirty="0" err="1">
                <a:solidFill>
                  <a:schemeClr val="bg1"/>
                </a:solidFill>
              </a:rPr>
              <a:t>Pesantren</a:t>
            </a:r>
            <a:r>
              <a:rPr lang="en-US" dirty="0">
                <a:solidFill>
                  <a:schemeClr val="bg1"/>
                </a:solidFill>
              </a:rPr>
              <a:t>), Ahmad </a:t>
            </a:r>
            <a:r>
              <a:rPr lang="en-US" dirty="0" err="1">
                <a:solidFill>
                  <a:schemeClr val="bg1"/>
                </a:solidFill>
              </a:rPr>
              <a:t>Wardi</a:t>
            </a:r>
            <a:r>
              <a:rPr lang="en-US" dirty="0">
                <a:solidFill>
                  <a:schemeClr val="bg1"/>
                </a:solidFill>
              </a:rPr>
              <a:t> Eye Hospital (DDR and BWI – beneficiary of CWLS)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F40211-4307-4706-AE59-83AC153FB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614510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339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82E0D7-37D0-4C31-B2DA-233C8F10C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9097524" cy="61489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644464-BF5C-4D73-870A-815A6D2B9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8069094" cy="1499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Contemporary </a:t>
            </a:r>
            <a:r>
              <a:rPr lang="en-US" dirty="0" err="1">
                <a:solidFill>
                  <a:srgbClr val="FFFFFF"/>
                </a:solidFill>
              </a:rPr>
              <a:t>awqaf</a:t>
            </a:r>
            <a:r>
              <a:rPr lang="en-US" dirty="0">
                <a:solidFill>
                  <a:srgbClr val="FFFFFF"/>
                </a:solidFill>
              </a:rPr>
              <a:t>: basic Islamic education (SDG4)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D3A364-FD48-4C42-B623-DAD0C3ED6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73162-3B73-4162-80AB-183847C33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8074151" cy="3862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India: Over 30,000 (14,000 plus madrasas with 200,000 teachers in Kerala state alone with less than 5 percent of national Muslim population)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Pakistan: 32,000 madrassas attended by over 2.5 million students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Other estimates place the number at as high as more than 60,000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Bangladesh: 6500 madrasas catering to 1.5 million students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Malaysia: 1200+ Islamic schools with 547 registered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Indonesia: 28,000 </a:t>
            </a:r>
            <a:r>
              <a:rPr lang="en-US" sz="2000" dirty="0" err="1">
                <a:solidFill>
                  <a:srgbClr val="FFFFFF"/>
                </a:solidFill>
              </a:rPr>
              <a:t>Pesantren</a:t>
            </a:r>
            <a:r>
              <a:rPr lang="en-US" sz="2000" dirty="0">
                <a:solidFill>
                  <a:srgbClr val="FFFFFF"/>
                </a:solidFill>
              </a:rPr>
              <a:t> – Push for Building Local Economies around </a:t>
            </a:r>
            <a:r>
              <a:rPr lang="en-US" sz="2000" dirty="0" err="1">
                <a:solidFill>
                  <a:srgbClr val="FFFFFF"/>
                </a:solidFill>
              </a:rPr>
              <a:t>Pesantren</a:t>
            </a:r>
            <a:r>
              <a:rPr lang="en-US" sz="2000" dirty="0">
                <a:solidFill>
                  <a:srgbClr val="FFFFFF"/>
                </a:solidFill>
              </a:rPr>
              <a:t> (Ex:</a:t>
            </a:r>
            <a:r>
              <a:rPr lang="en-US" sz="2000" dirty="0">
                <a:solidFill>
                  <a:schemeClr val="bg1"/>
                </a:solidFill>
              </a:rPr>
              <a:t> Business activities by </a:t>
            </a:r>
            <a:r>
              <a:rPr lang="en-US" sz="2000" dirty="0" err="1">
                <a:solidFill>
                  <a:schemeClr val="bg1"/>
                </a:solidFill>
              </a:rPr>
              <a:t>Pondok</a:t>
            </a:r>
            <a:r>
              <a:rPr lang="en-US" sz="2000" dirty="0">
                <a:solidFill>
                  <a:schemeClr val="bg1"/>
                </a:solidFill>
              </a:rPr>
              <a:t> Modern </a:t>
            </a:r>
            <a:r>
              <a:rPr lang="en-US" sz="2000" dirty="0" err="1">
                <a:solidFill>
                  <a:schemeClr val="bg1"/>
                </a:solidFill>
              </a:rPr>
              <a:t>Gontor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Darusaalam</a:t>
            </a:r>
            <a:r>
              <a:rPr lang="en-US" sz="2000" dirty="0">
                <a:solidFill>
                  <a:schemeClr val="bg1"/>
                </a:solidFill>
              </a:rPr>
              <a:t>, financing by BWMs – Bank </a:t>
            </a:r>
            <a:r>
              <a:rPr lang="en-US" sz="2000" dirty="0" err="1">
                <a:solidFill>
                  <a:schemeClr val="bg1"/>
                </a:solidFill>
              </a:rPr>
              <a:t>Wakaf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Mikro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F40211-4307-4706-AE59-83AC153FB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614510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11732B00-2AB3-4AEB-B94F-368838AC1B11}"/>
              </a:ext>
            </a:extLst>
          </p:cNvPr>
          <p:cNvSpPr/>
          <p:nvPr/>
        </p:nvSpPr>
        <p:spPr>
          <a:xfrm>
            <a:off x="5788058" y="3572759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78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82E0D7-37D0-4C31-B2DA-233C8F10C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9097524" cy="61489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644464-BF5C-4D73-870A-815A6D2B9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8069094" cy="1499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Contemporary </a:t>
            </a:r>
            <a:r>
              <a:rPr lang="en-US" dirty="0" err="1">
                <a:solidFill>
                  <a:srgbClr val="FFFFFF"/>
                </a:solidFill>
              </a:rPr>
              <a:t>awqaf</a:t>
            </a:r>
            <a:r>
              <a:rPr lang="en-US" dirty="0">
                <a:solidFill>
                  <a:srgbClr val="FFFFFF"/>
                </a:solidFill>
              </a:rPr>
              <a:t>: water (SDG6)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D3A364-FD48-4C42-B623-DAD0C3ED6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73162-3B73-4162-80AB-183847C33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8074151" cy="3862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IHH, Turkey - </a:t>
            </a:r>
            <a:r>
              <a:rPr lang="en-US" dirty="0">
                <a:solidFill>
                  <a:schemeClr val="bg1"/>
                </a:solidFill>
              </a:rPr>
              <a:t>8,369 wells in 37 countries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International Waqf Fund (IWF), UK – wells in Niger, Bangladesh</a:t>
            </a:r>
          </a:p>
          <a:p>
            <a:pPr marL="0" indent="0">
              <a:buNone/>
            </a:pPr>
            <a:r>
              <a:rPr lang="en-US" sz="2400" dirty="0" err="1">
                <a:solidFill>
                  <a:schemeClr val="bg1"/>
                </a:solidFill>
              </a:rPr>
              <a:t>Awqaf</a:t>
            </a:r>
            <a:r>
              <a:rPr lang="en-US" sz="2400" dirty="0">
                <a:solidFill>
                  <a:schemeClr val="bg1"/>
                </a:solidFill>
              </a:rPr>
              <a:t> SA – wells in Malawi and SA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</a:rPr>
              <a:t>Aksi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Tanggap</a:t>
            </a:r>
            <a:r>
              <a:rPr lang="en-US" dirty="0">
                <a:solidFill>
                  <a:schemeClr val="bg1"/>
                </a:solidFill>
              </a:rPr>
              <a:t> (ACT), Indonesia – Water Granary in Indonesia, Palestine, Somalia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Islamic Relief – wells in Chad, India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Turkey Religious Affairs Foundation (TDV)</a:t>
            </a:r>
            <a:r>
              <a:rPr lang="en-US" sz="2400" dirty="0">
                <a:solidFill>
                  <a:srgbClr val="FFFFFF"/>
                </a:solidFill>
              </a:rPr>
              <a:t> – Solar-powered wells in Senegal, Mauritania 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F40211-4307-4706-AE59-83AC153FB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614510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235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82E0D7-37D0-4C31-B2DA-233C8F10C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9097524" cy="61489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644464-BF5C-4D73-870A-815A6D2B9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8069094" cy="1499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SDG &amp; Contemporary </a:t>
            </a:r>
            <a:r>
              <a:rPr lang="en-US" dirty="0" err="1">
                <a:solidFill>
                  <a:srgbClr val="FFFFFF"/>
                </a:solidFill>
              </a:rPr>
              <a:t>awqaf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D3A364-FD48-4C42-B623-DAD0C3ED6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73162-3B73-4162-80AB-183847C33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8074151" cy="386297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Al-</a:t>
            </a:r>
            <a:r>
              <a:rPr lang="en-US" dirty="0" err="1">
                <a:solidFill>
                  <a:schemeClr val="bg1"/>
                </a:solidFill>
              </a:rPr>
              <a:t>Basaair</a:t>
            </a:r>
            <a:r>
              <a:rPr lang="en-US" dirty="0">
                <a:solidFill>
                  <a:schemeClr val="bg1"/>
                </a:solidFill>
              </a:rPr>
              <a:t> School for the Disabled (SDG8.5 - YMA, Kenya)</a:t>
            </a:r>
          </a:p>
          <a:p>
            <a:r>
              <a:rPr lang="en-US" dirty="0">
                <a:solidFill>
                  <a:srgbClr val="FFFFFF"/>
                </a:solidFill>
              </a:rPr>
              <a:t>Economic Empowerment of Women (SDG5) – IWF,  KLC-DDR</a:t>
            </a:r>
          </a:p>
          <a:p>
            <a:r>
              <a:rPr lang="en-US" dirty="0">
                <a:solidFill>
                  <a:srgbClr val="FFFFFF"/>
                </a:solidFill>
              </a:rPr>
              <a:t>Solar Waqf (SDG7) – Homes for Orphans, Bangladesh (IWF), Masjids in India (IBF Net)</a:t>
            </a:r>
          </a:p>
          <a:p>
            <a:r>
              <a:rPr lang="en-US" dirty="0">
                <a:solidFill>
                  <a:srgbClr val="FFFFFF"/>
                </a:solidFill>
              </a:rPr>
              <a:t>Transport Infrastructure (SDG9) – </a:t>
            </a:r>
            <a:r>
              <a:rPr lang="en-US" dirty="0" err="1">
                <a:solidFill>
                  <a:srgbClr val="FFFFFF"/>
                </a:solidFill>
              </a:rPr>
              <a:t>WanCorp</a:t>
            </a:r>
            <a:r>
              <a:rPr lang="en-US" dirty="0">
                <a:solidFill>
                  <a:srgbClr val="FFFFFF"/>
                </a:solidFill>
              </a:rPr>
              <a:t> Larkin </a:t>
            </a:r>
            <a:r>
              <a:rPr lang="en-US" dirty="0" err="1">
                <a:solidFill>
                  <a:srgbClr val="FFFFFF"/>
                </a:solidFill>
              </a:rPr>
              <a:t>Sentral</a:t>
            </a:r>
            <a:r>
              <a:rPr lang="en-US" dirty="0">
                <a:solidFill>
                  <a:srgbClr val="FFFFFF"/>
                </a:solidFill>
              </a:rPr>
              <a:t> Bus Terminal, Cash-Waqf-Linked-Sukuk (</a:t>
            </a:r>
            <a:r>
              <a:rPr lang="en-US" dirty="0" err="1">
                <a:solidFill>
                  <a:srgbClr val="FFFFFF"/>
                </a:solidFill>
              </a:rPr>
              <a:t>GoI</a:t>
            </a:r>
            <a:r>
              <a:rPr lang="en-US" dirty="0">
                <a:solidFill>
                  <a:srgbClr val="FFFFFF"/>
                </a:solidFill>
              </a:rPr>
              <a:t>)</a:t>
            </a:r>
          </a:p>
          <a:p>
            <a:r>
              <a:rPr lang="en-US" dirty="0">
                <a:solidFill>
                  <a:srgbClr val="FFFFFF"/>
                </a:solidFill>
              </a:rPr>
              <a:t>Environment Waqf for afforestation (SDG15) – IUCN</a:t>
            </a:r>
          </a:p>
          <a:p>
            <a:r>
              <a:rPr lang="en-US" dirty="0">
                <a:solidFill>
                  <a:srgbClr val="FFFFFF"/>
                </a:solidFill>
              </a:rPr>
              <a:t>Environment-friendly burial services (SDG 11, 15) - </a:t>
            </a:r>
            <a:r>
              <a:rPr lang="en-US" dirty="0">
                <a:solidFill>
                  <a:schemeClr val="bg1"/>
                </a:solidFill>
              </a:rPr>
              <a:t>Firdaus Memorial Park and </a:t>
            </a:r>
            <a:r>
              <a:rPr lang="en-US" dirty="0" err="1">
                <a:solidFill>
                  <a:schemeClr val="bg1"/>
                </a:solidFill>
              </a:rPr>
              <a:t>Raudlatul</a:t>
            </a:r>
            <a:r>
              <a:rPr lang="en-US" dirty="0">
                <a:solidFill>
                  <a:schemeClr val="bg1"/>
                </a:solidFill>
              </a:rPr>
              <a:t> Jannah Memorial Park, Indonesia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F40211-4307-4706-AE59-83AC153FB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614510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820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82E0D7-37D0-4C31-B2DA-233C8F10C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9097524" cy="61489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644464-BF5C-4D73-870A-815A6D2B9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8069094" cy="1499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Contemporary </a:t>
            </a:r>
            <a:r>
              <a:rPr lang="en-US" dirty="0" err="1">
                <a:solidFill>
                  <a:srgbClr val="FFFFFF"/>
                </a:solidFill>
              </a:rPr>
              <a:t>awqaf</a:t>
            </a:r>
            <a:r>
              <a:rPr lang="en-US" dirty="0">
                <a:solidFill>
                  <a:srgbClr val="FFFFFF"/>
                </a:solidFill>
              </a:rPr>
              <a:t>: work &amp; livelihood (SDG8)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D3A364-FD48-4C42-B623-DAD0C3ED6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73162-3B73-4162-80AB-183847C33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8074151" cy="386297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Skill Enhancement &amp; Assistance Programs (SDG8.5 and SDG5) – Tailoring and Dress Making (YMA, </a:t>
            </a:r>
            <a:r>
              <a:rPr lang="en-US" sz="2000" dirty="0" err="1">
                <a:solidFill>
                  <a:srgbClr val="FFFFFF"/>
                </a:solidFill>
              </a:rPr>
              <a:t>JCorp</a:t>
            </a:r>
            <a:r>
              <a:rPr lang="en-US" sz="2000" dirty="0">
                <a:solidFill>
                  <a:srgbClr val="FFFFFF"/>
                </a:solidFill>
              </a:rPr>
              <a:t>), Mushroom Cultivation (IWF), Citronella and other cash crops (ACT), Livestock (YMA), Greenhouse project in B&amp;H (IWF), Fishing boats (GW) 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Leadership skills (DDR Indonesia, </a:t>
            </a:r>
            <a:r>
              <a:rPr lang="en-US" sz="2000" dirty="0" err="1">
                <a:solidFill>
                  <a:srgbClr val="FFFFFF"/>
                </a:solidFill>
              </a:rPr>
              <a:t>Awqaf</a:t>
            </a:r>
            <a:r>
              <a:rPr lang="en-US" sz="2000">
                <a:solidFill>
                  <a:srgbClr val="FFFFFF"/>
                </a:solidFill>
              </a:rPr>
              <a:t> SA)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Shop Lots (SIRC Selangor), Micro Trader (YMA),</a:t>
            </a:r>
          </a:p>
          <a:p>
            <a:r>
              <a:rPr lang="en-US" sz="2000" dirty="0">
                <a:solidFill>
                  <a:srgbClr val="FFFFFF"/>
                </a:solidFill>
              </a:rPr>
              <a:t>Microfinance Programs (SDG8.6)- </a:t>
            </a:r>
            <a:r>
              <a:rPr lang="en-US" sz="2000" dirty="0" err="1">
                <a:solidFill>
                  <a:schemeClr val="bg1"/>
                </a:solidFill>
              </a:rPr>
              <a:t>Waqaf</a:t>
            </a:r>
            <a:r>
              <a:rPr lang="en-US" sz="2000" dirty="0">
                <a:solidFill>
                  <a:schemeClr val="bg1"/>
                </a:solidFill>
              </a:rPr>
              <a:t> Dana </a:t>
            </a:r>
            <a:r>
              <a:rPr lang="en-US" sz="2000" dirty="0" err="1">
                <a:solidFill>
                  <a:schemeClr val="bg1"/>
                </a:solidFill>
              </a:rPr>
              <a:t>Niaga</a:t>
            </a:r>
            <a:r>
              <a:rPr lang="en-US" sz="2000" dirty="0">
                <a:solidFill>
                  <a:schemeClr val="bg1"/>
                </a:solidFill>
              </a:rPr>
              <a:t> (</a:t>
            </a:r>
            <a:r>
              <a:rPr lang="en-US" sz="2000" dirty="0" err="1">
                <a:solidFill>
                  <a:schemeClr val="bg1"/>
                </a:solidFill>
              </a:rPr>
              <a:t>Jcorp</a:t>
            </a:r>
            <a:r>
              <a:rPr lang="en-US" sz="2000" dirty="0">
                <a:solidFill>
                  <a:schemeClr val="bg1"/>
                </a:solidFill>
              </a:rPr>
              <a:t> Malaysia), IICO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ACT: </a:t>
            </a:r>
            <a:r>
              <a:rPr lang="en-US" sz="2000" dirty="0">
                <a:solidFill>
                  <a:schemeClr val="bg1"/>
                </a:solidFill>
              </a:rPr>
              <a:t>Micro Capital Business Waqf program to develop mosque as the foundation for the economic awakening and welfare of community </a:t>
            </a:r>
            <a:r>
              <a:rPr lang="en-US" sz="2000" b="1" dirty="0">
                <a:solidFill>
                  <a:schemeClr val="bg1"/>
                </a:solidFill>
              </a:rPr>
              <a:t>(</a:t>
            </a:r>
            <a:r>
              <a:rPr lang="en-US" sz="2000" dirty="0">
                <a:solidFill>
                  <a:schemeClr val="bg1"/>
                </a:solidFill>
              </a:rPr>
              <a:t>ex: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Hydroponic garden on Mosque roof, Coffee shops); also to rejuvenate small shop owners devastated by the Pandemic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F40211-4307-4706-AE59-83AC153FB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614510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81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/>
              <a:t>ISLAMIC SOCIAL FINANCE</a:t>
            </a: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1024128" y="6470704"/>
            <a:ext cx="2154142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48A4DC-FCD6-4F86-9A2F-116BA1EB61FD}" type="datetime2">
              <a:rPr lang="en-US"/>
              <a:pPr>
                <a:spcAft>
                  <a:spcPts val="600"/>
                </a:spcAft>
              </a:pPr>
              <a:t>Monday, October 5,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37334" y="6470704"/>
            <a:ext cx="973666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3C3FE2B-2729-4351-8ECE-83CFD6D4F253}" type="slidenum">
              <a:rPr lang="en-US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18" name="Content Placeholder 1">
            <a:extLst>
              <a:ext uri="{FF2B5EF4-FFF2-40B4-BE49-F238E27FC236}">
                <a16:creationId xmlns:a16="http://schemas.microsoft.com/office/drawing/2014/main" id="{57120247-D4CF-41AB-85D4-499151F12C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778674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0170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zakat sector global concerns</a:t>
            </a: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1024128" y="6470704"/>
            <a:ext cx="2154142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48A4DC-FCD6-4F86-9A2F-116BA1EB61FD}" type="datetime2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Monday, October 5, 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37334" y="6470704"/>
            <a:ext cx="973666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3C3FE2B-2729-4351-8ECE-83CFD6D4F253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graphicFrame>
        <p:nvGraphicFramePr>
          <p:cNvPr id="38" name="Content Placeholder 4">
            <a:extLst>
              <a:ext uri="{FF2B5EF4-FFF2-40B4-BE49-F238E27FC236}">
                <a16:creationId xmlns:a16="http://schemas.microsoft.com/office/drawing/2014/main" id="{400630A5-81DB-467B-941F-9C979DD0CB6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3149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3468" y="896698"/>
            <a:ext cx="3415612" cy="5064605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Awqaf</a:t>
            </a:r>
            <a:r>
              <a:rPr lang="en-US" dirty="0">
                <a:solidFill>
                  <a:srgbClr val="00B050"/>
                </a:solidFill>
              </a:rPr>
              <a:t> sector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>global concerns</a:t>
            </a: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1024128" y="6470704"/>
            <a:ext cx="2154142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48A4DC-FCD6-4F86-9A2F-116BA1EB61FD}" type="datetime2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Monday, October 5, 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37334" y="6470704"/>
            <a:ext cx="973666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3C3FE2B-2729-4351-8ECE-83CFD6D4F253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graphicFrame>
        <p:nvGraphicFramePr>
          <p:cNvPr id="18" name="Content Placeholder 1">
            <a:extLst>
              <a:ext uri="{FF2B5EF4-FFF2-40B4-BE49-F238E27FC236}">
                <a16:creationId xmlns:a16="http://schemas.microsoft.com/office/drawing/2014/main" id="{3AC95499-BA10-43AE-8042-E7391033FFD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4676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/>
              <a:t>EMERGING Trends in </a:t>
            </a:r>
            <a:r>
              <a:rPr lang="en-US" dirty="0" err="1"/>
              <a:t>zakah</a:t>
            </a:r>
            <a:r>
              <a:rPr lang="en-US" dirty="0"/>
              <a:t> &amp; </a:t>
            </a:r>
            <a:r>
              <a:rPr lang="en-US" dirty="0" err="1"/>
              <a:t>awqaf</a:t>
            </a:r>
            <a:endParaRPr lang="en-US" dirty="0"/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1024128" y="6470704"/>
            <a:ext cx="2154142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48A4DC-FCD6-4F86-9A2F-116BA1EB61FD}" type="datetime2">
              <a:rPr lang="en-US"/>
              <a:pPr>
                <a:spcAft>
                  <a:spcPts val="600"/>
                </a:spcAft>
              </a:pPr>
              <a:t>Monday, October 5,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37334" y="6470704"/>
            <a:ext cx="973666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3C3FE2B-2729-4351-8ECE-83CFD6D4F253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graphicFrame>
        <p:nvGraphicFramePr>
          <p:cNvPr id="18" name="Content Placeholder 1">
            <a:extLst>
              <a:ext uri="{FF2B5EF4-FFF2-40B4-BE49-F238E27FC236}">
                <a16:creationId xmlns:a16="http://schemas.microsoft.com/office/drawing/2014/main" id="{3AC95499-BA10-43AE-8042-E7391033FF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265588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4515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References: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000" dirty="0"/>
              <a:t>Marvelous Pious Foundations (Waqf) throughout History (2014), Directorate General of Foundations Publications No.115, Turkey</a:t>
            </a:r>
          </a:p>
          <a:p>
            <a:r>
              <a:rPr lang="en-US" sz="2000" dirty="0"/>
              <a:t>Islamic Social Finance Report 2014, IRTI, Islamic Development Bank Group</a:t>
            </a:r>
          </a:p>
          <a:p>
            <a:r>
              <a:rPr lang="en-US" sz="2000" dirty="0"/>
              <a:t>Islamic Social Finance Report 2015, IRTI, Islamic Development Bank Group</a:t>
            </a:r>
          </a:p>
          <a:p>
            <a:r>
              <a:rPr lang="en-US" sz="2000" dirty="0"/>
              <a:t>Islamic Social Finance Report 2017, IRTI, Islamic Development Bank Group</a:t>
            </a:r>
          </a:p>
          <a:p>
            <a:r>
              <a:rPr lang="en-US" sz="2000" dirty="0"/>
              <a:t>Islamic Social Finance Report 2019, IRTI, Islamic Development Bank Group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8A4DC-FCD6-4F86-9A2F-116BA1EB61FD}" type="datetime2">
              <a:rPr lang="en-US" smtClean="0"/>
              <a:t>Monday, October 5, 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FE2B-2729-4351-8ECE-83CFD6D4F25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613077" y="5293408"/>
            <a:ext cx="6542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latin typeface="+mj-lt"/>
              </a:rPr>
              <a:t>Thank You</a:t>
            </a:r>
            <a:endParaRPr lang="en-US" sz="36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577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/>
              <a:t>Financing to achieve </a:t>
            </a:r>
            <a:r>
              <a:rPr lang="en-US" dirty="0" err="1"/>
              <a:t>Maqasid</a:t>
            </a:r>
            <a:r>
              <a:rPr lang="en-US" dirty="0"/>
              <a:t> al-shariah</a:t>
            </a: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1024128" y="6470704"/>
            <a:ext cx="2154142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48A4DC-FCD6-4F86-9A2F-116BA1EB61FD}" type="datetime2">
              <a:rPr lang="en-US"/>
              <a:pPr>
                <a:spcAft>
                  <a:spcPts val="600"/>
                </a:spcAft>
              </a:pPr>
              <a:t>Monday, October 5,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37334" y="6470704"/>
            <a:ext cx="973666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3C3FE2B-2729-4351-8ECE-83CFD6D4F253}" type="slidenum">
              <a:rPr lang="en-US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18" name="Content Placeholder 1">
            <a:extLst>
              <a:ext uri="{FF2B5EF4-FFF2-40B4-BE49-F238E27FC236}">
                <a16:creationId xmlns:a16="http://schemas.microsoft.com/office/drawing/2014/main" id="{57120247-D4CF-41AB-85D4-499151F12C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217428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0863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117D73-1D70-44CF-BFD5-36E66B568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02412" cy="52493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Islamic Vision of Development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67A91-8D08-4E48-BE52-3C563617D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82" y="804333"/>
            <a:ext cx="6147169" cy="5249334"/>
          </a:xfrm>
        </p:spPr>
        <p:txBody>
          <a:bodyPr anchor="ctr">
            <a:normAutofit/>
          </a:bodyPr>
          <a:lstStyle/>
          <a:p>
            <a:r>
              <a:rPr lang="ms-MY"/>
              <a:t>“We have not sent you but as a Mercy to the worlds” (Al-Qur’an, 21:107)</a:t>
            </a:r>
          </a:p>
          <a:p>
            <a:r>
              <a:rPr lang="ms-MY"/>
              <a:t>The all-important goals of rahmah (mercy or compassion) and falah (well-being) manifest in the realization of maslahah (benefits) and prevention of mafsadah (harm) for the people and the planet. </a:t>
            </a:r>
          </a:p>
          <a:p>
            <a:r>
              <a:rPr lang="ms-MY"/>
              <a:t>Framework of the objectives (Maqasid) of Shariah (MaS) outlines five dimensions that Shariah seeks to protect and nurture: faith (deen), the human self (nafs), intellect (aql), posterity (nasl) and wealth (maal)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91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17D73-1D70-44CF-BFD5-36E66B568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en-US" sz="4000"/>
              <a:t>The mas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67A91-8D08-4E48-BE52-3C563617D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133580" cy="3931920"/>
          </a:xfrm>
        </p:spPr>
        <p:txBody>
          <a:bodyPr>
            <a:normAutofit/>
          </a:bodyPr>
          <a:lstStyle/>
          <a:p>
            <a:r>
              <a:rPr lang="ms-MY" sz="1600"/>
              <a:t>In addition to above Primary objectives, there are multiple Secondary objectives that are deemed imperative for realization of the primary goals. Chapra (2008) identifies 39 corollaries or secondary objectives</a:t>
            </a:r>
          </a:p>
          <a:p>
            <a:r>
              <a:rPr lang="ms-MY" sz="1600"/>
              <a:t>Protection and Nurturing of Human Self (Nafs) requires 13 corollaries:</a:t>
            </a:r>
          </a:p>
          <a:p>
            <a:endParaRPr lang="en-US" sz="1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032C0E-E325-4761-96D6-237FFCDB8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970901"/>
              </p:ext>
            </p:extLst>
          </p:nvPr>
        </p:nvGraphicFramePr>
        <p:xfrm>
          <a:off x="4864231" y="1063747"/>
          <a:ext cx="5995016" cy="4730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95016">
                  <a:extLst>
                    <a:ext uri="{9D8B030D-6E8A-4147-A177-3AD203B41FA5}">
                      <a16:colId xmlns:a16="http://schemas.microsoft.com/office/drawing/2014/main" val="1769795681"/>
                    </a:ext>
                  </a:extLst>
                </a:gridCol>
              </a:tblGrid>
              <a:tr h="36388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ms-MY" sz="2000" b="0">
                          <a:effectLst/>
                        </a:rPr>
                        <a:t>Dignity, self-respect, brotherhood and social equality </a:t>
                      </a:r>
                      <a:endParaRPr lang="en-US" sz="20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420" marR="134420" marT="0" marB="0"/>
                </a:tc>
                <a:extLst>
                  <a:ext uri="{0D108BD9-81ED-4DB2-BD59-A6C34878D82A}">
                    <a16:rowId xmlns:a16="http://schemas.microsoft.com/office/drawing/2014/main" val="376546386"/>
                  </a:ext>
                </a:extLst>
              </a:tr>
              <a:tr h="36388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ms-MY" sz="2000" b="0">
                          <a:effectLst/>
                        </a:rPr>
                        <a:t>Justice </a:t>
                      </a:r>
                      <a:endParaRPr lang="en-US" sz="20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420" marR="134420" marT="0" marB="0"/>
                </a:tc>
                <a:extLst>
                  <a:ext uri="{0D108BD9-81ED-4DB2-BD59-A6C34878D82A}">
                    <a16:rowId xmlns:a16="http://schemas.microsoft.com/office/drawing/2014/main" val="3325109952"/>
                  </a:ext>
                </a:extLst>
              </a:tr>
              <a:tr h="36388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ms-MY" sz="2000" b="0">
                          <a:effectLst/>
                        </a:rPr>
                        <a:t>Spiritual and moral uplift </a:t>
                      </a:r>
                      <a:endParaRPr lang="en-US" sz="20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420" marR="134420" marT="0" marB="0"/>
                </a:tc>
                <a:extLst>
                  <a:ext uri="{0D108BD9-81ED-4DB2-BD59-A6C34878D82A}">
                    <a16:rowId xmlns:a16="http://schemas.microsoft.com/office/drawing/2014/main" val="890791735"/>
                  </a:ext>
                </a:extLst>
              </a:tr>
              <a:tr h="36388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ms-MY" sz="2000" b="0">
                          <a:effectLst/>
                        </a:rPr>
                        <a:t>Security of life, property and honour</a:t>
                      </a:r>
                      <a:endParaRPr lang="en-US" sz="20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420" marR="134420" marT="0" marB="0"/>
                </a:tc>
                <a:extLst>
                  <a:ext uri="{0D108BD9-81ED-4DB2-BD59-A6C34878D82A}">
                    <a16:rowId xmlns:a16="http://schemas.microsoft.com/office/drawing/2014/main" val="596902961"/>
                  </a:ext>
                </a:extLst>
              </a:tr>
              <a:tr h="36388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ms-MY" sz="2000" b="0">
                          <a:effectLst/>
                        </a:rPr>
                        <a:t>Freedom</a:t>
                      </a:r>
                      <a:endParaRPr lang="en-US" sz="20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420" marR="134420" marT="0" marB="0"/>
                </a:tc>
                <a:extLst>
                  <a:ext uri="{0D108BD9-81ED-4DB2-BD59-A6C34878D82A}">
                    <a16:rowId xmlns:a16="http://schemas.microsoft.com/office/drawing/2014/main" val="1105302954"/>
                  </a:ext>
                </a:extLst>
              </a:tr>
              <a:tr h="36388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ms-MY" sz="2000" b="0">
                          <a:effectLst/>
                        </a:rPr>
                        <a:t>Education</a:t>
                      </a:r>
                      <a:endParaRPr lang="en-US" sz="20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420" marR="134420" marT="0" marB="0"/>
                </a:tc>
                <a:extLst>
                  <a:ext uri="{0D108BD9-81ED-4DB2-BD59-A6C34878D82A}">
                    <a16:rowId xmlns:a16="http://schemas.microsoft.com/office/drawing/2014/main" val="38138339"/>
                  </a:ext>
                </a:extLst>
              </a:tr>
              <a:tr h="36388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ms-MY" sz="2000" b="0">
                          <a:effectLst/>
                        </a:rPr>
                        <a:t>Good governance</a:t>
                      </a:r>
                      <a:endParaRPr lang="en-US" sz="20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420" marR="134420" marT="0" marB="0"/>
                </a:tc>
                <a:extLst>
                  <a:ext uri="{0D108BD9-81ED-4DB2-BD59-A6C34878D82A}">
                    <a16:rowId xmlns:a16="http://schemas.microsoft.com/office/drawing/2014/main" val="1988678672"/>
                  </a:ext>
                </a:extLst>
              </a:tr>
              <a:tr h="36388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ms-MY" sz="2000" b="0">
                          <a:effectLst/>
                        </a:rPr>
                        <a:t>Removal of poverty and need fulfillment</a:t>
                      </a:r>
                      <a:endParaRPr lang="en-US" sz="20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420" marR="134420" marT="0" marB="0"/>
                </a:tc>
                <a:extLst>
                  <a:ext uri="{0D108BD9-81ED-4DB2-BD59-A6C34878D82A}">
                    <a16:rowId xmlns:a16="http://schemas.microsoft.com/office/drawing/2014/main" val="2335291818"/>
                  </a:ext>
                </a:extLst>
              </a:tr>
              <a:tr h="36388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ms-MY" sz="2000" b="0">
                          <a:effectLst/>
                        </a:rPr>
                        <a:t>Employment and self-employment opportunities</a:t>
                      </a:r>
                      <a:endParaRPr lang="en-US" sz="20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420" marR="134420" marT="0" marB="0"/>
                </a:tc>
                <a:extLst>
                  <a:ext uri="{0D108BD9-81ED-4DB2-BD59-A6C34878D82A}">
                    <a16:rowId xmlns:a16="http://schemas.microsoft.com/office/drawing/2014/main" val="135330052"/>
                  </a:ext>
                </a:extLst>
              </a:tr>
              <a:tr h="36388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ms-MY" sz="2000" b="0">
                          <a:effectLst/>
                        </a:rPr>
                        <a:t>Equitable distribution of income and wealth</a:t>
                      </a:r>
                      <a:endParaRPr lang="en-US" sz="20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420" marR="134420" marT="0" marB="0"/>
                </a:tc>
                <a:extLst>
                  <a:ext uri="{0D108BD9-81ED-4DB2-BD59-A6C34878D82A}">
                    <a16:rowId xmlns:a16="http://schemas.microsoft.com/office/drawing/2014/main" val="1356942846"/>
                  </a:ext>
                </a:extLst>
              </a:tr>
              <a:tr h="36388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ms-MY" sz="2000" b="0">
                          <a:effectLst/>
                        </a:rPr>
                        <a:t>Marriage and stable family life</a:t>
                      </a:r>
                      <a:endParaRPr lang="en-US" sz="20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420" marR="134420" marT="0" marB="0"/>
                </a:tc>
                <a:extLst>
                  <a:ext uri="{0D108BD9-81ED-4DB2-BD59-A6C34878D82A}">
                    <a16:rowId xmlns:a16="http://schemas.microsoft.com/office/drawing/2014/main" val="352396969"/>
                  </a:ext>
                </a:extLst>
              </a:tr>
              <a:tr h="36388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ms-MY" sz="2000" b="0">
                          <a:effectLst/>
                        </a:rPr>
                        <a:t>Family and social solidarity</a:t>
                      </a:r>
                      <a:endParaRPr lang="en-US" sz="20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420" marR="134420" marT="0" marB="0"/>
                </a:tc>
                <a:extLst>
                  <a:ext uri="{0D108BD9-81ED-4DB2-BD59-A6C34878D82A}">
                    <a16:rowId xmlns:a16="http://schemas.microsoft.com/office/drawing/2014/main" val="1808502723"/>
                  </a:ext>
                </a:extLst>
              </a:tr>
              <a:tr h="36388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ms-MY" sz="2000" b="0" dirty="0">
                          <a:effectLst/>
                        </a:rPr>
                        <a:t>Minimization of crime and anomie</a:t>
                      </a:r>
                      <a:endParaRPr lang="en-US" sz="20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420" marR="134420" marT="0" marB="0"/>
                </a:tc>
                <a:extLst>
                  <a:ext uri="{0D108BD9-81ED-4DB2-BD59-A6C34878D82A}">
                    <a16:rowId xmlns:a16="http://schemas.microsoft.com/office/drawing/2014/main" val="1148550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153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117D73-1D70-44CF-BFD5-36E66B568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02412" cy="5249334"/>
          </a:xfrm>
        </p:spPr>
        <p:txBody>
          <a:bodyPr>
            <a:normAutofit/>
          </a:bodyPr>
          <a:lstStyle/>
          <a:p>
            <a:pPr algn="r"/>
            <a:r>
              <a:rPr lang="en-US" sz="4600" dirty="0">
                <a:solidFill>
                  <a:srgbClr val="FFFFFF"/>
                </a:solidFill>
              </a:rPr>
              <a:t>Contemporary development realities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67A91-8D08-4E48-BE52-3C563617D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82" y="804333"/>
            <a:ext cx="6147169" cy="5249334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A FEW INDICATORS</a:t>
            </a:r>
          </a:p>
          <a:p>
            <a:r>
              <a:rPr lang="en-US" dirty="0">
                <a:solidFill>
                  <a:srgbClr val="FFC000"/>
                </a:solidFill>
              </a:rPr>
              <a:t> 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/>
              <a:t>More than a billion people in the world today routinely live on less than one dollar a day, and almost 3 billion on less than two, suffering from acute income poverty. </a:t>
            </a:r>
          </a:p>
          <a:p>
            <a:r>
              <a:rPr lang="en-US" dirty="0"/>
              <a:t>About 805 million people of the 7.3 billion people in the world, or one in nine, routinely go hungry and suffer from chronic undernourishment (FAO). </a:t>
            </a:r>
          </a:p>
          <a:p>
            <a:r>
              <a:rPr lang="en-US" dirty="0"/>
              <a:t>About 750 million (one in nine) people lack access to safe water and almost 2.5 billion do not have access to adequate sanitation (WHO &amp; UNICEF). </a:t>
            </a:r>
          </a:p>
          <a:p>
            <a:r>
              <a:rPr lang="en-US" dirty="0"/>
              <a:t>And, there are approximately 100 million people without any kind of shelter, whatsoever (UN). </a:t>
            </a:r>
          </a:p>
        </p:txBody>
      </p:sp>
    </p:spTree>
    <p:extLst>
      <p:ext uri="{BB962C8B-B14F-4D97-AF65-F5344CB8AC3E}">
        <p14:creationId xmlns:p14="http://schemas.microsoft.com/office/powerpoint/2010/main" val="2260193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17D73-1D70-44CF-BFD5-36E66B568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en-US" sz="4000"/>
              <a:t>The SDG framework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67A91-8D08-4E48-BE52-3C563617D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133580" cy="3931920"/>
          </a:xfrm>
        </p:spPr>
        <p:txBody>
          <a:bodyPr>
            <a:normAutofit/>
          </a:bodyPr>
          <a:lstStyle/>
          <a:p>
            <a:r>
              <a:rPr lang="en-US" sz="1600" dirty="0"/>
              <a:t>Policy makers across the globe have sought to address the above challenges to humanity by seeking to build a consensus on what needs to be done, reflected in the Sustainable Development Goals for the period (2016-2030).</a:t>
            </a:r>
          </a:p>
          <a:p>
            <a:r>
              <a:rPr lang="ms-MY" sz="1600" dirty="0"/>
              <a:t>Alignment between SDGs and MaS is better in the context of economic needs, such as, income and livelihoods, work, food, water and sanitation, shelter, healthcare, education – and for building and maintaining infrastructure for addressing the same. </a:t>
            </a:r>
          </a:p>
          <a:p>
            <a:endParaRPr lang="en-US" sz="1600" dirty="0"/>
          </a:p>
          <a:p>
            <a:endParaRPr lang="en-US" sz="16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02784BC-FB04-4A65-A65A-DCD82F68CDE9}"/>
              </a:ext>
            </a:extLst>
          </p:cNvPr>
          <p:cNvGraphicFramePr>
            <a:graphicFrameLocks noGrp="1"/>
          </p:cNvGraphicFramePr>
          <p:nvPr/>
        </p:nvGraphicFramePr>
        <p:xfrm>
          <a:off x="4798745" y="640080"/>
          <a:ext cx="6596772" cy="5577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035">
                  <a:extLst>
                    <a:ext uri="{9D8B030D-6E8A-4147-A177-3AD203B41FA5}">
                      <a16:colId xmlns:a16="http://schemas.microsoft.com/office/drawing/2014/main" val="1985084997"/>
                    </a:ext>
                  </a:extLst>
                </a:gridCol>
                <a:gridCol w="6082737">
                  <a:extLst>
                    <a:ext uri="{9D8B030D-6E8A-4147-A177-3AD203B41FA5}">
                      <a16:colId xmlns:a16="http://schemas.microsoft.com/office/drawing/2014/main" val="891179708"/>
                    </a:ext>
                  </a:extLst>
                </a:gridCol>
              </a:tblGrid>
              <a:tr h="2147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SDG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425" marR="6425" marT="64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Description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425" marR="6425" marT="6425" marB="0" anchor="b"/>
                </a:tc>
                <a:extLst>
                  <a:ext uri="{0D108BD9-81ED-4DB2-BD59-A6C34878D82A}">
                    <a16:rowId xmlns:a16="http://schemas.microsoft.com/office/drawing/2014/main" val="3462185553"/>
                  </a:ext>
                </a:extLst>
              </a:tr>
              <a:tr h="3154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425" marR="6425" marT="64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>
                          <a:effectLst/>
                        </a:rPr>
                        <a:t>No poverty </a:t>
                      </a:r>
                      <a:endParaRPr lang="en-US" sz="1800" b="0" i="0" u="none" strike="noStrike">
                        <a:solidFill>
                          <a:srgbClr val="2E2B2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425" marR="6425" marT="6425" marB="0" anchor="b"/>
                </a:tc>
                <a:extLst>
                  <a:ext uri="{0D108BD9-81ED-4DB2-BD59-A6C34878D82A}">
                    <a16:rowId xmlns:a16="http://schemas.microsoft.com/office/drawing/2014/main" val="1639834878"/>
                  </a:ext>
                </a:extLst>
              </a:tr>
              <a:tr h="3154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425" marR="6425" marT="64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>
                          <a:effectLst/>
                        </a:rPr>
                        <a:t>Zero hunger</a:t>
                      </a:r>
                      <a:endParaRPr lang="en-US" sz="1800" b="0" i="0" u="none" strike="noStrike">
                        <a:solidFill>
                          <a:srgbClr val="2E2B2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425" marR="6425" marT="6425" marB="0" anchor="b"/>
                </a:tc>
                <a:extLst>
                  <a:ext uri="{0D108BD9-81ED-4DB2-BD59-A6C34878D82A}">
                    <a16:rowId xmlns:a16="http://schemas.microsoft.com/office/drawing/2014/main" val="1771824362"/>
                  </a:ext>
                </a:extLst>
              </a:tr>
              <a:tr h="3154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425" marR="6425" marT="64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>
                          <a:effectLst/>
                        </a:rPr>
                        <a:t>Ensuring healthy lives</a:t>
                      </a:r>
                      <a:endParaRPr lang="en-US" sz="1800" b="0" i="0" u="none" strike="noStrike">
                        <a:solidFill>
                          <a:srgbClr val="2E2B2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425" marR="6425" marT="6425" marB="0" anchor="b"/>
                </a:tc>
                <a:extLst>
                  <a:ext uri="{0D108BD9-81ED-4DB2-BD59-A6C34878D82A}">
                    <a16:rowId xmlns:a16="http://schemas.microsoft.com/office/drawing/2014/main" val="3279935784"/>
                  </a:ext>
                </a:extLst>
              </a:tr>
              <a:tr h="3154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425" marR="6425" marT="64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>
                          <a:effectLst/>
                        </a:rPr>
                        <a:t>Access to quality education lifelong learning opportunities</a:t>
                      </a:r>
                      <a:endParaRPr lang="en-US" sz="1800" b="0" i="0" u="none" strike="noStrike">
                        <a:solidFill>
                          <a:srgbClr val="2E2B2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425" marR="6425" marT="6425" marB="0" anchor="b"/>
                </a:tc>
                <a:extLst>
                  <a:ext uri="{0D108BD9-81ED-4DB2-BD59-A6C34878D82A}">
                    <a16:rowId xmlns:a16="http://schemas.microsoft.com/office/drawing/2014/main" val="1537233722"/>
                  </a:ext>
                </a:extLst>
              </a:tr>
              <a:tr h="3154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425" marR="6425" marT="64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>
                          <a:effectLst/>
                        </a:rPr>
                        <a:t>Gender equality</a:t>
                      </a:r>
                      <a:endParaRPr lang="en-US" sz="1800" b="0" i="0" u="none" strike="noStrike">
                        <a:solidFill>
                          <a:srgbClr val="2E2B2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425" marR="6425" marT="6425" marB="0" anchor="b"/>
                </a:tc>
                <a:extLst>
                  <a:ext uri="{0D108BD9-81ED-4DB2-BD59-A6C34878D82A}">
                    <a16:rowId xmlns:a16="http://schemas.microsoft.com/office/drawing/2014/main" val="4007028555"/>
                  </a:ext>
                </a:extLst>
              </a:tr>
              <a:tr h="3154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425" marR="6425" marT="64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>
                          <a:effectLst/>
                        </a:rPr>
                        <a:t>Clean water and sanitation</a:t>
                      </a:r>
                      <a:endParaRPr lang="en-US" sz="1800" b="0" i="0" u="none" strike="noStrike">
                        <a:solidFill>
                          <a:srgbClr val="2E2B2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425" marR="6425" marT="6425" marB="0" anchor="b"/>
                </a:tc>
                <a:extLst>
                  <a:ext uri="{0D108BD9-81ED-4DB2-BD59-A6C34878D82A}">
                    <a16:rowId xmlns:a16="http://schemas.microsoft.com/office/drawing/2014/main" val="1831631875"/>
                  </a:ext>
                </a:extLst>
              </a:tr>
              <a:tr h="3154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425" marR="6425" marT="64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>
                          <a:effectLst/>
                        </a:rPr>
                        <a:t>Affordable and clean energy</a:t>
                      </a:r>
                      <a:endParaRPr lang="en-US" sz="1800" b="0" i="0" u="none" strike="noStrike">
                        <a:solidFill>
                          <a:srgbClr val="2E2B2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425" marR="6425" marT="6425" marB="0" anchor="b"/>
                </a:tc>
                <a:extLst>
                  <a:ext uri="{0D108BD9-81ED-4DB2-BD59-A6C34878D82A}">
                    <a16:rowId xmlns:a16="http://schemas.microsoft.com/office/drawing/2014/main" val="3970188609"/>
                  </a:ext>
                </a:extLst>
              </a:tr>
              <a:tr h="3154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425" marR="6425" marT="64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>
                          <a:effectLst/>
                        </a:rPr>
                        <a:t>Inclusive economic growth and employment opportunities</a:t>
                      </a:r>
                      <a:endParaRPr lang="en-US" sz="1800" b="0" i="0" u="none" strike="noStrike">
                        <a:solidFill>
                          <a:srgbClr val="2E2B2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425" marR="6425" marT="6425" marB="0" anchor="b"/>
                </a:tc>
                <a:extLst>
                  <a:ext uri="{0D108BD9-81ED-4DB2-BD59-A6C34878D82A}">
                    <a16:rowId xmlns:a16="http://schemas.microsoft.com/office/drawing/2014/main" val="626393537"/>
                  </a:ext>
                </a:extLst>
              </a:tr>
              <a:tr h="3154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425" marR="6425" marT="64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>
                          <a:effectLst/>
                        </a:rPr>
                        <a:t>Industrialization, building infrastructure</a:t>
                      </a:r>
                      <a:endParaRPr lang="en-US" sz="1800" b="0" i="0" u="none" strike="noStrike">
                        <a:solidFill>
                          <a:srgbClr val="2E2B2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425" marR="6425" marT="6425" marB="0" anchor="b"/>
                </a:tc>
                <a:extLst>
                  <a:ext uri="{0D108BD9-81ED-4DB2-BD59-A6C34878D82A}">
                    <a16:rowId xmlns:a16="http://schemas.microsoft.com/office/drawing/2014/main" val="3545971054"/>
                  </a:ext>
                </a:extLst>
              </a:tr>
              <a:tr h="3154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425" marR="6425" marT="64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>
                          <a:effectLst/>
                        </a:rPr>
                        <a:t>Reducing income disparities</a:t>
                      </a:r>
                      <a:endParaRPr lang="en-US" sz="1800" b="0" i="0" u="none" strike="noStrike">
                        <a:solidFill>
                          <a:srgbClr val="2E2B2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425" marR="6425" marT="6425" marB="0" anchor="b"/>
                </a:tc>
                <a:extLst>
                  <a:ext uri="{0D108BD9-81ED-4DB2-BD59-A6C34878D82A}">
                    <a16:rowId xmlns:a16="http://schemas.microsoft.com/office/drawing/2014/main" val="3214208274"/>
                  </a:ext>
                </a:extLst>
              </a:tr>
              <a:tr h="3154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425" marR="6425" marT="64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>
                          <a:effectLst/>
                        </a:rPr>
                        <a:t>Building  sustainable cities and communities</a:t>
                      </a:r>
                      <a:endParaRPr lang="en-US" sz="1800" b="0" i="0" u="none" strike="noStrike">
                        <a:solidFill>
                          <a:srgbClr val="2E2B2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425" marR="6425" marT="6425" marB="0" anchor="b"/>
                </a:tc>
                <a:extLst>
                  <a:ext uri="{0D108BD9-81ED-4DB2-BD59-A6C34878D82A}">
                    <a16:rowId xmlns:a16="http://schemas.microsoft.com/office/drawing/2014/main" val="3056229628"/>
                  </a:ext>
                </a:extLst>
              </a:tr>
              <a:tr h="3154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425" marR="6425" marT="64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>
                          <a:effectLst/>
                        </a:rPr>
                        <a:t>Responsible consumption and production</a:t>
                      </a:r>
                      <a:endParaRPr lang="en-US" sz="1800" b="0" i="0" u="none" strike="noStrike">
                        <a:solidFill>
                          <a:srgbClr val="2E2B2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425" marR="6425" marT="6425" marB="0" anchor="b"/>
                </a:tc>
                <a:extLst>
                  <a:ext uri="{0D108BD9-81ED-4DB2-BD59-A6C34878D82A}">
                    <a16:rowId xmlns:a16="http://schemas.microsoft.com/office/drawing/2014/main" val="3250669769"/>
                  </a:ext>
                </a:extLst>
              </a:tr>
              <a:tr h="3154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425" marR="6425" marT="64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>
                          <a:effectLst/>
                        </a:rPr>
                        <a:t>Combating climate change and its impact</a:t>
                      </a:r>
                      <a:endParaRPr lang="en-US" sz="1800" b="0" i="0" u="none" strike="noStrike">
                        <a:solidFill>
                          <a:srgbClr val="2E2B2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425" marR="6425" marT="6425" marB="0" anchor="b"/>
                </a:tc>
                <a:extLst>
                  <a:ext uri="{0D108BD9-81ED-4DB2-BD59-A6C34878D82A}">
                    <a16:rowId xmlns:a16="http://schemas.microsoft.com/office/drawing/2014/main" val="177459961"/>
                  </a:ext>
                </a:extLst>
              </a:tr>
              <a:tr h="3154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425" marR="6425" marT="64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>
                          <a:effectLst/>
                        </a:rPr>
                        <a:t>Conservation and sustainable use of marine resources</a:t>
                      </a:r>
                      <a:endParaRPr lang="en-US" sz="1800" b="0" i="0" u="none" strike="noStrike">
                        <a:solidFill>
                          <a:srgbClr val="2E2B2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425" marR="6425" marT="6425" marB="0" anchor="b"/>
                </a:tc>
                <a:extLst>
                  <a:ext uri="{0D108BD9-81ED-4DB2-BD59-A6C34878D82A}">
                    <a16:rowId xmlns:a16="http://schemas.microsoft.com/office/drawing/2014/main" val="3463099268"/>
                  </a:ext>
                </a:extLst>
              </a:tr>
              <a:tr h="3154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425" marR="6425" marT="64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>
                          <a:effectLst/>
                        </a:rPr>
                        <a:t>Protection and sustainable use of terrestrial ecosystems</a:t>
                      </a:r>
                      <a:endParaRPr lang="en-US" sz="1800" b="0" i="0" u="none" strike="noStrike">
                        <a:solidFill>
                          <a:srgbClr val="2E2B2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425" marR="6425" marT="6425" marB="0" anchor="b"/>
                </a:tc>
                <a:extLst>
                  <a:ext uri="{0D108BD9-81ED-4DB2-BD59-A6C34878D82A}">
                    <a16:rowId xmlns:a16="http://schemas.microsoft.com/office/drawing/2014/main" val="3974919920"/>
                  </a:ext>
                </a:extLst>
              </a:tr>
              <a:tr h="3154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425" marR="6425" marT="64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>
                          <a:effectLst/>
                        </a:rPr>
                        <a:t>Peaceful and inclusive societies, with access to justice</a:t>
                      </a:r>
                      <a:endParaRPr lang="en-US" sz="1800" b="0" i="0" u="none" strike="noStrike">
                        <a:solidFill>
                          <a:srgbClr val="2E2B2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425" marR="6425" marT="6425" marB="0" anchor="b"/>
                </a:tc>
                <a:extLst>
                  <a:ext uri="{0D108BD9-81ED-4DB2-BD59-A6C34878D82A}">
                    <a16:rowId xmlns:a16="http://schemas.microsoft.com/office/drawing/2014/main" val="1402957751"/>
                  </a:ext>
                </a:extLst>
              </a:tr>
              <a:tr h="3154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29LTBukra" panose="000B0903020204020204" pitchFamily="34" charset="-78"/>
                        <a:cs typeface="29LTBukra" panose="000B0903020204020204" pitchFamily="34" charset="-78"/>
                      </a:endParaRPr>
                    </a:p>
                  </a:txBody>
                  <a:tcPr marL="6425" marR="6425" marT="64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>
                          <a:effectLst/>
                        </a:rPr>
                        <a:t>Effective partnerships</a:t>
                      </a:r>
                      <a:endParaRPr lang="en-US" sz="1800" b="0" i="0" u="none" strike="noStrike">
                        <a:solidFill>
                          <a:srgbClr val="2E2B2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425" marR="6425" marT="6425" marB="0" anchor="b"/>
                </a:tc>
                <a:extLst>
                  <a:ext uri="{0D108BD9-81ED-4DB2-BD59-A6C34878D82A}">
                    <a16:rowId xmlns:a16="http://schemas.microsoft.com/office/drawing/2014/main" val="353604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797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7">
            <a:extLst>
              <a:ext uri="{FF2B5EF4-FFF2-40B4-BE49-F238E27FC236}">
                <a16:creationId xmlns:a16="http://schemas.microsoft.com/office/drawing/2014/main" id="{BC82E0D7-37D0-4C31-B2DA-233C8F10C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9097524" cy="61489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FDBC2F-E83F-4959-8CBE-9BE56EC01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8069094" cy="1499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zakat for financing infrastructure </a:t>
            </a:r>
          </a:p>
        </p:txBody>
      </p:sp>
      <p:cxnSp>
        <p:nvCxnSpPr>
          <p:cNvPr id="35" name="Straight Connector 29">
            <a:extLst>
              <a:ext uri="{FF2B5EF4-FFF2-40B4-BE49-F238E27FC236}">
                <a16:creationId xmlns:a16="http://schemas.microsoft.com/office/drawing/2014/main" id="{1AD3A364-FD48-4C42-B623-DAD0C3ED6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33A64-F4FF-4FC4-81DF-BAE380BB6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8074151" cy="386297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Islam stipulates conditions on the use of zakat funds and requires that funds must clearly </a:t>
            </a:r>
            <a:r>
              <a:rPr lang="en-US" dirty="0">
                <a:solidFill>
                  <a:srgbClr val="FFFF00"/>
                </a:solidFill>
              </a:rPr>
              <a:t>flow to specified categories of beneficiaries only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r>
              <a:rPr lang="en-US" dirty="0" err="1">
                <a:solidFill>
                  <a:schemeClr val="bg1"/>
                </a:solidFill>
              </a:rPr>
              <a:t>fuqara</a:t>
            </a:r>
            <a:r>
              <a:rPr lang="en-US" dirty="0">
                <a:solidFill>
                  <a:schemeClr val="bg1"/>
                </a:solidFill>
              </a:rPr>
              <a:t> (poor), </a:t>
            </a:r>
            <a:r>
              <a:rPr lang="en-US" dirty="0" err="1">
                <a:solidFill>
                  <a:schemeClr val="bg1"/>
                </a:solidFill>
              </a:rPr>
              <a:t>masakeen</a:t>
            </a:r>
            <a:r>
              <a:rPr lang="en-US" dirty="0">
                <a:solidFill>
                  <a:schemeClr val="bg1"/>
                </a:solidFill>
              </a:rPr>
              <a:t> (needy), </a:t>
            </a:r>
            <a:r>
              <a:rPr lang="en-US" dirty="0" err="1">
                <a:solidFill>
                  <a:schemeClr val="bg1"/>
                </a:solidFill>
              </a:rPr>
              <a:t>ameleen</a:t>
            </a:r>
            <a:r>
              <a:rPr lang="en-US" dirty="0">
                <a:solidFill>
                  <a:schemeClr val="bg1"/>
                </a:solidFill>
              </a:rPr>
              <a:t>-a-</a:t>
            </a:r>
            <a:r>
              <a:rPr lang="en-US" dirty="0" err="1">
                <a:solidFill>
                  <a:schemeClr val="bg1"/>
                </a:solidFill>
              </a:rPr>
              <a:t>alaiha</a:t>
            </a:r>
            <a:r>
              <a:rPr lang="en-US" dirty="0">
                <a:solidFill>
                  <a:schemeClr val="bg1"/>
                </a:solidFill>
              </a:rPr>
              <a:t> (those who are in charge thereof), </a:t>
            </a:r>
            <a:r>
              <a:rPr lang="en-US" dirty="0" err="1">
                <a:solidFill>
                  <a:schemeClr val="bg1"/>
                </a:solidFill>
              </a:rPr>
              <a:t>muallafat</a:t>
            </a:r>
            <a:r>
              <a:rPr lang="en-US" dirty="0">
                <a:solidFill>
                  <a:schemeClr val="bg1"/>
                </a:solidFill>
              </a:rPr>
              <a:t>-ul-</a:t>
            </a:r>
            <a:r>
              <a:rPr lang="en-US" dirty="0" err="1">
                <a:solidFill>
                  <a:schemeClr val="bg1"/>
                </a:solidFill>
              </a:rPr>
              <a:t>quloob</a:t>
            </a:r>
            <a:r>
              <a:rPr lang="en-US" dirty="0">
                <a:solidFill>
                  <a:schemeClr val="bg1"/>
                </a:solidFill>
              </a:rPr>
              <a:t> (those whose hearts are to be won over), fir-</a:t>
            </a:r>
            <a:r>
              <a:rPr lang="en-US" dirty="0" err="1">
                <a:solidFill>
                  <a:schemeClr val="bg1"/>
                </a:solidFill>
              </a:rPr>
              <a:t>riqaab</a:t>
            </a:r>
            <a:r>
              <a:rPr lang="en-US" dirty="0">
                <a:solidFill>
                  <a:schemeClr val="bg1"/>
                </a:solidFill>
              </a:rPr>
              <a:t> (the freeing of human beings from bondage),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al-</a:t>
            </a:r>
            <a:r>
              <a:rPr lang="en-US" dirty="0" err="1">
                <a:solidFill>
                  <a:schemeClr val="bg1"/>
                </a:solidFill>
              </a:rPr>
              <a:t>gharimun</a:t>
            </a:r>
            <a:r>
              <a:rPr lang="en-US" dirty="0">
                <a:solidFill>
                  <a:schemeClr val="bg1"/>
                </a:solidFill>
              </a:rPr>
              <a:t> (those who are overburdened with debts), fi-</a:t>
            </a:r>
            <a:r>
              <a:rPr lang="en-US" dirty="0" err="1">
                <a:solidFill>
                  <a:schemeClr val="bg1"/>
                </a:solidFill>
              </a:rPr>
              <a:t>sabeelillah</a:t>
            </a:r>
            <a:r>
              <a:rPr lang="en-US" dirty="0">
                <a:solidFill>
                  <a:schemeClr val="bg1"/>
                </a:solidFill>
              </a:rPr>
              <a:t> (for every struggle) in Allah’s cause, and ibn as-</a:t>
            </a:r>
            <a:r>
              <a:rPr lang="en-US" dirty="0" err="1">
                <a:solidFill>
                  <a:schemeClr val="bg1"/>
                </a:solidFill>
              </a:rPr>
              <a:t>sabil</a:t>
            </a:r>
            <a:r>
              <a:rPr lang="en-US" dirty="0">
                <a:solidFill>
                  <a:schemeClr val="bg1"/>
                </a:solidFill>
              </a:rPr>
              <a:t> (for the wayfarer)</a:t>
            </a:r>
          </a:p>
          <a:p>
            <a:r>
              <a:rPr lang="en-US" dirty="0">
                <a:solidFill>
                  <a:srgbClr val="FFFF00"/>
                </a:solidFill>
              </a:rPr>
              <a:t>Zakat funds are SUSTAINABLE and may be used for building and supporting infrastructure for creating opportunities for </a:t>
            </a:r>
            <a:r>
              <a:rPr lang="ms-MY" dirty="0">
                <a:solidFill>
                  <a:srgbClr val="FFFF00"/>
                </a:solidFill>
              </a:rPr>
              <a:t>income and livelihoods, work, food, water and sanitation, shelter, healthcare, education –</a:t>
            </a:r>
            <a:r>
              <a:rPr lang="en-US" dirty="0">
                <a:solidFill>
                  <a:srgbClr val="FFFF00"/>
                </a:solidFill>
              </a:rPr>
              <a:t>as long as the beneficiaries are POOR.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F9F40211-4307-4706-AE59-83AC153FB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614510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805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7">
            <a:extLst>
              <a:ext uri="{FF2B5EF4-FFF2-40B4-BE49-F238E27FC236}">
                <a16:creationId xmlns:a16="http://schemas.microsoft.com/office/drawing/2014/main" id="{BC82E0D7-37D0-4C31-B2DA-233C8F10C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9097524" cy="61489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FDBC2F-E83F-4959-8CBE-9BE56EC01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8069094" cy="1499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WAQF for financing infrastructure </a:t>
            </a:r>
          </a:p>
        </p:txBody>
      </p:sp>
      <p:cxnSp>
        <p:nvCxnSpPr>
          <p:cNvPr id="35" name="Straight Connector 29">
            <a:extLst>
              <a:ext uri="{FF2B5EF4-FFF2-40B4-BE49-F238E27FC236}">
                <a16:creationId xmlns:a16="http://schemas.microsoft.com/office/drawing/2014/main" id="{1AD3A364-FD48-4C42-B623-DAD0C3ED6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33A64-F4FF-4FC4-81DF-BAE380BB6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8074151" cy="3862971"/>
          </a:xfrm>
        </p:spPr>
        <p:txBody>
          <a:bodyPr>
            <a:normAutofit lnSpcReduction="10000"/>
          </a:bodyPr>
          <a:lstStyle/>
          <a:p>
            <a:r>
              <a:rPr lang="ms-MY" dirty="0">
                <a:solidFill>
                  <a:schemeClr val="bg1"/>
                </a:solidFill>
              </a:rPr>
              <a:t>A waqf provides for flow of benefits on a sustained basis from a variety of endowed assets</a:t>
            </a:r>
          </a:p>
          <a:p>
            <a:r>
              <a:rPr lang="ms-MY" dirty="0">
                <a:solidFill>
                  <a:schemeClr val="bg1"/>
                </a:solidFill>
              </a:rPr>
              <a:t>Waqf deed by waqif determines what, when, how and to whom benefits will flow - Direct and Investment waqf</a:t>
            </a:r>
          </a:p>
          <a:p>
            <a:r>
              <a:rPr lang="ms-MY" dirty="0">
                <a:solidFill>
                  <a:schemeClr val="bg1"/>
                </a:solidFill>
              </a:rPr>
              <a:t>While in all forms of donations, the intention of the donor regarding the application of donated funds or property should be respected as a matter of good practice, the same is carefully documented and is </a:t>
            </a:r>
            <a:r>
              <a:rPr lang="ms-MY" dirty="0">
                <a:solidFill>
                  <a:srgbClr val="FFFF00"/>
                </a:solidFill>
              </a:rPr>
              <a:t>mandatory</a:t>
            </a:r>
            <a:r>
              <a:rPr lang="ms-MY" dirty="0">
                <a:solidFill>
                  <a:schemeClr val="bg1"/>
                </a:solidFill>
              </a:rPr>
              <a:t> in case of waqf. </a:t>
            </a:r>
          </a:p>
          <a:p>
            <a:r>
              <a:rPr lang="en-US" dirty="0">
                <a:solidFill>
                  <a:srgbClr val="FFFF00"/>
                </a:solidFill>
              </a:rPr>
              <a:t>Waqf may be used for building and supporting infrastructure for creating opportunities for </a:t>
            </a:r>
            <a:r>
              <a:rPr lang="ms-MY" dirty="0">
                <a:solidFill>
                  <a:srgbClr val="FFFF00"/>
                </a:solidFill>
              </a:rPr>
              <a:t>income and livelihoods, work, food, water and sanitation, shelter, healthcare, education; Investment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F9F40211-4307-4706-AE59-83AC153FB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614510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8040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IsDB | Powerpoint Template | 25.4 x 19.05">
  <a:themeElements>
    <a:clrScheme name="IsDB ">
      <a:dk1>
        <a:srgbClr val="0D3B46"/>
      </a:dk1>
      <a:lt1>
        <a:srgbClr val="FFFFFF"/>
      </a:lt1>
      <a:dk2>
        <a:srgbClr val="0D3B46"/>
      </a:dk2>
      <a:lt2>
        <a:srgbClr val="E7E6E6"/>
      </a:lt2>
      <a:accent1>
        <a:srgbClr val="40AA35"/>
      </a:accent1>
      <a:accent2>
        <a:srgbClr val="233771"/>
      </a:accent2>
      <a:accent3>
        <a:srgbClr val="C6C9D0"/>
      </a:accent3>
      <a:accent4>
        <a:srgbClr val="E0C003"/>
      </a:accent4>
      <a:accent5>
        <a:srgbClr val="24B4B5"/>
      </a:accent5>
      <a:accent6>
        <a:srgbClr val="40AA35"/>
      </a:accent6>
      <a:hlink>
        <a:srgbClr val="24B4B5"/>
      </a:hlink>
      <a:folHlink>
        <a:srgbClr val="E3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1402</TotalTime>
  <Words>2184</Words>
  <Application>Microsoft Office PowerPoint</Application>
  <PresentationFormat>Widescreen</PresentationFormat>
  <Paragraphs>425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29LTBukra</vt:lpstr>
      <vt:lpstr>Arial</vt:lpstr>
      <vt:lpstr>Calibri</vt:lpstr>
      <vt:lpstr>Calibri Light</vt:lpstr>
      <vt:lpstr>Oswald</vt:lpstr>
      <vt:lpstr>Roboto Light</vt:lpstr>
      <vt:lpstr>Tw Cen MT</vt:lpstr>
      <vt:lpstr>Tw Cen MT Condensed</vt:lpstr>
      <vt:lpstr>Wingdings 3</vt:lpstr>
      <vt:lpstr>Integral</vt:lpstr>
      <vt:lpstr>IsDB | Powerpoint Template | 25.4 x 19.05</vt:lpstr>
      <vt:lpstr>PowerPoint Presentation</vt:lpstr>
      <vt:lpstr>ISLAMIC SOCIAL FINANCE</vt:lpstr>
      <vt:lpstr>Financing to achieve Maqasid al-shariah</vt:lpstr>
      <vt:lpstr>Islamic Vision of Development</vt:lpstr>
      <vt:lpstr>The mas framework</vt:lpstr>
      <vt:lpstr>Contemporary development realities</vt:lpstr>
      <vt:lpstr>The SDG framework</vt:lpstr>
      <vt:lpstr>zakat for financing infrastructure </vt:lpstr>
      <vt:lpstr>WAQF for financing infrastructure </vt:lpstr>
      <vt:lpstr>ottoman waqf: cradle to grave</vt:lpstr>
      <vt:lpstr>Awqaf for infrastructure: ottoman examples</vt:lpstr>
      <vt:lpstr>Awqaf for infrastructure: ottoman examples</vt:lpstr>
      <vt:lpstr>Awqaf for infrastructure: ottoman examples</vt:lpstr>
      <vt:lpstr>Contemporary awqaf: orphancare (SDG1) </vt:lpstr>
      <vt:lpstr>Contemporary awqaf: healthcare (SDG3) </vt:lpstr>
      <vt:lpstr>Contemporary awqaf: basic Islamic education (SDG4) </vt:lpstr>
      <vt:lpstr>Contemporary awqaf: water (SDG6) </vt:lpstr>
      <vt:lpstr>SDG &amp; Contemporary awqaf </vt:lpstr>
      <vt:lpstr>Contemporary awqaf: work &amp; livelihood (SDG8)</vt:lpstr>
      <vt:lpstr>zakat sector global concerns</vt:lpstr>
      <vt:lpstr>Awqaf sector global concerns</vt:lpstr>
      <vt:lpstr>EMERGING Trends in zakah &amp; awqaf</vt:lpstr>
      <vt:lpstr>Key References: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 Obaidullah</dc:creator>
  <cp:lastModifiedBy>Mohammed Obaidullah</cp:lastModifiedBy>
  <cp:revision>45</cp:revision>
  <dcterms:created xsi:type="dcterms:W3CDTF">2020-08-11T06:32:32Z</dcterms:created>
  <dcterms:modified xsi:type="dcterms:W3CDTF">2020-10-05T06:44:56Z</dcterms:modified>
</cp:coreProperties>
</file>