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22"/>
  </p:notesMasterIdLst>
  <p:handoutMasterIdLst>
    <p:handoutMasterId r:id="rId23"/>
  </p:handoutMasterIdLst>
  <p:sldIdLst>
    <p:sldId id="553" r:id="rId2"/>
    <p:sldId id="538" r:id="rId3"/>
    <p:sldId id="534" r:id="rId4"/>
    <p:sldId id="564" r:id="rId5"/>
    <p:sldId id="565" r:id="rId6"/>
    <p:sldId id="571" r:id="rId7"/>
    <p:sldId id="349" r:id="rId8"/>
    <p:sldId id="491" r:id="rId9"/>
    <p:sldId id="493" r:id="rId10"/>
    <p:sldId id="573" r:id="rId11"/>
    <p:sldId id="352" r:id="rId12"/>
    <p:sldId id="470" r:id="rId13"/>
    <p:sldId id="567" r:id="rId14"/>
    <p:sldId id="568" r:id="rId15"/>
    <p:sldId id="569" r:id="rId16"/>
    <p:sldId id="575" r:id="rId17"/>
    <p:sldId id="558" r:id="rId18"/>
    <p:sldId id="576" r:id="rId19"/>
    <p:sldId id="570" r:id="rId20"/>
    <p:sldId id="559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ed Zaheer" initials="MZ" lastIdx="1" clrIdx="0">
    <p:extLst>
      <p:ext uri="{19B8F6BF-5375-455C-9EA6-DF929625EA0E}">
        <p15:presenceInfo xmlns:p15="http://schemas.microsoft.com/office/powerpoint/2012/main" userId="S-1-5-21-1685263375-270008994-622671684-26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C48"/>
    <a:srgbClr val="2E75B6"/>
    <a:srgbClr val="1F4F7B"/>
    <a:srgbClr val="2E4D92"/>
    <a:srgbClr val="B7BC84"/>
    <a:srgbClr val="98C878"/>
    <a:srgbClr val="B1D69A"/>
    <a:srgbClr val="A8D18F"/>
    <a:srgbClr val="D5B8EA"/>
    <a:srgbClr val="BF9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24" autoAdjust="0"/>
    <p:restoredTop sz="95232" autoAdjust="0"/>
  </p:normalViewPr>
  <p:slideViewPr>
    <p:cSldViewPr>
      <p:cViewPr varScale="1">
        <p:scale>
          <a:sx n="68" d="100"/>
          <a:sy n="68" d="100"/>
        </p:scale>
        <p:origin x="1116" y="72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2" d="100"/>
        <a:sy n="102" d="100"/>
      </p:scale>
      <p:origin x="0" y="-1332"/>
    </p:cViewPr>
  </p:sorterViewPr>
  <p:notesViewPr>
    <p:cSldViewPr>
      <p:cViewPr varScale="1">
        <p:scale>
          <a:sx n="80" d="100"/>
          <a:sy n="80" d="100"/>
        </p:scale>
        <p:origin x="31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20248\Desktop\idbi%20portfolio%20isin%20codes%20final%20for%20equit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Financial Resources</a:t>
            </a:r>
            <a:r>
              <a:rPr lang="en-US" sz="2800" b="1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Allocation </a:t>
            </a:r>
          </a:p>
          <a:p>
            <a:pPr>
              <a:defRPr sz="2800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en-US" sz="2800" b="1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(US$ 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889495347172519E-2"/>
          <c:y val="0.25955922176394614"/>
          <c:w val="0.91036894535910284"/>
          <c:h val="0.5484331125276006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3E-4F4A-BF77-87DEE2B137F5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C3E-4F4A-BF77-87DEE2B137F5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C3E-4F4A-BF77-87DEE2B137F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C3E-4F4A-BF77-87DEE2B137F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87.7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3E-4F4A-BF77-87DEE2B137F5}"/>
                </c:ext>
              </c:extLst>
            </c:dLbl>
            <c:dLbl>
              <c:idx val="2"/>
              <c:layout>
                <c:manualLayout>
                  <c:x val="-0.25378772965879265"/>
                  <c:y val="3.59352997541973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15909090909091"/>
                      <c:h val="0.124338624338624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C3E-4F4A-BF77-87DEE2B137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APIF (15 Investors)</c:v>
                </c:pt>
                <c:pt idx="1">
                  <c:v>IsDB Line of Financing</c:v>
                </c:pt>
                <c:pt idx="2">
                  <c:v>TA Budget </c:v>
                </c:pt>
                <c:pt idx="3">
                  <c:v>Special Allocation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76.400000000000006</c:v>
                </c:pt>
                <c:pt idx="1">
                  <c:v>100</c:v>
                </c:pt>
                <c:pt idx="2">
                  <c:v>0.4</c:v>
                </c:pt>
                <c:pt idx="3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3E-4F4A-BF77-87DEE2B13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9-474F-B616-BB06AC87B9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9-474F-B616-BB06AC87B9B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9-474F-B616-BB06AC87B9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9-474F-B616-BB06AC87B9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B9-474F-B616-BB06AC87B9BD}"/>
              </c:ext>
            </c:extLst>
          </c:dPt>
          <c:dPt>
            <c:idx val="5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B9-474F-B616-BB06AC87B9B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D0B9-474F-B616-BB06AC87B9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Sheet1!$C$3:$C$8</c:f>
              <c:strCache>
                <c:ptCount val="6"/>
                <c:pt idx="0">
                  <c:v>  Sub Saharan Africa </c:v>
                </c:pt>
                <c:pt idx="1">
                  <c:v>  Asia</c:v>
                </c:pt>
                <c:pt idx="2">
                  <c:v>  Europe</c:v>
                </c:pt>
                <c:pt idx="3">
                  <c:v>  MENA</c:v>
                </c:pt>
                <c:pt idx="4">
                  <c:v>  North America</c:v>
                </c:pt>
                <c:pt idx="5">
                  <c:v>  Oceania</c:v>
                </c:pt>
              </c:strCache>
            </c:strRef>
          </c:cat>
          <c:val>
            <c:numRef>
              <c:f>Sheet1!$E$3:$E$8</c:f>
              <c:numCache>
                <c:formatCode>General</c:formatCode>
                <c:ptCount val="6"/>
                <c:pt idx="0">
                  <c:v>279.64</c:v>
                </c:pt>
                <c:pt idx="1">
                  <c:v>171.14</c:v>
                </c:pt>
                <c:pt idx="2">
                  <c:v>171.08</c:v>
                </c:pt>
                <c:pt idx="3">
                  <c:v>436.32</c:v>
                </c:pt>
                <c:pt idx="4">
                  <c:v>47.37</c:v>
                </c:pt>
                <c:pt idx="5">
                  <c:v>7.08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0B9-474F-B616-BB06AC87B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Sheet3!$B$5</c:f>
              <c:strCache>
                <c:ptCount val="1"/>
                <c:pt idx="0">
                  <c:v>projects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64-4CDA-9C73-3B461E1FF0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64-4CDA-9C73-3B461E1FF0DC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64-4CDA-9C73-3B461E1FF0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64-4CDA-9C73-3B461E1FF0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64-4CDA-9C73-3B461E1FF0DC}"/>
              </c:ext>
            </c:extLst>
          </c:dPt>
          <c:dLbls>
            <c:dLbl>
              <c:idx val="0"/>
              <c:layout>
                <c:manualLayout>
                  <c:x val="-6.623931623931624E-2"/>
                  <c:y val="7.10419816957017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64-4CDA-9C73-3B461E1FF0DC}"/>
                </c:ext>
              </c:extLst>
            </c:dLbl>
            <c:dLbl>
              <c:idx val="1"/>
              <c:layout>
                <c:manualLayout>
                  <c:x val="5.5555555555555566E-2"/>
                  <c:y val="-9.3030091814716927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98233393902685"/>
                      <c:h val="0.232539225422640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864-4CDA-9C73-3B461E1FF0DC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Sheet3!$A$6:$A$10</c:f>
              <c:strCache>
                <c:ptCount val="5"/>
                <c:pt idx="0">
                  <c:v>Relief and charities</c:v>
                </c:pt>
                <c:pt idx="1">
                  <c:v>Education</c:v>
                </c:pt>
                <c:pt idx="2">
                  <c:v>Awqaf and Religious</c:v>
                </c:pt>
                <c:pt idx="3">
                  <c:v>Health</c:v>
                </c:pt>
                <c:pt idx="4">
                  <c:v>Youth</c:v>
                </c:pt>
              </c:strCache>
            </c:strRef>
          </c:cat>
          <c:val>
            <c:numRef>
              <c:f>Sheet3!$B$6:$B$10</c:f>
              <c:numCache>
                <c:formatCode>General</c:formatCode>
                <c:ptCount val="5"/>
                <c:pt idx="0">
                  <c:v>17</c:v>
                </c:pt>
                <c:pt idx="1">
                  <c:v>16</c:v>
                </c:pt>
                <c:pt idx="2">
                  <c:v>15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64-4CDA-9C73-3B461E1FF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2">
              <a:lumMod val="90000"/>
              <a:lumOff val="1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98F48-10F6-46FF-BBFE-F195DD7A010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0540F0E-48B0-40ED-A3CF-CF4C585764D2}">
      <dgm:prSet phldrT="[Text]"/>
      <dgm:spPr/>
      <dgm:t>
        <a:bodyPr/>
        <a:lstStyle/>
        <a:p>
          <a:r>
            <a:rPr lang="en-GB" dirty="0"/>
            <a:t>55 Projects</a:t>
          </a:r>
        </a:p>
      </dgm:t>
    </dgm:pt>
    <dgm:pt modelId="{646F811E-99B7-4E0F-AD77-BFDAEE2BA63B}" type="parTrans" cxnId="{8F38CD2A-7C70-4255-A349-1DAC485D792E}">
      <dgm:prSet/>
      <dgm:spPr/>
      <dgm:t>
        <a:bodyPr/>
        <a:lstStyle/>
        <a:p>
          <a:endParaRPr lang="en-GB"/>
        </a:p>
      </dgm:t>
    </dgm:pt>
    <dgm:pt modelId="{AB60EFED-14E7-4DEE-B54E-F4A6DDC3D437}" type="sibTrans" cxnId="{8F38CD2A-7C70-4255-A349-1DAC485D792E}">
      <dgm:prSet/>
      <dgm:spPr/>
      <dgm:t>
        <a:bodyPr/>
        <a:lstStyle/>
        <a:p>
          <a:endParaRPr lang="en-GB"/>
        </a:p>
      </dgm:t>
    </dgm:pt>
    <dgm:pt modelId="{36005FFF-D552-45FE-BE27-9690678D1547}">
      <dgm:prSet phldrT="[Text]"/>
      <dgm:spPr/>
      <dgm:t>
        <a:bodyPr/>
        <a:lstStyle/>
        <a:p>
          <a:r>
            <a:rPr lang="en-GB" dirty="0"/>
            <a:t>29 Member &amp; Non-Member Countries</a:t>
          </a:r>
        </a:p>
      </dgm:t>
    </dgm:pt>
    <dgm:pt modelId="{4098C9DD-30B7-435B-A83F-BC27078734C9}" type="parTrans" cxnId="{139F4BE5-6959-4ADA-AC87-2ACC76F2BC92}">
      <dgm:prSet/>
      <dgm:spPr/>
      <dgm:t>
        <a:bodyPr/>
        <a:lstStyle/>
        <a:p>
          <a:endParaRPr lang="en-GB"/>
        </a:p>
      </dgm:t>
    </dgm:pt>
    <dgm:pt modelId="{3543C5C5-E04A-4143-AD33-9476E022EC1D}" type="sibTrans" cxnId="{139F4BE5-6959-4ADA-AC87-2ACC76F2BC92}">
      <dgm:prSet/>
      <dgm:spPr/>
      <dgm:t>
        <a:bodyPr/>
        <a:lstStyle/>
        <a:p>
          <a:endParaRPr lang="en-GB"/>
        </a:p>
      </dgm:t>
    </dgm:pt>
    <dgm:pt modelId="{32C2F356-4090-4287-935F-62045D04D3C8}">
      <dgm:prSet phldrT="[Text]"/>
      <dgm:spPr/>
      <dgm:t>
        <a:bodyPr/>
        <a:lstStyle/>
        <a:p>
          <a:r>
            <a:rPr lang="en-GB" dirty="0"/>
            <a:t>Total Value US$ 1.1 Billion</a:t>
          </a:r>
        </a:p>
      </dgm:t>
    </dgm:pt>
    <dgm:pt modelId="{6CE7EF37-67C8-4CB7-9DD7-D70BA9D13A4B}" type="parTrans" cxnId="{36126426-6252-4440-9F42-56AB84F233A6}">
      <dgm:prSet/>
      <dgm:spPr/>
      <dgm:t>
        <a:bodyPr/>
        <a:lstStyle/>
        <a:p>
          <a:endParaRPr lang="en-GB"/>
        </a:p>
      </dgm:t>
    </dgm:pt>
    <dgm:pt modelId="{0B9DBC0F-7F49-4B6A-BE1B-E40F0585577E}" type="sibTrans" cxnId="{36126426-6252-4440-9F42-56AB84F233A6}">
      <dgm:prSet/>
      <dgm:spPr/>
      <dgm:t>
        <a:bodyPr/>
        <a:lstStyle/>
        <a:p>
          <a:endParaRPr lang="en-GB"/>
        </a:p>
      </dgm:t>
    </dgm:pt>
    <dgm:pt modelId="{0E5C97BA-F88E-405A-934A-F43CAB642686}" type="pres">
      <dgm:prSet presAssocID="{86198F48-10F6-46FF-BBFE-F195DD7A010C}" presName="Name0" presStyleCnt="0">
        <dgm:presLayoutVars>
          <dgm:dir/>
          <dgm:resizeHandles val="exact"/>
        </dgm:presLayoutVars>
      </dgm:prSet>
      <dgm:spPr/>
    </dgm:pt>
    <dgm:pt modelId="{001B4B2E-C684-4EC5-BD04-8EC569455C56}" type="pres">
      <dgm:prSet presAssocID="{86198F48-10F6-46FF-BBFE-F195DD7A010C}" presName="fgShape" presStyleLbl="fgShp" presStyleIdx="0" presStyleCnt="1" custLinFactNeighborX="2446" custLinFactNeighborY="-29167"/>
      <dgm:spPr>
        <a:prstGeom prst="rightArrow">
          <a:avLst/>
        </a:prstGeom>
      </dgm:spPr>
    </dgm:pt>
    <dgm:pt modelId="{9518A576-629C-4023-8543-F02910D12342}" type="pres">
      <dgm:prSet presAssocID="{86198F48-10F6-46FF-BBFE-F195DD7A010C}" presName="linComp" presStyleCnt="0"/>
      <dgm:spPr/>
    </dgm:pt>
    <dgm:pt modelId="{E1066213-BF19-42C9-860C-6F2AD81D12CA}" type="pres">
      <dgm:prSet presAssocID="{30540F0E-48B0-40ED-A3CF-CF4C585764D2}" presName="compNode" presStyleCnt="0"/>
      <dgm:spPr/>
    </dgm:pt>
    <dgm:pt modelId="{B21B4ECC-CD93-4386-A292-093B852B9F5D}" type="pres">
      <dgm:prSet presAssocID="{30540F0E-48B0-40ED-A3CF-CF4C585764D2}" presName="bkgdShape" presStyleLbl="node1" presStyleIdx="0" presStyleCnt="3"/>
      <dgm:spPr/>
    </dgm:pt>
    <dgm:pt modelId="{144D031C-07F6-471C-BC47-2A437FBAD248}" type="pres">
      <dgm:prSet presAssocID="{30540F0E-48B0-40ED-A3CF-CF4C585764D2}" presName="nodeTx" presStyleLbl="node1" presStyleIdx="0" presStyleCnt="3">
        <dgm:presLayoutVars>
          <dgm:bulletEnabled val="1"/>
        </dgm:presLayoutVars>
      </dgm:prSet>
      <dgm:spPr/>
    </dgm:pt>
    <dgm:pt modelId="{A0C68F53-1463-40C3-83E8-84959F24EAF7}" type="pres">
      <dgm:prSet presAssocID="{30540F0E-48B0-40ED-A3CF-CF4C585764D2}" presName="invisiNode" presStyleLbl="node1" presStyleIdx="0" presStyleCnt="3"/>
      <dgm:spPr/>
    </dgm:pt>
    <dgm:pt modelId="{0C6DF363-D6BE-4240-98CC-3CF25DA28D4A}" type="pres">
      <dgm:prSet presAssocID="{30540F0E-48B0-40ED-A3CF-CF4C585764D2}" presName="imagNode" presStyleLbl="fgImgPlace1" presStyleIdx="0" presStyleCnt="3" custScaleX="77918" custScaleY="85982" custLinFactNeighborX="-937" custLinFactNeighborY="-8634"/>
      <dgm:spPr/>
    </dgm:pt>
    <dgm:pt modelId="{17690906-1DCE-497A-A859-7723F7E8AC4C}" type="pres">
      <dgm:prSet presAssocID="{AB60EFED-14E7-4DEE-B54E-F4A6DDC3D437}" presName="sibTrans" presStyleLbl="sibTrans2D1" presStyleIdx="0" presStyleCnt="0"/>
      <dgm:spPr/>
    </dgm:pt>
    <dgm:pt modelId="{04F222CA-60E3-4B21-A74E-CD07ED8C36BA}" type="pres">
      <dgm:prSet presAssocID="{36005FFF-D552-45FE-BE27-9690678D1547}" presName="compNode" presStyleCnt="0"/>
      <dgm:spPr/>
    </dgm:pt>
    <dgm:pt modelId="{26E3860C-CE9E-4CE6-96A9-30DEAF5356E5}" type="pres">
      <dgm:prSet presAssocID="{36005FFF-D552-45FE-BE27-9690678D1547}" presName="bkgdShape" presStyleLbl="node1" presStyleIdx="1" presStyleCnt="3"/>
      <dgm:spPr/>
    </dgm:pt>
    <dgm:pt modelId="{5B1BD300-1FBE-4D89-8E89-0E952EE48CB5}" type="pres">
      <dgm:prSet presAssocID="{36005FFF-D552-45FE-BE27-9690678D1547}" presName="nodeTx" presStyleLbl="node1" presStyleIdx="1" presStyleCnt="3">
        <dgm:presLayoutVars>
          <dgm:bulletEnabled val="1"/>
        </dgm:presLayoutVars>
      </dgm:prSet>
      <dgm:spPr/>
    </dgm:pt>
    <dgm:pt modelId="{054A4074-B98B-4938-A251-94376F7372F5}" type="pres">
      <dgm:prSet presAssocID="{36005FFF-D552-45FE-BE27-9690678D1547}" presName="invisiNode" presStyleLbl="node1" presStyleIdx="1" presStyleCnt="3"/>
      <dgm:spPr/>
    </dgm:pt>
    <dgm:pt modelId="{D121E340-3A99-4846-A718-23D0A05637CF}" type="pres">
      <dgm:prSet presAssocID="{36005FFF-D552-45FE-BE27-9690678D1547}" presName="imagNode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9FB0F91-870B-426B-8815-567E78E240D5}" type="pres">
      <dgm:prSet presAssocID="{3543C5C5-E04A-4143-AD33-9476E022EC1D}" presName="sibTrans" presStyleLbl="sibTrans2D1" presStyleIdx="0" presStyleCnt="0"/>
      <dgm:spPr/>
    </dgm:pt>
    <dgm:pt modelId="{3B573E59-DC57-4F55-BD3D-50CD92EFE62F}" type="pres">
      <dgm:prSet presAssocID="{32C2F356-4090-4287-935F-62045D04D3C8}" presName="compNode" presStyleCnt="0"/>
      <dgm:spPr/>
    </dgm:pt>
    <dgm:pt modelId="{2BB369F8-4D49-49B1-9055-A496868D5B96}" type="pres">
      <dgm:prSet presAssocID="{32C2F356-4090-4287-935F-62045D04D3C8}" presName="bkgdShape" presStyleLbl="node1" presStyleIdx="2" presStyleCnt="3"/>
      <dgm:spPr/>
    </dgm:pt>
    <dgm:pt modelId="{C8017461-58FF-4F4E-AD6A-2D0D47042009}" type="pres">
      <dgm:prSet presAssocID="{32C2F356-4090-4287-935F-62045D04D3C8}" presName="nodeTx" presStyleLbl="node1" presStyleIdx="2" presStyleCnt="3">
        <dgm:presLayoutVars>
          <dgm:bulletEnabled val="1"/>
        </dgm:presLayoutVars>
      </dgm:prSet>
      <dgm:spPr/>
    </dgm:pt>
    <dgm:pt modelId="{11D6717D-9C13-405E-940E-0996A5101AA2}" type="pres">
      <dgm:prSet presAssocID="{32C2F356-4090-4287-935F-62045D04D3C8}" presName="invisiNode" presStyleLbl="node1" presStyleIdx="2" presStyleCnt="3"/>
      <dgm:spPr/>
    </dgm:pt>
    <dgm:pt modelId="{B63724F3-8737-40CB-8B92-568CBBD8BEE8}" type="pres">
      <dgm:prSet presAssocID="{32C2F356-4090-4287-935F-62045D04D3C8}" presName="imagNode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6126426-6252-4440-9F42-56AB84F233A6}" srcId="{86198F48-10F6-46FF-BBFE-F195DD7A010C}" destId="{32C2F356-4090-4287-935F-62045D04D3C8}" srcOrd="2" destOrd="0" parTransId="{6CE7EF37-67C8-4CB7-9DD7-D70BA9D13A4B}" sibTransId="{0B9DBC0F-7F49-4B6A-BE1B-E40F0585577E}"/>
    <dgm:cxn modelId="{8F38CD2A-7C70-4255-A349-1DAC485D792E}" srcId="{86198F48-10F6-46FF-BBFE-F195DD7A010C}" destId="{30540F0E-48B0-40ED-A3CF-CF4C585764D2}" srcOrd="0" destOrd="0" parTransId="{646F811E-99B7-4E0F-AD77-BFDAEE2BA63B}" sibTransId="{AB60EFED-14E7-4DEE-B54E-F4A6DDC3D437}"/>
    <dgm:cxn modelId="{3276D162-AEC9-4F68-B57A-69C226D4876B}" type="presOf" srcId="{30540F0E-48B0-40ED-A3CF-CF4C585764D2}" destId="{B21B4ECC-CD93-4386-A292-093B852B9F5D}" srcOrd="0" destOrd="0" presId="urn:microsoft.com/office/officeart/2005/8/layout/hList7"/>
    <dgm:cxn modelId="{D4A1E26E-3914-4F02-BE0D-6EFA4FB19578}" type="presOf" srcId="{AB60EFED-14E7-4DEE-B54E-F4A6DDC3D437}" destId="{17690906-1DCE-497A-A859-7723F7E8AC4C}" srcOrd="0" destOrd="0" presId="urn:microsoft.com/office/officeart/2005/8/layout/hList7"/>
    <dgm:cxn modelId="{B7AD6373-1050-45BE-9E4E-9AC2D6816D32}" type="presOf" srcId="{36005FFF-D552-45FE-BE27-9690678D1547}" destId="{5B1BD300-1FBE-4D89-8E89-0E952EE48CB5}" srcOrd="1" destOrd="0" presId="urn:microsoft.com/office/officeart/2005/8/layout/hList7"/>
    <dgm:cxn modelId="{623C1AAE-F590-48BC-8A29-4C2B49C4E219}" type="presOf" srcId="{32C2F356-4090-4287-935F-62045D04D3C8}" destId="{C8017461-58FF-4F4E-AD6A-2D0D47042009}" srcOrd="1" destOrd="0" presId="urn:microsoft.com/office/officeart/2005/8/layout/hList7"/>
    <dgm:cxn modelId="{A4FFF7BA-8284-4FD8-A476-6B836AB4B49B}" type="presOf" srcId="{86198F48-10F6-46FF-BBFE-F195DD7A010C}" destId="{0E5C97BA-F88E-405A-934A-F43CAB642686}" srcOrd="0" destOrd="0" presId="urn:microsoft.com/office/officeart/2005/8/layout/hList7"/>
    <dgm:cxn modelId="{FDD24FBE-921A-4375-8F3A-3985E079B96D}" type="presOf" srcId="{32C2F356-4090-4287-935F-62045D04D3C8}" destId="{2BB369F8-4D49-49B1-9055-A496868D5B96}" srcOrd="0" destOrd="0" presId="urn:microsoft.com/office/officeart/2005/8/layout/hList7"/>
    <dgm:cxn modelId="{F92491BE-E593-405C-BE81-E5C12C986AA7}" type="presOf" srcId="{36005FFF-D552-45FE-BE27-9690678D1547}" destId="{26E3860C-CE9E-4CE6-96A9-30DEAF5356E5}" srcOrd="0" destOrd="0" presId="urn:microsoft.com/office/officeart/2005/8/layout/hList7"/>
    <dgm:cxn modelId="{2E817ED1-E543-4A88-AB07-A8DD0EA31CB3}" type="presOf" srcId="{30540F0E-48B0-40ED-A3CF-CF4C585764D2}" destId="{144D031C-07F6-471C-BC47-2A437FBAD248}" srcOrd="1" destOrd="0" presId="urn:microsoft.com/office/officeart/2005/8/layout/hList7"/>
    <dgm:cxn modelId="{139F4BE5-6959-4ADA-AC87-2ACC76F2BC92}" srcId="{86198F48-10F6-46FF-BBFE-F195DD7A010C}" destId="{36005FFF-D552-45FE-BE27-9690678D1547}" srcOrd="1" destOrd="0" parTransId="{4098C9DD-30B7-435B-A83F-BC27078734C9}" sibTransId="{3543C5C5-E04A-4143-AD33-9476E022EC1D}"/>
    <dgm:cxn modelId="{C995E1F9-1D72-46CA-940B-EAE6B91E6CB6}" type="presOf" srcId="{3543C5C5-E04A-4143-AD33-9476E022EC1D}" destId="{D9FB0F91-870B-426B-8815-567E78E240D5}" srcOrd="0" destOrd="0" presId="urn:microsoft.com/office/officeart/2005/8/layout/hList7"/>
    <dgm:cxn modelId="{DFABDEA9-88C4-487D-A585-6283126861B2}" type="presParOf" srcId="{0E5C97BA-F88E-405A-934A-F43CAB642686}" destId="{001B4B2E-C684-4EC5-BD04-8EC569455C56}" srcOrd="0" destOrd="0" presId="urn:microsoft.com/office/officeart/2005/8/layout/hList7"/>
    <dgm:cxn modelId="{4EADE43C-551F-4C01-846D-963F5DD25F06}" type="presParOf" srcId="{0E5C97BA-F88E-405A-934A-F43CAB642686}" destId="{9518A576-629C-4023-8543-F02910D12342}" srcOrd="1" destOrd="0" presId="urn:microsoft.com/office/officeart/2005/8/layout/hList7"/>
    <dgm:cxn modelId="{AB2718B4-64F9-4D21-89EF-AFDDB3E9E2AF}" type="presParOf" srcId="{9518A576-629C-4023-8543-F02910D12342}" destId="{E1066213-BF19-42C9-860C-6F2AD81D12CA}" srcOrd="0" destOrd="0" presId="urn:microsoft.com/office/officeart/2005/8/layout/hList7"/>
    <dgm:cxn modelId="{E9342895-8FEB-4ACA-A795-7D238D4A7AB1}" type="presParOf" srcId="{E1066213-BF19-42C9-860C-6F2AD81D12CA}" destId="{B21B4ECC-CD93-4386-A292-093B852B9F5D}" srcOrd="0" destOrd="0" presId="urn:microsoft.com/office/officeart/2005/8/layout/hList7"/>
    <dgm:cxn modelId="{2994D6FB-74E0-4C97-B33E-FC071F99DFA3}" type="presParOf" srcId="{E1066213-BF19-42C9-860C-6F2AD81D12CA}" destId="{144D031C-07F6-471C-BC47-2A437FBAD248}" srcOrd="1" destOrd="0" presId="urn:microsoft.com/office/officeart/2005/8/layout/hList7"/>
    <dgm:cxn modelId="{35DE0620-7028-4971-BF73-D8D0DDB1E5F8}" type="presParOf" srcId="{E1066213-BF19-42C9-860C-6F2AD81D12CA}" destId="{A0C68F53-1463-40C3-83E8-84959F24EAF7}" srcOrd="2" destOrd="0" presId="urn:microsoft.com/office/officeart/2005/8/layout/hList7"/>
    <dgm:cxn modelId="{E5D60A63-859D-4FA1-AD58-C8A1268C8BC8}" type="presParOf" srcId="{E1066213-BF19-42C9-860C-6F2AD81D12CA}" destId="{0C6DF363-D6BE-4240-98CC-3CF25DA28D4A}" srcOrd="3" destOrd="0" presId="urn:microsoft.com/office/officeart/2005/8/layout/hList7"/>
    <dgm:cxn modelId="{FCA9D8E8-5C6B-4617-834C-A0DACD8C3471}" type="presParOf" srcId="{9518A576-629C-4023-8543-F02910D12342}" destId="{17690906-1DCE-497A-A859-7723F7E8AC4C}" srcOrd="1" destOrd="0" presId="urn:microsoft.com/office/officeart/2005/8/layout/hList7"/>
    <dgm:cxn modelId="{7EEBFD40-B55F-4D43-B251-4C5033E7EE3A}" type="presParOf" srcId="{9518A576-629C-4023-8543-F02910D12342}" destId="{04F222CA-60E3-4B21-A74E-CD07ED8C36BA}" srcOrd="2" destOrd="0" presId="urn:microsoft.com/office/officeart/2005/8/layout/hList7"/>
    <dgm:cxn modelId="{4752A6F5-9328-47E4-8BED-3B0C9C069364}" type="presParOf" srcId="{04F222CA-60E3-4B21-A74E-CD07ED8C36BA}" destId="{26E3860C-CE9E-4CE6-96A9-30DEAF5356E5}" srcOrd="0" destOrd="0" presId="urn:microsoft.com/office/officeart/2005/8/layout/hList7"/>
    <dgm:cxn modelId="{5FEA2E8F-080D-419B-8CEB-E03C7C3FD1D7}" type="presParOf" srcId="{04F222CA-60E3-4B21-A74E-CD07ED8C36BA}" destId="{5B1BD300-1FBE-4D89-8E89-0E952EE48CB5}" srcOrd="1" destOrd="0" presId="urn:microsoft.com/office/officeart/2005/8/layout/hList7"/>
    <dgm:cxn modelId="{08B54DF1-62B0-45AC-8AED-9A1BD79BFB42}" type="presParOf" srcId="{04F222CA-60E3-4B21-A74E-CD07ED8C36BA}" destId="{054A4074-B98B-4938-A251-94376F7372F5}" srcOrd="2" destOrd="0" presId="urn:microsoft.com/office/officeart/2005/8/layout/hList7"/>
    <dgm:cxn modelId="{8154F6F3-EE1D-49BA-8BF4-FE324C80D700}" type="presParOf" srcId="{04F222CA-60E3-4B21-A74E-CD07ED8C36BA}" destId="{D121E340-3A99-4846-A718-23D0A05637CF}" srcOrd="3" destOrd="0" presId="urn:microsoft.com/office/officeart/2005/8/layout/hList7"/>
    <dgm:cxn modelId="{86A3CC39-E08F-435A-8353-A3418F965A2D}" type="presParOf" srcId="{9518A576-629C-4023-8543-F02910D12342}" destId="{D9FB0F91-870B-426B-8815-567E78E240D5}" srcOrd="3" destOrd="0" presId="urn:microsoft.com/office/officeart/2005/8/layout/hList7"/>
    <dgm:cxn modelId="{BD9F01CA-C720-4266-AA1C-157D575DE641}" type="presParOf" srcId="{9518A576-629C-4023-8543-F02910D12342}" destId="{3B573E59-DC57-4F55-BD3D-50CD92EFE62F}" srcOrd="4" destOrd="0" presId="urn:microsoft.com/office/officeart/2005/8/layout/hList7"/>
    <dgm:cxn modelId="{0FE39AC4-D233-4144-B98C-1094C6868519}" type="presParOf" srcId="{3B573E59-DC57-4F55-BD3D-50CD92EFE62F}" destId="{2BB369F8-4D49-49B1-9055-A496868D5B96}" srcOrd="0" destOrd="0" presId="urn:microsoft.com/office/officeart/2005/8/layout/hList7"/>
    <dgm:cxn modelId="{848FADF1-6A26-491A-8C7A-FCF21837FAF2}" type="presParOf" srcId="{3B573E59-DC57-4F55-BD3D-50CD92EFE62F}" destId="{C8017461-58FF-4F4E-AD6A-2D0D47042009}" srcOrd="1" destOrd="0" presId="urn:microsoft.com/office/officeart/2005/8/layout/hList7"/>
    <dgm:cxn modelId="{E3AADB1A-EBE7-403B-BAEF-D8AE94D74FAE}" type="presParOf" srcId="{3B573E59-DC57-4F55-BD3D-50CD92EFE62F}" destId="{11D6717D-9C13-405E-940E-0996A5101AA2}" srcOrd="2" destOrd="0" presId="urn:microsoft.com/office/officeart/2005/8/layout/hList7"/>
    <dgm:cxn modelId="{42067DAD-3768-4125-8C51-085A0F0DDA49}" type="presParOf" srcId="{3B573E59-DC57-4F55-BD3D-50CD92EFE62F}" destId="{B63724F3-8737-40CB-8B92-568CBBD8BEE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B4ECC-CD93-4386-A292-093B852B9F5D}">
      <dsp:nvSpPr>
        <dsp:cNvPr id="0" name=""/>
        <dsp:cNvSpPr/>
      </dsp:nvSpPr>
      <dsp:spPr>
        <a:xfrm>
          <a:off x="1215" y="0"/>
          <a:ext cx="1891754" cy="3352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55 Projects</a:t>
          </a:r>
        </a:p>
      </dsp:txBody>
      <dsp:txXfrm>
        <a:off x="1215" y="1341120"/>
        <a:ext cx="1891754" cy="1341120"/>
      </dsp:txXfrm>
    </dsp:sp>
    <dsp:sp modelId="{0C6DF363-D6BE-4240-98CC-3CF25DA28D4A}">
      <dsp:nvSpPr>
        <dsp:cNvPr id="0" name=""/>
        <dsp:cNvSpPr/>
      </dsp:nvSpPr>
      <dsp:spPr>
        <a:xfrm>
          <a:off x="501661" y="183025"/>
          <a:ext cx="869940" cy="9599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3860C-CE9E-4CE6-96A9-30DEAF5356E5}">
      <dsp:nvSpPr>
        <dsp:cNvPr id="0" name=""/>
        <dsp:cNvSpPr/>
      </dsp:nvSpPr>
      <dsp:spPr>
        <a:xfrm>
          <a:off x="1949722" y="0"/>
          <a:ext cx="1891754" cy="3352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29 Member &amp; Non-Member Countries</a:t>
          </a:r>
        </a:p>
      </dsp:txBody>
      <dsp:txXfrm>
        <a:off x="1949722" y="1341120"/>
        <a:ext cx="1891754" cy="1341120"/>
      </dsp:txXfrm>
    </dsp:sp>
    <dsp:sp modelId="{D121E340-3A99-4846-A718-23D0A05637CF}">
      <dsp:nvSpPr>
        <dsp:cNvPr id="0" name=""/>
        <dsp:cNvSpPr/>
      </dsp:nvSpPr>
      <dsp:spPr>
        <a:xfrm>
          <a:off x="2337358" y="201168"/>
          <a:ext cx="1116482" cy="111648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369F8-4D49-49B1-9055-A496868D5B96}">
      <dsp:nvSpPr>
        <dsp:cNvPr id="0" name=""/>
        <dsp:cNvSpPr/>
      </dsp:nvSpPr>
      <dsp:spPr>
        <a:xfrm>
          <a:off x="3898229" y="0"/>
          <a:ext cx="1891754" cy="3352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Total Value US$ 1.1 Billion</a:t>
          </a:r>
        </a:p>
      </dsp:txBody>
      <dsp:txXfrm>
        <a:off x="3898229" y="1341120"/>
        <a:ext cx="1891754" cy="1341120"/>
      </dsp:txXfrm>
    </dsp:sp>
    <dsp:sp modelId="{B63724F3-8737-40CB-8B92-568CBBD8BEE8}">
      <dsp:nvSpPr>
        <dsp:cNvPr id="0" name=""/>
        <dsp:cNvSpPr/>
      </dsp:nvSpPr>
      <dsp:spPr>
        <a:xfrm>
          <a:off x="4285865" y="201168"/>
          <a:ext cx="1116482" cy="111648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B4B2E-C684-4EC5-BD04-8EC569455C56}">
      <dsp:nvSpPr>
        <dsp:cNvPr id="0" name=""/>
        <dsp:cNvSpPr/>
      </dsp:nvSpPr>
      <dsp:spPr>
        <a:xfrm>
          <a:off x="361968" y="2535553"/>
          <a:ext cx="5327904" cy="502920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8F2FAF-6B28-4277-9594-C90DC37E3C8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7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7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060567-F27E-4511-A679-59D2E2FC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92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617298-110D-45FA-A0F0-F55080959DE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55BF92-C543-4A28-957A-F8886C092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3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0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4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146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2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8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04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33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6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CD00AA-C114-FE4C-8BCC-AD29F602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94143"/>
            <a:ext cx="7772400" cy="5585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1800" b="0" i="0">
                <a:solidFill>
                  <a:srgbClr val="3FAA3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Main Title – </a:t>
            </a:r>
            <a:r>
              <a:rPr lang="en-US" dirty="0" err="1"/>
              <a:t>Roboto</a:t>
            </a:r>
            <a:r>
              <a:rPr lang="en-US" dirty="0"/>
              <a:t> Light 24pt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998900"/>
            <a:ext cx="6858000" cy="363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342923" indent="0" algn="ctr">
              <a:buNone/>
              <a:defRPr sz="1500"/>
            </a:lvl2pPr>
            <a:lvl3pPr marL="685846" indent="0" algn="ctr">
              <a:buNone/>
              <a:defRPr sz="1350"/>
            </a:lvl3pPr>
            <a:lvl4pPr marL="1028768" indent="0" algn="ctr">
              <a:buNone/>
              <a:defRPr sz="1200"/>
            </a:lvl4pPr>
            <a:lvl5pPr marL="1371691" indent="0" algn="ctr">
              <a:buNone/>
              <a:defRPr sz="1200"/>
            </a:lvl5pPr>
            <a:lvl6pPr marL="1714614" indent="0" algn="ctr">
              <a:buNone/>
              <a:defRPr sz="1200"/>
            </a:lvl6pPr>
            <a:lvl7pPr marL="2057537" indent="0" algn="ctr">
              <a:buNone/>
              <a:defRPr sz="1200"/>
            </a:lvl7pPr>
            <a:lvl8pPr marL="2400460" indent="0" algn="ctr">
              <a:buNone/>
              <a:defRPr sz="1200"/>
            </a:lvl8pPr>
            <a:lvl9pPr marL="2743383" indent="0" algn="ctr">
              <a:buNone/>
              <a:defRPr sz="1200"/>
            </a:lvl9pPr>
          </a:lstStyle>
          <a:p>
            <a:r>
              <a:rPr lang="en-US" dirty="0"/>
              <a:t>Subtitle – </a:t>
            </a:r>
            <a:r>
              <a:rPr lang="en-US" dirty="0" err="1"/>
              <a:t>Roboto</a:t>
            </a:r>
            <a:r>
              <a:rPr lang="en-US" dirty="0"/>
              <a:t> Light 18pt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2F53C-E6A8-914E-8709-092F75D6D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E8CAF9-71CA-5944-8AF0-284A24A7A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0"/>
            <a:ext cx="9144000" cy="68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86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12066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788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250826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0E8CD58-5A59-564E-BB65-CB1D122A0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260350"/>
            <a:ext cx="8642351" cy="556614"/>
          </a:xfrm>
          <a:prstGeom prst="rect">
            <a:avLst/>
          </a:prstGeom>
        </p:spPr>
        <p:txBody>
          <a:bodyPr anchor="t"/>
          <a:lstStyle>
            <a:lvl1pPr>
              <a:defRPr sz="18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BB25C97-272D-E340-AD44-93BB5805D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0826" y="951875"/>
            <a:ext cx="8642350" cy="523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342923" indent="0">
              <a:buNone/>
              <a:defRPr sz="1050"/>
            </a:lvl2pPr>
            <a:lvl3pPr marL="685846" indent="0">
              <a:buNone/>
              <a:defRPr sz="900"/>
            </a:lvl3pPr>
            <a:lvl4pPr marL="1028768" indent="0">
              <a:buNone/>
              <a:defRPr sz="750"/>
            </a:lvl4pPr>
            <a:lvl5pPr marL="1371691" indent="0">
              <a:buNone/>
              <a:defRPr sz="750"/>
            </a:lvl5pPr>
            <a:lvl6pPr marL="1714614" indent="0">
              <a:buNone/>
              <a:defRPr sz="750"/>
            </a:lvl6pPr>
            <a:lvl7pPr marL="2057537" indent="0">
              <a:buNone/>
              <a:defRPr sz="750"/>
            </a:lvl7pPr>
            <a:lvl8pPr marL="2400460" indent="0">
              <a:buNone/>
              <a:defRPr sz="750"/>
            </a:lvl8pPr>
            <a:lvl9pPr marL="2743383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63D969-E855-964E-A25C-558A4EBE91D0}"/>
              </a:ext>
            </a:extLst>
          </p:cNvPr>
          <p:cNvCxnSpPr/>
          <p:nvPr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9F678D9-06B4-5643-953B-AEEEEFE92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288" y="3245370"/>
            <a:ext cx="3355948" cy="281944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CA6BCF-D36B-EA40-A5B8-130EAC2EEC98}"/>
              </a:ext>
            </a:extLst>
          </p:cNvPr>
          <p:cNvCxnSpPr/>
          <p:nvPr userDrawn="1"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AE5A2D0-0565-4245-8305-DA877C509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288" y="3245370"/>
            <a:ext cx="3355948" cy="28194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88FEDD-7498-D64F-91F0-D5AB7B3139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954" y="6411474"/>
            <a:ext cx="988222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9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12066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788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250826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0E8CD58-5A59-564E-BB65-CB1D122A0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260350"/>
            <a:ext cx="8642351" cy="556614"/>
          </a:xfrm>
          <a:prstGeom prst="rect">
            <a:avLst/>
          </a:prstGeom>
        </p:spPr>
        <p:txBody>
          <a:bodyPr anchor="t"/>
          <a:lstStyle>
            <a:lvl1pPr>
              <a:defRPr sz="18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DE4513B-715F-9F43-871A-D93F7686A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0826" y="951875"/>
            <a:ext cx="8642350" cy="523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342923" indent="0">
              <a:buNone/>
              <a:defRPr sz="1050"/>
            </a:lvl2pPr>
            <a:lvl3pPr marL="685846" indent="0">
              <a:buNone/>
              <a:defRPr sz="900"/>
            </a:lvl3pPr>
            <a:lvl4pPr marL="1028768" indent="0">
              <a:buNone/>
              <a:defRPr sz="750"/>
            </a:lvl4pPr>
            <a:lvl5pPr marL="1371691" indent="0">
              <a:buNone/>
              <a:defRPr sz="750"/>
            </a:lvl5pPr>
            <a:lvl6pPr marL="1714614" indent="0">
              <a:buNone/>
              <a:defRPr sz="750"/>
            </a:lvl6pPr>
            <a:lvl7pPr marL="2057537" indent="0">
              <a:buNone/>
              <a:defRPr sz="750"/>
            </a:lvl7pPr>
            <a:lvl8pPr marL="2400460" indent="0">
              <a:buNone/>
              <a:defRPr sz="750"/>
            </a:lvl8pPr>
            <a:lvl9pPr marL="2743383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9548AB-26C2-DF43-8E5D-A5DD7242E93D}"/>
              </a:ext>
            </a:extLst>
          </p:cNvPr>
          <p:cNvCxnSpPr/>
          <p:nvPr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5C1F17-78D9-754F-BDA5-24F70A2D8254}"/>
              </a:ext>
            </a:extLst>
          </p:cNvPr>
          <p:cNvCxnSpPr/>
          <p:nvPr userDrawn="1"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72707D-4647-B943-9781-9080065552A6}"/>
              </a:ext>
            </a:extLst>
          </p:cNvPr>
          <p:cNvSpPr txBox="1"/>
          <p:nvPr userDrawn="1"/>
        </p:nvSpPr>
        <p:spPr>
          <a:xfrm>
            <a:off x="250826" y="6430600"/>
            <a:ext cx="251486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 err="1">
                <a:latin typeface="Oswald" pitchFamily="2" charset="77"/>
              </a:rPr>
              <a:t>www.isbd.org</a:t>
            </a:r>
            <a:endParaRPr lang="en-US" sz="825" dirty="0">
              <a:latin typeface="Oswald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EF841E-B276-2947-8D58-47A05E245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954" y="6411474"/>
            <a:ext cx="988222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5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12066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788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250826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250826" y="260352"/>
            <a:ext cx="8642350" cy="6048375"/>
          </a:xfrm>
          <a:prstGeom prst="rect">
            <a:avLst/>
          </a:prstGeom>
          <a:solidFill>
            <a:srgbClr val="0D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5014" y="3120636"/>
            <a:ext cx="6113975" cy="6167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 b="0" i="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45FE52-25E0-0F4C-8A5D-30BB03A78981}"/>
              </a:ext>
            </a:extLst>
          </p:cNvPr>
          <p:cNvCxnSpPr/>
          <p:nvPr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30BCD7-87CF-8B43-A658-35F579848963}"/>
              </a:ext>
            </a:extLst>
          </p:cNvPr>
          <p:cNvCxnSpPr/>
          <p:nvPr userDrawn="1"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556FB3-8D61-034F-9E41-E7DC23B6DB74}"/>
              </a:ext>
            </a:extLst>
          </p:cNvPr>
          <p:cNvSpPr txBox="1"/>
          <p:nvPr userDrawn="1"/>
        </p:nvSpPr>
        <p:spPr>
          <a:xfrm>
            <a:off x="250826" y="6430600"/>
            <a:ext cx="251486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 err="1">
                <a:latin typeface="Oswald" pitchFamily="2" charset="77"/>
              </a:rPr>
              <a:t>www.isbd.org</a:t>
            </a:r>
            <a:endParaRPr lang="en-US" sz="825" dirty="0">
              <a:latin typeface="Oswald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B6BECD-E7D8-E74A-AABF-966D05F43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954" y="6411474"/>
            <a:ext cx="988222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90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12066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788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250826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250826" y="260352"/>
            <a:ext cx="8642350" cy="6048375"/>
          </a:xfrm>
          <a:prstGeom prst="rect">
            <a:avLst/>
          </a:prstGeom>
          <a:solidFill>
            <a:srgbClr val="41AB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5014" y="3120636"/>
            <a:ext cx="6113975" cy="6167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712721-9AFB-0A43-AEDA-1FFC92846673}"/>
              </a:ext>
            </a:extLst>
          </p:cNvPr>
          <p:cNvCxnSpPr/>
          <p:nvPr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DCABD0F-36AA-984F-8670-C4699F1DFD47}"/>
              </a:ext>
            </a:extLst>
          </p:cNvPr>
          <p:cNvSpPr/>
          <p:nvPr/>
        </p:nvSpPr>
        <p:spPr>
          <a:xfrm>
            <a:off x="250827" y="260354"/>
            <a:ext cx="8642350" cy="6048375"/>
          </a:xfrm>
          <a:prstGeom prst="rect">
            <a:avLst/>
          </a:prstGeom>
          <a:solidFill>
            <a:srgbClr val="41AB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075C0D-A71E-844F-92BF-A69FD0784DE2}"/>
              </a:ext>
            </a:extLst>
          </p:cNvPr>
          <p:cNvCxnSpPr/>
          <p:nvPr userDrawn="1"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79C2D8-B40E-844E-8B39-9431767E8B85}"/>
              </a:ext>
            </a:extLst>
          </p:cNvPr>
          <p:cNvSpPr txBox="1"/>
          <p:nvPr userDrawn="1"/>
        </p:nvSpPr>
        <p:spPr>
          <a:xfrm>
            <a:off x="250826" y="6430600"/>
            <a:ext cx="251486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 err="1">
                <a:latin typeface="Oswald" pitchFamily="2" charset="77"/>
              </a:rPr>
              <a:t>www.isbd.org</a:t>
            </a:r>
            <a:endParaRPr lang="en-US" sz="825" dirty="0">
              <a:latin typeface="Oswald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9F1F8D-4F78-A54D-AAFB-7988A20B1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954" y="6411474"/>
            <a:ext cx="988222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85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12066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788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250826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250826" y="260352"/>
            <a:ext cx="8642350" cy="6048375"/>
          </a:xfrm>
          <a:prstGeom prst="rect">
            <a:avLst/>
          </a:prstGeom>
          <a:solidFill>
            <a:srgbClr val="25B4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5014" y="3120636"/>
            <a:ext cx="6113975" cy="6167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516B55-DE12-364A-8176-2C862007A41E}"/>
              </a:ext>
            </a:extLst>
          </p:cNvPr>
          <p:cNvCxnSpPr/>
          <p:nvPr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7B661C7-2660-4741-9DFE-7C23C5A470B4}"/>
              </a:ext>
            </a:extLst>
          </p:cNvPr>
          <p:cNvSpPr/>
          <p:nvPr/>
        </p:nvSpPr>
        <p:spPr>
          <a:xfrm>
            <a:off x="250827" y="260354"/>
            <a:ext cx="8642350" cy="6048375"/>
          </a:xfrm>
          <a:prstGeom prst="rect">
            <a:avLst/>
          </a:prstGeom>
          <a:solidFill>
            <a:srgbClr val="25B4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4D7080-3C98-2E4B-B00D-DD01EFAF03FA}"/>
              </a:ext>
            </a:extLst>
          </p:cNvPr>
          <p:cNvCxnSpPr/>
          <p:nvPr userDrawn="1"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396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140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187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762000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5227"/>
            <a:ext cx="17526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7"/>
            <a:ext cx="28956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idx="12"/>
          </p:nvPr>
        </p:nvSpPr>
        <p:spPr>
          <a:xfrm>
            <a:off x="381000" y="1676402"/>
            <a:ext cx="8424862" cy="1505027"/>
          </a:xfrm>
          <a:prstGeom prst="rect">
            <a:avLst/>
          </a:prstGeom>
        </p:spPr>
        <p:txBody>
          <a:bodyPr/>
          <a:lstStyle>
            <a:lvl1pPr>
              <a:defRPr sz="1108">
                <a:latin typeface="Calibri" pitchFamily="34" charset="0"/>
              </a:defRPr>
            </a:lvl1pPr>
            <a:lvl2pPr>
              <a:defRPr sz="1108">
                <a:latin typeface="Calibri" pitchFamily="34" charset="0"/>
              </a:defRPr>
            </a:lvl2pPr>
            <a:lvl3pPr>
              <a:defRPr sz="1108">
                <a:latin typeface="Calibri" pitchFamily="34" charset="0"/>
              </a:defRPr>
            </a:lvl3pPr>
            <a:lvl4pPr>
              <a:defRPr sz="1108">
                <a:latin typeface="Calibri" pitchFamily="34" charset="0"/>
              </a:defRPr>
            </a:lvl4pPr>
            <a:lvl5pPr>
              <a:defRPr sz="1108"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2656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CD00AA-C114-FE4C-8BCC-AD29F602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94143"/>
            <a:ext cx="7772400" cy="5585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1800" b="0" i="0">
                <a:solidFill>
                  <a:srgbClr val="3FAA3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Main Title – </a:t>
            </a:r>
            <a:r>
              <a:rPr lang="en-US" dirty="0" err="1"/>
              <a:t>Roboto</a:t>
            </a:r>
            <a:r>
              <a:rPr lang="en-US" dirty="0"/>
              <a:t> Light 24pt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998900"/>
            <a:ext cx="6858000" cy="363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342923" indent="0" algn="ctr">
              <a:buNone/>
              <a:defRPr sz="1500"/>
            </a:lvl2pPr>
            <a:lvl3pPr marL="685846" indent="0" algn="ctr">
              <a:buNone/>
              <a:defRPr sz="1350"/>
            </a:lvl3pPr>
            <a:lvl4pPr marL="1028768" indent="0" algn="ctr">
              <a:buNone/>
              <a:defRPr sz="1200"/>
            </a:lvl4pPr>
            <a:lvl5pPr marL="1371691" indent="0" algn="ctr">
              <a:buNone/>
              <a:defRPr sz="1200"/>
            </a:lvl5pPr>
            <a:lvl6pPr marL="1714614" indent="0" algn="ctr">
              <a:buNone/>
              <a:defRPr sz="1200"/>
            </a:lvl6pPr>
            <a:lvl7pPr marL="2057537" indent="0" algn="ctr">
              <a:buNone/>
              <a:defRPr sz="1200"/>
            </a:lvl7pPr>
            <a:lvl8pPr marL="2400460" indent="0" algn="ctr">
              <a:buNone/>
              <a:defRPr sz="1200"/>
            </a:lvl8pPr>
            <a:lvl9pPr marL="2743383" indent="0" algn="ctr">
              <a:buNone/>
              <a:defRPr sz="1200"/>
            </a:lvl9pPr>
          </a:lstStyle>
          <a:p>
            <a:r>
              <a:rPr lang="en-US" dirty="0"/>
              <a:t>Subtitle – </a:t>
            </a:r>
            <a:r>
              <a:rPr lang="en-US" dirty="0" err="1"/>
              <a:t>Roboto</a:t>
            </a:r>
            <a:r>
              <a:rPr lang="en-US" dirty="0"/>
              <a:t> Light 18pt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3B690-3F86-8844-91A8-A44C94E40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4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8E9F3C6-11FB-E640-BAEF-44BB2A276C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7884" y="2958024"/>
            <a:ext cx="2212398" cy="287009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12066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788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250826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6" y="260351"/>
            <a:ext cx="8642350" cy="616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79B3FF-3C79-1349-B03B-4730DDCAAD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0826" y="1083163"/>
            <a:ext cx="8642350" cy="5122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105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9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75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2AE39-A5CD-3145-A48A-452A46884E9D}"/>
              </a:ext>
            </a:extLst>
          </p:cNvPr>
          <p:cNvSpPr txBox="1"/>
          <p:nvPr/>
        </p:nvSpPr>
        <p:spPr>
          <a:xfrm>
            <a:off x="250826" y="6430600"/>
            <a:ext cx="251486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 err="1">
                <a:latin typeface="Oswald" pitchFamily="2" charset="77"/>
              </a:rPr>
              <a:t>www.isbd.org</a:t>
            </a:r>
            <a:endParaRPr lang="en-US" sz="825" dirty="0">
              <a:latin typeface="Oswald" pitchFamily="2" charset="77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832BC9-F6CB-AB40-A70A-9CD7CCC28B82}"/>
              </a:ext>
            </a:extLst>
          </p:cNvPr>
          <p:cNvCxnSpPr/>
          <p:nvPr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4085F53-F9F1-FA4D-B9C8-8A6C8D404F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954" y="6411474"/>
            <a:ext cx="988222" cy="25369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382BAC-9939-1640-BAC0-723ADA8E7345}"/>
              </a:ext>
            </a:extLst>
          </p:cNvPr>
          <p:cNvCxnSpPr/>
          <p:nvPr userDrawn="1"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97C3A3F-BBE0-574A-9472-D502256E9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7884" y="2958024"/>
            <a:ext cx="2212398" cy="2870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BE8B89-C6BC-4A4D-BC56-4EFD3CC196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954" y="6411474"/>
            <a:ext cx="988222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31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FE6332-54A4-F645-BB88-EF897D8FA6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0825" y="1083163"/>
            <a:ext cx="4938590" cy="5122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105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9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75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12066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788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6EE888-0DBE-0343-A2D2-3C090AB53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6" y="260351"/>
            <a:ext cx="8642350" cy="616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3D79D98-2444-E24F-B7FB-70C0DED953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215" y="1061600"/>
            <a:ext cx="2869957" cy="3338462"/>
          </a:xfrm>
          <a:prstGeom prst="hexagon">
            <a:avLst/>
          </a:prstGeom>
        </p:spPr>
        <p:txBody>
          <a:bodyPr>
            <a:normAutofit/>
          </a:bodyPr>
          <a:lstStyle>
            <a:lvl1pPr>
              <a:defRPr sz="135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85662A1-EAC8-F74B-B0BB-DDD2CF9C42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00700" y="3644275"/>
            <a:ext cx="1717822" cy="2067170"/>
          </a:xfrm>
          <a:prstGeom prst="hexagon">
            <a:avLst/>
          </a:prstGeom>
        </p:spPr>
        <p:txBody>
          <a:bodyPr>
            <a:normAutofit/>
          </a:bodyPr>
          <a:lstStyle>
            <a:lvl1pPr>
              <a:defRPr sz="135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760E9A-D778-C545-96C1-9EFBC4B14CCC}"/>
              </a:ext>
            </a:extLst>
          </p:cNvPr>
          <p:cNvCxnSpPr/>
          <p:nvPr/>
        </p:nvCxnSpPr>
        <p:spPr>
          <a:xfrm>
            <a:off x="250826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xagon 14">
            <a:extLst>
              <a:ext uri="{FF2B5EF4-FFF2-40B4-BE49-F238E27FC236}">
                <a16:creationId xmlns:a16="http://schemas.microsoft.com/office/drawing/2014/main" id="{E8C4A3D9-6BD2-8149-B4F6-DF3AAEEC71F9}"/>
              </a:ext>
            </a:extLst>
          </p:cNvPr>
          <p:cNvSpPr/>
          <p:nvPr/>
        </p:nvSpPr>
        <p:spPr>
          <a:xfrm>
            <a:off x="5946798" y="3918759"/>
            <a:ext cx="1222573" cy="1406475"/>
          </a:xfrm>
          <a:prstGeom prst="hexagon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3C7892-E652-1249-8B12-21B0ED7D12EA}"/>
              </a:ext>
            </a:extLst>
          </p:cNvPr>
          <p:cNvCxnSpPr/>
          <p:nvPr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exagon 12">
            <a:extLst>
              <a:ext uri="{FF2B5EF4-FFF2-40B4-BE49-F238E27FC236}">
                <a16:creationId xmlns:a16="http://schemas.microsoft.com/office/drawing/2014/main" id="{FE5EC74F-110B-2046-AB90-6F2E2E0AE479}"/>
              </a:ext>
            </a:extLst>
          </p:cNvPr>
          <p:cNvSpPr/>
          <p:nvPr userDrawn="1"/>
        </p:nvSpPr>
        <p:spPr>
          <a:xfrm>
            <a:off x="5946798" y="3918759"/>
            <a:ext cx="1222573" cy="1406475"/>
          </a:xfrm>
          <a:prstGeom prst="hexagon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6EFDBC-F624-6B4D-8222-968A78E010A2}"/>
              </a:ext>
            </a:extLst>
          </p:cNvPr>
          <p:cNvCxnSpPr/>
          <p:nvPr userDrawn="1"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B545964-8466-2F4B-B13C-0A7FFF076456}"/>
              </a:ext>
            </a:extLst>
          </p:cNvPr>
          <p:cNvSpPr txBox="1"/>
          <p:nvPr userDrawn="1"/>
        </p:nvSpPr>
        <p:spPr>
          <a:xfrm>
            <a:off x="250826" y="6430600"/>
            <a:ext cx="251486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 err="1">
                <a:latin typeface="Oswald" pitchFamily="2" charset="77"/>
              </a:rPr>
              <a:t>www.isbd.org</a:t>
            </a:r>
            <a:endParaRPr lang="en-US" sz="825" dirty="0">
              <a:latin typeface="Oswald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0850A89-1229-D749-86A6-77B450E82D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954" y="6411474"/>
            <a:ext cx="988222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5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250826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6" y="260351"/>
            <a:ext cx="8642350" cy="616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79B3FF-3C79-1349-B03B-4730DDCAAD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0826" y="1083163"/>
            <a:ext cx="8642350" cy="5122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1050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900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750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600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7F9A780-B0ED-4940-8DBD-4DBA9B2AEB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69566" y="2"/>
            <a:ext cx="4481929" cy="6205387"/>
          </a:xfrm>
          <a:custGeom>
            <a:avLst/>
            <a:gdLst>
              <a:gd name="connsiteX0" fmla="*/ 0 w 2982912"/>
              <a:gd name="connsiteY0" fmla="*/ 0 h 6858000"/>
              <a:gd name="connsiteX1" fmla="*/ 2982912 w 2982912"/>
              <a:gd name="connsiteY1" fmla="*/ 0 h 6858000"/>
              <a:gd name="connsiteX2" fmla="*/ 2982912 w 2982912"/>
              <a:gd name="connsiteY2" fmla="*/ 6858000 h 6858000"/>
              <a:gd name="connsiteX3" fmla="*/ 0 w 2982912"/>
              <a:gd name="connsiteY3" fmla="*/ 6858000 h 6858000"/>
              <a:gd name="connsiteX4" fmla="*/ 0 w 2982912"/>
              <a:gd name="connsiteY4" fmla="*/ 0 h 6858000"/>
              <a:gd name="connsiteX0" fmla="*/ 0 w 4481929"/>
              <a:gd name="connsiteY0" fmla="*/ 0 h 6858000"/>
              <a:gd name="connsiteX1" fmla="*/ 4481929 w 4481929"/>
              <a:gd name="connsiteY1" fmla="*/ 0 h 6858000"/>
              <a:gd name="connsiteX2" fmla="*/ 4481929 w 4481929"/>
              <a:gd name="connsiteY2" fmla="*/ 6858000 h 6858000"/>
              <a:gd name="connsiteX3" fmla="*/ 1499017 w 4481929"/>
              <a:gd name="connsiteY3" fmla="*/ 6858000 h 6858000"/>
              <a:gd name="connsiteX4" fmla="*/ 0 w 44819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1929" h="6858000">
                <a:moveTo>
                  <a:pt x="0" y="0"/>
                </a:moveTo>
                <a:lnTo>
                  <a:pt x="4481929" y="0"/>
                </a:lnTo>
                <a:lnTo>
                  <a:pt x="4481929" y="6858000"/>
                </a:lnTo>
                <a:lnTo>
                  <a:pt x="1499017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7CBD0">
              <a:alpha val="20000"/>
            </a:srgbClr>
          </a:solidFill>
        </p:spPr>
        <p:txBody>
          <a:bodyPr/>
          <a:lstStyle>
            <a:lvl1pPr>
              <a:defRPr sz="135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87362D-4BCD-1042-860D-09AB25C3E0CB}"/>
              </a:ext>
            </a:extLst>
          </p:cNvPr>
          <p:cNvCxnSpPr/>
          <p:nvPr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C837EF-2B46-6B40-A1C4-37FD87192EBA}"/>
              </a:ext>
            </a:extLst>
          </p:cNvPr>
          <p:cNvCxnSpPr/>
          <p:nvPr userDrawn="1"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0DE443-C60D-0F46-AA65-6DBA74ACE56D}"/>
              </a:ext>
            </a:extLst>
          </p:cNvPr>
          <p:cNvSpPr txBox="1"/>
          <p:nvPr userDrawn="1"/>
        </p:nvSpPr>
        <p:spPr>
          <a:xfrm>
            <a:off x="250826" y="6430600"/>
            <a:ext cx="251486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 err="1">
                <a:latin typeface="Oswald" pitchFamily="2" charset="77"/>
              </a:rPr>
              <a:t>www.isbd.org</a:t>
            </a:r>
            <a:endParaRPr lang="en-US" sz="825" dirty="0">
              <a:latin typeface="Oswald" pitchFamily="2" charset="7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14740F-D576-2741-9991-0D49ECE9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954" y="6411474"/>
            <a:ext cx="988222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32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250826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6" y="260351"/>
            <a:ext cx="8642350" cy="616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2BB1217-30F7-FE47-9C62-C720DAA91A9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250825" y="1087518"/>
            <a:ext cx="4096323" cy="2090399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3BE8E9B4-1E7C-C04D-90CF-C0D7A5DCD3F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250825" y="3644564"/>
            <a:ext cx="4096323" cy="2300261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9C0C82-3ACA-BA41-A849-02769F3C65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42017" y="1087439"/>
            <a:ext cx="4051159" cy="485738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105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9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75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AC58DF5-B9C3-A04D-988B-3633DB98351F}"/>
              </a:ext>
            </a:extLst>
          </p:cNvPr>
          <p:cNvSpPr/>
          <p:nvPr/>
        </p:nvSpPr>
        <p:spPr>
          <a:xfrm>
            <a:off x="4795804" y="5"/>
            <a:ext cx="4348196" cy="6220917"/>
          </a:xfrm>
          <a:custGeom>
            <a:avLst/>
            <a:gdLst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0 w 4572000"/>
              <a:gd name="connsiteY3" fmla="*/ 6205928 h 6205928"/>
              <a:gd name="connsiteX4" fmla="*/ 0 w 4572000"/>
              <a:gd name="connsiteY4" fmla="*/ 0 h 6205928"/>
              <a:gd name="connsiteX0" fmla="*/ 0 w 4572000"/>
              <a:gd name="connsiteY0" fmla="*/ 0 h 6213423"/>
              <a:gd name="connsiteX1" fmla="*/ 4572000 w 4572000"/>
              <a:gd name="connsiteY1" fmla="*/ 0 h 6213423"/>
              <a:gd name="connsiteX2" fmla="*/ 4572000 w 4572000"/>
              <a:gd name="connsiteY2" fmla="*/ 6205928 h 6213423"/>
              <a:gd name="connsiteX3" fmla="*/ 951875 w 4572000"/>
              <a:gd name="connsiteY3" fmla="*/ 6213423 h 6213423"/>
              <a:gd name="connsiteX4" fmla="*/ 0 w 4572000"/>
              <a:gd name="connsiteY4" fmla="*/ 0 h 6213423"/>
              <a:gd name="connsiteX0" fmla="*/ 0 w 4572000"/>
              <a:gd name="connsiteY0" fmla="*/ 0 h 6220918"/>
              <a:gd name="connsiteX1" fmla="*/ 4572000 w 4572000"/>
              <a:gd name="connsiteY1" fmla="*/ 0 h 6220918"/>
              <a:gd name="connsiteX2" fmla="*/ 4572000 w 4572000"/>
              <a:gd name="connsiteY2" fmla="*/ 6205928 h 6220918"/>
              <a:gd name="connsiteX3" fmla="*/ 1169233 w 4572000"/>
              <a:gd name="connsiteY3" fmla="*/ 6220918 h 6220918"/>
              <a:gd name="connsiteX4" fmla="*/ 0 w 4572000"/>
              <a:gd name="connsiteY4" fmla="*/ 0 h 622091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1536492 w 4572000"/>
              <a:gd name="connsiteY3" fmla="*/ 6198432 h 6205928"/>
              <a:gd name="connsiteX4" fmla="*/ 0 w 4572000"/>
              <a:gd name="connsiteY4" fmla="*/ 0 h 620592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2121108 w 4572000"/>
              <a:gd name="connsiteY3" fmla="*/ 6108491 h 6205928"/>
              <a:gd name="connsiteX4" fmla="*/ 0 w 4572000"/>
              <a:gd name="connsiteY4" fmla="*/ 0 h 6205928"/>
              <a:gd name="connsiteX0" fmla="*/ 0 w 4572000"/>
              <a:gd name="connsiteY0" fmla="*/ 0 h 6213422"/>
              <a:gd name="connsiteX1" fmla="*/ 4572000 w 4572000"/>
              <a:gd name="connsiteY1" fmla="*/ 0 h 6213422"/>
              <a:gd name="connsiteX2" fmla="*/ 4572000 w 4572000"/>
              <a:gd name="connsiteY2" fmla="*/ 6205928 h 6213422"/>
              <a:gd name="connsiteX3" fmla="*/ 1543987 w 4572000"/>
              <a:gd name="connsiteY3" fmla="*/ 6213422 h 6213422"/>
              <a:gd name="connsiteX4" fmla="*/ 0 w 4572000"/>
              <a:gd name="connsiteY4" fmla="*/ 0 h 6213422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266669 w 4572000"/>
              <a:gd name="connsiteY3" fmla="*/ 6220917 h 6220917"/>
              <a:gd name="connsiteX4" fmla="*/ 0 w 4572000"/>
              <a:gd name="connsiteY4" fmla="*/ 0 h 6220917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536492 w 4572000"/>
              <a:gd name="connsiteY3" fmla="*/ 6220917 h 6220917"/>
              <a:gd name="connsiteX4" fmla="*/ 0 w 4572000"/>
              <a:gd name="connsiteY4" fmla="*/ 0 h 622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220917">
                <a:moveTo>
                  <a:pt x="0" y="0"/>
                </a:moveTo>
                <a:lnTo>
                  <a:pt x="4572000" y="0"/>
                </a:lnTo>
                <a:lnTo>
                  <a:pt x="4572000" y="6205928"/>
                </a:lnTo>
                <a:lnTo>
                  <a:pt x="1536492" y="6220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E6136E-21C5-0C4F-B0B0-CADAE6FF9198}"/>
              </a:ext>
            </a:extLst>
          </p:cNvPr>
          <p:cNvCxnSpPr/>
          <p:nvPr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4FBFF7A-D613-304C-BBE2-E67B2C884B0B}"/>
              </a:ext>
            </a:extLst>
          </p:cNvPr>
          <p:cNvSpPr/>
          <p:nvPr userDrawn="1"/>
        </p:nvSpPr>
        <p:spPr>
          <a:xfrm>
            <a:off x="4795804" y="5"/>
            <a:ext cx="4348196" cy="6220917"/>
          </a:xfrm>
          <a:custGeom>
            <a:avLst/>
            <a:gdLst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0 w 4572000"/>
              <a:gd name="connsiteY3" fmla="*/ 6205928 h 6205928"/>
              <a:gd name="connsiteX4" fmla="*/ 0 w 4572000"/>
              <a:gd name="connsiteY4" fmla="*/ 0 h 6205928"/>
              <a:gd name="connsiteX0" fmla="*/ 0 w 4572000"/>
              <a:gd name="connsiteY0" fmla="*/ 0 h 6213423"/>
              <a:gd name="connsiteX1" fmla="*/ 4572000 w 4572000"/>
              <a:gd name="connsiteY1" fmla="*/ 0 h 6213423"/>
              <a:gd name="connsiteX2" fmla="*/ 4572000 w 4572000"/>
              <a:gd name="connsiteY2" fmla="*/ 6205928 h 6213423"/>
              <a:gd name="connsiteX3" fmla="*/ 951875 w 4572000"/>
              <a:gd name="connsiteY3" fmla="*/ 6213423 h 6213423"/>
              <a:gd name="connsiteX4" fmla="*/ 0 w 4572000"/>
              <a:gd name="connsiteY4" fmla="*/ 0 h 6213423"/>
              <a:gd name="connsiteX0" fmla="*/ 0 w 4572000"/>
              <a:gd name="connsiteY0" fmla="*/ 0 h 6220918"/>
              <a:gd name="connsiteX1" fmla="*/ 4572000 w 4572000"/>
              <a:gd name="connsiteY1" fmla="*/ 0 h 6220918"/>
              <a:gd name="connsiteX2" fmla="*/ 4572000 w 4572000"/>
              <a:gd name="connsiteY2" fmla="*/ 6205928 h 6220918"/>
              <a:gd name="connsiteX3" fmla="*/ 1169233 w 4572000"/>
              <a:gd name="connsiteY3" fmla="*/ 6220918 h 6220918"/>
              <a:gd name="connsiteX4" fmla="*/ 0 w 4572000"/>
              <a:gd name="connsiteY4" fmla="*/ 0 h 622091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1536492 w 4572000"/>
              <a:gd name="connsiteY3" fmla="*/ 6198432 h 6205928"/>
              <a:gd name="connsiteX4" fmla="*/ 0 w 4572000"/>
              <a:gd name="connsiteY4" fmla="*/ 0 h 620592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2121108 w 4572000"/>
              <a:gd name="connsiteY3" fmla="*/ 6108491 h 6205928"/>
              <a:gd name="connsiteX4" fmla="*/ 0 w 4572000"/>
              <a:gd name="connsiteY4" fmla="*/ 0 h 6205928"/>
              <a:gd name="connsiteX0" fmla="*/ 0 w 4572000"/>
              <a:gd name="connsiteY0" fmla="*/ 0 h 6213422"/>
              <a:gd name="connsiteX1" fmla="*/ 4572000 w 4572000"/>
              <a:gd name="connsiteY1" fmla="*/ 0 h 6213422"/>
              <a:gd name="connsiteX2" fmla="*/ 4572000 w 4572000"/>
              <a:gd name="connsiteY2" fmla="*/ 6205928 h 6213422"/>
              <a:gd name="connsiteX3" fmla="*/ 1543987 w 4572000"/>
              <a:gd name="connsiteY3" fmla="*/ 6213422 h 6213422"/>
              <a:gd name="connsiteX4" fmla="*/ 0 w 4572000"/>
              <a:gd name="connsiteY4" fmla="*/ 0 h 6213422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266669 w 4572000"/>
              <a:gd name="connsiteY3" fmla="*/ 6220917 h 6220917"/>
              <a:gd name="connsiteX4" fmla="*/ 0 w 4572000"/>
              <a:gd name="connsiteY4" fmla="*/ 0 h 6220917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536492 w 4572000"/>
              <a:gd name="connsiteY3" fmla="*/ 6220917 h 6220917"/>
              <a:gd name="connsiteX4" fmla="*/ 0 w 4572000"/>
              <a:gd name="connsiteY4" fmla="*/ 0 h 622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220917">
                <a:moveTo>
                  <a:pt x="0" y="0"/>
                </a:moveTo>
                <a:lnTo>
                  <a:pt x="4572000" y="0"/>
                </a:lnTo>
                <a:lnTo>
                  <a:pt x="4572000" y="6205928"/>
                </a:lnTo>
                <a:lnTo>
                  <a:pt x="1536492" y="6220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B3489C-998B-0642-990E-ADAA5CFC6882}"/>
              </a:ext>
            </a:extLst>
          </p:cNvPr>
          <p:cNvCxnSpPr/>
          <p:nvPr userDrawn="1"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6176DC3-8FE3-4747-A67B-C1CA3F19DE83}"/>
              </a:ext>
            </a:extLst>
          </p:cNvPr>
          <p:cNvSpPr txBox="1"/>
          <p:nvPr userDrawn="1"/>
        </p:nvSpPr>
        <p:spPr>
          <a:xfrm>
            <a:off x="250826" y="6430600"/>
            <a:ext cx="251486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 err="1">
                <a:latin typeface="Oswald" pitchFamily="2" charset="77"/>
              </a:rPr>
              <a:t>www.isbd.org</a:t>
            </a:r>
            <a:endParaRPr lang="en-US" sz="825" dirty="0">
              <a:latin typeface="Oswald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6BF8E1-057F-D54E-B359-2A3DE3613C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954" y="6411474"/>
            <a:ext cx="988222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6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8DE0C2-2774-D34F-B990-EE06F4EBDA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6" y="260352"/>
            <a:ext cx="8642350" cy="6048375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12066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788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250826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CA3F193-11E4-9B4D-9260-D3F29893B6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601" y="3800007"/>
            <a:ext cx="3642141" cy="2181252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9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9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9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9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CD09E4-8EAA-BC49-836E-3F864501DD7E}"/>
              </a:ext>
            </a:extLst>
          </p:cNvPr>
          <p:cNvCxnSpPr/>
          <p:nvPr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CC3209-7363-A348-80AB-21C834901C8A}"/>
              </a:ext>
            </a:extLst>
          </p:cNvPr>
          <p:cNvSpPr txBox="1"/>
          <p:nvPr/>
        </p:nvSpPr>
        <p:spPr>
          <a:xfrm>
            <a:off x="176022" y="6411472"/>
            <a:ext cx="251486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 err="1">
                <a:latin typeface="Oswald" pitchFamily="2" charset="77"/>
              </a:rPr>
              <a:t>www.isbd.org</a:t>
            </a:r>
            <a:endParaRPr lang="en-US" sz="825" dirty="0">
              <a:latin typeface="Oswald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A00384-720B-0443-8B07-933BE4C88D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954" y="6411474"/>
            <a:ext cx="988222" cy="2536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831ACF-4CD5-E34F-BD2F-89E724E00BA0}"/>
              </a:ext>
            </a:extLst>
          </p:cNvPr>
          <p:cNvCxnSpPr/>
          <p:nvPr userDrawn="1"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177F366-D78D-A141-B2AC-1229E01400F0}"/>
              </a:ext>
            </a:extLst>
          </p:cNvPr>
          <p:cNvSpPr txBox="1"/>
          <p:nvPr userDrawn="1"/>
        </p:nvSpPr>
        <p:spPr>
          <a:xfrm>
            <a:off x="161635" y="6411472"/>
            <a:ext cx="251486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 err="1">
                <a:latin typeface="Oswald" pitchFamily="2" charset="77"/>
              </a:rPr>
              <a:t>www.isbd.org</a:t>
            </a:r>
            <a:endParaRPr lang="en-US" sz="825" dirty="0">
              <a:latin typeface="Oswald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381DA7-79B0-AD46-9262-3FE1935D54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954" y="6411474"/>
            <a:ext cx="988222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48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8DE0C2-2774-D34F-B990-EE06F4EBDA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6" y="260352"/>
            <a:ext cx="8642350" cy="604837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12066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788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250826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27CD0A-69DF-BF4A-A7FD-7E38AF01079A}"/>
              </a:ext>
            </a:extLst>
          </p:cNvPr>
          <p:cNvCxnSpPr/>
          <p:nvPr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695F38-293A-7348-9AB3-98771171E5BA}"/>
              </a:ext>
            </a:extLst>
          </p:cNvPr>
          <p:cNvCxnSpPr/>
          <p:nvPr userDrawn="1"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609110C-B1B2-EC44-8F61-1F69A0D6F7FB}"/>
              </a:ext>
            </a:extLst>
          </p:cNvPr>
          <p:cNvSpPr txBox="1"/>
          <p:nvPr userDrawn="1"/>
        </p:nvSpPr>
        <p:spPr>
          <a:xfrm>
            <a:off x="250826" y="6430600"/>
            <a:ext cx="251486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 err="1">
                <a:latin typeface="Oswald" pitchFamily="2" charset="77"/>
              </a:rPr>
              <a:t>www.isbd.org</a:t>
            </a:r>
            <a:endParaRPr lang="en-US" sz="825" dirty="0">
              <a:latin typeface="Oswald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C72754-06FB-E64A-8D0A-998172664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954" y="6411474"/>
            <a:ext cx="988222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62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12066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788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511C93-A35A-B642-8317-166BA90C1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4" y="260350"/>
            <a:ext cx="8540376" cy="556614"/>
          </a:xfrm>
          <a:prstGeom prst="rect">
            <a:avLst/>
          </a:prstGeom>
        </p:spPr>
        <p:txBody>
          <a:bodyPr anchor="t"/>
          <a:lstStyle>
            <a:lvl1pPr>
              <a:defRPr sz="18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143652-AC2F-A646-B172-4CF782F91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87582" y="951874"/>
            <a:ext cx="5036694" cy="5239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105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9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75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1594E17-1642-0A48-8F2A-01C35E6FC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0826" y="951875"/>
            <a:ext cx="3292475" cy="523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342923" indent="0">
              <a:buNone/>
              <a:defRPr sz="1050"/>
            </a:lvl2pPr>
            <a:lvl3pPr marL="685846" indent="0">
              <a:buNone/>
              <a:defRPr sz="900"/>
            </a:lvl3pPr>
            <a:lvl4pPr marL="1028768" indent="0">
              <a:buNone/>
              <a:defRPr sz="750"/>
            </a:lvl4pPr>
            <a:lvl5pPr marL="1371691" indent="0">
              <a:buNone/>
              <a:defRPr sz="750"/>
            </a:lvl5pPr>
            <a:lvl6pPr marL="1714614" indent="0">
              <a:buNone/>
              <a:defRPr sz="750"/>
            </a:lvl6pPr>
            <a:lvl7pPr marL="2057537" indent="0">
              <a:buNone/>
              <a:defRPr sz="750"/>
            </a:lvl7pPr>
            <a:lvl8pPr marL="2400460" indent="0">
              <a:buNone/>
              <a:defRPr sz="750"/>
            </a:lvl8pPr>
            <a:lvl9pPr marL="2743383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7191D3-4468-E749-A3FC-F1E80D676ACE}"/>
              </a:ext>
            </a:extLst>
          </p:cNvPr>
          <p:cNvCxnSpPr/>
          <p:nvPr/>
        </p:nvCxnSpPr>
        <p:spPr>
          <a:xfrm>
            <a:off x="250826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11903F-7206-F14A-BAF0-551AFEE7A66F}"/>
              </a:ext>
            </a:extLst>
          </p:cNvPr>
          <p:cNvCxnSpPr/>
          <p:nvPr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EBDF6CB-5149-FE40-B316-172B8FE00C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288" y="3245370"/>
            <a:ext cx="3355948" cy="28194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49B1D9-E324-3E4A-96CA-5EB984A1D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288" y="3245370"/>
            <a:ext cx="3355948" cy="281944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6EF15E-0D00-714B-B53C-B5133665D274}"/>
              </a:ext>
            </a:extLst>
          </p:cNvPr>
          <p:cNvCxnSpPr/>
          <p:nvPr userDrawn="1"/>
        </p:nvCxnSpPr>
        <p:spPr>
          <a:xfrm>
            <a:off x="250827" y="6308725"/>
            <a:ext cx="8642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121738C-71C5-6C47-8F05-DC7EBC272D36}"/>
              </a:ext>
            </a:extLst>
          </p:cNvPr>
          <p:cNvSpPr txBox="1"/>
          <p:nvPr userDrawn="1"/>
        </p:nvSpPr>
        <p:spPr>
          <a:xfrm>
            <a:off x="250826" y="6430600"/>
            <a:ext cx="251486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 err="1">
                <a:latin typeface="Oswald" pitchFamily="2" charset="77"/>
              </a:rPr>
              <a:t>www.isbd.org</a:t>
            </a:r>
            <a:endParaRPr lang="en-US" sz="825" dirty="0">
              <a:latin typeface="Oswald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B2ACA7-5FB2-954C-A1C8-52FB120C29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954" y="6411474"/>
            <a:ext cx="988222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4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71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68584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2" indent="-171462" algn="l" defTabSz="68584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84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07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30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53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76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8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1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4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6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1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4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7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60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3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1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8EB06-F693-4249-92AA-EA29F13A3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59" y="2855757"/>
            <a:ext cx="8509868" cy="926324"/>
          </a:xfrm>
        </p:spPr>
        <p:txBody>
          <a:bodyPr>
            <a:noAutofit/>
          </a:bodyPr>
          <a:lstStyle/>
          <a:p>
            <a:r>
              <a:rPr lang="en-US" sz="2701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Awqaf Properties Investment Fund (APIF)</a:t>
            </a:r>
            <a:br>
              <a:rPr lang="en-US" sz="2701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701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Model for Sustainable Development and Infrastructure Finance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A3F55-C9EE-4B75-8F92-73DC56179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953000"/>
            <a:ext cx="6858000" cy="462345"/>
          </a:xfrm>
        </p:spPr>
        <p:txBody>
          <a:bodyPr/>
          <a:lstStyle/>
          <a:p>
            <a:r>
              <a:rPr lang="en-US" sz="2000" b="1" dirty="0"/>
              <a:t>Islamic Financial Sector Development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204837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2CC1E-2886-42FB-B054-DBB2B9A1C8AF}"/>
              </a:ext>
            </a:extLst>
          </p:cNvPr>
          <p:cNvSpPr/>
          <p:nvPr/>
        </p:nvSpPr>
        <p:spPr>
          <a:xfrm>
            <a:off x="250825" y="284231"/>
            <a:ext cx="8642350" cy="523220"/>
          </a:xfrm>
          <a:prstGeom prst="rect">
            <a:avLst/>
          </a:prstGeom>
          <a:solidFill>
            <a:srgbClr val="0C3C48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General Terms of Financing and Requirements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AE03A68-324D-4FCC-A575-C54B42AC787A}"/>
              </a:ext>
            </a:extLst>
          </p:cNvPr>
          <p:cNvSpPr txBox="1">
            <a:spLocks/>
          </p:cNvSpPr>
          <p:nvPr/>
        </p:nvSpPr>
        <p:spPr>
          <a:xfrm>
            <a:off x="250825" y="1143000"/>
            <a:ext cx="8642350" cy="4343400"/>
          </a:xfrm>
        </p:spPr>
        <p:txBody>
          <a:bodyPr rtlCol="0">
            <a:noAutofit/>
          </a:bodyPr>
          <a:lstStyle>
            <a:lvl1pPr marL="171462" indent="-171462" algn="l" defTabSz="68584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84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07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30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53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76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98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21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844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b="1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Project size </a:t>
            </a:r>
            <a:r>
              <a:rPr lang="en-US" sz="24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- US$ 5.0 million (minimum)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b="1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Minimum contribution by beneficiary </a:t>
            </a:r>
            <a:r>
              <a:rPr lang="en-US" sz="24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- 25% of total project cost or project land 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b="1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Financing Tenor </a:t>
            </a:r>
            <a:r>
              <a:rPr lang="en-US" sz="24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– Between 5-15 year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b="1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Good IRR and DSCR</a:t>
            </a:r>
          </a:p>
        </p:txBody>
      </p:sp>
    </p:spTree>
    <p:extLst>
      <p:ext uri="{BB962C8B-B14F-4D97-AF65-F5344CB8AC3E}">
        <p14:creationId xmlns:p14="http://schemas.microsoft.com/office/powerpoint/2010/main" val="172430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32792985"/>
              </p:ext>
            </p:extLst>
          </p:nvPr>
        </p:nvGraphicFramePr>
        <p:xfrm>
          <a:off x="1905000" y="2286000"/>
          <a:ext cx="5791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1143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APIF Approvals Since Inception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844FA-7FB9-4F79-8278-0DF9663BDB05}"/>
              </a:ext>
            </a:extLst>
          </p:cNvPr>
          <p:cNvSpPr/>
          <p:nvPr/>
        </p:nvSpPr>
        <p:spPr>
          <a:xfrm>
            <a:off x="250825" y="284231"/>
            <a:ext cx="8642350" cy="523220"/>
          </a:xfrm>
          <a:prstGeom prst="rect">
            <a:avLst/>
          </a:prstGeom>
          <a:solidFill>
            <a:srgbClr val="0C3C48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VI.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36246-3336-40FE-80F5-ECDEB4769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2603500"/>
            <a:ext cx="609600" cy="743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9040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81387"/>
            <a:ext cx="512638" cy="365125"/>
          </a:xfrm>
        </p:spPr>
        <p:txBody>
          <a:bodyPr/>
          <a:lstStyle/>
          <a:p>
            <a:r>
              <a:rPr lang="en-US" dirty="0"/>
              <a:t>23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967838"/>
              </p:ext>
            </p:extLst>
          </p:nvPr>
        </p:nvGraphicFramePr>
        <p:xfrm>
          <a:off x="838200" y="1143000"/>
          <a:ext cx="7696200" cy="523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CD2B6CF-3968-403B-BAE0-8D46F00B3ADD}"/>
              </a:ext>
            </a:extLst>
          </p:cNvPr>
          <p:cNvSpPr/>
          <p:nvPr/>
        </p:nvSpPr>
        <p:spPr>
          <a:xfrm>
            <a:off x="250825" y="284231"/>
            <a:ext cx="8642350" cy="523220"/>
          </a:xfrm>
          <a:prstGeom prst="rect">
            <a:avLst/>
          </a:prstGeom>
          <a:solidFill>
            <a:srgbClr val="0C3C48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Summary of APIF Projects by Region</a:t>
            </a:r>
          </a:p>
        </p:txBody>
      </p:sp>
    </p:spTree>
    <p:extLst>
      <p:ext uri="{BB962C8B-B14F-4D97-AF65-F5344CB8AC3E}">
        <p14:creationId xmlns:p14="http://schemas.microsoft.com/office/powerpoint/2010/main" val="2228582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81387"/>
            <a:ext cx="51263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3B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0E5C4F0-2750-4123-9A97-EA3BBAABC8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497836"/>
              </p:ext>
            </p:extLst>
          </p:nvPr>
        </p:nvGraphicFramePr>
        <p:xfrm>
          <a:off x="1295400" y="1143000"/>
          <a:ext cx="6934200" cy="543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6F80028-E577-42C5-B6B3-32C1EF9E3408}"/>
              </a:ext>
            </a:extLst>
          </p:cNvPr>
          <p:cNvSpPr/>
          <p:nvPr/>
        </p:nvSpPr>
        <p:spPr>
          <a:xfrm>
            <a:off x="250825" y="284231"/>
            <a:ext cx="8642350" cy="523220"/>
          </a:xfrm>
          <a:prstGeom prst="rect">
            <a:avLst/>
          </a:prstGeom>
          <a:solidFill>
            <a:srgbClr val="0C3C48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Summary of APIF Projects by Beneficiary Sector</a:t>
            </a:r>
          </a:p>
        </p:txBody>
      </p:sp>
    </p:spTree>
    <p:extLst>
      <p:ext uri="{BB962C8B-B14F-4D97-AF65-F5344CB8AC3E}">
        <p14:creationId xmlns:p14="http://schemas.microsoft.com/office/powerpoint/2010/main" val="142488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76200"/>
            <a:ext cx="7886700" cy="741608"/>
          </a:xfrm>
          <a:solidFill>
            <a:srgbClr val="0C3C48"/>
          </a:solidFill>
        </p:spPr>
        <p:txBody>
          <a:bodyPr>
            <a:normAutofit/>
          </a:bodyPr>
          <a:lstStyle/>
          <a:p>
            <a:pPr algn="ctr" defTabSz="914400">
              <a:defRPr/>
            </a:pP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  <a:ea typeface="+mn-ea"/>
                <a:cs typeface="+mn-cs"/>
              </a:rPr>
              <a:t>Financial Performance of APIF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3B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F12269-1ACF-48FE-BD5F-129337F61267}"/>
              </a:ext>
            </a:extLst>
          </p:cNvPr>
          <p:cNvSpPr/>
          <p:nvPr/>
        </p:nvSpPr>
        <p:spPr>
          <a:xfrm>
            <a:off x="250825" y="284231"/>
            <a:ext cx="8642350" cy="523220"/>
          </a:xfrm>
          <a:prstGeom prst="rect">
            <a:avLst/>
          </a:prstGeom>
          <a:solidFill>
            <a:srgbClr val="0C3C48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Financial Performance of the Fund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8ECC0D9-D707-415F-B768-AF629C6C0926}"/>
              </a:ext>
            </a:extLst>
          </p:cNvPr>
          <p:cNvSpPr txBox="1">
            <a:spLocks/>
          </p:cNvSpPr>
          <p:nvPr/>
        </p:nvSpPr>
        <p:spPr>
          <a:xfrm>
            <a:off x="250825" y="1143000"/>
            <a:ext cx="8642350" cy="4343400"/>
          </a:xfrm>
        </p:spPr>
        <p:txBody>
          <a:bodyPr rtlCol="0">
            <a:noAutofit/>
          </a:bodyPr>
          <a:lstStyle>
            <a:lvl1pPr marL="171462" indent="-171462" algn="l" defTabSz="68584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84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07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30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53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76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98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21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844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endParaRPr lang="en-US" sz="2400" b="1" dirty="0"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Dividends paid: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Average </a:t>
            </a: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3.5% p.a.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of the paid-up capital for the last 16 years with a minimum of </a:t>
            </a: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2.5% p.a.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(including during the financial crisis of 2008-2009)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2019 Dividend: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3.0% and targeting 4.0%.</a:t>
            </a:r>
          </a:p>
        </p:txBody>
      </p:sp>
    </p:spTree>
    <p:extLst>
      <p:ext uri="{BB962C8B-B14F-4D97-AF65-F5344CB8AC3E}">
        <p14:creationId xmlns:p14="http://schemas.microsoft.com/office/powerpoint/2010/main" val="4293460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1009890"/>
            <a:ext cx="5563290" cy="1015663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chemeClr val="tx1"/>
                </a:solidFill>
              </a:rPr>
              <a:t>Project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altLang="en-US" sz="2000" dirty="0">
                <a:cs typeface="Times New Roman" pitchFamily="18" charset="0"/>
              </a:rPr>
              <a:t>Bangladesh Islamic Solidarity Education Waqf (</a:t>
            </a:r>
            <a:r>
              <a:rPr lang="en-US" altLang="en-US" sz="2000" dirty="0" err="1">
                <a:cs typeface="Times New Roman" pitchFamily="18" charset="0"/>
              </a:rPr>
              <a:t>IsDB</a:t>
            </a:r>
            <a:r>
              <a:rPr lang="en-US" altLang="en-US" sz="2000" dirty="0">
                <a:cs typeface="Times New Roman" pitchFamily="18" charset="0"/>
              </a:rPr>
              <a:t>-BISEW)</a:t>
            </a:r>
          </a:p>
          <a:p>
            <a:pPr algn="just"/>
            <a:r>
              <a:rPr lang="en-US" altLang="en-US" sz="2000" b="1" dirty="0">
                <a:cs typeface="Times New Roman" pitchFamily="18" charset="0"/>
              </a:rPr>
              <a:t>Approval date: </a:t>
            </a:r>
            <a:r>
              <a:rPr lang="en-US" altLang="en-US" sz="2000" dirty="0">
                <a:cs typeface="Times New Roman" pitchFamily="18" charset="0"/>
              </a:rPr>
              <a:t>1997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47440"/>
              </p:ext>
            </p:extLst>
          </p:nvPr>
        </p:nvGraphicFramePr>
        <p:xfrm>
          <a:off x="152400" y="2775047"/>
          <a:ext cx="2552355" cy="157648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552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29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INPUTS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C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54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/>
                        <a:t>Land from the Government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/>
                        <a:t>US$</a:t>
                      </a:r>
                      <a:r>
                        <a:rPr lang="en-US" sz="1600" b="1" baseline="0" dirty="0"/>
                        <a:t> 10 Mn </a:t>
                      </a:r>
                      <a:r>
                        <a:rPr lang="en-US" sz="1600" b="1" baseline="0" dirty="0" err="1"/>
                        <a:t>IsDB</a:t>
                      </a:r>
                      <a:r>
                        <a:rPr lang="en-US" sz="1600" b="1" baseline="0" dirty="0"/>
                        <a:t> Grant</a:t>
                      </a:r>
                      <a:endParaRPr lang="en-US" sz="1600" b="1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/>
                        <a:t>US$ 3.2 Mn </a:t>
                      </a:r>
                      <a:r>
                        <a:rPr lang="en-US" sz="1600" b="1" dirty="0" err="1"/>
                        <a:t>IsDB</a:t>
                      </a:r>
                      <a:r>
                        <a:rPr lang="en-US" sz="1600" b="1" dirty="0"/>
                        <a:t> Ordinary Financing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607573"/>
              </p:ext>
            </p:extLst>
          </p:nvPr>
        </p:nvGraphicFramePr>
        <p:xfrm>
          <a:off x="3114004" y="2743200"/>
          <a:ext cx="2449287" cy="1447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49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9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OUTPUTS 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85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Office Building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Computer Mall/City</a:t>
                      </a:r>
                    </a:p>
                    <a:p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08983"/>
              </p:ext>
            </p:extLst>
          </p:nvPr>
        </p:nvGraphicFramePr>
        <p:xfrm>
          <a:off x="152400" y="4770121"/>
          <a:ext cx="2512632" cy="18897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51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2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965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dirty="0">
                          <a:cs typeface="Times New Roman" pitchFamily="18" charset="0"/>
                        </a:rPr>
                        <a:t>&gt;12,000 Student sponsored for IT scholarship</a:t>
                      </a:r>
                      <a:r>
                        <a:rPr lang="en-US" sz="1600" b="1" baseline="0" dirty="0">
                          <a:cs typeface="Times New Roman" pitchFamily="18" charset="0"/>
                        </a:rPr>
                        <a:t> alone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baseline="0" dirty="0">
                          <a:cs typeface="Times New Roman" pitchFamily="18" charset="0"/>
                        </a:rPr>
                        <a:t>&gt;7,000 successful job placements</a:t>
                      </a:r>
                      <a:endParaRPr lang="en-US" sz="1600" b="1" dirty="0"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124200" y="4648200"/>
          <a:ext cx="2439092" cy="200861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39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5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OUTCOMES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6671"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600" b="1" dirty="0">
                          <a:cs typeface="Times New Roman" pitchFamily="18" charset="0"/>
                        </a:rPr>
                        <a:t>Providing</a:t>
                      </a:r>
                      <a:r>
                        <a:rPr lang="en-US" sz="1600" b="1" baseline="0" dirty="0">
                          <a:cs typeface="Times New Roman" pitchFamily="18" charset="0"/>
                        </a:rPr>
                        <a:t> the following:</a:t>
                      </a:r>
                      <a:endParaRPr lang="en-US" sz="1600" b="1" dirty="0">
                        <a:cs typeface="Times New Roman" pitchFamily="18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dirty="0">
                          <a:cs typeface="Times New Roman" pitchFamily="18" charset="0"/>
                        </a:rPr>
                        <a:t>IT Scholarship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dirty="0">
                          <a:cs typeface="Times New Roman" pitchFamily="18" charset="0"/>
                        </a:rPr>
                        <a:t>Vocational</a:t>
                      </a:r>
                      <a:r>
                        <a:rPr lang="en-US" sz="1600" b="1" baseline="0" dirty="0">
                          <a:cs typeface="Times New Roman" pitchFamily="18" charset="0"/>
                        </a:rPr>
                        <a:t> Training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baseline="0" dirty="0">
                          <a:cs typeface="Times New Roman" pitchFamily="18" charset="0"/>
                        </a:rPr>
                        <a:t>Madrasah Support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baseline="0" dirty="0">
                          <a:cs typeface="Times New Roman" pitchFamily="18" charset="0"/>
                        </a:rPr>
                        <a:t>Orphans Care</a:t>
                      </a:r>
                      <a:endParaRPr lang="en-US" sz="1600" b="1" dirty="0"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Horizontal Scroll 23"/>
          <p:cNvSpPr/>
          <p:nvPr/>
        </p:nvSpPr>
        <p:spPr>
          <a:xfrm>
            <a:off x="152399" y="2013556"/>
            <a:ext cx="5486400" cy="68580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Financial assistance to enhance technical &amp; educational capabilities of youth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743199" y="3337633"/>
            <a:ext cx="3048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2743200" y="5281335"/>
            <a:ext cx="3048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5400000">
            <a:off x="4252913" y="4307889"/>
            <a:ext cx="3048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43" y="1009890"/>
            <a:ext cx="3215932" cy="56469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0F9C6A-7E91-4418-BE1C-19783347340F}"/>
              </a:ext>
            </a:extLst>
          </p:cNvPr>
          <p:cNvSpPr/>
          <p:nvPr/>
        </p:nvSpPr>
        <p:spPr>
          <a:xfrm>
            <a:off x="250825" y="284231"/>
            <a:ext cx="8642350" cy="523220"/>
          </a:xfrm>
          <a:prstGeom prst="rect">
            <a:avLst/>
          </a:prstGeom>
          <a:solidFill>
            <a:srgbClr val="0C3C48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VII. Success Stories (1) </a:t>
            </a:r>
            <a:r>
              <a:rPr lang="en-US" sz="2800" dirty="0" err="1">
                <a:solidFill>
                  <a:prstClr val="white"/>
                </a:solidFill>
                <a:latin typeface="Oswald" panose="00000500000000000000" pitchFamily="2" charset="0"/>
              </a:rPr>
              <a:t>IsDB</a:t>
            </a: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-BISEW</a:t>
            </a:r>
          </a:p>
        </p:txBody>
      </p:sp>
    </p:spTree>
    <p:extLst>
      <p:ext uri="{BB962C8B-B14F-4D97-AF65-F5344CB8AC3E}">
        <p14:creationId xmlns:p14="http://schemas.microsoft.com/office/powerpoint/2010/main" val="241861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1009890"/>
            <a:ext cx="5563290" cy="1015663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chemeClr val="tx1"/>
                </a:solidFill>
              </a:rPr>
              <a:t>Project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altLang="en-US" sz="2000" dirty="0">
                <a:cs typeface="Times New Roman" pitchFamily="18" charset="0"/>
              </a:rPr>
              <a:t>Mixed-use Waqf Building in Dakar Senegal for the benefit of </a:t>
            </a:r>
            <a:r>
              <a:rPr lang="en-US" altLang="en-US" sz="2000" dirty="0" err="1">
                <a:cs typeface="Times New Roman" pitchFamily="18" charset="0"/>
              </a:rPr>
              <a:t>Daras</a:t>
            </a:r>
            <a:r>
              <a:rPr lang="en-US" altLang="en-US" sz="2000" dirty="0">
                <a:cs typeface="Times New Roman" pitchFamily="18" charset="0"/>
              </a:rPr>
              <a:t> Schools</a:t>
            </a:r>
          </a:p>
          <a:p>
            <a:pPr algn="just"/>
            <a:r>
              <a:rPr lang="en-US" altLang="en-US" sz="2000" b="1" dirty="0">
                <a:cs typeface="Times New Roman" pitchFamily="18" charset="0"/>
              </a:rPr>
              <a:t>Approval date: </a:t>
            </a:r>
            <a:r>
              <a:rPr lang="en-US" altLang="en-US" sz="2000" dirty="0">
                <a:cs typeface="Times New Roman" pitchFamily="18" charset="0"/>
              </a:rPr>
              <a:t>2019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00704"/>
              </p:ext>
            </p:extLst>
          </p:nvPr>
        </p:nvGraphicFramePr>
        <p:xfrm>
          <a:off x="152400" y="2775047"/>
          <a:ext cx="2552355" cy="18135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552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29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INPUTS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C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54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/>
                        <a:t>US$ 0.3 Mn from Government of Senegal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/>
                        <a:t>US$</a:t>
                      </a:r>
                      <a:r>
                        <a:rPr lang="en-US" sz="1600" b="1" baseline="0" dirty="0"/>
                        <a:t> 3.7 Mn land from </a:t>
                      </a:r>
                      <a:r>
                        <a:rPr lang="en-US" sz="1600" b="1" dirty="0"/>
                        <a:t>Government of Senegal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/>
                        <a:t>US$ 16.2 Mn </a:t>
                      </a:r>
                      <a:r>
                        <a:rPr lang="en-US" sz="1600" b="1" dirty="0" err="1"/>
                        <a:t>IsDB</a:t>
                      </a:r>
                      <a:r>
                        <a:rPr lang="en-US" sz="1600" b="1" dirty="0"/>
                        <a:t> Ordinary financing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4367"/>
              </p:ext>
            </p:extLst>
          </p:nvPr>
        </p:nvGraphicFramePr>
        <p:xfrm>
          <a:off x="3114004" y="2743200"/>
          <a:ext cx="2449287" cy="146289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49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9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OUTPUTS 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85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Floor Residential Building in prime location in Dakar </a:t>
                      </a:r>
                    </a:p>
                    <a:p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301350"/>
              </p:ext>
            </p:extLst>
          </p:nvPr>
        </p:nvGraphicFramePr>
        <p:xfrm>
          <a:off x="152400" y="4663440"/>
          <a:ext cx="2512632" cy="19659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51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2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965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dirty="0">
                          <a:cs typeface="Times New Roman" pitchFamily="18" charset="0"/>
                        </a:rPr>
                        <a:t>&gt;12,500 Students supported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baseline="0" dirty="0">
                          <a:cs typeface="Times New Roman" pitchFamily="18" charset="0"/>
                        </a:rPr>
                        <a:t>&gt; Financial sustainability ensured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baseline="0" dirty="0">
                          <a:cs typeface="Times New Roman" pitchFamily="18" charset="0"/>
                        </a:rPr>
                        <a:t>Paved way for Waqf regulatory framework </a:t>
                      </a:r>
                      <a:endParaRPr lang="en-US" sz="1600" b="1" dirty="0"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502861"/>
              </p:ext>
            </p:extLst>
          </p:nvPr>
        </p:nvGraphicFramePr>
        <p:xfrm>
          <a:off x="3124200" y="4648200"/>
          <a:ext cx="2439092" cy="20421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39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5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OUTCOMES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6671"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600" b="1" dirty="0">
                          <a:cs typeface="Times New Roman" pitchFamily="18" charset="0"/>
                        </a:rPr>
                        <a:t>Providing</a:t>
                      </a:r>
                      <a:r>
                        <a:rPr lang="en-US" sz="1600" b="1" baseline="0" dirty="0">
                          <a:cs typeface="Times New Roman" pitchFamily="18" charset="0"/>
                        </a:rPr>
                        <a:t> financial support for:</a:t>
                      </a:r>
                      <a:endParaRPr lang="en-US" sz="1600" b="1" dirty="0">
                        <a:cs typeface="Times New Roman" pitchFamily="18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dirty="0">
                          <a:cs typeface="Times New Roman" pitchFamily="18" charset="0"/>
                        </a:rPr>
                        <a:t>64 Quranic Schools (</a:t>
                      </a:r>
                      <a:r>
                        <a:rPr lang="en-US" sz="1600" b="1" dirty="0" err="1">
                          <a:cs typeface="Times New Roman" pitchFamily="18" charset="0"/>
                        </a:rPr>
                        <a:t>Daras</a:t>
                      </a:r>
                      <a:r>
                        <a:rPr lang="en-US" sz="1600" b="1" dirty="0"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endParaRPr lang="en-US" sz="1600" b="1" dirty="0">
                        <a:cs typeface="Times New Roman" pitchFamily="18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endParaRPr lang="en-US" sz="1600" b="1" dirty="0"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Horizontal Scroll 23"/>
          <p:cNvSpPr/>
          <p:nvPr/>
        </p:nvSpPr>
        <p:spPr>
          <a:xfrm>
            <a:off x="152399" y="2013556"/>
            <a:ext cx="5486400" cy="68580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Financial assistance to the activities of </a:t>
            </a:r>
            <a:r>
              <a:rPr lang="en-US" b="1" dirty="0" err="1">
                <a:solidFill>
                  <a:schemeClr val="tx1"/>
                </a:solidFill>
              </a:rPr>
              <a:t>Daras</a:t>
            </a:r>
            <a:r>
              <a:rPr lang="en-US" b="1" dirty="0">
                <a:solidFill>
                  <a:schemeClr val="tx1"/>
                </a:solidFill>
              </a:rPr>
              <a:t> Schools in Senegal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743199" y="3337633"/>
            <a:ext cx="3048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2743200" y="5281335"/>
            <a:ext cx="3048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5400000">
            <a:off x="4252913" y="4307889"/>
            <a:ext cx="3048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0F9C6A-7E91-4418-BE1C-19783347340F}"/>
              </a:ext>
            </a:extLst>
          </p:cNvPr>
          <p:cNvSpPr/>
          <p:nvPr/>
        </p:nvSpPr>
        <p:spPr>
          <a:xfrm>
            <a:off x="250825" y="284231"/>
            <a:ext cx="8642350" cy="523220"/>
          </a:xfrm>
          <a:prstGeom prst="rect">
            <a:avLst/>
          </a:prstGeom>
          <a:solidFill>
            <a:srgbClr val="0C3C48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(2) </a:t>
            </a:r>
            <a:r>
              <a:rPr lang="en-US" sz="2800" dirty="0" err="1">
                <a:solidFill>
                  <a:prstClr val="white"/>
                </a:solidFill>
                <a:latin typeface="Oswald" panose="00000500000000000000" pitchFamily="2" charset="0"/>
              </a:rPr>
              <a:t>Daras</a:t>
            </a: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 Senegal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2F5E0A-13C9-449A-B3DA-D74054498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455" y="1009890"/>
            <a:ext cx="3211720" cy="564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1009890"/>
            <a:ext cx="5563290" cy="1015663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chemeClr val="tx1"/>
                </a:solidFill>
              </a:rPr>
              <a:t>Project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GB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Waqf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Office Tower for the benefit of </a:t>
            </a:r>
            <a:r>
              <a:rPr lang="en-US" altLang="en-US" sz="2000" dirty="0">
                <a:cs typeface="Times New Roman" pitchFamily="18" charset="0"/>
              </a:rPr>
              <a:t>International Isl. University Chittagong, Bangladesh</a:t>
            </a:r>
            <a:endParaRPr lang="en-US" altLang="en-US" sz="2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just"/>
            <a:r>
              <a:rPr lang="en-US" altLang="en-US" sz="2000" b="1" dirty="0">
                <a:solidFill>
                  <a:schemeClr val="tx1"/>
                </a:solidFill>
                <a:cs typeface="Times New Roman" pitchFamily="18" charset="0"/>
              </a:rPr>
              <a:t>Approval date</a:t>
            </a:r>
            <a:r>
              <a:rPr lang="en-US" altLang="en-US" sz="2000" b="1" dirty="0">
                <a:cs typeface="Times New Roman" pitchFamily="18" charset="0"/>
              </a:rPr>
              <a:t>: </a:t>
            </a:r>
            <a:r>
              <a:rPr lang="en-US" altLang="en-US" sz="2000" dirty="0">
                <a:cs typeface="Times New Roman" pitchFamily="18" charset="0"/>
              </a:rPr>
              <a:t>2006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82" y="1009890"/>
            <a:ext cx="3252993" cy="557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519617"/>
              </p:ext>
            </p:extLst>
          </p:nvPr>
        </p:nvGraphicFramePr>
        <p:xfrm>
          <a:off x="418755" y="3179373"/>
          <a:ext cx="2286000" cy="139233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3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INPUTS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C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9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>
                          <a:cs typeface="Times New Roman" pitchFamily="18" charset="0"/>
                        </a:rPr>
                        <a:t>US$ 1.5 Mn</a:t>
                      </a:r>
                      <a:r>
                        <a:rPr lang="en-US" altLang="en-US" sz="1600" b="1" baseline="0" dirty="0">
                          <a:cs typeface="Times New Roman" pitchFamily="18" charset="0"/>
                        </a:rPr>
                        <a:t> Beneficiary Contribution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>
                          <a:cs typeface="Times New Roman" pitchFamily="18" charset="0"/>
                        </a:rPr>
                        <a:t>US$</a:t>
                      </a:r>
                      <a:r>
                        <a:rPr lang="en-US" altLang="en-US" sz="1600" b="1" baseline="0" dirty="0"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1600" b="1" dirty="0">
                          <a:cs typeface="Times New Roman" pitchFamily="18" charset="0"/>
                        </a:rPr>
                        <a:t>4.0 Mn </a:t>
                      </a:r>
                      <a:r>
                        <a:rPr lang="en-US" altLang="en-US" sz="1600" b="1" dirty="0" err="1">
                          <a:cs typeface="Times New Roman" pitchFamily="18" charset="0"/>
                        </a:rPr>
                        <a:t>IsDB</a:t>
                      </a:r>
                      <a:r>
                        <a:rPr lang="en-US" altLang="en-US" sz="1600" b="1" dirty="0">
                          <a:cs typeface="Times New Roman" pitchFamily="18" charset="0"/>
                        </a:rPr>
                        <a:t> Financing</a:t>
                      </a:r>
                      <a:r>
                        <a:rPr lang="en-US" altLang="en-US" sz="1600" b="1" baseline="0" dirty="0">
                          <a:cs typeface="Times New Roman" pitchFamily="18" charset="0"/>
                        </a:rPr>
                        <a:t> (Leasing)</a:t>
                      </a:r>
                      <a:endParaRPr lang="ar-SA" altLang="en-US" sz="1600" b="1" dirty="0"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114004" y="3179397"/>
          <a:ext cx="2282951" cy="11152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82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4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OUTPUTS 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777">
                <a:tc>
                  <a:txBody>
                    <a:bodyPr/>
                    <a:lstStyle/>
                    <a:p>
                      <a:r>
                        <a:rPr lang="en-US" sz="1600" b="1" dirty="0"/>
                        <a:t>Waqf Office Tower in Chittagong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614650"/>
              </p:ext>
            </p:extLst>
          </p:nvPr>
        </p:nvGraphicFramePr>
        <p:xfrm>
          <a:off x="381000" y="4770121"/>
          <a:ext cx="2284032" cy="128990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8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2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9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Improved higher education in Bangladesh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124200" y="4770120"/>
          <a:ext cx="2286000" cy="18135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OUTCOMES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30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dirty="0">
                          <a:cs typeface="Times New Roman" pitchFamily="18" charset="0"/>
                        </a:rPr>
                        <a:t>Financial assistance to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250 </a:t>
                      </a:r>
                      <a:r>
                        <a:rPr lang="en-US" sz="1600" b="1" dirty="0">
                          <a:cs typeface="Times New Roman" pitchFamily="18" charset="0"/>
                        </a:rPr>
                        <a:t> students for  accommodation, food, books, etc.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 university staff already obtained PhD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Horizontal Scroll 23"/>
          <p:cNvSpPr/>
          <p:nvPr/>
        </p:nvSpPr>
        <p:spPr>
          <a:xfrm>
            <a:off x="76891" y="2333329"/>
            <a:ext cx="5486400" cy="78903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Opening the doors for needy students to brighten their future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743200" y="3599433"/>
            <a:ext cx="3048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2743200" y="5281335"/>
            <a:ext cx="3048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5400000">
            <a:off x="4179843" y="4406864"/>
            <a:ext cx="3048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40BEC0-9F2E-40D2-A4CD-239C49ED4580}"/>
              </a:ext>
            </a:extLst>
          </p:cNvPr>
          <p:cNvSpPr/>
          <p:nvPr/>
        </p:nvSpPr>
        <p:spPr>
          <a:xfrm>
            <a:off x="250825" y="284231"/>
            <a:ext cx="8642350" cy="523220"/>
          </a:xfrm>
          <a:prstGeom prst="rect">
            <a:avLst/>
          </a:prstGeom>
          <a:solidFill>
            <a:srgbClr val="0C3C48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(3) IIUCT Bangladesh</a:t>
            </a:r>
          </a:p>
        </p:txBody>
      </p:sp>
    </p:spTree>
    <p:extLst>
      <p:ext uri="{BB962C8B-B14F-4D97-AF65-F5344CB8AC3E}">
        <p14:creationId xmlns:p14="http://schemas.microsoft.com/office/powerpoint/2010/main" val="428123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1009890"/>
            <a:ext cx="5563290" cy="1015663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chemeClr val="tx1"/>
                </a:solidFill>
              </a:rPr>
              <a:t>Project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altLang="en-US" sz="2000" dirty="0">
                <a:cs typeface="Times New Roman" pitchFamily="18" charset="0"/>
              </a:rPr>
              <a:t>Purchase of Office Building in Kenya for the benefit of TWS, Somalia  </a:t>
            </a:r>
          </a:p>
          <a:p>
            <a:pPr algn="just"/>
            <a:r>
              <a:rPr lang="en-US" altLang="en-US" sz="2000" b="1" dirty="0">
                <a:cs typeface="Times New Roman" pitchFamily="18" charset="0"/>
              </a:rPr>
              <a:t>Approval date: </a:t>
            </a:r>
            <a:r>
              <a:rPr lang="en-US" altLang="en-US" sz="2000" dirty="0">
                <a:cs typeface="Times New Roman" pitchFamily="18" charset="0"/>
              </a:rPr>
              <a:t>2015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37299"/>
              </p:ext>
            </p:extLst>
          </p:nvPr>
        </p:nvGraphicFramePr>
        <p:xfrm>
          <a:off x="152400" y="2775047"/>
          <a:ext cx="2552355" cy="157648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552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29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INPUTS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BC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54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/>
                        <a:t>US$ 0.75 Mn from TWS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/>
                        <a:t>US$ 2.75 Mn </a:t>
                      </a:r>
                      <a:r>
                        <a:rPr lang="en-US" sz="1600" b="1" dirty="0" err="1"/>
                        <a:t>IsDB</a:t>
                      </a:r>
                      <a:r>
                        <a:rPr lang="en-US" sz="1600" b="1" dirty="0"/>
                        <a:t> Ordinary financing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19889"/>
              </p:ext>
            </p:extLst>
          </p:nvPr>
        </p:nvGraphicFramePr>
        <p:xfrm>
          <a:off x="3114004" y="2743200"/>
          <a:ext cx="2449287" cy="170673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49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9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OUTPUTS 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85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Purchase of 7 Floor fully rented Office Building in Nairobi, Kenya </a:t>
                      </a:r>
                    </a:p>
                    <a:p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22346"/>
              </p:ext>
            </p:extLst>
          </p:nvPr>
        </p:nvGraphicFramePr>
        <p:xfrm>
          <a:off x="152400" y="4663440"/>
          <a:ext cx="2512632" cy="20421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51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2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965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dirty="0">
                          <a:cs typeface="Times New Roman" pitchFamily="18" charset="0"/>
                        </a:rPr>
                        <a:t>&gt; 4,000 Students supported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baseline="0" dirty="0">
                          <a:cs typeface="Times New Roman" pitchFamily="18" charset="0"/>
                        </a:rPr>
                        <a:t>&gt; 1,130 Orphans helped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baseline="0" dirty="0">
                          <a:cs typeface="Times New Roman" pitchFamily="18" charset="0"/>
                        </a:rPr>
                        <a:t>200 Wells drilled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baseline="0" dirty="0">
                          <a:cs typeface="Times New Roman" pitchFamily="18" charset="0"/>
                        </a:rPr>
                        <a:t>Model for supporting regions of fragility  </a:t>
                      </a:r>
                      <a:endParaRPr lang="en-US" sz="1600" b="1" dirty="0"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248639"/>
              </p:ext>
            </p:extLst>
          </p:nvPr>
        </p:nvGraphicFramePr>
        <p:xfrm>
          <a:off x="3124200" y="4648200"/>
          <a:ext cx="2439092" cy="2118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39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5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OUTCOMES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6671"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600" b="1" dirty="0">
                          <a:cs typeface="Times New Roman" pitchFamily="18" charset="0"/>
                        </a:rPr>
                        <a:t>Providing</a:t>
                      </a:r>
                      <a:r>
                        <a:rPr lang="en-US" sz="1600" b="1" baseline="0" dirty="0">
                          <a:cs typeface="Times New Roman" pitchFamily="18" charset="0"/>
                        </a:rPr>
                        <a:t> financial support for:</a:t>
                      </a:r>
                      <a:endParaRPr lang="en-US" sz="1600" b="1" dirty="0">
                        <a:cs typeface="Times New Roman" pitchFamily="18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dirty="0">
                          <a:cs typeface="Times New Roman" pitchFamily="18" charset="0"/>
                        </a:rPr>
                        <a:t>5 Schools in Kismayo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dirty="0">
                          <a:cs typeface="Times New Roman" pitchFamily="18" charset="0"/>
                        </a:rPr>
                        <a:t>Al-Ansar Orphanage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dirty="0">
                          <a:cs typeface="Times New Roman" pitchFamily="18" charset="0"/>
                        </a:rPr>
                        <a:t>University and Hospital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dirty="0">
                          <a:cs typeface="Times New Roman" pitchFamily="18" charset="0"/>
                        </a:rPr>
                        <a:t>Drilling of Wells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Horizontal Scroll 23"/>
          <p:cNvSpPr/>
          <p:nvPr/>
        </p:nvSpPr>
        <p:spPr>
          <a:xfrm>
            <a:off x="152399" y="2013556"/>
            <a:ext cx="5486400" cy="68580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Financial assistance to the educational and health activities of Al-</a:t>
            </a:r>
            <a:r>
              <a:rPr lang="en-US" b="1" dirty="0" err="1">
                <a:solidFill>
                  <a:schemeClr val="tx1"/>
                </a:solidFill>
              </a:rPr>
              <a:t>Tawfeeq</a:t>
            </a:r>
            <a:r>
              <a:rPr lang="en-US" b="1" dirty="0">
                <a:solidFill>
                  <a:schemeClr val="tx1"/>
                </a:solidFill>
              </a:rPr>
              <a:t> Charity Organization, Somalia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743199" y="3337633"/>
            <a:ext cx="3048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2743200" y="5281335"/>
            <a:ext cx="3048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5400000">
            <a:off x="4252913" y="4307889"/>
            <a:ext cx="3048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0F9C6A-7E91-4418-BE1C-19783347340F}"/>
              </a:ext>
            </a:extLst>
          </p:cNvPr>
          <p:cNvSpPr/>
          <p:nvPr/>
        </p:nvSpPr>
        <p:spPr>
          <a:xfrm>
            <a:off x="250825" y="284231"/>
            <a:ext cx="8642350" cy="523220"/>
          </a:xfrm>
          <a:prstGeom prst="rect">
            <a:avLst/>
          </a:prstGeom>
          <a:solidFill>
            <a:srgbClr val="0C3C48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(4) </a:t>
            </a:r>
            <a:r>
              <a:rPr lang="en-US" sz="2800" dirty="0" err="1">
                <a:solidFill>
                  <a:prstClr val="white"/>
                </a:solidFill>
                <a:latin typeface="Oswald" panose="00000500000000000000" pitchFamily="2" charset="0"/>
              </a:rPr>
              <a:t>Towfiq</a:t>
            </a: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 Welfare Society (TWS) Somalia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8F1CA1-27F4-4246-B8C7-1F07A270D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43" y="1009891"/>
            <a:ext cx="3215932" cy="568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6774" y="4572000"/>
            <a:ext cx="49324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en-US" sz="20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Dr. Mohamed Ali Chatti</a:t>
            </a:r>
          </a:p>
          <a:p>
            <a:pPr algn="ctr" rtl="1">
              <a:spcBef>
                <a:spcPts val="600"/>
              </a:spcBef>
            </a:pP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Acting Director of the Islamic Financial Sector Development Department</a:t>
            </a:r>
          </a:p>
          <a:p>
            <a:pPr algn="ctr" rtl="1">
              <a:spcBef>
                <a:spcPts val="600"/>
              </a:spcBef>
            </a:pP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+966(12)646-7448</a:t>
            </a:r>
          </a:p>
          <a:p>
            <a:pPr algn="ctr" rtl="1">
              <a:spcBef>
                <a:spcPts val="600"/>
              </a:spcBef>
            </a:pP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+966581422200</a:t>
            </a:r>
          </a:p>
          <a:p>
            <a:pPr algn="ctr" rtl="1">
              <a:spcBef>
                <a:spcPts val="600"/>
              </a:spcBef>
            </a:pP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mchatti@isdb.org</a:t>
            </a:r>
            <a:endParaRPr lang="ar-SA" sz="2000" dirty="0"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1926" y="4572000"/>
            <a:ext cx="417347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en-US" sz="20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Yoseph Ataa Alsawady</a:t>
            </a:r>
          </a:p>
          <a:p>
            <a:pPr algn="ctr" rtl="1">
              <a:spcBef>
                <a:spcPts val="600"/>
              </a:spcBef>
            </a:pP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Islamic Financial Sector Development Department +966(12)646-7166</a:t>
            </a:r>
          </a:p>
          <a:p>
            <a:pPr algn="ctr" rtl="1">
              <a:spcBef>
                <a:spcPts val="600"/>
              </a:spcBef>
            </a:pP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+966507567300</a:t>
            </a:r>
          </a:p>
          <a:p>
            <a:pPr algn="ctr" rtl="1">
              <a:spcBef>
                <a:spcPts val="600"/>
              </a:spcBef>
            </a:pP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yalsawady@isdb.org</a:t>
            </a:r>
            <a:endParaRPr lang="ar-SA" sz="2000" dirty="0"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652203-E110-42CA-A566-E135307F395B}"/>
              </a:ext>
            </a:extLst>
          </p:cNvPr>
          <p:cNvSpPr/>
          <p:nvPr/>
        </p:nvSpPr>
        <p:spPr>
          <a:xfrm>
            <a:off x="250825" y="284231"/>
            <a:ext cx="8642350" cy="523220"/>
          </a:xfrm>
          <a:prstGeom prst="rect">
            <a:avLst/>
          </a:prstGeom>
          <a:solidFill>
            <a:srgbClr val="0C3C48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Areas of Engagement with APIF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E8E1D74-2F17-4D64-A774-0DFA7770D008}"/>
              </a:ext>
            </a:extLst>
          </p:cNvPr>
          <p:cNvSpPr txBox="1">
            <a:spLocks/>
          </p:cNvSpPr>
          <p:nvPr/>
        </p:nvSpPr>
        <p:spPr>
          <a:xfrm>
            <a:off x="250825" y="1143000"/>
            <a:ext cx="8642350" cy="4343400"/>
          </a:xfrm>
        </p:spPr>
        <p:txBody>
          <a:bodyPr rtlCol="0">
            <a:noAutofit/>
          </a:bodyPr>
          <a:lstStyle>
            <a:lvl1pPr marL="171462" indent="-171462" algn="l" defTabSz="68584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84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07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30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53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76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98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21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844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Investing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in APIF’s capital 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Co-financing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specific projects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Providing grants/donations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to the fund or a specific project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Requesting financing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for a waqf project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Contacts:</a:t>
            </a:r>
          </a:p>
        </p:txBody>
      </p:sp>
    </p:spTree>
    <p:extLst>
      <p:ext uri="{BB962C8B-B14F-4D97-AF65-F5344CB8AC3E}">
        <p14:creationId xmlns:p14="http://schemas.microsoft.com/office/powerpoint/2010/main" val="11556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7488" y="1219200"/>
            <a:ext cx="6887912" cy="489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romanUcPeriod"/>
            </a:pPr>
            <a:r>
              <a:rPr lang="en-US" b="1" dirty="0">
                <a:latin typeface="Roboto Light" panose="02000000000000000000" pitchFamily="2" charset="0"/>
                <a:ea typeface="Roboto Light" panose="02000000000000000000" pitchFamily="2" charset="0"/>
              </a:rPr>
              <a:t>Background on Awqaf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romanUcPeriod"/>
            </a:pPr>
            <a:r>
              <a:rPr lang="en-US" b="1" dirty="0">
                <a:latin typeface="Roboto Light" panose="02000000000000000000" pitchFamily="2" charset="0"/>
                <a:ea typeface="Roboto Light" panose="02000000000000000000" pitchFamily="2" charset="0"/>
              </a:rPr>
              <a:t>The Awqaf Properties Investment Fund (APIF)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romanUcPeriod"/>
            </a:pPr>
            <a:r>
              <a:rPr lang="en-US" b="1" dirty="0">
                <a:latin typeface="Roboto Light" panose="02000000000000000000" pitchFamily="2" charset="0"/>
                <a:ea typeface="Roboto Light" panose="02000000000000000000" pitchFamily="2" charset="0"/>
              </a:rPr>
              <a:t>Relevance of APIF to Infrastructure Finance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romanUcPeriod"/>
            </a:pPr>
            <a:r>
              <a:rPr lang="en-US" b="1" dirty="0">
                <a:latin typeface="Roboto Light" panose="02000000000000000000" pitchFamily="2" charset="0"/>
                <a:ea typeface="Roboto Light" panose="02000000000000000000" pitchFamily="2" charset="0"/>
              </a:rPr>
              <a:t>Financial Resources 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romanUcPeriod"/>
            </a:pPr>
            <a:r>
              <a:rPr lang="en-US" b="1" dirty="0">
                <a:latin typeface="Roboto Light" panose="02000000000000000000" pitchFamily="2" charset="0"/>
                <a:ea typeface="Roboto Light" panose="02000000000000000000" pitchFamily="2" charset="0"/>
              </a:rPr>
              <a:t>Project Cycle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romanUcPeriod"/>
            </a:pPr>
            <a:r>
              <a:rPr lang="en-US" b="1" dirty="0">
                <a:latin typeface="Roboto Light" panose="02000000000000000000" pitchFamily="2" charset="0"/>
                <a:ea typeface="Roboto Light" panose="02000000000000000000" pitchFamily="2" charset="0"/>
              </a:rPr>
              <a:t>Performance of APIF Since Inception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romanUcPeriod"/>
            </a:pPr>
            <a:r>
              <a:rPr lang="en-US" b="1" dirty="0">
                <a:latin typeface="Roboto Light" panose="02000000000000000000" pitchFamily="2" charset="0"/>
                <a:ea typeface="Roboto Light" panose="02000000000000000000" pitchFamily="2" charset="0"/>
              </a:rPr>
              <a:t>Success Stories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romanUcPeriod"/>
            </a:pPr>
            <a:r>
              <a:rPr lang="en-US" b="1" dirty="0">
                <a:latin typeface="Roboto Light" panose="02000000000000000000" pitchFamily="2" charset="0"/>
                <a:ea typeface="Roboto Light" panose="02000000000000000000" pitchFamily="2" charset="0"/>
              </a:rPr>
              <a:t>Areas of Engagement with APIF</a:t>
            </a:r>
          </a:p>
          <a:p>
            <a:pPr marL="369286" indent="-369286">
              <a:lnSpc>
                <a:spcPct val="200000"/>
              </a:lnSpc>
              <a:buFont typeface="+mj-lt"/>
              <a:buAutoNum type="romanLcPeriod"/>
            </a:pPr>
            <a:endParaRPr lang="en-US" sz="1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2027488" cy="6857999"/>
          </a:xfrm>
          <a:prstGeom prst="rect">
            <a:avLst/>
          </a:prstGeom>
          <a:solidFill>
            <a:srgbClr val="0C3C48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84406" tIns="84406" rIns="84406" bIns="84406" numCol="1" rtlCol="0" anchor="ctr" anchorCtr="0" compatLnSpc="1">
            <a:prstTxWarp prst="textNoShape">
              <a:avLst/>
            </a:prstTxWarp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endParaRPr lang="en-US" sz="1292"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85598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D24691-E961-4F8E-BB2C-41B903F1175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355"/>
            <a:ext cx="836295" cy="102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75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20636"/>
            <a:ext cx="7315200" cy="1070364"/>
          </a:xfrm>
        </p:spPr>
        <p:txBody>
          <a:bodyPr>
            <a:normAutofit/>
          </a:bodyPr>
          <a:lstStyle/>
          <a:p>
            <a:r>
              <a:rPr lang="en-US" sz="4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9482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41447" y="990600"/>
            <a:ext cx="8642350" cy="4343400"/>
          </a:xfrm>
        </p:spPr>
        <p:txBody>
          <a:bodyPr rtlCol="0">
            <a:noAutofit/>
          </a:bodyPr>
          <a:lstStyle/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Waqf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(plural: Awqaf) is defined as a perpetual endowment.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Creating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a waqf involves setting aside certain assets and </a:t>
            </a: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preserving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them so that benefits </a:t>
            </a: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continuously flow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to the beneficiaries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The corpus (endowed asset) of a waqf can be </a:t>
            </a: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kind (e.g. real estate, shares etc.) or cash</a:t>
            </a:r>
            <a:endParaRPr lang="en-US" sz="2400" dirty="0"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Major </a:t>
            </a: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historical role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in supporting Muslim World’s social infrastructure and major </a:t>
            </a: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contemporary role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in the West (e.g. Harvard’s endowment at approx. USD 40 billion)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Religious and philanthropic incentives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to give </a:t>
            </a: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– capturing private savings and transmitting inter-generationally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as social wealth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986657-65ED-4C2C-8E90-9FB07CF04BD8}"/>
              </a:ext>
            </a:extLst>
          </p:cNvPr>
          <p:cNvSpPr/>
          <p:nvPr/>
        </p:nvSpPr>
        <p:spPr>
          <a:xfrm>
            <a:off x="250825" y="271531"/>
            <a:ext cx="8642350" cy="523220"/>
          </a:xfrm>
          <a:prstGeom prst="rect">
            <a:avLst/>
          </a:prstGeom>
          <a:solidFill>
            <a:srgbClr val="0C3C48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I. Background on </a:t>
            </a:r>
            <a:r>
              <a:rPr lang="en-US" sz="2800" dirty="0" err="1">
                <a:solidFill>
                  <a:prstClr val="white"/>
                </a:solidFill>
                <a:latin typeface="Oswald" panose="00000500000000000000" pitchFamily="2" charset="0"/>
              </a:rPr>
              <a:t>Awqaf</a:t>
            </a:r>
            <a:endParaRPr lang="en-US" sz="2800" dirty="0">
              <a:solidFill>
                <a:prstClr val="white"/>
              </a:solidFill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0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50825" y="990600"/>
            <a:ext cx="8642350" cy="4343400"/>
          </a:xfrm>
        </p:spPr>
        <p:txBody>
          <a:bodyPr rtlCol="0">
            <a:noAutofit/>
          </a:bodyPr>
          <a:lstStyle/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b="1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Operationalizing Awqaf </a:t>
            </a:r>
            <a:r>
              <a:rPr lang="en-US" sz="24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support via an </a:t>
            </a:r>
            <a:r>
              <a:rPr lang="en-US" sz="2400" b="1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Impact Investment Fund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Uses an </a:t>
            </a:r>
            <a:r>
              <a:rPr lang="en-US" sz="2400" b="1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Islamic mode of financing </a:t>
            </a:r>
            <a:r>
              <a:rPr lang="en-US" sz="24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to promote a form of </a:t>
            </a:r>
            <a:r>
              <a:rPr lang="en-US" sz="2400" b="1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Islamic social finance</a:t>
            </a:r>
            <a:r>
              <a:rPr lang="en-US" sz="24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– Awqaf (Islamic Charitable Endowments)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Commenced operations in </a:t>
            </a:r>
            <a:r>
              <a:rPr lang="en-US" sz="2400" b="1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2001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Started providing financing for the development of </a:t>
            </a:r>
            <a:r>
              <a:rPr lang="en-US" sz="2400" b="1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idle Waqf lands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Has </a:t>
            </a:r>
            <a:r>
              <a:rPr lang="en-US" sz="2400" b="1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become a unique fund</a:t>
            </a:r>
            <a:r>
              <a:rPr lang="en-US" sz="24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400" b="1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development model </a:t>
            </a:r>
            <a:r>
              <a:rPr lang="en-US" sz="24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in MDBs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Helps achieve </a:t>
            </a:r>
            <a:r>
              <a:rPr lang="en-US" sz="2400" b="1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financial sustainability through financing the establishment of charitable endowments </a:t>
            </a:r>
            <a:r>
              <a:rPr lang="en-US" sz="24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(Awqaf Ministries, NGOs, etc.) </a:t>
            </a:r>
            <a:r>
              <a:rPr lang="en-US" sz="2400" b="1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(2</a:t>
            </a:r>
            <a:r>
              <a:rPr lang="en-US" sz="2400" b="1" baseline="30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nd</a:t>
            </a:r>
            <a:r>
              <a:rPr lang="en-US" sz="2400" b="1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-degree development)</a:t>
            </a:r>
            <a:endParaRPr lang="en-US" sz="2400" dirty="0">
              <a:solidFill>
                <a:srgbClr val="0D3B46"/>
              </a:solidFill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3B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986657-65ED-4C2C-8E90-9FB07CF04BD8}"/>
              </a:ext>
            </a:extLst>
          </p:cNvPr>
          <p:cNvSpPr/>
          <p:nvPr/>
        </p:nvSpPr>
        <p:spPr>
          <a:xfrm>
            <a:off x="250825" y="271531"/>
            <a:ext cx="8642350" cy="523220"/>
          </a:xfrm>
          <a:prstGeom prst="rect">
            <a:avLst/>
          </a:prstGeom>
          <a:solidFill>
            <a:srgbClr val="0C3C48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II. The Awqaf Properties Investment Fund (APIF)</a:t>
            </a:r>
          </a:p>
        </p:txBody>
      </p:sp>
    </p:spTree>
    <p:extLst>
      <p:ext uri="{BB962C8B-B14F-4D97-AF65-F5344CB8AC3E}">
        <p14:creationId xmlns:p14="http://schemas.microsoft.com/office/powerpoint/2010/main" val="192733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3B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986657-65ED-4C2C-8E90-9FB07CF04BD8}"/>
              </a:ext>
            </a:extLst>
          </p:cNvPr>
          <p:cNvSpPr/>
          <p:nvPr/>
        </p:nvSpPr>
        <p:spPr>
          <a:xfrm>
            <a:off x="250825" y="271531"/>
            <a:ext cx="8642350" cy="523220"/>
          </a:xfrm>
          <a:prstGeom prst="rect">
            <a:avLst/>
          </a:prstGeom>
          <a:solidFill>
            <a:srgbClr val="0C3C48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APIF Schematic and SDGs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B678DA-DAD1-4436-8E2D-EF3918FA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74" y="838200"/>
            <a:ext cx="6668579" cy="58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1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3B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986657-65ED-4C2C-8E90-9FB07CF04BD8}"/>
              </a:ext>
            </a:extLst>
          </p:cNvPr>
          <p:cNvSpPr/>
          <p:nvPr/>
        </p:nvSpPr>
        <p:spPr>
          <a:xfrm>
            <a:off x="250825" y="284231"/>
            <a:ext cx="8642350" cy="523220"/>
          </a:xfrm>
          <a:prstGeom prst="rect">
            <a:avLst/>
          </a:prstGeom>
          <a:solidFill>
            <a:srgbClr val="0C3C48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III. Relevance of APIF to Infrastructure Finance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0F072F0-B134-4C1C-A84D-19CCEE42C800}"/>
              </a:ext>
            </a:extLst>
          </p:cNvPr>
          <p:cNvSpPr txBox="1">
            <a:spLocks/>
          </p:cNvSpPr>
          <p:nvPr/>
        </p:nvSpPr>
        <p:spPr>
          <a:xfrm>
            <a:off x="250825" y="1142999"/>
            <a:ext cx="8642350" cy="5165725"/>
          </a:xfrm>
        </p:spPr>
        <p:txBody>
          <a:bodyPr rtlCol="0">
            <a:noAutofit/>
          </a:bodyPr>
          <a:lstStyle>
            <a:lvl1pPr marL="171462" indent="-171462" algn="l" defTabSz="68584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84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07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30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53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76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98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21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844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Beyond the traditional scope of infrastructure projects, Awqaf decentralize the </a:t>
            </a:r>
            <a:r>
              <a:rPr lang="en-US" sz="20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funding of post-completion operations and maintenance expenses, relieving fiscal pressures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There is great potential for </a:t>
            </a:r>
            <a:r>
              <a:rPr lang="en-US" sz="20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Waqf as a component of other infrastructure projects, especially social infrastructure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Private management and incentive structure to support </a:t>
            </a:r>
            <a:r>
              <a:rPr lang="en-US" sz="20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public services – relieving fiscal pressures</a:t>
            </a: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on governments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APIF projects have successfully supported non-profit social infrastructure facilities in </a:t>
            </a:r>
            <a:r>
              <a:rPr lang="en-US" sz="20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areas of fragility and conflict </a:t>
            </a: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(e.g. through establishing </a:t>
            </a:r>
            <a:r>
              <a:rPr lang="en-US" sz="2000" dirty="0" err="1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Awqaf</a:t>
            </a: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assets in other stable countries)</a:t>
            </a:r>
          </a:p>
          <a:p>
            <a:pPr marL="746125" lvl="3" indent="-342900" algn="just">
              <a:lnSpc>
                <a:spcPct val="100000"/>
              </a:lnSpc>
              <a:spcBef>
                <a:spcPts val="18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APIF, as an impact investment fund, can help </a:t>
            </a:r>
            <a:r>
              <a:rPr lang="en-US" sz="20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mobilize private investment</a:t>
            </a: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to ultimately support public services/social infrastructure </a:t>
            </a:r>
            <a:r>
              <a:rPr lang="en-US" sz="20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otherwise unattractive to private investment (e.g. in Rural/distant areas)</a:t>
            </a:r>
          </a:p>
        </p:txBody>
      </p:sp>
    </p:spTree>
    <p:extLst>
      <p:ext uri="{BB962C8B-B14F-4D97-AF65-F5344CB8AC3E}">
        <p14:creationId xmlns:p14="http://schemas.microsoft.com/office/powerpoint/2010/main" val="104284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142974257"/>
              </p:ext>
            </p:extLst>
          </p:nvPr>
        </p:nvGraphicFramePr>
        <p:xfrm>
          <a:off x="1219200" y="1295400"/>
          <a:ext cx="6705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E9868A5-E990-4848-A25C-B14BE71A5CD8}"/>
              </a:ext>
            </a:extLst>
          </p:cNvPr>
          <p:cNvSpPr/>
          <p:nvPr/>
        </p:nvSpPr>
        <p:spPr>
          <a:xfrm>
            <a:off x="250825" y="284231"/>
            <a:ext cx="8642350" cy="523220"/>
          </a:xfrm>
          <a:prstGeom prst="rect">
            <a:avLst/>
          </a:prstGeom>
          <a:solidFill>
            <a:srgbClr val="0C3C48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IV. Financial Resources</a:t>
            </a:r>
          </a:p>
        </p:txBody>
      </p:sp>
    </p:spTree>
    <p:extLst>
      <p:ext uri="{BB962C8B-B14F-4D97-AF65-F5344CB8AC3E}">
        <p14:creationId xmlns:p14="http://schemas.microsoft.com/office/powerpoint/2010/main" val="355920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160" y="1846696"/>
            <a:ext cx="1905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cs typeface="Times New Roman" pitchFamily="18" charset="0"/>
              </a:rPr>
              <a:t>Identification and Official Request</a:t>
            </a:r>
          </a:p>
          <a:p>
            <a:pPr lvl="0"/>
            <a:r>
              <a:rPr lang="en-US" b="1" dirty="0">
                <a:cs typeface="Times New Roman" pitchFamily="18" charset="0"/>
              </a:rPr>
              <a:t>(Sovereign or not</a:t>
            </a:r>
            <a:r>
              <a:rPr lang="en-US" b="1" u="sng" dirty="0">
                <a:cs typeface="Times New Roman" pitchFamily="18" charset="0"/>
              </a:rPr>
              <a:t>)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495550" y="1862075"/>
            <a:ext cx="16954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cs typeface="Times New Roman" pitchFamily="18" charset="0"/>
              </a:rPr>
              <a:t>Legal Clearance </a:t>
            </a:r>
            <a:endParaRPr lang="en-GB" b="1" dirty="0"/>
          </a:p>
          <a:p>
            <a:endParaRPr lang="en-GB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680857" y="1849121"/>
            <a:ext cx="1905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cs typeface="Times New Roman" pitchFamily="18" charset="0"/>
              </a:rPr>
              <a:t>Concept Clearance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43057" y="1862075"/>
            <a:ext cx="1905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cs typeface="Times New Roman" pitchFamily="18" charset="0"/>
              </a:rPr>
              <a:t>Preparation &amp; Appraisal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43057" y="2951959"/>
            <a:ext cx="1905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cs typeface="Times New Roman" pitchFamily="18" charset="0"/>
              </a:rPr>
              <a:t>Approval of </a:t>
            </a:r>
            <a:r>
              <a:rPr lang="en-US" b="1" dirty="0" err="1">
                <a:cs typeface="Times New Roman" pitchFamily="18" charset="0"/>
              </a:rPr>
              <a:t>IsDB</a:t>
            </a:r>
            <a:r>
              <a:rPr lang="en-US" b="1" dirty="0">
                <a:cs typeface="Times New Roman" pitchFamily="18" charset="0"/>
              </a:rPr>
              <a:t> Management 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43057" y="3982723"/>
            <a:ext cx="1905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cs typeface="Times New Roman" pitchFamily="18" charset="0"/>
              </a:rPr>
              <a:t>Signing of Financing Agreements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52950" y="5373700"/>
            <a:ext cx="1905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cs typeface="Times New Roman" pitchFamily="18" charset="0"/>
              </a:rPr>
              <a:t>Implementation &amp; Disbursement    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32171" y="5373701"/>
            <a:ext cx="1905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cs typeface="Times New Roman" pitchFamily="18" charset="0"/>
              </a:rPr>
              <a:t>Declaration of Effectiveness 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11161" y="5349555"/>
            <a:ext cx="1905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cs typeface="Times New Roman" pitchFamily="18" charset="0"/>
              </a:rPr>
              <a:t>Completion &amp; Closure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160" y="5349554"/>
            <a:ext cx="168660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cs typeface="Times New Roman" pitchFamily="18" charset="0"/>
              </a:rPr>
              <a:t>Post Evaluation</a:t>
            </a:r>
          </a:p>
          <a:p>
            <a:pPr lvl="0"/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121353" y="2023657"/>
            <a:ext cx="36195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6585857" y="1971889"/>
            <a:ext cx="36195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>
            <a:off x="4254953" y="2008279"/>
            <a:ext cx="36195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5243299">
            <a:off x="7803696" y="2602752"/>
            <a:ext cx="36195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5243299">
            <a:off x="7814581" y="3659872"/>
            <a:ext cx="36195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 rot="5243299">
            <a:off x="7814581" y="4978294"/>
            <a:ext cx="36195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10800000">
            <a:off x="6564085" y="5512450"/>
            <a:ext cx="36195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 rot="10800000">
            <a:off x="4155620" y="5511137"/>
            <a:ext cx="36195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10800000">
            <a:off x="1813833" y="5511137"/>
            <a:ext cx="36195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12727" y="3056225"/>
            <a:ext cx="5724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latin typeface="Roboto Light" panose="02000000000000000000" pitchFamily="2" charset="0"/>
                <a:ea typeface="Roboto Light" panose="02000000000000000000" pitchFamily="2" charset="0"/>
              </a:rPr>
              <a:t>Official Request could be: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Sovereign from MCs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Non-sovereigns (e.g. charitable organizations)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1A564B-4882-4FD6-A05B-8A6CD5279880}"/>
              </a:ext>
            </a:extLst>
          </p:cNvPr>
          <p:cNvSpPr/>
          <p:nvPr/>
        </p:nvSpPr>
        <p:spPr>
          <a:xfrm>
            <a:off x="250825" y="284231"/>
            <a:ext cx="8642350" cy="523220"/>
          </a:xfrm>
          <a:prstGeom prst="rect">
            <a:avLst/>
          </a:prstGeom>
          <a:solidFill>
            <a:srgbClr val="0C3C48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V. Project Cycle for Waqf Projects</a:t>
            </a:r>
          </a:p>
        </p:txBody>
      </p:sp>
    </p:spTree>
    <p:extLst>
      <p:ext uri="{BB962C8B-B14F-4D97-AF65-F5344CB8AC3E}">
        <p14:creationId xmlns:p14="http://schemas.microsoft.com/office/powerpoint/2010/main" val="289085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4" y="1142999"/>
            <a:ext cx="8642351" cy="5430769"/>
          </a:xfrm>
        </p:spPr>
        <p:txBody>
          <a:bodyPr rtlCol="0">
            <a:normAutofit lnSpcReduction="10000"/>
          </a:bodyPr>
          <a:lstStyle/>
          <a:p>
            <a:pPr marL="687387" lvl="1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itchFamily="18" charset="0"/>
              </a:rPr>
              <a:t>Revenue-generating real estate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itchFamily="18" charset="0"/>
              </a:rPr>
              <a:t>endowment projects, including:</a:t>
            </a:r>
            <a:endParaRPr lang="en-US" sz="2400" b="1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endParaRPr>
          </a:p>
          <a:p>
            <a:pPr marL="1030287" lvl="3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itchFamily="18" charset="0"/>
              </a:rPr>
              <a:t>Residential</a:t>
            </a:r>
            <a:r>
              <a:rPr lang="fr-FR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itchFamily="18" charset="0"/>
              </a:rPr>
              <a:t> buildings</a:t>
            </a:r>
            <a:endParaRPr lang="en-US" sz="2400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endParaRPr>
          </a:p>
          <a:p>
            <a:pPr marL="1030287" lvl="3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itchFamily="18" charset="0"/>
              </a:rPr>
              <a:t>Commercial buildings </a:t>
            </a:r>
          </a:p>
          <a:p>
            <a:pPr marL="1030287" lvl="3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itchFamily="18" charset="0"/>
              </a:rPr>
              <a:t>Mixed-use development</a:t>
            </a:r>
          </a:p>
          <a:p>
            <a:pPr marL="687387" lvl="1" indent="-342900"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endParaRPr>
          </a:p>
          <a:p>
            <a:pPr marL="687387" lvl="1" indent="-342900"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endParaRPr>
          </a:p>
          <a:p>
            <a:pPr marL="687387" lvl="1" indent="-3429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itchFamily="18" charset="0"/>
              </a:rPr>
              <a:t>Projects may be:</a:t>
            </a:r>
          </a:p>
          <a:p>
            <a:pPr marL="1139825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itchFamily="18" charset="0"/>
              </a:rPr>
              <a:t>New construction</a:t>
            </a:r>
          </a:p>
          <a:p>
            <a:pPr marL="1139825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itchFamily="18" charset="0"/>
              </a:rPr>
              <a:t>Extension of existing buildings</a:t>
            </a:r>
          </a:p>
          <a:p>
            <a:pPr marL="1139825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itchFamily="18" charset="0"/>
              </a:rPr>
              <a:t>Renovation/rehabilitation of existing buildings</a:t>
            </a:r>
          </a:p>
          <a:p>
            <a:pPr marL="1139825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Times New Roman" pitchFamily="18" charset="0"/>
              </a:rPr>
              <a:t>Purchase and conversion of existing buildings to waqf properties</a:t>
            </a:r>
          </a:p>
          <a:p>
            <a:pPr marL="682625" lvl="1" indent="-682625"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62111E-4FC9-4208-8019-8AE96C6B30FB}"/>
              </a:ext>
            </a:extLst>
          </p:cNvPr>
          <p:cNvSpPr/>
          <p:nvPr/>
        </p:nvSpPr>
        <p:spPr>
          <a:xfrm>
            <a:off x="250825" y="284231"/>
            <a:ext cx="8642350" cy="523220"/>
          </a:xfrm>
          <a:prstGeom prst="rect">
            <a:avLst/>
          </a:prstGeom>
          <a:solidFill>
            <a:srgbClr val="0C3C48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Oswald" panose="00000500000000000000" pitchFamily="2" charset="0"/>
              </a:rPr>
              <a:t>Types of Projects Financed by APIF</a:t>
            </a:r>
          </a:p>
        </p:txBody>
      </p:sp>
    </p:spTree>
    <p:extLst>
      <p:ext uri="{BB962C8B-B14F-4D97-AF65-F5344CB8AC3E}">
        <p14:creationId xmlns:p14="http://schemas.microsoft.com/office/powerpoint/2010/main" val="1151940448"/>
      </p:ext>
    </p:extLst>
  </p:cSld>
  <p:clrMapOvr>
    <a:masterClrMapping/>
  </p:clrMapOvr>
</p:sld>
</file>

<file path=ppt/theme/theme1.xml><?xml version="1.0" encoding="utf-8"?>
<a:theme xmlns:a="http://schemas.openxmlformats.org/drawingml/2006/main" name="IsDB | Powerpoint Template | 25.4 x 19.05">
  <a:themeElements>
    <a:clrScheme name="IsDB ">
      <a:dk1>
        <a:srgbClr val="0D3B46"/>
      </a:dk1>
      <a:lt1>
        <a:srgbClr val="FFFFFF"/>
      </a:lt1>
      <a:dk2>
        <a:srgbClr val="0D3B46"/>
      </a:dk2>
      <a:lt2>
        <a:srgbClr val="E7E6E6"/>
      </a:lt2>
      <a:accent1>
        <a:srgbClr val="40AA35"/>
      </a:accent1>
      <a:accent2>
        <a:srgbClr val="233771"/>
      </a:accent2>
      <a:accent3>
        <a:srgbClr val="C6C9D0"/>
      </a:accent3>
      <a:accent4>
        <a:srgbClr val="E0C003"/>
      </a:accent4>
      <a:accent5>
        <a:srgbClr val="24B4B5"/>
      </a:accent5>
      <a:accent6>
        <a:srgbClr val="40AA35"/>
      </a:accent6>
      <a:hlink>
        <a:srgbClr val="24B4B5"/>
      </a:hlink>
      <a:folHlink>
        <a:srgbClr val="E3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40581</TotalTime>
  <Words>1082</Words>
  <Application>Microsoft Office PowerPoint</Application>
  <PresentationFormat>On-screen Show (4:3)</PresentationFormat>
  <Paragraphs>172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Oswald</vt:lpstr>
      <vt:lpstr>Roboto</vt:lpstr>
      <vt:lpstr>Roboto Light</vt:lpstr>
      <vt:lpstr>Times New Roman</vt:lpstr>
      <vt:lpstr>Wingdings</vt:lpstr>
      <vt:lpstr>IsDB | Powerpoint Template | 25.4 x 19.05</vt:lpstr>
      <vt:lpstr>Awqaf Properties Investment Fund (APIF) A Model for Sustainable Development and Infrastructure Finance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Performance of APIF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Umair Hussain</dc:creator>
  <cp:lastModifiedBy>Yoseph Ataa Alsawady</cp:lastModifiedBy>
  <cp:revision>1593</cp:revision>
  <cp:lastPrinted>2019-11-07T05:42:02Z</cp:lastPrinted>
  <dcterms:created xsi:type="dcterms:W3CDTF">2006-08-16T00:00:00Z</dcterms:created>
  <dcterms:modified xsi:type="dcterms:W3CDTF">2020-10-05T20:33:04Z</dcterms:modified>
</cp:coreProperties>
</file>