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1" r:id="rId3"/>
    <p:sldId id="266" r:id="rId4"/>
    <p:sldId id="263" r:id="rId5"/>
    <p:sldId id="269" r:id="rId6"/>
    <p:sldId id="264" r:id="rId7"/>
    <p:sldId id="265" r:id="rId8"/>
    <p:sldId id="267" r:id="rId9"/>
    <p:sldId id="268"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9" autoAdjust="0"/>
    <p:restoredTop sz="81679" autoAdjust="0"/>
  </p:normalViewPr>
  <p:slideViewPr>
    <p:cSldViewPr snapToGrid="0">
      <p:cViewPr>
        <p:scale>
          <a:sx n="59" d="100"/>
          <a:sy n="59" d="100"/>
        </p:scale>
        <p:origin x="-1544" y="-7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594E18-88AE-4E5B-A023-ADDD82DA446A}" type="datetimeFigureOut">
              <a:rPr lang="en-US" smtClean="0"/>
              <a:t>11/22/18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103083-40A8-4CA1-AD9E-AF2FB9B61EB1}" type="slidenum">
              <a:rPr lang="en-US" smtClean="0"/>
              <a:t>‹#›</a:t>
            </a:fld>
            <a:endParaRPr lang="en-US"/>
          </a:p>
        </p:txBody>
      </p:sp>
    </p:spTree>
    <p:extLst>
      <p:ext uri="{BB962C8B-B14F-4D97-AF65-F5344CB8AC3E}">
        <p14:creationId xmlns:p14="http://schemas.microsoft.com/office/powerpoint/2010/main" val="4081046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students </a:t>
            </a:r>
            <a:r>
              <a:rPr lang="en-US" dirty="0" smtClean="0"/>
              <a:t>three </a:t>
            </a:r>
            <a:r>
              <a:rPr lang="en-US" dirty="0"/>
              <a:t>minutes to respond</a:t>
            </a:r>
            <a:r>
              <a:rPr lang="en-US" baseline="0" dirty="0"/>
              <a:t> to the questions. For two minutes, call on students to respond to the questions. This activity is intended to gather ideas; it is not necessary to inform students if they were correct or not. </a:t>
            </a:r>
            <a:r>
              <a:rPr lang="en-US" baseline="0" dirty="0" smtClean="0"/>
              <a:t>Make sure a copy of the book is available for students who want to read the entire book following this lesson. </a:t>
            </a:r>
            <a:endParaRPr lang="en-US" dirty="0"/>
          </a:p>
        </p:txBody>
      </p:sp>
      <p:sp>
        <p:nvSpPr>
          <p:cNvPr id="4" name="Slide Number Placeholder 3"/>
          <p:cNvSpPr>
            <a:spLocks noGrp="1"/>
          </p:cNvSpPr>
          <p:nvPr>
            <p:ph type="sldNum" sz="quarter" idx="10"/>
          </p:nvPr>
        </p:nvSpPr>
        <p:spPr/>
        <p:txBody>
          <a:bodyPr/>
          <a:lstStyle/>
          <a:p>
            <a:fld id="{BE103083-40A8-4CA1-AD9E-AF2FB9B61EB1}" type="slidenum">
              <a:rPr lang="en-US" smtClean="0"/>
              <a:t>1</a:t>
            </a:fld>
            <a:endParaRPr lang="en-US"/>
          </a:p>
        </p:txBody>
      </p:sp>
    </p:spTree>
    <p:extLst>
      <p:ext uri="{BB962C8B-B14F-4D97-AF65-F5344CB8AC3E}">
        <p14:creationId xmlns:p14="http://schemas.microsoft.com/office/powerpoint/2010/main" val="16012218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narrative writing</a:t>
            </a:r>
            <a:r>
              <a:rPr lang="en-US" baseline="0" dirty="0"/>
              <a:t> prompt that </a:t>
            </a:r>
            <a:r>
              <a:rPr lang="en-US" baseline="0" dirty="0" smtClean="0"/>
              <a:t>can </a:t>
            </a:r>
            <a:r>
              <a:rPr lang="en-US" baseline="0" dirty="0"/>
              <a:t>be used to extend the unit on the picture book. Before presenting to your class, consider providing students with a rubric that aligns to your respective state test. </a:t>
            </a:r>
          </a:p>
          <a:p>
            <a:endParaRPr lang="en-US" baseline="0" dirty="0" smtClean="0"/>
          </a:p>
          <a:p>
            <a:r>
              <a:rPr lang="en-US" baseline="0" dirty="0" smtClean="0"/>
              <a:t>Tennessee’s </a:t>
            </a:r>
            <a:r>
              <a:rPr lang="en-US" baseline="0" dirty="0"/>
              <a:t>narrative writing rubric can be found here: </a:t>
            </a:r>
          </a:p>
          <a:p>
            <a:r>
              <a:rPr lang="en-US" dirty="0"/>
              <a:t>https://www.tn.gov/education/assessment/tcap-writing-rubrics.html</a:t>
            </a:r>
          </a:p>
          <a:p>
            <a:endParaRPr lang="en-US" dirty="0" smtClean="0"/>
          </a:p>
          <a:p>
            <a:r>
              <a:rPr lang="en-US" dirty="0" smtClean="0"/>
              <a:t>Also</a:t>
            </a:r>
            <a:r>
              <a:rPr lang="en-US" baseline="0" dirty="0"/>
              <a:t>, students would benefit from </a:t>
            </a:r>
            <a:r>
              <a:rPr lang="en-US" baseline="0" dirty="0" smtClean="0"/>
              <a:t>a mentor text like all of Lorraine’s personal narratives in MEMPHIS, MARTIN AND THE MOUNTAINTOP. </a:t>
            </a:r>
            <a:r>
              <a:rPr lang="en-US" baseline="0" dirty="0"/>
              <a:t>Consider </a:t>
            </a:r>
            <a:r>
              <a:rPr lang="en-US" baseline="0" dirty="0" smtClean="0"/>
              <a:t>sharing other </a:t>
            </a:r>
            <a:r>
              <a:rPr lang="en-US" baseline="0" dirty="0"/>
              <a:t>strong narrative </a:t>
            </a:r>
            <a:r>
              <a:rPr lang="en-US" baseline="0" dirty="0" smtClean="0"/>
              <a:t>texts for </a:t>
            </a:r>
            <a:r>
              <a:rPr lang="en-US" baseline="0" dirty="0"/>
              <a:t>your grade </a:t>
            </a:r>
            <a:r>
              <a:rPr lang="en-US" baseline="0" dirty="0" err="1" smtClean="0"/>
              <a:t>leve</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BE103083-40A8-4CA1-AD9E-AF2FB9B61EB1}" type="slidenum">
              <a:rPr lang="en-US" smtClean="0"/>
              <a:t>10</a:t>
            </a:fld>
            <a:endParaRPr lang="en-US"/>
          </a:p>
        </p:txBody>
      </p:sp>
    </p:spTree>
    <p:extLst>
      <p:ext uri="{BB962C8B-B14F-4D97-AF65-F5344CB8AC3E}">
        <p14:creationId xmlns:p14="http://schemas.microsoft.com/office/powerpoint/2010/main" val="4077332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 So</a:t>
            </a:r>
            <a:r>
              <a:rPr lang="en-US" baseline="0" dirty="0"/>
              <a:t> / Know language helps students to break down the lesson’s purpose and the activities they will complete. Feel free to reword the standards to your personal or school’s expectations for learning target language. </a:t>
            </a:r>
            <a:endParaRPr lang="en-US" dirty="0"/>
          </a:p>
        </p:txBody>
      </p:sp>
      <p:sp>
        <p:nvSpPr>
          <p:cNvPr id="4" name="Slide Number Placeholder 3"/>
          <p:cNvSpPr>
            <a:spLocks noGrp="1"/>
          </p:cNvSpPr>
          <p:nvPr>
            <p:ph type="sldNum" sz="quarter" idx="10"/>
          </p:nvPr>
        </p:nvSpPr>
        <p:spPr/>
        <p:txBody>
          <a:bodyPr/>
          <a:lstStyle/>
          <a:p>
            <a:fld id="{BE103083-40A8-4CA1-AD9E-AF2FB9B61EB1}" type="slidenum">
              <a:rPr lang="en-US" smtClean="0"/>
              <a:t>2</a:t>
            </a:fld>
            <a:endParaRPr lang="en-US"/>
          </a:p>
        </p:txBody>
      </p:sp>
    </p:spTree>
    <p:extLst>
      <p:ext uri="{BB962C8B-B14F-4D97-AF65-F5344CB8AC3E}">
        <p14:creationId xmlns:p14="http://schemas.microsoft.com/office/powerpoint/2010/main" val="374251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to turn and talk to their neighbor to discuss</a:t>
            </a:r>
            <a:r>
              <a:rPr lang="en-US" baseline="0" dirty="0"/>
              <a:t> what figurative language is. Then, get students to share out what they discussed. Students will likely give examples of figurative language (e.g., alliteration, personification), but remind students that figurative language is anything that is worded in an imaginative or unusual way. Write student responses on chart paper or board to create an anchor chart of what you expect students to know about figurative language. Keep in mind that there are definitions on the following slide that should be added to the chart.  Also, depending on your students, you may need to point out that it is not always as important to identify the type of figurative language as it is to analyze its impact on the meaning of the text. </a:t>
            </a:r>
            <a:endParaRPr lang="en-US" dirty="0"/>
          </a:p>
        </p:txBody>
      </p:sp>
      <p:sp>
        <p:nvSpPr>
          <p:cNvPr id="4" name="Slide Number Placeholder 3"/>
          <p:cNvSpPr>
            <a:spLocks noGrp="1"/>
          </p:cNvSpPr>
          <p:nvPr>
            <p:ph type="sldNum" sz="quarter" idx="10"/>
          </p:nvPr>
        </p:nvSpPr>
        <p:spPr/>
        <p:txBody>
          <a:bodyPr/>
          <a:lstStyle/>
          <a:p>
            <a:fld id="{BE103083-40A8-4CA1-AD9E-AF2FB9B61EB1}" type="slidenum">
              <a:rPr lang="en-US" smtClean="0"/>
              <a:t>3</a:t>
            </a:fld>
            <a:endParaRPr lang="en-US"/>
          </a:p>
        </p:txBody>
      </p:sp>
    </p:spTree>
    <p:extLst>
      <p:ext uri="{BB962C8B-B14F-4D97-AF65-F5344CB8AC3E}">
        <p14:creationId xmlns:p14="http://schemas.microsoft.com/office/powerpoint/2010/main" val="3742672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a:t>
            </a:r>
            <a:r>
              <a:rPr lang="en-US" baseline="0" dirty="0"/>
              <a:t> the notes with students and invite them to take notes. It is suggested that you print these in advance to save instructional time. Common Core-aligned questions usually do not ask students to identify the type of figurative language in a passage; however, it is still beneficial for students to know the major types. </a:t>
            </a:r>
            <a:endParaRPr lang="en-US" dirty="0"/>
          </a:p>
        </p:txBody>
      </p:sp>
      <p:sp>
        <p:nvSpPr>
          <p:cNvPr id="4" name="Slide Number Placeholder 3"/>
          <p:cNvSpPr>
            <a:spLocks noGrp="1"/>
          </p:cNvSpPr>
          <p:nvPr>
            <p:ph type="sldNum" sz="quarter" idx="10"/>
          </p:nvPr>
        </p:nvSpPr>
        <p:spPr/>
        <p:txBody>
          <a:bodyPr/>
          <a:lstStyle/>
          <a:p>
            <a:fld id="{BE103083-40A8-4CA1-AD9E-AF2FB9B61EB1}" type="slidenum">
              <a:rPr lang="en-US" smtClean="0"/>
              <a:t>4</a:t>
            </a:fld>
            <a:endParaRPr lang="en-US"/>
          </a:p>
        </p:txBody>
      </p:sp>
    </p:spTree>
    <p:extLst>
      <p:ext uri="{BB962C8B-B14F-4D97-AF65-F5344CB8AC3E}">
        <p14:creationId xmlns:p14="http://schemas.microsoft.com/office/powerpoint/2010/main" val="4252755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over directions</a:t>
            </a:r>
            <a:r>
              <a:rPr lang="en-US" baseline="0" dirty="0"/>
              <a:t> for guided practice. Adjust the language in the third bullet point to fit your seating arrangement (e.g., shoulder partners, pairs, or groups). </a:t>
            </a:r>
            <a:endParaRPr lang="en-US" dirty="0"/>
          </a:p>
        </p:txBody>
      </p:sp>
      <p:sp>
        <p:nvSpPr>
          <p:cNvPr id="4" name="Slide Number Placeholder 3"/>
          <p:cNvSpPr>
            <a:spLocks noGrp="1"/>
          </p:cNvSpPr>
          <p:nvPr>
            <p:ph type="sldNum" sz="quarter" idx="10"/>
          </p:nvPr>
        </p:nvSpPr>
        <p:spPr/>
        <p:txBody>
          <a:bodyPr/>
          <a:lstStyle/>
          <a:p>
            <a:fld id="{BE103083-40A8-4CA1-AD9E-AF2FB9B61EB1}" type="slidenum">
              <a:rPr lang="en-US" smtClean="0"/>
              <a:t>5</a:t>
            </a:fld>
            <a:endParaRPr lang="en-US"/>
          </a:p>
        </p:txBody>
      </p:sp>
    </p:spTree>
    <p:extLst>
      <p:ext uri="{BB962C8B-B14F-4D97-AF65-F5344CB8AC3E}">
        <p14:creationId xmlns:p14="http://schemas.microsoft.com/office/powerpoint/2010/main" val="3078002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Reread</a:t>
            </a:r>
            <a:r>
              <a:rPr lang="en-US" baseline="0" dirty="0"/>
              <a:t> the excerpt to students. Ask students each question, giving them one to two minutes to write down their answers before sharing out. Then, invite students to share their answers with a neighbor or group. Last, cold-class students to share their responses with the whole class. </a:t>
            </a:r>
          </a:p>
          <a:p>
            <a:r>
              <a:rPr lang="en-US" baseline="0" dirty="0"/>
              <a:t>Students should recognize that this is not an actual storm</a:t>
            </a:r>
            <a:r>
              <a:rPr lang="en-US" baseline="0" dirty="0" smtClean="0"/>
              <a:t>, but a metaphor </a:t>
            </a:r>
            <a:r>
              <a:rPr lang="en-US" baseline="0" dirty="0"/>
              <a:t>that the speaker </a:t>
            </a:r>
            <a:r>
              <a:rPr lang="en-US" baseline="0" dirty="0" smtClean="0"/>
              <a:t>used referring </a:t>
            </a:r>
            <a:r>
              <a:rPr lang="en-US" baseline="0" dirty="0"/>
              <a:t>to an internal struggle. </a:t>
            </a:r>
          </a:p>
          <a:p>
            <a:r>
              <a:rPr lang="en-US" baseline="0" dirty="0"/>
              <a:t>For question two, students should recognize that the narrator uses this figurative language to compare her mother’s anger to a storm. It shows that the speaker, Lorraine, understands the anger and pain that her mother is experiencing. Her pain was “stirring” like a storm. </a:t>
            </a:r>
            <a:endParaRPr lang="en-US" dirty="0"/>
          </a:p>
        </p:txBody>
      </p:sp>
      <p:sp>
        <p:nvSpPr>
          <p:cNvPr id="4" name="Slide Number Placeholder 3"/>
          <p:cNvSpPr>
            <a:spLocks noGrp="1"/>
          </p:cNvSpPr>
          <p:nvPr>
            <p:ph type="sldNum" sz="quarter" idx="10"/>
          </p:nvPr>
        </p:nvSpPr>
        <p:spPr/>
        <p:txBody>
          <a:bodyPr/>
          <a:lstStyle/>
          <a:p>
            <a:fld id="{BE103083-40A8-4CA1-AD9E-AF2FB9B61EB1}" type="slidenum">
              <a:rPr lang="en-US" smtClean="0"/>
              <a:t>6</a:t>
            </a:fld>
            <a:endParaRPr lang="en-US"/>
          </a:p>
        </p:txBody>
      </p:sp>
    </p:spTree>
    <p:extLst>
      <p:ext uri="{BB962C8B-B14F-4D97-AF65-F5344CB8AC3E}">
        <p14:creationId xmlns:p14="http://schemas.microsoft.com/office/powerpoint/2010/main" val="1896425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Reread</a:t>
            </a:r>
            <a:r>
              <a:rPr lang="en-US" baseline="0" dirty="0"/>
              <a:t> the excerpt to students. Ask students each question, giving them one to two minutes to write down their answers before sharing out. Then, invite students to share their answers with a neighbor or group. Last, cold-class students to share their responses with the whole class. </a:t>
            </a:r>
          </a:p>
          <a:p>
            <a:r>
              <a:rPr lang="en-US" dirty="0"/>
              <a:t>Students should recognize that the speaker was emphasizing</a:t>
            </a:r>
            <a:r>
              <a:rPr lang="en-US" baseline="0" dirty="0"/>
              <a:t> that the mayor seemed menacing or scary and would not compromise. The speaker feels helpless because the mayor will not help these men. </a:t>
            </a:r>
          </a:p>
        </p:txBody>
      </p:sp>
      <p:sp>
        <p:nvSpPr>
          <p:cNvPr id="4" name="Slide Number Placeholder 3"/>
          <p:cNvSpPr>
            <a:spLocks noGrp="1"/>
          </p:cNvSpPr>
          <p:nvPr>
            <p:ph type="sldNum" sz="quarter" idx="10"/>
          </p:nvPr>
        </p:nvSpPr>
        <p:spPr/>
        <p:txBody>
          <a:bodyPr/>
          <a:lstStyle/>
          <a:p>
            <a:fld id="{BE103083-40A8-4CA1-AD9E-AF2FB9B61EB1}" type="slidenum">
              <a:rPr lang="en-US" smtClean="0"/>
              <a:t>7</a:t>
            </a:fld>
            <a:endParaRPr lang="en-US"/>
          </a:p>
        </p:txBody>
      </p:sp>
    </p:spTree>
    <p:extLst>
      <p:ext uri="{BB962C8B-B14F-4D97-AF65-F5344CB8AC3E}">
        <p14:creationId xmlns:p14="http://schemas.microsoft.com/office/powerpoint/2010/main" val="2328709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Reread</a:t>
            </a:r>
            <a:r>
              <a:rPr lang="en-US" baseline="0" dirty="0"/>
              <a:t> the excerpt to students. </a:t>
            </a:r>
            <a:r>
              <a:rPr lang="en-US" baseline="0" dirty="0" smtClean="0"/>
              <a:t>Make note with students that the tile here is also a literary mechanism. “Silver Rights” is a metaphor representing “economics.” Then go on to ask students </a:t>
            </a:r>
            <a:r>
              <a:rPr lang="en-US" baseline="0" dirty="0"/>
              <a:t>each question, giving them one to two minutes to write down their answers before sharing out. </a:t>
            </a:r>
            <a:r>
              <a:rPr lang="en-US" baseline="0" dirty="0" smtClean="0"/>
              <a:t>Invite </a:t>
            </a:r>
            <a:r>
              <a:rPr lang="en-US" baseline="0" dirty="0"/>
              <a:t>students to share their answers with a neighbor or group. Last, </a:t>
            </a:r>
            <a:r>
              <a:rPr lang="en-US" baseline="0" dirty="0" smtClean="0"/>
              <a:t>request students </a:t>
            </a:r>
            <a:r>
              <a:rPr lang="en-US" baseline="0" dirty="0"/>
              <a:t>to share their responses with the whole class. </a:t>
            </a:r>
          </a:p>
          <a:p>
            <a:endParaRPr lang="en-US" dirty="0" smtClean="0"/>
          </a:p>
          <a:p>
            <a:r>
              <a:rPr lang="en-US" dirty="0" smtClean="0"/>
              <a:t>Students </a:t>
            </a:r>
            <a:r>
              <a:rPr lang="en-US" dirty="0"/>
              <a:t>should recognize that mounting here means</a:t>
            </a:r>
            <a:r>
              <a:rPr lang="en-US" baseline="0" dirty="0"/>
              <a:t> growing, later, or future. The word </a:t>
            </a:r>
            <a:r>
              <a:rPr lang="en-US" baseline="0" dirty="0" smtClean="0"/>
              <a:t>“slowly” </a:t>
            </a:r>
            <a:r>
              <a:rPr lang="en-US" baseline="0" dirty="0"/>
              <a:t>and the phrase “look back now” should have helped them find the meaning. The word mounting emphasizes the idea that the speaker was young when she experienced these events and did not fully comprehend the seriousness of what was happening yet. </a:t>
            </a:r>
            <a:endParaRPr lang="en-US" dirty="0"/>
          </a:p>
        </p:txBody>
      </p:sp>
      <p:sp>
        <p:nvSpPr>
          <p:cNvPr id="4" name="Slide Number Placeholder 3"/>
          <p:cNvSpPr>
            <a:spLocks noGrp="1"/>
          </p:cNvSpPr>
          <p:nvPr>
            <p:ph type="sldNum" sz="quarter" idx="10"/>
          </p:nvPr>
        </p:nvSpPr>
        <p:spPr/>
        <p:txBody>
          <a:bodyPr/>
          <a:lstStyle/>
          <a:p>
            <a:fld id="{BE103083-40A8-4CA1-AD9E-AF2FB9B61EB1}" type="slidenum">
              <a:rPr lang="en-US" smtClean="0"/>
              <a:t>8</a:t>
            </a:fld>
            <a:endParaRPr lang="en-US"/>
          </a:p>
        </p:txBody>
      </p:sp>
    </p:spTree>
    <p:extLst>
      <p:ext uri="{BB962C8B-B14F-4D97-AF65-F5344CB8AC3E}">
        <p14:creationId xmlns:p14="http://schemas.microsoft.com/office/powerpoint/2010/main" val="4292521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Distribute</a:t>
            </a:r>
            <a:r>
              <a:rPr lang="en-US" baseline="0" dirty="0" smtClean="0"/>
              <a:t> </a:t>
            </a:r>
            <a:r>
              <a:rPr lang="en-US" baseline="0" dirty="0"/>
              <a:t>the text-dependent questions that accompany this lesson. Students should complete this independently. </a:t>
            </a:r>
            <a:r>
              <a:rPr lang="en-US" baseline="0" dirty="0" smtClean="0"/>
              <a:t>Students can complete </a:t>
            </a:r>
            <a:r>
              <a:rPr lang="en-US" baseline="0" dirty="0"/>
              <a:t>for homework if necessary. </a:t>
            </a:r>
            <a:endParaRPr lang="en-US" dirty="0"/>
          </a:p>
        </p:txBody>
      </p:sp>
      <p:sp>
        <p:nvSpPr>
          <p:cNvPr id="4" name="Slide Number Placeholder 3"/>
          <p:cNvSpPr>
            <a:spLocks noGrp="1"/>
          </p:cNvSpPr>
          <p:nvPr>
            <p:ph type="sldNum" sz="quarter" idx="10"/>
          </p:nvPr>
        </p:nvSpPr>
        <p:spPr/>
        <p:txBody>
          <a:bodyPr/>
          <a:lstStyle/>
          <a:p>
            <a:fld id="{BE103083-40A8-4CA1-AD9E-AF2FB9B61EB1}" type="slidenum">
              <a:rPr lang="en-US" smtClean="0"/>
              <a:t>9</a:t>
            </a:fld>
            <a:endParaRPr lang="en-US"/>
          </a:p>
        </p:txBody>
      </p:sp>
    </p:spTree>
    <p:extLst>
      <p:ext uri="{BB962C8B-B14F-4D97-AF65-F5344CB8AC3E}">
        <p14:creationId xmlns:p14="http://schemas.microsoft.com/office/powerpoint/2010/main" val="40834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0A9AE7-140F-4477-8AA8-239AAC0238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660C1DB8-2E9B-45DE-ACD2-85F4B8208B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99EFD0E0-909B-49B3-AF6E-82DD6B87FB88}"/>
              </a:ext>
            </a:extLst>
          </p:cNvPr>
          <p:cNvSpPr>
            <a:spLocks noGrp="1"/>
          </p:cNvSpPr>
          <p:nvPr>
            <p:ph type="dt" sz="half" idx="10"/>
          </p:nvPr>
        </p:nvSpPr>
        <p:spPr/>
        <p:txBody>
          <a:bodyPr/>
          <a:lstStyle/>
          <a:p>
            <a:fld id="{5BC411D8-6C98-4B49-B5DE-DD9E402CA35E}" type="datetimeFigureOut">
              <a:rPr lang="en-US" smtClean="0"/>
              <a:t>11/22/18</a:t>
            </a:fld>
            <a:endParaRPr lang="en-US"/>
          </a:p>
        </p:txBody>
      </p:sp>
      <p:sp>
        <p:nvSpPr>
          <p:cNvPr id="5" name="Footer Placeholder 4">
            <a:extLst>
              <a:ext uri="{FF2B5EF4-FFF2-40B4-BE49-F238E27FC236}">
                <a16:creationId xmlns="" xmlns:a16="http://schemas.microsoft.com/office/drawing/2014/main" id="{BAC99946-2249-4824-BB98-918A1E2FC9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887CC3A9-836D-4907-8919-8AEED7AD3F0A}"/>
              </a:ext>
            </a:extLst>
          </p:cNvPr>
          <p:cNvSpPr>
            <a:spLocks noGrp="1"/>
          </p:cNvSpPr>
          <p:nvPr>
            <p:ph type="sldNum" sz="quarter" idx="12"/>
          </p:nvPr>
        </p:nvSpPr>
        <p:spPr/>
        <p:txBody>
          <a:bodyPr/>
          <a:lstStyle/>
          <a:p>
            <a:fld id="{2455DA46-C1F0-406A-BAE5-7A42DEEBA290}" type="slidenum">
              <a:rPr lang="en-US" smtClean="0"/>
              <a:t>‹#›</a:t>
            </a:fld>
            <a:endParaRPr lang="en-US"/>
          </a:p>
        </p:txBody>
      </p:sp>
    </p:spTree>
    <p:extLst>
      <p:ext uri="{BB962C8B-B14F-4D97-AF65-F5344CB8AC3E}">
        <p14:creationId xmlns:p14="http://schemas.microsoft.com/office/powerpoint/2010/main" val="1856831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223303-4DF5-4500-979E-A7376033A3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D1D0502B-413B-4267-9E10-7315E01FAD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FDF44CD-8918-48D9-BCF9-3068976EE357}"/>
              </a:ext>
            </a:extLst>
          </p:cNvPr>
          <p:cNvSpPr>
            <a:spLocks noGrp="1"/>
          </p:cNvSpPr>
          <p:nvPr>
            <p:ph type="dt" sz="half" idx="10"/>
          </p:nvPr>
        </p:nvSpPr>
        <p:spPr/>
        <p:txBody>
          <a:bodyPr/>
          <a:lstStyle/>
          <a:p>
            <a:fld id="{5BC411D8-6C98-4B49-B5DE-DD9E402CA35E}" type="datetimeFigureOut">
              <a:rPr lang="en-US" smtClean="0"/>
              <a:t>11/22/18</a:t>
            </a:fld>
            <a:endParaRPr lang="en-US"/>
          </a:p>
        </p:txBody>
      </p:sp>
      <p:sp>
        <p:nvSpPr>
          <p:cNvPr id="5" name="Footer Placeholder 4">
            <a:extLst>
              <a:ext uri="{FF2B5EF4-FFF2-40B4-BE49-F238E27FC236}">
                <a16:creationId xmlns="" xmlns:a16="http://schemas.microsoft.com/office/drawing/2014/main" id="{6271169D-5B67-400C-895F-B9B473C3EC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BA5971C-4A20-4AB1-B88B-A21B97C1903A}"/>
              </a:ext>
            </a:extLst>
          </p:cNvPr>
          <p:cNvSpPr>
            <a:spLocks noGrp="1"/>
          </p:cNvSpPr>
          <p:nvPr>
            <p:ph type="sldNum" sz="quarter" idx="12"/>
          </p:nvPr>
        </p:nvSpPr>
        <p:spPr/>
        <p:txBody>
          <a:bodyPr/>
          <a:lstStyle/>
          <a:p>
            <a:fld id="{2455DA46-C1F0-406A-BAE5-7A42DEEBA290}" type="slidenum">
              <a:rPr lang="en-US" smtClean="0"/>
              <a:t>‹#›</a:t>
            </a:fld>
            <a:endParaRPr lang="en-US"/>
          </a:p>
        </p:txBody>
      </p:sp>
    </p:spTree>
    <p:extLst>
      <p:ext uri="{BB962C8B-B14F-4D97-AF65-F5344CB8AC3E}">
        <p14:creationId xmlns:p14="http://schemas.microsoft.com/office/powerpoint/2010/main" val="534224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0D265B4-D2CE-4B6D-84E8-57083A6857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A897FDDE-D4B8-4D67-BF02-8EC7645512E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7EDA63B-C4EC-4359-B5D5-98C69CE57E61}"/>
              </a:ext>
            </a:extLst>
          </p:cNvPr>
          <p:cNvSpPr>
            <a:spLocks noGrp="1"/>
          </p:cNvSpPr>
          <p:nvPr>
            <p:ph type="dt" sz="half" idx="10"/>
          </p:nvPr>
        </p:nvSpPr>
        <p:spPr/>
        <p:txBody>
          <a:bodyPr/>
          <a:lstStyle/>
          <a:p>
            <a:fld id="{5BC411D8-6C98-4B49-B5DE-DD9E402CA35E}" type="datetimeFigureOut">
              <a:rPr lang="en-US" smtClean="0"/>
              <a:t>11/22/18</a:t>
            </a:fld>
            <a:endParaRPr lang="en-US"/>
          </a:p>
        </p:txBody>
      </p:sp>
      <p:sp>
        <p:nvSpPr>
          <p:cNvPr id="5" name="Footer Placeholder 4">
            <a:extLst>
              <a:ext uri="{FF2B5EF4-FFF2-40B4-BE49-F238E27FC236}">
                <a16:creationId xmlns="" xmlns:a16="http://schemas.microsoft.com/office/drawing/2014/main" id="{83570391-13D6-4391-83C5-1F4C8F2211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5A2118E-A430-4204-83AC-08794709FC4E}"/>
              </a:ext>
            </a:extLst>
          </p:cNvPr>
          <p:cNvSpPr>
            <a:spLocks noGrp="1"/>
          </p:cNvSpPr>
          <p:nvPr>
            <p:ph type="sldNum" sz="quarter" idx="12"/>
          </p:nvPr>
        </p:nvSpPr>
        <p:spPr/>
        <p:txBody>
          <a:bodyPr/>
          <a:lstStyle/>
          <a:p>
            <a:fld id="{2455DA46-C1F0-406A-BAE5-7A42DEEBA290}" type="slidenum">
              <a:rPr lang="en-US" smtClean="0"/>
              <a:t>‹#›</a:t>
            </a:fld>
            <a:endParaRPr lang="en-US"/>
          </a:p>
        </p:txBody>
      </p:sp>
    </p:spTree>
    <p:extLst>
      <p:ext uri="{BB962C8B-B14F-4D97-AF65-F5344CB8AC3E}">
        <p14:creationId xmlns:p14="http://schemas.microsoft.com/office/powerpoint/2010/main" val="3835402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88925B-6B91-45D4-BC59-42604BFBA9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4C5B7E2-51D6-408C-A779-EEE9BB50A0A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D0A7588-3EDC-4AE6-B121-ADC0FE8F249E}"/>
              </a:ext>
            </a:extLst>
          </p:cNvPr>
          <p:cNvSpPr>
            <a:spLocks noGrp="1"/>
          </p:cNvSpPr>
          <p:nvPr>
            <p:ph type="dt" sz="half" idx="10"/>
          </p:nvPr>
        </p:nvSpPr>
        <p:spPr/>
        <p:txBody>
          <a:bodyPr/>
          <a:lstStyle/>
          <a:p>
            <a:fld id="{5BC411D8-6C98-4B49-B5DE-DD9E402CA35E}" type="datetimeFigureOut">
              <a:rPr lang="en-US" smtClean="0"/>
              <a:t>11/22/18</a:t>
            </a:fld>
            <a:endParaRPr lang="en-US"/>
          </a:p>
        </p:txBody>
      </p:sp>
      <p:sp>
        <p:nvSpPr>
          <p:cNvPr id="5" name="Footer Placeholder 4">
            <a:extLst>
              <a:ext uri="{FF2B5EF4-FFF2-40B4-BE49-F238E27FC236}">
                <a16:creationId xmlns="" xmlns:a16="http://schemas.microsoft.com/office/drawing/2014/main" id="{7D1011FB-5E3B-4910-A193-EBD9F703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FE7F105-F667-46EB-B19A-240ABC95D331}"/>
              </a:ext>
            </a:extLst>
          </p:cNvPr>
          <p:cNvSpPr>
            <a:spLocks noGrp="1"/>
          </p:cNvSpPr>
          <p:nvPr>
            <p:ph type="sldNum" sz="quarter" idx="12"/>
          </p:nvPr>
        </p:nvSpPr>
        <p:spPr/>
        <p:txBody>
          <a:bodyPr/>
          <a:lstStyle/>
          <a:p>
            <a:fld id="{2455DA46-C1F0-406A-BAE5-7A42DEEBA290}" type="slidenum">
              <a:rPr lang="en-US" smtClean="0"/>
              <a:t>‹#›</a:t>
            </a:fld>
            <a:endParaRPr lang="en-US"/>
          </a:p>
        </p:txBody>
      </p:sp>
    </p:spTree>
    <p:extLst>
      <p:ext uri="{BB962C8B-B14F-4D97-AF65-F5344CB8AC3E}">
        <p14:creationId xmlns:p14="http://schemas.microsoft.com/office/powerpoint/2010/main" val="4281133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03908F5-AE96-4705-941B-24E9D651BC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E20BC880-E506-4EB8-A61E-BF62C4F32F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AA4B5BC7-5D7C-46F8-BCFB-191B9E70795F}"/>
              </a:ext>
            </a:extLst>
          </p:cNvPr>
          <p:cNvSpPr>
            <a:spLocks noGrp="1"/>
          </p:cNvSpPr>
          <p:nvPr>
            <p:ph type="dt" sz="half" idx="10"/>
          </p:nvPr>
        </p:nvSpPr>
        <p:spPr/>
        <p:txBody>
          <a:bodyPr/>
          <a:lstStyle/>
          <a:p>
            <a:fld id="{5BC411D8-6C98-4B49-B5DE-DD9E402CA35E}" type="datetimeFigureOut">
              <a:rPr lang="en-US" smtClean="0"/>
              <a:t>11/22/18</a:t>
            </a:fld>
            <a:endParaRPr lang="en-US"/>
          </a:p>
        </p:txBody>
      </p:sp>
      <p:sp>
        <p:nvSpPr>
          <p:cNvPr id="5" name="Footer Placeholder 4">
            <a:extLst>
              <a:ext uri="{FF2B5EF4-FFF2-40B4-BE49-F238E27FC236}">
                <a16:creationId xmlns="" xmlns:a16="http://schemas.microsoft.com/office/drawing/2014/main" id="{EF334C27-9F6E-46A2-9D46-7D71A12BB9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07FC537-0682-4991-8E1E-658C232E4597}"/>
              </a:ext>
            </a:extLst>
          </p:cNvPr>
          <p:cNvSpPr>
            <a:spLocks noGrp="1"/>
          </p:cNvSpPr>
          <p:nvPr>
            <p:ph type="sldNum" sz="quarter" idx="12"/>
          </p:nvPr>
        </p:nvSpPr>
        <p:spPr/>
        <p:txBody>
          <a:bodyPr/>
          <a:lstStyle/>
          <a:p>
            <a:fld id="{2455DA46-C1F0-406A-BAE5-7A42DEEBA290}" type="slidenum">
              <a:rPr lang="en-US" smtClean="0"/>
              <a:t>‹#›</a:t>
            </a:fld>
            <a:endParaRPr lang="en-US"/>
          </a:p>
        </p:txBody>
      </p:sp>
    </p:spTree>
    <p:extLst>
      <p:ext uri="{BB962C8B-B14F-4D97-AF65-F5344CB8AC3E}">
        <p14:creationId xmlns:p14="http://schemas.microsoft.com/office/powerpoint/2010/main" val="2724475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AAAD29-DF68-47FF-9CF3-88BBDC2CFC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EF55B32-D867-48AA-90CA-6C094F40180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009C08AC-516D-436C-A0B0-AF06826CC32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BBB1DB53-4F58-4BFC-AC6C-FE7351FE2015}"/>
              </a:ext>
            </a:extLst>
          </p:cNvPr>
          <p:cNvSpPr>
            <a:spLocks noGrp="1"/>
          </p:cNvSpPr>
          <p:nvPr>
            <p:ph type="dt" sz="half" idx="10"/>
          </p:nvPr>
        </p:nvSpPr>
        <p:spPr/>
        <p:txBody>
          <a:bodyPr/>
          <a:lstStyle/>
          <a:p>
            <a:fld id="{5BC411D8-6C98-4B49-B5DE-DD9E402CA35E}" type="datetimeFigureOut">
              <a:rPr lang="en-US" smtClean="0"/>
              <a:t>11/22/18</a:t>
            </a:fld>
            <a:endParaRPr lang="en-US"/>
          </a:p>
        </p:txBody>
      </p:sp>
      <p:sp>
        <p:nvSpPr>
          <p:cNvPr id="6" name="Footer Placeholder 5">
            <a:extLst>
              <a:ext uri="{FF2B5EF4-FFF2-40B4-BE49-F238E27FC236}">
                <a16:creationId xmlns="" xmlns:a16="http://schemas.microsoft.com/office/drawing/2014/main" id="{BD339F32-F171-40F7-9264-8AE3F3435F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C2B7D34-F94B-44A4-8966-AB65229FD9AE}"/>
              </a:ext>
            </a:extLst>
          </p:cNvPr>
          <p:cNvSpPr>
            <a:spLocks noGrp="1"/>
          </p:cNvSpPr>
          <p:nvPr>
            <p:ph type="sldNum" sz="quarter" idx="12"/>
          </p:nvPr>
        </p:nvSpPr>
        <p:spPr/>
        <p:txBody>
          <a:bodyPr/>
          <a:lstStyle/>
          <a:p>
            <a:fld id="{2455DA46-C1F0-406A-BAE5-7A42DEEBA290}" type="slidenum">
              <a:rPr lang="en-US" smtClean="0"/>
              <a:t>‹#›</a:t>
            </a:fld>
            <a:endParaRPr lang="en-US"/>
          </a:p>
        </p:txBody>
      </p:sp>
    </p:spTree>
    <p:extLst>
      <p:ext uri="{BB962C8B-B14F-4D97-AF65-F5344CB8AC3E}">
        <p14:creationId xmlns:p14="http://schemas.microsoft.com/office/powerpoint/2010/main" val="2970763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6B9104-8497-4FFF-9B3F-D42C2D5ED0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D66E68D9-1FF9-427D-987A-A4CA0D354E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90541304-BECE-4B2D-ABA0-90FA8E40270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483C992-1DA7-4377-9D96-C9677022AB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9666F8D1-CAC0-4467-825C-B2F150513C2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6D247CD9-DA5E-483E-B5F0-FBCFD8491B37}"/>
              </a:ext>
            </a:extLst>
          </p:cNvPr>
          <p:cNvSpPr>
            <a:spLocks noGrp="1"/>
          </p:cNvSpPr>
          <p:nvPr>
            <p:ph type="dt" sz="half" idx="10"/>
          </p:nvPr>
        </p:nvSpPr>
        <p:spPr/>
        <p:txBody>
          <a:bodyPr/>
          <a:lstStyle/>
          <a:p>
            <a:fld id="{5BC411D8-6C98-4B49-B5DE-DD9E402CA35E}" type="datetimeFigureOut">
              <a:rPr lang="en-US" smtClean="0"/>
              <a:t>11/22/18</a:t>
            </a:fld>
            <a:endParaRPr lang="en-US"/>
          </a:p>
        </p:txBody>
      </p:sp>
      <p:sp>
        <p:nvSpPr>
          <p:cNvPr id="8" name="Footer Placeholder 7">
            <a:extLst>
              <a:ext uri="{FF2B5EF4-FFF2-40B4-BE49-F238E27FC236}">
                <a16:creationId xmlns="" xmlns:a16="http://schemas.microsoft.com/office/drawing/2014/main" id="{8C93458D-E555-40CA-85EE-986CE32B55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83AC2E69-EE2F-4F01-B3EE-B8E157AAD3E7}"/>
              </a:ext>
            </a:extLst>
          </p:cNvPr>
          <p:cNvSpPr>
            <a:spLocks noGrp="1"/>
          </p:cNvSpPr>
          <p:nvPr>
            <p:ph type="sldNum" sz="quarter" idx="12"/>
          </p:nvPr>
        </p:nvSpPr>
        <p:spPr/>
        <p:txBody>
          <a:bodyPr/>
          <a:lstStyle/>
          <a:p>
            <a:fld id="{2455DA46-C1F0-406A-BAE5-7A42DEEBA290}" type="slidenum">
              <a:rPr lang="en-US" smtClean="0"/>
              <a:t>‹#›</a:t>
            </a:fld>
            <a:endParaRPr lang="en-US"/>
          </a:p>
        </p:txBody>
      </p:sp>
    </p:spTree>
    <p:extLst>
      <p:ext uri="{BB962C8B-B14F-4D97-AF65-F5344CB8AC3E}">
        <p14:creationId xmlns:p14="http://schemas.microsoft.com/office/powerpoint/2010/main" val="4060345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D79106-89E9-49B6-849A-5913E7E728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E9DD0744-F87A-4988-8A57-77821A453827}"/>
              </a:ext>
            </a:extLst>
          </p:cNvPr>
          <p:cNvSpPr>
            <a:spLocks noGrp="1"/>
          </p:cNvSpPr>
          <p:nvPr>
            <p:ph type="dt" sz="half" idx="10"/>
          </p:nvPr>
        </p:nvSpPr>
        <p:spPr/>
        <p:txBody>
          <a:bodyPr/>
          <a:lstStyle/>
          <a:p>
            <a:fld id="{5BC411D8-6C98-4B49-B5DE-DD9E402CA35E}" type="datetimeFigureOut">
              <a:rPr lang="en-US" smtClean="0"/>
              <a:t>11/22/18</a:t>
            </a:fld>
            <a:endParaRPr lang="en-US"/>
          </a:p>
        </p:txBody>
      </p:sp>
      <p:sp>
        <p:nvSpPr>
          <p:cNvPr id="4" name="Footer Placeholder 3">
            <a:extLst>
              <a:ext uri="{FF2B5EF4-FFF2-40B4-BE49-F238E27FC236}">
                <a16:creationId xmlns="" xmlns:a16="http://schemas.microsoft.com/office/drawing/2014/main" id="{A748B298-5219-4746-970C-5F0FC71704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9A7E0AA7-C965-472A-B286-B7C972C06E91}"/>
              </a:ext>
            </a:extLst>
          </p:cNvPr>
          <p:cNvSpPr>
            <a:spLocks noGrp="1"/>
          </p:cNvSpPr>
          <p:nvPr>
            <p:ph type="sldNum" sz="quarter" idx="12"/>
          </p:nvPr>
        </p:nvSpPr>
        <p:spPr/>
        <p:txBody>
          <a:bodyPr/>
          <a:lstStyle/>
          <a:p>
            <a:fld id="{2455DA46-C1F0-406A-BAE5-7A42DEEBA290}" type="slidenum">
              <a:rPr lang="en-US" smtClean="0"/>
              <a:t>‹#›</a:t>
            </a:fld>
            <a:endParaRPr lang="en-US"/>
          </a:p>
        </p:txBody>
      </p:sp>
    </p:spTree>
    <p:extLst>
      <p:ext uri="{BB962C8B-B14F-4D97-AF65-F5344CB8AC3E}">
        <p14:creationId xmlns:p14="http://schemas.microsoft.com/office/powerpoint/2010/main" val="1284951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A87BF28D-E360-4AAC-89EC-150FFED984BC}"/>
              </a:ext>
            </a:extLst>
          </p:cNvPr>
          <p:cNvSpPr>
            <a:spLocks noGrp="1"/>
          </p:cNvSpPr>
          <p:nvPr>
            <p:ph type="dt" sz="half" idx="10"/>
          </p:nvPr>
        </p:nvSpPr>
        <p:spPr/>
        <p:txBody>
          <a:bodyPr/>
          <a:lstStyle/>
          <a:p>
            <a:fld id="{5BC411D8-6C98-4B49-B5DE-DD9E402CA35E}" type="datetimeFigureOut">
              <a:rPr lang="en-US" smtClean="0"/>
              <a:t>11/22/18</a:t>
            </a:fld>
            <a:endParaRPr lang="en-US"/>
          </a:p>
        </p:txBody>
      </p:sp>
      <p:sp>
        <p:nvSpPr>
          <p:cNvPr id="3" name="Footer Placeholder 2">
            <a:extLst>
              <a:ext uri="{FF2B5EF4-FFF2-40B4-BE49-F238E27FC236}">
                <a16:creationId xmlns="" xmlns:a16="http://schemas.microsoft.com/office/drawing/2014/main" id="{9DE0A706-A7E4-4AE9-8A2A-B6FCA3F206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6D132068-C6FC-48CB-A09E-E80ED11ED2E6}"/>
              </a:ext>
            </a:extLst>
          </p:cNvPr>
          <p:cNvSpPr>
            <a:spLocks noGrp="1"/>
          </p:cNvSpPr>
          <p:nvPr>
            <p:ph type="sldNum" sz="quarter" idx="12"/>
          </p:nvPr>
        </p:nvSpPr>
        <p:spPr/>
        <p:txBody>
          <a:bodyPr/>
          <a:lstStyle/>
          <a:p>
            <a:fld id="{2455DA46-C1F0-406A-BAE5-7A42DEEBA290}" type="slidenum">
              <a:rPr lang="en-US" smtClean="0"/>
              <a:t>‹#›</a:t>
            </a:fld>
            <a:endParaRPr lang="en-US"/>
          </a:p>
        </p:txBody>
      </p:sp>
    </p:spTree>
    <p:extLst>
      <p:ext uri="{BB962C8B-B14F-4D97-AF65-F5344CB8AC3E}">
        <p14:creationId xmlns:p14="http://schemas.microsoft.com/office/powerpoint/2010/main" val="3747759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FC76F72-428A-4C94-916C-0865B60A05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B1D244D8-6EEA-47D9-B2CD-947F607EB8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7FE927D7-F55B-4219-BBA4-012CF31C29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263C2180-3832-4AE7-85F5-07DC77C8B05D}"/>
              </a:ext>
            </a:extLst>
          </p:cNvPr>
          <p:cNvSpPr>
            <a:spLocks noGrp="1"/>
          </p:cNvSpPr>
          <p:nvPr>
            <p:ph type="dt" sz="half" idx="10"/>
          </p:nvPr>
        </p:nvSpPr>
        <p:spPr/>
        <p:txBody>
          <a:bodyPr/>
          <a:lstStyle/>
          <a:p>
            <a:fld id="{5BC411D8-6C98-4B49-B5DE-DD9E402CA35E}" type="datetimeFigureOut">
              <a:rPr lang="en-US" smtClean="0"/>
              <a:t>11/22/18</a:t>
            </a:fld>
            <a:endParaRPr lang="en-US"/>
          </a:p>
        </p:txBody>
      </p:sp>
      <p:sp>
        <p:nvSpPr>
          <p:cNvPr id="6" name="Footer Placeholder 5">
            <a:extLst>
              <a:ext uri="{FF2B5EF4-FFF2-40B4-BE49-F238E27FC236}">
                <a16:creationId xmlns="" xmlns:a16="http://schemas.microsoft.com/office/drawing/2014/main" id="{63F5216E-011D-40AE-BC7D-E2605D7EDC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3311FC7-C657-4DB0-92C6-94F65C31E4EA}"/>
              </a:ext>
            </a:extLst>
          </p:cNvPr>
          <p:cNvSpPr>
            <a:spLocks noGrp="1"/>
          </p:cNvSpPr>
          <p:nvPr>
            <p:ph type="sldNum" sz="quarter" idx="12"/>
          </p:nvPr>
        </p:nvSpPr>
        <p:spPr/>
        <p:txBody>
          <a:bodyPr/>
          <a:lstStyle/>
          <a:p>
            <a:fld id="{2455DA46-C1F0-406A-BAE5-7A42DEEBA290}" type="slidenum">
              <a:rPr lang="en-US" smtClean="0"/>
              <a:t>‹#›</a:t>
            </a:fld>
            <a:endParaRPr lang="en-US"/>
          </a:p>
        </p:txBody>
      </p:sp>
    </p:spTree>
    <p:extLst>
      <p:ext uri="{BB962C8B-B14F-4D97-AF65-F5344CB8AC3E}">
        <p14:creationId xmlns:p14="http://schemas.microsoft.com/office/powerpoint/2010/main" val="166901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D973D5-F388-4F42-9E71-1FA4EC7437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8DB2963A-A9FC-4F29-BCE6-ACC8F9F282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38050249-BB80-4E11-A8B4-C18AAD0822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0A01F1C7-5C9F-4993-8A92-57CB200228BD}"/>
              </a:ext>
            </a:extLst>
          </p:cNvPr>
          <p:cNvSpPr>
            <a:spLocks noGrp="1"/>
          </p:cNvSpPr>
          <p:nvPr>
            <p:ph type="dt" sz="half" idx="10"/>
          </p:nvPr>
        </p:nvSpPr>
        <p:spPr/>
        <p:txBody>
          <a:bodyPr/>
          <a:lstStyle/>
          <a:p>
            <a:fld id="{5BC411D8-6C98-4B49-B5DE-DD9E402CA35E}" type="datetimeFigureOut">
              <a:rPr lang="en-US" smtClean="0"/>
              <a:t>11/22/18</a:t>
            </a:fld>
            <a:endParaRPr lang="en-US"/>
          </a:p>
        </p:txBody>
      </p:sp>
      <p:sp>
        <p:nvSpPr>
          <p:cNvPr id="6" name="Footer Placeholder 5">
            <a:extLst>
              <a:ext uri="{FF2B5EF4-FFF2-40B4-BE49-F238E27FC236}">
                <a16:creationId xmlns="" xmlns:a16="http://schemas.microsoft.com/office/drawing/2014/main" id="{A9488F39-8699-47C2-80B2-BB03711406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A22C10E-28E0-4D40-96F4-4C1C65128BFB}"/>
              </a:ext>
            </a:extLst>
          </p:cNvPr>
          <p:cNvSpPr>
            <a:spLocks noGrp="1"/>
          </p:cNvSpPr>
          <p:nvPr>
            <p:ph type="sldNum" sz="quarter" idx="12"/>
          </p:nvPr>
        </p:nvSpPr>
        <p:spPr/>
        <p:txBody>
          <a:bodyPr/>
          <a:lstStyle/>
          <a:p>
            <a:fld id="{2455DA46-C1F0-406A-BAE5-7A42DEEBA290}" type="slidenum">
              <a:rPr lang="en-US" smtClean="0"/>
              <a:t>‹#›</a:t>
            </a:fld>
            <a:endParaRPr lang="en-US"/>
          </a:p>
        </p:txBody>
      </p:sp>
    </p:spTree>
    <p:extLst>
      <p:ext uri="{BB962C8B-B14F-4D97-AF65-F5344CB8AC3E}">
        <p14:creationId xmlns:p14="http://schemas.microsoft.com/office/powerpoint/2010/main" val="16659371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4000"/>
            <a:lum/>
          </a:blip>
          <a:srcRect/>
          <a:stretch>
            <a:fillRect t="80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C00DC384-28ED-4C39-97A3-5D3CC5EC4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EEE2AA99-99EC-4605-ACAB-6BAC924E40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98AE703-1067-4B61-A725-D2676CE7D6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411D8-6C98-4B49-B5DE-DD9E402CA35E}" type="datetimeFigureOut">
              <a:rPr lang="en-US" smtClean="0"/>
              <a:t>11/22/18</a:t>
            </a:fld>
            <a:endParaRPr lang="en-US"/>
          </a:p>
        </p:txBody>
      </p:sp>
      <p:sp>
        <p:nvSpPr>
          <p:cNvPr id="5" name="Footer Placeholder 4">
            <a:extLst>
              <a:ext uri="{FF2B5EF4-FFF2-40B4-BE49-F238E27FC236}">
                <a16:creationId xmlns="" xmlns:a16="http://schemas.microsoft.com/office/drawing/2014/main" id="{D6577C25-B23C-449E-AB25-6A34FED2D4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93A6F4B3-3B27-4A15-AE79-AE35840364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55DA46-C1F0-406A-BAE5-7A42DEEBA290}" type="slidenum">
              <a:rPr lang="en-US" smtClean="0"/>
              <a:t>‹#›</a:t>
            </a:fld>
            <a:endParaRPr lang="en-US"/>
          </a:p>
        </p:txBody>
      </p:sp>
    </p:spTree>
    <p:extLst>
      <p:ext uri="{BB962C8B-B14F-4D97-AF65-F5344CB8AC3E}">
        <p14:creationId xmlns:p14="http://schemas.microsoft.com/office/powerpoint/2010/main" val="1045859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t="8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8F609B-7F67-4D32-AD6C-0C4FDF672451}"/>
              </a:ext>
            </a:extLst>
          </p:cNvPr>
          <p:cNvSpPr>
            <a:spLocks noGrp="1"/>
          </p:cNvSpPr>
          <p:nvPr>
            <p:ph type="title"/>
          </p:nvPr>
        </p:nvSpPr>
        <p:spPr>
          <a:xfrm>
            <a:off x="7527471" y="629268"/>
            <a:ext cx="4024450" cy="1286160"/>
          </a:xfrm>
          <a:solidFill>
            <a:srgbClr val="ED7D31"/>
          </a:solidFill>
        </p:spPr>
        <p:txBody>
          <a:bodyPr anchor="b">
            <a:normAutofit/>
          </a:bodyPr>
          <a:lstStyle/>
          <a:p>
            <a:r>
              <a:rPr lang="en-US" b="1" dirty="0" smtClean="0"/>
              <a:t>DO NOW </a:t>
            </a:r>
            <a:r>
              <a:rPr lang="en-US" dirty="0"/>
              <a:t>(5 min) </a:t>
            </a:r>
          </a:p>
        </p:txBody>
      </p:sp>
      <p:pic>
        <p:nvPicPr>
          <p:cNvPr id="1031" name="Picture 4" descr="636506562349909402-MEMPHIS-MARTIN-MOUNTAINTOP-cover.jpg">
            <a:extLst>
              <a:ext uri="{FF2B5EF4-FFF2-40B4-BE49-F238E27FC236}">
                <a16:creationId xmlns="" xmlns:a16="http://schemas.microsoft.com/office/drawing/2014/main" id="{7C3F86E2-8CD9-4EE7-BAA1-02798013F2A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9875"/>
          <a:stretch/>
        </p:blipFill>
        <p:spPr bwMode="auto">
          <a:xfrm>
            <a:off x="20" y="10"/>
            <a:ext cx="5861937"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8" name="Straight Connector 77">
            <a:extLst>
              <a:ext uri="{FF2B5EF4-FFF2-40B4-BE49-F238E27FC236}">
                <a16:creationId xmlns="" xmlns:a16="http://schemas.microsoft.com/office/drawing/2014/main"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5080934" y="2115117"/>
            <a:ext cx="6309360" cy="0"/>
          </a:xfrm>
          <a:prstGeom prst="line">
            <a:avLst/>
          </a:prstGeom>
          <a:ln w="19050">
            <a:solidFill>
              <a:srgbClr val="E6EB67"/>
            </a:solidFill>
          </a:ln>
        </p:spPr>
        <p:style>
          <a:lnRef idx="1">
            <a:schemeClr val="accent1"/>
          </a:lnRef>
          <a:fillRef idx="0">
            <a:schemeClr val="accent1"/>
          </a:fillRef>
          <a:effectRef idx="0">
            <a:schemeClr val="accent1"/>
          </a:effectRef>
          <a:fontRef idx="minor">
            <a:schemeClr val="tx1"/>
          </a:fontRef>
        </p:style>
      </p:cxnSp>
      <p:sp>
        <p:nvSpPr>
          <p:cNvPr id="1033" name="Content Placeholder 1032">
            <a:extLst>
              <a:ext uri="{FF2B5EF4-FFF2-40B4-BE49-F238E27FC236}">
                <a16:creationId xmlns="" xmlns:a16="http://schemas.microsoft.com/office/drawing/2014/main" id="{B2EF34F7-ABD2-45B4-B84C-491D1DD282BD}"/>
              </a:ext>
            </a:extLst>
          </p:cNvPr>
          <p:cNvSpPr>
            <a:spLocks noGrp="1"/>
          </p:cNvSpPr>
          <p:nvPr>
            <p:ph idx="1"/>
          </p:nvPr>
        </p:nvSpPr>
        <p:spPr>
          <a:xfrm>
            <a:off x="6841671" y="2438400"/>
            <a:ext cx="4914900" cy="4158343"/>
          </a:xfrm>
        </p:spPr>
        <p:txBody>
          <a:bodyPr>
            <a:noAutofit/>
          </a:bodyPr>
          <a:lstStyle/>
          <a:p>
            <a:r>
              <a:rPr lang="en-US" sz="3900" dirty="0"/>
              <a:t>What do you notice about the book’s cover?</a:t>
            </a:r>
          </a:p>
          <a:p>
            <a:r>
              <a:rPr lang="en-US" sz="3900" dirty="0"/>
              <a:t>What do you wonder?</a:t>
            </a:r>
          </a:p>
          <a:p>
            <a:r>
              <a:rPr lang="en-US" sz="3900" dirty="0"/>
              <a:t>What predictions can you make about the book? </a:t>
            </a:r>
          </a:p>
        </p:txBody>
      </p:sp>
    </p:spTree>
    <p:extLst>
      <p:ext uri="{BB962C8B-B14F-4D97-AF65-F5344CB8AC3E}">
        <p14:creationId xmlns:p14="http://schemas.microsoft.com/office/powerpoint/2010/main" val="37679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t="8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399"/>
          </a:xfrm>
          <a:solidFill>
            <a:srgbClr val="ED7D31"/>
          </a:solidFill>
        </p:spPr>
        <p:txBody>
          <a:bodyPr/>
          <a:lstStyle/>
          <a:p>
            <a:r>
              <a:rPr lang="en-US" b="1" dirty="0"/>
              <a:t>Writing Prompt Extension </a:t>
            </a:r>
          </a:p>
        </p:txBody>
      </p:sp>
      <p:sp>
        <p:nvSpPr>
          <p:cNvPr id="3" name="Content Placeholder 2"/>
          <p:cNvSpPr>
            <a:spLocks noGrp="1"/>
          </p:cNvSpPr>
          <p:nvPr>
            <p:ph idx="1"/>
          </p:nvPr>
        </p:nvSpPr>
        <p:spPr>
          <a:xfrm>
            <a:off x="408213" y="914400"/>
            <a:ext cx="11397343" cy="5682343"/>
          </a:xfrm>
        </p:spPr>
        <p:txBody>
          <a:bodyPr/>
          <a:lstStyle/>
          <a:p>
            <a:r>
              <a:rPr lang="en-US" dirty="0" smtClean="0"/>
              <a:t>Compose a personal narrative essay where you write about strike events and emotions portrayed in </a:t>
            </a:r>
            <a:r>
              <a:rPr lang="en-US" i="1" dirty="0" smtClean="0"/>
              <a:t>Memphis, Martin, and the Mountaintop.          </a:t>
            </a:r>
            <a:r>
              <a:rPr lang="en-US" dirty="0" smtClean="0"/>
              <a:t>You can write from point of view of Dr. King, a striker, Lorraine, the mayor or Coretta Scott King. Your character can be based on a real life person or a fictional character. </a:t>
            </a:r>
          </a:p>
          <a:p>
            <a:r>
              <a:rPr lang="en-US" dirty="0" smtClean="0"/>
              <a:t>Your personal narrative should contain the following: </a:t>
            </a:r>
          </a:p>
          <a:p>
            <a:pPr>
              <a:buFont typeface="Wingdings" panose="05000000000000000000" pitchFamily="2" charset="2"/>
              <a:buChar char="q"/>
            </a:pPr>
            <a:r>
              <a:rPr lang="en-US" dirty="0" smtClean="0"/>
              <a:t>Figurative language (at least 2 types discussed in our lesson) </a:t>
            </a:r>
          </a:p>
          <a:p>
            <a:pPr>
              <a:buFont typeface="Wingdings" panose="05000000000000000000" pitchFamily="2" charset="2"/>
              <a:buChar char="q"/>
            </a:pPr>
            <a:r>
              <a:rPr lang="en-US" dirty="0" smtClean="0"/>
              <a:t>A consistent point of view (1</a:t>
            </a:r>
            <a:r>
              <a:rPr lang="en-US" baseline="30000" dirty="0" smtClean="0"/>
              <a:t>st</a:t>
            </a:r>
            <a:r>
              <a:rPr lang="en-US" dirty="0" smtClean="0"/>
              <a:t> person) </a:t>
            </a:r>
          </a:p>
          <a:p>
            <a:pPr>
              <a:buFont typeface="Wingdings" panose="05000000000000000000" pitchFamily="2" charset="2"/>
              <a:buChar char="q"/>
            </a:pPr>
            <a:r>
              <a:rPr lang="en-US" dirty="0" smtClean="0"/>
              <a:t>Details from the book (specific dates and activities found in the timeline) </a:t>
            </a:r>
          </a:p>
          <a:p>
            <a:pPr>
              <a:buFont typeface="Wingdings" panose="05000000000000000000" pitchFamily="2" charset="2"/>
              <a:buChar char="q"/>
            </a:pPr>
            <a:r>
              <a:rPr lang="en-US" dirty="0" smtClean="0"/>
              <a:t>Dialogue (people talking)</a:t>
            </a:r>
          </a:p>
          <a:p>
            <a:pPr>
              <a:buFont typeface="Wingdings" panose="05000000000000000000" pitchFamily="2" charset="2"/>
              <a:buChar char="q"/>
            </a:pPr>
            <a:r>
              <a:rPr lang="en-US" dirty="0" smtClean="0"/>
              <a:t>Proper grammar and punctuation </a:t>
            </a:r>
            <a:endParaRPr lang="en-US" dirty="0"/>
          </a:p>
        </p:txBody>
      </p:sp>
    </p:spTree>
    <p:extLst>
      <p:ext uri="{BB962C8B-B14F-4D97-AF65-F5344CB8AC3E}">
        <p14:creationId xmlns:p14="http://schemas.microsoft.com/office/powerpoint/2010/main" val="281582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D7D31"/>
          </a:solidFill>
        </p:spPr>
        <p:txBody>
          <a:bodyPr/>
          <a:lstStyle/>
          <a:p>
            <a:r>
              <a:rPr lang="en-US" b="1" dirty="0"/>
              <a:t>Objective (2 min) </a:t>
            </a:r>
          </a:p>
        </p:txBody>
      </p:sp>
      <p:sp>
        <p:nvSpPr>
          <p:cNvPr id="3" name="Content Placeholder 2"/>
          <p:cNvSpPr>
            <a:spLocks noGrp="1"/>
          </p:cNvSpPr>
          <p:nvPr>
            <p:ph idx="1"/>
          </p:nvPr>
        </p:nvSpPr>
        <p:spPr>
          <a:xfrm>
            <a:off x="645791" y="1700375"/>
            <a:ext cx="10708009" cy="4476588"/>
          </a:xfrm>
        </p:spPr>
        <p:txBody>
          <a:bodyPr>
            <a:normAutofit/>
          </a:bodyPr>
          <a:lstStyle/>
          <a:p>
            <a:pPr marL="0" indent="0">
              <a:buNone/>
            </a:pPr>
            <a:r>
              <a:rPr lang="en-US" sz="4000" dirty="0"/>
              <a:t>Today I am… closely reading the picture book </a:t>
            </a:r>
            <a:r>
              <a:rPr lang="en-US" sz="4000" b="1" i="1" dirty="0" smtClean="0"/>
              <a:t>MEMPHIS, MARTIN, AND THE MOUTAINTOP</a:t>
            </a:r>
            <a:r>
              <a:rPr lang="en-US" sz="4000" i="1" dirty="0" smtClean="0"/>
              <a:t>,</a:t>
            </a:r>
            <a:endParaRPr lang="en-US" sz="4000" dirty="0"/>
          </a:p>
          <a:p>
            <a:pPr marL="0" indent="0">
              <a:buNone/>
            </a:pPr>
            <a:r>
              <a:rPr lang="en-US" sz="4000" dirty="0" smtClean="0"/>
              <a:t>So </a:t>
            </a:r>
            <a:r>
              <a:rPr lang="en-US" sz="4000" dirty="0"/>
              <a:t>I can</a:t>
            </a:r>
            <a:r>
              <a:rPr lang="en-US" sz="4000" dirty="0" smtClean="0"/>
              <a:t>…identify </a:t>
            </a:r>
            <a:r>
              <a:rPr lang="en-US" sz="4000" b="1" dirty="0">
                <a:solidFill>
                  <a:srgbClr val="0000FF"/>
                </a:solidFill>
              </a:rPr>
              <a:t>figurative language </a:t>
            </a:r>
            <a:r>
              <a:rPr lang="en-US" sz="4000" dirty="0"/>
              <a:t>and its impact on the meaning and tone of the text.</a:t>
            </a:r>
          </a:p>
          <a:p>
            <a:pPr marL="0" indent="0">
              <a:buNone/>
            </a:pPr>
            <a:r>
              <a:rPr lang="en-US" sz="4000" dirty="0"/>
              <a:t>I’ll know I’ve got it when</a:t>
            </a:r>
            <a:r>
              <a:rPr lang="en-US" sz="4000" dirty="0" smtClean="0"/>
              <a:t>…I </a:t>
            </a:r>
            <a:r>
              <a:rPr lang="en-US" sz="4000" dirty="0"/>
              <a:t>answer text-dependent questions based on the text. </a:t>
            </a:r>
          </a:p>
        </p:txBody>
      </p:sp>
    </p:spTree>
    <p:extLst>
      <p:ext uri="{BB962C8B-B14F-4D97-AF65-F5344CB8AC3E}">
        <p14:creationId xmlns:p14="http://schemas.microsoft.com/office/powerpoint/2010/main" val="330233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D7D31"/>
          </a:solidFill>
        </p:spPr>
        <p:txBody>
          <a:bodyPr/>
          <a:lstStyle/>
          <a:p>
            <a:r>
              <a:rPr lang="en-US" b="1" dirty="0"/>
              <a:t>Objective (5 min)  </a:t>
            </a:r>
          </a:p>
        </p:txBody>
      </p:sp>
      <p:sp>
        <p:nvSpPr>
          <p:cNvPr id="3" name="Content Placeholder 2"/>
          <p:cNvSpPr>
            <a:spLocks noGrp="1"/>
          </p:cNvSpPr>
          <p:nvPr>
            <p:ph idx="1"/>
          </p:nvPr>
        </p:nvSpPr>
        <p:spPr/>
        <p:txBody>
          <a:bodyPr>
            <a:normAutofit/>
          </a:bodyPr>
          <a:lstStyle/>
          <a:p>
            <a:pPr marL="0" indent="0">
              <a:buNone/>
            </a:pPr>
            <a:r>
              <a:rPr lang="en-US" sz="4000" dirty="0"/>
              <a:t>Today I am… closely reading the picture book </a:t>
            </a:r>
            <a:r>
              <a:rPr lang="en-US" sz="4000" b="1" i="1" dirty="0"/>
              <a:t>Memphis, Martin, and the Mountaintop</a:t>
            </a:r>
            <a:r>
              <a:rPr lang="en-US" sz="4000" b="1" dirty="0"/>
              <a:t>, </a:t>
            </a:r>
          </a:p>
          <a:p>
            <a:pPr marL="0" indent="0">
              <a:buNone/>
            </a:pPr>
            <a:r>
              <a:rPr lang="en-US" sz="4000" dirty="0"/>
              <a:t>…so I can… identify </a:t>
            </a:r>
            <a:r>
              <a:rPr lang="en-US" sz="4000" b="1" dirty="0">
                <a:solidFill>
                  <a:srgbClr val="0000FF"/>
                </a:solidFill>
              </a:rPr>
              <a:t>figurative language </a:t>
            </a:r>
            <a:r>
              <a:rPr lang="en-US" sz="4000" dirty="0"/>
              <a:t>and its impact on the meaning and tone of the text.</a:t>
            </a:r>
          </a:p>
          <a:p>
            <a:pPr marL="0" indent="0">
              <a:buNone/>
            </a:pPr>
            <a:r>
              <a:rPr lang="en-US" sz="4000" dirty="0"/>
              <a:t>I’ll know I’ve got it when… I answer text-dependent questions based on the text. </a:t>
            </a:r>
          </a:p>
        </p:txBody>
      </p:sp>
    </p:spTree>
    <p:extLst>
      <p:ext uri="{BB962C8B-B14F-4D97-AF65-F5344CB8AC3E}">
        <p14:creationId xmlns:p14="http://schemas.microsoft.com/office/powerpoint/2010/main" val="307926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t="8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49085"/>
          </a:xfrm>
          <a:solidFill>
            <a:srgbClr val="ED7D31"/>
          </a:solidFill>
        </p:spPr>
        <p:txBody>
          <a:bodyPr/>
          <a:lstStyle/>
          <a:p>
            <a:r>
              <a:rPr lang="en-US" dirty="0"/>
              <a:t>Tone and Figurative Language Notes (8 min)  </a:t>
            </a:r>
          </a:p>
        </p:txBody>
      </p:sp>
      <p:sp>
        <p:nvSpPr>
          <p:cNvPr id="3" name="Content Placeholder 2"/>
          <p:cNvSpPr>
            <a:spLocks noGrp="1"/>
          </p:cNvSpPr>
          <p:nvPr>
            <p:ph idx="1"/>
          </p:nvPr>
        </p:nvSpPr>
        <p:spPr>
          <a:xfrm>
            <a:off x="293914" y="849086"/>
            <a:ext cx="11593286" cy="6008913"/>
          </a:xfrm>
        </p:spPr>
        <p:txBody>
          <a:bodyPr>
            <a:noAutofit/>
          </a:bodyPr>
          <a:lstStyle/>
          <a:p>
            <a:r>
              <a:rPr lang="en-US" dirty="0" smtClean="0">
                <a:solidFill>
                  <a:srgbClr val="0000FF"/>
                </a:solidFill>
              </a:rPr>
              <a:t>Metaphor</a:t>
            </a:r>
            <a:r>
              <a:rPr lang="en-US" dirty="0" smtClean="0"/>
              <a:t>- word or phrase applied to an object that is not literal</a:t>
            </a:r>
          </a:p>
          <a:p>
            <a:pPr lvl="1"/>
            <a:r>
              <a:rPr lang="en-US" sz="2800" dirty="0"/>
              <a:t>Example from text: </a:t>
            </a:r>
            <a:r>
              <a:rPr lang="en-US" sz="2800" dirty="0" smtClean="0"/>
              <a:t>The strike was </a:t>
            </a:r>
            <a:r>
              <a:rPr lang="en-US" sz="2800" dirty="0" smtClean="0">
                <a:solidFill>
                  <a:srgbClr val="FF0000"/>
                </a:solidFill>
              </a:rPr>
              <a:t>a mountain climb.</a:t>
            </a:r>
            <a:endParaRPr lang="en-US" sz="2800" dirty="0">
              <a:solidFill>
                <a:srgbClr val="FF0000"/>
              </a:solidFill>
            </a:endParaRPr>
          </a:p>
          <a:p>
            <a:r>
              <a:rPr lang="en-US" dirty="0" smtClean="0">
                <a:solidFill>
                  <a:srgbClr val="0000FF"/>
                </a:solidFill>
              </a:rPr>
              <a:t>Tone </a:t>
            </a:r>
            <a:r>
              <a:rPr lang="en-US" dirty="0"/>
              <a:t>– the speaker’s attitude toward someone or a situation </a:t>
            </a:r>
          </a:p>
          <a:p>
            <a:r>
              <a:rPr lang="en-US" dirty="0">
                <a:solidFill>
                  <a:srgbClr val="0000FF"/>
                </a:solidFill>
              </a:rPr>
              <a:t>Alliteration</a:t>
            </a:r>
            <a:r>
              <a:rPr lang="en-US" dirty="0"/>
              <a:t> – repetition of consonant sounds at beginning of words</a:t>
            </a:r>
          </a:p>
          <a:p>
            <a:pPr lvl="1"/>
            <a:r>
              <a:rPr lang="en-US" sz="2800" dirty="0"/>
              <a:t>Example from text: </a:t>
            </a:r>
            <a:r>
              <a:rPr lang="en-US" sz="2800" dirty="0">
                <a:solidFill>
                  <a:srgbClr val="FF0000"/>
                </a:solidFill>
              </a:rPr>
              <a:t>M</a:t>
            </a:r>
            <a:r>
              <a:rPr lang="en-US" sz="2800" dirty="0"/>
              <a:t>emphis, </a:t>
            </a:r>
            <a:r>
              <a:rPr lang="en-US" sz="2800" dirty="0">
                <a:solidFill>
                  <a:srgbClr val="FF0000"/>
                </a:solidFill>
              </a:rPr>
              <a:t>M</a:t>
            </a:r>
            <a:r>
              <a:rPr lang="en-US" sz="2800" dirty="0"/>
              <a:t>artin, and the </a:t>
            </a:r>
            <a:r>
              <a:rPr lang="en-US" sz="2800" dirty="0">
                <a:solidFill>
                  <a:srgbClr val="FF0000"/>
                </a:solidFill>
              </a:rPr>
              <a:t>M</a:t>
            </a:r>
            <a:r>
              <a:rPr lang="en-US" sz="2800" dirty="0"/>
              <a:t>ountaintop </a:t>
            </a:r>
            <a:endParaRPr lang="en-US" sz="2800" dirty="0" smtClean="0"/>
          </a:p>
          <a:p>
            <a:r>
              <a:rPr lang="en-US" dirty="0" smtClean="0">
                <a:solidFill>
                  <a:srgbClr val="0000FF"/>
                </a:solidFill>
              </a:rPr>
              <a:t>Personification</a:t>
            </a:r>
            <a:r>
              <a:rPr lang="en-US" dirty="0" smtClean="0"/>
              <a:t> </a:t>
            </a:r>
            <a:r>
              <a:rPr lang="en-US" dirty="0"/>
              <a:t>– making something not human appear more human</a:t>
            </a:r>
          </a:p>
          <a:p>
            <a:pPr lvl="1"/>
            <a:r>
              <a:rPr lang="en-US" sz="2800" dirty="0"/>
              <a:t>Example from text: Fire, smoke, and ashes</a:t>
            </a:r>
            <a:r>
              <a:rPr lang="en-US" sz="2800" dirty="0">
                <a:solidFill>
                  <a:srgbClr val="FF0000"/>
                </a:solidFill>
              </a:rPr>
              <a:t> ravaged </a:t>
            </a:r>
            <a:r>
              <a:rPr lang="en-US" sz="2800" dirty="0"/>
              <a:t>midnight cityscapes.</a:t>
            </a:r>
          </a:p>
          <a:p>
            <a:r>
              <a:rPr lang="en-US" dirty="0">
                <a:solidFill>
                  <a:srgbClr val="0000FF"/>
                </a:solidFill>
              </a:rPr>
              <a:t>Onomatopoeia </a:t>
            </a:r>
            <a:r>
              <a:rPr lang="en-US" dirty="0"/>
              <a:t>– sound words</a:t>
            </a:r>
          </a:p>
          <a:p>
            <a:pPr lvl="1"/>
            <a:r>
              <a:rPr lang="en-US" sz="2800" dirty="0"/>
              <a:t>Example from text: I had skipped outside to </a:t>
            </a:r>
            <a:r>
              <a:rPr lang="en-US" sz="2800" dirty="0">
                <a:solidFill>
                  <a:srgbClr val="FF0000"/>
                </a:solidFill>
              </a:rPr>
              <a:t>splash</a:t>
            </a:r>
            <a:r>
              <a:rPr lang="en-US" sz="2800" dirty="0"/>
              <a:t> and play on the sidewalk</a:t>
            </a:r>
          </a:p>
          <a:p>
            <a:r>
              <a:rPr lang="en-US" dirty="0">
                <a:solidFill>
                  <a:srgbClr val="0000FF"/>
                </a:solidFill>
              </a:rPr>
              <a:t>Simile </a:t>
            </a:r>
            <a:r>
              <a:rPr lang="en-US" dirty="0"/>
              <a:t>– comparing two unlike things using the words </a:t>
            </a:r>
            <a:r>
              <a:rPr lang="en-US" i="1" dirty="0"/>
              <a:t>like</a:t>
            </a:r>
            <a:r>
              <a:rPr lang="en-US" dirty="0"/>
              <a:t> or </a:t>
            </a:r>
            <a:r>
              <a:rPr lang="en-US" i="1" dirty="0"/>
              <a:t>as</a:t>
            </a:r>
          </a:p>
          <a:p>
            <a:pPr lvl="1"/>
            <a:r>
              <a:rPr lang="en-US" sz="2800" dirty="0"/>
              <a:t>Tall </a:t>
            </a:r>
            <a:r>
              <a:rPr lang="en-US" sz="2800" dirty="0">
                <a:solidFill>
                  <a:srgbClr val="FF0000"/>
                </a:solidFill>
              </a:rPr>
              <a:t>like a giant </a:t>
            </a:r>
            <a:r>
              <a:rPr lang="en-US" sz="2800" dirty="0"/>
              <a:t>and </a:t>
            </a:r>
            <a:r>
              <a:rPr lang="en-US" sz="2800" dirty="0">
                <a:solidFill>
                  <a:srgbClr val="FF0000"/>
                </a:solidFill>
              </a:rPr>
              <a:t>stubborn like a mule</a:t>
            </a:r>
            <a:r>
              <a:rPr lang="en-US" sz="2800" dirty="0"/>
              <a:t>, Mayor Loeb said no to a pay increase </a:t>
            </a:r>
          </a:p>
        </p:txBody>
      </p:sp>
    </p:spTree>
    <p:extLst>
      <p:ext uri="{BB962C8B-B14F-4D97-AF65-F5344CB8AC3E}">
        <p14:creationId xmlns:p14="http://schemas.microsoft.com/office/powerpoint/2010/main" val="130851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t="8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D7D31"/>
          </a:solidFill>
        </p:spPr>
        <p:txBody>
          <a:bodyPr/>
          <a:lstStyle/>
          <a:p>
            <a:r>
              <a:rPr lang="en-US" dirty="0"/>
              <a:t>Guided Practice / Stop-and-Jot (20 min) </a:t>
            </a:r>
          </a:p>
        </p:txBody>
      </p:sp>
      <p:sp>
        <p:nvSpPr>
          <p:cNvPr id="3" name="Content Placeholder 2"/>
          <p:cNvSpPr>
            <a:spLocks noGrp="1"/>
          </p:cNvSpPr>
          <p:nvPr>
            <p:ph idx="1"/>
          </p:nvPr>
        </p:nvSpPr>
        <p:spPr/>
        <p:txBody>
          <a:bodyPr/>
          <a:lstStyle/>
          <a:p>
            <a:r>
              <a:rPr lang="en-US" sz="4000" dirty="0"/>
              <a:t>We will analyze three passages from </a:t>
            </a:r>
            <a:r>
              <a:rPr lang="en-US" sz="4000" b="1" i="1" dirty="0"/>
              <a:t>Memphis, Martin, and the Mountaintop </a:t>
            </a:r>
          </a:p>
          <a:p>
            <a:r>
              <a:rPr lang="en-US" sz="4000" dirty="0"/>
              <a:t>Before sharing out, silently and independently write down your responses </a:t>
            </a:r>
          </a:p>
          <a:p>
            <a:r>
              <a:rPr lang="en-US" sz="4000" dirty="0"/>
              <a:t>Then, you will share with your partner or group</a:t>
            </a:r>
          </a:p>
          <a:p>
            <a:r>
              <a:rPr lang="en-US" sz="4000" dirty="0"/>
              <a:t>Last, we will share our answers with the whole class </a:t>
            </a:r>
          </a:p>
          <a:p>
            <a:endParaRPr lang="en-US" i="1" dirty="0"/>
          </a:p>
        </p:txBody>
      </p:sp>
    </p:spTree>
    <p:extLst>
      <p:ext uri="{BB962C8B-B14F-4D97-AF65-F5344CB8AC3E}">
        <p14:creationId xmlns:p14="http://schemas.microsoft.com/office/powerpoint/2010/main" val="170315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t="8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D7D31"/>
          </a:solidFill>
        </p:spPr>
        <p:txBody>
          <a:bodyPr/>
          <a:lstStyle/>
          <a:p>
            <a:r>
              <a:rPr lang="en-US" b="1" dirty="0"/>
              <a:t>Figurative Language in “Mud Puddles” </a:t>
            </a:r>
          </a:p>
        </p:txBody>
      </p:sp>
      <p:sp>
        <p:nvSpPr>
          <p:cNvPr id="3" name="Content Placeholder 2"/>
          <p:cNvSpPr>
            <a:spLocks noGrp="1"/>
          </p:cNvSpPr>
          <p:nvPr>
            <p:ph idx="1"/>
          </p:nvPr>
        </p:nvSpPr>
        <p:spPr>
          <a:xfrm>
            <a:off x="925634" y="1678851"/>
            <a:ext cx="10428166" cy="4498112"/>
          </a:xfrm>
        </p:spPr>
        <p:txBody>
          <a:bodyPr>
            <a:normAutofit fontScale="92500" lnSpcReduction="20000"/>
          </a:bodyPr>
          <a:lstStyle/>
          <a:p>
            <a:r>
              <a:rPr lang="en-US" sz="4000" i="1" dirty="0"/>
              <a:t>According to my daddy, a packer blade malfunctioned, crushing his friends. Daddy told Mama, “It </a:t>
            </a:r>
            <a:r>
              <a:rPr lang="en-US" sz="4000" i="1" dirty="0" err="1"/>
              <a:t>ain’t</a:t>
            </a:r>
            <a:r>
              <a:rPr lang="en-US" sz="4000" i="1" dirty="0"/>
              <a:t> right to die like that.” Mama shook her head, and I saw a new storm rising up. I saw it in their eyes.</a:t>
            </a:r>
          </a:p>
          <a:p>
            <a:pPr marL="514350" indent="-514350">
              <a:buAutoNum type="arabicPeriod"/>
            </a:pPr>
            <a:r>
              <a:rPr lang="en-US" sz="4000" dirty="0">
                <a:solidFill>
                  <a:srgbClr val="0000FF"/>
                </a:solidFill>
              </a:rPr>
              <a:t>What does the speaker mean by “a new storm rising up”</a:t>
            </a:r>
            <a:r>
              <a:rPr lang="en-US" sz="4000" dirty="0" smtClean="0">
                <a:solidFill>
                  <a:srgbClr val="0000FF"/>
                </a:solidFill>
              </a:rPr>
              <a:t>?</a:t>
            </a:r>
          </a:p>
          <a:p>
            <a:pPr marL="514350" indent="-514350">
              <a:buAutoNum type="arabicPeriod"/>
            </a:pPr>
            <a:r>
              <a:rPr lang="en-US" sz="4000" dirty="0" smtClean="0">
                <a:solidFill>
                  <a:srgbClr val="000090"/>
                </a:solidFill>
              </a:rPr>
              <a:t>What type of figurative language is used here?</a:t>
            </a:r>
            <a:endParaRPr lang="en-US" sz="4000" dirty="0">
              <a:solidFill>
                <a:srgbClr val="000090"/>
              </a:solidFill>
            </a:endParaRPr>
          </a:p>
          <a:p>
            <a:pPr marL="514350" indent="-514350">
              <a:buAutoNum type="arabicPeriod"/>
            </a:pPr>
            <a:r>
              <a:rPr lang="en-US" sz="4000" dirty="0">
                <a:solidFill>
                  <a:srgbClr val="800000"/>
                </a:solidFill>
              </a:rPr>
              <a:t>How does it impact how the narrator feels about the situation? </a:t>
            </a:r>
          </a:p>
          <a:p>
            <a:pPr marL="514350" indent="-514350">
              <a:buAutoNum type="arabicPeriod"/>
            </a:pPr>
            <a:endParaRPr lang="en-US" dirty="0"/>
          </a:p>
          <a:p>
            <a:endParaRPr lang="en-US" dirty="0"/>
          </a:p>
        </p:txBody>
      </p:sp>
    </p:spTree>
    <p:extLst>
      <p:ext uri="{BB962C8B-B14F-4D97-AF65-F5344CB8AC3E}">
        <p14:creationId xmlns:p14="http://schemas.microsoft.com/office/powerpoint/2010/main" val="30057588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t="8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US" b="1" dirty="0"/>
              <a:t>Figurative Language in “Marching Orders” </a:t>
            </a:r>
          </a:p>
        </p:txBody>
      </p:sp>
      <p:sp>
        <p:nvSpPr>
          <p:cNvPr id="3" name="Content Placeholder 2"/>
          <p:cNvSpPr>
            <a:spLocks noGrp="1"/>
          </p:cNvSpPr>
          <p:nvPr>
            <p:ph idx="1"/>
          </p:nvPr>
        </p:nvSpPr>
        <p:spPr/>
        <p:txBody>
          <a:bodyPr/>
          <a:lstStyle/>
          <a:p>
            <a:r>
              <a:rPr lang="en-US" sz="3600" i="1" dirty="0"/>
              <a:t>Tall like a giant and stubborn like a mule, Mayor Loeb said no to a pay increase. He did not acknowledge the workers’ labor union... To insult the men even further, Mayor Loeb gave little assistance to the Cole and Walker families.</a:t>
            </a:r>
          </a:p>
          <a:p>
            <a:pPr marL="0" indent="0">
              <a:buNone/>
            </a:pPr>
            <a:r>
              <a:rPr lang="en-US" sz="3600" dirty="0"/>
              <a:t>1. </a:t>
            </a:r>
            <a:r>
              <a:rPr lang="en-US" sz="3600" dirty="0">
                <a:solidFill>
                  <a:srgbClr val="0000FF"/>
                </a:solidFill>
              </a:rPr>
              <a:t>What does the speaker mean when she compares Mayor Loeb to a giant and a mule? </a:t>
            </a:r>
          </a:p>
          <a:p>
            <a:pPr marL="0" indent="0">
              <a:buNone/>
            </a:pPr>
            <a:r>
              <a:rPr lang="en-US" sz="3600" dirty="0"/>
              <a:t>2. </a:t>
            </a:r>
            <a:r>
              <a:rPr lang="en-US" sz="3600" dirty="0">
                <a:solidFill>
                  <a:srgbClr val="800000"/>
                </a:solidFill>
              </a:rPr>
              <a:t>How does this simile affect the tone of the passage? </a:t>
            </a:r>
          </a:p>
          <a:p>
            <a:endParaRPr lang="en-US" dirty="0"/>
          </a:p>
        </p:txBody>
      </p:sp>
    </p:spTree>
    <p:extLst>
      <p:ext uri="{BB962C8B-B14F-4D97-AF65-F5344CB8AC3E}">
        <p14:creationId xmlns:p14="http://schemas.microsoft.com/office/powerpoint/2010/main" val="41622583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t="8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8159" y="365126"/>
            <a:ext cx="10815641" cy="1012394"/>
          </a:xfrm>
          <a:solidFill>
            <a:srgbClr val="ED7D31"/>
          </a:solidFill>
        </p:spPr>
        <p:txBody>
          <a:bodyPr/>
          <a:lstStyle/>
          <a:p>
            <a:r>
              <a:rPr lang="en-US" dirty="0"/>
              <a:t>Figurative Language in </a:t>
            </a:r>
            <a:r>
              <a:rPr lang="en-US" b="1" dirty="0"/>
              <a:t>“Silver Rights” </a:t>
            </a:r>
          </a:p>
        </p:txBody>
      </p:sp>
      <p:sp>
        <p:nvSpPr>
          <p:cNvPr id="3" name="Content Placeholder 2"/>
          <p:cNvSpPr>
            <a:spLocks noGrp="1"/>
          </p:cNvSpPr>
          <p:nvPr>
            <p:ph idx="1"/>
          </p:nvPr>
        </p:nvSpPr>
        <p:spPr>
          <a:xfrm>
            <a:off x="968686" y="1404256"/>
            <a:ext cx="10385113" cy="5289625"/>
          </a:xfrm>
        </p:spPr>
        <p:txBody>
          <a:bodyPr>
            <a:noAutofit/>
          </a:bodyPr>
          <a:lstStyle/>
          <a:p>
            <a:r>
              <a:rPr lang="en-US" sz="3200" i="1" dirty="0" smtClean="0"/>
              <a:t>“I </a:t>
            </a:r>
            <a:r>
              <a:rPr lang="en-US" sz="3200" i="1" dirty="0"/>
              <a:t>did not plainly comprehend the trouble I saw in 1968. Wisdom came slowly over the </a:t>
            </a:r>
            <a:r>
              <a:rPr lang="en-US" sz="3200" i="1" u="sng" dirty="0"/>
              <a:t>mounting</a:t>
            </a:r>
            <a:r>
              <a:rPr lang="en-US" sz="3200" i="1" dirty="0"/>
              <a:t> years. But when I look back now, I understand. The Memphis struggle was an economic fight</a:t>
            </a:r>
            <a:r>
              <a:rPr lang="en-US" sz="3200" i="1" dirty="0" smtClean="0"/>
              <a:t>.” </a:t>
            </a:r>
            <a:endParaRPr lang="en-US" sz="3200" i="1" dirty="0"/>
          </a:p>
          <a:p>
            <a:pPr marL="514350" indent="-514350">
              <a:buAutoNum type="arabicPeriod"/>
            </a:pPr>
            <a:r>
              <a:rPr lang="en-US" sz="3200" dirty="0">
                <a:solidFill>
                  <a:srgbClr val="0000FF"/>
                </a:solidFill>
              </a:rPr>
              <a:t>What is a synonym or short definition of the word </a:t>
            </a:r>
            <a:r>
              <a:rPr lang="en-US" sz="3200" u="sng" dirty="0">
                <a:solidFill>
                  <a:srgbClr val="0000FF"/>
                </a:solidFill>
              </a:rPr>
              <a:t>mounting</a:t>
            </a:r>
            <a:r>
              <a:rPr lang="en-US" sz="3200" dirty="0">
                <a:solidFill>
                  <a:srgbClr val="0000FF"/>
                </a:solidFill>
              </a:rPr>
              <a:t> in this context? What word(s) helped you find the meaning? </a:t>
            </a:r>
          </a:p>
          <a:p>
            <a:pPr marL="514350" indent="-514350">
              <a:buAutoNum type="arabicPeriod"/>
            </a:pPr>
            <a:r>
              <a:rPr lang="en-US" sz="3200" dirty="0" smtClean="0">
                <a:solidFill>
                  <a:srgbClr val="800000"/>
                </a:solidFill>
              </a:rPr>
              <a:t>What is the effect of using the word mounting in this context?</a:t>
            </a:r>
          </a:p>
          <a:p>
            <a:pPr marL="514350" indent="-514350">
              <a:buAutoNum type="arabicPeriod"/>
            </a:pPr>
            <a:r>
              <a:rPr lang="en-US" sz="3200" dirty="0" smtClean="0">
                <a:solidFill>
                  <a:srgbClr val="000090"/>
                </a:solidFill>
              </a:rPr>
              <a:t>How does this word choice affect the meaning of the passage? </a:t>
            </a:r>
            <a:endParaRPr lang="en-US" sz="3200" dirty="0">
              <a:solidFill>
                <a:srgbClr val="000090"/>
              </a:solidFill>
            </a:endParaRPr>
          </a:p>
        </p:txBody>
      </p:sp>
    </p:spTree>
    <p:extLst>
      <p:ext uri="{BB962C8B-B14F-4D97-AF65-F5344CB8AC3E}">
        <p14:creationId xmlns:p14="http://schemas.microsoft.com/office/powerpoint/2010/main" val="3598627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D7D31"/>
          </a:solidFill>
        </p:spPr>
        <p:txBody>
          <a:bodyPr/>
          <a:lstStyle/>
          <a:p>
            <a:r>
              <a:rPr lang="en-US" b="1" dirty="0"/>
              <a:t>Exit Ticket (10 min) </a:t>
            </a:r>
          </a:p>
        </p:txBody>
      </p:sp>
      <p:sp>
        <p:nvSpPr>
          <p:cNvPr id="3" name="Content Placeholder 2"/>
          <p:cNvSpPr>
            <a:spLocks noGrp="1"/>
          </p:cNvSpPr>
          <p:nvPr>
            <p:ph idx="1"/>
          </p:nvPr>
        </p:nvSpPr>
        <p:spPr/>
        <p:txBody>
          <a:bodyPr>
            <a:normAutofit/>
          </a:bodyPr>
          <a:lstStyle/>
          <a:p>
            <a:r>
              <a:rPr lang="en-US" sz="4400" dirty="0"/>
              <a:t>Answer the text-dependent questions on the handout. </a:t>
            </a:r>
          </a:p>
          <a:p>
            <a:r>
              <a:rPr lang="en-US" sz="4400" dirty="0"/>
              <a:t>Written responses should be in complete sentences. Be sure to answer all parts of the question. </a:t>
            </a:r>
          </a:p>
        </p:txBody>
      </p:sp>
    </p:spTree>
    <p:extLst>
      <p:ext uri="{BB962C8B-B14F-4D97-AF65-F5344CB8AC3E}">
        <p14:creationId xmlns:p14="http://schemas.microsoft.com/office/powerpoint/2010/main" val="4089976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10582</TotalTime>
  <Words>1611</Words>
  <Application>Microsoft Macintosh PowerPoint</Application>
  <PresentationFormat>Custom</PresentationFormat>
  <Paragraphs>84</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DO NOW (5 min) </vt:lpstr>
      <vt:lpstr>Objective (2 min) </vt:lpstr>
      <vt:lpstr>Objective (5 min)  </vt:lpstr>
      <vt:lpstr>Tone and Figurative Language Notes (8 min)  </vt:lpstr>
      <vt:lpstr>Guided Practice / Stop-and-Jot (20 min) </vt:lpstr>
      <vt:lpstr>Figurative Language in “Mud Puddles” </vt:lpstr>
      <vt:lpstr>Figurative Language in “Marching Orders” </vt:lpstr>
      <vt:lpstr>Figurative Language in “Silver Rights” </vt:lpstr>
      <vt:lpstr>Exit Ticket (10 min) </vt:lpstr>
      <vt:lpstr>Writing Prompt Extension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Veach</dc:creator>
  <cp:lastModifiedBy>Michael Thompson</cp:lastModifiedBy>
  <cp:revision>29</cp:revision>
  <dcterms:created xsi:type="dcterms:W3CDTF">2018-11-06T02:26:18Z</dcterms:created>
  <dcterms:modified xsi:type="dcterms:W3CDTF">2018-11-22T18:11:15Z</dcterms:modified>
</cp:coreProperties>
</file>