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0" r:id="rId1"/>
  </p:sldMasterIdLst>
  <p:sldIdLst>
    <p:sldId id="263" r:id="rId2"/>
    <p:sldId id="257" r:id="rId3"/>
    <p:sldId id="264" r:id="rId4"/>
    <p:sldId id="260" r:id="rId5"/>
    <p:sldId id="266"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0405"/>
    <a:srgbClr val="595A5C"/>
    <a:srgbClr val="821714"/>
    <a:srgbClr val="991A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40C7CF-3026-4812-A75A-8C4F5CA7941C}" v="1" dt="2024-08-14T20:10:41.2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le Kupec" userId="5f8470d4fcd558a0" providerId="LiveId" clId="{CF40C7CF-3026-4812-A75A-8C4F5CA7941C}"/>
    <pc:docChg chg="undo custSel modSld">
      <pc:chgData name="Cole Kupec" userId="5f8470d4fcd558a0" providerId="LiveId" clId="{CF40C7CF-3026-4812-A75A-8C4F5CA7941C}" dt="2024-08-14T20:30:26.471" v="339" actId="20577"/>
      <pc:docMkLst>
        <pc:docMk/>
      </pc:docMkLst>
      <pc:sldChg chg="modSp mod">
        <pc:chgData name="Cole Kupec" userId="5f8470d4fcd558a0" providerId="LiveId" clId="{CF40C7CF-3026-4812-A75A-8C4F5CA7941C}" dt="2024-08-14T20:09:54.196" v="258" actId="20577"/>
        <pc:sldMkLst>
          <pc:docMk/>
          <pc:sldMk cId="3821457811" sldId="257"/>
        </pc:sldMkLst>
        <pc:spChg chg="mod">
          <ac:chgData name="Cole Kupec" userId="5f8470d4fcd558a0" providerId="LiveId" clId="{CF40C7CF-3026-4812-A75A-8C4F5CA7941C}" dt="2024-08-14T20:09:08.676" v="254" actId="20577"/>
          <ac:spMkLst>
            <pc:docMk/>
            <pc:sldMk cId="3821457811" sldId="257"/>
            <ac:spMk id="3" creationId="{497D84B6-3C2E-4C0E-B984-F1484B91BF54}"/>
          </ac:spMkLst>
        </pc:spChg>
        <pc:spChg chg="mod">
          <ac:chgData name="Cole Kupec" userId="5f8470d4fcd558a0" providerId="LiveId" clId="{CF40C7CF-3026-4812-A75A-8C4F5CA7941C}" dt="2024-08-14T20:09:54.196" v="258" actId="20577"/>
          <ac:spMkLst>
            <pc:docMk/>
            <pc:sldMk cId="3821457811" sldId="257"/>
            <ac:spMk id="6" creationId="{06EEB55F-FA30-4C7F-B997-3023FD55C419}"/>
          </ac:spMkLst>
        </pc:spChg>
      </pc:sldChg>
      <pc:sldChg chg="modSp mod">
        <pc:chgData name="Cole Kupec" userId="5f8470d4fcd558a0" providerId="LiveId" clId="{CF40C7CF-3026-4812-A75A-8C4F5CA7941C}" dt="2024-08-14T20:05:18.461" v="103" actId="20577"/>
        <pc:sldMkLst>
          <pc:docMk/>
          <pc:sldMk cId="4053318577" sldId="260"/>
        </pc:sldMkLst>
        <pc:spChg chg="mod">
          <ac:chgData name="Cole Kupec" userId="5f8470d4fcd558a0" providerId="LiveId" clId="{CF40C7CF-3026-4812-A75A-8C4F5CA7941C}" dt="2024-08-14T20:05:18.461" v="103" actId="20577"/>
          <ac:spMkLst>
            <pc:docMk/>
            <pc:sldMk cId="4053318577" sldId="260"/>
            <ac:spMk id="3" creationId="{01BA4C7B-DF2E-4503-A9CC-8E5221C68B41}"/>
          </ac:spMkLst>
        </pc:spChg>
      </pc:sldChg>
      <pc:sldChg chg="addSp modSp mod">
        <pc:chgData name="Cole Kupec" userId="5f8470d4fcd558a0" providerId="LiveId" clId="{CF40C7CF-3026-4812-A75A-8C4F5CA7941C}" dt="2024-08-14T20:12:00.414" v="301" actId="20577"/>
        <pc:sldMkLst>
          <pc:docMk/>
          <pc:sldMk cId="3632679096" sldId="261"/>
        </pc:sldMkLst>
        <pc:spChg chg="mod">
          <ac:chgData name="Cole Kupec" userId="5f8470d4fcd558a0" providerId="LiveId" clId="{CF40C7CF-3026-4812-A75A-8C4F5CA7941C}" dt="2024-08-14T20:12:00.414" v="301" actId="20577"/>
          <ac:spMkLst>
            <pc:docMk/>
            <pc:sldMk cId="3632679096" sldId="261"/>
            <ac:spMk id="3" creationId="{5A412856-D9D7-4BEF-841D-901EC8D61C18}"/>
          </ac:spMkLst>
        </pc:spChg>
        <pc:spChg chg="add mod">
          <ac:chgData name="Cole Kupec" userId="5f8470d4fcd558a0" providerId="LiveId" clId="{CF40C7CF-3026-4812-A75A-8C4F5CA7941C}" dt="2024-08-14T20:10:41.288" v="261"/>
          <ac:spMkLst>
            <pc:docMk/>
            <pc:sldMk cId="3632679096" sldId="261"/>
            <ac:spMk id="5" creationId="{1216B577-E93F-4FD1-87F2-691E648DE288}"/>
          </ac:spMkLst>
        </pc:spChg>
      </pc:sldChg>
      <pc:sldChg chg="delSp mod">
        <pc:chgData name="Cole Kupec" userId="5f8470d4fcd558a0" providerId="LiveId" clId="{CF40C7CF-3026-4812-A75A-8C4F5CA7941C}" dt="2024-08-14T20:10:36.040" v="260" actId="21"/>
        <pc:sldMkLst>
          <pc:docMk/>
          <pc:sldMk cId="3983085269" sldId="262"/>
        </pc:sldMkLst>
        <pc:spChg chg="del">
          <ac:chgData name="Cole Kupec" userId="5f8470d4fcd558a0" providerId="LiveId" clId="{CF40C7CF-3026-4812-A75A-8C4F5CA7941C}" dt="2024-08-14T20:10:36.040" v="260" actId="21"/>
          <ac:spMkLst>
            <pc:docMk/>
            <pc:sldMk cId="3983085269" sldId="262"/>
            <ac:spMk id="5" creationId="{1216B577-E93F-4FD1-87F2-691E648DE288}"/>
          </ac:spMkLst>
        </pc:spChg>
      </pc:sldChg>
      <pc:sldChg chg="modSp mod">
        <pc:chgData name="Cole Kupec" userId="5f8470d4fcd558a0" providerId="LiveId" clId="{CF40C7CF-3026-4812-A75A-8C4F5CA7941C}" dt="2024-08-14T20:30:26.471" v="339" actId="20577"/>
        <pc:sldMkLst>
          <pc:docMk/>
          <pc:sldMk cId="2632218034" sldId="264"/>
        </pc:sldMkLst>
        <pc:spChg chg="mod">
          <ac:chgData name="Cole Kupec" userId="5f8470d4fcd558a0" providerId="LiveId" clId="{CF40C7CF-3026-4812-A75A-8C4F5CA7941C}" dt="2024-08-14T20:03:32.731" v="80" actId="20577"/>
          <ac:spMkLst>
            <pc:docMk/>
            <pc:sldMk cId="2632218034" sldId="264"/>
            <ac:spMk id="2" creationId="{CA24A97C-9626-4ECA-717B-F845A7A5C4C5}"/>
          </ac:spMkLst>
        </pc:spChg>
        <pc:spChg chg="mod">
          <ac:chgData name="Cole Kupec" userId="5f8470d4fcd558a0" providerId="LiveId" clId="{CF40C7CF-3026-4812-A75A-8C4F5CA7941C}" dt="2024-08-14T20:30:26.471" v="339" actId="20577"/>
          <ac:spMkLst>
            <pc:docMk/>
            <pc:sldMk cId="2632218034" sldId="264"/>
            <ac:spMk id="5" creationId="{A56A602B-E984-4031-898A-87BAA1DD551C}"/>
          </ac:spMkLst>
        </pc:spChg>
      </pc:sldChg>
      <pc:sldChg chg="modSp mod">
        <pc:chgData name="Cole Kupec" userId="5f8470d4fcd558a0" providerId="LiveId" clId="{CF40C7CF-3026-4812-A75A-8C4F5CA7941C}" dt="2024-08-14T20:06:31.732" v="175" actId="20577"/>
        <pc:sldMkLst>
          <pc:docMk/>
          <pc:sldMk cId="1620257239" sldId="266"/>
        </pc:sldMkLst>
        <pc:spChg chg="mod">
          <ac:chgData name="Cole Kupec" userId="5f8470d4fcd558a0" providerId="LiveId" clId="{CF40C7CF-3026-4812-A75A-8C4F5CA7941C}" dt="2024-08-14T20:06:31.732" v="175" actId="20577"/>
          <ac:spMkLst>
            <pc:docMk/>
            <pc:sldMk cId="1620257239" sldId="266"/>
            <ac:spMk id="3" creationId="{01BA4C7B-DF2E-4503-A9CC-8E5221C68B4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1D457A5-CCED-47C8-8B02-575DE70B0421}"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5A298-5F1D-4E4D-A217-097B750B8D6A}" type="slidenum">
              <a:rPr lang="en-US" smtClean="0"/>
              <a:t>‹#›</a:t>
            </a:fld>
            <a:endParaRPr lang="en-US"/>
          </a:p>
        </p:txBody>
      </p:sp>
    </p:spTree>
    <p:extLst>
      <p:ext uri="{BB962C8B-B14F-4D97-AF65-F5344CB8AC3E}">
        <p14:creationId xmlns:p14="http://schemas.microsoft.com/office/powerpoint/2010/main" val="3454179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D457A5-CCED-47C8-8B02-575DE70B0421}"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5A298-5F1D-4E4D-A217-097B750B8D6A}" type="slidenum">
              <a:rPr lang="en-US" smtClean="0"/>
              <a:t>‹#›</a:t>
            </a:fld>
            <a:endParaRPr lang="en-US"/>
          </a:p>
        </p:txBody>
      </p:sp>
    </p:spTree>
    <p:extLst>
      <p:ext uri="{BB962C8B-B14F-4D97-AF65-F5344CB8AC3E}">
        <p14:creationId xmlns:p14="http://schemas.microsoft.com/office/powerpoint/2010/main" val="3367299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D457A5-CCED-47C8-8B02-575DE70B0421}"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5A298-5F1D-4E4D-A217-097B750B8D6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69841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D457A5-CCED-47C8-8B02-575DE70B0421}"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5A298-5F1D-4E4D-A217-097B750B8D6A}" type="slidenum">
              <a:rPr lang="en-US" smtClean="0"/>
              <a:t>‹#›</a:t>
            </a:fld>
            <a:endParaRPr lang="en-US"/>
          </a:p>
        </p:txBody>
      </p:sp>
    </p:spTree>
    <p:extLst>
      <p:ext uri="{BB962C8B-B14F-4D97-AF65-F5344CB8AC3E}">
        <p14:creationId xmlns:p14="http://schemas.microsoft.com/office/powerpoint/2010/main" val="3427235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D457A5-CCED-47C8-8B02-575DE70B0421}"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5A298-5F1D-4E4D-A217-097B750B8D6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10927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D457A5-CCED-47C8-8B02-575DE70B0421}"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5A298-5F1D-4E4D-A217-097B750B8D6A}" type="slidenum">
              <a:rPr lang="en-US" smtClean="0"/>
              <a:t>‹#›</a:t>
            </a:fld>
            <a:endParaRPr lang="en-US"/>
          </a:p>
        </p:txBody>
      </p:sp>
    </p:spTree>
    <p:extLst>
      <p:ext uri="{BB962C8B-B14F-4D97-AF65-F5344CB8AC3E}">
        <p14:creationId xmlns:p14="http://schemas.microsoft.com/office/powerpoint/2010/main" val="3560066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D457A5-CCED-47C8-8B02-575DE70B0421}"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5A298-5F1D-4E4D-A217-097B750B8D6A}" type="slidenum">
              <a:rPr lang="en-US" smtClean="0"/>
              <a:t>‹#›</a:t>
            </a:fld>
            <a:endParaRPr lang="en-US"/>
          </a:p>
        </p:txBody>
      </p:sp>
    </p:spTree>
    <p:extLst>
      <p:ext uri="{BB962C8B-B14F-4D97-AF65-F5344CB8AC3E}">
        <p14:creationId xmlns:p14="http://schemas.microsoft.com/office/powerpoint/2010/main" val="38501691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D457A5-CCED-47C8-8B02-575DE70B0421}"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5A298-5F1D-4E4D-A217-097B750B8D6A}" type="slidenum">
              <a:rPr lang="en-US" smtClean="0"/>
              <a:t>‹#›</a:t>
            </a:fld>
            <a:endParaRPr lang="en-US"/>
          </a:p>
        </p:txBody>
      </p:sp>
    </p:spTree>
    <p:extLst>
      <p:ext uri="{BB962C8B-B14F-4D97-AF65-F5344CB8AC3E}">
        <p14:creationId xmlns:p14="http://schemas.microsoft.com/office/powerpoint/2010/main" val="843854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D457A5-CCED-47C8-8B02-575DE70B0421}"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5A298-5F1D-4E4D-A217-097B750B8D6A}" type="slidenum">
              <a:rPr lang="en-US" smtClean="0"/>
              <a:t>‹#›</a:t>
            </a:fld>
            <a:endParaRPr lang="en-US"/>
          </a:p>
        </p:txBody>
      </p:sp>
    </p:spTree>
    <p:extLst>
      <p:ext uri="{BB962C8B-B14F-4D97-AF65-F5344CB8AC3E}">
        <p14:creationId xmlns:p14="http://schemas.microsoft.com/office/powerpoint/2010/main" val="1122381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D457A5-CCED-47C8-8B02-575DE70B0421}"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5A298-5F1D-4E4D-A217-097B750B8D6A}" type="slidenum">
              <a:rPr lang="en-US" smtClean="0"/>
              <a:t>‹#›</a:t>
            </a:fld>
            <a:endParaRPr lang="en-US"/>
          </a:p>
        </p:txBody>
      </p:sp>
    </p:spTree>
    <p:extLst>
      <p:ext uri="{BB962C8B-B14F-4D97-AF65-F5344CB8AC3E}">
        <p14:creationId xmlns:p14="http://schemas.microsoft.com/office/powerpoint/2010/main" val="3273355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D457A5-CCED-47C8-8B02-575DE70B0421}" type="datetimeFigureOut">
              <a:rPr lang="en-US" smtClean="0"/>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5A298-5F1D-4E4D-A217-097B750B8D6A}" type="slidenum">
              <a:rPr lang="en-US" smtClean="0"/>
              <a:t>‹#›</a:t>
            </a:fld>
            <a:endParaRPr lang="en-US"/>
          </a:p>
        </p:txBody>
      </p:sp>
    </p:spTree>
    <p:extLst>
      <p:ext uri="{BB962C8B-B14F-4D97-AF65-F5344CB8AC3E}">
        <p14:creationId xmlns:p14="http://schemas.microsoft.com/office/powerpoint/2010/main" val="1043333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D457A5-CCED-47C8-8B02-575DE70B0421}" type="datetimeFigureOut">
              <a:rPr lang="en-US" smtClean="0"/>
              <a:t>8/14/2024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35A298-5F1D-4E4D-A217-097B750B8D6A}" type="slidenum">
              <a:rPr lang="en-US" smtClean="0"/>
              <a:t>‹#›</a:t>
            </a:fld>
            <a:endParaRPr lang="en-US"/>
          </a:p>
        </p:txBody>
      </p:sp>
    </p:spTree>
    <p:extLst>
      <p:ext uri="{BB962C8B-B14F-4D97-AF65-F5344CB8AC3E}">
        <p14:creationId xmlns:p14="http://schemas.microsoft.com/office/powerpoint/2010/main" val="328181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D457A5-CCED-47C8-8B02-575DE70B0421}" type="datetimeFigureOut">
              <a:rPr lang="en-US" smtClean="0"/>
              <a:t>8/14/2024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35A298-5F1D-4E4D-A217-097B750B8D6A}" type="slidenum">
              <a:rPr lang="en-US" smtClean="0"/>
              <a:t>‹#›</a:t>
            </a:fld>
            <a:endParaRPr lang="en-US"/>
          </a:p>
        </p:txBody>
      </p:sp>
    </p:spTree>
    <p:extLst>
      <p:ext uri="{BB962C8B-B14F-4D97-AF65-F5344CB8AC3E}">
        <p14:creationId xmlns:p14="http://schemas.microsoft.com/office/powerpoint/2010/main" val="583679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D457A5-CCED-47C8-8B02-575DE70B0421}" type="datetimeFigureOut">
              <a:rPr lang="en-US" smtClean="0"/>
              <a:t>8/14/2024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35A298-5F1D-4E4D-A217-097B750B8D6A}" type="slidenum">
              <a:rPr lang="en-US" smtClean="0"/>
              <a:t>‹#›</a:t>
            </a:fld>
            <a:endParaRPr lang="en-US"/>
          </a:p>
        </p:txBody>
      </p:sp>
    </p:spTree>
    <p:extLst>
      <p:ext uri="{BB962C8B-B14F-4D97-AF65-F5344CB8AC3E}">
        <p14:creationId xmlns:p14="http://schemas.microsoft.com/office/powerpoint/2010/main" val="2297515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1D457A5-CCED-47C8-8B02-575DE70B0421}" type="datetimeFigureOut">
              <a:rPr lang="en-US" smtClean="0"/>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5A298-5F1D-4E4D-A217-097B750B8D6A}" type="slidenum">
              <a:rPr lang="en-US" smtClean="0"/>
              <a:t>‹#›</a:t>
            </a:fld>
            <a:endParaRPr lang="en-US"/>
          </a:p>
        </p:txBody>
      </p:sp>
    </p:spTree>
    <p:extLst>
      <p:ext uri="{BB962C8B-B14F-4D97-AF65-F5344CB8AC3E}">
        <p14:creationId xmlns:p14="http://schemas.microsoft.com/office/powerpoint/2010/main" val="1788315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D457A5-CCED-47C8-8B02-575DE70B0421}" type="datetimeFigureOut">
              <a:rPr lang="en-US" smtClean="0"/>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5A298-5F1D-4E4D-A217-097B750B8D6A}" type="slidenum">
              <a:rPr lang="en-US" smtClean="0"/>
              <a:t>‹#›</a:t>
            </a:fld>
            <a:endParaRPr lang="en-US"/>
          </a:p>
        </p:txBody>
      </p:sp>
    </p:spTree>
    <p:extLst>
      <p:ext uri="{BB962C8B-B14F-4D97-AF65-F5344CB8AC3E}">
        <p14:creationId xmlns:p14="http://schemas.microsoft.com/office/powerpoint/2010/main" val="457331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1D457A5-CCED-47C8-8B02-575DE70B0421}" type="datetimeFigureOut">
              <a:rPr lang="en-US" smtClean="0"/>
              <a:t>8/14/2024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635A298-5F1D-4E4D-A217-097B750B8D6A}" type="slidenum">
              <a:rPr lang="en-US" smtClean="0"/>
              <a:t>‹#›</a:t>
            </a:fld>
            <a:endParaRPr lang="en-US"/>
          </a:p>
        </p:txBody>
      </p:sp>
    </p:spTree>
    <p:extLst>
      <p:ext uri="{BB962C8B-B14F-4D97-AF65-F5344CB8AC3E}">
        <p14:creationId xmlns:p14="http://schemas.microsoft.com/office/powerpoint/2010/main" val="1455595484"/>
      </p:ext>
    </p:extLst>
  </p:cSld>
  <p:clrMap bg1="lt1" tx1="dk1" bg2="lt2" tx2="dk2" accent1="accent1" accent2="accent2" accent3="accent3" accent4="accent4" accent5="accent5" accent6="accent6" hlink="hlink" folHlink="folHlink"/>
  <p:sldLayoutIdLst>
    <p:sldLayoutId id="2147484161" r:id="rId1"/>
    <p:sldLayoutId id="2147484162" r:id="rId2"/>
    <p:sldLayoutId id="2147484163" r:id="rId3"/>
    <p:sldLayoutId id="2147484164" r:id="rId4"/>
    <p:sldLayoutId id="2147484165" r:id="rId5"/>
    <p:sldLayoutId id="2147484166" r:id="rId6"/>
    <p:sldLayoutId id="2147484167" r:id="rId7"/>
    <p:sldLayoutId id="2147484168" r:id="rId8"/>
    <p:sldLayoutId id="2147484169" r:id="rId9"/>
    <p:sldLayoutId id="2147484170" r:id="rId10"/>
    <p:sldLayoutId id="2147484171" r:id="rId11"/>
    <p:sldLayoutId id="2147484172" r:id="rId12"/>
    <p:sldLayoutId id="2147484173" r:id="rId13"/>
    <p:sldLayoutId id="2147484174" r:id="rId14"/>
    <p:sldLayoutId id="2147484175" r:id="rId15"/>
    <p:sldLayoutId id="21474841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5A83E-20BE-40A5-B9F4-A678F3FB62CF}"/>
              </a:ext>
            </a:extLst>
          </p:cNvPr>
          <p:cNvSpPr>
            <a:spLocks noGrp="1"/>
          </p:cNvSpPr>
          <p:nvPr>
            <p:ph type="ctrTitle"/>
          </p:nvPr>
        </p:nvSpPr>
        <p:spPr>
          <a:xfrm>
            <a:off x="1725286" y="1676934"/>
            <a:ext cx="7156174" cy="1012916"/>
          </a:xfrm>
        </p:spPr>
        <p:txBody>
          <a:bodyPr/>
          <a:lstStyle/>
          <a:p>
            <a:pPr algn="l"/>
            <a:r>
              <a:rPr lang="en-US" b="1" dirty="0">
                <a:solidFill>
                  <a:srgbClr val="8A0405"/>
                </a:solidFill>
                <a:effectLst>
                  <a:outerShdw blurRad="38100" dist="38100" dir="2700000" algn="tl">
                    <a:srgbClr val="000000">
                      <a:alpha val="43137"/>
                    </a:srgbClr>
                  </a:outerShdw>
                </a:effectLst>
              </a:rPr>
              <a:t>CE Solutions Inc. </a:t>
            </a:r>
            <a:endParaRPr lang="en-US" dirty="0">
              <a:solidFill>
                <a:srgbClr val="8A0405"/>
              </a:solidFill>
            </a:endParaRPr>
          </a:p>
        </p:txBody>
      </p:sp>
      <p:sp>
        <p:nvSpPr>
          <p:cNvPr id="3" name="Subtitle 2">
            <a:extLst>
              <a:ext uri="{FF2B5EF4-FFF2-40B4-BE49-F238E27FC236}">
                <a16:creationId xmlns:a16="http://schemas.microsoft.com/office/drawing/2014/main" id="{C8F2D564-ACB6-4A2F-8CF6-7BEA6F953F59}"/>
              </a:ext>
            </a:extLst>
          </p:cNvPr>
          <p:cNvSpPr>
            <a:spLocks noGrp="1"/>
          </p:cNvSpPr>
          <p:nvPr>
            <p:ph type="subTitle" idx="1"/>
          </p:nvPr>
        </p:nvSpPr>
        <p:spPr>
          <a:xfrm>
            <a:off x="1725286" y="2689850"/>
            <a:ext cx="8600661" cy="685800"/>
          </a:xfrm>
        </p:spPr>
        <p:txBody>
          <a:bodyPr>
            <a:normAutofit fontScale="92500" lnSpcReduction="10000"/>
          </a:bodyPr>
          <a:lstStyle/>
          <a:p>
            <a:pPr algn="l"/>
            <a:r>
              <a:rPr lang="en-US" sz="4300" dirty="0">
                <a:solidFill>
                  <a:schemeClr val="tx1"/>
                </a:solidFill>
                <a:latin typeface="Lucida Calligraphy" panose="03010101010101010101" pitchFamily="66" charset="0"/>
              </a:rPr>
              <a:t>Capabilities Brief</a:t>
            </a:r>
          </a:p>
          <a:p>
            <a:endParaRPr lang="en-US" dirty="0"/>
          </a:p>
        </p:txBody>
      </p:sp>
      <p:pic>
        <p:nvPicPr>
          <p:cNvPr id="6" name="Picture 5">
            <a:extLst>
              <a:ext uri="{FF2B5EF4-FFF2-40B4-BE49-F238E27FC236}">
                <a16:creationId xmlns:a16="http://schemas.microsoft.com/office/drawing/2014/main" id="{0BBDD6F1-9A71-4602-84D8-43D7CABEBF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114" y="327115"/>
            <a:ext cx="1025978" cy="759564"/>
          </a:xfrm>
          <a:prstGeom prst="rect">
            <a:avLst/>
          </a:prstGeom>
          <a:ln w="228600" cap="sq" cmpd="thickThin">
            <a:solidFill>
              <a:srgbClr val="000000"/>
            </a:solidFill>
            <a:prstDash val="solid"/>
            <a:miter lim="800000"/>
          </a:ln>
          <a:effectLst>
            <a:innerShdw blurRad="76200">
              <a:srgbClr val="000000"/>
            </a:innerShdw>
          </a:effectLst>
        </p:spPr>
      </p:pic>
      <p:sp>
        <p:nvSpPr>
          <p:cNvPr id="4" name="Subtitle 2">
            <a:extLst>
              <a:ext uri="{FF2B5EF4-FFF2-40B4-BE49-F238E27FC236}">
                <a16:creationId xmlns:a16="http://schemas.microsoft.com/office/drawing/2014/main" id="{728DC271-53ED-C036-B430-07B2A5D97E58}"/>
              </a:ext>
            </a:extLst>
          </p:cNvPr>
          <p:cNvSpPr txBox="1">
            <a:spLocks/>
          </p:cNvSpPr>
          <p:nvPr/>
        </p:nvSpPr>
        <p:spPr>
          <a:xfrm>
            <a:off x="-69012" y="6187985"/>
            <a:ext cx="2041865" cy="685800"/>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r>
              <a:rPr lang="en-US" sz="2000" dirty="0">
                <a:solidFill>
                  <a:schemeClr val="tx1"/>
                </a:solidFill>
                <a:latin typeface="Lucida Calligraphy" panose="03010101010101010101" pitchFamily="66" charset="0"/>
              </a:rPr>
              <a:t>August 2024</a:t>
            </a:r>
          </a:p>
          <a:p>
            <a:endParaRPr lang="en-US" dirty="0"/>
          </a:p>
        </p:txBody>
      </p:sp>
    </p:spTree>
    <p:extLst>
      <p:ext uri="{BB962C8B-B14F-4D97-AF65-F5344CB8AC3E}">
        <p14:creationId xmlns:p14="http://schemas.microsoft.com/office/powerpoint/2010/main" val="199594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27FD8-230F-4D0D-BB69-EC33712C389F}"/>
              </a:ext>
            </a:extLst>
          </p:cNvPr>
          <p:cNvSpPr>
            <a:spLocks noGrp="1"/>
          </p:cNvSpPr>
          <p:nvPr>
            <p:ph type="title"/>
          </p:nvPr>
        </p:nvSpPr>
        <p:spPr>
          <a:xfrm>
            <a:off x="3014869" y="595795"/>
            <a:ext cx="8610600" cy="1293028"/>
          </a:xfrm>
        </p:spPr>
        <p:txBody>
          <a:bodyPr/>
          <a:lstStyle/>
          <a:p>
            <a:r>
              <a:rPr lang="en-US" b="1" dirty="0">
                <a:solidFill>
                  <a:srgbClr val="8A0405"/>
                </a:solidFill>
                <a:effectLst>
                  <a:outerShdw blurRad="38100" dist="38100" dir="2700000" algn="tl">
                    <a:srgbClr val="000000">
                      <a:alpha val="43137"/>
                    </a:srgbClr>
                  </a:outerShdw>
                </a:effectLst>
                <a:latin typeface="Lucida Calligraphy" panose="03010101010101010101" pitchFamily="66" charset="0"/>
              </a:rPr>
              <a:t>Corporate Overview</a:t>
            </a:r>
          </a:p>
        </p:txBody>
      </p:sp>
      <p:sp>
        <p:nvSpPr>
          <p:cNvPr id="3" name="Content Placeholder 2">
            <a:extLst>
              <a:ext uri="{FF2B5EF4-FFF2-40B4-BE49-F238E27FC236}">
                <a16:creationId xmlns:a16="http://schemas.microsoft.com/office/drawing/2014/main" id="{497D84B6-3C2E-4C0E-B984-F1484B91BF54}"/>
              </a:ext>
            </a:extLst>
          </p:cNvPr>
          <p:cNvSpPr>
            <a:spLocks noGrp="1"/>
          </p:cNvSpPr>
          <p:nvPr>
            <p:ph sz="half" idx="1"/>
          </p:nvPr>
        </p:nvSpPr>
        <p:spPr>
          <a:xfrm>
            <a:off x="566531" y="1542515"/>
            <a:ext cx="9447144" cy="2240568"/>
          </a:xfrm>
        </p:spPr>
        <p:txBody>
          <a:bodyPr>
            <a:normAutofit fontScale="25000" lnSpcReduction="20000"/>
          </a:bodyPr>
          <a:lstStyle/>
          <a:p>
            <a:pPr marL="0" indent="0">
              <a:buNone/>
            </a:pPr>
            <a:r>
              <a:rPr lang="en-US" altLang="x-none" sz="7200" b="1" dirty="0">
                <a:solidFill>
                  <a:schemeClr val="tx1"/>
                </a:solidFill>
                <a:latin typeface="Times New Roman" panose="02020603050405020304" pitchFamily="18" charset="0"/>
                <a:cs typeface="Times New Roman" panose="02020603050405020304" pitchFamily="18" charset="0"/>
              </a:rPr>
              <a:t>CE Solutions was initially formed to meet the growing demand for data analytics and quickly grew into a full scope programmatic support company with a wide range of corporate capabilities. Technical expertise in Systems Engineering was developed as a natural extension to existing services. In addition to knowledgeable and capable Cost Estimating, ORSA, and Programmatic Data Analysis expertise across the federal government, we support logistics functions, FMS functions, strategic planning, engineering, architecture, and resource management functions.</a:t>
            </a:r>
          </a:p>
        </p:txBody>
      </p:sp>
      <p:sp>
        <p:nvSpPr>
          <p:cNvPr id="6" name="Content Placeholder 5">
            <a:extLst>
              <a:ext uri="{FF2B5EF4-FFF2-40B4-BE49-F238E27FC236}">
                <a16:creationId xmlns:a16="http://schemas.microsoft.com/office/drawing/2014/main" id="{06EEB55F-FA30-4C7F-B997-3023FD55C419}"/>
              </a:ext>
            </a:extLst>
          </p:cNvPr>
          <p:cNvSpPr>
            <a:spLocks noGrp="1"/>
          </p:cNvSpPr>
          <p:nvPr>
            <p:ph sz="half" idx="2"/>
          </p:nvPr>
        </p:nvSpPr>
        <p:spPr>
          <a:xfrm>
            <a:off x="3411053" y="5349819"/>
            <a:ext cx="8985104" cy="1966833"/>
          </a:xfrm>
        </p:spPr>
        <p:txBody>
          <a:bodyPr numCol="2">
            <a:normAutofit fontScale="25000" lnSpcReduction="20000"/>
          </a:bodyPr>
          <a:lstStyle/>
          <a:p>
            <a:pPr marL="0" indent="0" algn="ctr">
              <a:buNone/>
            </a:pPr>
            <a:r>
              <a:rPr lang="en-US" altLang="x-none" sz="5600" b="1" dirty="0">
                <a:solidFill>
                  <a:schemeClr val="tx1"/>
                </a:solidFill>
                <a:latin typeface="Times New Roman" panose="02020603050405020304" pitchFamily="18" charset="0"/>
                <a:cs typeface="Times New Roman" panose="02020603050405020304" pitchFamily="18" charset="0"/>
              </a:rPr>
              <a:t>Some current customers include Army PEO Aviation, Army PEO Missiles and Space, and Army Materials Command</a:t>
            </a:r>
          </a:p>
          <a:p>
            <a:pPr marL="0" indent="0">
              <a:buNone/>
            </a:pPr>
            <a:endParaRPr lang="en-US" altLang="x-none" sz="33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2DE91BAC-36BD-4F19-94EE-C8BD4FA91C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114" y="327115"/>
            <a:ext cx="1025978" cy="759564"/>
          </a:xfrm>
          <a:prstGeom prst="rect">
            <a:avLst/>
          </a:prstGeom>
          <a:ln w="228600" cap="sq" cmpd="thickThin">
            <a:solidFill>
              <a:srgbClr val="000000"/>
            </a:solidFill>
            <a:prstDash val="solid"/>
            <a:miter lim="800000"/>
          </a:ln>
          <a:effectLst>
            <a:innerShdw blurRad="76200">
              <a:srgbClr val="000000"/>
            </a:innerShdw>
          </a:effectLst>
        </p:spPr>
      </p:pic>
      <p:pic>
        <p:nvPicPr>
          <p:cNvPr id="1028" name="Picture 4" descr="See the source image">
            <a:extLst>
              <a:ext uri="{FF2B5EF4-FFF2-40B4-BE49-F238E27FC236}">
                <a16:creationId xmlns:a16="http://schemas.microsoft.com/office/drawing/2014/main" id="{AD460EF1-C8D3-4EC6-8BB9-2634069C99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8177" y="3797485"/>
            <a:ext cx="998054" cy="99805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7" name="AutoShape 6" descr="See the source image">
            <a:extLst>
              <a:ext uri="{FF2B5EF4-FFF2-40B4-BE49-F238E27FC236}">
                <a16:creationId xmlns:a16="http://schemas.microsoft.com/office/drawing/2014/main" id="{00603AC3-CEA3-4E9A-8375-D0ECE84AE85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2" name="Picture 8" descr="See the source image">
            <a:extLst>
              <a:ext uri="{FF2B5EF4-FFF2-40B4-BE49-F238E27FC236}">
                <a16:creationId xmlns:a16="http://schemas.microsoft.com/office/drawing/2014/main" id="{E7AB9E8A-3FF1-473D-B138-3D717EC9CE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8025" y="3721810"/>
            <a:ext cx="1312972" cy="105135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2BFF62EB-9E0C-4387-87D4-B0282968C6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7569" y="3579759"/>
            <a:ext cx="2587824" cy="129391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7485B033-475F-83E6-8BD3-33DCBEF6EB9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81172" y="3649556"/>
            <a:ext cx="1123605" cy="1123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1457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4567A5C-97B1-42D9-8F73-8E40BCB1B72A}"/>
              </a:ext>
            </a:extLst>
          </p:cNvPr>
          <p:cNvSpPr>
            <a:spLocks noGrp="1"/>
          </p:cNvSpPr>
          <p:nvPr>
            <p:ph type="title"/>
          </p:nvPr>
        </p:nvSpPr>
        <p:spPr>
          <a:xfrm>
            <a:off x="2895600" y="552338"/>
            <a:ext cx="8610600" cy="1293028"/>
          </a:xfrm>
        </p:spPr>
        <p:txBody>
          <a:bodyPr/>
          <a:lstStyle/>
          <a:p>
            <a:r>
              <a:rPr lang="en-US" b="1" dirty="0">
                <a:solidFill>
                  <a:srgbClr val="8A0405"/>
                </a:solidFill>
                <a:effectLst>
                  <a:outerShdw blurRad="38100" dist="38100" dir="2700000" algn="tl">
                    <a:srgbClr val="000000">
                      <a:alpha val="43137"/>
                    </a:srgbClr>
                  </a:outerShdw>
                </a:effectLst>
                <a:latin typeface="Lucida Calligraphy" panose="03010101010101010101" pitchFamily="66" charset="0"/>
              </a:rPr>
              <a:t>Company Services</a:t>
            </a:r>
          </a:p>
        </p:txBody>
      </p:sp>
      <p:sp>
        <p:nvSpPr>
          <p:cNvPr id="5" name="Content Placeholder 4">
            <a:extLst>
              <a:ext uri="{FF2B5EF4-FFF2-40B4-BE49-F238E27FC236}">
                <a16:creationId xmlns:a16="http://schemas.microsoft.com/office/drawing/2014/main" id="{A56A602B-E984-4031-898A-87BAA1DD551C}"/>
              </a:ext>
            </a:extLst>
          </p:cNvPr>
          <p:cNvSpPr>
            <a:spLocks noGrp="1"/>
          </p:cNvSpPr>
          <p:nvPr>
            <p:ph sz="half" idx="2"/>
          </p:nvPr>
        </p:nvSpPr>
        <p:spPr>
          <a:xfrm>
            <a:off x="-194640" y="1747893"/>
            <a:ext cx="5936974" cy="5017865"/>
          </a:xfrm>
        </p:spPr>
        <p:txBody>
          <a:bodyPr>
            <a:normAutofit/>
          </a:bodyPr>
          <a:lstStyle/>
          <a:p>
            <a:pPr marL="422910" lvl="1" indent="0">
              <a:buNone/>
            </a:pPr>
            <a:r>
              <a:rPr lang="en-US" altLang="x-none" sz="1800" b="1" dirty="0">
                <a:solidFill>
                  <a:schemeClr val="tx1"/>
                </a:solidFill>
                <a:latin typeface="Times New Roman" panose="02020603050405020304" pitchFamily="18" charset="0"/>
                <a:cs typeface="Times New Roman" panose="02020603050405020304" pitchFamily="18" charset="0"/>
              </a:rPr>
              <a:t>Programmatic/Logistics Expertise</a:t>
            </a:r>
          </a:p>
          <a:p>
            <a:pPr marL="880110" lvl="1" indent="-457200">
              <a:buFont typeface="Wingdings" panose="05000000000000000000" pitchFamily="2" charset="2"/>
              <a:buChar char="v"/>
            </a:pPr>
            <a:r>
              <a:rPr lang="en-US" altLang="x-none" sz="1400" b="1" dirty="0">
                <a:solidFill>
                  <a:schemeClr val="tx1"/>
                </a:solidFill>
                <a:latin typeface="Times New Roman" panose="02020603050405020304" pitchFamily="18" charset="0"/>
                <a:cs typeface="Times New Roman" panose="02020603050405020304" pitchFamily="18" charset="0"/>
              </a:rPr>
              <a:t>Cost Estimating &amp; Operations Research</a:t>
            </a:r>
          </a:p>
          <a:p>
            <a:pPr marL="880110" lvl="1" indent="-457200">
              <a:buFont typeface="Wingdings" panose="05000000000000000000" pitchFamily="2" charset="2"/>
              <a:buChar char="v"/>
            </a:pPr>
            <a:r>
              <a:rPr lang="en-US" altLang="x-none" sz="1400" b="1" dirty="0">
                <a:solidFill>
                  <a:schemeClr val="tx1"/>
                </a:solidFill>
                <a:latin typeface="Times New Roman" panose="02020603050405020304" pitchFamily="18" charset="0"/>
                <a:cs typeface="Times New Roman" panose="02020603050405020304" pitchFamily="18" charset="0"/>
              </a:rPr>
              <a:t>Data, Risk &amp; Procurement </a:t>
            </a:r>
            <a:r>
              <a:rPr lang="en-US" sz="1400" b="1" dirty="0">
                <a:solidFill>
                  <a:schemeClr val="tx1"/>
                </a:solidFill>
                <a:latin typeface="Times New Roman" panose="02020603050405020304" pitchFamily="18" charset="0"/>
                <a:cs typeface="Times New Roman" panose="02020603050405020304" pitchFamily="18" charset="0"/>
              </a:rPr>
              <a:t>Analytics</a:t>
            </a:r>
          </a:p>
          <a:p>
            <a:pPr marL="880110" lvl="1" indent="-457200">
              <a:buFont typeface="Wingdings" panose="05000000000000000000" pitchFamily="2" charset="2"/>
              <a:buChar char="v"/>
            </a:pPr>
            <a:r>
              <a:rPr lang="en-US" altLang="x-none" sz="1400" b="1" dirty="0">
                <a:solidFill>
                  <a:schemeClr val="tx1"/>
                </a:solidFill>
                <a:latin typeface="Times New Roman" panose="02020603050405020304" pitchFamily="18" charset="0"/>
                <a:cs typeface="Times New Roman" panose="02020603050405020304" pitchFamily="18" charset="0"/>
              </a:rPr>
              <a:t>Foreign Military Sales (FMS) Support</a:t>
            </a:r>
            <a:endParaRPr lang="en-US" sz="1400" b="1" i="0" u="none" strike="noStrike" baseline="0" dirty="0">
              <a:solidFill>
                <a:schemeClr val="tx1"/>
              </a:solidFill>
              <a:latin typeface="Times New Roman" panose="02020603050405020304" pitchFamily="18" charset="0"/>
              <a:cs typeface="Times New Roman" panose="02020603050405020304" pitchFamily="18" charset="0"/>
            </a:endParaRPr>
          </a:p>
          <a:p>
            <a:pPr marL="880110" lvl="1" indent="-457200">
              <a:buFont typeface="Wingdings" panose="05000000000000000000" pitchFamily="2" charset="2"/>
              <a:buChar char="v"/>
            </a:pPr>
            <a:r>
              <a:rPr lang="en-US" altLang="x-none" sz="1400" b="1" dirty="0">
                <a:solidFill>
                  <a:schemeClr val="tx1"/>
                </a:solidFill>
                <a:latin typeface="Times New Roman" panose="02020603050405020304" pitchFamily="18" charset="0"/>
                <a:cs typeface="Times New Roman" panose="02020603050405020304" pitchFamily="18" charset="0"/>
              </a:rPr>
              <a:t>Logistics Management Research and Analyses</a:t>
            </a:r>
          </a:p>
          <a:p>
            <a:pPr marL="880110" lvl="1" indent="-457200">
              <a:buFont typeface="Wingdings" panose="05000000000000000000" pitchFamily="2" charset="2"/>
              <a:buChar char="v"/>
            </a:pPr>
            <a:r>
              <a:rPr lang="en-US" altLang="x-none" sz="1400" b="1" dirty="0">
                <a:solidFill>
                  <a:schemeClr val="tx1"/>
                </a:solidFill>
                <a:latin typeface="Times New Roman" panose="02020603050405020304" pitchFamily="18" charset="0"/>
                <a:cs typeface="Times New Roman" panose="02020603050405020304" pitchFamily="18" charset="0"/>
              </a:rPr>
              <a:t>Manpower Studies</a:t>
            </a:r>
          </a:p>
          <a:p>
            <a:pPr marL="880110" lvl="1" indent="-457200">
              <a:buFont typeface="Wingdings" panose="05000000000000000000" pitchFamily="2" charset="2"/>
              <a:buChar char="v"/>
            </a:pPr>
            <a:r>
              <a:rPr lang="en-US" sz="1400" b="1" dirty="0">
                <a:solidFill>
                  <a:schemeClr val="tx1"/>
                </a:solidFill>
                <a:latin typeface="Times New Roman" panose="02020603050405020304" pitchFamily="18" charset="0"/>
                <a:cs typeface="Times New Roman" panose="02020603050405020304" pitchFamily="18" charset="0"/>
              </a:rPr>
              <a:t>Workforce Development </a:t>
            </a:r>
          </a:p>
          <a:p>
            <a:pPr marL="880110" lvl="1" indent="-457200">
              <a:buFont typeface="Wingdings" panose="05000000000000000000" pitchFamily="2" charset="2"/>
              <a:buChar char="v"/>
            </a:pPr>
            <a:r>
              <a:rPr lang="en-US" sz="1400" b="1" dirty="0">
                <a:solidFill>
                  <a:schemeClr val="tx1"/>
                </a:solidFill>
                <a:latin typeface="Times New Roman" panose="02020603050405020304" pitchFamily="18" charset="0"/>
                <a:cs typeface="Times New Roman" panose="02020603050405020304" pitchFamily="18" charset="0"/>
              </a:rPr>
              <a:t>GFEBS Expertise</a:t>
            </a:r>
          </a:p>
          <a:p>
            <a:pPr marL="880110" lvl="1" indent="-457200">
              <a:buFont typeface="Wingdings" panose="05000000000000000000" pitchFamily="2" charset="2"/>
              <a:buChar char="v"/>
            </a:pPr>
            <a:r>
              <a:rPr lang="en-US" sz="1400" b="1" dirty="0">
                <a:solidFill>
                  <a:schemeClr val="tx1"/>
                </a:solidFill>
                <a:latin typeface="Times New Roman" panose="02020603050405020304" pitchFamily="18" charset="0"/>
                <a:cs typeface="Times New Roman" panose="02020603050405020304" pitchFamily="18" charset="0"/>
              </a:rPr>
              <a:t>Strategic Management</a:t>
            </a:r>
          </a:p>
          <a:p>
            <a:pPr marL="880110" lvl="1" indent="-457200">
              <a:buFont typeface="Wingdings" panose="05000000000000000000" pitchFamily="2" charset="2"/>
              <a:buChar char="v"/>
            </a:pPr>
            <a:r>
              <a:rPr lang="en-US" altLang="x-none" sz="1400" b="1" dirty="0">
                <a:solidFill>
                  <a:schemeClr val="tx1"/>
                </a:solidFill>
                <a:latin typeface="Times New Roman" panose="02020603050405020304" pitchFamily="18" charset="0"/>
                <a:cs typeface="Times New Roman" panose="02020603050405020304" pitchFamily="18" charset="0"/>
              </a:rPr>
              <a:t>Data Management</a:t>
            </a:r>
          </a:p>
          <a:p>
            <a:pPr marL="880110" lvl="1" indent="-457200">
              <a:buFont typeface="Wingdings" panose="05000000000000000000" pitchFamily="2" charset="2"/>
              <a:buChar char="v"/>
            </a:pPr>
            <a:r>
              <a:rPr lang="en-US" altLang="x-none" sz="1400" b="1" dirty="0">
                <a:solidFill>
                  <a:schemeClr val="tx1"/>
                </a:solidFill>
                <a:latin typeface="Times New Roman" panose="02020603050405020304" pitchFamily="18" charset="0"/>
                <a:cs typeface="Times New Roman" panose="02020603050405020304" pitchFamily="18" charset="0"/>
              </a:rPr>
              <a:t>Financial Application Development</a:t>
            </a:r>
          </a:p>
          <a:p>
            <a:pPr marL="880110" lvl="1" indent="-457200">
              <a:buFont typeface="Wingdings" panose="05000000000000000000" pitchFamily="2" charset="2"/>
              <a:buChar char="v"/>
            </a:pPr>
            <a:r>
              <a:rPr lang="en-US" altLang="x-none" sz="1400" b="1" dirty="0">
                <a:solidFill>
                  <a:schemeClr val="tx1"/>
                </a:solidFill>
                <a:latin typeface="Times New Roman" panose="02020603050405020304" pitchFamily="18" charset="0"/>
                <a:cs typeface="Times New Roman" panose="02020603050405020304" pitchFamily="18" charset="0"/>
              </a:rPr>
              <a:t>Logistics Analysis</a:t>
            </a:r>
          </a:p>
          <a:p>
            <a:pPr marL="880110" lvl="1" indent="-457200">
              <a:buFont typeface="Wingdings" panose="05000000000000000000" pitchFamily="2" charset="2"/>
              <a:buChar char="v"/>
            </a:pPr>
            <a:r>
              <a:rPr lang="en-US" altLang="x-none" sz="1400" b="1" dirty="0">
                <a:solidFill>
                  <a:schemeClr val="tx1"/>
                </a:solidFill>
                <a:latin typeface="Times New Roman" panose="02020603050405020304" pitchFamily="18" charset="0"/>
                <a:cs typeface="Times New Roman" panose="02020603050405020304" pitchFamily="18" charset="0"/>
              </a:rPr>
              <a:t>Earned Value Management (EVM) Support</a:t>
            </a:r>
          </a:p>
          <a:p>
            <a:endParaRPr lang="en-US" dirty="0"/>
          </a:p>
        </p:txBody>
      </p:sp>
      <p:pic>
        <p:nvPicPr>
          <p:cNvPr id="6" name="Picture 5">
            <a:extLst>
              <a:ext uri="{FF2B5EF4-FFF2-40B4-BE49-F238E27FC236}">
                <a16:creationId xmlns:a16="http://schemas.microsoft.com/office/drawing/2014/main" id="{A97EC46E-6B47-4067-B268-EAAB5F4D2C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114" y="327115"/>
            <a:ext cx="1025978" cy="759564"/>
          </a:xfrm>
          <a:prstGeom prst="rect">
            <a:avLst/>
          </a:prstGeom>
          <a:ln w="228600" cap="sq" cmpd="thickThin">
            <a:solidFill>
              <a:srgbClr val="000000"/>
            </a:solidFill>
            <a:prstDash val="solid"/>
            <a:miter lim="800000"/>
          </a:ln>
          <a:effectLst>
            <a:innerShdw blurRad="76200">
              <a:srgbClr val="000000"/>
            </a:innerShdw>
          </a:effectLst>
        </p:spPr>
      </p:pic>
      <p:sp>
        <p:nvSpPr>
          <p:cNvPr id="2" name="Content Placeholder 4">
            <a:extLst>
              <a:ext uri="{FF2B5EF4-FFF2-40B4-BE49-F238E27FC236}">
                <a16:creationId xmlns:a16="http://schemas.microsoft.com/office/drawing/2014/main" id="{CA24A97C-9626-4ECA-717B-F845A7A5C4C5}"/>
              </a:ext>
            </a:extLst>
          </p:cNvPr>
          <p:cNvSpPr txBox="1">
            <a:spLocks/>
          </p:cNvSpPr>
          <p:nvPr/>
        </p:nvSpPr>
        <p:spPr>
          <a:xfrm>
            <a:off x="4249410" y="1747892"/>
            <a:ext cx="5936974" cy="501786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422910" lvl="1" indent="0">
              <a:buNone/>
            </a:pPr>
            <a:r>
              <a:rPr lang="en-US" altLang="x-none" sz="1800" b="1" dirty="0">
                <a:solidFill>
                  <a:schemeClr val="tx1"/>
                </a:solidFill>
                <a:latin typeface="Times New Roman" panose="02020603050405020304" pitchFamily="18" charset="0"/>
                <a:cs typeface="Times New Roman" panose="02020603050405020304" pitchFamily="18" charset="0"/>
              </a:rPr>
              <a:t>Technical Expertise</a:t>
            </a:r>
          </a:p>
          <a:p>
            <a:pPr marL="880110" lvl="1" indent="-457200">
              <a:buFont typeface="Wingdings" panose="05000000000000000000" pitchFamily="2" charset="2"/>
              <a:buChar char="v"/>
            </a:pPr>
            <a:r>
              <a:rPr lang="en-US" altLang="x-none" sz="1400" b="1" dirty="0">
                <a:solidFill>
                  <a:schemeClr val="tx1"/>
                </a:solidFill>
                <a:latin typeface="Times New Roman" panose="02020603050405020304" pitchFamily="18" charset="0"/>
                <a:cs typeface="Times New Roman" panose="02020603050405020304" pitchFamily="18" charset="0"/>
              </a:rPr>
              <a:t>System of Systems Architecture</a:t>
            </a:r>
          </a:p>
          <a:p>
            <a:pPr marL="880110" lvl="1" indent="-457200">
              <a:buFont typeface="Wingdings" panose="05000000000000000000" pitchFamily="2" charset="2"/>
              <a:buChar char="v"/>
            </a:pPr>
            <a:r>
              <a:rPr lang="en-US" altLang="x-none" sz="1400" b="1" dirty="0">
                <a:solidFill>
                  <a:schemeClr val="tx1"/>
                </a:solidFill>
                <a:latin typeface="Times New Roman" panose="02020603050405020304" pitchFamily="18" charset="0"/>
                <a:cs typeface="Times New Roman" panose="02020603050405020304" pitchFamily="18" charset="0"/>
              </a:rPr>
              <a:t>Systems Engineering: Requirements, Architecture, MBSE</a:t>
            </a:r>
          </a:p>
          <a:p>
            <a:pPr marL="880110" lvl="1" indent="-457200">
              <a:buFont typeface="Wingdings" panose="05000000000000000000" pitchFamily="2" charset="2"/>
              <a:buChar char="v"/>
            </a:pPr>
            <a:r>
              <a:rPr lang="en-US" altLang="x-none" sz="1400" b="1" dirty="0">
                <a:solidFill>
                  <a:schemeClr val="tx1"/>
                </a:solidFill>
                <a:latin typeface="Times New Roman" panose="02020603050405020304" pitchFamily="18" charset="0"/>
                <a:cs typeface="Times New Roman" panose="02020603050405020304" pitchFamily="18" charset="0"/>
              </a:rPr>
              <a:t>Software and Systems Testing and Integration</a:t>
            </a:r>
          </a:p>
          <a:p>
            <a:pPr marL="880110" lvl="1" indent="-457200">
              <a:buFont typeface="Wingdings" panose="05000000000000000000" pitchFamily="2" charset="2"/>
              <a:buChar char="v"/>
            </a:pPr>
            <a:r>
              <a:rPr lang="en-US" altLang="x-none" sz="1400" b="1" dirty="0">
                <a:solidFill>
                  <a:schemeClr val="tx1"/>
                </a:solidFill>
                <a:latin typeface="Times New Roman" panose="02020603050405020304" pitchFamily="18" charset="0"/>
                <a:cs typeface="Times New Roman" panose="02020603050405020304" pitchFamily="18" charset="0"/>
              </a:rPr>
              <a:t>Software Engineering, Design, and Development</a:t>
            </a:r>
          </a:p>
          <a:p>
            <a:pPr marL="880110" lvl="1" indent="-457200">
              <a:buFont typeface="Wingdings" panose="05000000000000000000" pitchFamily="2" charset="2"/>
              <a:buChar char="v"/>
            </a:pPr>
            <a:r>
              <a:rPr lang="en-US" altLang="x-none" sz="1400" b="1" dirty="0">
                <a:solidFill>
                  <a:schemeClr val="tx1"/>
                </a:solidFill>
                <a:latin typeface="Times New Roman" panose="02020603050405020304" pitchFamily="18" charset="0"/>
                <a:cs typeface="Times New Roman" panose="02020603050405020304" pitchFamily="18" charset="0"/>
              </a:rPr>
              <a:t>Engineering Management</a:t>
            </a:r>
          </a:p>
          <a:p>
            <a:pPr marL="880110" lvl="1" indent="-457200">
              <a:buFont typeface="Wingdings" panose="05000000000000000000" pitchFamily="2" charset="2"/>
              <a:buChar char="v"/>
            </a:pPr>
            <a:r>
              <a:rPr lang="en-US" altLang="x-none" sz="1400" b="1" dirty="0">
                <a:solidFill>
                  <a:schemeClr val="tx1"/>
                </a:solidFill>
                <a:latin typeface="Times New Roman" panose="02020603050405020304" pitchFamily="18" charset="0"/>
                <a:cs typeface="Times New Roman" panose="02020603050405020304" pitchFamily="18" charset="0"/>
              </a:rPr>
              <a:t>Agile Software Practices</a:t>
            </a:r>
          </a:p>
          <a:p>
            <a:pPr marL="880110" lvl="1" indent="-457200">
              <a:buFont typeface="Wingdings" panose="05000000000000000000" pitchFamily="2" charset="2"/>
              <a:buChar char="v"/>
            </a:pPr>
            <a:r>
              <a:rPr lang="en-US" altLang="x-none" sz="1400" b="1" dirty="0">
                <a:solidFill>
                  <a:schemeClr val="tx1"/>
                </a:solidFill>
                <a:latin typeface="Times New Roman" panose="02020603050405020304" pitchFamily="18" charset="0"/>
                <a:cs typeface="Times New Roman" panose="02020603050405020304" pitchFamily="18" charset="0"/>
              </a:rPr>
              <a:t>Command and Control Systems: Design, Development, Test, and Operations</a:t>
            </a:r>
          </a:p>
          <a:p>
            <a:pPr marL="880110" lvl="1" indent="-457200">
              <a:buFont typeface="Wingdings" panose="05000000000000000000" pitchFamily="2" charset="2"/>
              <a:buChar char="v"/>
            </a:pPr>
            <a:r>
              <a:rPr lang="en-US" altLang="x-none" sz="1400" b="1" dirty="0">
                <a:solidFill>
                  <a:schemeClr val="tx1"/>
                </a:solidFill>
                <a:latin typeface="Times New Roman" panose="02020603050405020304" pitchFamily="18" charset="0"/>
                <a:cs typeface="Times New Roman" panose="02020603050405020304" pitchFamily="18" charset="0"/>
              </a:rPr>
              <a:t>Design, development, and deployment of largescale software-centric weapon systems</a:t>
            </a:r>
          </a:p>
          <a:p>
            <a:pPr marL="880110" lvl="1" indent="-457200">
              <a:buFont typeface="Wingdings" panose="05000000000000000000" pitchFamily="2" charset="2"/>
              <a:buChar char="v"/>
            </a:pPr>
            <a:r>
              <a:rPr lang="en-US" altLang="x-none" sz="1400" b="1" dirty="0">
                <a:solidFill>
                  <a:schemeClr val="tx1"/>
                </a:solidFill>
                <a:latin typeface="Times New Roman" panose="02020603050405020304" pitchFamily="18" charset="0"/>
                <a:cs typeface="Times New Roman" panose="02020603050405020304" pitchFamily="18" charset="0"/>
              </a:rPr>
              <a:t>Oversight and sustainment of operational weapon systems</a:t>
            </a:r>
          </a:p>
          <a:p>
            <a:endParaRPr lang="en-US" dirty="0"/>
          </a:p>
        </p:txBody>
      </p:sp>
    </p:spTree>
    <p:extLst>
      <p:ext uri="{BB962C8B-B14F-4D97-AF65-F5344CB8AC3E}">
        <p14:creationId xmlns:p14="http://schemas.microsoft.com/office/powerpoint/2010/main" val="2632218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29F26-036E-4428-899A-D7247948CA95}"/>
              </a:ext>
            </a:extLst>
          </p:cNvPr>
          <p:cNvSpPr>
            <a:spLocks noGrp="1"/>
          </p:cNvSpPr>
          <p:nvPr>
            <p:ph type="title"/>
          </p:nvPr>
        </p:nvSpPr>
        <p:spPr>
          <a:xfrm>
            <a:off x="1827095" y="475422"/>
            <a:ext cx="8537810" cy="1752599"/>
          </a:xfrm>
        </p:spPr>
        <p:txBody>
          <a:bodyPr>
            <a:normAutofit/>
          </a:bodyPr>
          <a:lstStyle/>
          <a:p>
            <a:pPr marL="0" indent="-365760"/>
            <a:r>
              <a:rPr lang="en-US" altLang="x-none" b="1" dirty="0">
                <a:solidFill>
                  <a:srgbClr val="8A0405"/>
                </a:solidFill>
                <a:effectLst>
                  <a:outerShdw blurRad="38100" dist="38100" dir="2700000" algn="tl">
                    <a:srgbClr val="000000">
                      <a:alpha val="43137"/>
                    </a:srgbClr>
                  </a:outerShdw>
                </a:effectLst>
                <a:latin typeface="Lucida Calligraphy" panose="03010101010101010101" pitchFamily="66" charset="0"/>
              </a:rPr>
              <a:t>ORSA &amp; Data Analytics Experts</a:t>
            </a:r>
          </a:p>
        </p:txBody>
      </p:sp>
      <p:sp>
        <p:nvSpPr>
          <p:cNvPr id="3" name="Content Placeholder 2">
            <a:extLst>
              <a:ext uri="{FF2B5EF4-FFF2-40B4-BE49-F238E27FC236}">
                <a16:creationId xmlns:a16="http://schemas.microsoft.com/office/drawing/2014/main" id="{01BA4C7B-DF2E-4503-A9CC-8E5221C68B41}"/>
              </a:ext>
            </a:extLst>
          </p:cNvPr>
          <p:cNvSpPr>
            <a:spLocks noGrp="1"/>
          </p:cNvSpPr>
          <p:nvPr>
            <p:ph sz="half" idx="1"/>
          </p:nvPr>
        </p:nvSpPr>
        <p:spPr>
          <a:xfrm>
            <a:off x="655292" y="2001078"/>
            <a:ext cx="9217577" cy="4625009"/>
          </a:xfrm>
        </p:spPr>
        <p:txBody>
          <a:bodyPr>
            <a:normAutofit/>
          </a:bodyPr>
          <a:lstStyle/>
          <a:p>
            <a:pPr marL="594360" lvl="1"/>
            <a:r>
              <a:rPr lang="en-US" altLang="x-none" sz="2000" b="1" dirty="0">
                <a:solidFill>
                  <a:schemeClr val="tx1"/>
                </a:solidFill>
                <a:latin typeface="Times New Roman" panose="02020603050405020304" pitchFamily="18" charset="0"/>
                <a:cs typeface="Times New Roman" panose="02020603050405020304" pitchFamily="18" charset="0"/>
              </a:rPr>
              <a:t>Key Personnel have personally supported MDA, SMDC, Army PEO Aviation, Army PEO Missiles and Space, Air Force Cost Analysis Agency, NGA, and NRO </a:t>
            </a:r>
          </a:p>
          <a:p>
            <a:pPr marL="594360" lvl="1"/>
            <a:r>
              <a:rPr lang="en-US" altLang="x-none" sz="2000" b="1" dirty="0">
                <a:solidFill>
                  <a:schemeClr val="tx1"/>
                </a:solidFill>
                <a:latin typeface="Times New Roman" panose="02020603050405020304" pitchFamily="18" charset="0"/>
                <a:cs typeface="Times New Roman" panose="02020603050405020304" pitchFamily="18" charset="0"/>
              </a:rPr>
              <a:t>Executives routinely serve as speakers at local and national operations research conferences and often publish in a number of industry journals</a:t>
            </a:r>
          </a:p>
          <a:p>
            <a:pPr marL="594360" lvl="1"/>
            <a:r>
              <a:rPr lang="en-US" altLang="x-none" sz="2000" b="1" dirty="0">
                <a:solidFill>
                  <a:schemeClr val="tx1"/>
                </a:solidFill>
                <a:latin typeface="Times New Roman" panose="02020603050405020304" pitchFamily="18" charset="0"/>
                <a:cs typeface="Times New Roman" panose="02020603050405020304" pitchFamily="18" charset="0"/>
              </a:rPr>
              <a:t>Mr. Hawkes previously served as the Intl. Cost Estimating and Analysis Association (ICEAA) President and Vice-President, Northern Alabama chapter</a:t>
            </a:r>
          </a:p>
          <a:p>
            <a:pPr marL="594360" lvl="1"/>
            <a:r>
              <a:rPr lang="en-US" altLang="x-none" sz="2000" b="1" dirty="0">
                <a:solidFill>
                  <a:schemeClr val="tx1"/>
                </a:solidFill>
                <a:latin typeface="Times New Roman" panose="02020603050405020304" pitchFamily="18" charset="0"/>
                <a:cs typeface="Times New Roman" panose="02020603050405020304" pitchFamily="18" charset="0"/>
              </a:rPr>
              <a:t>Dr. Kupec is a former twice elected Director board member of ICEAA </a:t>
            </a:r>
          </a:p>
          <a:p>
            <a:endParaRPr lang="en-US" dirty="0"/>
          </a:p>
        </p:txBody>
      </p:sp>
      <p:pic>
        <p:nvPicPr>
          <p:cNvPr id="4" name="Picture 3">
            <a:extLst>
              <a:ext uri="{FF2B5EF4-FFF2-40B4-BE49-F238E27FC236}">
                <a16:creationId xmlns:a16="http://schemas.microsoft.com/office/drawing/2014/main" id="{D558009E-2D80-4ADD-A901-4421D05154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114" y="327115"/>
            <a:ext cx="1025978" cy="759564"/>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4053318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29F26-036E-4428-899A-D7247948CA95}"/>
              </a:ext>
            </a:extLst>
          </p:cNvPr>
          <p:cNvSpPr>
            <a:spLocks noGrp="1"/>
          </p:cNvSpPr>
          <p:nvPr>
            <p:ph type="title"/>
          </p:nvPr>
        </p:nvSpPr>
        <p:spPr>
          <a:xfrm>
            <a:off x="1827095" y="475422"/>
            <a:ext cx="8537810" cy="1752599"/>
          </a:xfrm>
        </p:spPr>
        <p:txBody>
          <a:bodyPr>
            <a:normAutofit/>
          </a:bodyPr>
          <a:lstStyle/>
          <a:p>
            <a:pPr marL="0" indent="-365760"/>
            <a:r>
              <a:rPr lang="en-US" altLang="x-none" b="1" dirty="0">
                <a:solidFill>
                  <a:srgbClr val="8A0405"/>
                </a:solidFill>
                <a:effectLst>
                  <a:outerShdw blurRad="38100" dist="38100" dir="2700000" algn="tl">
                    <a:srgbClr val="000000">
                      <a:alpha val="43137"/>
                    </a:srgbClr>
                  </a:outerShdw>
                </a:effectLst>
                <a:latin typeface="Lucida Calligraphy" panose="03010101010101010101" pitchFamily="66" charset="0"/>
              </a:rPr>
              <a:t>Engineering and Architecture Technical Expertise</a:t>
            </a:r>
          </a:p>
        </p:txBody>
      </p:sp>
      <p:sp>
        <p:nvSpPr>
          <p:cNvPr id="3" name="Content Placeholder 2">
            <a:extLst>
              <a:ext uri="{FF2B5EF4-FFF2-40B4-BE49-F238E27FC236}">
                <a16:creationId xmlns:a16="http://schemas.microsoft.com/office/drawing/2014/main" id="{01BA4C7B-DF2E-4503-A9CC-8E5221C68B41}"/>
              </a:ext>
            </a:extLst>
          </p:cNvPr>
          <p:cNvSpPr>
            <a:spLocks noGrp="1"/>
          </p:cNvSpPr>
          <p:nvPr>
            <p:ph sz="half" idx="1"/>
          </p:nvPr>
        </p:nvSpPr>
        <p:spPr>
          <a:xfrm>
            <a:off x="655292" y="2001078"/>
            <a:ext cx="9217577" cy="4625009"/>
          </a:xfrm>
        </p:spPr>
        <p:txBody>
          <a:bodyPr>
            <a:normAutofit/>
          </a:bodyPr>
          <a:lstStyle/>
          <a:p>
            <a:pPr marL="594360" lvl="1"/>
            <a:r>
              <a:rPr lang="en-US" altLang="x-none" sz="2000" b="1" dirty="0">
                <a:solidFill>
                  <a:schemeClr val="tx1"/>
                </a:solidFill>
                <a:latin typeface="Times New Roman" panose="02020603050405020304" pitchFamily="18" charset="0"/>
                <a:cs typeface="Times New Roman" panose="02020603050405020304" pitchFamily="18" charset="0"/>
              </a:rPr>
              <a:t>Key Personnel have personally supported Army, MDA, and Air Force programs in senior and executive-level technical roles</a:t>
            </a:r>
          </a:p>
          <a:p>
            <a:pPr marL="594360" lvl="1"/>
            <a:r>
              <a:rPr lang="en-US" altLang="x-none" sz="2000" b="1" dirty="0">
                <a:solidFill>
                  <a:schemeClr val="tx1"/>
                </a:solidFill>
                <a:latin typeface="Times New Roman" panose="02020603050405020304" pitchFamily="18" charset="0"/>
                <a:cs typeface="Times New Roman" panose="02020603050405020304" pitchFamily="18" charset="0"/>
              </a:rPr>
              <a:t>Mr. Pouliot, VP of Engineering previously served as </a:t>
            </a:r>
          </a:p>
          <a:p>
            <a:pPr marL="994410" lvl="2"/>
            <a:r>
              <a:rPr lang="en-US" altLang="x-none" sz="1800" b="1" dirty="0">
                <a:solidFill>
                  <a:schemeClr val="tx1"/>
                </a:solidFill>
                <a:latin typeface="Times New Roman" panose="02020603050405020304" pitchFamily="18" charset="0"/>
                <a:cs typeface="Times New Roman" panose="02020603050405020304" pitchFamily="18" charset="0"/>
              </a:rPr>
              <a:t>Army - Subject Matter Expert in Systems and Software to PEO Aviation Office of the Chief Engineer (APEO Engineering &amp; Architecture)</a:t>
            </a:r>
          </a:p>
          <a:p>
            <a:pPr marL="994410" lvl="2"/>
            <a:r>
              <a:rPr lang="en-US" altLang="x-none" sz="1800" b="1" dirty="0">
                <a:solidFill>
                  <a:schemeClr val="tx1"/>
                </a:solidFill>
                <a:latin typeface="Times New Roman" panose="02020603050405020304" pitchFamily="18" charset="0"/>
                <a:cs typeface="Times New Roman" panose="02020603050405020304" pitchFamily="18" charset="0"/>
              </a:rPr>
              <a:t>MDA - Gov Chief Engineer for C2BMC</a:t>
            </a:r>
          </a:p>
          <a:p>
            <a:pPr marL="994410" lvl="2"/>
            <a:r>
              <a:rPr lang="en-US" altLang="x-none" sz="1800" b="1" dirty="0">
                <a:solidFill>
                  <a:schemeClr val="tx1"/>
                </a:solidFill>
                <a:latin typeface="Times New Roman" panose="02020603050405020304" pitchFamily="18" charset="0"/>
                <a:cs typeface="Times New Roman" panose="02020603050405020304" pitchFamily="18" charset="0"/>
              </a:rPr>
              <a:t>USAF - OEM Chief Architect and SW Director for the Command &amp; Launch segment</a:t>
            </a:r>
          </a:p>
          <a:p>
            <a:pPr marL="594360" lvl="1"/>
            <a:r>
              <a:rPr lang="en-US" sz="2000" b="1" dirty="0">
                <a:solidFill>
                  <a:schemeClr val="tx1"/>
                </a:solidFill>
                <a:latin typeface="Times New Roman" panose="02020603050405020304" pitchFamily="18" charset="0"/>
                <a:cs typeface="Times New Roman" panose="02020603050405020304" pitchFamily="18" charset="0"/>
              </a:rPr>
              <a:t>Through our experience supporting SES/GO leadership, we understand the challenges of largescale DoD programs</a:t>
            </a:r>
          </a:p>
          <a:p>
            <a:pPr marL="994410" lvl="2"/>
            <a:r>
              <a:rPr lang="en-US" sz="1800" b="1" dirty="0">
                <a:solidFill>
                  <a:schemeClr val="tx1"/>
                </a:solidFill>
                <a:latin typeface="Times New Roman" panose="02020603050405020304" pitchFamily="18" charset="0"/>
                <a:cs typeface="Times New Roman" panose="02020603050405020304" pitchFamily="18" charset="0"/>
              </a:rPr>
              <a:t>Our lessons learned enable us to propose, design, and execute high-value and low-risk technical approaches across multiple technical domains at any scale</a:t>
            </a:r>
          </a:p>
        </p:txBody>
      </p:sp>
      <p:pic>
        <p:nvPicPr>
          <p:cNvPr id="4" name="Picture 3">
            <a:extLst>
              <a:ext uri="{FF2B5EF4-FFF2-40B4-BE49-F238E27FC236}">
                <a16:creationId xmlns:a16="http://schemas.microsoft.com/office/drawing/2014/main" id="{D558009E-2D80-4ADD-A901-4421D05154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114" y="327115"/>
            <a:ext cx="1025978" cy="759564"/>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620257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990A4-0149-4D76-8E18-D86647C0B5FD}"/>
              </a:ext>
            </a:extLst>
          </p:cNvPr>
          <p:cNvSpPr>
            <a:spLocks noGrp="1"/>
          </p:cNvSpPr>
          <p:nvPr>
            <p:ph type="title"/>
          </p:nvPr>
        </p:nvSpPr>
        <p:spPr>
          <a:xfrm>
            <a:off x="2401957" y="700038"/>
            <a:ext cx="8610600" cy="1293028"/>
          </a:xfrm>
        </p:spPr>
        <p:txBody>
          <a:bodyPr/>
          <a:lstStyle/>
          <a:p>
            <a:r>
              <a:rPr lang="en-US" b="1" dirty="0">
                <a:solidFill>
                  <a:srgbClr val="8A0405"/>
                </a:solidFill>
                <a:effectLst>
                  <a:outerShdw blurRad="38100" dist="38100" dir="2700000" algn="tl">
                    <a:srgbClr val="000000">
                      <a:alpha val="43137"/>
                    </a:srgbClr>
                  </a:outerShdw>
                </a:effectLst>
                <a:latin typeface="Lucida Calligraphy" panose="03010101010101010101" pitchFamily="66" charset="0"/>
                <a:cs typeface="Arial" panose="020B0604020202020204" pitchFamily="34" charset="0"/>
              </a:rPr>
              <a:t>C</a:t>
            </a:r>
            <a:r>
              <a:rPr lang="en-US" b="1" dirty="0">
                <a:solidFill>
                  <a:srgbClr val="8A0405"/>
                </a:solidFill>
                <a:effectLst>
                  <a:outerShdw blurRad="38100" dist="38100" dir="2700000" algn="tl">
                    <a:srgbClr val="000000">
                      <a:alpha val="43137"/>
                    </a:srgbClr>
                  </a:outerShdw>
                </a:effectLst>
                <a:latin typeface="Lucida Calligraphy" panose="03010101010101010101" pitchFamily="66" charset="0"/>
              </a:rPr>
              <a:t>orporate Details</a:t>
            </a:r>
          </a:p>
        </p:txBody>
      </p:sp>
      <p:sp>
        <p:nvSpPr>
          <p:cNvPr id="3" name="Content Placeholder 2">
            <a:extLst>
              <a:ext uri="{FF2B5EF4-FFF2-40B4-BE49-F238E27FC236}">
                <a16:creationId xmlns:a16="http://schemas.microsoft.com/office/drawing/2014/main" id="{5A412856-D9D7-4BEF-841D-901EC8D61C18}"/>
              </a:ext>
            </a:extLst>
          </p:cNvPr>
          <p:cNvSpPr>
            <a:spLocks noGrp="1"/>
          </p:cNvSpPr>
          <p:nvPr>
            <p:ph idx="1"/>
          </p:nvPr>
        </p:nvSpPr>
        <p:spPr>
          <a:xfrm>
            <a:off x="1560444" y="2194560"/>
            <a:ext cx="7490791" cy="4024125"/>
          </a:xfrm>
        </p:spPr>
        <p:txBody>
          <a:bodyPr/>
          <a:lstStyle/>
          <a:p>
            <a:r>
              <a:rPr lang="en-US" altLang="x-none" sz="2400" b="1" dirty="0">
                <a:solidFill>
                  <a:schemeClr val="tx1"/>
                </a:solidFill>
                <a:latin typeface="Times New Roman" panose="02020603050405020304" pitchFamily="18" charset="0"/>
                <a:cs typeface="Times New Roman" panose="02020603050405020304" pitchFamily="18" charset="0"/>
              </a:rPr>
              <a:t>DoD Secret level facility clearance </a:t>
            </a:r>
            <a:endParaRPr lang="en-US" sz="2400" b="1" dirty="0">
              <a:solidFill>
                <a:schemeClr val="tx1"/>
              </a:solidFill>
              <a:latin typeface="Times New Roman" panose="02020603050405020304" pitchFamily="18" charset="0"/>
              <a:cs typeface="Times New Roman" panose="02020603050405020304" pitchFamily="18" charset="0"/>
            </a:endParaRPr>
          </a:p>
          <a:p>
            <a:r>
              <a:rPr lang="en-US" sz="2400" b="1" dirty="0">
                <a:solidFill>
                  <a:schemeClr val="tx1"/>
                </a:solidFill>
                <a:latin typeface="Times New Roman" panose="02020603050405020304" pitchFamily="18" charset="0"/>
                <a:cs typeface="Times New Roman" panose="02020603050405020304" pitchFamily="18" charset="0"/>
              </a:rPr>
              <a:t>GSA MAS Schedule</a:t>
            </a:r>
          </a:p>
          <a:p>
            <a:endParaRPr lang="en-US" sz="2400" b="1" dirty="0">
              <a:solidFill>
                <a:schemeClr val="tx1"/>
              </a:solidFill>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102C24E9-C82A-43CB-8E33-4A66B9B184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114" y="327115"/>
            <a:ext cx="1025978" cy="759564"/>
          </a:xfrm>
          <a:prstGeom prst="rect">
            <a:avLst/>
          </a:prstGeom>
          <a:ln w="228600" cap="sq" cmpd="thickThin">
            <a:solidFill>
              <a:srgbClr val="000000"/>
            </a:solidFill>
            <a:prstDash val="solid"/>
            <a:miter lim="800000"/>
          </a:ln>
          <a:effectLst>
            <a:innerShdw blurRad="76200">
              <a:srgbClr val="000000"/>
            </a:innerShdw>
          </a:effectLst>
        </p:spPr>
      </p:pic>
      <p:pic>
        <p:nvPicPr>
          <p:cNvPr id="3076" name="Picture 4" descr="white wooden door">
            <a:extLst>
              <a:ext uri="{FF2B5EF4-FFF2-40B4-BE49-F238E27FC236}">
                <a16:creationId xmlns:a16="http://schemas.microsoft.com/office/drawing/2014/main" id="{B8915600-A4CE-4E3B-B151-9F1A564693A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4975" r="17877"/>
          <a:stretch/>
        </p:blipFill>
        <p:spPr bwMode="auto">
          <a:xfrm>
            <a:off x="8265044" y="1704230"/>
            <a:ext cx="2128972" cy="382263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216B577-E93F-4FD1-87F2-691E648DE288}"/>
              </a:ext>
            </a:extLst>
          </p:cNvPr>
          <p:cNvSpPr txBox="1"/>
          <p:nvPr/>
        </p:nvSpPr>
        <p:spPr>
          <a:xfrm>
            <a:off x="2558813" y="5873115"/>
            <a:ext cx="7074373" cy="984885"/>
          </a:xfrm>
          <a:prstGeom prst="rect">
            <a:avLst/>
          </a:prstGeom>
          <a:noFill/>
        </p:spPr>
        <p:txBody>
          <a:bodyPr wrap="none" rtlCol="0">
            <a:spAutoFit/>
          </a:bodyPr>
          <a:lstStyle/>
          <a:p>
            <a:pPr marL="0" indent="0" algn="ctr">
              <a:buNone/>
            </a:pPr>
            <a:r>
              <a:rPr lang="en-US" sz="2000" b="1" dirty="0">
                <a:latin typeface="Lucida Calligraphy" panose="03010101010101010101" pitchFamily="66" charset="0"/>
              </a:rPr>
              <a:t>4904 Research Drive Northwest, </a:t>
            </a:r>
          </a:p>
          <a:p>
            <a:pPr marL="0" indent="0" algn="ctr">
              <a:buNone/>
            </a:pPr>
            <a:r>
              <a:rPr lang="en-US" sz="2000" b="1" dirty="0">
                <a:latin typeface="Lucida Calligraphy" panose="03010101010101010101" pitchFamily="66" charset="0"/>
              </a:rPr>
              <a:t>Huntsville, Alabama 35805, United States</a:t>
            </a:r>
          </a:p>
          <a:p>
            <a:endParaRPr lang="en-US" dirty="0"/>
          </a:p>
        </p:txBody>
      </p:sp>
    </p:spTree>
    <p:extLst>
      <p:ext uri="{BB962C8B-B14F-4D97-AF65-F5344CB8AC3E}">
        <p14:creationId xmlns:p14="http://schemas.microsoft.com/office/powerpoint/2010/main" val="3632679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4C28F-22F2-4D54-A0A8-9BA292BD6254}"/>
              </a:ext>
            </a:extLst>
          </p:cNvPr>
          <p:cNvSpPr>
            <a:spLocks noGrp="1"/>
          </p:cNvSpPr>
          <p:nvPr>
            <p:ph type="title"/>
          </p:nvPr>
        </p:nvSpPr>
        <p:spPr>
          <a:xfrm>
            <a:off x="2292624" y="498773"/>
            <a:ext cx="5502963" cy="1293028"/>
          </a:xfrm>
        </p:spPr>
        <p:txBody>
          <a:bodyPr>
            <a:noAutofit/>
          </a:bodyPr>
          <a:lstStyle/>
          <a:p>
            <a:r>
              <a:rPr lang="en-US" sz="5400" b="1" dirty="0">
                <a:solidFill>
                  <a:srgbClr val="8A0405"/>
                </a:solidFill>
                <a:effectLst>
                  <a:outerShdw blurRad="38100" dist="38100" dir="2700000" algn="tl">
                    <a:srgbClr val="000000">
                      <a:alpha val="43137"/>
                    </a:srgbClr>
                  </a:outerShdw>
                </a:effectLst>
                <a:latin typeface="Lucida Calligraphy" panose="03010101010101010101" pitchFamily="66" charset="0"/>
              </a:rPr>
              <a:t>Contact Us</a:t>
            </a:r>
          </a:p>
        </p:txBody>
      </p:sp>
      <p:sp>
        <p:nvSpPr>
          <p:cNvPr id="3" name="Content Placeholder 2">
            <a:extLst>
              <a:ext uri="{FF2B5EF4-FFF2-40B4-BE49-F238E27FC236}">
                <a16:creationId xmlns:a16="http://schemas.microsoft.com/office/drawing/2014/main" id="{BB20836E-9A73-4237-ABE7-E4F6E7C34360}"/>
              </a:ext>
            </a:extLst>
          </p:cNvPr>
          <p:cNvSpPr>
            <a:spLocks noGrp="1"/>
          </p:cNvSpPr>
          <p:nvPr>
            <p:ph sz="half" idx="1"/>
          </p:nvPr>
        </p:nvSpPr>
        <p:spPr>
          <a:xfrm>
            <a:off x="761999" y="2279682"/>
            <a:ext cx="5334000" cy="2888311"/>
          </a:xfrm>
        </p:spPr>
        <p:txBody>
          <a:bodyPr>
            <a:normAutofit lnSpcReduction="10000"/>
          </a:bodyPr>
          <a:lstStyle/>
          <a:p>
            <a:pPr marL="0" indent="0">
              <a:buNone/>
            </a:pPr>
            <a:r>
              <a:rPr lang="en-US" sz="2000" b="1" u="sng" dirty="0">
                <a:solidFill>
                  <a:schemeClr val="tx1"/>
                </a:solidFill>
                <a:latin typeface="Times New Roman" panose="02020603050405020304" pitchFamily="18" charset="0"/>
                <a:cs typeface="Times New Roman" panose="02020603050405020304" pitchFamily="18" charset="0"/>
              </a:rPr>
              <a:t>Business Development Contact:</a:t>
            </a:r>
          </a:p>
          <a:p>
            <a:pPr marL="0" indent="0">
              <a:buNone/>
            </a:pPr>
            <a:r>
              <a:rPr lang="en-US" sz="1400" dirty="0">
                <a:solidFill>
                  <a:schemeClr val="tx1"/>
                </a:solidFill>
                <a:latin typeface="Times New Roman" panose="02020603050405020304" pitchFamily="18" charset="0"/>
                <a:cs typeface="Times New Roman" panose="02020603050405020304" pitchFamily="18" charset="0"/>
              </a:rPr>
              <a:t>Dr. Cole Kupec</a:t>
            </a:r>
          </a:p>
          <a:p>
            <a:pPr marL="0" indent="0">
              <a:buNone/>
            </a:pPr>
            <a:r>
              <a:rPr lang="en-US" sz="1400" dirty="0">
                <a:solidFill>
                  <a:schemeClr val="tx1"/>
                </a:solidFill>
                <a:latin typeface="Times New Roman" panose="02020603050405020304" pitchFamily="18" charset="0"/>
                <a:cs typeface="Times New Roman" panose="02020603050405020304" pitchFamily="18" charset="0"/>
              </a:rPr>
              <a:t>ckupec@ce-solutions-inc.com   </a:t>
            </a:r>
          </a:p>
          <a:p>
            <a:pPr marL="0" indent="0">
              <a:buNone/>
            </a:pPr>
            <a:r>
              <a:rPr lang="en-US" sz="1400" dirty="0">
                <a:solidFill>
                  <a:schemeClr val="tx1"/>
                </a:solidFill>
                <a:latin typeface="Times New Roman" panose="02020603050405020304" pitchFamily="18" charset="0"/>
                <a:cs typeface="Times New Roman" panose="02020603050405020304" pitchFamily="18" charset="0"/>
              </a:rPr>
              <a:t>(703) 338-8306</a:t>
            </a:r>
          </a:p>
          <a:p>
            <a:endParaRPr lang="en-US" dirty="0">
              <a:solidFill>
                <a:schemeClr val="tx1"/>
              </a:solidFill>
              <a:latin typeface="Times New Roman" panose="02020603050405020304" pitchFamily="18" charset="0"/>
              <a:cs typeface="Times New Roman" panose="02020603050405020304" pitchFamily="18" charset="0"/>
            </a:endParaRPr>
          </a:p>
          <a:p>
            <a:pPr marL="0" indent="0">
              <a:buNone/>
            </a:pPr>
            <a:r>
              <a:rPr lang="en-US" sz="2000" b="1" u="sng" dirty="0">
                <a:solidFill>
                  <a:schemeClr val="tx1"/>
                </a:solidFill>
                <a:latin typeface="Times New Roman" panose="02020603050405020304" pitchFamily="18" charset="0"/>
                <a:cs typeface="Times New Roman" panose="02020603050405020304" pitchFamily="18" charset="0"/>
              </a:rPr>
              <a:t>Administrative Contact: </a:t>
            </a:r>
          </a:p>
          <a:p>
            <a:pPr marL="0" indent="0">
              <a:buNone/>
            </a:pPr>
            <a:r>
              <a:rPr lang="en-US" sz="1400" dirty="0">
                <a:solidFill>
                  <a:schemeClr val="tx1"/>
                </a:solidFill>
                <a:latin typeface="Times New Roman" panose="02020603050405020304" pitchFamily="18" charset="0"/>
                <a:cs typeface="Times New Roman" panose="02020603050405020304" pitchFamily="18" charset="0"/>
              </a:rPr>
              <a:t>Laura Anderson</a:t>
            </a:r>
          </a:p>
          <a:p>
            <a:pPr marL="0" indent="0">
              <a:buNone/>
            </a:pPr>
            <a:r>
              <a:rPr lang="en-US" sz="1400" dirty="0">
                <a:solidFill>
                  <a:schemeClr val="tx1"/>
                </a:solidFill>
                <a:latin typeface="Times New Roman" panose="02020603050405020304" pitchFamily="18" charset="0"/>
                <a:cs typeface="Times New Roman" panose="02020603050405020304" pitchFamily="18" charset="0"/>
              </a:rPr>
              <a:t>landerson@ce-solutions-inc.com</a:t>
            </a:r>
          </a:p>
        </p:txBody>
      </p:sp>
      <p:sp>
        <p:nvSpPr>
          <p:cNvPr id="4" name="Content Placeholder 3">
            <a:extLst>
              <a:ext uri="{FF2B5EF4-FFF2-40B4-BE49-F238E27FC236}">
                <a16:creationId xmlns:a16="http://schemas.microsoft.com/office/drawing/2014/main" id="{9FA9454E-0A97-47F3-9421-42004A733000}"/>
              </a:ext>
            </a:extLst>
          </p:cNvPr>
          <p:cNvSpPr>
            <a:spLocks noGrp="1"/>
          </p:cNvSpPr>
          <p:nvPr>
            <p:ph sz="half" idx="2"/>
          </p:nvPr>
        </p:nvSpPr>
        <p:spPr>
          <a:xfrm>
            <a:off x="6018365" y="2279682"/>
            <a:ext cx="5502963" cy="3376192"/>
          </a:xfrm>
        </p:spPr>
        <p:txBody>
          <a:bodyPr>
            <a:normAutofit lnSpcReduction="10000"/>
          </a:bodyPr>
          <a:lstStyle/>
          <a:p>
            <a:pPr marL="0" indent="0">
              <a:buNone/>
            </a:pPr>
            <a:r>
              <a:rPr lang="en-US" sz="2000" b="1" u="sng" dirty="0">
                <a:solidFill>
                  <a:schemeClr val="tx1"/>
                </a:solidFill>
                <a:latin typeface="Times New Roman" panose="02020603050405020304" pitchFamily="18" charset="0"/>
                <a:cs typeface="Times New Roman" panose="02020603050405020304" pitchFamily="18" charset="0"/>
              </a:rPr>
              <a:t>Contracts Contact: </a:t>
            </a:r>
          </a:p>
          <a:p>
            <a:pPr marL="0" indent="0">
              <a:buNone/>
            </a:pPr>
            <a:r>
              <a:rPr lang="en-US" sz="1400" dirty="0">
                <a:solidFill>
                  <a:schemeClr val="tx1"/>
                </a:solidFill>
                <a:latin typeface="Times New Roman" panose="02020603050405020304" pitchFamily="18" charset="0"/>
                <a:cs typeface="Times New Roman" panose="02020603050405020304" pitchFamily="18" charset="0"/>
              </a:rPr>
              <a:t>Eric Hawkes</a:t>
            </a:r>
          </a:p>
          <a:p>
            <a:pPr marL="0" indent="0">
              <a:buNone/>
            </a:pPr>
            <a:r>
              <a:rPr lang="en-US" sz="1400" dirty="0">
                <a:solidFill>
                  <a:schemeClr val="tx1"/>
                </a:solidFill>
                <a:latin typeface="Times New Roman" panose="02020603050405020304" pitchFamily="18" charset="0"/>
                <a:cs typeface="Times New Roman" panose="02020603050405020304" pitchFamily="18" charset="0"/>
              </a:rPr>
              <a:t>ehawkes@ce-solutions-inc.com   </a:t>
            </a:r>
          </a:p>
          <a:p>
            <a:pPr marL="0" indent="0">
              <a:buNone/>
            </a:pPr>
            <a:r>
              <a:rPr lang="en-US" sz="1400" dirty="0">
                <a:solidFill>
                  <a:schemeClr val="tx1"/>
                </a:solidFill>
                <a:latin typeface="Times New Roman" panose="02020603050405020304" pitchFamily="18" charset="0"/>
                <a:cs typeface="Times New Roman" panose="02020603050405020304" pitchFamily="18" charset="0"/>
              </a:rPr>
              <a:t>(256) 683-0938</a:t>
            </a:r>
          </a:p>
          <a:p>
            <a:pPr marL="0" indent="0">
              <a:buNone/>
            </a:pPr>
            <a:endParaRPr lang="en-US" sz="1400" dirty="0">
              <a:solidFill>
                <a:schemeClr val="tx1"/>
              </a:solidFill>
              <a:latin typeface="Times New Roman" panose="02020603050405020304" pitchFamily="18" charset="0"/>
              <a:cs typeface="Times New Roman" panose="02020603050405020304" pitchFamily="18" charset="0"/>
            </a:endParaRPr>
          </a:p>
          <a:p>
            <a:pPr marL="0" indent="0">
              <a:buNone/>
            </a:pPr>
            <a:r>
              <a:rPr lang="en-US" sz="2000" b="1" u="sng" dirty="0">
                <a:solidFill>
                  <a:schemeClr val="tx1"/>
                </a:solidFill>
                <a:latin typeface="Times New Roman" panose="02020603050405020304" pitchFamily="18" charset="0"/>
                <a:cs typeface="Times New Roman" panose="02020603050405020304" pitchFamily="18" charset="0"/>
              </a:rPr>
              <a:t>Technical Contact: </a:t>
            </a:r>
          </a:p>
          <a:p>
            <a:pPr marL="0" indent="0">
              <a:buNone/>
            </a:pPr>
            <a:r>
              <a:rPr lang="en-US" sz="1400" dirty="0">
                <a:solidFill>
                  <a:schemeClr val="tx1"/>
                </a:solidFill>
                <a:latin typeface="Times New Roman" panose="02020603050405020304" pitchFamily="18" charset="0"/>
                <a:cs typeface="Times New Roman" panose="02020603050405020304" pitchFamily="18" charset="0"/>
              </a:rPr>
              <a:t>Brian Pouliot </a:t>
            </a:r>
          </a:p>
          <a:p>
            <a:pPr marL="0" indent="0">
              <a:buNone/>
            </a:pPr>
            <a:r>
              <a:rPr lang="en-US" sz="1400" dirty="0">
                <a:solidFill>
                  <a:schemeClr val="tx1"/>
                </a:solidFill>
                <a:latin typeface="Times New Roman" panose="02020603050405020304" pitchFamily="18" charset="0"/>
                <a:cs typeface="Times New Roman" panose="02020603050405020304" pitchFamily="18" charset="0"/>
              </a:rPr>
              <a:t>bpouliot@ce-solutions-inc.com   </a:t>
            </a:r>
          </a:p>
          <a:p>
            <a:pPr marL="0" indent="0">
              <a:buNone/>
            </a:pPr>
            <a:endParaRPr lang="en-US" sz="1400" dirty="0">
              <a:solidFill>
                <a:schemeClr val="tx1"/>
              </a:solidFill>
              <a:latin typeface="Lucida Calligraphy" panose="03010101010101010101" pitchFamily="66" charset="0"/>
            </a:endParaRPr>
          </a:p>
          <a:p>
            <a:endParaRPr lang="en-US" dirty="0"/>
          </a:p>
        </p:txBody>
      </p:sp>
      <p:pic>
        <p:nvPicPr>
          <p:cNvPr id="6" name="Picture 5">
            <a:extLst>
              <a:ext uri="{FF2B5EF4-FFF2-40B4-BE49-F238E27FC236}">
                <a16:creationId xmlns:a16="http://schemas.microsoft.com/office/drawing/2014/main" id="{8DCADE12-D3CE-4823-8EEE-158D77EADA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114" y="327115"/>
            <a:ext cx="1025978" cy="759564"/>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983085269"/>
      </p:ext>
    </p:extLst>
  </p:cSld>
  <p:clrMapOvr>
    <a:masterClrMapping/>
  </p:clrMapOvr>
</p:sld>
</file>

<file path=ppt/theme/theme1.xml><?xml version="1.0" encoding="utf-8"?>
<a:theme xmlns:a="http://schemas.openxmlformats.org/drawingml/2006/main" name="Facet">
  <a:themeElements>
    <a:clrScheme name="Custom 2">
      <a:dk1>
        <a:sysClr val="windowText" lastClr="000000"/>
      </a:dk1>
      <a:lt1>
        <a:sysClr val="window" lastClr="FFFFFF"/>
      </a:lt1>
      <a:dk2>
        <a:srgbClr val="454545"/>
      </a:dk2>
      <a:lt2>
        <a:srgbClr val="DADADA"/>
      </a:lt2>
      <a:accent1>
        <a:srgbClr val="621106"/>
      </a:accent1>
      <a:accent2>
        <a:srgbClr val="931909"/>
      </a:accent2>
      <a:accent3>
        <a:srgbClr val="F36755"/>
      </a:accent3>
      <a:accent4>
        <a:srgbClr val="6D6D6D"/>
      </a:accent4>
      <a:accent5>
        <a:srgbClr val="363636"/>
      </a:accent5>
      <a:accent6>
        <a:srgbClr val="151515"/>
      </a:accent6>
      <a:hlink>
        <a:srgbClr val="EA5A0C"/>
      </a:hlink>
      <a:folHlink>
        <a:srgbClr val="F09D3A"/>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2528</TotalTime>
  <Words>515</Words>
  <Application>Microsoft Office PowerPoint</Application>
  <PresentationFormat>Widescreen</PresentationFormat>
  <Paragraphs>65</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Lucida Calligraphy</vt:lpstr>
      <vt:lpstr>Times New Roman</vt:lpstr>
      <vt:lpstr>Trebuchet MS</vt:lpstr>
      <vt:lpstr>Wingdings</vt:lpstr>
      <vt:lpstr>Wingdings 3</vt:lpstr>
      <vt:lpstr>Facet</vt:lpstr>
      <vt:lpstr>CE Solutions Inc. </vt:lpstr>
      <vt:lpstr>Corporate Overview</vt:lpstr>
      <vt:lpstr>Company Services</vt:lpstr>
      <vt:lpstr>ORSA &amp; Data Analytics Experts</vt:lpstr>
      <vt:lpstr>Engineering and Architecture Technical Expertise</vt:lpstr>
      <vt:lpstr>Corporate Details</vt:lpstr>
      <vt:lpstr>Contact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 Solutions Inc. Corporate Capabilities</dc:title>
  <dc:creator>Laura Anderson</dc:creator>
  <cp:lastModifiedBy>Cole Kupec</cp:lastModifiedBy>
  <cp:revision>39</cp:revision>
  <dcterms:created xsi:type="dcterms:W3CDTF">2021-11-01T21:49:37Z</dcterms:created>
  <dcterms:modified xsi:type="dcterms:W3CDTF">2024-08-14T20:30:32Z</dcterms:modified>
</cp:coreProperties>
</file>