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0" r:id="rId1"/>
  </p:sldMasterIdLst>
  <p:sldIdLst>
    <p:sldId id="263" r:id="rId2"/>
    <p:sldId id="257" r:id="rId3"/>
    <p:sldId id="264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405"/>
    <a:srgbClr val="595A5C"/>
    <a:srgbClr val="821714"/>
    <a:srgbClr val="991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8F01DF-C5B1-476A-A457-B651A51DF085}" v="3" dt="2022-03-18T17:01:44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e Kupec" userId="8b046a6a768d1eaa" providerId="LiveId" clId="{CD8F01DF-C5B1-476A-A457-B651A51DF085}"/>
    <pc:docChg chg="undo custSel modSld">
      <pc:chgData name="Cole Kupec" userId="8b046a6a768d1eaa" providerId="LiveId" clId="{CD8F01DF-C5B1-476A-A457-B651A51DF085}" dt="2022-04-05T20:31:31.418" v="242" actId="20577"/>
      <pc:docMkLst>
        <pc:docMk/>
      </pc:docMkLst>
      <pc:sldChg chg="modSp mod">
        <pc:chgData name="Cole Kupec" userId="8b046a6a768d1eaa" providerId="LiveId" clId="{CD8F01DF-C5B1-476A-A457-B651A51DF085}" dt="2022-04-05T20:31:31.418" v="242" actId="20577"/>
        <pc:sldMkLst>
          <pc:docMk/>
          <pc:sldMk cId="3821457811" sldId="257"/>
        </pc:sldMkLst>
        <pc:spChg chg="mod">
          <ac:chgData name="Cole Kupec" userId="8b046a6a768d1eaa" providerId="LiveId" clId="{CD8F01DF-C5B1-476A-A457-B651A51DF085}" dt="2022-04-05T20:31:31.418" v="242" actId="20577"/>
          <ac:spMkLst>
            <pc:docMk/>
            <pc:sldMk cId="3821457811" sldId="257"/>
            <ac:spMk id="3" creationId="{497D84B6-3C2E-4C0E-B984-F1484B91BF54}"/>
          </ac:spMkLst>
        </pc:spChg>
        <pc:spChg chg="mod">
          <ac:chgData name="Cole Kupec" userId="8b046a6a768d1eaa" providerId="LiveId" clId="{CD8F01DF-C5B1-476A-A457-B651A51DF085}" dt="2022-03-18T17:01:15.939" v="181" actId="20577"/>
          <ac:spMkLst>
            <pc:docMk/>
            <pc:sldMk cId="3821457811" sldId="257"/>
            <ac:spMk id="6" creationId="{06EEB55F-FA30-4C7F-B997-3023FD55C419}"/>
          </ac:spMkLst>
        </pc:spChg>
        <pc:picChg chg="mod">
          <ac:chgData name="Cole Kupec" userId="8b046a6a768d1eaa" providerId="LiveId" clId="{CD8F01DF-C5B1-476A-A457-B651A51DF085}" dt="2022-03-18T17:01:41.375" v="183" actId="1076"/>
          <ac:picMkLst>
            <pc:docMk/>
            <pc:sldMk cId="3821457811" sldId="257"/>
            <ac:picMk id="4" creationId="{3E8749DB-10E6-471F-AEA9-C8B29BFDE56D}"/>
          </ac:picMkLst>
        </pc:picChg>
        <pc:picChg chg="mod">
          <ac:chgData name="Cole Kupec" userId="8b046a6a768d1eaa" providerId="LiveId" clId="{CD8F01DF-C5B1-476A-A457-B651A51DF085}" dt="2022-03-18T17:01:44.363" v="184" actId="1076"/>
          <ac:picMkLst>
            <pc:docMk/>
            <pc:sldMk cId="3821457811" sldId="257"/>
            <ac:picMk id="1028" creationId="{AD460EF1-C8D3-4EC6-8BB9-2634069C996D}"/>
          </ac:picMkLst>
        </pc:picChg>
      </pc:sldChg>
      <pc:sldChg chg="modSp mod">
        <pc:chgData name="Cole Kupec" userId="8b046a6a768d1eaa" providerId="LiveId" clId="{CD8F01DF-C5B1-476A-A457-B651A51DF085}" dt="2022-03-18T16:59:45.780" v="142" actId="6549"/>
        <pc:sldMkLst>
          <pc:docMk/>
          <pc:sldMk cId="3057720047" sldId="258"/>
        </pc:sldMkLst>
        <pc:spChg chg="mod">
          <ac:chgData name="Cole Kupec" userId="8b046a6a768d1eaa" providerId="LiveId" clId="{CD8F01DF-C5B1-476A-A457-B651A51DF085}" dt="2022-03-18T16:59:45.780" v="142" actId="6549"/>
          <ac:spMkLst>
            <pc:docMk/>
            <pc:sldMk cId="3057720047" sldId="258"/>
            <ac:spMk id="7" creationId="{4AD55F21-BCB2-48F5-AAA7-522C71C56E51}"/>
          </ac:spMkLst>
        </pc:spChg>
      </pc:sldChg>
      <pc:sldChg chg="modSp mod">
        <pc:chgData name="Cole Kupec" userId="8b046a6a768d1eaa" providerId="LiveId" clId="{CD8F01DF-C5B1-476A-A457-B651A51DF085}" dt="2022-04-05T20:29:53.388" v="226" actId="20577"/>
        <pc:sldMkLst>
          <pc:docMk/>
          <pc:sldMk cId="2375422338" sldId="259"/>
        </pc:sldMkLst>
        <pc:spChg chg="mod">
          <ac:chgData name="Cole Kupec" userId="8b046a6a768d1eaa" providerId="LiveId" clId="{CD8F01DF-C5B1-476A-A457-B651A51DF085}" dt="2022-04-05T20:29:53.388" v="226" actId="20577"/>
          <ac:spMkLst>
            <pc:docMk/>
            <pc:sldMk cId="2375422338" sldId="259"/>
            <ac:spMk id="3" creationId="{74EE45AD-0285-4C0B-BCE4-F5B889A478E8}"/>
          </ac:spMkLst>
        </pc:spChg>
      </pc:sldChg>
      <pc:sldChg chg="addSp delSp modSp mod">
        <pc:chgData name="Cole Kupec" userId="8b046a6a768d1eaa" providerId="LiveId" clId="{CD8F01DF-C5B1-476A-A457-B651A51DF085}" dt="2022-04-05T20:29:06.412" v="198" actId="20577"/>
        <pc:sldMkLst>
          <pc:docMk/>
          <pc:sldMk cId="3632679096" sldId="261"/>
        </pc:sldMkLst>
        <pc:spChg chg="mod">
          <ac:chgData name="Cole Kupec" userId="8b046a6a768d1eaa" providerId="LiveId" clId="{CD8F01DF-C5B1-476A-A457-B651A51DF085}" dt="2022-04-05T20:29:06.412" v="198" actId="20577"/>
          <ac:spMkLst>
            <pc:docMk/>
            <pc:sldMk cId="3632679096" sldId="261"/>
            <ac:spMk id="3" creationId="{5A412856-D9D7-4BEF-841D-901EC8D61C18}"/>
          </ac:spMkLst>
        </pc:spChg>
        <pc:picChg chg="add del mod">
          <ac:chgData name="Cole Kupec" userId="8b046a6a768d1eaa" providerId="LiveId" clId="{CD8F01DF-C5B1-476A-A457-B651A51DF085}" dt="2022-03-24T19:16:24.854" v="185" actId="478"/>
          <ac:picMkLst>
            <pc:docMk/>
            <pc:sldMk cId="3632679096" sldId="261"/>
            <ac:picMk id="6" creationId="{F35747B6-55F5-4759-9826-D0D79A7410F9}"/>
          </ac:picMkLst>
        </pc:picChg>
      </pc:sldChg>
      <pc:sldChg chg="modSp mod">
        <pc:chgData name="Cole Kupec" userId="8b046a6a768d1eaa" providerId="LiveId" clId="{CD8F01DF-C5B1-476A-A457-B651A51DF085}" dt="2022-03-18T16:54:15.709" v="3" actId="1076"/>
        <pc:sldMkLst>
          <pc:docMk/>
          <pc:sldMk cId="199594994" sldId="263"/>
        </pc:sldMkLst>
        <pc:spChg chg="mod">
          <ac:chgData name="Cole Kupec" userId="8b046a6a768d1eaa" providerId="LiveId" clId="{CD8F01DF-C5B1-476A-A457-B651A51DF085}" dt="2022-03-18T16:54:15.709" v="3" actId="1076"/>
          <ac:spMkLst>
            <pc:docMk/>
            <pc:sldMk cId="199594994" sldId="263"/>
            <ac:spMk id="2" creationId="{6CB5A83E-20BE-40A5-B9F4-A678F3FB62CF}"/>
          </ac:spMkLst>
        </pc:spChg>
      </pc:sldChg>
      <pc:sldChg chg="modSp mod">
        <pc:chgData name="Cole Kupec" userId="8b046a6a768d1eaa" providerId="LiveId" clId="{CD8F01DF-C5B1-476A-A457-B651A51DF085}" dt="2022-04-05T20:30:35.332" v="228" actId="20577"/>
        <pc:sldMkLst>
          <pc:docMk/>
          <pc:sldMk cId="2632218034" sldId="264"/>
        </pc:sldMkLst>
        <pc:spChg chg="mod">
          <ac:chgData name="Cole Kupec" userId="8b046a6a768d1eaa" providerId="LiveId" clId="{CD8F01DF-C5B1-476A-A457-B651A51DF085}" dt="2022-04-05T20:30:35.332" v="228" actId="20577"/>
          <ac:spMkLst>
            <pc:docMk/>
            <pc:sldMk cId="2632218034" sldId="264"/>
            <ac:spMk id="5" creationId="{A56A602B-E984-4031-898A-87BAA1DD55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7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9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984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3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09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66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69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5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8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5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3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1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7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1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1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3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457A5-CCED-47C8-8B02-575DE70B0421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35A298-5F1D-4E4D-A217-097B750B8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9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2" r:id="rId12"/>
    <p:sldLayoutId id="2147484173" r:id="rId13"/>
    <p:sldLayoutId id="2147484174" r:id="rId14"/>
    <p:sldLayoutId id="2147484175" r:id="rId15"/>
    <p:sldLayoutId id="21474841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5A83E-20BE-40A5-B9F4-A678F3FB6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5286" y="1676934"/>
            <a:ext cx="7156174" cy="1012916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Solutions Inc. </a:t>
            </a:r>
            <a:endParaRPr lang="en-US" dirty="0">
              <a:solidFill>
                <a:srgbClr val="8A040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2D564-ACB6-4A2F-8CF6-7BEA6F953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6103" y="2689850"/>
            <a:ext cx="8600661" cy="685800"/>
          </a:xfrm>
        </p:spPr>
        <p:txBody>
          <a:bodyPr>
            <a:normAutofit fontScale="92500" lnSpcReduction="10000"/>
          </a:bodyPr>
          <a:lstStyle/>
          <a:p>
            <a:r>
              <a:rPr lang="en-US" sz="4300" dirty="0">
                <a:solidFill>
                  <a:schemeClr val="tx1"/>
                </a:solidFill>
                <a:latin typeface="Lucida Calligraphy" panose="03010101010101010101" pitchFamily="66" charset="0"/>
              </a:rPr>
              <a:t>Corporate Capabilities Brief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BDD6F1-9A71-4602-84D8-43D7CABEB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4" y="327115"/>
            <a:ext cx="1025978" cy="7595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99594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27FD8-230F-4D0D-BB69-EC33712C3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869" y="595795"/>
            <a:ext cx="8610600" cy="1293028"/>
          </a:xfrm>
        </p:spPr>
        <p:txBody>
          <a:bodyPr/>
          <a:lstStyle/>
          <a:p>
            <a:r>
              <a:rPr lang="en-US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Corporate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D84B6-3C2E-4C0E-B984-F1484B91B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6531" y="1720965"/>
            <a:ext cx="9447144" cy="224056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x-none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Solutions was formed to meet the growing demand for knowledgeable and capable Cost Estimating, Data Analysis, Operations Research &amp; Systems Analysis (ORSA) expertise across the federal government and has since expanded to support logistic &amp; procurement analytics, FMS, strategic planning &amp; resource management.</a:t>
            </a:r>
          </a:p>
          <a:p>
            <a:pPr marL="0" indent="0">
              <a:buNone/>
            </a:pPr>
            <a:r>
              <a:rPr lang="en-US" altLang="x-none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Founded in 2017. Based in Huntsville, AL.</a:t>
            </a:r>
          </a:p>
          <a:p>
            <a:pPr indent="-457200">
              <a:buFont typeface="Wingdings" panose="05000000000000000000" pitchFamily="2" charset="2"/>
              <a:buChar char="v"/>
            </a:pPr>
            <a:endParaRPr lang="en-US" altLang="x-none" sz="3300" b="1" dirty="0">
              <a:solidFill>
                <a:srgbClr val="595A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EEB55F-FA30-4C7F-B997-3023FD55C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6531" y="3276600"/>
            <a:ext cx="9686246" cy="1566453"/>
          </a:xfrm>
        </p:spPr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x-none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Currently Supporting: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x-none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Army PEO Aviation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x-none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Army PEO Missiles and Space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x-none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x-none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x-none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Army Materials Command (AMC)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x-none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x-none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E91BAC-36BD-4F19-94EE-C8BD4FA91C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4" y="327115"/>
            <a:ext cx="1025978" cy="7595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AutoShape 6" descr="See the source image">
            <a:extLst>
              <a:ext uri="{FF2B5EF4-FFF2-40B4-BE49-F238E27FC236}">
                <a16:creationId xmlns:a16="http://schemas.microsoft.com/office/drawing/2014/main" id="{00603AC3-CEA3-4E9A-8375-D0ECE84AE8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>
            <a:extLst>
              <a:ext uri="{FF2B5EF4-FFF2-40B4-BE49-F238E27FC236}">
                <a16:creationId xmlns:a16="http://schemas.microsoft.com/office/drawing/2014/main" id="{2BFF62EB-9E0C-4387-87D4-B0282968C6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1" r="31696"/>
          <a:stretch/>
        </p:blipFill>
        <p:spPr bwMode="auto">
          <a:xfrm>
            <a:off x="10013675" y="4415113"/>
            <a:ext cx="1723410" cy="212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7F04C6-F914-45EB-93D0-20C6D04C2F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0825" y="4606429"/>
            <a:ext cx="2361274" cy="17547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87DAAE-0175-497D-A8BE-6FB1F981C1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35" y="4646466"/>
            <a:ext cx="1663790" cy="1663790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99A7AA7-6A19-7643-A310-5341BA7570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872" y="4577492"/>
            <a:ext cx="1800650" cy="180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272AA82-063D-4784-8AB6-1BBDCF0DC64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825" y="4593924"/>
            <a:ext cx="1800650" cy="1754751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2101C3-8C0F-5C6A-054C-6DE78529DD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278" y="4590362"/>
            <a:ext cx="1663791" cy="16637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145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567A5C-97B1-42D9-8F73-8E40BCB1B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552338"/>
            <a:ext cx="8610600" cy="1293028"/>
          </a:xfrm>
        </p:spPr>
        <p:txBody>
          <a:bodyPr/>
          <a:lstStyle/>
          <a:p>
            <a:r>
              <a:rPr lang="en-US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Company Services</a:t>
            </a:r>
          </a:p>
        </p:txBody>
      </p:sp>
      <p:pic>
        <p:nvPicPr>
          <p:cNvPr id="2050" name="Picture 2" descr="woman in black top using MacBook">
            <a:extLst>
              <a:ext uri="{FF2B5EF4-FFF2-40B4-BE49-F238E27FC236}">
                <a16:creationId xmlns:a16="http://schemas.microsoft.com/office/drawing/2014/main" id="{F6D2AC1C-8E20-4864-B7B9-FD0647A4B9D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0900" y="2163418"/>
            <a:ext cx="4676946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6A602B-E984-4031-898A-87BAA1DD5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6103" y="2163418"/>
            <a:ext cx="5936974" cy="4356651"/>
          </a:xfrm>
        </p:spPr>
        <p:txBody>
          <a:bodyPr>
            <a:normAutofit fontScale="92500" lnSpcReduction="20000"/>
          </a:bodyPr>
          <a:lstStyle/>
          <a:p>
            <a:pPr marL="880110" lvl="1" indent="-457200">
              <a:buFont typeface="Wingdings" panose="05000000000000000000" pitchFamily="2" charset="2"/>
              <a:buChar char="v"/>
            </a:pPr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Estimating &amp; Operations Research</a:t>
            </a:r>
          </a:p>
          <a:p>
            <a:pPr marL="880110" lvl="1" indent="-457200">
              <a:buFont typeface="Wingdings" panose="05000000000000000000" pitchFamily="2" charset="2"/>
              <a:buChar char="v"/>
            </a:pPr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Data, Risk &amp; Procurement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Analytics</a:t>
            </a:r>
          </a:p>
          <a:p>
            <a:pPr marL="880110" lvl="1" indent="-457200">
              <a:buFont typeface="Wingdings" panose="05000000000000000000" pitchFamily="2" charset="2"/>
              <a:buChar char="v"/>
            </a:pPr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Earned Value Management, Program Integration, &amp; Acquisition Analyses</a:t>
            </a:r>
            <a:endParaRPr lang="en-US" sz="1400" b="1" i="0" u="none" strike="noStrike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0110" lvl="1" indent="-4572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Workforce Development </a:t>
            </a:r>
          </a:p>
          <a:p>
            <a:pPr marL="880110" lvl="1" indent="-4572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</a:p>
          <a:p>
            <a:pPr marL="880110" lvl="1" indent="-457200">
              <a:buFont typeface="Wingdings" panose="05000000000000000000" pitchFamily="2" charset="2"/>
              <a:buChar char="v"/>
            </a:pPr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Management</a:t>
            </a:r>
          </a:p>
          <a:p>
            <a:pPr marL="880110" lvl="1" indent="-457200">
              <a:buFont typeface="Wingdings" panose="05000000000000000000" pitchFamily="2" charset="2"/>
              <a:buChar char="v"/>
            </a:pPr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Application Development</a:t>
            </a:r>
          </a:p>
          <a:p>
            <a:pPr marL="880110" lvl="1" indent="-457200">
              <a:buFont typeface="Wingdings" panose="05000000000000000000" pitchFamily="2" charset="2"/>
              <a:buChar char="v"/>
            </a:pPr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Chain Support</a:t>
            </a:r>
          </a:p>
          <a:p>
            <a:pPr marL="880110" lvl="1" indent="-457200">
              <a:buFont typeface="Wingdings" panose="05000000000000000000" pitchFamily="2" charset="2"/>
              <a:buChar char="v"/>
            </a:pPr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Logistics Management Research and Analysis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7EC46E-6B47-4067-B268-EAAB5F4D2C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4" y="327115"/>
            <a:ext cx="1025978" cy="7595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3221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DBE47-2687-4BEB-B1DC-DD46A1052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573056"/>
            <a:ext cx="8610600" cy="1293028"/>
          </a:xfrm>
        </p:spPr>
        <p:txBody>
          <a:bodyPr/>
          <a:lstStyle/>
          <a:p>
            <a:r>
              <a:rPr lang="en-US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  <a:cs typeface="Arial" panose="020B0604020202020204" pitchFamily="34" charset="0"/>
              </a:rPr>
              <a:t>Our Target Market</a:t>
            </a:r>
            <a:endParaRPr lang="en-US" b="1" dirty="0">
              <a:solidFill>
                <a:srgbClr val="8A04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anose="03010101010101010101" pitchFamily="66" charset="0"/>
            </a:endParaRPr>
          </a:p>
        </p:txBody>
      </p:sp>
      <p:pic>
        <p:nvPicPr>
          <p:cNvPr id="4098" name="Picture 2" descr="people sitting on chair inside building">
            <a:extLst>
              <a:ext uri="{FF2B5EF4-FFF2-40B4-BE49-F238E27FC236}">
                <a16:creationId xmlns:a16="http://schemas.microsoft.com/office/drawing/2014/main" id="{00FC952A-1563-4CBB-92D7-5339FBC4672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8" t="28725" r="24883" b="1863"/>
          <a:stretch/>
        </p:blipFill>
        <p:spPr bwMode="auto">
          <a:xfrm>
            <a:off x="353114" y="1911726"/>
            <a:ext cx="4161182" cy="2787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D55F21-BCB2-48F5-AAA7-522C71C56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108" y="1863611"/>
            <a:ext cx="5554318" cy="3879474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Industry Partners as a credible SB partner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Army PEOs/relevant RDT&amp;E Commands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NASA analytic, flight, and test centers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FBI Acquisition offices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expertise spans Space, UAVs, Command and Control Systems, Resource Analysis, and Software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Space and Missile Defense (SMDC/MDA)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Commercial R&amp;D and Manufacturing Operations Centers</a:t>
            </a:r>
          </a:p>
          <a:p>
            <a:pPr marL="0" indent="0">
              <a:buNone/>
            </a:pPr>
            <a:r>
              <a:rPr lang="en-US" altLang="x-none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AI, Data Analytics, and Studies markets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06D8B1-38C5-4E99-AFE2-95BF9C3554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4" y="327115"/>
            <a:ext cx="1025978" cy="7595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057720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1690-B129-4E1E-A9BE-6316A8F9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9414" y="578500"/>
            <a:ext cx="6824939" cy="1016358"/>
          </a:xfrm>
        </p:spPr>
        <p:txBody>
          <a:bodyPr/>
          <a:lstStyle/>
          <a:p>
            <a:pPr algn="r"/>
            <a:r>
              <a:rPr lang="en-US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Growth Areas of Pursuit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E45AD-0285-4C0B-BCE4-F5B889A47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4426" y="2057401"/>
            <a:ext cx="4641574" cy="40241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Analytics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Logistics Support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FMS Analysis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Space Force Support Services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FBI Redstone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Hypersonic Weapons Systems/Aero Science M&amp;S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Army EXPRESS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6146" name="Picture 2" descr="space shuttle taking off">
            <a:extLst>
              <a:ext uri="{FF2B5EF4-FFF2-40B4-BE49-F238E27FC236}">
                <a16:creationId xmlns:a16="http://schemas.microsoft.com/office/drawing/2014/main" id="{B46E0677-EFBA-4ECB-958C-2AB2E347941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6"/>
          <a:stretch/>
        </p:blipFill>
        <p:spPr bwMode="auto">
          <a:xfrm>
            <a:off x="6393738" y="2057401"/>
            <a:ext cx="4466854" cy="37911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108A181-A7FA-4ABB-92C0-6D5D17747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4" y="327115"/>
            <a:ext cx="1025978" cy="7595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7542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29F26-036E-4428-899A-D7247948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122" y="544433"/>
            <a:ext cx="7235756" cy="1752599"/>
          </a:xfrm>
        </p:spPr>
        <p:txBody>
          <a:bodyPr>
            <a:normAutofit/>
          </a:bodyPr>
          <a:lstStyle/>
          <a:p>
            <a:pPr marL="0" indent="-365760"/>
            <a:r>
              <a:rPr lang="en-US" altLang="x-none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Subject Matter ORSA &amp; </a:t>
            </a:r>
            <a:br>
              <a:rPr lang="en-US" altLang="x-none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</a:br>
            <a:r>
              <a:rPr lang="en-US" altLang="x-none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Data Analytics Experts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A4C7B-DF2E-4503-A9CC-8E5221C68B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5292" y="2001078"/>
            <a:ext cx="9217577" cy="4625009"/>
          </a:xfrm>
        </p:spPr>
        <p:txBody>
          <a:bodyPr>
            <a:normAutofit/>
          </a:bodyPr>
          <a:lstStyle/>
          <a:p>
            <a:pPr marL="594360" lvl="1"/>
            <a:r>
              <a:rPr lang="en-US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Personnel have personally supported MDA, SMDC, Army PEO Aviation, Army PEO Missiles and Space, Air Force Cost Analysis Agency, NGA, and NRO </a:t>
            </a:r>
          </a:p>
          <a:p>
            <a:pPr marL="594360" lvl="1"/>
            <a:r>
              <a:rPr lang="en-US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Executives routinely serve as speakers at local and national operations research conferences and often publish in a number of industry journals</a:t>
            </a:r>
          </a:p>
          <a:p>
            <a:pPr marL="594360" lvl="1"/>
            <a:r>
              <a:rPr lang="en-US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Hawkes previously served as the Intl. Cost Estimating and Analysis Association (ICEAA) President and Vice-President, Northern Alabama chapter</a:t>
            </a:r>
          </a:p>
          <a:p>
            <a:pPr marL="594360" lvl="1"/>
            <a:r>
              <a:rPr lang="en-US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Kupec has been elected to serve as a board member and Director of ICEAA </a:t>
            </a:r>
          </a:p>
          <a:p>
            <a:pPr marL="594360" lvl="1"/>
            <a:r>
              <a:rPr lang="en-US" altLang="x-none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past client engagements and ICEAA, we know many of the industry cost analysts in Huntsville and have relationships with many ORSA government leads in that FAR required niche field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58009E-2D80-4ADD-A901-4421D0515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4" y="327115"/>
            <a:ext cx="1025978" cy="7595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05331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990A4-0149-4D76-8E18-D86647C0B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7" y="700038"/>
            <a:ext cx="8610600" cy="1293028"/>
          </a:xfrm>
        </p:spPr>
        <p:txBody>
          <a:bodyPr/>
          <a:lstStyle/>
          <a:p>
            <a:r>
              <a:rPr lang="en-US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  <a:cs typeface="Arial" panose="020B0604020202020204" pitchFamily="34" charset="0"/>
              </a:rPr>
              <a:t>Security / </a:t>
            </a:r>
            <a:r>
              <a:rPr lang="en-US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Corporate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12856-D9D7-4BEF-841D-901EC8D6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444" y="2194560"/>
            <a:ext cx="7490791" cy="4024125"/>
          </a:xfrm>
        </p:spPr>
        <p:txBody>
          <a:bodyPr/>
          <a:lstStyle/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DUNS: 080793146</a:t>
            </a:r>
          </a:p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CAGE: 81Q00</a:t>
            </a:r>
          </a:p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NAICS: 541330, 541611, 541690, 541219</a:t>
            </a:r>
          </a:p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PSC: B599, B506, B524, B505</a:t>
            </a:r>
          </a:p>
          <a:p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Secret facility clearance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GSA MAS Schedule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2C24E9-C82A-43CB-8E33-4A66B9B18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4" y="327115"/>
            <a:ext cx="1025978" cy="7595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76" name="Picture 4" descr="white wooden door">
            <a:extLst>
              <a:ext uri="{FF2B5EF4-FFF2-40B4-BE49-F238E27FC236}">
                <a16:creationId xmlns:a16="http://schemas.microsoft.com/office/drawing/2014/main" id="{B8915600-A4CE-4E3B-B151-9F1A564693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5" r="17877"/>
          <a:stretch/>
        </p:blipFill>
        <p:spPr bwMode="auto">
          <a:xfrm>
            <a:off x="8265044" y="1704230"/>
            <a:ext cx="2128972" cy="38226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67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C28F-22F2-4D54-A0A8-9BA292BD6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624" y="498773"/>
            <a:ext cx="5502963" cy="129302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8A04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0836E-9A73-4237-ABE7-E4F6E7C343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999" y="2279682"/>
            <a:ext cx="5334000" cy="28883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u="sng" dirty="0">
                <a:solidFill>
                  <a:schemeClr val="tx1"/>
                </a:solidFill>
                <a:latin typeface="Lucida Calligraphy" panose="03010101010101010101" pitchFamily="66" charset="0"/>
              </a:rPr>
              <a:t>Business Development Contact: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Lucida Calligraphy" panose="03010101010101010101" pitchFamily="66" charset="0"/>
              </a:rPr>
              <a:t>Dr. Cole Kupec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Lucida Calligraphy" panose="03010101010101010101" pitchFamily="66" charset="0"/>
              </a:rPr>
              <a:t>ckupec@ce-solutions-inc.com   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Lucida Calligraphy" panose="03010101010101010101" pitchFamily="66" charset="0"/>
              </a:rPr>
              <a:t>(703) 338-8306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chemeClr val="tx1"/>
                </a:solidFill>
                <a:latin typeface="Lucida Calligraphy" panose="03010101010101010101" pitchFamily="66" charset="0"/>
              </a:rPr>
              <a:t>Administrative Contact: 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Lucida Calligraphy" panose="03010101010101010101" pitchFamily="66" charset="0"/>
              </a:rPr>
              <a:t>Laura Anderson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Lucida Calligraphy" panose="03010101010101010101" pitchFamily="66" charset="0"/>
              </a:rPr>
              <a:t>landerson@ce-solutions-inc.com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9454E-0A97-47F3-9421-42004A733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2279682"/>
            <a:ext cx="5502963" cy="18347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u="sng" dirty="0">
                <a:solidFill>
                  <a:schemeClr val="tx1"/>
                </a:solidFill>
                <a:latin typeface="Lucida Calligraphy" panose="03010101010101010101" pitchFamily="66" charset="0"/>
              </a:rPr>
              <a:t>Contracts and Technical Contact: 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Lucida Calligraphy" panose="03010101010101010101" pitchFamily="66" charset="0"/>
              </a:rPr>
              <a:t>Eric Hawkes:  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Lucida Calligraphy" panose="03010101010101010101" pitchFamily="66" charset="0"/>
              </a:rPr>
              <a:t>ehawkes@ce-solutions-inc.com   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Lucida Calligraphy" panose="03010101010101010101" pitchFamily="66" charset="0"/>
              </a:rPr>
              <a:t>(256) 683-0938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16B577-E93F-4FD1-87F2-691E648DE288}"/>
              </a:ext>
            </a:extLst>
          </p:cNvPr>
          <p:cNvSpPr txBox="1"/>
          <p:nvPr/>
        </p:nvSpPr>
        <p:spPr>
          <a:xfrm>
            <a:off x="2558813" y="5873115"/>
            <a:ext cx="707437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ctr">
              <a:buNone/>
            </a:pPr>
            <a:r>
              <a:rPr lang="en-US" sz="2000" b="1" dirty="0">
                <a:latin typeface="Lucida Calligraphy" panose="03010101010101010101" pitchFamily="66" charset="0"/>
              </a:rPr>
              <a:t>4904 Research Drive Northwest, </a:t>
            </a:r>
          </a:p>
          <a:p>
            <a:pPr marL="0" indent="0" algn="ctr">
              <a:buNone/>
            </a:pPr>
            <a:r>
              <a:rPr lang="en-US" sz="2000" b="1" dirty="0">
                <a:latin typeface="Lucida Calligraphy" panose="03010101010101010101" pitchFamily="66" charset="0"/>
              </a:rPr>
              <a:t>Huntsville, Alabama 35805, United States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CADE12-D3CE-4823-8EEE-158D77EADA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4" y="327115"/>
            <a:ext cx="1025978" cy="7595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9830852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621106"/>
      </a:accent1>
      <a:accent2>
        <a:srgbClr val="931909"/>
      </a:accent2>
      <a:accent3>
        <a:srgbClr val="F36755"/>
      </a:accent3>
      <a:accent4>
        <a:srgbClr val="6D6D6D"/>
      </a:accent4>
      <a:accent5>
        <a:srgbClr val="363636"/>
      </a:accent5>
      <a:accent6>
        <a:srgbClr val="151515"/>
      </a:accent6>
      <a:hlink>
        <a:srgbClr val="EA5A0C"/>
      </a:hlink>
      <a:folHlink>
        <a:srgbClr val="F09D3A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693</TotalTime>
  <Words>449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Lucida Calligraphy</vt:lpstr>
      <vt:lpstr>Times New Roman</vt:lpstr>
      <vt:lpstr>Trebuchet MS</vt:lpstr>
      <vt:lpstr>Wingdings</vt:lpstr>
      <vt:lpstr>Wingdings 3</vt:lpstr>
      <vt:lpstr>Facet</vt:lpstr>
      <vt:lpstr>CE Solutions Inc. </vt:lpstr>
      <vt:lpstr>Corporate Overview</vt:lpstr>
      <vt:lpstr>Company Services</vt:lpstr>
      <vt:lpstr>Our Target Market</vt:lpstr>
      <vt:lpstr>Growth Areas of Pursuit</vt:lpstr>
      <vt:lpstr>Subject Matter ORSA &amp;  Data Analytics Experts</vt:lpstr>
      <vt:lpstr>Security / Corporate Details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Solutions Inc. Corporate Capabilities</dc:title>
  <dc:creator>Laura Anderson</dc:creator>
  <cp:lastModifiedBy>Laura Anderson</cp:lastModifiedBy>
  <cp:revision>37</cp:revision>
  <dcterms:created xsi:type="dcterms:W3CDTF">2021-11-01T21:49:37Z</dcterms:created>
  <dcterms:modified xsi:type="dcterms:W3CDTF">2022-10-13T14:00:16Z</dcterms:modified>
</cp:coreProperties>
</file>