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23"/>
  </p:notesMasterIdLst>
  <p:handoutMasterIdLst>
    <p:handoutMasterId r:id="rId24"/>
  </p:handoutMasterIdLst>
  <p:sldIdLst>
    <p:sldId id="293" r:id="rId2"/>
    <p:sldId id="291" r:id="rId3"/>
    <p:sldId id="295" r:id="rId4"/>
    <p:sldId id="304" r:id="rId5"/>
    <p:sldId id="299" r:id="rId6"/>
    <p:sldId id="298" r:id="rId7"/>
    <p:sldId id="307" r:id="rId8"/>
    <p:sldId id="297" r:id="rId9"/>
    <p:sldId id="309" r:id="rId10"/>
    <p:sldId id="296" r:id="rId11"/>
    <p:sldId id="310" r:id="rId12"/>
    <p:sldId id="302" r:id="rId13"/>
    <p:sldId id="315" r:id="rId14"/>
    <p:sldId id="314" r:id="rId15"/>
    <p:sldId id="303" r:id="rId16"/>
    <p:sldId id="305" r:id="rId17"/>
    <p:sldId id="306" r:id="rId18"/>
    <p:sldId id="301" r:id="rId19"/>
    <p:sldId id="312" r:id="rId20"/>
    <p:sldId id="311" r:id="rId21"/>
    <p:sldId id="313" r:id="rId22"/>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D4545"/>
    <a:srgbClr val="FF99FF"/>
    <a:srgbClr val="9966FF"/>
    <a:srgbClr val="15F72B"/>
    <a:srgbClr val="FFFF66"/>
    <a:srgbClr val="000099"/>
    <a:srgbClr val="00269E"/>
    <a:srgbClr val="FF944B"/>
    <a:srgbClr val="AB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25" autoAdjust="0"/>
    <p:restoredTop sz="94637" autoAdjust="0"/>
  </p:normalViewPr>
  <p:slideViewPr>
    <p:cSldViewPr snapToGrid="0">
      <p:cViewPr varScale="1">
        <p:scale>
          <a:sx n="108" d="100"/>
          <a:sy n="108" d="100"/>
        </p:scale>
        <p:origin x="2010" y="10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50" d="100"/>
        <a:sy n="150" d="100"/>
      </p:scale>
      <p:origin x="0" y="0"/>
    </p:cViewPr>
  </p:sorterViewPr>
  <p:notesViewPr>
    <p:cSldViewPr snapToGrid="0">
      <p:cViewPr varScale="1">
        <p:scale>
          <a:sx n="77" d="100"/>
          <a:sy n="77" d="100"/>
        </p:scale>
        <p:origin x="-2842" y="-91"/>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3"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defRPr sz="1200"/>
            </a:lvl1pPr>
          </a:lstStyle>
          <a:p>
            <a:endParaRPr lang="en-US" altLang="en-US" dirty="0"/>
          </a:p>
        </p:txBody>
      </p:sp>
      <p:sp>
        <p:nvSpPr>
          <p:cNvPr id="88067" name="Rectangle 3"/>
          <p:cNvSpPr>
            <a:spLocks noGrp="1" noChangeArrowheads="1"/>
          </p:cNvSpPr>
          <p:nvPr>
            <p:ph type="dt" sz="quarter" idx="1"/>
          </p:nvPr>
        </p:nvSpPr>
        <p:spPr bwMode="auto">
          <a:xfrm>
            <a:off x="3971184"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t" anchorCtr="0" compatLnSpc="1">
            <a:prstTxWarp prst="textNoShape">
              <a:avLst/>
            </a:prstTxWarp>
          </a:bodyPr>
          <a:lstStyle>
            <a:lvl1pPr algn="r">
              <a:defRPr sz="1200"/>
            </a:lvl1pPr>
          </a:lstStyle>
          <a:p>
            <a:endParaRPr lang="en-US" altLang="en-US" dirty="0"/>
          </a:p>
        </p:txBody>
      </p:sp>
      <p:sp>
        <p:nvSpPr>
          <p:cNvPr id="88068" name="Rectangle 4"/>
          <p:cNvSpPr>
            <a:spLocks noGrp="1" noChangeArrowheads="1"/>
          </p:cNvSpPr>
          <p:nvPr>
            <p:ph type="ftr" sz="quarter" idx="2"/>
          </p:nvPr>
        </p:nvSpPr>
        <p:spPr bwMode="auto">
          <a:xfrm>
            <a:off x="3"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defRPr sz="1200"/>
            </a:lvl1pPr>
          </a:lstStyle>
          <a:p>
            <a:endParaRPr lang="en-US" altLang="en-US" dirty="0"/>
          </a:p>
        </p:txBody>
      </p:sp>
      <p:sp>
        <p:nvSpPr>
          <p:cNvPr id="88069" name="Rectangle 5"/>
          <p:cNvSpPr>
            <a:spLocks noGrp="1" noChangeArrowheads="1"/>
          </p:cNvSpPr>
          <p:nvPr>
            <p:ph type="sldNum" sz="quarter" idx="3"/>
          </p:nvPr>
        </p:nvSpPr>
        <p:spPr bwMode="auto">
          <a:xfrm>
            <a:off x="3971184"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86" tIns="45694" rIns="91386" bIns="45694" numCol="1" anchor="b" anchorCtr="0" compatLnSpc="1">
            <a:prstTxWarp prst="textNoShape">
              <a:avLst/>
            </a:prstTxWarp>
          </a:bodyPr>
          <a:lstStyle>
            <a:lvl1pPr algn="r">
              <a:defRPr sz="1200"/>
            </a:lvl1pPr>
          </a:lstStyle>
          <a:p>
            <a:fld id="{19E112F1-4A45-43B9-BB85-63530C6FFA71}" type="slidenum">
              <a:rPr lang="en-US" altLang="en-US"/>
              <a:pPr/>
              <a:t>‹#›</a:t>
            </a:fld>
            <a:endParaRPr lang="en-US" altLang="en-US" dirty="0"/>
          </a:p>
        </p:txBody>
      </p:sp>
    </p:spTree>
    <p:extLst>
      <p:ext uri="{BB962C8B-B14F-4D97-AF65-F5344CB8AC3E}">
        <p14:creationId xmlns:p14="http://schemas.microsoft.com/office/powerpoint/2010/main" val="1576813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3"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4" tIns="46447" rIns="92894" bIns="46447" numCol="1" anchor="t" anchorCtr="0" compatLnSpc="1">
            <a:prstTxWarp prst="textNoShape">
              <a:avLst/>
            </a:prstTxWarp>
          </a:bodyPr>
          <a:lstStyle>
            <a:lvl1pPr defTabSz="929835">
              <a:defRPr sz="1200"/>
            </a:lvl1pPr>
          </a:lstStyle>
          <a:p>
            <a:endParaRPr lang="en-US" altLang="en-US" dirty="0"/>
          </a:p>
        </p:txBody>
      </p:sp>
      <p:sp>
        <p:nvSpPr>
          <p:cNvPr id="17411" name="Rectangle 3"/>
          <p:cNvSpPr>
            <a:spLocks noGrp="1" noChangeArrowheads="1"/>
          </p:cNvSpPr>
          <p:nvPr>
            <p:ph type="dt" idx="1"/>
          </p:nvPr>
        </p:nvSpPr>
        <p:spPr bwMode="auto">
          <a:xfrm>
            <a:off x="3971184" y="3"/>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4" tIns="46447" rIns="92894" bIns="46447" numCol="1" anchor="t" anchorCtr="0" compatLnSpc="1">
            <a:prstTxWarp prst="textNoShape">
              <a:avLst/>
            </a:prstTxWarp>
          </a:bodyPr>
          <a:lstStyle>
            <a:lvl1pPr algn="r" defTabSz="929835">
              <a:defRPr sz="1200"/>
            </a:lvl1pPr>
          </a:lstStyle>
          <a:p>
            <a:endParaRPr lang="en-US" altLang="en-US" dirty="0"/>
          </a:p>
        </p:txBody>
      </p:sp>
      <p:sp>
        <p:nvSpPr>
          <p:cNvPr id="174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p:cNvSpPr>
            <a:spLocks noGrp="1" noChangeArrowheads="1"/>
          </p:cNvSpPr>
          <p:nvPr>
            <p:ph type="body" sz="quarter" idx="3"/>
          </p:nvPr>
        </p:nvSpPr>
        <p:spPr bwMode="auto">
          <a:xfrm>
            <a:off x="701360" y="4415793"/>
            <a:ext cx="5607684" cy="4183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4" tIns="46447" rIns="92894" bIns="46447"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p:cNvSpPr>
            <a:spLocks noGrp="1" noChangeArrowheads="1"/>
          </p:cNvSpPr>
          <p:nvPr>
            <p:ph type="ftr" sz="quarter" idx="4"/>
          </p:nvPr>
        </p:nvSpPr>
        <p:spPr bwMode="auto">
          <a:xfrm>
            <a:off x="3"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4" tIns="46447" rIns="92894" bIns="46447" numCol="1" anchor="b" anchorCtr="0" compatLnSpc="1">
            <a:prstTxWarp prst="textNoShape">
              <a:avLst/>
            </a:prstTxWarp>
          </a:bodyPr>
          <a:lstStyle>
            <a:lvl1pPr defTabSz="929835">
              <a:defRPr sz="1200"/>
            </a:lvl1pPr>
          </a:lstStyle>
          <a:p>
            <a:endParaRPr lang="en-US" altLang="en-US" dirty="0"/>
          </a:p>
        </p:txBody>
      </p:sp>
      <p:sp>
        <p:nvSpPr>
          <p:cNvPr id="17415" name="Rectangle 7"/>
          <p:cNvSpPr>
            <a:spLocks noGrp="1" noChangeArrowheads="1"/>
          </p:cNvSpPr>
          <p:nvPr>
            <p:ph type="sldNum" sz="quarter" idx="5"/>
          </p:nvPr>
        </p:nvSpPr>
        <p:spPr bwMode="auto">
          <a:xfrm>
            <a:off x="3971184" y="8829991"/>
            <a:ext cx="3037628"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94" tIns="46447" rIns="92894" bIns="46447" numCol="1" anchor="b" anchorCtr="0" compatLnSpc="1">
            <a:prstTxWarp prst="textNoShape">
              <a:avLst/>
            </a:prstTxWarp>
          </a:bodyPr>
          <a:lstStyle>
            <a:lvl1pPr algn="r" defTabSz="929835">
              <a:defRPr sz="1200"/>
            </a:lvl1pPr>
          </a:lstStyle>
          <a:p>
            <a:fld id="{598F580E-CA0A-4FFE-90EC-00961EC1CEE1}" type="slidenum">
              <a:rPr lang="en-US" altLang="en-US"/>
              <a:pPr/>
              <a:t>‹#›</a:t>
            </a:fld>
            <a:endParaRPr lang="en-US" altLang="en-US" dirty="0"/>
          </a:p>
        </p:txBody>
      </p:sp>
    </p:spTree>
    <p:extLst>
      <p:ext uri="{BB962C8B-B14F-4D97-AF65-F5344CB8AC3E}">
        <p14:creationId xmlns:p14="http://schemas.microsoft.com/office/powerpoint/2010/main" val="33792163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1446A4-B631-4AFD-B557-20EC68D4BD91}" type="slidenum">
              <a:rPr lang="en-US" altLang="en-US"/>
              <a:pPr/>
              <a:t>1</a:t>
            </a:fld>
            <a:endParaRPr lang="en-US" altLang="en-US" dirty="0"/>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20397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Alternate Example class 130 has 856 parcels and 12 sales in calendar year 2022. Yes, they have at least 10 sales but 12 sales out of 856 is only 1.4% of that class, therefore 2 years of sales are needed. </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2</a:t>
            </a:fld>
            <a:endParaRPr lang="en-US" altLang="en-US" dirty="0"/>
          </a:p>
        </p:txBody>
      </p:sp>
    </p:spTree>
    <p:extLst>
      <p:ext uri="{BB962C8B-B14F-4D97-AF65-F5344CB8AC3E}">
        <p14:creationId xmlns:p14="http://schemas.microsoft.com/office/powerpoint/2010/main" val="1274169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when there is a large spread between any quartiles</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12</a:t>
            </a:fld>
            <a:endParaRPr lang="en-US" altLang="en-US" dirty="0"/>
          </a:p>
        </p:txBody>
      </p:sp>
    </p:spTree>
    <p:extLst>
      <p:ext uri="{BB962C8B-B14F-4D97-AF65-F5344CB8AC3E}">
        <p14:creationId xmlns:p14="http://schemas.microsoft.com/office/powerpoint/2010/main" val="2153617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thru Example and ask audience what is wrong with each row</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14</a:t>
            </a:fld>
            <a:endParaRPr lang="en-US" altLang="en-US" dirty="0"/>
          </a:p>
        </p:txBody>
      </p:sp>
    </p:spTree>
    <p:extLst>
      <p:ext uri="{BB962C8B-B14F-4D97-AF65-F5344CB8AC3E}">
        <p14:creationId xmlns:p14="http://schemas.microsoft.com/office/powerpoint/2010/main" val="3047728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 chasing </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15</a:t>
            </a:fld>
            <a:endParaRPr lang="en-US" altLang="en-US" dirty="0"/>
          </a:p>
        </p:txBody>
      </p:sp>
    </p:spTree>
    <p:extLst>
      <p:ext uri="{BB962C8B-B14F-4D97-AF65-F5344CB8AC3E}">
        <p14:creationId xmlns:p14="http://schemas.microsoft.com/office/powerpoint/2010/main" val="2698085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thru searching and editing in gateway using examples from slide 14</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19</a:t>
            </a:fld>
            <a:endParaRPr lang="en-US" altLang="en-US" dirty="0"/>
          </a:p>
        </p:txBody>
      </p:sp>
    </p:spTree>
    <p:extLst>
      <p:ext uri="{BB962C8B-B14F-4D97-AF65-F5344CB8AC3E}">
        <p14:creationId xmlns:p14="http://schemas.microsoft.com/office/powerpoint/2010/main" val="742647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only have a few edits, those are easy enough to make. If you have to adjust value to update your sales analysis, a new LA3 </a:t>
            </a:r>
            <a:r>
              <a:rPr lang="en-US"/>
              <a:t>file is needed</a:t>
            </a:r>
            <a:r>
              <a:rPr lang="en-US" dirty="0"/>
              <a:t>. </a:t>
            </a:r>
          </a:p>
        </p:txBody>
      </p:sp>
      <p:sp>
        <p:nvSpPr>
          <p:cNvPr id="4" name="Slide Number Placeholder 3"/>
          <p:cNvSpPr>
            <a:spLocks noGrp="1"/>
          </p:cNvSpPr>
          <p:nvPr>
            <p:ph type="sldNum" sz="quarter" idx="5"/>
          </p:nvPr>
        </p:nvSpPr>
        <p:spPr/>
        <p:txBody>
          <a:bodyPr/>
          <a:lstStyle/>
          <a:p>
            <a:fld id="{598F580E-CA0A-4FFE-90EC-00961EC1CEE1}" type="slidenum">
              <a:rPr lang="en-US" altLang="en-US" smtClean="0"/>
              <a:pPr/>
              <a:t>20</a:t>
            </a:fld>
            <a:endParaRPr lang="en-US" altLang="en-US" dirty="0"/>
          </a:p>
        </p:txBody>
      </p:sp>
    </p:spTree>
    <p:extLst>
      <p:ext uri="{BB962C8B-B14F-4D97-AF65-F5344CB8AC3E}">
        <p14:creationId xmlns:p14="http://schemas.microsoft.com/office/powerpoint/2010/main" val="3815248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05479" name="Line 7"/>
          <p:cNvSpPr>
            <a:spLocks noChangeShapeType="1"/>
          </p:cNvSpPr>
          <p:nvPr userDrawn="1"/>
        </p:nvSpPr>
        <p:spPr bwMode="auto">
          <a:xfrm>
            <a:off x="0" y="747713"/>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5483" name="Line 11"/>
          <p:cNvSpPr>
            <a:spLocks noChangeShapeType="1"/>
          </p:cNvSpPr>
          <p:nvPr userDrawn="1"/>
        </p:nvSpPr>
        <p:spPr bwMode="auto">
          <a:xfrm>
            <a:off x="2345508" y="3522028"/>
            <a:ext cx="621792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0786" y="2030667"/>
            <a:ext cx="1365477" cy="136547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a:spLocks noGrp="1" noChangeArrowheads="1"/>
          </p:cNvSpPr>
          <p:nvPr>
            <p:ph type="ctrTitle"/>
          </p:nvPr>
        </p:nvSpPr>
        <p:spPr>
          <a:xfrm>
            <a:off x="2274970" y="1823597"/>
            <a:ext cx="6288458" cy="1843430"/>
          </a:xfrm>
          <a:prstGeom prst="rect">
            <a:avLst/>
          </a:prstGeom>
        </p:spPr>
        <p:txBody>
          <a:bodyPr anchor="ctr"/>
          <a:lstStyle/>
          <a:p>
            <a:pPr>
              <a:lnSpc>
                <a:spcPct val="100000"/>
              </a:lnSpc>
              <a:spcAft>
                <a:spcPts val="600"/>
              </a:spcAft>
            </a:pPr>
            <a:r>
              <a:rPr lang="en-US" sz="2800">
                <a:solidFill>
                  <a:srgbClr val="00269E"/>
                </a:solidFill>
                <a:latin typeface="Arial" pitchFamily="34" charset="0"/>
                <a:cs typeface="Arial" pitchFamily="34" charset="0"/>
              </a:rPr>
              <a:t>Click to edit Master title style</a:t>
            </a:r>
            <a:endParaRPr lang="en-US" sz="2400" dirty="0">
              <a:solidFill>
                <a:srgbClr val="00269E"/>
              </a:solidFill>
              <a:latin typeface="Arial" pitchFamily="34" charset="0"/>
              <a:cs typeface="Arial" pitchFamily="34" charset="0"/>
            </a:endParaRPr>
          </a:p>
        </p:txBody>
      </p:sp>
    </p:spTree>
    <p:extLst>
      <p:ext uri="{BB962C8B-B14F-4D97-AF65-F5344CB8AC3E}">
        <p14:creationId xmlns:p14="http://schemas.microsoft.com/office/powerpoint/2010/main" val="374602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box slid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032387"/>
            <a:ext cx="8262518" cy="5321918"/>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1"/>
          <p:cNvSpPr>
            <a:spLocks noGrp="1"/>
          </p:cNvSpPr>
          <p:nvPr>
            <p:ph type="title"/>
          </p:nvPr>
        </p:nvSpPr>
        <p:spPr>
          <a:xfrm>
            <a:off x="462685" y="546471"/>
            <a:ext cx="7751547" cy="374495"/>
          </a:xfrm>
          <a:prstGeom prst="rect">
            <a:avLst/>
          </a:prstGeom>
        </p:spPr>
        <p:txBody>
          <a:bodyPr/>
          <a:lstStyle>
            <a:lvl1pPr>
              <a:lnSpc>
                <a:spcPct val="100000"/>
              </a:lnSpc>
              <a:defRPr sz="1800" b="1" baseline="0">
                <a:solidFill>
                  <a:srgbClr val="00269E"/>
                </a:solidFill>
                <a:latin typeface="Arial" pitchFamily="34" charset="0"/>
                <a:cs typeface="Arial" pitchFamily="34" charset="0"/>
              </a:defRPr>
            </a:lvl1pPr>
          </a:lstStyle>
          <a:p>
            <a:r>
              <a:rPr lang="en-US"/>
              <a:t>Click to edit Master title style</a:t>
            </a:r>
            <a:endParaRPr lang="en-US" dirty="0"/>
          </a:p>
        </p:txBody>
      </p:sp>
      <p:sp>
        <p:nvSpPr>
          <p:cNvPr id="7" name="Content Placeholder 8"/>
          <p:cNvSpPr>
            <a:spLocks noGrp="1"/>
          </p:cNvSpPr>
          <p:nvPr>
            <p:ph sz="quarter" idx="15" hasCustomPrompt="1"/>
          </p:nvPr>
        </p:nvSpPr>
        <p:spPr>
          <a:xfrm>
            <a:off x="384047" y="139253"/>
            <a:ext cx="7550913" cy="243887"/>
          </a:xfrm>
          <a:prstGeom prst="rect">
            <a:avLst/>
          </a:prstGeom>
        </p:spPr>
        <p:txBody>
          <a:bodyPr/>
          <a:lstStyle>
            <a:lvl1pPr marL="0" indent="0">
              <a:spcBef>
                <a:spcPts val="1000"/>
              </a:spcBef>
              <a:buClr>
                <a:schemeClr val="tx1"/>
              </a:buClr>
              <a:buFont typeface="Arial" pitchFamily="34" charset="0"/>
              <a:buNone/>
              <a:defRPr sz="1100" b="1" baseline="0">
                <a:solidFill>
                  <a:srgbClr val="00269E"/>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X. [Insert presentation or section title]</a:t>
            </a:r>
          </a:p>
        </p:txBody>
      </p:sp>
      <p:sp>
        <p:nvSpPr>
          <p:cNvPr id="12" name="Content Placeholder 8"/>
          <p:cNvSpPr>
            <a:spLocks noGrp="1"/>
          </p:cNvSpPr>
          <p:nvPr>
            <p:ph sz="quarter" idx="16" hasCustomPrompt="1"/>
          </p:nvPr>
        </p:nvSpPr>
        <p:spPr>
          <a:xfrm>
            <a:off x="376427" y="6431296"/>
            <a:ext cx="1424940" cy="175283"/>
          </a:xfrm>
          <a:prstGeom prst="rect">
            <a:avLst/>
          </a:prstGeom>
        </p:spPr>
        <p:txBody>
          <a:bodyPr/>
          <a:lstStyle>
            <a:lvl1pPr marL="0" indent="0">
              <a:spcBef>
                <a:spcPts val="1000"/>
              </a:spcBef>
              <a:buClr>
                <a:schemeClr val="tx1"/>
              </a:buClr>
              <a:buFont typeface="Arial" pitchFamily="34" charset="0"/>
              <a:buNone/>
              <a:defRPr sz="8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insert Secretariat]</a:t>
            </a:r>
          </a:p>
        </p:txBody>
      </p:sp>
    </p:spTree>
    <p:extLst>
      <p:ext uri="{BB962C8B-B14F-4D97-AF65-F5344CB8AC3E}">
        <p14:creationId xmlns:p14="http://schemas.microsoft.com/office/powerpoint/2010/main" val="4038606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box slide">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8330" y="1084298"/>
            <a:ext cx="3953762" cy="5270007"/>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1"/>
          <p:cNvSpPr>
            <a:spLocks noGrp="1"/>
          </p:cNvSpPr>
          <p:nvPr>
            <p:ph type="title"/>
          </p:nvPr>
        </p:nvSpPr>
        <p:spPr>
          <a:xfrm>
            <a:off x="462685" y="546472"/>
            <a:ext cx="7751547" cy="374495"/>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r>
              <a:rPr lang="en-US"/>
              <a:t>Click to edit Master title style</a:t>
            </a:r>
            <a:endParaRPr lang="en-US" dirty="0"/>
          </a:p>
        </p:txBody>
      </p:sp>
      <p:sp>
        <p:nvSpPr>
          <p:cNvPr id="5" name="Content Placeholder 8"/>
          <p:cNvSpPr>
            <a:spLocks noGrp="1"/>
          </p:cNvSpPr>
          <p:nvPr>
            <p:ph sz="quarter" idx="15"/>
          </p:nvPr>
        </p:nvSpPr>
        <p:spPr>
          <a:xfrm>
            <a:off x="4778757" y="1084298"/>
            <a:ext cx="3953762" cy="5270007"/>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8"/>
          <p:cNvSpPr>
            <a:spLocks noGrp="1"/>
          </p:cNvSpPr>
          <p:nvPr>
            <p:ph sz="quarter" idx="16" hasCustomPrompt="1"/>
          </p:nvPr>
        </p:nvSpPr>
        <p:spPr>
          <a:xfrm>
            <a:off x="384047" y="139254"/>
            <a:ext cx="7550913" cy="243887"/>
          </a:xfrm>
          <a:prstGeom prst="rect">
            <a:avLst/>
          </a:prstGeom>
        </p:spPr>
        <p:txBody>
          <a:bodyPr/>
          <a:lstStyle>
            <a:lvl1pPr marL="0" indent="0">
              <a:spcBef>
                <a:spcPts val="1000"/>
              </a:spcBef>
              <a:buClr>
                <a:schemeClr val="tx1"/>
              </a:buClr>
              <a:buFont typeface="Arial" pitchFamily="34" charset="0"/>
              <a:buNone/>
              <a:defRPr sz="1100" b="1" baseline="0">
                <a:solidFill>
                  <a:srgbClr val="00269E"/>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X. [Insert presentation or section title]</a:t>
            </a:r>
          </a:p>
        </p:txBody>
      </p:sp>
      <p:sp>
        <p:nvSpPr>
          <p:cNvPr id="10" name="Content Placeholder 8"/>
          <p:cNvSpPr>
            <a:spLocks noGrp="1"/>
          </p:cNvSpPr>
          <p:nvPr>
            <p:ph sz="quarter" idx="17" hasCustomPrompt="1"/>
          </p:nvPr>
        </p:nvSpPr>
        <p:spPr>
          <a:xfrm>
            <a:off x="376427" y="6431296"/>
            <a:ext cx="1424940" cy="175283"/>
          </a:xfrm>
          <a:prstGeom prst="rect">
            <a:avLst/>
          </a:prstGeom>
        </p:spPr>
        <p:txBody>
          <a:bodyPr/>
          <a:lstStyle>
            <a:lvl1pPr marL="0" indent="0">
              <a:spcBef>
                <a:spcPts val="1000"/>
              </a:spcBef>
              <a:buClr>
                <a:schemeClr val="tx1"/>
              </a:buClr>
              <a:buFont typeface="Arial" pitchFamily="34" charset="0"/>
              <a:buNone/>
              <a:defRPr sz="8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insert Secretariat]</a:t>
            </a:r>
          </a:p>
        </p:txBody>
      </p:sp>
    </p:spTree>
    <p:extLst>
      <p:ext uri="{BB962C8B-B14F-4D97-AF65-F5344CB8AC3E}">
        <p14:creationId xmlns:p14="http://schemas.microsoft.com/office/powerpoint/2010/main" val="4110226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Rectangle 2"/>
          <p:cNvSpPr/>
          <p:nvPr userDrawn="1"/>
        </p:nvSpPr>
        <p:spPr>
          <a:xfrm>
            <a:off x="116237" y="85241"/>
            <a:ext cx="8865031" cy="67727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98305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userDrawn="1"/>
        </p:nvCxnSpPr>
        <p:spPr>
          <a:xfrm>
            <a:off x="448408" y="367010"/>
            <a:ext cx="7499252" cy="0"/>
          </a:xfrm>
          <a:prstGeom prst="line">
            <a:avLst/>
          </a:prstGeom>
          <a:ln w="9525">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448408" y="867737"/>
            <a:ext cx="8321040" cy="0"/>
          </a:xfrm>
          <a:prstGeom prst="line">
            <a:avLst/>
          </a:prstGeom>
          <a:ln w="12700">
            <a:solidFill>
              <a:schemeClr val="accent1">
                <a:lumMod val="50000"/>
              </a:schemeClr>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448408" y="6440441"/>
            <a:ext cx="8321040" cy="0"/>
          </a:xfrm>
          <a:prstGeom prst="line">
            <a:avLst/>
          </a:prstGeom>
          <a:ln w="12700">
            <a:solidFill>
              <a:schemeClr val="accent1">
                <a:lumMod val="50000"/>
              </a:schemeClr>
            </a:solidFill>
            <a:miter lim="800000"/>
          </a:ln>
        </p:spPr>
        <p:style>
          <a:lnRef idx="1">
            <a:schemeClr val="accent1"/>
          </a:lnRef>
          <a:fillRef idx="0">
            <a:schemeClr val="accent1"/>
          </a:fillRef>
          <a:effectRef idx="0">
            <a:schemeClr val="accent1"/>
          </a:effectRef>
          <a:fontRef idx="minor">
            <a:schemeClr val="tx1"/>
          </a:fontRef>
        </p:style>
      </p:cxnSp>
      <p:sp>
        <p:nvSpPr>
          <p:cNvPr id="40" name="Slide Number Placeholder 6"/>
          <p:cNvSpPr txBox="1">
            <a:spLocks/>
          </p:cNvSpPr>
          <p:nvPr userDrawn="1"/>
        </p:nvSpPr>
        <p:spPr>
          <a:xfrm>
            <a:off x="8077200" y="6599221"/>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41" name="Content Placeholder 8"/>
          <p:cNvSpPr txBox="1">
            <a:spLocks/>
          </p:cNvSpPr>
          <p:nvPr userDrawn="1"/>
        </p:nvSpPr>
        <p:spPr>
          <a:xfrm>
            <a:off x="470001" y="1698958"/>
            <a:ext cx="8348472" cy="4438496"/>
          </a:xfrm>
          <a:prstGeom prst="rect">
            <a:avLst/>
          </a:prstGeom>
        </p:spPr>
        <p:txBody>
          <a:bodyPr/>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endParaRPr lang="en-US" dirty="0"/>
          </a:p>
        </p:txBody>
      </p:sp>
      <p:pic>
        <p:nvPicPr>
          <p:cNvPr id="12" name="Picture 2" descr="https://upload.wikimedia.org/wikipedia/commons/thumb/8/82/Seal_of_Massachusetts.svg/2000px-Seal_of_Massachusetts.svg.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8169996" y="163923"/>
            <a:ext cx="576408" cy="57640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8" r:id="rId1"/>
    <p:sldLayoutId id="2147483655" r:id="rId2"/>
    <p:sldLayoutId id="2147483657" r:id="rId3"/>
    <p:sldLayoutId id="2147483656" r:id="rId4"/>
  </p:sldLayoutIdLst>
  <p:hf hdr="0" ftr="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rp.sec.state.ma.us/corpweb/corpsearch/CorpSearch.aspx"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G"/><Relationship Id="rId2"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emf"/></Relationships>
</file>

<file path=ppt/slides/_rels/slide1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3.JPG"/><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ctrTitle"/>
          </p:nvPr>
        </p:nvSpPr>
        <p:spPr>
          <a:xfrm>
            <a:off x="2274970" y="635000"/>
            <a:ext cx="6846744" cy="3032027"/>
          </a:xfrm>
          <a:prstGeom prst="rect">
            <a:avLst/>
          </a:prstGeom>
        </p:spPr>
        <p:txBody>
          <a:bodyPr anchor="ctr"/>
          <a:lstStyle/>
          <a:p>
            <a:pPr>
              <a:lnSpc>
                <a:spcPct val="100000"/>
              </a:lnSpc>
              <a:spcAft>
                <a:spcPts val="600"/>
              </a:spcAft>
            </a:pPr>
            <a:r>
              <a:rPr lang="en-US" sz="2800" b="1" dirty="0">
                <a:solidFill>
                  <a:srgbClr val="00269E"/>
                </a:solidFill>
                <a:latin typeface="Arial" pitchFamily="34" charset="0"/>
                <a:cs typeface="Arial" pitchFamily="34" charset="0"/>
              </a:rPr>
              <a:t>Commonwealth of Massachusetts</a:t>
            </a:r>
            <a:br>
              <a:rPr lang="en-US" sz="2800" b="1" dirty="0">
                <a:solidFill>
                  <a:srgbClr val="00269E"/>
                </a:solidFill>
                <a:latin typeface="Arial" pitchFamily="34" charset="0"/>
                <a:cs typeface="Arial" pitchFamily="34" charset="0"/>
              </a:rPr>
            </a:br>
            <a:br>
              <a:rPr lang="en-US" sz="2800" b="1" dirty="0">
                <a:solidFill>
                  <a:srgbClr val="00269E"/>
                </a:solidFill>
                <a:latin typeface="Arial" pitchFamily="34" charset="0"/>
                <a:cs typeface="Arial" pitchFamily="34" charset="0"/>
              </a:rPr>
            </a:br>
            <a:br>
              <a:rPr lang="en-US" sz="2800" b="1" dirty="0">
                <a:solidFill>
                  <a:srgbClr val="00269E"/>
                </a:solidFill>
                <a:latin typeface="Arial" pitchFamily="34" charset="0"/>
                <a:cs typeface="Arial" pitchFamily="34" charset="0"/>
              </a:rPr>
            </a:br>
            <a:br>
              <a:rPr lang="en-US" sz="2800" b="1" dirty="0">
                <a:solidFill>
                  <a:srgbClr val="00269E"/>
                </a:solidFill>
                <a:latin typeface="Arial" pitchFamily="34" charset="0"/>
                <a:cs typeface="Arial" pitchFamily="34" charset="0"/>
              </a:rPr>
            </a:br>
            <a:br>
              <a:rPr lang="en-US" sz="2800" b="1" dirty="0">
                <a:solidFill>
                  <a:srgbClr val="00269E"/>
                </a:solidFill>
                <a:latin typeface="Arial" pitchFamily="34" charset="0"/>
                <a:cs typeface="Arial" pitchFamily="34" charset="0"/>
              </a:rPr>
            </a:br>
            <a:endParaRPr lang="en-US" sz="2400" b="1" dirty="0">
              <a:solidFill>
                <a:srgbClr val="00269E"/>
              </a:solidFill>
              <a:latin typeface="Arial" pitchFamily="34" charset="0"/>
              <a:cs typeface="Arial" pitchFamily="34" charset="0"/>
            </a:endParaRPr>
          </a:p>
        </p:txBody>
      </p:sp>
      <p:sp>
        <p:nvSpPr>
          <p:cNvPr id="2" name="TextBox 1"/>
          <p:cNvSpPr txBox="1"/>
          <p:nvPr/>
        </p:nvSpPr>
        <p:spPr>
          <a:xfrm>
            <a:off x="6619307" y="3601123"/>
            <a:ext cx="1859913" cy="307777"/>
          </a:xfrm>
          <a:prstGeom prst="rect">
            <a:avLst/>
          </a:prstGeom>
          <a:noFill/>
        </p:spPr>
        <p:txBody>
          <a:bodyPr wrap="square" rtlCol="0">
            <a:spAutoFit/>
          </a:bodyPr>
          <a:lstStyle/>
          <a:p>
            <a:pPr algn="r">
              <a:defRPr/>
            </a:pPr>
            <a:r>
              <a:rPr lang="en-US" sz="1400" i="1" dirty="0">
                <a:solidFill>
                  <a:schemeClr val="tx1">
                    <a:lumMod val="50000"/>
                    <a:lumOff val="50000"/>
                  </a:schemeClr>
                </a:solidFill>
                <a:latin typeface="Arial" pitchFamily="34" charset="0"/>
                <a:cs typeface="Arial" pitchFamily="34" charset="0"/>
              </a:rPr>
              <a:t>09/28/2022</a:t>
            </a:r>
          </a:p>
        </p:txBody>
      </p:sp>
      <p:sp>
        <p:nvSpPr>
          <p:cNvPr id="4" name="TextBox 3"/>
          <p:cNvSpPr txBox="1"/>
          <p:nvPr/>
        </p:nvSpPr>
        <p:spPr>
          <a:xfrm>
            <a:off x="2274970" y="3601123"/>
            <a:ext cx="5182273" cy="1231106"/>
          </a:xfrm>
          <a:prstGeom prst="rect">
            <a:avLst/>
          </a:prstGeom>
          <a:noFill/>
        </p:spPr>
        <p:txBody>
          <a:bodyPr wrap="square" rtlCol="0">
            <a:spAutoFit/>
          </a:bodyPr>
          <a:lstStyle/>
          <a:p>
            <a:pPr>
              <a:spcAft>
                <a:spcPts val="1200"/>
              </a:spcAft>
              <a:defRPr/>
            </a:pPr>
            <a:r>
              <a:rPr lang="en-US" b="1" dirty="0">
                <a:solidFill>
                  <a:schemeClr val="tx1">
                    <a:lumMod val="50000"/>
                    <a:lumOff val="50000"/>
                  </a:schemeClr>
                </a:solidFill>
                <a:latin typeface="Arial" pitchFamily="34" charset="0"/>
                <a:cs typeface="Arial" pitchFamily="34" charset="0"/>
              </a:rPr>
              <a:t>LA3 Tips for MCAA</a:t>
            </a:r>
          </a:p>
          <a:p>
            <a:pPr>
              <a:spcAft>
                <a:spcPts val="1200"/>
              </a:spcAft>
              <a:defRPr/>
            </a:pPr>
            <a:r>
              <a:rPr lang="en-US" b="1" dirty="0">
                <a:solidFill>
                  <a:schemeClr val="tx1">
                    <a:lumMod val="50000"/>
                    <a:lumOff val="50000"/>
                  </a:schemeClr>
                </a:solidFill>
                <a:latin typeface="Arial" pitchFamily="34" charset="0"/>
                <a:cs typeface="Arial" pitchFamily="34" charset="0"/>
              </a:rPr>
              <a:t>Rebecca A. Boucher AAS, MAA</a:t>
            </a:r>
          </a:p>
          <a:p>
            <a:pPr>
              <a:spcAft>
                <a:spcPts val="1200"/>
              </a:spcAft>
              <a:defRPr/>
            </a:pPr>
            <a:r>
              <a:rPr lang="en-US" b="1" dirty="0">
                <a:solidFill>
                  <a:schemeClr val="tx1">
                    <a:lumMod val="50000"/>
                    <a:lumOff val="50000"/>
                  </a:schemeClr>
                </a:solidFill>
                <a:latin typeface="Arial" pitchFamily="34" charset="0"/>
                <a:cs typeface="Arial" pitchFamily="34" charset="0"/>
              </a:rPr>
              <a:t>Field Advisor, Bureau of Local Assessment</a:t>
            </a:r>
          </a:p>
        </p:txBody>
      </p:sp>
      <p:pic>
        <p:nvPicPr>
          <p:cNvPr id="5" name="Picture 4" descr="C:\Users\bertrandd\Desktop\DLS LOGOS-CROPPED.png">
            <a:extLst>
              <a:ext uri="{FF2B5EF4-FFF2-40B4-BE49-F238E27FC236}">
                <a16:creationId xmlns:a16="http://schemas.microsoft.com/office/drawing/2014/main" id="{B7ED3C09-E240-4707-901A-5D1FD519FB33}"/>
              </a:ext>
            </a:extLst>
          </p:cNvPr>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67667" y="1981200"/>
            <a:ext cx="2599267" cy="920850"/>
          </a:xfrm>
          <a:prstGeom prst="rect">
            <a:avLst/>
          </a:prstGeom>
          <a:noFill/>
          <a:ln>
            <a:noFill/>
          </a:ln>
        </p:spPr>
      </p:pic>
      <p:sp>
        <p:nvSpPr>
          <p:cNvPr id="6" name="Title 1">
            <a:extLst>
              <a:ext uri="{FF2B5EF4-FFF2-40B4-BE49-F238E27FC236}">
                <a16:creationId xmlns:a16="http://schemas.microsoft.com/office/drawing/2014/main" id="{F8DB7740-6A46-4843-B9B9-2A43494DF356}"/>
              </a:ext>
            </a:extLst>
          </p:cNvPr>
          <p:cNvSpPr txBox="1">
            <a:spLocks/>
          </p:cNvSpPr>
          <p:nvPr/>
        </p:nvSpPr>
        <p:spPr>
          <a:xfrm>
            <a:off x="2556933" y="2902050"/>
            <a:ext cx="5410200" cy="457200"/>
          </a:xfrm>
          <a:prstGeom prst="rect">
            <a:avLst/>
          </a:prstGeom>
        </p:spPr>
        <p:txBody>
          <a:bodyPr>
            <a:normAutofit/>
          </a:bodyPr>
          <a:lst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a:lstStyle>
          <a:p>
            <a:pPr algn="ctr"/>
            <a:r>
              <a:rPr lang="en-US" sz="1400" kern="0" dirty="0">
                <a:solidFill>
                  <a:srgbClr val="002060"/>
                </a:solidFill>
              </a:rPr>
              <a:t>Supporting a Commonwealth of Communities</a:t>
            </a:r>
          </a:p>
        </p:txBody>
      </p:sp>
    </p:spTree>
    <p:extLst>
      <p:ext uri="{BB962C8B-B14F-4D97-AF65-F5344CB8AC3E}">
        <p14:creationId xmlns:p14="http://schemas.microsoft.com/office/powerpoint/2010/main" val="1253623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pPr marL="342900" indent="-342900">
              <a:buFont typeface="Arial" panose="020B0604020202020204" pitchFamily="34" charset="0"/>
              <a:buChar char="•"/>
            </a:pPr>
            <a:r>
              <a:rPr lang="en-US" sz="2000" dirty="0"/>
              <a:t>Assessment Date is always the January 1, preceding the Fiscal Year. </a:t>
            </a:r>
            <a:r>
              <a:rPr lang="en-US" sz="2000" dirty="0">
                <a:solidFill>
                  <a:schemeClr val="tx1"/>
                </a:solidFill>
              </a:rPr>
              <a:t>The Base Year of sales that must always be used are from the prior calendar year.</a:t>
            </a:r>
            <a:endParaRPr lang="en-US" sz="2000" dirty="0"/>
          </a:p>
          <a:p>
            <a:r>
              <a:rPr lang="en-US" sz="2000" dirty="0">
                <a:solidFill>
                  <a:srgbClr val="9966FF"/>
                </a:solidFill>
              </a:rPr>
              <a:t>	</a:t>
            </a:r>
            <a:r>
              <a:rPr lang="en-US" sz="2000" dirty="0">
                <a:solidFill>
                  <a:srgbClr val="339966"/>
                </a:solidFill>
              </a:rPr>
              <a:t>Example: </a:t>
            </a:r>
            <a:r>
              <a:rPr lang="en-US" sz="2000" i="1" dirty="0">
                <a:solidFill>
                  <a:srgbClr val="339966"/>
                </a:solidFill>
              </a:rPr>
              <a:t>LA3 for FY2024</a:t>
            </a:r>
          </a:p>
          <a:p>
            <a:r>
              <a:rPr lang="en-US" sz="2000" i="1" dirty="0">
                <a:solidFill>
                  <a:srgbClr val="339966"/>
                </a:solidFill>
              </a:rPr>
              <a:t>	Assessment date 01/01/2023</a:t>
            </a:r>
          </a:p>
          <a:p>
            <a:r>
              <a:rPr lang="en-US" sz="2000" i="1" dirty="0">
                <a:solidFill>
                  <a:srgbClr val="339966"/>
                </a:solidFill>
              </a:rPr>
              <a:t>	The calendar year preceding the assessment date – (2022 	sales) are used as the  “Base Year” </a:t>
            </a:r>
          </a:p>
          <a:p>
            <a:r>
              <a:rPr lang="en-US" sz="2000" dirty="0"/>
              <a:t>To determine if 24 months of sales are needed; review total property class counts and sale counts by class. </a:t>
            </a:r>
          </a:p>
          <a:p>
            <a:pPr marL="342900" indent="-342900">
              <a:buFont typeface="Arial" panose="020B0604020202020204" pitchFamily="34" charset="0"/>
              <a:buChar char="•"/>
            </a:pPr>
            <a:r>
              <a:rPr lang="en-US" sz="2000" dirty="0"/>
              <a:t>2% of the class </a:t>
            </a:r>
            <a:r>
              <a:rPr lang="en-US" sz="2000" b="1" dirty="0"/>
              <a:t>OR</a:t>
            </a:r>
            <a:r>
              <a:rPr lang="en-US" sz="2000" dirty="0"/>
              <a:t> minimum of 10 sales, whichever is greater</a:t>
            </a:r>
          </a:p>
          <a:p>
            <a:r>
              <a:rPr lang="en-US" sz="2000" dirty="0"/>
              <a:t>	</a:t>
            </a:r>
            <a:r>
              <a:rPr lang="en-US" sz="2000" dirty="0">
                <a:solidFill>
                  <a:srgbClr val="339966"/>
                </a:solidFill>
              </a:rPr>
              <a:t>Example: </a:t>
            </a:r>
            <a:r>
              <a:rPr lang="en-US" sz="2000" i="1" dirty="0">
                <a:solidFill>
                  <a:srgbClr val="339966"/>
                </a:solidFill>
              </a:rPr>
              <a:t>Class 104 has 330 parcels and 8 valid sales 	occurring in calendar year 2022. </a:t>
            </a:r>
          </a:p>
          <a:p>
            <a:r>
              <a:rPr lang="en-US" sz="2000" i="1" dirty="0">
                <a:solidFill>
                  <a:srgbClr val="339966"/>
                </a:solidFill>
              </a:rPr>
              <a:t>	2% of the parcel count is 7 sales, however 7 &lt; 10, </a:t>
            </a:r>
          </a:p>
          <a:p>
            <a:r>
              <a:rPr lang="en-US" sz="2000" i="1" dirty="0">
                <a:solidFill>
                  <a:srgbClr val="339966"/>
                </a:solidFill>
              </a:rPr>
              <a:t>	so 24 months of sales are needed</a:t>
            </a:r>
          </a:p>
        </p:txBody>
      </p:sp>
      <p:sp>
        <p:nvSpPr>
          <p:cNvPr id="3" name="Title 2"/>
          <p:cNvSpPr>
            <a:spLocks noGrp="1"/>
          </p:cNvSpPr>
          <p:nvPr>
            <p:ph type="title"/>
          </p:nvPr>
        </p:nvSpPr>
        <p:spPr/>
        <p:txBody>
          <a:bodyPr/>
          <a:lstStyle/>
          <a:p>
            <a:r>
              <a:rPr lang="en-US" dirty="0"/>
              <a:t>The LA3 - Sales Analysis Period</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
        <p:nvSpPr>
          <p:cNvPr id="5" name="Content Placeholder 4"/>
          <p:cNvSpPr>
            <a:spLocks noGrp="1"/>
          </p:cNvSpPr>
          <p:nvPr>
            <p:ph sz="quarter" idx="16"/>
          </p:nvPr>
        </p:nvSpPr>
        <p:spPr/>
        <p:txBody>
          <a:bodyPr/>
          <a:lstStyle/>
          <a:p>
            <a:endParaRPr lang="en-US" dirty="0"/>
          </a:p>
        </p:txBody>
      </p:sp>
    </p:spTree>
    <p:extLst>
      <p:ext uri="{BB962C8B-B14F-4D97-AF65-F5344CB8AC3E}">
        <p14:creationId xmlns:p14="http://schemas.microsoft.com/office/powerpoint/2010/main" val="64799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sz="1600" dirty="0"/>
              <a:t>When 24 months of sales are required there are 2 options:</a:t>
            </a:r>
          </a:p>
          <a:p>
            <a:r>
              <a:rPr lang="en-US" sz="1600" dirty="0"/>
              <a:t>	A. Use sales from the Base Year and 12 months </a:t>
            </a:r>
            <a:r>
              <a:rPr lang="en-US" sz="1600" b="1" dirty="0"/>
              <a:t>before</a:t>
            </a:r>
            <a:r>
              <a:rPr lang="en-US" sz="1600" dirty="0"/>
              <a:t> the Base Year;</a:t>
            </a:r>
          </a:p>
          <a:p>
            <a:r>
              <a:rPr lang="en-US" sz="1600" dirty="0"/>
              <a:t>		</a:t>
            </a:r>
            <a:r>
              <a:rPr lang="en-US" sz="1600" i="1" dirty="0">
                <a:solidFill>
                  <a:srgbClr val="339966"/>
                </a:solidFill>
              </a:rPr>
              <a:t>In our example for FY2024</a:t>
            </a:r>
          </a:p>
          <a:p>
            <a:r>
              <a:rPr lang="en-US" sz="1600" i="1" dirty="0">
                <a:solidFill>
                  <a:srgbClr val="339966"/>
                </a:solidFill>
              </a:rPr>
              <a:t>		The calendar year </a:t>
            </a:r>
            <a:r>
              <a:rPr lang="en-US" sz="1600" b="1" i="1" dirty="0">
                <a:solidFill>
                  <a:srgbClr val="339966"/>
                </a:solidFill>
              </a:rPr>
              <a:t>before</a:t>
            </a:r>
            <a:r>
              <a:rPr lang="en-US" sz="1600" i="1" dirty="0">
                <a:solidFill>
                  <a:srgbClr val="339966"/>
                </a:solidFill>
              </a:rPr>
              <a:t> the Base Year of 2022 is 2021 </a:t>
            </a:r>
          </a:p>
          <a:p>
            <a:r>
              <a:rPr lang="en-US" sz="1600" i="1" dirty="0">
                <a:solidFill>
                  <a:srgbClr val="339966"/>
                </a:solidFill>
              </a:rPr>
              <a:t>		Sales analysis period 01/01/2021 to 12/31/2022</a:t>
            </a:r>
          </a:p>
          <a:p>
            <a:r>
              <a:rPr lang="en-US" sz="1600" dirty="0"/>
              <a:t>or	B. use Base Year and the 6 months of sales immediately </a:t>
            </a:r>
            <a:r>
              <a:rPr lang="en-US" sz="1600" b="1" dirty="0"/>
              <a:t>before</a:t>
            </a:r>
            <a:r>
              <a:rPr lang="en-US" sz="1600" dirty="0"/>
              <a:t> the base year 	and 6 months immediately </a:t>
            </a:r>
            <a:r>
              <a:rPr lang="en-US" sz="1600" b="1" dirty="0"/>
              <a:t>after</a:t>
            </a:r>
            <a:r>
              <a:rPr lang="en-US" sz="1600" dirty="0"/>
              <a:t> the base year;</a:t>
            </a:r>
          </a:p>
          <a:p>
            <a:r>
              <a:rPr lang="en-US" sz="1600" dirty="0"/>
              <a:t>		</a:t>
            </a:r>
            <a:r>
              <a:rPr lang="en-US" sz="1600" i="1" dirty="0">
                <a:solidFill>
                  <a:srgbClr val="339966"/>
                </a:solidFill>
              </a:rPr>
              <a:t>In our example for FY2024 this would be </a:t>
            </a:r>
          </a:p>
          <a:p>
            <a:r>
              <a:rPr lang="en-US" sz="1600" i="1" dirty="0">
                <a:solidFill>
                  <a:srgbClr val="339966"/>
                </a:solidFill>
              </a:rPr>
              <a:t>		July 2021 to December 2021 and January 2023 to June 2023</a:t>
            </a:r>
          </a:p>
          <a:p>
            <a:r>
              <a:rPr lang="en-US" sz="1600" i="1" dirty="0">
                <a:solidFill>
                  <a:srgbClr val="339966"/>
                </a:solidFill>
              </a:rPr>
              <a:t>		Sales analysis period 07/01/2021 to 06/30/2023</a:t>
            </a:r>
          </a:p>
          <a:p>
            <a:r>
              <a:rPr lang="en-US" sz="1600" dirty="0"/>
              <a:t>There can be several factors to consider when selecting which time period to add the additional 12 months of sales from (when required). In rapidly changing markets, the oldest sales may contain the most dramatic differences from the assessment date and the current market. Also, using the most recent sales data may show that market increases or decreases are continuing. </a:t>
            </a:r>
          </a:p>
          <a:p>
            <a:r>
              <a:rPr lang="en-US" sz="1600" dirty="0"/>
              <a:t>Must use the </a:t>
            </a:r>
            <a:r>
              <a:rPr lang="en-US" sz="1600" u="sng" dirty="0"/>
              <a:t>same</a:t>
            </a:r>
            <a:r>
              <a:rPr lang="en-US" sz="1600" dirty="0"/>
              <a:t> sales analysis period </a:t>
            </a:r>
            <a:r>
              <a:rPr lang="en-US" sz="1600" u="sng" dirty="0"/>
              <a:t>for all classes </a:t>
            </a:r>
            <a:r>
              <a:rPr lang="en-US" sz="1600" dirty="0"/>
              <a:t>requiring 24 months of sales. </a:t>
            </a:r>
          </a:p>
          <a:p>
            <a:endParaRPr lang="en-US" dirty="0"/>
          </a:p>
        </p:txBody>
      </p:sp>
      <p:sp>
        <p:nvSpPr>
          <p:cNvPr id="3" name="Title 2"/>
          <p:cNvSpPr>
            <a:spLocks noGrp="1"/>
          </p:cNvSpPr>
          <p:nvPr>
            <p:ph type="title"/>
          </p:nvPr>
        </p:nvSpPr>
        <p:spPr/>
        <p:txBody>
          <a:bodyPr/>
          <a:lstStyle/>
          <a:p>
            <a:r>
              <a:rPr lang="en-US" dirty="0"/>
              <a:t>The LA3 - Sales Time Periods</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
        <p:nvSpPr>
          <p:cNvPr id="5" name="Content Placeholder 4"/>
          <p:cNvSpPr>
            <a:spLocks noGrp="1"/>
          </p:cNvSpPr>
          <p:nvPr>
            <p:ph sz="quarter" idx="16"/>
          </p:nvPr>
        </p:nvSpPr>
        <p:spPr/>
        <p:txBody>
          <a:bodyPr/>
          <a:lstStyle/>
          <a:p>
            <a:endParaRPr lang="en-US" dirty="0"/>
          </a:p>
        </p:txBody>
      </p:sp>
    </p:spTree>
    <p:extLst>
      <p:ext uri="{BB962C8B-B14F-4D97-AF65-F5344CB8AC3E}">
        <p14:creationId xmlns:p14="http://schemas.microsoft.com/office/powerpoint/2010/main" val="957592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icon&#10;&#10;Description automatically generated">
            <a:extLst>
              <a:ext uri="{FF2B5EF4-FFF2-40B4-BE49-F238E27FC236}">
                <a16:creationId xmlns:a16="http://schemas.microsoft.com/office/drawing/2014/main" id="{2BF4790A-A769-40C6-94A4-9B699E78CBE2}"/>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6125592" y="1032387"/>
            <a:ext cx="2805342" cy="2084798"/>
          </a:xfrm>
        </p:spPr>
      </p:pic>
      <p:sp>
        <p:nvSpPr>
          <p:cNvPr id="2" name="Content Placeholder 1"/>
          <p:cNvSpPr>
            <a:spLocks noGrp="1"/>
          </p:cNvSpPr>
          <p:nvPr>
            <p:ph sz="quarter" idx="14"/>
          </p:nvPr>
        </p:nvSpPr>
        <p:spPr>
          <a:xfrm>
            <a:off x="462684" y="920965"/>
            <a:ext cx="6550675" cy="5462079"/>
          </a:xfrm>
        </p:spPr>
        <p:txBody>
          <a:bodyPr/>
          <a:lstStyle/>
          <a:p>
            <a:r>
              <a:rPr lang="en-US" sz="1600" dirty="0"/>
              <a:t>Sale Inspections- BLA still recommends to go physically measure and inspect sale properties as close to the sale date as possible- Get Outside!!!</a:t>
            </a:r>
          </a:p>
          <a:p>
            <a:r>
              <a:rPr lang="en-US" sz="1600" dirty="0"/>
              <a:t>Deeds, Certificates of Title</a:t>
            </a:r>
          </a:p>
          <a:p>
            <a:r>
              <a:rPr lang="en-US" sz="1600" dirty="0"/>
              <a:t>Interviews with buyers, realtors, sellers, builders, appraisers</a:t>
            </a:r>
          </a:p>
          <a:p>
            <a:r>
              <a:rPr lang="en-US" sz="1600" dirty="0"/>
              <a:t>Online sale listing, Google, “Search it Up”, News articles</a:t>
            </a:r>
          </a:p>
          <a:p>
            <a:r>
              <a:rPr lang="en-US" sz="1600" dirty="0"/>
              <a:t>Sale Questionnaires- make them easy to return, tailor to property use</a:t>
            </a:r>
          </a:p>
          <a:p>
            <a:r>
              <a:rPr lang="en-US" sz="1600" dirty="0"/>
              <a:t>Multiple Listing Service, Cape Cod and Islands MLS, Berkshire County MLS</a:t>
            </a:r>
          </a:p>
          <a:p>
            <a:r>
              <a:rPr lang="en-US" sz="1600" dirty="0"/>
              <a:t>Realtor.com, </a:t>
            </a:r>
            <a:r>
              <a:rPr lang="en-US" sz="1600" dirty="0" err="1"/>
              <a:t>Loopnet</a:t>
            </a:r>
            <a:r>
              <a:rPr lang="en-US" sz="1600" dirty="0"/>
              <a:t>, CoStar, Zillow, etc.</a:t>
            </a:r>
          </a:p>
          <a:p>
            <a:r>
              <a:rPr lang="en-US" sz="1600" dirty="0"/>
              <a:t>Secretary of State Corporate Database  </a:t>
            </a:r>
            <a:r>
              <a:rPr lang="en-US" sz="1600" dirty="0">
                <a:hlinkClick r:id="rId3"/>
              </a:rPr>
              <a:t>https://corp.sec.state.ma.us/corpweb/corpsearch/CorpSearch.aspx</a:t>
            </a:r>
            <a:endParaRPr lang="en-US" sz="1600" dirty="0"/>
          </a:p>
          <a:p>
            <a:r>
              <a:rPr lang="en-US" sz="1600" dirty="0"/>
              <a:t>Things you hear from neighbors or in town hall (try to verify) </a:t>
            </a:r>
          </a:p>
          <a:p>
            <a:r>
              <a:rPr lang="en-US" sz="1600" dirty="0"/>
              <a:t>Income and Expense Returns, Building Permits, Business Certificates/Use Permits</a:t>
            </a:r>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Sales Verification Resources</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Tree>
    <p:extLst>
      <p:ext uri="{BB962C8B-B14F-4D97-AF65-F5344CB8AC3E}">
        <p14:creationId xmlns:p14="http://schemas.microsoft.com/office/powerpoint/2010/main" val="2917475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78329" y="1084298"/>
            <a:ext cx="8254189" cy="1900312"/>
          </a:xfrm>
        </p:spPr>
        <p:txBody>
          <a:bodyPr/>
          <a:lstStyle/>
          <a:p>
            <a:r>
              <a:rPr lang="en-US" dirty="0"/>
              <a:t>Used when there are multiple </a:t>
            </a:r>
            <a:r>
              <a:rPr lang="en-US" i="1" dirty="0"/>
              <a:t>VALID</a:t>
            </a:r>
            <a:r>
              <a:rPr lang="en-US" dirty="0"/>
              <a:t> sales of the same parcel in the sales analysis period. Code out all the valid sales in the sales analysis period </a:t>
            </a:r>
            <a:r>
              <a:rPr lang="en-US" i="1" dirty="0"/>
              <a:t>except</a:t>
            </a:r>
            <a:r>
              <a:rPr lang="en-US" dirty="0"/>
              <a:t> the sales closest to the assessment date. Do not use in cases with NAL sales. </a:t>
            </a:r>
          </a:p>
          <a:p>
            <a:r>
              <a:rPr lang="en-US" dirty="0"/>
              <a:t>3 Ways to Review:	LA3 Macros- Green Check</a:t>
            </a:r>
          </a:p>
          <a:p>
            <a:r>
              <a:rPr lang="en-US" dirty="0"/>
              <a:t>		In Gateway, use Search/Update/Delete screen and check Repeat Sales Only</a:t>
            </a:r>
          </a:p>
          <a:p>
            <a:r>
              <a:rPr lang="en-US" dirty="0"/>
              <a:t>		Manually sort sales in Excel file by Parcel ID and then by date</a:t>
            </a:r>
          </a:p>
        </p:txBody>
      </p:sp>
      <p:sp>
        <p:nvSpPr>
          <p:cNvPr id="3" name="Title 2"/>
          <p:cNvSpPr>
            <a:spLocks noGrp="1"/>
          </p:cNvSpPr>
          <p:nvPr>
            <p:ph type="title"/>
          </p:nvPr>
        </p:nvSpPr>
        <p:spPr/>
        <p:txBody>
          <a:bodyPr/>
          <a:lstStyle/>
          <a:p>
            <a:r>
              <a:rPr lang="en-US" dirty="0"/>
              <a:t>LA3 Common NAL Sale Coding Helpful Hints- NAL R Code Resales</a:t>
            </a:r>
          </a:p>
        </p:txBody>
      </p:sp>
      <p:sp>
        <p:nvSpPr>
          <p:cNvPr id="4" name="Content Placeholder 3"/>
          <p:cNvSpPr>
            <a:spLocks noGrp="1"/>
          </p:cNvSpPr>
          <p:nvPr>
            <p:ph sz="quarter" idx="15"/>
          </p:nvPr>
        </p:nvSpPr>
        <p:spPr>
          <a:xfrm>
            <a:off x="384047" y="4350592"/>
            <a:ext cx="8348472" cy="2003713"/>
          </a:xfrm>
        </p:spPr>
        <p:txBody>
          <a:bodyPr/>
          <a:lstStyle/>
          <a:p>
            <a:r>
              <a:rPr lang="en-US" dirty="0"/>
              <a:t>Example of correct use for NAL R</a:t>
            </a:r>
          </a:p>
        </p:txBody>
      </p:sp>
      <p:sp>
        <p:nvSpPr>
          <p:cNvPr id="8" name="Content Placeholder 7">
            <a:extLst>
              <a:ext uri="{FF2B5EF4-FFF2-40B4-BE49-F238E27FC236}">
                <a16:creationId xmlns:a16="http://schemas.microsoft.com/office/drawing/2014/main" id="{892A062A-0643-43D0-BACD-6C1F09CF093F}"/>
              </a:ext>
            </a:extLst>
          </p:cNvPr>
          <p:cNvSpPr>
            <a:spLocks noGrp="1"/>
          </p:cNvSpPr>
          <p:nvPr>
            <p:ph sz="quarter" idx="16"/>
          </p:nvPr>
        </p:nvSpPr>
        <p:spPr/>
        <p:txBody>
          <a:bodyPr/>
          <a:lstStyle/>
          <a:p>
            <a:r>
              <a:rPr lang="en-US" dirty="0"/>
              <a:t>LA3 Tips for MCAA by Division of Local Services, Bureau of Local Assessment</a:t>
            </a:r>
          </a:p>
          <a:p>
            <a:endParaRPr lang="en-US" dirty="0"/>
          </a:p>
        </p:txBody>
      </p:sp>
      <p:pic>
        <p:nvPicPr>
          <p:cNvPr id="7" name="Picture 6">
            <a:extLst>
              <a:ext uri="{FF2B5EF4-FFF2-40B4-BE49-F238E27FC236}">
                <a16:creationId xmlns:a16="http://schemas.microsoft.com/office/drawing/2014/main" id="{2632F480-39C5-4D03-9066-99F6B549795D}"/>
              </a:ext>
            </a:extLst>
          </p:cNvPr>
          <p:cNvPicPr>
            <a:picLocks noChangeAspect="1"/>
          </p:cNvPicPr>
          <p:nvPr/>
        </p:nvPicPr>
        <p:blipFill>
          <a:blip r:embed="rId2"/>
          <a:stretch>
            <a:fillRect/>
          </a:stretch>
        </p:blipFill>
        <p:spPr>
          <a:xfrm>
            <a:off x="462685" y="2787907"/>
            <a:ext cx="8406667" cy="1092363"/>
          </a:xfrm>
          <a:prstGeom prst="rect">
            <a:avLst/>
          </a:prstGeom>
        </p:spPr>
      </p:pic>
      <p:pic>
        <p:nvPicPr>
          <p:cNvPr id="12" name="Picture 11">
            <a:extLst>
              <a:ext uri="{FF2B5EF4-FFF2-40B4-BE49-F238E27FC236}">
                <a16:creationId xmlns:a16="http://schemas.microsoft.com/office/drawing/2014/main" id="{819EB6F7-302D-4E22-9B91-21B4F3624194}"/>
              </a:ext>
            </a:extLst>
          </p:cNvPr>
          <p:cNvPicPr>
            <a:picLocks noChangeAspect="1"/>
          </p:cNvPicPr>
          <p:nvPr/>
        </p:nvPicPr>
        <p:blipFill>
          <a:blip r:embed="rId3"/>
          <a:stretch>
            <a:fillRect/>
          </a:stretch>
        </p:blipFill>
        <p:spPr>
          <a:xfrm>
            <a:off x="372557" y="4863931"/>
            <a:ext cx="8465732" cy="1490374"/>
          </a:xfrm>
          <a:prstGeom prst="rect">
            <a:avLst/>
          </a:prstGeom>
        </p:spPr>
      </p:pic>
      <p:pic>
        <p:nvPicPr>
          <p:cNvPr id="14" name="Content Placeholder 13" descr="A picture containing text, clipart&#10;&#10;Description automatically generated">
            <a:extLst>
              <a:ext uri="{FF2B5EF4-FFF2-40B4-BE49-F238E27FC236}">
                <a16:creationId xmlns:a16="http://schemas.microsoft.com/office/drawing/2014/main" id="{D3FD6DAC-AA53-40EF-8968-44CB01B340BD}"/>
              </a:ext>
            </a:extLst>
          </p:cNvPr>
          <p:cNvPicPr>
            <a:picLocks noGrp="1" noChangeAspect="1"/>
          </p:cNvPicPr>
          <p:nvPr>
            <p:ph sz="quarter" idx="17"/>
          </p:nvPr>
        </p:nvPicPr>
        <p:blipFill>
          <a:blip r:embed="rId4" cstate="print">
            <a:alphaModFix amt="70000"/>
            <a:extLst>
              <a:ext uri="{28A0092B-C50C-407E-A947-70E740481C1C}">
                <a14:useLocalDpi xmlns:a14="http://schemas.microsoft.com/office/drawing/2010/main" val="0"/>
              </a:ext>
            </a:extLst>
          </a:blip>
          <a:stretch>
            <a:fillRect/>
          </a:stretch>
        </p:blipFill>
        <p:spPr>
          <a:xfrm>
            <a:off x="6965516" y="3380647"/>
            <a:ext cx="969444" cy="864237"/>
          </a:xfrm>
        </p:spPr>
      </p:pic>
      <p:pic>
        <p:nvPicPr>
          <p:cNvPr id="16" name="Picture 15">
            <a:extLst>
              <a:ext uri="{FF2B5EF4-FFF2-40B4-BE49-F238E27FC236}">
                <a16:creationId xmlns:a16="http://schemas.microsoft.com/office/drawing/2014/main" id="{135CE694-67FC-4C18-82E9-F529DF25255F}"/>
              </a:ext>
            </a:extLst>
          </p:cNvPr>
          <p:cNvPicPr>
            <a:picLocks noChangeAspect="1"/>
          </p:cNvPicPr>
          <p:nvPr/>
        </p:nvPicPr>
        <p:blipFill>
          <a:blip r:embed="rId5" cstate="print">
            <a:alphaModFix amt="70000"/>
            <a:extLst>
              <a:ext uri="{28A0092B-C50C-407E-A947-70E740481C1C}">
                <a14:useLocalDpi xmlns:a14="http://schemas.microsoft.com/office/drawing/2010/main" val="0"/>
              </a:ext>
            </a:extLst>
          </a:blip>
          <a:stretch>
            <a:fillRect/>
          </a:stretch>
        </p:blipFill>
        <p:spPr>
          <a:xfrm>
            <a:off x="6857309" y="5479245"/>
            <a:ext cx="1212494" cy="921618"/>
          </a:xfrm>
          <a:prstGeom prst="rect">
            <a:avLst/>
          </a:prstGeom>
        </p:spPr>
      </p:pic>
    </p:spTree>
    <p:extLst>
      <p:ext uri="{BB962C8B-B14F-4D97-AF65-F5344CB8AC3E}">
        <p14:creationId xmlns:p14="http://schemas.microsoft.com/office/powerpoint/2010/main" val="219810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207199" y="546471"/>
            <a:ext cx="8262518" cy="5321918"/>
          </a:xfrm>
        </p:spPr>
        <p:txBody>
          <a:bodyPr/>
          <a:lstStyle/>
          <a:p>
            <a:endParaRPr lang="en-US" dirty="0"/>
          </a:p>
          <a:p>
            <a:r>
              <a:rPr lang="en-US" dirty="0"/>
              <a:t>G is a piece or part of the assessed unit and V is a package or bulk sale of multiple parcels</a:t>
            </a:r>
          </a:p>
          <a:p>
            <a:endParaRPr lang="en-US" dirty="0"/>
          </a:p>
          <a:p>
            <a:endParaRPr lang="en-US" dirty="0"/>
          </a:p>
          <a:p>
            <a:endParaRPr lang="en-US" dirty="0"/>
          </a:p>
          <a:p>
            <a:r>
              <a:rPr lang="en-US" dirty="0"/>
              <a:t> 				G vs. V</a:t>
            </a:r>
          </a:p>
          <a:p>
            <a:endParaRPr lang="en-US" dirty="0"/>
          </a:p>
          <a:p>
            <a:endParaRPr lang="en-US" dirty="0"/>
          </a:p>
          <a:p>
            <a:endParaRPr lang="en-US" dirty="0"/>
          </a:p>
          <a:p>
            <a:r>
              <a:rPr lang="en-US" dirty="0"/>
              <a:t>G- sale of a portion of the assessed unit. Common use is when a sale parcel is located in multiple municipalities. </a:t>
            </a:r>
          </a:p>
          <a:p>
            <a:r>
              <a:rPr lang="en-US" dirty="0"/>
              <a:t>Sale comment recommended. </a:t>
            </a:r>
          </a:p>
          <a:p>
            <a:endParaRPr lang="en-US" dirty="0"/>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LA3 Common NAL Sale Coding Helpful Hints- G and V Codes</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8" name="Content Placeholder 7">
            <a:extLst>
              <a:ext uri="{FF2B5EF4-FFF2-40B4-BE49-F238E27FC236}">
                <a16:creationId xmlns:a16="http://schemas.microsoft.com/office/drawing/2014/main" id="{0EAFAE0B-4F4A-4F30-9B2C-47FBBF4E57F3}"/>
              </a:ext>
            </a:extLst>
          </p:cNvPr>
          <p:cNvPicPr>
            <a:picLocks noGrp="1" noChangeAspect="1"/>
          </p:cNvPicPr>
          <p:nvPr>
            <p:ph sz="quarter" idx="16"/>
          </p:nvPr>
        </p:nvPicPr>
        <p:blipFill>
          <a:blip r:embed="rId2" cstate="print">
            <a:alphaModFix amt="70000"/>
            <a:extLst>
              <a:ext uri="{28A0092B-C50C-407E-A947-70E740481C1C}">
                <a14:useLocalDpi xmlns:a14="http://schemas.microsoft.com/office/drawing/2010/main" val="0"/>
              </a:ext>
            </a:extLst>
          </a:blip>
          <a:stretch>
            <a:fillRect/>
          </a:stretch>
        </p:blipFill>
        <p:spPr>
          <a:xfrm>
            <a:off x="6308593" y="4965546"/>
            <a:ext cx="1326204" cy="1008049"/>
          </a:xfrm>
        </p:spPr>
      </p:pic>
      <p:pic>
        <p:nvPicPr>
          <p:cNvPr id="9" name="Picture 8">
            <a:extLst>
              <a:ext uri="{FF2B5EF4-FFF2-40B4-BE49-F238E27FC236}">
                <a16:creationId xmlns:a16="http://schemas.microsoft.com/office/drawing/2014/main" id="{31E91F17-C139-41D5-AC83-F38C6004EFD6}"/>
              </a:ext>
            </a:extLst>
          </p:cNvPr>
          <p:cNvPicPr>
            <a:picLocks noChangeAspect="1"/>
          </p:cNvPicPr>
          <p:nvPr/>
        </p:nvPicPr>
        <p:blipFill>
          <a:blip r:embed="rId3"/>
          <a:stretch>
            <a:fillRect/>
          </a:stretch>
        </p:blipFill>
        <p:spPr>
          <a:xfrm>
            <a:off x="207199" y="4591051"/>
            <a:ext cx="8812514" cy="1011533"/>
          </a:xfrm>
          <a:prstGeom prst="rect">
            <a:avLst/>
          </a:prstGeom>
        </p:spPr>
      </p:pic>
      <p:pic>
        <p:nvPicPr>
          <p:cNvPr id="6" name="Picture 5" descr="Text&#10;&#10;Description automatically generated">
            <a:extLst>
              <a:ext uri="{FF2B5EF4-FFF2-40B4-BE49-F238E27FC236}">
                <a16:creationId xmlns:a16="http://schemas.microsoft.com/office/drawing/2014/main" id="{4D509CD1-5202-4978-B331-DBD988269D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3465" y="1295461"/>
            <a:ext cx="2527762" cy="2215160"/>
          </a:xfrm>
          <a:prstGeom prst="rect">
            <a:avLst/>
          </a:prstGeom>
        </p:spPr>
      </p:pic>
      <p:pic>
        <p:nvPicPr>
          <p:cNvPr id="10" name="Picture 9">
            <a:extLst>
              <a:ext uri="{FF2B5EF4-FFF2-40B4-BE49-F238E27FC236}">
                <a16:creationId xmlns:a16="http://schemas.microsoft.com/office/drawing/2014/main" id="{494D56A0-449D-4FED-A0A1-9C7156D67B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1465340" y="1365497"/>
            <a:ext cx="1990758" cy="1967571"/>
          </a:xfrm>
          <a:prstGeom prst="rect">
            <a:avLst/>
          </a:prstGeom>
        </p:spPr>
      </p:pic>
    </p:spTree>
    <p:extLst>
      <p:ext uri="{BB962C8B-B14F-4D97-AF65-F5344CB8AC3E}">
        <p14:creationId xmlns:p14="http://schemas.microsoft.com/office/powerpoint/2010/main" val="2172535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5FA66E-EB12-441E-92F2-005E55EFBB6D}"/>
              </a:ext>
            </a:extLst>
          </p:cNvPr>
          <p:cNvSpPr>
            <a:spLocks noGrp="1"/>
          </p:cNvSpPr>
          <p:nvPr>
            <p:ph sz="quarter" idx="14"/>
          </p:nvPr>
        </p:nvSpPr>
        <p:spPr/>
        <p:txBody>
          <a:bodyPr/>
          <a:lstStyle/>
          <a:p>
            <a:r>
              <a:rPr lang="en-US" dirty="0"/>
              <a:t>V- Sale of multiple parcels. Same comment recommended. List other parcels included in the sale.</a:t>
            </a:r>
          </a:p>
          <a:p>
            <a:r>
              <a:rPr lang="en-US" dirty="0"/>
              <a:t>Sort by buyer name to find if you have a V sale without a pair. </a:t>
            </a:r>
          </a:p>
          <a:p>
            <a:r>
              <a:rPr lang="en-US" dirty="0"/>
              <a:t>All V sales that occur in the base year of the sales analysis period should have at least 1 companion. </a:t>
            </a:r>
          </a:p>
          <a:p>
            <a:r>
              <a:rPr lang="en-US" dirty="0"/>
              <a:t>Example of a sale in base year 2022 without a pair</a:t>
            </a:r>
          </a:p>
          <a:p>
            <a:endParaRPr lang="en-US" dirty="0"/>
          </a:p>
          <a:p>
            <a:endParaRPr lang="en-US" dirty="0"/>
          </a:p>
          <a:p>
            <a:endParaRPr lang="en-US" dirty="0"/>
          </a:p>
          <a:p>
            <a:r>
              <a:rPr lang="en-US" dirty="0"/>
              <a:t>Here is the missing companion sale- this sale needs to be V coded and comments should be used on both sales</a:t>
            </a:r>
          </a:p>
          <a:p>
            <a:endParaRPr lang="en-US" dirty="0"/>
          </a:p>
          <a:p>
            <a:endParaRPr lang="en-US" dirty="0"/>
          </a:p>
          <a:p>
            <a:r>
              <a:rPr lang="en-US" dirty="0"/>
              <a:t>Here is an example of a correct use of the V code</a:t>
            </a:r>
          </a:p>
          <a:p>
            <a:endParaRPr lang="en-US" dirty="0"/>
          </a:p>
          <a:p>
            <a:endParaRPr lang="en-US" dirty="0"/>
          </a:p>
        </p:txBody>
      </p:sp>
      <p:sp>
        <p:nvSpPr>
          <p:cNvPr id="3" name="Title 2">
            <a:extLst>
              <a:ext uri="{FF2B5EF4-FFF2-40B4-BE49-F238E27FC236}">
                <a16:creationId xmlns:a16="http://schemas.microsoft.com/office/drawing/2014/main" id="{79561A66-372D-4185-8EEC-C1E9CB0ABDBB}"/>
              </a:ext>
            </a:extLst>
          </p:cNvPr>
          <p:cNvSpPr>
            <a:spLocks noGrp="1"/>
          </p:cNvSpPr>
          <p:nvPr>
            <p:ph type="title"/>
          </p:nvPr>
        </p:nvSpPr>
        <p:spPr/>
        <p:txBody>
          <a:bodyPr/>
          <a:lstStyle/>
          <a:p>
            <a:r>
              <a:rPr lang="en-US" dirty="0"/>
              <a:t>LA3 Common NAL Sale Coding Helpful Hints- G and V</a:t>
            </a:r>
          </a:p>
        </p:txBody>
      </p:sp>
      <p:sp>
        <p:nvSpPr>
          <p:cNvPr id="4" name="Content Placeholder 3">
            <a:extLst>
              <a:ext uri="{FF2B5EF4-FFF2-40B4-BE49-F238E27FC236}">
                <a16:creationId xmlns:a16="http://schemas.microsoft.com/office/drawing/2014/main" id="{A9F435F5-9DF3-45EA-9605-0108D35C6D1A}"/>
              </a:ext>
            </a:extLst>
          </p:cNvPr>
          <p:cNvSpPr>
            <a:spLocks noGrp="1"/>
          </p:cNvSpPr>
          <p:nvPr>
            <p:ph sz="quarter" idx="15"/>
          </p:nvPr>
        </p:nvSpPr>
        <p:spPr/>
        <p:txBody>
          <a:bodyPr/>
          <a:lstStyle/>
          <a:p>
            <a:r>
              <a:rPr lang="en-US" dirty="0"/>
              <a:t>LA3 Tips for MCAA by Division of Local Services, Bureau of Local Assessment</a:t>
            </a:r>
          </a:p>
          <a:p>
            <a:endParaRPr lang="en-US" dirty="0"/>
          </a:p>
        </p:txBody>
      </p:sp>
      <p:pic>
        <p:nvPicPr>
          <p:cNvPr id="6" name="Picture 5">
            <a:extLst>
              <a:ext uri="{FF2B5EF4-FFF2-40B4-BE49-F238E27FC236}">
                <a16:creationId xmlns:a16="http://schemas.microsoft.com/office/drawing/2014/main" id="{5F93DD7A-9D01-4413-9785-34290744BCDE}"/>
              </a:ext>
            </a:extLst>
          </p:cNvPr>
          <p:cNvPicPr>
            <a:picLocks noChangeAspect="1"/>
          </p:cNvPicPr>
          <p:nvPr/>
        </p:nvPicPr>
        <p:blipFill>
          <a:blip r:embed="rId2"/>
          <a:stretch>
            <a:fillRect/>
          </a:stretch>
        </p:blipFill>
        <p:spPr>
          <a:xfrm>
            <a:off x="372174" y="2290153"/>
            <a:ext cx="8640984" cy="841250"/>
          </a:xfrm>
          <a:prstGeom prst="rect">
            <a:avLst/>
          </a:prstGeom>
        </p:spPr>
      </p:pic>
      <p:pic>
        <p:nvPicPr>
          <p:cNvPr id="8" name="Content Placeholder 7" descr="A picture containing text, clipart&#10;&#10;Description automatically generated">
            <a:extLst>
              <a:ext uri="{FF2B5EF4-FFF2-40B4-BE49-F238E27FC236}">
                <a16:creationId xmlns:a16="http://schemas.microsoft.com/office/drawing/2014/main" id="{81F7BF0D-7D78-4275-AF8D-5DAB82EDD071}"/>
              </a:ext>
            </a:extLst>
          </p:cNvPr>
          <p:cNvPicPr>
            <a:picLocks noGrp="1" noChangeAspect="1"/>
          </p:cNvPicPr>
          <p:nvPr>
            <p:ph sz="quarter" idx="16"/>
          </p:nvPr>
        </p:nvPicPr>
        <p:blipFill>
          <a:blip r:embed="rId3" cstate="print">
            <a:alphaModFix amt="70000"/>
            <a:extLst>
              <a:ext uri="{28A0092B-C50C-407E-A947-70E740481C1C}">
                <a14:useLocalDpi xmlns:a14="http://schemas.microsoft.com/office/drawing/2010/main" val="0"/>
              </a:ext>
            </a:extLst>
          </a:blip>
          <a:stretch>
            <a:fillRect/>
          </a:stretch>
        </p:blipFill>
        <p:spPr>
          <a:xfrm>
            <a:off x="7125886" y="2507360"/>
            <a:ext cx="809074" cy="721271"/>
          </a:xfrm>
        </p:spPr>
      </p:pic>
      <p:pic>
        <p:nvPicPr>
          <p:cNvPr id="10" name="Picture 9">
            <a:extLst>
              <a:ext uri="{FF2B5EF4-FFF2-40B4-BE49-F238E27FC236}">
                <a16:creationId xmlns:a16="http://schemas.microsoft.com/office/drawing/2014/main" id="{C19510B8-0722-4480-8D3A-F9443CCE91F0}"/>
              </a:ext>
            </a:extLst>
          </p:cNvPr>
          <p:cNvPicPr>
            <a:picLocks noChangeAspect="1"/>
          </p:cNvPicPr>
          <p:nvPr/>
        </p:nvPicPr>
        <p:blipFill>
          <a:blip r:embed="rId4"/>
          <a:stretch>
            <a:fillRect/>
          </a:stretch>
        </p:blipFill>
        <p:spPr>
          <a:xfrm>
            <a:off x="358456" y="3763782"/>
            <a:ext cx="8613550" cy="284703"/>
          </a:xfrm>
          <a:prstGeom prst="rect">
            <a:avLst/>
          </a:prstGeom>
        </p:spPr>
      </p:pic>
      <p:pic>
        <p:nvPicPr>
          <p:cNvPr id="9" name="Picture 8">
            <a:extLst>
              <a:ext uri="{FF2B5EF4-FFF2-40B4-BE49-F238E27FC236}">
                <a16:creationId xmlns:a16="http://schemas.microsoft.com/office/drawing/2014/main" id="{CBC7E34C-226B-4A87-B423-2601E0D4891A}"/>
              </a:ext>
            </a:extLst>
          </p:cNvPr>
          <p:cNvPicPr>
            <a:picLocks noChangeAspect="1"/>
          </p:cNvPicPr>
          <p:nvPr/>
        </p:nvPicPr>
        <p:blipFill>
          <a:blip r:embed="rId5"/>
          <a:stretch>
            <a:fillRect/>
          </a:stretch>
        </p:blipFill>
        <p:spPr>
          <a:xfrm>
            <a:off x="347046" y="4717797"/>
            <a:ext cx="8691239" cy="1122967"/>
          </a:xfrm>
          <a:prstGeom prst="rect">
            <a:avLst/>
          </a:prstGeom>
        </p:spPr>
      </p:pic>
      <p:pic>
        <p:nvPicPr>
          <p:cNvPr id="5" name="Picture 4">
            <a:extLst>
              <a:ext uri="{FF2B5EF4-FFF2-40B4-BE49-F238E27FC236}">
                <a16:creationId xmlns:a16="http://schemas.microsoft.com/office/drawing/2014/main" id="{7BBBC41D-EC32-4CBF-BA97-523DFE41C662}"/>
              </a:ext>
            </a:extLst>
          </p:cNvPr>
          <p:cNvPicPr>
            <a:picLocks noChangeAspect="1"/>
          </p:cNvPicPr>
          <p:nvPr/>
        </p:nvPicPr>
        <p:blipFill>
          <a:blip r:embed="rId6">
            <a:alphaModFix amt="70000"/>
          </a:blip>
          <a:stretch>
            <a:fillRect/>
          </a:stretch>
        </p:blipFill>
        <p:spPr>
          <a:xfrm>
            <a:off x="7701748" y="5000464"/>
            <a:ext cx="1030771" cy="782864"/>
          </a:xfrm>
          <a:prstGeom prst="rect">
            <a:avLst/>
          </a:prstGeom>
        </p:spPr>
      </p:pic>
    </p:spTree>
    <p:extLst>
      <p:ext uri="{BB962C8B-B14F-4D97-AF65-F5344CB8AC3E}">
        <p14:creationId xmlns:p14="http://schemas.microsoft.com/office/powerpoint/2010/main" val="1326950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70001" y="1032387"/>
            <a:ext cx="5193952" cy="5321918"/>
          </a:xfrm>
        </p:spPr>
        <p:txBody>
          <a:bodyPr/>
          <a:lstStyle/>
          <a:p>
            <a:r>
              <a:rPr lang="en-US" sz="2000" dirty="0"/>
              <a:t>N= Non Arms Length sale but No other code fits </a:t>
            </a:r>
          </a:p>
          <a:p>
            <a:r>
              <a:rPr lang="en-US" sz="2000" dirty="0"/>
              <a:t>N= Needs a Note; must have a sale comment to explain</a:t>
            </a:r>
          </a:p>
          <a:p>
            <a:endParaRPr lang="en-US" sz="2000" dirty="0"/>
          </a:p>
          <a:p>
            <a:endParaRPr lang="en-US" sz="2000" dirty="0"/>
          </a:p>
          <a:p>
            <a:endParaRPr lang="en-US" sz="2000" dirty="0"/>
          </a:p>
          <a:p>
            <a:endParaRPr lang="en-US" sz="2000" dirty="0"/>
          </a:p>
          <a:p>
            <a:r>
              <a:rPr lang="en-US" sz="2000" dirty="0"/>
              <a:t>Do NOT use N if another NAL code will work</a:t>
            </a:r>
          </a:p>
          <a:p>
            <a:r>
              <a:rPr lang="en-US" sz="2000" dirty="0"/>
              <a:t>Don’t be afraid to use N if you really feel in good faith that the sale is not valid</a:t>
            </a:r>
          </a:p>
          <a:p>
            <a:r>
              <a:rPr lang="en-US" sz="2000" dirty="0"/>
              <a:t>Do </a:t>
            </a:r>
            <a:r>
              <a:rPr lang="en-US" sz="2000"/>
              <a:t>NOT enter “SOLD AS IS” </a:t>
            </a:r>
            <a:r>
              <a:rPr lang="en-US" sz="2000" dirty="0"/>
              <a:t>as a sale comment. </a:t>
            </a:r>
          </a:p>
          <a:p>
            <a:endParaRPr lang="en-US" dirty="0"/>
          </a:p>
        </p:txBody>
      </p:sp>
      <p:sp>
        <p:nvSpPr>
          <p:cNvPr id="3" name="Title 2"/>
          <p:cNvSpPr>
            <a:spLocks noGrp="1"/>
          </p:cNvSpPr>
          <p:nvPr>
            <p:ph type="title"/>
          </p:nvPr>
        </p:nvSpPr>
        <p:spPr/>
        <p:txBody>
          <a:bodyPr/>
          <a:lstStyle/>
          <a:p>
            <a:r>
              <a:rPr lang="en-US" dirty="0"/>
              <a:t>LA3 Common NAL Sale Coding Helpful Hints- N</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12" name="Picture 11">
            <a:extLst>
              <a:ext uri="{FF2B5EF4-FFF2-40B4-BE49-F238E27FC236}">
                <a16:creationId xmlns:a16="http://schemas.microsoft.com/office/drawing/2014/main" id="{D0C9C387-DE20-4314-84A5-90F8B240A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599" y="3446005"/>
            <a:ext cx="3073400" cy="2908300"/>
          </a:xfrm>
          <a:prstGeom prst="rect">
            <a:avLst/>
          </a:prstGeom>
        </p:spPr>
      </p:pic>
      <p:pic>
        <p:nvPicPr>
          <p:cNvPr id="7" name="Content Placeholder 6" descr="Text&#10;&#10;Description automatically generated">
            <a:extLst>
              <a:ext uri="{FF2B5EF4-FFF2-40B4-BE49-F238E27FC236}">
                <a16:creationId xmlns:a16="http://schemas.microsoft.com/office/drawing/2014/main" id="{30A94A16-C572-4FA9-8884-2525B90DC121}"/>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133876" y="2640433"/>
            <a:ext cx="6311313" cy="1320014"/>
          </a:xfrm>
        </p:spPr>
      </p:pic>
    </p:spTree>
    <p:extLst>
      <p:ext uri="{BB962C8B-B14F-4D97-AF65-F5344CB8AC3E}">
        <p14:creationId xmlns:p14="http://schemas.microsoft.com/office/powerpoint/2010/main" val="254792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92DDE7-3FB6-44F8-8D8A-83569CED0065}"/>
              </a:ext>
            </a:extLst>
          </p:cNvPr>
          <p:cNvSpPr>
            <a:spLocks noGrp="1"/>
          </p:cNvSpPr>
          <p:nvPr>
            <p:ph sz="quarter" idx="14"/>
          </p:nvPr>
        </p:nvSpPr>
        <p:spPr/>
        <p:txBody>
          <a:bodyPr/>
          <a:lstStyle/>
          <a:p>
            <a:r>
              <a:rPr lang="en-US" dirty="0"/>
              <a:t>When the assessors has exhausted reasonable sales verification efforts and still feels the sale is not valid. </a:t>
            </a:r>
          </a:p>
          <a:p>
            <a:r>
              <a:rPr lang="en-US" dirty="0"/>
              <a:t>Residential Sales </a:t>
            </a:r>
          </a:p>
          <a:p>
            <a:r>
              <a:rPr lang="en-US" dirty="0"/>
              <a:t>Can use the N code and list 3 comparable sales to support</a:t>
            </a:r>
          </a:p>
          <a:p>
            <a:endParaRPr lang="en-US" dirty="0"/>
          </a:p>
          <a:p>
            <a:endParaRPr lang="en-US" dirty="0"/>
          </a:p>
          <a:p>
            <a:endParaRPr lang="en-US" dirty="0"/>
          </a:p>
          <a:p>
            <a:endParaRPr lang="en-US" dirty="0"/>
          </a:p>
          <a:p>
            <a:endParaRPr lang="en-US" dirty="0"/>
          </a:p>
          <a:p>
            <a:endParaRPr lang="en-US" dirty="0"/>
          </a:p>
          <a:p>
            <a:r>
              <a:rPr lang="en-US" dirty="0"/>
              <a:t>Commercial/ Industrial Sales</a:t>
            </a:r>
          </a:p>
          <a:p>
            <a:r>
              <a:rPr lang="en-US" dirty="0"/>
              <a:t>Can use the N code and list other 3 parcels valued with similar income and expense data</a:t>
            </a:r>
          </a:p>
          <a:p>
            <a:endParaRPr lang="en-US" dirty="0"/>
          </a:p>
        </p:txBody>
      </p:sp>
      <p:sp>
        <p:nvSpPr>
          <p:cNvPr id="3" name="Title 2">
            <a:extLst>
              <a:ext uri="{FF2B5EF4-FFF2-40B4-BE49-F238E27FC236}">
                <a16:creationId xmlns:a16="http://schemas.microsoft.com/office/drawing/2014/main" id="{9DC5768F-D50B-4F44-BC1C-2B20B152C8B4}"/>
              </a:ext>
            </a:extLst>
          </p:cNvPr>
          <p:cNvSpPr>
            <a:spLocks noGrp="1"/>
          </p:cNvSpPr>
          <p:nvPr>
            <p:ph type="title"/>
          </p:nvPr>
        </p:nvSpPr>
        <p:spPr/>
        <p:txBody>
          <a:bodyPr/>
          <a:lstStyle/>
          <a:p>
            <a:r>
              <a:rPr lang="en-US" dirty="0"/>
              <a:t>LA3 Common NAL Sale Coding Helpful Hints- N</a:t>
            </a:r>
          </a:p>
        </p:txBody>
      </p:sp>
      <p:sp>
        <p:nvSpPr>
          <p:cNvPr id="4" name="Content Placeholder 3">
            <a:extLst>
              <a:ext uri="{FF2B5EF4-FFF2-40B4-BE49-F238E27FC236}">
                <a16:creationId xmlns:a16="http://schemas.microsoft.com/office/drawing/2014/main" id="{DAA54D1B-59C7-4E0A-9708-B6874F6A77B1}"/>
              </a:ext>
            </a:extLst>
          </p:cNvPr>
          <p:cNvSpPr>
            <a:spLocks noGrp="1"/>
          </p:cNvSpPr>
          <p:nvPr>
            <p:ph sz="quarter" idx="15"/>
          </p:nvPr>
        </p:nvSpPr>
        <p:spPr/>
        <p:txBody>
          <a:bodyPr/>
          <a:lstStyle/>
          <a:p>
            <a:r>
              <a:rPr lang="en-US" dirty="0"/>
              <a:t>LA3 Tips for MCAA by Division of Local Services, Bureau of Local Assessment</a:t>
            </a:r>
          </a:p>
          <a:p>
            <a:endParaRPr lang="en-US" dirty="0"/>
          </a:p>
        </p:txBody>
      </p:sp>
      <p:sp>
        <p:nvSpPr>
          <p:cNvPr id="5" name="Content Placeholder 4">
            <a:extLst>
              <a:ext uri="{FF2B5EF4-FFF2-40B4-BE49-F238E27FC236}">
                <a16:creationId xmlns:a16="http://schemas.microsoft.com/office/drawing/2014/main" id="{4EEB1BD1-31BD-4DBE-8B82-B29275BF3D23}"/>
              </a:ext>
            </a:extLst>
          </p:cNvPr>
          <p:cNvSpPr>
            <a:spLocks noGrp="1"/>
          </p:cNvSpPr>
          <p:nvPr>
            <p:ph sz="quarter" idx="16"/>
          </p:nvPr>
        </p:nvSpPr>
        <p:spPr/>
        <p:txBody>
          <a:bodyPr/>
          <a:lstStyle/>
          <a:p>
            <a:endParaRPr lang="en-US"/>
          </a:p>
        </p:txBody>
      </p:sp>
      <p:pic>
        <p:nvPicPr>
          <p:cNvPr id="6" name="Picture 5">
            <a:extLst>
              <a:ext uri="{FF2B5EF4-FFF2-40B4-BE49-F238E27FC236}">
                <a16:creationId xmlns:a16="http://schemas.microsoft.com/office/drawing/2014/main" id="{393F2444-954A-4B5A-B162-770E43C33694}"/>
              </a:ext>
            </a:extLst>
          </p:cNvPr>
          <p:cNvPicPr>
            <a:picLocks noChangeAspect="1"/>
          </p:cNvPicPr>
          <p:nvPr/>
        </p:nvPicPr>
        <p:blipFill>
          <a:blip r:embed="rId2"/>
          <a:stretch>
            <a:fillRect/>
          </a:stretch>
        </p:blipFill>
        <p:spPr>
          <a:xfrm>
            <a:off x="279646" y="1994229"/>
            <a:ext cx="8584707" cy="1681902"/>
          </a:xfrm>
          <a:prstGeom prst="rect">
            <a:avLst/>
          </a:prstGeom>
        </p:spPr>
      </p:pic>
      <p:pic>
        <p:nvPicPr>
          <p:cNvPr id="7" name="Picture 6">
            <a:extLst>
              <a:ext uri="{FF2B5EF4-FFF2-40B4-BE49-F238E27FC236}">
                <a16:creationId xmlns:a16="http://schemas.microsoft.com/office/drawing/2014/main" id="{890F0A9F-E11F-4775-BEFC-2DFF3C0D65DB}"/>
              </a:ext>
            </a:extLst>
          </p:cNvPr>
          <p:cNvPicPr>
            <a:picLocks noChangeAspect="1"/>
          </p:cNvPicPr>
          <p:nvPr/>
        </p:nvPicPr>
        <p:blipFill>
          <a:blip r:embed="rId3"/>
          <a:stretch>
            <a:fillRect/>
          </a:stretch>
        </p:blipFill>
        <p:spPr>
          <a:xfrm>
            <a:off x="279645" y="4637973"/>
            <a:ext cx="8584707" cy="1126273"/>
          </a:xfrm>
          <a:prstGeom prst="rect">
            <a:avLst/>
          </a:prstGeom>
        </p:spPr>
      </p:pic>
    </p:spTree>
    <p:extLst>
      <p:ext uri="{BB962C8B-B14F-4D97-AF65-F5344CB8AC3E}">
        <p14:creationId xmlns:p14="http://schemas.microsoft.com/office/powerpoint/2010/main" val="226543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NAL B: An intra-corporation sale, </a:t>
            </a:r>
            <a:r>
              <a:rPr lang="en-US" dirty="0" err="1"/>
              <a:t>e.g</a:t>
            </a:r>
            <a:r>
              <a:rPr lang="en-US" dirty="0"/>
              <a:t> between a corporation and its stockholder, subsidiary, affiliate, or another corporation whose stock is in the same ownership</a:t>
            </a:r>
          </a:p>
          <a:p>
            <a:r>
              <a:rPr lang="en-US" dirty="0"/>
              <a:t>Subsidiary: company that belongs to another company, AKA a parent or a holding company. Generally the parent owns 50% of more of the subsidiary. </a:t>
            </a:r>
          </a:p>
          <a:p>
            <a:r>
              <a:rPr lang="en-US" dirty="0"/>
              <a:t>If a corporation owns less than a 50% stake, the corporation is referred to as an associate or affiliate company.</a:t>
            </a:r>
          </a:p>
          <a:p>
            <a:r>
              <a:rPr lang="en-US" dirty="0"/>
              <a:t>Use corporate databases and internet to verify validity of sales. </a:t>
            </a:r>
          </a:p>
          <a:p>
            <a:r>
              <a:rPr lang="en-US" dirty="0"/>
              <a:t>Example of incorrect use of NAL B; here the sale parties are unaffiliated with each other:</a:t>
            </a:r>
          </a:p>
          <a:p>
            <a:endParaRPr lang="en-US" dirty="0"/>
          </a:p>
          <a:p>
            <a:endParaRPr lang="en-US" dirty="0"/>
          </a:p>
          <a:p>
            <a:endParaRPr lang="en-US" dirty="0"/>
          </a:p>
          <a:p>
            <a:endParaRPr lang="en-US" dirty="0"/>
          </a:p>
          <a:p>
            <a:endParaRPr lang="en-US" dirty="0"/>
          </a:p>
          <a:p>
            <a:r>
              <a:rPr lang="en-US" dirty="0"/>
              <a:t>Correct use of NAL B.</a:t>
            </a:r>
          </a:p>
          <a:p>
            <a:endParaRPr lang="en-US" dirty="0"/>
          </a:p>
          <a:p>
            <a:endParaRPr lang="en-US" dirty="0"/>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LA3 Common NAL Sale Coding Helpful Hints- B</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7" name="Picture 6">
            <a:extLst>
              <a:ext uri="{FF2B5EF4-FFF2-40B4-BE49-F238E27FC236}">
                <a16:creationId xmlns:a16="http://schemas.microsoft.com/office/drawing/2014/main" id="{862111A1-008C-4D1C-AFBF-21F5F8362FE2}"/>
              </a:ext>
            </a:extLst>
          </p:cNvPr>
          <p:cNvPicPr>
            <a:picLocks noChangeAspect="1"/>
          </p:cNvPicPr>
          <p:nvPr/>
        </p:nvPicPr>
        <p:blipFill>
          <a:blip r:embed="rId2"/>
          <a:stretch>
            <a:fillRect/>
          </a:stretch>
        </p:blipFill>
        <p:spPr>
          <a:xfrm>
            <a:off x="376427" y="5124924"/>
            <a:ext cx="8575829" cy="700689"/>
          </a:xfrm>
          <a:prstGeom prst="rect">
            <a:avLst/>
          </a:prstGeom>
        </p:spPr>
      </p:pic>
      <p:pic>
        <p:nvPicPr>
          <p:cNvPr id="10" name="Picture 9">
            <a:extLst>
              <a:ext uri="{FF2B5EF4-FFF2-40B4-BE49-F238E27FC236}">
                <a16:creationId xmlns:a16="http://schemas.microsoft.com/office/drawing/2014/main" id="{CDDD64CD-403F-4987-BAE4-58D36D9296D0}"/>
              </a:ext>
            </a:extLst>
          </p:cNvPr>
          <p:cNvPicPr>
            <a:picLocks noChangeAspect="1"/>
          </p:cNvPicPr>
          <p:nvPr/>
        </p:nvPicPr>
        <p:blipFill>
          <a:blip r:embed="rId3"/>
          <a:stretch>
            <a:fillRect/>
          </a:stretch>
        </p:blipFill>
        <p:spPr>
          <a:xfrm>
            <a:off x="411481" y="3364704"/>
            <a:ext cx="8575830" cy="822548"/>
          </a:xfrm>
          <a:prstGeom prst="rect">
            <a:avLst/>
          </a:prstGeom>
        </p:spPr>
      </p:pic>
      <p:pic>
        <p:nvPicPr>
          <p:cNvPr id="12" name="Content Placeholder 11" descr="A picture containing text, clipart&#10;&#10;Description automatically generated">
            <a:extLst>
              <a:ext uri="{FF2B5EF4-FFF2-40B4-BE49-F238E27FC236}">
                <a16:creationId xmlns:a16="http://schemas.microsoft.com/office/drawing/2014/main" id="{BC4529C1-A310-460E-B032-CD32F5AE2D74}"/>
              </a:ext>
            </a:extLst>
          </p:cNvPr>
          <p:cNvPicPr>
            <a:picLocks noGrp="1" noChangeAspect="1"/>
          </p:cNvPicPr>
          <p:nvPr>
            <p:ph sz="quarter" idx="16"/>
          </p:nvPr>
        </p:nvPicPr>
        <p:blipFill>
          <a:blip r:embed="rId4" cstate="print">
            <a:alphaModFix amt="70000"/>
            <a:extLst>
              <a:ext uri="{28A0092B-C50C-407E-A947-70E740481C1C}">
                <a14:useLocalDpi xmlns:a14="http://schemas.microsoft.com/office/drawing/2010/main" val="0"/>
              </a:ext>
            </a:extLst>
          </a:blip>
          <a:stretch>
            <a:fillRect/>
          </a:stretch>
        </p:blipFill>
        <p:spPr>
          <a:xfrm>
            <a:off x="6902722" y="3491256"/>
            <a:ext cx="922680" cy="822548"/>
          </a:xfrm>
        </p:spPr>
      </p:pic>
      <p:pic>
        <p:nvPicPr>
          <p:cNvPr id="14" name="Picture 13">
            <a:extLst>
              <a:ext uri="{FF2B5EF4-FFF2-40B4-BE49-F238E27FC236}">
                <a16:creationId xmlns:a16="http://schemas.microsoft.com/office/drawing/2014/main" id="{BFE0EF10-EE14-4DD4-A45F-DD024F6DD389}"/>
              </a:ext>
            </a:extLst>
          </p:cNvPr>
          <p:cNvPicPr>
            <a:picLocks noChangeAspect="1"/>
          </p:cNvPicPr>
          <p:nvPr/>
        </p:nvPicPr>
        <p:blipFill>
          <a:blip r:embed="rId5" cstate="print">
            <a:alphaModFix amt="70000"/>
            <a:extLst>
              <a:ext uri="{28A0092B-C50C-407E-A947-70E740481C1C}">
                <a14:useLocalDpi xmlns:a14="http://schemas.microsoft.com/office/drawing/2010/main" val="0"/>
              </a:ext>
            </a:extLst>
          </a:blip>
          <a:stretch>
            <a:fillRect/>
          </a:stretch>
        </p:blipFill>
        <p:spPr>
          <a:xfrm>
            <a:off x="7052192" y="5318860"/>
            <a:ext cx="1162040" cy="883267"/>
          </a:xfrm>
          <a:prstGeom prst="rect">
            <a:avLst/>
          </a:prstGeom>
        </p:spPr>
      </p:pic>
    </p:spTree>
    <p:extLst>
      <p:ext uri="{BB962C8B-B14F-4D97-AF65-F5344CB8AC3E}">
        <p14:creationId xmlns:p14="http://schemas.microsoft.com/office/powerpoint/2010/main" val="3823273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56ACAA-A488-47E4-8F77-F8B8AF1FB90C}"/>
              </a:ext>
            </a:extLst>
          </p:cNvPr>
          <p:cNvSpPr>
            <a:spLocks noGrp="1"/>
          </p:cNvSpPr>
          <p:nvPr>
            <p:ph sz="quarter" idx="14"/>
          </p:nvPr>
        </p:nvSpPr>
        <p:spPr/>
        <p:txBody>
          <a:bodyPr/>
          <a:lstStyle/>
          <a:p>
            <a:r>
              <a:rPr lang="en-US" dirty="0"/>
              <a:t>NAL P is a sale of a property with a change in use when compared to its use on the assessment date.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Property Type ID (Use Code) on the LA3 </a:t>
            </a:r>
            <a:r>
              <a:rPr lang="en-US" b="1" u="sng" dirty="0"/>
              <a:t>must always be the current use</a:t>
            </a:r>
            <a:r>
              <a:rPr lang="en-US" dirty="0"/>
              <a:t>, not the use at the time of sale.  </a:t>
            </a:r>
          </a:p>
          <a:p>
            <a:endParaRPr lang="en-US" dirty="0"/>
          </a:p>
        </p:txBody>
      </p:sp>
      <p:sp>
        <p:nvSpPr>
          <p:cNvPr id="3" name="Title 2">
            <a:extLst>
              <a:ext uri="{FF2B5EF4-FFF2-40B4-BE49-F238E27FC236}">
                <a16:creationId xmlns:a16="http://schemas.microsoft.com/office/drawing/2014/main" id="{7C92D28A-B22A-4174-A90F-DE90D5D519DE}"/>
              </a:ext>
            </a:extLst>
          </p:cNvPr>
          <p:cNvSpPr>
            <a:spLocks noGrp="1"/>
          </p:cNvSpPr>
          <p:nvPr>
            <p:ph type="title"/>
          </p:nvPr>
        </p:nvSpPr>
        <p:spPr/>
        <p:txBody>
          <a:bodyPr/>
          <a:lstStyle/>
          <a:p>
            <a:r>
              <a:rPr lang="en-US" dirty="0"/>
              <a:t>NAL P</a:t>
            </a:r>
          </a:p>
        </p:txBody>
      </p:sp>
      <p:sp>
        <p:nvSpPr>
          <p:cNvPr id="4" name="Content Placeholder 3">
            <a:extLst>
              <a:ext uri="{FF2B5EF4-FFF2-40B4-BE49-F238E27FC236}">
                <a16:creationId xmlns:a16="http://schemas.microsoft.com/office/drawing/2014/main" id="{BAFE95B0-787E-4985-B06A-7B608A615870}"/>
              </a:ext>
            </a:extLst>
          </p:cNvPr>
          <p:cNvSpPr>
            <a:spLocks noGrp="1"/>
          </p:cNvSpPr>
          <p:nvPr>
            <p:ph sz="quarter" idx="15"/>
          </p:nvPr>
        </p:nvSpPr>
        <p:spPr/>
        <p:txBody>
          <a:bodyPr/>
          <a:lstStyle/>
          <a:p>
            <a:r>
              <a:rPr lang="en-US" dirty="0"/>
              <a:t>LA3 Tips for MCAA by Division of Local Services, Bureau of Local Assessment</a:t>
            </a:r>
          </a:p>
          <a:p>
            <a:endParaRPr lang="en-US" dirty="0"/>
          </a:p>
        </p:txBody>
      </p:sp>
      <p:pic>
        <p:nvPicPr>
          <p:cNvPr id="6" name="Picture 5">
            <a:extLst>
              <a:ext uri="{FF2B5EF4-FFF2-40B4-BE49-F238E27FC236}">
                <a16:creationId xmlns:a16="http://schemas.microsoft.com/office/drawing/2014/main" id="{05E87080-75EB-4275-8F32-8753DD4ABDF0}"/>
              </a:ext>
            </a:extLst>
          </p:cNvPr>
          <p:cNvPicPr>
            <a:picLocks noChangeAspect="1"/>
          </p:cNvPicPr>
          <p:nvPr/>
        </p:nvPicPr>
        <p:blipFill>
          <a:blip r:embed="rId2"/>
          <a:stretch>
            <a:fillRect/>
          </a:stretch>
        </p:blipFill>
        <p:spPr>
          <a:xfrm>
            <a:off x="384047" y="5127848"/>
            <a:ext cx="8558074" cy="1074131"/>
          </a:xfrm>
          <a:prstGeom prst="rect">
            <a:avLst/>
          </a:prstGeom>
        </p:spPr>
      </p:pic>
      <p:pic>
        <p:nvPicPr>
          <p:cNvPr id="8" name="Content Placeholder 7">
            <a:extLst>
              <a:ext uri="{FF2B5EF4-FFF2-40B4-BE49-F238E27FC236}">
                <a16:creationId xmlns:a16="http://schemas.microsoft.com/office/drawing/2014/main" id="{60AD3FE3-D56D-4865-A590-8216C0D083E1}"/>
              </a:ext>
            </a:extLst>
          </p:cNvPr>
          <p:cNvPicPr>
            <a:picLocks noGrp="1" noChangeAspect="1"/>
          </p:cNvPicPr>
          <p:nvPr>
            <p:ph sz="quarter" idx="16"/>
          </p:nvPr>
        </p:nvPicPr>
        <p:blipFill>
          <a:blip r:embed="rId3" cstate="print">
            <a:alphaModFix amt="70000"/>
            <a:extLst>
              <a:ext uri="{28A0092B-C50C-407E-A947-70E740481C1C}">
                <a14:useLocalDpi xmlns:a14="http://schemas.microsoft.com/office/drawing/2010/main" val="0"/>
              </a:ext>
            </a:extLst>
          </a:blip>
          <a:stretch>
            <a:fillRect/>
          </a:stretch>
        </p:blipFill>
        <p:spPr>
          <a:xfrm>
            <a:off x="6989174" y="5353703"/>
            <a:ext cx="1201736" cy="913441"/>
          </a:xfrm>
        </p:spPr>
      </p:pic>
      <p:pic>
        <p:nvPicPr>
          <p:cNvPr id="5" name="Picture 4">
            <a:extLst>
              <a:ext uri="{FF2B5EF4-FFF2-40B4-BE49-F238E27FC236}">
                <a16:creationId xmlns:a16="http://schemas.microsoft.com/office/drawing/2014/main" id="{092E3F9B-C99F-401B-A5DE-A4216D34DC23}"/>
              </a:ext>
            </a:extLst>
          </p:cNvPr>
          <p:cNvPicPr>
            <a:picLocks noChangeAspect="1"/>
          </p:cNvPicPr>
          <p:nvPr/>
        </p:nvPicPr>
        <p:blipFill>
          <a:blip r:embed="rId4"/>
          <a:stretch>
            <a:fillRect/>
          </a:stretch>
        </p:blipFill>
        <p:spPr>
          <a:xfrm>
            <a:off x="411481" y="3116823"/>
            <a:ext cx="8558074" cy="954228"/>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349A5BDB-3EFE-48B3-AF39-834B67BB3887}"/>
              </a:ext>
            </a:extLst>
          </p:cNvPr>
          <p:cNvPicPr>
            <a:picLocks noChangeAspect="1"/>
          </p:cNvPicPr>
          <p:nvPr/>
        </p:nvPicPr>
        <p:blipFill>
          <a:blip r:embed="rId5" cstate="print">
            <a:alphaModFix amt="70000"/>
            <a:extLst>
              <a:ext uri="{28A0092B-C50C-407E-A947-70E740481C1C}">
                <a14:useLocalDpi xmlns:a14="http://schemas.microsoft.com/office/drawing/2010/main" val="0"/>
              </a:ext>
            </a:extLst>
          </a:blip>
          <a:stretch>
            <a:fillRect/>
          </a:stretch>
        </p:blipFill>
        <p:spPr>
          <a:xfrm>
            <a:off x="6989174" y="3408372"/>
            <a:ext cx="996703" cy="888534"/>
          </a:xfrm>
          <a:prstGeom prst="rect">
            <a:avLst/>
          </a:prstGeom>
        </p:spPr>
      </p:pic>
      <p:pic>
        <p:nvPicPr>
          <p:cNvPr id="13" name="Picture 12">
            <a:extLst>
              <a:ext uri="{FF2B5EF4-FFF2-40B4-BE49-F238E27FC236}">
                <a16:creationId xmlns:a16="http://schemas.microsoft.com/office/drawing/2014/main" id="{7CF745CB-3597-4C84-BA59-B51E884F69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9280" y="1810792"/>
            <a:ext cx="2081510" cy="1170275"/>
          </a:xfrm>
          <a:prstGeom prst="rect">
            <a:avLst/>
          </a:prstGeom>
        </p:spPr>
      </p:pic>
      <p:pic>
        <p:nvPicPr>
          <p:cNvPr id="15" name="Picture 14">
            <a:extLst>
              <a:ext uri="{FF2B5EF4-FFF2-40B4-BE49-F238E27FC236}">
                <a16:creationId xmlns:a16="http://schemas.microsoft.com/office/drawing/2014/main" id="{A792601E-241C-4853-B184-321D16FD63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30069" y="1835416"/>
            <a:ext cx="2081510" cy="1121607"/>
          </a:xfrm>
          <a:prstGeom prst="rect">
            <a:avLst/>
          </a:prstGeom>
        </p:spPr>
      </p:pic>
      <p:sp>
        <p:nvSpPr>
          <p:cNvPr id="16" name="Arrow: Right 15">
            <a:extLst>
              <a:ext uri="{FF2B5EF4-FFF2-40B4-BE49-F238E27FC236}">
                <a16:creationId xmlns:a16="http://schemas.microsoft.com/office/drawing/2014/main" id="{570AEECD-63A7-4548-9643-B65F6B346E01}"/>
              </a:ext>
            </a:extLst>
          </p:cNvPr>
          <p:cNvSpPr/>
          <p:nvPr/>
        </p:nvSpPr>
        <p:spPr>
          <a:xfrm>
            <a:off x="4038823" y="221672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16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Price Quartiles- show Regression or Progression. Demonstrate the consistency of the level of assessment by stratifying by pricing groups. </a:t>
            </a:r>
          </a:p>
          <a:p>
            <a:r>
              <a:rPr lang="en-US" dirty="0"/>
              <a:t>Quartiles- 40+ sales 		Halves- 20 to 40 sales</a:t>
            </a:r>
          </a:p>
          <a:p>
            <a:r>
              <a:rPr lang="en-US" dirty="0"/>
              <a:t>Simplified example (sample size is insufficient) to demonstrate regression:</a:t>
            </a:r>
          </a:p>
          <a:p>
            <a:endParaRPr lang="en-US" dirty="0"/>
          </a:p>
          <a:p>
            <a:endParaRPr lang="en-US" dirty="0"/>
          </a:p>
          <a:p>
            <a:endParaRPr lang="en-US" dirty="0"/>
          </a:p>
          <a:p>
            <a:endParaRPr lang="en-US" dirty="0"/>
          </a:p>
          <a:p>
            <a:endParaRPr lang="en-US" dirty="0"/>
          </a:p>
          <a:p>
            <a:endParaRPr lang="en-US" dirty="0"/>
          </a:p>
          <a:p>
            <a:endParaRPr lang="en-US" dirty="0"/>
          </a:p>
          <a:p>
            <a:r>
              <a:rPr lang="en-US" dirty="0"/>
              <a:t>Price Quartiles statistics should be between 90 to 110% and be within 5% of the class median.</a:t>
            </a:r>
          </a:p>
          <a:p>
            <a:r>
              <a:rPr lang="en-US" dirty="0"/>
              <a:t>How to check your price quartiles:</a:t>
            </a:r>
          </a:p>
          <a:p>
            <a:r>
              <a:rPr lang="en-US" dirty="0"/>
              <a:t>Run in your CAMA system reports, in the LA3 Macros, or upload your LA3 and run in DLS Gateway. </a:t>
            </a:r>
          </a:p>
          <a:p>
            <a:r>
              <a:rPr lang="en-US" dirty="0"/>
              <a:t>All 3 may have slightly varying calculations however note that Gateway is what we use to determine the price quartile statistics. </a:t>
            </a:r>
          </a:p>
        </p:txBody>
      </p:sp>
      <p:sp>
        <p:nvSpPr>
          <p:cNvPr id="3" name="Title 2"/>
          <p:cNvSpPr>
            <a:spLocks noGrp="1"/>
          </p:cNvSpPr>
          <p:nvPr>
            <p:ph type="title"/>
          </p:nvPr>
        </p:nvSpPr>
        <p:spPr/>
        <p:txBody>
          <a:bodyPr/>
          <a:lstStyle/>
          <a:p>
            <a:r>
              <a:rPr lang="en-US" dirty="0"/>
              <a:t>Price Quartiles</a:t>
            </a:r>
            <a:br>
              <a:rPr lang="en-US" dirty="0"/>
            </a:br>
            <a:endParaRPr lang="en-US" dirty="0"/>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6" name="Picture 5">
            <a:extLst>
              <a:ext uri="{FF2B5EF4-FFF2-40B4-BE49-F238E27FC236}">
                <a16:creationId xmlns:a16="http://schemas.microsoft.com/office/drawing/2014/main" id="{2C703FAD-C9F9-42A4-B6A6-0885E5C22F6F}"/>
              </a:ext>
            </a:extLst>
          </p:cNvPr>
          <p:cNvPicPr>
            <a:picLocks noChangeAspect="1"/>
          </p:cNvPicPr>
          <p:nvPr/>
        </p:nvPicPr>
        <p:blipFill>
          <a:blip r:embed="rId3"/>
          <a:stretch>
            <a:fillRect/>
          </a:stretch>
        </p:blipFill>
        <p:spPr>
          <a:xfrm>
            <a:off x="217473" y="2184143"/>
            <a:ext cx="8767573" cy="2286955"/>
          </a:xfrm>
          <a:prstGeom prst="rect">
            <a:avLst/>
          </a:prstGeom>
        </p:spPr>
      </p:pic>
      <p:sp>
        <p:nvSpPr>
          <p:cNvPr id="10" name="Content Placeholder 9">
            <a:extLst>
              <a:ext uri="{FF2B5EF4-FFF2-40B4-BE49-F238E27FC236}">
                <a16:creationId xmlns:a16="http://schemas.microsoft.com/office/drawing/2014/main" id="{C173B1D9-30BA-4EDB-A63D-5D150BC08125}"/>
              </a:ext>
            </a:extLst>
          </p:cNvPr>
          <p:cNvSpPr>
            <a:spLocks noGrp="1"/>
          </p:cNvSpPr>
          <p:nvPr>
            <p:ph sz="quarter" idx="16"/>
          </p:nvPr>
        </p:nvSpPr>
        <p:spPr/>
        <p:txBody>
          <a:bodyPr/>
          <a:lstStyle/>
          <a:p>
            <a:endParaRPr lang="en-US"/>
          </a:p>
        </p:txBody>
      </p:sp>
    </p:spTree>
    <p:extLst>
      <p:ext uri="{BB962C8B-B14F-4D97-AF65-F5344CB8AC3E}">
        <p14:creationId xmlns:p14="http://schemas.microsoft.com/office/powerpoint/2010/main" val="677584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D6EA2A5-8F38-4AA5-A650-8A236C2E74B9}"/>
              </a:ext>
            </a:extLst>
          </p:cNvPr>
          <p:cNvPicPr>
            <a:picLocks noGrp="1" noChangeAspect="1"/>
          </p:cNvPicPr>
          <p:nvPr>
            <p:ph sz="quarter" idx="14"/>
          </p:nvPr>
        </p:nvPicPr>
        <p:blipFill>
          <a:blip r:embed="rId2"/>
          <a:stretch>
            <a:fillRect/>
          </a:stretch>
        </p:blipFill>
        <p:spPr>
          <a:xfrm>
            <a:off x="6436831" y="1752797"/>
            <a:ext cx="1975275" cy="2676376"/>
          </a:xfrm>
          <a:prstGeom prst="rect">
            <a:avLst/>
          </a:prstGeom>
        </p:spPr>
      </p:pic>
      <p:sp>
        <p:nvSpPr>
          <p:cNvPr id="3" name="Title 2">
            <a:extLst>
              <a:ext uri="{FF2B5EF4-FFF2-40B4-BE49-F238E27FC236}">
                <a16:creationId xmlns:a16="http://schemas.microsoft.com/office/drawing/2014/main" id="{C62178C8-6C38-4806-A6EC-B131EA4EEA0B}"/>
              </a:ext>
            </a:extLst>
          </p:cNvPr>
          <p:cNvSpPr>
            <a:spLocks noGrp="1"/>
          </p:cNvSpPr>
          <p:nvPr>
            <p:ph type="title"/>
          </p:nvPr>
        </p:nvSpPr>
        <p:spPr/>
        <p:txBody>
          <a:bodyPr/>
          <a:lstStyle/>
          <a:p>
            <a:r>
              <a:rPr lang="en-US" dirty="0"/>
              <a:t>Date Quartiles</a:t>
            </a:r>
          </a:p>
        </p:txBody>
      </p:sp>
      <p:sp>
        <p:nvSpPr>
          <p:cNvPr id="4" name="Content Placeholder 3">
            <a:extLst>
              <a:ext uri="{FF2B5EF4-FFF2-40B4-BE49-F238E27FC236}">
                <a16:creationId xmlns:a16="http://schemas.microsoft.com/office/drawing/2014/main" id="{F2C66E51-7BE4-485D-BA4C-ED3384BC8E09}"/>
              </a:ext>
            </a:extLst>
          </p:cNvPr>
          <p:cNvSpPr>
            <a:spLocks noGrp="1"/>
          </p:cNvSpPr>
          <p:nvPr>
            <p:ph sz="quarter" idx="15"/>
          </p:nvPr>
        </p:nvSpPr>
        <p:spPr/>
        <p:txBody>
          <a:bodyPr/>
          <a:lstStyle/>
          <a:p>
            <a:r>
              <a:rPr lang="en-US" dirty="0"/>
              <a:t>LA3 Tips for MCAA by Division of Local Services, Bureau of Local Assessment</a:t>
            </a:r>
          </a:p>
          <a:p>
            <a:endParaRPr lang="en-US" dirty="0"/>
          </a:p>
        </p:txBody>
      </p:sp>
      <p:sp>
        <p:nvSpPr>
          <p:cNvPr id="5" name="Content Placeholder 4">
            <a:extLst>
              <a:ext uri="{FF2B5EF4-FFF2-40B4-BE49-F238E27FC236}">
                <a16:creationId xmlns:a16="http://schemas.microsoft.com/office/drawing/2014/main" id="{A9FB81A5-F93D-4D1E-9856-16075D7AE7F7}"/>
              </a:ext>
            </a:extLst>
          </p:cNvPr>
          <p:cNvSpPr>
            <a:spLocks noGrp="1"/>
          </p:cNvSpPr>
          <p:nvPr>
            <p:ph sz="quarter" idx="16"/>
          </p:nvPr>
        </p:nvSpPr>
        <p:spPr/>
        <p:txBody>
          <a:bodyPr/>
          <a:lstStyle/>
          <a:p>
            <a:endParaRPr lang="en-US"/>
          </a:p>
        </p:txBody>
      </p:sp>
      <p:sp>
        <p:nvSpPr>
          <p:cNvPr id="8" name="TextBox 7">
            <a:extLst>
              <a:ext uri="{FF2B5EF4-FFF2-40B4-BE49-F238E27FC236}">
                <a16:creationId xmlns:a16="http://schemas.microsoft.com/office/drawing/2014/main" id="{A26713C2-562D-45AE-8920-94B9E65059C7}"/>
              </a:ext>
            </a:extLst>
          </p:cNvPr>
          <p:cNvSpPr txBox="1"/>
          <p:nvPr/>
        </p:nvSpPr>
        <p:spPr>
          <a:xfrm>
            <a:off x="384047" y="1246391"/>
            <a:ext cx="5324295" cy="3416320"/>
          </a:xfrm>
          <a:prstGeom prst="rect">
            <a:avLst/>
          </a:prstGeom>
          <a:noFill/>
        </p:spPr>
        <p:txBody>
          <a:bodyPr wrap="square">
            <a:spAutoFit/>
          </a:bodyPr>
          <a:lstStyle/>
          <a:p>
            <a:r>
              <a:rPr lang="en-US" dirty="0"/>
              <a:t>Date Quartiles- show how the market changed over the sales analysis period. </a:t>
            </a:r>
          </a:p>
          <a:p>
            <a:r>
              <a:rPr lang="en-US" dirty="0"/>
              <a:t>Helps to see if a time adjustment to sale would be helpful. </a:t>
            </a:r>
          </a:p>
          <a:p>
            <a:endParaRPr lang="en-US" dirty="0"/>
          </a:p>
          <a:p>
            <a:r>
              <a:rPr lang="en-US" dirty="0"/>
              <a:t>The Current Time Trend Analysis is used by BLA to check that the trend you used to time adjust the sale prices in your LA3 is acceptable. </a:t>
            </a:r>
          </a:p>
          <a:p>
            <a:endParaRPr lang="en-US" dirty="0"/>
          </a:p>
          <a:p>
            <a:r>
              <a:rPr lang="en-US" dirty="0"/>
              <a:t>The Proposed Time Trend Report is used by the Assessor to analyze the unadjusted sales and develop a time trend.  </a:t>
            </a:r>
          </a:p>
        </p:txBody>
      </p:sp>
    </p:spTree>
    <p:extLst>
      <p:ext uri="{BB962C8B-B14F-4D97-AF65-F5344CB8AC3E}">
        <p14:creationId xmlns:p14="http://schemas.microsoft.com/office/powerpoint/2010/main" val="2740908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54E21A-BF35-4AB5-A064-66291BDBE590}"/>
              </a:ext>
            </a:extLst>
          </p:cNvPr>
          <p:cNvSpPr>
            <a:spLocks noGrp="1"/>
          </p:cNvSpPr>
          <p:nvPr>
            <p:ph sz="quarter" idx="14"/>
          </p:nvPr>
        </p:nvSpPr>
        <p:spPr/>
        <p:txBody>
          <a:bodyPr/>
          <a:lstStyle/>
          <a:p>
            <a:r>
              <a:rPr lang="en-US" sz="1600" dirty="0"/>
              <a:t>Use the DLS LA3 macros to check.</a:t>
            </a:r>
          </a:p>
          <a:p>
            <a:r>
              <a:rPr lang="en-US" sz="1600" dirty="0"/>
              <a:t>BLA Advisors appreciate sale comments!           Make them relevant and understandable. </a:t>
            </a:r>
          </a:p>
          <a:p>
            <a:r>
              <a:rPr lang="en-US" sz="1600" dirty="0"/>
              <a:t>No blanks in the LA3 cells- check new condos and new parcels for:</a:t>
            </a:r>
          </a:p>
          <a:p>
            <a:r>
              <a:rPr lang="en-US" sz="1600" dirty="0"/>
              <a:t>	Current assessed values can’t be blank; must enter as zero “0”</a:t>
            </a:r>
          </a:p>
          <a:p>
            <a:r>
              <a:rPr lang="en-US" sz="1600" dirty="0"/>
              <a:t>	No blanks or “n/a” as seller/buyer names; all sales need grantor and grantee! </a:t>
            </a:r>
          </a:p>
          <a:p>
            <a:r>
              <a:rPr lang="en-US" sz="1600" dirty="0"/>
              <a:t>Read and review each valid sale, line by line. Looking at the buyer and seller names is an easy double check.</a:t>
            </a:r>
          </a:p>
          <a:p>
            <a:endParaRPr lang="en-US" dirty="0"/>
          </a:p>
        </p:txBody>
      </p:sp>
      <p:sp>
        <p:nvSpPr>
          <p:cNvPr id="3" name="Title 2">
            <a:extLst>
              <a:ext uri="{FF2B5EF4-FFF2-40B4-BE49-F238E27FC236}">
                <a16:creationId xmlns:a16="http://schemas.microsoft.com/office/drawing/2014/main" id="{25B2E6B8-15D4-4FBA-8F04-216DE9F3FB4C}"/>
              </a:ext>
            </a:extLst>
          </p:cNvPr>
          <p:cNvSpPr>
            <a:spLocks noGrp="1"/>
          </p:cNvSpPr>
          <p:nvPr>
            <p:ph type="title"/>
          </p:nvPr>
        </p:nvSpPr>
        <p:spPr/>
        <p:txBody>
          <a:bodyPr/>
          <a:lstStyle/>
          <a:p>
            <a:r>
              <a:rPr lang="en-US" dirty="0"/>
              <a:t>LA3 Review Tips</a:t>
            </a:r>
          </a:p>
        </p:txBody>
      </p:sp>
      <p:sp>
        <p:nvSpPr>
          <p:cNvPr id="4" name="Content Placeholder 3">
            <a:extLst>
              <a:ext uri="{FF2B5EF4-FFF2-40B4-BE49-F238E27FC236}">
                <a16:creationId xmlns:a16="http://schemas.microsoft.com/office/drawing/2014/main" id="{1FDA5D33-A805-4BD4-A681-55EFB5D4AA67}"/>
              </a:ext>
            </a:extLst>
          </p:cNvPr>
          <p:cNvSpPr>
            <a:spLocks noGrp="1"/>
          </p:cNvSpPr>
          <p:nvPr>
            <p:ph sz="quarter" idx="15"/>
          </p:nvPr>
        </p:nvSpPr>
        <p:spPr/>
        <p:txBody>
          <a:bodyPr/>
          <a:lstStyle/>
          <a:p>
            <a:r>
              <a:rPr lang="en-US" dirty="0"/>
              <a:t>LA3 Tips for MCAA by Division of Local Services, Bureau of Local Assessment</a:t>
            </a:r>
          </a:p>
          <a:p>
            <a:endParaRPr lang="en-US" dirty="0"/>
          </a:p>
        </p:txBody>
      </p:sp>
      <p:pic>
        <p:nvPicPr>
          <p:cNvPr id="11" name="Content Placeholder 10">
            <a:extLst>
              <a:ext uri="{FF2B5EF4-FFF2-40B4-BE49-F238E27FC236}">
                <a16:creationId xmlns:a16="http://schemas.microsoft.com/office/drawing/2014/main" id="{6D136DCF-9359-4231-AFE6-6CBA415B796F}"/>
              </a:ext>
            </a:extLst>
          </p:cNvPr>
          <p:cNvPicPr>
            <a:picLocks noGrp="1" noChangeAspect="1"/>
          </p:cNvPicPr>
          <p:nvPr>
            <p:ph sz="quarter" idx="16"/>
          </p:nvPr>
        </p:nvPicPr>
        <p:blipFill>
          <a:blip r:embed="rId3" cstate="print">
            <a:extLst>
              <a:ext uri="{28A0092B-C50C-407E-A947-70E740481C1C}">
                <a14:useLocalDpi xmlns:a14="http://schemas.microsoft.com/office/drawing/2010/main" val="0"/>
              </a:ext>
            </a:extLst>
          </a:blip>
          <a:stretch>
            <a:fillRect/>
          </a:stretch>
        </p:blipFill>
        <p:spPr>
          <a:xfrm>
            <a:off x="4315859" y="1296140"/>
            <a:ext cx="512281" cy="481045"/>
          </a:xfrm>
        </p:spPr>
      </p:pic>
      <p:pic>
        <p:nvPicPr>
          <p:cNvPr id="9" name="Picture 8">
            <a:extLst>
              <a:ext uri="{FF2B5EF4-FFF2-40B4-BE49-F238E27FC236}">
                <a16:creationId xmlns:a16="http://schemas.microsoft.com/office/drawing/2014/main" id="{FE6FF166-81EB-4C57-B7EE-AEE6600CA5F5}"/>
              </a:ext>
            </a:extLst>
          </p:cNvPr>
          <p:cNvPicPr>
            <a:picLocks noChangeAspect="1"/>
          </p:cNvPicPr>
          <p:nvPr/>
        </p:nvPicPr>
        <p:blipFill>
          <a:blip r:embed="rId4"/>
          <a:stretch>
            <a:fillRect/>
          </a:stretch>
        </p:blipFill>
        <p:spPr>
          <a:xfrm>
            <a:off x="5376244" y="4987311"/>
            <a:ext cx="2489200" cy="1460500"/>
          </a:xfrm>
          <a:prstGeom prst="rect">
            <a:avLst/>
          </a:prstGeom>
        </p:spPr>
      </p:pic>
      <p:pic>
        <p:nvPicPr>
          <p:cNvPr id="8" name="Picture 7">
            <a:extLst>
              <a:ext uri="{FF2B5EF4-FFF2-40B4-BE49-F238E27FC236}">
                <a16:creationId xmlns:a16="http://schemas.microsoft.com/office/drawing/2014/main" id="{0DFABF07-34B6-4FDD-A673-C98EFDF246F4}"/>
              </a:ext>
            </a:extLst>
          </p:cNvPr>
          <p:cNvPicPr>
            <a:picLocks noChangeAspect="1"/>
          </p:cNvPicPr>
          <p:nvPr/>
        </p:nvPicPr>
        <p:blipFill>
          <a:blip r:embed="rId5"/>
          <a:stretch>
            <a:fillRect/>
          </a:stretch>
        </p:blipFill>
        <p:spPr>
          <a:xfrm>
            <a:off x="168676" y="3429001"/>
            <a:ext cx="8815526" cy="1651815"/>
          </a:xfrm>
          <a:prstGeom prst="rect">
            <a:avLst/>
          </a:prstGeom>
        </p:spPr>
      </p:pic>
    </p:spTree>
    <p:extLst>
      <p:ext uri="{BB962C8B-B14F-4D97-AF65-F5344CB8AC3E}">
        <p14:creationId xmlns:p14="http://schemas.microsoft.com/office/powerpoint/2010/main" val="28458362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70001" y="1032387"/>
            <a:ext cx="8297572" cy="5398910"/>
          </a:xfrm>
        </p:spPr>
        <p:txBody>
          <a:bodyPr/>
          <a:lstStyle/>
          <a:p>
            <a:r>
              <a:rPr lang="en-US" sz="1600" dirty="0"/>
              <a:t>More than 1 NAL code may fit a sale</a:t>
            </a:r>
          </a:p>
          <a:p>
            <a:r>
              <a:rPr lang="en-US" sz="1600" dirty="0"/>
              <a:t>It shows us what values changed and what values did not change. Statistics tell BLA how much the sale and non-sale properties increased or decreased. </a:t>
            </a:r>
          </a:p>
          <a:p>
            <a:r>
              <a:rPr lang="en-US" sz="1600" dirty="0"/>
              <a:t>We can see how much the non-sale properties increased or decreased by looking at the NAL sales and the LA4 comparison Report. Unless you had a lot of new homes and condos, these changes should be similar. </a:t>
            </a:r>
          </a:p>
          <a:p>
            <a:r>
              <a:rPr lang="en-US" sz="1600" dirty="0"/>
              <a:t>The LA3 data also can show us some of your growth </a:t>
            </a:r>
          </a:p>
          <a:p>
            <a:r>
              <a:rPr lang="en-US" sz="1600" dirty="0"/>
              <a:t>Make sure your CAMA system tables for NAL and Use codes reconcile to our latest update to the Classification Code Booklet!</a:t>
            </a:r>
          </a:p>
          <a:p>
            <a:r>
              <a:rPr lang="en-US" sz="1600" dirty="0"/>
              <a:t>Whose job? Assessor or Vendor</a:t>
            </a:r>
          </a:p>
          <a:p>
            <a:r>
              <a:rPr lang="en-US" sz="1600" dirty="0"/>
              <a:t>Remember where the process all starts: GIGO (Garbage In, Garbage Out)</a:t>
            </a:r>
          </a:p>
          <a:p>
            <a:r>
              <a:rPr lang="en-US" sz="1600" dirty="0"/>
              <a:t>The person entering the deeds and certificates of title should be trained as the “sales investigator”. If that’s the Assessors Clerk or an Administrative Assistant, then they should be fully trained on the LA3.</a:t>
            </a:r>
          </a:p>
          <a:p>
            <a:r>
              <a:rPr lang="en-US" sz="1600" dirty="0"/>
              <a:t>Buyer and Seller names should be entered in the CAMA system following a standard protocol for the ownership type: Last, First not First Last, also when property in trust, life estate, multiple owners, etc.</a:t>
            </a:r>
          </a:p>
          <a:p>
            <a:endParaRPr lang="en-US" sz="1600" dirty="0"/>
          </a:p>
          <a:p>
            <a:endParaRPr lang="en-US" dirty="0"/>
          </a:p>
        </p:txBody>
      </p:sp>
      <p:sp>
        <p:nvSpPr>
          <p:cNvPr id="3" name="Title 2"/>
          <p:cNvSpPr>
            <a:spLocks noGrp="1"/>
          </p:cNvSpPr>
          <p:nvPr>
            <p:ph type="title"/>
          </p:nvPr>
        </p:nvSpPr>
        <p:spPr/>
        <p:txBody>
          <a:bodyPr/>
          <a:lstStyle/>
          <a:p>
            <a:r>
              <a:rPr lang="en-US" dirty="0"/>
              <a:t>The LA3 – Points to Ponder</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
        <p:nvSpPr>
          <p:cNvPr id="5" name="Content Placeholder 4"/>
          <p:cNvSpPr>
            <a:spLocks noGrp="1"/>
          </p:cNvSpPr>
          <p:nvPr>
            <p:ph sz="quarter" idx="16"/>
          </p:nvPr>
        </p:nvSpPr>
        <p:spPr/>
        <p:txBody>
          <a:bodyPr/>
          <a:lstStyle/>
          <a:p>
            <a:endParaRPr lang="en-US" dirty="0"/>
          </a:p>
        </p:txBody>
      </p:sp>
    </p:spTree>
    <p:extLst>
      <p:ext uri="{BB962C8B-B14F-4D97-AF65-F5344CB8AC3E}">
        <p14:creationId xmlns:p14="http://schemas.microsoft.com/office/powerpoint/2010/main" val="3356994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70000" y="1032387"/>
            <a:ext cx="4856601" cy="5321918"/>
          </a:xfrm>
        </p:spPr>
        <p:txBody>
          <a:bodyPr/>
          <a:lstStyle/>
          <a:p>
            <a:r>
              <a:rPr lang="en-US" sz="1600" dirty="0"/>
              <a:t>Find the correct LA3 report in your CAMA system. </a:t>
            </a:r>
          </a:p>
          <a:p>
            <a:r>
              <a:rPr lang="en-US" sz="1600" dirty="0"/>
              <a:t>Extract the report in Excel </a:t>
            </a:r>
            <a:r>
              <a:rPr lang="en-US" sz="1600" i="1" dirty="0"/>
              <a:t>for the dates of the sales analysis period for all classes.</a:t>
            </a:r>
            <a:r>
              <a:rPr lang="en-US" sz="1600" dirty="0"/>
              <a:t> </a:t>
            </a:r>
          </a:p>
          <a:p>
            <a:r>
              <a:rPr lang="en-US" sz="1600" dirty="0"/>
              <a:t>Remember to include the GIS Loc ID and any sale comments</a:t>
            </a:r>
          </a:p>
          <a:p>
            <a:r>
              <a:rPr lang="en-US" sz="1600" dirty="0"/>
              <a:t>Sort the report by class (property type id) and sale date to remove the additional 12 months of sales in classes that did NOT require more than the base year for the analysis. </a:t>
            </a:r>
          </a:p>
          <a:p>
            <a:r>
              <a:rPr lang="en-US" sz="1600" dirty="0"/>
              <a:t>Review and proof the LA3 - see tips in this presentation</a:t>
            </a:r>
          </a:p>
          <a:p>
            <a:r>
              <a:rPr lang="en-US" sz="1600" dirty="0"/>
              <a:t>Save the file. Make a note of file name and where you saved it!</a:t>
            </a:r>
          </a:p>
          <a:p>
            <a:r>
              <a:rPr lang="en-US" sz="1600" dirty="0"/>
              <a:t>Copy each sale row into the </a:t>
            </a:r>
            <a:r>
              <a:rPr lang="en-US" sz="1600" u="sng" dirty="0"/>
              <a:t>LA3 upload template </a:t>
            </a:r>
            <a:r>
              <a:rPr lang="en-US" sz="1600" dirty="0"/>
              <a:t>then bulk upload into DLS Gateway</a:t>
            </a:r>
          </a:p>
          <a:p>
            <a:r>
              <a:rPr lang="en-US" sz="1600" dirty="0"/>
              <a:t>Know how many sales records you should have!</a:t>
            </a:r>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a:t>Producing your LA3</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7" name="Content Placeholder 6" descr="A picture containing person, baby, toddler&#10;&#10;Description automatically generated">
            <a:extLst>
              <a:ext uri="{FF2B5EF4-FFF2-40B4-BE49-F238E27FC236}">
                <a16:creationId xmlns:a16="http://schemas.microsoft.com/office/drawing/2014/main" id="{DBDEC27E-1DDF-408B-9AE7-A25E4D699AD7}"/>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5954925" y="1002631"/>
            <a:ext cx="2346212" cy="2839633"/>
          </a:xfrm>
        </p:spPr>
      </p:pic>
      <p:sp>
        <p:nvSpPr>
          <p:cNvPr id="5" name="TextBox 4">
            <a:extLst>
              <a:ext uri="{FF2B5EF4-FFF2-40B4-BE49-F238E27FC236}">
                <a16:creationId xmlns:a16="http://schemas.microsoft.com/office/drawing/2014/main" id="{6E3C4533-083A-4353-9CB6-C52398639AF3}"/>
              </a:ext>
            </a:extLst>
          </p:cNvPr>
          <p:cNvSpPr txBox="1"/>
          <p:nvPr/>
        </p:nvSpPr>
        <p:spPr>
          <a:xfrm>
            <a:off x="5326601" y="3923930"/>
            <a:ext cx="3426782" cy="2308324"/>
          </a:xfrm>
          <a:prstGeom prst="rect">
            <a:avLst/>
          </a:prstGeom>
          <a:noFill/>
        </p:spPr>
        <p:txBody>
          <a:bodyPr wrap="square" rtlCol="0">
            <a:spAutoFit/>
          </a:bodyPr>
          <a:lstStyle/>
          <a:p>
            <a:pPr algn="ctr"/>
            <a:r>
              <a:rPr lang="en-US" sz="2800" dirty="0"/>
              <a:t>Your LA3 must contain columns </a:t>
            </a:r>
          </a:p>
          <a:p>
            <a:pPr algn="ctr"/>
            <a:r>
              <a:rPr lang="en-US" sz="6000" b="1" dirty="0">
                <a:solidFill>
                  <a:srgbClr val="FF0000"/>
                </a:solidFill>
              </a:rPr>
              <a:t>A – R</a:t>
            </a:r>
          </a:p>
          <a:p>
            <a:pPr algn="ctr"/>
            <a:r>
              <a:rPr lang="en-US" sz="2800" u="sng" dirty="0"/>
              <a:t>R</a:t>
            </a:r>
            <a:r>
              <a:rPr lang="en-US" sz="2800" dirty="0"/>
              <a:t>eady for </a:t>
            </a:r>
            <a:r>
              <a:rPr lang="en-US" sz="2800" u="sng" dirty="0"/>
              <a:t>R</a:t>
            </a:r>
            <a:r>
              <a:rPr lang="en-US" sz="2800" dirty="0"/>
              <a:t>eview</a:t>
            </a:r>
          </a:p>
        </p:txBody>
      </p:sp>
    </p:spTree>
    <p:extLst>
      <p:ext uri="{BB962C8B-B14F-4D97-AF65-F5344CB8AC3E}">
        <p14:creationId xmlns:p14="http://schemas.microsoft.com/office/powerpoint/2010/main" val="2061862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Found in Classification Code Book</a:t>
            </a:r>
          </a:p>
          <a:p>
            <a:r>
              <a:rPr lang="en-US" dirty="0"/>
              <a:t> </a:t>
            </a:r>
          </a:p>
        </p:txBody>
      </p:sp>
      <p:sp>
        <p:nvSpPr>
          <p:cNvPr id="3" name="Title 2"/>
          <p:cNvSpPr>
            <a:spLocks noGrp="1"/>
          </p:cNvSpPr>
          <p:nvPr>
            <p:ph type="title"/>
          </p:nvPr>
        </p:nvSpPr>
        <p:spPr/>
        <p:txBody>
          <a:bodyPr/>
          <a:lstStyle/>
          <a:p>
            <a:r>
              <a:rPr lang="en-US" dirty="0"/>
              <a:t>The LA3 Format</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
        <p:nvSpPr>
          <p:cNvPr id="5" name="Content Placeholder 4"/>
          <p:cNvSpPr>
            <a:spLocks noGrp="1"/>
          </p:cNvSpPr>
          <p:nvPr>
            <p:ph sz="quarter" idx="16"/>
          </p:nvPr>
        </p:nvSpPr>
        <p:spPr/>
        <p:txBody>
          <a:bodyPr/>
          <a:lstStyle/>
          <a:p>
            <a:endParaRPr lang="en-US" dirty="0"/>
          </a:p>
        </p:txBody>
      </p:sp>
      <p:pic>
        <p:nvPicPr>
          <p:cNvPr id="8" name="Picture 7">
            <a:extLst>
              <a:ext uri="{FF2B5EF4-FFF2-40B4-BE49-F238E27FC236}">
                <a16:creationId xmlns:a16="http://schemas.microsoft.com/office/drawing/2014/main" id="{7DFA8C04-FC89-48BB-B126-10F08DF92B5C}"/>
              </a:ext>
            </a:extLst>
          </p:cNvPr>
          <p:cNvPicPr>
            <a:picLocks noChangeAspect="1"/>
          </p:cNvPicPr>
          <p:nvPr/>
        </p:nvPicPr>
        <p:blipFill>
          <a:blip r:embed="rId2"/>
          <a:stretch>
            <a:fillRect/>
          </a:stretch>
        </p:blipFill>
        <p:spPr>
          <a:xfrm>
            <a:off x="113268" y="1287261"/>
            <a:ext cx="8871731" cy="5067043"/>
          </a:xfrm>
          <a:prstGeom prst="rect">
            <a:avLst/>
          </a:prstGeom>
        </p:spPr>
      </p:pic>
    </p:spTree>
    <p:extLst>
      <p:ext uri="{BB962C8B-B14F-4D97-AF65-F5344CB8AC3E}">
        <p14:creationId xmlns:p14="http://schemas.microsoft.com/office/powerpoint/2010/main" val="507010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Open your Excel sales file that was exported from your CAMA system. </a:t>
            </a:r>
          </a:p>
          <a:p>
            <a:r>
              <a:rPr lang="en-US" dirty="0"/>
              <a:t>Copy all the sale rows in the LA3 Upload Template</a:t>
            </a:r>
          </a:p>
          <a:p>
            <a:r>
              <a:rPr lang="en-US" dirty="0"/>
              <a:t>Name and save the LA3 Upload Template to your desktop</a:t>
            </a:r>
          </a:p>
          <a:p>
            <a:r>
              <a:rPr lang="en-US" dirty="0"/>
              <a:t>Log into DLS Gateway and click the LA3 tab. Click Bulk Upload from the menu on the left. </a:t>
            </a:r>
          </a:p>
          <a:p>
            <a:endParaRPr lang="en-US" dirty="0"/>
          </a:p>
          <a:p>
            <a:endParaRPr lang="en-US" dirty="0"/>
          </a:p>
        </p:txBody>
      </p:sp>
      <p:sp>
        <p:nvSpPr>
          <p:cNvPr id="3" name="Title 2"/>
          <p:cNvSpPr>
            <a:spLocks noGrp="1"/>
          </p:cNvSpPr>
          <p:nvPr>
            <p:ph type="title"/>
          </p:nvPr>
        </p:nvSpPr>
        <p:spPr/>
        <p:txBody>
          <a:bodyPr/>
          <a:lstStyle/>
          <a:p>
            <a:r>
              <a:rPr lang="en-US" dirty="0"/>
              <a:t>Bulk Upload of the LA3</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9" name="Content Placeholder 8">
            <a:extLst>
              <a:ext uri="{FF2B5EF4-FFF2-40B4-BE49-F238E27FC236}">
                <a16:creationId xmlns:a16="http://schemas.microsoft.com/office/drawing/2014/main" id="{2C570725-AD1F-485F-B8B1-9BABC5464F7D}"/>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672454" y="2789308"/>
            <a:ext cx="7799091" cy="3373658"/>
          </a:xfrm>
        </p:spPr>
      </p:pic>
    </p:spTree>
    <p:extLst>
      <p:ext uri="{BB962C8B-B14F-4D97-AF65-F5344CB8AC3E}">
        <p14:creationId xmlns:p14="http://schemas.microsoft.com/office/powerpoint/2010/main" val="723175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Your advisor has flagged a few sales that you need to make edits on. </a:t>
            </a:r>
          </a:p>
          <a:p>
            <a:pPr marL="342900" indent="-342900">
              <a:buFont typeface="+mj-lt"/>
              <a:buAutoNum type="arabicPeriod"/>
            </a:pPr>
            <a:r>
              <a:rPr lang="en-US" dirty="0"/>
              <a:t>Make the changes in your CAMA system</a:t>
            </a:r>
          </a:p>
          <a:p>
            <a:pPr marL="342900" indent="-342900">
              <a:buFont typeface="+mj-lt"/>
              <a:buAutoNum type="arabicPeriod"/>
            </a:pPr>
            <a:r>
              <a:rPr lang="en-US" dirty="0"/>
              <a:t>Make the changes in your sales file (Excel file)</a:t>
            </a:r>
          </a:p>
          <a:p>
            <a:pPr marL="342900" indent="-342900">
              <a:buFont typeface="+mj-lt"/>
              <a:buAutoNum type="arabicPeriod"/>
            </a:pPr>
            <a:r>
              <a:rPr lang="en-US" dirty="0"/>
              <a:t>Make the changes in DLS Gateway to your uploaded and unlocked LA3 using the Search/Update/Delete tool</a:t>
            </a:r>
          </a:p>
        </p:txBody>
      </p:sp>
      <p:sp>
        <p:nvSpPr>
          <p:cNvPr id="3" name="Title 2"/>
          <p:cNvSpPr>
            <a:spLocks noGrp="1"/>
          </p:cNvSpPr>
          <p:nvPr>
            <p:ph type="title"/>
          </p:nvPr>
        </p:nvSpPr>
        <p:spPr/>
        <p:txBody>
          <a:bodyPr/>
          <a:lstStyle/>
          <a:p>
            <a:r>
              <a:rPr lang="en-US" dirty="0"/>
              <a:t>Editing Sales in the LA3 </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8" name="Content Placeholder 7">
            <a:extLst>
              <a:ext uri="{FF2B5EF4-FFF2-40B4-BE49-F238E27FC236}">
                <a16:creationId xmlns:a16="http://schemas.microsoft.com/office/drawing/2014/main" id="{71FE300A-AB61-4B31-B142-338B84D13ACD}"/>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896645" y="2640978"/>
            <a:ext cx="6690679" cy="3713327"/>
          </a:xfrm>
        </p:spPr>
      </p:pic>
    </p:spTree>
    <p:extLst>
      <p:ext uri="{BB962C8B-B14F-4D97-AF65-F5344CB8AC3E}">
        <p14:creationId xmlns:p14="http://schemas.microsoft.com/office/powerpoint/2010/main" val="1592701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470001" y="1032387"/>
            <a:ext cx="5415894" cy="5321918"/>
          </a:xfrm>
        </p:spPr>
        <p:txBody>
          <a:bodyPr/>
          <a:lstStyle/>
          <a:p>
            <a:r>
              <a:rPr lang="en-US" sz="1600" dirty="0"/>
              <a:t>Sometimes you need to start over with a new sales file. </a:t>
            </a:r>
          </a:p>
          <a:p>
            <a:r>
              <a:rPr lang="en-US" sz="1600" dirty="0"/>
              <a:t>Your advisor can unlock the LA15 and LA3.</a:t>
            </a:r>
          </a:p>
          <a:p>
            <a:endParaRPr lang="en-US" sz="1600" dirty="0"/>
          </a:p>
          <a:p>
            <a:r>
              <a:rPr lang="en-US" sz="1600" dirty="0"/>
              <a:t>You have to delete the old sales file from 2 places in Gateway:</a:t>
            </a:r>
          </a:p>
          <a:p>
            <a:r>
              <a:rPr lang="en-US" sz="1600" dirty="0"/>
              <a:t>1</a:t>
            </a:r>
            <a:r>
              <a:rPr lang="en-US" sz="1600" baseline="30000" dirty="0"/>
              <a:t>st</a:t>
            </a:r>
            <a:r>
              <a:rPr lang="en-US" sz="1600" dirty="0"/>
              <a:t> Delete the sale records from the Search/Update/Delete page</a:t>
            </a:r>
          </a:p>
          <a:p>
            <a:r>
              <a:rPr lang="en-US" sz="1600" dirty="0"/>
              <a:t>	In Search/Update/Delete page, click Search</a:t>
            </a:r>
          </a:p>
          <a:p>
            <a:r>
              <a:rPr lang="en-US" sz="1600" dirty="0"/>
              <a:t>	After all your sale records come up, scroll to 	the bottom of the page and click </a:t>
            </a:r>
          </a:p>
          <a:p>
            <a:r>
              <a:rPr lang="en-US" sz="1600" dirty="0"/>
              <a:t>	</a:t>
            </a:r>
          </a:p>
          <a:p>
            <a:endParaRPr lang="en-US" sz="1600" dirty="0"/>
          </a:p>
          <a:p>
            <a:r>
              <a:rPr lang="en-US" sz="1600" dirty="0"/>
              <a:t>2</a:t>
            </a:r>
            <a:r>
              <a:rPr lang="en-US" sz="1600" baseline="30000" dirty="0"/>
              <a:t>nd</a:t>
            </a:r>
            <a:r>
              <a:rPr lang="en-US" sz="1600" dirty="0"/>
              <a:t> Delete the Uploaded File from the Bulk Upload page. 	</a:t>
            </a:r>
          </a:p>
          <a:p>
            <a:r>
              <a:rPr lang="en-US" sz="1600" dirty="0"/>
              <a:t>	Click </a:t>
            </a:r>
          </a:p>
        </p:txBody>
      </p:sp>
      <p:sp>
        <p:nvSpPr>
          <p:cNvPr id="3" name="Title 2"/>
          <p:cNvSpPr>
            <a:spLocks noGrp="1"/>
          </p:cNvSpPr>
          <p:nvPr>
            <p:ph type="title"/>
          </p:nvPr>
        </p:nvSpPr>
        <p:spPr/>
        <p:txBody>
          <a:bodyPr/>
          <a:lstStyle/>
          <a:p>
            <a:r>
              <a:rPr lang="en-US" dirty="0"/>
              <a:t>How to delete LA3 from Gateway</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pic>
        <p:nvPicPr>
          <p:cNvPr id="7" name="Content Placeholder 6" descr="Graphical user interface, text, application, email&#10;&#10;Description automatically generated">
            <a:extLst>
              <a:ext uri="{FF2B5EF4-FFF2-40B4-BE49-F238E27FC236}">
                <a16:creationId xmlns:a16="http://schemas.microsoft.com/office/drawing/2014/main" id="{C714C620-350B-4B29-A872-159E6E7E07FA}"/>
              </a:ext>
            </a:extLst>
          </p:cNvPr>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6180273" y="1386375"/>
            <a:ext cx="2809632" cy="2508034"/>
          </a:xfrm>
        </p:spPr>
      </p:pic>
      <p:pic>
        <p:nvPicPr>
          <p:cNvPr id="11" name="Picture 10" descr="Graphical user interface, text, application&#10;&#10;Description automatically generated">
            <a:extLst>
              <a:ext uri="{FF2B5EF4-FFF2-40B4-BE49-F238E27FC236}">
                <a16:creationId xmlns:a16="http://schemas.microsoft.com/office/drawing/2014/main" id="{EECD9AE4-03C9-4A94-B658-8AC317CF39DD}"/>
              </a:ext>
            </a:extLst>
          </p:cNvPr>
          <p:cNvPicPr>
            <a:picLocks noChangeAspect="1"/>
          </p:cNvPicPr>
          <p:nvPr/>
        </p:nvPicPr>
        <p:blipFill rotWithShape="1">
          <a:blip r:embed="rId4">
            <a:extLst>
              <a:ext uri="{28A0092B-C50C-407E-A947-70E740481C1C}">
                <a14:useLocalDpi xmlns:a14="http://schemas.microsoft.com/office/drawing/2010/main" val="0"/>
              </a:ext>
            </a:extLst>
          </a:blip>
          <a:srcRect l="49118" t="54152" r="12311"/>
          <a:stretch/>
        </p:blipFill>
        <p:spPr>
          <a:xfrm>
            <a:off x="3499859" y="4248397"/>
            <a:ext cx="2144281" cy="570635"/>
          </a:xfrm>
          <a:prstGeom prst="rect">
            <a:avLst/>
          </a:prstGeom>
        </p:spPr>
      </p:pic>
      <p:sp>
        <p:nvSpPr>
          <p:cNvPr id="8" name="Arrow: Right 7">
            <a:extLst>
              <a:ext uri="{FF2B5EF4-FFF2-40B4-BE49-F238E27FC236}">
                <a16:creationId xmlns:a16="http://schemas.microsoft.com/office/drawing/2014/main" id="{9AEC07FC-AAD7-4C63-8571-F5BC0747982D}"/>
              </a:ext>
            </a:extLst>
          </p:cNvPr>
          <p:cNvSpPr/>
          <p:nvPr/>
        </p:nvSpPr>
        <p:spPr>
          <a:xfrm>
            <a:off x="5654432" y="2029982"/>
            <a:ext cx="729835" cy="224488"/>
          </a:xfrm>
          <a:prstGeom prst="rightArrow">
            <a:avLst/>
          </a:prstGeom>
          <a:solidFill>
            <a:srgbClr val="FD4545"/>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2nd</a:t>
            </a:r>
          </a:p>
        </p:txBody>
      </p:sp>
      <p:sp>
        <p:nvSpPr>
          <p:cNvPr id="9" name="Arrow: Right 8">
            <a:extLst>
              <a:ext uri="{FF2B5EF4-FFF2-40B4-BE49-F238E27FC236}">
                <a16:creationId xmlns:a16="http://schemas.microsoft.com/office/drawing/2014/main" id="{A96ACF01-5E49-4B59-BBAC-58E1671CF417}"/>
              </a:ext>
            </a:extLst>
          </p:cNvPr>
          <p:cNvSpPr/>
          <p:nvPr/>
        </p:nvSpPr>
        <p:spPr>
          <a:xfrm>
            <a:off x="5654432" y="1748578"/>
            <a:ext cx="729835" cy="224488"/>
          </a:xfrm>
          <a:prstGeom prst="rightArrow">
            <a:avLst/>
          </a:prstGeom>
          <a:solidFill>
            <a:srgbClr val="FF0000"/>
          </a:solidFill>
          <a:ln>
            <a:solidFill>
              <a:srgbClr val="FD45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1st</a:t>
            </a:r>
          </a:p>
        </p:txBody>
      </p:sp>
      <p:pic>
        <p:nvPicPr>
          <p:cNvPr id="13" name="Picture 12">
            <a:extLst>
              <a:ext uri="{FF2B5EF4-FFF2-40B4-BE49-F238E27FC236}">
                <a16:creationId xmlns:a16="http://schemas.microsoft.com/office/drawing/2014/main" id="{1E6AB969-1688-4747-893B-20C8A70984EF}"/>
              </a:ext>
            </a:extLst>
          </p:cNvPr>
          <p:cNvPicPr>
            <a:picLocks noChangeAspect="1"/>
          </p:cNvPicPr>
          <p:nvPr/>
        </p:nvPicPr>
        <p:blipFill rotWithShape="1">
          <a:blip r:embed="rId5">
            <a:extLst>
              <a:ext uri="{28A0092B-C50C-407E-A947-70E740481C1C}">
                <a14:useLocalDpi xmlns:a14="http://schemas.microsoft.com/office/drawing/2010/main" val="0"/>
              </a:ext>
            </a:extLst>
          </a:blip>
          <a:srcRect t="41833"/>
          <a:stretch/>
        </p:blipFill>
        <p:spPr>
          <a:xfrm>
            <a:off x="2015222" y="5606328"/>
            <a:ext cx="2144281" cy="616122"/>
          </a:xfrm>
          <a:prstGeom prst="rect">
            <a:avLst/>
          </a:prstGeom>
        </p:spPr>
      </p:pic>
    </p:spTree>
    <p:extLst>
      <p:ext uri="{BB962C8B-B14F-4D97-AF65-F5344CB8AC3E}">
        <p14:creationId xmlns:p14="http://schemas.microsoft.com/office/powerpoint/2010/main" val="4209033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2E8F325-10AB-4360-949A-85D3F84FFA27}"/>
              </a:ext>
            </a:extLst>
          </p:cNvPr>
          <p:cNvPicPr>
            <a:picLocks noGrp="1" noChangeAspect="1"/>
          </p:cNvPicPr>
          <p:nvPr>
            <p:ph sz="quarter" idx="16"/>
          </p:nvPr>
        </p:nvPicPr>
        <p:blipFill>
          <a:blip r:embed="rId2">
            <a:extLst>
              <a:ext uri="{28A0092B-C50C-407E-A947-70E740481C1C}">
                <a14:useLocalDpi xmlns:a14="http://schemas.microsoft.com/office/drawing/2010/main" val="0"/>
              </a:ext>
            </a:extLst>
          </a:blip>
          <a:stretch>
            <a:fillRect/>
          </a:stretch>
        </p:blipFill>
        <p:spPr>
          <a:xfrm>
            <a:off x="4425834" y="3008894"/>
            <a:ext cx="4397298" cy="3359215"/>
          </a:xfrm>
        </p:spPr>
      </p:pic>
      <p:sp>
        <p:nvSpPr>
          <p:cNvPr id="2" name="Content Placeholder 1"/>
          <p:cNvSpPr>
            <a:spLocks noGrp="1"/>
          </p:cNvSpPr>
          <p:nvPr>
            <p:ph sz="quarter" idx="14"/>
          </p:nvPr>
        </p:nvSpPr>
        <p:spPr>
          <a:xfrm>
            <a:off x="470001" y="1084297"/>
            <a:ext cx="8353131" cy="5270007"/>
          </a:xfrm>
        </p:spPr>
        <p:txBody>
          <a:bodyPr/>
          <a:lstStyle/>
          <a:p>
            <a:r>
              <a:rPr lang="en-US" dirty="0"/>
              <a:t>Update your communities Local Officials Directory and do the Assessors Certification with your Town/City Clerk for the fiscal year you will be working on</a:t>
            </a:r>
          </a:p>
          <a:p>
            <a:r>
              <a:rPr lang="en-US" dirty="0"/>
              <a:t>Revised and Omitted and Audited Personal Property</a:t>
            </a:r>
          </a:p>
          <a:p>
            <a:r>
              <a:rPr lang="en-US" dirty="0"/>
              <a:t>Amended New Growth LA13A</a:t>
            </a:r>
          </a:p>
          <a:p>
            <a:r>
              <a:rPr lang="en-US" dirty="0"/>
              <a:t>LA3 </a:t>
            </a:r>
          </a:p>
          <a:p>
            <a:r>
              <a:rPr lang="en-US" dirty="0"/>
              <a:t>LA15- auto populated by the LA3. </a:t>
            </a:r>
          </a:p>
          <a:p>
            <a:r>
              <a:rPr lang="en-US" dirty="0"/>
              <a:t>LA4 with a copy of your CAMA system LA4 uploaded in the Current Documents and Board of Assessor Authorization/Signatures</a:t>
            </a:r>
          </a:p>
          <a:p>
            <a:r>
              <a:rPr lang="en-US" dirty="0"/>
              <a:t>LA13 with New Growth Template uploaded to Current Documents</a:t>
            </a:r>
          </a:p>
          <a:p>
            <a:r>
              <a:rPr lang="en-US" dirty="0"/>
              <a:t>Classification Hearing</a:t>
            </a:r>
          </a:p>
          <a:p>
            <a:r>
              <a:rPr lang="en-US" dirty="0"/>
              <a:t>Tax Rate</a:t>
            </a:r>
          </a:p>
          <a:p>
            <a:endParaRPr lang="en-US" dirty="0"/>
          </a:p>
          <a:p>
            <a:r>
              <a:rPr lang="en-US" dirty="0"/>
              <a:t>Make life easier on your office- Submit all your </a:t>
            </a:r>
          </a:p>
          <a:p>
            <a:r>
              <a:rPr lang="en-US" dirty="0"/>
              <a:t>Gateway Reports </a:t>
            </a:r>
            <a:r>
              <a:rPr lang="en-US" b="1" i="1" u="sng" dirty="0">
                <a:solidFill>
                  <a:srgbClr val="FF0000"/>
                </a:solidFill>
              </a:rPr>
              <a:t>early</a:t>
            </a:r>
            <a:r>
              <a:rPr lang="en-US" dirty="0"/>
              <a:t> for your Advisor to review,</a:t>
            </a:r>
          </a:p>
          <a:p>
            <a:r>
              <a:rPr lang="en-US" dirty="0"/>
              <a:t>including your LA3! </a:t>
            </a:r>
          </a:p>
          <a:p>
            <a:r>
              <a:rPr lang="en-US" dirty="0"/>
              <a:t> </a:t>
            </a:r>
          </a:p>
        </p:txBody>
      </p:sp>
      <p:sp>
        <p:nvSpPr>
          <p:cNvPr id="3" name="Title 2"/>
          <p:cNvSpPr>
            <a:spLocks noGrp="1"/>
          </p:cNvSpPr>
          <p:nvPr>
            <p:ph type="title"/>
          </p:nvPr>
        </p:nvSpPr>
        <p:spPr/>
        <p:txBody>
          <a:bodyPr/>
          <a:lstStyle/>
          <a:p>
            <a:r>
              <a:rPr lang="en-US" dirty="0"/>
              <a:t>The Interim Year Approval Process</a:t>
            </a:r>
          </a:p>
        </p:txBody>
      </p:sp>
      <p:sp>
        <p:nvSpPr>
          <p:cNvPr id="4" name="Content Placeholder 3"/>
          <p:cNvSpPr>
            <a:spLocks noGrp="1"/>
          </p:cNvSpPr>
          <p:nvPr>
            <p:ph sz="quarter" idx="15"/>
          </p:nvPr>
        </p:nvSpPr>
        <p:spPr/>
        <p:txBody>
          <a:bodyPr/>
          <a:lstStyle/>
          <a:p>
            <a:r>
              <a:rPr lang="en-US" dirty="0"/>
              <a:t>LA3 Tips for MCAA by Division of Local Services, Bureau of Local Assessment</a:t>
            </a:r>
          </a:p>
        </p:txBody>
      </p:sp>
    </p:spTree>
    <p:extLst>
      <p:ext uri="{BB962C8B-B14F-4D97-AF65-F5344CB8AC3E}">
        <p14:creationId xmlns:p14="http://schemas.microsoft.com/office/powerpoint/2010/main" val="1540691415"/>
      </p:ext>
    </p:extLst>
  </p:cSld>
  <p:clrMapOvr>
    <a:masterClrMapping/>
  </p:clrMapOvr>
</p:sld>
</file>

<file path=ppt/theme/theme1.xml><?xml version="1.0" encoding="utf-8"?>
<a:theme xmlns:a="http://schemas.openxmlformats.org/drawingml/2006/main" name="Gov's Office Master 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OV office template 060517 simple.pptx  -  Read-Only" id="{4FEEAA92-C0E8-406E-B3A7-FAF4D4D4F9EB}" vid="{4367E0A5-DE84-4A78-A51E-24AC688A496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DLS Presentation Template</Template>
  <TotalTime>4691</TotalTime>
  <Words>2505</Words>
  <Application>Microsoft Office PowerPoint</Application>
  <PresentationFormat>On-screen Show (4:3)</PresentationFormat>
  <Paragraphs>250</Paragraphs>
  <Slides>21</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Verdana</vt:lpstr>
      <vt:lpstr>Gov's Office Master Template</vt:lpstr>
      <vt:lpstr>Commonwealth of Massachusetts     </vt:lpstr>
      <vt:lpstr>The LA3 - Sales Analysis Period</vt:lpstr>
      <vt:lpstr>The LA3 - Sales Time Periods</vt:lpstr>
      <vt:lpstr>Sales Verification Resources</vt:lpstr>
      <vt:lpstr>LA3 Common NAL Sale Coding Helpful Hints- NAL R Code Resales</vt:lpstr>
      <vt:lpstr>LA3 Common NAL Sale Coding Helpful Hints- G and V Codes</vt:lpstr>
      <vt:lpstr>LA3 Common NAL Sale Coding Helpful Hints- G and V</vt:lpstr>
      <vt:lpstr>LA3 Common NAL Sale Coding Helpful Hints- N</vt:lpstr>
      <vt:lpstr>LA3 Common NAL Sale Coding Helpful Hints- N</vt:lpstr>
      <vt:lpstr>LA3 Common NAL Sale Coding Helpful Hints- B</vt:lpstr>
      <vt:lpstr>NAL P</vt:lpstr>
      <vt:lpstr>Price Quartiles </vt:lpstr>
      <vt:lpstr>Date Quartiles</vt:lpstr>
      <vt:lpstr>LA3 Review Tips</vt:lpstr>
      <vt:lpstr>The LA3 – Points to Ponder</vt:lpstr>
      <vt:lpstr>Producing your LA3</vt:lpstr>
      <vt:lpstr>The LA3 Format</vt:lpstr>
      <vt:lpstr>Bulk Upload of the LA3</vt:lpstr>
      <vt:lpstr>Editing Sales in the LA3 </vt:lpstr>
      <vt:lpstr>How to delete LA3 from Gateway</vt:lpstr>
      <vt:lpstr>The Interim Year Approval Process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Commonwealth of Massachusetts</dc:title>
  <dc:creator>Boucher, Rebecca (DOR)</dc:creator>
  <cp:lastModifiedBy>Kevin Rudden</cp:lastModifiedBy>
  <cp:revision>37</cp:revision>
  <cp:lastPrinted>2022-07-13T11:42:43Z</cp:lastPrinted>
  <dcterms:created xsi:type="dcterms:W3CDTF">2021-02-24T13:22:25Z</dcterms:created>
  <dcterms:modified xsi:type="dcterms:W3CDTF">2022-10-04T12:34:52Z</dcterms:modified>
</cp:coreProperties>
</file>