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82" r:id="rId2"/>
    <p:sldId id="256" r:id="rId3"/>
    <p:sldId id="267" r:id="rId4"/>
    <p:sldId id="257" r:id="rId5"/>
    <p:sldId id="281" r:id="rId6"/>
    <p:sldId id="259" r:id="rId7"/>
    <p:sldId id="258" r:id="rId8"/>
    <p:sldId id="260" r:id="rId9"/>
    <p:sldId id="261" r:id="rId10"/>
    <p:sldId id="262" r:id="rId11"/>
    <p:sldId id="263" r:id="rId12"/>
    <p:sldId id="280" r:id="rId13"/>
    <p:sldId id="266" r:id="rId14"/>
    <p:sldId id="278" r:id="rId15"/>
    <p:sldId id="279" r:id="rId16"/>
    <p:sldId id="268" r:id="rId17"/>
    <p:sldId id="269" r:id="rId18"/>
    <p:sldId id="270" r:id="rId19"/>
    <p:sldId id="271" r:id="rId20"/>
    <p:sldId id="272" r:id="rId21"/>
    <p:sldId id="283" r:id="rId22"/>
    <p:sldId id="273" r:id="rId23"/>
    <p:sldId id="284" r:id="rId24"/>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3A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89"/>
    <p:restoredTop sz="94610"/>
  </p:normalViewPr>
  <p:slideViewPr>
    <p:cSldViewPr snapToGrid="0" snapToObjects="1">
      <p:cViewPr varScale="1">
        <p:scale>
          <a:sx n="172" d="100"/>
          <a:sy n="172" d="100"/>
        </p:scale>
        <p:origin x="200"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5842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124AB-8D69-C9B1-E59E-FC5624738D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10D07A-0237-A5DF-B0B2-14C8FEAAC4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37D8D9-F59C-72B3-332C-5E3B02DE1D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136E5C-D77D-1F44-86D9-BAE61B18296C}"/>
              </a:ext>
            </a:extLst>
          </p:cNvPr>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3011313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5397F-FE53-7344-A07E-3A2844A6CF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1CF8C-A792-790F-9D0E-4A821C8D3F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839322-0B51-6231-BCE1-7285ED7043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358825-6F16-043D-41F1-508FAA8807AA}"/>
              </a:ext>
            </a:extLst>
          </p:cNvPr>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619276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90257-F116-430E-ABC3-9E953F5C52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80E601-4808-6E28-69D5-E9C2018132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109E6D-6D73-B309-3A9B-76B6EAC8D2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CFCFD6-D7AF-30B0-D1A5-5000B1297EDC}"/>
              </a:ext>
            </a:extLst>
          </p:cNvPr>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4171787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9D904-7AE0-E44F-2D65-FAEAA4D851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287A11-E419-7544-F7EB-21EDD5E4EE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F29DB-02C8-1E60-60E0-C62B555772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4E52DA-8183-4A0E-E14D-7352404445A1}"/>
              </a:ext>
            </a:extLst>
          </p:cNvPr>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277337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09DE8-8A96-59D6-9513-A638A59F83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900EC9-17BD-FC25-9298-4AA25580B3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633775-D381-10DB-BB09-390A9BFE78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7B122B-E1AD-074D-9F49-390CBE3E499F}"/>
              </a:ext>
            </a:extLst>
          </p:cNvPr>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871919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80F11-4A62-F4FD-60F4-4D6E96CE13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C6FEA0-3AA3-AA7A-78F2-8AAB616801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1268AE-D479-4431-D12F-53DEEEA8C1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2EB361-F4B5-766D-F351-6306629511E2}"/>
              </a:ext>
            </a:extLst>
          </p:cNvPr>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4021467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A1820"/>
        </a:solidFill>
        <a:effectLst/>
      </p:bgPr>
    </p:bg>
    <p:spTree>
      <p:nvGrpSpPr>
        <p:cNvPr id="1" name="">
          <a:extLst>
            <a:ext uri="{FF2B5EF4-FFF2-40B4-BE49-F238E27FC236}">
              <a16:creationId xmlns:a16="http://schemas.microsoft.com/office/drawing/2014/main" id="{53A96A59-9C10-1DBB-234B-D82B275991E7}"/>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0D3BAE7A-E034-D7B0-AEE5-A60DF39CD30C}"/>
              </a:ext>
            </a:extLst>
          </p:cNvPr>
          <p:cNvSpPr/>
          <p:nvPr/>
        </p:nvSpPr>
        <p:spPr>
          <a:xfrm>
            <a:off x="0" y="0"/>
            <a:ext cx="457200" cy="5143500"/>
          </a:xfrm>
          <a:prstGeom prst="rect">
            <a:avLst/>
          </a:prstGeom>
          <a:solidFill>
            <a:srgbClr val="111E28"/>
          </a:solidFill>
          <a:ln w="12700">
            <a:solidFill>
              <a:srgbClr val="111E28"/>
            </a:solidFill>
            <a:prstDash val="solid"/>
          </a:ln>
        </p:spPr>
        <p:txBody>
          <a:bodyPr/>
          <a:lstStyle/>
          <a:p>
            <a:endParaRPr lang="en-US"/>
          </a:p>
        </p:txBody>
      </p:sp>
      <p:sp>
        <p:nvSpPr>
          <p:cNvPr id="3" name="Shape 1">
            <a:extLst>
              <a:ext uri="{FF2B5EF4-FFF2-40B4-BE49-F238E27FC236}">
                <a16:creationId xmlns:a16="http://schemas.microsoft.com/office/drawing/2014/main" id="{4940FB07-FA56-B1A0-367B-8261527ECC31}"/>
              </a:ext>
            </a:extLst>
          </p:cNvPr>
          <p:cNvSpPr/>
          <p:nvPr/>
        </p:nvSpPr>
        <p:spPr>
          <a:xfrm>
            <a:off x="0" y="0"/>
            <a:ext cx="64008" cy="5143500"/>
          </a:xfrm>
          <a:prstGeom prst="rect">
            <a:avLst/>
          </a:prstGeom>
          <a:solidFill>
            <a:srgbClr val="D4A017"/>
          </a:solidFill>
          <a:ln w="12700">
            <a:solidFill>
              <a:srgbClr val="D4A017"/>
            </a:solidFill>
            <a:prstDash val="solid"/>
          </a:ln>
        </p:spPr>
        <p:txBody>
          <a:bodyPr/>
          <a:lstStyle/>
          <a:p>
            <a:endParaRPr lang="en-US"/>
          </a:p>
        </p:txBody>
      </p:sp>
      <p:sp>
        <p:nvSpPr>
          <p:cNvPr id="6" name="Text 4">
            <a:extLst>
              <a:ext uri="{FF2B5EF4-FFF2-40B4-BE49-F238E27FC236}">
                <a16:creationId xmlns:a16="http://schemas.microsoft.com/office/drawing/2014/main" id="{E3291F87-34E2-93C2-C178-7CB5DFA0F36C}"/>
              </a:ext>
            </a:extLst>
          </p:cNvPr>
          <p:cNvSpPr/>
          <p:nvPr/>
        </p:nvSpPr>
        <p:spPr>
          <a:xfrm>
            <a:off x="640080" y="365760"/>
            <a:ext cx="5120640" cy="219456"/>
          </a:xfrm>
          <a:prstGeom prst="rect">
            <a:avLst/>
          </a:prstGeom>
          <a:noFill/>
          <a:ln/>
        </p:spPr>
        <p:txBody>
          <a:bodyPr wrap="square" rtlCol="0" anchor="ctr"/>
          <a:lstStyle/>
          <a:p>
            <a:pPr marL="0" indent="0">
              <a:buNone/>
            </a:pPr>
            <a:r>
              <a:rPr lang="en-US" sz="900" b="1" kern="0" spc="400" dirty="0">
                <a:solidFill>
                  <a:srgbClr val="D4A017"/>
                </a:solidFill>
              </a:rPr>
              <a:t>JEAN FOR COUNCIL</a:t>
            </a:r>
            <a:endParaRPr lang="en-US" sz="900" dirty="0"/>
          </a:p>
        </p:txBody>
      </p:sp>
      <p:sp>
        <p:nvSpPr>
          <p:cNvPr id="7" name="Text 5">
            <a:extLst>
              <a:ext uri="{FF2B5EF4-FFF2-40B4-BE49-F238E27FC236}">
                <a16:creationId xmlns:a16="http://schemas.microsoft.com/office/drawing/2014/main" id="{ADA01115-8152-7F9B-A8B5-6CE3488C377F}"/>
              </a:ext>
            </a:extLst>
          </p:cNvPr>
          <p:cNvSpPr/>
          <p:nvPr/>
        </p:nvSpPr>
        <p:spPr>
          <a:xfrm>
            <a:off x="640080" y="1280159"/>
            <a:ext cx="5120640" cy="658368"/>
          </a:xfrm>
          <a:prstGeom prst="rect">
            <a:avLst/>
          </a:prstGeom>
          <a:noFill/>
          <a:ln/>
        </p:spPr>
        <p:txBody>
          <a:bodyPr wrap="square" rtlCol="0" anchor="ctr"/>
          <a:lstStyle/>
          <a:p>
            <a:pPr marL="0" indent="0">
              <a:buNone/>
            </a:pPr>
            <a:r>
              <a:rPr lang="en-US" sz="8000" b="1" dirty="0">
                <a:solidFill>
                  <a:srgbClr val="FFFFFF"/>
                </a:solidFill>
                <a:latin typeface="Calibri" pitchFamily="34" charset="0"/>
                <a:ea typeface="Calibri" pitchFamily="34" charset="-122"/>
                <a:cs typeface="Calibri" pitchFamily="34" charset="-120"/>
              </a:rPr>
              <a:t>Good</a:t>
            </a:r>
            <a:endParaRPr lang="en-US" sz="8000" dirty="0"/>
          </a:p>
        </p:txBody>
      </p:sp>
      <p:sp>
        <p:nvSpPr>
          <p:cNvPr id="8" name="Text 6">
            <a:extLst>
              <a:ext uri="{FF2B5EF4-FFF2-40B4-BE49-F238E27FC236}">
                <a16:creationId xmlns:a16="http://schemas.microsoft.com/office/drawing/2014/main" id="{4A2963B2-3820-2733-01D5-E110A87FDA9A}"/>
              </a:ext>
            </a:extLst>
          </p:cNvPr>
          <p:cNvSpPr/>
          <p:nvPr/>
        </p:nvSpPr>
        <p:spPr>
          <a:xfrm>
            <a:off x="640079" y="2242566"/>
            <a:ext cx="7119851" cy="658368"/>
          </a:xfrm>
          <a:prstGeom prst="rect">
            <a:avLst/>
          </a:prstGeom>
          <a:noFill/>
          <a:ln/>
        </p:spPr>
        <p:txBody>
          <a:bodyPr wrap="square" rtlCol="0" anchor="ctr"/>
          <a:lstStyle/>
          <a:p>
            <a:pPr marL="0" indent="0">
              <a:buNone/>
            </a:pPr>
            <a:r>
              <a:rPr lang="en-US" sz="8000" b="1" dirty="0">
                <a:solidFill>
                  <a:srgbClr val="D4A017"/>
                </a:solidFill>
                <a:latin typeface="Calibri" pitchFamily="34" charset="0"/>
                <a:ea typeface="Calibri" pitchFamily="34" charset="-122"/>
                <a:cs typeface="Calibri" pitchFamily="34" charset="-120"/>
              </a:rPr>
              <a:t>Morning!</a:t>
            </a:r>
            <a:endParaRPr lang="en-US" sz="8000" dirty="0"/>
          </a:p>
        </p:txBody>
      </p:sp>
      <p:sp>
        <p:nvSpPr>
          <p:cNvPr id="9" name="Shape 7">
            <a:extLst>
              <a:ext uri="{FF2B5EF4-FFF2-40B4-BE49-F238E27FC236}">
                <a16:creationId xmlns:a16="http://schemas.microsoft.com/office/drawing/2014/main" id="{9862E333-CCBD-4F6D-A8DC-B242606301E8}"/>
              </a:ext>
            </a:extLst>
          </p:cNvPr>
          <p:cNvSpPr/>
          <p:nvPr/>
        </p:nvSpPr>
        <p:spPr>
          <a:xfrm>
            <a:off x="640080" y="3204972"/>
            <a:ext cx="4109890" cy="45719"/>
          </a:xfrm>
          <a:prstGeom prst="rect">
            <a:avLst/>
          </a:prstGeom>
          <a:solidFill>
            <a:srgbClr val="D4A017"/>
          </a:solidFill>
          <a:ln w="12700">
            <a:solidFill>
              <a:srgbClr val="D4A017"/>
            </a:solidFill>
            <a:prstDash val="solid"/>
          </a:ln>
        </p:spPr>
        <p:txBody>
          <a:bodyPr/>
          <a:lstStyle/>
          <a:p>
            <a:endParaRPr lang="en-US"/>
          </a:p>
        </p:txBody>
      </p:sp>
      <p:sp>
        <p:nvSpPr>
          <p:cNvPr id="10" name="Text 8">
            <a:extLst>
              <a:ext uri="{FF2B5EF4-FFF2-40B4-BE49-F238E27FC236}">
                <a16:creationId xmlns:a16="http://schemas.microsoft.com/office/drawing/2014/main" id="{E122DC21-3E79-B595-E7A9-8A80A93E58AC}"/>
              </a:ext>
            </a:extLst>
          </p:cNvPr>
          <p:cNvSpPr/>
          <p:nvPr/>
        </p:nvSpPr>
        <p:spPr>
          <a:xfrm>
            <a:off x="640080" y="3595877"/>
            <a:ext cx="5120640" cy="347472"/>
          </a:xfrm>
          <a:prstGeom prst="rect">
            <a:avLst/>
          </a:prstGeom>
          <a:noFill/>
          <a:ln/>
        </p:spPr>
        <p:txBody>
          <a:bodyPr wrap="square" rtlCol="0" anchor="ctr"/>
          <a:lstStyle/>
          <a:p>
            <a:pPr marL="0" indent="0">
              <a:buNone/>
            </a:pPr>
            <a:r>
              <a:rPr lang="en-US" sz="1400" i="1" dirty="0">
                <a:solidFill>
                  <a:srgbClr val="7BBFB0"/>
                </a:solidFill>
                <a:latin typeface="Calibri" pitchFamily="34" charset="0"/>
                <a:ea typeface="Calibri" pitchFamily="34" charset="-122"/>
                <a:cs typeface="Calibri" pitchFamily="34" charset="-120"/>
              </a:rPr>
              <a:t>Sedona Lodging Council </a:t>
            </a:r>
          </a:p>
          <a:p>
            <a:pPr marL="0" indent="0">
              <a:buNone/>
            </a:pPr>
            <a:endParaRPr lang="en-US" sz="1400" i="1" dirty="0">
              <a:solidFill>
                <a:srgbClr val="7BBFB0"/>
              </a:solidFill>
              <a:latin typeface="Calibri" pitchFamily="34" charset="0"/>
              <a:ea typeface="Calibri" pitchFamily="34" charset="-122"/>
              <a:cs typeface="Calibri" pitchFamily="34" charset="-120"/>
            </a:endParaRPr>
          </a:p>
          <a:p>
            <a:pPr marL="0" indent="0">
              <a:buNone/>
            </a:pPr>
            <a:r>
              <a:rPr lang="en-US" sz="1400" i="1" dirty="0">
                <a:solidFill>
                  <a:srgbClr val="7BBFB0"/>
                </a:solidFill>
                <a:latin typeface="Calibri" pitchFamily="34" charset="0"/>
                <a:ea typeface="Calibri" pitchFamily="34" charset="-122"/>
                <a:cs typeface="Calibri" pitchFamily="34" charset="-120"/>
              </a:rPr>
              <a:t>Will speak about myself and general platform briefly, </a:t>
            </a:r>
          </a:p>
          <a:p>
            <a:pPr marL="0" indent="0">
              <a:buNone/>
            </a:pPr>
            <a:r>
              <a:rPr lang="en-US" sz="1400" i="1" dirty="0">
                <a:solidFill>
                  <a:srgbClr val="7BBFB0"/>
                </a:solidFill>
                <a:latin typeface="Calibri" pitchFamily="34" charset="0"/>
                <a:ea typeface="Calibri" pitchFamily="34" charset="-122"/>
                <a:cs typeface="Calibri" pitchFamily="34" charset="-120"/>
              </a:rPr>
              <a:t>but focus on lodging industry issues.</a:t>
            </a:r>
          </a:p>
        </p:txBody>
      </p:sp>
      <p:sp>
        <p:nvSpPr>
          <p:cNvPr id="13" name="Text 11">
            <a:extLst>
              <a:ext uri="{FF2B5EF4-FFF2-40B4-BE49-F238E27FC236}">
                <a16:creationId xmlns:a16="http://schemas.microsoft.com/office/drawing/2014/main" id="{A87BEC21-21A1-44FE-BF14-68DD5534EF38}"/>
              </a:ext>
            </a:extLst>
          </p:cNvPr>
          <p:cNvSpPr/>
          <p:nvPr/>
        </p:nvSpPr>
        <p:spPr>
          <a:xfrm>
            <a:off x="6254496" y="841248"/>
            <a:ext cx="2578608" cy="347472"/>
          </a:xfrm>
          <a:prstGeom prst="rect">
            <a:avLst/>
          </a:prstGeom>
          <a:noFill/>
          <a:ln/>
        </p:spPr>
        <p:txBody>
          <a:bodyPr wrap="square" rtlCol="0" anchor="ctr"/>
          <a:lstStyle/>
          <a:p>
            <a:pPr marL="0" indent="0">
              <a:buNone/>
            </a:pPr>
            <a:endParaRPr lang="en-US" sz="1500" dirty="0"/>
          </a:p>
        </p:txBody>
      </p:sp>
      <p:sp>
        <p:nvSpPr>
          <p:cNvPr id="14" name="Text 12">
            <a:extLst>
              <a:ext uri="{FF2B5EF4-FFF2-40B4-BE49-F238E27FC236}">
                <a16:creationId xmlns:a16="http://schemas.microsoft.com/office/drawing/2014/main" id="{61749329-6C44-7B69-5FED-89851894F2DE}"/>
              </a:ext>
            </a:extLst>
          </p:cNvPr>
          <p:cNvSpPr/>
          <p:nvPr/>
        </p:nvSpPr>
        <p:spPr>
          <a:xfrm>
            <a:off x="6254496" y="1188720"/>
            <a:ext cx="2578608" cy="256032"/>
          </a:xfrm>
          <a:prstGeom prst="rect">
            <a:avLst/>
          </a:prstGeom>
          <a:noFill/>
          <a:ln/>
        </p:spPr>
        <p:txBody>
          <a:bodyPr wrap="square" rtlCol="0" anchor="ctr"/>
          <a:lstStyle/>
          <a:p>
            <a:pPr marL="0" indent="0">
              <a:buNone/>
            </a:pPr>
            <a:endParaRPr lang="en-US" sz="1000" dirty="0"/>
          </a:p>
        </p:txBody>
      </p:sp>
      <p:sp>
        <p:nvSpPr>
          <p:cNvPr id="16" name="Text 14">
            <a:extLst>
              <a:ext uri="{FF2B5EF4-FFF2-40B4-BE49-F238E27FC236}">
                <a16:creationId xmlns:a16="http://schemas.microsoft.com/office/drawing/2014/main" id="{FE46847C-70FD-F969-D55D-CA49A7AE5741}"/>
              </a:ext>
            </a:extLst>
          </p:cNvPr>
          <p:cNvSpPr/>
          <p:nvPr/>
        </p:nvSpPr>
        <p:spPr>
          <a:xfrm>
            <a:off x="6254496" y="1554480"/>
            <a:ext cx="2395728" cy="201168"/>
          </a:xfrm>
          <a:prstGeom prst="rect">
            <a:avLst/>
          </a:prstGeom>
          <a:noFill/>
          <a:ln/>
        </p:spPr>
        <p:txBody>
          <a:bodyPr wrap="square" rtlCol="0" anchor="ctr"/>
          <a:lstStyle/>
          <a:p>
            <a:pPr marL="0" indent="0">
              <a:buNone/>
            </a:pPr>
            <a:endParaRPr lang="en-US" sz="850" dirty="0"/>
          </a:p>
        </p:txBody>
      </p:sp>
      <p:sp>
        <p:nvSpPr>
          <p:cNvPr id="19" name="Text 17">
            <a:extLst>
              <a:ext uri="{FF2B5EF4-FFF2-40B4-BE49-F238E27FC236}">
                <a16:creationId xmlns:a16="http://schemas.microsoft.com/office/drawing/2014/main" id="{A9CD00A0-C54C-9F96-1D1A-3EE688A2507A}"/>
              </a:ext>
            </a:extLst>
          </p:cNvPr>
          <p:cNvSpPr/>
          <p:nvPr/>
        </p:nvSpPr>
        <p:spPr>
          <a:xfrm>
            <a:off x="6254496" y="2121408"/>
            <a:ext cx="2578608" cy="347472"/>
          </a:xfrm>
          <a:prstGeom prst="rect">
            <a:avLst/>
          </a:prstGeom>
          <a:noFill/>
          <a:ln/>
        </p:spPr>
        <p:txBody>
          <a:bodyPr wrap="square" rtlCol="0" anchor="ctr"/>
          <a:lstStyle/>
          <a:p>
            <a:pPr marL="0" indent="0">
              <a:buNone/>
            </a:pPr>
            <a:endParaRPr lang="en-US" sz="1500" dirty="0"/>
          </a:p>
        </p:txBody>
      </p:sp>
      <p:sp>
        <p:nvSpPr>
          <p:cNvPr id="20" name="Text 18">
            <a:extLst>
              <a:ext uri="{FF2B5EF4-FFF2-40B4-BE49-F238E27FC236}">
                <a16:creationId xmlns:a16="http://schemas.microsoft.com/office/drawing/2014/main" id="{47A0B919-D3C3-6080-958B-68A1FCC5A38B}"/>
              </a:ext>
            </a:extLst>
          </p:cNvPr>
          <p:cNvSpPr/>
          <p:nvPr/>
        </p:nvSpPr>
        <p:spPr>
          <a:xfrm>
            <a:off x="6254496" y="2468880"/>
            <a:ext cx="2578608" cy="256032"/>
          </a:xfrm>
          <a:prstGeom prst="rect">
            <a:avLst/>
          </a:prstGeom>
          <a:noFill/>
          <a:ln/>
        </p:spPr>
        <p:txBody>
          <a:bodyPr wrap="square" rtlCol="0" anchor="ctr"/>
          <a:lstStyle/>
          <a:p>
            <a:pPr marL="0" indent="0">
              <a:buNone/>
            </a:pPr>
            <a:endParaRPr lang="en-US" sz="1000" dirty="0"/>
          </a:p>
        </p:txBody>
      </p:sp>
      <p:sp>
        <p:nvSpPr>
          <p:cNvPr id="22" name="Text 20">
            <a:extLst>
              <a:ext uri="{FF2B5EF4-FFF2-40B4-BE49-F238E27FC236}">
                <a16:creationId xmlns:a16="http://schemas.microsoft.com/office/drawing/2014/main" id="{0C576C89-1EC0-F7C7-CB6F-95CFD6E1E628}"/>
              </a:ext>
            </a:extLst>
          </p:cNvPr>
          <p:cNvSpPr/>
          <p:nvPr/>
        </p:nvSpPr>
        <p:spPr>
          <a:xfrm>
            <a:off x="6254496" y="2834640"/>
            <a:ext cx="2395728" cy="201168"/>
          </a:xfrm>
          <a:prstGeom prst="rect">
            <a:avLst/>
          </a:prstGeom>
          <a:noFill/>
          <a:ln/>
        </p:spPr>
        <p:txBody>
          <a:bodyPr wrap="square" rtlCol="0" anchor="ctr"/>
          <a:lstStyle/>
          <a:p>
            <a:pPr marL="0" indent="0">
              <a:buNone/>
            </a:pPr>
            <a:endParaRPr lang="en-US" sz="850" dirty="0"/>
          </a:p>
        </p:txBody>
      </p:sp>
      <p:sp>
        <p:nvSpPr>
          <p:cNvPr id="25" name="Text 23">
            <a:extLst>
              <a:ext uri="{FF2B5EF4-FFF2-40B4-BE49-F238E27FC236}">
                <a16:creationId xmlns:a16="http://schemas.microsoft.com/office/drawing/2014/main" id="{DABE6AA1-8290-8753-D9B1-D55B36D3874C}"/>
              </a:ext>
            </a:extLst>
          </p:cNvPr>
          <p:cNvSpPr/>
          <p:nvPr/>
        </p:nvSpPr>
        <p:spPr>
          <a:xfrm>
            <a:off x="6254496" y="3401568"/>
            <a:ext cx="2578608" cy="347472"/>
          </a:xfrm>
          <a:prstGeom prst="rect">
            <a:avLst/>
          </a:prstGeom>
          <a:noFill/>
          <a:ln/>
        </p:spPr>
        <p:txBody>
          <a:bodyPr wrap="square" rtlCol="0" anchor="ctr"/>
          <a:lstStyle/>
          <a:p>
            <a:pPr marL="0" indent="0">
              <a:buNone/>
            </a:pPr>
            <a:endParaRPr lang="en-US" sz="1500" dirty="0"/>
          </a:p>
        </p:txBody>
      </p:sp>
      <p:sp>
        <p:nvSpPr>
          <p:cNvPr id="26" name="Text 24">
            <a:extLst>
              <a:ext uri="{FF2B5EF4-FFF2-40B4-BE49-F238E27FC236}">
                <a16:creationId xmlns:a16="http://schemas.microsoft.com/office/drawing/2014/main" id="{F775C0E9-DBB6-0EC9-5DFC-C7268290C65B}"/>
              </a:ext>
            </a:extLst>
          </p:cNvPr>
          <p:cNvSpPr/>
          <p:nvPr/>
        </p:nvSpPr>
        <p:spPr>
          <a:xfrm>
            <a:off x="6254496" y="3749040"/>
            <a:ext cx="2578608" cy="256032"/>
          </a:xfrm>
          <a:prstGeom prst="rect">
            <a:avLst/>
          </a:prstGeom>
          <a:noFill/>
          <a:ln/>
        </p:spPr>
        <p:txBody>
          <a:bodyPr wrap="square" rtlCol="0" anchor="ctr"/>
          <a:lstStyle/>
          <a:p>
            <a:pPr marL="0" indent="0">
              <a:buNone/>
            </a:pPr>
            <a:endParaRPr lang="en-US" sz="1000" dirty="0"/>
          </a:p>
        </p:txBody>
      </p:sp>
      <p:sp>
        <p:nvSpPr>
          <p:cNvPr id="28" name="Text 26">
            <a:extLst>
              <a:ext uri="{FF2B5EF4-FFF2-40B4-BE49-F238E27FC236}">
                <a16:creationId xmlns:a16="http://schemas.microsoft.com/office/drawing/2014/main" id="{EC14C77D-43BA-5DF1-4C7D-AFAC1D87CA36}"/>
              </a:ext>
            </a:extLst>
          </p:cNvPr>
          <p:cNvSpPr/>
          <p:nvPr/>
        </p:nvSpPr>
        <p:spPr>
          <a:xfrm>
            <a:off x="6254496" y="4114800"/>
            <a:ext cx="2395728" cy="201168"/>
          </a:xfrm>
          <a:prstGeom prst="rect">
            <a:avLst/>
          </a:prstGeom>
          <a:noFill/>
          <a:ln/>
        </p:spPr>
        <p:txBody>
          <a:bodyPr wrap="square" rtlCol="0" anchor="ctr"/>
          <a:lstStyle/>
          <a:p>
            <a:pPr marL="0" indent="0">
              <a:buNone/>
            </a:pPr>
            <a:endParaRPr lang="en-US" sz="850" dirty="0"/>
          </a:p>
        </p:txBody>
      </p:sp>
    </p:spTree>
    <p:extLst>
      <p:ext uri="{BB962C8B-B14F-4D97-AF65-F5344CB8AC3E}">
        <p14:creationId xmlns:p14="http://schemas.microsoft.com/office/powerpoint/2010/main" val="4054988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7">
    <p:bg>
      <p:bgPr>
        <a:solidFill>
          <a:srgbClr val="1A3A4A"/>
        </a:solidFill>
        <a:effectLst/>
      </p:bgPr>
    </p:bg>
    <p:spTree>
      <p:nvGrpSpPr>
        <p:cNvPr id="1" name=""/>
        <p:cNvGrpSpPr/>
        <p:nvPr/>
      </p:nvGrpSpPr>
      <p:grpSpPr>
        <a:xfrm>
          <a:off x="0" y="0"/>
          <a:ext cx="0" cy="0"/>
          <a:chOff x="0" y="0"/>
          <a:chExt cx="0" cy="0"/>
        </a:xfrm>
      </p:grpSpPr>
      <p:sp>
        <p:nvSpPr>
          <p:cNvPr id="2" name="Shape 0"/>
          <p:cNvSpPr/>
          <p:nvPr/>
        </p:nvSpPr>
        <p:spPr>
          <a:xfrm>
            <a:off x="0" y="0"/>
            <a:ext cx="64008" cy="5143500"/>
          </a:xfrm>
          <a:prstGeom prst="rect">
            <a:avLst/>
          </a:prstGeom>
          <a:solidFill>
            <a:srgbClr val="2E86AB"/>
          </a:solidFill>
          <a:ln w="12700">
            <a:solidFill>
              <a:srgbClr val="2E86AB"/>
            </a:solidFill>
            <a:prstDash val="solid"/>
          </a:ln>
        </p:spPr>
        <p:txBody>
          <a:bodyPr/>
          <a:lstStyle/>
          <a:p>
            <a:endParaRPr lang="en-US"/>
          </a:p>
        </p:txBody>
      </p:sp>
      <p:sp>
        <p:nvSpPr>
          <p:cNvPr id="3" name="Text 1"/>
          <p:cNvSpPr/>
          <p:nvPr/>
        </p:nvSpPr>
        <p:spPr>
          <a:xfrm>
            <a:off x="201168" y="164592"/>
            <a:ext cx="4206240" cy="201168"/>
          </a:xfrm>
          <a:prstGeom prst="rect">
            <a:avLst/>
          </a:prstGeom>
          <a:noFill/>
          <a:ln/>
        </p:spPr>
        <p:txBody>
          <a:bodyPr wrap="square" rtlCol="0" anchor="ctr"/>
          <a:lstStyle/>
          <a:p>
            <a:pPr marL="0" indent="0">
              <a:buNone/>
            </a:pPr>
            <a:r>
              <a:rPr lang="en-US" sz="750" b="1" kern="0" spc="250" dirty="0">
                <a:solidFill>
                  <a:srgbClr val="2E86AB"/>
                </a:solidFill>
              </a:rPr>
              <a:t>WORKFORCE HOUSING · WORKFORCE TIER</a:t>
            </a:r>
            <a:endParaRPr lang="en-US" sz="750" dirty="0"/>
          </a:p>
        </p:txBody>
      </p:sp>
      <p:sp>
        <p:nvSpPr>
          <p:cNvPr id="4" name="Text 2"/>
          <p:cNvSpPr/>
          <p:nvPr/>
        </p:nvSpPr>
        <p:spPr>
          <a:xfrm>
            <a:off x="201168" y="347472"/>
            <a:ext cx="4206240" cy="594360"/>
          </a:xfrm>
          <a:prstGeom prst="rect">
            <a:avLst/>
          </a:prstGeom>
          <a:noFill/>
          <a:ln/>
        </p:spPr>
        <p:txBody>
          <a:bodyPr wrap="square" rtlCol="0" anchor="ctr"/>
          <a:lstStyle/>
          <a:p>
            <a:pPr marL="0" indent="0">
              <a:buNone/>
            </a:pPr>
            <a:r>
              <a:rPr lang="en-US" sz="3800" b="1" dirty="0">
                <a:solidFill>
                  <a:srgbClr val="FFFFFF"/>
                </a:solidFill>
                <a:latin typeface="Calibri" pitchFamily="34" charset="0"/>
                <a:ea typeface="Calibri" pitchFamily="34" charset="-122"/>
                <a:cs typeface="Calibri" pitchFamily="34" charset="-120"/>
              </a:rPr>
              <a:t>2 Bedroom</a:t>
            </a:r>
            <a:endParaRPr lang="en-US" sz="3800" dirty="0"/>
          </a:p>
        </p:txBody>
      </p:sp>
      <p:sp>
        <p:nvSpPr>
          <p:cNvPr id="5" name="Text 3"/>
          <p:cNvSpPr/>
          <p:nvPr/>
        </p:nvSpPr>
        <p:spPr>
          <a:xfrm>
            <a:off x="201168" y="932688"/>
            <a:ext cx="4206240" cy="237744"/>
          </a:xfrm>
          <a:prstGeom prst="rect">
            <a:avLst/>
          </a:prstGeom>
          <a:noFill/>
          <a:ln/>
        </p:spPr>
        <p:txBody>
          <a:bodyPr wrap="square" rtlCol="0" anchor="ctr"/>
          <a:lstStyle/>
          <a:p>
            <a:pPr marL="0" indent="0">
              <a:buNone/>
            </a:pPr>
            <a:r>
              <a:rPr lang="en-US" sz="1050" i="1" dirty="0">
                <a:solidFill>
                  <a:srgbClr val="7BBFB0"/>
                </a:solidFill>
                <a:latin typeface="Calibri" pitchFamily="34" charset="0"/>
                <a:ea typeface="Calibri" pitchFamily="34" charset="-122"/>
                <a:cs typeface="Calibri" pitchFamily="34" charset="-120"/>
              </a:rPr>
              <a:t>Cavco River's Edge  ·  Community Land Trust  ·  ~$200,000 all-in</a:t>
            </a:r>
            <a:endParaRPr lang="en-US" sz="1050" dirty="0"/>
          </a:p>
        </p:txBody>
      </p:sp>
      <p:sp>
        <p:nvSpPr>
          <p:cNvPr id="6" name="Shape 4"/>
          <p:cNvSpPr/>
          <p:nvPr/>
        </p:nvSpPr>
        <p:spPr>
          <a:xfrm>
            <a:off x="201168" y="1207008"/>
            <a:ext cx="4206240" cy="18288"/>
          </a:xfrm>
          <a:prstGeom prst="rect">
            <a:avLst/>
          </a:prstGeom>
          <a:solidFill>
            <a:srgbClr val="2E86AB">
              <a:alpha val="50000"/>
            </a:srgbClr>
          </a:solidFill>
          <a:ln w="12700">
            <a:solidFill>
              <a:srgbClr val="2E86AB">
                <a:alpha val="50000"/>
              </a:srgbClr>
            </a:solidFill>
            <a:prstDash val="solid"/>
          </a:ln>
        </p:spPr>
        <p:txBody>
          <a:bodyPr/>
          <a:lstStyle/>
          <a:p>
            <a:endParaRPr lang="en-US"/>
          </a:p>
        </p:txBody>
      </p:sp>
      <p:sp>
        <p:nvSpPr>
          <p:cNvPr id="7" name="Shape 5"/>
          <p:cNvSpPr/>
          <p:nvPr/>
        </p:nvSpPr>
        <p:spPr>
          <a:xfrm>
            <a:off x="201168" y="1280160"/>
            <a:ext cx="1365504" cy="749808"/>
          </a:xfrm>
          <a:prstGeom prst="rect">
            <a:avLst/>
          </a:prstGeom>
          <a:solidFill>
            <a:srgbClr val="FFFFFF">
              <a:alpha val="9000"/>
            </a:srgbClr>
          </a:solidFill>
          <a:ln w="12700">
            <a:solidFill>
              <a:srgbClr val="FFFFFF">
                <a:alpha val="18000"/>
              </a:srgbClr>
            </a:solidFill>
            <a:prstDash val="solid"/>
          </a:ln>
        </p:spPr>
        <p:txBody>
          <a:bodyPr/>
          <a:lstStyle/>
          <a:p>
            <a:endParaRPr lang="en-US"/>
          </a:p>
        </p:txBody>
      </p:sp>
      <p:sp>
        <p:nvSpPr>
          <p:cNvPr id="8" name="Shape 6"/>
          <p:cNvSpPr/>
          <p:nvPr/>
        </p:nvSpPr>
        <p:spPr>
          <a:xfrm>
            <a:off x="201168" y="1280160"/>
            <a:ext cx="1365504" cy="50292"/>
          </a:xfrm>
          <a:prstGeom prst="rect">
            <a:avLst/>
          </a:prstGeom>
          <a:solidFill>
            <a:srgbClr val="2E86AB"/>
          </a:solidFill>
          <a:ln w="12700">
            <a:solidFill>
              <a:srgbClr val="2E86AB"/>
            </a:solidFill>
            <a:prstDash val="solid"/>
          </a:ln>
        </p:spPr>
        <p:txBody>
          <a:bodyPr/>
          <a:lstStyle/>
          <a:p>
            <a:endParaRPr lang="en-US"/>
          </a:p>
        </p:txBody>
      </p:sp>
      <p:sp>
        <p:nvSpPr>
          <p:cNvPr id="9" name="Text 7"/>
          <p:cNvSpPr/>
          <p:nvPr/>
        </p:nvSpPr>
        <p:spPr>
          <a:xfrm>
            <a:off x="292608" y="1344168"/>
            <a:ext cx="1219200" cy="310896"/>
          </a:xfrm>
          <a:prstGeom prst="rect">
            <a:avLst/>
          </a:prstGeom>
          <a:noFill/>
          <a:ln/>
        </p:spPr>
        <p:txBody>
          <a:bodyPr wrap="square" lIns="0" tIns="0" rIns="0" bIns="0" rtlCol="0" anchor="ctr"/>
          <a:lstStyle/>
          <a:p>
            <a:pPr marL="0" indent="0">
              <a:buNone/>
            </a:pPr>
            <a:r>
              <a:rPr lang="en-US" sz="1500" b="1" dirty="0">
                <a:solidFill>
                  <a:srgbClr val="FFFFFF"/>
                </a:solidFill>
                <a:latin typeface="Calibri" pitchFamily="34" charset="0"/>
                <a:ea typeface="Calibri" pitchFamily="34" charset="-122"/>
                <a:cs typeface="Calibri" pitchFamily="34" charset="-120"/>
              </a:rPr>
              <a:t>$30,000</a:t>
            </a:r>
            <a:endParaRPr lang="en-US" sz="1500" dirty="0"/>
          </a:p>
        </p:txBody>
      </p:sp>
      <p:sp>
        <p:nvSpPr>
          <p:cNvPr id="10" name="Text 8"/>
          <p:cNvSpPr/>
          <p:nvPr/>
        </p:nvSpPr>
        <p:spPr>
          <a:xfrm>
            <a:off x="292608" y="1655064"/>
            <a:ext cx="1219200" cy="310896"/>
          </a:xfrm>
          <a:prstGeom prst="rect">
            <a:avLst/>
          </a:prstGeom>
          <a:noFill/>
          <a:ln/>
        </p:spPr>
        <p:txBody>
          <a:bodyPr wrap="square" lIns="0" tIns="0" rIns="0" bIns="0" rtlCol="0" anchor="ctr"/>
          <a:lstStyle/>
          <a:p>
            <a:pPr marL="0" indent="0">
              <a:buNone/>
            </a:pPr>
            <a:r>
              <a:rPr lang="en-US" sz="850" dirty="0">
                <a:solidFill>
                  <a:srgbClr val="7BBFB0"/>
                </a:solidFill>
                <a:latin typeface="Calibri" pitchFamily="34" charset="0"/>
                <a:ea typeface="Calibri" pitchFamily="34" charset="-122"/>
                <a:cs typeface="Calibri" pitchFamily="34" charset="-120"/>
              </a:rPr>
              <a:t>Down payment</a:t>
            </a:r>
            <a:endParaRPr lang="en-US" sz="850" dirty="0"/>
          </a:p>
          <a:p>
            <a:pPr marL="0" indent="0">
              <a:buNone/>
            </a:pPr>
            <a:r>
              <a:rPr lang="en-US" sz="850" dirty="0">
                <a:solidFill>
                  <a:srgbClr val="7BBFB0"/>
                </a:solidFill>
                <a:latin typeface="Calibri" pitchFamily="34" charset="0"/>
                <a:ea typeface="Calibri" pitchFamily="34" charset="-122"/>
                <a:cs typeface="Calibri" pitchFamily="34" charset="-120"/>
              </a:rPr>
              <a:t>(2-yr RTO)</a:t>
            </a:r>
            <a:endParaRPr lang="en-US" sz="850" dirty="0"/>
          </a:p>
        </p:txBody>
      </p:sp>
      <p:sp>
        <p:nvSpPr>
          <p:cNvPr id="11" name="Shape 9"/>
          <p:cNvSpPr/>
          <p:nvPr/>
        </p:nvSpPr>
        <p:spPr>
          <a:xfrm>
            <a:off x="1621536" y="1280160"/>
            <a:ext cx="1365504" cy="749808"/>
          </a:xfrm>
          <a:prstGeom prst="rect">
            <a:avLst/>
          </a:prstGeom>
          <a:solidFill>
            <a:srgbClr val="FFFFFF">
              <a:alpha val="9000"/>
            </a:srgbClr>
          </a:solidFill>
          <a:ln w="12700">
            <a:solidFill>
              <a:srgbClr val="FFFFFF">
                <a:alpha val="18000"/>
              </a:srgbClr>
            </a:solidFill>
            <a:prstDash val="solid"/>
          </a:ln>
        </p:spPr>
        <p:txBody>
          <a:bodyPr/>
          <a:lstStyle/>
          <a:p>
            <a:endParaRPr lang="en-US"/>
          </a:p>
        </p:txBody>
      </p:sp>
      <p:sp>
        <p:nvSpPr>
          <p:cNvPr id="12" name="Shape 10"/>
          <p:cNvSpPr/>
          <p:nvPr/>
        </p:nvSpPr>
        <p:spPr>
          <a:xfrm>
            <a:off x="1621536" y="1280160"/>
            <a:ext cx="1365504" cy="50292"/>
          </a:xfrm>
          <a:prstGeom prst="rect">
            <a:avLst/>
          </a:prstGeom>
          <a:solidFill>
            <a:srgbClr val="2E86AB"/>
          </a:solidFill>
          <a:ln w="12700">
            <a:solidFill>
              <a:srgbClr val="2E86AB"/>
            </a:solidFill>
            <a:prstDash val="solid"/>
          </a:ln>
        </p:spPr>
        <p:txBody>
          <a:bodyPr/>
          <a:lstStyle/>
          <a:p>
            <a:endParaRPr lang="en-US"/>
          </a:p>
        </p:txBody>
      </p:sp>
      <p:sp>
        <p:nvSpPr>
          <p:cNvPr id="13" name="Text 11"/>
          <p:cNvSpPr/>
          <p:nvPr/>
        </p:nvSpPr>
        <p:spPr>
          <a:xfrm>
            <a:off x="1712976" y="1344168"/>
            <a:ext cx="1219200" cy="310896"/>
          </a:xfrm>
          <a:prstGeom prst="rect">
            <a:avLst/>
          </a:prstGeom>
          <a:noFill/>
          <a:ln/>
        </p:spPr>
        <p:txBody>
          <a:bodyPr wrap="square" lIns="0" tIns="0" rIns="0" bIns="0" rtlCol="0" anchor="ctr"/>
          <a:lstStyle/>
          <a:p>
            <a:pPr marL="0" indent="0">
              <a:buNone/>
            </a:pPr>
            <a:r>
              <a:rPr lang="en-US" sz="1500" b="1" dirty="0">
                <a:solidFill>
                  <a:srgbClr val="FFFFFF"/>
                </a:solidFill>
                <a:latin typeface="Calibri" pitchFamily="34" charset="0"/>
                <a:ea typeface="Calibri" pitchFamily="34" charset="-122"/>
                <a:cs typeface="Calibri" pitchFamily="34" charset="-120"/>
              </a:rPr>
              <a:t>$170,000</a:t>
            </a:r>
            <a:endParaRPr lang="en-US" sz="1500" dirty="0"/>
          </a:p>
        </p:txBody>
      </p:sp>
      <p:sp>
        <p:nvSpPr>
          <p:cNvPr id="14" name="Text 12"/>
          <p:cNvSpPr/>
          <p:nvPr/>
        </p:nvSpPr>
        <p:spPr>
          <a:xfrm>
            <a:off x="1712976" y="1655064"/>
            <a:ext cx="1219200" cy="310896"/>
          </a:xfrm>
          <a:prstGeom prst="rect">
            <a:avLst/>
          </a:prstGeom>
          <a:noFill/>
          <a:ln/>
        </p:spPr>
        <p:txBody>
          <a:bodyPr wrap="square" lIns="0" tIns="0" rIns="0" bIns="0" rtlCol="0" anchor="ctr"/>
          <a:lstStyle/>
          <a:p>
            <a:pPr marL="0" indent="0">
              <a:buNone/>
            </a:pPr>
            <a:r>
              <a:rPr lang="en-US" sz="850" dirty="0">
                <a:solidFill>
                  <a:srgbClr val="7BBFB0"/>
                </a:solidFill>
                <a:latin typeface="Calibri" pitchFamily="34" charset="0"/>
                <a:ea typeface="Calibri" pitchFamily="34" charset="-122"/>
                <a:cs typeface="Calibri" pitchFamily="34" charset="-120"/>
              </a:rPr>
              <a:t>Loan @ 6.5%</a:t>
            </a:r>
            <a:endParaRPr lang="en-US" sz="850" dirty="0"/>
          </a:p>
          <a:p>
            <a:pPr marL="0" indent="0">
              <a:buNone/>
            </a:pPr>
            <a:r>
              <a:rPr lang="en-US" sz="850" dirty="0">
                <a:solidFill>
                  <a:srgbClr val="7BBFB0"/>
                </a:solidFill>
                <a:latin typeface="Calibri" pitchFamily="34" charset="0"/>
                <a:ea typeface="Calibri" pitchFamily="34" charset="-122"/>
                <a:cs typeface="Calibri" pitchFamily="34" charset="-120"/>
              </a:rPr>
              <a:t>30 years</a:t>
            </a:r>
            <a:endParaRPr lang="en-US" sz="850" dirty="0"/>
          </a:p>
        </p:txBody>
      </p:sp>
      <p:sp>
        <p:nvSpPr>
          <p:cNvPr id="15" name="Shape 13"/>
          <p:cNvSpPr/>
          <p:nvPr/>
        </p:nvSpPr>
        <p:spPr>
          <a:xfrm>
            <a:off x="3041904" y="1280160"/>
            <a:ext cx="1365504" cy="749808"/>
          </a:xfrm>
          <a:prstGeom prst="rect">
            <a:avLst/>
          </a:prstGeom>
          <a:solidFill>
            <a:srgbClr val="FFFFFF">
              <a:alpha val="9000"/>
            </a:srgbClr>
          </a:solidFill>
          <a:ln w="12700">
            <a:solidFill>
              <a:srgbClr val="FFFFFF">
                <a:alpha val="18000"/>
              </a:srgbClr>
            </a:solidFill>
            <a:prstDash val="solid"/>
          </a:ln>
        </p:spPr>
        <p:txBody>
          <a:bodyPr/>
          <a:lstStyle/>
          <a:p>
            <a:endParaRPr lang="en-US"/>
          </a:p>
        </p:txBody>
      </p:sp>
      <p:sp>
        <p:nvSpPr>
          <p:cNvPr id="16" name="Shape 14"/>
          <p:cNvSpPr/>
          <p:nvPr/>
        </p:nvSpPr>
        <p:spPr>
          <a:xfrm>
            <a:off x="3041904" y="1280160"/>
            <a:ext cx="1365504" cy="50292"/>
          </a:xfrm>
          <a:prstGeom prst="rect">
            <a:avLst/>
          </a:prstGeom>
          <a:solidFill>
            <a:srgbClr val="2E86AB"/>
          </a:solidFill>
          <a:ln w="12700">
            <a:solidFill>
              <a:srgbClr val="2E86AB"/>
            </a:solidFill>
            <a:prstDash val="solid"/>
          </a:ln>
        </p:spPr>
        <p:txBody>
          <a:bodyPr/>
          <a:lstStyle/>
          <a:p>
            <a:endParaRPr lang="en-US"/>
          </a:p>
        </p:txBody>
      </p:sp>
      <p:sp>
        <p:nvSpPr>
          <p:cNvPr id="17" name="Text 15"/>
          <p:cNvSpPr/>
          <p:nvPr/>
        </p:nvSpPr>
        <p:spPr>
          <a:xfrm>
            <a:off x="3133344" y="1344168"/>
            <a:ext cx="1219200" cy="310896"/>
          </a:xfrm>
          <a:prstGeom prst="rect">
            <a:avLst/>
          </a:prstGeom>
          <a:noFill/>
          <a:ln/>
        </p:spPr>
        <p:txBody>
          <a:bodyPr wrap="square" lIns="0" tIns="0" rIns="0" bIns="0" rtlCol="0" anchor="ctr"/>
          <a:lstStyle/>
          <a:p>
            <a:pPr marL="0" indent="0">
              <a:buNone/>
            </a:pPr>
            <a:r>
              <a:rPr lang="en-US" sz="1500" b="1" dirty="0">
                <a:solidFill>
                  <a:srgbClr val="FFFFFF"/>
                </a:solidFill>
                <a:latin typeface="Calibri" pitchFamily="34" charset="0"/>
                <a:ea typeface="Calibri" pitchFamily="34" charset="-122"/>
                <a:cs typeface="Calibri" pitchFamily="34" charset="-120"/>
              </a:rPr>
              <a:t>$1,225/mo</a:t>
            </a:r>
            <a:endParaRPr lang="en-US" sz="1500" dirty="0"/>
          </a:p>
        </p:txBody>
      </p:sp>
      <p:sp>
        <p:nvSpPr>
          <p:cNvPr id="18" name="Text 16"/>
          <p:cNvSpPr/>
          <p:nvPr/>
        </p:nvSpPr>
        <p:spPr>
          <a:xfrm>
            <a:off x="3133344" y="1655064"/>
            <a:ext cx="1219200" cy="310896"/>
          </a:xfrm>
          <a:prstGeom prst="rect">
            <a:avLst/>
          </a:prstGeom>
          <a:noFill/>
          <a:ln/>
        </p:spPr>
        <p:txBody>
          <a:bodyPr wrap="square" lIns="0" tIns="0" rIns="0" bIns="0" rtlCol="0" anchor="ctr"/>
          <a:lstStyle/>
          <a:p>
            <a:pPr marL="0" indent="0">
              <a:buNone/>
            </a:pPr>
            <a:r>
              <a:rPr lang="en-US" sz="850" dirty="0">
                <a:solidFill>
                  <a:srgbClr val="7BBFB0"/>
                </a:solidFill>
                <a:latin typeface="Calibri" pitchFamily="34" charset="0"/>
                <a:ea typeface="Calibri" pitchFamily="34" charset="-122"/>
                <a:cs typeface="Calibri" pitchFamily="34" charset="-120"/>
              </a:rPr>
              <a:t>Ownership cost</a:t>
            </a:r>
            <a:endParaRPr lang="en-US" sz="850" dirty="0"/>
          </a:p>
          <a:p>
            <a:pPr marL="0" indent="0">
              <a:buNone/>
            </a:pPr>
            <a:r>
              <a:rPr lang="en-US" sz="850" dirty="0">
                <a:solidFill>
                  <a:srgbClr val="7BBFB0"/>
                </a:solidFill>
                <a:latin typeface="Calibri" pitchFamily="34" charset="0"/>
                <a:ea typeface="Calibri" pitchFamily="34" charset="-122"/>
                <a:cs typeface="Calibri" pitchFamily="34" charset="-120"/>
              </a:rPr>
              <a:t>incl. tax &amp; ins.</a:t>
            </a:r>
            <a:endParaRPr lang="en-US" sz="850" dirty="0"/>
          </a:p>
        </p:txBody>
      </p:sp>
      <p:sp>
        <p:nvSpPr>
          <p:cNvPr id="19" name="Text 17"/>
          <p:cNvSpPr/>
          <p:nvPr/>
        </p:nvSpPr>
        <p:spPr>
          <a:xfrm>
            <a:off x="201168" y="2139696"/>
            <a:ext cx="4206240" cy="201168"/>
          </a:xfrm>
          <a:prstGeom prst="rect">
            <a:avLst/>
          </a:prstGeom>
          <a:noFill/>
          <a:ln/>
        </p:spPr>
        <p:txBody>
          <a:bodyPr wrap="square" rtlCol="0" anchor="ctr"/>
          <a:lstStyle/>
          <a:p>
            <a:pPr marL="0" indent="0">
              <a:buNone/>
            </a:pPr>
            <a:r>
              <a:rPr lang="en-US" sz="750" b="1" kern="0" spc="250" dirty="0">
                <a:solidFill>
                  <a:srgbClr val="2E86AB"/>
                </a:solidFill>
              </a:rPr>
              <a:t>MONTHLY COST COMPARISON</a:t>
            </a:r>
            <a:endParaRPr lang="en-US" sz="750" dirty="0"/>
          </a:p>
        </p:txBody>
      </p:sp>
      <p:sp>
        <p:nvSpPr>
          <p:cNvPr id="20" name="Shape 18"/>
          <p:cNvSpPr/>
          <p:nvPr/>
        </p:nvSpPr>
        <p:spPr>
          <a:xfrm>
            <a:off x="201168" y="2359152"/>
            <a:ext cx="2057400" cy="1024128"/>
          </a:xfrm>
          <a:prstGeom prst="rect">
            <a:avLst/>
          </a:prstGeom>
          <a:solidFill>
            <a:srgbClr val="2E86AB">
              <a:alpha val="18000"/>
            </a:srgbClr>
          </a:solidFill>
          <a:ln w="12700">
            <a:solidFill>
              <a:srgbClr val="2E86AB">
                <a:alpha val="35000"/>
              </a:srgbClr>
            </a:solidFill>
            <a:prstDash val="solid"/>
          </a:ln>
        </p:spPr>
        <p:txBody>
          <a:bodyPr/>
          <a:lstStyle/>
          <a:p>
            <a:endParaRPr lang="en-US"/>
          </a:p>
        </p:txBody>
      </p:sp>
      <p:sp>
        <p:nvSpPr>
          <p:cNvPr id="21" name="Text 19"/>
          <p:cNvSpPr/>
          <p:nvPr/>
        </p:nvSpPr>
        <p:spPr>
          <a:xfrm>
            <a:off x="201168" y="2395728"/>
            <a:ext cx="2057400" cy="201168"/>
          </a:xfrm>
          <a:prstGeom prst="rect">
            <a:avLst/>
          </a:prstGeom>
          <a:noFill/>
          <a:ln/>
        </p:spPr>
        <p:txBody>
          <a:bodyPr wrap="square" rtlCol="0" anchor="ctr"/>
          <a:lstStyle/>
          <a:p>
            <a:pPr marL="0" indent="0" algn="ctr">
              <a:buNone/>
            </a:pPr>
            <a:r>
              <a:rPr lang="en-US" sz="800" b="1" kern="0" spc="200" dirty="0">
                <a:solidFill>
                  <a:srgbClr val="2E86AB"/>
                </a:solidFill>
              </a:rPr>
              <a:t>OWN</a:t>
            </a:r>
            <a:endParaRPr lang="en-US" sz="800" dirty="0"/>
          </a:p>
        </p:txBody>
      </p:sp>
      <p:sp>
        <p:nvSpPr>
          <p:cNvPr id="22" name="Text 20"/>
          <p:cNvSpPr/>
          <p:nvPr/>
        </p:nvSpPr>
        <p:spPr>
          <a:xfrm>
            <a:off x="201168" y="2578608"/>
            <a:ext cx="2057400" cy="493776"/>
          </a:xfrm>
          <a:prstGeom prst="rect">
            <a:avLst/>
          </a:prstGeom>
          <a:noFill/>
          <a:ln/>
        </p:spPr>
        <p:txBody>
          <a:bodyPr wrap="square" lIns="0" tIns="0" rIns="0" bIns="0" rtlCol="0" anchor="ctr"/>
          <a:lstStyle/>
          <a:p>
            <a:pPr marL="0" indent="0" algn="ctr">
              <a:buNone/>
            </a:pPr>
            <a:r>
              <a:rPr lang="en-US" sz="3400" b="1" dirty="0">
                <a:solidFill>
                  <a:srgbClr val="FFFFFF"/>
                </a:solidFill>
                <a:latin typeface="Calibri" pitchFamily="34" charset="0"/>
                <a:ea typeface="Calibri" pitchFamily="34" charset="-122"/>
                <a:cs typeface="Calibri" pitchFamily="34" charset="-120"/>
              </a:rPr>
              <a:t>$1,225</a:t>
            </a:r>
            <a:endParaRPr lang="en-US" sz="3400" dirty="0"/>
          </a:p>
        </p:txBody>
      </p:sp>
      <p:sp>
        <p:nvSpPr>
          <p:cNvPr id="23" name="Text 21"/>
          <p:cNvSpPr/>
          <p:nvPr/>
        </p:nvSpPr>
        <p:spPr>
          <a:xfrm>
            <a:off x="201168" y="3054096"/>
            <a:ext cx="2057400" cy="201168"/>
          </a:xfrm>
          <a:prstGeom prst="rect">
            <a:avLst/>
          </a:prstGeom>
          <a:noFill/>
          <a:ln/>
        </p:spPr>
        <p:txBody>
          <a:bodyPr wrap="square" rtlCol="0" anchor="ctr"/>
          <a:lstStyle/>
          <a:p>
            <a:pPr marL="0" indent="0" algn="ctr">
              <a:buNone/>
            </a:pPr>
            <a:r>
              <a:rPr lang="en-US" sz="900" dirty="0">
                <a:solidFill>
                  <a:srgbClr val="7BBFB0"/>
                </a:solidFill>
              </a:rPr>
              <a:t>/mo</a:t>
            </a:r>
            <a:endParaRPr lang="en-US" sz="900" dirty="0"/>
          </a:p>
        </p:txBody>
      </p:sp>
      <p:sp>
        <p:nvSpPr>
          <p:cNvPr id="24" name="Shape 22"/>
          <p:cNvSpPr/>
          <p:nvPr/>
        </p:nvSpPr>
        <p:spPr>
          <a:xfrm>
            <a:off x="2267712" y="2395728"/>
            <a:ext cx="73152" cy="914400"/>
          </a:xfrm>
          <a:prstGeom prst="rect">
            <a:avLst/>
          </a:prstGeom>
          <a:solidFill>
            <a:srgbClr val="FFFFFF">
              <a:alpha val="12000"/>
            </a:srgbClr>
          </a:solidFill>
          <a:ln w="12700">
            <a:solidFill>
              <a:srgbClr val="FFFFFF">
                <a:alpha val="12000"/>
              </a:srgbClr>
            </a:solidFill>
            <a:prstDash val="solid"/>
          </a:ln>
        </p:spPr>
        <p:txBody>
          <a:bodyPr/>
          <a:lstStyle/>
          <a:p>
            <a:endParaRPr lang="en-US"/>
          </a:p>
        </p:txBody>
      </p:sp>
      <p:sp>
        <p:nvSpPr>
          <p:cNvPr id="25" name="Text 23"/>
          <p:cNvSpPr/>
          <p:nvPr/>
        </p:nvSpPr>
        <p:spPr>
          <a:xfrm>
            <a:off x="2221992" y="2724912"/>
            <a:ext cx="146304" cy="201168"/>
          </a:xfrm>
          <a:prstGeom prst="rect">
            <a:avLst/>
          </a:prstGeom>
          <a:noFill/>
          <a:ln/>
        </p:spPr>
        <p:txBody>
          <a:bodyPr wrap="square" rtlCol="0" anchor="ctr"/>
          <a:lstStyle/>
          <a:p>
            <a:pPr marL="0" indent="0" algn="ctr">
              <a:buNone/>
            </a:pPr>
            <a:r>
              <a:rPr lang="en-US" sz="700" b="1" dirty="0">
                <a:solidFill>
                  <a:srgbClr val="7BBFB0"/>
                </a:solidFill>
              </a:rPr>
              <a:t>VS</a:t>
            </a:r>
            <a:endParaRPr lang="en-US" sz="700" dirty="0"/>
          </a:p>
        </p:txBody>
      </p:sp>
      <p:sp>
        <p:nvSpPr>
          <p:cNvPr id="26" name="Shape 24"/>
          <p:cNvSpPr/>
          <p:nvPr/>
        </p:nvSpPr>
        <p:spPr>
          <a:xfrm>
            <a:off x="2350008" y="2359152"/>
            <a:ext cx="2057400" cy="1024128"/>
          </a:xfrm>
          <a:prstGeom prst="rect">
            <a:avLst/>
          </a:prstGeom>
          <a:solidFill>
            <a:srgbClr val="0F2430"/>
          </a:solidFill>
          <a:ln w="12700">
            <a:solidFill>
              <a:srgbClr val="FFFFFF">
                <a:alpha val="15000"/>
              </a:srgbClr>
            </a:solidFill>
            <a:prstDash val="solid"/>
          </a:ln>
        </p:spPr>
        <p:txBody>
          <a:bodyPr/>
          <a:lstStyle/>
          <a:p>
            <a:endParaRPr lang="en-US"/>
          </a:p>
        </p:txBody>
      </p:sp>
      <p:sp>
        <p:nvSpPr>
          <p:cNvPr id="27" name="Text 25"/>
          <p:cNvSpPr/>
          <p:nvPr/>
        </p:nvSpPr>
        <p:spPr>
          <a:xfrm>
            <a:off x="2350008" y="2395728"/>
            <a:ext cx="2057400" cy="201168"/>
          </a:xfrm>
          <a:prstGeom prst="rect">
            <a:avLst/>
          </a:prstGeom>
          <a:noFill/>
          <a:ln/>
        </p:spPr>
        <p:txBody>
          <a:bodyPr wrap="square" rtlCol="0" anchor="ctr"/>
          <a:lstStyle/>
          <a:p>
            <a:pPr marL="0" indent="0" algn="ctr">
              <a:buNone/>
            </a:pPr>
            <a:r>
              <a:rPr lang="en-US" sz="750" b="1" kern="0" spc="100" dirty="0">
                <a:solidFill>
                  <a:srgbClr val="7BBFB0"/>
                </a:solidFill>
              </a:rPr>
              <a:t>VILLAS ON SHELBY (N/A)</a:t>
            </a:r>
            <a:endParaRPr lang="en-US" sz="750" dirty="0"/>
          </a:p>
        </p:txBody>
      </p:sp>
      <p:sp>
        <p:nvSpPr>
          <p:cNvPr id="28" name="Text 26"/>
          <p:cNvSpPr/>
          <p:nvPr/>
        </p:nvSpPr>
        <p:spPr>
          <a:xfrm>
            <a:off x="2350008" y="2578608"/>
            <a:ext cx="2057400" cy="493776"/>
          </a:xfrm>
          <a:prstGeom prst="rect">
            <a:avLst/>
          </a:prstGeom>
          <a:noFill/>
          <a:ln/>
        </p:spPr>
        <p:txBody>
          <a:bodyPr wrap="square" lIns="0" tIns="0" rIns="0" bIns="0" rtlCol="0" anchor="ctr"/>
          <a:lstStyle/>
          <a:p>
            <a:pPr marL="0" indent="0" algn="ctr">
              <a:buNone/>
            </a:pPr>
            <a:r>
              <a:rPr lang="en-US" sz="3400" b="1" dirty="0">
                <a:solidFill>
                  <a:srgbClr val="E07B4F"/>
                </a:solidFill>
                <a:latin typeface="Calibri" pitchFamily="34" charset="0"/>
                <a:ea typeface="Calibri" pitchFamily="34" charset="-122"/>
                <a:cs typeface="Calibri" pitchFamily="34" charset="-120"/>
              </a:rPr>
              <a:t>$1,050</a:t>
            </a:r>
            <a:endParaRPr lang="en-US" sz="3400" dirty="0"/>
          </a:p>
        </p:txBody>
      </p:sp>
      <p:sp>
        <p:nvSpPr>
          <p:cNvPr id="29" name="Text 27"/>
          <p:cNvSpPr/>
          <p:nvPr/>
        </p:nvSpPr>
        <p:spPr>
          <a:xfrm>
            <a:off x="2350008" y="3054096"/>
            <a:ext cx="2057400" cy="201168"/>
          </a:xfrm>
          <a:prstGeom prst="rect">
            <a:avLst/>
          </a:prstGeom>
          <a:noFill/>
          <a:ln/>
        </p:spPr>
        <p:txBody>
          <a:bodyPr wrap="square" rtlCol="0" anchor="ctr"/>
          <a:lstStyle/>
          <a:p>
            <a:pPr marL="0" indent="0" algn="ctr">
              <a:buNone/>
            </a:pPr>
            <a:r>
              <a:rPr lang="en-US" sz="900" dirty="0">
                <a:solidFill>
                  <a:srgbClr val="7BBFB0"/>
                </a:solidFill>
              </a:rPr>
              <a:t>/mo</a:t>
            </a:r>
            <a:endParaRPr lang="en-US" sz="900" dirty="0"/>
          </a:p>
        </p:txBody>
      </p:sp>
      <p:sp>
        <p:nvSpPr>
          <p:cNvPr id="30" name="Shape 28"/>
          <p:cNvSpPr/>
          <p:nvPr/>
        </p:nvSpPr>
        <p:spPr>
          <a:xfrm>
            <a:off x="201168" y="3474720"/>
            <a:ext cx="4206240" cy="621792"/>
          </a:xfrm>
          <a:prstGeom prst="rect">
            <a:avLst/>
          </a:prstGeom>
          <a:solidFill>
            <a:srgbClr val="2E86AB">
              <a:alpha val="15000"/>
            </a:srgbClr>
          </a:solidFill>
          <a:ln w="12700">
            <a:solidFill>
              <a:srgbClr val="2E86AB">
                <a:alpha val="35000"/>
              </a:srgbClr>
            </a:solidFill>
            <a:prstDash val="solid"/>
          </a:ln>
        </p:spPr>
        <p:txBody>
          <a:bodyPr/>
          <a:lstStyle/>
          <a:p>
            <a:endParaRPr lang="en-US"/>
          </a:p>
        </p:txBody>
      </p:sp>
      <p:sp>
        <p:nvSpPr>
          <p:cNvPr id="31" name="Text 29"/>
          <p:cNvSpPr/>
          <p:nvPr/>
        </p:nvSpPr>
        <p:spPr>
          <a:xfrm>
            <a:off x="310896" y="3493008"/>
            <a:ext cx="4023360" cy="274320"/>
          </a:xfrm>
          <a:prstGeom prst="rect">
            <a:avLst/>
          </a:prstGeom>
          <a:noFill/>
          <a:ln/>
        </p:spPr>
        <p:txBody>
          <a:bodyPr wrap="square"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$175/mo more than renting — but you own something real</a:t>
            </a:r>
            <a:endParaRPr lang="en-US" sz="1200" dirty="0"/>
          </a:p>
        </p:txBody>
      </p:sp>
      <p:sp>
        <p:nvSpPr>
          <p:cNvPr id="32" name="Text 30"/>
          <p:cNvSpPr/>
          <p:nvPr/>
        </p:nvSpPr>
        <p:spPr>
          <a:xfrm>
            <a:off x="310896" y="3749040"/>
            <a:ext cx="4023360" cy="274320"/>
          </a:xfrm>
          <a:prstGeom prst="rect">
            <a:avLst/>
          </a:prstGeom>
          <a:noFill/>
          <a:ln/>
        </p:spPr>
        <p:txBody>
          <a:bodyPr wrap="square" rtlCol="0" anchor="ctr"/>
          <a:lstStyle/>
          <a:p>
            <a:pPr marL="0" indent="0">
              <a:buNone/>
            </a:pPr>
            <a:r>
              <a:rPr lang="en-US" sz="1000" dirty="0">
                <a:solidFill>
                  <a:srgbClr val="7BBFB0"/>
                </a:solidFill>
                <a:latin typeface="Calibri" pitchFamily="34" charset="0"/>
                <a:ea typeface="Calibri" pitchFamily="34" charset="-122"/>
                <a:cs typeface="Calibri" pitchFamily="34" charset="-120"/>
              </a:rPr>
              <a:t>Build $103,000 equity  ·  Net $86,000 ahead after 8 years</a:t>
            </a:r>
            <a:endParaRPr lang="en-US" sz="1000" dirty="0"/>
          </a:p>
        </p:txBody>
      </p:sp>
      <p:sp>
        <p:nvSpPr>
          <p:cNvPr id="33" name="Text 31"/>
          <p:cNvSpPr/>
          <p:nvPr/>
        </p:nvSpPr>
        <p:spPr>
          <a:xfrm>
            <a:off x="201168" y="4187952"/>
            <a:ext cx="2926080" cy="228600"/>
          </a:xfrm>
          <a:prstGeom prst="rect">
            <a:avLst/>
          </a:prstGeom>
          <a:noFill/>
          <a:ln/>
        </p:spPr>
        <p:txBody>
          <a:bodyPr wrap="square" rtlCol="0" anchor="ctr"/>
          <a:lstStyle/>
          <a:p>
            <a:pPr marL="0" indent="0">
              <a:buNone/>
            </a:pPr>
            <a:r>
              <a:rPr lang="en-US" sz="900" dirty="0">
                <a:solidFill>
                  <a:srgbClr val="7BBFB0"/>
                </a:solidFill>
                <a:latin typeface="Calibri" pitchFamily="34" charset="0"/>
                <a:ea typeface="Calibri" pitchFamily="34" charset="-122"/>
                <a:cs typeface="Calibri" pitchFamily="34" charset="-120"/>
              </a:rPr>
              <a:t>Principal &amp; Interest</a:t>
            </a:r>
            <a:endParaRPr lang="en-US" sz="900" dirty="0"/>
          </a:p>
        </p:txBody>
      </p:sp>
      <p:sp>
        <p:nvSpPr>
          <p:cNvPr id="34" name="Text 32"/>
          <p:cNvSpPr/>
          <p:nvPr/>
        </p:nvSpPr>
        <p:spPr>
          <a:xfrm>
            <a:off x="3127248" y="4187952"/>
            <a:ext cx="1188720" cy="228600"/>
          </a:xfrm>
          <a:prstGeom prst="rect">
            <a:avLst/>
          </a:prstGeom>
          <a:noFill/>
          <a:ln/>
        </p:spPr>
        <p:txBody>
          <a:bodyPr wrap="square" rtlCol="0" anchor="ctr"/>
          <a:lstStyle/>
          <a:p>
            <a:pPr marL="0" indent="0" algn="r">
              <a:buNone/>
            </a:pPr>
            <a:r>
              <a:rPr lang="en-US" sz="900" dirty="0">
                <a:solidFill>
                  <a:srgbClr val="7BBFB0"/>
                </a:solidFill>
                <a:latin typeface="Calibri" pitchFamily="34" charset="0"/>
                <a:ea typeface="Calibri" pitchFamily="34" charset="-122"/>
                <a:cs typeface="Calibri" pitchFamily="34" charset="-120"/>
              </a:rPr>
              <a:t>$1,075/mo</a:t>
            </a:r>
            <a:endParaRPr lang="en-US" sz="900" dirty="0"/>
          </a:p>
        </p:txBody>
      </p:sp>
      <p:sp>
        <p:nvSpPr>
          <p:cNvPr id="35" name="Shape 33"/>
          <p:cNvSpPr/>
          <p:nvPr/>
        </p:nvSpPr>
        <p:spPr>
          <a:xfrm>
            <a:off x="201168" y="4416552"/>
            <a:ext cx="4206240" cy="9144"/>
          </a:xfrm>
          <a:prstGeom prst="rect">
            <a:avLst/>
          </a:prstGeom>
          <a:solidFill>
            <a:srgbClr val="FFFFFF">
              <a:alpha val="10000"/>
            </a:srgbClr>
          </a:solidFill>
          <a:ln w="12700">
            <a:solidFill>
              <a:srgbClr val="FFFFFF">
                <a:alpha val="10000"/>
              </a:srgbClr>
            </a:solidFill>
            <a:prstDash val="solid"/>
          </a:ln>
        </p:spPr>
        <p:txBody>
          <a:bodyPr/>
          <a:lstStyle/>
          <a:p>
            <a:endParaRPr lang="en-US"/>
          </a:p>
        </p:txBody>
      </p:sp>
      <p:sp>
        <p:nvSpPr>
          <p:cNvPr id="36" name="Text 34"/>
          <p:cNvSpPr/>
          <p:nvPr/>
        </p:nvSpPr>
        <p:spPr>
          <a:xfrm>
            <a:off x="201168" y="4443984"/>
            <a:ext cx="2926080" cy="228600"/>
          </a:xfrm>
          <a:prstGeom prst="rect">
            <a:avLst/>
          </a:prstGeom>
          <a:noFill/>
          <a:ln/>
        </p:spPr>
        <p:txBody>
          <a:bodyPr wrap="square" rtlCol="0" anchor="ctr"/>
          <a:lstStyle/>
          <a:p>
            <a:pPr marL="0" indent="0">
              <a:buNone/>
            </a:pPr>
            <a:r>
              <a:rPr lang="en-US" sz="900" dirty="0">
                <a:solidFill>
                  <a:srgbClr val="7BBFB0"/>
                </a:solidFill>
                <a:latin typeface="Calibri" pitchFamily="34" charset="0"/>
                <a:ea typeface="Calibri" pitchFamily="34" charset="-122"/>
                <a:cs typeface="Calibri" pitchFamily="34" charset="-120"/>
              </a:rPr>
              <a:t>Tax &amp; Insurance (est.)</a:t>
            </a:r>
            <a:endParaRPr lang="en-US" sz="900" dirty="0"/>
          </a:p>
        </p:txBody>
      </p:sp>
      <p:sp>
        <p:nvSpPr>
          <p:cNvPr id="37" name="Text 35"/>
          <p:cNvSpPr/>
          <p:nvPr/>
        </p:nvSpPr>
        <p:spPr>
          <a:xfrm>
            <a:off x="3127248" y="4443984"/>
            <a:ext cx="1188720" cy="228600"/>
          </a:xfrm>
          <a:prstGeom prst="rect">
            <a:avLst/>
          </a:prstGeom>
          <a:noFill/>
          <a:ln/>
        </p:spPr>
        <p:txBody>
          <a:bodyPr wrap="square" rtlCol="0" anchor="ctr"/>
          <a:lstStyle/>
          <a:p>
            <a:pPr marL="0" indent="0" algn="r">
              <a:buNone/>
            </a:pPr>
            <a:r>
              <a:rPr lang="en-US" sz="900" dirty="0">
                <a:solidFill>
                  <a:srgbClr val="7BBFB0"/>
                </a:solidFill>
                <a:latin typeface="Calibri" pitchFamily="34" charset="0"/>
                <a:ea typeface="Calibri" pitchFamily="34" charset="-122"/>
                <a:cs typeface="Calibri" pitchFamily="34" charset="-120"/>
              </a:rPr>
              <a:t>$150/mo</a:t>
            </a:r>
            <a:endParaRPr lang="en-US" sz="900" dirty="0"/>
          </a:p>
        </p:txBody>
      </p:sp>
      <p:sp>
        <p:nvSpPr>
          <p:cNvPr id="38" name="Shape 36"/>
          <p:cNvSpPr/>
          <p:nvPr/>
        </p:nvSpPr>
        <p:spPr>
          <a:xfrm>
            <a:off x="201168" y="4672584"/>
            <a:ext cx="4206240" cy="9144"/>
          </a:xfrm>
          <a:prstGeom prst="rect">
            <a:avLst/>
          </a:prstGeom>
          <a:solidFill>
            <a:srgbClr val="FFFFFF">
              <a:alpha val="10000"/>
            </a:srgbClr>
          </a:solidFill>
          <a:ln w="12700">
            <a:solidFill>
              <a:srgbClr val="FFFFFF">
                <a:alpha val="10000"/>
              </a:srgbClr>
            </a:solidFill>
            <a:prstDash val="solid"/>
          </a:ln>
        </p:spPr>
        <p:txBody>
          <a:bodyPr/>
          <a:lstStyle/>
          <a:p>
            <a:endParaRPr lang="en-US"/>
          </a:p>
        </p:txBody>
      </p:sp>
      <p:sp>
        <p:nvSpPr>
          <p:cNvPr id="39" name="Text 37"/>
          <p:cNvSpPr/>
          <p:nvPr/>
        </p:nvSpPr>
        <p:spPr>
          <a:xfrm>
            <a:off x="201168" y="4700016"/>
            <a:ext cx="2926080" cy="228600"/>
          </a:xfrm>
          <a:prstGeom prst="rect">
            <a:avLst/>
          </a:prstGeom>
          <a:noFill/>
          <a:ln/>
        </p:spPr>
        <p:txBody>
          <a:bodyPr wrap="square" rtlCol="0" anchor="ctr"/>
          <a:lstStyle/>
          <a:p>
            <a:pPr marL="0" indent="0">
              <a:buNone/>
            </a:pPr>
            <a:r>
              <a:rPr lang="en-US" sz="900" dirty="0">
                <a:solidFill>
                  <a:srgbClr val="7BBFB0"/>
                </a:solidFill>
                <a:latin typeface="Calibri" pitchFamily="34" charset="0"/>
                <a:ea typeface="Calibri" pitchFamily="34" charset="-122"/>
                <a:cs typeface="Calibri" pitchFamily="34" charset="-120"/>
              </a:rPr>
              <a:t>Land lease (tiered)</a:t>
            </a:r>
            <a:endParaRPr lang="en-US" sz="900" dirty="0"/>
          </a:p>
        </p:txBody>
      </p:sp>
      <p:sp>
        <p:nvSpPr>
          <p:cNvPr id="40" name="Text 38"/>
          <p:cNvSpPr/>
          <p:nvPr/>
        </p:nvSpPr>
        <p:spPr>
          <a:xfrm>
            <a:off x="3127248" y="4700016"/>
            <a:ext cx="1188720" cy="228600"/>
          </a:xfrm>
          <a:prstGeom prst="rect">
            <a:avLst/>
          </a:prstGeom>
          <a:noFill/>
          <a:ln/>
        </p:spPr>
        <p:txBody>
          <a:bodyPr wrap="square" rtlCol="0" anchor="ctr"/>
          <a:lstStyle/>
          <a:p>
            <a:pPr marL="0" indent="0" algn="r">
              <a:buNone/>
            </a:pPr>
            <a:r>
              <a:rPr lang="en-US" sz="900" dirty="0">
                <a:solidFill>
                  <a:srgbClr val="7BBFB0"/>
                </a:solidFill>
                <a:latin typeface="Calibri" pitchFamily="34" charset="0"/>
                <a:ea typeface="Calibri" pitchFamily="34" charset="-122"/>
                <a:cs typeface="Calibri" pitchFamily="34" charset="-120"/>
              </a:rPr>
              <a:t>$0–100/mo</a:t>
            </a:r>
            <a:endParaRPr lang="en-US" sz="900" dirty="0"/>
          </a:p>
        </p:txBody>
      </p:sp>
      <p:sp>
        <p:nvSpPr>
          <p:cNvPr id="41" name="Shape 39"/>
          <p:cNvSpPr/>
          <p:nvPr/>
        </p:nvSpPr>
        <p:spPr>
          <a:xfrm>
            <a:off x="201168" y="4928616"/>
            <a:ext cx="4206240" cy="9144"/>
          </a:xfrm>
          <a:prstGeom prst="rect">
            <a:avLst/>
          </a:prstGeom>
          <a:solidFill>
            <a:srgbClr val="FFFFFF">
              <a:alpha val="10000"/>
            </a:srgbClr>
          </a:solidFill>
          <a:ln w="12700">
            <a:solidFill>
              <a:srgbClr val="FFFFFF">
                <a:alpha val="10000"/>
              </a:srgbClr>
            </a:solidFill>
            <a:prstDash val="solid"/>
          </a:ln>
        </p:spPr>
        <p:txBody>
          <a:bodyPr/>
          <a:lstStyle/>
          <a:p>
            <a:endParaRPr lang="en-US"/>
          </a:p>
        </p:txBody>
      </p:sp>
      <p:sp>
        <p:nvSpPr>
          <p:cNvPr id="42" name="Text 40"/>
          <p:cNvSpPr/>
          <p:nvPr/>
        </p:nvSpPr>
        <p:spPr>
          <a:xfrm>
            <a:off x="201168" y="4956048"/>
            <a:ext cx="2926080" cy="228600"/>
          </a:xfrm>
          <a:prstGeom prst="rect">
            <a:avLst/>
          </a:prstGeom>
          <a:noFill/>
          <a:ln/>
        </p:spPr>
        <p:txBody>
          <a:bodyPr wrap="square" rtlCol="0" anchor="ctr"/>
          <a:lstStyle/>
          <a:p>
            <a:pPr marL="0" indent="0">
              <a:buNone/>
            </a:pPr>
            <a:r>
              <a:rPr lang="en-US" sz="950" b="1" dirty="0">
                <a:solidFill>
                  <a:srgbClr val="2E86AB"/>
                </a:solidFill>
                <a:latin typeface="Calibri" pitchFamily="34" charset="0"/>
                <a:ea typeface="Calibri" pitchFamily="34" charset="-122"/>
                <a:cs typeface="Calibri" pitchFamily="34" charset="-120"/>
              </a:rPr>
              <a:t>Villas at Shelby 2BR</a:t>
            </a:r>
            <a:endParaRPr lang="en-US" sz="950" dirty="0"/>
          </a:p>
        </p:txBody>
      </p:sp>
      <p:sp>
        <p:nvSpPr>
          <p:cNvPr id="43" name="Text 41"/>
          <p:cNvSpPr/>
          <p:nvPr/>
        </p:nvSpPr>
        <p:spPr>
          <a:xfrm>
            <a:off x="3127248" y="4956048"/>
            <a:ext cx="1188720" cy="228600"/>
          </a:xfrm>
          <a:prstGeom prst="rect">
            <a:avLst/>
          </a:prstGeom>
          <a:noFill/>
          <a:ln/>
        </p:spPr>
        <p:txBody>
          <a:bodyPr wrap="square" rtlCol="0" anchor="ctr"/>
          <a:lstStyle/>
          <a:p>
            <a:pPr marL="0" indent="0" algn="r">
              <a:buNone/>
            </a:pPr>
            <a:r>
              <a:rPr lang="en-US" sz="1000" b="1" dirty="0">
                <a:solidFill>
                  <a:srgbClr val="F4C242"/>
                </a:solidFill>
                <a:latin typeface="Calibri" pitchFamily="34" charset="0"/>
                <a:ea typeface="Calibri" pitchFamily="34" charset="-122"/>
                <a:cs typeface="Calibri" pitchFamily="34" charset="-120"/>
              </a:rPr>
              <a:t>$1,050/mo</a:t>
            </a:r>
            <a:endParaRPr lang="en-US" sz="1000" dirty="0"/>
          </a:p>
        </p:txBody>
      </p:sp>
      <p:pic>
        <p:nvPicPr>
          <p:cNvPr id="44" name="Image 0" descr="/mnt/user-data/uploads/24_ph_310_driver_4g28362a_exterior_001_web_1718979638097_810_12.jpg"/>
          <p:cNvPicPr>
            <a:picLocks noChangeAspect="1"/>
          </p:cNvPicPr>
          <p:nvPr/>
        </p:nvPicPr>
        <p:blipFill>
          <a:blip r:embed="rId3"/>
          <a:srcRect/>
          <a:stretch/>
        </p:blipFill>
        <p:spPr>
          <a:xfrm>
            <a:off x="4480560" y="0"/>
            <a:ext cx="4663440" cy="2788920"/>
          </a:xfrm>
          <a:prstGeom prst="rect">
            <a:avLst/>
          </a:prstGeom>
        </p:spPr>
      </p:pic>
      <p:sp>
        <p:nvSpPr>
          <p:cNvPr id="45" name="Shape 42"/>
          <p:cNvSpPr/>
          <p:nvPr/>
        </p:nvSpPr>
        <p:spPr>
          <a:xfrm>
            <a:off x="4480560" y="0"/>
            <a:ext cx="4663440" cy="2788920"/>
          </a:xfrm>
          <a:prstGeom prst="rect">
            <a:avLst/>
          </a:prstGeom>
          <a:solidFill>
            <a:srgbClr val="000000">
              <a:alpha val="45000"/>
            </a:srgbClr>
          </a:solidFill>
          <a:ln w="12700">
            <a:solidFill>
              <a:srgbClr val="000000">
                <a:alpha val="0"/>
              </a:srgbClr>
            </a:solidFill>
            <a:prstDash val="solid"/>
          </a:ln>
        </p:spPr>
        <p:txBody>
          <a:bodyPr/>
          <a:lstStyle/>
          <a:p>
            <a:endParaRPr lang="en-US"/>
          </a:p>
        </p:txBody>
      </p:sp>
      <p:sp>
        <p:nvSpPr>
          <p:cNvPr id="46" name="Shape 43"/>
          <p:cNvSpPr/>
          <p:nvPr/>
        </p:nvSpPr>
        <p:spPr>
          <a:xfrm>
            <a:off x="4608576" y="2459736"/>
            <a:ext cx="2863901" cy="219456"/>
          </a:xfrm>
          <a:prstGeom prst="rect">
            <a:avLst/>
          </a:prstGeom>
          <a:solidFill>
            <a:srgbClr val="2E86AB"/>
          </a:solidFill>
          <a:ln w="12700">
            <a:solidFill>
              <a:srgbClr val="2E86AB"/>
            </a:solidFill>
            <a:prstDash val="solid"/>
          </a:ln>
        </p:spPr>
        <p:txBody>
          <a:bodyPr/>
          <a:lstStyle/>
          <a:p>
            <a:endParaRPr lang="en-US"/>
          </a:p>
        </p:txBody>
      </p:sp>
      <p:sp>
        <p:nvSpPr>
          <p:cNvPr id="47" name="Text 44"/>
          <p:cNvSpPr/>
          <p:nvPr/>
        </p:nvSpPr>
        <p:spPr>
          <a:xfrm>
            <a:off x="4608576" y="2459736"/>
            <a:ext cx="2863901" cy="219456"/>
          </a:xfrm>
          <a:prstGeom prst="rect">
            <a:avLst/>
          </a:prstGeom>
          <a:noFill/>
          <a:ln/>
        </p:spPr>
        <p:txBody>
          <a:bodyPr wrap="square" rtlCol="0" anchor="ctr"/>
          <a:lstStyle/>
          <a:p>
            <a:pPr marL="0" indent="0" algn="ctr">
              <a:buNone/>
            </a:pPr>
            <a:r>
              <a:rPr lang="en-US" sz="750" b="1" kern="0" spc="150" dirty="0">
                <a:solidFill>
                  <a:srgbClr val="FFFFFF"/>
                </a:solidFill>
              </a:rPr>
              <a:t>EXTERIOR  ·  CAVCO RIVER'S EDGE</a:t>
            </a:r>
            <a:endParaRPr lang="en-US" sz="750" dirty="0"/>
          </a:p>
        </p:txBody>
      </p:sp>
      <p:sp>
        <p:nvSpPr>
          <p:cNvPr id="48" name="Shape 45"/>
          <p:cNvSpPr/>
          <p:nvPr/>
        </p:nvSpPr>
        <p:spPr>
          <a:xfrm>
            <a:off x="4480560" y="2788920"/>
            <a:ext cx="4663440" cy="45720"/>
          </a:xfrm>
          <a:prstGeom prst="rect">
            <a:avLst/>
          </a:prstGeom>
          <a:solidFill>
            <a:srgbClr val="1A3A4A"/>
          </a:solidFill>
          <a:ln w="12700">
            <a:solidFill>
              <a:srgbClr val="1A3A4A"/>
            </a:solidFill>
            <a:prstDash val="solid"/>
          </a:ln>
        </p:spPr>
        <p:txBody>
          <a:bodyPr/>
          <a:lstStyle/>
          <a:p>
            <a:endParaRPr lang="en-US"/>
          </a:p>
        </p:txBody>
      </p:sp>
      <p:pic>
        <p:nvPicPr>
          <p:cNvPr id="49" name="Image 1" descr="/mnt/user-data/uploads/24_ph_310_driver_4g28362a_livingroom_003_web_1718980551553_810_12.jpg"/>
          <p:cNvPicPr>
            <a:picLocks noChangeAspect="1"/>
          </p:cNvPicPr>
          <p:nvPr/>
        </p:nvPicPr>
        <p:blipFill>
          <a:blip r:embed="rId4"/>
          <a:srcRect/>
          <a:stretch/>
        </p:blipFill>
        <p:spPr>
          <a:xfrm>
            <a:off x="4480560" y="2834640"/>
            <a:ext cx="2308860" cy="2308860"/>
          </a:xfrm>
          <a:prstGeom prst="rect">
            <a:avLst/>
          </a:prstGeom>
        </p:spPr>
      </p:pic>
      <p:sp>
        <p:nvSpPr>
          <p:cNvPr id="50" name="Shape 46"/>
          <p:cNvSpPr/>
          <p:nvPr/>
        </p:nvSpPr>
        <p:spPr>
          <a:xfrm>
            <a:off x="4480560" y="2834640"/>
            <a:ext cx="2308860" cy="2308860"/>
          </a:xfrm>
          <a:prstGeom prst="rect">
            <a:avLst/>
          </a:prstGeom>
          <a:solidFill>
            <a:srgbClr val="000000">
              <a:alpha val="45000"/>
            </a:srgbClr>
          </a:solidFill>
          <a:ln w="12700">
            <a:solidFill>
              <a:srgbClr val="000000">
                <a:alpha val="0"/>
              </a:srgbClr>
            </a:solidFill>
            <a:prstDash val="solid"/>
          </a:ln>
        </p:spPr>
        <p:txBody>
          <a:bodyPr/>
          <a:lstStyle/>
          <a:p>
            <a:endParaRPr lang="en-US"/>
          </a:p>
        </p:txBody>
      </p:sp>
      <p:sp>
        <p:nvSpPr>
          <p:cNvPr id="51" name="Shape 47"/>
          <p:cNvSpPr/>
          <p:nvPr/>
        </p:nvSpPr>
        <p:spPr>
          <a:xfrm>
            <a:off x="4608576" y="4814316"/>
            <a:ext cx="1181405" cy="219456"/>
          </a:xfrm>
          <a:prstGeom prst="rect">
            <a:avLst/>
          </a:prstGeom>
          <a:solidFill>
            <a:srgbClr val="1E3D4A"/>
          </a:solidFill>
          <a:ln w="12700">
            <a:solidFill>
              <a:srgbClr val="1E3D4A"/>
            </a:solidFill>
            <a:prstDash val="solid"/>
          </a:ln>
        </p:spPr>
        <p:txBody>
          <a:bodyPr/>
          <a:lstStyle/>
          <a:p>
            <a:endParaRPr lang="en-US"/>
          </a:p>
        </p:txBody>
      </p:sp>
      <p:sp>
        <p:nvSpPr>
          <p:cNvPr id="52" name="Text 48"/>
          <p:cNvSpPr/>
          <p:nvPr/>
        </p:nvSpPr>
        <p:spPr>
          <a:xfrm>
            <a:off x="4608576" y="4814316"/>
            <a:ext cx="1181405" cy="219456"/>
          </a:xfrm>
          <a:prstGeom prst="rect">
            <a:avLst/>
          </a:prstGeom>
          <a:noFill/>
          <a:ln/>
        </p:spPr>
        <p:txBody>
          <a:bodyPr wrap="square" rtlCol="0" anchor="ctr"/>
          <a:lstStyle/>
          <a:p>
            <a:pPr marL="0" indent="0" algn="ctr">
              <a:buNone/>
            </a:pPr>
            <a:r>
              <a:rPr lang="en-US" sz="750" b="1" kern="0" spc="150" dirty="0">
                <a:solidFill>
                  <a:srgbClr val="FFFFFF"/>
                </a:solidFill>
              </a:rPr>
              <a:t>LIVING ROOM</a:t>
            </a:r>
            <a:endParaRPr lang="en-US" sz="750" dirty="0"/>
          </a:p>
        </p:txBody>
      </p:sp>
      <p:sp>
        <p:nvSpPr>
          <p:cNvPr id="53" name="Shape 49"/>
          <p:cNvSpPr/>
          <p:nvPr/>
        </p:nvSpPr>
        <p:spPr>
          <a:xfrm>
            <a:off x="6789420" y="2834640"/>
            <a:ext cx="45720" cy="2308860"/>
          </a:xfrm>
          <a:prstGeom prst="rect">
            <a:avLst/>
          </a:prstGeom>
          <a:solidFill>
            <a:srgbClr val="1A3A4A"/>
          </a:solidFill>
          <a:ln w="12700">
            <a:solidFill>
              <a:srgbClr val="1A3A4A"/>
            </a:solidFill>
            <a:prstDash val="solid"/>
          </a:ln>
        </p:spPr>
        <p:txBody>
          <a:bodyPr/>
          <a:lstStyle/>
          <a:p>
            <a:endParaRPr lang="en-US"/>
          </a:p>
        </p:txBody>
      </p:sp>
      <p:pic>
        <p:nvPicPr>
          <p:cNvPr id="54" name="Image 2" descr="/mnt/user-data/uploads/25_ph_310_serenity_livingroom_001_1772750650631_1024_12.png"/>
          <p:cNvPicPr>
            <a:picLocks noChangeAspect="1"/>
          </p:cNvPicPr>
          <p:nvPr/>
        </p:nvPicPr>
        <p:blipFill>
          <a:blip r:embed="rId5"/>
          <a:srcRect/>
          <a:stretch/>
        </p:blipFill>
        <p:spPr>
          <a:xfrm>
            <a:off x="6835140" y="2834640"/>
            <a:ext cx="2308860" cy="2308860"/>
          </a:xfrm>
          <a:prstGeom prst="rect">
            <a:avLst/>
          </a:prstGeom>
        </p:spPr>
      </p:pic>
      <p:sp>
        <p:nvSpPr>
          <p:cNvPr id="55" name="Shape 50"/>
          <p:cNvSpPr/>
          <p:nvPr/>
        </p:nvSpPr>
        <p:spPr>
          <a:xfrm>
            <a:off x="6835140" y="2834640"/>
            <a:ext cx="2308860" cy="2308860"/>
          </a:xfrm>
          <a:prstGeom prst="rect">
            <a:avLst/>
          </a:prstGeom>
          <a:solidFill>
            <a:srgbClr val="000000">
              <a:alpha val="45000"/>
            </a:srgbClr>
          </a:solidFill>
          <a:ln w="12700">
            <a:solidFill>
              <a:srgbClr val="000000">
                <a:alpha val="0"/>
              </a:srgbClr>
            </a:solidFill>
            <a:prstDash val="solid"/>
          </a:ln>
        </p:spPr>
        <p:txBody>
          <a:bodyPr/>
          <a:lstStyle/>
          <a:p>
            <a:endParaRPr lang="en-US"/>
          </a:p>
        </p:txBody>
      </p:sp>
      <p:sp>
        <p:nvSpPr>
          <p:cNvPr id="56" name="Shape 51"/>
          <p:cNvSpPr/>
          <p:nvPr/>
        </p:nvSpPr>
        <p:spPr>
          <a:xfrm>
            <a:off x="6963156" y="4814316"/>
            <a:ext cx="1265530" cy="219456"/>
          </a:xfrm>
          <a:prstGeom prst="rect">
            <a:avLst/>
          </a:prstGeom>
          <a:solidFill>
            <a:srgbClr val="1E3D4A"/>
          </a:solidFill>
          <a:ln w="12700">
            <a:solidFill>
              <a:srgbClr val="1E3D4A"/>
            </a:solidFill>
            <a:prstDash val="solid"/>
          </a:ln>
        </p:spPr>
        <p:txBody>
          <a:bodyPr/>
          <a:lstStyle/>
          <a:p>
            <a:endParaRPr lang="en-US"/>
          </a:p>
        </p:txBody>
      </p:sp>
      <p:sp>
        <p:nvSpPr>
          <p:cNvPr id="57" name="Text 52"/>
          <p:cNvSpPr/>
          <p:nvPr/>
        </p:nvSpPr>
        <p:spPr>
          <a:xfrm>
            <a:off x="6963156" y="4814316"/>
            <a:ext cx="1265530" cy="219456"/>
          </a:xfrm>
          <a:prstGeom prst="rect">
            <a:avLst/>
          </a:prstGeom>
          <a:noFill/>
          <a:ln/>
        </p:spPr>
        <p:txBody>
          <a:bodyPr wrap="square" rtlCol="0" anchor="ctr"/>
          <a:lstStyle/>
          <a:p>
            <a:pPr marL="0" indent="0" algn="ctr">
              <a:buNone/>
            </a:pPr>
            <a:r>
              <a:rPr lang="en-US" sz="750" b="1" kern="0" spc="150" dirty="0">
                <a:solidFill>
                  <a:srgbClr val="FFFFFF"/>
                </a:solidFill>
              </a:rPr>
              <a:t>OPEN KITCHEN</a:t>
            </a:r>
            <a:endParaRPr lang="en-US" sz="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8">
    <p:bg>
      <p:bgPr>
        <a:solidFill>
          <a:srgbClr val="1A3A4A"/>
        </a:solidFill>
        <a:effectLst/>
      </p:bgPr>
    </p:bg>
    <p:spTree>
      <p:nvGrpSpPr>
        <p:cNvPr id="1" name=""/>
        <p:cNvGrpSpPr/>
        <p:nvPr/>
      </p:nvGrpSpPr>
      <p:grpSpPr>
        <a:xfrm>
          <a:off x="0" y="0"/>
          <a:ext cx="0" cy="0"/>
          <a:chOff x="0" y="0"/>
          <a:chExt cx="0" cy="0"/>
        </a:xfrm>
      </p:grpSpPr>
      <p:sp>
        <p:nvSpPr>
          <p:cNvPr id="2" name="Shape 0"/>
          <p:cNvSpPr/>
          <p:nvPr/>
        </p:nvSpPr>
        <p:spPr>
          <a:xfrm>
            <a:off x="0" y="0"/>
            <a:ext cx="64008" cy="5143500"/>
          </a:xfrm>
          <a:prstGeom prst="rect">
            <a:avLst/>
          </a:prstGeom>
          <a:solidFill>
            <a:srgbClr val="E07B4F"/>
          </a:solidFill>
          <a:ln w="12700">
            <a:solidFill>
              <a:srgbClr val="E07B4F"/>
            </a:solidFill>
            <a:prstDash val="solid"/>
          </a:ln>
        </p:spPr>
        <p:txBody>
          <a:bodyPr/>
          <a:lstStyle/>
          <a:p>
            <a:endParaRPr lang="en-US"/>
          </a:p>
        </p:txBody>
      </p:sp>
      <p:sp>
        <p:nvSpPr>
          <p:cNvPr id="3" name="Text 1"/>
          <p:cNvSpPr/>
          <p:nvPr/>
        </p:nvSpPr>
        <p:spPr>
          <a:xfrm>
            <a:off x="201168" y="164592"/>
            <a:ext cx="4206240" cy="201168"/>
          </a:xfrm>
          <a:prstGeom prst="rect">
            <a:avLst/>
          </a:prstGeom>
          <a:noFill/>
          <a:ln/>
        </p:spPr>
        <p:txBody>
          <a:bodyPr wrap="square" rtlCol="0" anchor="ctr"/>
          <a:lstStyle/>
          <a:p>
            <a:pPr marL="0" indent="0">
              <a:buNone/>
            </a:pPr>
            <a:r>
              <a:rPr lang="en-US" sz="750" b="1" kern="0" spc="250" dirty="0">
                <a:solidFill>
                  <a:srgbClr val="E07B4F"/>
                </a:solidFill>
              </a:rPr>
              <a:t>WORKFORCE HOUSING  ·  FAMILY TIER</a:t>
            </a:r>
            <a:endParaRPr lang="en-US" sz="750" dirty="0"/>
          </a:p>
        </p:txBody>
      </p:sp>
      <p:sp>
        <p:nvSpPr>
          <p:cNvPr id="4" name="Text 2"/>
          <p:cNvSpPr/>
          <p:nvPr/>
        </p:nvSpPr>
        <p:spPr>
          <a:xfrm>
            <a:off x="201168" y="347472"/>
            <a:ext cx="4206240" cy="594360"/>
          </a:xfrm>
          <a:prstGeom prst="rect">
            <a:avLst/>
          </a:prstGeom>
          <a:noFill/>
          <a:ln/>
        </p:spPr>
        <p:txBody>
          <a:bodyPr wrap="square" rtlCol="0" anchor="ctr"/>
          <a:lstStyle/>
          <a:p>
            <a:pPr marL="0" indent="0">
              <a:buNone/>
            </a:pPr>
            <a:r>
              <a:rPr lang="en-US" sz="3800" b="1" dirty="0">
                <a:solidFill>
                  <a:srgbClr val="FFFFFF"/>
                </a:solidFill>
                <a:latin typeface="Calibri" pitchFamily="34" charset="0"/>
                <a:ea typeface="Calibri" pitchFamily="34" charset="-122"/>
                <a:cs typeface="Calibri" pitchFamily="34" charset="-120"/>
              </a:rPr>
              <a:t>3 Bedroom</a:t>
            </a:r>
            <a:endParaRPr lang="en-US" sz="3800" dirty="0"/>
          </a:p>
        </p:txBody>
      </p:sp>
      <p:sp>
        <p:nvSpPr>
          <p:cNvPr id="5" name="Text 3"/>
          <p:cNvSpPr/>
          <p:nvPr/>
        </p:nvSpPr>
        <p:spPr>
          <a:xfrm>
            <a:off x="201168" y="932688"/>
            <a:ext cx="4206240" cy="237744"/>
          </a:xfrm>
          <a:prstGeom prst="rect">
            <a:avLst/>
          </a:prstGeom>
          <a:noFill/>
          <a:ln/>
        </p:spPr>
        <p:txBody>
          <a:bodyPr wrap="square" rtlCol="0" anchor="ctr"/>
          <a:lstStyle/>
          <a:p>
            <a:pPr marL="0" indent="0">
              <a:buNone/>
            </a:pPr>
            <a:r>
              <a:rPr lang="en-US" sz="1050" i="1" dirty="0">
                <a:solidFill>
                  <a:srgbClr val="7BBFB0"/>
                </a:solidFill>
                <a:latin typeface="Calibri" pitchFamily="34" charset="0"/>
                <a:ea typeface="Calibri" pitchFamily="34" charset="-122"/>
                <a:cs typeface="Calibri" pitchFamily="34" charset="-120"/>
              </a:rPr>
              <a:t>Cavco Atmos  ·  Community Land Trust  ·  ~$250,000 all-in</a:t>
            </a:r>
            <a:endParaRPr lang="en-US" sz="1050" dirty="0"/>
          </a:p>
        </p:txBody>
      </p:sp>
      <p:sp>
        <p:nvSpPr>
          <p:cNvPr id="6" name="Shape 4"/>
          <p:cNvSpPr/>
          <p:nvPr/>
        </p:nvSpPr>
        <p:spPr>
          <a:xfrm>
            <a:off x="201168" y="1207008"/>
            <a:ext cx="4206240" cy="18288"/>
          </a:xfrm>
          <a:prstGeom prst="rect">
            <a:avLst/>
          </a:prstGeom>
          <a:solidFill>
            <a:srgbClr val="E07B4F">
              <a:alpha val="50000"/>
            </a:srgbClr>
          </a:solidFill>
          <a:ln w="12700">
            <a:solidFill>
              <a:srgbClr val="E07B4F">
                <a:alpha val="50000"/>
              </a:srgbClr>
            </a:solidFill>
            <a:prstDash val="solid"/>
          </a:ln>
        </p:spPr>
        <p:txBody>
          <a:bodyPr/>
          <a:lstStyle/>
          <a:p>
            <a:endParaRPr lang="en-US"/>
          </a:p>
        </p:txBody>
      </p:sp>
      <p:sp>
        <p:nvSpPr>
          <p:cNvPr id="7" name="Shape 5"/>
          <p:cNvSpPr/>
          <p:nvPr/>
        </p:nvSpPr>
        <p:spPr>
          <a:xfrm>
            <a:off x="201168" y="1280160"/>
            <a:ext cx="1365504" cy="749808"/>
          </a:xfrm>
          <a:prstGeom prst="rect">
            <a:avLst/>
          </a:prstGeom>
          <a:solidFill>
            <a:srgbClr val="FFFFFF">
              <a:alpha val="9000"/>
            </a:srgbClr>
          </a:solidFill>
          <a:ln w="12700">
            <a:solidFill>
              <a:srgbClr val="FFFFFF">
                <a:alpha val="18000"/>
              </a:srgbClr>
            </a:solidFill>
            <a:prstDash val="solid"/>
          </a:ln>
        </p:spPr>
        <p:txBody>
          <a:bodyPr/>
          <a:lstStyle/>
          <a:p>
            <a:endParaRPr lang="en-US"/>
          </a:p>
        </p:txBody>
      </p:sp>
      <p:sp>
        <p:nvSpPr>
          <p:cNvPr id="8" name="Shape 6"/>
          <p:cNvSpPr/>
          <p:nvPr/>
        </p:nvSpPr>
        <p:spPr>
          <a:xfrm>
            <a:off x="201168" y="1280160"/>
            <a:ext cx="1365504" cy="50292"/>
          </a:xfrm>
          <a:prstGeom prst="rect">
            <a:avLst/>
          </a:prstGeom>
          <a:solidFill>
            <a:srgbClr val="E07B4F"/>
          </a:solidFill>
          <a:ln w="12700">
            <a:solidFill>
              <a:srgbClr val="E07B4F"/>
            </a:solidFill>
            <a:prstDash val="solid"/>
          </a:ln>
        </p:spPr>
        <p:txBody>
          <a:bodyPr/>
          <a:lstStyle/>
          <a:p>
            <a:endParaRPr lang="en-US"/>
          </a:p>
        </p:txBody>
      </p:sp>
      <p:sp>
        <p:nvSpPr>
          <p:cNvPr id="9" name="Text 7"/>
          <p:cNvSpPr/>
          <p:nvPr/>
        </p:nvSpPr>
        <p:spPr>
          <a:xfrm>
            <a:off x="292608" y="1344168"/>
            <a:ext cx="1219200" cy="310896"/>
          </a:xfrm>
          <a:prstGeom prst="rect">
            <a:avLst/>
          </a:prstGeom>
          <a:noFill/>
          <a:ln/>
        </p:spPr>
        <p:txBody>
          <a:bodyPr wrap="square" lIns="0" tIns="0" rIns="0" bIns="0" rtlCol="0" anchor="ctr"/>
          <a:lstStyle/>
          <a:p>
            <a:pPr marL="0" indent="0">
              <a:buNone/>
            </a:pPr>
            <a:r>
              <a:rPr lang="en-US" sz="1500" b="1" dirty="0">
                <a:solidFill>
                  <a:srgbClr val="FFFFFF"/>
                </a:solidFill>
                <a:latin typeface="Calibri" pitchFamily="34" charset="0"/>
                <a:ea typeface="Calibri" pitchFamily="34" charset="-122"/>
                <a:cs typeface="Calibri" pitchFamily="34" charset="-120"/>
              </a:rPr>
              <a:t>$30,000</a:t>
            </a:r>
            <a:endParaRPr lang="en-US" sz="1500" dirty="0"/>
          </a:p>
        </p:txBody>
      </p:sp>
      <p:sp>
        <p:nvSpPr>
          <p:cNvPr id="10" name="Text 8"/>
          <p:cNvSpPr/>
          <p:nvPr/>
        </p:nvSpPr>
        <p:spPr>
          <a:xfrm>
            <a:off x="292608" y="1655064"/>
            <a:ext cx="1219200" cy="310896"/>
          </a:xfrm>
          <a:prstGeom prst="rect">
            <a:avLst/>
          </a:prstGeom>
          <a:noFill/>
          <a:ln/>
        </p:spPr>
        <p:txBody>
          <a:bodyPr wrap="square" lIns="0" tIns="0" rIns="0" bIns="0" rtlCol="0" anchor="ctr"/>
          <a:lstStyle/>
          <a:p>
            <a:pPr marL="0" indent="0">
              <a:buNone/>
            </a:pPr>
            <a:r>
              <a:rPr lang="en-US" sz="850" dirty="0">
                <a:solidFill>
                  <a:srgbClr val="7BBFB0"/>
                </a:solidFill>
                <a:latin typeface="Calibri" pitchFamily="34" charset="0"/>
                <a:ea typeface="Calibri" pitchFamily="34" charset="-122"/>
                <a:cs typeface="Calibri" pitchFamily="34" charset="-120"/>
              </a:rPr>
              <a:t>Down payment</a:t>
            </a:r>
            <a:endParaRPr lang="en-US" sz="850" dirty="0"/>
          </a:p>
          <a:p>
            <a:pPr marL="0" indent="0">
              <a:buNone/>
            </a:pPr>
            <a:r>
              <a:rPr lang="en-US" sz="850" dirty="0">
                <a:solidFill>
                  <a:srgbClr val="7BBFB0"/>
                </a:solidFill>
                <a:latin typeface="Calibri" pitchFamily="34" charset="0"/>
                <a:ea typeface="Calibri" pitchFamily="34" charset="-122"/>
                <a:cs typeface="Calibri" pitchFamily="34" charset="-120"/>
              </a:rPr>
              <a:t>(2-yr RTO)</a:t>
            </a:r>
            <a:endParaRPr lang="en-US" sz="850" dirty="0"/>
          </a:p>
        </p:txBody>
      </p:sp>
      <p:sp>
        <p:nvSpPr>
          <p:cNvPr id="11" name="Shape 9"/>
          <p:cNvSpPr/>
          <p:nvPr/>
        </p:nvSpPr>
        <p:spPr>
          <a:xfrm>
            <a:off x="1621536" y="1280160"/>
            <a:ext cx="1365504" cy="749808"/>
          </a:xfrm>
          <a:prstGeom prst="rect">
            <a:avLst/>
          </a:prstGeom>
          <a:solidFill>
            <a:srgbClr val="FFFFFF">
              <a:alpha val="9000"/>
            </a:srgbClr>
          </a:solidFill>
          <a:ln w="12700">
            <a:solidFill>
              <a:srgbClr val="FFFFFF">
                <a:alpha val="18000"/>
              </a:srgbClr>
            </a:solidFill>
            <a:prstDash val="solid"/>
          </a:ln>
        </p:spPr>
        <p:txBody>
          <a:bodyPr/>
          <a:lstStyle/>
          <a:p>
            <a:endParaRPr lang="en-US"/>
          </a:p>
        </p:txBody>
      </p:sp>
      <p:sp>
        <p:nvSpPr>
          <p:cNvPr id="12" name="Shape 10"/>
          <p:cNvSpPr/>
          <p:nvPr/>
        </p:nvSpPr>
        <p:spPr>
          <a:xfrm>
            <a:off x="1621536" y="1280160"/>
            <a:ext cx="1365504" cy="50292"/>
          </a:xfrm>
          <a:prstGeom prst="rect">
            <a:avLst/>
          </a:prstGeom>
          <a:solidFill>
            <a:srgbClr val="E07B4F"/>
          </a:solidFill>
          <a:ln w="12700">
            <a:solidFill>
              <a:srgbClr val="E07B4F"/>
            </a:solidFill>
            <a:prstDash val="solid"/>
          </a:ln>
        </p:spPr>
        <p:txBody>
          <a:bodyPr/>
          <a:lstStyle/>
          <a:p>
            <a:endParaRPr lang="en-US"/>
          </a:p>
        </p:txBody>
      </p:sp>
      <p:sp>
        <p:nvSpPr>
          <p:cNvPr id="13" name="Text 11"/>
          <p:cNvSpPr/>
          <p:nvPr/>
        </p:nvSpPr>
        <p:spPr>
          <a:xfrm>
            <a:off x="1712976" y="1344168"/>
            <a:ext cx="1219200" cy="310896"/>
          </a:xfrm>
          <a:prstGeom prst="rect">
            <a:avLst/>
          </a:prstGeom>
          <a:noFill/>
          <a:ln/>
        </p:spPr>
        <p:txBody>
          <a:bodyPr wrap="square" lIns="0" tIns="0" rIns="0" bIns="0" rtlCol="0" anchor="ctr"/>
          <a:lstStyle/>
          <a:p>
            <a:pPr marL="0" indent="0">
              <a:buNone/>
            </a:pPr>
            <a:r>
              <a:rPr lang="en-US" sz="1500" b="1" dirty="0">
                <a:solidFill>
                  <a:srgbClr val="FFFFFF"/>
                </a:solidFill>
                <a:latin typeface="Calibri" pitchFamily="34" charset="0"/>
                <a:ea typeface="Calibri" pitchFamily="34" charset="-122"/>
                <a:cs typeface="Calibri" pitchFamily="34" charset="-120"/>
              </a:rPr>
              <a:t>$220,000</a:t>
            </a:r>
            <a:endParaRPr lang="en-US" sz="1500" dirty="0"/>
          </a:p>
        </p:txBody>
      </p:sp>
      <p:sp>
        <p:nvSpPr>
          <p:cNvPr id="14" name="Text 12"/>
          <p:cNvSpPr/>
          <p:nvPr/>
        </p:nvSpPr>
        <p:spPr>
          <a:xfrm>
            <a:off x="1712976" y="1655064"/>
            <a:ext cx="1219200" cy="310896"/>
          </a:xfrm>
          <a:prstGeom prst="rect">
            <a:avLst/>
          </a:prstGeom>
          <a:noFill/>
          <a:ln/>
        </p:spPr>
        <p:txBody>
          <a:bodyPr wrap="square" lIns="0" tIns="0" rIns="0" bIns="0" rtlCol="0" anchor="ctr"/>
          <a:lstStyle/>
          <a:p>
            <a:pPr marL="0" indent="0">
              <a:buNone/>
            </a:pPr>
            <a:r>
              <a:rPr lang="en-US" sz="850" dirty="0">
                <a:solidFill>
                  <a:srgbClr val="7BBFB0"/>
                </a:solidFill>
                <a:latin typeface="Calibri" pitchFamily="34" charset="0"/>
                <a:ea typeface="Calibri" pitchFamily="34" charset="-122"/>
                <a:cs typeface="Calibri" pitchFamily="34" charset="-120"/>
              </a:rPr>
              <a:t>Loan @ 6.5%</a:t>
            </a:r>
            <a:endParaRPr lang="en-US" sz="850" dirty="0"/>
          </a:p>
          <a:p>
            <a:pPr marL="0" indent="0">
              <a:buNone/>
            </a:pPr>
            <a:r>
              <a:rPr lang="en-US" sz="850" dirty="0">
                <a:solidFill>
                  <a:srgbClr val="7BBFB0"/>
                </a:solidFill>
                <a:latin typeface="Calibri" pitchFamily="34" charset="0"/>
                <a:ea typeface="Calibri" pitchFamily="34" charset="-122"/>
                <a:cs typeface="Calibri" pitchFamily="34" charset="-120"/>
              </a:rPr>
              <a:t>30 years</a:t>
            </a:r>
            <a:endParaRPr lang="en-US" sz="850" dirty="0"/>
          </a:p>
        </p:txBody>
      </p:sp>
      <p:sp>
        <p:nvSpPr>
          <p:cNvPr id="15" name="Shape 13"/>
          <p:cNvSpPr/>
          <p:nvPr/>
        </p:nvSpPr>
        <p:spPr>
          <a:xfrm>
            <a:off x="3041904" y="1280160"/>
            <a:ext cx="1365504" cy="749808"/>
          </a:xfrm>
          <a:prstGeom prst="rect">
            <a:avLst/>
          </a:prstGeom>
          <a:solidFill>
            <a:srgbClr val="FFFFFF">
              <a:alpha val="9000"/>
            </a:srgbClr>
          </a:solidFill>
          <a:ln w="12700">
            <a:solidFill>
              <a:srgbClr val="FFFFFF">
                <a:alpha val="18000"/>
              </a:srgbClr>
            </a:solidFill>
            <a:prstDash val="solid"/>
          </a:ln>
        </p:spPr>
        <p:txBody>
          <a:bodyPr/>
          <a:lstStyle/>
          <a:p>
            <a:endParaRPr lang="en-US"/>
          </a:p>
        </p:txBody>
      </p:sp>
      <p:sp>
        <p:nvSpPr>
          <p:cNvPr id="16" name="Shape 14"/>
          <p:cNvSpPr/>
          <p:nvPr/>
        </p:nvSpPr>
        <p:spPr>
          <a:xfrm>
            <a:off x="3041904" y="1280160"/>
            <a:ext cx="1365504" cy="50292"/>
          </a:xfrm>
          <a:prstGeom prst="rect">
            <a:avLst/>
          </a:prstGeom>
          <a:solidFill>
            <a:srgbClr val="E07B4F"/>
          </a:solidFill>
          <a:ln w="12700">
            <a:solidFill>
              <a:srgbClr val="E07B4F"/>
            </a:solidFill>
            <a:prstDash val="solid"/>
          </a:ln>
        </p:spPr>
        <p:txBody>
          <a:bodyPr/>
          <a:lstStyle/>
          <a:p>
            <a:endParaRPr lang="en-US"/>
          </a:p>
        </p:txBody>
      </p:sp>
      <p:sp>
        <p:nvSpPr>
          <p:cNvPr id="17" name="Text 15"/>
          <p:cNvSpPr/>
          <p:nvPr/>
        </p:nvSpPr>
        <p:spPr>
          <a:xfrm>
            <a:off x="3133344" y="1344168"/>
            <a:ext cx="1219200" cy="310896"/>
          </a:xfrm>
          <a:prstGeom prst="rect">
            <a:avLst/>
          </a:prstGeom>
          <a:noFill/>
          <a:ln/>
        </p:spPr>
        <p:txBody>
          <a:bodyPr wrap="square" lIns="0" tIns="0" rIns="0" bIns="0" rtlCol="0" anchor="ctr"/>
          <a:lstStyle/>
          <a:p>
            <a:pPr marL="0" indent="0">
              <a:buNone/>
            </a:pPr>
            <a:r>
              <a:rPr lang="en-US" sz="1500" b="1" dirty="0">
                <a:solidFill>
                  <a:srgbClr val="FFFFFF"/>
                </a:solidFill>
                <a:latin typeface="Calibri" pitchFamily="34" charset="0"/>
                <a:ea typeface="Calibri" pitchFamily="34" charset="-122"/>
                <a:cs typeface="Calibri" pitchFamily="34" charset="-120"/>
              </a:rPr>
              <a:t>$1,591/mo</a:t>
            </a:r>
            <a:endParaRPr lang="en-US" sz="1500" dirty="0"/>
          </a:p>
        </p:txBody>
      </p:sp>
      <p:sp>
        <p:nvSpPr>
          <p:cNvPr id="18" name="Text 16"/>
          <p:cNvSpPr/>
          <p:nvPr/>
        </p:nvSpPr>
        <p:spPr>
          <a:xfrm>
            <a:off x="3133344" y="1655064"/>
            <a:ext cx="1219200" cy="310896"/>
          </a:xfrm>
          <a:prstGeom prst="rect">
            <a:avLst/>
          </a:prstGeom>
          <a:noFill/>
          <a:ln/>
        </p:spPr>
        <p:txBody>
          <a:bodyPr wrap="square" lIns="0" tIns="0" rIns="0" bIns="0" rtlCol="0" anchor="ctr"/>
          <a:lstStyle/>
          <a:p>
            <a:pPr marL="0" indent="0">
              <a:buNone/>
            </a:pPr>
            <a:r>
              <a:rPr lang="en-US" sz="850" dirty="0">
                <a:solidFill>
                  <a:srgbClr val="7BBFB0"/>
                </a:solidFill>
                <a:latin typeface="Calibri" pitchFamily="34" charset="0"/>
                <a:ea typeface="Calibri" pitchFamily="34" charset="-122"/>
                <a:cs typeface="Calibri" pitchFamily="34" charset="-120"/>
              </a:rPr>
              <a:t>Ownership cost</a:t>
            </a:r>
            <a:endParaRPr lang="en-US" sz="850" dirty="0"/>
          </a:p>
          <a:p>
            <a:pPr marL="0" indent="0">
              <a:buNone/>
            </a:pPr>
            <a:r>
              <a:rPr lang="en-US" sz="850" dirty="0">
                <a:solidFill>
                  <a:srgbClr val="7BBFB0"/>
                </a:solidFill>
                <a:latin typeface="Calibri" pitchFamily="34" charset="0"/>
                <a:ea typeface="Calibri" pitchFamily="34" charset="-122"/>
                <a:cs typeface="Calibri" pitchFamily="34" charset="-120"/>
              </a:rPr>
              <a:t>incl. tax &amp; ins.</a:t>
            </a:r>
            <a:endParaRPr lang="en-US" sz="850" dirty="0"/>
          </a:p>
        </p:txBody>
      </p:sp>
      <p:sp>
        <p:nvSpPr>
          <p:cNvPr id="19" name="Text 17"/>
          <p:cNvSpPr/>
          <p:nvPr/>
        </p:nvSpPr>
        <p:spPr>
          <a:xfrm>
            <a:off x="201168" y="2139696"/>
            <a:ext cx="4206240" cy="201168"/>
          </a:xfrm>
          <a:prstGeom prst="rect">
            <a:avLst/>
          </a:prstGeom>
          <a:noFill/>
          <a:ln/>
        </p:spPr>
        <p:txBody>
          <a:bodyPr wrap="square" rtlCol="0" anchor="ctr"/>
          <a:lstStyle/>
          <a:p>
            <a:pPr marL="0" indent="0">
              <a:buNone/>
            </a:pPr>
            <a:r>
              <a:rPr lang="en-US" sz="750" b="1" kern="0" spc="250" dirty="0">
                <a:solidFill>
                  <a:srgbClr val="E07B4F"/>
                </a:solidFill>
              </a:rPr>
              <a:t>MONTHLY COST COMPARISON</a:t>
            </a:r>
            <a:endParaRPr lang="en-US" sz="750" dirty="0"/>
          </a:p>
        </p:txBody>
      </p:sp>
      <p:sp>
        <p:nvSpPr>
          <p:cNvPr id="20" name="Shape 18"/>
          <p:cNvSpPr/>
          <p:nvPr/>
        </p:nvSpPr>
        <p:spPr>
          <a:xfrm>
            <a:off x="201168" y="2359152"/>
            <a:ext cx="2057400" cy="1024128"/>
          </a:xfrm>
          <a:prstGeom prst="rect">
            <a:avLst/>
          </a:prstGeom>
          <a:solidFill>
            <a:srgbClr val="E07B4F">
              <a:alpha val="18000"/>
            </a:srgbClr>
          </a:solidFill>
          <a:ln w="12700">
            <a:solidFill>
              <a:srgbClr val="E07B4F">
                <a:alpha val="35000"/>
              </a:srgbClr>
            </a:solidFill>
            <a:prstDash val="solid"/>
          </a:ln>
        </p:spPr>
        <p:txBody>
          <a:bodyPr/>
          <a:lstStyle/>
          <a:p>
            <a:endParaRPr lang="en-US"/>
          </a:p>
        </p:txBody>
      </p:sp>
      <p:sp>
        <p:nvSpPr>
          <p:cNvPr id="21" name="Text 19"/>
          <p:cNvSpPr/>
          <p:nvPr/>
        </p:nvSpPr>
        <p:spPr>
          <a:xfrm>
            <a:off x="201168" y="2395728"/>
            <a:ext cx="2057400" cy="201168"/>
          </a:xfrm>
          <a:prstGeom prst="rect">
            <a:avLst/>
          </a:prstGeom>
          <a:noFill/>
          <a:ln/>
        </p:spPr>
        <p:txBody>
          <a:bodyPr wrap="square" rtlCol="0" anchor="ctr"/>
          <a:lstStyle/>
          <a:p>
            <a:pPr marL="0" indent="0" algn="ctr">
              <a:buNone/>
            </a:pPr>
            <a:r>
              <a:rPr lang="en-US" sz="800" b="1" kern="0" spc="200" dirty="0">
                <a:solidFill>
                  <a:srgbClr val="E07B4F"/>
                </a:solidFill>
              </a:rPr>
              <a:t>OWN</a:t>
            </a:r>
            <a:endParaRPr lang="en-US" sz="800" dirty="0"/>
          </a:p>
        </p:txBody>
      </p:sp>
      <p:sp>
        <p:nvSpPr>
          <p:cNvPr id="22" name="Text 20"/>
          <p:cNvSpPr/>
          <p:nvPr/>
        </p:nvSpPr>
        <p:spPr>
          <a:xfrm>
            <a:off x="201168" y="2578608"/>
            <a:ext cx="2057400" cy="493776"/>
          </a:xfrm>
          <a:prstGeom prst="rect">
            <a:avLst/>
          </a:prstGeom>
          <a:noFill/>
          <a:ln/>
        </p:spPr>
        <p:txBody>
          <a:bodyPr wrap="square" lIns="0" tIns="0" rIns="0" bIns="0" rtlCol="0" anchor="ctr"/>
          <a:lstStyle/>
          <a:p>
            <a:pPr marL="0" indent="0" algn="ctr">
              <a:buNone/>
            </a:pPr>
            <a:r>
              <a:rPr lang="en-US" sz="3400" b="1" dirty="0">
                <a:solidFill>
                  <a:srgbClr val="FFFFFF"/>
                </a:solidFill>
                <a:latin typeface="Calibri" pitchFamily="34" charset="0"/>
                <a:ea typeface="Calibri" pitchFamily="34" charset="-122"/>
                <a:cs typeface="Calibri" pitchFamily="34" charset="-120"/>
              </a:rPr>
              <a:t>$1,591</a:t>
            </a:r>
            <a:endParaRPr lang="en-US" sz="3400" dirty="0"/>
          </a:p>
        </p:txBody>
      </p:sp>
      <p:sp>
        <p:nvSpPr>
          <p:cNvPr id="23" name="Text 21"/>
          <p:cNvSpPr/>
          <p:nvPr/>
        </p:nvSpPr>
        <p:spPr>
          <a:xfrm>
            <a:off x="201168" y="3054096"/>
            <a:ext cx="2057400" cy="201168"/>
          </a:xfrm>
          <a:prstGeom prst="rect">
            <a:avLst/>
          </a:prstGeom>
          <a:noFill/>
          <a:ln/>
        </p:spPr>
        <p:txBody>
          <a:bodyPr wrap="square" rtlCol="0" anchor="ctr"/>
          <a:lstStyle/>
          <a:p>
            <a:pPr marL="0" indent="0" algn="ctr">
              <a:buNone/>
            </a:pPr>
            <a:r>
              <a:rPr lang="en-US" sz="900" dirty="0">
                <a:solidFill>
                  <a:srgbClr val="7BBFB0"/>
                </a:solidFill>
              </a:rPr>
              <a:t>/mo</a:t>
            </a:r>
            <a:endParaRPr lang="en-US" sz="900" dirty="0"/>
          </a:p>
        </p:txBody>
      </p:sp>
      <p:sp>
        <p:nvSpPr>
          <p:cNvPr id="24" name="Shape 22"/>
          <p:cNvSpPr/>
          <p:nvPr/>
        </p:nvSpPr>
        <p:spPr>
          <a:xfrm>
            <a:off x="2267712" y="2395728"/>
            <a:ext cx="73152" cy="914400"/>
          </a:xfrm>
          <a:prstGeom prst="rect">
            <a:avLst/>
          </a:prstGeom>
          <a:solidFill>
            <a:srgbClr val="FFFFFF">
              <a:alpha val="12000"/>
            </a:srgbClr>
          </a:solidFill>
          <a:ln w="12700">
            <a:solidFill>
              <a:srgbClr val="FFFFFF">
                <a:alpha val="12000"/>
              </a:srgbClr>
            </a:solidFill>
            <a:prstDash val="solid"/>
          </a:ln>
        </p:spPr>
        <p:txBody>
          <a:bodyPr/>
          <a:lstStyle/>
          <a:p>
            <a:endParaRPr lang="en-US"/>
          </a:p>
        </p:txBody>
      </p:sp>
      <p:sp>
        <p:nvSpPr>
          <p:cNvPr id="25" name="Text 23"/>
          <p:cNvSpPr/>
          <p:nvPr/>
        </p:nvSpPr>
        <p:spPr>
          <a:xfrm>
            <a:off x="2221992" y="2724912"/>
            <a:ext cx="146304" cy="201168"/>
          </a:xfrm>
          <a:prstGeom prst="rect">
            <a:avLst/>
          </a:prstGeom>
          <a:noFill/>
          <a:ln/>
        </p:spPr>
        <p:txBody>
          <a:bodyPr wrap="square" rtlCol="0" anchor="ctr"/>
          <a:lstStyle/>
          <a:p>
            <a:pPr marL="0" indent="0" algn="ctr">
              <a:buNone/>
            </a:pPr>
            <a:r>
              <a:rPr lang="en-US" sz="700" b="1" dirty="0">
                <a:solidFill>
                  <a:srgbClr val="7BBFB0"/>
                </a:solidFill>
              </a:rPr>
              <a:t>VS</a:t>
            </a:r>
            <a:endParaRPr lang="en-US" sz="700" dirty="0"/>
          </a:p>
        </p:txBody>
      </p:sp>
      <p:sp>
        <p:nvSpPr>
          <p:cNvPr id="26" name="Shape 24"/>
          <p:cNvSpPr/>
          <p:nvPr/>
        </p:nvSpPr>
        <p:spPr>
          <a:xfrm>
            <a:off x="2350008" y="2359152"/>
            <a:ext cx="2057400" cy="1024128"/>
          </a:xfrm>
          <a:prstGeom prst="rect">
            <a:avLst/>
          </a:prstGeom>
          <a:solidFill>
            <a:srgbClr val="0F2430"/>
          </a:solidFill>
          <a:ln w="12700">
            <a:solidFill>
              <a:srgbClr val="FFFFFF">
                <a:alpha val="15000"/>
              </a:srgbClr>
            </a:solidFill>
            <a:prstDash val="solid"/>
          </a:ln>
        </p:spPr>
        <p:txBody>
          <a:bodyPr/>
          <a:lstStyle/>
          <a:p>
            <a:endParaRPr lang="en-US"/>
          </a:p>
        </p:txBody>
      </p:sp>
      <p:sp>
        <p:nvSpPr>
          <p:cNvPr id="27" name="Text 25"/>
          <p:cNvSpPr/>
          <p:nvPr/>
        </p:nvSpPr>
        <p:spPr>
          <a:xfrm>
            <a:off x="2350008" y="2395728"/>
            <a:ext cx="2057400" cy="201168"/>
          </a:xfrm>
          <a:prstGeom prst="rect">
            <a:avLst/>
          </a:prstGeom>
          <a:noFill/>
          <a:ln/>
        </p:spPr>
        <p:txBody>
          <a:bodyPr wrap="square" rtlCol="0" anchor="ctr"/>
          <a:lstStyle/>
          <a:p>
            <a:pPr marL="0" indent="0" algn="ctr">
              <a:buNone/>
            </a:pPr>
            <a:r>
              <a:rPr lang="en-US" sz="750" b="1" kern="0" spc="100" dirty="0">
                <a:solidFill>
                  <a:srgbClr val="7BBFB0"/>
                </a:solidFill>
              </a:rPr>
              <a:t>VILLAS ON SHELBY</a:t>
            </a:r>
            <a:endParaRPr lang="en-US" sz="750" dirty="0"/>
          </a:p>
        </p:txBody>
      </p:sp>
      <p:sp>
        <p:nvSpPr>
          <p:cNvPr id="28" name="Text 26"/>
          <p:cNvSpPr/>
          <p:nvPr/>
        </p:nvSpPr>
        <p:spPr>
          <a:xfrm>
            <a:off x="2350008" y="2578608"/>
            <a:ext cx="2057400" cy="493776"/>
          </a:xfrm>
          <a:prstGeom prst="rect">
            <a:avLst/>
          </a:prstGeom>
          <a:noFill/>
          <a:ln/>
        </p:spPr>
        <p:txBody>
          <a:bodyPr wrap="square" lIns="0" tIns="0" rIns="0" bIns="0" rtlCol="0" anchor="ctr"/>
          <a:lstStyle/>
          <a:p>
            <a:pPr marL="0" indent="0" algn="ctr">
              <a:buNone/>
            </a:pPr>
            <a:r>
              <a:rPr lang="en-US" sz="3400" b="1" dirty="0">
                <a:solidFill>
                  <a:srgbClr val="E07B4F"/>
                </a:solidFill>
                <a:latin typeface="Calibri" pitchFamily="34" charset="0"/>
                <a:ea typeface="Calibri" pitchFamily="34" charset="-122"/>
                <a:cs typeface="Calibri" pitchFamily="34" charset="-120"/>
              </a:rPr>
              <a:t>$1,200</a:t>
            </a:r>
            <a:endParaRPr lang="en-US" sz="3400" dirty="0"/>
          </a:p>
        </p:txBody>
      </p:sp>
      <p:sp>
        <p:nvSpPr>
          <p:cNvPr id="29" name="Text 27"/>
          <p:cNvSpPr/>
          <p:nvPr/>
        </p:nvSpPr>
        <p:spPr>
          <a:xfrm>
            <a:off x="2350008" y="3054096"/>
            <a:ext cx="2057400" cy="201168"/>
          </a:xfrm>
          <a:prstGeom prst="rect">
            <a:avLst/>
          </a:prstGeom>
          <a:noFill/>
          <a:ln/>
        </p:spPr>
        <p:txBody>
          <a:bodyPr wrap="square" rtlCol="0" anchor="ctr"/>
          <a:lstStyle/>
          <a:p>
            <a:pPr marL="0" indent="0" algn="ctr">
              <a:buNone/>
            </a:pPr>
            <a:r>
              <a:rPr lang="en-US" sz="900" dirty="0">
                <a:solidFill>
                  <a:srgbClr val="7BBFB0"/>
                </a:solidFill>
              </a:rPr>
              <a:t>/mo</a:t>
            </a:r>
            <a:endParaRPr lang="en-US" sz="900" dirty="0"/>
          </a:p>
        </p:txBody>
      </p:sp>
      <p:sp>
        <p:nvSpPr>
          <p:cNvPr id="30" name="Shape 28"/>
          <p:cNvSpPr/>
          <p:nvPr/>
        </p:nvSpPr>
        <p:spPr>
          <a:xfrm>
            <a:off x="201168" y="3474720"/>
            <a:ext cx="4206240" cy="621792"/>
          </a:xfrm>
          <a:prstGeom prst="rect">
            <a:avLst/>
          </a:prstGeom>
          <a:solidFill>
            <a:srgbClr val="E07B4F">
              <a:alpha val="15000"/>
            </a:srgbClr>
          </a:solidFill>
          <a:ln w="12700">
            <a:solidFill>
              <a:srgbClr val="E07B4F">
                <a:alpha val="35000"/>
              </a:srgbClr>
            </a:solidFill>
            <a:prstDash val="solid"/>
          </a:ln>
        </p:spPr>
        <p:txBody>
          <a:bodyPr/>
          <a:lstStyle/>
          <a:p>
            <a:endParaRPr lang="en-US"/>
          </a:p>
        </p:txBody>
      </p:sp>
      <p:sp>
        <p:nvSpPr>
          <p:cNvPr id="31" name="Text 29"/>
          <p:cNvSpPr/>
          <p:nvPr/>
        </p:nvSpPr>
        <p:spPr>
          <a:xfrm>
            <a:off x="310896" y="3493008"/>
            <a:ext cx="4023360" cy="274320"/>
          </a:xfrm>
          <a:prstGeom prst="rect">
            <a:avLst/>
          </a:prstGeom>
          <a:noFill/>
          <a:ln/>
        </p:spPr>
        <p:txBody>
          <a:bodyPr wrap="square"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$391/mo more than renting — but you own something real</a:t>
            </a:r>
            <a:endParaRPr lang="en-US" sz="1200" dirty="0"/>
          </a:p>
        </p:txBody>
      </p:sp>
      <p:sp>
        <p:nvSpPr>
          <p:cNvPr id="32" name="Text 30"/>
          <p:cNvSpPr/>
          <p:nvPr/>
        </p:nvSpPr>
        <p:spPr>
          <a:xfrm>
            <a:off x="310896" y="3749040"/>
            <a:ext cx="4023360" cy="274320"/>
          </a:xfrm>
          <a:prstGeom prst="rect">
            <a:avLst/>
          </a:prstGeom>
          <a:noFill/>
          <a:ln/>
        </p:spPr>
        <p:txBody>
          <a:bodyPr wrap="square" rtlCol="0" anchor="ctr"/>
          <a:lstStyle/>
          <a:p>
            <a:pPr marL="0" indent="0">
              <a:buNone/>
            </a:pPr>
            <a:r>
              <a:rPr lang="en-US" sz="1000" dirty="0">
                <a:solidFill>
                  <a:srgbClr val="7BBFB0"/>
                </a:solidFill>
                <a:latin typeface="Calibri" pitchFamily="34" charset="0"/>
                <a:ea typeface="Calibri" pitchFamily="34" charset="-122"/>
                <a:cs typeface="Calibri" pitchFamily="34" charset="-120"/>
              </a:rPr>
              <a:t>Build $121,000 equity  ·  Net $84,000 ahead after 8 years</a:t>
            </a:r>
            <a:endParaRPr lang="en-US" sz="1000" dirty="0"/>
          </a:p>
        </p:txBody>
      </p:sp>
      <p:sp>
        <p:nvSpPr>
          <p:cNvPr id="33" name="Text 31"/>
          <p:cNvSpPr/>
          <p:nvPr/>
        </p:nvSpPr>
        <p:spPr>
          <a:xfrm>
            <a:off x="201168" y="4187952"/>
            <a:ext cx="2926080" cy="228600"/>
          </a:xfrm>
          <a:prstGeom prst="rect">
            <a:avLst/>
          </a:prstGeom>
          <a:noFill/>
          <a:ln/>
        </p:spPr>
        <p:txBody>
          <a:bodyPr wrap="square" rtlCol="0" anchor="ctr"/>
          <a:lstStyle/>
          <a:p>
            <a:pPr marL="0" indent="0">
              <a:buNone/>
            </a:pPr>
            <a:r>
              <a:rPr lang="en-US" sz="900" dirty="0">
                <a:solidFill>
                  <a:srgbClr val="7BBFB0"/>
                </a:solidFill>
                <a:latin typeface="Calibri" pitchFamily="34" charset="0"/>
                <a:ea typeface="Calibri" pitchFamily="34" charset="-122"/>
                <a:cs typeface="Calibri" pitchFamily="34" charset="-120"/>
              </a:rPr>
              <a:t>Principal &amp; Interest</a:t>
            </a:r>
            <a:endParaRPr lang="en-US" sz="900" dirty="0"/>
          </a:p>
        </p:txBody>
      </p:sp>
      <p:sp>
        <p:nvSpPr>
          <p:cNvPr id="34" name="Text 32"/>
          <p:cNvSpPr/>
          <p:nvPr/>
        </p:nvSpPr>
        <p:spPr>
          <a:xfrm>
            <a:off x="3127248" y="4187952"/>
            <a:ext cx="1188720" cy="228600"/>
          </a:xfrm>
          <a:prstGeom prst="rect">
            <a:avLst/>
          </a:prstGeom>
          <a:noFill/>
          <a:ln/>
        </p:spPr>
        <p:txBody>
          <a:bodyPr wrap="square" rtlCol="0" anchor="ctr"/>
          <a:lstStyle/>
          <a:p>
            <a:pPr marL="0" indent="0" algn="r">
              <a:buNone/>
            </a:pPr>
            <a:r>
              <a:rPr lang="en-US" sz="900" dirty="0">
                <a:solidFill>
                  <a:srgbClr val="7BBFB0"/>
                </a:solidFill>
                <a:latin typeface="Calibri" pitchFamily="34" charset="0"/>
                <a:ea typeface="Calibri" pitchFamily="34" charset="-122"/>
                <a:cs typeface="Calibri" pitchFamily="34" charset="-120"/>
              </a:rPr>
              <a:t>$1,391/mo</a:t>
            </a:r>
            <a:endParaRPr lang="en-US" sz="900" dirty="0"/>
          </a:p>
        </p:txBody>
      </p:sp>
      <p:sp>
        <p:nvSpPr>
          <p:cNvPr id="35" name="Shape 33"/>
          <p:cNvSpPr/>
          <p:nvPr/>
        </p:nvSpPr>
        <p:spPr>
          <a:xfrm>
            <a:off x="201168" y="4416552"/>
            <a:ext cx="4206240" cy="9144"/>
          </a:xfrm>
          <a:prstGeom prst="rect">
            <a:avLst/>
          </a:prstGeom>
          <a:solidFill>
            <a:srgbClr val="FFFFFF">
              <a:alpha val="10000"/>
            </a:srgbClr>
          </a:solidFill>
          <a:ln w="12700">
            <a:solidFill>
              <a:srgbClr val="FFFFFF">
                <a:alpha val="10000"/>
              </a:srgbClr>
            </a:solidFill>
            <a:prstDash val="solid"/>
          </a:ln>
        </p:spPr>
        <p:txBody>
          <a:bodyPr/>
          <a:lstStyle/>
          <a:p>
            <a:endParaRPr lang="en-US"/>
          </a:p>
        </p:txBody>
      </p:sp>
      <p:sp>
        <p:nvSpPr>
          <p:cNvPr id="36" name="Text 34"/>
          <p:cNvSpPr/>
          <p:nvPr/>
        </p:nvSpPr>
        <p:spPr>
          <a:xfrm>
            <a:off x="201168" y="4443984"/>
            <a:ext cx="2926080" cy="228600"/>
          </a:xfrm>
          <a:prstGeom prst="rect">
            <a:avLst/>
          </a:prstGeom>
          <a:noFill/>
          <a:ln/>
        </p:spPr>
        <p:txBody>
          <a:bodyPr wrap="square" rtlCol="0" anchor="ctr"/>
          <a:lstStyle/>
          <a:p>
            <a:pPr marL="0" indent="0">
              <a:buNone/>
            </a:pPr>
            <a:r>
              <a:rPr lang="en-US" sz="900" dirty="0">
                <a:solidFill>
                  <a:srgbClr val="7BBFB0"/>
                </a:solidFill>
                <a:latin typeface="Calibri" pitchFamily="34" charset="0"/>
                <a:ea typeface="Calibri" pitchFamily="34" charset="-122"/>
                <a:cs typeface="Calibri" pitchFamily="34" charset="-120"/>
              </a:rPr>
              <a:t>Tax &amp; Insurance (est.)</a:t>
            </a:r>
            <a:endParaRPr lang="en-US" sz="900" dirty="0"/>
          </a:p>
        </p:txBody>
      </p:sp>
      <p:sp>
        <p:nvSpPr>
          <p:cNvPr id="37" name="Text 35"/>
          <p:cNvSpPr/>
          <p:nvPr/>
        </p:nvSpPr>
        <p:spPr>
          <a:xfrm>
            <a:off x="3127248" y="4443984"/>
            <a:ext cx="1188720" cy="228600"/>
          </a:xfrm>
          <a:prstGeom prst="rect">
            <a:avLst/>
          </a:prstGeom>
          <a:noFill/>
          <a:ln/>
        </p:spPr>
        <p:txBody>
          <a:bodyPr wrap="square" rtlCol="0" anchor="ctr"/>
          <a:lstStyle/>
          <a:p>
            <a:pPr marL="0" indent="0" algn="r">
              <a:buNone/>
            </a:pPr>
            <a:r>
              <a:rPr lang="en-US" sz="900" dirty="0">
                <a:solidFill>
                  <a:srgbClr val="7BBFB0"/>
                </a:solidFill>
                <a:latin typeface="Calibri" pitchFamily="34" charset="0"/>
                <a:ea typeface="Calibri" pitchFamily="34" charset="-122"/>
                <a:cs typeface="Calibri" pitchFamily="34" charset="-120"/>
              </a:rPr>
              <a:t>$200/mo</a:t>
            </a:r>
            <a:endParaRPr lang="en-US" sz="900" dirty="0"/>
          </a:p>
        </p:txBody>
      </p:sp>
      <p:sp>
        <p:nvSpPr>
          <p:cNvPr id="38" name="Shape 36"/>
          <p:cNvSpPr/>
          <p:nvPr/>
        </p:nvSpPr>
        <p:spPr>
          <a:xfrm>
            <a:off x="201168" y="4672584"/>
            <a:ext cx="4206240" cy="9144"/>
          </a:xfrm>
          <a:prstGeom prst="rect">
            <a:avLst/>
          </a:prstGeom>
          <a:solidFill>
            <a:srgbClr val="FFFFFF">
              <a:alpha val="10000"/>
            </a:srgbClr>
          </a:solidFill>
          <a:ln w="12700">
            <a:solidFill>
              <a:srgbClr val="FFFFFF">
                <a:alpha val="10000"/>
              </a:srgbClr>
            </a:solidFill>
            <a:prstDash val="solid"/>
          </a:ln>
        </p:spPr>
        <p:txBody>
          <a:bodyPr/>
          <a:lstStyle/>
          <a:p>
            <a:endParaRPr lang="en-US"/>
          </a:p>
        </p:txBody>
      </p:sp>
      <p:sp>
        <p:nvSpPr>
          <p:cNvPr id="39" name="Text 37"/>
          <p:cNvSpPr/>
          <p:nvPr/>
        </p:nvSpPr>
        <p:spPr>
          <a:xfrm>
            <a:off x="201168" y="4700016"/>
            <a:ext cx="2926080" cy="228600"/>
          </a:xfrm>
          <a:prstGeom prst="rect">
            <a:avLst/>
          </a:prstGeom>
          <a:noFill/>
          <a:ln/>
        </p:spPr>
        <p:txBody>
          <a:bodyPr wrap="square" rtlCol="0" anchor="ctr"/>
          <a:lstStyle/>
          <a:p>
            <a:pPr marL="0" indent="0">
              <a:buNone/>
            </a:pPr>
            <a:r>
              <a:rPr lang="en-US" sz="900" dirty="0">
                <a:solidFill>
                  <a:srgbClr val="7BBFB0"/>
                </a:solidFill>
                <a:latin typeface="Calibri" pitchFamily="34" charset="0"/>
                <a:ea typeface="Calibri" pitchFamily="34" charset="-122"/>
                <a:cs typeface="Calibri" pitchFamily="34" charset="-120"/>
              </a:rPr>
              <a:t>Land lease (tiered)</a:t>
            </a:r>
            <a:endParaRPr lang="en-US" sz="900" dirty="0"/>
          </a:p>
        </p:txBody>
      </p:sp>
      <p:sp>
        <p:nvSpPr>
          <p:cNvPr id="40" name="Text 38"/>
          <p:cNvSpPr/>
          <p:nvPr/>
        </p:nvSpPr>
        <p:spPr>
          <a:xfrm>
            <a:off x="3127248" y="4700016"/>
            <a:ext cx="1188720" cy="228600"/>
          </a:xfrm>
          <a:prstGeom prst="rect">
            <a:avLst/>
          </a:prstGeom>
          <a:noFill/>
          <a:ln/>
        </p:spPr>
        <p:txBody>
          <a:bodyPr wrap="square" rtlCol="0" anchor="ctr"/>
          <a:lstStyle/>
          <a:p>
            <a:pPr marL="0" indent="0" algn="r">
              <a:buNone/>
            </a:pPr>
            <a:r>
              <a:rPr lang="en-US" sz="900" dirty="0">
                <a:solidFill>
                  <a:srgbClr val="7BBFB0"/>
                </a:solidFill>
                <a:latin typeface="Calibri" pitchFamily="34" charset="0"/>
                <a:ea typeface="Calibri" pitchFamily="34" charset="-122"/>
                <a:cs typeface="Calibri" pitchFamily="34" charset="-120"/>
              </a:rPr>
              <a:t>$0–150/mo</a:t>
            </a:r>
            <a:endParaRPr lang="en-US" sz="900" dirty="0"/>
          </a:p>
        </p:txBody>
      </p:sp>
      <p:sp>
        <p:nvSpPr>
          <p:cNvPr id="41" name="Shape 39"/>
          <p:cNvSpPr/>
          <p:nvPr/>
        </p:nvSpPr>
        <p:spPr>
          <a:xfrm>
            <a:off x="201168" y="4928616"/>
            <a:ext cx="4206240" cy="9144"/>
          </a:xfrm>
          <a:prstGeom prst="rect">
            <a:avLst/>
          </a:prstGeom>
          <a:solidFill>
            <a:srgbClr val="FFFFFF">
              <a:alpha val="10000"/>
            </a:srgbClr>
          </a:solidFill>
          <a:ln w="12700">
            <a:solidFill>
              <a:srgbClr val="FFFFFF">
                <a:alpha val="10000"/>
              </a:srgbClr>
            </a:solidFill>
            <a:prstDash val="solid"/>
          </a:ln>
        </p:spPr>
        <p:txBody>
          <a:bodyPr/>
          <a:lstStyle/>
          <a:p>
            <a:endParaRPr lang="en-US"/>
          </a:p>
        </p:txBody>
      </p:sp>
      <p:sp>
        <p:nvSpPr>
          <p:cNvPr id="42" name="Text 40"/>
          <p:cNvSpPr/>
          <p:nvPr/>
        </p:nvSpPr>
        <p:spPr>
          <a:xfrm>
            <a:off x="201168" y="4956048"/>
            <a:ext cx="2926080" cy="228600"/>
          </a:xfrm>
          <a:prstGeom prst="rect">
            <a:avLst/>
          </a:prstGeom>
          <a:noFill/>
          <a:ln/>
        </p:spPr>
        <p:txBody>
          <a:bodyPr wrap="square" rtlCol="0" anchor="ctr"/>
          <a:lstStyle/>
          <a:p>
            <a:pPr marL="0" indent="0">
              <a:buNone/>
            </a:pPr>
            <a:r>
              <a:rPr lang="en-US" sz="950" b="1" dirty="0">
                <a:solidFill>
                  <a:srgbClr val="E07B4F"/>
                </a:solidFill>
                <a:latin typeface="Calibri" pitchFamily="34" charset="0"/>
                <a:ea typeface="Calibri" pitchFamily="34" charset="-122"/>
                <a:cs typeface="Calibri" pitchFamily="34" charset="-120"/>
              </a:rPr>
              <a:t>Villas at Shelby 3BR</a:t>
            </a:r>
            <a:endParaRPr lang="en-US" sz="950" dirty="0"/>
          </a:p>
        </p:txBody>
      </p:sp>
      <p:sp>
        <p:nvSpPr>
          <p:cNvPr id="43" name="Text 41"/>
          <p:cNvSpPr/>
          <p:nvPr/>
        </p:nvSpPr>
        <p:spPr>
          <a:xfrm>
            <a:off x="3127248" y="4956048"/>
            <a:ext cx="1188720" cy="228600"/>
          </a:xfrm>
          <a:prstGeom prst="rect">
            <a:avLst/>
          </a:prstGeom>
          <a:noFill/>
          <a:ln/>
        </p:spPr>
        <p:txBody>
          <a:bodyPr wrap="square" rtlCol="0" anchor="ctr"/>
          <a:lstStyle/>
          <a:p>
            <a:pPr marL="0" indent="0" algn="r">
              <a:buNone/>
            </a:pPr>
            <a:r>
              <a:rPr lang="en-US" sz="1000" b="1" dirty="0">
                <a:solidFill>
                  <a:srgbClr val="F4C242"/>
                </a:solidFill>
                <a:latin typeface="Calibri" pitchFamily="34" charset="0"/>
                <a:ea typeface="Calibri" pitchFamily="34" charset="-122"/>
                <a:cs typeface="Calibri" pitchFamily="34" charset="-120"/>
              </a:rPr>
              <a:t>$1,200/mo</a:t>
            </a:r>
            <a:endParaRPr lang="en-US" sz="1000" dirty="0"/>
          </a:p>
        </p:txBody>
      </p:sp>
      <p:pic>
        <p:nvPicPr>
          <p:cNvPr id="44" name="Image 0" descr="/mnt/user-data/uploads/8737124_250_28603N-Atmos_Rendering-1-1.jpg"/>
          <p:cNvPicPr>
            <a:picLocks noChangeAspect="1"/>
          </p:cNvPicPr>
          <p:nvPr/>
        </p:nvPicPr>
        <p:blipFill>
          <a:blip r:embed="rId3"/>
          <a:srcRect/>
          <a:stretch/>
        </p:blipFill>
        <p:spPr>
          <a:xfrm>
            <a:off x="4480560" y="0"/>
            <a:ext cx="4663440" cy="2788920"/>
          </a:xfrm>
          <a:prstGeom prst="rect">
            <a:avLst/>
          </a:prstGeom>
        </p:spPr>
      </p:pic>
      <p:sp>
        <p:nvSpPr>
          <p:cNvPr id="45" name="Shape 42"/>
          <p:cNvSpPr/>
          <p:nvPr/>
        </p:nvSpPr>
        <p:spPr>
          <a:xfrm>
            <a:off x="4480560" y="0"/>
            <a:ext cx="4663440" cy="2788920"/>
          </a:xfrm>
          <a:prstGeom prst="rect">
            <a:avLst/>
          </a:prstGeom>
          <a:solidFill>
            <a:srgbClr val="000000">
              <a:alpha val="45000"/>
            </a:srgbClr>
          </a:solidFill>
          <a:ln w="12700">
            <a:solidFill>
              <a:srgbClr val="000000">
                <a:alpha val="0"/>
              </a:srgbClr>
            </a:solidFill>
            <a:prstDash val="solid"/>
          </a:ln>
        </p:spPr>
        <p:txBody>
          <a:bodyPr/>
          <a:lstStyle/>
          <a:p>
            <a:endParaRPr lang="en-US"/>
          </a:p>
        </p:txBody>
      </p:sp>
      <p:sp>
        <p:nvSpPr>
          <p:cNvPr id="46" name="Shape 43"/>
          <p:cNvSpPr/>
          <p:nvPr/>
        </p:nvSpPr>
        <p:spPr>
          <a:xfrm>
            <a:off x="4608576" y="2459736"/>
            <a:ext cx="2275027" cy="219456"/>
          </a:xfrm>
          <a:prstGeom prst="rect">
            <a:avLst/>
          </a:prstGeom>
          <a:solidFill>
            <a:srgbClr val="E07B4F"/>
          </a:solidFill>
          <a:ln w="12700">
            <a:solidFill>
              <a:srgbClr val="E07B4F"/>
            </a:solidFill>
            <a:prstDash val="solid"/>
          </a:ln>
        </p:spPr>
        <p:txBody>
          <a:bodyPr/>
          <a:lstStyle/>
          <a:p>
            <a:endParaRPr lang="en-US"/>
          </a:p>
        </p:txBody>
      </p:sp>
      <p:sp>
        <p:nvSpPr>
          <p:cNvPr id="47" name="Text 44"/>
          <p:cNvSpPr/>
          <p:nvPr/>
        </p:nvSpPr>
        <p:spPr>
          <a:xfrm>
            <a:off x="4608576" y="2459736"/>
            <a:ext cx="2275027" cy="219456"/>
          </a:xfrm>
          <a:prstGeom prst="rect">
            <a:avLst/>
          </a:prstGeom>
          <a:noFill/>
          <a:ln/>
        </p:spPr>
        <p:txBody>
          <a:bodyPr wrap="square" rtlCol="0" anchor="ctr"/>
          <a:lstStyle/>
          <a:p>
            <a:pPr marL="0" indent="0" algn="ctr">
              <a:buNone/>
            </a:pPr>
            <a:r>
              <a:rPr lang="en-US" sz="750" b="1" kern="0" spc="150" dirty="0">
                <a:solidFill>
                  <a:srgbClr val="FFFFFF"/>
                </a:solidFill>
              </a:rPr>
              <a:t>EXTERIOR  ·  CAVCO ATMOS</a:t>
            </a:r>
            <a:endParaRPr lang="en-US" sz="750" dirty="0"/>
          </a:p>
        </p:txBody>
      </p:sp>
      <p:sp>
        <p:nvSpPr>
          <p:cNvPr id="48" name="Shape 45"/>
          <p:cNvSpPr/>
          <p:nvPr/>
        </p:nvSpPr>
        <p:spPr>
          <a:xfrm>
            <a:off x="4480560" y="2788920"/>
            <a:ext cx="4663440" cy="45720"/>
          </a:xfrm>
          <a:prstGeom prst="rect">
            <a:avLst/>
          </a:prstGeom>
          <a:solidFill>
            <a:srgbClr val="1A3A4A"/>
          </a:solidFill>
          <a:ln w="12700">
            <a:solidFill>
              <a:srgbClr val="1A3A4A"/>
            </a:solidFill>
            <a:prstDash val="solid"/>
          </a:ln>
        </p:spPr>
        <p:txBody>
          <a:bodyPr/>
          <a:lstStyle/>
          <a:p>
            <a:endParaRPr lang="en-US"/>
          </a:p>
        </p:txBody>
      </p:sp>
      <p:pic>
        <p:nvPicPr>
          <p:cNvPr id="49" name="Image 1" descr="/mnt/user-data/uploads/54269579626_666c0fb873_k.jpg"/>
          <p:cNvPicPr>
            <a:picLocks noChangeAspect="1"/>
          </p:cNvPicPr>
          <p:nvPr/>
        </p:nvPicPr>
        <p:blipFill>
          <a:blip r:embed="rId4"/>
          <a:srcRect/>
          <a:stretch/>
        </p:blipFill>
        <p:spPr>
          <a:xfrm>
            <a:off x="4480560" y="2834640"/>
            <a:ext cx="2308860" cy="2308860"/>
          </a:xfrm>
          <a:prstGeom prst="rect">
            <a:avLst/>
          </a:prstGeom>
        </p:spPr>
      </p:pic>
      <p:sp>
        <p:nvSpPr>
          <p:cNvPr id="50" name="Shape 46"/>
          <p:cNvSpPr/>
          <p:nvPr/>
        </p:nvSpPr>
        <p:spPr>
          <a:xfrm>
            <a:off x="4480560" y="2834640"/>
            <a:ext cx="2308860" cy="2308860"/>
          </a:xfrm>
          <a:prstGeom prst="rect">
            <a:avLst/>
          </a:prstGeom>
          <a:solidFill>
            <a:srgbClr val="000000">
              <a:alpha val="45000"/>
            </a:srgbClr>
          </a:solidFill>
          <a:ln w="12700">
            <a:solidFill>
              <a:srgbClr val="000000">
                <a:alpha val="0"/>
              </a:srgbClr>
            </a:solidFill>
            <a:prstDash val="solid"/>
          </a:ln>
        </p:spPr>
        <p:txBody>
          <a:bodyPr/>
          <a:lstStyle/>
          <a:p>
            <a:endParaRPr lang="en-US"/>
          </a:p>
        </p:txBody>
      </p:sp>
      <p:sp>
        <p:nvSpPr>
          <p:cNvPr id="51" name="Shape 47"/>
          <p:cNvSpPr/>
          <p:nvPr/>
        </p:nvSpPr>
        <p:spPr>
          <a:xfrm>
            <a:off x="4608576" y="4814316"/>
            <a:ext cx="844906" cy="219456"/>
          </a:xfrm>
          <a:prstGeom prst="rect">
            <a:avLst/>
          </a:prstGeom>
          <a:solidFill>
            <a:srgbClr val="1E3D4A"/>
          </a:solidFill>
          <a:ln w="12700">
            <a:solidFill>
              <a:srgbClr val="1E3D4A"/>
            </a:solidFill>
            <a:prstDash val="solid"/>
          </a:ln>
        </p:spPr>
        <p:txBody>
          <a:bodyPr/>
          <a:lstStyle/>
          <a:p>
            <a:endParaRPr lang="en-US"/>
          </a:p>
        </p:txBody>
      </p:sp>
      <p:sp>
        <p:nvSpPr>
          <p:cNvPr id="52" name="Text 48"/>
          <p:cNvSpPr/>
          <p:nvPr/>
        </p:nvSpPr>
        <p:spPr>
          <a:xfrm>
            <a:off x="4608576" y="4814316"/>
            <a:ext cx="844906" cy="219456"/>
          </a:xfrm>
          <a:prstGeom prst="rect">
            <a:avLst/>
          </a:prstGeom>
          <a:noFill/>
          <a:ln/>
        </p:spPr>
        <p:txBody>
          <a:bodyPr wrap="square" rtlCol="0" anchor="ctr"/>
          <a:lstStyle/>
          <a:p>
            <a:pPr marL="0" indent="0" algn="ctr">
              <a:buNone/>
            </a:pPr>
            <a:r>
              <a:rPr lang="en-US" sz="750" b="1" kern="0" spc="150" dirty="0">
                <a:solidFill>
                  <a:srgbClr val="FFFFFF"/>
                </a:solidFill>
              </a:rPr>
              <a:t>KITCHEN</a:t>
            </a:r>
            <a:endParaRPr lang="en-US" sz="750" dirty="0"/>
          </a:p>
        </p:txBody>
      </p:sp>
      <p:sp>
        <p:nvSpPr>
          <p:cNvPr id="53" name="Shape 49"/>
          <p:cNvSpPr/>
          <p:nvPr/>
        </p:nvSpPr>
        <p:spPr>
          <a:xfrm>
            <a:off x="6789420" y="2834640"/>
            <a:ext cx="45720" cy="2308860"/>
          </a:xfrm>
          <a:prstGeom prst="rect">
            <a:avLst/>
          </a:prstGeom>
          <a:solidFill>
            <a:srgbClr val="1A3A4A"/>
          </a:solidFill>
          <a:ln w="12700">
            <a:solidFill>
              <a:srgbClr val="1A3A4A"/>
            </a:solidFill>
            <a:prstDash val="solid"/>
          </a:ln>
        </p:spPr>
        <p:txBody>
          <a:bodyPr/>
          <a:lstStyle/>
          <a:p>
            <a:endParaRPr lang="en-US"/>
          </a:p>
        </p:txBody>
      </p:sp>
      <p:pic>
        <p:nvPicPr>
          <p:cNvPr id="54" name="Image 2" descr="/mnt/user-data/uploads/54269998105_f478b9eafc_k.jpg"/>
          <p:cNvPicPr>
            <a:picLocks noChangeAspect="1"/>
          </p:cNvPicPr>
          <p:nvPr/>
        </p:nvPicPr>
        <p:blipFill>
          <a:blip r:embed="rId5"/>
          <a:srcRect/>
          <a:stretch/>
        </p:blipFill>
        <p:spPr>
          <a:xfrm>
            <a:off x="6835140" y="2834640"/>
            <a:ext cx="2308860" cy="2308860"/>
          </a:xfrm>
          <a:prstGeom prst="rect">
            <a:avLst/>
          </a:prstGeom>
        </p:spPr>
      </p:pic>
      <p:sp>
        <p:nvSpPr>
          <p:cNvPr id="55" name="Shape 50"/>
          <p:cNvSpPr/>
          <p:nvPr/>
        </p:nvSpPr>
        <p:spPr>
          <a:xfrm>
            <a:off x="6835140" y="2834640"/>
            <a:ext cx="2308860" cy="2308860"/>
          </a:xfrm>
          <a:prstGeom prst="rect">
            <a:avLst/>
          </a:prstGeom>
          <a:solidFill>
            <a:srgbClr val="000000">
              <a:alpha val="45000"/>
            </a:srgbClr>
          </a:solidFill>
          <a:ln w="12700">
            <a:solidFill>
              <a:srgbClr val="000000">
                <a:alpha val="0"/>
              </a:srgbClr>
            </a:solidFill>
            <a:prstDash val="solid"/>
          </a:ln>
        </p:spPr>
        <p:txBody>
          <a:bodyPr/>
          <a:lstStyle/>
          <a:p>
            <a:endParaRPr lang="en-US"/>
          </a:p>
        </p:txBody>
      </p:sp>
      <p:sp>
        <p:nvSpPr>
          <p:cNvPr id="56" name="Shape 51"/>
          <p:cNvSpPr/>
          <p:nvPr/>
        </p:nvSpPr>
        <p:spPr>
          <a:xfrm>
            <a:off x="6963156" y="4814316"/>
            <a:ext cx="1181405" cy="219456"/>
          </a:xfrm>
          <a:prstGeom prst="rect">
            <a:avLst/>
          </a:prstGeom>
          <a:solidFill>
            <a:srgbClr val="1E3D4A"/>
          </a:solidFill>
          <a:ln w="12700">
            <a:solidFill>
              <a:srgbClr val="1E3D4A"/>
            </a:solidFill>
            <a:prstDash val="solid"/>
          </a:ln>
        </p:spPr>
        <p:txBody>
          <a:bodyPr/>
          <a:lstStyle/>
          <a:p>
            <a:endParaRPr lang="en-US"/>
          </a:p>
        </p:txBody>
      </p:sp>
      <p:sp>
        <p:nvSpPr>
          <p:cNvPr id="57" name="Text 52"/>
          <p:cNvSpPr/>
          <p:nvPr/>
        </p:nvSpPr>
        <p:spPr>
          <a:xfrm>
            <a:off x="6963156" y="4814316"/>
            <a:ext cx="1181405" cy="219456"/>
          </a:xfrm>
          <a:prstGeom prst="rect">
            <a:avLst/>
          </a:prstGeom>
          <a:noFill/>
          <a:ln/>
        </p:spPr>
        <p:txBody>
          <a:bodyPr wrap="square" rtlCol="0" anchor="ctr"/>
          <a:lstStyle/>
          <a:p>
            <a:pPr marL="0" indent="0" algn="ctr">
              <a:buNone/>
            </a:pPr>
            <a:r>
              <a:rPr lang="en-US" sz="750" b="1" kern="0" spc="150" dirty="0">
                <a:solidFill>
                  <a:srgbClr val="FFFFFF"/>
                </a:solidFill>
              </a:rPr>
              <a:t>MASTER BATH</a:t>
            </a:r>
            <a:endParaRPr lang="en-US" sz="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A1820"/>
        </a:solidFill>
        <a:effectLst/>
      </p:bgPr>
    </p:bg>
    <p:spTree>
      <p:nvGrpSpPr>
        <p:cNvPr id="1" name="">
          <a:extLst>
            <a:ext uri="{FF2B5EF4-FFF2-40B4-BE49-F238E27FC236}">
              <a16:creationId xmlns:a16="http://schemas.microsoft.com/office/drawing/2014/main" id="{8E713000-33A6-F888-5DC9-733D32DEA62F}"/>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7EEFCF36-5DB8-595D-D359-6A31D552ED1C}"/>
              </a:ext>
            </a:extLst>
          </p:cNvPr>
          <p:cNvSpPr/>
          <p:nvPr/>
        </p:nvSpPr>
        <p:spPr>
          <a:xfrm>
            <a:off x="0" y="0"/>
            <a:ext cx="457200" cy="5143500"/>
          </a:xfrm>
          <a:prstGeom prst="rect">
            <a:avLst/>
          </a:prstGeom>
          <a:solidFill>
            <a:srgbClr val="111E28"/>
          </a:solidFill>
          <a:ln w="12700">
            <a:solidFill>
              <a:srgbClr val="111E28"/>
            </a:solidFill>
            <a:prstDash val="solid"/>
          </a:ln>
        </p:spPr>
        <p:txBody>
          <a:bodyPr/>
          <a:lstStyle/>
          <a:p>
            <a:endParaRPr lang="en-US"/>
          </a:p>
        </p:txBody>
      </p:sp>
      <p:sp>
        <p:nvSpPr>
          <p:cNvPr id="3" name="Shape 1">
            <a:extLst>
              <a:ext uri="{FF2B5EF4-FFF2-40B4-BE49-F238E27FC236}">
                <a16:creationId xmlns:a16="http://schemas.microsoft.com/office/drawing/2014/main" id="{1BBB81C5-D640-BAF5-8D59-AA8113D1F734}"/>
              </a:ext>
            </a:extLst>
          </p:cNvPr>
          <p:cNvSpPr/>
          <p:nvPr/>
        </p:nvSpPr>
        <p:spPr>
          <a:xfrm>
            <a:off x="0" y="0"/>
            <a:ext cx="64008" cy="5143500"/>
          </a:xfrm>
          <a:prstGeom prst="rect">
            <a:avLst/>
          </a:prstGeom>
          <a:solidFill>
            <a:srgbClr val="D4A017"/>
          </a:solidFill>
          <a:ln w="12700">
            <a:solidFill>
              <a:srgbClr val="D4A017"/>
            </a:solidFill>
            <a:prstDash val="solid"/>
          </a:ln>
        </p:spPr>
        <p:txBody>
          <a:bodyPr/>
          <a:lstStyle/>
          <a:p>
            <a:endParaRPr lang="en-US"/>
          </a:p>
        </p:txBody>
      </p:sp>
      <p:sp>
        <p:nvSpPr>
          <p:cNvPr id="6" name="Text 4">
            <a:extLst>
              <a:ext uri="{FF2B5EF4-FFF2-40B4-BE49-F238E27FC236}">
                <a16:creationId xmlns:a16="http://schemas.microsoft.com/office/drawing/2014/main" id="{6494DBA7-4F4A-AABD-ACAE-AFB4D81326ED}"/>
              </a:ext>
            </a:extLst>
          </p:cNvPr>
          <p:cNvSpPr/>
          <p:nvPr/>
        </p:nvSpPr>
        <p:spPr>
          <a:xfrm>
            <a:off x="640080" y="365760"/>
            <a:ext cx="5120640" cy="219456"/>
          </a:xfrm>
          <a:prstGeom prst="rect">
            <a:avLst/>
          </a:prstGeom>
          <a:noFill/>
          <a:ln/>
        </p:spPr>
        <p:txBody>
          <a:bodyPr wrap="square" rtlCol="0" anchor="ctr"/>
          <a:lstStyle/>
          <a:p>
            <a:pPr marL="0" indent="0">
              <a:buNone/>
            </a:pPr>
            <a:r>
              <a:rPr lang="en-US" sz="900" b="1" kern="0" spc="400" dirty="0">
                <a:solidFill>
                  <a:srgbClr val="D4A017"/>
                </a:solidFill>
              </a:rPr>
              <a:t>JEAN FOR COUNCIL</a:t>
            </a:r>
            <a:endParaRPr lang="en-US" sz="900" dirty="0"/>
          </a:p>
        </p:txBody>
      </p:sp>
      <p:sp>
        <p:nvSpPr>
          <p:cNvPr id="7" name="Text 5">
            <a:extLst>
              <a:ext uri="{FF2B5EF4-FFF2-40B4-BE49-F238E27FC236}">
                <a16:creationId xmlns:a16="http://schemas.microsoft.com/office/drawing/2014/main" id="{1025A39D-0E5B-11C0-47D6-29282F126B0B}"/>
              </a:ext>
            </a:extLst>
          </p:cNvPr>
          <p:cNvSpPr/>
          <p:nvPr/>
        </p:nvSpPr>
        <p:spPr>
          <a:xfrm>
            <a:off x="640080" y="1280159"/>
            <a:ext cx="5120640" cy="658368"/>
          </a:xfrm>
          <a:prstGeom prst="rect">
            <a:avLst/>
          </a:prstGeom>
          <a:noFill/>
          <a:ln/>
        </p:spPr>
        <p:txBody>
          <a:bodyPr wrap="square" rtlCol="0" anchor="ctr"/>
          <a:lstStyle/>
          <a:p>
            <a:pPr marL="0" indent="0">
              <a:buNone/>
            </a:pPr>
            <a:r>
              <a:rPr lang="en-US" sz="8000" b="1" dirty="0">
                <a:solidFill>
                  <a:srgbClr val="FFFFFF"/>
                </a:solidFill>
                <a:latin typeface="Calibri" pitchFamily="34" charset="0"/>
                <a:ea typeface="Calibri" pitchFamily="34" charset="-122"/>
                <a:cs typeface="Calibri" pitchFamily="34" charset="-120"/>
              </a:rPr>
              <a:t>Fiscal</a:t>
            </a:r>
            <a:endParaRPr lang="en-US" sz="8000" dirty="0"/>
          </a:p>
        </p:txBody>
      </p:sp>
      <p:sp>
        <p:nvSpPr>
          <p:cNvPr id="8" name="Text 6">
            <a:extLst>
              <a:ext uri="{FF2B5EF4-FFF2-40B4-BE49-F238E27FC236}">
                <a16:creationId xmlns:a16="http://schemas.microsoft.com/office/drawing/2014/main" id="{6A624B85-C263-DEB3-D8DE-87FC999BFFB9}"/>
              </a:ext>
            </a:extLst>
          </p:cNvPr>
          <p:cNvSpPr/>
          <p:nvPr/>
        </p:nvSpPr>
        <p:spPr>
          <a:xfrm>
            <a:off x="640079" y="2242566"/>
            <a:ext cx="7119851" cy="658368"/>
          </a:xfrm>
          <a:prstGeom prst="rect">
            <a:avLst/>
          </a:prstGeom>
          <a:noFill/>
          <a:ln/>
        </p:spPr>
        <p:txBody>
          <a:bodyPr wrap="square" rtlCol="0" anchor="ctr"/>
          <a:lstStyle/>
          <a:p>
            <a:pPr marL="0" indent="0">
              <a:buNone/>
            </a:pPr>
            <a:r>
              <a:rPr lang="en-US" sz="8000" b="1" dirty="0">
                <a:solidFill>
                  <a:srgbClr val="D4A017"/>
                </a:solidFill>
                <a:latin typeface="Calibri" pitchFamily="34" charset="0"/>
                <a:ea typeface="Calibri" pitchFamily="34" charset="-122"/>
                <a:cs typeface="Calibri" pitchFamily="34" charset="-120"/>
              </a:rPr>
              <a:t>Responsibility</a:t>
            </a:r>
            <a:endParaRPr lang="en-US" sz="8000" dirty="0"/>
          </a:p>
        </p:txBody>
      </p:sp>
      <p:sp>
        <p:nvSpPr>
          <p:cNvPr id="9" name="Shape 7">
            <a:extLst>
              <a:ext uri="{FF2B5EF4-FFF2-40B4-BE49-F238E27FC236}">
                <a16:creationId xmlns:a16="http://schemas.microsoft.com/office/drawing/2014/main" id="{B509B92C-51CB-5687-9CDA-52769EB9D248}"/>
              </a:ext>
            </a:extLst>
          </p:cNvPr>
          <p:cNvSpPr/>
          <p:nvPr/>
        </p:nvSpPr>
        <p:spPr>
          <a:xfrm>
            <a:off x="640080" y="3204972"/>
            <a:ext cx="6172100" cy="61721"/>
          </a:xfrm>
          <a:prstGeom prst="rect">
            <a:avLst/>
          </a:prstGeom>
          <a:solidFill>
            <a:srgbClr val="D4A017"/>
          </a:solidFill>
          <a:ln w="12700">
            <a:solidFill>
              <a:srgbClr val="D4A017"/>
            </a:solidFill>
            <a:prstDash val="solid"/>
          </a:ln>
        </p:spPr>
        <p:txBody>
          <a:bodyPr/>
          <a:lstStyle/>
          <a:p>
            <a:endParaRPr lang="en-US"/>
          </a:p>
        </p:txBody>
      </p:sp>
      <p:sp>
        <p:nvSpPr>
          <p:cNvPr id="10" name="Text 8">
            <a:extLst>
              <a:ext uri="{FF2B5EF4-FFF2-40B4-BE49-F238E27FC236}">
                <a16:creationId xmlns:a16="http://schemas.microsoft.com/office/drawing/2014/main" id="{B120116C-FA4E-B9C1-9C0D-C8EE38FFD3EA}"/>
              </a:ext>
            </a:extLst>
          </p:cNvPr>
          <p:cNvSpPr/>
          <p:nvPr/>
        </p:nvSpPr>
        <p:spPr>
          <a:xfrm>
            <a:off x="640080" y="3147489"/>
            <a:ext cx="5120640" cy="1027453"/>
          </a:xfrm>
          <a:prstGeom prst="rect">
            <a:avLst/>
          </a:prstGeom>
          <a:noFill/>
          <a:ln/>
        </p:spPr>
        <p:txBody>
          <a:bodyPr wrap="square" rtlCol="0" anchor="ctr"/>
          <a:lstStyle/>
          <a:p>
            <a:pPr marL="0" indent="0">
              <a:buNone/>
            </a:pPr>
            <a:r>
              <a:rPr lang="en-US" sz="1400" i="1" dirty="0">
                <a:solidFill>
                  <a:srgbClr val="7BBFB0"/>
                </a:solidFill>
                <a:latin typeface="Calibri" pitchFamily="34" charset="0"/>
                <a:ea typeface="Calibri" pitchFamily="34" charset="-122"/>
                <a:cs typeface="Calibri" pitchFamily="34" charset="-120"/>
              </a:rPr>
              <a:t>Forward looking budgeting, treating every dollar as our own.</a:t>
            </a:r>
          </a:p>
          <a:p>
            <a:pPr marL="0" indent="0">
              <a:buNone/>
            </a:pPr>
            <a:endParaRPr lang="en-US" sz="1400" i="1" dirty="0">
              <a:solidFill>
                <a:srgbClr val="7BBFB0"/>
              </a:solidFill>
              <a:latin typeface="Calibri" pitchFamily="34" charset="0"/>
              <a:ea typeface="Calibri" pitchFamily="34" charset="-122"/>
              <a:cs typeface="Calibri" pitchFamily="34" charset="-120"/>
            </a:endParaRPr>
          </a:p>
          <a:p>
            <a:pPr marL="0" indent="0">
              <a:buNone/>
            </a:pPr>
            <a:r>
              <a:rPr lang="en-US" sz="1400" i="1" dirty="0">
                <a:solidFill>
                  <a:srgbClr val="7BBFB0"/>
                </a:solidFill>
                <a:latin typeface="Calibri" pitchFamily="34" charset="0"/>
                <a:ea typeface="Calibri" pitchFamily="34" charset="-122"/>
                <a:cs typeface="Calibri" pitchFamily="34" charset="-120"/>
              </a:rPr>
              <a:t>Without a firm foundation, advertising dollars will be cut.</a:t>
            </a:r>
          </a:p>
        </p:txBody>
      </p:sp>
      <p:sp>
        <p:nvSpPr>
          <p:cNvPr id="13" name="Text 11">
            <a:extLst>
              <a:ext uri="{FF2B5EF4-FFF2-40B4-BE49-F238E27FC236}">
                <a16:creationId xmlns:a16="http://schemas.microsoft.com/office/drawing/2014/main" id="{ECC219AC-27B1-190D-26AD-F2C953414904}"/>
              </a:ext>
            </a:extLst>
          </p:cNvPr>
          <p:cNvSpPr/>
          <p:nvPr/>
        </p:nvSpPr>
        <p:spPr>
          <a:xfrm>
            <a:off x="6254496" y="841248"/>
            <a:ext cx="2578608" cy="347472"/>
          </a:xfrm>
          <a:prstGeom prst="rect">
            <a:avLst/>
          </a:prstGeom>
          <a:noFill/>
          <a:ln/>
        </p:spPr>
        <p:txBody>
          <a:bodyPr wrap="square" rtlCol="0" anchor="ctr"/>
          <a:lstStyle/>
          <a:p>
            <a:pPr marL="0" indent="0">
              <a:buNone/>
            </a:pPr>
            <a:endParaRPr lang="en-US" sz="1500" dirty="0"/>
          </a:p>
        </p:txBody>
      </p:sp>
      <p:sp>
        <p:nvSpPr>
          <p:cNvPr id="14" name="Text 12">
            <a:extLst>
              <a:ext uri="{FF2B5EF4-FFF2-40B4-BE49-F238E27FC236}">
                <a16:creationId xmlns:a16="http://schemas.microsoft.com/office/drawing/2014/main" id="{7C38168F-4B74-941E-A7C0-5E73AF007148}"/>
              </a:ext>
            </a:extLst>
          </p:cNvPr>
          <p:cNvSpPr/>
          <p:nvPr/>
        </p:nvSpPr>
        <p:spPr>
          <a:xfrm>
            <a:off x="6254496" y="1188720"/>
            <a:ext cx="2578608" cy="256032"/>
          </a:xfrm>
          <a:prstGeom prst="rect">
            <a:avLst/>
          </a:prstGeom>
          <a:noFill/>
          <a:ln/>
        </p:spPr>
        <p:txBody>
          <a:bodyPr wrap="square" rtlCol="0" anchor="ctr"/>
          <a:lstStyle/>
          <a:p>
            <a:pPr marL="0" indent="0">
              <a:buNone/>
            </a:pPr>
            <a:endParaRPr lang="en-US" sz="1000" dirty="0"/>
          </a:p>
        </p:txBody>
      </p:sp>
      <p:sp>
        <p:nvSpPr>
          <p:cNvPr id="16" name="Text 14">
            <a:extLst>
              <a:ext uri="{FF2B5EF4-FFF2-40B4-BE49-F238E27FC236}">
                <a16:creationId xmlns:a16="http://schemas.microsoft.com/office/drawing/2014/main" id="{D9A1A264-BF09-9D22-3E93-E9322E059CA0}"/>
              </a:ext>
            </a:extLst>
          </p:cNvPr>
          <p:cNvSpPr/>
          <p:nvPr/>
        </p:nvSpPr>
        <p:spPr>
          <a:xfrm>
            <a:off x="6254496" y="1554480"/>
            <a:ext cx="2395728" cy="201168"/>
          </a:xfrm>
          <a:prstGeom prst="rect">
            <a:avLst/>
          </a:prstGeom>
          <a:noFill/>
          <a:ln/>
        </p:spPr>
        <p:txBody>
          <a:bodyPr wrap="square" rtlCol="0" anchor="ctr"/>
          <a:lstStyle/>
          <a:p>
            <a:pPr marL="0" indent="0">
              <a:buNone/>
            </a:pPr>
            <a:endParaRPr lang="en-US" sz="850" dirty="0"/>
          </a:p>
        </p:txBody>
      </p:sp>
      <p:sp>
        <p:nvSpPr>
          <p:cNvPr id="19" name="Text 17">
            <a:extLst>
              <a:ext uri="{FF2B5EF4-FFF2-40B4-BE49-F238E27FC236}">
                <a16:creationId xmlns:a16="http://schemas.microsoft.com/office/drawing/2014/main" id="{FBBE4742-3965-8232-0EFE-B750E141CF86}"/>
              </a:ext>
            </a:extLst>
          </p:cNvPr>
          <p:cNvSpPr/>
          <p:nvPr/>
        </p:nvSpPr>
        <p:spPr>
          <a:xfrm>
            <a:off x="6254496" y="2121408"/>
            <a:ext cx="2578608" cy="347472"/>
          </a:xfrm>
          <a:prstGeom prst="rect">
            <a:avLst/>
          </a:prstGeom>
          <a:noFill/>
          <a:ln/>
        </p:spPr>
        <p:txBody>
          <a:bodyPr wrap="square" rtlCol="0" anchor="ctr"/>
          <a:lstStyle/>
          <a:p>
            <a:pPr marL="0" indent="0">
              <a:buNone/>
            </a:pPr>
            <a:endParaRPr lang="en-US" sz="1500" dirty="0"/>
          </a:p>
        </p:txBody>
      </p:sp>
      <p:sp>
        <p:nvSpPr>
          <p:cNvPr id="20" name="Text 18">
            <a:extLst>
              <a:ext uri="{FF2B5EF4-FFF2-40B4-BE49-F238E27FC236}">
                <a16:creationId xmlns:a16="http://schemas.microsoft.com/office/drawing/2014/main" id="{B56D2E35-9141-AA38-F434-892D0A1789C4}"/>
              </a:ext>
            </a:extLst>
          </p:cNvPr>
          <p:cNvSpPr/>
          <p:nvPr/>
        </p:nvSpPr>
        <p:spPr>
          <a:xfrm>
            <a:off x="6254496" y="2468880"/>
            <a:ext cx="2578608" cy="256032"/>
          </a:xfrm>
          <a:prstGeom prst="rect">
            <a:avLst/>
          </a:prstGeom>
          <a:noFill/>
          <a:ln/>
        </p:spPr>
        <p:txBody>
          <a:bodyPr wrap="square" rtlCol="0" anchor="ctr"/>
          <a:lstStyle/>
          <a:p>
            <a:pPr marL="0" indent="0">
              <a:buNone/>
            </a:pPr>
            <a:endParaRPr lang="en-US" sz="1000" dirty="0"/>
          </a:p>
        </p:txBody>
      </p:sp>
      <p:sp>
        <p:nvSpPr>
          <p:cNvPr id="22" name="Text 20">
            <a:extLst>
              <a:ext uri="{FF2B5EF4-FFF2-40B4-BE49-F238E27FC236}">
                <a16:creationId xmlns:a16="http://schemas.microsoft.com/office/drawing/2014/main" id="{0DAEC3B3-0D1C-AEF9-38F5-824CEA12239A}"/>
              </a:ext>
            </a:extLst>
          </p:cNvPr>
          <p:cNvSpPr/>
          <p:nvPr/>
        </p:nvSpPr>
        <p:spPr>
          <a:xfrm>
            <a:off x="6254496" y="2834640"/>
            <a:ext cx="2395728" cy="201168"/>
          </a:xfrm>
          <a:prstGeom prst="rect">
            <a:avLst/>
          </a:prstGeom>
          <a:noFill/>
          <a:ln/>
        </p:spPr>
        <p:txBody>
          <a:bodyPr wrap="square" rtlCol="0" anchor="ctr"/>
          <a:lstStyle/>
          <a:p>
            <a:pPr marL="0" indent="0">
              <a:buNone/>
            </a:pPr>
            <a:endParaRPr lang="en-US" sz="850" dirty="0"/>
          </a:p>
        </p:txBody>
      </p:sp>
      <p:sp>
        <p:nvSpPr>
          <p:cNvPr id="25" name="Text 23">
            <a:extLst>
              <a:ext uri="{FF2B5EF4-FFF2-40B4-BE49-F238E27FC236}">
                <a16:creationId xmlns:a16="http://schemas.microsoft.com/office/drawing/2014/main" id="{ED52B33A-4F72-6E67-B498-9A830DC13D6B}"/>
              </a:ext>
            </a:extLst>
          </p:cNvPr>
          <p:cNvSpPr/>
          <p:nvPr/>
        </p:nvSpPr>
        <p:spPr>
          <a:xfrm>
            <a:off x="6254496" y="3401568"/>
            <a:ext cx="2578608" cy="347472"/>
          </a:xfrm>
          <a:prstGeom prst="rect">
            <a:avLst/>
          </a:prstGeom>
          <a:noFill/>
          <a:ln/>
        </p:spPr>
        <p:txBody>
          <a:bodyPr wrap="square" rtlCol="0" anchor="ctr"/>
          <a:lstStyle/>
          <a:p>
            <a:pPr marL="0" indent="0">
              <a:buNone/>
            </a:pPr>
            <a:endParaRPr lang="en-US" sz="1500" dirty="0"/>
          </a:p>
        </p:txBody>
      </p:sp>
      <p:sp>
        <p:nvSpPr>
          <p:cNvPr id="26" name="Text 24">
            <a:extLst>
              <a:ext uri="{FF2B5EF4-FFF2-40B4-BE49-F238E27FC236}">
                <a16:creationId xmlns:a16="http://schemas.microsoft.com/office/drawing/2014/main" id="{7EFF78A1-132B-A9AD-2AAB-62BA2F93EACC}"/>
              </a:ext>
            </a:extLst>
          </p:cNvPr>
          <p:cNvSpPr/>
          <p:nvPr/>
        </p:nvSpPr>
        <p:spPr>
          <a:xfrm>
            <a:off x="6254496" y="3749040"/>
            <a:ext cx="2578608" cy="256032"/>
          </a:xfrm>
          <a:prstGeom prst="rect">
            <a:avLst/>
          </a:prstGeom>
          <a:noFill/>
          <a:ln/>
        </p:spPr>
        <p:txBody>
          <a:bodyPr wrap="square" rtlCol="0" anchor="ctr"/>
          <a:lstStyle/>
          <a:p>
            <a:pPr marL="0" indent="0">
              <a:buNone/>
            </a:pPr>
            <a:endParaRPr lang="en-US" sz="1000" dirty="0"/>
          </a:p>
        </p:txBody>
      </p:sp>
      <p:sp>
        <p:nvSpPr>
          <p:cNvPr id="28" name="Text 26">
            <a:extLst>
              <a:ext uri="{FF2B5EF4-FFF2-40B4-BE49-F238E27FC236}">
                <a16:creationId xmlns:a16="http://schemas.microsoft.com/office/drawing/2014/main" id="{4AF97F20-1CE6-00EE-6415-8C7129EE2D1D}"/>
              </a:ext>
            </a:extLst>
          </p:cNvPr>
          <p:cNvSpPr/>
          <p:nvPr/>
        </p:nvSpPr>
        <p:spPr>
          <a:xfrm>
            <a:off x="6254496" y="4114800"/>
            <a:ext cx="2395728" cy="201168"/>
          </a:xfrm>
          <a:prstGeom prst="rect">
            <a:avLst/>
          </a:prstGeom>
          <a:noFill/>
          <a:ln/>
        </p:spPr>
        <p:txBody>
          <a:bodyPr wrap="square" rtlCol="0" anchor="ctr"/>
          <a:lstStyle/>
          <a:p>
            <a:pPr marL="0" indent="0">
              <a:buNone/>
            </a:pPr>
            <a:endParaRPr lang="en-US" sz="850" dirty="0"/>
          </a:p>
        </p:txBody>
      </p:sp>
    </p:spTree>
    <p:extLst>
      <p:ext uri="{BB962C8B-B14F-4D97-AF65-F5344CB8AC3E}">
        <p14:creationId xmlns:p14="http://schemas.microsoft.com/office/powerpoint/2010/main" val="1624787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1">
    <p:bg>
      <p:bgPr>
        <a:solidFill>
          <a:srgbClr val="1A3A4A"/>
        </a:solidFill>
        <a:effectLst/>
      </p:bgPr>
    </p:bg>
    <p:spTree>
      <p:nvGrpSpPr>
        <p:cNvPr id="1" name=""/>
        <p:cNvGrpSpPr/>
        <p:nvPr/>
      </p:nvGrpSpPr>
      <p:grpSpPr>
        <a:xfrm>
          <a:off x="0" y="0"/>
          <a:ext cx="0" cy="0"/>
          <a:chOff x="0" y="0"/>
          <a:chExt cx="0" cy="0"/>
        </a:xfrm>
      </p:grpSpPr>
      <p:sp>
        <p:nvSpPr>
          <p:cNvPr id="2" name="Shape 0"/>
          <p:cNvSpPr/>
          <p:nvPr/>
        </p:nvSpPr>
        <p:spPr>
          <a:xfrm>
            <a:off x="0" y="0"/>
            <a:ext cx="64008" cy="5143500"/>
          </a:xfrm>
          <a:prstGeom prst="rect">
            <a:avLst/>
          </a:prstGeom>
          <a:solidFill>
            <a:srgbClr val="E07B4F"/>
          </a:solidFill>
          <a:ln w="12700">
            <a:solidFill>
              <a:srgbClr val="E07B4F"/>
            </a:solidFill>
            <a:prstDash val="solid"/>
          </a:ln>
        </p:spPr>
        <p:txBody>
          <a:bodyPr/>
          <a:lstStyle/>
          <a:p>
            <a:endParaRPr lang="en-US"/>
          </a:p>
        </p:txBody>
      </p:sp>
      <p:sp>
        <p:nvSpPr>
          <p:cNvPr id="3" name="Text 1"/>
          <p:cNvSpPr/>
          <p:nvPr/>
        </p:nvSpPr>
        <p:spPr>
          <a:xfrm>
            <a:off x="201168" y="128016"/>
            <a:ext cx="8778240" cy="182880"/>
          </a:xfrm>
          <a:prstGeom prst="rect">
            <a:avLst/>
          </a:prstGeom>
          <a:noFill/>
          <a:ln/>
        </p:spPr>
        <p:txBody>
          <a:bodyPr wrap="square" rtlCol="0" anchor="ctr"/>
          <a:lstStyle/>
          <a:p>
            <a:pPr marL="0" indent="0">
              <a:buNone/>
            </a:pPr>
            <a:r>
              <a:rPr lang="en-US" sz="700" b="1" kern="0" spc="250" dirty="0">
                <a:solidFill>
                  <a:srgbClr val="E07B4F"/>
                </a:solidFill>
              </a:rPr>
              <a:t>JEAN FOR COUNCIL ·  FISCAL ACCOUNTABILITY</a:t>
            </a:r>
            <a:endParaRPr lang="en-US" sz="700" dirty="0"/>
          </a:p>
        </p:txBody>
      </p:sp>
      <p:sp>
        <p:nvSpPr>
          <p:cNvPr id="4" name="Text 2"/>
          <p:cNvSpPr/>
          <p:nvPr/>
        </p:nvSpPr>
        <p:spPr>
          <a:xfrm>
            <a:off x="201168" y="292608"/>
            <a:ext cx="8778240" cy="420624"/>
          </a:xfrm>
          <a:prstGeom prst="rect">
            <a:avLst/>
          </a:prstGeom>
          <a:noFill/>
          <a:ln/>
        </p:spPr>
        <p:txBody>
          <a:bodyPr wrap="square" rtlCol="0" anchor="ctr"/>
          <a:lstStyle/>
          <a:p>
            <a:pPr marL="0" indent="0">
              <a:buNone/>
            </a:pPr>
            <a:r>
              <a:rPr lang="en-US" sz="2600" b="1" dirty="0">
                <a:solidFill>
                  <a:srgbClr val="FFFFFF"/>
                </a:solidFill>
                <a:latin typeface="Calibri" pitchFamily="34" charset="0"/>
                <a:ea typeface="Calibri" pitchFamily="34" charset="-122"/>
                <a:cs typeface="Calibri" pitchFamily="34" charset="-120"/>
              </a:rPr>
              <a:t>Sedona Statement of Net Position  ·  FY 2025</a:t>
            </a:r>
            <a:endParaRPr lang="en-US" sz="2600" dirty="0"/>
          </a:p>
        </p:txBody>
      </p:sp>
      <p:sp>
        <p:nvSpPr>
          <p:cNvPr id="5" name="Text 3"/>
          <p:cNvSpPr/>
          <p:nvPr/>
        </p:nvSpPr>
        <p:spPr>
          <a:xfrm>
            <a:off x="201168" y="694944"/>
            <a:ext cx="8778240" cy="201168"/>
          </a:xfrm>
          <a:prstGeom prst="rect">
            <a:avLst/>
          </a:prstGeom>
          <a:noFill/>
          <a:ln/>
        </p:spPr>
        <p:txBody>
          <a:bodyPr wrap="square" rtlCol="0" anchor="ctr"/>
          <a:lstStyle/>
          <a:p>
            <a:pPr marL="0" indent="0">
              <a:buNone/>
            </a:pPr>
            <a:r>
              <a:rPr lang="en-US" sz="1000" i="1" dirty="0">
                <a:solidFill>
                  <a:srgbClr val="7BBFB0"/>
                </a:solidFill>
                <a:latin typeface="Calibri" pitchFamily="34" charset="0"/>
                <a:ea typeface="Calibri" pitchFamily="34" charset="-122"/>
                <a:cs typeface="Calibri" pitchFamily="34" charset="-120"/>
              </a:rPr>
              <a:t>Fiscal Year Ending June 30, 2025  ·  All Activities (Governmental + Business-Type)</a:t>
            </a:r>
            <a:endParaRPr lang="en-US" sz="1000" dirty="0"/>
          </a:p>
        </p:txBody>
      </p:sp>
      <p:sp>
        <p:nvSpPr>
          <p:cNvPr id="6" name="Shape 4"/>
          <p:cNvSpPr/>
          <p:nvPr/>
        </p:nvSpPr>
        <p:spPr>
          <a:xfrm>
            <a:off x="201168" y="914400"/>
            <a:ext cx="8778240" cy="18288"/>
          </a:xfrm>
          <a:prstGeom prst="rect">
            <a:avLst/>
          </a:prstGeom>
          <a:solidFill>
            <a:srgbClr val="E07B4F">
              <a:alpha val="45000"/>
            </a:srgbClr>
          </a:solidFill>
          <a:ln w="12700">
            <a:solidFill>
              <a:srgbClr val="E07B4F">
                <a:alpha val="45000"/>
              </a:srgbClr>
            </a:solidFill>
            <a:prstDash val="solid"/>
          </a:ln>
        </p:spPr>
        <p:txBody>
          <a:bodyPr/>
          <a:lstStyle/>
          <a:p>
            <a:endParaRPr lang="en-US"/>
          </a:p>
        </p:txBody>
      </p:sp>
      <p:sp>
        <p:nvSpPr>
          <p:cNvPr id="7" name="Shape 5"/>
          <p:cNvSpPr/>
          <p:nvPr/>
        </p:nvSpPr>
        <p:spPr>
          <a:xfrm>
            <a:off x="201168" y="1005840"/>
            <a:ext cx="3566160" cy="658368"/>
          </a:xfrm>
          <a:prstGeom prst="rect">
            <a:avLst/>
          </a:prstGeom>
          <a:solidFill>
            <a:srgbClr val="0F2430"/>
          </a:solidFill>
          <a:ln w="12700">
            <a:solidFill>
              <a:srgbClr val="2E86AB">
                <a:alpha val="40000"/>
              </a:srgbClr>
            </a:solidFill>
            <a:prstDash val="solid"/>
          </a:ln>
        </p:spPr>
        <p:txBody>
          <a:bodyPr/>
          <a:lstStyle/>
          <a:p>
            <a:endParaRPr lang="en-US"/>
          </a:p>
        </p:txBody>
      </p:sp>
      <p:sp>
        <p:nvSpPr>
          <p:cNvPr id="8" name="Shape 6"/>
          <p:cNvSpPr/>
          <p:nvPr/>
        </p:nvSpPr>
        <p:spPr>
          <a:xfrm>
            <a:off x="201168" y="1005840"/>
            <a:ext cx="3566160" cy="45720"/>
          </a:xfrm>
          <a:prstGeom prst="rect">
            <a:avLst/>
          </a:prstGeom>
          <a:solidFill>
            <a:srgbClr val="2E86AB"/>
          </a:solidFill>
          <a:ln w="12700">
            <a:solidFill>
              <a:srgbClr val="2E86AB"/>
            </a:solidFill>
            <a:prstDash val="solid"/>
          </a:ln>
        </p:spPr>
        <p:txBody>
          <a:bodyPr/>
          <a:lstStyle/>
          <a:p>
            <a:endParaRPr lang="en-US"/>
          </a:p>
        </p:txBody>
      </p:sp>
      <p:sp>
        <p:nvSpPr>
          <p:cNvPr id="9" name="Text 7"/>
          <p:cNvSpPr/>
          <p:nvPr/>
        </p:nvSpPr>
        <p:spPr>
          <a:xfrm>
            <a:off x="329184" y="1042416"/>
            <a:ext cx="2194560" cy="201168"/>
          </a:xfrm>
          <a:prstGeom prst="rect">
            <a:avLst/>
          </a:prstGeom>
          <a:noFill/>
          <a:ln/>
        </p:spPr>
        <p:txBody>
          <a:bodyPr wrap="square" rtlCol="0" anchor="ctr"/>
          <a:lstStyle/>
          <a:p>
            <a:pPr marL="0" indent="0">
              <a:buNone/>
            </a:pPr>
            <a:r>
              <a:rPr lang="en-US" sz="900" b="1" kern="0" spc="100" dirty="0">
                <a:solidFill>
                  <a:srgbClr val="2E86AB"/>
                </a:solidFill>
              </a:rPr>
              <a:t>2025 Total Revenue</a:t>
            </a:r>
            <a:endParaRPr lang="en-US" sz="900" dirty="0"/>
          </a:p>
        </p:txBody>
      </p:sp>
      <p:sp>
        <p:nvSpPr>
          <p:cNvPr id="10" name="Text 8"/>
          <p:cNvSpPr/>
          <p:nvPr/>
        </p:nvSpPr>
        <p:spPr>
          <a:xfrm>
            <a:off x="329184" y="1225296"/>
            <a:ext cx="3346704" cy="347472"/>
          </a:xfrm>
          <a:prstGeom prst="rect">
            <a:avLst/>
          </a:prstGeom>
          <a:noFill/>
          <a:ln/>
        </p:spPr>
        <p:txBody>
          <a:bodyPr wrap="square" lIns="0" tIns="0" rIns="0" bIns="0" rtlCol="0" anchor="ctr"/>
          <a:lstStyle/>
          <a:p>
            <a:pPr marL="0" indent="0">
              <a:buNone/>
            </a:pPr>
            <a:r>
              <a:rPr lang="en-US" sz="2600" b="1" dirty="0">
                <a:solidFill>
                  <a:srgbClr val="FFFFFF"/>
                </a:solidFill>
                <a:latin typeface="Calibri" pitchFamily="34" charset="0"/>
                <a:ea typeface="Calibri" pitchFamily="34" charset="-122"/>
                <a:cs typeface="Calibri" pitchFamily="34" charset="-120"/>
              </a:rPr>
              <a:t>$45,882,620</a:t>
            </a:r>
            <a:endParaRPr lang="en-US" sz="2600" dirty="0"/>
          </a:p>
        </p:txBody>
      </p:sp>
      <p:sp>
        <p:nvSpPr>
          <p:cNvPr id="11" name="Shape 9"/>
          <p:cNvSpPr/>
          <p:nvPr/>
        </p:nvSpPr>
        <p:spPr>
          <a:xfrm>
            <a:off x="201168" y="1737360"/>
            <a:ext cx="3566160" cy="731520"/>
          </a:xfrm>
          <a:prstGeom prst="rect">
            <a:avLst/>
          </a:prstGeom>
          <a:solidFill>
            <a:srgbClr val="2BAE8E">
              <a:alpha val="18000"/>
            </a:srgbClr>
          </a:solidFill>
          <a:ln w="12700">
            <a:solidFill>
              <a:srgbClr val="2BAE8E">
                <a:alpha val="55000"/>
              </a:srgbClr>
            </a:solidFill>
            <a:prstDash val="solid"/>
          </a:ln>
        </p:spPr>
        <p:txBody>
          <a:bodyPr/>
          <a:lstStyle/>
          <a:p>
            <a:endParaRPr lang="en-US"/>
          </a:p>
        </p:txBody>
      </p:sp>
      <p:sp>
        <p:nvSpPr>
          <p:cNvPr id="12" name="Shape 10"/>
          <p:cNvSpPr/>
          <p:nvPr/>
        </p:nvSpPr>
        <p:spPr>
          <a:xfrm>
            <a:off x="201168" y="1737360"/>
            <a:ext cx="3566160" cy="45720"/>
          </a:xfrm>
          <a:prstGeom prst="rect">
            <a:avLst/>
          </a:prstGeom>
          <a:solidFill>
            <a:srgbClr val="2BAE8E"/>
          </a:solidFill>
          <a:ln w="12700">
            <a:solidFill>
              <a:srgbClr val="2BAE8E"/>
            </a:solidFill>
            <a:prstDash val="solid"/>
          </a:ln>
        </p:spPr>
        <p:txBody>
          <a:bodyPr/>
          <a:lstStyle/>
          <a:p>
            <a:endParaRPr lang="en-US"/>
          </a:p>
        </p:txBody>
      </p:sp>
      <p:sp>
        <p:nvSpPr>
          <p:cNvPr id="13" name="Text 11"/>
          <p:cNvSpPr/>
          <p:nvPr/>
        </p:nvSpPr>
        <p:spPr>
          <a:xfrm>
            <a:off x="329184" y="1773936"/>
            <a:ext cx="3383280" cy="201168"/>
          </a:xfrm>
          <a:prstGeom prst="rect">
            <a:avLst/>
          </a:prstGeom>
          <a:noFill/>
          <a:ln/>
        </p:spPr>
        <p:txBody>
          <a:bodyPr wrap="square" rtlCol="0" anchor="ctr"/>
          <a:lstStyle/>
          <a:p>
            <a:pPr marL="0" indent="0">
              <a:buNone/>
            </a:pPr>
            <a:r>
              <a:rPr lang="en-US" sz="900" b="1" kern="0" spc="100" dirty="0">
                <a:solidFill>
                  <a:srgbClr val="2BAE8E"/>
                </a:solidFill>
              </a:rPr>
              <a:t>► Cash &amp; Investments (Non-Restricted)</a:t>
            </a:r>
            <a:endParaRPr lang="en-US" sz="900" dirty="0"/>
          </a:p>
        </p:txBody>
      </p:sp>
      <p:sp>
        <p:nvSpPr>
          <p:cNvPr id="14" name="Text 12"/>
          <p:cNvSpPr/>
          <p:nvPr/>
        </p:nvSpPr>
        <p:spPr>
          <a:xfrm>
            <a:off x="329184" y="1956816"/>
            <a:ext cx="3346704" cy="384048"/>
          </a:xfrm>
          <a:prstGeom prst="rect">
            <a:avLst/>
          </a:prstGeom>
          <a:noFill/>
          <a:ln/>
        </p:spPr>
        <p:txBody>
          <a:bodyPr wrap="square" lIns="0" tIns="0" rIns="0" bIns="0" rtlCol="0" anchor="ctr"/>
          <a:lstStyle/>
          <a:p>
            <a:pPr marL="0" indent="0">
              <a:buNone/>
            </a:pPr>
            <a:r>
              <a:rPr lang="en-US" sz="2600" b="1" dirty="0">
                <a:solidFill>
                  <a:srgbClr val="FFFFFF"/>
                </a:solidFill>
                <a:latin typeface="Calibri" pitchFamily="34" charset="0"/>
                <a:ea typeface="Calibri" pitchFamily="34" charset="-122"/>
                <a:cs typeface="Calibri" pitchFamily="34" charset="-120"/>
              </a:rPr>
              <a:t>$91,040,975</a:t>
            </a:r>
            <a:endParaRPr lang="en-US" sz="2600" dirty="0"/>
          </a:p>
        </p:txBody>
      </p:sp>
      <p:sp>
        <p:nvSpPr>
          <p:cNvPr id="15" name="Text 13"/>
          <p:cNvSpPr/>
          <p:nvPr/>
        </p:nvSpPr>
        <p:spPr>
          <a:xfrm>
            <a:off x="329184" y="2304288"/>
            <a:ext cx="3346704" cy="128016"/>
          </a:xfrm>
          <a:prstGeom prst="rect">
            <a:avLst/>
          </a:prstGeom>
          <a:noFill/>
          <a:ln/>
        </p:spPr>
        <p:txBody>
          <a:bodyPr wrap="square" rtlCol="0" anchor="ctr"/>
          <a:lstStyle/>
          <a:p>
            <a:pPr marL="0" indent="0">
              <a:buNone/>
            </a:pPr>
            <a:r>
              <a:rPr lang="en-US" sz="800" i="1" dirty="0">
                <a:solidFill>
                  <a:srgbClr val="7BBFB0"/>
                </a:solidFill>
                <a:latin typeface="Calibri" pitchFamily="34" charset="0"/>
                <a:ea typeface="Calibri" pitchFamily="34" charset="-122"/>
                <a:cs typeface="Calibri" pitchFamily="34" charset="-120"/>
              </a:rPr>
              <a:t>Looks healthy — until you compare it to liabilities ↓</a:t>
            </a:r>
            <a:endParaRPr lang="en-US" sz="800" dirty="0"/>
          </a:p>
        </p:txBody>
      </p:sp>
      <p:sp>
        <p:nvSpPr>
          <p:cNvPr id="16" name="Shape 14"/>
          <p:cNvSpPr/>
          <p:nvPr/>
        </p:nvSpPr>
        <p:spPr>
          <a:xfrm>
            <a:off x="201168" y="2542032"/>
            <a:ext cx="3566160" cy="731520"/>
          </a:xfrm>
          <a:prstGeom prst="rect">
            <a:avLst/>
          </a:prstGeom>
          <a:solidFill>
            <a:srgbClr val="E07B4F">
              <a:alpha val="18000"/>
            </a:srgbClr>
          </a:solidFill>
          <a:ln w="12700">
            <a:solidFill>
              <a:srgbClr val="E07B4F">
                <a:alpha val="55000"/>
              </a:srgbClr>
            </a:solidFill>
            <a:prstDash val="solid"/>
          </a:ln>
        </p:spPr>
        <p:txBody>
          <a:bodyPr/>
          <a:lstStyle/>
          <a:p>
            <a:endParaRPr lang="en-US"/>
          </a:p>
        </p:txBody>
      </p:sp>
      <p:sp>
        <p:nvSpPr>
          <p:cNvPr id="17" name="Shape 15"/>
          <p:cNvSpPr/>
          <p:nvPr/>
        </p:nvSpPr>
        <p:spPr>
          <a:xfrm>
            <a:off x="201168" y="2542032"/>
            <a:ext cx="3566160" cy="45720"/>
          </a:xfrm>
          <a:prstGeom prst="rect">
            <a:avLst/>
          </a:prstGeom>
          <a:solidFill>
            <a:srgbClr val="E07B4F"/>
          </a:solidFill>
          <a:ln w="12700">
            <a:solidFill>
              <a:srgbClr val="E07B4F"/>
            </a:solidFill>
            <a:prstDash val="solid"/>
          </a:ln>
        </p:spPr>
        <p:txBody>
          <a:bodyPr/>
          <a:lstStyle/>
          <a:p>
            <a:endParaRPr lang="en-US"/>
          </a:p>
        </p:txBody>
      </p:sp>
      <p:sp>
        <p:nvSpPr>
          <p:cNvPr id="18" name="Text 16"/>
          <p:cNvSpPr/>
          <p:nvPr/>
        </p:nvSpPr>
        <p:spPr>
          <a:xfrm>
            <a:off x="329184" y="2578608"/>
            <a:ext cx="3383280" cy="201168"/>
          </a:xfrm>
          <a:prstGeom prst="rect">
            <a:avLst/>
          </a:prstGeom>
          <a:noFill/>
          <a:ln/>
        </p:spPr>
        <p:txBody>
          <a:bodyPr wrap="square" rtlCol="0" anchor="ctr"/>
          <a:lstStyle/>
          <a:p>
            <a:pPr marL="0" indent="0">
              <a:buNone/>
            </a:pPr>
            <a:r>
              <a:rPr lang="en-US" sz="900" b="1" kern="0" spc="100" dirty="0">
                <a:solidFill>
                  <a:srgbClr val="E07B4F"/>
                </a:solidFill>
              </a:rPr>
              <a:t>► Total Liabilities</a:t>
            </a:r>
            <a:endParaRPr lang="en-US" sz="900" dirty="0"/>
          </a:p>
        </p:txBody>
      </p:sp>
      <p:sp>
        <p:nvSpPr>
          <p:cNvPr id="19" name="Text 17"/>
          <p:cNvSpPr/>
          <p:nvPr/>
        </p:nvSpPr>
        <p:spPr>
          <a:xfrm>
            <a:off x="329184" y="2761488"/>
            <a:ext cx="3346704" cy="384048"/>
          </a:xfrm>
          <a:prstGeom prst="rect">
            <a:avLst/>
          </a:prstGeom>
          <a:noFill/>
          <a:ln/>
        </p:spPr>
        <p:txBody>
          <a:bodyPr wrap="square" lIns="0" tIns="0" rIns="0" bIns="0" rtlCol="0" anchor="ctr"/>
          <a:lstStyle/>
          <a:p>
            <a:pPr marL="0" indent="0">
              <a:buNone/>
            </a:pPr>
            <a:r>
              <a:rPr lang="en-US" sz="2600" b="1" dirty="0">
                <a:solidFill>
                  <a:srgbClr val="FFFFFF"/>
                </a:solidFill>
                <a:latin typeface="Calibri" pitchFamily="34" charset="0"/>
                <a:ea typeface="Calibri" pitchFamily="34" charset="-122"/>
                <a:cs typeface="Calibri" pitchFamily="34" charset="-120"/>
              </a:rPr>
              <a:t>$91,559,125</a:t>
            </a:r>
            <a:endParaRPr lang="en-US" sz="2600" dirty="0"/>
          </a:p>
        </p:txBody>
      </p:sp>
      <p:sp>
        <p:nvSpPr>
          <p:cNvPr id="20" name="Text 18"/>
          <p:cNvSpPr/>
          <p:nvPr/>
        </p:nvSpPr>
        <p:spPr>
          <a:xfrm>
            <a:off x="329184" y="3108960"/>
            <a:ext cx="3346704" cy="128016"/>
          </a:xfrm>
          <a:prstGeom prst="rect">
            <a:avLst/>
          </a:prstGeom>
          <a:noFill/>
          <a:ln/>
        </p:spPr>
        <p:txBody>
          <a:bodyPr wrap="square" rtlCol="0" anchor="ctr"/>
          <a:lstStyle/>
          <a:p>
            <a:pPr marL="0" indent="0">
              <a:buNone/>
            </a:pPr>
            <a:r>
              <a:rPr lang="en-US" sz="800" i="1" dirty="0">
                <a:solidFill>
                  <a:srgbClr val="7BBFB0"/>
                </a:solidFill>
                <a:latin typeface="Calibri" pitchFamily="34" charset="0"/>
                <a:ea typeface="Calibri" pitchFamily="34" charset="-122"/>
                <a:cs typeface="Calibri" pitchFamily="34" charset="-120"/>
              </a:rPr>
              <a:t>Exceeds total cash — nearly 2x annual revenue</a:t>
            </a:r>
            <a:endParaRPr lang="en-US" sz="800" dirty="0"/>
          </a:p>
        </p:txBody>
      </p:sp>
      <p:sp>
        <p:nvSpPr>
          <p:cNvPr id="21" name="Shape 19"/>
          <p:cNvSpPr/>
          <p:nvPr/>
        </p:nvSpPr>
        <p:spPr>
          <a:xfrm>
            <a:off x="201168" y="3346704"/>
            <a:ext cx="3566160" cy="1664208"/>
          </a:xfrm>
          <a:prstGeom prst="rect">
            <a:avLst/>
          </a:prstGeom>
          <a:solidFill>
            <a:srgbClr val="E07B4F">
              <a:alpha val="12000"/>
            </a:srgbClr>
          </a:solidFill>
          <a:ln w="12700">
            <a:solidFill>
              <a:srgbClr val="E07B4F">
                <a:alpha val="40000"/>
              </a:srgbClr>
            </a:solidFill>
            <a:prstDash val="solid"/>
          </a:ln>
        </p:spPr>
        <p:txBody>
          <a:bodyPr/>
          <a:lstStyle/>
          <a:p>
            <a:endParaRPr lang="en-US"/>
          </a:p>
        </p:txBody>
      </p:sp>
      <p:sp>
        <p:nvSpPr>
          <p:cNvPr id="22" name="Shape 20"/>
          <p:cNvSpPr/>
          <p:nvPr/>
        </p:nvSpPr>
        <p:spPr>
          <a:xfrm>
            <a:off x="201168" y="3346704"/>
            <a:ext cx="3566160" cy="45720"/>
          </a:xfrm>
          <a:prstGeom prst="rect">
            <a:avLst/>
          </a:prstGeom>
          <a:solidFill>
            <a:srgbClr val="E07B4F"/>
          </a:solidFill>
          <a:ln w="12700">
            <a:solidFill>
              <a:srgbClr val="E07B4F"/>
            </a:solidFill>
            <a:prstDash val="solid"/>
          </a:ln>
        </p:spPr>
        <p:txBody>
          <a:bodyPr/>
          <a:lstStyle/>
          <a:p>
            <a:endParaRPr lang="en-US"/>
          </a:p>
        </p:txBody>
      </p:sp>
      <p:sp>
        <p:nvSpPr>
          <p:cNvPr id="23" name="Text 21"/>
          <p:cNvSpPr/>
          <p:nvPr/>
        </p:nvSpPr>
        <p:spPr>
          <a:xfrm>
            <a:off x="329184" y="3383280"/>
            <a:ext cx="3383280" cy="182880"/>
          </a:xfrm>
          <a:prstGeom prst="rect">
            <a:avLst/>
          </a:prstGeom>
          <a:noFill/>
          <a:ln/>
        </p:spPr>
        <p:txBody>
          <a:bodyPr wrap="square" rtlCol="0" anchor="ctr"/>
          <a:lstStyle/>
          <a:p>
            <a:pPr marL="0" indent="0">
              <a:buNone/>
            </a:pPr>
            <a:r>
              <a:rPr lang="en-US" sz="800" b="1" kern="0" spc="200" dirty="0">
                <a:solidFill>
                  <a:srgbClr val="E07B4F"/>
                </a:solidFill>
              </a:rPr>
              <a:t>THE FISCAL REALITY</a:t>
            </a:r>
            <a:endParaRPr lang="en-US" sz="800" dirty="0"/>
          </a:p>
        </p:txBody>
      </p:sp>
      <p:sp>
        <p:nvSpPr>
          <p:cNvPr id="24" name="Text 22"/>
          <p:cNvSpPr/>
          <p:nvPr/>
        </p:nvSpPr>
        <p:spPr>
          <a:xfrm>
            <a:off x="329184" y="3584448"/>
            <a:ext cx="3383280" cy="512064"/>
          </a:xfrm>
          <a:prstGeom prst="rect">
            <a:avLst/>
          </a:prstGeom>
          <a:noFill/>
          <a:ln/>
        </p:spPr>
        <p:txBody>
          <a:bodyPr wrap="square" rtlCol="0" anchor="ctr"/>
          <a:lstStyle/>
          <a:p>
            <a:pPr marL="0" indent="0">
              <a:buNone/>
            </a:pPr>
            <a:r>
              <a:rPr lang="en-US" sz="1000" b="1" dirty="0">
                <a:solidFill>
                  <a:srgbClr val="FFFFFF"/>
                </a:solidFill>
                <a:latin typeface="Calibri" pitchFamily="34" charset="0"/>
                <a:ea typeface="Calibri" pitchFamily="34" charset="-122"/>
                <a:cs typeface="Calibri" pitchFamily="34" charset="-120"/>
              </a:rPr>
              <a:t>Our budget far exceeds revenue. Total liabilities now equal our entire cash position — and we haven’t finished paying for current capital projects.</a:t>
            </a:r>
            <a:endParaRPr lang="en-US" sz="1000" dirty="0"/>
          </a:p>
        </p:txBody>
      </p:sp>
      <p:sp>
        <p:nvSpPr>
          <p:cNvPr id="25" name="Text 23"/>
          <p:cNvSpPr/>
          <p:nvPr/>
        </p:nvSpPr>
        <p:spPr>
          <a:xfrm>
            <a:off x="329184" y="4114800"/>
            <a:ext cx="3383280" cy="512064"/>
          </a:xfrm>
          <a:prstGeom prst="rect">
            <a:avLst/>
          </a:prstGeom>
          <a:noFill/>
          <a:ln/>
        </p:spPr>
        <p:txBody>
          <a:bodyPr wrap="square" rtlCol="0" anchor="ctr"/>
          <a:lstStyle/>
          <a:p>
            <a:pPr marL="0" indent="0">
              <a:buNone/>
            </a:pPr>
            <a:r>
              <a:rPr lang="en-US" sz="950" dirty="0">
                <a:solidFill>
                  <a:srgbClr val="7BBFB0"/>
                </a:solidFill>
                <a:latin typeface="Calibri" pitchFamily="34" charset="0"/>
                <a:ea typeface="Calibri" pitchFamily="34" charset="-122"/>
                <a:cs typeface="Calibri" pitchFamily="34" charset="-120"/>
              </a:rPr>
              <a:t>If we continue to pursue large capital projects without aggressively managing debt, we risk crippling the city’s financial flexibility — and bankrupting our future.</a:t>
            </a:r>
            <a:endParaRPr lang="en-US" sz="950" dirty="0"/>
          </a:p>
        </p:txBody>
      </p:sp>
      <p:sp>
        <p:nvSpPr>
          <p:cNvPr id="26" name="Text 24"/>
          <p:cNvSpPr/>
          <p:nvPr/>
        </p:nvSpPr>
        <p:spPr>
          <a:xfrm>
            <a:off x="3931920" y="987552"/>
            <a:ext cx="5047488" cy="182880"/>
          </a:xfrm>
          <a:prstGeom prst="rect">
            <a:avLst/>
          </a:prstGeom>
          <a:noFill/>
          <a:ln/>
        </p:spPr>
        <p:txBody>
          <a:bodyPr wrap="square" rtlCol="0" anchor="ctr"/>
          <a:lstStyle/>
          <a:p>
            <a:pPr marL="0" indent="0">
              <a:buNone/>
            </a:pPr>
            <a:r>
              <a:rPr lang="en-US" sz="750" b="1" kern="0" spc="150" dirty="0">
                <a:solidFill>
                  <a:srgbClr val="7BBFB0"/>
                </a:solidFill>
              </a:rPr>
              <a:t>STATEMENT OF NET POSITION  —  ALL ACTIVITIES</a:t>
            </a:r>
            <a:endParaRPr lang="en-US" sz="750" dirty="0"/>
          </a:p>
        </p:txBody>
      </p:sp>
      <p:sp>
        <p:nvSpPr>
          <p:cNvPr id="27" name="Shape 25"/>
          <p:cNvSpPr/>
          <p:nvPr/>
        </p:nvSpPr>
        <p:spPr>
          <a:xfrm>
            <a:off x="3931920" y="1188720"/>
            <a:ext cx="5047488" cy="256032"/>
          </a:xfrm>
          <a:prstGeom prst="rect">
            <a:avLst/>
          </a:prstGeom>
          <a:solidFill>
            <a:srgbClr val="1E3D4A"/>
          </a:solidFill>
          <a:ln w="12700">
            <a:solidFill>
              <a:srgbClr val="1E3D4A"/>
            </a:solidFill>
            <a:prstDash val="solid"/>
          </a:ln>
        </p:spPr>
        <p:txBody>
          <a:bodyPr/>
          <a:lstStyle/>
          <a:p>
            <a:endParaRPr lang="en-US"/>
          </a:p>
        </p:txBody>
      </p:sp>
      <p:sp>
        <p:nvSpPr>
          <p:cNvPr id="28" name="Text 26"/>
          <p:cNvSpPr/>
          <p:nvPr/>
        </p:nvSpPr>
        <p:spPr>
          <a:xfrm>
            <a:off x="3986784" y="1225296"/>
            <a:ext cx="2304288" cy="182880"/>
          </a:xfrm>
          <a:prstGeom prst="rect">
            <a:avLst/>
          </a:prstGeom>
          <a:noFill/>
          <a:ln/>
        </p:spPr>
        <p:txBody>
          <a:bodyPr wrap="square" rtlCol="0" anchor="ctr"/>
          <a:lstStyle/>
          <a:p>
            <a:pPr marL="0" indent="0" algn="l">
              <a:buNone/>
            </a:pPr>
            <a:r>
              <a:rPr lang="en-US" sz="800" b="1" dirty="0">
                <a:solidFill>
                  <a:srgbClr val="2BAE8E"/>
                </a:solidFill>
              </a:rPr>
              <a:t>Line Item</a:t>
            </a:r>
            <a:endParaRPr lang="en-US" sz="800" dirty="0"/>
          </a:p>
        </p:txBody>
      </p:sp>
      <p:sp>
        <p:nvSpPr>
          <p:cNvPr id="29" name="Text 27"/>
          <p:cNvSpPr/>
          <p:nvPr/>
        </p:nvSpPr>
        <p:spPr>
          <a:xfrm>
            <a:off x="6364224" y="1225296"/>
            <a:ext cx="1243584" cy="182880"/>
          </a:xfrm>
          <a:prstGeom prst="rect">
            <a:avLst/>
          </a:prstGeom>
          <a:noFill/>
          <a:ln/>
        </p:spPr>
        <p:txBody>
          <a:bodyPr wrap="square" rtlCol="0" anchor="ctr"/>
          <a:lstStyle/>
          <a:p>
            <a:pPr marL="0" indent="0" algn="r">
              <a:buNone/>
            </a:pPr>
            <a:r>
              <a:rPr lang="en-US" sz="800" b="1" dirty="0">
                <a:solidFill>
                  <a:srgbClr val="2BAE8E"/>
                </a:solidFill>
              </a:rPr>
              <a:t>Gov't Activities</a:t>
            </a:r>
            <a:endParaRPr lang="en-US" sz="800" dirty="0"/>
          </a:p>
        </p:txBody>
      </p:sp>
      <p:sp>
        <p:nvSpPr>
          <p:cNvPr id="30" name="Text 28"/>
          <p:cNvSpPr/>
          <p:nvPr/>
        </p:nvSpPr>
        <p:spPr>
          <a:xfrm>
            <a:off x="7680960" y="1225296"/>
            <a:ext cx="1243584" cy="182880"/>
          </a:xfrm>
          <a:prstGeom prst="rect">
            <a:avLst/>
          </a:prstGeom>
          <a:noFill/>
          <a:ln/>
        </p:spPr>
        <p:txBody>
          <a:bodyPr wrap="square" rtlCol="0" anchor="ctr"/>
          <a:lstStyle/>
          <a:p>
            <a:pPr marL="0" indent="0" algn="r">
              <a:buNone/>
            </a:pPr>
            <a:r>
              <a:rPr lang="en-US" sz="800" b="1" dirty="0">
                <a:solidFill>
                  <a:srgbClr val="2BAE8E"/>
                </a:solidFill>
              </a:rPr>
              <a:t>Total</a:t>
            </a:r>
            <a:endParaRPr lang="en-US" sz="800" dirty="0"/>
          </a:p>
        </p:txBody>
      </p:sp>
      <p:sp>
        <p:nvSpPr>
          <p:cNvPr id="31" name="Shape 29"/>
          <p:cNvSpPr/>
          <p:nvPr/>
        </p:nvSpPr>
        <p:spPr>
          <a:xfrm>
            <a:off x="3931920" y="1444752"/>
            <a:ext cx="5047488" cy="179222"/>
          </a:xfrm>
          <a:prstGeom prst="rect">
            <a:avLst/>
          </a:prstGeom>
          <a:solidFill>
            <a:srgbClr val="1A3A4A"/>
          </a:solidFill>
          <a:ln w="12700">
            <a:solidFill>
              <a:srgbClr val="1A3A4A"/>
            </a:solidFill>
            <a:prstDash val="solid"/>
          </a:ln>
        </p:spPr>
        <p:txBody>
          <a:bodyPr/>
          <a:lstStyle/>
          <a:p>
            <a:endParaRPr lang="en-US"/>
          </a:p>
        </p:txBody>
      </p:sp>
      <p:sp>
        <p:nvSpPr>
          <p:cNvPr id="32" name="Text 30"/>
          <p:cNvSpPr/>
          <p:nvPr/>
        </p:nvSpPr>
        <p:spPr>
          <a:xfrm>
            <a:off x="4005072" y="1463040"/>
            <a:ext cx="2286000" cy="142646"/>
          </a:xfrm>
          <a:prstGeom prst="rect">
            <a:avLst/>
          </a:prstGeom>
          <a:noFill/>
          <a:ln/>
        </p:spPr>
        <p:txBody>
          <a:bodyPr wrap="square" lIns="0" tIns="0" rIns="0" bIns="0" rtlCol="0" anchor="ctr"/>
          <a:lstStyle/>
          <a:p>
            <a:pPr marL="0" indent="0">
              <a:buNone/>
            </a:pPr>
            <a:r>
              <a:rPr lang="en-US" sz="850" b="1" dirty="0">
                <a:solidFill>
                  <a:srgbClr val="2BAE8E"/>
                </a:solidFill>
                <a:latin typeface="Calibri" pitchFamily="34" charset="0"/>
                <a:ea typeface="Calibri" pitchFamily="34" charset="-122"/>
                <a:cs typeface="Calibri" pitchFamily="34" charset="-120"/>
              </a:rPr>
              <a:t>ASSETS</a:t>
            </a:r>
            <a:endParaRPr lang="en-US" sz="850" dirty="0"/>
          </a:p>
        </p:txBody>
      </p:sp>
      <p:sp>
        <p:nvSpPr>
          <p:cNvPr id="33" name="Shape 31"/>
          <p:cNvSpPr/>
          <p:nvPr/>
        </p:nvSpPr>
        <p:spPr>
          <a:xfrm>
            <a:off x="3931920" y="1623974"/>
            <a:ext cx="5047488" cy="179222"/>
          </a:xfrm>
          <a:prstGeom prst="rect">
            <a:avLst/>
          </a:prstGeom>
          <a:solidFill>
            <a:srgbClr val="1A4A40"/>
          </a:solidFill>
          <a:ln w="12700">
            <a:solidFill>
              <a:srgbClr val="1A4A40"/>
            </a:solidFill>
            <a:prstDash val="solid"/>
          </a:ln>
        </p:spPr>
        <p:txBody>
          <a:bodyPr/>
          <a:lstStyle/>
          <a:p>
            <a:endParaRPr lang="en-US"/>
          </a:p>
        </p:txBody>
      </p:sp>
      <p:sp>
        <p:nvSpPr>
          <p:cNvPr id="34" name="Shape 32"/>
          <p:cNvSpPr/>
          <p:nvPr/>
        </p:nvSpPr>
        <p:spPr>
          <a:xfrm>
            <a:off x="3931920" y="1623974"/>
            <a:ext cx="36576" cy="179222"/>
          </a:xfrm>
          <a:prstGeom prst="rect">
            <a:avLst/>
          </a:prstGeom>
          <a:solidFill>
            <a:srgbClr val="2BAE8E"/>
          </a:solidFill>
          <a:ln w="12700">
            <a:solidFill>
              <a:srgbClr val="2BAE8E"/>
            </a:solidFill>
            <a:prstDash val="solid"/>
          </a:ln>
        </p:spPr>
        <p:txBody>
          <a:bodyPr/>
          <a:lstStyle/>
          <a:p>
            <a:endParaRPr lang="en-US"/>
          </a:p>
        </p:txBody>
      </p:sp>
      <p:sp>
        <p:nvSpPr>
          <p:cNvPr id="35" name="Text 33"/>
          <p:cNvSpPr/>
          <p:nvPr/>
        </p:nvSpPr>
        <p:spPr>
          <a:xfrm>
            <a:off x="4005072" y="1642262"/>
            <a:ext cx="2286000" cy="142646"/>
          </a:xfrm>
          <a:prstGeom prst="rect">
            <a:avLst/>
          </a:prstGeom>
          <a:noFill/>
          <a:ln/>
        </p:spPr>
        <p:txBody>
          <a:bodyPr wrap="square" lIns="0" tIns="0" rIns="0" bIns="0" rtlCol="0" anchor="ctr"/>
          <a:lstStyle/>
          <a:p>
            <a:pPr marL="0" indent="0">
              <a:buNone/>
            </a:pPr>
            <a:r>
              <a:rPr lang="en-US" sz="950" b="1" dirty="0">
                <a:solidFill>
                  <a:srgbClr val="FFFFFF"/>
                </a:solidFill>
                <a:latin typeface="Calibri" pitchFamily="34" charset="0"/>
                <a:ea typeface="Calibri" pitchFamily="34" charset="-122"/>
                <a:cs typeface="Calibri" pitchFamily="34" charset="-120"/>
              </a:rPr>
              <a:t>Cash &amp; Investments</a:t>
            </a:r>
            <a:endParaRPr lang="en-US" sz="950" dirty="0"/>
          </a:p>
        </p:txBody>
      </p:sp>
      <p:sp>
        <p:nvSpPr>
          <p:cNvPr id="36" name="Text 34"/>
          <p:cNvSpPr/>
          <p:nvPr/>
        </p:nvSpPr>
        <p:spPr>
          <a:xfrm>
            <a:off x="6345936" y="1642262"/>
            <a:ext cx="1243584" cy="142646"/>
          </a:xfrm>
          <a:prstGeom prst="rect">
            <a:avLst/>
          </a:prstGeom>
          <a:noFill/>
          <a:ln/>
        </p:spPr>
        <p:txBody>
          <a:bodyPr wrap="square" lIns="0" tIns="0" rIns="0" bIns="0" rtlCol="0" anchor="ctr"/>
          <a:lstStyle/>
          <a:p>
            <a:pPr marL="0" indent="0" algn="r">
              <a:buNone/>
            </a:pPr>
            <a:r>
              <a:rPr lang="en-US" sz="950" dirty="0">
                <a:solidFill>
                  <a:srgbClr val="2BAE8E"/>
                </a:solidFill>
                <a:latin typeface="Calibri" pitchFamily="34" charset="0"/>
                <a:ea typeface="Calibri" pitchFamily="34" charset="-122"/>
                <a:cs typeface="Calibri" pitchFamily="34" charset="-120"/>
              </a:rPr>
              <a:t>$66,500,134</a:t>
            </a:r>
            <a:endParaRPr lang="en-US" sz="950" dirty="0"/>
          </a:p>
        </p:txBody>
      </p:sp>
      <p:sp>
        <p:nvSpPr>
          <p:cNvPr id="37" name="Text 35"/>
          <p:cNvSpPr/>
          <p:nvPr/>
        </p:nvSpPr>
        <p:spPr>
          <a:xfrm>
            <a:off x="7662672" y="1642262"/>
            <a:ext cx="1243584" cy="142646"/>
          </a:xfrm>
          <a:prstGeom prst="rect">
            <a:avLst/>
          </a:prstGeom>
          <a:noFill/>
          <a:ln/>
        </p:spPr>
        <p:txBody>
          <a:bodyPr wrap="square" lIns="0" tIns="0" rIns="0" bIns="0" rtlCol="0" anchor="ctr"/>
          <a:lstStyle/>
          <a:p>
            <a:pPr marL="0" indent="0" algn="r">
              <a:buNone/>
            </a:pPr>
            <a:r>
              <a:rPr lang="en-US" sz="950" b="1" dirty="0">
                <a:solidFill>
                  <a:srgbClr val="2BAE8E"/>
                </a:solidFill>
                <a:latin typeface="Calibri" pitchFamily="34" charset="0"/>
                <a:ea typeface="Calibri" pitchFamily="34" charset="-122"/>
                <a:cs typeface="Calibri" pitchFamily="34" charset="-120"/>
              </a:rPr>
              <a:t>$91,040,975</a:t>
            </a:r>
            <a:endParaRPr lang="en-US" sz="950" dirty="0"/>
          </a:p>
        </p:txBody>
      </p:sp>
      <p:sp>
        <p:nvSpPr>
          <p:cNvPr id="38" name="Shape 36"/>
          <p:cNvSpPr/>
          <p:nvPr/>
        </p:nvSpPr>
        <p:spPr>
          <a:xfrm>
            <a:off x="3931920" y="1803197"/>
            <a:ext cx="5047488" cy="179222"/>
          </a:xfrm>
          <a:prstGeom prst="rect">
            <a:avLst/>
          </a:prstGeom>
          <a:solidFill>
            <a:srgbClr val="0F2430"/>
          </a:solidFill>
          <a:ln w="12700">
            <a:solidFill>
              <a:srgbClr val="0F2430"/>
            </a:solidFill>
            <a:prstDash val="solid"/>
          </a:ln>
        </p:spPr>
        <p:txBody>
          <a:bodyPr/>
          <a:lstStyle/>
          <a:p>
            <a:endParaRPr lang="en-US"/>
          </a:p>
        </p:txBody>
      </p:sp>
      <p:sp>
        <p:nvSpPr>
          <p:cNvPr id="39" name="Text 37"/>
          <p:cNvSpPr/>
          <p:nvPr/>
        </p:nvSpPr>
        <p:spPr>
          <a:xfrm>
            <a:off x="4005072" y="1821485"/>
            <a:ext cx="2286000" cy="142646"/>
          </a:xfrm>
          <a:prstGeom prst="rect">
            <a:avLst/>
          </a:prstGeom>
          <a:noFill/>
          <a:ln/>
        </p:spPr>
        <p:txBody>
          <a:bodyPr wrap="square" lIns="0" tIns="0" rIns="0" bIns="0" rtlCol="0" anchor="ctr"/>
          <a:lstStyle/>
          <a:p>
            <a:pPr marL="0" indent="0">
              <a:buNone/>
            </a:pPr>
            <a:r>
              <a:rPr lang="en-US" sz="850" dirty="0">
                <a:solidFill>
                  <a:srgbClr val="7BBFB0"/>
                </a:solidFill>
                <a:latin typeface="Calibri" pitchFamily="34" charset="0"/>
                <a:ea typeface="Calibri" pitchFamily="34" charset="-122"/>
                <a:cs typeface="Calibri" pitchFamily="34" charset="-120"/>
              </a:rPr>
              <a:t>Restricted Assets</a:t>
            </a:r>
            <a:endParaRPr lang="en-US" sz="850" dirty="0"/>
          </a:p>
        </p:txBody>
      </p:sp>
      <p:sp>
        <p:nvSpPr>
          <p:cNvPr id="40" name="Text 38"/>
          <p:cNvSpPr/>
          <p:nvPr/>
        </p:nvSpPr>
        <p:spPr>
          <a:xfrm>
            <a:off x="6345936" y="1821485"/>
            <a:ext cx="1243584" cy="142646"/>
          </a:xfrm>
          <a:prstGeom prst="rect">
            <a:avLst/>
          </a:prstGeom>
          <a:noFill/>
          <a:ln/>
        </p:spPr>
        <p:txBody>
          <a:bodyPr wrap="square" lIns="0" tIns="0" rIns="0" bIns="0" rtlCol="0" anchor="ctr"/>
          <a:lstStyle/>
          <a:p>
            <a:pPr marL="0" indent="0" algn="r">
              <a:buNone/>
            </a:pPr>
            <a:r>
              <a:rPr lang="en-US" sz="850" dirty="0">
                <a:solidFill>
                  <a:srgbClr val="7BBFB0"/>
                </a:solidFill>
                <a:latin typeface="Calibri" pitchFamily="34" charset="0"/>
                <a:ea typeface="Calibri" pitchFamily="34" charset="-122"/>
                <a:cs typeface="Calibri" pitchFamily="34" charset="-120"/>
              </a:rPr>
              <a:t>$23,923,011</a:t>
            </a:r>
            <a:endParaRPr lang="en-US" sz="850" dirty="0"/>
          </a:p>
        </p:txBody>
      </p:sp>
      <p:sp>
        <p:nvSpPr>
          <p:cNvPr id="41" name="Text 39"/>
          <p:cNvSpPr/>
          <p:nvPr/>
        </p:nvSpPr>
        <p:spPr>
          <a:xfrm>
            <a:off x="7662672" y="1821485"/>
            <a:ext cx="1243584" cy="142646"/>
          </a:xfrm>
          <a:prstGeom prst="rect">
            <a:avLst/>
          </a:prstGeom>
          <a:noFill/>
          <a:ln/>
        </p:spPr>
        <p:txBody>
          <a:bodyPr wrap="square" lIns="0" tIns="0" rIns="0" bIns="0" rtlCol="0" anchor="ctr"/>
          <a:lstStyle/>
          <a:p>
            <a:pPr marL="0" indent="0" algn="r">
              <a:buNone/>
            </a:pPr>
            <a:r>
              <a:rPr lang="en-US" sz="850" dirty="0">
                <a:solidFill>
                  <a:srgbClr val="7BBFB0"/>
                </a:solidFill>
                <a:latin typeface="Calibri" pitchFamily="34" charset="0"/>
                <a:ea typeface="Calibri" pitchFamily="34" charset="-122"/>
                <a:cs typeface="Calibri" pitchFamily="34" charset="-120"/>
              </a:rPr>
              <a:t>$28,219,560</a:t>
            </a:r>
            <a:endParaRPr lang="en-US" sz="850" dirty="0"/>
          </a:p>
        </p:txBody>
      </p:sp>
      <p:sp>
        <p:nvSpPr>
          <p:cNvPr id="42" name="Shape 40"/>
          <p:cNvSpPr/>
          <p:nvPr/>
        </p:nvSpPr>
        <p:spPr>
          <a:xfrm>
            <a:off x="3931920" y="1982419"/>
            <a:ext cx="5047488" cy="179222"/>
          </a:xfrm>
          <a:prstGeom prst="rect">
            <a:avLst/>
          </a:prstGeom>
          <a:solidFill>
            <a:srgbClr val="111E28"/>
          </a:solidFill>
          <a:ln w="12700">
            <a:solidFill>
              <a:srgbClr val="111E28"/>
            </a:solidFill>
            <a:prstDash val="solid"/>
          </a:ln>
        </p:spPr>
        <p:txBody>
          <a:bodyPr/>
          <a:lstStyle/>
          <a:p>
            <a:endParaRPr lang="en-US"/>
          </a:p>
        </p:txBody>
      </p:sp>
      <p:sp>
        <p:nvSpPr>
          <p:cNvPr id="43" name="Text 41"/>
          <p:cNvSpPr/>
          <p:nvPr/>
        </p:nvSpPr>
        <p:spPr>
          <a:xfrm>
            <a:off x="4005072" y="2000707"/>
            <a:ext cx="2286000" cy="142646"/>
          </a:xfrm>
          <a:prstGeom prst="rect">
            <a:avLst/>
          </a:prstGeom>
          <a:noFill/>
          <a:ln/>
        </p:spPr>
        <p:txBody>
          <a:bodyPr wrap="square" lIns="0" tIns="0" rIns="0" bIns="0" rtlCol="0" anchor="ctr"/>
          <a:lstStyle/>
          <a:p>
            <a:pPr marL="0" indent="0">
              <a:buNone/>
            </a:pPr>
            <a:r>
              <a:rPr lang="en-US" sz="850" dirty="0">
                <a:solidFill>
                  <a:srgbClr val="7BBFB0"/>
                </a:solidFill>
                <a:latin typeface="Calibri" pitchFamily="34" charset="0"/>
                <a:ea typeface="Calibri" pitchFamily="34" charset="-122"/>
                <a:cs typeface="Calibri" pitchFamily="34" charset="-120"/>
              </a:rPr>
              <a:t>Taxes &amp; Receivables</a:t>
            </a:r>
            <a:endParaRPr lang="en-US" sz="850" dirty="0"/>
          </a:p>
        </p:txBody>
      </p:sp>
      <p:sp>
        <p:nvSpPr>
          <p:cNvPr id="44" name="Text 42"/>
          <p:cNvSpPr/>
          <p:nvPr/>
        </p:nvSpPr>
        <p:spPr>
          <a:xfrm>
            <a:off x="6345936" y="2000707"/>
            <a:ext cx="1243584" cy="142646"/>
          </a:xfrm>
          <a:prstGeom prst="rect">
            <a:avLst/>
          </a:prstGeom>
          <a:noFill/>
          <a:ln/>
        </p:spPr>
        <p:txBody>
          <a:bodyPr wrap="square" lIns="0" tIns="0" rIns="0" bIns="0" rtlCol="0" anchor="ctr"/>
          <a:lstStyle/>
          <a:p>
            <a:pPr marL="0" indent="0" algn="r">
              <a:buNone/>
            </a:pPr>
            <a:r>
              <a:rPr lang="en-US" sz="850" dirty="0">
                <a:solidFill>
                  <a:srgbClr val="7BBFB0"/>
                </a:solidFill>
                <a:latin typeface="Calibri" pitchFamily="34" charset="0"/>
                <a:ea typeface="Calibri" pitchFamily="34" charset="-122"/>
                <a:cs typeface="Calibri" pitchFamily="34" charset="-120"/>
              </a:rPr>
              <a:t>$5,730,853</a:t>
            </a:r>
            <a:endParaRPr lang="en-US" sz="850" dirty="0"/>
          </a:p>
        </p:txBody>
      </p:sp>
      <p:sp>
        <p:nvSpPr>
          <p:cNvPr id="45" name="Text 43"/>
          <p:cNvSpPr/>
          <p:nvPr/>
        </p:nvSpPr>
        <p:spPr>
          <a:xfrm>
            <a:off x="7662672" y="2000707"/>
            <a:ext cx="1243584" cy="142646"/>
          </a:xfrm>
          <a:prstGeom prst="rect">
            <a:avLst/>
          </a:prstGeom>
          <a:noFill/>
          <a:ln/>
        </p:spPr>
        <p:txBody>
          <a:bodyPr wrap="square" lIns="0" tIns="0" rIns="0" bIns="0" rtlCol="0" anchor="ctr"/>
          <a:lstStyle/>
          <a:p>
            <a:pPr marL="0" indent="0" algn="r">
              <a:buNone/>
            </a:pPr>
            <a:r>
              <a:rPr lang="en-US" sz="850" dirty="0">
                <a:solidFill>
                  <a:srgbClr val="7BBFB0"/>
                </a:solidFill>
                <a:latin typeface="Calibri" pitchFamily="34" charset="0"/>
                <a:ea typeface="Calibri" pitchFamily="34" charset="-122"/>
                <a:cs typeface="Calibri" pitchFamily="34" charset="-120"/>
              </a:rPr>
              <a:t>$6,793,204</a:t>
            </a:r>
            <a:endParaRPr lang="en-US" sz="850" dirty="0"/>
          </a:p>
        </p:txBody>
      </p:sp>
      <p:sp>
        <p:nvSpPr>
          <p:cNvPr id="46" name="Shape 44"/>
          <p:cNvSpPr/>
          <p:nvPr/>
        </p:nvSpPr>
        <p:spPr>
          <a:xfrm>
            <a:off x="3931920" y="2161642"/>
            <a:ext cx="5047488" cy="179222"/>
          </a:xfrm>
          <a:prstGeom prst="rect">
            <a:avLst/>
          </a:prstGeom>
          <a:solidFill>
            <a:srgbClr val="0F2430"/>
          </a:solidFill>
          <a:ln w="12700">
            <a:solidFill>
              <a:srgbClr val="0F2430"/>
            </a:solidFill>
            <a:prstDash val="solid"/>
          </a:ln>
        </p:spPr>
        <p:txBody>
          <a:bodyPr/>
          <a:lstStyle/>
          <a:p>
            <a:endParaRPr lang="en-US"/>
          </a:p>
        </p:txBody>
      </p:sp>
      <p:sp>
        <p:nvSpPr>
          <p:cNvPr id="47" name="Text 45"/>
          <p:cNvSpPr/>
          <p:nvPr/>
        </p:nvSpPr>
        <p:spPr>
          <a:xfrm>
            <a:off x="4005072" y="2179930"/>
            <a:ext cx="2286000" cy="142646"/>
          </a:xfrm>
          <a:prstGeom prst="rect">
            <a:avLst/>
          </a:prstGeom>
          <a:noFill/>
          <a:ln/>
        </p:spPr>
        <p:txBody>
          <a:bodyPr wrap="square" lIns="0" tIns="0" rIns="0" bIns="0" rtlCol="0" anchor="ctr"/>
          <a:lstStyle/>
          <a:p>
            <a:pPr marL="0" indent="0">
              <a:buNone/>
            </a:pPr>
            <a:r>
              <a:rPr lang="en-US" sz="850" dirty="0">
                <a:solidFill>
                  <a:srgbClr val="7BBFB0"/>
                </a:solidFill>
                <a:latin typeface="Calibri" pitchFamily="34" charset="0"/>
                <a:ea typeface="Calibri" pitchFamily="34" charset="-122"/>
                <a:cs typeface="Calibri" pitchFamily="34" charset="-120"/>
              </a:rPr>
              <a:t>Loans Receivable</a:t>
            </a:r>
            <a:endParaRPr lang="en-US" sz="850" dirty="0"/>
          </a:p>
        </p:txBody>
      </p:sp>
      <p:sp>
        <p:nvSpPr>
          <p:cNvPr id="48" name="Text 46"/>
          <p:cNvSpPr/>
          <p:nvPr/>
        </p:nvSpPr>
        <p:spPr>
          <a:xfrm>
            <a:off x="6345936" y="2179930"/>
            <a:ext cx="1243584" cy="142646"/>
          </a:xfrm>
          <a:prstGeom prst="rect">
            <a:avLst/>
          </a:prstGeom>
          <a:noFill/>
          <a:ln/>
        </p:spPr>
        <p:txBody>
          <a:bodyPr wrap="square" lIns="0" tIns="0" rIns="0" bIns="0" rtlCol="0" anchor="ctr"/>
          <a:lstStyle/>
          <a:p>
            <a:pPr marL="0" indent="0" algn="r">
              <a:buNone/>
            </a:pPr>
            <a:r>
              <a:rPr lang="en-US" sz="850" dirty="0">
                <a:solidFill>
                  <a:srgbClr val="7BBFB0"/>
                </a:solidFill>
                <a:latin typeface="Calibri" pitchFamily="34" charset="0"/>
                <a:ea typeface="Calibri" pitchFamily="34" charset="-122"/>
                <a:cs typeface="Calibri" pitchFamily="34" charset="-120"/>
              </a:rPr>
              <a:t>$2,406,864</a:t>
            </a:r>
            <a:endParaRPr lang="en-US" sz="850" dirty="0"/>
          </a:p>
        </p:txBody>
      </p:sp>
      <p:sp>
        <p:nvSpPr>
          <p:cNvPr id="49" name="Text 47"/>
          <p:cNvSpPr/>
          <p:nvPr/>
        </p:nvSpPr>
        <p:spPr>
          <a:xfrm>
            <a:off x="7662672" y="2179930"/>
            <a:ext cx="1243584" cy="142646"/>
          </a:xfrm>
          <a:prstGeom prst="rect">
            <a:avLst/>
          </a:prstGeom>
          <a:noFill/>
          <a:ln/>
        </p:spPr>
        <p:txBody>
          <a:bodyPr wrap="square" lIns="0" tIns="0" rIns="0" bIns="0" rtlCol="0" anchor="ctr"/>
          <a:lstStyle/>
          <a:p>
            <a:pPr marL="0" indent="0" algn="r">
              <a:buNone/>
            </a:pPr>
            <a:r>
              <a:rPr lang="en-US" sz="850" dirty="0">
                <a:solidFill>
                  <a:srgbClr val="7BBFB0"/>
                </a:solidFill>
                <a:latin typeface="Calibri" pitchFamily="34" charset="0"/>
                <a:ea typeface="Calibri" pitchFamily="34" charset="-122"/>
                <a:cs typeface="Calibri" pitchFamily="34" charset="-120"/>
              </a:rPr>
              <a:t>$2,406,864</a:t>
            </a:r>
            <a:endParaRPr lang="en-US" sz="850" dirty="0"/>
          </a:p>
        </p:txBody>
      </p:sp>
      <p:sp>
        <p:nvSpPr>
          <p:cNvPr id="50" name="Shape 48"/>
          <p:cNvSpPr/>
          <p:nvPr/>
        </p:nvSpPr>
        <p:spPr>
          <a:xfrm>
            <a:off x="3931920" y="2340864"/>
            <a:ext cx="5047488" cy="179222"/>
          </a:xfrm>
          <a:prstGeom prst="rect">
            <a:avLst/>
          </a:prstGeom>
          <a:solidFill>
            <a:srgbClr val="111E28"/>
          </a:solidFill>
          <a:ln w="12700">
            <a:solidFill>
              <a:srgbClr val="111E28"/>
            </a:solidFill>
            <a:prstDash val="solid"/>
          </a:ln>
        </p:spPr>
        <p:txBody>
          <a:bodyPr/>
          <a:lstStyle/>
          <a:p>
            <a:endParaRPr lang="en-US"/>
          </a:p>
        </p:txBody>
      </p:sp>
      <p:sp>
        <p:nvSpPr>
          <p:cNvPr id="51" name="Text 49"/>
          <p:cNvSpPr/>
          <p:nvPr/>
        </p:nvSpPr>
        <p:spPr>
          <a:xfrm>
            <a:off x="4005072" y="2359152"/>
            <a:ext cx="2286000" cy="142646"/>
          </a:xfrm>
          <a:prstGeom prst="rect">
            <a:avLst/>
          </a:prstGeom>
          <a:noFill/>
          <a:ln/>
        </p:spPr>
        <p:txBody>
          <a:bodyPr wrap="square" lIns="0" tIns="0" rIns="0" bIns="0" rtlCol="0" anchor="ctr"/>
          <a:lstStyle/>
          <a:p>
            <a:pPr marL="0" indent="0">
              <a:buNone/>
            </a:pPr>
            <a:r>
              <a:rPr lang="en-US" sz="850" dirty="0">
                <a:solidFill>
                  <a:srgbClr val="7BBFB0"/>
                </a:solidFill>
                <a:latin typeface="Calibri" pitchFamily="34" charset="0"/>
                <a:ea typeface="Calibri" pitchFamily="34" charset="-122"/>
                <a:cs typeface="Calibri" pitchFamily="34" charset="-120"/>
              </a:rPr>
              <a:t>Capital Assets (Net)</a:t>
            </a:r>
            <a:endParaRPr lang="en-US" sz="850" dirty="0"/>
          </a:p>
        </p:txBody>
      </p:sp>
      <p:sp>
        <p:nvSpPr>
          <p:cNvPr id="52" name="Text 50"/>
          <p:cNvSpPr/>
          <p:nvPr/>
        </p:nvSpPr>
        <p:spPr>
          <a:xfrm>
            <a:off x="6345936" y="2359152"/>
            <a:ext cx="1243584" cy="142646"/>
          </a:xfrm>
          <a:prstGeom prst="rect">
            <a:avLst/>
          </a:prstGeom>
          <a:noFill/>
          <a:ln/>
        </p:spPr>
        <p:txBody>
          <a:bodyPr wrap="square" lIns="0" tIns="0" rIns="0" bIns="0" rtlCol="0" anchor="ctr"/>
          <a:lstStyle/>
          <a:p>
            <a:pPr marL="0" indent="0" algn="r">
              <a:buNone/>
            </a:pPr>
            <a:r>
              <a:rPr lang="en-US" sz="850" dirty="0">
                <a:solidFill>
                  <a:srgbClr val="7BBFB0"/>
                </a:solidFill>
                <a:latin typeface="Calibri" pitchFamily="34" charset="0"/>
                <a:ea typeface="Calibri" pitchFamily="34" charset="-122"/>
                <a:cs typeface="Calibri" pitchFamily="34" charset="-120"/>
              </a:rPr>
              <a:t>$137,284,367</a:t>
            </a:r>
            <a:endParaRPr lang="en-US" sz="850" dirty="0"/>
          </a:p>
        </p:txBody>
      </p:sp>
      <p:sp>
        <p:nvSpPr>
          <p:cNvPr id="53" name="Text 51"/>
          <p:cNvSpPr/>
          <p:nvPr/>
        </p:nvSpPr>
        <p:spPr>
          <a:xfrm>
            <a:off x="7662672" y="2359152"/>
            <a:ext cx="1243584" cy="142646"/>
          </a:xfrm>
          <a:prstGeom prst="rect">
            <a:avLst/>
          </a:prstGeom>
          <a:noFill/>
          <a:ln/>
        </p:spPr>
        <p:txBody>
          <a:bodyPr wrap="square" lIns="0" tIns="0" rIns="0" bIns="0" rtlCol="0" anchor="ctr"/>
          <a:lstStyle/>
          <a:p>
            <a:pPr marL="0" indent="0" algn="r">
              <a:buNone/>
            </a:pPr>
            <a:r>
              <a:rPr lang="en-US" sz="850" dirty="0">
                <a:solidFill>
                  <a:srgbClr val="7BBFB0"/>
                </a:solidFill>
                <a:latin typeface="Calibri" pitchFamily="34" charset="0"/>
                <a:ea typeface="Calibri" pitchFamily="34" charset="-122"/>
                <a:cs typeface="Calibri" pitchFamily="34" charset="-120"/>
              </a:rPr>
              <a:t>$241,926,518</a:t>
            </a:r>
            <a:endParaRPr lang="en-US" sz="850" dirty="0"/>
          </a:p>
        </p:txBody>
      </p:sp>
      <p:sp>
        <p:nvSpPr>
          <p:cNvPr id="54" name="Shape 52"/>
          <p:cNvSpPr/>
          <p:nvPr/>
        </p:nvSpPr>
        <p:spPr>
          <a:xfrm>
            <a:off x="3931920" y="2520086"/>
            <a:ext cx="5047488" cy="179222"/>
          </a:xfrm>
          <a:prstGeom prst="rect">
            <a:avLst/>
          </a:prstGeom>
          <a:solidFill>
            <a:srgbClr val="162A38"/>
          </a:solidFill>
          <a:ln w="12700">
            <a:solidFill>
              <a:srgbClr val="162A38"/>
            </a:solidFill>
            <a:prstDash val="solid"/>
          </a:ln>
        </p:spPr>
        <p:txBody>
          <a:bodyPr/>
          <a:lstStyle/>
          <a:p>
            <a:endParaRPr lang="en-US"/>
          </a:p>
        </p:txBody>
      </p:sp>
      <p:sp>
        <p:nvSpPr>
          <p:cNvPr id="55" name="Text 53"/>
          <p:cNvSpPr/>
          <p:nvPr/>
        </p:nvSpPr>
        <p:spPr>
          <a:xfrm>
            <a:off x="4005072" y="2538374"/>
            <a:ext cx="2286000" cy="142646"/>
          </a:xfrm>
          <a:prstGeom prst="rect">
            <a:avLst/>
          </a:prstGeom>
          <a:noFill/>
          <a:ln/>
        </p:spPr>
        <p:txBody>
          <a:bodyPr wrap="square" lIns="0" tIns="0" rIns="0" bIns="0" rtlCol="0" anchor="ctr"/>
          <a:lstStyle/>
          <a:p>
            <a:pPr marL="0" indent="0">
              <a:buNone/>
            </a:pPr>
            <a:r>
              <a:rPr lang="en-US" sz="850" b="1" dirty="0">
                <a:solidFill>
                  <a:srgbClr val="7BBFB0"/>
                </a:solidFill>
                <a:latin typeface="Calibri" pitchFamily="34" charset="0"/>
                <a:ea typeface="Calibri" pitchFamily="34" charset="-122"/>
                <a:cs typeface="Calibri" pitchFamily="34" charset="-120"/>
              </a:rPr>
              <a:t>  Total Assets</a:t>
            </a:r>
            <a:endParaRPr lang="en-US" sz="850" dirty="0"/>
          </a:p>
        </p:txBody>
      </p:sp>
      <p:sp>
        <p:nvSpPr>
          <p:cNvPr id="56" name="Text 54"/>
          <p:cNvSpPr/>
          <p:nvPr/>
        </p:nvSpPr>
        <p:spPr>
          <a:xfrm>
            <a:off x="6345936" y="2538374"/>
            <a:ext cx="1243584" cy="142646"/>
          </a:xfrm>
          <a:prstGeom prst="rect">
            <a:avLst/>
          </a:prstGeom>
          <a:noFill/>
          <a:ln/>
        </p:spPr>
        <p:txBody>
          <a:bodyPr wrap="square" lIns="0" tIns="0" rIns="0" bIns="0" rtlCol="0" anchor="ctr"/>
          <a:lstStyle/>
          <a:p>
            <a:pPr marL="0" indent="0" algn="r">
              <a:buNone/>
            </a:pPr>
            <a:r>
              <a:rPr lang="en-US" sz="850" dirty="0">
                <a:solidFill>
                  <a:srgbClr val="7BBFB0"/>
                </a:solidFill>
                <a:latin typeface="Calibri" pitchFamily="34" charset="0"/>
                <a:ea typeface="Calibri" pitchFamily="34" charset="-122"/>
                <a:cs typeface="Calibri" pitchFamily="34" charset="-120"/>
              </a:rPr>
              <a:t>$238,132,622</a:t>
            </a:r>
            <a:endParaRPr lang="en-US" sz="850" dirty="0"/>
          </a:p>
        </p:txBody>
      </p:sp>
      <p:sp>
        <p:nvSpPr>
          <p:cNvPr id="57" name="Text 55"/>
          <p:cNvSpPr/>
          <p:nvPr/>
        </p:nvSpPr>
        <p:spPr>
          <a:xfrm>
            <a:off x="7662672" y="2538374"/>
            <a:ext cx="1243584" cy="142646"/>
          </a:xfrm>
          <a:prstGeom prst="rect">
            <a:avLst/>
          </a:prstGeom>
          <a:noFill/>
          <a:ln/>
        </p:spPr>
        <p:txBody>
          <a:bodyPr wrap="square" lIns="0" tIns="0" rIns="0" bIns="0" rtlCol="0" anchor="ctr"/>
          <a:lstStyle/>
          <a:p>
            <a:pPr marL="0" indent="0" algn="r">
              <a:buNone/>
            </a:pPr>
            <a:r>
              <a:rPr lang="en-US" sz="850" b="1" dirty="0">
                <a:solidFill>
                  <a:srgbClr val="7BBFB0"/>
                </a:solidFill>
                <a:latin typeface="Calibri" pitchFamily="34" charset="0"/>
                <a:ea typeface="Calibri" pitchFamily="34" charset="-122"/>
                <a:cs typeface="Calibri" pitchFamily="34" charset="-120"/>
              </a:rPr>
              <a:t>$372,649,260</a:t>
            </a:r>
            <a:endParaRPr lang="en-US" sz="850" dirty="0"/>
          </a:p>
        </p:txBody>
      </p:sp>
      <p:sp>
        <p:nvSpPr>
          <p:cNvPr id="58" name="Shape 56"/>
          <p:cNvSpPr/>
          <p:nvPr/>
        </p:nvSpPr>
        <p:spPr>
          <a:xfrm>
            <a:off x="3931920" y="2699309"/>
            <a:ext cx="5047488" cy="179222"/>
          </a:xfrm>
          <a:prstGeom prst="rect">
            <a:avLst/>
          </a:prstGeom>
          <a:solidFill>
            <a:srgbClr val="1A3A4A"/>
          </a:solidFill>
          <a:ln w="12700">
            <a:solidFill>
              <a:srgbClr val="1A3A4A"/>
            </a:solidFill>
            <a:prstDash val="solid"/>
          </a:ln>
        </p:spPr>
        <p:txBody>
          <a:bodyPr/>
          <a:lstStyle/>
          <a:p>
            <a:endParaRPr lang="en-US"/>
          </a:p>
        </p:txBody>
      </p:sp>
      <p:sp>
        <p:nvSpPr>
          <p:cNvPr id="59" name="Text 57"/>
          <p:cNvSpPr/>
          <p:nvPr/>
        </p:nvSpPr>
        <p:spPr>
          <a:xfrm>
            <a:off x="4005072" y="2717597"/>
            <a:ext cx="2286000" cy="142646"/>
          </a:xfrm>
          <a:prstGeom prst="rect">
            <a:avLst/>
          </a:prstGeom>
          <a:noFill/>
          <a:ln/>
        </p:spPr>
        <p:txBody>
          <a:bodyPr wrap="square" lIns="0" tIns="0" rIns="0" bIns="0" rtlCol="0" anchor="ctr"/>
          <a:lstStyle/>
          <a:p>
            <a:pPr marL="0" indent="0">
              <a:buNone/>
            </a:pPr>
            <a:r>
              <a:rPr lang="en-US" sz="850" b="1" dirty="0">
                <a:solidFill>
                  <a:srgbClr val="2BAE8E"/>
                </a:solidFill>
                <a:latin typeface="Calibri" pitchFamily="34" charset="0"/>
                <a:ea typeface="Calibri" pitchFamily="34" charset="-122"/>
                <a:cs typeface="Calibri" pitchFamily="34" charset="-120"/>
              </a:rPr>
              <a:t>DEFERRED OUTFLOWS</a:t>
            </a:r>
            <a:endParaRPr lang="en-US" sz="850" dirty="0"/>
          </a:p>
        </p:txBody>
      </p:sp>
      <p:sp>
        <p:nvSpPr>
          <p:cNvPr id="60" name="Shape 58"/>
          <p:cNvSpPr/>
          <p:nvPr/>
        </p:nvSpPr>
        <p:spPr>
          <a:xfrm>
            <a:off x="3931920" y="2878531"/>
            <a:ext cx="5047488" cy="179222"/>
          </a:xfrm>
          <a:prstGeom prst="rect">
            <a:avLst/>
          </a:prstGeom>
          <a:solidFill>
            <a:srgbClr val="0F2430"/>
          </a:solidFill>
          <a:ln w="12700">
            <a:solidFill>
              <a:srgbClr val="0F2430"/>
            </a:solidFill>
            <a:prstDash val="solid"/>
          </a:ln>
        </p:spPr>
        <p:txBody>
          <a:bodyPr/>
          <a:lstStyle/>
          <a:p>
            <a:endParaRPr lang="en-US"/>
          </a:p>
        </p:txBody>
      </p:sp>
      <p:sp>
        <p:nvSpPr>
          <p:cNvPr id="61" name="Text 59"/>
          <p:cNvSpPr/>
          <p:nvPr/>
        </p:nvSpPr>
        <p:spPr>
          <a:xfrm>
            <a:off x="4005072" y="2896819"/>
            <a:ext cx="2286000" cy="142646"/>
          </a:xfrm>
          <a:prstGeom prst="rect">
            <a:avLst/>
          </a:prstGeom>
          <a:noFill/>
          <a:ln/>
        </p:spPr>
        <p:txBody>
          <a:bodyPr wrap="square" lIns="0" tIns="0" rIns="0" bIns="0" rtlCol="0" anchor="ctr"/>
          <a:lstStyle/>
          <a:p>
            <a:pPr marL="0" indent="0">
              <a:buNone/>
            </a:pPr>
            <a:r>
              <a:rPr lang="en-US" sz="850" dirty="0">
                <a:solidFill>
                  <a:srgbClr val="7BBFB0"/>
                </a:solidFill>
                <a:latin typeface="Calibri" pitchFamily="34" charset="0"/>
                <a:ea typeface="Calibri" pitchFamily="34" charset="-122"/>
                <a:cs typeface="Calibri" pitchFamily="34" charset="-120"/>
              </a:rPr>
              <a:t>  Total Deferred Outflows</a:t>
            </a:r>
            <a:endParaRPr lang="en-US" sz="850" dirty="0"/>
          </a:p>
        </p:txBody>
      </p:sp>
      <p:sp>
        <p:nvSpPr>
          <p:cNvPr id="62" name="Text 60"/>
          <p:cNvSpPr/>
          <p:nvPr/>
        </p:nvSpPr>
        <p:spPr>
          <a:xfrm>
            <a:off x="6345936" y="2896819"/>
            <a:ext cx="1243584" cy="142646"/>
          </a:xfrm>
          <a:prstGeom prst="rect">
            <a:avLst/>
          </a:prstGeom>
          <a:noFill/>
          <a:ln/>
        </p:spPr>
        <p:txBody>
          <a:bodyPr wrap="square" lIns="0" tIns="0" rIns="0" bIns="0" rtlCol="0" anchor="ctr"/>
          <a:lstStyle/>
          <a:p>
            <a:pPr marL="0" indent="0" algn="r">
              <a:buNone/>
            </a:pPr>
            <a:r>
              <a:rPr lang="en-US" sz="850" dirty="0">
                <a:solidFill>
                  <a:srgbClr val="7BBFB0"/>
                </a:solidFill>
                <a:latin typeface="Calibri" pitchFamily="34" charset="0"/>
                <a:ea typeface="Calibri" pitchFamily="34" charset="-122"/>
                <a:cs typeface="Calibri" pitchFamily="34" charset="-120"/>
              </a:rPr>
              <a:t>$3,949,422</a:t>
            </a:r>
            <a:endParaRPr lang="en-US" sz="850" dirty="0"/>
          </a:p>
        </p:txBody>
      </p:sp>
      <p:sp>
        <p:nvSpPr>
          <p:cNvPr id="63" name="Text 61"/>
          <p:cNvSpPr/>
          <p:nvPr/>
        </p:nvSpPr>
        <p:spPr>
          <a:xfrm>
            <a:off x="7662672" y="2896819"/>
            <a:ext cx="1243584" cy="142646"/>
          </a:xfrm>
          <a:prstGeom prst="rect">
            <a:avLst/>
          </a:prstGeom>
          <a:noFill/>
          <a:ln/>
        </p:spPr>
        <p:txBody>
          <a:bodyPr wrap="square" lIns="0" tIns="0" rIns="0" bIns="0" rtlCol="0" anchor="ctr"/>
          <a:lstStyle/>
          <a:p>
            <a:pPr marL="0" indent="0" algn="r">
              <a:buNone/>
            </a:pPr>
            <a:r>
              <a:rPr lang="en-US" sz="850" dirty="0">
                <a:solidFill>
                  <a:srgbClr val="7BBFB0"/>
                </a:solidFill>
                <a:latin typeface="Calibri" pitchFamily="34" charset="0"/>
                <a:ea typeface="Calibri" pitchFamily="34" charset="-122"/>
                <a:cs typeface="Calibri" pitchFamily="34" charset="-120"/>
              </a:rPr>
              <a:t>$4,270,455</a:t>
            </a:r>
            <a:endParaRPr lang="en-US" sz="850" dirty="0"/>
          </a:p>
        </p:txBody>
      </p:sp>
      <p:sp>
        <p:nvSpPr>
          <p:cNvPr id="64" name="Shape 62"/>
          <p:cNvSpPr/>
          <p:nvPr/>
        </p:nvSpPr>
        <p:spPr>
          <a:xfrm>
            <a:off x="3931920" y="3057754"/>
            <a:ext cx="5047488" cy="179222"/>
          </a:xfrm>
          <a:prstGeom prst="rect">
            <a:avLst/>
          </a:prstGeom>
          <a:solidFill>
            <a:srgbClr val="1A3A4A"/>
          </a:solidFill>
          <a:ln w="12700">
            <a:solidFill>
              <a:srgbClr val="1A3A4A"/>
            </a:solidFill>
            <a:prstDash val="solid"/>
          </a:ln>
        </p:spPr>
        <p:txBody>
          <a:bodyPr/>
          <a:lstStyle/>
          <a:p>
            <a:endParaRPr lang="en-US"/>
          </a:p>
        </p:txBody>
      </p:sp>
      <p:sp>
        <p:nvSpPr>
          <p:cNvPr id="65" name="Text 63"/>
          <p:cNvSpPr/>
          <p:nvPr/>
        </p:nvSpPr>
        <p:spPr>
          <a:xfrm>
            <a:off x="4005072" y="3076042"/>
            <a:ext cx="2286000" cy="142646"/>
          </a:xfrm>
          <a:prstGeom prst="rect">
            <a:avLst/>
          </a:prstGeom>
          <a:noFill/>
          <a:ln/>
        </p:spPr>
        <p:txBody>
          <a:bodyPr wrap="square" lIns="0" tIns="0" rIns="0" bIns="0" rtlCol="0" anchor="ctr"/>
          <a:lstStyle/>
          <a:p>
            <a:pPr marL="0" indent="0">
              <a:buNone/>
            </a:pPr>
            <a:r>
              <a:rPr lang="en-US" sz="850" b="1" dirty="0">
                <a:solidFill>
                  <a:srgbClr val="2BAE8E"/>
                </a:solidFill>
                <a:latin typeface="Calibri" pitchFamily="34" charset="0"/>
                <a:ea typeface="Calibri" pitchFamily="34" charset="-122"/>
                <a:cs typeface="Calibri" pitchFamily="34" charset="-120"/>
              </a:rPr>
              <a:t>LIABILITIES</a:t>
            </a:r>
            <a:endParaRPr lang="en-US" sz="850" dirty="0"/>
          </a:p>
        </p:txBody>
      </p:sp>
      <p:sp>
        <p:nvSpPr>
          <p:cNvPr id="66" name="Shape 64"/>
          <p:cNvSpPr/>
          <p:nvPr/>
        </p:nvSpPr>
        <p:spPr>
          <a:xfrm>
            <a:off x="3931920" y="3236976"/>
            <a:ext cx="5047488" cy="179222"/>
          </a:xfrm>
          <a:prstGeom prst="rect">
            <a:avLst/>
          </a:prstGeom>
          <a:solidFill>
            <a:srgbClr val="0F2430"/>
          </a:solidFill>
          <a:ln w="12700">
            <a:solidFill>
              <a:srgbClr val="0F2430"/>
            </a:solidFill>
            <a:prstDash val="solid"/>
          </a:ln>
        </p:spPr>
        <p:txBody>
          <a:bodyPr/>
          <a:lstStyle/>
          <a:p>
            <a:endParaRPr lang="en-US"/>
          </a:p>
        </p:txBody>
      </p:sp>
      <p:sp>
        <p:nvSpPr>
          <p:cNvPr id="67" name="Text 65"/>
          <p:cNvSpPr/>
          <p:nvPr/>
        </p:nvSpPr>
        <p:spPr>
          <a:xfrm>
            <a:off x="4005072" y="3255264"/>
            <a:ext cx="2286000" cy="142646"/>
          </a:xfrm>
          <a:prstGeom prst="rect">
            <a:avLst/>
          </a:prstGeom>
          <a:noFill/>
          <a:ln/>
        </p:spPr>
        <p:txBody>
          <a:bodyPr wrap="square" lIns="0" tIns="0" rIns="0" bIns="0" rtlCol="0" anchor="ctr"/>
          <a:lstStyle/>
          <a:p>
            <a:pPr marL="0" indent="0">
              <a:buNone/>
            </a:pPr>
            <a:r>
              <a:rPr lang="en-US" sz="850" dirty="0">
                <a:solidFill>
                  <a:srgbClr val="7BBFB0"/>
                </a:solidFill>
                <a:latin typeface="Calibri" pitchFamily="34" charset="0"/>
                <a:ea typeface="Calibri" pitchFamily="34" charset="-122"/>
                <a:cs typeface="Calibri" pitchFamily="34" charset="-120"/>
              </a:rPr>
              <a:t>Accounts &amp; Wages Payable</a:t>
            </a:r>
            <a:endParaRPr lang="en-US" sz="850" dirty="0"/>
          </a:p>
        </p:txBody>
      </p:sp>
      <p:sp>
        <p:nvSpPr>
          <p:cNvPr id="68" name="Text 66"/>
          <p:cNvSpPr/>
          <p:nvPr/>
        </p:nvSpPr>
        <p:spPr>
          <a:xfrm>
            <a:off x="6345936" y="3255264"/>
            <a:ext cx="1243584" cy="142646"/>
          </a:xfrm>
          <a:prstGeom prst="rect">
            <a:avLst/>
          </a:prstGeom>
          <a:noFill/>
          <a:ln/>
        </p:spPr>
        <p:txBody>
          <a:bodyPr wrap="square" lIns="0" tIns="0" rIns="0" bIns="0" rtlCol="0" anchor="ctr"/>
          <a:lstStyle/>
          <a:p>
            <a:pPr marL="0" indent="0" algn="r">
              <a:buNone/>
            </a:pPr>
            <a:r>
              <a:rPr lang="en-US" sz="850" dirty="0">
                <a:solidFill>
                  <a:srgbClr val="7BBFB0"/>
                </a:solidFill>
                <a:latin typeface="Calibri" pitchFamily="34" charset="0"/>
                <a:ea typeface="Calibri" pitchFamily="34" charset="-122"/>
                <a:cs typeface="Calibri" pitchFamily="34" charset="-120"/>
              </a:rPr>
              <a:t>$2,699,394</a:t>
            </a:r>
            <a:endParaRPr lang="en-US" sz="850" dirty="0"/>
          </a:p>
        </p:txBody>
      </p:sp>
      <p:sp>
        <p:nvSpPr>
          <p:cNvPr id="69" name="Text 67"/>
          <p:cNvSpPr/>
          <p:nvPr/>
        </p:nvSpPr>
        <p:spPr>
          <a:xfrm>
            <a:off x="7662672" y="3255264"/>
            <a:ext cx="1243584" cy="142646"/>
          </a:xfrm>
          <a:prstGeom prst="rect">
            <a:avLst/>
          </a:prstGeom>
          <a:noFill/>
          <a:ln/>
        </p:spPr>
        <p:txBody>
          <a:bodyPr wrap="square" lIns="0" tIns="0" rIns="0" bIns="0" rtlCol="0" anchor="ctr"/>
          <a:lstStyle/>
          <a:p>
            <a:pPr marL="0" indent="0" algn="r">
              <a:buNone/>
            </a:pPr>
            <a:r>
              <a:rPr lang="en-US" sz="850" dirty="0">
                <a:solidFill>
                  <a:srgbClr val="7BBFB0"/>
                </a:solidFill>
                <a:latin typeface="Calibri" pitchFamily="34" charset="0"/>
                <a:ea typeface="Calibri" pitchFamily="34" charset="-122"/>
                <a:cs typeface="Calibri" pitchFamily="34" charset="-120"/>
              </a:rPr>
              <a:t>$3,627,681</a:t>
            </a:r>
            <a:endParaRPr lang="en-US" sz="850" dirty="0"/>
          </a:p>
        </p:txBody>
      </p:sp>
      <p:sp>
        <p:nvSpPr>
          <p:cNvPr id="70" name="Shape 68"/>
          <p:cNvSpPr/>
          <p:nvPr/>
        </p:nvSpPr>
        <p:spPr>
          <a:xfrm>
            <a:off x="3931920" y="3416198"/>
            <a:ext cx="5047488" cy="179222"/>
          </a:xfrm>
          <a:prstGeom prst="rect">
            <a:avLst/>
          </a:prstGeom>
          <a:solidFill>
            <a:srgbClr val="111E28"/>
          </a:solidFill>
          <a:ln w="12700">
            <a:solidFill>
              <a:srgbClr val="111E28"/>
            </a:solidFill>
            <a:prstDash val="solid"/>
          </a:ln>
        </p:spPr>
        <p:txBody>
          <a:bodyPr/>
          <a:lstStyle/>
          <a:p>
            <a:endParaRPr lang="en-US"/>
          </a:p>
        </p:txBody>
      </p:sp>
      <p:sp>
        <p:nvSpPr>
          <p:cNvPr id="71" name="Text 69"/>
          <p:cNvSpPr/>
          <p:nvPr/>
        </p:nvSpPr>
        <p:spPr>
          <a:xfrm>
            <a:off x="4005072" y="3434486"/>
            <a:ext cx="2286000" cy="142646"/>
          </a:xfrm>
          <a:prstGeom prst="rect">
            <a:avLst/>
          </a:prstGeom>
          <a:noFill/>
          <a:ln/>
        </p:spPr>
        <p:txBody>
          <a:bodyPr wrap="square" lIns="0" tIns="0" rIns="0" bIns="0" rtlCol="0" anchor="ctr"/>
          <a:lstStyle/>
          <a:p>
            <a:pPr marL="0" indent="0">
              <a:buNone/>
            </a:pPr>
            <a:r>
              <a:rPr lang="en-US" sz="850" dirty="0">
                <a:solidFill>
                  <a:srgbClr val="7BBFB0"/>
                </a:solidFill>
                <a:latin typeface="Calibri" pitchFamily="34" charset="0"/>
                <a:ea typeface="Calibri" pitchFamily="34" charset="-122"/>
                <a:cs typeface="Calibri" pitchFamily="34" charset="-120"/>
              </a:rPr>
              <a:t>Construction &amp; Contracts</a:t>
            </a:r>
            <a:endParaRPr lang="en-US" sz="850" dirty="0"/>
          </a:p>
        </p:txBody>
      </p:sp>
      <p:sp>
        <p:nvSpPr>
          <p:cNvPr id="72" name="Text 70"/>
          <p:cNvSpPr/>
          <p:nvPr/>
        </p:nvSpPr>
        <p:spPr>
          <a:xfrm>
            <a:off x="6345936" y="3434486"/>
            <a:ext cx="1243584" cy="142646"/>
          </a:xfrm>
          <a:prstGeom prst="rect">
            <a:avLst/>
          </a:prstGeom>
          <a:noFill/>
          <a:ln/>
        </p:spPr>
        <p:txBody>
          <a:bodyPr wrap="square" lIns="0" tIns="0" rIns="0" bIns="0" rtlCol="0" anchor="ctr"/>
          <a:lstStyle/>
          <a:p>
            <a:pPr marL="0" indent="0" algn="r">
              <a:buNone/>
            </a:pPr>
            <a:r>
              <a:rPr lang="en-US" sz="850" dirty="0">
                <a:solidFill>
                  <a:srgbClr val="7BBFB0"/>
                </a:solidFill>
                <a:latin typeface="Calibri" pitchFamily="34" charset="0"/>
                <a:ea typeface="Calibri" pitchFamily="34" charset="-122"/>
                <a:cs typeface="Calibri" pitchFamily="34" charset="-120"/>
              </a:rPr>
              <a:t>$3,864,907</a:t>
            </a:r>
            <a:endParaRPr lang="en-US" sz="850" dirty="0"/>
          </a:p>
        </p:txBody>
      </p:sp>
      <p:sp>
        <p:nvSpPr>
          <p:cNvPr id="73" name="Text 71"/>
          <p:cNvSpPr/>
          <p:nvPr/>
        </p:nvSpPr>
        <p:spPr>
          <a:xfrm>
            <a:off x="7662672" y="3434486"/>
            <a:ext cx="1243584" cy="142646"/>
          </a:xfrm>
          <a:prstGeom prst="rect">
            <a:avLst/>
          </a:prstGeom>
          <a:noFill/>
          <a:ln/>
        </p:spPr>
        <p:txBody>
          <a:bodyPr wrap="square" lIns="0" tIns="0" rIns="0" bIns="0" rtlCol="0" anchor="ctr"/>
          <a:lstStyle/>
          <a:p>
            <a:pPr marL="0" indent="0" algn="r">
              <a:buNone/>
            </a:pPr>
            <a:r>
              <a:rPr lang="en-US" sz="850" dirty="0">
                <a:solidFill>
                  <a:srgbClr val="7BBFB0"/>
                </a:solidFill>
                <a:latin typeface="Calibri" pitchFamily="34" charset="0"/>
                <a:ea typeface="Calibri" pitchFamily="34" charset="-122"/>
                <a:cs typeface="Calibri" pitchFamily="34" charset="-120"/>
              </a:rPr>
              <a:t>$4,853,461</a:t>
            </a:r>
            <a:endParaRPr lang="en-US" sz="850" dirty="0"/>
          </a:p>
        </p:txBody>
      </p:sp>
      <p:sp>
        <p:nvSpPr>
          <p:cNvPr id="74" name="Shape 72"/>
          <p:cNvSpPr/>
          <p:nvPr/>
        </p:nvSpPr>
        <p:spPr>
          <a:xfrm>
            <a:off x="3931920" y="3595421"/>
            <a:ext cx="5047488" cy="179222"/>
          </a:xfrm>
          <a:prstGeom prst="rect">
            <a:avLst/>
          </a:prstGeom>
          <a:solidFill>
            <a:srgbClr val="0F2430"/>
          </a:solidFill>
          <a:ln w="12700">
            <a:solidFill>
              <a:srgbClr val="0F2430"/>
            </a:solidFill>
            <a:prstDash val="solid"/>
          </a:ln>
        </p:spPr>
        <p:txBody>
          <a:bodyPr/>
          <a:lstStyle/>
          <a:p>
            <a:endParaRPr lang="en-US"/>
          </a:p>
        </p:txBody>
      </p:sp>
      <p:sp>
        <p:nvSpPr>
          <p:cNvPr id="75" name="Text 73"/>
          <p:cNvSpPr/>
          <p:nvPr/>
        </p:nvSpPr>
        <p:spPr>
          <a:xfrm>
            <a:off x="4005072" y="3613709"/>
            <a:ext cx="2286000" cy="142646"/>
          </a:xfrm>
          <a:prstGeom prst="rect">
            <a:avLst/>
          </a:prstGeom>
          <a:noFill/>
          <a:ln/>
        </p:spPr>
        <p:txBody>
          <a:bodyPr wrap="square" lIns="0" tIns="0" rIns="0" bIns="0" rtlCol="0" anchor="ctr"/>
          <a:lstStyle/>
          <a:p>
            <a:pPr marL="0" indent="0">
              <a:buNone/>
            </a:pPr>
            <a:r>
              <a:rPr lang="en-US" sz="850" dirty="0">
                <a:solidFill>
                  <a:srgbClr val="7BBFB0"/>
                </a:solidFill>
                <a:latin typeface="Calibri" pitchFamily="34" charset="0"/>
                <a:ea typeface="Calibri" pitchFamily="34" charset="-122"/>
                <a:cs typeface="Calibri" pitchFamily="34" charset="-120"/>
              </a:rPr>
              <a:t>Debt &amp; Interest Payable</a:t>
            </a:r>
            <a:endParaRPr lang="en-US" sz="850" dirty="0"/>
          </a:p>
        </p:txBody>
      </p:sp>
      <p:sp>
        <p:nvSpPr>
          <p:cNvPr id="76" name="Text 74"/>
          <p:cNvSpPr/>
          <p:nvPr/>
        </p:nvSpPr>
        <p:spPr>
          <a:xfrm>
            <a:off x="6345936" y="3613709"/>
            <a:ext cx="1243584" cy="142646"/>
          </a:xfrm>
          <a:prstGeom prst="rect">
            <a:avLst/>
          </a:prstGeom>
          <a:noFill/>
          <a:ln/>
        </p:spPr>
        <p:txBody>
          <a:bodyPr wrap="square" lIns="0" tIns="0" rIns="0" bIns="0" rtlCol="0" anchor="ctr"/>
          <a:lstStyle/>
          <a:p>
            <a:pPr marL="0" indent="0" algn="r">
              <a:buNone/>
            </a:pPr>
            <a:r>
              <a:rPr lang="en-US" sz="850" dirty="0">
                <a:solidFill>
                  <a:srgbClr val="7BBFB0"/>
                </a:solidFill>
                <a:latin typeface="Calibri" pitchFamily="34" charset="0"/>
                <a:ea typeface="Calibri" pitchFamily="34" charset="-122"/>
                <a:cs typeface="Calibri" pitchFamily="34" charset="-120"/>
              </a:rPr>
              <a:t>$5,621,200</a:t>
            </a:r>
            <a:endParaRPr lang="en-US" sz="850" dirty="0"/>
          </a:p>
        </p:txBody>
      </p:sp>
      <p:sp>
        <p:nvSpPr>
          <p:cNvPr id="77" name="Text 75"/>
          <p:cNvSpPr/>
          <p:nvPr/>
        </p:nvSpPr>
        <p:spPr>
          <a:xfrm>
            <a:off x="7662672" y="3613709"/>
            <a:ext cx="1243584" cy="142646"/>
          </a:xfrm>
          <a:prstGeom prst="rect">
            <a:avLst/>
          </a:prstGeom>
          <a:noFill/>
          <a:ln/>
        </p:spPr>
        <p:txBody>
          <a:bodyPr wrap="square" lIns="0" tIns="0" rIns="0" bIns="0" rtlCol="0" anchor="ctr"/>
          <a:lstStyle/>
          <a:p>
            <a:pPr marL="0" indent="0" algn="r">
              <a:buNone/>
            </a:pPr>
            <a:r>
              <a:rPr lang="en-US" sz="850" dirty="0">
                <a:solidFill>
                  <a:srgbClr val="7BBFB0"/>
                </a:solidFill>
                <a:latin typeface="Calibri" pitchFamily="34" charset="0"/>
                <a:ea typeface="Calibri" pitchFamily="34" charset="-122"/>
                <a:cs typeface="Calibri" pitchFamily="34" charset="-120"/>
              </a:rPr>
              <a:t>$6,903,593</a:t>
            </a:r>
            <a:endParaRPr lang="en-US" sz="850" dirty="0"/>
          </a:p>
        </p:txBody>
      </p:sp>
      <p:sp>
        <p:nvSpPr>
          <p:cNvPr id="78" name="Shape 76"/>
          <p:cNvSpPr/>
          <p:nvPr/>
        </p:nvSpPr>
        <p:spPr>
          <a:xfrm>
            <a:off x="3931920" y="3774643"/>
            <a:ext cx="5047488" cy="179222"/>
          </a:xfrm>
          <a:prstGeom prst="rect">
            <a:avLst/>
          </a:prstGeom>
          <a:solidFill>
            <a:srgbClr val="111E28"/>
          </a:solidFill>
          <a:ln w="12700">
            <a:solidFill>
              <a:srgbClr val="111E28"/>
            </a:solidFill>
            <a:prstDash val="solid"/>
          </a:ln>
        </p:spPr>
        <p:txBody>
          <a:bodyPr/>
          <a:lstStyle/>
          <a:p>
            <a:endParaRPr lang="en-US"/>
          </a:p>
        </p:txBody>
      </p:sp>
      <p:sp>
        <p:nvSpPr>
          <p:cNvPr id="79" name="Text 77"/>
          <p:cNvSpPr/>
          <p:nvPr/>
        </p:nvSpPr>
        <p:spPr>
          <a:xfrm>
            <a:off x="4005072" y="3792931"/>
            <a:ext cx="2286000" cy="142646"/>
          </a:xfrm>
          <a:prstGeom prst="rect">
            <a:avLst/>
          </a:prstGeom>
          <a:noFill/>
          <a:ln/>
        </p:spPr>
        <p:txBody>
          <a:bodyPr wrap="square" lIns="0" tIns="0" rIns="0" bIns="0" rtlCol="0" anchor="ctr"/>
          <a:lstStyle/>
          <a:p>
            <a:pPr marL="0" indent="0">
              <a:buNone/>
            </a:pPr>
            <a:r>
              <a:rPr lang="en-US" sz="850" dirty="0">
                <a:solidFill>
                  <a:srgbClr val="7BBFB0"/>
                </a:solidFill>
                <a:latin typeface="Calibri" pitchFamily="34" charset="0"/>
                <a:ea typeface="Calibri" pitchFamily="34" charset="-122"/>
                <a:cs typeface="Calibri" pitchFamily="34" charset="-120"/>
              </a:rPr>
              <a:t>Noncurrent Liabilities</a:t>
            </a:r>
            <a:endParaRPr lang="en-US" sz="850" dirty="0"/>
          </a:p>
        </p:txBody>
      </p:sp>
      <p:sp>
        <p:nvSpPr>
          <p:cNvPr id="80" name="Text 78"/>
          <p:cNvSpPr/>
          <p:nvPr/>
        </p:nvSpPr>
        <p:spPr>
          <a:xfrm>
            <a:off x="6345936" y="3792931"/>
            <a:ext cx="1243584" cy="142646"/>
          </a:xfrm>
          <a:prstGeom prst="rect">
            <a:avLst/>
          </a:prstGeom>
          <a:noFill/>
          <a:ln/>
        </p:spPr>
        <p:txBody>
          <a:bodyPr wrap="square" lIns="0" tIns="0" rIns="0" bIns="0" rtlCol="0" anchor="ctr"/>
          <a:lstStyle/>
          <a:p>
            <a:pPr marL="0" indent="0" algn="r">
              <a:buNone/>
            </a:pPr>
            <a:r>
              <a:rPr lang="en-US" sz="850" dirty="0">
                <a:solidFill>
                  <a:srgbClr val="7BBFB0"/>
                </a:solidFill>
                <a:latin typeface="Calibri" pitchFamily="34" charset="0"/>
                <a:ea typeface="Calibri" pitchFamily="34" charset="-122"/>
                <a:cs typeface="Calibri" pitchFamily="34" charset="-120"/>
              </a:rPr>
              <a:t>$67,772,268</a:t>
            </a:r>
            <a:endParaRPr lang="en-US" sz="850" dirty="0"/>
          </a:p>
        </p:txBody>
      </p:sp>
      <p:sp>
        <p:nvSpPr>
          <p:cNvPr id="81" name="Text 79"/>
          <p:cNvSpPr/>
          <p:nvPr/>
        </p:nvSpPr>
        <p:spPr>
          <a:xfrm>
            <a:off x="7662672" y="3792931"/>
            <a:ext cx="1243584" cy="142646"/>
          </a:xfrm>
          <a:prstGeom prst="rect">
            <a:avLst/>
          </a:prstGeom>
          <a:noFill/>
          <a:ln/>
        </p:spPr>
        <p:txBody>
          <a:bodyPr wrap="square" lIns="0" tIns="0" rIns="0" bIns="0" rtlCol="0" anchor="ctr"/>
          <a:lstStyle/>
          <a:p>
            <a:pPr marL="0" indent="0" algn="r">
              <a:buNone/>
            </a:pPr>
            <a:r>
              <a:rPr lang="en-US" sz="850" dirty="0">
                <a:solidFill>
                  <a:srgbClr val="7BBFB0"/>
                </a:solidFill>
                <a:latin typeface="Calibri" pitchFamily="34" charset="0"/>
                <a:ea typeface="Calibri" pitchFamily="34" charset="-122"/>
                <a:cs typeface="Calibri" pitchFamily="34" charset="-120"/>
              </a:rPr>
              <a:t>$69,693,559</a:t>
            </a:r>
            <a:endParaRPr lang="en-US" sz="850" dirty="0"/>
          </a:p>
        </p:txBody>
      </p:sp>
      <p:sp>
        <p:nvSpPr>
          <p:cNvPr id="82" name="Shape 80"/>
          <p:cNvSpPr/>
          <p:nvPr/>
        </p:nvSpPr>
        <p:spPr>
          <a:xfrm>
            <a:off x="3931920" y="3953866"/>
            <a:ext cx="5047488" cy="179222"/>
          </a:xfrm>
          <a:prstGeom prst="rect">
            <a:avLst/>
          </a:prstGeom>
          <a:solidFill>
            <a:srgbClr val="4A2A10"/>
          </a:solidFill>
          <a:ln w="12700">
            <a:solidFill>
              <a:srgbClr val="4A2A10"/>
            </a:solidFill>
            <a:prstDash val="solid"/>
          </a:ln>
        </p:spPr>
        <p:txBody>
          <a:bodyPr/>
          <a:lstStyle/>
          <a:p>
            <a:endParaRPr lang="en-US"/>
          </a:p>
        </p:txBody>
      </p:sp>
      <p:sp>
        <p:nvSpPr>
          <p:cNvPr id="83" name="Shape 81"/>
          <p:cNvSpPr/>
          <p:nvPr/>
        </p:nvSpPr>
        <p:spPr>
          <a:xfrm>
            <a:off x="3931920" y="3953866"/>
            <a:ext cx="36576" cy="179222"/>
          </a:xfrm>
          <a:prstGeom prst="rect">
            <a:avLst/>
          </a:prstGeom>
          <a:solidFill>
            <a:srgbClr val="E07B4F"/>
          </a:solidFill>
          <a:ln w="12700">
            <a:solidFill>
              <a:srgbClr val="E07B4F"/>
            </a:solidFill>
            <a:prstDash val="solid"/>
          </a:ln>
        </p:spPr>
        <p:txBody>
          <a:bodyPr/>
          <a:lstStyle/>
          <a:p>
            <a:endParaRPr lang="en-US"/>
          </a:p>
        </p:txBody>
      </p:sp>
      <p:sp>
        <p:nvSpPr>
          <p:cNvPr id="84" name="Text 82"/>
          <p:cNvSpPr/>
          <p:nvPr/>
        </p:nvSpPr>
        <p:spPr>
          <a:xfrm>
            <a:off x="4005072" y="3972154"/>
            <a:ext cx="2286000" cy="142646"/>
          </a:xfrm>
          <a:prstGeom prst="rect">
            <a:avLst/>
          </a:prstGeom>
          <a:noFill/>
          <a:ln/>
        </p:spPr>
        <p:txBody>
          <a:bodyPr wrap="square" lIns="0" tIns="0" rIns="0" bIns="0" rtlCol="0" anchor="ctr"/>
          <a:lstStyle/>
          <a:p>
            <a:pPr marL="0" indent="0">
              <a:buNone/>
            </a:pPr>
            <a:r>
              <a:rPr lang="en-US" sz="950" b="1" dirty="0">
                <a:solidFill>
                  <a:srgbClr val="FFFFFF"/>
                </a:solidFill>
                <a:latin typeface="Calibri" pitchFamily="34" charset="0"/>
                <a:ea typeface="Calibri" pitchFamily="34" charset="-122"/>
                <a:cs typeface="Calibri" pitchFamily="34" charset="-120"/>
              </a:rPr>
              <a:t>  Total Liabilities</a:t>
            </a:r>
            <a:endParaRPr lang="en-US" sz="950" dirty="0"/>
          </a:p>
        </p:txBody>
      </p:sp>
      <p:sp>
        <p:nvSpPr>
          <p:cNvPr id="85" name="Text 83"/>
          <p:cNvSpPr/>
          <p:nvPr/>
        </p:nvSpPr>
        <p:spPr>
          <a:xfrm>
            <a:off x="6345936" y="3972154"/>
            <a:ext cx="1243584" cy="142646"/>
          </a:xfrm>
          <a:prstGeom prst="rect">
            <a:avLst/>
          </a:prstGeom>
          <a:noFill/>
          <a:ln/>
        </p:spPr>
        <p:txBody>
          <a:bodyPr wrap="square" lIns="0" tIns="0" rIns="0" bIns="0" rtlCol="0" anchor="ctr"/>
          <a:lstStyle/>
          <a:p>
            <a:pPr marL="0" indent="0" algn="r">
              <a:buNone/>
            </a:pPr>
            <a:r>
              <a:rPr lang="en-US" sz="950" dirty="0">
                <a:solidFill>
                  <a:srgbClr val="E07B4F"/>
                </a:solidFill>
                <a:latin typeface="Calibri" pitchFamily="34" charset="0"/>
                <a:ea typeface="Calibri" pitchFamily="34" charset="-122"/>
                <a:cs typeface="Calibri" pitchFamily="34" charset="-120"/>
              </a:rPr>
              <a:t>$78,626,993</a:t>
            </a:r>
            <a:endParaRPr lang="en-US" sz="950" dirty="0"/>
          </a:p>
        </p:txBody>
      </p:sp>
      <p:sp>
        <p:nvSpPr>
          <p:cNvPr id="86" name="Text 84"/>
          <p:cNvSpPr/>
          <p:nvPr/>
        </p:nvSpPr>
        <p:spPr>
          <a:xfrm>
            <a:off x="7662672" y="3972154"/>
            <a:ext cx="1243584" cy="142646"/>
          </a:xfrm>
          <a:prstGeom prst="rect">
            <a:avLst/>
          </a:prstGeom>
          <a:noFill/>
          <a:ln/>
        </p:spPr>
        <p:txBody>
          <a:bodyPr wrap="square" lIns="0" tIns="0" rIns="0" bIns="0" rtlCol="0" anchor="ctr"/>
          <a:lstStyle/>
          <a:p>
            <a:pPr marL="0" indent="0" algn="r">
              <a:buNone/>
            </a:pPr>
            <a:r>
              <a:rPr lang="en-US" sz="950" b="1" dirty="0">
                <a:solidFill>
                  <a:srgbClr val="E07B4F"/>
                </a:solidFill>
                <a:latin typeface="Calibri" pitchFamily="34" charset="0"/>
                <a:ea typeface="Calibri" pitchFamily="34" charset="-122"/>
                <a:cs typeface="Calibri" pitchFamily="34" charset="-120"/>
              </a:rPr>
              <a:t>$91,559,125</a:t>
            </a:r>
            <a:endParaRPr lang="en-US" sz="950" dirty="0"/>
          </a:p>
        </p:txBody>
      </p:sp>
      <p:sp>
        <p:nvSpPr>
          <p:cNvPr id="87" name="Shape 85"/>
          <p:cNvSpPr/>
          <p:nvPr/>
        </p:nvSpPr>
        <p:spPr>
          <a:xfrm>
            <a:off x="3931920" y="4133088"/>
            <a:ext cx="5047488" cy="179222"/>
          </a:xfrm>
          <a:prstGeom prst="rect">
            <a:avLst/>
          </a:prstGeom>
          <a:solidFill>
            <a:srgbClr val="1A3A4A"/>
          </a:solidFill>
          <a:ln w="12700">
            <a:solidFill>
              <a:srgbClr val="1A3A4A"/>
            </a:solidFill>
            <a:prstDash val="solid"/>
          </a:ln>
        </p:spPr>
        <p:txBody>
          <a:bodyPr/>
          <a:lstStyle/>
          <a:p>
            <a:endParaRPr lang="en-US"/>
          </a:p>
        </p:txBody>
      </p:sp>
      <p:sp>
        <p:nvSpPr>
          <p:cNvPr id="88" name="Text 86"/>
          <p:cNvSpPr/>
          <p:nvPr/>
        </p:nvSpPr>
        <p:spPr>
          <a:xfrm>
            <a:off x="4005072" y="4151376"/>
            <a:ext cx="2286000" cy="142646"/>
          </a:xfrm>
          <a:prstGeom prst="rect">
            <a:avLst/>
          </a:prstGeom>
          <a:noFill/>
          <a:ln/>
        </p:spPr>
        <p:txBody>
          <a:bodyPr wrap="square" lIns="0" tIns="0" rIns="0" bIns="0" rtlCol="0" anchor="ctr"/>
          <a:lstStyle/>
          <a:p>
            <a:pPr marL="0" indent="0">
              <a:buNone/>
            </a:pPr>
            <a:r>
              <a:rPr lang="en-US" sz="850" b="1" dirty="0">
                <a:solidFill>
                  <a:srgbClr val="2BAE8E"/>
                </a:solidFill>
                <a:latin typeface="Calibri" pitchFamily="34" charset="0"/>
                <a:ea typeface="Calibri" pitchFamily="34" charset="-122"/>
                <a:cs typeface="Calibri" pitchFamily="34" charset="-120"/>
              </a:rPr>
              <a:t>NET POSITION</a:t>
            </a:r>
            <a:endParaRPr lang="en-US" sz="850" dirty="0"/>
          </a:p>
        </p:txBody>
      </p:sp>
      <p:sp>
        <p:nvSpPr>
          <p:cNvPr id="89" name="Shape 87"/>
          <p:cNvSpPr/>
          <p:nvPr/>
        </p:nvSpPr>
        <p:spPr>
          <a:xfrm>
            <a:off x="3931920" y="4312310"/>
            <a:ext cx="5047488" cy="179222"/>
          </a:xfrm>
          <a:prstGeom prst="rect">
            <a:avLst/>
          </a:prstGeom>
          <a:solidFill>
            <a:srgbClr val="0F2430"/>
          </a:solidFill>
          <a:ln w="12700">
            <a:solidFill>
              <a:srgbClr val="0F2430"/>
            </a:solidFill>
            <a:prstDash val="solid"/>
          </a:ln>
        </p:spPr>
        <p:txBody>
          <a:bodyPr/>
          <a:lstStyle/>
          <a:p>
            <a:endParaRPr lang="en-US"/>
          </a:p>
        </p:txBody>
      </p:sp>
      <p:sp>
        <p:nvSpPr>
          <p:cNvPr id="90" name="Text 88"/>
          <p:cNvSpPr/>
          <p:nvPr/>
        </p:nvSpPr>
        <p:spPr>
          <a:xfrm>
            <a:off x="4005072" y="4330598"/>
            <a:ext cx="2286000" cy="142646"/>
          </a:xfrm>
          <a:prstGeom prst="rect">
            <a:avLst/>
          </a:prstGeom>
          <a:noFill/>
          <a:ln/>
        </p:spPr>
        <p:txBody>
          <a:bodyPr wrap="square" lIns="0" tIns="0" rIns="0" bIns="0" rtlCol="0" anchor="ctr"/>
          <a:lstStyle/>
          <a:p>
            <a:pPr marL="0" indent="0">
              <a:buNone/>
            </a:pPr>
            <a:r>
              <a:rPr lang="en-US" sz="850" dirty="0">
                <a:solidFill>
                  <a:srgbClr val="7BBFB0"/>
                </a:solidFill>
                <a:latin typeface="Calibri" pitchFamily="34" charset="0"/>
                <a:ea typeface="Calibri" pitchFamily="34" charset="-122"/>
                <a:cs typeface="Calibri" pitchFamily="34" charset="-120"/>
              </a:rPr>
              <a:t>Net Invest. in Capital Assets</a:t>
            </a:r>
            <a:endParaRPr lang="en-US" sz="850" dirty="0"/>
          </a:p>
        </p:txBody>
      </p:sp>
      <p:sp>
        <p:nvSpPr>
          <p:cNvPr id="91" name="Text 89"/>
          <p:cNvSpPr/>
          <p:nvPr/>
        </p:nvSpPr>
        <p:spPr>
          <a:xfrm>
            <a:off x="6345936" y="4330598"/>
            <a:ext cx="1243584" cy="142646"/>
          </a:xfrm>
          <a:prstGeom prst="rect">
            <a:avLst/>
          </a:prstGeom>
          <a:noFill/>
          <a:ln/>
        </p:spPr>
        <p:txBody>
          <a:bodyPr wrap="square" lIns="0" tIns="0" rIns="0" bIns="0" rtlCol="0" anchor="ctr"/>
          <a:lstStyle/>
          <a:p>
            <a:pPr marL="0" indent="0" algn="r">
              <a:buNone/>
            </a:pPr>
            <a:r>
              <a:rPr lang="en-US" sz="850" dirty="0">
                <a:solidFill>
                  <a:srgbClr val="7BBFB0"/>
                </a:solidFill>
                <a:latin typeface="Calibri" pitchFamily="34" charset="0"/>
                <a:ea typeface="Calibri" pitchFamily="34" charset="-122"/>
                <a:cs typeface="Calibri" pitchFamily="34" charset="-120"/>
              </a:rPr>
              <a:t>$100,315,521</a:t>
            </a:r>
            <a:endParaRPr lang="en-US" sz="850" dirty="0"/>
          </a:p>
        </p:txBody>
      </p:sp>
      <p:sp>
        <p:nvSpPr>
          <p:cNvPr id="92" name="Text 90"/>
          <p:cNvSpPr/>
          <p:nvPr/>
        </p:nvSpPr>
        <p:spPr>
          <a:xfrm>
            <a:off x="7662672" y="4330598"/>
            <a:ext cx="1243584" cy="142646"/>
          </a:xfrm>
          <a:prstGeom prst="rect">
            <a:avLst/>
          </a:prstGeom>
          <a:noFill/>
          <a:ln/>
        </p:spPr>
        <p:txBody>
          <a:bodyPr wrap="square" lIns="0" tIns="0" rIns="0" bIns="0" rtlCol="0" anchor="ctr"/>
          <a:lstStyle/>
          <a:p>
            <a:pPr marL="0" indent="0" algn="r">
              <a:buNone/>
            </a:pPr>
            <a:r>
              <a:rPr lang="en-US" sz="850" dirty="0">
                <a:solidFill>
                  <a:srgbClr val="7BBFB0"/>
                </a:solidFill>
                <a:latin typeface="Calibri" pitchFamily="34" charset="0"/>
                <a:ea typeface="Calibri" pitchFamily="34" charset="-122"/>
                <a:cs typeface="Calibri" pitchFamily="34" charset="-120"/>
              </a:rPr>
              <a:t>$194,429,926</a:t>
            </a:r>
            <a:endParaRPr lang="en-US" sz="850" dirty="0"/>
          </a:p>
        </p:txBody>
      </p:sp>
      <p:sp>
        <p:nvSpPr>
          <p:cNvPr id="93" name="Shape 91"/>
          <p:cNvSpPr/>
          <p:nvPr/>
        </p:nvSpPr>
        <p:spPr>
          <a:xfrm>
            <a:off x="3931920" y="4491533"/>
            <a:ext cx="5047488" cy="179222"/>
          </a:xfrm>
          <a:prstGeom prst="rect">
            <a:avLst/>
          </a:prstGeom>
          <a:solidFill>
            <a:srgbClr val="111E28"/>
          </a:solidFill>
          <a:ln w="12700">
            <a:solidFill>
              <a:srgbClr val="111E28"/>
            </a:solidFill>
            <a:prstDash val="solid"/>
          </a:ln>
        </p:spPr>
        <p:txBody>
          <a:bodyPr/>
          <a:lstStyle/>
          <a:p>
            <a:endParaRPr lang="en-US"/>
          </a:p>
        </p:txBody>
      </p:sp>
      <p:sp>
        <p:nvSpPr>
          <p:cNvPr id="94" name="Text 92"/>
          <p:cNvSpPr/>
          <p:nvPr/>
        </p:nvSpPr>
        <p:spPr>
          <a:xfrm>
            <a:off x="4005072" y="4509821"/>
            <a:ext cx="2286000" cy="142646"/>
          </a:xfrm>
          <a:prstGeom prst="rect">
            <a:avLst/>
          </a:prstGeom>
          <a:noFill/>
          <a:ln/>
        </p:spPr>
        <p:txBody>
          <a:bodyPr wrap="square" lIns="0" tIns="0" rIns="0" bIns="0" rtlCol="0" anchor="ctr"/>
          <a:lstStyle/>
          <a:p>
            <a:pPr marL="0" indent="0">
              <a:buNone/>
            </a:pPr>
            <a:r>
              <a:rPr lang="en-US" sz="850" dirty="0">
                <a:solidFill>
                  <a:srgbClr val="7BBFB0"/>
                </a:solidFill>
                <a:latin typeface="Calibri" pitchFamily="34" charset="0"/>
                <a:ea typeface="Calibri" pitchFamily="34" charset="-122"/>
                <a:cs typeface="Calibri" pitchFamily="34" charset="-120"/>
              </a:rPr>
              <a:t>Restricted</a:t>
            </a:r>
            <a:endParaRPr lang="en-US" sz="850" dirty="0"/>
          </a:p>
        </p:txBody>
      </p:sp>
      <p:sp>
        <p:nvSpPr>
          <p:cNvPr id="95" name="Text 93"/>
          <p:cNvSpPr/>
          <p:nvPr/>
        </p:nvSpPr>
        <p:spPr>
          <a:xfrm>
            <a:off x="6345936" y="4509821"/>
            <a:ext cx="1243584" cy="142646"/>
          </a:xfrm>
          <a:prstGeom prst="rect">
            <a:avLst/>
          </a:prstGeom>
          <a:noFill/>
          <a:ln/>
        </p:spPr>
        <p:txBody>
          <a:bodyPr wrap="square" lIns="0" tIns="0" rIns="0" bIns="0" rtlCol="0" anchor="ctr"/>
          <a:lstStyle/>
          <a:p>
            <a:pPr marL="0" indent="0" algn="r">
              <a:buNone/>
            </a:pPr>
            <a:r>
              <a:rPr lang="en-US" sz="850" dirty="0">
                <a:solidFill>
                  <a:srgbClr val="7BBFB0"/>
                </a:solidFill>
                <a:latin typeface="Calibri" pitchFamily="34" charset="0"/>
                <a:ea typeface="Calibri" pitchFamily="34" charset="-122"/>
                <a:cs typeface="Calibri" pitchFamily="34" charset="-120"/>
              </a:rPr>
              <a:t>$3,229,229</a:t>
            </a:r>
            <a:endParaRPr lang="en-US" sz="850" dirty="0"/>
          </a:p>
        </p:txBody>
      </p:sp>
      <p:sp>
        <p:nvSpPr>
          <p:cNvPr id="96" name="Text 94"/>
          <p:cNvSpPr/>
          <p:nvPr/>
        </p:nvSpPr>
        <p:spPr>
          <a:xfrm>
            <a:off x="7662672" y="4509821"/>
            <a:ext cx="1243584" cy="142646"/>
          </a:xfrm>
          <a:prstGeom prst="rect">
            <a:avLst/>
          </a:prstGeom>
          <a:noFill/>
          <a:ln/>
        </p:spPr>
        <p:txBody>
          <a:bodyPr wrap="square" lIns="0" tIns="0" rIns="0" bIns="0" rtlCol="0" anchor="ctr"/>
          <a:lstStyle/>
          <a:p>
            <a:pPr marL="0" indent="0" algn="r">
              <a:buNone/>
            </a:pPr>
            <a:r>
              <a:rPr lang="en-US" sz="850" dirty="0">
                <a:solidFill>
                  <a:srgbClr val="7BBFB0"/>
                </a:solidFill>
                <a:latin typeface="Calibri" pitchFamily="34" charset="0"/>
                <a:ea typeface="Calibri" pitchFamily="34" charset="-122"/>
                <a:cs typeface="Calibri" pitchFamily="34" charset="-120"/>
              </a:rPr>
              <a:t>$3,283,339</a:t>
            </a:r>
            <a:endParaRPr lang="en-US" sz="850" dirty="0"/>
          </a:p>
        </p:txBody>
      </p:sp>
      <p:sp>
        <p:nvSpPr>
          <p:cNvPr id="97" name="Shape 95"/>
          <p:cNvSpPr/>
          <p:nvPr/>
        </p:nvSpPr>
        <p:spPr>
          <a:xfrm>
            <a:off x="3931920" y="4670755"/>
            <a:ext cx="5047488" cy="179222"/>
          </a:xfrm>
          <a:prstGeom prst="rect">
            <a:avLst/>
          </a:prstGeom>
          <a:solidFill>
            <a:srgbClr val="0F2430"/>
          </a:solidFill>
          <a:ln w="12700">
            <a:solidFill>
              <a:srgbClr val="0F2430"/>
            </a:solidFill>
            <a:prstDash val="solid"/>
          </a:ln>
        </p:spPr>
        <p:txBody>
          <a:bodyPr/>
          <a:lstStyle/>
          <a:p>
            <a:endParaRPr lang="en-US"/>
          </a:p>
        </p:txBody>
      </p:sp>
      <p:sp>
        <p:nvSpPr>
          <p:cNvPr id="98" name="Text 96"/>
          <p:cNvSpPr/>
          <p:nvPr/>
        </p:nvSpPr>
        <p:spPr>
          <a:xfrm>
            <a:off x="4005072" y="4689043"/>
            <a:ext cx="2286000" cy="142646"/>
          </a:xfrm>
          <a:prstGeom prst="rect">
            <a:avLst/>
          </a:prstGeom>
          <a:noFill/>
          <a:ln/>
        </p:spPr>
        <p:txBody>
          <a:bodyPr wrap="square" lIns="0" tIns="0" rIns="0" bIns="0" rtlCol="0" anchor="ctr"/>
          <a:lstStyle/>
          <a:p>
            <a:pPr marL="0" indent="0">
              <a:buNone/>
            </a:pPr>
            <a:r>
              <a:rPr lang="en-US" sz="850" dirty="0">
                <a:solidFill>
                  <a:srgbClr val="7BBFB0"/>
                </a:solidFill>
                <a:latin typeface="Calibri" pitchFamily="34" charset="0"/>
                <a:ea typeface="Calibri" pitchFamily="34" charset="-122"/>
                <a:cs typeface="Calibri" pitchFamily="34" charset="-120"/>
              </a:rPr>
              <a:t>Unrestricted</a:t>
            </a:r>
            <a:endParaRPr lang="en-US" sz="850" dirty="0"/>
          </a:p>
        </p:txBody>
      </p:sp>
      <p:sp>
        <p:nvSpPr>
          <p:cNvPr id="99" name="Text 97"/>
          <p:cNvSpPr/>
          <p:nvPr/>
        </p:nvSpPr>
        <p:spPr>
          <a:xfrm>
            <a:off x="6345936" y="4689043"/>
            <a:ext cx="1243584" cy="142646"/>
          </a:xfrm>
          <a:prstGeom prst="rect">
            <a:avLst/>
          </a:prstGeom>
          <a:noFill/>
          <a:ln/>
        </p:spPr>
        <p:txBody>
          <a:bodyPr wrap="square" lIns="0" tIns="0" rIns="0" bIns="0" rtlCol="0" anchor="ctr"/>
          <a:lstStyle/>
          <a:p>
            <a:pPr marL="0" indent="0" algn="r">
              <a:buNone/>
            </a:pPr>
            <a:r>
              <a:rPr lang="en-US" sz="850" dirty="0">
                <a:solidFill>
                  <a:srgbClr val="7BBFB0"/>
                </a:solidFill>
                <a:latin typeface="Calibri" pitchFamily="34" charset="0"/>
                <a:ea typeface="Calibri" pitchFamily="34" charset="-122"/>
                <a:cs typeface="Calibri" pitchFamily="34" charset="-120"/>
              </a:rPr>
              <a:t>$58,898,333</a:t>
            </a:r>
            <a:endParaRPr lang="en-US" sz="850" dirty="0"/>
          </a:p>
        </p:txBody>
      </p:sp>
      <p:sp>
        <p:nvSpPr>
          <p:cNvPr id="100" name="Text 98"/>
          <p:cNvSpPr/>
          <p:nvPr/>
        </p:nvSpPr>
        <p:spPr>
          <a:xfrm>
            <a:off x="7662672" y="4689043"/>
            <a:ext cx="1243584" cy="142646"/>
          </a:xfrm>
          <a:prstGeom prst="rect">
            <a:avLst/>
          </a:prstGeom>
          <a:noFill/>
          <a:ln/>
        </p:spPr>
        <p:txBody>
          <a:bodyPr wrap="square" lIns="0" tIns="0" rIns="0" bIns="0" rtlCol="0" anchor="ctr"/>
          <a:lstStyle/>
          <a:p>
            <a:pPr marL="0" indent="0" algn="r">
              <a:buNone/>
            </a:pPr>
            <a:r>
              <a:rPr lang="en-US" sz="850" dirty="0">
                <a:solidFill>
                  <a:srgbClr val="7BBFB0"/>
                </a:solidFill>
                <a:latin typeface="Calibri" pitchFamily="34" charset="0"/>
                <a:ea typeface="Calibri" pitchFamily="34" charset="-122"/>
                <a:cs typeface="Calibri" pitchFamily="34" charset="-120"/>
              </a:rPr>
              <a:t>$86,523,984</a:t>
            </a:r>
            <a:endParaRPr lang="en-US" sz="850" dirty="0"/>
          </a:p>
        </p:txBody>
      </p:sp>
      <p:sp>
        <p:nvSpPr>
          <p:cNvPr id="101" name="Shape 99"/>
          <p:cNvSpPr/>
          <p:nvPr/>
        </p:nvSpPr>
        <p:spPr>
          <a:xfrm>
            <a:off x="3931920" y="4849978"/>
            <a:ext cx="5047488" cy="179222"/>
          </a:xfrm>
          <a:prstGeom prst="rect">
            <a:avLst/>
          </a:prstGeom>
          <a:solidFill>
            <a:srgbClr val="1E3D4A"/>
          </a:solidFill>
          <a:ln w="12700">
            <a:solidFill>
              <a:srgbClr val="1E3D4A"/>
            </a:solidFill>
            <a:prstDash val="solid"/>
          </a:ln>
        </p:spPr>
        <p:txBody>
          <a:bodyPr/>
          <a:lstStyle/>
          <a:p>
            <a:endParaRPr lang="en-US"/>
          </a:p>
        </p:txBody>
      </p:sp>
      <p:sp>
        <p:nvSpPr>
          <p:cNvPr id="102" name="Text 100"/>
          <p:cNvSpPr/>
          <p:nvPr/>
        </p:nvSpPr>
        <p:spPr>
          <a:xfrm>
            <a:off x="4005072" y="4868266"/>
            <a:ext cx="2286000" cy="142646"/>
          </a:xfrm>
          <a:prstGeom prst="rect">
            <a:avLst/>
          </a:prstGeom>
          <a:noFill/>
          <a:ln/>
        </p:spPr>
        <p:txBody>
          <a:bodyPr wrap="square" lIns="0" tIns="0" rIns="0" bIns="0" rtlCol="0" anchor="ctr"/>
          <a:lstStyle/>
          <a:p>
            <a:pPr marL="0" indent="0">
              <a:buNone/>
            </a:pPr>
            <a:r>
              <a:rPr lang="en-US" sz="950" b="1" dirty="0">
                <a:solidFill>
                  <a:srgbClr val="FFFFFF"/>
                </a:solidFill>
                <a:latin typeface="Calibri" pitchFamily="34" charset="0"/>
                <a:ea typeface="Calibri" pitchFamily="34" charset="-122"/>
                <a:cs typeface="Calibri" pitchFamily="34" charset="-120"/>
              </a:rPr>
              <a:t>  Total Net Position</a:t>
            </a:r>
            <a:endParaRPr lang="en-US" sz="950" dirty="0"/>
          </a:p>
        </p:txBody>
      </p:sp>
      <p:sp>
        <p:nvSpPr>
          <p:cNvPr id="103" name="Text 101"/>
          <p:cNvSpPr/>
          <p:nvPr/>
        </p:nvSpPr>
        <p:spPr>
          <a:xfrm>
            <a:off x="6345936" y="4868266"/>
            <a:ext cx="1243584" cy="142646"/>
          </a:xfrm>
          <a:prstGeom prst="rect">
            <a:avLst/>
          </a:prstGeom>
          <a:noFill/>
          <a:ln/>
        </p:spPr>
        <p:txBody>
          <a:bodyPr wrap="square" lIns="0" tIns="0" rIns="0" bIns="0" rtlCol="0" anchor="ctr"/>
          <a:lstStyle/>
          <a:p>
            <a:pPr marL="0" indent="0" algn="r">
              <a:buNone/>
            </a:pPr>
            <a:r>
              <a:rPr lang="en-US" sz="950" dirty="0">
                <a:solidFill>
                  <a:srgbClr val="FFFFFF"/>
                </a:solidFill>
                <a:latin typeface="Calibri" pitchFamily="34" charset="0"/>
                <a:ea typeface="Calibri" pitchFamily="34" charset="-122"/>
                <a:cs typeface="Calibri" pitchFamily="34" charset="-120"/>
              </a:rPr>
              <a:t>$162,373,161</a:t>
            </a:r>
            <a:endParaRPr lang="en-US" sz="950" dirty="0"/>
          </a:p>
        </p:txBody>
      </p:sp>
      <p:sp>
        <p:nvSpPr>
          <p:cNvPr id="104" name="Text 102"/>
          <p:cNvSpPr/>
          <p:nvPr/>
        </p:nvSpPr>
        <p:spPr>
          <a:xfrm>
            <a:off x="7662672" y="4868266"/>
            <a:ext cx="1243584" cy="142646"/>
          </a:xfrm>
          <a:prstGeom prst="rect">
            <a:avLst/>
          </a:prstGeom>
          <a:noFill/>
          <a:ln/>
        </p:spPr>
        <p:txBody>
          <a:bodyPr wrap="square" lIns="0" tIns="0" rIns="0" bIns="0" rtlCol="0" anchor="ctr"/>
          <a:lstStyle/>
          <a:p>
            <a:pPr marL="0" indent="0" algn="r">
              <a:buNone/>
            </a:pPr>
            <a:r>
              <a:rPr lang="en-US" sz="950" b="1" dirty="0">
                <a:solidFill>
                  <a:srgbClr val="FFFFFF"/>
                </a:solidFill>
                <a:latin typeface="Calibri" pitchFamily="34" charset="0"/>
                <a:ea typeface="Calibri" pitchFamily="34" charset="-122"/>
                <a:cs typeface="Calibri" pitchFamily="34" charset="-120"/>
              </a:rPr>
              <a:t>$284,167,327</a:t>
            </a:r>
            <a:endParaRPr lang="en-US" sz="9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93A4A"/>
        </a:solidFill>
        <a:effectLst/>
      </p:bgPr>
    </p:bg>
    <p:spTree>
      <p:nvGrpSpPr>
        <p:cNvPr id="1" name=""/>
        <p:cNvGrpSpPr/>
        <p:nvPr/>
      </p:nvGrpSpPr>
      <p:grpSpPr>
        <a:xfrm>
          <a:off x="0" y="0"/>
          <a:ext cx="0" cy="0"/>
          <a:chOff x="0" y="0"/>
          <a:chExt cx="0" cy="0"/>
        </a:xfrm>
      </p:grpSpPr>
      <p:sp>
        <p:nvSpPr>
          <p:cNvPr id="2" name="Shape 0"/>
          <p:cNvSpPr/>
          <p:nvPr/>
        </p:nvSpPr>
        <p:spPr>
          <a:xfrm>
            <a:off x="0" y="0"/>
            <a:ext cx="64008" cy="5143500"/>
          </a:xfrm>
          <a:prstGeom prst="rect">
            <a:avLst/>
          </a:prstGeom>
          <a:solidFill>
            <a:srgbClr val="C0392B"/>
          </a:solidFill>
          <a:ln w="12700">
            <a:solidFill>
              <a:srgbClr val="C0392B"/>
            </a:solidFill>
            <a:prstDash val="solid"/>
          </a:ln>
        </p:spPr>
        <p:txBody>
          <a:bodyPr/>
          <a:lstStyle/>
          <a:p>
            <a:endParaRPr lang="en-US"/>
          </a:p>
        </p:txBody>
      </p:sp>
      <p:sp>
        <p:nvSpPr>
          <p:cNvPr id="3" name="Text 1"/>
          <p:cNvSpPr/>
          <p:nvPr/>
        </p:nvSpPr>
        <p:spPr>
          <a:xfrm>
            <a:off x="201168" y="128016"/>
            <a:ext cx="8778240" cy="182880"/>
          </a:xfrm>
          <a:prstGeom prst="rect">
            <a:avLst/>
          </a:prstGeom>
          <a:noFill/>
          <a:ln/>
        </p:spPr>
        <p:txBody>
          <a:bodyPr wrap="square" rtlCol="0" anchor="ctr"/>
          <a:lstStyle/>
          <a:p>
            <a:pPr marL="0" indent="0">
              <a:buNone/>
            </a:pPr>
            <a:r>
              <a:rPr lang="en-US" sz="700" b="1" kern="0" spc="250" dirty="0">
                <a:solidFill>
                  <a:srgbClr val="E07B4F"/>
                </a:solidFill>
              </a:rPr>
              <a:t>JEAN FOR COUNCIL ·  FISCAL ACCOUNTABILITY</a:t>
            </a:r>
            <a:endParaRPr lang="en-US" sz="700" dirty="0"/>
          </a:p>
        </p:txBody>
      </p:sp>
      <p:sp>
        <p:nvSpPr>
          <p:cNvPr id="4" name="Text 2"/>
          <p:cNvSpPr/>
          <p:nvPr/>
        </p:nvSpPr>
        <p:spPr>
          <a:xfrm>
            <a:off x="201168" y="292608"/>
            <a:ext cx="8778240" cy="420624"/>
          </a:xfrm>
          <a:prstGeom prst="rect">
            <a:avLst/>
          </a:prstGeom>
          <a:noFill/>
          <a:ln/>
        </p:spPr>
        <p:txBody>
          <a:bodyPr wrap="square" rtlCol="0" anchor="ctr"/>
          <a:lstStyle/>
          <a:p>
            <a:pPr marL="0" indent="0">
              <a:buNone/>
            </a:pPr>
            <a:r>
              <a:rPr lang="en-US" sz="3000" b="1" dirty="0">
                <a:solidFill>
                  <a:srgbClr val="FFFFFF"/>
                </a:solidFill>
                <a:latin typeface="Calibri" pitchFamily="34" charset="0"/>
                <a:ea typeface="Calibri" pitchFamily="34" charset="-122"/>
                <a:cs typeface="Calibri" pitchFamily="34" charset="-120"/>
              </a:rPr>
              <a:t>Three Projects.</a:t>
            </a:r>
            <a:endParaRPr lang="en-US" sz="3000" dirty="0"/>
          </a:p>
        </p:txBody>
      </p:sp>
      <p:sp>
        <p:nvSpPr>
          <p:cNvPr id="5" name="Text 3"/>
          <p:cNvSpPr/>
          <p:nvPr/>
        </p:nvSpPr>
        <p:spPr>
          <a:xfrm>
            <a:off x="201168" y="694944"/>
            <a:ext cx="8778240" cy="402336"/>
          </a:xfrm>
          <a:prstGeom prst="rect">
            <a:avLst/>
          </a:prstGeom>
          <a:noFill/>
          <a:ln/>
        </p:spPr>
        <p:txBody>
          <a:bodyPr wrap="square" rtlCol="0" anchor="ctr"/>
          <a:lstStyle/>
          <a:p>
            <a:pPr marL="0" indent="0">
              <a:buNone/>
            </a:pPr>
            <a:r>
              <a:rPr lang="en-US" sz="3000" b="1" dirty="0">
                <a:solidFill>
                  <a:srgbClr val="C0392B"/>
                </a:solidFill>
                <a:latin typeface="Calibri" pitchFamily="34" charset="0"/>
                <a:ea typeface="Calibri" pitchFamily="34" charset="-122"/>
                <a:cs typeface="Calibri" pitchFamily="34" charset="-120"/>
              </a:rPr>
              <a:t>$107,778,000. All Our Reserves — Gone.</a:t>
            </a:r>
            <a:endParaRPr lang="en-US" sz="3000" dirty="0"/>
          </a:p>
        </p:txBody>
      </p:sp>
      <p:sp>
        <p:nvSpPr>
          <p:cNvPr id="6" name="Shape 4"/>
          <p:cNvSpPr/>
          <p:nvPr/>
        </p:nvSpPr>
        <p:spPr>
          <a:xfrm>
            <a:off x="201168" y="1152144"/>
            <a:ext cx="8778240" cy="18288"/>
          </a:xfrm>
          <a:prstGeom prst="rect">
            <a:avLst/>
          </a:prstGeom>
          <a:solidFill>
            <a:srgbClr val="C0392B">
              <a:alpha val="45000"/>
            </a:srgbClr>
          </a:solidFill>
          <a:ln w="12700">
            <a:solidFill>
              <a:srgbClr val="C0392B">
                <a:alpha val="45000"/>
              </a:srgbClr>
            </a:solidFill>
            <a:prstDash val="solid"/>
          </a:ln>
        </p:spPr>
        <p:txBody>
          <a:bodyPr/>
          <a:lstStyle/>
          <a:p>
            <a:endParaRPr lang="en-US"/>
          </a:p>
        </p:txBody>
      </p:sp>
      <p:sp>
        <p:nvSpPr>
          <p:cNvPr id="7" name="Shape 5"/>
          <p:cNvSpPr/>
          <p:nvPr/>
        </p:nvSpPr>
        <p:spPr>
          <a:xfrm>
            <a:off x="201168" y="1243584"/>
            <a:ext cx="4754880" cy="1152144"/>
          </a:xfrm>
          <a:prstGeom prst="rect">
            <a:avLst/>
          </a:prstGeom>
          <a:solidFill>
            <a:srgbClr val="0F2430"/>
          </a:solidFill>
          <a:ln w="12700">
            <a:solidFill>
              <a:srgbClr val="E07B4F">
                <a:alpha val="40000"/>
              </a:srgbClr>
            </a:solidFill>
            <a:prstDash val="solid"/>
          </a:ln>
        </p:spPr>
        <p:txBody>
          <a:bodyPr/>
          <a:lstStyle/>
          <a:p>
            <a:endParaRPr lang="en-US"/>
          </a:p>
        </p:txBody>
      </p:sp>
      <p:sp>
        <p:nvSpPr>
          <p:cNvPr id="8" name="Shape 6"/>
          <p:cNvSpPr/>
          <p:nvPr/>
        </p:nvSpPr>
        <p:spPr>
          <a:xfrm>
            <a:off x="201168" y="1243584"/>
            <a:ext cx="4754880" cy="45720"/>
          </a:xfrm>
          <a:prstGeom prst="rect">
            <a:avLst/>
          </a:prstGeom>
          <a:solidFill>
            <a:srgbClr val="E07B4F"/>
          </a:solidFill>
          <a:ln w="12700">
            <a:solidFill>
              <a:srgbClr val="E07B4F"/>
            </a:solidFill>
            <a:prstDash val="solid"/>
          </a:ln>
        </p:spPr>
        <p:txBody>
          <a:bodyPr/>
          <a:lstStyle/>
          <a:p>
            <a:endParaRPr lang="en-US"/>
          </a:p>
        </p:txBody>
      </p:sp>
      <p:sp>
        <p:nvSpPr>
          <p:cNvPr id="9" name="Shape 7"/>
          <p:cNvSpPr/>
          <p:nvPr/>
        </p:nvSpPr>
        <p:spPr>
          <a:xfrm>
            <a:off x="201168" y="1289304"/>
            <a:ext cx="1463040" cy="1106424"/>
          </a:xfrm>
          <a:prstGeom prst="rect">
            <a:avLst/>
          </a:prstGeom>
          <a:solidFill>
            <a:srgbClr val="E07B4F">
              <a:alpha val="12000"/>
            </a:srgbClr>
          </a:solidFill>
          <a:ln w="12700">
            <a:solidFill>
              <a:srgbClr val="E07B4F">
                <a:alpha val="12000"/>
              </a:srgbClr>
            </a:solidFill>
            <a:prstDash val="solid"/>
          </a:ln>
        </p:spPr>
        <p:txBody>
          <a:bodyPr/>
          <a:lstStyle/>
          <a:p>
            <a:endParaRPr lang="en-US"/>
          </a:p>
        </p:txBody>
      </p:sp>
      <p:sp>
        <p:nvSpPr>
          <p:cNvPr id="10" name="Shape 8"/>
          <p:cNvSpPr/>
          <p:nvPr/>
        </p:nvSpPr>
        <p:spPr>
          <a:xfrm>
            <a:off x="1664208" y="1243584"/>
            <a:ext cx="18288" cy="1152144"/>
          </a:xfrm>
          <a:prstGeom prst="rect">
            <a:avLst/>
          </a:prstGeom>
          <a:solidFill>
            <a:srgbClr val="E07B4F">
              <a:alpha val="28000"/>
            </a:srgbClr>
          </a:solidFill>
          <a:ln w="12700">
            <a:solidFill>
              <a:srgbClr val="E07B4F">
                <a:alpha val="28000"/>
              </a:srgbClr>
            </a:solidFill>
            <a:prstDash val="solid"/>
          </a:ln>
        </p:spPr>
        <p:txBody>
          <a:bodyPr/>
          <a:lstStyle/>
          <a:p>
            <a:endParaRPr lang="en-US"/>
          </a:p>
        </p:txBody>
      </p:sp>
      <p:sp>
        <p:nvSpPr>
          <p:cNvPr id="11" name="Text 9"/>
          <p:cNvSpPr/>
          <p:nvPr/>
        </p:nvSpPr>
        <p:spPr>
          <a:xfrm>
            <a:off x="274320" y="1408176"/>
            <a:ext cx="1316736" cy="512064"/>
          </a:xfrm>
          <a:prstGeom prst="rect">
            <a:avLst/>
          </a:prstGeom>
          <a:noFill/>
          <a:ln/>
        </p:spPr>
        <p:txBody>
          <a:bodyPr wrap="square" lIns="0" tIns="0" rIns="0" bIns="0" rtlCol="0" anchor="ctr"/>
          <a:lstStyle/>
          <a:p>
            <a:pPr marL="0" indent="0" algn="ctr">
              <a:buNone/>
            </a:pPr>
            <a:r>
              <a:rPr lang="en-US" sz="1800" b="1" dirty="0">
                <a:solidFill>
                  <a:srgbClr val="FFFFFF"/>
                </a:solidFill>
                <a:latin typeface="Calibri" pitchFamily="34" charset="0"/>
                <a:ea typeface="Calibri" pitchFamily="34" charset="-122"/>
                <a:cs typeface="Calibri" pitchFamily="34" charset="-120"/>
              </a:rPr>
              <a:t>$24,940,000</a:t>
            </a:r>
            <a:endParaRPr lang="en-US" sz="1800" dirty="0"/>
          </a:p>
        </p:txBody>
      </p:sp>
      <p:sp>
        <p:nvSpPr>
          <p:cNvPr id="12" name="Text 10"/>
          <p:cNvSpPr/>
          <p:nvPr/>
        </p:nvSpPr>
        <p:spPr>
          <a:xfrm>
            <a:off x="274320" y="1938528"/>
            <a:ext cx="1316736" cy="256032"/>
          </a:xfrm>
          <a:prstGeom prst="rect">
            <a:avLst/>
          </a:prstGeom>
          <a:noFill/>
          <a:ln/>
        </p:spPr>
        <p:txBody>
          <a:bodyPr wrap="square" rtlCol="0" anchor="ctr"/>
          <a:lstStyle/>
          <a:p>
            <a:pPr marL="0" indent="0" algn="ctr">
              <a:buNone/>
            </a:pPr>
            <a:r>
              <a:rPr lang="en-US" sz="700" b="1" kern="0" spc="50" dirty="0">
                <a:solidFill>
                  <a:srgbClr val="E07B4F"/>
                </a:solidFill>
              </a:rPr>
              <a:t>PARKING &amp; TRANSIT INFRASTRUCTURE</a:t>
            </a:r>
            <a:endParaRPr lang="en-US" sz="700" dirty="0"/>
          </a:p>
        </p:txBody>
      </p:sp>
      <p:sp>
        <p:nvSpPr>
          <p:cNvPr id="13" name="Text 11"/>
          <p:cNvSpPr/>
          <p:nvPr/>
        </p:nvSpPr>
        <p:spPr>
          <a:xfrm>
            <a:off x="1792224" y="1335024"/>
            <a:ext cx="3035808" cy="274320"/>
          </a:xfrm>
          <a:prstGeom prst="rect">
            <a:avLst/>
          </a:prstGeom>
          <a:noFill/>
          <a:ln/>
        </p:spPr>
        <p:txBody>
          <a:bodyPr wrap="square" lIns="0" tIns="0" rIns="0" bIns="0" rtlCol="0" anchor="ctr"/>
          <a:lstStyle/>
          <a:p>
            <a:pPr marL="0" indent="0">
              <a:buNone/>
            </a:pPr>
            <a:r>
              <a:rPr lang="en-US" sz="1300" b="1" dirty="0">
                <a:solidFill>
                  <a:srgbClr val="FFFFFF"/>
                </a:solidFill>
                <a:latin typeface="Calibri" pitchFamily="34" charset="0"/>
                <a:ea typeface="Calibri" pitchFamily="34" charset="-122"/>
                <a:cs typeface="Calibri" pitchFamily="34" charset="-120"/>
              </a:rPr>
              <a:t>Sedona Intercept Lot</a:t>
            </a:r>
            <a:endParaRPr lang="en-US" sz="1300" dirty="0"/>
          </a:p>
        </p:txBody>
      </p:sp>
      <p:sp>
        <p:nvSpPr>
          <p:cNvPr id="14" name="Text 12"/>
          <p:cNvSpPr/>
          <p:nvPr/>
        </p:nvSpPr>
        <p:spPr>
          <a:xfrm>
            <a:off x="1792224" y="1645920"/>
            <a:ext cx="3035808" cy="694944"/>
          </a:xfrm>
          <a:prstGeom prst="rect">
            <a:avLst/>
          </a:prstGeom>
          <a:noFill/>
          <a:ln/>
        </p:spPr>
        <p:txBody>
          <a:bodyPr wrap="square" lIns="0" tIns="0" rIns="0" bIns="0" rtlCol="0" anchor="t"/>
          <a:lstStyle/>
          <a:p>
            <a:pPr marL="0" indent="0">
              <a:buNone/>
            </a:pPr>
            <a:r>
              <a:rPr lang="en-US" sz="950" dirty="0">
                <a:solidFill>
                  <a:srgbClr val="7BBFB0"/>
                </a:solidFill>
                <a:latin typeface="Calibri" pitchFamily="34" charset="0"/>
                <a:ea typeface="Calibri" pitchFamily="34" charset="-122"/>
                <a:cs typeface="Calibri" pitchFamily="34" charset="-120"/>
              </a:rPr>
              <a:t>A $25 million parking intercept facility. No demonstrated ridership model. No clear operational plan. No analysis of whether transit behavior in Sedona actually supports this investment at this scale.</a:t>
            </a:r>
            <a:endParaRPr lang="en-US" sz="950" dirty="0"/>
          </a:p>
        </p:txBody>
      </p:sp>
      <p:sp>
        <p:nvSpPr>
          <p:cNvPr id="15" name="Shape 13"/>
          <p:cNvSpPr/>
          <p:nvPr/>
        </p:nvSpPr>
        <p:spPr>
          <a:xfrm>
            <a:off x="201168" y="2487168"/>
            <a:ext cx="4754880" cy="1152144"/>
          </a:xfrm>
          <a:prstGeom prst="rect">
            <a:avLst/>
          </a:prstGeom>
          <a:solidFill>
            <a:srgbClr val="0F2430"/>
          </a:solidFill>
          <a:ln w="12700">
            <a:solidFill>
              <a:srgbClr val="C0392B">
                <a:alpha val="40000"/>
              </a:srgbClr>
            </a:solidFill>
            <a:prstDash val="solid"/>
          </a:ln>
        </p:spPr>
        <p:txBody>
          <a:bodyPr/>
          <a:lstStyle/>
          <a:p>
            <a:endParaRPr lang="en-US"/>
          </a:p>
        </p:txBody>
      </p:sp>
      <p:sp>
        <p:nvSpPr>
          <p:cNvPr id="16" name="Shape 14"/>
          <p:cNvSpPr/>
          <p:nvPr/>
        </p:nvSpPr>
        <p:spPr>
          <a:xfrm>
            <a:off x="201168" y="2487168"/>
            <a:ext cx="4754880" cy="45720"/>
          </a:xfrm>
          <a:prstGeom prst="rect">
            <a:avLst/>
          </a:prstGeom>
          <a:solidFill>
            <a:srgbClr val="C0392B"/>
          </a:solidFill>
          <a:ln w="12700">
            <a:solidFill>
              <a:srgbClr val="C0392B"/>
            </a:solidFill>
            <a:prstDash val="solid"/>
          </a:ln>
        </p:spPr>
        <p:txBody>
          <a:bodyPr/>
          <a:lstStyle/>
          <a:p>
            <a:endParaRPr lang="en-US"/>
          </a:p>
        </p:txBody>
      </p:sp>
      <p:sp>
        <p:nvSpPr>
          <p:cNvPr id="17" name="Shape 15"/>
          <p:cNvSpPr/>
          <p:nvPr/>
        </p:nvSpPr>
        <p:spPr>
          <a:xfrm>
            <a:off x="201168" y="2532888"/>
            <a:ext cx="1463040" cy="1106424"/>
          </a:xfrm>
          <a:prstGeom prst="rect">
            <a:avLst/>
          </a:prstGeom>
          <a:solidFill>
            <a:srgbClr val="C0392B">
              <a:alpha val="12000"/>
            </a:srgbClr>
          </a:solidFill>
          <a:ln w="12700">
            <a:solidFill>
              <a:srgbClr val="C0392B">
                <a:alpha val="12000"/>
              </a:srgbClr>
            </a:solidFill>
            <a:prstDash val="solid"/>
          </a:ln>
        </p:spPr>
        <p:txBody>
          <a:bodyPr/>
          <a:lstStyle/>
          <a:p>
            <a:endParaRPr lang="en-US"/>
          </a:p>
        </p:txBody>
      </p:sp>
      <p:sp>
        <p:nvSpPr>
          <p:cNvPr id="18" name="Shape 16"/>
          <p:cNvSpPr/>
          <p:nvPr/>
        </p:nvSpPr>
        <p:spPr>
          <a:xfrm>
            <a:off x="1664208" y="2487168"/>
            <a:ext cx="18288" cy="1152144"/>
          </a:xfrm>
          <a:prstGeom prst="rect">
            <a:avLst/>
          </a:prstGeom>
          <a:solidFill>
            <a:srgbClr val="C0392B">
              <a:alpha val="28000"/>
            </a:srgbClr>
          </a:solidFill>
          <a:ln w="12700">
            <a:solidFill>
              <a:srgbClr val="C0392B">
                <a:alpha val="28000"/>
              </a:srgbClr>
            </a:solidFill>
            <a:prstDash val="solid"/>
          </a:ln>
        </p:spPr>
        <p:txBody>
          <a:bodyPr/>
          <a:lstStyle/>
          <a:p>
            <a:endParaRPr lang="en-US"/>
          </a:p>
        </p:txBody>
      </p:sp>
      <p:sp>
        <p:nvSpPr>
          <p:cNvPr id="19" name="Text 17"/>
          <p:cNvSpPr/>
          <p:nvPr/>
        </p:nvSpPr>
        <p:spPr>
          <a:xfrm>
            <a:off x="274320" y="2651760"/>
            <a:ext cx="1316736" cy="512064"/>
          </a:xfrm>
          <a:prstGeom prst="rect">
            <a:avLst/>
          </a:prstGeom>
          <a:noFill/>
          <a:ln/>
        </p:spPr>
        <p:txBody>
          <a:bodyPr wrap="square" lIns="0" tIns="0" rIns="0" bIns="0" rtlCol="0" anchor="ctr"/>
          <a:lstStyle/>
          <a:p>
            <a:pPr marL="0" indent="0" algn="ctr">
              <a:buNone/>
            </a:pPr>
            <a:r>
              <a:rPr lang="en-US" sz="1800" b="1" dirty="0">
                <a:solidFill>
                  <a:srgbClr val="FFFFFF"/>
                </a:solidFill>
                <a:latin typeface="Calibri" pitchFamily="34" charset="0"/>
                <a:ea typeface="Calibri" pitchFamily="34" charset="-122"/>
                <a:cs typeface="Calibri" pitchFamily="34" charset="-120"/>
              </a:rPr>
              <a:t>$49,170,000</a:t>
            </a:r>
            <a:endParaRPr lang="en-US" sz="1800" dirty="0"/>
          </a:p>
        </p:txBody>
      </p:sp>
      <p:sp>
        <p:nvSpPr>
          <p:cNvPr id="20" name="Text 18"/>
          <p:cNvSpPr/>
          <p:nvPr/>
        </p:nvSpPr>
        <p:spPr>
          <a:xfrm>
            <a:off x="274320" y="3182112"/>
            <a:ext cx="1316736" cy="256032"/>
          </a:xfrm>
          <a:prstGeom prst="rect">
            <a:avLst/>
          </a:prstGeom>
          <a:noFill/>
          <a:ln/>
        </p:spPr>
        <p:txBody>
          <a:bodyPr wrap="square" rtlCol="0" anchor="ctr"/>
          <a:lstStyle/>
          <a:p>
            <a:pPr marL="0" indent="0" algn="ctr">
              <a:buNone/>
            </a:pPr>
            <a:r>
              <a:rPr lang="en-US" sz="700" b="1" kern="0" spc="50" dirty="0">
                <a:solidFill>
                  <a:srgbClr val="C0392B"/>
                </a:solidFill>
              </a:rPr>
              <a:t>PROPERTY ACQUISITION</a:t>
            </a:r>
            <a:endParaRPr lang="en-US" sz="700" dirty="0"/>
          </a:p>
        </p:txBody>
      </p:sp>
      <p:sp>
        <p:nvSpPr>
          <p:cNvPr id="21" name="Text 19"/>
          <p:cNvSpPr/>
          <p:nvPr/>
        </p:nvSpPr>
        <p:spPr>
          <a:xfrm>
            <a:off x="1792224" y="2578608"/>
            <a:ext cx="3035808" cy="274320"/>
          </a:xfrm>
          <a:prstGeom prst="rect">
            <a:avLst/>
          </a:prstGeom>
          <a:noFill/>
          <a:ln/>
        </p:spPr>
        <p:txBody>
          <a:bodyPr wrap="square" lIns="0" tIns="0" rIns="0" bIns="0" rtlCol="0" anchor="ctr"/>
          <a:lstStyle/>
          <a:p>
            <a:pPr marL="0" indent="0">
              <a:buNone/>
            </a:pPr>
            <a:r>
              <a:rPr lang="en-US" sz="1300" b="1" dirty="0">
                <a:solidFill>
                  <a:srgbClr val="FFFFFF"/>
                </a:solidFill>
                <a:latin typeface="Calibri" pitchFamily="34" charset="0"/>
                <a:ea typeface="Calibri" pitchFamily="34" charset="-122"/>
                <a:cs typeface="Calibri" pitchFamily="34" charset="-120"/>
              </a:rPr>
              <a:t>Acquisition of the Brewer Road School</a:t>
            </a:r>
            <a:endParaRPr lang="en-US" sz="1300" dirty="0"/>
          </a:p>
        </p:txBody>
      </p:sp>
      <p:sp>
        <p:nvSpPr>
          <p:cNvPr id="22" name="Text 20"/>
          <p:cNvSpPr/>
          <p:nvPr/>
        </p:nvSpPr>
        <p:spPr>
          <a:xfrm>
            <a:off x="1792224" y="2889504"/>
            <a:ext cx="3035808" cy="694944"/>
          </a:xfrm>
          <a:prstGeom prst="rect">
            <a:avLst/>
          </a:prstGeom>
          <a:noFill/>
          <a:ln/>
        </p:spPr>
        <p:txBody>
          <a:bodyPr wrap="square" lIns="0" tIns="0" rIns="0" bIns="0" rtlCol="0" anchor="t"/>
          <a:lstStyle/>
          <a:p>
            <a:pPr marL="0" indent="0">
              <a:buNone/>
            </a:pPr>
            <a:r>
              <a:rPr lang="en-US" sz="950" dirty="0">
                <a:solidFill>
                  <a:srgbClr val="7BBFB0"/>
                </a:solidFill>
                <a:latin typeface="Calibri" pitchFamily="34" charset="0"/>
                <a:ea typeface="Calibri" pitchFamily="34" charset="-122"/>
                <a:cs typeface="Calibri" pitchFamily="34" charset="-120"/>
              </a:rPr>
              <a:t>83 years to break even with paying the lease rates and inflationary raises we are paying now.</a:t>
            </a:r>
            <a:endParaRPr lang="en-US" sz="950" dirty="0"/>
          </a:p>
        </p:txBody>
      </p:sp>
      <p:sp>
        <p:nvSpPr>
          <p:cNvPr id="23" name="Shape 21"/>
          <p:cNvSpPr/>
          <p:nvPr/>
        </p:nvSpPr>
        <p:spPr>
          <a:xfrm>
            <a:off x="201168" y="3730752"/>
            <a:ext cx="4754880" cy="1152144"/>
          </a:xfrm>
          <a:prstGeom prst="rect">
            <a:avLst/>
          </a:prstGeom>
          <a:solidFill>
            <a:srgbClr val="0F2430"/>
          </a:solidFill>
          <a:ln w="12700">
            <a:solidFill>
              <a:srgbClr val="F4C242">
                <a:alpha val="40000"/>
              </a:srgbClr>
            </a:solidFill>
            <a:prstDash val="solid"/>
          </a:ln>
        </p:spPr>
        <p:txBody>
          <a:bodyPr/>
          <a:lstStyle/>
          <a:p>
            <a:endParaRPr lang="en-US"/>
          </a:p>
        </p:txBody>
      </p:sp>
      <p:sp>
        <p:nvSpPr>
          <p:cNvPr id="24" name="Shape 22"/>
          <p:cNvSpPr/>
          <p:nvPr/>
        </p:nvSpPr>
        <p:spPr>
          <a:xfrm>
            <a:off x="201168" y="3730752"/>
            <a:ext cx="4754880" cy="45720"/>
          </a:xfrm>
          <a:prstGeom prst="rect">
            <a:avLst/>
          </a:prstGeom>
          <a:solidFill>
            <a:srgbClr val="F4C242"/>
          </a:solidFill>
          <a:ln w="12700">
            <a:solidFill>
              <a:srgbClr val="F4C242"/>
            </a:solidFill>
            <a:prstDash val="solid"/>
          </a:ln>
        </p:spPr>
        <p:txBody>
          <a:bodyPr/>
          <a:lstStyle/>
          <a:p>
            <a:endParaRPr lang="en-US"/>
          </a:p>
        </p:txBody>
      </p:sp>
      <p:sp>
        <p:nvSpPr>
          <p:cNvPr id="25" name="Shape 23"/>
          <p:cNvSpPr/>
          <p:nvPr/>
        </p:nvSpPr>
        <p:spPr>
          <a:xfrm>
            <a:off x="201168" y="3776472"/>
            <a:ext cx="1463040" cy="1106424"/>
          </a:xfrm>
          <a:prstGeom prst="rect">
            <a:avLst/>
          </a:prstGeom>
          <a:solidFill>
            <a:srgbClr val="F4C242">
              <a:alpha val="12000"/>
            </a:srgbClr>
          </a:solidFill>
          <a:ln w="12700">
            <a:solidFill>
              <a:srgbClr val="F4C242">
                <a:alpha val="12000"/>
              </a:srgbClr>
            </a:solidFill>
            <a:prstDash val="solid"/>
          </a:ln>
        </p:spPr>
        <p:txBody>
          <a:bodyPr/>
          <a:lstStyle/>
          <a:p>
            <a:endParaRPr lang="en-US"/>
          </a:p>
        </p:txBody>
      </p:sp>
      <p:sp>
        <p:nvSpPr>
          <p:cNvPr id="26" name="Shape 24"/>
          <p:cNvSpPr/>
          <p:nvPr/>
        </p:nvSpPr>
        <p:spPr>
          <a:xfrm>
            <a:off x="1664208" y="3730752"/>
            <a:ext cx="18288" cy="1152144"/>
          </a:xfrm>
          <a:prstGeom prst="rect">
            <a:avLst/>
          </a:prstGeom>
          <a:solidFill>
            <a:srgbClr val="F4C242">
              <a:alpha val="28000"/>
            </a:srgbClr>
          </a:solidFill>
          <a:ln w="12700">
            <a:solidFill>
              <a:srgbClr val="F4C242">
                <a:alpha val="28000"/>
              </a:srgbClr>
            </a:solidFill>
            <a:prstDash val="solid"/>
          </a:ln>
        </p:spPr>
        <p:txBody>
          <a:bodyPr/>
          <a:lstStyle/>
          <a:p>
            <a:endParaRPr lang="en-US"/>
          </a:p>
        </p:txBody>
      </p:sp>
      <p:sp>
        <p:nvSpPr>
          <p:cNvPr id="27" name="Text 25"/>
          <p:cNvSpPr/>
          <p:nvPr/>
        </p:nvSpPr>
        <p:spPr>
          <a:xfrm>
            <a:off x="274320" y="3895344"/>
            <a:ext cx="1316736" cy="512064"/>
          </a:xfrm>
          <a:prstGeom prst="rect">
            <a:avLst/>
          </a:prstGeom>
          <a:noFill/>
          <a:ln/>
        </p:spPr>
        <p:txBody>
          <a:bodyPr wrap="square" lIns="0" tIns="0" rIns="0" bIns="0" rtlCol="0" anchor="ctr"/>
          <a:lstStyle/>
          <a:p>
            <a:pPr marL="0" indent="0" algn="ctr">
              <a:buNone/>
            </a:pPr>
            <a:r>
              <a:rPr lang="en-US" sz="1800" b="1" dirty="0">
                <a:solidFill>
                  <a:srgbClr val="FFFFFF"/>
                </a:solidFill>
                <a:latin typeface="Calibri" pitchFamily="34" charset="0"/>
                <a:ea typeface="Calibri" pitchFamily="34" charset="-122"/>
                <a:cs typeface="Calibri" pitchFamily="34" charset="-120"/>
              </a:rPr>
              <a:t>$33,668,000</a:t>
            </a:r>
            <a:endParaRPr lang="en-US" sz="1800" dirty="0"/>
          </a:p>
        </p:txBody>
      </p:sp>
      <p:sp>
        <p:nvSpPr>
          <p:cNvPr id="28" name="Text 26"/>
          <p:cNvSpPr/>
          <p:nvPr/>
        </p:nvSpPr>
        <p:spPr>
          <a:xfrm>
            <a:off x="274320" y="4425696"/>
            <a:ext cx="1316736" cy="256032"/>
          </a:xfrm>
          <a:prstGeom prst="rect">
            <a:avLst/>
          </a:prstGeom>
          <a:noFill/>
          <a:ln/>
        </p:spPr>
        <p:txBody>
          <a:bodyPr wrap="square" rtlCol="0" anchor="ctr"/>
          <a:lstStyle/>
          <a:p>
            <a:pPr marL="0" indent="0" algn="ctr">
              <a:buNone/>
            </a:pPr>
            <a:r>
              <a:rPr lang="en-US" sz="700" b="1" kern="0" spc="50" dirty="0">
                <a:solidFill>
                  <a:srgbClr val="F4C242"/>
                </a:solidFill>
              </a:rPr>
              <a:t>FACILITIES &amp; INFRASTRUCTURE</a:t>
            </a:r>
            <a:endParaRPr lang="en-US" sz="700" dirty="0"/>
          </a:p>
        </p:txBody>
      </p:sp>
      <p:sp>
        <p:nvSpPr>
          <p:cNvPr id="29" name="Text 27"/>
          <p:cNvSpPr/>
          <p:nvPr/>
        </p:nvSpPr>
        <p:spPr>
          <a:xfrm>
            <a:off x="1792224" y="3822192"/>
            <a:ext cx="3035808" cy="274320"/>
          </a:xfrm>
          <a:prstGeom prst="rect">
            <a:avLst/>
          </a:prstGeom>
          <a:noFill/>
          <a:ln/>
        </p:spPr>
        <p:txBody>
          <a:bodyPr wrap="square" lIns="0" tIns="0" rIns="0" bIns="0" rtlCol="0" anchor="ctr"/>
          <a:lstStyle/>
          <a:p>
            <a:pPr marL="0" indent="0">
              <a:buNone/>
            </a:pPr>
            <a:r>
              <a:rPr lang="en-US" sz="1300" b="1" dirty="0">
                <a:solidFill>
                  <a:srgbClr val="FFFFFF"/>
                </a:solidFill>
                <a:latin typeface="Calibri" pitchFamily="34" charset="0"/>
                <a:ea typeface="Calibri" pitchFamily="34" charset="-122"/>
                <a:cs typeface="Calibri" pitchFamily="34" charset="-120"/>
              </a:rPr>
              <a:t>Bus Barn &amp; Roadway Improvements</a:t>
            </a:r>
            <a:endParaRPr lang="en-US" sz="1300" dirty="0"/>
          </a:p>
        </p:txBody>
      </p:sp>
      <p:sp>
        <p:nvSpPr>
          <p:cNvPr id="30" name="Text 28"/>
          <p:cNvSpPr/>
          <p:nvPr/>
        </p:nvSpPr>
        <p:spPr>
          <a:xfrm>
            <a:off x="1792224" y="4133088"/>
            <a:ext cx="3035808" cy="694944"/>
          </a:xfrm>
          <a:prstGeom prst="rect">
            <a:avLst/>
          </a:prstGeom>
          <a:noFill/>
          <a:ln/>
        </p:spPr>
        <p:txBody>
          <a:bodyPr wrap="square" lIns="0" tIns="0" rIns="0" bIns="0" rtlCol="0" anchor="t"/>
          <a:lstStyle/>
          <a:p>
            <a:pPr marL="0" indent="0">
              <a:buNone/>
            </a:pPr>
            <a:r>
              <a:rPr lang="en-US" sz="950" dirty="0">
                <a:solidFill>
                  <a:srgbClr val="7BBFB0"/>
                </a:solidFill>
                <a:latin typeface="Calibri" pitchFamily="34" charset="0"/>
                <a:ea typeface="Calibri" pitchFamily="34" charset="-122"/>
                <a:cs typeface="Calibri" pitchFamily="34" charset="-120"/>
              </a:rPr>
              <a:t>A $35M bus barn facility — including a gas station, while the city simultaneously pursues electrification. The planned amenities exceed what is available to our own citizens and other city employees. A facility this lavish raises serious questions about priorities.</a:t>
            </a:r>
            <a:endParaRPr lang="en-US" sz="950" dirty="0"/>
          </a:p>
        </p:txBody>
      </p:sp>
      <p:sp>
        <p:nvSpPr>
          <p:cNvPr id="31" name="Text 29"/>
          <p:cNvSpPr/>
          <p:nvPr/>
        </p:nvSpPr>
        <p:spPr>
          <a:xfrm>
            <a:off x="5120640" y="1225296"/>
            <a:ext cx="3858768" cy="182880"/>
          </a:xfrm>
          <a:prstGeom prst="rect">
            <a:avLst/>
          </a:prstGeom>
          <a:noFill/>
          <a:ln/>
        </p:spPr>
        <p:txBody>
          <a:bodyPr wrap="square" rtlCol="0" anchor="ctr"/>
          <a:lstStyle/>
          <a:p>
            <a:pPr marL="0" indent="0">
              <a:buNone/>
            </a:pPr>
            <a:r>
              <a:rPr lang="en-US" sz="800" b="1" kern="0" spc="250" dirty="0">
                <a:solidFill>
                  <a:srgbClr val="C0392B"/>
                </a:solidFill>
              </a:rPr>
              <a:t>THE MATH</a:t>
            </a:r>
            <a:endParaRPr lang="en-US" sz="800" dirty="0"/>
          </a:p>
        </p:txBody>
      </p:sp>
      <p:sp>
        <p:nvSpPr>
          <p:cNvPr id="32" name="Text 30"/>
          <p:cNvSpPr/>
          <p:nvPr/>
        </p:nvSpPr>
        <p:spPr>
          <a:xfrm>
            <a:off x="5120640" y="1481328"/>
            <a:ext cx="3767328" cy="201168"/>
          </a:xfrm>
          <a:prstGeom prst="rect">
            <a:avLst/>
          </a:prstGeom>
          <a:noFill/>
          <a:ln/>
        </p:spPr>
        <p:txBody>
          <a:bodyPr wrap="square" rtlCol="0" anchor="ctr"/>
          <a:lstStyle/>
          <a:p>
            <a:pPr marL="0" indent="0">
              <a:buNone/>
            </a:pPr>
            <a:r>
              <a:rPr lang="en-US" sz="900" b="1" dirty="0">
                <a:solidFill>
                  <a:srgbClr val="FFFFFF"/>
                </a:solidFill>
                <a:latin typeface="Calibri" pitchFamily="34" charset="0"/>
                <a:ea typeface="Calibri" pitchFamily="34" charset="-122"/>
                <a:cs typeface="Calibri" pitchFamily="34" charset="-120"/>
              </a:rPr>
              <a:t>Total City Cash &amp; Investments</a:t>
            </a:r>
            <a:endParaRPr lang="en-US" sz="900" dirty="0"/>
          </a:p>
        </p:txBody>
      </p:sp>
      <p:sp>
        <p:nvSpPr>
          <p:cNvPr id="33" name="Shape 31"/>
          <p:cNvSpPr/>
          <p:nvPr/>
        </p:nvSpPr>
        <p:spPr>
          <a:xfrm>
            <a:off x="5120640" y="1700784"/>
            <a:ext cx="3767328" cy="237744"/>
          </a:xfrm>
          <a:prstGeom prst="rect">
            <a:avLst/>
          </a:prstGeom>
          <a:solidFill>
            <a:srgbClr val="0A1820"/>
          </a:solidFill>
          <a:ln w="12700">
            <a:solidFill>
              <a:srgbClr val="2BAE8E">
                <a:alpha val="20000"/>
              </a:srgbClr>
            </a:solidFill>
            <a:prstDash val="solid"/>
          </a:ln>
        </p:spPr>
        <p:txBody>
          <a:bodyPr/>
          <a:lstStyle/>
          <a:p>
            <a:endParaRPr lang="en-US"/>
          </a:p>
        </p:txBody>
      </p:sp>
      <p:sp>
        <p:nvSpPr>
          <p:cNvPr id="34" name="Shape 32"/>
          <p:cNvSpPr/>
          <p:nvPr/>
        </p:nvSpPr>
        <p:spPr>
          <a:xfrm>
            <a:off x="5120640" y="1700784"/>
            <a:ext cx="3145719" cy="237744"/>
          </a:xfrm>
          <a:prstGeom prst="rect">
            <a:avLst/>
          </a:prstGeom>
          <a:solidFill>
            <a:srgbClr val="2BAE8E">
              <a:alpha val="45000"/>
            </a:srgbClr>
          </a:solidFill>
          <a:ln w="12700">
            <a:solidFill>
              <a:srgbClr val="2BAE8E">
                <a:alpha val="45000"/>
              </a:srgbClr>
            </a:solidFill>
            <a:prstDash val="solid"/>
          </a:ln>
        </p:spPr>
        <p:txBody>
          <a:bodyPr/>
          <a:lstStyle/>
          <a:p>
            <a:endParaRPr lang="en-US"/>
          </a:p>
        </p:txBody>
      </p:sp>
      <p:sp>
        <p:nvSpPr>
          <p:cNvPr id="35" name="Text 33"/>
          <p:cNvSpPr/>
          <p:nvPr/>
        </p:nvSpPr>
        <p:spPr>
          <a:xfrm>
            <a:off x="5193792" y="1700784"/>
            <a:ext cx="3657600" cy="237744"/>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$91,040,975</a:t>
            </a:r>
            <a:endParaRPr lang="en-US" sz="1100" dirty="0"/>
          </a:p>
        </p:txBody>
      </p:sp>
      <p:sp>
        <p:nvSpPr>
          <p:cNvPr id="36" name="Text 34"/>
          <p:cNvSpPr/>
          <p:nvPr/>
        </p:nvSpPr>
        <p:spPr>
          <a:xfrm>
            <a:off x="5120640" y="1956816"/>
            <a:ext cx="3767328" cy="182880"/>
          </a:xfrm>
          <a:prstGeom prst="rect">
            <a:avLst/>
          </a:prstGeom>
          <a:noFill/>
          <a:ln/>
        </p:spPr>
        <p:txBody>
          <a:bodyPr wrap="square" rtlCol="0" anchor="ctr"/>
          <a:lstStyle/>
          <a:p>
            <a:pPr marL="0" indent="0">
              <a:buNone/>
            </a:pPr>
            <a:r>
              <a:rPr lang="en-US" sz="850" i="1" dirty="0">
                <a:solidFill>
                  <a:srgbClr val="7BBFB0"/>
                </a:solidFill>
                <a:latin typeface="Calibri" pitchFamily="34" charset="0"/>
                <a:ea typeface="Calibri" pitchFamily="34" charset="-122"/>
                <a:cs typeface="Calibri" pitchFamily="34" charset="-120"/>
              </a:rPr>
              <a:t>Everything the city has</a:t>
            </a:r>
            <a:endParaRPr lang="en-US" sz="850" dirty="0"/>
          </a:p>
        </p:txBody>
      </p:sp>
      <p:sp>
        <p:nvSpPr>
          <p:cNvPr id="37" name="Text 35"/>
          <p:cNvSpPr/>
          <p:nvPr/>
        </p:nvSpPr>
        <p:spPr>
          <a:xfrm>
            <a:off x="5120640" y="2194560"/>
            <a:ext cx="3767328" cy="201168"/>
          </a:xfrm>
          <a:prstGeom prst="rect">
            <a:avLst/>
          </a:prstGeom>
          <a:noFill/>
          <a:ln/>
        </p:spPr>
        <p:txBody>
          <a:bodyPr wrap="square" rtlCol="0" anchor="ctr"/>
          <a:lstStyle/>
          <a:p>
            <a:pPr marL="0" indent="0">
              <a:buNone/>
            </a:pPr>
            <a:r>
              <a:rPr lang="en-US" sz="900" b="1" dirty="0">
                <a:solidFill>
                  <a:srgbClr val="FFFFFF"/>
                </a:solidFill>
                <a:latin typeface="Calibri" pitchFamily="34" charset="0"/>
                <a:ea typeface="Calibri" pitchFamily="34" charset="-122"/>
                <a:cs typeface="Calibri" pitchFamily="34" charset="-120"/>
              </a:rPr>
              <a:t>These 3 projects combined</a:t>
            </a:r>
            <a:endParaRPr lang="en-US" sz="900" dirty="0"/>
          </a:p>
        </p:txBody>
      </p:sp>
      <p:sp>
        <p:nvSpPr>
          <p:cNvPr id="38" name="Shape 36"/>
          <p:cNvSpPr/>
          <p:nvPr/>
        </p:nvSpPr>
        <p:spPr>
          <a:xfrm>
            <a:off x="5120640" y="2414016"/>
            <a:ext cx="3767328" cy="237744"/>
          </a:xfrm>
          <a:prstGeom prst="rect">
            <a:avLst/>
          </a:prstGeom>
          <a:solidFill>
            <a:srgbClr val="0A1820"/>
          </a:solidFill>
          <a:ln w="12700">
            <a:solidFill>
              <a:srgbClr val="C0392B">
                <a:alpha val="20000"/>
              </a:srgbClr>
            </a:solidFill>
            <a:prstDash val="solid"/>
          </a:ln>
        </p:spPr>
        <p:txBody>
          <a:bodyPr/>
          <a:lstStyle/>
          <a:p>
            <a:endParaRPr lang="en-US"/>
          </a:p>
        </p:txBody>
      </p:sp>
      <p:sp>
        <p:nvSpPr>
          <p:cNvPr id="39" name="Shape 37"/>
          <p:cNvSpPr/>
          <p:nvPr/>
        </p:nvSpPr>
        <p:spPr>
          <a:xfrm>
            <a:off x="5120640" y="2414016"/>
            <a:ext cx="3767328" cy="237744"/>
          </a:xfrm>
          <a:prstGeom prst="rect">
            <a:avLst/>
          </a:prstGeom>
          <a:solidFill>
            <a:srgbClr val="C0392B">
              <a:alpha val="45000"/>
            </a:srgbClr>
          </a:solidFill>
          <a:ln w="12700">
            <a:solidFill>
              <a:srgbClr val="C0392B">
                <a:alpha val="45000"/>
              </a:srgbClr>
            </a:solidFill>
            <a:prstDash val="solid"/>
          </a:ln>
        </p:spPr>
        <p:txBody>
          <a:bodyPr/>
          <a:lstStyle/>
          <a:p>
            <a:endParaRPr lang="en-US"/>
          </a:p>
        </p:txBody>
      </p:sp>
      <p:sp>
        <p:nvSpPr>
          <p:cNvPr id="40" name="Text 38"/>
          <p:cNvSpPr/>
          <p:nvPr/>
        </p:nvSpPr>
        <p:spPr>
          <a:xfrm>
            <a:off x="5193792" y="2414016"/>
            <a:ext cx="3657600" cy="237744"/>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$107,778,000</a:t>
            </a:r>
            <a:endParaRPr lang="en-US" sz="1100" dirty="0"/>
          </a:p>
        </p:txBody>
      </p:sp>
      <p:sp>
        <p:nvSpPr>
          <p:cNvPr id="41" name="Text 39"/>
          <p:cNvSpPr/>
          <p:nvPr/>
        </p:nvSpPr>
        <p:spPr>
          <a:xfrm>
            <a:off x="5120640" y="2670048"/>
            <a:ext cx="3767328" cy="182880"/>
          </a:xfrm>
          <a:prstGeom prst="rect">
            <a:avLst/>
          </a:prstGeom>
          <a:noFill/>
          <a:ln/>
        </p:spPr>
        <p:txBody>
          <a:bodyPr wrap="square" rtlCol="0" anchor="ctr"/>
          <a:lstStyle/>
          <a:p>
            <a:pPr marL="0" indent="0">
              <a:buNone/>
            </a:pPr>
            <a:r>
              <a:rPr lang="en-US" sz="850" i="1" dirty="0">
                <a:solidFill>
                  <a:srgbClr val="7BBFB0"/>
                </a:solidFill>
                <a:latin typeface="Calibri" pitchFamily="34" charset="0"/>
                <a:ea typeface="Calibri" pitchFamily="34" charset="-122"/>
                <a:cs typeface="Calibri" pitchFamily="34" charset="-120"/>
              </a:rPr>
              <a:t>Exceeds all reserves by $18M+</a:t>
            </a:r>
            <a:endParaRPr lang="en-US" sz="850" dirty="0"/>
          </a:p>
        </p:txBody>
      </p:sp>
      <p:sp>
        <p:nvSpPr>
          <p:cNvPr id="42" name="Text 40"/>
          <p:cNvSpPr/>
          <p:nvPr/>
        </p:nvSpPr>
        <p:spPr>
          <a:xfrm>
            <a:off x="5120640" y="2907792"/>
            <a:ext cx="3767328" cy="201168"/>
          </a:xfrm>
          <a:prstGeom prst="rect">
            <a:avLst/>
          </a:prstGeom>
          <a:noFill/>
          <a:ln/>
        </p:spPr>
        <p:txBody>
          <a:bodyPr wrap="square" rtlCol="0" anchor="ctr"/>
          <a:lstStyle/>
          <a:p>
            <a:pPr marL="0" indent="0">
              <a:buNone/>
            </a:pPr>
            <a:r>
              <a:rPr lang="en-US" sz="900" b="1" dirty="0">
                <a:solidFill>
                  <a:srgbClr val="FFFFFF"/>
                </a:solidFill>
                <a:latin typeface="Calibri" pitchFamily="34" charset="0"/>
                <a:ea typeface="Calibri" pitchFamily="34" charset="-122"/>
                <a:cs typeface="Calibri" pitchFamily="34" charset="-120"/>
              </a:rPr>
              <a:t>Existing Total Liabilities</a:t>
            </a:r>
            <a:endParaRPr lang="en-US" sz="900" dirty="0"/>
          </a:p>
        </p:txBody>
      </p:sp>
      <p:sp>
        <p:nvSpPr>
          <p:cNvPr id="43" name="Shape 41"/>
          <p:cNvSpPr/>
          <p:nvPr/>
        </p:nvSpPr>
        <p:spPr>
          <a:xfrm>
            <a:off x="5120640" y="3127248"/>
            <a:ext cx="3767328" cy="237744"/>
          </a:xfrm>
          <a:prstGeom prst="rect">
            <a:avLst/>
          </a:prstGeom>
          <a:solidFill>
            <a:srgbClr val="0A1820"/>
          </a:solidFill>
          <a:ln w="12700">
            <a:solidFill>
              <a:srgbClr val="E07B4F">
                <a:alpha val="20000"/>
              </a:srgbClr>
            </a:solidFill>
            <a:prstDash val="solid"/>
          </a:ln>
        </p:spPr>
        <p:txBody>
          <a:bodyPr/>
          <a:lstStyle/>
          <a:p>
            <a:endParaRPr lang="en-US"/>
          </a:p>
        </p:txBody>
      </p:sp>
      <p:sp>
        <p:nvSpPr>
          <p:cNvPr id="44" name="Shape 42"/>
          <p:cNvSpPr/>
          <p:nvPr/>
        </p:nvSpPr>
        <p:spPr>
          <a:xfrm>
            <a:off x="5120640" y="3127248"/>
            <a:ext cx="3160788" cy="237744"/>
          </a:xfrm>
          <a:prstGeom prst="rect">
            <a:avLst/>
          </a:prstGeom>
          <a:solidFill>
            <a:srgbClr val="E07B4F">
              <a:alpha val="45000"/>
            </a:srgbClr>
          </a:solidFill>
          <a:ln w="12700">
            <a:solidFill>
              <a:srgbClr val="E07B4F">
                <a:alpha val="45000"/>
              </a:srgbClr>
            </a:solidFill>
            <a:prstDash val="solid"/>
          </a:ln>
        </p:spPr>
        <p:txBody>
          <a:bodyPr/>
          <a:lstStyle/>
          <a:p>
            <a:endParaRPr lang="en-US"/>
          </a:p>
        </p:txBody>
      </p:sp>
      <p:sp>
        <p:nvSpPr>
          <p:cNvPr id="45" name="Text 43"/>
          <p:cNvSpPr/>
          <p:nvPr/>
        </p:nvSpPr>
        <p:spPr>
          <a:xfrm>
            <a:off x="5193792" y="3127248"/>
            <a:ext cx="3657600" cy="237744"/>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$91,559,125</a:t>
            </a:r>
            <a:endParaRPr lang="en-US" sz="1100" dirty="0"/>
          </a:p>
        </p:txBody>
      </p:sp>
      <p:sp>
        <p:nvSpPr>
          <p:cNvPr id="46" name="Text 44"/>
          <p:cNvSpPr/>
          <p:nvPr/>
        </p:nvSpPr>
        <p:spPr>
          <a:xfrm>
            <a:off x="5120640" y="3383280"/>
            <a:ext cx="3767328" cy="182880"/>
          </a:xfrm>
          <a:prstGeom prst="rect">
            <a:avLst/>
          </a:prstGeom>
          <a:noFill/>
          <a:ln/>
        </p:spPr>
        <p:txBody>
          <a:bodyPr wrap="square" rtlCol="0" anchor="ctr"/>
          <a:lstStyle/>
          <a:p>
            <a:pPr marL="0" indent="0">
              <a:buNone/>
            </a:pPr>
            <a:r>
              <a:rPr lang="en-US" sz="850" i="1" dirty="0">
                <a:solidFill>
                  <a:srgbClr val="7BBFB0"/>
                </a:solidFill>
                <a:latin typeface="Calibri" pitchFamily="34" charset="0"/>
                <a:ea typeface="Calibri" pitchFamily="34" charset="-122"/>
                <a:cs typeface="Calibri" pitchFamily="34" charset="-120"/>
              </a:rPr>
              <a:t>Already owed before new projects</a:t>
            </a:r>
            <a:endParaRPr lang="en-US" sz="850" dirty="0"/>
          </a:p>
        </p:txBody>
      </p:sp>
      <p:sp>
        <p:nvSpPr>
          <p:cNvPr id="47" name="Shape 45"/>
          <p:cNvSpPr/>
          <p:nvPr/>
        </p:nvSpPr>
        <p:spPr>
          <a:xfrm>
            <a:off x="5120640" y="3657600"/>
            <a:ext cx="3858768" cy="1371600"/>
          </a:xfrm>
          <a:prstGeom prst="rect">
            <a:avLst/>
          </a:prstGeom>
          <a:solidFill>
            <a:srgbClr val="C0392B">
              <a:alpha val="12000"/>
            </a:srgbClr>
          </a:solidFill>
          <a:ln w="12700">
            <a:solidFill>
              <a:srgbClr val="C0392B">
                <a:alpha val="40000"/>
              </a:srgbClr>
            </a:solidFill>
            <a:prstDash val="solid"/>
          </a:ln>
        </p:spPr>
        <p:txBody>
          <a:bodyPr/>
          <a:lstStyle/>
          <a:p>
            <a:endParaRPr lang="en-US"/>
          </a:p>
        </p:txBody>
      </p:sp>
      <p:sp>
        <p:nvSpPr>
          <p:cNvPr id="48" name="Shape 46"/>
          <p:cNvSpPr/>
          <p:nvPr/>
        </p:nvSpPr>
        <p:spPr>
          <a:xfrm>
            <a:off x="5120640" y="3657600"/>
            <a:ext cx="3858768" cy="45720"/>
          </a:xfrm>
          <a:prstGeom prst="rect">
            <a:avLst/>
          </a:prstGeom>
          <a:solidFill>
            <a:srgbClr val="C0392B"/>
          </a:solidFill>
          <a:ln w="12700">
            <a:solidFill>
              <a:srgbClr val="C0392B"/>
            </a:solidFill>
            <a:prstDash val="solid"/>
          </a:ln>
        </p:spPr>
        <p:txBody>
          <a:bodyPr/>
          <a:lstStyle/>
          <a:p>
            <a:endParaRPr lang="en-US"/>
          </a:p>
        </p:txBody>
      </p:sp>
      <p:sp>
        <p:nvSpPr>
          <p:cNvPr id="49" name="Text 47"/>
          <p:cNvSpPr/>
          <p:nvPr/>
        </p:nvSpPr>
        <p:spPr>
          <a:xfrm>
            <a:off x="5248656" y="3712464"/>
            <a:ext cx="3675888" cy="182880"/>
          </a:xfrm>
          <a:prstGeom prst="rect">
            <a:avLst/>
          </a:prstGeom>
          <a:noFill/>
          <a:ln/>
        </p:spPr>
        <p:txBody>
          <a:bodyPr wrap="square" rtlCol="0" anchor="ctr"/>
          <a:lstStyle/>
          <a:p>
            <a:pPr marL="0" indent="0">
              <a:buNone/>
            </a:pPr>
            <a:r>
              <a:rPr lang="en-US" sz="800" b="1" kern="0" spc="200" dirty="0">
                <a:solidFill>
                  <a:srgbClr val="C0392B"/>
                </a:solidFill>
              </a:rPr>
              <a:t>COMBINED EXPOSURE</a:t>
            </a:r>
            <a:endParaRPr lang="en-US" sz="800" dirty="0"/>
          </a:p>
        </p:txBody>
      </p:sp>
      <p:sp>
        <p:nvSpPr>
          <p:cNvPr id="50" name="Text 48"/>
          <p:cNvSpPr/>
          <p:nvPr/>
        </p:nvSpPr>
        <p:spPr>
          <a:xfrm>
            <a:off x="5248656" y="3877056"/>
            <a:ext cx="3675888" cy="512064"/>
          </a:xfrm>
          <a:prstGeom prst="rect">
            <a:avLst/>
          </a:prstGeom>
          <a:noFill/>
          <a:ln/>
        </p:spPr>
        <p:txBody>
          <a:bodyPr wrap="square" lIns="0" tIns="0" rIns="0" bIns="0" rtlCol="0" anchor="ctr"/>
          <a:lstStyle/>
          <a:p>
            <a:pPr marL="0" indent="0">
              <a:buNone/>
            </a:pPr>
            <a:r>
              <a:rPr lang="en-US" sz="3400" b="1" dirty="0">
                <a:solidFill>
                  <a:srgbClr val="FFFFFF"/>
                </a:solidFill>
                <a:latin typeface="Calibri" pitchFamily="34" charset="0"/>
                <a:ea typeface="Calibri" pitchFamily="34" charset="-122"/>
                <a:cs typeface="Calibri" pitchFamily="34" charset="-120"/>
              </a:rPr>
              <a:t>$200,000,000+</a:t>
            </a:r>
            <a:endParaRPr lang="en-US" sz="3400" dirty="0"/>
          </a:p>
        </p:txBody>
      </p:sp>
      <p:sp>
        <p:nvSpPr>
          <p:cNvPr id="51" name="Text 49"/>
          <p:cNvSpPr/>
          <p:nvPr/>
        </p:nvSpPr>
        <p:spPr>
          <a:xfrm>
            <a:off x="5248656" y="4370832"/>
            <a:ext cx="3675888" cy="585216"/>
          </a:xfrm>
          <a:prstGeom prst="rect">
            <a:avLst/>
          </a:prstGeom>
          <a:noFill/>
          <a:ln/>
        </p:spPr>
        <p:txBody>
          <a:bodyPr wrap="square" rtlCol="0" anchor="ctr"/>
          <a:lstStyle/>
          <a:p>
            <a:pPr marL="0" indent="0">
              <a:buNone/>
            </a:pPr>
            <a:r>
              <a:rPr lang="en-US" sz="950" dirty="0">
                <a:solidFill>
                  <a:srgbClr val="7BBFB0"/>
                </a:solidFill>
                <a:latin typeface="Calibri" pitchFamily="34" charset="0"/>
                <a:ea typeface="Calibri" pitchFamily="34" charset="-122"/>
                <a:cs typeface="Calibri" pitchFamily="34" charset="-120"/>
              </a:rPr>
              <a:t>New projects + existing liabilities. Against $91M in cash.</a:t>
            </a:r>
            <a:endParaRPr lang="en-US" sz="950" dirty="0"/>
          </a:p>
          <a:p>
            <a:pPr marL="0" indent="0">
              <a:buNone/>
            </a:pPr>
            <a:r>
              <a:rPr lang="en-US" sz="950" dirty="0">
                <a:solidFill>
                  <a:srgbClr val="7BBFB0"/>
                </a:solidFill>
                <a:latin typeface="Calibri" pitchFamily="34" charset="0"/>
                <a:ea typeface="Calibri" pitchFamily="34" charset="-122"/>
                <a:cs typeface="Calibri" pitchFamily="34" charset="-120"/>
              </a:rPr>
              <a:t>This is not fiscal management — this is fiscal recklessness.</a:t>
            </a:r>
            <a:endParaRPr lang="en-US" sz="950" dirty="0"/>
          </a:p>
        </p:txBody>
      </p:sp>
      <p:sp>
        <p:nvSpPr>
          <p:cNvPr id="52" name="Shape 50"/>
          <p:cNvSpPr/>
          <p:nvPr/>
        </p:nvSpPr>
        <p:spPr>
          <a:xfrm>
            <a:off x="201168" y="4901184"/>
            <a:ext cx="8778240" cy="164592"/>
          </a:xfrm>
          <a:prstGeom prst="rect">
            <a:avLst/>
          </a:prstGeom>
          <a:solidFill>
            <a:srgbClr val="C0392B">
              <a:alpha val="12000"/>
            </a:srgbClr>
          </a:solidFill>
          <a:ln w="12700">
            <a:solidFill>
              <a:srgbClr val="C0392B">
                <a:alpha val="28000"/>
              </a:srgbClr>
            </a:solidFill>
            <a:prstDash val="solid"/>
          </a:ln>
        </p:spPr>
        <p:txBody>
          <a:bodyPr/>
          <a:lstStyle/>
          <a:p>
            <a:endParaRPr lang="en-US"/>
          </a:p>
        </p:txBody>
      </p:sp>
      <p:sp>
        <p:nvSpPr>
          <p:cNvPr id="53" name="Text 51"/>
          <p:cNvSpPr/>
          <p:nvPr/>
        </p:nvSpPr>
        <p:spPr>
          <a:xfrm>
            <a:off x="320040" y="4901184"/>
            <a:ext cx="8503920" cy="164592"/>
          </a:xfrm>
          <a:prstGeom prst="rect">
            <a:avLst/>
          </a:prstGeom>
          <a:noFill/>
          <a:ln/>
        </p:spPr>
        <p:txBody>
          <a:bodyPr wrap="square" rtlCol="0" anchor="ctr"/>
          <a:lstStyle/>
          <a:p>
            <a:pPr marL="0" indent="0">
              <a:buNone/>
            </a:pPr>
            <a:r>
              <a:rPr lang="en-US" sz="950" dirty="0">
                <a:solidFill>
                  <a:srgbClr val="7BBFB0"/>
                </a:solidFill>
                <a:latin typeface="Calibri" pitchFamily="34" charset="0"/>
                <a:ea typeface="Calibri" pitchFamily="34" charset="-122"/>
                <a:cs typeface="Calibri" pitchFamily="34" charset="-120"/>
              </a:rPr>
              <a:t>Any ONE of these projects requires serious justification.  </a:t>
            </a:r>
            <a:r>
              <a:rPr lang="en-US" sz="950" b="1" dirty="0">
                <a:solidFill>
                  <a:srgbClr val="FFFFFF"/>
                </a:solidFill>
                <a:latin typeface="Calibri" pitchFamily="34" charset="0"/>
                <a:ea typeface="Calibri" pitchFamily="34" charset="-122"/>
                <a:cs typeface="Calibri" pitchFamily="34" charset="-120"/>
              </a:rPr>
              <a:t>All three together, without a debt strategy, is a path to a broken city budget.</a:t>
            </a:r>
            <a:endParaRPr lang="en-US" sz="9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A1820"/>
        </a:solidFill>
        <a:effectLst/>
      </p:bgPr>
    </p:bg>
    <p:spTree>
      <p:nvGrpSpPr>
        <p:cNvPr id="1" name="">
          <a:extLst>
            <a:ext uri="{FF2B5EF4-FFF2-40B4-BE49-F238E27FC236}">
              <a16:creationId xmlns:a16="http://schemas.microsoft.com/office/drawing/2014/main" id="{C106DEEA-B379-2313-74DD-0A36987D025F}"/>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893FBD10-9920-24E3-67BF-556AAD74D28A}"/>
              </a:ext>
            </a:extLst>
          </p:cNvPr>
          <p:cNvSpPr/>
          <p:nvPr/>
        </p:nvSpPr>
        <p:spPr>
          <a:xfrm>
            <a:off x="0" y="0"/>
            <a:ext cx="457200" cy="5143500"/>
          </a:xfrm>
          <a:prstGeom prst="rect">
            <a:avLst/>
          </a:prstGeom>
          <a:solidFill>
            <a:srgbClr val="111E28"/>
          </a:solidFill>
          <a:ln w="12700">
            <a:solidFill>
              <a:srgbClr val="111E28"/>
            </a:solidFill>
            <a:prstDash val="solid"/>
          </a:ln>
        </p:spPr>
        <p:txBody>
          <a:bodyPr/>
          <a:lstStyle/>
          <a:p>
            <a:endParaRPr lang="en-US"/>
          </a:p>
        </p:txBody>
      </p:sp>
      <p:sp>
        <p:nvSpPr>
          <p:cNvPr id="3" name="Shape 1">
            <a:extLst>
              <a:ext uri="{FF2B5EF4-FFF2-40B4-BE49-F238E27FC236}">
                <a16:creationId xmlns:a16="http://schemas.microsoft.com/office/drawing/2014/main" id="{3DBFE883-4480-8085-DF00-F83DD6965E03}"/>
              </a:ext>
            </a:extLst>
          </p:cNvPr>
          <p:cNvSpPr/>
          <p:nvPr/>
        </p:nvSpPr>
        <p:spPr>
          <a:xfrm>
            <a:off x="0" y="0"/>
            <a:ext cx="64008" cy="5143500"/>
          </a:xfrm>
          <a:prstGeom prst="rect">
            <a:avLst/>
          </a:prstGeom>
          <a:solidFill>
            <a:srgbClr val="D4A017"/>
          </a:solidFill>
          <a:ln w="12700">
            <a:solidFill>
              <a:srgbClr val="D4A017"/>
            </a:solidFill>
            <a:prstDash val="solid"/>
          </a:ln>
        </p:spPr>
        <p:txBody>
          <a:bodyPr/>
          <a:lstStyle/>
          <a:p>
            <a:endParaRPr lang="en-US"/>
          </a:p>
        </p:txBody>
      </p:sp>
      <p:sp>
        <p:nvSpPr>
          <p:cNvPr id="6" name="Text 4">
            <a:extLst>
              <a:ext uri="{FF2B5EF4-FFF2-40B4-BE49-F238E27FC236}">
                <a16:creationId xmlns:a16="http://schemas.microsoft.com/office/drawing/2014/main" id="{77329A1F-D208-911C-92C4-585A78C81A93}"/>
              </a:ext>
            </a:extLst>
          </p:cNvPr>
          <p:cNvSpPr/>
          <p:nvPr/>
        </p:nvSpPr>
        <p:spPr>
          <a:xfrm>
            <a:off x="640080" y="365760"/>
            <a:ext cx="5120640" cy="219456"/>
          </a:xfrm>
          <a:prstGeom prst="rect">
            <a:avLst/>
          </a:prstGeom>
          <a:noFill/>
          <a:ln/>
        </p:spPr>
        <p:txBody>
          <a:bodyPr wrap="square" rtlCol="0" anchor="ctr"/>
          <a:lstStyle/>
          <a:p>
            <a:pPr marL="0" indent="0">
              <a:buNone/>
            </a:pPr>
            <a:r>
              <a:rPr lang="en-US" sz="900" b="1" kern="0" spc="400" dirty="0">
                <a:solidFill>
                  <a:srgbClr val="D4A017"/>
                </a:solidFill>
              </a:rPr>
              <a:t>JEAN FOR COUNCIL</a:t>
            </a:r>
            <a:endParaRPr lang="en-US" sz="900" dirty="0"/>
          </a:p>
        </p:txBody>
      </p:sp>
      <p:sp>
        <p:nvSpPr>
          <p:cNvPr id="7" name="Text 5">
            <a:extLst>
              <a:ext uri="{FF2B5EF4-FFF2-40B4-BE49-F238E27FC236}">
                <a16:creationId xmlns:a16="http://schemas.microsoft.com/office/drawing/2014/main" id="{D0F7470F-6031-A065-F410-446EAF225005}"/>
              </a:ext>
            </a:extLst>
          </p:cNvPr>
          <p:cNvSpPr/>
          <p:nvPr/>
        </p:nvSpPr>
        <p:spPr>
          <a:xfrm>
            <a:off x="640080" y="1280159"/>
            <a:ext cx="5120640" cy="658368"/>
          </a:xfrm>
          <a:prstGeom prst="rect">
            <a:avLst/>
          </a:prstGeom>
          <a:noFill/>
          <a:ln/>
        </p:spPr>
        <p:txBody>
          <a:bodyPr wrap="square" rtlCol="0" anchor="ctr"/>
          <a:lstStyle/>
          <a:p>
            <a:pPr marL="0" indent="0">
              <a:buNone/>
            </a:pPr>
            <a:r>
              <a:rPr lang="en-US" sz="8000" b="1" dirty="0">
                <a:solidFill>
                  <a:srgbClr val="FFFFFF"/>
                </a:solidFill>
                <a:latin typeface="Calibri" pitchFamily="34" charset="0"/>
                <a:ea typeface="Calibri" pitchFamily="34" charset="-122"/>
                <a:cs typeface="Calibri" pitchFamily="34" charset="-120"/>
              </a:rPr>
              <a:t>Business</a:t>
            </a:r>
            <a:endParaRPr lang="en-US" sz="8000" dirty="0"/>
          </a:p>
        </p:txBody>
      </p:sp>
      <p:sp>
        <p:nvSpPr>
          <p:cNvPr id="8" name="Text 6">
            <a:extLst>
              <a:ext uri="{FF2B5EF4-FFF2-40B4-BE49-F238E27FC236}">
                <a16:creationId xmlns:a16="http://schemas.microsoft.com/office/drawing/2014/main" id="{D29A5F79-D07D-7AEA-F4CC-5A185340E225}"/>
              </a:ext>
            </a:extLst>
          </p:cNvPr>
          <p:cNvSpPr/>
          <p:nvPr/>
        </p:nvSpPr>
        <p:spPr>
          <a:xfrm>
            <a:off x="640080" y="2242566"/>
            <a:ext cx="5120640" cy="658368"/>
          </a:xfrm>
          <a:prstGeom prst="rect">
            <a:avLst/>
          </a:prstGeom>
          <a:noFill/>
          <a:ln/>
        </p:spPr>
        <p:txBody>
          <a:bodyPr wrap="square" rtlCol="0" anchor="ctr"/>
          <a:lstStyle/>
          <a:p>
            <a:pPr marL="0" indent="0">
              <a:buNone/>
            </a:pPr>
            <a:r>
              <a:rPr lang="en-US" sz="8000" b="1" dirty="0">
                <a:solidFill>
                  <a:srgbClr val="D4A017"/>
                </a:solidFill>
                <a:latin typeface="Calibri" pitchFamily="34" charset="0"/>
                <a:ea typeface="Calibri" pitchFamily="34" charset="-122"/>
                <a:cs typeface="Calibri" pitchFamily="34" charset="-120"/>
              </a:rPr>
              <a:t>Friendly</a:t>
            </a:r>
            <a:endParaRPr lang="en-US" sz="8000" dirty="0"/>
          </a:p>
        </p:txBody>
      </p:sp>
      <p:sp>
        <p:nvSpPr>
          <p:cNvPr id="9" name="Shape 7">
            <a:extLst>
              <a:ext uri="{FF2B5EF4-FFF2-40B4-BE49-F238E27FC236}">
                <a16:creationId xmlns:a16="http://schemas.microsoft.com/office/drawing/2014/main" id="{260357DE-0CCA-E44B-9D57-07EB2418D194}"/>
              </a:ext>
            </a:extLst>
          </p:cNvPr>
          <p:cNvSpPr/>
          <p:nvPr/>
        </p:nvSpPr>
        <p:spPr>
          <a:xfrm>
            <a:off x="640080" y="3204973"/>
            <a:ext cx="3657600" cy="36576"/>
          </a:xfrm>
          <a:prstGeom prst="rect">
            <a:avLst/>
          </a:prstGeom>
          <a:solidFill>
            <a:srgbClr val="D4A017"/>
          </a:solidFill>
          <a:ln w="12700">
            <a:solidFill>
              <a:srgbClr val="D4A017"/>
            </a:solidFill>
            <a:prstDash val="solid"/>
          </a:ln>
        </p:spPr>
        <p:txBody>
          <a:bodyPr/>
          <a:lstStyle/>
          <a:p>
            <a:endParaRPr lang="en-US"/>
          </a:p>
        </p:txBody>
      </p:sp>
      <p:sp>
        <p:nvSpPr>
          <p:cNvPr id="10" name="Text 8">
            <a:extLst>
              <a:ext uri="{FF2B5EF4-FFF2-40B4-BE49-F238E27FC236}">
                <a16:creationId xmlns:a16="http://schemas.microsoft.com/office/drawing/2014/main" id="{61DDAF01-0BA2-88F2-DCCE-40E2F74948C3}"/>
              </a:ext>
            </a:extLst>
          </p:cNvPr>
          <p:cNvSpPr/>
          <p:nvPr/>
        </p:nvSpPr>
        <p:spPr>
          <a:xfrm>
            <a:off x="640080" y="3130242"/>
            <a:ext cx="5120640" cy="1595720"/>
          </a:xfrm>
          <a:prstGeom prst="rect">
            <a:avLst/>
          </a:prstGeom>
          <a:noFill/>
          <a:ln/>
        </p:spPr>
        <p:txBody>
          <a:bodyPr wrap="square" rtlCol="0" anchor="ctr"/>
          <a:lstStyle/>
          <a:p>
            <a:pPr marL="0" indent="0">
              <a:buNone/>
            </a:pPr>
            <a:r>
              <a:rPr lang="en-US" sz="1400" i="1" dirty="0">
                <a:solidFill>
                  <a:srgbClr val="7BBFB0"/>
                </a:solidFill>
                <a:latin typeface="Calibri" pitchFamily="34" charset="0"/>
                <a:ea typeface="Calibri" pitchFamily="34" charset="-122"/>
                <a:cs typeface="Calibri" pitchFamily="34" charset="-120"/>
              </a:rPr>
              <a:t>Less Regulations, Streamlined Processes</a:t>
            </a:r>
          </a:p>
          <a:p>
            <a:pPr marL="0" indent="0">
              <a:buNone/>
            </a:pPr>
            <a:endParaRPr lang="en-US" sz="1400" i="1" dirty="0">
              <a:solidFill>
                <a:srgbClr val="7BBFB0"/>
              </a:solidFill>
              <a:latin typeface="Calibri" pitchFamily="34" charset="0"/>
              <a:ea typeface="Calibri" pitchFamily="34" charset="-122"/>
              <a:cs typeface="Calibri" pitchFamily="34" charset="-120"/>
            </a:endParaRPr>
          </a:p>
          <a:p>
            <a:pPr marL="0" indent="0">
              <a:buNone/>
            </a:pPr>
            <a:r>
              <a:rPr lang="en-US" sz="1400" i="1" dirty="0">
                <a:solidFill>
                  <a:srgbClr val="7BBFB0"/>
                </a:solidFill>
                <a:latin typeface="Calibri" pitchFamily="34" charset="0"/>
                <a:ea typeface="Calibri" pitchFamily="34" charset="-122"/>
                <a:cs typeface="Calibri" pitchFamily="34" charset="-120"/>
              </a:rPr>
              <a:t>Compelling environment for support businesses to be flourish.</a:t>
            </a:r>
          </a:p>
          <a:p>
            <a:pPr marL="0" indent="0">
              <a:buNone/>
            </a:pPr>
            <a:endParaRPr lang="en-US" sz="1400" i="1" dirty="0">
              <a:solidFill>
                <a:srgbClr val="7BBFB0"/>
              </a:solidFill>
              <a:latin typeface="Calibri" pitchFamily="34" charset="0"/>
              <a:ea typeface="Calibri" pitchFamily="34" charset="-122"/>
              <a:cs typeface="Calibri" pitchFamily="34" charset="-120"/>
            </a:endParaRPr>
          </a:p>
          <a:p>
            <a:pPr marL="0" indent="0">
              <a:buNone/>
            </a:pPr>
            <a:r>
              <a:rPr lang="en-US" sz="1400" i="1" dirty="0">
                <a:solidFill>
                  <a:srgbClr val="7BBFB0"/>
                </a:solidFill>
                <a:latin typeface="Calibri" pitchFamily="34" charset="0"/>
                <a:ea typeface="Calibri" pitchFamily="34" charset="-122"/>
                <a:cs typeface="Calibri" pitchFamily="34" charset="-120"/>
              </a:rPr>
              <a:t>Diversity of economy and lower barriers to entry help us all.</a:t>
            </a:r>
          </a:p>
        </p:txBody>
      </p:sp>
      <p:sp>
        <p:nvSpPr>
          <p:cNvPr id="13" name="Text 11">
            <a:extLst>
              <a:ext uri="{FF2B5EF4-FFF2-40B4-BE49-F238E27FC236}">
                <a16:creationId xmlns:a16="http://schemas.microsoft.com/office/drawing/2014/main" id="{F493DCAC-5458-8364-FB8E-43D6E716BC07}"/>
              </a:ext>
            </a:extLst>
          </p:cNvPr>
          <p:cNvSpPr/>
          <p:nvPr/>
        </p:nvSpPr>
        <p:spPr>
          <a:xfrm>
            <a:off x="6254496" y="841248"/>
            <a:ext cx="2578608" cy="347472"/>
          </a:xfrm>
          <a:prstGeom prst="rect">
            <a:avLst/>
          </a:prstGeom>
          <a:noFill/>
          <a:ln/>
        </p:spPr>
        <p:txBody>
          <a:bodyPr wrap="square" rtlCol="0" anchor="ctr"/>
          <a:lstStyle/>
          <a:p>
            <a:pPr marL="0" indent="0">
              <a:buNone/>
            </a:pPr>
            <a:endParaRPr lang="en-US" sz="1500" dirty="0"/>
          </a:p>
        </p:txBody>
      </p:sp>
      <p:sp>
        <p:nvSpPr>
          <p:cNvPr id="14" name="Text 12">
            <a:extLst>
              <a:ext uri="{FF2B5EF4-FFF2-40B4-BE49-F238E27FC236}">
                <a16:creationId xmlns:a16="http://schemas.microsoft.com/office/drawing/2014/main" id="{54D61C13-AA48-5A75-684B-AC949D1C211A}"/>
              </a:ext>
            </a:extLst>
          </p:cNvPr>
          <p:cNvSpPr/>
          <p:nvPr/>
        </p:nvSpPr>
        <p:spPr>
          <a:xfrm>
            <a:off x="6254496" y="1188720"/>
            <a:ext cx="2578608" cy="256032"/>
          </a:xfrm>
          <a:prstGeom prst="rect">
            <a:avLst/>
          </a:prstGeom>
          <a:noFill/>
          <a:ln/>
        </p:spPr>
        <p:txBody>
          <a:bodyPr wrap="square" rtlCol="0" anchor="ctr"/>
          <a:lstStyle/>
          <a:p>
            <a:pPr marL="0" indent="0">
              <a:buNone/>
            </a:pPr>
            <a:endParaRPr lang="en-US" sz="1000" dirty="0"/>
          </a:p>
        </p:txBody>
      </p:sp>
      <p:sp>
        <p:nvSpPr>
          <p:cNvPr id="16" name="Text 14">
            <a:extLst>
              <a:ext uri="{FF2B5EF4-FFF2-40B4-BE49-F238E27FC236}">
                <a16:creationId xmlns:a16="http://schemas.microsoft.com/office/drawing/2014/main" id="{AD636244-E124-0F46-9875-E56AD5331B76}"/>
              </a:ext>
            </a:extLst>
          </p:cNvPr>
          <p:cNvSpPr/>
          <p:nvPr/>
        </p:nvSpPr>
        <p:spPr>
          <a:xfrm>
            <a:off x="6254496" y="1554480"/>
            <a:ext cx="2395728" cy="201168"/>
          </a:xfrm>
          <a:prstGeom prst="rect">
            <a:avLst/>
          </a:prstGeom>
          <a:noFill/>
          <a:ln/>
        </p:spPr>
        <p:txBody>
          <a:bodyPr wrap="square" rtlCol="0" anchor="ctr"/>
          <a:lstStyle/>
          <a:p>
            <a:pPr marL="0" indent="0">
              <a:buNone/>
            </a:pPr>
            <a:endParaRPr lang="en-US" sz="850" dirty="0"/>
          </a:p>
        </p:txBody>
      </p:sp>
      <p:sp>
        <p:nvSpPr>
          <p:cNvPr id="19" name="Text 17">
            <a:extLst>
              <a:ext uri="{FF2B5EF4-FFF2-40B4-BE49-F238E27FC236}">
                <a16:creationId xmlns:a16="http://schemas.microsoft.com/office/drawing/2014/main" id="{0AC948B9-1F0D-04FA-3969-C69EFC5F86E3}"/>
              </a:ext>
            </a:extLst>
          </p:cNvPr>
          <p:cNvSpPr/>
          <p:nvPr/>
        </p:nvSpPr>
        <p:spPr>
          <a:xfrm>
            <a:off x="6254496" y="2121408"/>
            <a:ext cx="2578608" cy="347472"/>
          </a:xfrm>
          <a:prstGeom prst="rect">
            <a:avLst/>
          </a:prstGeom>
          <a:noFill/>
          <a:ln/>
        </p:spPr>
        <p:txBody>
          <a:bodyPr wrap="square" rtlCol="0" anchor="ctr"/>
          <a:lstStyle/>
          <a:p>
            <a:pPr marL="0" indent="0">
              <a:buNone/>
            </a:pPr>
            <a:endParaRPr lang="en-US" sz="1500" dirty="0"/>
          </a:p>
        </p:txBody>
      </p:sp>
      <p:sp>
        <p:nvSpPr>
          <p:cNvPr id="20" name="Text 18">
            <a:extLst>
              <a:ext uri="{FF2B5EF4-FFF2-40B4-BE49-F238E27FC236}">
                <a16:creationId xmlns:a16="http://schemas.microsoft.com/office/drawing/2014/main" id="{36C436B7-AA0E-E6B2-46E7-4A1F68663870}"/>
              </a:ext>
            </a:extLst>
          </p:cNvPr>
          <p:cNvSpPr/>
          <p:nvPr/>
        </p:nvSpPr>
        <p:spPr>
          <a:xfrm>
            <a:off x="6254496" y="2468880"/>
            <a:ext cx="2578608" cy="256032"/>
          </a:xfrm>
          <a:prstGeom prst="rect">
            <a:avLst/>
          </a:prstGeom>
          <a:noFill/>
          <a:ln/>
        </p:spPr>
        <p:txBody>
          <a:bodyPr wrap="square" rtlCol="0" anchor="ctr"/>
          <a:lstStyle/>
          <a:p>
            <a:pPr marL="0" indent="0">
              <a:buNone/>
            </a:pPr>
            <a:endParaRPr lang="en-US" sz="1000" dirty="0"/>
          </a:p>
        </p:txBody>
      </p:sp>
      <p:sp>
        <p:nvSpPr>
          <p:cNvPr id="22" name="Text 20">
            <a:extLst>
              <a:ext uri="{FF2B5EF4-FFF2-40B4-BE49-F238E27FC236}">
                <a16:creationId xmlns:a16="http://schemas.microsoft.com/office/drawing/2014/main" id="{25E4AE2A-E846-BE8C-1146-F4C74F63412A}"/>
              </a:ext>
            </a:extLst>
          </p:cNvPr>
          <p:cNvSpPr/>
          <p:nvPr/>
        </p:nvSpPr>
        <p:spPr>
          <a:xfrm>
            <a:off x="6254496" y="2834640"/>
            <a:ext cx="2395728" cy="201168"/>
          </a:xfrm>
          <a:prstGeom prst="rect">
            <a:avLst/>
          </a:prstGeom>
          <a:noFill/>
          <a:ln/>
        </p:spPr>
        <p:txBody>
          <a:bodyPr wrap="square" rtlCol="0" anchor="ctr"/>
          <a:lstStyle/>
          <a:p>
            <a:pPr marL="0" indent="0">
              <a:buNone/>
            </a:pPr>
            <a:endParaRPr lang="en-US" sz="850" dirty="0"/>
          </a:p>
        </p:txBody>
      </p:sp>
      <p:sp>
        <p:nvSpPr>
          <p:cNvPr id="25" name="Text 23">
            <a:extLst>
              <a:ext uri="{FF2B5EF4-FFF2-40B4-BE49-F238E27FC236}">
                <a16:creationId xmlns:a16="http://schemas.microsoft.com/office/drawing/2014/main" id="{D302D50C-75D8-4464-9D0B-DAEF4C0CAA22}"/>
              </a:ext>
            </a:extLst>
          </p:cNvPr>
          <p:cNvSpPr/>
          <p:nvPr/>
        </p:nvSpPr>
        <p:spPr>
          <a:xfrm>
            <a:off x="6254496" y="3401568"/>
            <a:ext cx="2578608" cy="347472"/>
          </a:xfrm>
          <a:prstGeom prst="rect">
            <a:avLst/>
          </a:prstGeom>
          <a:noFill/>
          <a:ln/>
        </p:spPr>
        <p:txBody>
          <a:bodyPr wrap="square" rtlCol="0" anchor="ctr"/>
          <a:lstStyle/>
          <a:p>
            <a:pPr marL="0" indent="0">
              <a:buNone/>
            </a:pPr>
            <a:endParaRPr lang="en-US" sz="1500" dirty="0"/>
          </a:p>
        </p:txBody>
      </p:sp>
      <p:sp>
        <p:nvSpPr>
          <p:cNvPr id="26" name="Text 24">
            <a:extLst>
              <a:ext uri="{FF2B5EF4-FFF2-40B4-BE49-F238E27FC236}">
                <a16:creationId xmlns:a16="http://schemas.microsoft.com/office/drawing/2014/main" id="{AD5026C3-DDB2-F513-3658-BB85C90AC3AE}"/>
              </a:ext>
            </a:extLst>
          </p:cNvPr>
          <p:cNvSpPr/>
          <p:nvPr/>
        </p:nvSpPr>
        <p:spPr>
          <a:xfrm>
            <a:off x="6254496" y="3749040"/>
            <a:ext cx="2578608" cy="256032"/>
          </a:xfrm>
          <a:prstGeom prst="rect">
            <a:avLst/>
          </a:prstGeom>
          <a:noFill/>
          <a:ln/>
        </p:spPr>
        <p:txBody>
          <a:bodyPr wrap="square" rtlCol="0" anchor="ctr"/>
          <a:lstStyle/>
          <a:p>
            <a:pPr marL="0" indent="0">
              <a:buNone/>
            </a:pPr>
            <a:endParaRPr lang="en-US" sz="1000" dirty="0"/>
          </a:p>
        </p:txBody>
      </p:sp>
      <p:sp>
        <p:nvSpPr>
          <p:cNvPr id="28" name="Text 26">
            <a:extLst>
              <a:ext uri="{FF2B5EF4-FFF2-40B4-BE49-F238E27FC236}">
                <a16:creationId xmlns:a16="http://schemas.microsoft.com/office/drawing/2014/main" id="{77A9C9BE-292A-2525-1AE9-D55F75384680}"/>
              </a:ext>
            </a:extLst>
          </p:cNvPr>
          <p:cNvSpPr/>
          <p:nvPr/>
        </p:nvSpPr>
        <p:spPr>
          <a:xfrm>
            <a:off x="6254496" y="4114800"/>
            <a:ext cx="2395728" cy="201168"/>
          </a:xfrm>
          <a:prstGeom prst="rect">
            <a:avLst/>
          </a:prstGeom>
          <a:noFill/>
          <a:ln/>
        </p:spPr>
        <p:txBody>
          <a:bodyPr wrap="square" rtlCol="0" anchor="ctr"/>
          <a:lstStyle/>
          <a:p>
            <a:pPr marL="0" indent="0">
              <a:buNone/>
            </a:pPr>
            <a:endParaRPr lang="en-US" sz="850" dirty="0"/>
          </a:p>
        </p:txBody>
      </p:sp>
    </p:spTree>
    <p:extLst>
      <p:ext uri="{BB962C8B-B14F-4D97-AF65-F5344CB8AC3E}">
        <p14:creationId xmlns:p14="http://schemas.microsoft.com/office/powerpoint/2010/main" val="4022997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3">
    <p:bg>
      <p:bgPr>
        <a:solidFill>
          <a:srgbClr val="1A3A4A"/>
        </a:solidFill>
        <a:effectLst/>
      </p:bgPr>
    </p:bg>
    <p:spTree>
      <p:nvGrpSpPr>
        <p:cNvPr id="1" name=""/>
        <p:cNvGrpSpPr/>
        <p:nvPr/>
      </p:nvGrpSpPr>
      <p:grpSpPr>
        <a:xfrm>
          <a:off x="0" y="0"/>
          <a:ext cx="0" cy="0"/>
          <a:chOff x="0" y="0"/>
          <a:chExt cx="0" cy="0"/>
        </a:xfrm>
      </p:grpSpPr>
      <p:sp>
        <p:nvSpPr>
          <p:cNvPr id="2" name="Shape 0"/>
          <p:cNvSpPr/>
          <p:nvPr/>
        </p:nvSpPr>
        <p:spPr>
          <a:xfrm>
            <a:off x="0" y="0"/>
            <a:ext cx="64008" cy="5143500"/>
          </a:xfrm>
          <a:prstGeom prst="rect">
            <a:avLst/>
          </a:prstGeom>
          <a:solidFill>
            <a:srgbClr val="27AE60"/>
          </a:solidFill>
          <a:ln w="12700">
            <a:solidFill>
              <a:srgbClr val="27AE60"/>
            </a:solidFill>
            <a:prstDash val="solid"/>
          </a:ln>
        </p:spPr>
        <p:txBody>
          <a:bodyPr/>
          <a:lstStyle/>
          <a:p>
            <a:endParaRPr lang="en-US"/>
          </a:p>
        </p:txBody>
      </p:sp>
      <p:sp>
        <p:nvSpPr>
          <p:cNvPr id="3" name="Text 1"/>
          <p:cNvSpPr/>
          <p:nvPr/>
        </p:nvSpPr>
        <p:spPr>
          <a:xfrm>
            <a:off x="201168" y="137160"/>
            <a:ext cx="8778240" cy="182880"/>
          </a:xfrm>
          <a:prstGeom prst="rect">
            <a:avLst/>
          </a:prstGeom>
          <a:noFill/>
          <a:ln/>
        </p:spPr>
        <p:txBody>
          <a:bodyPr wrap="square" rtlCol="0" anchor="ctr"/>
          <a:lstStyle/>
          <a:p>
            <a:pPr marL="0" indent="0">
              <a:buNone/>
            </a:pPr>
            <a:r>
              <a:rPr lang="en-US" sz="700" b="1" kern="0" spc="250" dirty="0">
                <a:solidFill>
                  <a:srgbClr val="27AE60"/>
                </a:solidFill>
              </a:rPr>
              <a:t>JEAN FOR COUNCIL ·  BUSINESS DEVELOPMENT</a:t>
            </a:r>
            <a:endParaRPr lang="en-US" sz="700" dirty="0"/>
          </a:p>
        </p:txBody>
      </p:sp>
      <p:sp>
        <p:nvSpPr>
          <p:cNvPr id="4" name="Text 2"/>
          <p:cNvSpPr/>
          <p:nvPr/>
        </p:nvSpPr>
        <p:spPr>
          <a:xfrm>
            <a:off x="201168" y="301752"/>
            <a:ext cx="8778240" cy="457200"/>
          </a:xfrm>
          <a:prstGeom prst="rect">
            <a:avLst/>
          </a:prstGeom>
          <a:noFill/>
          <a:ln/>
        </p:spPr>
        <p:txBody>
          <a:bodyPr wrap="square" rtlCol="0" anchor="ctr"/>
          <a:lstStyle/>
          <a:p>
            <a:pPr marL="0" indent="0">
              <a:buNone/>
            </a:pPr>
            <a:r>
              <a:rPr lang="en-US" sz="3200" b="1" dirty="0">
                <a:solidFill>
                  <a:srgbClr val="FFFFFF"/>
                </a:solidFill>
                <a:latin typeface="Calibri" pitchFamily="34" charset="0"/>
                <a:ea typeface="Calibri" pitchFamily="34" charset="-122"/>
                <a:cs typeface="Calibri" pitchFamily="34" charset="-120"/>
              </a:rPr>
              <a:t>Open for Business.</a:t>
            </a:r>
            <a:endParaRPr lang="en-US" sz="3200" dirty="0"/>
          </a:p>
        </p:txBody>
      </p:sp>
      <p:sp>
        <p:nvSpPr>
          <p:cNvPr id="5" name="Text 3"/>
          <p:cNvSpPr/>
          <p:nvPr/>
        </p:nvSpPr>
        <p:spPr>
          <a:xfrm>
            <a:off x="201168" y="740664"/>
            <a:ext cx="8778240" cy="274320"/>
          </a:xfrm>
          <a:prstGeom prst="rect">
            <a:avLst/>
          </a:prstGeom>
          <a:noFill/>
          <a:ln/>
        </p:spPr>
        <p:txBody>
          <a:bodyPr wrap="square" rtlCol="0" anchor="ctr"/>
          <a:lstStyle/>
          <a:p>
            <a:pPr marL="0" indent="0">
              <a:buNone/>
            </a:pPr>
            <a:r>
              <a:rPr lang="en-US" sz="1300" i="1" dirty="0">
                <a:solidFill>
                  <a:srgbClr val="7BBFB0"/>
                </a:solidFill>
                <a:latin typeface="Calibri" pitchFamily="34" charset="0"/>
                <a:ea typeface="Calibri" pitchFamily="34" charset="-122"/>
                <a:cs typeface="Calibri" pitchFamily="34" charset="-120"/>
              </a:rPr>
              <a:t>Streamlining Sedona’s Path to Entrepreneurship</a:t>
            </a:r>
            <a:endParaRPr lang="en-US" sz="1300" dirty="0"/>
          </a:p>
        </p:txBody>
      </p:sp>
      <p:sp>
        <p:nvSpPr>
          <p:cNvPr id="6" name="Shape 4"/>
          <p:cNvSpPr/>
          <p:nvPr/>
        </p:nvSpPr>
        <p:spPr>
          <a:xfrm>
            <a:off x="201168" y="1060704"/>
            <a:ext cx="8778240" cy="18288"/>
          </a:xfrm>
          <a:prstGeom prst="rect">
            <a:avLst/>
          </a:prstGeom>
          <a:solidFill>
            <a:srgbClr val="27AE60">
              <a:alpha val="45000"/>
            </a:srgbClr>
          </a:solidFill>
          <a:ln w="12700">
            <a:solidFill>
              <a:srgbClr val="27AE60">
                <a:alpha val="45000"/>
              </a:srgbClr>
            </a:solidFill>
            <a:prstDash val="solid"/>
          </a:ln>
        </p:spPr>
        <p:txBody>
          <a:bodyPr/>
          <a:lstStyle/>
          <a:p>
            <a:endParaRPr lang="en-US"/>
          </a:p>
        </p:txBody>
      </p:sp>
      <p:sp>
        <p:nvSpPr>
          <p:cNvPr id="7" name="Text 5"/>
          <p:cNvSpPr/>
          <p:nvPr/>
        </p:nvSpPr>
        <p:spPr>
          <a:xfrm>
            <a:off x="201168" y="1152144"/>
            <a:ext cx="3383280" cy="182880"/>
          </a:xfrm>
          <a:prstGeom prst="rect">
            <a:avLst/>
          </a:prstGeom>
          <a:noFill/>
          <a:ln/>
        </p:spPr>
        <p:txBody>
          <a:bodyPr wrap="square" rtlCol="0" anchor="ctr"/>
          <a:lstStyle/>
          <a:p>
            <a:pPr marL="0" indent="0">
              <a:buNone/>
            </a:pPr>
            <a:r>
              <a:rPr lang="en-US" sz="800" b="1" kern="0" spc="200" dirty="0">
                <a:solidFill>
                  <a:srgbClr val="E07B4F"/>
                </a:solidFill>
              </a:rPr>
              <a:t>THE BURDEN TODAY</a:t>
            </a:r>
            <a:endParaRPr lang="en-US" sz="800" dirty="0"/>
          </a:p>
        </p:txBody>
      </p:sp>
      <p:sp>
        <p:nvSpPr>
          <p:cNvPr id="8" name="Shape 6"/>
          <p:cNvSpPr/>
          <p:nvPr/>
        </p:nvSpPr>
        <p:spPr>
          <a:xfrm>
            <a:off x="201168" y="1389888"/>
            <a:ext cx="36576" cy="384048"/>
          </a:xfrm>
          <a:prstGeom prst="rect">
            <a:avLst/>
          </a:prstGeom>
          <a:solidFill>
            <a:srgbClr val="E07B4F"/>
          </a:solidFill>
          <a:ln w="12700">
            <a:solidFill>
              <a:srgbClr val="E07B4F"/>
            </a:solidFill>
            <a:prstDash val="solid"/>
          </a:ln>
        </p:spPr>
        <p:txBody>
          <a:bodyPr/>
          <a:lstStyle/>
          <a:p>
            <a:endParaRPr lang="en-US"/>
          </a:p>
        </p:txBody>
      </p:sp>
      <p:sp>
        <p:nvSpPr>
          <p:cNvPr id="9" name="Text 7"/>
          <p:cNvSpPr/>
          <p:nvPr/>
        </p:nvSpPr>
        <p:spPr>
          <a:xfrm>
            <a:off x="365760" y="1389888"/>
            <a:ext cx="3182112" cy="420624"/>
          </a:xfrm>
          <a:prstGeom prst="rect">
            <a:avLst/>
          </a:prstGeom>
          <a:noFill/>
          <a:ln/>
        </p:spPr>
        <p:txBody>
          <a:bodyPr wrap="square" rtlCol="0" anchor="ctr"/>
          <a:lstStyle/>
          <a:p>
            <a:pPr marL="0" indent="0">
              <a:buNone/>
            </a:pPr>
            <a:r>
              <a:rPr lang="en-US" sz="950" dirty="0">
                <a:solidFill>
                  <a:srgbClr val="7BBFB0"/>
                </a:solidFill>
                <a:latin typeface="Calibri" pitchFamily="34" charset="0"/>
                <a:ea typeface="Calibri" pitchFamily="34" charset="-122"/>
                <a:cs typeface="Calibri" pitchFamily="34" charset="-120"/>
              </a:rPr>
              <a:t>Redundant licensing requirements that duplicate state and county processes</a:t>
            </a:r>
            <a:endParaRPr lang="en-US" sz="950" dirty="0"/>
          </a:p>
        </p:txBody>
      </p:sp>
      <p:sp>
        <p:nvSpPr>
          <p:cNvPr id="10" name="Shape 8"/>
          <p:cNvSpPr/>
          <p:nvPr/>
        </p:nvSpPr>
        <p:spPr>
          <a:xfrm>
            <a:off x="201168" y="1901952"/>
            <a:ext cx="36576" cy="384048"/>
          </a:xfrm>
          <a:prstGeom prst="rect">
            <a:avLst/>
          </a:prstGeom>
          <a:solidFill>
            <a:srgbClr val="E07B4F"/>
          </a:solidFill>
          <a:ln w="12700">
            <a:solidFill>
              <a:srgbClr val="E07B4F"/>
            </a:solidFill>
            <a:prstDash val="solid"/>
          </a:ln>
        </p:spPr>
        <p:txBody>
          <a:bodyPr/>
          <a:lstStyle/>
          <a:p>
            <a:endParaRPr lang="en-US"/>
          </a:p>
        </p:txBody>
      </p:sp>
      <p:sp>
        <p:nvSpPr>
          <p:cNvPr id="11" name="Text 9"/>
          <p:cNvSpPr/>
          <p:nvPr/>
        </p:nvSpPr>
        <p:spPr>
          <a:xfrm>
            <a:off x="365760" y="1901952"/>
            <a:ext cx="3182112" cy="420624"/>
          </a:xfrm>
          <a:prstGeom prst="rect">
            <a:avLst/>
          </a:prstGeom>
          <a:noFill/>
          <a:ln/>
        </p:spPr>
        <p:txBody>
          <a:bodyPr wrap="square" rtlCol="0" anchor="ctr"/>
          <a:lstStyle/>
          <a:p>
            <a:pPr marL="0" indent="0">
              <a:buNone/>
            </a:pPr>
            <a:r>
              <a:rPr lang="en-US" sz="950" dirty="0">
                <a:solidFill>
                  <a:srgbClr val="7BBFB0"/>
                </a:solidFill>
                <a:latin typeface="Calibri" pitchFamily="34" charset="0"/>
                <a:ea typeface="Calibri" pitchFamily="34" charset="-122"/>
                <a:cs typeface="Calibri" pitchFamily="34" charset="-120"/>
              </a:rPr>
              <a:t>Multiple rounds of inspections with weeks of wait time between each one</a:t>
            </a:r>
            <a:endParaRPr lang="en-US" sz="950" dirty="0"/>
          </a:p>
        </p:txBody>
      </p:sp>
      <p:sp>
        <p:nvSpPr>
          <p:cNvPr id="12" name="Shape 10"/>
          <p:cNvSpPr/>
          <p:nvPr/>
        </p:nvSpPr>
        <p:spPr>
          <a:xfrm>
            <a:off x="201168" y="2414016"/>
            <a:ext cx="36576" cy="384048"/>
          </a:xfrm>
          <a:prstGeom prst="rect">
            <a:avLst/>
          </a:prstGeom>
          <a:solidFill>
            <a:srgbClr val="E07B4F"/>
          </a:solidFill>
          <a:ln w="12700">
            <a:solidFill>
              <a:srgbClr val="E07B4F"/>
            </a:solidFill>
            <a:prstDash val="solid"/>
          </a:ln>
        </p:spPr>
        <p:txBody>
          <a:bodyPr/>
          <a:lstStyle/>
          <a:p>
            <a:endParaRPr lang="en-US"/>
          </a:p>
        </p:txBody>
      </p:sp>
      <p:sp>
        <p:nvSpPr>
          <p:cNvPr id="13" name="Text 11"/>
          <p:cNvSpPr/>
          <p:nvPr/>
        </p:nvSpPr>
        <p:spPr>
          <a:xfrm>
            <a:off x="365760" y="2414016"/>
            <a:ext cx="3182112" cy="420624"/>
          </a:xfrm>
          <a:prstGeom prst="rect">
            <a:avLst/>
          </a:prstGeom>
          <a:noFill/>
          <a:ln/>
        </p:spPr>
        <p:txBody>
          <a:bodyPr wrap="square" rtlCol="0" anchor="ctr"/>
          <a:lstStyle/>
          <a:p>
            <a:pPr marL="0" indent="0">
              <a:buNone/>
            </a:pPr>
            <a:r>
              <a:rPr lang="en-US" sz="950" dirty="0">
                <a:solidFill>
                  <a:srgbClr val="7BBFB0"/>
                </a:solidFill>
                <a:latin typeface="Calibri" pitchFamily="34" charset="0"/>
                <a:ea typeface="Calibri" pitchFamily="34" charset="-122"/>
                <a:cs typeface="Calibri" pitchFamily="34" charset="-120"/>
              </a:rPr>
              <a:t>Layouts and documentation requirements that cost small operators thousands before they open</a:t>
            </a:r>
            <a:endParaRPr lang="en-US" sz="950" dirty="0"/>
          </a:p>
        </p:txBody>
      </p:sp>
      <p:sp>
        <p:nvSpPr>
          <p:cNvPr id="14" name="Shape 12"/>
          <p:cNvSpPr/>
          <p:nvPr/>
        </p:nvSpPr>
        <p:spPr>
          <a:xfrm>
            <a:off x="201168" y="2926080"/>
            <a:ext cx="36576" cy="384048"/>
          </a:xfrm>
          <a:prstGeom prst="rect">
            <a:avLst/>
          </a:prstGeom>
          <a:solidFill>
            <a:srgbClr val="E07B4F"/>
          </a:solidFill>
          <a:ln w="12700">
            <a:solidFill>
              <a:srgbClr val="E07B4F"/>
            </a:solidFill>
            <a:prstDash val="solid"/>
          </a:ln>
        </p:spPr>
        <p:txBody>
          <a:bodyPr/>
          <a:lstStyle/>
          <a:p>
            <a:endParaRPr lang="en-US"/>
          </a:p>
        </p:txBody>
      </p:sp>
      <p:sp>
        <p:nvSpPr>
          <p:cNvPr id="15" name="Text 13"/>
          <p:cNvSpPr/>
          <p:nvPr/>
        </p:nvSpPr>
        <p:spPr>
          <a:xfrm>
            <a:off x="365760" y="2926080"/>
            <a:ext cx="3182112" cy="420624"/>
          </a:xfrm>
          <a:prstGeom prst="rect">
            <a:avLst/>
          </a:prstGeom>
          <a:noFill/>
          <a:ln/>
        </p:spPr>
        <p:txBody>
          <a:bodyPr wrap="square" rtlCol="0" anchor="ctr"/>
          <a:lstStyle/>
          <a:p>
            <a:pPr marL="0" indent="0">
              <a:buNone/>
            </a:pPr>
            <a:r>
              <a:rPr lang="en-US" sz="950" dirty="0">
                <a:solidFill>
                  <a:srgbClr val="7BBFB0"/>
                </a:solidFill>
                <a:latin typeface="Calibri" pitchFamily="34" charset="0"/>
                <a:ea typeface="Calibri" pitchFamily="34" charset="-122"/>
                <a:cs typeface="Calibri" pitchFamily="34" charset="-120"/>
              </a:rPr>
              <a:t>No differentiation between a 300-seat restaurant and a one-person studio — same bureaucratic gauntlet</a:t>
            </a:r>
            <a:endParaRPr lang="en-US" sz="950" dirty="0"/>
          </a:p>
        </p:txBody>
      </p:sp>
      <p:sp>
        <p:nvSpPr>
          <p:cNvPr id="16" name="Shape 14"/>
          <p:cNvSpPr/>
          <p:nvPr/>
        </p:nvSpPr>
        <p:spPr>
          <a:xfrm>
            <a:off x="201168" y="3438144"/>
            <a:ext cx="36576" cy="384048"/>
          </a:xfrm>
          <a:prstGeom prst="rect">
            <a:avLst/>
          </a:prstGeom>
          <a:solidFill>
            <a:srgbClr val="E07B4F"/>
          </a:solidFill>
          <a:ln w="12700">
            <a:solidFill>
              <a:srgbClr val="E07B4F"/>
            </a:solidFill>
            <a:prstDash val="solid"/>
          </a:ln>
        </p:spPr>
        <p:txBody>
          <a:bodyPr/>
          <a:lstStyle/>
          <a:p>
            <a:endParaRPr lang="en-US"/>
          </a:p>
        </p:txBody>
      </p:sp>
      <p:sp>
        <p:nvSpPr>
          <p:cNvPr id="17" name="Text 15"/>
          <p:cNvSpPr/>
          <p:nvPr/>
        </p:nvSpPr>
        <p:spPr>
          <a:xfrm>
            <a:off x="365760" y="3438144"/>
            <a:ext cx="3182112" cy="420624"/>
          </a:xfrm>
          <a:prstGeom prst="rect">
            <a:avLst/>
          </a:prstGeom>
          <a:noFill/>
          <a:ln/>
        </p:spPr>
        <p:txBody>
          <a:bodyPr wrap="square" rtlCol="0" anchor="ctr"/>
          <a:lstStyle/>
          <a:p>
            <a:pPr marL="0" indent="0">
              <a:buNone/>
            </a:pPr>
            <a:r>
              <a:rPr lang="en-US" sz="950" dirty="0">
                <a:solidFill>
                  <a:srgbClr val="7BBFB0"/>
                </a:solidFill>
                <a:latin typeface="Calibri" pitchFamily="34" charset="0"/>
                <a:ea typeface="Calibri" pitchFamily="34" charset="-122"/>
                <a:cs typeface="Calibri" pitchFamily="34" charset="-120"/>
              </a:rPr>
              <a:t>Nascent businesses can’t survive the friction. We lose them before they’ve started.</a:t>
            </a:r>
            <a:endParaRPr lang="en-US" sz="950" dirty="0"/>
          </a:p>
        </p:txBody>
      </p:sp>
      <p:sp>
        <p:nvSpPr>
          <p:cNvPr id="18" name="Shape 16"/>
          <p:cNvSpPr/>
          <p:nvPr/>
        </p:nvSpPr>
        <p:spPr>
          <a:xfrm>
            <a:off x="3749040" y="1152144"/>
            <a:ext cx="18288" cy="3749040"/>
          </a:xfrm>
          <a:prstGeom prst="rect">
            <a:avLst/>
          </a:prstGeom>
          <a:solidFill>
            <a:srgbClr val="27AE60">
              <a:alpha val="30000"/>
            </a:srgbClr>
          </a:solidFill>
          <a:ln w="12700">
            <a:solidFill>
              <a:srgbClr val="27AE60">
                <a:alpha val="30000"/>
              </a:srgbClr>
            </a:solidFill>
            <a:prstDash val="solid"/>
          </a:ln>
        </p:spPr>
        <p:txBody>
          <a:bodyPr/>
          <a:lstStyle/>
          <a:p>
            <a:endParaRPr lang="en-US"/>
          </a:p>
        </p:txBody>
      </p:sp>
      <p:sp>
        <p:nvSpPr>
          <p:cNvPr id="19" name="Text 17"/>
          <p:cNvSpPr/>
          <p:nvPr/>
        </p:nvSpPr>
        <p:spPr>
          <a:xfrm>
            <a:off x="3858768" y="1152144"/>
            <a:ext cx="5120640" cy="182880"/>
          </a:xfrm>
          <a:prstGeom prst="rect">
            <a:avLst/>
          </a:prstGeom>
          <a:noFill/>
          <a:ln/>
        </p:spPr>
        <p:txBody>
          <a:bodyPr wrap="square" rtlCol="0" anchor="ctr"/>
          <a:lstStyle/>
          <a:p>
            <a:pPr marL="0" indent="0">
              <a:buNone/>
            </a:pPr>
            <a:r>
              <a:rPr lang="en-US" sz="800" b="1" kern="0" spc="200" dirty="0">
                <a:solidFill>
                  <a:srgbClr val="27AE60"/>
                </a:solidFill>
              </a:rPr>
              <a:t>THE REFORM</a:t>
            </a:r>
            <a:endParaRPr lang="en-US" sz="800" dirty="0"/>
          </a:p>
        </p:txBody>
      </p:sp>
      <p:sp>
        <p:nvSpPr>
          <p:cNvPr id="20" name="Shape 18"/>
          <p:cNvSpPr/>
          <p:nvPr/>
        </p:nvSpPr>
        <p:spPr>
          <a:xfrm>
            <a:off x="3858768" y="1371600"/>
            <a:ext cx="5120640" cy="640080"/>
          </a:xfrm>
          <a:prstGeom prst="rect">
            <a:avLst/>
          </a:prstGeom>
          <a:solidFill>
            <a:srgbClr val="0F2430"/>
          </a:solidFill>
          <a:ln w="12700">
            <a:solidFill>
              <a:srgbClr val="27AE60">
                <a:alpha val="25000"/>
              </a:srgbClr>
            </a:solidFill>
            <a:prstDash val="solid"/>
          </a:ln>
        </p:spPr>
        <p:txBody>
          <a:bodyPr/>
          <a:lstStyle/>
          <a:p>
            <a:endParaRPr lang="en-US"/>
          </a:p>
        </p:txBody>
      </p:sp>
      <p:sp>
        <p:nvSpPr>
          <p:cNvPr id="21" name="Shape 19"/>
          <p:cNvSpPr/>
          <p:nvPr/>
        </p:nvSpPr>
        <p:spPr>
          <a:xfrm>
            <a:off x="3858768" y="1371600"/>
            <a:ext cx="50292" cy="640080"/>
          </a:xfrm>
          <a:prstGeom prst="rect">
            <a:avLst/>
          </a:prstGeom>
          <a:solidFill>
            <a:srgbClr val="27AE60"/>
          </a:solidFill>
          <a:ln w="12700">
            <a:solidFill>
              <a:srgbClr val="27AE60"/>
            </a:solidFill>
            <a:prstDash val="solid"/>
          </a:ln>
        </p:spPr>
        <p:txBody>
          <a:bodyPr/>
          <a:lstStyle/>
          <a:p>
            <a:endParaRPr lang="en-US"/>
          </a:p>
        </p:txBody>
      </p:sp>
      <p:sp>
        <p:nvSpPr>
          <p:cNvPr id="22" name="Text 20"/>
          <p:cNvSpPr/>
          <p:nvPr/>
        </p:nvSpPr>
        <p:spPr>
          <a:xfrm>
            <a:off x="3986784" y="1426464"/>
            <a:ext cx="4919472" cy="237744"/>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Risk-Based Inspections</a:t>
            </a:r>
            <a:endParaRPr lang="en-US" sz="1100" dirty="0"/>
          </a:p>
        </p:txBody>
      </p:sp>
      <p:sp>
        <p:nvSpPr>
          <p:cNvPr id="23" name="Text 21"/>
          <p:cNvSpPr/>
          <p:nvPr/>
        </p:nvSpPr>
        <p:spPr>
          <a:xfrm>
            <a:off x="3986784" y="1664208"/>
            <a:ext cx="4919472" cy="310896"/>
          </a:xfrm>
          <a:prstGeom prst="rect">
            <a:avLst/>
          </a:prstGeom>
          <a:noFill/>
          <a:ln/>
        </p:spPr>
        <p:txBody>
          <a:bodyPr wrap="square" lIns="0" tIns="0" rIns="0" bIns="0" rtlCol="0" anchor="t"/>
          <a:lstStyle/>
          <a:p>
            <a:pPr marL="0" indent="0">
              <a:buNone/>
            </a:pPr>
            <a:r>
              <a:rPr lang="en-US" sz="850" dirty="0">
                <a:solidFill>
                  <a:srgbClr val="7BBFB0"/>
                </a:solidFill>
                <a:latin typeface="Calibri" pitchFamily="34" charset="0"/>
                <a:ea typeface="Calibri" pitchFamily="34" charset="-122"/>
                <a:cs typeface="Calibri" pitchFamily="34" charset="-120"/>
              </a:rPr>
              <a:t>Scale inspection requirements to actual risk. A home-based candle maker is not a manufacturing facility. One-size fits all is costing us jobs.</a:t>
            </a:r>
            <a:endParaRPr lang="en-US" sz="850" dirty="0"/>
          </a:p>
        </p:txBody>
      </p:sp>
      <p:sp>
        <p:nvSpPr>
          <p:cNvPr id="24" name="Shape 22"/>
          <p:cNvSpPr/>
          <p:nvPr/>
        </p:nvSpPr>
        <p:spPr>
          <a:xfrm>
            <a:off x="3858768" y="2066544"/>
            <a:ext cx="5120640" cy="640080"/>
          </a:xfrm>
          <a:prstGeom prst="rect">
            <a:avLst/>
          </a:prstGeom>
          <a:solidFill>
            <a:srgbClr val="0F2430"/>
          </a:solidFill>
          <a:ln w="12700">
            <a:solidFill>
              <a:srgbClr val="27AE60">
                <a:alpha val="25000"/>
              </a:srgbClr>
            </a:solidFill>
            <a:prstDash val="solid"/>
          </a:ln>
        </p:spPr>
        <p:txBody>
          <a:bodyPr/>
          <a:lstStyle/>
          <a:p>
            <a:endParaRPr lang="en-US"/>
          </a:p>
        </p:txBody>
      </p:sp>
      <p:sp>
        <p:nvSpPr>
          <p:cNvPr id="25" name="Shape 23"/>
          <p:cNvSpPr/>
          <p:nvPr/>
        </p:nvSpPr>
        <p:spPr>
          <a:xfrm>
            <a:off x="3858768" y="2066544"/>
            <a:ext cx="50292" cy="640080"/>
          </a:xfrm>
          <a:prstGeom prst="rect">
            <a:avLst/>
          </a:prstGeom>
          <a:solidFill>
            <a:srgbClr val="27AE60"/>
          </a:solidFill>
          <a:ln w="12700">
            <a:solidFill>
              <a:srgbClr val="27AE60"/>
            </a:solidFill>
            <a:prstDash val="solid"/>
          </a:ln>
        </p:spPr>
        <p:txBody>
          <a:bodyPr/>
          <a:lstStyle/>
          <a:p>
            <a:endParaRPr lang="en-US"/>
          </a:p>
        </p:txBody>
      </p:sp>
      <p:sp>
        <p:nvSpPr>
          <p:cNvPr id="26" name="Text 24"/>
          <p:cNvSpPr/>
          <p:nvPr/>
        </p:nvSpPr>
        <p:spPr>
          <a:xfrm>
            <a:off x="3986784" y="2121408"/>
            <a:ext cx="4919472" cy="237744"/>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Single-Window Permitting</a:t>
            </a:r>
            <a:endParaRPr lang="en-US" sz="1100" dirty="0"/>
          </a:p>
        </p:txBody>
      </p:sp>
      <p:sp>
        <p:nvSpPr>
          <p:cNvPr id="27" name="Text 25"/>
          <p:cNvSpPr/>
          <p:nvPr/>
        </p:nvSpPr>
        <p:spPr>
          <a:xfrm>
            <a:off x="3986784" y="2359152"/>
            <a:ext cx="4919472" cy="310896"/>
          </a:xfrm>
          <a:prstGeom prst="rect">
            <a:avLst/>
          </a:prstGeom>
          <a:noFill/>
          <a:ln/>
        </p:spPr>
        <p:txBody>
          <a:bodyPr wrap="square" lIns="0" tIns="0" rIns="0" bIns="0" rtlCol="0" anchor="t"/>
          <a:lstStyle/>
          <a:p>
            <a:pPr marL="0" indent="0">
              <a:buNone/>
            </a:pPr>
            <a:r>
              <a:rPr lang="en-US" sz="850" dirty="0">
                <a:solidFill>
                  <a:srgbClr val="7BBFB0"/>
                </a:solidFill>
                <a:latin typeface="Calibri" pitchFamily="34" charset="0"/>
                <a:ea typeface="Calibri" pitchFamily="34" charset="-122"/>
                <a:cs typeface="Calibri" pitchFamily="34" charset="-120"/>
              </a:rPr>
              <a:t>Consolidate licensing touchpoints into one streamlined process. One submission, one point of contact, clear timelines. No more chasing multiple departments.</a:t>
            </a:r>
            <a:endParaRPr lang="en-US" sz="850" dirty="0"/>
          </a:p>
        </p:txBody>
      </p:sp>
      <p:sp>
        <p:nvSpPr>
          <p:cNvPr id="28" name="Shape 26"/>
          <p:cNvSpPr/>
          <p:nvPr/>
        </p:nvSpPr>
        <p:spPr>
          <a:xfrm>
            <a:off x="3858768" y="2761488"/>
            <a:ext cx="5120640" cy="640080"/>
          </a:xfrm>
          <a:prstGeom prst="rect">
            <a:avLst/>
          </a:prstGeom>
          <a:solidFill>
            <a:srgbClr val="0F2430"/>
          </a:solidFill>
          <a:ln w="12700">
            <a:solidFill>
              <a:srgbClr val="27AE60">
                <a:alpha val="25000"/>
              </a:srgbClr>
            </a:solidFill>
            <a:prstDash val="solid"/>
          </a:ln>
        </p:spPr>
        <p:txBody>
          <a:bodyPr/>
          <a:lstStyle/>
          <a:p>
            <a:endParaRPr lang="en-US"/>
          </a:p>
        </p:txBody>
      </p:sp>
      <p:sp>
        <p:nvSpPr>
          <p:cNvPr id="29" name="Shape 27"/>
          <p:cNvSpPr/>
          <p:nvPr/>
        </p:nvSpPr>
        <p:spPr>
          <a:xfrm>
            <a:off x="3858768" y="2761488"/>
            <a:ext cx="50292" cy="640080"/>
          </a:xfrm>
          <a:prstGeom prst="rect">
            <a:avLst/>
          </a:prstGeom>
          <a:solidFill>
            <a:srgbClr val="27AE60"/>
          </a:solidFill>
          <a:ln w="12700">
            <a:solidFill>
              <a:srgbClr val="27AE60"/>
            </a:solidFill>
            <a:prstDash val="solid"/>
          </a:ln>
        </p:spPr>
        <p:txBody>
          <a:bodyPr/>
          <a:lstStyle/>
          <a:p>
            <a:endParaRPr lang="en-US"/>
          </a:p>
        </p:txBody>
      </p:sp>
      <p:sp>
        <p:nvSpPr>
          <p:cNvPr id="30" name="Text 28"/>
          <p:cNvSpPr/>
          <p:nvPr/>
        </p:nvSpPr>
        <p:spPr>
          <a:xfrm>
            <a:off x="3986784" y="2816352"/>
            <a:ext cx="4919472" cy="237744"/>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Defined Approval Windows</a:t>
            </a:r>
            <a:endParaRPr lang="en-US" sz="1100" dirty="0"/>
          </a:p>
        </p:txBody>
      </p:sp>
      <p:sp>
        <p:nvSpPr>
          <p:cNvPr id="31" name="Text 29"/>
          <p:cNvSpPr/>
          <p:nvPr/>
        </p:nvSpPr>
        <p:spPr>
          <a:xfrm>
            <a:off x="3986784" y="3054096"/>
            <a:ext cx="4919472" cy="310896"/>
          </a:xfrm>
          <a:prstGeom prst="rect">
            <a:avLst/>
          </a:prstGeom>
          <a:noFill/>
          <a:ln/>
        </p:spPr>
        <p:txBody>
          <a:bodyPr wrap="square" lIns="0" tIns="0" rIns="0" bIns="0" rtlCol="0" anchor="t"/>
          <a:lstStyle/>
          <a:p>
            <a:pPr marL="0" indent="0">
              <a:buNone/>
            </a:pPr>
            <a:r>
              <a:rPr lang="en-US" sz="850" dirty="0">
                <a:solidFill>
                  <a:srgbClr val="7BBFB0"/>
                </a:solidFill>
                <a:latin typeface="Calibri" pitchFamily="34" charset="0"/>
                <a:ea typeface="Calibri" pitchFamily="34" charset="-122"/>
                <a:cs typeface="Calibri" pitchFamily="34" charset="-120"/>
              </a:rPr>
              <a:t>Guaranteed review timelines including instant approvals for certain business types and locations.</a:t>
            </a:r>
            <a:endParaRPr lang="en-US" sz="850" dirty="0"/>
          </a:p>
        </p:txBody>
      </p:sp>
      <p:sp>
        <p:nvSpPr>
          <p:cNvPr id="32" name="Shape 30"/>
          <p:cNvSpPr/>
          <p:nvPr/>
        </p:nvSpPr>
        <p:spPr>
          <a:xfrm>
            <a:off x="3858768" y="3456432"/>
            <a:ext cx="5120640" cy="640080"/>
          </a:xfrm>
          <a:prstGeom prst="rect">
            <a:avLst/>
          </a:prstGeom>
          <a:solidFill>
            <a:srgbClr val="0F2430"/>
          </a:solidFill>
          <a:ln w="12700">
            <a:solidFill>
              <a:srgbClr val="27AE60">
                <a:alpha val="25000"/>
              </a:srgbClr>
            </a:solidFill>
            <a:prstDash val="solid"/>
          </a:ln>
        </p:spPr>
        <p:txBody>
          <a:bodyPr/>
          <a:lstStyle/>
          <a:p>
            <a:endParaRPr lang="en-US"/>
          </a:p>
        </p:txBody>
      </p:sp>
      <p:sp>
        <p:nvSpPr>
          <p:cNvPr id="33" name="Shape 31"/>
          <p:cNvSpPr/>
          <p:nvPr/>
        </p:nvSpPr>
        <p:spPr>
          <a:xfrm>
            <a:off x="3858768" y="3456432"/>
            <a:ext cx="50292" cy="640080"/>
          </a:xfrm>
          <a:prstGeom prst="rect">
            <a:avLst/>
          </a:prstGeom>
          <a:solidFill>
            <a:srgbClr val="27AE60"/>
          </a:solidFill>
          <a:ln w="12700">
            <a:solidFill>
              <a:srgbClr val="27AE60"/>
            </a:solidFill>
            <a:prstDash val="solid"/>
          </a:ln>
        </p:spPr>
        <p:txBody>
          <a:bodyPr/>
          <a:lstStyle/>
          <a:p>
            <a:endParaRPr lang="en-US"/>
          </a:p>
        </p:txBody>
      </p:sp>
      <p:sp>
        <p:nvSpPr>
          <p:cNvPr id="34" name="Text 32"/>
          <p:cNvSpPr/>
          <p:nvPr/>
        </p:nvSpPr>
        <p:spPr>
          <a:xfrm>
            <a:off x="3986784" y="3511296"/>
            <a:ext cx="4919472" cy="237744"/>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Small Business Fast Track</a:t>
            </a:r>
            <a:endParaRPr lang="en-US" sz="1100" dirty="0"/>
          </a:p>
        </p:txBody>
      </p:sp>
      <p:sp>
        <p:nvSpPr>
          <p:cNvPr id="35" name="Text 33"/>
          <p:cNvSpPr/>
          <p:nvPr/>
        </p:nvSpPr>
        <p:spPr>
          <a:xfrm>
            <a:off x="3986784" y="3749040"/>
            <a:ext cx="4919472" cy="310896"/>
          </a:xfrm>
          <a:prstGeom prst="rect">
            <a:avLst/>
          </a:prstGeom>
          <a:noFill/>
          <a:ln/>
        </p:spPr>
        <p:txBody>
          <a:bodyPr wrap="square" lIns="0" tIns="0" rIns="0" bIns="0" rtlCol="0" anchor="t"/>
          <a:lstStyle/>
          <a:p>
            <a:pPr marL="0" indent="0">
              <a:buNone/>
            </a:pPr>
            <a:r>
              <a:rPr lang="en-US" sz="850" dirty="0">
                <a:solidFill>
                  <a:srgbClr val="7BBFB0"/>
                </a:solidFill>
                <a:latin typeface="Calibri" pitchFamily="34" charset="0"/>
                <a:ea typeface="Calibri" pitchFamily="34" charset="-122"/>
                <a:cs typeface="Calibri" pitchFamily="34" charset="-120"/>
              </a:rPr>
              <a:t>Dedicated pathway for businesses under a revenue or footprint threshold. Lower fees, fewer requirements, faster open dates. Diversity of economy starts here.</a:t>
            </a:r>
            <a:endParaRPr lang="en-US" sz="850" dirty="0"/>
          </a:p>
        </p:txBody>
      </p:sp>
      <p:sp>
        <p:nvSpPr>
          <p:cNvPr id="36" name="Shape 34"/>
          <p:cNvSpPr/>
          <p:nvPr/>
        </p:nvSpPr>
        <p:spPr>
          <a:xfrm>
            <a:off x="3858768" y="4151376"/>
            <a:ext cx="5120640" cy="640080"/>
          </a:xfrm>
          <a:prstGeom prst="rect">
            <a:avLst/>
          </a:prstGeom>
          <a:solidFill>
            <a:srgbClr val="0F2430"/>
          </a:solidFill>
          <a:ln w="12700">
            <a:solidFill>
              <a:srgbClr val="27AE60">
                <a:alpha val="25000"/>
              </a:srgbClr>
            </a:solidFill>
            <a:prstDash val="solid"/>
          </a:ln>
        </p:spPr>
        <p:txBody>
          <a:bodyPr/>
          <a:lstStyle/>
          <a:p>
            <a:endParaRPr lang="en-US"/>
          </a:p>
        </p:txBody>
      </p:sp>
      <p:sp>
        <p:nvSpPr>
          <p:cNvPr id="37" name="Shape 35"/>
          <p:cNvSpPr/>
          <p:nvPr/>
        </p:nvSpPr>
        <p:spPr>
          <a:xfrm>
            <a:off x="3858768" y="4151376"/>
            <a:ext cx="50292" cy="640080"/>
          </a:xfrm>
          <a:prstGeom prst="rect">
            <a:avLst/>
          </a:prstGeom>
          <a:solidFill>
            <a:srgbClr val="27AE60"/>
          </a:solidFill>
          <a:ln w="12700">
            <a:solidFill>
              <a:srgbClr val="27AE60"/>
            </a:solidFill>
            <a:prstDash val="solid"/>
          </a:ln>
        </p:spPr>
        <p:txBody>
          <a:bodyPr/>
          <a:lstStyle/>
          <a:p>
            <a:endParaRPr lang="en-US"/>
          </a:p>
        </p:txBody>
      </p:sp>
      <p:sp>
        <p:nvSpPr>
          <p:cNvPr id="38" name="Text 36"/>
          <p:cNvSpPr/>
          <p:nvPr/>
        </p:nvSpPr>
        <p:spPr>
          <a:xfrm>
            <a:off x="3986784" y="4206240"/>
            <a:ext cx="4919472" cy="237744"/>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Existing Business Relief</a:t>
            </a:r>
            <a:endParaRPr lang="en-US" sz="1100" dirty="0"/>
          </a:p>
        </p:txBody>
      </p:sp>
      <p:sp>
        <p:nvSpPr>
          <p:cNvPr id="39" name="Text 37"/>
          <p:cNvSpPr/>
          <p:nvPr/>
        </p:nvSpPr>
        <p:spPr>
          <a:xfrm>
            <a:off x="3986784" y="4443984"/>
            <a:ext cx="4919472" cy="310896"/>
          </a:xfrm>
          <a:prstGeom prst="rect">
            <a:avLst/>
          </a:prstGeom>
          <a:noFill/>
          <a:ln/>
        </p:spPr>
        <p:txBody>
          <a:bodyPr wrap="square" lIns="0" tIns="0" rIns="0" bIns="0" rtlCol="0" anchor="t"/>
          <a:lstStyle/>
          <a:p>
            <a:pPr marL="0" indent="0">
              <a:buNone/>
            </a:pPr>
            <a:r>
              <a:rPr lang="en-US" sz="850" dirty="0">
                <a:solidFill>
                  <a:srgbClr val="7BBFB0"/>
                </a:solidFill>
                <a:latin typeface="Calibri" pitchFamily="34" charset="0"/>
                <a:ea typeface="Calibri" pitchFamily="34" charset="-122"/>
                <a:cs typeface="Calibri" pitchFamily="34" charset="-120"/>
              </a:rPr>
              <a:t>Audit current license holders for redundant requirements. Remove them. We shouldn’t be making it harder to stay open than it was to open.</a:t>
            </a:r>
            <a:endParaRPr lang="en-US" sz="8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4">
    <p:bg>
      <p:bgPr>
        <a:solidFill>
          <a:srgbClr val="0A1820"/>
        </a:solidFill>
        <a:effectLst/>
      </p:bgPr>
    </p:bg>
    <p:spTree>
      <p:nvGrpSpPr>
        <p:cNvPr id="1" name=""/>
        <p:cNvGrpSpPr/>
        <p:nvPr/>
      </p:nvGrpSpPr>
      <p:grpSpPr>
        <a:xfrm>
          <a:off x="0" y="0"/>
          <a:ext cx="0" cy="0"/>
          <a:chOff x="0" y="0"/>
          <a:chExt cx="0" cy="0"/>
        </a:xfrm>
      </p:grpSpPr>
      <p:sp>
        <p:nvSpPr>
          <p:cNvPr id="2" name="Shape 0"/>
          <p:cNvSpPr/>
          <p:nvPr/>
        </p:nvSpPr>
        <p:spPr>
          <a:xfrm>
            <a:off x="0" y="0"/>
            <a:ext cx="457200" cy="5143500"/>
          </a:xfrm>
          <a:prstGeom prst="rect">
            <a:avLst/>
          </a:prstGeom>
          <a:solidFill>
            <a:srgbClr val="111E28"/>
          </a:solidFill>
          <a:ln w="12700">
            <a:solidFill>
              <a:srgbClr val="111E28"/>
            </a:solidFill>
            <a:prstDash val="solid"/>
          </a:ln>
        </p:spPr>
        <p:txBody>
          <a:bodyPr/>
          <a:lstStyle/>
          <a:p>
            <a:endParaRPr lang="en-US"/>
          </a:p>
        </p:txBody>
      </p:sp>
      <p:sp>
        <p:nvSpPr>
          <p:cNvPr id="3" name="Shape 1"/>
          <p:cNvSpPr/>
          <p:nvPr/>
        </p:nvSpPr>
        <p:spPr>
          <a:xfrm>
            <a:off x="0" y="0"/>
            <a:ext cx="64008" cy="5143500"/>
          </a:xfrm>
          <a:prstGeom prst="rect">
            <a:avLst/>
          </a:prstGeom>
          <a:solidFill>
            <a:srgbClr val="D4A017"/>
          </a:solidFill>
          <a:ln w="12700">
            <a:solidFill>
              <a:srgbClr val="D4A017"/>
            </a:solidFill>
            <a:prstDash val="solid"/>
          </a:ln>
        </p:spPr>
        <p:txBody>
          <a:bodyPr/>
          <a:lstStyle/>
          <a:p>
            <a:endParaRPr lang="en-US"/>
          </a:p>
        </p:txBody>
      </p:sp>
      <p:sp>
        <p:nvSpPr>
          <p:cNvPr id="4" name="Shape 2"/>
          <p:cNvSpPr/>
          <p:nvPr/>
        </p:nvSpPr>
        <p:spPr>
          <a:xfrm>
            <a:off x="5943600" y="0"/>
            <a:ext cx="3200400" cy="5143500"/>
          </a:xfrm>
          <a:prstGeom prst="rect">
            <a:avLst/>
          </a:prstGeom>
          <a:solidFill>
            <a:srgbClr val="0D1A22"/>
          </a:solidFill>
          <a:ln w="12700">
            <a:solidFill>
              <a:srgbClr val="0D1A22"/>
            </a:solidFill>
            <a:prstDash val="solid"/>
          </a:ln>
        </p:spPr>
        <p:txBody>
          <a:bodyPr/>
          <a:lstStyle/>
          <a:p>
            <a:endParaRPr lang="en-US"/>
          </a:p>
        </p:txBody>
      </p:sp>
      <p:sp>
        <p:nvSpPr>
          <p:cNvPr id="5" name="Shape 3"/>
          <p:cNvSpPr/>
          <p:nvPr/>
        </p:nvSpPr>
        <p:spPr>
          <a:xfrm>
            <a:off x="5943600" y="0"/>
            <a:ext cx="18288" cy="5143500"/>
          </a:xfrm>
          <a:prstGeom prst="rect">
            <a:avLst/>
          </a:prstGeom>
          <a:solidFill>
            <a:srgbClr val="D4A017">
              <a:alpha val="30000"/>
            </a:srgbClr>
          </a:solidFill>
          <a:ln w="12700">
            <a:solidFill>
              <a:srgbClr val="D4A017">
                <a:alpha val="30000"/>
              </a:srgbClr>
            </a:solidFill>
            <a:prstDash val="solid"/>
          </a:ln>
        </p:spPr>
        <p:txBody>
          <a:bodyPr/>
          <a:lstStyle/>
          <a:p>
            <a:endParaRPr lang="en-US"/>
          </a:p>
        </p:txBody>
      </p:sp>
      <p:sp>
        <p:nvSpPr>
          <p:cNvPr id="6" name="Text 4"/>
          <p:cNvSpPr/>
          <p:nvPr/>
        </p:nvSpPr>
        <p:spPr>
          <a:xfrm>
            <a:off x="640080" y="365760"/>
            <a:ext cx="5120640" cy="219456"/>
          </a:xfrm>
          <a:prstGeom prst="rect">
            <a:avLst/>
          </a:prstGeom>
          <a:noFill/>
          <a:ln/>
        </p:spPr>
        <p:txBody>
          <a:bodyPr wrap="square" rtlCol="0" anchor="ctr"/>
          <a:lstStyle/>
          <a:p>
            <a:pPr marL="0" indent="0">
              <a:buNone/>
            </a:pPr>
            <a:r>
              <a:rPr lang="en-US" sz="900" b="1" kern="0" spc="400" dirty="0">
                <a:solidFill>
                  <a:srgbClr val="D4A017"/>
                </a:solidFill>
              </a:rPr>
              <a:t>JEAN FOR COUNCIL</a:t>
            </a:r>
            <a:endParaRPr lang="en-US" sz="900" dirty="0"/>
          </a:p>
        </p:txBody>
      </p:sp>
      <p:sp>
        <p:nvSpPr>
          <p:cNvPr id="7" name="Text 5"/>
          <p:cNvSpPr/>
          <p:nvPr/>
        </p:nvSpPr>
        <p:spPr>
          <a:xfrm>
            <a:off x="640080" y="603504"/>
            <a:ext cx="5120640" cy="658368"/>
          </a:xfrm>
          <a:prstGeom prst="rect">
            <a:avLst/>
          </a:prstGeom>
          <a:noFill/>
          <a:ln/>
        </p:spPr>
        <p:txBody>
          <a:bodyPr wrap="square" rtlCol="0" anchor="ctr"/>
          <a:lstStyle/>
          <a:p>
            <a:pPr marL="0" indent="0">
              <a:buNone/>
            </a:pPr>
            <a:r>
              <a:rPr lang="en-US" sz="5200" b="1" dirty="0">
                <a:solidFill>
                  <a:srgbClr val="FFFFFF"/>
                </a:solidFill>
                <a:latin typeface="Calibri" pitchFamily="34" charset="0"/>
                <a:ea typeface="Calibri" pitchFamily="34" charset="-122"/>
                <a:cs typeface="Calibri" pitchFamily="34" charset="-120"/>
              </a:rPr>
              <a:t>Hospitality &amp;</a:t>
            </a:r>
            <a:endParaRPr lang="en-US" sz="5200" dirty="0"/>
          </a:p>
        </p:txBody>
      </p:sp>
      <p:sp>
        <p:nvSpPr>
          <p:cNvPr id="8" name="Text 6"/>
          <p:cNvSpPr/>
          <p:nvPr/>
        </p:nvSpPr>
        <p:spPr>
          <a:xfrm>
            <a:off x="640080" y="1243584"/>
            <a:ext cx="5120640" cy="658368"/>
          </a:xfrm>
          <a:prstGeom prst="rect">
            <a:avLst/>
          </a:prstGeom>
          <a:noFill/>
          <a:ln/>
        </p:spPr>
        <p:txBody>
          <a:bodyPr wrap="square" rtlCol="0" anchor="ctr"/>
          <a:lstStyle/>
          <a:p>
            <a:pPr marL="0" indent="0">
              <a:buNone/>
            </a:pPr>
            <a:r>
              <a:rPr lang="en-US" sz="5200" b="1" dirty="0">
                <a:solidFill>
                  <a:srgbClr val="D4A017"/>
                </a:solidFill>
                <a:latin typeface="Calibri" pitchFamily="34" charset="0"/>
                <a:ea typeface="Calibri" pitchFamily="34" charset="-122"/>
                <a:cs typeface="Calibri" pitchFamily="34" charset="-120"/>
              </a:rPr>
              <a:t>Tourism</a:t>
            </a:r>
            <a:endParaRPr lang="en-US" sz="5200" dirty="0"/>
          </a:p>
        </p:txBody>
      </p:sp>
      <p:sp>
        <p:nvSpPr>
          <p:cNvPr id="9" name="Shape 7"/>
          <p:cNvSpPr/>
          <p:nvPr/>
        </p:nvSpPr>
        <p:spPr>
          <a:xfrm>
            <a:off x="640080" y="1956816"/>
            <a:ext cx="3657600" cy="36576"/>
          </a:xfrm>
          <a:prstGeom prst="rect">
            <a:avLst/>
          </a:prstGeom>
          <a:solidFill>
            <a:srgbClr val="D4A017"/>
          </a:solidFill>
          <a:ln w="12700">
            <a:solidFill>
              <a:srgbClr val="D4A017"/>
            </a:solidFill>
            <a:prstDash val="solid"/>
          </a:ln>
        </p:spPr>
        <p:txBody>
          <a:bodyPr/>
          <a:lstStyle/>
          <a:p>
            <a:endParaRPr lang="en-US"/>
          </a:p>
        </p:txBody>
      </p:sp>
      <p:sp>
        <p:nvSpPr>
          <p:cNvPr id="10" name="Text 8"/>
          <p:cNvSpPr/>
          <p:nvPr/>
        </p:nvSpPr>
        <p:spPr>
          <a:xfrm>
            <a:off x="640080" y="2066544"/>
            <a:ext cx="5120640" cy="347472"/>
          </a:xfrm>
          <a:prstGeom prst="rect">
            <a:avLst/>
          </a:prstGeom>
          <a:noFill/>
          <a:ln/>
        </p:spPr>
        <p:txBody>
          <a:bodyPr wrap="square" rtlCol="0" anchor="ctr"/>
          <a:lstStyle/>
          <a:p>
            <a:pPr marL="0" indent="0">
              <a:buNone/>
            </a:pPr>
            <a:r>
              <a:rPr lang="en-US" sz="1400" i="1" dirty="0">
                <a:solidFill>
                  <a:srgbClr val="7BBFB0"/>
                </a:solidFill>
                <a:latin typeface="Calibri" pitchFamily="34" charset="0"/>
                <a:ea typeface="Calibri" pitchFamily="34" charset="-122"/>
                <a:cs typeface="Calibri" pitchFamily="34" charset="-120"/>
              </a:rPr>
              <a:t>Sedona’s economy runs on hospitality. It’s time our council did too.</a:t>
            </a:r>
            <a:endParaRPr lang="en-US" sz="1400" dirty="0"/>
          </a:p>
        </p:txBody>
      </p:sp>
      <p:sp>
        <p:nvSpPr>
          <p:cNvPr id="11" name="Shape 9"/>
          <p:cNvSpPr/>
          <p:nvPr/>
        </p:nvSpPr>
        <p:spPr>
          <a:xfrm>
            <a:off x="6126480" y="731520"/>
            <a:ext cx="2834640" cy="1115568"/>
          </a:xfrm>
          <a:prstGeom prst="rect">
            <a:avLst/>
          </a:prstGeom>
          <a:solidFill>
            <a:srgbClr val="1A3A4A"/>
          </a:solidFill>
          <a:ln w="12700">
            <a:solidFill>
              <a:srgbClr val="D4A017">
                <a:alpha val="28000"/>
              </a:srgbClr>
            </a:solidFill>
            <a:prstDash val="solid"/>
          </a:ln>
        </p:spPr>
        <p:txBody>
          <a:bodyPr/>
          <a:lstStyle/>
          <a:p>
            <a:endParaRPr lang="en-US"/>
          </a:p>
        </p:txBody>
      </p:sp>
      <p:sp>
        <p:nvSpPr>
          <p:cNvPr id="12" name="Shape 10"/>
          <p:cNvSpPr/>
          <p:nvPr/>
        </p:nvSpPr>
        <p:spPr>
          <a:xfrm>
            <a:off x="6126480" y="731520"/>
            <a:ext cx="2834640" cy="45720"/>
          </a:xfrm>
          <a:prstGeom prst="rect">
            <a:avLst/>
          </a:prstGeom>
          <a:solidFill>
            <a:srgbClr val="D4A017"/>
          </a:solidFill>
          <a:ln w="12700">
            <a:solidFill>
              <a:srgbClr val="D4A017"/>
            </a:solidFill>
            <a:prstDash val="solid"/>
          </a:ln>
        </p:spPr>
        <p:txBody>
          <a:bodyPr/>
          <a:lstStyle/>
          <a:p>
            <a:endParaRPr lang="en-US"/>
          </a:p>
        </p:txBody>
      </p:sp>
      <p:sp>
        <p:nvSpPr>
          <p:cNvPr id="13" name="Text 11"/>
          <p:cNvSpPr/>
          <p:nvPr/>
        </p:nvSpPr>
        <p:spPr>
          <a:xfrm>
            <a:off x="6254496" y="841248"/>
            <a:ext cx="2578608" cy="347472"/>
          </a:xfrm>
          <a:prstGeom prst="rect">
            <a:avLst/>
          </a:prstGeom>
          <a:noFill/>
          <a:ln/>
        </p:spPr>
        <p:txBody>
          <a:bodyPr wrap="square" rtlCol="0" anchor="ctr"/>
          <a:lstStyle/>
          <a:p>
            <a:pPr marL="0" indent="0">
              <a:buNone/>
            </a:pPr>
            <a:r>
              <a:rPr lang="en-US" sz="1500" b="1" dirty="0">
                <a:solidFill>
                  <a:srgbClr val="FFFFFF"/>
                </a:solidFill>
                <a:latin typeface="Calibri" pitchFamily="34" charset="0"/>
                <a:ea typeface="Calibri" pitchFamily="34" charset="-122"/>
                <a:cs typeface="Calibri" pitchFamily="34" charset="-120"/>
              </a:rPr>
              <a:t>Smart Tourism</a:t>
            </a:r>
            <a:endParaRPr lang="en-US" sz="1500" dirty="0"/>
          </a:p>
        </p:txBody>
      </p:sp>
      <p:sp>
        <p:nvSpPr>
          <p:cNvPr id="14" name="Text 12"/>
          <p:cNvSpPr/>
          <p:nvPr/>
        </p:nvSpPr>
        <p:spPr>
          <a:xfrm>
            <a:off x="6254496" y="1188720"/>
            <a:ext cx="2578608" cy="256032"/>
          </a:xfrm>
          <a:prstGeom prst="rect">
            <a:avLst/>
          </a:prstGeom>
          <a:noFill/>
          <a:ln/>
        </p:spPr>
        <p:txBody>
          <a:bodyPr wrap="square" rtlCol="0" anchor="ctr"/>
          <a:lstStyle/>
          <a:p>
            <a:pPr marL="0" indent="0">
              <a:buNone/>
            </a:pPr>
            <a:r>
              <a:rPr lang="en-US" sz="1000" i="1" dirty="0">
                <a:solidFill>
                  <a:srgbClr val="7BBFB0"/>
                </a:solidFill>
                <a:latin typeface="Calibri" pitchFamily="34" charset="0"/>
                <a:ea typeface="Calibri" pitchFamily="34" charset="-122"/>
                <a:cs typeface="Calibri" pitchFamily="34" charset="-120"/>
              </a:rPr>
              <a:t>Quality visitors over volume</a:t>
            </a:r>
            <a:endParaRPr lang="en-US" sz="1000" dirty="0"/>
          </a:p>
        </p:txBody>
      </p:sp>
      <p:sp>
        <p:nvSpPr>
          <p:cNvPr id="15" name="Shape 13"/>
          <p:cNvSpPr/>
          <p:nvPr/>
        </p:nvSpPr>
        <p:spPr>
          <a:xfrm>
            <a:off x="6254496" y="1481328"/>
            <a:ext cx="2395728" cy="9144"/>
          </a:xfrm>
          <a:prstGeom prst="rect">
            <a:avLst/>
          </a:prstGeom>
          <a:solidFill>
            <a:srgbClr val="D4A017">
              <a:alpha val="25000"/>
            </a:srgbClr>
          </a:solidFill>
          <a:ln w="12700">
            <a:solidFill>
              <a:srgbClr val="D4A017">
                <a:alpha val="25000"/>
              </a:srgbClr>
            </a:solidFill>
            <a:prstDash val="solid"/>
          </a:ln>
        </p:spPr>
        <p:txBody>
          <a:bodyPr/>
          <a:lstStyle/>
          <a:p>
            <a:endParaRPr lang="en-US"/>
          </a:p>
        </p:txBody>
      </p:sp>
      <p:sp>
        <p:nvSpPr>
          <p:cNvPr id="16" name="Text 14"/>
          <p:cNvSpPr/>
          <p:nvPr/>
        </p:nvSpPr>
        <p:spPr>
          <a:xfrm>
            <a:off x="6254496" y="1554480"/>
            <a:ext cx="2395728" cy="201168"/>
          </a:xfrm>
          <a:prstGeom prst="rect">
            <a:avLst/>
          </a:prstGeom>
          <a:noFill/>
          <a:ln/>
        </p:spPr>
        <p:txBody>
          <a:bodyPr wrap="square" rtlCol="0" anchor="ctr"/>
          <a:lstStyle/>
          <a:p>
            <a:pPr marL="0" indent="0">
              <a:buNone/>
            </a:pPr>
            <a:endParaRPr lang="en-US" sz="850" dirty="0"/>
          </a:p>
        </p:txBody>
      </p:sp>
      <p:sp>
        <p:nvSpPr>
          <p:cNvPr id="17" name="Shape 15"/>
          <p:cNvSpPr/>
          <p:nvPr/>
        </p:nvSpPr>
        <p:spPr>
          <a:xfrm>
            <a:off x="6126480" y="2011680"/>
            <a:ext cx="2834640" cy="1115568"/>
          </a:xfrm>
          <a:prstGeom prst="rect">
            <a:avLst/>
          </a:prstGeom>
          <a:solidFill>
            <a:srgbClr val="1A3A4A"/>
          </a:solidFill>
          <a:ln w="12700">
            <a:solidFill>
              <a:srgbClr val="D4A017">
                <a:alpha val="28000"/>
              </a:srgbClr>
            </a:solidFill>
            <a:prstDash val="solid"/>
          </a:ln>
        </p:spPr>
        <p:txBody>
          <a:bodyPr/>
          <a:lstStyle/>
          <a:p>
            <a:endParaRPr lang="en-US"/>
          </a:p>
        </p:txBody>
      </p:sp>
      <p:sp>
        <p:nvSpPr>
          <p:cNvPr id="18" name="Shape 16"/>
          <p:cNvSpPr/>
          <p:nvPr/>
        </p:nvSpPr>
        <p:spPr>
          <a:xfrm>
            <a:off x="6126480" y="2011680"/>
            <a:ext cx="2834640" cy="45720"/>
          </a:xfrm>
          <a:prstGeom prst="rect">
            <a:avLst/>
          </a:prstGeom>
          <a:solidFill>
            <a:srgbClr val="D4A017"/>
          </a:solidFill>
          <a:ln w="12700">
            <a:solidFill>
              <a:srgbClr val="D4A017"/>
            </a:solidFill>
            <a:prstDash val="solid"/>
          </a:ln>
        </p:spPr>
        <p:txBody>
          <a:bodyPr/>
          <a:lstStyle/>
          <a:p>
            <a:endParaRPr lang="en-US"/>
          </a:p>
        </p:txBody>
      </p:sp>
      <p:sp>
        <p:nvSpPr>
          <p:cNvPr id="19" name="Text 17"/>
          <p:cNvSpPr/>
          <p:nvPr/>
        </p:nvSpPr>
        <p:spPr>
          <a:xfrm>
            <a:off x="6254496" y="2121408"/>
            <a:ext cx="2578608" cy="347472"/>
          </a:xfrm>
          <a:prstGeom prst="rect">
            <a:avLst/>
          </a:prstGeom>
          <a:noFill/>
          <a:ln/>
        </p:spPr>
        <p:txBody>
          <a:bodyPr wrap="square" rtlCol="0" anchor="ctr"/>
          <a:lstStyle/>
          <a:p>
            <a:pPr marL="0" indent="0">
              <a:buNone/>
            </a:pPr>
            <a:r>
              <a:rPr lang="en-US" sz="1500" b="1" dirty="0">
                <a:solidFill>
                  <a:srgbClr val="FFFFFF"/>
                </a:solidFill>
                <a:latin typeface="Calibri" pitchFamily="34" charset="0"/>
                <a:ea typeface="Calibri" pitchFamily="34" charset="-122"/>
                <a:cs typeface="Calibri" pitchFamily="34" charset="-120"/>
              </a:rPr>
              <a:t>Hotelier Advocacy</a:t>
            </a:r>
            <a:endParaRPr lang="en-US" sz="1500" dirty="0"/>
          </a:p>
        </p:txBody>
      </p:sp>
      <p:sp>
        <p:nvSpPr>
          <p:cNvPr id="20" name="Text 18"/>
          <p:cNvSpPr/>
          <p:nvPr/>
        </p:nvSpPr>
        <p:spPr>
          <a:xfrm>
            <a:off x="6254496" y="2468880"/>
            <a:ext cx="2578608" cy="256032"/>
          </a:xfrm>
          <a:prstGeom prst="rect">
            <a:avLst/>
          </a:prstGeom>
          <a:noFill/>
          <a:ln/>
        </p:spPr>
        <p:txBody>
          <a:bodyPr wrap="square" rtlCol="0" anchor="ctr"/>
          <a:lstStyle/>
          <a:p>
            <a:pPr marL="0" indent="0">
              <a:buNone/>
            </a:pPr>
            <a:r>
              <a:rPr lang="en-US" sz="1000" i="1" dirty="0">
                <a:solidFill>
                  <a:srgbClr val="7BBFB0"/>
                </a:solidFill>
                <a:latin typeface="Calibri" pitchFamily="34" charset="0"/>
                <a:ea typeface="Calibri" pitchFamily="34" charset="-122"/>
                <a:cs typeface="Calibri" pitchFamily="34" charset="-120"/>
              </a:rPr>
              <a:t>Industry voice on council</a:t>
            </a:r>
            <a:endParaRPr lang="en-US" sz="1000" dirty="0"/>
          </a:p>
        </p:txBody>
      </p:sp>
      <p:sp>
        <p:nvSpPr>
          <p:cNvPr id="21" name="Shape 19"/>
          <p:cNvSpPr/>
          <p:nvPr/>
        </p:nvSpPr>
        <p:spPr>
          <a:xfrm>
            <a:off x="6254496" y="2761488"/>
            <a:ext cx="2395728" cy="9144"/>
          </a:xfrm>
          <a:prstGeom prst="rect">
            <a:avLst/>
          </a:prstGeom>
          <a:solidFill>
            <a:srgbClr val="D4A017">
              <a:alpha val="25000"/>
            </a:srgbClr>
          </a:solidFill>
          <a:ln w="12700">
            <a:solidFill>
              <a:srgbClr val="D4A017">
                <a:alpha val="25000"/>
              </a:srgbClr>
            </a:solidFill>
            <a:prstDash val="solid"/>
          </a:ln>
        </p:spPr>
        <p:txBody>
          <a:bodyPr/>
          <a:lstStyle/>
          <a:p>
            <a:endParaRPr lang="en-US"/>
          </a:p>
        </p:txBody>
      </p:sp>
      <p:sp>
        <p:nvSpPr>
          <p:cNvPr id="22" name="Text 20"/>
          <p:cNvSpPr/>
          <p:nvPr/>
        </p:nvSpPr>
        <p:spPr>
          <a:xfrm>
            <a:off x="6254496" y="2834640"/>
            <a:ext cx="2395728" cy="201168"/>
          </a:xfrm>
          <a:prstGeom prst="rect">
            <a:avLst/>
          </a:prstGeom>
          <a:noFill/>
          <a:ln/>
        </p:spPr>
        <p:txBody>
          <a:bodyPr wrap="square" rtlCol="0" anchor="ctr"/>
          <a:lstStyle/>
          <a:p>
            <a:pPr marL="0" indent="0">
              <a:buNone/>
            </a:pPr>
            <a:endParaRPr lang="en-US" sz="850" dirty="0"/>
          </a:p>
        </p:txBody>
      </p:sp>
      <p:sp>
        <p:nvSpPr>
          <p:cNvPr id="23" name="Shape 21"/>
          <p:cNvSpPr/>
          <p:nvPr/>
        </p:nvSpPr>
        <p:spPr>
          <a:xfrm>
            <a:off x="6126480" y="3291840"/>
            <a:ext cx="2834640" cy="1115568"/>
          </a:xfrm>
          <a:prstGeom prst="rect">
            <a:avLst/>
          </a:prstGeom>
          <a:solidFill>
            <a:srgbClr val="1A3A4A"/>
          </a:solidFill>
          <a:ln w="12700">
            <a:solidFill>
              <a:srgbClr val="D4A017">
                <a:alpha val="28000"/>
              </a:srgbClr>
            </a:solidFill>
            <a:prstDash val="solid"/>
          </a:ln>
        </p:spPr>
        <p:txBody>
          <a:bodyPr/>
          <a:lstStyle/>
          <a:p>
            <a:endParaRPr lang="en-US"/>
          </a:p>
        </p:txBody>
      </p:sp>
      <p:sp>
        <p:nvSpPr>
          <p:cNvPr id="24" name="Shape 22"/>
          <p:cNvSpPr/>
          <p:nvPr/>
        </p:nvSpPr>
        <p:spPr>
          <a:xfrm>
            <a:off x="6126480" y="3291840"/>
            <a:ext cx="2834640" cy="45720"/>
          </a:xfrm>
          <a:prstGeom prst="rect">
            <a:avLst/>
          </a:prstGeom>
          <a:solidFill>
            <a:srgbClr val="D4A017"/>
          </a:solidFill>
          <a:ln w="12700">
            <a:solidFill>
              <a:srgbClr val="D4A017"/>
            </a:solidFill>
            <a:prstDash val="solid"/>
          </a:ln>
        </p:spPr>
        <p:txBody>
          <a:bodyPr/>
          <a:lstStyle/>
          <a:p>
            <a:endParaRPr lang="en-US"/>
          </a:p>
        </p:txBody>
      </p:sp>
      <p:sp>
        <p:nvSpPr>
          <p:cNvPr id="25" name="Text 23"/>
          <p:cNvSpPr/>
          <p:nvPr/>
        </p:nvSpPr>
        <p:spPr>
          <a:xfrm>
            <a:off x="6254496" y="3401568"/>
            <a:ext cx="2578608" cy="347472"/>
          </a:xfrm>
          <a:prstGeom prst="rect">
            <a:avLst/>
          </a:prstGeom>
          <a:noFill/>
          <a:ln/>
        </p:spPr>
        <p:txBody>
          <a:bodyPr wrap="square" rtlCol="0" anchor="ctr"/>
          <a:lstStyle/>
          <a:p>
            <a:pPr marL="0" indent="0">
              <a:buNone/>
            </a:pPr>
            <a:r>
              <a:rPr lang="en-US" sz="1500" b="1" dirty="0">
                <a:solidFill>
                  <a:srgbClr val="FFFFFF"/>
                </a:solidFill>
                <a:latin typeface="Calibri" pitchFamily="34" charset="0"/>
                <a:ea typeface="Calibri" pitchFamily="34" charset="-122"/>
                <a:cs typeface="Calibri" pitchFamily="34" charset="-120"/>
              </a:rPr>
              <a:t>Workforce Support</a:t>
            </a:r>
            <a:endParaRPr lang="en-US" sz="1500" dirty="0"/>
          </a:p>
        </p:txBody>
      </p:sp>
      <p:sp>
        <p:nvSpPr>
          <p:cNvPr id="26" name="Text 24"/>
          <p:cNvSpPr/>
          <p:nvPr/>
        </p:nvSpPr>
        <p:spPr>
          <a:xfrm>
            <a:off x="6254496" y="3749040"/>
            <a:ext cx="2578608" cy="256032"/>
          </a:xfrm>
          <a:prstGeom prst="rect">
            <a:avLst/>
          </a:prstGeom>
          <a:noFill/>
          <a:ln/>
        </p:spPr>
        <p:txBody>
          <a:bodyPr wrap="square" rtlCol="0" anchor="ctr"/>
          <a:lstStyle/>
          <a:p>
            <a:pPr marL="0" indent="0">
              <a:buNone/>
            </a:pPr>
            <a:r>
              <a:rPr lang="en-US" sz="1000" i="1" dirty="0">
                <a:solidFill>
                  <a:srgbClr val="7BBFB0"/>
                </a:solidFill>
                <a:latin typeface="Calibri" pitchFamily="34" charset="0"/>
                <a:ea typeface="Calibri" pitchFamily="34" charset="-122"/>
                <a:cs typeface="Calibri" pitchFamily="34" charset="-120"/>
              </a:rPr>
              <a:t>People who make it work</a:t>
            </a:r>
            <a:endParaRPr lang="en-US" sz="1000" dirty="0"/>
          </a:p>
        </p:txBody>
      </p:sp>
      <p:sp>
        <p:nvSpPr>
          <p:cNvPr id="27" name="Shape 25"/>
          <p:cNvSpPr/>
          <p:nvPr/>
        </p:nvSpPr>
        <p:spPr>
          <a:xfrm>
            <a:off x="6254496" y="4041648"/>
            <a:ext cx="2395728" cy="9144"/>
          </a:xfrm>
          <a:prstGeom prst="rect">
            <a:avLst/>
          </a:prstGeom>
          <a:solidFill>
            <a:srgbClr val="D4A017">
              <a:alpha val="25000"/>
            </a:srgbClr>
          </a:solidFill>
          <a:ln w="12700">
            <a:solidFill>
              <a:srgbClr val="D4A017">
                <a:alpha val="25000"/>
              </a:srgbClr>
            </a:solidFill>
            <a:prstDash val="solid"/>
          </a:ln>
        </p:spPr>
        <p:txBody>
          <a:bodyPr/>
          <a:lstStyle/>
          <a:p>
            <a:endParaRPr lang="en-US"/>
          </a:p>
        </p:txBody>
      </p:sp>
      <p:sp>
        <p:nvSpPr>
          <p:cNvPr id="28" name="Text 26"/>
          <p:cNvSpPr/>
          <p:nvPr/>
        </p:nvSpPr>
        <p:spPr>
          <a:xfrm>
            <a:off x="6254496" y="4114800"/>
            <a:ext cx="2395728" cy="201168"/>
          </a:xfrm>
          <a:prstGeom prst="rect">
            <a:avLst/>
          </a:prstGeom>
          <a:noFill/>
          <a:ln/>
        </p:spPr>
        <p:txBody>
          <a:bodyPr wrap="square" rtlCol="0" anchor="ctr"/>
          <a:lstStyle/>
          <a:p>
            <a:pPr marL="0" indent="0">
              <a:buNone/>
            </a:pPr>
            <a:endParaRPr lang="en-US" sz="850" dirty="0"/>
          </a:p>
        </p:txBody>
      </p:sp>
      <p:sp>
        <p:nvSpPr>
          <p:cNvPr id="29" name="Text 27"/>
          <p:cNvSpPr/>
          <p:nvPr/>
        </p:nvSpPr>
        <p:spPr>
          <a:xfrm>
            <a:off x="585216" y="4206240"/>
            <a:ext cx="5230368" cy="731520"/>
          </a:xfrm>
          <a:prstGeom prst="rect">
            <a:avLst/>
          </a:prstGeom>
          <a:noFill/>
          <a:ln/>
        </p:spPr>
        <p:txBody>
          <a:bodyPr wrap="square" rtlCol="0" anchor="ctr"/>
          <a:lstStyle/>
          <a:p>
            <a:pPr marL="0" indent="0">
              <a:buNone/>
            </a:pPr>
            <a:r>
              <a:rPr lang="en-US" sz="1300" i="1" dirty="0">
                <a:solidFill>
                  <a:srgbClr val="FFFFFF"/>
                </a:solidFill>
                <a:latin typeface="Georgia" pitchFamily="34" charset="0"/>
                <a:ea typeface="Georgia" pitchFamily="34" charset="-122"/>
                <a:cs typeface="Georgia" pitchFamily="34" charset="-120"/>
              </a:rPr>
              <a:t>The industry that funds Sedona’s future deserves a voice at the table</a:t>
            </a:r>
            <a:endParaRPr lang="en-US" sz="13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5">
    <p:bg>
      <p:bgPr>
        <a:solidFill>
          <a:srgbClr val="1A3A4A"/>
        </a:solidFill>
        <a:effectLst/>
      </p:bgPr>
    </p:bg>
    <p:spTree>
      <p:nvGrpSpPr>
        <p:cNvPr id="1" name=""/>
        <p:cNvGrpSpPr/>
        <p:nvPr/>
      </p:nvGrpSpPr>
      <p:grpSpPr>
        <a:xfrm>
          <a:off x="0" y="0"/>
          <a:ext cx="0" cy="0"/>
          <a:chOff x="0" y="0"/>
          <a:chExt cx="0" cy="0"/>
        </a:xfrm>
      </p:grpSpPr>
      <p:sp>
        <p:nvSpPr>
          <p:cNvPr id="2" name="Shape 0"/>
          <p:cNvSpPr/>
          <p:nvPr/>
        </p:nvSpPr>
        <p:spPr>
          <a:xfrm>
            <a:off x="0" y="0"/>
            <a:ext cx="64008" cy="5143500"/>
          </a:xfrm>
          <a:prstGeom prst="rect">
            <a:avLst/>
          </a:prstGeom>
          <a:solidFill>
            <a:srgbClr val="D4A017"/>
          </a:solidFill>
          <a:ln w="12700">
            <a:solidFill>
              <a:srgbClr val="D4A017"/>
            </a:solidFill>
            <a:prstDash val="solid"/>
          </a:ln>
        </p:spPr>
        <p:txBody>
          <a:bodyPr/>
          <a:lstStyle/>
          <a:p>
            <a:endParaRPr lang="en-US"/>
          </a:p>
        </p:txBody>
      </p:sp>
      <p:sp>
        <p:nvSpPr>
          <p:cNvPr id="3" name="Text 1"/>
          <p:cNvSpPr/>
          <p:nvPr/>
        </p:nvSpPr>
        <p:spPr>
          <a:xfrm>
            <a:off x="201168" y="137160"/>
            <a:ext cx="8778240" cy="182880"/>
          </a:xfrm>
          <a:prstGeom prst="rect">
            <a:avLst/>
          </a:prstGeom>
          <a:noFill/>
          <a:ln/>
        </p:spPr>
        <p:txBody>
          <a:bodyPr wrap="square" rtlCol="0" anchor="ctr"/>
          <a:lstStyle/>
          <a:p>
            <a:pPr marL="0" indent="0">
              <a:buNone/>
            </a:pPr>
            <a:r>
              <a:rPr lang="en-US" sz="700" b="1" kern="0" spc="250" dirty="0">
                <a:solidFill>
                  <a:srgbClr val="D4A017"/>
                </a:solidFill>
              </a:rPr>
              <a:t>JEAN FOR COUNCIL ·  TOURISM &amp; HOSPITALITY STRATEGY</a:t>
            </a:r>
            <a:endParaRPr lang="en-US" sz="700" dirty="0"/>
          </a:p>
        </p:txBody>
      </p:sp>
      <p:sp>
        <p:nvSpPr>
          <p:cNvPr id="4" name="Text 2"/>
          <p:cNvSpPr/>
          <p:nvPr/>
        </p:nvSpPr>
        <p:spPr>
          <a:xfrm>
            <a:off x="201168" y="301752"/>
            <a:ext cx="8778240" cy="402336"/>
          </a:xfrm>
          <a:prstGeom prst="rect">
            <a:avLst/>
          </a:prstGeom>
          <a:noFill/>
          <a:ln/>
        </p:spPr>
        <p:txBody>
          <a:bodyPr wrap="square" rtlCol="0" anchor="ctr"/>
          <a:lstStyle/>
          <a:p>
            <a:pPr marL="0" indent="0">
              <a:buNone/>
            </a:pPr>
            <a:r>
              <a:rPr lang="en-US" sz="2700" b="1" dirty="0">
                <a:solidFill>
                  <a:srgbClr val="FFFFFF"/>
                </a:solidFill>
                <a:latin typeface="Calibri" pitchFamily="34" charset="0"/>
                <a:ea typeface="Calibri" pitchFamily="34" charset="-122"/>
                <a:cs typeface="Calibri" pitchFamily="34" charset="-120"/>
              </a:rPr>
              <a:t>The Hotelier's Voice —</a:t>
            </a:r>
            <a:endParaRPr lang="en-US" sz="2700" dirty="0"/>
          </a:p>
        </p:txBody>
      </p:sp>
      <p:sp>
        <p:nvSpPr>
          <p:cNvPr id="5" name="Text 3"/>
          <p:cNvSpPr/>
          <p:nvPr/>
        </p:nvSpPr>
        <p:spPr>
          <a:xfrm>
            <a:off x="201168" y="685800"/>
            <a:ext cx="8778240" cy="402336"/>
          </a:xfrm>
          <a:prstGeom prst="rect">
            <a:avLst/>
          </a:prstGeom>
          <a:noFill/>
          <a:ln/>
        </p:spPr>
        <p:txBody>
          <a:bodyPr wrap="square" rtlCol="0" anchor="ctr"/>
          <a:lstStyle/>
          <a:p>
            <a:pPr marL="0" indent="0">
              <a:buNone/>
            </a:pPr>
            <a:r>
              <a:rPr lang="en-US" sz="2700" b="1" dirty="0">
                <a:solidFill>
                  <a:srgbClr val="D4A017"/>
                </a:solidFill>
                <a:latin typeface="Calibri" pitchFamily="34" charset="0"/>
                <a:ea typeface="Calibri" pitchFamily="34" charset="-122"/>
                <a:cs typeface="Calibri" pitchFamily="34" charset="-120"/>
              </a:rPr>
              <a:t>Finally at the Table</a:t>
            </a:r>
            <a:endParaRPr lang="en-US" sz="2700" dirty="0"/>
          </a:p>
        </p:txBody>
      </p:sp>
      <p:sp>
        <p:nvSpPr>
          <p:cNvPr id="6" name="Shape 4"/>
          <p:cNvSpPr/>
          <p:nvPr/>
        </p:nvSpPr>
        <p:spPr>
          <a:xfrm>
            <a:off x="201168" y="1124712"/>
            <a:ext cx="8778240" cy="18288"/>
          </a:xfrm>
          <a:prstGeom prst="rect">
            <a:avLst/>
          </a:prstGeom>
          <a:solidFill>
            <a:srgbClr val="D4A017">
              <a:alpha val="45000"/>
            </a:srgbClr>
          </a:solidFill>
          <a:ln w="12700">
            <a:solidFill>
              <a:srgbClr val="D4A017">
                <a:alpha val="45000"/>
              </a:srgbClr>
            </a:solidFill>
            <a:prstDash val="solid"/>
          </a:ln>
        </p:spPr>
        <p:txBody>
          <a:bodyPr/>
          <a:lstStyle/>
          <a:p>
            <a:endParaRPr lang="en-US"/>
          </a:p>
        </p:txBody>
      </p:sp>
      <p:sp>
        <p:nvSpPr>
          <p:cNvPr id="7" name="Shape 5"/>
          <p:cNvSpPr/>
          <p:nvPr/>
        </p:nvSpPr>
        <p:spPr>
          <a:xfrm>
            <a:off x="201168" y="1207008"/>
            <a:ext cx="3474720" cy="1115568"/>
          </a:xfrm>
          <a:prstGeom prst="rect">
            <a:avLst/>
          </a:prstGeom>
          <a:solidFill>
            <a:srgbClr val="D4A017">
              <a:alpha val="16000"/>
            </a:srgbClr>
          </a:solidFill>
          <a:ln w="12700">
            <a:solidFill>
              <a:srgbClr val="D4A017">
                <a:alpha val="42000"/>
              </a:srgbClr>
            </a:solidFill>
            <a:prstDash val="solid"/>
          </a:ln>
        </p:spPr>
        <p:txBody>
          <a:bodyPr/>
          <a:lstStyle/>
          <a:p>
            <a:endParaRPr lang="en-US"/>
          </a:p>
        </p:txBody>
      </p:sp>
      <p:sp>
        <p:nvSpPr>
          <p:cNvPr id="8" name="Shape 6"/>
          <p:cNvSpPr/>
          <p:nvPr/>
        </p:nvSpPr>
        <p:spPr>
          <a:xfrm>
            <a:off x="201168" y="1207008"/>
            <a:ext cx="3474720" cy="45720"/>
          </a:xfrm>
          <a:prstGeom prst="rect">
            <a:avLst/>
          </a:prstGeom>
          <a:solidFill>
            <a:srgbClr val="D4A017"/>
          </a:solidFill>
          <a:ln w="12700">
            <a:solidFill>
              <a:srgbClr val="D4A017"/>
            </a:solidFill>
            <a:prstDash val="solid"/>
          </a:ln>
        </p:spPr>
        <p:txBody>
          <a:bodyPr/>
          <a:lstStyle/>
          <a:p>
            <a:endParaRPr lang="en-US"/>
          </a:p>
        </p:txBody>
      </p:sp>
      <p:sp>
        <p:nvSpPr>
          <p:cNvPr id="9" name="Text 7"/>
          <p:cNvSpPr/>
          <p:nvPr/>
        </p:nvSpPr>
        <p:spPr>
          <a:xfrm>
            <a:off x="329184" y="1252728"/>
            <a:ext cx="3291840" cy="182880"/>
          </a:xfrm>
          <a:prstGeom prst="rect">
            <a:avLst/>
          </a:prstGeom>
          <a:noFill/>
          <a:ln/>
        </p:spPr>
        <p:txBody>
          <a:bodyPr wrap="square" rtlCol="0" anchor="ctr"/>
          <a:lstStyle/>
          <a:p>
            <a:pPr marL="0" indent="0">
              <a:buNone/>
            </a:pPr>
            <a:r>
              <a:rPr lang="en-US" sz="800" b="1" kern="0" spc="150" dirty="0">
                <a:solidFill>
                  <a:srgbClr val="D4A017"/>
                </a:solidFill>
              </a:rPr>
              <a:t>A FIRST FOR SEDONA CITY COUNCIL</a:t>
            </a:r>
            <a:endParaRPr lang="en-US" sz="800" dirty="0"/>
          </a:p>
        </p:txBody>
      </p:sp>
      <p:sp>
        <p:nvSpPr>
          <p:cNvPr id="10" name="Text 8"/>
          <p:cNvSpPr/>
          <p:nvPr/>
        </p:nvSpPr>
        <p:spPr>
          <a:xfrm>
            <a:off x="329184" y="1444752"/>
            <a:ext cx="3291840" cy="512064"/>
          </a:xfrm>
          <a:prstGeom prst="rect">
            <a:avLst/>
          </a:prstGeom>
          <a:noFill/>
          <a:ln/>
        </p:spPr>
        <p:txBody>
          <a:bodyPr wrap="square" rtlCol="0" anchor="ctr"/>
          <a:lstStyle/>
          <a:p>
            <a:pPr marL="0" indent="0">
              <a:buNone/>
            </a:pPr>
            <a:r>
              <a:rPr lang="en-US" sz="1000" b="1" dirty="0">
                <a:solidFill>
                  <a:srgbClr val="FFFFFF"/>
                </a:solidFill>
                <a:latin typeface="Calibri" pitchFamily="34" charset="0"/>
                <a:ea typeface="Calibri" pitchFamily="34" charset="-122"/>
                <a:cs typeface="Calibri" pitchFamily="34" charset="-120"/>
              </a:rPr>
              <a:t>Jean-Christophe Buillet would be the first council member who is also an active hotelier.</a:t>
            </a:r>
            <a:endParaRPr lang="en-US" sz="1000" dirty="0"/>
          </a:p>
        </p:txBody>
      </p:sp>
      <p:sp>
        <p:nvSpPr>
          <p:cNvPr id="11" name="Text 9"/>
          <p:cNvSpPr/>
          <p:nvPr/>
        </p:nvSpPr>
        <p:spPr>
          <a:xfrm>
            <a:off x="329184" y="1920240"/>
            <a:ext cx="3291840" cy="329184"/>
          </a:xfrm>
          <a:prstGeom prst="rect">
            <a:avLst/>
          </a:prstGeom>
          <a:noFill/>
          <a:ln/>
        </p:spPr>
        <p:txBody>
          <a:bodyPr wrap="square" rtlCol="0" anchor="ctr"/>
          <a:lstStyle/>
          <a:p>
            <a:pPr marL="0" indent="0">
              <a:buNone/>
            </a:pPr>
            <a:r>
              <a:rPr lang="en-US" sz="950" i="1" dirty="0">
                <a:solidFill>
                  <a:srgbClr val="7BBFB0"/>
                </a:solidFill>
                <a:latin typeface="Calibri" pitchFamily="34" charset="0"/>
                <a:ea typeface="Calibri" pitchFamily="34" charset="-122"/>
                <a:cs typeface="Calibri" pitchFamily="34" charset="-120"/>
              </a:rPr>
              <a:t>The industry that funds the city finally has someone who understands it from the inside.</a:t>
            </a:r>
            <a:endParaRPr lang="en-US" sz="950" dirty="0"/>
          </a:p>
        </p:txBody>
      </p:sp>
      <p:sp>
        <p:nvSpPr>
          <p:cNvPr id="12" name="Shape 10"/>
          <p:cNvSpPr/>
          <p:nvPr/>
        </p:nvSpPr>
        <p:spPr>
          <a:xfrm>
            <a:off x="201168" y="2395728"/>
            <a:ext cx="3474720" cy="658368"/>
          </a:xfrm>
          <a:prstGeom prst="rect">
            <a:avLst/>
          </a:prstGeom>
          <a:solidFill>
            <a:srgbClr val="0F2430"/>
          </a:solidFill>
          <a:ln w="12700">
            <a:solidFill>
              <a:srgbClr val="D4A017">
                <a:alpha val="32000"/>
              </a:srgbClr>
            </a:solidFill>
            <a:prstDash val="solid"/>
          </a:ln>
        </p:spPr>
        <p:txBody>
          <a:bodyPr/>
          <a:lstStyle/>
          <a:p>
            <a:endParaRPr lang="en-US"/>
          </a:p>
        </p:txBody>
      </p:sp>
      <p:sp>
        <p:nvSpPr>
          <p:cNvPr id="13" name="Shape 11"/>
          <p:cNvSpPr/>
          <p:nvPr/>
        </p:nvSpPr>
        <p:spPr>
          <a:xfrm>
            <a:off x="201168" y="2395728"/>
            <a:ext cx="3474720" cy="45720"/>
          </a:xfrm>
          <a:prstGeom prst="rect">
            <a:avLst/>
          </a:prstGeom>
          <a:solidFill>
            <a:srgbClr val="D4A017"/>
          </a:solidFill>
          <a:ln w="12700">
            <a:solidFill>
              <a:srgbClr val="D4A017"/>
            </a:solidFill>
            <a:prstDash val="solid"/>
          </a:ln>
        </p:spPr>
        <p:txBody>
          <a:bodyPr/>
          <a:lstStyle/>
          <a:p>
            <a:endParaRPr lang="en-US"/>
          </a:p>
        </p:txBody>
      </p:sp>
      <p:sp>
        <p:nvSpPr>
          <p:cNvPr id="14" name="Text 12"/>
          <p:cNvSpPr/>
          <p:nvPr/>
        </p:nvSpPr>
        <p:spPr>
          <a:xfrm>
            <a:off x="329184" y="2441448"/>
            <a:ext cx="3291840" cy="182880"/>
          </a:xfrm>
          <a:prstGeom prst="rect">
            <a:avLst/>
          </a:prstGeom>
          <a:noFill/>
          <a:ln/>
        </p:spPr>
        <p:txBody>
          <a:bodyPr wrap="square" rtlCol="0" anchor="ctr"/>
          <a:lstStyle/>
          <a:p>
            <a:pPr marL="0" indent="0">
              <a:buNone/>
            </a:pPr>
            <a:r>
              <a:rPr lang="en-US" sz="800" b="1" kern="0" spc="150" dirty="0">
                <a:solidFill>
                  <a:srgbClr val="D4A017"/>
                </a:solidFill>
              </a:rPr>
              <a:t>HOTELS DRIVE THE CITY</a:t>
            </a:r>
            <a:endParaRPr lang="en-US" sz="800" dirty="0"/>
          </a:p>
        </p:txBody>
      </p:sp>
      <p:sp>
        <p:nvSpPr>
          <p:cNvPr id="15" name="Text 13"/>
          <p:cNvSpPr/>
          <p:nvPr/>
        </p:nvSpPr>
        <p:spPr>
          <a:xfrm>
            <a:off x="329184" y="2633472"/>
            <a:ext cx="3291840" cy="365760"/>
          </a:xfrm>
          <a:prstGeom prst="rect">
            <a:avLst/>
          </a:prstGeom>
          <a:noFill/>
          <a:ln/>
        </p:spPr>
        <p:txBody>
          <a:bodyPr wrap="square" rtlCol="0" anchor="ctr"/>
          <a:lstStyle/>
          <a:p>
            <a:pPr marL="0" indent="0">
              <a:buNone/>
            </a:pPr>
            <a:r>
              <a:rPr lang="en-US" sz="950" dirty="0">
                <a:solidFill>
                  <a:srgbClr val="7BBFB0"/>
                </a:solidFill>
                <a:latin typeface="Calibri" pitchFamily="34" charset="0"/>
                <a:ea typeface="Calibri" pitchFamily="34" charset="-122"/>
                <a:cs typeface="Calibri" pitchFamily="34" charset="-120"/>
              </a:rPr>
              <a:t>More tax revenue flows from hotel stays than any other single source in Sedona — yet hoteliers have had no seat at the council table. That ends now.</a:t>
            </a:r>
            <a:endParaRPr lang="en-US" sz="950" dirty="0"/>
          </a:p>
        </p:txBody>
      </p:sp>
      <p:sp>
        <p:nvSpPr>
          <p:cNvPr id="16" name="Shape 14"/>
          <p:cNvSpPr/>
          <p:nvPr/>
        </p:nvSpPr>
        <p:spPr>
          <a:xfrm>
            <a:off x="201168" y="3127248"/>
            <a:ext cx="3474720" cy="713232"/>
          </a:xfrm>
          <a:prstGeom prst="rect">
            <a:avLst/>
          </a:prstGeom>
          <a:solidFill>
            <a:srgbClr val="0F2430"/>
          </a:solidFill>
          <a:ln w="12700">
            <a:solidFill>
              <a:srgbClr val="E07B4F">
                <a:alpha val="32000"/>
              </a:srgbClr>
            </a:solidFill>
            <a:prstDash val="solid"/>
          </a:ln>
        </p:spPr>
        <p:txBody>
          <a:bodyPr/>
          <a:lstStyle/>
          <a:p>
            <a:endParaRPr lang="en-US"/>
          </a:p>
        </p:txBody>
      </p:sp>
      <p:sp>
        <p:nvSpPr>
          <p:cNvPr id="17" name="Shape 15"/>
          <p:cNvSpPr/>
          <p:nvPr/>
        </p:nvSpPr>
        <p:spPr>
          <a:xfrm>
            <a:off x="201168" y="3127248"/>
            <a:ext cx="3474720" cy="45720"/>
          </a:xfrm>
          <a:prstGeom prst="rect">
            <a:avLst/>
          </a:prstGeom>
          <a:solidFill>
            <a:srgbClr val="E07B4F"/>
          </a:solidFill>
          <a:ln w="12700">
            <a:solidFill>
              <a:srgbClr val="E07B4F"/>
            </a:solidFill>
            <a:prstDash val="solid"/>
          </a:ln>
        </p:spPr>
        <p:txBody>
          <a:bodyPr/>
          <a:lstStyle/>
          <a:p>
            <a:endParaRPr lang="en-US"/>
          </a:p>
        </p:txBody>
      </p:sp>
      <p:sp>
        <p:nvSpPr>
          <p:cNvPr id="18" name="Text 16"/>
          <p:cNvSpPr/>
          <p:nvPr/>
        </p:nvSpPr>
        <p:spPr>
          <a:xfrm>
            <a:off x="329184" y="3172968"/>
            <a:ext cx="3291840" cy="182880"/>
          </a:xfrm>
          <a:prstGeom prst="rect">
            <a:avLst/>
          </a:prstGeom>
          <a:noFill/>
          <a:ln/>
        </p:spPr>
        <p:txBody>
          <a:bodyPr wrap="square" rtlCol="0" anchor="ctr"/>
          <a:lstStyle/>
          <a:p>
            <a:pPr marL="0" indent="0">
              <a:buNone/>
            </a:pPr>
            <a:r>
              <a:rPr lang="en-US" sz="800" b="1" kern="0" spc="150" dirty="0">
                <a:solidFill>
                  <a:srgbClr val="E07B4F"/>
                </a:solidFill>
              </a:rPr>
              <a:t>THE CONTINGENCY PROBLEM</a:t>
            </a:r>
            <a:endParaRPr lang="en-US" sz="800" dirty="0"/>
          </a:p>
        </p:txBody>
      </p:sp>
      <p:sp>
        <p:nvSpPr>
          <p:cNvPr id="19" name="Text 17"/>
          <p:cNvSpPr/>
          <p:nvPr/>
        </p:nvSpPr>
        <p:spPr>
          <a:xfrm>
            <a:off x="329184" y="3364992"/>
            <a:ext cx="3291840" cy="420624"/>
          </a:xfrm>
          <a:prstGeom prst="rect">
            <a:avLst/>
          </a:prstGeom>
          <a:noFill/>
          <a:ln/>
        </p:spPr>
        <p:txBody>
          <a:bodyPr wrap="square" rtlCol="0" anchor="ctr"/>
          <a:lstStyle/>
          <a:p>
            <a:pPr marL="0" indent="0">
              <a:buNone/>
            </a:pPr>
            <a:r>
              <a:rPr lang="en-US" sz="950" dirty="0">
                <a:solidFill>
                  <a:srgbClr val="7BBFB0"/>
                </a:solidFill>
                <a:latin typeface="Calibri" pitchFamily="34" charset="0"/>
                <a:ea typeface="Calibri" pitchFamily="34" charset="-122"/>
                <a:cs typeface="Calibri" pitchFamily="34" charset="-120"/>
              </a:rPr>
              <a:t>A large portion of our tourism bureau’s ad spend sits in contingency.</a:t>
            </a:r>
            <a:endParaRPr lang="en-US" sz="950" dirty="0"/>
          </a:p>
        </p:txBody>
      </p:sp>
      <p:sp>
        <p:nvSpPr>
          <p:cNvPr id="20" name="Shape 18"/>
          <p:cNvSpPr/>
          <p:nvPr/>
        </p:nvSpPr>
        <p:spPr>
          <a:xfrm>
            <a:off x="201168" y="3913632"/>
            <a:ext cx="3474720" cy="1097280"/>
          </a:xfrm>
          <a:prstGeom prst="rect">
            <a:avLst/>
          </a:prstGeom>
          <a:solidFill>
            <a:srgbClr val="D4A017">
              <a:alpha val="10000"/>
            </a:srgbClr>
          </a:solidFill>
          <a:ln w="12700">
            <a:solidFill>
              <a:srgbClr val="D4A017">
                <a:alpha val="30000"/>
              </a:srgbClr>
            </a:solidFill>
            <a:prstDash val="solid"/>
          </a:ln>
        </p:spPr>
        <p:txBody>
          <a:bodyPr/>
          <a:lstStyle/>
          <a:p>
            <a:endParaRPr lang="en-US"/>
          </a:p>
        </p:txBody>
      </p:sp>
      <p:sp>
        <p:nvSpPr>
          <p:cNvPr id="21" name="Text 19"/>
          <p:cNvSpPr/>
          <p:nvPr/>
        </p:nvSpPr>
        <p:spPr>
          <a:xfrm>
            <a:off x="329184" y="3950208"/>
            <a:ext cx="3291840" cy="237744"/>
          </a:xfrm>
          <a:prstGeom prst="rect">
            <a:avLst/>
          </a:prstGeom>
          <a:noFill/>
          <a:ln/>
        </p:spPr>
        <p:txBody>
          <a:bodyPr wrap="square" rtlCol="0" anchor="ctr"/>
          <a:lstStyle/>
          <a:p>
            <a:pPr marL="0" indent="0">
              <a:buNone/>
            </a:pPr>
            <a:r>
              <a:rPr lang="en-US" sz="1000" dirty="0">
                <a:solidFill>
                  <a:srgbClr val="7BBFB0"/>
                </a:solidFill>
                <a:latin typeface="Calibri" pitchFamily="34" charset="0"/>
                <a:ea typeface="Calibri" pitchFamily="34" charset="-122"/>
                <a:cs typeface="Calibri" pitchFamily="34" charset="-120"/>
              </a:rPr>
              <a:t>The goal isn’t fewer tourists. </a:t>
            </a:r>
            <a:r>
              <a:rPr lang="en-US" sz="1000" b="1" dirty="0">
                <a:solidFill>
                  <a:srgbClr val="FFFFFF"/>
                </a:solidFill>
                <a:latin typeface="Calibri" pitchFamily="34" charset="0"/>
                <a:ea typeface="Calibri" pitchFamily="34" charset="-122"/>
                <a:cs typeface="Calibri" pitchFamily="34" charset="-120"/>
              </a:rPr>
              <a:t>It’s better ones.</a:t>
            </a:r>
            <a:endParaRPr lang="en-US" sz="1000" dirty="0"/>
          </a:p>
        </p:txBody>
      </p:sp>
      <p:sp>
        <p:nvSpPr>
          <p:cNvPr id="22" name="Text 20"/>
          <p:cNvSpPr/>
          <p:nvPr/>
        </p:nvSpPr>
        <p:spPr>
          <a:xfrm>
            <a:off x="329184" y="4187952"/>
            <a:ext cx="3291840" cy="749808"/>
          </a:xfrm>
          <a:prstGeom prst="rect">
            <a:avLst/>
          </a:prstGeom>
          <a:noFill/>
          <a:ln/>
        </p:spPr>
        <p:txBody>
          <a:bodyPr wrap="square" rtlCol="0" anchor="ctr"/>
          <a:lstStyle/>
          <a:p>
            <a:pPr marL="0" indent="0">
              <a:buNone/>
            </a:pPr>
            <a:r>
              <a:rPr lang="en-US" sz="950" dirty="0">
                <a:solidFill>
                  <a:srgbClr val="7BBFB0"/>
                </a:solidFill>
                <a:latin typeface="Calibri" pitchFamily="34" charset="0"/>
                <a:ea typeface="Calibri" pitchFamily="34" charset="-122"/>
                <a:cs typeface="Calibri" pitchFamily="34" charset="-120"/>
              </a:rPr>
              <a:t>Higher spending, lower volume, less wear on the city, and a hospitality industry that can provide consistent labor for workers and pay living wages without hurting properties.</a:t>
            </a:r>
            <a:endParaRPr lang="en-US" sz="950" dirty="0"/>
          </a:p>
        </p:txBody>
      </p:sp>
      <p:sp>
        <p:nvSpPr>
          <p:cNvPr id="23" name="Text 21"/>
          <p:cNvSpPr/>
          <p:nvPr/>
        </p:nvSpPr>
        <p:spPr>
          <a:xfrm>
            <a:off x="3840480" y="1188720"/>
            <a:ext cx="5120640" cy="182880"/>
          </a:xfrm>
          <a:prstGeom prst="rect">
            <a:avLst/>
          </a:prstGeom>
          <a:noFill/>
          <a:ln/>
        </p:spPr>
        <p:txBody>
          <a:bodyPr wrap="square" rtlCol="0" anchor="ctr"/>
          <a:lstStyle/>
          <a:p>
            <a:pPr marL="0" indent="0">
              <a:buNone/>
            </a:pPr>
            <a:r>
              <a:rPr lang="en-US" sz="800" b="1" kern="0" spc="250" dirty="0">
                <a:solidFill>
                  <a:srgbClr val="D4A017"/>
                </a:solidFill>
              </a:rPr>
              <a:t>THE STRATEGY SHIFT</a:t>
            </a:r>
            <a:endParaRPr lang="en-US" sz="800" dirty="0"/>
          </a:p>
        </p:txBody>
      </p:sp>
      <p:sp>
        <p:nvSpPr>
          <p:cNvPr id="24" name="Shape 22"/>
          <p:cNvSpPr/>
          <p:nvPr/>
        </p:nvSpPr>
        <p:spPr>
          <a:xfrm>
            <a:off x="3840480" y="1426464"/>
            <a:ext cx="5120640" cy="877824"/>
          </a:xfrm>
          <a:prstGeom prst="rect">
            <a:avLst/>
          </a:prstGeom>
          <a:solidFill>
            <a:srgbClr val="0F2430"/>
          </a:solidFill>
          <a:ln w="12700">
            <a:solidFill>
              <a:srgbClr val="2BAE8E">
                <a:alpha val="28000"/>
              </a:srgbClr>
            </a:solidFill>
            <a:prstDash val="solid"/>
          </a:ln>
        </p:spPr>
        <p:txBody>
          <a:bodyPr/>
          <a:lstStyle/>
          <a:p>
            <a:endParaRPr lang="en-US"/>
          </a:p>
        </p:txBody>
      </p:sp>
      <p:sp>
        <p:nvSpPr>
          <p:cNvPr id="25" name="Shape 23"/>
          <p:cNvSpPr/>
          <p:nvPr/>
        </p:nvSpPr>
        <p:spPr>
          <a:xfrm>
            <a:off x="3840480" y="1426464"/>
            <a:ext cx="50292" cy="877824"/>
          </a:xfrm>
          <a:prstGeom prst="rect">
            <a:avLst/>
          </a:prstGeom>
          <a:solidFill>
            <a:srgbClr val="2BAE8E"/>
          </a:solidFill>
          <a:ln w="12700">
            <a:solidFill>
              <a:srgbClr val="2BAE8E"/>
            </a:solidFill>
            <a:prstDash val="solid"/>
          </a:ln>
        </p:spPr>
        <p:txBody>
          <a:bodyPr/>
          <a:lstStyle/>
          <a:p>
            <a:endParaRPr lang="en-US"/>
          </a:p>
        </p:txBody>
      </p:sp>
      <p:sp>
        <p:nvSpPr>
          <p:cNvPr id="26" name="Shape 24"/>
          <p:cNvSpPr/>
          <p:nvPr/>
        </p:nvSpPr>
        <p:spPr>
          <a:xfrm>
            <a:off x="3950208" y="1517904"/>
            <a:ext cx="329184" cy="329184"/>
          </a:xfrm>
          <a:prstGeom prst="rect">
            <a:avLst/>
          </a:prstGeom>
          <a:solidFill>
            <a:srgbClr val="2BAE8E">
              <a:alpha val="22000"/>
            </a:srgbClr>
          </a:solidFill>
          <a:ln w="12700">
            <a:solidFill>
              <a:srgbClr val="2BAE8E">
                <a:alpha val="40000"/>
              </a:srgbClr>
            </a:solidFill>
            <a:prstDash val="solid"/>
          </a:ln>
        </p:spPr>
        <p:txBody>
          <a:bodyPr/>
          <a:lstStyle/>
          <a:p>
            <a:endParaRPr lang="en-US"/>
          </a:p>
        </p:txBody>
      </p:sp>
      <p:sp>
        <p:nvSpPr>
          <p:cNvPr id="27" name="Text 25"/>
          <p:cNvSpPr/>
          <p:nvPr/>
        </p:nvSpPr>
        <p:spPr>
          <a:xfrm>
            <a:off x="3950208" y="1517904"/>
            <a:ext cx="329184" cy="329184"/>
          </a:xfrm>
          <a:prstGeom prst="rect">
            <a:avLst/>
          </a:prstGeom>
          <a:noFill/>
          <a:ln/>
        </p:spPr>
        <p:txBody>
          <a:bodyPr wrap="square" lIns="0" tIns="0" rIns="0" bIns="0" rtlCol="0" anchor="ctr"/>
          <a:lstStyle/>
          <a:p>
            <a:pPr marL="0" indent="0" algn="ctr">
              <a:buNone/>
            </a:pPr>
            <a:r>
              <a:rPr lang="en-US" sz="1100" b="1" dirty="0">
                <a:solidFill>
                  <a:srgbClr val="FFFFFF"/>
                </a:solidFill>
              </a:rPr>
              <a:t>01</a:t>
            </a:r>
            <a:endParaRPr lang="en-US" sz="1100" dirty="0"/>
          </a:p>
        </p:txBody>
      </p:sp>
      <p:sp>
        <p:nvSpPr>
          <p:cNvPr id="28" name="Text 26"/>
          <p:cNvSpPr/>
          <p:nvPr/>
        </p:nvSpPr>
        <p:spPr>
          <a:xfrm>
            <a:off x="4389120" y="1499616"/>
            <a:ext cx="4443984" cy="329184"/>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Guaranteed Ad Spend — No Contingencies</a:t>
            </a:r>
            <a:endParaRPr lang="en-US" sz="1200" dirty="0"/>
          </a:p>
        </p:txBody>
      </p:sp>
      <p:sp>
        <p:nvSpPr>
          <p:cNvPr id="29" name="Text 27"/>
          <p:cNvSpPr/>
          <p:nvPr/>
        </p:nvSpPr>
        <p:spPr>
          <a:xfrm>
            <a:off x="3968496" y="1883664"/>
            <a:ext cx="4901184" cy="402336"/>
          </a:xfrm>
          <a:prstGeom prst="rect">
            <a:avLst/>
          </a:prstGeom>
          <a:noFill/>
          <a:ln/>
        </p:spPr>
        <p:txBody>
          <a:bodyPr wrap="square" lIns="0" tIns="0" rIns="0" bIns="0" rtlCol="0" anchor="t"/>
          <a:lstStyle/>
          <a:p>
            <a:pPr marL="0" indent="0">
              <a:buNone/>
            </a:pPr>
            <a:r>
              <a:rPr lang="en-US" sz="900" dirty="0">
                <a:solidFill>
                  <a:srgbClr val="7BBFB0"/>
                </a:solidFill>
                <a:latin typeface="Calibri" pitchFamily="34" charset="0"/>
                <a:ea typeface="Calibri" pitchFamily="34" charset="-122"/>
                <a:cs typeface="Calibri" pitchFamily="34" charset="-120"/>
              </a:rPr>
              <a:t>Lock in the tourism bureau’s advertising budget as a fixed commitment, not a contingency line. Brand-building requires consistent investment. You can’t start and stop campaigns when it’s convenient — you lose ground every time.</a:t>
            </a:r>
            <a:endParaRPr lang="en-US" sz="900" dirty="0"/>
          </a:p>
        </p:txBody>
      </p:sp>
      <p:sp>
        <p:nvSpPr>
          <p:cNvPr id="30" name="Shape 28"/>
          <p:cNvSpPr/>
          <p:nvPr/>
        </p:nvSpPr>
        <p:spPr>
          <a:xfrm>
            <a:off x="3840480" y="2350008"/>
            <a:ext cx="5120640" cy="877824"/>
          </a:xfrm>
          <a:prstGeom prst="rect">
            <a:avLst/>
          </a:prstGeom>
          <a:solidFill>
            <a:srgbClr val="0F2430"/>
          </a:solidFill>
          <a:ln w="12700">
            <a:solidFill>
              <a:srgbClr val="2E86AB">
                <a:alpha val="28000"/>
              </a:srgbClr>
            </a:solidFill>
            <a:prstDash val="solid"/>
          </a:ln>
        </p:spPr>
        <p:txBody>
          <a:bodyPr/>
          <a:lstStyle/>
          <a:p>
            <a:endParaRPr lang="en-US"/>
          </a:p>
        </p:txBody>
      </p:sp>
      <p:sp>
        <p:nvSpPr>
          <p:cNvPr id="31" name="Shape 29"/>
          <p:cNvSpPr/>
          <p:nvPr/>
        </p:nvSpPr>
        <p:spPr>
          <a:xfrm>
            <a:off x="3840480" y="2350008"/>
            <a:ext cx="50292" cy="877824"/>
          </a:xfrm>
          <a:prstGeom prst="rect">
            <a:avLst/>
          </a:prstGeom>
          <a:solidFill>
            <a:srgbClr val="2E86AB"/>
          </a:solidFill>
          <a:ln w="12700">
            <a:solidFill>
              <a:srgbClr val="2E86AB"/>
            </a:solidFill>
            <a:prstDash val="solid"/>
          </a:ln>
        </p:spPr>
        <p:txBody>
          <a:bodyPr/>
          <a:lstStyle/>
          <a:p>
            <a:endParaRPr lang="en-US"/>
          </a:p>
        </p:txBody>
      </p:sp>
      <p:sp>
        <p:nvSpPr>
          <p:cNvPr id="32" name="Shape 30"/>
          <p:cNvSpPr/>
          <p:nvPr/>
        </p:nvSpPr>
        <p:spPr>
          <a:xfrm>
            <a:off x="3950208" y="2441448"/>
            <a:ext cx="329184" cy="329184"/>
          </a:xfrm>
          <a:prstGeom prst="rect">
            <a:avLst/>
          </a:prstGeom>
          <a:solidFill>
            <a:srgbClr val="2E86AB">
              <a:alpha val="22000"/>
            </a:srgbClr>
          </a:solidFill>
          <a:ln w="12700">
            <a:solidFill>
              <a:srgbClr val="2E86AB">
                <a:alpha val="40000"/>
              </a:srgbClr>
            </a:solidFill>
            <a:prstDash val="solid"/>
          </a:ln>
        </p:spPr>
        <p:txBody>
          <a:bodyPr/>
          <a:lstStyle/>
          <a:p>
            <a:endParaRPr lang="en-US"/>
          </a:p>
        </p:txBody>
      </p:sp>
      <p:sp>
        <p:nvSpPr>
          <p:cNvPr id="33" name="Text 31"/>
          <p:cNvSpPr/>
          <p:nvPr/>
        </p:nvSpPr>
        <p:spPr>
          <a:xfrm>
            <a:off x="3950208" y="2441448"/>
            <a:ext cx="329184" cy="329184"/>
          </a:xfrm>
          <a:prstGeom prst="rect">
            <a:avLst/>
          </a:prstGeom>
          <a:noFill/>
          <a:ln/>
        </p:spPr>
        <p:txBody>
          <a:bodyPr wrap="square" lIns="0" tIns="0" rIns="0" bIns="0" rtlCol="0" anchor="ctr"/>
          <a:lstStyle/>
          <a:p>
            <a:pPr marL="0" indent="0" algn="ctr">
              <a:buNone/>
            </a:pPr>
            <a:r>
              <a:rPr lang="en-US" sz="1100" b="1" dirty="0">
                <a:solidFill>
                  <a:srgbClr val="FFFFFF"/>
                </a:solidFill>
              </a:rPr>
              <a:t>02</a:t>
            </a:r>
            <a:endParaRPr lang="en-US" sz="1100" dirty="0"/>
          </a:p>
        </p:txBody>
      </p:sp>
      <p:sp>
        <p:nvSpPr>
          <p:cNvPr id="34" name="Text 32"/>
          <p:cNvSpPr/>
          <p:nvPr/>
        </p:nvSpPr>
        <p:spPr>
          <a:xfrm>
            <a:off x="4389120" y="2423160"/>
            <a:ext cx="4443984" cy="329184"/>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Focus on the Drive Market</a:t>
            </a:r>
            <a:endParaRPr lang="en-US" sz="1200" dirty="0"/>
          </a:p>
        </p:txBody>
      </p:sp>
      <p:sp>
        <p:nvSpPr>
          <p:cNvPr id="35" name="Text 33"/>
          <p:cNvSpPr/>
          <p:nvPr/>
        </p:nvSpPr>
        <p:spPr>
          <a:xfrm>
            <a:off x="3968496" y="2807208"/>
            <a:ext cx="4901184" cy="402336"/>
          </a:xfrm>
          <a:prstGeom prst="rect">
            <a:avLst/>
          </a:prstGeom>
          <a:noFill/>
          <a:ln/>
        </p:spPr>
        <p:txBody>
          <a:bodyPr wrap="square" lIns="0" tIns="0" rIns="0" bIns="0" rtlCol="0" anchor="t"/>
          <a:lstStyle/>
          <a:p>
            <a:pPr marL="0" indent="0">
              <a:buNone/>
            </a:pPr>
            <a:r>
              <a:rPr lang="en-US" sz="900" dirty="0">
                <a:solidFill>
                  <a:srgbClr val="7BBFB0"/>
                </a:solidFill>
                <a:latin typeface="Calibri" pitchFamily="34" charset="0"/>
                <a:ea typeface="Calibri" pitchFamily="34" charset="-122"/>
                <a:cs typeface="Calibri" pitchFamily="34" charset="-120"/>
              </a:rPr>
              <a:t>Phoenix, Tucson, Las Vegas, Los Angeles. These visitors drive themselves here, spend more per trip, and book longer stays. They don’t need an airport. Targeted drive-market campaigns yield higher ROI than broad national buys.</a:t>
            </a:r>
            <a:endParaRPr lang="en-US" sz="900" dirty="0"/>
          </a:p>
        </p:txBody>
      </p:sp>
      <p:sp>
        <p:nvSpPr>
          <p:cNvPr id="36" name="Shape 34"/>
          <p:cNvSpPr/>
          <p:nvPr/>
        </p:nvSpPr>
        <p:spPr>
          <a:xfrm>
            <a:off x="3840480" y="3273552"/>
            <a:ext cx="5120640" cy="877824"/>
          </a:xfrm>
          <a:prstGeom prst="rect">
            <a:avLst/>
          </a:prstGeom>
          <a:solidFill>
            <a:srgbClr val="0F2430"/>
          </a:solidFill>
          <a:ln w="12700">
            <a:solidFill>
              <a:srgbClr val="27AE60">
                <a:alpha val="28000"/>
              </a:srgbClr>
            </a:solidFill>
            <a:prstDash val="solid"/>
          </a:ln>
        </p:spPr>
        <p:txBody>
          <a:bodyPr/>
          <a:lstStyle/>
          <a:p>
            <a:endParaRPr lang="en-US"/>
          </a:p>
        </p:txBody>
      </p:sp>
      <p:sp>
        <p:nvSpPr>
          <p:cNvPr id="37" name="Shape 35"/>
          <p:cNvSpPr/>
          <p:nvPr/>
        </p:nvSpPr>
        <p:spPr>
          <a:xfrm>
            <a:off x="3840480" y="3273552"/>
            <a:ext cx="50292" cy="877824"/>
          </a:xfrm>
          <a:prstGeom prst="rect">
            <a:avLst/>
          </a:prstGeom>
          <a:solidFill>
            <a:srgbClr val="27AE60"/>
          </a:solidFill>
          <a:ln w="12700">
            <a:solidFill>
              <a:srgbClr val="27AE60"/>
            </a:solidFill>
            <a:prstDash val="solid"/>
          </a:ln>
        </p:spPr>
        <p:txBody>
          <a:bodyPr/>
          <a:lstStyle/>
          <a:p>
            <a:endParaRPr lang="en-US"/>
          </a:p>
        </p:txBody>
      </p:sp>
      <p:sp>
        <p:nvSpPr>
          <p:cNvPr id="38" name="Shape 36"/>
          <p:cNvSpPr/>
          <p:nvPr/>
        </p:nvSpPr>
        <p:spPr>
          <a:xfrm>
            <a:off x="3950208" y="3364992"/>
            <a:ext cx="329184" cy="329184"/>
          </a:xfrm>
          <a:prstGeom prst="rect">
            <a:avLst/>
          </a:prstGeom>
          <a:solidFill>
            <a:srgbClr val="27AE60">
              <a:alpha val="22000"/>
            </a:srgbClr>
          </a:solidFill>
          <a:ln w="12700">
            <a:solidFill>
              <a:srgbClr val="27AE60">
                <a:alpha val="40000"/>
              </a:srgbClr>
            </a:solidFill>
            <a:prstDash val="solid"/>
          </a:ln>
        </p:spPr>
        <p:txBody>
          <a:bodyPr/>
          <a:lstStyle/>
          <a:p>
            <a:endParaRPr lang="en-US"/>
          </a:p>
        </p:txBody>
      </p:sp>
      <p:sp>
        <p:nvSpPr>
          <p:cNvPr id="39" name="Text 37"/>
          <p:cNvSpPr/>
          <p:nvPr/>
        </p:nvSpPr>
        <p:spPr>
          <a:xfrm>
            <a:off x="3950208" y="3364992"/>
            <a:ext cx="329184" cy="329184"/>
          </a:xfrm>
          <a:prstGeom prst="rect">
            <a:avLst/>
          </a:prstGeom>
          <a:noFill/>
          <a:ln/>
        </p:spPr>
        <p:txBody>
          <a:bodyPr wrap="square" lIns="0" tIns="0" rIns="0" bIns="0" rtlCol="0" anchor="ctr"/>
          <a:lstStyle/>
          <a:p>
            <a:pPr marL="0" indent="0" algn="ctr">
              <a:buNone/>
            </a:pPr>
            <a:r>
              <a:rPr lang="en-US" sz="1100" b="1" dirty="0">
                <a:solidFill>
                  <a:srgbClr val="FFFFFF"/>
                </a:solidFill>
              </a:rPr>
              <a:t>03</a:t>
            </a:r>
            <a:endParaRPr lang="en-US" sz="1100" dirty="0"/>
          </a:p>
        </p:txBody>
      </p:sp>
      <p:sp>
        <p:nvSpPr>
          <p:cNvPr id="40" name="Text 38"/>
          <p:cNvSpPr/>
          <p:nvPr/>
        </p:nvSpPr>
        <p:spPr>
          <a:xfrm>
            <a:off x="4389120" y="3346704"/>
            <a:ext cx="4443984" cy="329184"/>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Quality Over Quantity — Curated Visitors</a:t>
            </a:r>
            <a:endParaRPr lang="en-US" sz="1200" dirty="0"/>
          </a:p>
        </p:txBody>
      </p:sp>
      <p:sp>
        <p:nvSpPr>
          <p:cNvPr id="41" name="Text 39"/>
          <p:cNvSpPr/>
          <p:nvPr/>
        </p:nvSpPr>
        <p:spPr>
          <a:xfrm>
            <a:off x="3968496" y="3730752"/>
            <a:ext cx="4901184" cy="402336"/>
          </a:xfrm>
          <a:prstGeom prst="rect">
            <a:avLst/>
          </a:prstGeom>
          <a:noFill/>
          <a:ln/>
        </p:spPr>
        <p:txBody>
          <a:bodyPr wrap="square" lIns="0" tIns="0" rIns="0" bIns="0" rtlCol="0" anchor="t"/>
          <a:lstStyle/>
          <a:p>
            <a:pPr marL="0" indent="0">
              <a:buNone/>
            </a:pPr>
            <a:r>
              <a:rPr lang="en-US" sz="900" dirty="0">
                <a:solidFill>
                  <a:srgbClr val="7BBFB0"/>
                </a:solidFill>
                <a:latin typeface="Calibri" pitchFamily="34" charset="0"/>
                <a:ea typeface="Calibri" pitchFamily="34" charset="-122"/>
                <a:cs typeface="Calibri" pitchFamily="34" charset="-120"/>
              </a:rPr>
              <a:t>Fewer visitors who spend more is better for everyone: less traffic, less trailhead damage, less strain on infrastructure. Market to the guest who books the nice room, eats at the good restaurant, and buys the local art.</a:t>
            </a:r>
            <a:endParaRPr lang="en-US" sz="900" dirty="0"/>
          </a:p>
        </p:txBody>
      </p:sp>
      <p:sp>
        <p:nvSpPr>
          <p:cNvPr id="42" name="Shape 40"/>
          <p:cNvSpPr/>
          <p:nvPr/>
        </p:nvSpPr>
        <p:spPr>
          <a:xfrm>
            <a:off x="3840480" y="4197096"/>
            <a:ext cx="5120640" cy="877824"/>
          </a:xfrm>
          <a:prstGeom prst="rect">
            <a:avLst/>
          </a:prstGeom>
          <a:solidFill>
            <a:srgbClr val="0F2430"/>
          </a:solidFill>
          <a:ln w="12700">
            <a:solidFill>
              <a:srgbClr val="D4A017">
                <a:alpha val="28000"/>
              </a:srgbClr>
            </a:solidFill>
            <a:prstDash val="solid"/>
          </a:ln>
        </p:spPr>
        <p:txBody>
          <a:bodyPr/>
          <a:lstStyle/>
          <a:p>
            <a:endParaRPr lang="en-US" dirty="0"/>
          </a:p>
        </p:txBody>
      </p:sp>
      <p:sp>
        <p:nvSpPr>
          <p:cNvPr id="43" name="Shape 41"/>
          <p:cNvSpPr/>
          <p:nvPr/>
        </p:nvSpPr>
        <p:spPr>
          <a:xfrm>
            <a:off x="3840480" y="4197096"/>
            <a:ext cx="50292" cy="877824"/>
          </a:xfrm>
          <a:prstGeom prst="rect">
            <a:avLst/>
          </a:prstGeom>
          <a:solidFill>
            <a:srgbClr val="D4A017"/>
          </a:solidFill>
          <a:ln w="12700">
            <a:solidFill>
              <a:srgbClr val="D4A017"/>
            </a:solidFill>
            <a:prstDash val="solid"/>
          </a:ln>
        </p:spPr>
        <p:txBody>
          <a:bodyPr/>
          <a:lstStyle/>
          <a:p>
            <a:endParaRPr lang="en-US"/>
          </a:p>
        </p:txBody>
      </p:sp>
      <p:sp>
        <p:nvSpPr>
          <p:cNvPr id="44" name="Shape 42"/>
          <p:cNvSpPr/>
          <p:nvPr/>
        </p:nvSpPr>
        <p:spPr>
          <a:xfrm>
            <a:off x="3950208" y="4288536"/>
            <a:ext cx="329184" cy="329184"/>
          </a:xfrm>
          <a:prstGeom prst="rect">
            <a:avLst/>
          </a:prstGeom>
          <a:solidFill>
            <a:srgbClr val="D4A017">
              <a:alpha val="22000"/>
            </a:srgbClr>
          </a:solidFill>
          <a:ln w="12700">
            <a:solidFill>
              <a:srgbClr val="D4A017">
                <a:alpha val="40000"/>
              </a:srgbClr>
            </a:solidFill>
            <a:prstDash val="solid"/>
          </a:ln>
        </p:spPr>
        <p:txBody>
          <a:bodyPr/>
          <a:lstStyle/>
          <a:p>
            <a:endParaRPr lang="en-US"/>
          </a:p>
        </p:txBody>
      </p:sp>
      <p:sp>
        <p:nvSpPr>
          <p:cNvPr id="45" name="Text 43"/>
          <p:cNvSpPr/>
          <p:nvPr/>
        </p:nvSpPr>
        <p:spPr>
          <a:xfrm>
            <a:off x="3950208" y="4288536"/>
            <a:ext cx="329184" cy="329184"/>
          </a:xfrm>
          <a:prstGeom prst="rect">
            <a:avLst/>
          </a:prstGeom>
          <a:noFill/>
          <a:ln/>
        </p:spPr>
        <p:txBody>
          <a:bodyPr wrap="square" lIns="0" tIns="0" rIns="0" bIns="0" rtlCol="0" anchor="ctr"/>
          <a:lstStyle/>
          <a:p>
            <a:pPr marL="0" indent="0" algn="ctr">
              <a:buNone/>
            </a:pPr>
            <a:r>
              <a:rPr lang="en-US" sz="1100" b="1" dirty="0">
                <a:solidFill>
                  <a:srgbClr val="FFFFFF"/>
                </a:solidFill>
              </a:rPr>
              <a:t>04</a:t>
            </a:r>
            <a:endParaRPr lang="en-US" sz="1100" dirty="0"/>
          </a:p>
        </p:txBody>
      </p:sp>
      <p:sp>
        <p:nvSpPr>
          <p:cNvPr id="46" name="Text 44"/>
          <p:cNvSpPr/>
          <p:nvPr/>
        </p:nvSpPr>
        <p:spPr>
          <a:xfrm>
            <a:off x="4389120" y="4270248"/>
            <a:ext cx="4443984" cy="329184"/>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Summer Premium Strategy – Not broad advertising</a:t>
            </a:r>
            <a:endParaRPr lang="en-US" sz="1200" dirty="0"/>
          </a:p>
        </p:txBody>
      </p:sp>
      <p:sp>
        <p:nvSpPr>
          <p:cNvPr id="47" name="Text 45"/>
          <p:cNvSpPr/>
          <p:nvPr/>
        </p:nvSpPr>
        <p:spPr>
          <a:xfrm>
            <a:off x="3968496" y="4654296"/>
            <a:ext cx="4901184" cy="402336"/>
          </a:xfrm>
          <a:prstGeom prst="rect">
            <a:avLst/>
          </a:prstGeom>
          <a:noFill/>
          <a:ln/>
        </p:spPr>
        <p:txBody>
          <a:bodyPr wrap="square" lIns="0" tIns="0" rIns="0" bIns="0" rtlCol="0" anchor="t"/>
          <a:lstStyle/>
          <a:p>
            <a:pPr marL="0" indent="0">
              <a:buNone/>
            </a:pPr>
            <a:r>
              <a:rPr lang="en-US" sz="900" dirty="0">
                <a:solidFill>
                  <a:srgbClr val="7BBFB0"/>
                </a:solidFill>
                <a:latin typeface="Calibri" pitchFamily="34" charset="0"/>
                <a:ea typeface="Calibri" pitchFamily="34" charset="-122"/>
                <a:cs typeface="Calibri" pitchFamily="34" charset="-120"/>
              </a:rPr>
              <a:t>Sedona is hot in summer — but Phoenix is hotter. Drive the summer rate up, reduce volume, and improve the experience. Higher ADR in summer builds revenue without adding vehicles. Fewer guests, better margins, better trails.</a:t>
            </a:r>
            <a:endParaRPr lang="en-US" sz="9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6">
    <p:bg>
      <p:bgPr>
        <a:solidFill>
          <a:srgbClr val="1A3A4A"/>
        </a:solidFill>
        <a:effectLst/>
      </p:bgPr>
    </p:bg>
    <p:spTree>
      <p:nvGrpSpPr>
        <p:cNvPr id="1" name=""/>
        <p:cNvGrpSpPr/>
        <p:nvPr/>
      </p:nvGrpSpPr>
      <p:grpSpPr>
        <a:xfrm>
          <a:off x="0" y="0"/>
          <a:ext cx="0" cy="0"/>
          <a:chOff x="0" y="0"/>
          <a:chExt cx="0" cy="0"/>
        </a:xfrm>
      </p:grpSpPr>
      <p:sp>
        <p:nvSpPr>
          <p:cNvPr id="2" name="Shape 0"/>
          <p:cNvSpPr/>
          <p:nvPr/>
        </p:nvSpPr>
        <p:spPr>
          <a:xfrm>
            <a:off x="0" y="0"/>
            <a:ext cx="64008" cy="5143500"/>
          </a:xfrm>
          <a:prstGeom prst="rect">
            <a:avLst/>
          </a:prstGeom>
          <a:solidFill>
            <a:srgbClr val="2BAE8E"/>
          </a:solidFill>
          <a:ln w="12700">
            <a:solidFill>
              <a:srgbClr val="2BAE8E"/>
            </a:solidFill>
            <a:prstDash val="solid"/>
          </a:ln>
        </p:spPr>
        <p:txBody>
          <a:bodyPr/>
          <a:lstStyle/>
          <a:p>
            <a:endParaRPr lang="en-US"/>
          </a:p>
        </p:txBody>
      </p:sp>
      <p:sp>
        <p:nvSpPr>
          <p:cNvPr id="3" name="Text 1"/>
          <p:cNvSpPr/>
          <p:nvPr/>
        </p:nvSpPr>
        <p:spPr>
          <a:xfrm>
            <a:off x="201168" y="146304"/>
            <a:ext cx="8778240" cy="182880"/>
          </a:xfrm>
          <a:prstGeom prst="rect">
            <a:avLst/>
          </a:prstGeom>
          <a:noFill/>
          <a:ln/>
        </p:spPr>
        <p:txBody>
          <a:bodyPr wrap="square" rtlCol="0" anchor="ctr"/>
          <a:lstStyle/>
          <a:p>
            <a:pPr marL="0" indent="0">
              <a:buNone/>
            </a:pPr>
            <a:r>
              <a:rPr lang="en-US" sz="700" b="1" kern="0" spc="250" dirty="0">
                <a:solidFill>
                  <a:srgbClr val="2BAE8E"/>
                </a:solidFill>
              </a:rPr>
              <a:t>JEAN FOR COUNCIL ·  TOURISM GOVERNANCE</a:t>
            </a:r>
            <a:endParaRPr lang="en-US" sz="700" dirty="0"/>
          </a:p>
        </p:txBody>
      </p:sp>
      <p:sp>
        <p:nvSpPr>
          <p:cNvPr id="4" name="Text 2"/>
          <p:cNvSpPr/>
          <p:nvPr/>
        </p:nvSpPr>
        <p:spPr>
          <a:xfrm>
            <a:off x="201168" y="310896"/>
            <a:ext cx="8778240" cy="402336"/>
          </a:xfrm>
          <a:prstGeom prst="rect">
            <a:avLst/>
          </a:prstGeom>
          <a:noFill/>
          <a:ln/>
        </p:spPr>
        <p:txBody>
          <a:bodyPr wrap="square" rtlCol="0" anchor="ctr"/>
          <a:lstStyle/>
          <a:p>
            <a:pPr marL="0" indent="0">
              <a:buNone/>
            </a:pPr>
            <a:r>
              <a:rPr lang="en-US" sz="2800" b="1" dirty="0">
                <a:solidFill>
                  <a:srgbClr val="FFFFFF"/>
                </a:solidFill>
                <a:latin typeface="Calibri" pitchFamily="34" charset="0"/>
                <a:ea typeface="Calibri" pitchFamily="34" charset="-122"/>
                <a:cs typeface="Calibri" pitchFamily="34" charset="-120"/>
              </a:rPr>
              <a:t>The Tourism Advisory Board:</a:t>
            </a:r>
            <a:endParaRPr lang="en-US" sz="2800" dirty="0"/>
          </a:p>
        </p:txBody>
      </p:sp>
      <p:sp>
        <p:nvSpPr>
          <p:cNvPr id="5" name="Text 3"/>
          <p:cNvSpPr/>
          <p:nvPr/>
        </p:nvSpPr>
        <p:spPr>
          <a:xfrm>
            <a:off x="201168" y="694944"/>
            <a:ext cx="8778240" cy="402336"/>
          </a:xfrm>
          <a:prstGeom prst="rect">
            <a:avLst/>
          </a:prstGeom>
          <a:noFill/>
          <a:ln/>
        </p:spPr>
        <p:txBody>
          <a:bodyPr wrap="square" rtlCol="0" anchor="ctr"/>
          <a:lstStyle/>
          <a:p>
            <a:pPr marL="0" indent="0">
              <a:buNone/>
            </a:pPr>
            <a:r>
              <a:rPr lang="en-US" sz="2800" b="1" dirty="0">
                <a:solidFill>
                  <a:srgbClr val="2BAE8E"/>
                </a:solidFill>
                <a:latin typeface="Calibri" pitchFamily="34" charset="0"/>
                <a:ea typeface="Calibri" pitchFamily="34" charset="-122"/>
                <a:cs typeface="Calibri" pitchFamily="34" charset="-120"/>
              </a:rPr>
              <a:t>Time for a Seat at Our Table</a:t>
            </a:r>
            <a:endParaRPr lang="en-US" sz="2800" dirty="0"/>
          </a:p>
        </p:txBody>
      </p:sp>
      <p:sp>
        <p:nvSpPr>
          <p:cNvPr id="6" name="Shape 4"/>
          <p:cNvSpPr/>
          <p:nvPr/>
        </p:nvSpPr>
        <p:spPr>
          <a:xfrm>
            <a:off x="201168" y="1152144"/>
            <a:ext cx="8778240" cy="18288"/>
          </a:xfrm>
          <a:prstGeom prst="rect">
            <a:avLst/>
          </a:prstGeom>
          <a:solidFill>
            <a:srgbClr val="2BAE8E">
              <a:alpha val="45000"/>
            </a:srgbClr>
          </a:solidFill>
          <a:ln w="12700">
            <a:solidFill>
              <a:srgbClr val="2BAE8E">
                <a:alpha val="45000"/>
              </a:srgbClr>
            </a:solidFill>
            <a:prstDash val="solid"/>
          </a:ln>
        </p:spPr>
        <p:txBody>
          <a:bodyPr/>
          <a:lstStyle/>
          <a:p>
            <a:endParaRPr lang="en-US"/>
          </a:p>
        </p:txBody>
      </p:sp>
      <p:sp>
        <p:nvSpPr>
          <p:cNvPr id="7" name="Text 5"/>
          <p:cNvSpPr/>
          <p:nvPr/>
        </p:nvSpPr>
        <p:spPr>
          <a:xfrm>
            <a:off x="201168" y="1234440"/>
            <a:ext cx="4069080" cy="201168"/>
          </a:xfrm>
          <a:prstGeom prst="rect">
            <a:avLst/>
          </a:prstGeom>
          <a:noFill/>
          <a:ln/>
        </p:spPr>
        <p:txBody>
          <a:bodyPr wrap="square" rtlCol="0" anchor="ctr"/>
          <a:lstStyle/>
          <a:p>
            <a:pPr marL="0" indent="0">
              <a:buNone/>
            </a:pPr>
            <a:r>
              <a:rPr lang="en-US" sz="800" b="1" kern="0" spc="250" dirty="0">
                <a:solidFill>
                  <a:srgbClr val="E07B4F"/>
                </a:solidFill>
              </a:rPr>
              <a:t>THE PROBLEM</a:t>
            </a:r>
            <a:endParaRPr lang="en-US" sz="800" dirty="0"/>
          </a:p>
        </p:txBody>
      </p:sp>
      <p:sp>
        <p:nvSpPr>
          <p:cNvPr id="8" name="Shape 6"/>
          <p:cNvSpPr/>
          <p:nvPr/>
        </p:nvSpPr>
        <p:spPr>
          <a:xfrm>
            <a:off x="201168" y="1463040"/>
            <a:ext cx="4069080" cy="1463040"/>
          </a:xfrm>
          <a:prstGeom prst="rect">
            <a:avLst/>
          </a:prstGeom>
          <a:solidFill>
            <a:srgbClr val="0F2430"/>
          </a:solidFill>
          <a:ln w="12700">
            <a:solidFill>
              <a:srgbClr val="E07B4F">
                <a:alpha val="40000"/>
              </a:srgbClr>
            </a:solidFill>
            <a:prstDash val="solid"/>
          </a:ln>
        </p:spPr>
        <p:txBody>
          <a:bodyPr/>
          <a:lstStyle/>
          <a:p>
            <a:endParaRPr lang="en-US"/>
          </a:p>
        </p:txBody>
      </p:sp>
      <p:sp>
        <p:nvSpPr>
          <p:cNvPr id="9" name="Shape 7"/>
          <p:cNvSpPr/>
          <p:nvPr/>
        </p:nvSpPr>
        <p:spPr>
          <a:xfrm>
            <a:off x="201168" y="1463040"/>
            <a:ext cx="50292" cy="1463040"/>
          </a:xfrm>
          <a:prstGeom prst="rect">
            <a:avLst/>
          </a:prstGeom>
          <a:solidFill>
            <a:srgbClr val="E07B4F"/>
          </a:solidFill>
          <a:ln w="12700">
            <a:solidFill>
              <a:srgbClr val="E07B4F"/>
            </a:solidFill>
            <a:prstDash val="solid"/>
          </a:ln>
        </p:spPr>
        <p:txBody>
          <a:bodyPr/>
          <a:lstStyle/>
          <a:p>
            <a:endParaRPr lang="en-US"/>
          </a:p>
        </p:txBody>
      </p:sp>
      <p:sp>
        <p:nvSpPr>
          <p:cNvPr id="10" name="Text 8"/>
          <p:cNvSpPr/>
          <p:nvPr/>
        </p:nvSpPr>
        <p:spPr>
          <a:xfrm>
            <a:off x="329184" y="1444752"/>
            <a:ext cx="502920" cy="640080"/>
          </a:xfrm>
          <a:prstGeom prst="rect">
            <a:avLst/>
          </a:prstGeom>
          <a:noFill/>
          <a:ln/>
        </p:spPr>
        <p:txBody>
          <a:bodyPr wrap="square" lIns="0" tIns="0" rIns="0" bIns="0" rtlCol="0" anchor="t"/>
          <a:lstStyle/>
          <a:p>
            <a:pPr marL="0" indent="0">
              <a:buNone/>
            </a:pPr>
            <a:r>
              <a:rPr lang="en-US" sz="7200" dirty="0">
                <a:solidFill>
                  <a:srgbClr val="E07B4F"/>
                </a:solidFill>
                <a:latin typeface="Georgia" pitchFamily="34" charset="0"/>
                <a:ea typeface="Georgia" pitchFamily="34" charset="-122"/>
                <a:cs typeface="Georgia" pitchFamily="34" charset="-120"/>
              </a:rPr>
              <a:t>“</a:t>
            </a:r>
            <a:endParaRPr lang="en-US" sz="7200" dirty="0"/>
          </a:p>
        </p:txBody>
      </p:sp>
      <p:sp>
        <p:nvSpPr>
          <p:cNvPr id="11" name="Text 9"/>
          <p:cNvSpPr/>
          <p:nvPr/>
        </p:nvSpPr>
        <p:spPr>
          <a:xfrm>
            <a:off x="731520" y="1536192"/>
            <a:ext cx="3410712" cy="731520"/>
          </a:xfrm>
          <a:prstGeom prst="rect">
            <a:avLst/>
          </a:prstGeom>
          <a:noFill/>
          <a:ln/>
        </p:spPr>
        <p:txBody>
          <a:bodyPr wrap="square" lIns="0" tIns="0" rIns="0" bIns="0" rtlCol="0" anchor="t"/>
          <a:lstStyle/>
          <a:p>
            <a:pPr marL="0" indent="0">
              <a:buNone/>
            </a:pPr>
            <a:r>
              <a:rPr lang="en-US" sz="1350" b="1" dirty="0">
                <a:solidFill>
                  <a:srgbClr val="FFFFFF"/>
                </a:solidFill>
                <a:latin typeface="Calibri" pitchFamily="34" charset="0"/>
                <a:ea typeface="Calibri" pitchFamily="34" charset="-122"/>
                <a:cs typeface="Calibri" pitchFamily="34" charset="-120"/>
              </a:rPr>
              <a:t>I was told recently I don’t know what I’m talking about from a TAB member, because he knows the sales tax revenue. </a:t>
            </a:r>
          </a:p>
          <a:p>
            <a:pPr marL="0" indent="0">
              <a:buNone/>
            </a:pPr>
            <a:endParaRPr lang="en-US" sz="1350" b="1" dirty="0">
              <a:solidFill>
                <a:srgbClr val="FFFFFF"/>
              </a:solidFill>
              <a:latin typeface="Calibri" pitchFamily="34" charset="0"/>
              <a:ea typeface="Calibri" pitchFamily="34" charset="-122"/>
              <a:cs typeface="Calibri" pitchFamily="34" charset="-120"/>
            </a:endParaRPr>
          </a:p>
          <a:p>
            <a:pPr marL="0" indent="0">
              <a:buNone/>
            </a:pPr>
            <a:r>
              <a:rPr lang="en-US" sz="1350" b="1" dirty="0">
                <a:solidFill>
                  <a:srgbClr val="FFFFFF"/>
                </a:solidFill>
                <a:latin typeface="Calibri" pitchFamily="34" charset="0"/>
                <a:ea typeface="Calibri" pitchFamily="34" charset="-122"/>
                <a:cs typeface="Calibri" pitchFamily="34" charset="-120"/>
              </a:rPr>
              <a:t>Without hoteliers present, we’re not giving the TAB the full picture.</a:t>
            </a:r>
            <a:endParaRPr lang="en-US" sz="1350" dirty="0"/>
          </a:p>
        </p:txBody>
      </p:sp>
      <p:sp>
        <p:nvSpPr>
          <p:cNvPr id="12" name="Text 10"/>
          <p:cNvSpPr/>
          <p:nvPr/>
        </p:nvSpPr>
        <p:spPr>
          <a:xfrm>
            <a:off x="329184" y="2304288"/>
            <a:ext cx="3849624" cy="512064"/>
          </a:xfrm>
          <a:prstGeom prst="rect">
            <a:avLst/>
          </a:prstGeom>
          <a:noFill/>
          <a:ln/>
        </p:spPr>
        <p:txBody>
          <a:bodyPr wrap="square" lIns="0" tIns="0" rIns="0" bIns="0" rtlCol="0" anchor="t"/>
          <a:lstStyle/>
          <a:p>
            <a:pPr marL="0" indent="0">
              <a:buNone/>
            </a:pPr>
            <a:endParaRPr lang="en-US" sz="950" dirty="0"/>
          </a:p>
        </p:txBody>
      </p:sp>
      <p:sp>
        <p:nvSpPr>
          <p:cNvPr id="13" name="Shape 11"/>
          <p:cNvSpPr/>
          <p:nvPr/>
        </p:nvSpPr>
        <p:spPr>
          <a:xfrm>
            <a:off x="201168" y="3017520"/>
            <a:ext cx="36576" cy="292608"/>
          </a:xfrm>
          <a:prstGeom prst="rect">
            <a:avLst/>
          </a:prstGeom>
          <a:solidFill>
            <a:srgbClr val="E07B4F"/>
          </a:solidFill>
          <a:ln w="12700">
            <a:solidFill>
              <a:srgbClr val="E07B4F"/>
            </a:solidFill>
            <a:prstDash val="solid"/>
          </a:ln>
        </p:spPr>
        <p:txBody>
          <a:bodyPr/>
          <a:lstStyle/>
          <a:p>
            <a:endParaRPr lang="en-US"/>
          </a:p>
        </p:txBody>
      </p:sp>
      <p:sp>
        <p:nvSpPr>
          <p:cNvPr id="14" name="Text 12"/>
          <p:cNvSpPr/>
          <p:nvPr/>
        </p:nvSpPr>
        <p:spPr>
          <a:xfrm>
            <a:off x="365760" y="3017520"/>
            <a:ext cx="3867912" cy="329184"/>
          </a:xfrm>
          <a:prstGeom prst="rect">
            <a:avLst/>
          </a:prstGeom>
          <a:noFill/>
          <a:ln/>
        </p:spPr>
        <p:txBody>
          <a:bodyPr wrap="square" rtlCol="0" anchor="ctr"/>
          <a:lstStyle/>
          <a:p>
            <a:pPr marL="0" indent="0">
              <a:buNone/>
            </a:pPr>
            <a:r>
              <a:rPr lang="en-US" sz="1000" dirty="0">
                <a:solidFill>
                  <a:srgbClr val="7BBFB0"/>
                </a:solidFill>
                <a:latin typeface="Calibri" pitchFamily="34" charset="0"/>
                <a:ea typeface="Calibri" pitchFamily="34" charset="-122"/>
                <a:cs typeface="Calibri" pitchFamily="34" charset="-120"/>
              </a:rPr>
              <a:t>A board that only counts hotel dollars cannot represent a community.</a:t>
            </a:r>
            <a:endParaRPr lang="en-US" sz="1000" dirty="0"/>
          </a:p>
        </p:txBody>
      </p:sp>
      <p:sp>
        <p:nvSpPr>
          <p:cNvPr id="15" name="Shape 13"/>
          <p:cNvSpPr/>
          <p:nvPr/>
        </p:nvSpPr>
        <p:spPr>
          <a:xfrm>
            <a:off x="201168" y="3419856"/>
            <a:ext cx="36576" cy="292608"/>
          </a:xfrm>
          <a:prstGeom prst="rect">
            <a:avLst/>
          </a:prstGeom>
          <a:solidFill>
            <a:srgbClr val="E07B4F"/>
          </a:solidFill>
          <a:ln w="12700">
            <a:solidFill>
              <a:srgbClr val="E07B4F"/>
            </a:solidFill>
            <a:prstDash val="solid"/>
          </a:ln>
        </p:spPr>
        <p:txBody>
          <a:bodyPr/>
          <a:lstStyle/>
          <a:p>
            <a:endParaRPr lang="en-US"/>
          </a:p>
        </p:txBody>
      </p:sp>
      <p:sp>
        <p:nvSpPr>
          <p:cNvPr id="16" name="Text 14"/>
          <p:cNvSpPr/>
          <p:nvPr/>
        </p:nvSpPr>
        <p:spPr>
          <a:xfrm>
            <a:off x="365760" y="3419856"/>
            <a:ext cx="3867912" cy="329184"/>
          </a:xfrm>
          <a:prstGeom prst="rect">
            <a:avLst/>
          </a:prstGeom>
          <a:noFill/>
          <a:ln/>
        </p:spPr>
        <p:txBody>
          <a:bodyPr wrap="square" rtlCol="0" anchor="ctr"/>
          <a:lstStyle/>
          <a:p>
            <a:pPr marL="0" indent="0">
              <a:buNone/>
            </a:pPr>
            <a:r>
              <a:rPr lang="en-US" sz="1000" dirty="0">
                <a:solidFill>
                  <a:srgbClr val="7BBFB0"/>
                </a:solidFill>
                <a:latin typeface="Calibri" pitchFamily="34" charset="0"/>
                <a:ea typeface="Calibri" pitchFamily="34" charset="-122"/>
                <a:cs typeface="Calibri" pitchFamily="34" charset="-120"/>
              </a:rPr>
              <a:t>Sales tax revenue is not the only measure of whether tourism is working.</a:t>
            </a:r>
            <a:endParaRPr lang="en-US" sz="1000" dirty="0"/>
          </a:p>
        </p:txBody>
      </p:sp>
      <p:sp>
        <p:nvSpPr>
          <p:cNvPr id="17" name="Shape 15"/>
          <p:cNvSpPr/>
          <p:nvPr/>
        </p:nvSpPr>
        <p:spPr>
          <a:xfrm>
            <a:off x="201168" y="3822192"/>
            <a:ext cx="36576" cy="292608"/>
          </a:xfrm>
          <a:prstGeom prst="rect">
            <a:avLst/>
          </a:prstGeom>
          <a:solidFill>
            <a:srgbClr val="E07B4F"/>
          </a:solidFill>
          <a:ln w="12700">
            <a:solidFill>
              <a:srgbClr val="E07B4F"/>
            </a:solidFill>
            <a:prstDash val="solid"/>
          </a:ln>
        </p:spPr>
        <p:txBody>
          <a:bodyPr/>
          <a:lstStyle/>
          <a:p>
            <a:endParaRPr lang="en-US"/>
          </a:p>
        </p:txBody>
      </p:sp>
      <p:sp>
        <p:nvSpPr>
          <p:cNvPr id="18" name="Text 16"/>
          <p:cNvSpPr/>
          <p:nvPr/>
        </p:nvSpPr>
        <p:spPr>
          <a:xfrm>
            <a:off x="365760" y="3822192"/>
            <a:ext cx="3867912" cy="329184"/>
          </a:xfrm>
          <a:prstGeom prst="rect">
            <a:avLst/>
          </a:prstGeom>
          <a:noFill/>
          <a:ln/>
        </p:spPr>
        <p:txBody>
          <a:bodyPr wrap="square" rtlCol="0" anchor="ctr"/>
          <a:lstStyle/>
          <a:p>
            <a:pPr marL="0" indent="0">
              <a:buNone/>
            </a:pPr>
            <a:r>
              <a:rPr lang="en-US" sz="1000" dirty="0">
                <a:solidFill>
                  <a:srgbClr val="7BBFB0"/>
                </a:solidFill>
                <a:latin typeface="Calibri" pitchFamily="34" charset="0"/>
                <a:ea typeface="Calibri" pitchFamily="34" charset="-122"/>
                <a:cs typeface="Calibri" pitchFamily="34" charset="-120"/>
              </a:rPr>
              <a:t>Residents have no formal mechanism to shape the narrative — only to live with its consequences.</a:t>
            </a:r>
            <a:endParaRPr lang="en-US" sz="1000" dirty="0"/>
          </a:p>
        </p:txBody>
      </p:sp>
      <p:sp>
        <p:nvSpPr>
          <p:cNvPr id="19" name="Text 17"/>
          <p:cNvSpPr/>
          <p:nvPr/>
        </p:nvSpPr>
        <p:spPr>
          <a:xfrm>
            <a:off x="4434840" y="1234440"/>
            <a:ext cx="4544568" cy="201168"/>
          </a:xfrm>
          <a:prstGeom prst="rect">
            <a:avLst/>
          </a:prstGeom>
          <a:noFill/>
          <a:ln/>
        </p:spPr>
        <p:txBody>
          <a:bodyPr wrap="square" rtlCol="0" anchor="ctr"/>
          <a:lstStyle/>
          <a:p>
            <a:pPr marL="0" indent="0">
              <a:buNone/>
            </a:pPr>
            <a:r>
              <a:rPr lang="en-US" sz="800" b="1" kern="0" spc="250" dirty="0">
                <a:solidFill>
                  <a:srgbClr val="2BAE8E"/>
                </a:solidFill>
              </a:rPr>
              <a:t>THE REFORM</a:t>
            </a:r>
            <a:endParaRPr lang="en-US" sz="800" dirty="0"/>
          </a:p>
        </p:txBody>
      </p:sp>
      <p:sp>
        <p:nvSpPr>
          <p:cNvPr id="20" name="Text 18"/>
          <p:cNvSpPr/>
          <p:nvPr/>
        </p:nvSpPr>
        <p:spPr>
          <a:xfrm>
            <a:off x="4434840" y="1444752"/>
            <a:ext cx="4544568" cy="274320"/>
          </a:xfrm>
          <a:prstGeom prst="rect">
            <a:avLst/>
          </a:prstGeom>
          <a:noFill/>
          <a:ln/>
        </p:spPr>
        <p:txBody>
          <a:bodyPr wrap="square"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Require cross-section representation — by ordinance.</a:t>
            </a:r>
            <a:endParaRPr lang="en-US" sz="1200" dirty="0"/>
          </a:p>
        </p:txBody>
      </p:sp>
      <p:sp>
        <p:nvSpPr>
          <p:cNvPr id="21" name="Shape 19"/>
          <p:cNvSpPr/>
          <p:nvPr/>
        </p:nvSpPr>
        <p:spPr>
          <a:xfrm>
            <a:off x="4434840" y="1792224"/>
            <a:ext cx="2208276" cy="548640"/>
          </a:xfrm>
          <a:prstGeom prst="rect">
            <a:avLst/>
          </a:prstGeom>
          <a:solidFill>
            <a:srgbClr val="0F2430"/>
          </a:solidFill>
          <a:ln w="12700">
            <a:solidFill>
              <a:srgbClr val="2E86AB">
                <a:alpha val="35000"/>
              </a:srgbClr>
            </a:solidFill>
            <a:prstDash val="solid"/>
          </a:ln>
        </p:spPr>
        <p:txBody>
          <a:bodyPr/>
          <a:lstStyle/>
          <a:p>
            <a:endParaRPr lang="en-US"/>
          </a:p>
        </p:txBody>
      </p:sp>
      <p:sp>
        <p:nvSpPr>
          <p:cNvPr id="22" name="Shape 20"/>
          <p:cNvSpPr/>
          <p:nvPr/>
        </p:nvSpPr>
        <p:spPr>
          <a:xfrm>
            <a:off x="4434840" y="1792224"/>
            <a:ext cx="2208276" cy="45720"/>
          </a:xfrm>
          <a:prstGeom prst="rect">
            <a:avLst/>
          </a:prstGeom>
          <a:solidFill>
            <a:srgbClr val="2E86AB"/>
          </a:solidFill>
          <a:ln w="12700">
            <a:solidFill>
              <a:srgbClr val="2E86AB"/>
            </a:solidFill>
            <a:prstDash val="solid"/>
          </a:ln>
        </p:spPr>
        <p:txBody>
          <a:bodyPr/>
          <a:lstStyle/>
          <a:p>
            <a:endParaRPr lang="en-US"/>
          </a:p>
        </p:txBody>
      </p:sp>
      <p:sp>
        <p:nvSpPr>
          <p:cNvPr id="23" name="Text 21"/>
          <p:cNvSpPr/>
          <p:nvPr/>
        </p:nvSpPr>
        <p:spPr>
          <a:xfrm>
            <a:off x="4562856" y="1865376"/>
            <a:ext cx="2025396" cy="256032"/>
          </a:xfrm>
          <a:prstGeom prst="rect">
            <a:avLst/>
          </a:prstGeom>
          <a:noFill/>
          <a:ln/>
        </p:spPr>
        <p:txBody>
          <a:bodyPr wrap="square" lIns="0" tIns="0" rIns="0" bIns="0" rtlCol="0" anchor="ctr"/>
          <a:lstStyle/>
          <a:p>
            <a:pPr marL="0" indent="0">
              <a:buNone/>
            </a:pPr>
            <a:r>
              <a:rPr lang="en-US" sz="1050" b="1" dirty="0">
                <a:solidFill>
                  <a:srgbClr val="FFFFFF"/>
                </a:solidFill>
                <a:latin typeface="Calibri" pitchFamily="34" charset="0"/>
                <a:ea typeface="Calibri" pitchFamily="34" charset="-122"/>
                <a:cs typeface="Calibri" pitchFamily="34" charset="-120"/>
              </a:rPr>
              <a:t>Hotel &amp; Lodging</a:t>
            </a:r>
            <a:endParaRPr lang="en-US" sz="1050" dirty="0"/>
          </a:p>
        </p:txBody>
      </p:sp>
      <p:sp>
        <p:nvSpPr>
          <p:cNvPr id="24" name="Text 22"/>
          <p:cNvSpPr/>
          <p:nvPr/>
        </p:nvSpPr>
        <p:spPr>
          <a:xfrm>
            <a:off x="4562856" y="2103120"/>
            <a:ext cx="2025396" cy="201168"/>
          </a:xfrm>
          <a:prstGeom prst="rect">
            <a:avLst/>
          </a:prstGeom>
          <a:noFill/>
          <a:ln/>
        </p:spPr>
        <p:txBody>
          <a:bodyPr wrap="square" lIns="0" tIns="0" rIns="0" bIns="0" rtlCol="0" anchor="ctr"/>
          <a:lstStyle/>
          <a:p>
            <a:pPr marL="0" indent="0">
              <a:buNone/>
            </a:pPr>
            <a:r>
              <a:rPr lang="en-US" sz="850" dirty="0">
                <a:solidFill>
                  <a:srgbClr val="7BBFB0"/>
                </a:solidFill>
                <a:latin typeface="Calibri" pitchFamily="34" charset="0"/>
                <a:ea typeface="Calibri" pitchFamily="34" charset="-122"/>
                <a:cs typeface="Calibri" pitchFamily="34" charset="-120"/>
              </a:rPr>
              <a:t>We need to be represented</a:t>
            </a:r>
            <a:endParaRPr lang="en-US" sz="850" dirty="0"/>
          </a:p>
        </p:txBody>
      </p:sp>
      <p:sp>
        <p:nvSpPr>
          <p:cNvPr id="25" name="Shape 23"/>
          <p:cNvSpPr/>
          <p:nvPr/>
        </p:nvSpPr>
        <p:spPr>
          <a:xfrm>
            <a:off x="6771132" y="1792224"/>
            <a:ext cx="2208276" cy="548640"/>
          </a:xfrm>
          <a:prstGeom prst="rect">
            <a:avLst/>
          </a:prstGeom>
          <a:solidFill>
            <a:srgbClr val="0F2430"/>
          </a:solidFill>
          <a:ln w="12700">
            <a:solidFill>
              <a:srgbClr val="E07B4F">
                <a:alpha val="35000"/>
              </a:srgbClr>
            </a:solidFill>
            <a:prstDash val="solid"/>
          </a:ln>
        </p:spPr>
        <p:txBody>
          <a:bodyPr/>
          <a:lstStyle/>
          <a:p>
            <a:endParaRPr lang="en-US"/>
          </a:p>
        </p:txBody>
      </p:sp>
      <p:sp>
        <p:nvSpPr>
          <p:cNvPr id="26" name="Shape 24"/>
          <p:cNvSpPr/>
          <p:nvPr/>
        </p:nvSpPr>
        <p:spPr>
          <a:xfrm>
            <a:off x="6771132" y="1792224"/>
            <a:ext cx="2208276" cy="45720"/>
          </a:xfrm>
          <a:prstGeom prst="rect">
            <a:avLst/>
          </a:prstGeom>
          <a:solidFill>
            <a:srgbClr val="E07B4F"/>
          </a:solidFill>
          <a:ln w="12700">
            <a:solidFill>
              <a:srgbClr val="E07B4F"/>
            </a:solidFill>
            <a:prstDash val="solid"/>
          </a:ln>
        </p:spPr>
        <p:txBody>
          <a:bodyPr/>
          <a:lstStyle/>
          <a:p>
            <a:endParaRPr lang="en-US"/>
          </a:p>
        </p:txBody>
      </p:sp>
      <p:sp>
        <p:nvSpPr>
          <p:cNvPr id="27" name="Text 25"/>
          <p:cNvSpPr/>
          <p:nvPr/>
        </p:nvSpPr>
        <p:spPr>
          <a:xfrm>
            <a:off x="6899148" y="1865376"/>
            <a:ext cx="2025396" cy="256032"/>
          </a:xfrm>
          <a:prstGeom prst="rect">
            <a:avLst/>
          </a:prstGeom>
          <a:noFill/>
          <a:ln/>
        </p:spPr>
        <p:txBody>
          <a:bodyPr wrap="square" lIns="0" tIns="0" rIns="0" bIns="0" rtlCol="0" anchor="ctr"/>
          <a:lstStyle/>
          <a:p>
            <a:pPr marL="0" indent="0">
              <a:buNone/>
            </a:pPr>
            <a:r>
              <a:rPr lang="en-US" sz="1050" b="1" dirty="0">
                <a:solidFill>
                  <a:srgbClr val="FFFFFF"/>
                </a:solidFill>
                <a:latin typeface="Calibri" pitchFamily="34" charset="0"/>
                <a:ea typeface="Calibri" pitchFamily="34" charset="-122"/>
                <a:cs typeface="Calibri" pitchFamily="34" charset="-120"/>
              </a:rPr>
              <a:t>Residents / Neighborhoods</a:t>
            </a:r>
            <a:endParaRPr lang="en-US" sz="1050" dirty="0"/>
          </a:p>
        </p:txBody>
      </p:sp>
      <p:sp>
        <p:nvSpPr>
          <p:cNvPr id="28" name="Text 26"/>
          <p:cNvSpPr/>
          <p:nvPr/>
        </p:nvSpPr>
        <p:spPr>
          <a:xfrm>
            <a:off x="6899148" y="2103120"/>
            <a:ext cx="2025396" cy="201168"/>
          </a:xfrm>
          <a:prstGeom prst="rect">
            <a:avLst/>
          </a:prstGeom>
          <a:noFill/>
          <a:ln/>
        </p:spPr>
        <p:txBody>
          <a:bodyPr wrap="square" lIns="0" tIns="0" rIns="0" bIns="0" rtlCol="0" anchor="ctr"/>
          <a:lstStyle/>
          <a:p>
            <a:pPr marL="0" indent="0">
              <a:buNone/>
            </a:pPr>
            <a:r>
              <a:rPr lang="en-US" sz="850" dirty="0">
                <a:solidFill>
                  <a:srgbClr val="7BBFB0"/>
                </a:solidFill>
                <a:latin typeface="Calibri" pitchFamily="34" charset="0"/>
                <a:cs typeface="Calibri" pitchFamily="34" charset="-120"/>
              </a:rPr>
              <a:t>Residents at large and HOA reps</a:t>
            </a:r>
            <a:endParaRPr lang="en-US" sz="850" dirty="0"/>
          </a:p>
        </p:txBody>
      </p:sp>
      <p:sp>
        <p:nvSpPr>
          <p:cNvPr id="29" name="Shape 27"/>
          <p:cNvSpPr/>
          <p:nvPr/>
        </p:nvSpPr>
        <p:spPr>
          <a:xfrm>
            <a:off x="4434840" y="2432304"/>
            <a:ext cx="2208276" cy="548640"/>
          </a:xfrm>
          <a:prstGeom prst="rect">
            <a:avLst/>
          </a:prstGeom>
          <a:solidFill>
            <a:srgbClr val="0F2430"/>
          </a:solidFill>
          <a:ln w="12700">
            <a:solidFill>
              <a:srgbClr val="27AE60">
                <a:alpha val="35000"/>
              </a:srgbClr>
            </a:solidFill>
            <a:prstDash val="solid"/>
          </a:ln>
        </p:spPr>
        <p:txBody>
          <a:bodyPr/>
          <a:lstStyle/>
          <a:p>
            <a:endParaRPr lang="en-US"/>
          </a:p>
        </p:txBody>
      </p:sp>
      <p:sp>
        <p:nvSpPr>
          <p:cNvPr id="30" name="Shape 28"/>
          <p:cNvSpPr/>
          <p:nvPr/>
        </p:nvSpPr>
        <p:spPr>
          <a:xfrm>
            <a:off x="4434840" y="2432304"/>
            <a:ext cx="2208276" cy="45720"/>
          </a:xfrm>
          <a:prstGeom prst="rect">
            <a:avLst/>
          </a:prstGeom>
          <a:solidFill>
            <a:srgbClr val="27AE60"/>
          </a:solidFill>
          <a:ln w="12700">
            <a:solidFill>
              <a:srgbClr val="27AE60"/>
            </a:solidFill>
            <a:prstDash val="solid"/>
          </a:ln>
        </p:spPr>
        <p:txBody>
          <a:bodyPr/>
          <a:lstStyle/>
          <a:p>
            <a:endParaRPr lang="en-US"/>
          </a:p>
        </p:txBody>
      </p:sp>
      <p:sp>
        <p:nvSpPr>
          <p:cNvPr id="31" name="Text 29"/>
          <p:cNvSpPr/>
          <p:nvPr/>
        </p:nvSpPr>
        <p:spPr>
          <a:xfrm>
            <a:off x="4562856" y="2505456"/>
            <a:ext cx="2025396" cy="256032"/>
          </a:xfrm>
          <a:prstGeom prst="rect">
            <a:avLst/>
          </a:prstGeom>
          <a:noFill/>
          <a:ln/>
        </p:spPr>
        <p:txBody>
          <a:bodyPr wrap="square" lIns="0" tIns="0" rIns="0" bIns="0" rtlCol="0" anchor="ctr"/>
          <a:lstStyle/>
          <a:p>
            <a:pPr marL="0" indent="0">
              <a:buNone/>
            </a:pPr>
            <a:r>
              <a:rPr lang="en-US" sz="1050" b="1" dirty="0">
                <a:solidFill>
                  <a:srgbClr val="FFFFFF"/>
                </a:solidFill>
                <a:latin typeface="Calibri" pitchFamily="34" charset="0"/>
                <a:ea typeface="Calibri" pitchFamily="34" charset="-122"/>
                <a:cs typeface="Calibri" pitchFamily="34" charset="-120"/>
              </a:rPr>
              <a:t>Small Business (Non-Hotel)</a:t>
            </a:r>
            <a:endParaRPr lang="en-US" sz="1050" dirty="0"/>
          </a:p>
        </p:txBody>
      </p:sp>
      <p:sp>
        <p:nvSpPr>
          <p:cNvPr id="32" name="Text 30"/>
          <p:cNvSpPr/>
          <p:nvPr/>
        </p:nvSpPr>
        <p:spPr>
          <a:xfrm>
            <a:off x="4562856" y="2743200"/>
            <a:ext cx="2025396" cy="201168"/>
          </a:xfrm>
          <a:prstGeom prst="rect">
            <a:avLst/>
          </a:prstGeom>
          <a:noFill/>
          <a:ln/>
        </p:spPr>
        <p:txBody>
          <a:bodyPr wrap="square" lIns="0" tIns="0" rIns="0" bIns="0" rtlCol="0" anchor="ctr"/>
          <a:lstStyle/>
          <a:p>
            <a:pPr marL="0" indent="0">
              <a:buNone/>
            </a:pPr>
            <a:r>
              <a:rPr lang="en-US" sz="850" dirty="0">
                <a:solidFill>
                  <a:srgbClr val="7BBFB0"/>
                </a:solidFill>
                <a:latin typeface="Calibri" pitchFamily="34" charset="0"/>
                <a:ea typeface="Calibri" pitchFamily="34" charset="-122"/>
                <a:cs typeface="Calibri" pitchFamily="34" charset="-120"/>
              </a:rPr>
              <a:t>Restaurants, retail, guides, arts</a:t>
            </a:r>
            <a:endParaRPr lang="en-US" sz="850" dirty="0"/>
          </a:p>
        </p:txBody>
      </p:sp>
      <p:sp>
        <p:nvSpPr>
          <p:cNvPr id="33" name="Shape 31"/>
          <p:cNvSpPr/>
          <p:nvPr/>
        </p:nvSpPr>
        <p:spPr>
          <a:xfrm>
            <a:off x="6771132" y="2432304"/>
            <a:ext cx="2208276" cy="548640"/>
          </a:xfrm>
          <a:prstGeom prst="rect">
            <a:avLst/>
          </a:prstGeom>
          <a:solidFill>
            <a:srgbClr val="0F2430"/>
          </a:solidFill>
          <a:ln w="12700">
            <a:solidFill>
              <a:srgbClr val="5D8A6A">
                <a:alpha val="35000"/>
              </a:srgbClr>
            </a:solidFill>
            <a:prstDash val="solid"/>
          </a:ln>
        </p:spPr>
        <p:txBody>
          <a:bodyPr/>
          <a:lstStyle/>
          <a:p>
            <a:endParaRPr lang="en-US"/>
          </a:p>
        </p:txBody>
      </p:sp>
      <p:sp>
        <p:nvSpPr>
          <p:cNvPr id="34" name="Shape 32"/>
          <p:cNvSpPr/>
          <p:nvPr/>
        </p:nvSpPr>
        <p:spPr>
          <a:xfrm>
            <a:off x="6771132" y="2432304"/>
            <a:ext cx="2208276" cy="45720"/>
          </a:xfrm>
          <a:prstGeom prst="rect">
            <a:avLst/>
          </a:prstGeom>
          <a:solidFill>
            <a:srgbClr val="5D8A6A"/>
          </a:solidFill>
          <a:ln w="12700">
            <a:solidFill>
              <a:srgbClr val="5D8A6A"/>
            </a:solidFill>
            <a:prstDash val="solid"/>
          </a:ln>
        </p:spPr>
        <p:txBody>
          <a:bodyPr/>
          <a:lstStyle/>
          <a:p>
            <a:endParaRPr lang="en-US"/>
          </a:p>
        </p:txBody>
      </p:sp>
      <p:sp>
        <p:nvSpPr>
          <p:cNvPr id="35" name="Text 33"/>
          <p:cNvSpPr/>
          <p:nvPr/>
        </p:nvSpPr>
        <p:spPr>
          <a:xfrm>
            <a:off x="6899148" y="2505456"/>
            <a:ext cx="2025396" cy="256032"/>
          </a:xfrm>
          <a:prstGeom prst="rect">
            <a:avLst/>
          </a:prstGeom>
          <a:noFill/>
          <a:ln/>
        </p:spPr>
        <p:txBody>
          <a:bodyPr wrap="square" lIns="0" tIns="0" rIns="0" bIns="0" rtlCol="0" anchor="ctr"/>
          <a:lstStyle/>
          <a:p>
            <a:pPr marL="0" indent="0">
              <a:buNone/>
            </a:pPr>
            <a:r>
              <a:rPr lang="en-US" sz="1050" b="1" dirty="0">
                <a:solidFill>
                  <a:srgbClr val="FFFFFF"/>
                </a:solidFill>
                <a:latin typeface="Calibri" pitchFamily="34" charset="0"/>
                <a:ea typeface="Calibri" pitchFamily="34" charset="-122"/>
                <a:cs typeface="Calibri" pitchFamily="34" charset="-120"/>
              </a:rPr>
              <a:t>Trail &amp; Environment</a:t>
            </a:r>
            <a:endParaRPr lang="en-US" sz="1050" dirty="0"/>
          </a:p>
        </p:txBody>
      </p:sp>
      <p:sp>
        <p:nvSpPr>
          <p:cNvPr id="36" name="Text 34"/>
          <p:cNvSpPr/>
          <p:nvPr/>
        </p:nvSpPr>
        <p:spPr>
          <a:xfrm>
            <a:off x="6899148" y="2743200"/>
            <a:ext cx="2025396" cy="201168"/>
          </a:xfrm>
          <a:prstGeom prst="rect">
            <a:avLst/>
          </a:prstGeom>
          <a:noFill/>
          <a:ln/>
        </p:spPr>
        <p:txBody>
          <a:bodyPr wrap="square" lIns="0" tIns="0" rIns="0" bIns="0" rtlCol="0" anchor="ctr"/>
          <a:lstStyle/>
          <a:p>
            <a:pPr marL="0" indent="0">
              <a:buNone/>
            </a:pPr>
            <a:r>
              <a:rPr lang="en-US" sz="850" dirty="0">
                <a:solidFill>
                  <a:srgbClr val="7BBFB0"/>
                </a:solidFill>
                <a:latin typeface="Calibri" pitchFamily="34" charset="0"/>
                <a:ea typeface="Calibri" pitchFamily="34" charset="-122"/>
                <a:cs typeface="Calibri" pitchFamily="34" charset="-120"/>
              </a:rPr>
              <a:t>Stewardship has a stake in tourism</a:t>
            </a:r>
            <a:endParaRPr lang="en-US" sz="850" dirty="0"/>
          </a:p>
        </p:txBody>
      </p:sp>
      <p:sp>
        <p:nvSpPr>
          <p:cNvPr id="37" name="Shape 35"/>
          <p:cNvSpPr/>
          <p:nvPr/>
        </p:nvSpPr>
        <p:spPr>
          <a:xfrm>
            <a:off x="4434840" y="3072384"/>
            <a:ext cx="2208276" cy="548640"/>
          </a:xfrm>
          <a:prstGeom prst="rect">
            <a:avLst/>
          </a:prstGeom>
          <a:solidFill>
            <a:srgbClr val="0F2430"/>
          </a:solidFill>
          <a:ln w="12700">
            <a:solidFill>
              <a:srgbClr val="F4C242">
                <a:alpha val="35000"/>
              </a:srgbClr>
            </a:solidFill>
            <a:prstDash val="solid"/>
          </a:ln>
        </p:spPr>
        <p:txBody>
          <a:bodyPr/>
          <a:lstStyle/>
          <a:p>
            <a:endParaRPr lang="en-US"/>
          </a:p>
        </p:txBody>
      </p:sp>
      <p:sp>
        <p:nvSpPr>
          <p:cNvPr id="38" name="Shape 36"/>
          <p:cNvSpPr/>
          <p:nvPr/>
        </p:nvSpPr>
        <p:spPr>
          <a:xfrm>
            <a:off x="4434840" y="3072384"/>
            <a:ext cx="2208276" cy="45720"/>
          </a:xfrm>
          <a:prstGeom prst="rect">
            <a:avLst/>
          </a:prstGeom>
          <a:solidFill>
            <a:srgbClr val="F4C242"/>
          </a:solidFill>
          <a:ln w="12700">
            <a:solidFill>
              <a:srgbClr val="F4C242"/>
            </a:solidFill>
            <a:prstDash val="solid"/>
          </a:ln>
        </p:spPr>
        <p:txBody>
          <a:bodyPr/>
          <a:lstStyle/>
          <a:p>
            <a:endParaRPr lang="en-US"/>
          </a:p>
        </p:txBody>
      </p:sp>
      <p:sp>
        <p:nvSpPr>
          <p:cNvPr id="39" name="Text 37"/>
          <p:cNvSpPr/>
          <p:nvPr/>
        </p:nvSpPr>
        <p:spPr>
          <a:xfrm>
            <a:off x="4562856" y="3145536"/>
            <a:ext cx="2025396" cy="256032"/>
          </a:xfrm>
          <a:prstGeom prst="rect">
            <a:avLst/>
          </a:prstGeom>
          <a:noFill/>
          <a:ln/>
        </p:spPr>
        <p:txBody>
          <a:bodyPr wrap="square" lIns="0" tIns="0" rIns="0" bIns="0" rtlCol="0" anchor="ctr"/>
          <a:lstStyle/>
          <a:p>
            <a:pPr marL="0" indent="0">
              <a:buNone/>
            </a:pPr>
            <a:r>
              <a:rPr lang="en-US" sz="1050" b="1" dirty="0">
                <a:solidFill>
                  <a:srgbClr val="FFFFFF"/>
                </a:solidFill>
                <a:latin typeface="Calibri" pitchFamily="34" charset="0"/>
                <a:ea typeface="Calibri" pitchFamily="34" charset="-122"/>
                <a:cs typeface="Calibri" pitchFamily="34" charset="-120"/>
              </a:rPr>
              <a:t>Workforce &amp; Labor</a:t>
            </a:r>
            <a:endParaRPr lang="en-US" sz="1050" dirty="0"/>
          </a:p>
        </p:txBody>
      </p:sp>
      <p:sp>
        <p:nvSpPr>
          <p:cNvPr id="40" name="Text 38"/>
          <p:cNvSpPr/>
          <p:nvPr/>
        </p:nvSpPr>
        <p:spPr>
          <a:xfrm>
            <a:off x="4562856" y="3383280"/>
            <a:ext cx="2025396" cy="201168"/>
          </a:xfrm>
          <a:prstGeom prst="rect">
            <a:avLst/>
          </a:prstGeom>
          <a:noFill/>
          <a:ln/>
        </p:spPr>
        <p:txBody>
          <a:bodyPr wrap="square" lIns="0" tIns="0" rIns="0" bIns="0" rtlCol="0" anchor="ctr"/>
          <a:lstStyle/>
          <a:p>
            <a:pPr marL="0" indent="0">
              <a:buNone/>
            </a:pPr>
            <a:r>
              <a:rPr lang="en-US" sz="850" dirty="0">
                <a:solidFill>
                  <a:srgbClr val="7BBFB0"/>
                </a:solidFill>
                <a:latin typeface="Calibri" pitchFamily="34" charset="0"/>
                <a:ea typeface="Calibri" pitchFamily="34" charset="-122"/>
                <a:cs typeface="Calibri" pitchFamily="34" charset="-120"/>
              </a:rPr>
              <a:t>The people who actually run Sedona</a:t>
            </a:r>
            <a:endParaRPr lang="en-US" sz="850" dirty="0"/>
          </a:p>
        </p:txBody>
      </p:sp>
      <p:sp>
        <p:nvSpPr>
          <p:cNvPr id="41" name="Shape 39"/>
          <p:cNvSpPr/>
          <p:nvPr/>
        </p:nvSpPr>
        <p:spPr>
          <a:xfrm>
            <a:off x="6771132" y="3072384"/>
            <a:ext cx="2208276" cy="548640"/>
          </a:xfrm>
          <a:prstGeom prst="rect">
            <a:avLst/>
          </a:prstGeom>
          <a:solidFill>
            <a:srgbClr val="0F2430"/>
          </a:solidFill>
          <a:ln w="12700">
            <a:solidFill>
              <a:srgbClr val="9B59B6">
                <a:alpha val="35000"/>
              </a:srgbClr>
            </a:solidFill>
            <a:prstDash val="solid"/>
          </a:ln>
        </p:spPr>
        <p:txBody>
          <a:bodyPr/>
          <a:lstStyle/>
          <a:p>
            <a:endParaRPr lang="en-US"/>
          </a:p>
        </p:txBody>
      </p:sp>
      <p:sp>
        <p:nvSpPr>
          <p:cNvPr id="42" name="Shape 40"/>
          <p:cNvSpPr/>
          <p:nvPr/>
        </p:nvSpPr>
        <p:spPr>
          <a:xfrm>
            <a:off x="6771132" y="3072384"/>
            <a:ext cx="2208276" cy="45720"/>
          </a:xfrm>
          <a:prstGeom prst="rect">
            <a:avLst/>
          </a:prstGeom>
          <a:solidFill>
            <a:srgbClr val="9B59B6"/>
          </a:solidFill>
          <a:ln w="12700">
            <a:solidFill>
              <a:srgbClr val="9B59B6"/>
            </a:solidFill>
            <a:prstDash val="solid"/>
          </a:ln>
        </p:spPr>
        <p:txBody>
          <a:bodyPr/>
          <a:lstStyle/>
          <a:p>
            <a:endParaRPr lang="en-US"/>
          </a:p>
        </p:txBody>
      </p:sp>
      <p:sp>
        <p:nvSpPr>
          <p:cNvPr id="43" name="Text 41"/>
          <p:cNvSpPr/>
          <p:nvPr/>
        </p:nvSpPr>
        <p:spPr>
          <a:xfrm>
            <a:off x="6899148" y="3145536"/>
            <a:ext cx="2025396" cy="256032"/>
          </a:xfrm>
          <a:prstGeom prst="rect">
            <a:avLst/>
          </a:prstGeom>
          <a:noFill/>
          <a:ln/>
        </p:spPr>
        <p:txBody>
          <a:bodyPr wrap="square" lIns="0" tIns="0" rIns="0" bIns="0" rtlCol="0" anchor="ctr"/>
          <a:lstStyle/>
          <a:p>
            <a:pPr marL="0" indent="0">
              <a:buNone/>
            </a:pPr>
            <a:r>
              <a:rPr lang="en-US" sz="1050" b="1" dirty="0">
                <a:solidFill>
                  <a:srgbClr val="FFFFFF"/>
                </a:solidFill>
                <a:latin typeface="Calibri" pitchFamily="34" charset="0"/>
                <a:ea typeface="Calibri" pitchFamily="34" charset="-122"/>
                <a:cs typeface="Calibri" pitchFamily="34" charset="-120"/>
              </a:rPr>
              <a:t>Arts &amp; Cultural Orgs</a:t>
            </a:r>
            <a:endParaRPr lang="en-US" sz="1050" dirty="0"/>
          </a:p>
        </p:txBody>
      </p:sp>
      <p:sp>
        <p:nvSpPr>
          <p:cNvPr id="44" name="Text 42"/>
          <p:cNvSpPr/>
          <p:nvPr/>
        </p:nvSpPr>
        <p:spPr>
          <a:xfrm>
            <a:off x="6899148" y="3383280"/>
            <a:ext cx="2025396" cy="201168"/>
          </a:xfrm>
          <a:prstGeom prst="rect">
            <a:avLst/>
          </a:prstGeom>
          <a:noFill/>
          <a:ln/>
        </p:spPr>
        <p:txBody>
          <a:bodyPr wrap="square" lIns="0" tIns="0" rIns="0" bIns="0" rtlCol="0" anchor="ctr"/>
          <a:lstStyle/>
          <a:p>
            <a:pPr marL="0" indent="0">
              <a:buNone/>
            </a:pPr>
            <a:r>
              <a:rPr lang="en-US" sz="850" dirty="0">
                <a:solidFill>
                  <a:srgbClr val="7BBFB0"/>
                </a:solidFill>
                <a:latin typeface="Calibri" pitchFamily="34" charset="0"/>
                <a:ea typeface="Calibri" pitchFamily="34" charset="-122"/>
                <a:cs typeface="Calibri" pitchFamily="34" charset="-120"/>
              </a:rPr>
              <a:t>Sedona's identity beyond red rocks</a:t>
            </a:r>
            <a:endParaRPr lang="en-US" sz="850" dirty="0"/>
          </a:p>
        </p:txBody>
      </p:sp>
      <p:sp>
        <p:nvSpPr>
          <p:cNvPr id="45" name="Shape 43"/>
          <p:cNvSpPr/>
          <p:nvPr/>
        </p:nvSpPr>
        <p:spPr>
          <a:xfrm>
            <a:off x="4434840" y="4059936"/>
            <a:ext cx="4544568" cy="896112"/>
          </a:xfrm>
          <a:prstGeom prst="rect">
            <a:avLst/>
          </a:prstGeom>
          <a:solidFill>
            <a:srgbClr val="2BAE8E">
              <a:alpha val="14000"/>
            </a:srgbClr>
          </a:solidFill>
          <a:ln w="12700">
            <a:solidFill>
              <a:srgbClr val="2BAE8E">
                <a:alpha val="35000"/>
              </a:srgbClr>
            </a:solidFill>
            <a:prstDash val="solid"/>
          </a:ln>
        </p:spPr>
        <p:txBody>
          <a:bodyPr/>
          <a:lstStyle/>
          <a:p>
            <a:endParaRPr lang="en-US"/>
          </a:p>
        </p:txBody>
      </p:sp>
      <p:sp>
        <p:nvSpPr>
          <p:cNvPr id="46" name="Shape 44"/>
          <p:cNvSpPr/>
          <p:nvPr/>
        </p:nvSpPr>
        <p:spPr>
          <a:xfrm>
            <a:off x="4434840" y="4059936"/>
            <a:ext cx="4544568" cy="45720"/>
          </a:xfrm>
          <a:prstGeom prst="rect">
            <a:avLst/>
          </a:prstGeom>
          <a:solidFill>
            <a:srgbClr val="2BAE8E"/>
          </a:solidFill>
          <a:ln w="12700">
            <a:solidFill>
              <a:srgbClr val="2BAE8E"/>
            </a:solidFill>
            <a:prstDash val="solid"/>
          </a:ln>
        </p:spPr>
        <p:txBody>
          <a:bodyPr/>
          <a:lstStyle/>
          <a:p>
            <a:endParaRPr lang="en-US"/>
          </a:p>
        </p:txBody>
      </p:sp>
      <p:sp>
        <p:nvSpPr>
          <p:cNvPr id="47" name="Text 45"/>
          <p:cNvSpPr/>
          <p:nvPr/>
        </p:nvSpPr>
        <p:spPr>
          <a:xfrm>
            <a:off x="4562856" y="4114800"/>
            <a:ext cx="4361688" cy="237744"/>
          </a:xfrm>
          <a:prstGeom prst="rect">
            <a:avLst/>
          </a:prstGeom>
          <a:noFill/>
          <a:ln/>
        </p:spPr>
        <p:txBody>
          <a:bodyPr wrap="square"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Partner with the Chamber of Commerce</a:t>
            </a:r>
            <a:endParaRPr lang="en-US" sz="1100" dirty="0"/>
          </a:p>
        </p:txBody>
      </p:sp>
      <p:sp>
        <p:nvSpPr>
          <p:cNvPr id="48" name="Text 46"/>
          <p:cNvSpPr/>
          <p:nvPr/>
        </p:nvSpPr>
        <p:spPr>
          <a:xfrm>
            <a:off x="4562856" y="4334256"/>
            <a:ext cx="4361688" cy="548640"/>
          </a:xfrm>
          <a:prstGeom prst="rect">
            <a:avLst/>
          </a:prstGeom>
          <a:noFill/>
          <a:ln/>
        </p:spPr>
        <p:txBody>
          <a:bodyPr wrap="square" rtlCol="0" anchor="ctr"/>
          <a:lstStyle/>
          <a:p>
            <a:pPr marL="0" indent="0">
              <a:buNone/>
            </a:pPr>
            <a:r>
              <a:rPr lang="en-US" sz="900" dirty="0">
                <a:solidFill>
                  <a:srgbClr val="7BBFB0"/>
                </a:solidFill>
                <a:latin typeface="Calibri" pitchFamily="34" charset="0"/>
                <a:ea typeface="Calibri" pitchFamily="34" charset="-122"/>
                <a:cs typeface="Calibri" pitchFamily="34" charset="-120"/>
              </a:rPr>
              <a:t>The Chamber has the relationships and reach to recruit qualified community candidates across every sector. They can help us build a TAB that reflects all of Sedona — not just its hotel rooms.</a:t>
            </a: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bg>
      <p:bgPr>
        <a:solidFill>
          <a:srgbClr val="1A3A4A"/>
        </a:solidFill>
        <a:effectLst/>
      </p:bgPr>
    </p:bg>
    <p:spTree>
      <p:nvGrpSpPr>
        <p:cNvPr id="1" name=""/>
        <p:cNvGrpSpPr/>
        <p:nvPr/>
      </p:nvGrpSpPr>
      <p:grpSpPr>
        <a:xfrm>
          <a:off x="0" y="0"/>
          <a:ext cx="0" cy="0"/>
          <a:chOff x="0" y="0"/>
          <a:chExt cx="0" cy="0"/>
        </a:xfrm>
      </p:grpSpPr>
      <p:sp>
        <p:nvSpPr>
          <p:cNvPr id="2" name="Shape 0"/>
          <p:cNvSpPr/>
          <p:nvPr/>
        </p:nvSpPr>
        <p:spPr>
          <a:xfrm>
            <a:off x="0" y="0"/>
            <a:ext cx="64008" cy="5143500"/>
          </a:xfrm>
          <a:prstGeom prst="rect">
            <a:avLst/>
          </a:prstGeom>
          <a:solidFill>
            <a:srgbClr val="2BAE8E"/>
          </a:solidFill>
          <a:ln w="12700">
            <a:solidFill>
              <a:srgbClr val="2BAE8E"/>
            </a:solidFill>
            <a:prstDash val="solid"/>
          </a:ln>
        </p:spPr>
        <p:txBody>
          <a:bodyPr/>
          <a:lstStyle/>
          <a:p>
            <a:endParaRPr lang="en-US"/>
          </a:p>
        </p:txBody>
      </p:sp>
      <p:sp>
        <p:nvSpPr>
          <p:cNvPr id="3" name="Text 1"/>
          <p:cNvSpPr/>
          <p:nvPr/>
        </p:nvSpPr>
        <p:spPr>
          <a:xfrm>
            <a:off x="201168" y="146304"/>
            <a:ext cx="3520440" cy="182880"/>
          </a:xfrm>
          <a:prstGeom prst="rect">
            <a:avLst/>
          </a:prstGeom>
          <a:noFill/>
          <a:ln/>
        </p:spPr>
        <p:txBody>
          <a:bodyPr wrap="square" rtlCol="0" anchor="ctr"/>
          <a:lstStyle/>
          <a:p>
            <a:pPr marL="0" indent="0">
              <a:buNone/>
            </a:pPr>
            <a:r>
              <a:rPr lang="en-US" sz="700" b="1" kern="0" spc="180" dirty="0">
                <a:solidFill>
                  <a:srgbClr val="2BAE8E"/>
                </a:solidFill>
              </a:rPr>
              <a:t>MEET THE CANDIDATE</a:t>
            </a:r>
            <a:endParaRPr lang="en-US" sz="700" dirty="0"/>
          </a:p>
        </p:txBody>
      </p:sp>
      <p:sp>
        <p:nvSpPr>
          <p:cNvPr id="4" name="Text 2"/>
          <p:cNvSpPr/>
          <p:nvPr/>
        </p:nvSpPr>
        <p:spPr>
          <a:xfrm>
            <a:off x="201168" y="310896"/>
            <a:ext cx="3520440" cy="420624"/>
          </a:xfrm>
          <a:prstGeom prst="rect">
            <a:avLst/>
          </a:prstGeom>
          <a:noFill/>
          <a:ln/>
        </p:spPr>
        <p:txBody>
          <a:bodyPr wrap="square" rtlCol="0" anchor="ctr"/>
          <a:lstStyle/>
          <a:p>
            <a:pPr marL="0" indent="0">
              <a:buNone/>
            </a:pPr>
            <a:r>
              <a:rPr lang="en-US" sz="2800" b="1" dirty="0">
                <a:solidFill>
                  <a:srgbClr val="FFFFFF"/>
                </a:solidFill>
                <a:latin typeface="Calibri" pitchFamily="34" charset="0"/>
                <a:ea typeface="Calibri" pitchFamily="34" charset="-122"/>
                <a:cs typeface="Calibri" pitchFamily="34" charset="-120"/>
              </a:rPr>
              <a:t>Jean-Christophe</a:t>
            </a:r>
            <a:endParaRPr lang="en-US" sz="2800" dirty="0"/>
          </a:p>
        </p:txBody>
      </p:sp>
      <p:sp>
        <p:nvSpPr>
          <p:cNvPr id="5" name="Text 3"/>
          <p:cNvSpPr/>
          <p:nvPr/>
        </p:nvSpPr>
        <p:spPr>
          <a:xfrm>
            <a:off x="201168" y="713232"/>
            <a:ext cx="3520440" cy="420624"/>
          </a:xfrm>
          <a:prstGeom prst="rect">
            <a:avLst/>
          </a:prstGeom>
          <a:noFill/>
          <a:ln/>
        </p:spPr>
        <p:txBody>
          <a:bodyPr wrap="square" rtlCol="0" anchor="ctr"/>
          <a:lstStyle/>
          <a:p>
            <a:pPr marL="0" indent="0">
              <a:buNone/>
            </a:pPr>
            <a:r>
              <a:rPr lang="en-US" sz="2800" b="1" dirty="0">
                <a:solidFill>
                  <a:srgbClr val="2BAE8E"/>
                </a:solidFill>
                <a:latin typeface="Calibri" pitchFamily="34" charset="0"/>
                <a:ea typeface="Calibri" pitchFamily="34" charset="-122"/>
                <a:cs typeface="Calibri" pitchFamily="34" charset="-120"/>
              </a:rPr>
              <a:t>Buillet</a:t>
            </a:r>
            <a:endParaRPr lang="en-US" sz="2800" dirty="0"/>
          </a:p>
        </p:txBody>
      </p:sp>
      <p:sp>
        <p:nvSpPr>
          <p:cNvPr id="6" name="Text 4"/>
          <p:cNvSpPr/>
          <p:nvPr/>
        </p:nvSpPr>
        <p:spPr>
          <a:xfrm>
            <a:off x="201168" y="1133856"/>
            <a:ext cx="3520440" cy="201168"/>
          </a:xfrm>
          <a:prstGeom prst="rect">
            <a:avLst/>
          </a:prstGeom>
          <a:noFill/>
          <a:ln/>
        </p:spPr>
        <p:txBody>
          <a:bodyPr wrap="square" rtlCol="0" anchor="ctr"/>
          <a:lstStyle/>
          <a:p>
            <a:pPr marL="0" indent="0">
              <a:buNone/>
            </a:pPr>
            <a:r>
              <a:rPr lang="en-US" sz="1050" i="1" dirty="0">
                <a:solidFill>
                  <a:srgbClr val="7BBFB0"/>
                </a:solidFill>
                <a:latin typeface="Calibri" pitchFamily="34" charset="0"/>
                <a:ea typeface="Calibri" pitchFamily="34" charset="-122"/>
                <a:cs typeface="Calibri" pitchFamily="34" charset="-120"/>
              </a:rPr>
              <a:t>Candidate · Sedona City Council 2026</a:t>
            </a:r>
            <a:endParaRPr lang="en-US" sz="1050" dirty="0"/>
          </a:p>
        </p:txBody>
      </p:sp>
      <p:sp>
        <p:nvSpPr>
          <p:cNvPr id="7" name="Shape 5"/>
          <p:cNvSpPr/>
          <p:nvPr/>
        </p:nvSpPr>
        <p:spPr>
          <a:xfrm>
            <a:off x="201168" y="1371600"/>
            <a:ext cx="3520440" cy="18288"/>
          </a:xfrm>
          <a:prstGeom prst="rect">
            <a:avLst/>
          </a:prstGeom>
          <a:solidFill>
            <a:srgbClr val="2BAE8E">
              <a:alpha val="45000"/>
            </a:srgbClr>
          </a:solidFill>
          <a:ln w="12700">
            <a:solidFill>
              <a:srgbClr val="2BAE8E">
                <a:alpha val="45000"/>
              </a:srgbClr>
            </a:solidFill>
            <a:prstDash val="solid"/>
          </a:ln>
        </p:spPr>
        <p:txBody>
          <a:bodyPr/>
          <a:lstStyle/>
          <a:p>
            <a:endParaRPr lang="en-US"/>
          </a:p>
        </p:txBody>
      </p:sp>
      <p:pic>
        <p:nvPicPr>
          <p:cNvPr id="8" name="Image 0" descr="/home/claude/jean-portrait.png"/>
          <p:cNvPicPr>
            <a:picLocks noChangeAspect="1"/>
          </p:cNvPicPr>
          <p:nvPr/>
        </p:nvPicPr>
        <p:blipFill>
          <a:blip r:embed="rId3"/>
          <a:stretch>
            <a:fillRect/>
          </a:stretch>
        </p:blipFill>
        <p:spPr>
          <a:xfrm>
            <a:off x="201168" y="1426464"/>
            <a:ext cx="3520440" cy="2288286"/>
          </a:xfrm>
          <a:prstGeom prst="rect">
            <a:avLst/>
          </a:prstGeom>
        </p:spPr>
      </p:pic>
      <p:sp>
        <p:nvSpPr>
          <p:cNvPr id="9" name="Shape 6"/>
          <p:cNvSpPr/>
          <p:nvPr/>
        </p:nvSpPr>
        <p:spPr>
          <a:xfrm>
            <a:off x="201168" y="3751326"/>
            <a:ext cx="3520440" cy="329184"/>
          </a:xfrm>
          <a:prstGeom prst="rect">
            <a:avLst/>
          </a:prstGeom>
          <a:solidFill>
            <a:srgbClr val="0F2430"/>
          </a:solidFill>
          <a:ln w="12700">
            <a:solidFill>
              <a:srgbClr val="2BAE8E">
                <a:alpha val="28000"/>
              </a:srgbClr>
            </a:solidFill>
            <a:prstDash val="solid"/>
          </a:ln>
        </p:spPr>
        <p:txBody>
          <a:bodyPr/>
          <a:lstStyle/>
          <a:p>
            <a:endParaRPr lang="en-US"/>
          </a:p>
        </p:txBody>
      </p:sp>
      <p:sp>
        <p:nvSpPr>
          <p:cNvPr id="10" name="Shape 7"/>
          <p:cNvSpPr/>
          <p:nvPr/>
        </p:nvSpPr>
        <p:spPr>
          <a:xfrm>
            <a:off x="201168" y="3751326"/>
            <a:ext cx="3520440" cy="36576"/>
          </a:xfrm>
          <a:prstGeom prst="rect">
            <a:avLst/>
          </a:prstGeom>
          <a:solidFill>
            <a:srgbClr val="2BAE8E"/>
          </a:solidFill>
          <a:ln w="12700">
            <a:solidFill>
              <a:srgbClr val="2BAE8E"/>
            </a:solidFill>
            <a:prstDash val="solid"/>
          </a:ln>
        </p:spPr>
        <p:txBody>
          <a:bodyPr/>
          <a:lstStyle/>
          <a:p>
            <a:endParaRPr lang="en-US"/>
          </a:p>
        </p:txBody>
      </p:sp>
      <p:sp>
        <p:nvSpPr>
          <p:cNvPr id="11" name="Text 8"/>
          <p:cNvSpPr/>
          <p:nvPr/>
        </p:nvSpPr>
        <p:spPr>
          <a:xfrm>
            <a:off x="329184" y="3787902"/>
            <a:ext cx="3337560" cy="274320"/>
          </a:xfrm>
          <a:prstGeom prst="rect">
            <a:avLst/>
          </a:prstGeom>
          <a:noFill/>
          <a:ln/>
        </p:spPr>
        <p:txBody>
          <a:bodyPr wrap="square" lIns="0" tIns="0" rIns="0" bIns="0" rtlCol="0" anchor="ctr"/>
          <a:lstStyle/>
          <a:p>
            <a:pPr marL="0" indent="0">
              <a:buNone/>
            </a:pPr>
            <a:r>
              <a:rPr lang="en-US" sz="950" dirty="0">
                <a:solidFill>
                  <a:srgbClr val="7BBFB0"/>
                </a:solidFill>
                <a:latin typeface="Calibri" pitchFamily="34" charset="0"/>
                <a:ea typeface="Calibri" pitchFamily="34" charset="-122"/>
                <a:cs typeface="Calibri" pitchFamily="34" charset="-120"/>
              </a:rPr>
              <a:t>❤  Married 10 years · 4 children, ages 2–9</a:t>
            </a:r>
            <a:endParaRPr lang="en-US" sz="950" dirty="0"/>
          </a:p>
        </p:txBody>
      </p:sp>
      <p:sp>
        <p:nvSpPr>
          <p:cNvPr id="12" name="Shape 9"/>
          <p:cNvSpPr/>
          <p:nvPr/>
        </p:nvSpPr>
        <p:spPr>
          <a:xfrm>
            <a:off x="201168" y="4117086"/>
            <a:ext cx="3520440" cy="347472"/>
          </a:xfrm>
          <a:prstGeom prst="rect">
            <a:avLst/>
          </a:prstGeom>
          <a:solidFill>
            <a:srgbClr val="2BAE8E">
              <a:alpha val="15000"/>
            </a:srgbClr>
          </a:solidFill>
          <a:ln w="12700">
            <a:solidFill>
              <a:srgbClr val="2BAE8E">
                <a:alpha val="35000"/>
              </a:srgbClr>
            </a:solidFill>
            <a:prstDash val="solid"/>
          </a:ln>
        </p:spPr>
        <p:txBody>
          <a:bodyPr/>
          <a:lstStyle/>
          <a:p>
            <a:endParaRPr lang="en-US"/>
          </a:p>
        </p:txBody>
      </p:sp>
      <p:sp>
        <p:nvSpPr>
          <p:cNvPr id="13" name="Text 10"/>
          <p:cNvSpPr/>
          <p:nvPr/>
        </p:nvSpPr>
        <p:spPr>
          <a:xfrm>
            <a:off x="329184" y="4135374"/>
            <a:ext cx="3337560" cy="310896"/>
          </a:xfrm>
          <a:prstGeom prst="rect">
            <a:avLst/>
          </a:prstGeom>
          <a:noFill/>
          <a:ln/>
        </p:spPr>
        <p:txBody>
          <a:bodyPr wrap="square" rtlCol="0" anchor="ctr"/>
          <a:lstStyle/>
          <a:p>
            <a:pPr marL="0" indent="0">
              <a:buNone/>
            </a:pPr>
            <a:r>
              <a:rPr lang="en-US" sz="2600" b="1" dirty="0">
                <a:solidFill>
                  <a:srgbClr val="FFFFFF"/>
                </a:solidFill>
                <a:latin typeface="Calibri" pitchFamily="34" charset="0"/>
                <a:ea typeface="Calibri" pitchFamily="34" charset="-122"/>
                <a:cs typeface="Calibri" pitchFamily="34" charset="-120"/>
              </a:rPr>
              <a:t>30 </a:t>
            </a:r>
            <a:r>
              <a:rPr lang="en-US" sz="1100" dirty="0">
                <a:solidFill>
                  <a:srgbClr val="7BBFB0"/>
                </a:solidFill>
                <a:latin typeface="Calibri" pitchFamily="34" charset="0"/>
                <a:ea typeface="Calibri" pitchFamily="34" charset="-122"/>
                <a:cs typeface="Calibri" pitchFamily="34" charset="-120"/>
              </a:rPr>
              <a:t>Year Sedona Resident  ·  </a:t>
            </a:r>
            <a:r>
              <a:rPr lang="en-US" sz="1000" i="1" dirty="0">
                <a:solidFill>
                  <a:srgbClr val="7BBFB0"/>
                </a:solidFill>
                <a:latin typeface="Calibri" pitchFamily="34" charset="0"/>
                <a:ea typeface="Calibri" pitchFamily="34" charset="-122"/>
                <a:cs typeface="Calibri" pitchFamily="34" charset="-120"/>
              </a:rPr>
              <a:t>this is home.</a:t>
            </a:r>
            <a:endParaRPr lang="en-US" sz="2600" dirty="0"/>
          </a:p>
        </p:txBody>
      </p:sp>
      <p:sp>
        <p:nvSpPr>
          <p:cNvPr id="14" name="Shape 11"/>
          <p:cNvSpPr/>
          <p:nvPr/>
        </p:nvSpPr>
        <p:spPr>
          <a:xfrm>
            <a:off x="201168" y="4501134"/>
            <a:ext cx="1170432" cy="530352"/>
          </a:xfrm>
          <a:prstGeom prst="rect">
            <a:avLst/>
          </a:prstGeom>
          <a:solidFill>
            <a:srgbClr val="0F2430"/>
          </a:solidFill>
          <a:ln w="12700">
            <a:solidFill>
              <a:srgbClr val="FFFFFF">
                <a:alpha val="16000"/>
              </a:srgbClr>
            </a:solidFill>
            <a:prstDash val="solid"/>
          </a:ln>
        </p:spPr>
        <p:txBody>
          <a:bodyPr/>
          <a:lstStyle/>
          <a:p>
            <a:endParaRPr lang="en-US"/>
          </a:p>
        </p:txBody>
      </p:sp>
      <p:sp>
        <p:nvSpPr>
          <p:cNvPr id="15" name="Shape 12"/>
          <p:cNvSpPr/>
          <p:nvPr/>
        </p:nvSpPr>
        <p:spPr>
          <a:xfrm>
            <a:off x="201168" y="4501134"/>
            <a:ext cx="1170432" cy="36576"/>
          </a:xfrm>
          <a:prstGeom prst="rect">
            <a:avLst/>
          </a:prstGeom>
          <a:solidFill>
            <a:srgbClr val="E07B4F"/>
          </a:solidFill>
          <a:ln w="12700">
            <a:solidFill>
              <a:srgbClr val="E07B4F"/>
            </a:solidFill>
            <a:prstDash val="solid"/>
          </a:ln>
        </p:spPr>
        <p:txBody>
          <a:bodyPr/>
          <a:lstStyle/>
          <a:p>
            <a:endParaRPr lang="en-US"/>
          </a:p>
        </p:txBody>
      </p:sp>
      <p:sp>
        <p:nvSpPr>
          <p:cNvPr id="16" name="Text 13"/>
          <p:cNvSpPr/>
          <p:nvPr/>
        </p:nvSpPr>
        <p:spPr>
          <a:xfrm>
            <a:off x="274320" y="4555998"/>
            <a:ext cx="1042416" cy="438912"/>
          </a:xfrm>
          <a:prstGeom prst="rect">
            <a:avLst/>
          </a:prstGeom>
          <a:noFill/>
          <a:ln/>
        </p:spPr>
        <p:txBody>
          <a:bodyPr wrap="square" rtlCol="0" anchor="ctr"/>
          <a:lstStyle/>
          <a:p>
            <a:pPr marL="0" indent="0">
              <a:buNone/>
            </a:pPr>
            <a:r>
              <a:rPr lang="en-US" sz="1000" dirty="0">
                <a:solidFill>
                  <a:srgbClr val="FFFFFF"/>
                </a:solidFill>
                <a:latin typeface="Calibri" pitchFamily="34" charset="0"/>
                <a:ea typeface="Calibri" pitchFamily="34" charset="-122"/>
                <a:cs typeface="Calibri" pitchFamily="34" charset="-120"/>
              </a:rPr>
              <a:t>RRHS Class of '99</a:t>
            </a:r>
            <a:endParaRPr lang="en-US" sz="1000" dirty="0"/>
          </a:p>
        </p:txBody>
      </p:sp>
      <p:sp>
        <p:nvSpPr>
          <p:cNvPr id="17" name="Shape 14"/>
          <p:cNvSpPr/>
          <p:nvPr/>
        </p:nvSpPr>
        <p:spPr>
          <a:xfrm>
            <a:off x="1481328" y="4501134"/>
            <a:ext cx="2240280" cy="530352"/>
          </a:xfrm>
          <a:prstGeom prst="rect">
            <a:avLst/>
          </a:prstGeom>
          <a:solidFill>
            <a:srgbClr val="0F2430"/>
          </a:solidFill>
          <a:ln w="12700">
            <a:solidFill>
              <a:srgbClr val="FFFFFF">
                <a:alpha val="16000"/>
              </a:srgbClr>
            </a:solidFill>
            <a:prstDash val="solid"/>
          </a:ln>
        </p:spPr>
        <p:txBody>
          <a:bodyPr/>
          <a:lstStyle/>
          <a:p>
            <a:endParaRPr lang="en-US"/>
          </a:p>
        </p:txBody>
      </p:sp>
      <p:sp>
        <p:nvSpPr>
          <p:cNvPr id="18" name="Shape 15"/>
          <p:cNvSpPr/>
          <p:nvPr/>
        </p:nvSpPr>
        <p:spPr>
          <a:xfrm>
            <a:off x="1481328" y="4501134"/>
            <a:ext cx="2240280" cy="36576"/>
          </a:xfrm>
          <a:prstGeom prst="rect">
            <a:avLst/>
          </a:prstGeom>
          <a:solidFill>
            <a:srgbClr val="2E86AB"/>
          </a:solidFill>
          <a:ln w="12700">
            <a:solidFill>
              <a:srgbClr val="2E86AB"/>
            </a:solidFill>
            <a:prstDash val="solid"/>
          </a:ln>
        </p:spPr>
        <p:txBody>
          <a:bodyPr/>
          <a:lstStyle/>
          <a:p>
            <a:endParaRPr lang="en-US"/>
          </a:p>
        </p:txBody>
      </p:sp>
      <p:sp>
        <p:nvSpPr>
          <p:cNvPr id="19" name="Text 16"/>
          <p:cNvSpPr/>
          <p:nvPr/>
        </p:nvSpPr>
        <p:spPr>
          <a:xfrm>
            <a:off x="1554480" y="4555998"/>
            <a:ext cx="2112264" cy="438912"/>
          </a:xfrm>
          <a:prstGeom prst="rect">
            <a:avLst/>
          </a:prstGeom>
          <a:noFill/>
          <a:ln/>
        </p:spPr>
        <p:txBody>
          <a:bodyPr wrap="square" rtlCol="0" anchor="ctr"/>
          <a:lstStyle/>
          <a:p>
            <a:pPr marL="0" indent="0">
              <a:buNone/>
            </a:pPr>
            <a:r>
              <a:rPr lang="en-US" sz="850" dirty="0">
                <a:solidFill>
                  <a:srgbClr val="FFFFFF"/>
                </a:solidFill>
                <a:latin typeface="Calibri" pitchFamily="34" charset="0"/>
                <a:ea typeface="Calibri" pitchFamily="34" charset="-122"/>
                <a:cs typeface="Calibri" pitchFamily="34" charset="-120"/>
              </a:rPr>
              <a:t>NAU · Electrical &amp; Computer Engineering</a:t>
            </a:r>
            <a:endParaRPr lang="en-US" sz="850" dirty="0"/>
          </a:p>
        </p:txBody>
      </p:sp>
      <p:sp>
        <p:nvSpPr>
          <p:cNvPr id="20" name="Shape 17"/>
          <p:cNvSpPr/>
          <p:nvPr/>
        </p:nvSpPr>
        <p:spPr>
          <a:xfrm>
            <a:off x="3840480" y="164592"/>
            <a:ext cx="5120640" cy="804672"/>
          </a:xfrm>
          <a:prstGeom prst="rect">
            <a:avLst/>
          </a:prstGeom>
          <a:solidFill>
            <a:srgbClr val="0F2430"/>
          </a:solidFill>
          <a:ln w="12700">
            <a:solidFill>
              <a:srgbClr val="FFFFFF">
                <a:alpha val="12000"/>
              </a:srgbClr>
            </a:solidFill>
            <a:prstDash val="solid"/>
          </a:ln>
        </p:spPr>
        <p:txBody>
          <a:bodyPr/>
          <a:lstStyle/>
          <a:p>
            <a:endParaRPr lang="en-US"/>
          </a:p>
        </p:txBody>
      </p:sp>
      <p:sp>
        <p:nvSpPr>
          <p:cNvPr id="21" name="Shape 18"/>
          <p:cNvSpPr/>
          <p:nvPr/>
        </p:nvSpPr>
        <p:spPr>
          <a:xfrm>
            <a:off x="3840480" y="164592"/>
            <a:ext cx="50292" cy="804672"/>
          </a:xfrm>
          <a:prstGeom prst="rect">
            <a:avLst/>
          </a:prstGeom>
          <a:solidFill>
            <a:srgbClr val="2BAE8E"/>
          </a:solidFill>
          <a:ln w="12700">
            <a:solidFill>
              <a:srgbClr val="2BAE8E"/>
            </a:solidFill>
            <a:prstDash val="solid"/>
          </a:ln>
        </p:spPr>
        <p:txBody>
          <a:bodyPr/>
          <a:lstStyle/>
          <a:p>
            <a:endParaRPr lang="en-US"/>
          </a:p>
        </p:txBody>
      </p:sp>
      <p:sp>
        <p:nvSpPr>
          <p:cNvPr id="22" name="Shape 19"/>
          <p:cNvSpPr/>
          <p:nvPr/>
        </p:nvSpPr>
        <p:spPr>
          <a:xfrm>
            <a:off x="8211312" y="256032"/>
            <a:ext cx="640080" cy="237744"/>
          </a:xfrm>
          <a:prstGeom prst="rect">
            <a:avLst/>
          </a:prstGeom>
          <a:solidFill>
            <a:srgbClr val="2BAE8E">
              <a:alpha val="22000"/>
            </a:srgbClr>
          </a:solidFill>
          <a:ln w="12700">
            <a:solidFill>
              <a:srgbClr val="2BAE8E">
                <a:alpha val="40000"/>
              </a:srgbClr>
            </a:solidFill>
            <a:prstDash val="solid"/>
          </a:ln>
        </p:spPr>
        <p:txBody>
          <a:bodyPr/>
          <a:lstStyle/>
          <a:p>
            <a:endParaRPr lang="en-US"/>
          </a:p>
        </p:txBody>
      </p:sp>
      <p:sp>
        <p:nvSpPr>
          <p:cNvPr id="23" name="Text 20"/>
          <p:cNvSpPr/>
          <p:nvPr/>
        </p:nvSpPr>
        <p:spPr>
          <a:xfrm>
            <a:off x="8211312" y="256032"/>
            <a:ext cx="640080" cy="237744"/>
          </a:xfrm>
          <a:prstGeom prst="rect">
            <a:avLst/>
          </a:prstGeom>
          <a:noFill/>
          <a:ln/>
        </p:spPr>
        <p:txBody>
          <a:bodyPr wrap="square" rtlCol="0" anchor="ctr"/>
          <a:lstStyle/>
          <a:p>
            <a:pPr marL="0" indent="0" algn="ctr">
              <a:buNone/>
            </a:pPr>
            <a:r>
              <a:rPr lang="en-US" sz="850" b="1" kern="0" spc="100" dirty="0">
                <a:solidFill>
                  <a:srgbClr val="FFFFFF"/>
                </a:solidFill>
              </a:rPr>
              <a:t>24 YRS</a:t>
            </a:r>
            <a:endParaRPr lang="en-US" sz="850" dirty="0"/>
          </a:p>
        </p:txBody>
      </p:sp>
      <p:sp>
        <p:nvSpPr>
          <p:cNvPr id="24" name="Text 21"/>
          <p:cNvSpPr/>
          <p:nvPr/>
        </p:nvSpPr>
        <p:spPr>
          <a:xfrm>
            <a:off x="4005072" y="237744"/>
            <a:ext cx="4069080" cy="256032"/>
          </a:xfrm>
          <a:prstGeom prst="rect">
            <a:avLst/>
          </a:prstGeom>
          <a:noFill/>
          <a:ln/>
        </p:spPr>
        <p:txBody>
          <a:bodyPr wrap="square" lIns="0" tIns="0" rIns="0" bIns="0" rtlCol="0" anchor="ctr"/>
          <a:lstStyle/>
          <a:p>
            <a:pPr marL="0" indent="0">
              <a:buNone/>
            </a:pPr>
            <a:r>
              <a:rPr lang="en-US" sz="1250" b="1" dirty="0">
                <a:solidFill>
                  <a:srgbClr val="FFFFFF"/>
                </a:solidFill>
                <a:latin typeface="Calibri" pitchFamily="34" charset="0"/>
                <a:ea typeface="Calibri" pitchFamily="34" charset="-122"/>
                <a:cs typeface="Calibri" pitchFamily="34" charset="-120"/>
              </a:rPr>
              <a:t>B&amp;B Owner &amp; General Manager</a:t>
            </a:r>
            <a:endParaRPr lang="en-US" sz="1250" dirty="0"/>
          </a:p>
        </p:txBody>
      </p:sp>
      <p:sp>
        <p:nvSpPr>
          <p:cNvPr id="25" name="Text 22"/>
          <p:cNvSpPr/>
          <p:nvPr/>
        </p:nvSpPr>
        <p:spPr>
          <a:xfrm>
            <a:off x="4005072" y="484632"/>
            <a:ext cx="4846320" cy="182880"/>
          </a:xfrm>
          <a:prstGeom prst="rect">
            <a:avLst/>
          </a:prstGeom>
          <a:noFill/>
          <a:ln/>
        </p:spPr>
        <p:txBody>
          <a:bodyPr wrap="square" lIns="0" tIns="0" rIns="0" bIns="0" rtlCol="0" anchor="ctr"/>
          <a:lstStyle/>
          <a:p>
            <a:pPr marL="0" indent="0">
              <a:buNone/>
            </a:pPr>
            <a:r>
              <a:rPr lang="en-US" sz="900" b="1" dirty="0">
                <a:solidFill>
                  <a:srgbClr val="2BAE8E"/>
                </a:solidFill>
                <a:latin typeface="Calibri" pitchFamily="34" charset="0"/>
                <a:ea typeface="Calibri" pitchFamily="34" charset="-122"/>
                <a:cs typeface="Calibri" pitchFamily="34" charset="-120"/>
              </a:rPr>
              <a:t>A Sunset Chateau</a:t>
            </a:r>
            <a:endParaRPr lang="en-US" sz="900" dirty="0"/>
          </a:p>
        </p:txBody>
      </p:sp>
      <p:sp>
        <p:nvSpPr>
          <p:cNvPr id="26" name="Text 23"/>
          <p:cNvSpPr/>
          <p:nvPr/>
        </p:nvSpPr>
        <p:spPr>
          <a:xfrm>
            <a:off x="4005072" y="640080"/>
            <a:ext cx="4846320" cy="274320"/>
          </a:xfrm>
          <a:prstGeom prst="rect">
            <a:avLst/>
          </a:prstGeom>
          <a:noFill/>
          <a:ln/>
        </p:spPr>
        <p:txBody>
          <a:bodyPr wrap="square" lIns="0" tIns="0" rIns="0" bIns="0" rtlCol="0" anchor="t"/>
          <a:lstStyle/>
          <a:p>
            <a:pPr marL="0" indent="0">
              <a:buNone/>
            </a:pPr>
            <a:r>
              <a:rPr lang="en-US" sz="850" dirty="0">
                <a:solidFill>
                  <a:srgbClr val="7BBFB0"/>
                </a:solidFill>
                <a:latin typeface="Calibri" pitchFamily="34" charset="0"/>
                <a:ea typeface="Calibri" pitchFamily="34" charset="-122"/>
                <a:cs typeface="Calibri" pitchFamily="34" charset="-120"/>
              </a:rPr>
              <a:t>25-room boutique bed &amp; breakfast in Sedona. Two decades of hospitality, operations, and workforce management in the heart of the community.</a:t>
            </a:r>
            <a:endParaRPr lang="en-US" sz="850" dirty="0"/>
          </a:p>
        </p:txBody>
      </p:sp>
      <p:sp>
        <p:nvSpPr>
          <p:cNvPr id="27" name="Shape 24"/>
          <p:cNvSpPr/>
          <p:nvPr/>
        </p:nvSpPr>
        <p:spPr>
          <a:xfrm>
            <a:off x="3840480" y="1161288"/>
            <a:ext cx="5120640" cy="804672"/>
          </a:xfrm>
          <a:prstGeom prst="rect">
            <a:avLst/>
          </a:prstGeom>
          <a:solidFill>
            <a:srgbClr val="0F2430"/>
          </a:solidFill>
          <a:ln w="12700">
            <a:solidFill>
              <a:srgbClr val="FFFFFF">
                <a:alpha val="12000"/>
              </a:srgbClr>
            </a:solidFill>
            <a:prstDash val="solid"/>
          </a:ln>
        </p:spPr>
        <p:txBody>
          <a:bodyPr/>
          <a:lstStyle/>
          <a:p>
            <a:endParaRPr lang="en-US"/>
          </a:p>
        </p:txBody>
      </p:sp>
      <p:sp>
        <p:nvSpPr>
          <p:cNvPr id="28" name="Shape 25"/>
          <p:cNvSpPr/>
          <p:nvPr/>
        </p:nvSpPr>
        <p:spPr>
          <a:xfrm>
            <a:off x="3840480" y="1161288"/>
            <a:ext cx="50292" cy="804672"/>
          </a:xfrm>
          <a:prstGeom prst="rect">
            <a:avLst/>
          </a:prstGeom>
          <a:solidFill>
            <a:srgbClr val="2E86AB"/>
          </a:solidFill>
          <a:ln w="12700">
            <a:solidFill>
              <a:srgbClr val="2E86AB"/>
            </a:solidFill>
            <a:prstDash val="solid"/>
          </a:ln>
        </p:spPr>
        <p:txBody>
          <a:bodyPr/>
          <a:lstStyle/>
          <a:p>
            <a:endParaRPr lang="en-US"/>
          </a:p>
        </p:txBody>
      </p:sp>
      <p:sp>
        <p:nvSpPr>
          <p:cNvPr id="29" name="Shape 26"/>
          <p:cNvSpPr/>
          <p:nvPr/>
        </p:nvSpPr>
        <p:spPr>
          <a:xfrm>
            <a:off x="8211312" y="1252728"/>
            <a:ext cx="640080" cy="237744"/>
          </a:xfrm>
          <a:prstGeom prst="rect">
            <a:avLst/>
          </a:prstGeom>
          <a:solidFill>
            <a:srgbClr val="2E86AB">
              <a:alpha val="22000"/>
            </a:srgbClr>
          </a:solidFill>
          <a:ln w="12700">
            <a:solidFill>
              <a:srgbClr val="2E86AB">
                <a:alpha val="40000"/>
              </a:srgbClr>
            </a:solidFill>
            <a:prstDash val="solid"/>
          </a:ln>
        </p:spPr>
        <p:txBody>
          <a:bodyPr/>
          <a:lstStyle/>
          <a:p>
            <a:endParaRPr lang="en-US"/>
          </a:p>
        </p:txBody>
      </p:sp>
      <p:sp>
        <p:nvSpPr>
          <p:cNvPr id="30" name="Text 27"/>
          <p:cNvSpPr/>
          <p:nvPr/>
        </p:nvSpPr>
        <p:spPr>
          <a:xfrm>
            <a:off x="8211312" y="1252728"/>
            <a:ext cx="640080" cy="237744"/>
          </a:xfrm>
          <a:prstGeom prst="rect">
            <a:avLst/>
          </a:prstGeom>
          <a:noFill/>
          <a:ln/>
        </p:spPr>
        <p:txBody>
          <a:bodyPr wrap="square" rtlCol="0" anchor="ctr"/>
          <a:lstStyle/>
          <a:p>
            <a:pPr marL="0" indent="0" algn="ctr">
              <a:buNone/>
            </a:pPr>
            <a:r>
              <a:rPr lang="en-US" sz="850" b="1" kern="0" spc="100" dirty="0">
                <a:solidFill>
                  <a:srgbClr val="FFFFFF"/>
                </a:solidFill>
              </a:rPr>
              <a:t>20 YRS</a:t>
            </a:r>
            <a:endParaRPr lang="en-US" sz="850" dirty="0"/>
          </a:p>
        </p:txBody>
      </p:sp>
      <p:sp>
        <p:nvSpPr>
          <p:cNvPr id="31" name="Text 28"/>
          <p:cNvSpPr/>
          <p:nvPr/>
        </p:nvSpPr>
        <p:spPr>
          <a:xfrm>
            <a:off x="4005072" y="1234440"/>
            <a:ext cx="4069080" cy="256032"/>
          </a:xfrm>
          <a:prstGeom prst="rect">
            <a:avLst/>
          </a:prstGeom>
          <a:noFill/>
          <a:ln/>
        </p:spPr>
        <p:txBody>
          <a:bodyPr wrap="square" lIns="0" tIns="0" rIns="0" bIns="0" rtlCol="0" anchor="ctr"/>
          <a:lstStyle/>
          <a:p>
            <a:pPr marL="0" indent="0">
              <a:buNone/>
            </a:pPr>
            <a:r>
              <a:rPr lang="en-US" sz="1250" b="1" dirty="0">
                <a:solidFill>
                  <a:srgbClr val="FFFFFF"/>
                </a:solidFill>
                <a:latin typeface="Calibri" pitchFamily="34" charset="0"/>
                <a:ea typeface="Calibri" pitchFamily="34" charset="-122"/>
                <a:cs typeface="Calibri" pitchFamily="34" charset="-120"/>
              </a:rPr>
              <a:t>Real Estate Broker</a:t>
            </a:r>
            <a:endParaRPr lang="en-US" sz="1250" dirty="0"/>
          </a:p>
        </p:txBody>
      </p:sp>
      <p:sp>
        <p:nvSpPr>
          <p:cNvPr id="32" name="Text 29"/>
          <p:cNvSpPr/>
          <p:nvPr/>
        </p:nvSpPr>
        <p:spPr>
          <a:xfrm>
            <a:off x="4005072" y="1481328"/>
            <a:ext cx="4846320" cy="182880"/>
          </a:xfrm>
          <a:prstGeom prst="rect">
            <a:avLst/>
          </a:prstGeom>
          <a:noFill/>
          <a:ln/>
        </p:spPr>
        <p:txBody>
          <a:bodyPr wrap="square" lIns="0" tIns="0" rIns="0" bIns="0" rtlCol="0" anchor="ctr"/>
          <a:lstStyle/>
          <a:p>
            <a:pPr marL="0" indent="0">
              <a:buNone/>
            </a:pPr>
            <a:r>
              <a:rPr lang="en-US" sz="900" b="1" dirty="0">
                <a:solidFill>
                  <a:srgbClr val="2E86AB"/>
                </a:solidFill>
                <a:latin typeface="Calibri" pitchFamily="34" charset="0"/>
                <a:ea typeface="Calibri" pitchFamily="34" charset="-122"/>
                <a:cs typeface="Calibri" pitchFamily="34" charset="-120"/>
              </a:rPr>
              <a:t>Sage Realty</a:t>
            </a:r>
            <a:endParaRPr lang="en-US" sz="900" dirty="0"/>
          </a:p>
        </p:txBody>
      </p:sp>
      <p:sp>
        <p:nvSpPr>
          <p:cNvPr id="33" name="Text 30"/>
          <p:cNvSpPr/>
          <p:nvPr/>
        </p:nvSpPr>
        <p:spPr>
          <a:xfrm>
            <a:off x="4005072" y="1636776"/>
            <a:ext cx="4846320" cy="274320"/>
          </a:xfrm>
          <a:prstGeom prst="rect">
            <a:avLst/>
          </a:prstGeom>
          <a:noFill/>
          <a:ln/>
        </p:spPr>
        <p:txBody>
          <a:bodyPr wrap="square" lIns="0" tIns="0" rIns="0" bIns="0" rtlCol="0" anchor="t"/>
          <a:lstStyle/>
          <a:p>
            <a:pPr marL="0" indent="0">
              <a:buNone/>
            </a:pPr>
            <a:r>
              <a:rPr lang="en-US" sz="850" dirty="0">
                <a:solidFill>
                  <a:srgbClr val="7BBFB0"/>
                </a:solidFill>
                <a:latin typeface="Calibri" pitchFamily="34" charset="0"/>
                <a:ea typeface="Calibri" pitchFamily="34" charset="-122"/>
                <a:cs typeface="Calibri" pitchFamily="34" charset="-120"/>
              </a:rPr>
              <a:t>Designated Broker / Owner serving the Sedona &amp; Verde Valley market. Deep knowledge of local land, zoning, and what it actually takes to house a family here.</a:t>
            </a:r>
            <a:endParaRPr lang="en-US" sz="850" dirty="0"/>
          </a:p>
        </p:txBody>
      </p:sp>
      <p:sp>
        <p:nvSpPr>
          <p:cNvPr id="34" name="Shape 31"/>
          <p:cNvSpPr/>
          <p:nvPr/>
        </p:nvSpPr>
        <p:spPr>
          <a:xfrm>
            <a:off x="3840480" y="2194560"/>
            <a:ext cx="5120640" cy="804672"/>
          </a:xfrm>
          <a:prstGeom prst="rect">
            <a:avLst/>
          </a:prstGeom>
          <a:solidFill>
            <a:srgbClr val="0F2430"/>
          </a:solidFill>
          <a:ln w="12700">
            <a:solidFill>
              <a:srgbClr val="FFFFFF">
                <a:alpha val="12000"/>
              </a:srgbClr>
            </a:solidFill>
            <a:prstDash val="solid"/>
          </a:ln>
        </p:spPr>
        <p:txBody>
          <a:bodyPr/>
          <a:lstStyle/>
          <a:p>
            <a:endParaRPr lang="en-US"/>
          </a:p>
        </p:txBody>
      </p:sp>
      <p:sp>
        <p:nvSpPr>
          <p:cNvPr id="35" name="Shape 32"/>
          <p:cNvSpPr/>
          <p:nvPr/>
        </p:nvSpPr>
        <p:spPr>
          <a:xfrm>
            <a:off x="3840480" y="2194560"/>
            <a:ext cx="50292" cy="804672"/>
          </a:xfrm>
          <a:prstGeom prst="rect">
            <a:avLst/>
          </a:prstGeom>
          <a:solidFill>
            <a:srgbClr val="E07B4F"/>
          </a:solidFill>
          <a:ln w="12700">
            <a:solidFill>
              <a:srgbClr val="E07B4F"/>
            </a:solidFill>
            <a:prstDash val="solid"/>
          </a:ln>
        </p:spPr>
        <p:txBody>
          <a:bodyPr/>
          <a:lstStyle/>
          <a:p>
            <a:endParaRPr lang="en-US"/>
          </a:p>
        </p:txBody>
      </p:sp>
      <p:sp>
        <p:nvSpPr>
          <p:cNvPr id="36" name="Shape 33"/>
          <p:cNvSpPr/>
          <p:nvPr/>
        </p:nvSpPr>
        <p:spPr>
          <a:xfrm>
            <a:off x="8211312" y="2286000"/>
            <a:ext cx="640080" cy="237744"/>
          </a:xfrm>
          <a:prstGeom prst="rect">
            <a:avLst/>
          </a:prstGeom>
          <a:solidFill>
            <a:srgbClr val="E07B4F">
              <a:alpha val="22000"/>
            </a:srgbClr>
          </a:solidFill>
          <a:ln w="12700">
            <a:solidFill>
              <a:srgbClr val="E07B4F">
                <a:alpha val="40000"/>
              </a:srgbClr>
            </a:solidFill>
            <a:prstDash val="solid"/>
          </a:ln>
        </p:spPr>
        <p:txBody>
          <a:bodyPr/>
          <a:lstStyle/>
          <a:p>
            <a:endParaRPr lang="en-US"/>
          </a:p>
        </p:txBody>
      </p:sp>
      <p:sp>
        <p:nvSpPr>
          <p:cNvPr id="37" name="Text 34"/>
          <p:cNvSpPr/>
          <p:nvPr/>
        </p:nvSpPr>
        <p:spPr>
          <a:xfrm>
            <a:off x="8211312" y="2286000"/>
            <a:ext cx="640080" cy="237744"/>
          </a:xfrm>
          <a:prstGeom prst="rect">
            <a:avLst/>
          </a:prstGeom>
          <a:noFill/>
          <a:ln/>
        </p:spPr>
        <p:txBody>
          <a:bodyPr wrap="square" rtlCol="0" anchor="ctr"/>
          <a:lstStyle/>
          <a:p>
            <a:pPr marL="0" indent="0" algn="ctr">
              <a:buNone/>
            </a:pPr>
            <a:r>
              <a:rPr lang="en-US" sz="850" b="1" kern="0" spc="100" dirty="0">
                <a:solidFill>
                  <a:srgbClr val="FFFFFF"/>
                </a:solidFill>
              </a:rPr>
              <a:t>15 YRS</a:t>
            </a:r>
            <a:endParaRPr lang="en-US" sz="850" dirty="0"/>
          </a:p>
        </p:txBody>
      </p:sp>
      <p:sp>
        <p:nvSpPr>
          <p:cNvPr id="38" name="Text 35"/>
          <p:cNvSpPr/>
          <p:nvPr/>
        </p:nvSpPr>
        <p:spPr>
          <a:xfrm>
            <a:off x="4005072" y="2267712"/>
            <a:ext cx="4069080" cy="256032"/>
          </a:xfrm>
          <a:prstGeom prst="rect">
            <a:avLst/>
          </a:prstGeom>
          <a:noFill/>
          <a:ln/>
        </p:spPr>
        <p:txBody>
          <a:bodyPr wrap="square" lIns="0" tIns="0" rIns="0" bIns="0" rtlCol="0" anchor="ctr"/>
          <a:lstStyle/>
          <a:p>
            <a:pPr marL="0" indent="0">
              <a:buNone/>
            </a:pPr>
            <a:r>
              <a:rPr lang="en-US" sz="1250" b="1" dirty="0">
                <a:solidFill>
                  <a:srgbClr val="FFFFFF"/>
                </a:solidFill>
                <a:latin typeface="Calibri" pitchFamily="34" charset="0"/>
                <a:ea typeface="Calibri" pitchFamily="34" charset="-122"/>
                <a:cs typeface="Calibri" pitchFamily="34" charset="-120"/>
              </a:rPr>
              <a:t>Real Estate Investor &amp; Developer</a:t>
            </a:r>
            <a:endParaRPr lang="en-US" sz="1250" dirty="0"/>
          </a:p>
        </p:txBody>
      </p:sp>
      <p:sp>
        <p:nvSpPr>
          <p:cNvPr id="39" name="Text 36"/>
          <p:cNvSpPr/>
          <p:nvPr/>
        </p:nvSpPr>
        <p:spPr>
          <a:xfrm>
            <a:off x="4005072" y="2514600"/>
            <a:ext cx="4846320" cy="182880"/>
          </a:xfrm>
          <a:prstGeom prst="rect">
            <a:avLst/>
          </a:prstGeom>
          <a:noFill/>
          <a:ln/>
        </p:spPr>
        <p:txBody>
          <a:bodyPr wrap="square" lIns="0" tIns="0" rIns="0" bIns="0" rtlCol="0" anchor="ctr"/>
          <a:lstStyle/>
          <a:p>
            <a:pPr marL="0" indent="0">
              <a:buNone/>
            </a:pPr>
            <a:r>
              <a:rPr lang="en-US" sz="900" b="1" dirty="0">
                <a:solidFill>
                  <a:srgbClr val="E07B4F"/>
                </a:solidFill>
                <a:latin typeface="Calibri" pitchFamily="34" charset="0"/>
                <a:ea typeface="Calibri" pitchFamily="34" charset="-122"/>
                <a:cs typeface="Calibri" pitchFamily="34" charset="-120"/>
              </a:rPr>
              <a:t>Buillet Real Estate LLC</a:t>
            </a:r>
            <a:endParaRPr lang="en-US" sz="900" dirty="0"/>
          </a:p>
        </p:txBody>
      </p:sp>
      <p:sp>
        <p:nvSpPr>
          <p:cNvPr id="40" name="Text 37"/>
          <p:cNvSpPr/>
          <p:nvPr/>
        </p:nvSpPr>
        <p:spPr>
          <a:xfrm>
            <a:off x="4005072" y="2670048"/>
            <a:ext cx="4846320" cy="274320"/>
          </a:xfrm>
          <a:prstGeom prst="rect">
            <a:avLst/>
          </a:prstGeom>
          <a:noFill/>
          <a:ln/>
        </p:spPr>
        <p:txBody>
          <a:bodyPr wrap="square" lIns="0" tIns="0" rIns="0" bIns="0" rtlCol="0" anchor="t"/>
          <a:lstStyle/>
          <a:p>
            <a:pPr marL="0" indent="0">
              <a:buNone/>
            </a:pPr>
            <a:r>
              <a:rPr lang="en-US" sz="850" dirty="0">
                <a:solidFill>
                  <a:srgbClr val="7BBFB0"/>
                </a:solidFill>
                <a:latin typeface="Calibri" pitchFamily="34" charset="0"/>
                <a:ea typeface="Calibri" pitchFamily="34" charset="-122"/>
                <a:cs typeface="Calibri" pitchFamily="34" charset="-120"/>
              </a:rPr>
              <a:t>Active investor in workforce housing — already provides housing for his own employees. Not a theory. Lived experience.</a:t>
            </a:r>
            <a:endParaRPr lang="en-US" sz="850" dirty="0"/>
          </a:p>
        </p:txBody>
      </p:sp>
      <p:sp>
        <p:nvSpPr>
          <p:cNvPr id="41" name="Shape 38"/>
          <p:cNvSpPr/>
          <p:nvPr/>
        </p:nvSpPr>
        <p:spPr>
          <a:xfrm>
            <a:off x="3840480" y="3216402"/>
            <a:ext cx="5120640" cy="804672"/>
          </a:xfrm>
          <a:prstGeom prst="rect">
            <a:avLst/>
          </a:prstGeom>
          <a:solidFill>
            <a:srgbClr val="0F2430"/>
          </a:solidFill>
          <a:ln w="12700">
            <a:solidFill>
              <a:srgbClr val="FFFFFF">
                <a:alpha val="12000"/>
              </a:srgbClr>
            </a:solidFill>
            <a:prstDash val="solid"/>
          </a:ln>
        </p:spPr>
        <p:txBody>
          <a:bodyPr/>
          <a:lstStyle/>
          <a:p>
            <a:endParaRPr lang="en-US"/>
          </a:p>
        </p:txBody>
      </p:sp>
      <p:sp>
        <p:nvSpPr>
          <p:cNvPr id="42" name="Shape 39"/>
          <p:cNvSpPr/>
          <p:nvPr/>
        </p:nvSpPr>
        <p:spPr>
          <a:xfrm>
            <a:off x="3840480" y="3216402"/>
            <a:ext cx="50292" cy="804672"/>
          </a:xfrm>
          <a:prstGeom prst="rect">
            <a:avLst/>
          </a:prstGeom>
          <a:solidFill>
            <a:srgbClr val="F4C242"/>
          </a:solidFill>
          <a:ln w="12700">
            <a:solidFill>
              <a:srgbClr val="F4C242"/>
            </a:solidFill>
            <a:prstDash val="solid"/>
          </a:ln>
        </p:spPr>
        <p:txBody>
          <a:bodyPr/>
          <a:lstStyle/>
          <a:p>
            <a:endParaRPr lang="en-US"/>
          </a:p>
        </p:txBody>
      </p:sp>
      <p:sp>
        <p:nvSpPr>
          <p:cNvPr id="43" name="Shape 40"/>
          <p:cNvSpPr/>
          <p:nvPr/>
        </p:nvSpPr>
        <p:spPr>
          <a:xfrm>
            <a:off x="8211312" y="3307842"/>
            <a:ext cx="640080" cy="237744"/>
          </a:xfrm>
          <a:prstGeom prst="rect">
            <a:avLst/>
          </a:prstGeom>
          <a:solidFill>
            <a:srgbClr val="F4C242">
              <a:alpha val="22000"/>
            </a:srgbClr>
          </a:solidFill>
          <a:ln w="12700">
            <a:solidFill>
              <a:srgbClr val="F4C242">
                <a:alpha val="40000"/>
              </a:srgbClr>
            </a:solidFill>
            <a:prstDash val="solid"/>
          </a:ln>
        </p:spPr>
        <p:txBody>
          <a:bodyPr/>
          <a:lstStyle/>
          <a:p>
            <a:endParaRPr lang="en-US"/>
          </a:p>
        </p:txBody>
      </p:sp>
      <p:sp>
        <p:nvSpPr>
          <p:cNvPr id="44" name="Text 41"/>
          <p:cNvSpPr/>
          <p:nvPr/>
        </p:nvSpPr>
        <p:spPr>
          <a:xfrm>
            <a:off x="8211312" y="3307842"/>
            <a:ext cx="640080" cy="237744"/>
          </a:xfrm>
          <a:prstGeom prst="rect">
            <a:avLst/>
          </a:prstGeom>
          <a:noFill/>
          <a:ln/>
        </p:spPr>
        <p:txBody>
          <a:bodyPr wrap="square" rtlCol="0" anchor="ctr"/>
          <a:lstStyle/>
          <a:p>
            <a:pPr marL="0" indent="0" algn="ctr">
              <a:buNone/>
            </a:pPr>
            <a:r>
              <a:rPr lang="en-US" sz="850" b="1" kern="0" spc="100" dirty="0">
                <a:solidFill>
                  <a:srgbClr val="FFFFFF"/>
                </a:solidFill>
              </a:rPr>
              <a:t>11 YRS</a:t>
            </a:r>
            <a:endParaRPr lang="en-US" sz="850" dirty="0"/>
          </a:p>
        </p:txBody>
      </p:sp>
      <p:sp>
        <p:nvSpPr>
          <p:cNvPr id="45" name="Text 42"/>
          <p:cNvSpPr/>
          <p:nvPr/>
        </p:nvSpPr>
        <p:spPr>
          <a:xfrm>
            <a:off x="4005072" y="3289554"/>
            <a:ext cx="4069080" cy="256032"/>
          </a:xfrm>
          <a:prstGeom prst="rect">
            <a:avLst/>
          </a:prstGeom>
          <a:noFill/>
          <a:ln/>
        </p:spPr>
        <p:txBody>
          <a:bodyPr wrap="square" lIns="0" tIns="0" rIns="0" bIns="0" rtlCol="0" anchor="ctr"/>
          <a:lstStyle/>
          <a:p>
            <a:pPr marL="0" indent="0">
              <a:buNone/>
            </a:pPr>
            <a:r>
              <a:rPr lang="en-US" sz="1250" b="1" dirty="0">
                <a:solidFill>
                  <a:srgbClr val="FFFFFF"/>
                </a:solidFill>
                <a:latin typeface="Calibri" pitchFamily="34" charset="0"/>
                <a:ea typeface="Calibri" pitchFamily="34" charset="-122"/>
                <a:cs typeface="Calibri" pitchFamily="34" charset="-120"/>
              </a:rPr>
              <a:t>Accounting &amp; Tax Professional</a:t>
            </a:r>
            <a:endParaRPr lang="en-US" sz="1250" dirty="0"/>
          </a:p>
        </p:txBody>
      </p:sp>
      <p:sp>
        <p:nvSpPr>
          <p:cNvPr id="46" name="Text 43"/>
          <p:cNvSpPr/>
          <p:nvPr/>
        </p:nvSpPr>
        <p:spPr>
          <a:xfrm>
            <a:off x="4005072" y="3536442"/>
            <a:ext cx="4846320" cy="182880"/>
          </a:xfrm>
          <a:prstGeom prst="rect">
            <a:avLst/>
          </a:prstGeom>
          <a:noFill/>
          <a:ln/>
        </p:spPr>
        <p:txBody>
          <a:bodyPr wrap="square" lIns="0" tIns="0" rIns="0" bIns="0" rtlCol="0" anchor="ctr"/>
          <a:lstStyle/>
          <a:p>
            <a:pPr marL="0" indent="0">
              <a:buNone/>
            </a:pPr>
            <a:r>
              <a:rPr lang="en-US" sz="900" b="1" dirty="0">
                <a:solidFill>
                  <a:srgbClr val="F4C242"/>
                </a:solidFill>
                <a:latin typeface="Calibri" pitchFamily="34" charset="0"/>
                <a:ea typeface="Calibri" pitchFamily="34" charset="-122"/>
                <a:cs typeface="Calibri" pitchFamily="34" charset="-120"/>
              </a:rPr>
              <a:t>Sedona Taxes</a:t>
            </a:r>
            <a:endParaRPr lang="en-US" sz="900" dirty="0"/>
          </a:p>
        </p:txBody>
      </p:sp>
      <p:sp>
        <p:nvSpPr>
          <p:cNvPr id="47" name="Text 44"/>
          <p:cNvSpPr/>
          <p:nvPr/>
        </p:nvSpPr>
        <p:spPr>
          <a:xfrm>
            <a:off x="4005072" y="3691890"/>
            <a:ext cx="4846320" cy="274320"/>
          </a:xfrm>
          <a:prstGeom prst="rect">
            <a:avLst/>
          </a:prstGeom>
          <a:noFill/>
          <a:ln/>
        </p:spPr>
        <p:txBody>
          <a:bodyPr wrap="square" lIns="0" tIns="0" rIns="0" bIns="0" rtlCol="0" anchor="t"/>
          <a:lstStyle/>
          <a:p>
            <a:pPr marL="0" indent="0">
              <a:buNone/>
            </a:pPr>
            <a:r>
              <a:rPr lang="en-US" sz="850" dirty="0">
                <a:solidFill>
                  <a:srgbClr val="7BBFB0"/>
                </a:solidFill>
                <a:latin typeface="Calibri" pitchFamily="34" charset="0"/>
                <a:ea typeface="Calibri" pitchFamily="34" charset="-122"/>
                <a:cs typeface="Calibri" pitchFamily="34" charset="-120"/>
              </a:rPr>
              <a:t>Complex individual, trust, partnership, and corporate returns. Understands the city's finances, budgets, and the numbers behind every policy decision.</a:t>
            </a:r>
            <a:endParaRPr lang="en-US" sz="850" dirty="0"/>
          </a:p>
        </p:txBody>
      </p:sp>
      <p:sp>
        <p:nvSpPr>
          <p:cNvPr id="48" name="Shape 45"/>
          <p:cNvSpPr/>
          <p:nvPr/>
        </p:nvSpPr>
        <p:spPr>
          <a:xfrm>
            <a:off x="3840480" y="4226814"/>
            <a:ext cx="5120640" cy="804672"/>
          </a:xfrm>
          <a:prstGeom prst="rect">
            <a:avLst/>
          </a:prstGeom>
          <a:solidFill>
            <a:srgbClr val="0F2430"/>
          </a:solidFill>
          <a:ln w="12700">
            <a:solidFill>
              <a:srgbClr val="FFFFFF">
                <a:alpha val="12000"/>
              </a:srgbClr>
            </a:solidFill>
            <a:prstDash val="solid"/>
          </a:ln>
        </p:spPr>
        <p:txBody>
          <a:bodyPr/>
          <a:lstStyle/>
          <a:p>
            <a:endParaRPr lang="en-US"/>
          </a:p>
        </p:txBody>
      </p:sp>
      <p:sp>
        <p:nvSpPr>
          <p:cNvPr id="49" name="Shape 46"/>
          <p:cNvSpPr/>
          <p:nvPr/>
        </p:nvSpPr>
        <p:spPr>
          <a:xfrm>
            <a:off x="3840480" y="4226814"/>
            <a:ext cx="50292" cy="804672"/>
          </a:xfrm>
          <a:prstGeom prst="rect">
            <a:avLst/>
          </a:prstGeom>
          <a:solidFill>
            <a:srgbClr val="7BBFB0"/>
          </a:solidFill>
          <a:ln w="12700">
            <a:solidFill>
              <a:srgbClr val="7BBFB0"/>
            </a:solidFill>
            <a:prstDash val="solid"/>
          </a:ln>
        </p:spPr>
        <p:txBody>
          <a:bodyPr/>
          <a:lstStyle/>
          <a:p>
            <a:endParaRPr lang="en-US"/>
          </a:p>
        </p:txBody>
      </p:sp>
      <p:sp>
        <p:nvSpPr>
          <p:cNvPr id="50" name="Shape 47"/>
          <p:cNvSpPr/>
          <p:nvPr/>
        </p:nvSpPr>
        <p:spPr>
          <a:xfrm>
            <a:off x="8211312" y="4318254"/>
            <a:ext cx="640080" cy="237744"/>
          </a:xfrm>
          <a:prstGeom prst="rect">
            <a:avLst/>
          </a:prstGeom>
          <a:solidFill>
            <a:srgbClr val="7BBFB0">
              <a:alpha val="22000"/>
            </a:srgbClr>
          </a:solidFill>
          <a:ln w="12700">
            <a:solidFill>
              <a:srgbClr val="7BBFB0">
                <a:alpha val="40000"/>
              </a:srgbClr>
            </a:solidFill>
            <a:prstDash val="solid"/>
          </a:ln>
        </p:spPr>
        <p:txBody>
          <a:bodyPr/>
          <a:lstStyle/>
          <a:p>
            <a:endParaRPr lang="en-US"/>
          </a:p>
        </p:txBody>
      </p:sp>
      <p:sp>
        <p:nvSpPr>
          <p:cNvPr id="51" name="Text 48"/>
          <p:cNvSpPr/>
          <p:nvPr/>
        </p:nvSpPr>
        <p:spPr>
          <a:xfrm>
            <a:off x="8211312" y="4318254"/>
            <a:ext cx="640080" cy="237744"/>
          </a:xfrm>
          <a:prstGeom prst="rect">
            <a:avLst/>
          </a:prstGeom>
          <a:noFill/>
          <a:ln/>
        </p:spPr>
        <p:txBody>
          <a:bodyPr wrap="square" rtlCol="0" anchor="ctr"/>
          <a:lstStyle/>
          <a:p>
            <a:pPr marL="0" indent="0" algn="ctr">
              <a:buNone/>
            </a:pPr>
            <a:r>
              <a:rPr lang="en-US" sz="850" b="1" kern="0" spc="100" dirty="0">
                <a:solidFill>
                  <a:srgbClr val="FFFFFF"/>
                </a:solidFill>
              </a:rPr>
              <a:t>2 YRS</a:t>
            </a:r>
            <a:endParaRPr lang="en-US" sz="850" dirty="0"/>
          </a:p>
        </p:txBody>
      </p:sp>
      <p:sp>
        <p:nvSpPr>
          <p:cNvPr id="52" name="Text 49"/>
          <p:cNvSpPr/>
          <p:nvPr/>
        </p:nvSpPr>
        <p:spPr>
          <a:xfrm>
            <a:off x="4005072" y="4299966"/>
            <a:ext cx="4069080" cy="256032"/>
          </a:xfrm>
          <a:prstGeom prst="rect">
            <a:avLst/>
          </a:prstGeom>
          <a:noFill/>
          <a:ln/>
        </p:spPr>
        <p:txBody>
          <a:bodyPr wrap="square" lIns="0" tIns="0" rIns="0" bIns="0" rtlCol="0" anchor="ctr"/>
          <a:lstStyle/>
          <a:p>
            <a:pPr marL="0" indent="0">
              <a:buNone/>
            </a:pPr>
            <a:r>
              <a:rPr lang="en-US" sz="1250" b="1" dirty="0">
                <a:solidFill>
                  <a:srgbClr val="FFFFFF"/>
                </a:solidFill>
                <a:latin typeface="Calibri" pitchFamily="34" charset="0"/>
                <a:ea typeface="Calibri" pitchFamily="34" charset="-122"/>
                <a:cs typeface="Calibri" pitchFamily="34" charset="-120"/>
              </a:rPr>
              <a:t>Registered Investment Advisor</a:t>
            </a:r>
            <a:endParaRPr lang="en-US" sz="1250" dirty="0"/>
          </a:p>
        </p:txBody>
      </p:sp>
      <p:sp>
        <p:nvSpPr>
          <p:cNvPr id="53" name="Text 50"/>
          <p:cNvSpPr/>
          <p:nvPr/>
        </p:nvSpPr>
        <p:spPr>
          <a:xfrm>
            <a:off x="4005072" y="4546854"/>
            <a:ext cx="4846320" cy="182880"/>
          </a:xfrm>
          <a:prstGeom prst="rect">
            <a:avLst/>
          </a:prstGeom>
          <a:noFill/>
          <a:ln/>
        </p:spPr>
        <p:txBody>
          <a:bodyPr wrap="square" lIns="0" tIns="0" rIns="0" bIns="0" rtlCol="0" anchor="ctr"/>
          <a:lstStyle/>
          <a:p>
            <a:pPr marL="0" indent="0">
              <a:buNone/>
            </a:pPr>
            <a:r>
              <a:rPr lang="en-US" sz="900" b="1" dirty="0">
                <a:solidFill>
                  <a:srgbClr val="7BBFB0"/>
                </a:solidFill>
                <a:latin typeface="Calibri" pitchFamily="34" charset="0"/>
                <a:ea typeface="Calibri" pitchFamily="34" charset="-122"/>
                <a:cs typeface="Calibri" pitchFamily="34" charset="-120"/>
              </a:rPr>
              <a:t>Makarios Investments</a:t>
            </a:r>
            <a:endParaRPr lang="en-US" sz="900" dirty="0"/>
          </a:p>
        </p:txBody>
      </p:sp>
      <p:sp>
        <p:nvSpPr>
          <p:cNvPr id="54" name="Text 51"/>
          <p:cNvSpPr/>
          <p:nvPr/>
        </p:nvSpPr>
        <p:spPr>
          <a:xfrm>
            <a:off x="4005072" y="4702302"/>
            <a:ext cx="4846320" cy="274320"/>
          </a:xfrm>
          <a:prstGeom prst="rect">
            <a:avLst/>
          </a:prstGeom>
          <a:noFill/>
          <a:ln/>
        </p:spPr>
        <p:txBody>
          <a:bodyPr wrap="square" lIns="0" tIns="0" rIns="0" bIns="0" rtlCol="0" anchor="t"/>
          <a:lstStyle/>
          <a:p>
            <a:pPr marL="0" indent="0">
              <a:buNone/>
            </a:pPr>
            <a:r>
              <a:rPr lang="en-US" sz="850" dirty="0">
                <a:solidFill>
                  <a:srgbClr val="7BBFB0"/>
                </a:solidFill>
                <a:latin typeface="Calibri" pitchFamily="34" charset="0"/>
                <a:ea typeface="Calibri" pitchFamily="34" charset="-122"/>
                <a:cs typeface="Calibri" pitchFamily="34" charset="-120"/>
              </a:rPr>
              <a:t>State-registered RIA. Fiduciary duty to clients — the same standard he'll bring to every vote on the council.</a:t>
            </a:r>
            <a:endParaRPr lang="en-US" sz="8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17">
    <p:bg>
      <p:bgPr>
        <a:solidFill>
          <a:srgbClr val="1A3A4A"/>
        </a:solidFill>
        <a:effectLst/>
      </p:bgPr>
    </p:bg>
    <p:spTree>
      <p:nvGrpSpPr>
        <p:cNvPr id="1" name=""/>
        <p:cNvGrpSpPr/>
        <p:nvPr/>
      </p:nvGrpSpPr>
      <p:grpSpPr>
        <a:xfrm>
          <a:off x="0" y="0"/>
          <a:ext cx="0" cy="0"/>
          <a:chOff x="0" y="0"/>
          <a:chExt cx="0" cy="0"/>
        </a:xfrm>
      </p:grpSpPr>
      <p:sp>
        <p:nvSpPr>
          <p:cNvPr id="2" name="Shape 0"/>
          <p:cNvSpPr/>
          <p:nvPr/>
        </p:nvSpPr>
        <p:spPr>
          <a:xfrm>
            <a:off x="0" y="0"/>
            <a:ext cx="64008" cy="5143500"/>
          </a:xfrm>
          <a:prstGeom prst="rect">
            <a:avLst/>
          </a:prstGeom>
          <a:solidFill>
            <a:srgbClr val="2E86AB"/>
          </a:solidFill>
          <a:ln w="12700">
            <a:solidFill>
              <a:srgbClr val="2E86AB"/>
            </a:solidFill>
            <a:prstDash val="solid"/>
          </a:ln>
        </p:spPr>
        <p:txBody>
          <a:bodyPr/>
          <a:lstStyle/>
          <a:p>
            <a:endParaRPr lang="en-US"/>
          </a:p>
        </p:txBody>
      </p:sp>
      <p:sp>
        <p:nvSpPr>
          <p:cNvPr id="3" name="Text 1"/>
          <p:cNvSpPr/>
          <p:nvPr/>
        </p:nvSpPr>
        <p:spPr>
          <a:xfrm>
            <a:off x="201168" y="137160"/>
            <a:ext cx="8778240" cy="182880"/>
          </a:xfrm>
          <a:prstGeom prst="rect">
            <a:avLst/>
          </a:prstGeom>
          <a:noFill/>
          <a:ln/>
        </p:spPr>
        <p:txBody>
          <a:bodyPr wrap="square" rtlCol="0" anchor="ctr"/>
          <a:lstStyle/>
          <a:p>
            <a:pPr marL="0" indent="0">
              <a:buNone/>
            </a:pPr>
            <a:r>
              <a:rPr lang="en-US" sz="700" b="1" kern="0" spc="250" dirty="0">
                <a:solidFill>
                  <a:srgbClr val="2E86AB"/>
                </a:solidFill>
              </a:rPr>
              <a:t>JEAN FOR COUNCIL  ·  SHORT-TERM RENTAL POLICY</a:t>
            </a:r>
            <a:endParaRPr lang="en-US" sz="700" dirty="0"/>
          </a:p>
        </p:txBody>
      </p:sp>
      <p:sp>
        <p:nvSpPr>
          <p:cNvPr id="4" name="Text 2"/>
          <p:cNvSpPr/>
          <p:nvPr/>
        </p:nvSpPr>
        <p:spPr>
          <a:xfrm>
            <a:off x="201168" y="301752"/>
            <a:ext cx="8778240" cy="457200"/>
          </a:xfrm>
          <a:prstGeom prst="rect">
            <a:avLst/>
          </a:prstGeom>
          <a:noFill/>
          <a:ln/>
        </p:spPr>
        <p:txBody>
          <a:bodyPr wrap="square" rtlCol="0" anchor="ctr"/>
          <a:lstStyle/>
          <a:p>
            <a:pPr marL="0" indent="0">
              <a:buNone/>
            </a:pPr>
            <a:r>
              <a:rPr lang="en-US" sz="2800" b="1" dirty="0">
                <a:solidFill>
                  <a:srgbClr val="FFFFFF"/>
                </a:solidFill>
                <a:latin typeface="Calibri" pitchFamily="34" charset="0"/>
                <a:ea typeface="Calibri" pitchFamily="34" charset="-122"/>
                <a:cs typeface="Calibri" pitchFamily="34" charset="-120"/>
              </a:rPr>
              <a:t>AirBNBs: Good Neighbors or Nothing.</a:t>
            </a:r>
            <a:endParaRPr lang="en-US" sz="2800" dirty="0"/>
          </a:p>
        </p:txBody>
      </p:sp>
      <p:sp>
        <p:nvSpPr>
          <p:cNvPr id="5" name="Text 3"/>
          <p:cNvSpPr/>
          <p:nvPr/>
        </p:nvSpPr>
        <p:spPr>
          <a:xfrm>
            <a:off x="201168" y="749808"/>
            <a:ext cx="8778240" cy="256032"/>
          </a:xfrm>
          <a:prstGeom prst="rect">
            <a:avLst/>
          </a:prstGeom>
          <a:noFill/>
          <a:ln/>
        </p:spPr>
        <p:txBody>
          <a:bodyPr wrap="square" rtlCol="0" anchor="ctr"/>
          <a:lstStyle/>
          <a:p>
            <a:pPr marL="0" indent="0">
              <a:buNone/>
            </a:pPr>
            <a:r>
              <a:rPr lang="en-US" sz="1200" i="1" dirty="0">
                <a:solidFill>
                  <a:srgbClr val="7BBFB0"/>
                </a:solidFill>
                <a:latin typeface="Calibri" pitchFamily="34" charset="0"/>
                <a:ea typeface="Calibri" pitchFamily="34" charset="-122"/>
                <a:cs typeface="Calibri" pitchFamily="34" charset="-120"/>
              </a:rPr>
              <a:t>We already have the codes. It’s time to enforce them.</a:t>
            </a:r>
            <a:endParaRPr lang="en-US" sz="1200" dirty="0"/>
          </a:p>
        </p:txBody>
      </p:sp>
      <p:sp>
        <p:nvSpPr>
          <p:cNvPr id="6" name="Shape 4"/>
          <p:cNvSpPr/>
          <p:nvPr/>
        </p:nvSpPr>
        <p:spPr>
          <a:xfrm>
            <a:off x="201168" y="1060704"/>
            <a:ext cx="8778240" cy="18288"/>
          </a:xfrm>
          <a:prstGeom prst="rect">
            <a:avLst/>
          </a:prstGeom>
          <a:solidFill>
            <a:srgbClr val="2E86AB">
              <a:alpha val="45000"/>
            </a:srgbClr>
          </a:solidFill>
          <a:ln w="12700">
            <a:solidFill>
              <a:srgbClr val="2E86AB">
                <a:alpha val="45000"/>
              </a:srgbClr>
            </a:solidFill>
            <a:prstDash val="solid"/>
          </a:ln>
        </p:spPr>
        <p:txBody>
          <a:bodyPr/>
          <a:lstStyle/>
          <a:p>
            <a:endParaRPr lang="en-US"/>
          </a:p>
        </p:txBody>
      </p:sp>
      <p:sp>
        <p:nvSpPr>
          <p:cNvPr id="7" name="Shape 5"/>
          <p:cNvSpPr/>
          <p:nvPr/>
        </p:nvSpPr>
        <p:spPr>
          <a:xfrm>
            <a:off x="201168" y="1170432"/>
            <a:ext cx="2791968" cy="3822192"/>
          </a:xfrm>
          <a:prstGeom prst="rect">
            <a:avLst/>
          </a:prstGeom>
          <a:solidFill>
            <a:srgbClr val="0A1820"/>
          </a:solidFill>
          <a:ln w="12700">
            <a:solidFill>
              <a:srgbClr val="C0392B">
                <a:alpha val="28000"/>
              </a:srgbClr>
            </a:solidFill>
            <a:prstDash val="solid"/>
          </a:ln>
        </p:spPr>
        <p:txBody>
          <a:bodyPr/>
          <a:lstStyle/>
          <a:p>
            <a:endParaRPr lang="en-US"/>
          </a:p>
        </p:txBody>
      </p:sp>
      <p:sp>
        <p:nvSpPr>
          <p:cNvPr id="8" name="Shape 6"/>
          <p:cNvSpPr/>
          <p:nvPr/>
        </p:nvSpPr>
        <p:spPr>
          <a:xfrm>
            <a:off x="201168" y="1170432"/>
            <a:ext cx="2791968" cy="45720"/>
          </a:xfrm>
          <a:prstGeom prst="rect">
            <a:avLst/>
          </a:prstGeom>
          <a:solidFill>
            <a:srgbClr val="C0392B"/>
          </a:solidFill>
          <a:ln w="12700">
            <a:solidFill>
              <a:srgbClr val="C0392B"/>
            </a:solidFill>
            <a:prstDash val="solid"/>
          </a:ln>
        </p:spPr>
        <p:txBody>
          <a:bodyPr/>
          <a:lstStyle/>
          <a:p>
            <a:endParaRPr lang="en-US"/>
          </a:p>
        </p:txBody>
      </p:sp>
      <p:sp>
        <p:nvSpPr>
          <p:cNvPr id="9" name="Text 7"/>
          <p:cNvSpPr/>
          <p:nvPr/>
        </p:nvSpPr>
        <p:spPr>
          <a:xfrm>
            <a:off x="329184" y="1261872"/>
            <a:ext cx="2590800" cy="182880"/>
          </a:xfrm>
          <a:prstGeom prst="rect">
            <a:avLst/>
          </a:prstGeom>
          <a:noFill/>
          <a:ln/>
        </p:spPr>
        <p:txBody>
          <a:bodyPr wrap="square" rtlCol="0" anchor="ctr"/>
          <a:lstStyle/>
          <a:p>
            <a:pPr marL="0" indent="0">
              <a:buNone/>
            </a:pPr>
            <a:r>
              <a:rPr lang="en-US" sz="750" b="1" kern="0" spc="150" dirty="0">
                <a:solidFill>
                  <a:srgbClr val="C0392B"/>
                </a:solidFill>
              </a:rPr>
              <a:t>THE PROBLEM</a:t>
            </a:r>
            <a:endParaRPr lang="en-US" sz="750" dirty="0"/>
          </a:p>
        </p:txBody>
      </p:sp>
      <p:sp>
        <p:nvSpPr>
          <p:cNvPr id="10" name="Text 8"/>
          <p:cNvSpPr/>
          <p:nvPr/>
        </p:nvSpPr>
        <p:spPr>
          <a:xfrm>
            <a:off x="329184" y="1463040"/>
            <a:ext cx="2590800" cy="475488"/>
          </a:xfrm>
          <a:prstGeom prst="rect">
            <a:avLst/>
          </a:prstGeom>
          <a:noFill/>
          <a:ln/>
        </p:spPr>
        <p:txBody>
          <a:bodyPr wrap="square" rtlCol="0" anchor="ctr"/>
          <a:lstStyle/>
          <a:p>
            <a:pPr marL="0" indent="0">
              <a:buNone/>
            </a:pPr>
            <a:r>
              <a:rPr lang="en-US" sz="1150" b="1" dirty="0">
                <a:solidFill>
                  <a:srgbClr val="FFFFFF"/>
                </a:solidFill>
                <a:latin typeface="Calibri" pitchFamily="34" charset="0"/>
                <a:ea typeface="Calibri" pitchFamily="34" charset="-122"/>
                <a:cs typeface="Calibri" pitchFamily="34" charset="-120"/>
              </a:rPr>
              <a:t>Unenforced Rules &amp; Escape Hatches</a:t>
            </a:r>
            <a:endParaRPr lang="en-US" sz="1150" dirty="0"/>
          </a:p>
        </p:txBody>
      </p:sp>
      <p:sp>
        <p:nvSpPr>
          <p:cNvPr id="11" name="Shape 9"/>
          <p:cNvSpPr/>
          <p:nvPr/>
        </p:nvSpPr>
        <p:spPr>
          <a:xfrm>
            <a:off x="329184" y="1975104"/>
            <a:ext cx="2535936" cy="9144"/>
          </a:xfrm>
          <a:prstGeom prst="rect">
            <a:avLst/>
          </a:prstGeom>
          <a:solidFill>
            <a:srgbClr val="C0392B">
              <a:alpha val="35000"/>
            </a:srgbClr>
          </a:solidFill>
          <a:ln w="12700">
            <a:solidFill>
              <a:srgbClr val="C0392B">
                <a:alpha val="35000"/>
              </a:srgbClr>
            </a:solidFill>
            <a:prstDash val="solid"/>
          </a:ln>
        </p:spPr>
        <p:txBody>
          <a:bodyPr/>
          <a:lstStyle/>
          <a:p>
            <a:endParaRPr lang="en-US"/>
          </a:p>
        </p:txBody>
      </p:sp>
      <p:sp>
        <p:nvSpPr>
          <p:cNvPr id="12" name="Text 10"/>
          <p:cNvSpPr/>
          <p:nvPr/>
        </p:nvSpPr>
        <p:spPr>
          <a:xfrm>
            <a:off x="310896" y="2029968"/>
            <a:ext cx="2590800" cy="2871216"/>
          </a:xfrm>
          <a:prstGeom prst="rect">
            <a:avLst/>
          </a:prstGeom>
          <a:noFill/>
          <a:ln/>
        </p:spPr>
        <p:txBody>
          <a:bodyPr wrap="square" rtlCol="0" anchor="t"/>
          <a:lstStyle/>
          <a:p>
            <a:pPr marL="342900" indent="-342900">
              <a:spcAft>
                <a:spcPts val="300"/>
              </a:spcAft>
              <a:buSzPct val="100000"/>
              <a:buChar char="•"/>
            </a:pPr>
            <a:r>
              <a:rPr lang="en-US" sz="900" dirty="0">
                <a:solidFill>
                  <a:srgbClr val="7BBFB0"/>
                </a:solidFill>
                <a:latin typeface="Calibri" pitchFamily="34" charset="0"/>
                <a:ea typeface="Calibri" pitchFamily="34" charset="-122"/>
                <a:cs typeface="Calibri" pitchFamily="34" charset="-120"/>
              </a:rPr>
              <a:t>Violations are issued but not followed through — operators know tickets get waived</a:t>
            </a:r>
            <a:endParaRPr lang="en-US" sz="900" dirty="0"/>
          </a:p>
          <a:p>
            <a:pPr marL="342900" indent="-342900">
              <a:spcAft>
                <a:spcPts val="300"/>
              </a:spcAft>
              <a:buSzPct val="100000"/>
              <a:buChar char="•"/>
            </a:pPr>
            <a:r>
              <a:rPr lang="en-US" sz="900" dirty="0">
                <a:solidFill>
                  <a:srgbClr val="7BBFB0"/>
                </a:solidFill>
                <a:latin typeface="Calibri" pitchFamily="34" charset="0"/>
                <a:ea typeface="Calibri" pitchFamily="34" charset="-122"/>
                <a:cs typeface="Calibri" pitchFamily="34" charset="-120"/>
              </a:rPr>
              <a:t>Outstanding tickets do not currently block license renewals — operators run out the clock</a:t>
            </a:r>
            <a:endParaRPr lang="en-US" sz="900" dirty="0"/>
          </a:p>
          <a:p>
            <a:pPr marL="342900" indent="-342900">
              <a:spcAft>
                <a:spcPts val="300"/>
              </a:spcAft>
              <a:buSzPct val="100000"/>
              <a:buChar char="•"/>
            </a:pPr>
            <a:r>
              <a:rPr lang="en-US" sz="900" dirty="0">
                <a:solidFill>
                  <a:srgbClr val="7BBFB0"/>
                </a:solidFill>
                <a:latin typeface="Calibri" pitchFamily="34" charset="0"/>
                <a:ea typeface="Calibri" pitchFamily="34" charset="-122"/>
                <a:cs typeface="Calibri" pitchFamily="34" charset="-120"/>
              </a:rPr>
              <a:t>No meaningful consequence = no meaningful behavior change</a:t>
            </a:r>
            <a:endParaRPr lang="en-US" sz="900" dirty="0"/>
          </a:p>
          <a:p>
            <a:pPr marL="342900" indent="-342900">
              <a:spcAft>
                <a:spcPts val="300"/>
              </a:spcAft>
              <a:buSzPct val="100000"/>
              <a:buChar char="•"/>
            </a:pPr>
            <a:r>
              <a:rPr lang="en-US" sz="900" dirty="0">
                <a:solidFill>
                  <a:srgbClr val="7BBFB0"/>
                </a:solidFill>
                <a:latin typeface="Calibri" pitchFamily="34" charset="0"/>
                <a:ea typeface="Calibri" pitchFamily="34" charset="-122"/>
                <a:cs typeface="Calibri" pitchFamily="34" charset="-120"/>
              </a:rPr>
              <a:t>Neighbors absorb the noise, the parking, the parties — with no recourse</a:t>
            </a:r>
            <a:endParaRPr lang="en-US" sz="900" dirty="0"/>
          </a:p>
          <a:p>
            <a:pPr marL="342900" indent="-342900">
              <a:spcAft>
                <a:spcPts val="300"/>
              </a:spcAft>
              <a:buSzPct val="100000"/>
              <a:buChar char="•"/>
            </a:pPr>
            <a:r>
              <a:rPr lang="en-US" sz="900" dirty="0">
                <a:solidFill>
                  <a:srgbClr val="7BBFB0"/>
                </a:solidFill>
                <a:latin typeface="Calibri" pitchFamily="34" charset="0"/>
                <a:ea typeface="Calibri" pitchFamily="34" charset="-122"/>
                <a:cs typeface="Calibri" pitchFamily="34" charset="-120"/>
              </a:rPr>
              <a:t>The current system protects the operator, not the community</a:t>
            </a:r>
            <a:endParaRPr lang="en-US" sz="900" dirty="0"/>
          </a:p>
        </p:txBody>
      </p:sp>
      <p:sp>
        <p:nvSpPr>
          <p:cNvPr id="13" name="Shape 11"/>
          <p:cNvSpPr/>
          <p:nvPr/>
        </p:nvSpPr>
        <p:spPr>
          <a:xfrm>
            <a:off x="3194304" y="1170432"/>
            <a:ext cx="2791968" cy="3822192"/>
          </a:xfrm>
          <a:prstGeom prst="rect">
            <a:avLst/>
          </a:prstGeom>
          <a:solidFill>
            <a:srgbClr val="0A1820"/>
          </a:solidFill>
          <a:ln w="12700">
            <a:solidFill>
              <a:srgbClr val="E07B4F">
                <a:alpha val="28000"/>
              </a:srgbClr>
            </a:solidFill>
            <a:prstDash val="solid"/>
          </a:ln>
        </p:spPr>
        <p:txBody>
          <a:bodyPr/>
          <a:lstStyle/>
          <a:p>
            <a:endParaRPr lang="en-US"/>
          </a:p>
        </p:txBody>
      </p:sp>
      <p:sp>
        <p:nvSpPr>
          <p:cNvPr id="14" name="Shape 12"/>
          <p:cNvSpPr/>
          <p:nvPr/>
        </p:nvSpPr>
        <p:spPr>
          <a:xfrm>
            <a:off x="3194304" y="1170432"/>
            <a:ext cx="2791968" cy="45720"/>
          </a:xfrm>
          <a:prstGeom prst="rect">
            <a:avLst/>
          </a:prstGeom>
          <a:solidFill>
            <a:srgbClr val="E07B4F"/>
          </a:solidFill>
          <a:ln w="12700">
            <a:solidFill>
              <a:srgbClr val="E07B4F"/>
            </a:solidFill>
            <a:prstDash val="solid"/>
          </a:ln>
        </p:spPr>
        <p:txBody>
          <a:bodyPr/>
          <a:lstStyle/>
          <a:p>
            <a:endParaRPr lang="en-US"/>
          </a:p>
        </p:txBody>
      </p:sp>
      <p:sp>
        <p:nvSpPr>
          <p:cNvPr id="15" name="Text 13"/>
          <p:cNvSpPr/>
          <p:nvPr/>
        </p:nvSpPr>
        <p:spPr>
          <a:xfrm>
            <a:off x="3322320" y="1261872"/>
            <a:ext cx="2590800" cy="182880"/>
          </a:xfrm>
          <a:prstGeom prst="rect">
            <a:avLst/>
          </a:prstGeom>
          <a:noFill/>
          <a:ln/>
        </p:spPr>
        <p:txBody>
          <a:bodyPr wrap="square" rtlCol="0" anchor="ctr"/>
          <a:lstStyle/>
          <a:p>
            <a:pPr marL="0" indent="0">
              <a:buNone/>
            </a:pPr>
            <a:r>
              <a:rPr lang="en-US" sz="750" b="1" kern="0" spc="150" dirty="0">
                <a:solidFill>
                  <a:srgbClr val="E07B4F"/>
                </a:solidFill>
              </a:rPr>
              <a:t>THE ENFORCEMENT STANDARD</a:t>
            </a:r>
            <a:endParaRPr lang="en-US" sz="750" dirty="0"/>
          </a:p>
        </p:txBody>
      </p:sp>
      <p:sp>
        <p:nvSpPr>
          <p:cNvPr id="16" name="Text 14"/>
          <p:cNvSpPr/>
          <p:nvPr/>
        </p:nvSpPr>
        <p:spPr>
          <a:xfrm>
            <a:off x="3322320" y="1463040"/>
            <a:ext cx="2590800" cy="475488"/>
          </a:xfrm>
          <a:prstGeom prst="rect">
            <a:avLst/>
          </a:prstGeom>
          <a:noFill/>
          <a:ln/>
        </p:spPr>
        <p:txBody>
          <a:bodyPr wrap="square" rtlCol="0" anchor="ctr"/>
          <a:lstStyle/>
          <a:p>
            <a:pPr marL="0" indent="0">
              <a:buNone/>
            </a:pPr>
            <a:r>
              <a:rPr lang="en-US" sz="1150" b="1" dirty="0">
                <a:solidFill>
                  <a:srgbClr val="FFFFFF"/>
                </a:solidFill>
                <a:latin typeface="Calibri" pitchFamily="34" charset="0"/>
                <a:ea typeface="Calibri" pitchFamily="34" charset="-122"/>
                <a:cs typeface="Calibri" pitchFamily="34" charset="-120"/>
              </a:rPr>
              <a:t>No Exceptions. No Waivers.</a:t>
            </a:r>
            <a:endParaRPr lang="en-US" sz="1150" dirty="0"/>
          </a:p>
        </p:txBody>
      </p:sp>
      <p:sp>
        <p:nvSpPr>
          <p:cNvPr id="17" name="Shape 15"/>
          <p:cNvSpPr/>
          <p:nvPr/>
        </p:nvSpPr>
        <p:spPr>
          <a:xfrm>
            <a:off x="3322320" y="1975104"/>
            <a:ext cx="2535936" cy="9144"/>
          </a:xfrm>
          <a:prstGeom prst="rect">
            <a:avLst/>
          </a:prstGeom>
          <a:solidFill>
            <a:srgbClr val="E07B4F">
              <a:alpha val="35000"/>
            </a:srgbClr>
          </a:solidFill>
          <a:ln w="12700">
            <a:solidFill>
              <a:srgbClr val="E07B4F">
                <a:alpha val="35000"/>
              </a:srgbClr>
            </a:solidFill>
            <a:prstDash val="solid"/>
          </a:ln>
        </p:spPr>
        <p:txBody>
          <a:bodyPr/>
          <a:lstStyle/>
          <a:p>
            <a:endParaRPr lang="en-US"/>
          </a:p>
        </p:txBody>
      </p:sp>
      <p:sp>
        <p:nvSpPr>
          <p:cNvPr id="18" name="Text 16"/>
          <p:cNvSpPr/>
          <p:nvPr/>
        </p:nvSpPr>
        <p:spPr>
          <a:xfrm>
            <a:off x="3304032" y="2029968"/>
            <a:ext cx="2590800" cy="2871216"/>
          </a:xfrm>
          <a:prstGeom prst="rect">
            <a:avLst/>
          </a:prstGeom>
          <a:noFill/>
          <a:ln/>
        </p:spPr>
        <p:txBody>
          <a:bodyPr wrap="square" rtlCol="0" anchor="t"/>
          <a:lstStyle/>
          <a:p>
            <a:pPr marL="342900" indent="-342900">
              <a:spcAft>
                <a:spcPts val="300"/>
              </a:spcAft>
              <a:buSzPct val="100000"/>
              <a:buChar char="•"/>
            </a:pPr>
            <a:r>
              <a:rPr lang="en-US" sz="900" dirty="0">
                <a:solidFill>
                  <a:srgbClr val="7BBFB0"/>
                </a:solidFill>
                <a:latin typeface="Calibri" pitchFamily="34" charset="0"/>
                <a:ea typeface="Calibri" pitchFamily="34" charset="-122"/>
                <a:cs typeface="Calibri" pitchFamily="34" charset="-120"/>
              </a:rPr>
              <a:t>Outstanding tickets = no license renewal. Full stop.</a:t>
            </a:r>
            <a:endParaRPr lang="en-US" sz="900" dirty="0"/>
          </a:p>
          <a:p>
            <a:pPr marL="342900" indent="-342900">
              <a:spcAft>
                <a:spcPts val="300"/>
              </a:spcAft>
              <a:buSzPct val="100000"/>
              <a:buChar char="•"/>
            </a:pPr>
            <a:r>
              <a:rPr lang="en-US" sz="900" dirty="0">
                <a:solidFill>
                  <a:srgbClr val="7BBFB0"/>
                </a:solidFill>
                <a:latin typeface="Calibri" pitchFamily="34" charset="0"/>
                <a:ea typeface="Calibri" pitchFamily="34" charset="-122"/>
                <a:cs typeface="Calibri" pitchFamily="34" charset="-120"/>
              </a:rPr>
              <a:t>No ticket waiver process that lets serial violators reset the clock</a:t>
            </a:r>
            <a:endParaRPr lang="en-US" sz="900" dirty="0"/>
          </a:p>
          <a:p>
            <a:pPr marL="342900" indent="-342900">
              <a:spcAft>
                <a:spcPts val="300"/>
              </a:spcAft>
              <a:buSzPct val="100000"/>
              <a:buChar char="•"/>
            </a:pPr>
            <a:r>
              <a:rPr lang="en-US" sz="900" dirty="0">
                <a:solidFill>
                  <a:srgbClr val="7BBFB0"/>
                </a:solidFill>
                <a:latin typeface="Calibri" pitchFamily="34" charset="0"/>
                <a:ea typeface="Calibri" pitchFamily="34" charset="-122"/>
                <a:cs typeface="Calibri" pitchFamily="34" charset="-120"/>
              </a:rPr>
              <a:t>Complaint-based inspection response within 48 hours</a:t>
            </a:r>
            <a:endParaRPr lang="en-US" sz="900" dirty="0"/>
          </a:p>
          <a:p>
            <a:pPr marL="342900" indent="-342900">
              <a:spcAft>
                <a:spcPts val="300"/>
              </a:spcAft>
              <a:buSzPct val="100000"/>
              <a:buChar char="•"/>
            </a:pPr>
            <a:r>
              <a:rPr lang="en-US" sz="900" dirty="0">
                <a:solidFill>
                  <a:srgbClr val="7BBFB0"/>
                </a:solidFill>
                <a:latin typeface="Calibri" pitchFamily="34" charset="0"/>
                <a:ea typeface="Calibri" pitchFamily="34" charset="-122"/>
                <a:cs typeface="Calibri" pitchFamily="34" charset="-120"/>
              </a:rPr>
              <a:t>Publish the violation record publicly — transparency is enforcement</a:t>
            </a:r>
            <a:endParaRPr lang="en-US" sz="900" dirty="0"/>
          </a:p>
        </p:txBody>
      </p:sp>
      <p:sp>
        <p:nvSpPr>
          <p:cNvPr id="19" name="Shape 17"/>
          <p:cNvSpPr/>
          <p:nvPr/>
        </p:nvSpPr>
        <p:spPr>
          <a:xfrm>
            <a:off x="6187440" y="1170432"/>
            <a:ext cx="2791968" cy="3822192"/>
          </a:xfrm>
          <a:prstGeom prst="rect">
            <a:avLst/>
          </a:prstGeom>
          <a:solidFill>
            <a:srgbClr val="0A1820"/>
          </a:solidFill>
          <a:ln w="12700">
            <a:solidFill>
              <a:srgbClr val="27AE60">
                <a:alpha val="28000"/>
              </a:srgbClr>
            </a:solidFill>
            <a:prstDash val="solid"/>
          </a:ln>
        </p:spPr>
        <p:txBody>
          <a:bodyPr/>
          <a:lstStyle/>
          <a:p>
            <a:endParaRPr lang="en-US"/>
          </a:p>
        </p:txBody>
      </p:sp>
      <p:sp>
        <p:nvSpPr>
          <p:cNvPr id="20" name="Shape 18"/>
          <p:cNvSpPr/>
          <p:nvPr/>
        </p:nvSpPr>
        <p:spPr>
          <a:xfrm>
            <a:off x="6187440" y="1170432"/>
            <a:ext cx="2791968" cy="45720"/>
          </a:xfrm>
          <a:prstGeom prst="rect">
            <a:avLst/>
          </a:prstGeom>
          <a:solidFill>
            <a:srgbClr val="27AE60"/>
          </a:solidFill>
          <a:ln w="12700">
            <a:solidFill>
              <a:srgbClr val="27AE60"/>
            </a:solidFill>
            <a:prstDash val="solid"/>
          </a:ln>
        </p:spPr>
        <p:txBody>
          <a:bodyPr/>
          <a:lstStyle/>
          <a:p>
            <a:endParaRPr lang="en-US"/>
          </a:p>
        </p:txBody>
      </p:sp>
      <p:sp>
        <p:nvSpPr>
          <p:cNvPr id="21" name="Text 19"/>
          <p:cNvSpPr/>
          <p:nvPr/>
        </p:nvSpPr>
        <p:spPr>
          <a:xfrm>
            <a:off x="6315456" y="1261872"/>
            <a:ext cx="2590800" cy="182880"/>
          </a:xfrm>
          <a:prstGeom prst="rect">
            <a:avLst/>
          </a:prstGeom>
          <a:noFill/>
          <a:ln/>
        </p:spPr>
        <p:txBody>
          <a:bodyPr wrap="square" rtlCol="0" anchor="ctr"/>
          <a:lstStyle/>
          <a:p>
            <a:pPr marL="0" indent="0">
              <a:buNone/>
            </a:pPr>
            <a:r>
              <a:rPr lang="en-US" sz="750" b="1" kern="0" spc="150" dirty="0">
                <a:solidFill>
                  <a:srgbClr val="27AE60"/>
                </a:solidFill>
              </a:rPr>
              <a:t>THE EFFICIENCY GAIN</a:t>
            </a:r>
            <a:endParaRPr lang="en-US" sz="750" dirty="0"/>
          </a:p>
        </p:txBody>
      </p:sp>
      <p:sp>
        <p:nvSpPr>
          <p:cNvPr id="22" name="Text 20"/>
          <p:cNvSpPr/>
          <p:nvPr/>
        </p:nvSpPr>
        <p:spPr>
          <a:xfrm>
            <a:off x="6315456" y="1463040"/>
            <a:ext cx="2590800" cy="475488"/>
          </a:xfrm>
          <a:prstGeom prst="rect">
            <a:avLst/>
          </a:prstGeom>
          <a:noFill/>
          <a:ln/>
        </p:spPr>
        <p:txBody>
          <a:bodyPr wrap="square" rtlCol="0" anchor="ctr"/>
          <a:lstStyle/>
          <a:p>
            <a:pPr marL="0" indent="0">
              <a:buNone/>
            </a:pPr>
            <a:r>
              <a:rPr lang="en-US" sz="1150" b="1" dirty="0">
                <a:solidFill>
                  <a:srgbClr val="FFFFFF"/>
                </a:solidFill>
                <a:latin typeface="Calibri" pitchFamily="34" charset="0"/>
                <a:ea typeface="Calibri" pitchFamily="34" charset="-122"/>
                <a:cs typeface="Calibri" pitchFamily="34" charset="-120"/>
              </a:rPr>
              <a:t>Streamlined Application = Less City Cost</a:t>
            </a:r>
            <a:endParaRPr lang="en-US" sz="1150" dirty="0"/>
          </a:p>
        </p:txBody>
      </p:sp>
      <p:sp>
        <p:nvSpPr>
          <p:cNvPr id="23" name="Shape 21"/>
          <p:cNvSpPr/>
          <p:nvPr/>
        </p:nvSpPr>
        <p:spPr>
          <a:xfrm>
            <a:off x="6315456" y="1975104"/>
            <a:ext cx="2535936" cy="9144"/>
          </a:xfrm>
          <a:prstGeom prst="rect">
            <a:avLst/>
          </a:prstGeom>
          <a:solidFill>
            <a:srgbClr val="27AE60">
              <a:alpha val="35000"/>
            </a:srgbClr>
          </a:solidFill>
          <a:ln w="12700">
            <a:solidFill>
              <a:srgbClr val="27AE60">
                <a:alpha val="35000"/>
              </a:srgbClr>
            </a:solidFill>
            <a:prstDash val="solid"/>
          </a:ln>
        </p:spPr>
        <p:txBody>
          <a:bodyPr/>
          <a:lstStyle/>
          <a:p>
            <a:endParaRPr lang="en-US"/>
          </a:p>
        </p:txBody>
      </p:sp>
      <p:sp>
        <p:nvSpPr>
          <p:cNvPr id="24" name="Text 22"/>
          <p:cNvSpPr/>
          <p:nvPr/>
        </p:nvSpPr>
        <p:spPr>
          <a:xfrm>
            <a:off x="6297168" y="2029968"/>
            <a:ext cx="2590800" cy="2871216"/>
          </a:xfrm>
          <a:prstGeom prst="rect">
            <a:avLst/>
          </a:prstGeom>
          <a:noFill/>
          <a:ln/>
        </p:spPr>
        <p:txBody>
          <a:bodyPr wrap="square" rtlCol="0" anchor="t"/>
          <a:lstStyle/>
          <a:p>
            <a:pPr marL="342900" indent="-342900">
              <a:spcAft>
                <a:spcPts val="300"/>
              </a:spcAft>
              <a:buSzPct val="100000"/>
              <a:buChar char="•"/>
            </a:pPr>
            <a:r>
              <a:rPr lang="en-US" sz="900" dirty="0">
                <a:solidFill>
                  <a:srgbClr val="7BBFB0"/>
                </a:solidFill>
                <a:latin typeface="Calibri" pitchFamily="34" charset="0"/>
                <a:ea typeface="Calibri" pitchFamily="34" charset="-122"/>
                <a:cs typeface="Calibri" pitchFamily="34" charset="-120"/>
              </a:rPr>
              <a:t>Digitize the entire STR application and renewal process end-to-end</a:t>
            </a:r>
            <a:endParaRPr lang="en-US" sz="900" dirty="0"/>
          </a:p>
          <a:p>
            <a:pPr marL="342900" indent="-342900">
              <a:spcAft>
                <a:spcPts val="300"/>
              </a:spcAft>
              <a:buSzPct val="100000"/>
              <a:buChar char="•"/>
            </a:pPr>
            <a:r>
              <a:rPr lang="en-US" sz="900" dirty="0">
                <a:solidFill>
                  <a:srgbClr val="7BBFB0"/>
                </a:solidFill>
                <a:latin typeface="Calibri" pitchFamily="34" charset="0"/>
                <a:ea typeface="Calibri" pitchFamily="34" charset="-122"/>
                <a:cs typeface="Calibri" pitchFamily="34" charset="-120"/>
              </a:rPr>
              <a:t>Automated compliance checks tied to violation database — no manual review for clean records</a:t>
            </a:r>
            <a:endParaRPr lang="en-US" sz="900" dirty="0"/>
          </a:p>
          <a:p>
            <a:pPr marL="342900" indent="-342900">
              <a:spcAft>
                <a:spcPts val="300"/>
              </a:spcAft>
              <a:buSzPct val="100000"/>
              <a:buChar char="•"/>
            </a:pPr>
            <a:r>
              <a:rPr lang="en-US" sz="900" dirty="0">
                <a:solidFill>
                  <a:srgbClr val="7BBFB0"/>
                </a:solidFill>
                <a:latin typeface="Calibri" pitchFamily="34" charset="0"/>
                <a:ea typeface="Calibri" pitchFamily="34" charset="-122"/>
                <a:cs typeface="Calibri" pitchFamily="34" charset="-120"/>
              </a:rPr>
              <a:t>Self-certification with random audit — reduces staff time by an estimated 60%+</a:t>
            </a:r>
            <a:endParaRPr lang="en-US" sz="900" dirty="0"/>
          </a:p>
          <a:p>
            <a:pPr marL="342900" indent="-342900">
              <a:spcAft>
                <a:spcPts val="300"/>
              </a:spcAft>
              <a:buSzPct val="100000"/>
              <a:buChar char="•"/>
            </a:pPr>
            <a:r>
              <a:rPr lang="en-US" sz="900" dirty="0">
                <a:solidFill>
                  <a:srgbClr val="7BBFB0"/>
                </a:solidFill>
                <a:latin typeface="Calibri" pitchFamily="34" charset="0"/>
                <a:ea typeface="Calibri" pitchFamily="34" charset="-122"/>
                <a:cs typeface="Calibri" pitchFamily="34" charset="-120"/>
              </a:rPr>
              <a:t>Use the savings to fund the enforcement side — violations pay for oversight</a:t>
            </a:r>
            <a:endParaRPr lang="en-US" sz="9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A1820"/>
        </a:solidFill>
        <a:effectLst/>
      </p:bgPr>
    </p:bg>
    <p:spTree>
      <p:nvGrpSpPr>
        <p:cNvPr id="1" name="">
          <a:extLst>
            <a:ext uri="{FF2B5EF4-FFF2-40B4-BE49-F238E27FC236}">
              <a16:creationId xmlns:a16="http://schemas.microsoft.com/office/drawing/2014/main" id="{1398B52A-026B-34C4-DA51-CA05661838FF}"/>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F4159CA-66B1-C6BB-8B1D-152D1DB5C2EF}"/>
              </a:ext>
            </a:extLst>
          </p:cNvPr>
          <p:cNvSpPr/>
          <p:nvPr/>
        </p:nvSpPr>
        <p:spPr>
          <a:xfrm>
            <a:off x="0" y="0"/>
            <a:ext cx="457200" cy="5143500"/>
          </a:xfrm>
          <a:prstGeom prst="rect">
            <a:avLst/>
          </a:prstGeom>
          <a:solidFill>
            <a:srgbClr val="111E28"/>
          </a:solidFill>
          <a:ln w="12700">
            <a:solidFill>
              <a:srgbClr val="111E28"/>
            </a:solidFill>
            <a:prstDash val="solid"/>
          </a:ln>
        </p:spPr>
        <p:txBody>
          <a:bodyPr/>
          <a:lstStyle/>
          <a:p>
            <a:endParaRPr lang="en-US"/>
          </a:p>
        </p:txBody>
      </p:sp>
      <p:sp>
        <p:nvSpPr>
          <p:cNvPr id="3" name="Shape 1">
            <a:extLst>
              <a:ext uri="{FF2B5EF4-FFF2-40B4-BE49-F238E27FC236}">
                <a16:creationId xmlns:a16="http://schemas.microsoft.com/office/drawing/2014/main" id="{AB56A25D-4DED-F078-ED21-F05AF31C5575}"/>
              </a:ext>
            </a:extLst>
          </p:cNvPr>
          <p:cNvSpPr/>
          <p:nvPr/>
        </p:nvSpPr>
        <p:spPr>
          <a:xfrm>
            <a:off x="0" y="0"/>
            <a:ext cx="64008" cy="5143500"/>
          </a:xfrm>
          <a:prstGeom prst="rect">
            <a:avLst/>
          </a:prstGeom>
          <a:solidFill>
            <a:srgbClr val="D4A017"/>
          </a:solidFill>
          <a:ln w="12700">
            <a:solidFill>
              <a:srgbClr val="D4A017"/>
            </a:solidFill>
            <a:prstDash val="solid"/>
          </a:ln>
        </p:spPr>
        <p:txBody>
          <a:bodyPr/>
          <a:lstStyle/>
          <a:p>
            <a:endParaRPr lang="en-US"/>
          </a:p>
        </p:txBody>
      </p:sp>
      <p:sp>
        <p:nvSpPr>
          <p:cNvPr id="6" name="Text 4">
            <a:extLst>
              <a:ext uri="{FF2B5EF4-FFF2-40B4-BE49-F238E27FC236}">
                <a16:creationId xmlns:a16="http://schemas.microsoft.com/office/drawing/2014/main" id="{1B4433DC-C19B-E183-64C0-490295C206C7}"/>
              </a:ext>
            </a:extLst>
          </p:cNvPr>
          <p:cNvSpPr/>
          <p:nvPr/>
        </p:nvSpPr>
        <p:spPr>
          <a:xfrm>
            <a:off x="640080" y="365760"/>
            <a:ext cx="5120640" cy="219456"/>
          </a:xfrm>
          <a:prstGeom prst="rect">
            <a:avLst/>
          </a:prstGeom>
          <a:noFill/>
          <a:ln/>
        </p:spPr>
        <p:txBody>
          <a:bodyPr wrap="square" rtlCol="0" anchor="ctr"/>
          <a:lstStyle/>
          <a:p>
            <a:pPr marL="0" indent="0">
              <a:buNone/>
            </a:pPr>
            <a:r>
              <a:rPr lang="en-US" sz="900" b="1" kern="0" spc="400" dirty="0">
                <a:solidFill>
                  <a:srgbClr val="D4A017"/>
                </a:solidFill>
              </a:rPr>
              <a:t>JEAN FOR COUNCIL</a:t>
            </a:r>
            <a:endParaRPr lang="en-US" sz="900" dirty="0"/>
          </a:p>
        </p:txBody>
      </p:sp>
      <p:sp>
        <p:nvSpPr>
          <p:cNvPr id="7" name="Text 5">
            <a:extLst>
              <a:ext uri="{FF2B5EF4-FFF2-40B4-BE49-F238E27FC236}">
                <a16:creationId xmlns:a16="http://schemas.microsoft.com/office/drawing/2014/main" id="{AFCA562B-17FF-821A-8BDE-EE0D06C96142}"/>
              </a:ext>
            </a:extLst>
          </p:cNvPr>
          <p:cNvSpPr/>
          <p:nvPr/>
        </p:nvSpPr>
        <p:spPr>
          <a:xfrm>
            <a:off x="640080" y="1280159"/>
            <a:ext cx="5120640" cy="658368"/>
          </a:xfrm>
          <a:prstGeom prst="rect">
            <a:avLst/>
          </a:prstGeom>
          <a:noFill/>
          <a:ln/>
        </p:spPr>
        <p:txBody>
          <a:bodyPr wrap="square" rtlCol="0" anchor="ctr"/>
          <a:lstStyle/>
          <a:p>
            <a:pPr marL="0" indent="0">
              <a:buNone/>
            </a:pPr>
            <a:r>
              <a:rPr lang="en-US" sz="8000" b="1" dirty="0">
                <a:solidFill>
                  <a:srgbClr val="FFFFFF"/>
                </a:solidFill>
                <a:latin typeface="Calibri" pitchFamily="34" charset="0"/>
                <a:ea typeface="Calibri" pitchFamily="34" charset="-122"/>
                <a:cs typeface="Calibri" pitchFamily="34" charset="-120"/>
              </a:rPr>
              <a:t>Rethinking</a:t>
            </a:r>
            <a:endParaRPr lang="en-US" sz="8000" dirty="0"/>
          </a:p>
        </p:txBody>
      </p:sp>
      <p:sp>
        <p:nvSpPr>
          <p:cNvPr id="8" name="Text 6">
            <a:extLst>
              <a:ext uri="{FF2B5EF4-FFF2-40B4-BE49-F238E27FC236}">
                <a16:creationId xmlns:a16="http://schemas.microsoft.com/office/drawing/2014/main" id="{6863FB37-97BD-C60A-0B01-C4596C30DF27}"/>
              </a:ext>
            </a:extLst>
          </p:cNvPr>
          <p:cNvSpPr/>
          <p:nvPr/>
        </p:nvSpPr>
        <p:spPr>
          <a:xfrm>
            <a:off x="640080" y="2242566"/>
            <a:ext cx="5120640" cy="658368"/>
          </a:xfrm>
          <a:prstGeom prst="rect">
            <a:avLst/>
          </a:prstGeom>
          <a:noFill/>
          <a:ln/>
        </p:spPr>
        <p:txBody>
          <a:bodyPr wrap="square" rtlCol="0" anchor="ctr"/>
          <a:lstStyle/>
          <a:p>
            <a:pPr marL="0" indent="0">
              <a:buNone/>
            </a:pPr>
            <a:r>
              <a:rPr lang="en-US" sz="8000" b="1" dirty="0">
                <a:solidFill>
                  <a:srgbClr val="D4A017"/>
                </a:solidFill>
                <a:latin typeface="Calibri" pitchFamily="34" charset="0"/>
                <a:ea typeface="Calibri" pitchFamily="34" charset="-122"/>
                <a:cs typeface="Calibri" pitchFamily="34" charset="-120"/>
              </a:rPr>
              <a:t>Transit</a:t>
            </a:r>
            <a:endParaRPr lang="en-US" sz="8000" dirty="0"/>
          </a:p>
        </p:txBody>
      </p:sp>
      <p:sp>
        <p:nvSpPr>
          <p:cNvPr id="9" name="Shape 7">
            <a:extLst>
              <a:ext uri="{FF2B5EF4-FFF2-40B4-BE49-F238E27FC236}">
                <a16:creationId xmlns:a16="http://schemas.microsoft.com/office/drawing/2014/main" id="{FF5F6C26-227C-C4E8-DDAD-0C7F97221BAD}"/>
              </a:ext>
            </a:extLst>
          </p:cNvPr>
          <p:cNvSpPr/>
          <p:nvPr/>
        </p:nvSpPr>
        <p:spPr>
          <a:xfrm>
            <a:off x="640080" y="3204973"/>
            <a:ext cx="3657600" cy="36576"/>
          </a:xfrm>
          <a:prstGeom prst="rect">
            <a:avLst/>
          </a:prstGeom>
          <a:solidFill>
            <a:srgbClr val="D4A017"/>
          </a:solidFill>
          <a:ln w="12700">
            <a:solidFill>
              <a:srgbClr val="D4A017"/>
            </a:solidFill>
            <a:prstDash val="solid"/>
          </a:ln>
        </p:spPr>
        <p:txBody>
          <a:bodyPr/>
          <a:lstStyle/>
          <a:p>
            <a:endParaRPr lang="en-US"/>
          </a:p>
        </p:txBody>
      </p:sp>
      <p:sp>
        <p:nvSpPr>
          <p:cNvPr id="10" name="Text 8">
            <a:extLst>
              <a:ext uri="{FF2B5EF4-FFF2-40B4-BE49-F238E27FC236}">
                <a16:creationId xmlns:a16="http://schemas.microsoft.com/office/drawing/2014/main" id="{9B474320-C116-2C37-097C-E00B79E2941C}"/>
              </a:ext>
            </a:extLst>
          </p:cNvPr>
          <p:cNvSpPr/>
          <p:nvPr/>
        </p:nvSpPr>
        <p:spPr>
          <a:xfrm>
            <a:off x="640079" y="3288515"/>
            <a:ext cx="5291051" cy="347472"/>
          </a:xfrm>
          <a:prstGeom prst="rect">
            <a:avLst/>
          </a:prstGeom>
          <a:noFill/>
          <a:ln/>
        </p:spPr>
        <p:txBody>
          <a:bodyPr wrap="square" rtlCol="0" anchor="ctr"/>
          <a:lstStyle/>
          <a:p>
            <a:pPr marL="0" indent="0">
              <a:buNone/>
            </a:pPr>
            <a:r>
              <a:rPr lang="en-US" sz="1400" i="1" dirty="0">
                <a:solidFill>
                  <a:srgbClr val="7BBFB0"/>
                </a:solidFill>
                <a:latin typeface="Calibri" pitchFamily="34" charset="0"/>
                <a:ea typeface="Calibri" pitchFamily="34" charset="-122"/>
                <a:cs typeface="Calibri" pitchFamily="34" charset="-120"/>
              </a:rPr>
              <a:t>Less Empty Busses, Less Traffic on the Roads, Less Impact on the Trails</a:t>
            </a:r>
          </a:p>
        </p:txBody>
      </p:sp>
      <p:sp>
        <p:nvSpPr>
          <p:cNvPr id="13" name="Text 11">
            <a:extLst>
              <a:ext uri="{FF2B5EF4-FFF2-40B4-BE49-F238E27FC236}">
                <a16:creationId xmlns:a16="http://schemas.microsoft.com/office/drawing/2014/main" id="{D569F655-AE78-F395-33CA-E1803E948BD8}"/>
              </a:ext>
            </a:extLst>
          </p:cNvPr>
          <p:cNvSpPr/>
          <p:nvPr/>
        </p:nvSpPr>
        <p:spPr>
          <a:xfrm>
            <a:off x="6254496" y="841248"/>
            <a:ext cx="2578608" cy="347472"/>
          </a:xfrm>
          <a:prstGeom prst="rect">
            <a:avLst/>
          </a:prstGeom>
          <a:noFill/>
          <a:ln/>
        </p:spPr>
        <p:txBody>
          <a:bodyPr wrap="square" rtlCol="0" anchor="ctr"/>
          <a:lstStyle/>
          <a:p>
            <a:pPr marL="0" indent="0">
              <a:buNone/>
            </a:pPr>
            <a:endParaRPr lang="en-US" sz="1500" dirty="0"/>
          </a:p>
        </p:txBody>
      </p:sp>
      <p:sp>
        <p:nvSpPr>
          <p:cNvPr id="14" name="Text 12">
            <a:extLst>
              <a:ext uri="{FF2B5EF4-FFF2-40B4-BE49-F238E27FC236}">
                <a16:creationId xmlns:a16="http://schemas.microsoft.com/office/drawing/2014/main" id="{2725D691-A31F-0F6F-ABAE-2753D82AC223}"/>
              </a:ext>
            </a:extLst>
          </p:cNvPr>
          <p:cNvSpPr/>
          <p:nvPr/>
        </p:nvSpPr>
        <p:spPr>
          <a:xfrm>
            <a:off x="6254496" y="1188720"/>
            <a:ext cx="2578608" cy="256032"/>
          </a:xfrm>
          <a:prstGeom prst="rect">
            <a:avLst/>
          </a:prstGeom>
          <a:noFill/>
          <a:ln/>
        </p:spPr>
        <p:txBody>
          <a:bodyPr wrap="square" rtlCol="0" anchor="ctr"/>
          <a:lstStyle/>
          <a:p>
            <a:pPr marL="0" indent="0">
              <a:buNone/>
            </a:pPr>
            <a:endParaRPr lang="en-US" sz="1000" dirty="0"/>
          </a:p>
        </p:txBody>
      </p:sp>
      <p:sp>
        <p:nvSpPr>
          <p:cNvPr id="16" name="Text 14">
            <a:extLst>
              <a:ext uri="{FF2B5EF4-FFF2-40B4-BE49-F238E27FC236}">
                <a16:creationId xmlns:a16="http://schemas.microsoft.com/office/drawing/2014/main" id="{C3A9D3E4-9CCE-A307-C665-18093C043A47}"/>
              </a:ext>
            </a:extLst>
          </p:cNvPr>
          <p:cNvSpPr/>
          <p:nvPr/>
        </p:nvSpPr>
        <p:spPr>
          <a:xfrm>
            <a:off x="6254496" y="1554480"/>
            <a:ext cx="2395728" cy="201168"/>
          </a:xfrm>
          <a:prstGeom prst="rect">
            <a:avLst/>
          </a:prstGeom>
          <a:noFill/>
          <a:ln/>
        </p:spPr>
        <p:txBody>
          <a:bodyPr wrap="square" rtlCol="0" anchor="ctr"/>
          <a:lstStyle/>
          <a:p>
            <a:pPr marL="0" indent="0">
              <a:buNone/>
            </a:pPr>
            <a:endParaRPr lang="en-US" sz="850" dirty="0"/>
          </a:p>
        </p:txBody>
      </p:sp>
      <p:sp>
        <p:nvSpPr>
          <p:cNvPr id="19" name="Text 17">
            <a:extLst>
              <a:ext uri="{FF2B5EF4-FFF2-40B4-BE49-F238E27FC236}">
                <a16:creationId xmlns:a16="http://schemas.microsoft.com/office/drawing/2014/main" id="{F1C51478-7FB0-CE82-4B71-B6783DD08C82}"/>
              </a:ext>
            </a:extLst>
          </p:cNvPr>
          <p:cNvSpPr/>
          <p:nvPr/>
        </p:nvSpPr>
        <p:spPr>
          <a:xfrm>
            <a:off x="6254496" y="2121408"/>
            <a:ext cx="2578608" cy="347472"/>
          </a:xfrm>
          <a:prstGeom prst="rect">
            <a:avLst/>
          </a:prstGeom>
          <a:noFill/>
          <a:ln/>
        </p:spPr>
        <p:txBody>
          <a:bodyPr wrap="square" rtlCol="0" anchor="ctr"/>
          <a:lstStyle/>
          <a:p>
            <a:pPr marL="0" indent="0">
              <a:buNone/>
            </a:pPr>
            <a:endParaRPr lang="en-US" sz="1500" dirty="0"/>
          </a:p>
        </p:txBody>
      </p:sp>
      <p:sp>
        <p:nvSpPr>
          <p:cNvPr id="20" name="Text 18">
            <a:extLst>
              <a:ext uri="{FF2B5EF4-FFF2-40B4-BE49-F238E27FC236}">
                <a16:creationId xmlns:a16="http://schemas.microsoft.com/office/drawing/2014/main" id="{A4EFEB85-969B-45E3-0CFE-F529DFA31A5A}"/>
              </a:ext>
            </a:extLst>
          </p:cNvPr>
          <p:cNvSpPr/>
          <p:nvPr/>
        </p:nvSpPr>
        <p:spPr>
          <a:xfrm>
            <a:off x="6254496" y="2468880"/>
            <a:ext cx="2578608" cy="256032"/>
          </a:xfrm>
          <a:prstGeom prst="rect">
            <a:avLst/>
          </a:prstGeom>
          <a:noFill/>
          <a:ln/>
        </p:spPr>
        <p:txBody>
          <a:bodyPr wrap="square" rtlCol="0" anchor="ctr"/>
          <a:lstStyle/>
          <a:p>
            <a:pPr marL="0" indent="0">
              <a:buNone/>
            </a:pPr>
            <a:endParaRPr lang="en-US" sz="1000" dirty="0"/>
          </a:p>
        </p:txBody>
      </p:sp>
      <p:sp>
        <p:nvSpPr>
          <p:cNvPr id="22" name="Text 20">
            <a:extLst>
              <a:ext uri="{FF2B5EF4-FFF2-40B4-BE49-F238E27FC236}">
                <a16:creationId xmlns:a16="http://schemas.microsoft.com/office/drawing/2014/main" id="{EFE67170-2E6F-770C-9240-288D86E7875B}"/>
              </a:ext>
            </a:extLst>
          </p:cNvPr>
          <p:cNvSpPr/>
          <p:nvPr/>
        </p:nvSpPr>
        <p:spPr>
          <a:xfrm>
            <a:off x="6254496" y="2834640"/>
            <a:ext cx="2395728" cy="201168"/>
          </a:xfrm>
          <a:prstGeom prst="rect">
            <a:avLst/>
          </a:prstGeom>
          <a:noFill/>
          <a:ln/>
        </p:spPr>
        <p:txBody>
          <a:bodyPr wrap="square" rtlCol="0" anchor="ctr"/>
          <a:lstStyle/>
          <a:p>
            <a:pPr marL="0" indent="0">
              <a:buNone/>
            </a:pPr>
            <a:endParaRPr lang="en-US" sz="850" dirty="0"/>
          </a:p>
        </p:txBody>
      </p:sp>
      <p:sp>
        <p:nvSpPr>
          <p:cNvPr id="25" name="Text 23">
            <a:extLst>
              <a:ext uri="{FF2B5EF4-FFF2-40B4-BE49-F238E27FC236}">
                <a16:creationId xmlns:a16="http://schemas.microsoft.com/office/drawing/2014/main" id="{EE5B1A01-2590-AE63-404E-0280EA4059BE}"/>
              </a:ext>
            </a:extLst>
          </p:cNvPr>
          <p:cNvSpPr/>
          <p:nvPr/>
        </p:nvSpPr>
        <p:spPr>
          <a:xfrm>
            <a:off x="6254496" y="3401568"/>
            <a:ext cx="2578608" cy="347472"/>
          </a:xfrm>
          <a:prstGeom prst="rect">
            <a:avLst/>
          </a:prstGeom>
          <a:noFill/>
          <a:ln/>
        </p:spPr>
        <p:txBody>
          <a:bodyPr wrap="square" rtlCol="0" anchor="ctr"/>
          <a:lstStyle/>
          <a:p>
            <a:pPr marL="0" indent="0">
              <a:buNone/>
            </a:pPr>
            <a:endParaRPr lang="en-US" sz="1500" dirty="0"/>
          </a:p>
        </p:txBody>
      </p:sp>
      <p:sp>
        <p:nvSpPr>
          <p:cNvPr id="26" name="Text 24">
            <a:extLst>
              <a:ext uri="{FF2B5EF4-FFF2-40B4-BE49-F238E27FC236}">
                <a16:creationId xmlns:a16="http://schemas.microsoft.com/office/drawing/2014/main" id="{F998D209-8290-AA42-DEF1-35BAE483CA79}"/>
              </a:ext>
            </a:extLst>
          </p:cNvPr>
          <p:cNvSpPr/>
          <p:nvPr/>
        </p:nvSpPr>
        <p:spPr>
          <a:xfrm>
            <a:off x="6254496" y="3749040"/>
            <a:ext cx="2578608" cy="256032"/>
          </a:xfrm>
          <a:prstGeom prst="rect">
            <a:avLst/>
          </a:prstGeom>
          <a:noFill/>
          <a:ln/>
        </p:spPr>
        <p:txBody>
          <a:bodyPr wrap="square" rtlCol="0" anchor="ctr"/>
          <a:lstStyle/>
          <a:p>
            <a:pPr marL="0" indent="0">
              <a:buNone/>
            </a:pPr>
            <a:endParaRPr lang="en-US" sz="1000" dirty="0"/>
          </a:p>
        </p:txBody>
      </p:sp>
      <p:sp>
        <p:nvSpPr>
          <p:cNvPr id="28" name="Text 26">
            <a:extLst>
              <a:ext uri="{FF2B5EF4-FFF2-40B4-BE49-F238E27FC236}">
                <a16:creationId xmlns:a16="http://schemas.microsoft.com/office/drawing/2014/main" id="{8FB80018-6EB4-7B3B-C51F-795FC61CE15D}"/>
              </a:ext>
            </a:extLst>
          </p:cNvPr>
          <p:cNvSpPr/>
          <p:nvPr/>
        </p:nvSpPr>
        <p:spPr>
          <a:xfrm>
            <a:off x="6254496" y="4114800"/>
            <a:ext cx="2395728" cy="201168"/>
          </a:xfrm>
          <a:prstGeom prst="rect">
            <a:avLst/>
          </a:prstGeom>
          <a:noFill/>
          <a:ln/>
        </p:spPr>
        <p:txBody>
          <a:bodyPr wrap="square" rtlCol="0" anchor="ctr"/>
          <a:lstStyle/>
          <a:p>
            <a:pPr marL="0" indent="0">
              <a:buNone/>
            </a:pPr>
            <a:endParaRPr lang="en-US" sz="850" dirty="0"/>
          </a:p>
        </p:txBody>
      </p:sp>
    </p:spTree>
    <p:extLst>
      <p:ext uri="{BB962C8B-B14F-4D97-AF65-F5344CB8AC3E}">
        <p14:creationId xmlns:p14="http://schemas.microsoft.com/office/powerpoint/2010/main" val="2081822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18">
    <p:bg>
      <p:bgPr>
        <a:solidFill>
          <a:srgbClr val="1A3A4A"/>
        </a:solidFill>
        <a:effectLst/>
      </p:bgPr>
    </p:bg>
    <p:spTree>
      <p:nvGrpSpPr>
        <p:cNvPr id="1" name=""/>
        <p:cNvGrpSpPr/>
        <p:nvPr/>
      </p:nvGrpSpPr>
      <p:grpSpPr>
        <a:xfrm>
          <a:off x="0" y="0"/>
          <a:ext cx="0" cy="0"/>
          <a:chOff x="0" y="0"/>
          <a:chExt cx="0" cy="0"/>
        </a:xfrm>
      </p:grpSpPr>
      <p:sp>
        <p:nvSpPr>
          <p:cNvPr id="2" name="Shape 0"/>
          <p:cNvSpPr/>
          <p:nvPr/>
        </p:nvSpPr>
        <p:spPr>
          <a:xfrm>
            <a:off x="0" y="0"/>
            <a:ext cx="64008" cy="5143500"/>
          </a:xfrm>
          <a:prstGeom prst="rect">
            <a:avLst/>
          </a:prstGeom>
          <a:solidFill>
            <a:srgbClr val="2BAE8E"/>
          </a:solidFill>
          <a:ln w="12700">
            <a:solidFill>
              <a:srgbClr val="2BAE8E"/>
            </a:solidFill>
            <a:prstDash val="solid"/>
          </a:ln>
        </p:spPr>
        <p:txBody>
          <a:bodyPr/>
          <a:lstStyle/>
          <a:p>
            <a:endParaRPr lang="en-US"/>
          </a:p>
        </p:txBody>
      </p:sp>
      <p:sp>
        <p:nvSpPr>
          <p:cNvPr id="3" name="Text 1"/>
          <p:cNvSpPr/>
          <p:nvPr/>
        </p:nvSpPr>
        <p:spPr>
          <a:xfrm>
            <a:off x="201168" y="146304"/>
            <a:ext cx="8778240" cy="182880"/>
          </a:xfrm>
          <a:prstGeom prst="rect">
            <a:avLst/>
          </a:prstGeom>
          <a:noFill/>
          <a:ln/>
        </p:spPr>
        <p:txBody>
          <a:bodyPr wrap="square" rtlCol="0" anchor="ctr"/>
          <a:lstStyle/>
          <a:p>
            <a:pPr marL="0" indent="0">
              <a:buNone/>
            </a:pPr>
            <a:r>
              <a:rPr lang="en-US" sz="700" b="1" kern="0" spc="250" dirty="0">
                <a:solidFill>
                  <a:srgbClr val="2BAE8E"/>
                </a:solidFill>
              </a:rPr>
              <a:t>JEAN FOR COUNCIL  ·  TRANSPORTATION POLICY</a:t>
            </a:r>
            <a:endParaRPr lang="en-US" sz="700" dirty="0"/>
          </a:p>
        </p:txBody>
      </p:sp>
      <p:sp>
        <p:nvSpPr>
          <p:cNvPr id="4" name="Text 2"/>
          <p:cNvSpPr/>
          <p:nvPr/>
        </p:nvSpPr>
        <p:spPr>
          <a:xfrm>
            <a:off x="201168" y="310896"/>
            <a:ext cx="8778240" cy="548640"/>
          </a:xfrm>
          <a:prstGeom prst="rect">
            <a:avLst/>
          </a:prstGeom>
          <a:noFill/>
          <a:ln/>
        </p:spPr>
        <p:txBody>
          <a:bodyPr wrap="square" rtlCol="0" anchor="ctr"/>
          <a:lstStyle/>
          <a:p>
            <a:pPr marL="0" indent="0">
              <a:buNone/>
            </a:pPr>
            <a:r>
              <a:rPr lang="en-US" sz="3200" b="1" dirty="0">
                <a:solidFill>
                  <a:srgbClr val="FFFFFF"/>
                </a:solidFill>
                <a:latin typeface="Calibri" pitchFamily="34" charset="0"/>
                <a:ea typeface="Calibri" pitchFamily="34" charset="-122"/>
                <a:cs typeface="Calibri" pitchFamily="34" charset="-120"/>
              </a:rPr>
              <a:t>Sedona In Motion: Rethinking the Route</a:t>
            </a:r>
            <a:endParaRPr lang="en-US" sz="3200" dirty="0"/>
          </a:p>
        </p:txBody>
      </p:sp>
      <p:sp>
        <p:nvSpPr>
          <p:cNvPr id="5" name="Text 3"/>
          <p:cNvSpPr/>
          <p:nvPr/>
        </p:nvSpPr>
        <p:spPr>
          <a:xfrm>
            <a:off x="201168" y="859536"/>
            <a:ext cx="8778240" cy="256032"/>
          </a:xfrm>
          <a:prstGeom prst="rect">
            <a:avLst/>
          </a:prstGeom>
          <a:noFill/>
          <a:ln/>
        </p:spPr>
        <p:txBody>
          <a:bodyPr wrap="square" rtlCol="0" anchor="ctr"/>
          <a:lstStyle/>
          <a:p>
            <a:pPr marL="0" indent="0">
              <a:buNone/>
            </a:pPr>
            <a:r>
              <a:rPr lang="en-US" sz="1150" i="1" dirty="0">
                <a:solidFill>
                  <a:srgbClr val="7BBFB0"/>
                </a:solidFill>
                <a:latin typeface="Calibri" pitchFamily="34" charset="0"/>
                <a:ea typeface="Calibri" pitchFamily="34" charset="-122"/>
                <a:cs typeface="Calibri" pitchFamily="34" charset="-120"/>
              </a:rPr>
              <a:t>We have the fleet, the infrastructure, and the ridership need. What's missing is a smarter strategy for when, where, and how shuttles run.</a:t>
            </a:r>
            <a:endParaRPr lang="en-US" sz="1150" dirty="0"/>
          </a:p>
        </p:txBody>
      </p:sp>
      <p:sp>
        <p:nvSpPr>
          <p:cNvPr id="6" name="Shape 4"/>
          <p:cNvSpPr/>
          <p:nvPr/>
        </p:nvSpPr>
        <p:spPr>
          <a:xfrm>
            <a:off x="201168" y="1170432"/>
            <a:ext cx="8778240" cy="18288"/>
          </a:xfrm>
          <a:prstGeom prst="rect">
            <a:avLst/>
          </a:prstGeom>
          <a:solidFill>
            <a:srgbClr val="2BAE8E">
              <a:alpha val="45000"/>
            </a:srgbClr>
          </a:solidFill>
          <a:ln w="12700">
            <a:solidFill>
              <a:srgbClr val="2BAE8E">
                <a:alpha val="45000"/>
              </a:srgbClr>
            </a:solidFill>
            <a:prstDash val="solid"/>
          </a:ln>
        </p:spPr>
        <p:txBody>
          <a:bodyPr/>
          <a:lstStyle/>
          <a:p>
            <a:endParaRPr lang="en-US"/>
          </a:p>
        </p:txBody>
      </p:sp>
      <p:sp>
        <p:nvSpPr>
          <p:cNvPr id="7" name="Shape 5"/>
          <p:cNvSpPr/>
          <p:nvPr/>
        </p:nvSpPr>
        <p:spPr>
          <a:xfrm>
            <a:off x="201168" y="1243584"/>
            <a:ext cx="2834640" cy="585216"/>
          </a:xfrm>
          <a:prstGeom prst="rect">
            <a:avLst/>
          </a:prstGeom>
          <a:solidFill>
            <a:srgbClr val="0F2430"/>
          </a:solidFill>
          <a:ln w="12700">
            <a:solidFill>
              <a:srgbClr val="E07B4F">
                <a:alpha val="25000"/>
              </a:srgbClr>
            </a:solidFill>
            <a:prstDash val="solid"/>
          </a:ln>
        </p:spPr>
        <p:txBody>
          <a:bodyPr/>
          <a:lstStyle/>
          <a:p>
            <a:endParaRPr lang="en-US"/>
          </a:p>
        </p:txBody>
      </p:sp>
      <p:sp>
        <p:nvSpPr>
          <p:cNvPr id="8" name="Shape 6"/>
          <p:cNvSpPr/>
          <p:nvPr/>
        </p:nvSpPr>
        <p:spPr>
          <a:xfrm>
            <a:off x="201168" y="1243584"/>
            <a:ext cx="2834640" cy="36576"/>
          </a:xfrm>
          <a:prstGeom prst="rect">
            <a:avLst/>
          </a:prstGeom>
          <a:solidFill>
            <a:srgbClr val="E07B4F"/>
          </a:solidFill>
          <a:ln w="12700">
            <a:solidFill>
              <a:srgbClr val="E07B4F"/>
            </a:solidFill>
            <a:prstDash val="solid"/>
          </a:ln>
        </p:spPr>
        <p:txBody>
          <a:bodyPr/>
          <a:lstStyle/>
          <a:p>
            <a:endParaRPr lang="en-US"/>
          </a:p>
        </p:txBody>
      </p:sp>
      <p:sp>
        <p:nvSpPr>
          <p:cNvPr id="9" name="Text 7"/>
          <p:cNvSpPr/>
          <p:nvPr/>
        </p:nvSpPr>
        <p:spPr>
          <a:xfrm>
            <a:off x="310896" y="1280160"/>
            <a:ext cx="1005840" cy="512064"/>
          </a:xfrm>
          <a:prstGeom prst="rect">
            <a:avLst/>
          </a:prstGeom>
          <a:noFill/>
          <a:ln/>
        </p:spPr>
        <p:txBody>
          <a:bodyPr wrap="square" rtlCol="0" anchor="ctr"/>
          <a:lstStyle/>
          <a:p>
            <a:pPr marL="0" indent="0">
              <a:buNone/>
            </a:pPr>
            <a:r>
              <a:rPr lang="en-US" sz="1100" b="1" dirty="0">
                <a:solidFill>
                  <a:srgbClr val="E07B4F"/>
                </a:solidFill>
                <a:latin typeface="Calibri" pitchFamily="34" charset="0"/>
                <a:ea typeface="Calibri" pitchFamily="34" charset="-122"/>
                <a:cs typeface="Calibri" pitchFamily="34" charset="-120"/>
              </a:rPr>
              <a:t>Dead Time</a:t>
            </a:r>
            <a:endParaRPr lang="en-US" sz="1100" dirty="0"/>
          </a:p>
        </p:txBody>
      </p:sp>
      <p:sp>
        <p:nvSpPr>
          <p:cNvPr id="10" name="Text 8"/>
          <p:cNvSpPr/>
          <p:nvPr/>
        </p:nvSpPr>
        <p:spPr>
          <a:xfrm>
            <a:off x="1207008" y="1280160"/>
            <a:ext cx="1719072" cy="512064"/>
          </a:xfrm>
          <a:prstGeom prst="rect">
            <a:avLst/>
          </a:prstGeom>
          <a:noFill/>
          <a:ln/>
        </p:spPr>
        <p:txBody>
          <a:bodyPr wrap="square" rtlCol="0" anchor="ctr"/>
          <a:lstStyle/>
          <a:p>
            <a:pPr marL="0" indent="0">
              <a:buNone/>
            </a:pPr>
            <a:r>
              <a:rPr lang="en-US" sz="850" dirty="0">
                <a:solidFill>
                  <a:srgbClr val="7BBFB0"/>
                </a:solidFill>
                <a:latin typeface="Calibri" pitchFamily="34" charset="0"/>
                <a:ea typeface="Calibri" pitchFamily="34" charset="-122"/>
                <a:cs typeface="Calibri" pitchFamily="34" charset="-120"/>
              </a:rPr>
              <a:t>Shuttles sit largely idle during midday hours — capacity wasted while demand exists elsewhere</a:t>
            </a:r>
            <a:endParaRPr lang="en-US" sz="850" dirty="0"/>
          </a:p>
        </p:txBody>
      </p:sp>
      <p:sp>
        <p:nvSpPr>
          <p:cNvPr id="11" name="Shape 9"/>
          <p:cNvSpPr/>
          <p:nvPr/>
        </p:nvSpPr>
        <p:spPr>
          <a:xfrm>
            <a:off x="3182112" y="1243584"/>
            <a:ext cx="2834640" cy="585216"/>
          </a:xfrm>
          <a:prstGeom prst="rect">
            <a:avLst/>
          </a:prstGeom>
          <a:solidFill>
            <a:srgbClr val="0F2430"/>
          </a:solidFill>
          <a:ln w="12700">
            <a:solidFill>
              <a:srgbClr val="E07B4F">
                <a:alpha val="25000"/>
              </a:srgbClr>
            </a:solidFill>
            <a:prstDash val="solid"/>
          </a:ln>
        </p:spPr>
        <p:txBody>
          <a:bodyPr/>
          <a:lstStyle/>
          <a:p>
            <a:endParaRPr lang="en-US"/>
          </a:p>
        </p:txBody>
      </p:sp>
      <p:sp>
        <p:nvSpPr>
          <p:cNvPr id="12" name="Shape 10"/>
          <p:cNvSpPr/>
          <p:nvPr/>
        </p:nvSpPr>
        <p:spPr>
          <a:xfrm>
            <a:off x="3182112" y="1243584"/>
            <a:ext cx="2834640" cy="36576"/>
          </a:xfrm>
          <a:prstGeom prst="rect">
            <a:avLst/>
          </a:prstGeom>
          <a:solidFill>
            <a:srgbClr val="E07B4F"/>
          </a:solidFill>
          <a:ln w="12700">
            <a:solidFill>
              <a:srgbClr val="E07B4F"/>
            </a:solidFill>
            <a:prstDash val="solid"/>
          </a:ln>
        </p:spPr>
        <p:txBody>
          <a:bodyPr/>
          <a:lstStyle/>
          <a:p>
            <a:endParaRPr lang="en-US"/>
          </a:p>
        </p:txBody>
      </p:sp>
      <p:sp>
        <p:nvSpPr>
          <p:cNvPr id="13" name="Text 11"/>
          <p:cNvSpPr/>
          <p:nvPr/>
        </p:nvSpPr>
        <p:spPr>
          <a:xfrm>
            <a:off x="3291840" y="1280160"/>
            <a:ext cx="1005840" cy="512064"/>
          </a:xfrm>
          <a:prstGeom prst="rect">
            <a:avLst/>
          </a:prstGeom>
          <a:noFill/>
          <a:ln/>
        </p:spPr>
        <p:txBody>
          <a:bodyPr wrap="square" rtlCol="0" anchor="ctr"/>
          <a:lstStyle/>
          <a:p>
            <a:pPr marL="0" indent="0">
              <a:buNone/>
            </a:pPr>
            <a:r>
              <a:rPr lang="en-US" sz="1100" b="1" dirty="0">
                <a:solidFill>
                  <a:srgbClr val="E07B4F"/>
                </a:solidFill>
                <a:latin typeface="Calibri" pitchFamily="34" charset="0"/>
                <a:ea typeface="Calibri" pitchFamily="34" charset="-122"/>
                <a:cs typeface="Calibri" pitchFamily="34" charset="-120"/>
              </a:rPr>
              <a:t>Coverage Gaps</a:t>
            </a:r>
            <a:endParaRPr lang="en-US" sz="1100" dirty="0"/>
          </a:p>
        </p:txBody>
      </p:sp>
      <p:sp>
        <p:nvSpPr>
          <p:cNvPr id="14" name="Text 12"/>
          <p:cNvSpPr/>
          <p:nvPr/>
        </p:nvSpPr>
        <p:spPr>
          <a:xfrm>
            <a:off x="4187952" y="1280160"/>
            <a:ext cx="1719072" cy="512064"/>
          </a:xfrm>
          <a:prstGeom prst="rect">
            <a:avLst/>
          </a:prstGeom>
          <a:noFill/>
          <a:ln/>
        </p:spPr>
        <p:txBody>
          <a:bodyPr wrap="square" rtlCol="0" anchor="ctr"/>
          <a:lstStyle/>
          <a:p>
            <a:pPr marL="0" indent="0">
              <a:buNone/>
            </a:pPr>
            <a:r>
              <a:rPr lang="en-US" sz="850" dirty="0">
                <a:solidFill>
                  <a:srgbClr val="7BBFB0"/>
                </a:solidFill>
                <a:latin typeface="Calibri" pitchFamily="34" charset="0"/>
                <a:ea typeface="Calibri" pitchFamily="34" charset="-122"/>
                <a:cs typeface="Calibri" pitchFamily="34" charset="-120"/>
              </a:rPr>
              <a:t>Village of Oak Creek and canyon corridor residents have limited or no practical transit options</a:t>
            </a:r>
            <a:endParaRPr lang="en-US" sz="850" dirty="0"/>
          </a:p>
        </p:txBody>
      </p:sp>
      <p:sp>
        <p:nvSpPr>
          <p:cNvPr id="15" name="Shape 13"/>
          <p:cNvSpPr/>
          <p:nvPr/>
        </p:nvSpPr>
        <p:spPr>
          <a:xfrm>
            <a:off x="6163056" y="1243584"/>
            <a:ext cx="2834640" cy="585216"/>
          </a:xfrm>
          <a:prstGeom prst="rect">
            <a:avLst/>
          </a:prstGeom>
          <a:solidFill>
            <a:srgbClr val="0F2430"/>
          </a:solidFill>
          <a:ln w="12700">
            <a:solidFill>
              <a:srgbClr val="E07B4F">
                <a:alpha val="25000"/>
              </a:srgbClr>
            </a:solidFill>
            <a:prstDash val="solid"/>
          </a:ln>
        </p:spPr>
        <p:txBody>
          <a:bodyPr/>
          <a:lstStyle/>
          <a:p>
            <a:endParaRPr lang="en-US"/>
          </a:p>
        </p:txBody>
      </p:sp>
      <p:sp>
        <p:nvSpPr>
          <p:cNvPr id="16" name="Shape 14"/>
          <p:cNvSpPr/>
          <p:nvPr/>
        </p:nvSpPr>
        <p:spPr>
          <a:xfrm>
            <a:off x="6163056" y="1243584"/>
            <a:ext cx="2834640" cy="36576"/>
          </a:xfrm>
          <a:prstGeom prst="rect">
            <a:avLst/>
          </a:prstGeom>
          <a:solidFill>
            <a:srgbClr val="E07B4F"/>
          </a:solidFill>
          <a:ln w="12700">
            <a:solidFill>
              <a:srgbClr val="E07B4F"/>
            </a:solidFill>
            <a:prstDash val="solid"/>
          </a:ln>
        </p:spPr>
        <p:txBody>
          <a:bodyPr/>
          <a:lstStyle/>
          <a:p>
            <a:endParaRPr lang="en-US"/>
          </a:p>
        </p:txBody>
      </p:sp>
      <p:sp>
        <p:nvSpPr>
          <p:cNvPr id="17" name="Text 15"/>
          <p:cNvSpPr/>
          <p:nvPr/>
        </p:nvSpPr>
        <p:spPr>
          <a:xfrm>
            <a:off x="6272784" y="1280160"/>
            <a:ext cx="1005840" cy="512064"/>
          </a:xfrm>
          <a:prstGeom prst="rect">
            <a:avLst/>
          </a:prstGeom>
          <a:noFill/>
          <a:ln/>
        </p:spPr>
        <p:txBody>
          <a:bodyPr wrap="square" rtlCol="0" anchor="ctr"/>
          <a:lstStyle/>
          <a:p>
            <a:pPr marL="0" indent="0">
              <a:buNone/>
            </a:pPr>
            <a:r>
              <a:rPr lang="en-US" sz="1100" b="1" dirty="0">
                <a:solidFill>
                  <a:srgbClr val="E07B4F"/>
                </a:solidFill>
                <a:latin typeface="Calibri" pitchFamily="34" charset="0"/>
                <a:ea typeface="Calibri" pitchFamily="34" charset="-122"/>
                <a:cs typeface="Calibri" pitchFamily="34" charset="-120"/>
              </a:rPr>
              <a:t>Trail Failure</a:t>
            </a:r>
            <a:endParaRPr lang="en-US" sz="1100" dirty="0"/>
          </a:p>
        </p:txBody>
      </p:sp>
      <p:sp>
        <p:nvSpPr>
          <p:cNvPr id="18" name="Text 16"/>
          <p:cNvSpPr/>
          <p:nvPr/>
        </p:nvSpPr>
        <p:spPr>
          <a:xfrm>
            <a:off x="7168896" y="1280160"/>
            <a:ext cx="1719072" cy="512064"/>
          </a:xfrm>
          <a:prstGeom prst="rect">
            <a:avLst/>
          </a:prstGeom>
          <a:noFill/>
          <a:ln/>
        </p:spPr>
        <p:txBody>
          <a:bodyPr wrap="square" rtlCol="0" anchor="ctr"/>
          <a:lstStyle/>
          <a:p>
            <a:pPr marL="0" indent="0">
              <a:buNone/>
            </a:pPr>
            <a:r>
              <a:rPr lang="en-US" sz="850" dirty="0">
                <a:solidFill>
                  <a:srgbClr val="7BBFB0"/>
                </a:solidFill>
                <a:latin typeface="Calibri" pitchFamily="34" charset="0"/>
                <a:ea typeface="Calibri" pitchFamily="34" charset="-122"/>
                <a:cs typeface="Calibri" pitchFamily="34" charset="-120"/>
              </a:rPr>
              <a:t>Trailhead shuttles don't solve overcrowding — they just move the traffic jam from highway to trailhead</a:t>
            </a:r>
            <a:endParaRPr lang="en-US" sz="850" dirty="0"/>
          </a:p>
        </p:txBody>
      </p:sp>
      <p:sp>
        <p:nvSpPr>
          <p:cNvPr id="19" name="Shape 17"/>
          <p:cNvSpPr/>
          <p:nvPr/>
        </p:nvSpPr>
        <p:spPr>
          <a:xfrm>
            <a:off x="201168" y="1920240"/>
            <a:ext cx="2804160" cy="1371600"/>
          </a:xfrm>
          <a:prstGeom prst="rect">
            <a:avLst/>
          </a:prstGeom>
          <a:solidFill>
            <a:srgbClr val="0A1820"/>
          </a:solidFill>
          <a:ln w="12700">
            <a:solidFill>
              <a:srgbClr val="2E86AB">
                <a:alpha val="28000"/>
              </a:srgbClr>
            </a:solidFill>
            <a:prstDash val="solid"/>
          </a:ln>
        </p:spPr>
        <p:txBody>
          <a:bodyPr/>
          <a:lstStyle/>
          <a:p>
            <a:endParaRPr lang="en-US"/>
          </a:p>
        </p:txBody>
      </p:sp>
      <p:sp>
        <p:nvSpPr>
          <p:cNvPr id="20" name="Shape 18"/>
          <p:cNvSpPr/>
          <p:nvPr/>
        </p:nvSpPr>
        <p:spPr>
          <a:xfrm>
            <a:off x="201168" y="1920240"/>
            <a:ext cx="2804160" cy="45720"/>
          </a:xfrm>
          <a:prstGeom prst="rect">
            <a:avLst/>
          </a:prstGeom>
          <a:solidFill>
            <a:srgbClr val="2E86AB"/>
          </a:solidFill>
          <a:ln w="12700">
            <a:solidFill>
              <a:srgbClr val="2E86AB"/>
            </a:solidFill>
            <a:prstDash val="solid"/>
          </a:ln>
        </p:spPr>
        <p:txBody>
          <a:bodyPr/>
          <a:lstStyle/>
          <a:p>
            <a:endParaRPr lang="en-US"/>
          </a:p>
        </p:txBody>
      </p:sp>
      <p:sp>
        <p:nvSpPr>
          <p:cNvPr id="21" name="Shape 19"/>
          <p:cNvSpPr/>
          <p:nvPr/>
        </p:nvSpPr>
        <p:spPr>
          <a:xfrm>
            <a:off x="292608" y="2029968"/>
            <a:ext cx="420624" cy="292608"/>
          </a:xfrm>
          <a:prstGeom prst="rect">
            <a:avLst/>
          </a:prstGeom>
          <a:solidFill>
            <a:srgbClr val="2E86AB">
              <a:alpha val="25000"/>
            </a:srgbClr>
          </a:solidFill>
          <a:ln w="12700">
            <a:solidFill>
              <a:srgbClr val="2E86AB">
                <a:alpha val="45000"/>
              </a:srgbClr>
            </a:solidFill>
            <a:prstDash val="solid"/>
          </a:ln>
        </p:spPr>
        <p:txBody>
          <a:bodyPr/>
          <a:lstStyle/>
          <a:p>
            <a:endParaRPr lang="en-US"/>
          </a:p>
        </p:txBody>
      </p:sp>
      <p:sp>
        <p:nvSpPr>
          <p:cNvPr id="22" name="Text 20"/>
          <p:cNvSpPr/>
          <p:nvPr/>
        </p:nvSpPr>
        <p:spPr>
          <a:xfrm>
            <a:off x="292608" y="2029968"/>
            <a:ext cx="420624" cy="292608"/>
          </a:xfrm>
          <a:prstGeom prst="rect">
            <a:avLst/>
          </a:prstGeom>
          <a:noFill/>
          <a:ln/>
        </p:spPr>
        <p:txBody>
          <a:bodyPr wrap="square" lIns="0" tIns="0" rIns="0" bIns="0" rtlCol="0" anchor="ctr"/>
          <a:lstStyle/>
          <a:p>
            <a:pPr marL="0" indent="0" algn="ctr">
              <a:buNone/>
            </a:pPr>
            <a:r>
              <a:rPr lang="en-US" sz="1000" b="1" dirty="0">
                <a:solidFill>
                  <a:srgbClr val="FFFFFF"/>
                </a:solidFill>
              </a:rPr>
              <a:t>VOC</a:t>
            </a:r>
            <a:endParaRPr lang="en-US" sz="1000" dirty="0"/>
          </a:p>
        </p:txBody>
      </p:sp>
      <p:sp>
        <p:nvSpPr>
          <p:cNvPr id="23" name="Text 21"/>
          <p:cNvSpPr/>
          <p:nvPr/>
        </p:nvSpPr>
        <p:spPr>
          <a:xfrm>
            <a:off x="804672" y="2011680"/>
            <a:ext cx="2072640" cy="329184"/>
          </a:xfrm>
          <a:prstGeom prst="rect">
            <a:avLst/>
          </a:prstGeom>
          <a:noFill/>
          <a:ln/>
        </p:spPr>
        <p:txBody>
          <a:bodyPr wrap="square" lIns="0" tIns="0" rIns="0" bIns="0" rtlCol="0" anchor="ctr"/>
          <a:lstStyle/>
          <a:p>
            <a:pPr marL="0" indent="0">
              <a:buNone/>
            </a:pPr>
            <a:r>
              <a:rPr lang="en-US" sz="1150" b="1" dirty="0">
                <a:solidFill>
                  <a:srgbClr val="FFFFFF"/>
                </a:solidFill>
                <a:latin typeface="Calibri" pitchFamily="34" charset="0"/>
                <a:ea typeface="Calibri" pitchFamily="34" charset="-122"/>
                <a:cs typeface="Calibri" pitchFamily="34" charset="-120"/>
              </a:rPr>
              <a:t>Village of Oak Creek Connection</a:t>
            </a:r>
            <a:endParaRPr lang="en-US" sz="1150" dirty="0"/>
          </a:p>
        </p:txBody>
      </p:sp>
      <p:sp>
        <p:nvSpPr>
          <p:cNvPr id="24" name="Text 22"/>
          <p:cNvSpPr/>
          <p:nvPr/>
        </p:nvSpPr>
        <p:spPr>
          <a:xfrm>
            <a:off x="329184" y="2395728"/>
            <a:ext cx="2584704" cy="822960"/>
          </a:xfrm>
          <a:prstGeom prst="rect">
            <a:avLst/>
          </a:prstGeom>
          <a:noFill/>
          <a:ln/>
        </p:spPr>
        <p:txBody>
          <a:bodyPr wrap="square" lIns="0" tIns="0" rIns="0" bIns="0" rtlCol="0" anchor="t"/>
          <a:lstStyle/>
          <a:p>
            <a:pPr marL="0" indent="0">
              <a:buNone/>
            </a:pPr>
            <a:r>
              <a:rPr lang="en-US" sz="950" dirty="0">
                <a:solidFill>
                  <a:srgbClr val="7BBFB0"/>
                </a:solidFill>
                <a:latin typeface="Calibri" pitchFamily="34" charset="0"/>
                <a:ea typeface="Calibri" pitchFamily="34" charset="-122"/>
                <a:cs typeface="Calibri" pitchFamily="34" charset="-120"/>
              </a:rPr>
              <a:t>Extend service south to serve residents and workers in the VOC corridor — Sedona's largest underserved population. Shift commuters and residents out of cars during peak hours on SR-179.</a:t>
            </a:r>
            <a:endParaRPr lang="en-US" sz="950" dirty="0"/>
          </a:p>
        </p:txBody>
      </p:sp>
      <p:sp>
        <p:nvSpPr>
          <p:cNvPr id="25" name="Shape 23"/>
          <p:cNvSpPr/>
          <p:nvPr/>
        </p:nvSpPr>
        <p:spPr>
          <a:xfrm>
            <a:off x="3188208" y="1920240"/>
            <a:ext cx="2804160" cy="1371600"/>
          </a:xfrm>
          <a:prstGeom prst="rect">
            <a:avLst/>
          </a:prstGeom>
          <a:solidFill>
            <a:srgbClr val="0A1820"/>
          </a:solidFill>
          <a:ln w="12700">
            <a:solidFill>
              <a:srgbClr val="27AE60">
                <a:alpha val="28000"/>
              </a:srgbClr>
            </a:solidFill>
            <a:prstDash val="solid"/>
          </a:ln>
        </p:spPr>
        <p:txBody>
          <a:bodyPr/>
          <a:lstStyle/>
          <a:p>
            <a:endParaRPr lang="en-US"/>
          </a:p>
        </p:txBody>
      </p:sp>
      <p:sp>
        <p:nvSpPr>
          <p:cNvPr id="26" name="Shape 24"/>
          <p:cNvSpPr/>
          <p:nvPr/>
        </p:nvSpPr>
        <p:spPr>
          <a:xfrm>
            <a:off x="3188208" y="1920240"/>
            <a:ext cx="2804160" cy="45720"/>
          </a:xfrm>
          <a:prstGeom prst="rect">
            <a:avLst/>
          </a:prstGeom>
          <a:solidFill>
            <a:srgbClr val="27AE60"/>
          </a:solidFill>
          <a:ln w="12700">
            <a:solidFill>
              <a:srgbClr val="27AE60"/>
            </a:solidFill>
            <a:prstDash val="solid"/>
          </a:ln>
        </p:spPr>
        <p:txBody>
          <a:bodyPr/>
          <a:lstStyle/>
          <a:p>
            <a:endParaRPr lang="en-US"/>
          </a:p>
        </p:txBody>
      </p:sp>
      <p:sp>
        <p:nvSpPr>
          <p:cNvPr id="27" name="Shape 25"/>
          <p:cNvSpPr/>
          <p:nvPr/>
        </p:nvSpPr>
        <p:spPr>
          <a:xfrm>
            <a:off x="3279648" y="2029968"/>
            <a:ext cx="420624" cy="292608"/>
          </a:xfrm>
          <a:prstGeom prst="rect">
            <a:avLst/>
          </a:prstGeom>
          <a:solidFill>
            <a:srgbClr val="27AE60">
              <a:alpha val="25000"/>
            </a:srgbClr>
          </a:solidFill>
          <a:ln w="12700">
            <a:solidFill>
              <a:srgbClr val="27AE60">
                <a:alpha val="45000"/>
              </a:srgbClr>
            </a:solidFill>
            <a:prstDash val="solid"/>
          </a:ln>
        </p:spPr>
        <p:txBody>
          <a:bodyPr/>
          <a:lstStyle/>
          <a:p>
            <a:endParaRPr lang="en-US"/>
          </a:p>
        </p:txBody>
      </p:sp>
      <p:sp>
        <p:nvSpPr>
          <p:cNvPr id="28" name="Text 26"/>
          <p:cNvSpPr/>
          <p:nvPr/>
        </p:nvSpPr>
        <p:spPr>
          <a:xfrm>
            <a:off x="3279648" y="2029968"/>
            <a:ext cx="420624" cy="292608"/>
          </a:xfrm>
          <a:prstGeom prst="rect">
            <a:avLst/>
          </a:prstGeom>
          <a:noFill/>
          <a:ln/>
        </p:spPr>
        <p:txBody>
          <a:bodyPr wrap="square" lIns="0" tIns="0" rIns="0" bIns="0" rtlCol="0" anchor="ctr"/>
          <a:lstStyle/>
          <a:p>
            <a:pPr marL="0" indent="0" algn="ctr">
              <a:buNone/>
            </a:pPr>
            <a:r>
              <a:rPr lang="en-US" sz="1000" b="1" dirty="0">
                <a:solidFill>
                  <a:srgbClr val="FFFFFF"/>
                </a:solidFill>
              </a:rPr>
              <a:t>OCC</a:t>
            </a:r>
            <a:endParaRPr lang="en-US" sz="1000" dirty="0"/>
          </a:p>
        </p:txBody>
      </p:sp>
      <p:sp>
        <p:nvSpPr>
          <p:cNvPr id="29" name="Text 27"/>
          <p:cNvSpPr/>
          <p:nvPr/>
        </p:nvSpPr>
        <p:spPr>
          <a:xfrm>
            <a:off x="3791712" y="2011680"/>
            <a:ext cx="2072640" cy="329184"/>
          </a:xfrm>
          <a:prstGeom prst="rect">
            <a:avLst/>
          </a:prstGeom>
          <a:noFill/>
          <a:ln/>
        </p:spPr>
        <p:txBody>
          <a:bodyPr wrap="square" lIns="0" tIns="0" rIns="0" bIns="0" rtlCol="0" anchor="ctr"/>
          <a:lstStyle/>
          <a:p>
            <a:pPr marL="0" indent="0">
              <a:buNone/>
            </a:pPr>
            <a:r>
              <a:rPr lang="en-US" sz="1150" b="1" dirty="0">
                <a:solidFill>
                  <a:srgbClr val="FFFFFF"/>
                </a:solidFill>
                <a:latin typeface="Calibri" pitchFamily="34" charset="0"/>
                <a:ea typeface="Calibri" pitchFamily="34" charset="-122"/>
                <a:cs typeface="Calibri" pitchFamily="34" charset="-120"/>
              </a:rPr>
              <a:t>Oak Creek Canyon Corridor</a:t>
            </a:r>
            <a:endParaRPr lang="en-US" sz="1150" dirty="0"/>
          </a:p>
        </p:txBody>
      </p:sp>
      <p:sp>
        <p:nvSpPr>
          <p:cNvPr id="30" name="Text 28"/>
          <p:cNvSpPr/>
          <p:nvPr/>
        </p:nvSpPr>
        <p:spPr>
          <a:xfrm>
            <a:off x="3316224" y="2395728"/>
            <a:ext cx="2584704" cy="822960"/>
          </a:xfrm>
          <a:prstGeom prst="rect">
            <a:avLst/>
          </a:prstGeom>
          <a:noFill/>
          <a:ln/>
        </p:spPr>
        <p:txBody>
          <a:bodyPr wrap="square" lIns="0" tIns="0" rIns="0" bIns="0" rtlCol="0" anchor="t"/>
          <a:lstStyle/>
          <a:p>
            <a:pPr marL="0" indent="0">
              <a:buNone/>
            </a:pPr>
            <a:r>
              <a:rPr lang="en-US" sz="950" dirty="0">
                <a:solidFill>
                  <a:srgbClr val="7BBFB0"/>
                </a:solidFill>
                <a:latin typeface="Calibri" pitchFamily="34" charset="0"/>
                <a:ea typeface="Calibri" pitchFamily="34" charset="-122"/>
                <a:cs typeface="Calibri" pitchFamily="34" charset="-120"/>
              </a:rPr>
              <a:t>A dedicated canyon run connecting West Sedona and Uptown to Oak Creek Canyon — reducing SR-89A congestion, serving hikers, and linking residents cut off during high-season gridlock.</a:t>
            </a:r>
            <a:endParaRPr lang="en-US" sz="950" dirty="0"/>
          </a:p>
        </p:txBody>
      </p:sp>
      <p:sp>
        <p:nvSpPr>
          <p:cNvPr id="31" name="Shape 29"/>
          <p:cNvSpPr/>
          <p:nvPr/>
        </p:nvSpPr>
        <p:spPr>
          <a:xfrm>
            <a:off x="6175248" y="1920240"/>
            <a:ext cx="2804160" cy="1371600"/>
          </a:xfrm>
          <a:prstGeom prst="rect">
            <a:avLst/>
          </a:prstGeom>
          <a:solidFill>
            <a:srgbClr val="0A1820"/>
          </a:solidFill>
          <a:ln w="12700">
            <a:solidFill>
              <a:srgbClr val="2BAE8E">
                <a:alpha val="28000"/>
              </a:srgbClr>
            </a:solidFill>
            <a:prstDash val="solid"/>
          </a:ln>
        </p:spPr>
        <p:txBody>
          <a:bodyPr/>
          <a:lstStyle/>
          <a:p>
            <a:endParaRPr lang="en-US"/>
          </a:p>
        </p:txBody>
      </p:sp>
      <p:sp>
        <p:nvSpPr>
          <p:cNvPr id="32" name="Shape 30"/>
          <p:cNvSpPr/>
          <p:nvPr/>
        </p:nvSpPr>
        <p:spPr>
          <a:xfrm>
            <a:off x="6175248" y="1920240"/>
            <a:ext cx="2804160" cy="45720"/>
          </a:xfrm>
          <a:prstGeom prst="rect">
            <a:avLst/>
          </a:prstGeom>
          <a:solidFill>
            <a:srgbClr val="2BAE8E"/>
          </a:solidFill>
          <a:ln w="12700">
            <a:solidFill>
              <a:srgbClr val="2BAE8E"/>
            </a:solidFill>
            <a:prstDash val="solid"/>
          </a:ln>
        </p:spPr>
        <p:txBody>
          <a:bodyPr/>
          <a:lstStyle/>
          <a:p>
            <a:endParaRPr lang="en-US"/>
          </a:p>
        </p:txBody>
      </p:sp>
      <p:sp>
        <p:nvSpPr>
          <p:cNvPr id="33" name="Shape 31"/>
          <p:cNvSpPr/>
          <p:nvPr/>
        </p:nvSpPr>
        <p:spPr>
          <a:xfrm>
            <a:off x="6266688" y="2029968"/>
            <a:ext cx="420624" cy="292608"/>
          </a:xfrm>
          <a:prstGeom prst="rect">
            <a:avLst/>
          </a:prstGeom>
          <a:solidFill>
            <a:srgbClr val="2BAE8E">
              <a:alpha val="25000"/>
            </a:srgbClr>
          </a:solidFill>
          <a:ln w="12700">
            <a:solidFill>
              <a:srgbClr val="2BAE8E">
                <a:alpha val="45000"/>
              </a:srgbClr>
            </a:solidFill>
            <a:prstDash val="solid"/>
          </a:ln>
        </p:spPr>
        <p:txBody>
          <a:bodyPr/>
          <a:lstStyle/>
          <a:p>
            <a:endParaRPr lang="en-US"/>
          </a:p>
        </p:txBody>
      </p:sp>
      <p:sp>
        <p:nvSpPr>
          <p:cNvPr id="34" name="Text 32"/>
          <p:cNvSpPr/>
          <p:nvPr/>
        </p:nvSpPr>
        <p:spPr>
          <a:xfrm>
            <a:off x="6266688" y="2029968"/>
            <a:ext cx="420624" cy="292608"/>
          </a:xfrm>
          <a:prstGeom prst="rect">
            <a:avLst/>
          </a:prstGeom>
          <a:noFill/>
          <a:ln/>
        </p:spPr>
        <p:txBody>
          <a:bodyPr wrap="square" lIns="0" tIns="0" rIns="0" bIns="0" rtlCol="0" anchor="ctr"/>
          <a:lstStyle/>
          <a:p>
            <a:pPr marL="0" indent="0" algn="ctr">
              <a:buNone/>
            </a:pPr>
            <a:r>
              <a:rPr lang="en-US" sz="1000" b="1" dirty="0">
                <a:solidFill>
                  <a:srgbClr val="FFFFFF"/>
                </a:solidFill>
              </a:rPr>
              <a:t>↺</a:t>
            </a:r>
            <a:endParaRPr lang="en-US" sz="1000" dirty="0"/>
          </a:p>
        </p:txBody>
      </p:sp>
      <p:sp>
        <p:nvSpPr>
          <p:cNvPr id="35" name="Text 33"/>
          <p:cNvSpPr/>
          <p:nvPr/>
        </p:nvSpPr>
        <p:spPr>
          <a:xfrm>
            <a:off x="6778752" y="2011680"/>
            <a:ext cx="2072640" cy="329184"/>
          </a:xfrm>
          <a:prstGeom prst="rect">
            <a:avLst/>
          </a:prstGeom>
          <a:noFill/>
          <a:ln/>
        </p:spPr>
        <p:txBody>
          <a:bodyPr wrap="square" lIns="0" tIns="0" rIns="0" bIns="0" rtlCol="0" anchor="ctr"/>
          <a:lstStyle/>
          <a:p>
            <a:pPr marL="0" indent="0">
              <a:buNone/>
            </a:pPr>
            <a:r>
              <a:rPr lang="en-US" sz="1150" b="1" dirty="0">
                <a:solidFill>
                  <a:srgbClr val="FFFFFF"/>
                </a:solidFill>
                <a:latin typeface="Calibri" pitchFamily="34" charset="0"/>
                <a:ea typeface="Calibri" pitchFamily="34" charset="-122"/>
                <a:cs typeface="Calibri" pitchFamily="34" charset="-120"/>
              </a:rPr>
              <a:t>Uptown → Tlaquepaque → Hillside Circulator</a:t>
            </a:r>
            <a:endParaRPr lang="en-US" sz="1150" dirty="0"/>
          </a:p>
        </p:txBody>
      </p:sp>
      <p:sp>
        <p:nvSpPr>
          <p:cNvPr id="36" name="Text 34"/>
          <p:cNvSpPr/>
          <p:nvPr/>
        </p:nvSpPr>
        <p:spPr>
          <a:xfrm>
            <a:off x="6303264" y="2395728"/>
            <a:ext cx="2584704" cy="822960"/>
          </a:xfrm>
          <a:prstGeom prst="rect">
            <a:avLst/>
          </a:prstGeom>
          <a:noFill/>
          <a:ln/>
        </p:spPr>
        <p:txBody>
          <a:bodyPr wrap="square" lIns="0" tIns="0" rIns="0" bIns="0" rtlCol="0" anchor="t"/>
          <a:lstStyle/>
          <a:p>
            <a:pPr marL="0" indent="0">
              <a:buNone/>
            </a:pPr>
            <a:r>
              <a:rPr lang="en-US" sz="950" dirty="0">
                <a:solidFill>
                  <a:srgbClr val="7BBFB0"/>
                </a:solidFill>
                <a:latin typeface="Calibri" pitchFamily="34" charset="0"/>
                <a:ea typeface="Calibri" pitchFamily="34" charset="-122"/>
                <a:cs typeface="Calibri" pitchFamily="34" charset="-120"/>
              </a:rPr>
              <a:t>A frequent loop connecting Uptown, Tlaquepaque, and Hillside galleries — the three highest-traffic tourist retail zones. Reduces parking demand and keeps dollars circulating locally.</a:t>
            </a:r>
            <a:endParaRPr lang="en-US" sz="950" dirty="0"/>
          </a:p>
        </p:txBody>
      </p:sp>
      <p:sp>
        <p:nvSpPr>
          <p:cNvPr id="37" name="Shape 35"/>
          <p:cNvSpPr/>
          <p:nvPr/>
        </p:nvSpPr>
        <p:spPr>
          <a:xfrm>
            <a:off x="201168" y="3383280"/>
            <a:ext cx="4251960" cy="1572768"/>
          </a:xfrm>
          <a:prstGeom prst="rect">
            <a:avLst/>
          </a:prstGeom>
          <a:solidFill>
            <a:srgbClr val="0A1820"/>
          </a:solidFill>
          <a:ln w="12700">
            <a:solidFill>
              <a:srgbClr val="8E6B3E">
                <a:alpha val="28000"/>
              </a:srgbClr>
            </a:solidFill>
            <a:prstDash val="solid"/>
          </a:ln>
        </p:spPr>
        <p:txBody>
          <a:bodyPr/>
          <a:lstStyle/>
          <a:p>
            <a:endParaRPr lang="en-US"/>
          </a:p>
        </p:txBody>
      </p:sp>
      <p:sp>
        <p:nvSpPr>
          <p:cNvPr id="38" name="Shape 36"/>
          <p:cNvSpPr/>
          <p:nvPr/>
        </p:nvSpPr>
        <p:spPr>
          <a:xfrm>
            <a:off x="201168" y="3383280"/>
            <a:ext cx="4251960" cy="45720"/>
          </a:xfrm>
          <a:prstGeom prst="rect">
            <a:avLst/>
          </a:prstGeom>
          <a:solidFill>
            <a:srgbClr val="8E6B3E"/>
          </a:solidFill>
          <a:ln w="12700">
            <a:solidFill>
              <a:srgbClr val="8E6B3E"/>
            </a:solidFill>
            <a:prstDash val="solid"/>
          </a:ln>
        </p:spPr>
        <p:txBody>
          <a:bodyPr/>
          <a:lstStyle/>
          <a:p>
            <a:endParaRPr lang="en-US"/>
          </a:p>
        </p:txBody>
      </p:sp>
      <p:sp>
        <p:nvSpPr>
          <p:cNvPr id="39" name="Shape 37"/>
          <p:cNvSpPr/>
          <p:nvPr/>
        </p:nvSpPr>
        <p:spPr>
          <a:xfrm>
            <a:off x="292608" y="3493008"/>
            <a:ext cx="420624" cy="292608"/>
          </a:xfrm>
          <a:prstGeom prst="rect">
            <a:avLst/>
          </a:prstGeom>
          <a:solidFill>
            <a:srgbClr val="8E6B3E">
              <a:alpha val="25000"/>
            </a:srgbClr>
          </a:solidFill>
          <a:ln w="12700">
            <a:solidFill>
              <a:srgbClr val="8E6B3E">
                <a:alpha val="45000"/>
              </a:srgbClr>
            </a:solidFill>
            <a:prstDash val="solid"/>
          </a:ln>
        </p:spPr>
        <p:txBody>
          <a:bodyPr/>
          <a:lstStyle/>
          <a:p>
            <a:endParaRPr lang="en-US"/>
          </a:p>
        </p:txBody>
      </p:sp>
      <p:sp>
        <p:nvSpPr>
          <p:cNvPr id="40" name="Text 38"/>
          <p:cNvSpPr/>
          <p:nvPr/>
        </p:nvSpPr>
        <p:spPr>
          <a:xfrm>
            <a:off x="292608" y="3493008"/>
            <a:ext cx="420624" cy="292608"/>
          </a:xfrm>
          <a:prstGeom prst="rect">
            <a:avLst/>
          </a:prstGeom>
          <a:noFill/>
          <a:ln/>
        </p:spPr>
        <p:txBody>
          <a:bodyPr wrap="square" lIns="0" tIns="0" rIns="0" bIns="0" rtlCol="0" anchor="ctr"/>
          <a:lstStyle/>
          <a:p>
            <a:pPr marL="0" indent="0" algn="ctr">
              <a:buNone/>
            </a:pPr>
            <a:r>
              <a:rPr lang="en-US" sz="1000" b="1" dirty="0">
                <a:solidFill>
                  <a:srgbClr val="FFFFFF"/>
                </a:solidFill>
              </a:rPr>
              <a:t>⏱</a:t>
            </a:r>
            <a:endParaRPr lang="en-US" sz="1000" dirty="0"/>
          </a:p>
        </p:txBody>
      </p:sp>
      <p:sp>
        <p:nvSpPr>
          <p:cNvPr id="41" name="Text 39"/>
          <p:cNvSpPr/>
          <p:nvPr/>
        </p:nvSpPr>
        <p:spPr>
          <a:xfrm>
            <a:off x="804672" y="3474720"/>
            <a:ext cx="3520440" cy="329184"/>
          </a:xfrm>
          <a:prstGeom prst="rect">
            <a:avLst/>
          </a:prstGeom>
          <a:noFill/>
          <a:ln/>
        </p:spPr>
        <p:txBody>
          <a:bodyPr wrap="square" lIns="0" tIns="0" rIns="0" bIns="0" rtlCol="0" anchor="ctr"/>
          <a:lstStyle/>
          <a:p>
            <a:pPr marL="0" indent="0">
              <a:buNone/>
            </a:pPr>
            <a:r>
              <a:rPr lang="en-US" sz="1150" b="1" dirty="0">
                <a:solidFill>
                  <a:srgbClr val="FFFFFF"/>
                </a:solidFill>
                <a:latin typeface="Calibri" pitchFamily="34" charset="0"/>
                <a:ea typeface="Calibri" pitchFamily="34" charset="-122"/>
                <a:cs typeface="Calibri" pitchFamily="34" charset="-120"/>
              </a:rPr>
              <a:t>Time-Use Trail Access  ·  The Devil's Bridge Model</a:t>
            </a:r>
            <a:endParaRPr lang="en-US" sz="1150" dirty="0"/>
          </a:p>
        </p:txBody>
      </p:sp>
      <p:sp>
        <p:nvSpPr>
          <p:cNvPr id="42" name="Text 40"/>
          <p:cNvSpPr/>
          <p:nvPr/>
        </p:nvSpPr>
        <p:spPr>
          <a:xfrm>
            <a:off x="329184" y="3858768"/>
            <a:ext cx="4032504" cy="1024128"/>
          </a:xfrm>
          <a:prstGeom prst="rect">
            <a:avLst/>
          </a:prstGeom>
          <a:noFill/>
          <a:ln/>
        </p:spPr>
        <p:txBody>
          <a:bodyPr wrap="square" lIns="0" tIns="0" rIns="0" bIns="0" rtlCol="0" anchor="t"/>
          <a:lstStyle/>
          <a:p>
            <a:pPr marL="0" indent="0">
              <a:buNone/>
            </a:pPr>
            <a:r>
              <a:rPr lang="en-US" sz="950" dirty="0">
                <a:solidFill>
                  <a:srgbClr val="7BBFB0"/>
                </a:solidFill>
                <a:latin typeface="Calibri" pitchFamily="34" charset="0"/>
                <a:ea typeface="Calibri" pitchFamily="34" charset="-122"/>
                <a:cs typeface="Calibri" pitchFamily="34" charset="-120"/>
              </a:rPr>
              <a:t>Require shuttle access during designated hours at overcrowded trailheads. Stagger entry windows, guarantee parking-free access, and let the trail recover. Better experience. Preserved resource.</a:t>
            </a:r>
            <a:endParaRPr lang="en-US" sz="950" dirty="0"/>
          </a:p>
        </p:txBody>
      </p:sp>
      <p:sp>
        <p:nvSpPr>
          <p:cNvPr id="43" name="Shape 41"/>
          <p:cNvSpPr/>
          <p:nvPr/>
        </p:nvSpPr>
        <p:spPr>
          <a:xfrm>
            <a:off x="4727448" y="3383280"/>
            <a:ext cx="4251960" cy="1572768"/>
          </a:xfrm>
          <a:prstGeom prst="rect">
            <a:avLst/>
          </a:prstGeom>
          <a:solidFill>
            <a:srgbClr val="0A1820"/>
          </a:solidFill>
          <a:ln w="12700">
            <a:solidFill>
              <a:srgbClr val="F4C242">
                <a:alpha val="28000"/>
              </a:srgbClr>
            </a:solidFill>
            <a:prstDash val="solid"/>
          </a:ln>
        </p:spPr>
        <p:txBody>
          <a:bodyPr/>
          <a:lstStyle/>
          <a:p>
            <a:endParaRPr lang="en-US"/>
          </a:p>
        </p:txBody>
      </p:sp>
      <p:sp>
        <p:nvSpPr>
          <p:cNvPr id="44" name="Shape 42"/>
          <p:cNvSpPr/>
          <p:nvPr/>
        </p:nvSpPr>
        <p:spPr>
          <a:xfrm>
            <a:off x="4727448" y="3383280"/>
            <a:ext cx="4251960" cy="45720"/>
          </a:xfrm>
          <a:prstGeom prst="rect">
            <a:avLst/>
          </a:prstGeom>
          <a:solidFill>
            <a:srgbClr val="F4C242"/>
          </a:solidFill>
          <a:ln w="12700">
            <a:solidFill>
              <a:srgbClr val="F4C242"/>
            </a:solidFill>
            <a:prstDash val="solid"/>
          </a:ln>
        </p:spPr>
        <p:txBody>
          <a:bodyPr/>
          <a:lstStyle/>
          <a:p>
            <a:endParaRPr lang="en-US"/>
          </a:p>
        </p:txBody>
      </p:sp>
      <p:sp>
        <p:nvSpPr>
          <p:cNvPr id="45" name="Shape 43"/>
          <p:cNvSpPr/>
          <p:nvPr/>
        </p:nvSpPr>
        <p:spPr>
          <a:xfrm>
            <a:off x="4818888" y="3493008"/>
            <a:ext cx="420624" cy="292608"/>
          </a:xfrm>
          <a:prstGeom prst="rect">
            <a:avLst/>
          </a:prstGeom>
          <a:solidFill>
            <a:srgbClr val="F4C242">
              <a:alpha val="25000"/>
            </a:srgbClr>
          </a:solidFill>
          <a:ln w="12700">
            <a:solidFill>
              <a:srgbClr val="F4C242">
                <a:alpha val="45000"/>
              </a:srgbClr>
            </a:solidFill>
            <a:prstDash val="solid"/>
          </a:ln>
        </p:spPr>
        <p:txBody>
          <a:bodyPr/>
          <a:lstStyle/>
          <a:p>
            <a:endParaRPr lang="en-US"/>
          </a:p>
        </p:txBody>
      </p:sp>
      <p:sp>
        <p:nvSpPr>
          <p:cNvPr id="46" name="Text 44"/>
          <p:cNvSpPr/>
          <p:nvPr/>
        </p:nvSpPr>
        <p:spPr>
          <a:xfrm>
            <a:off x="4818888" y="3493008"/>
            <a:ext cx="420624" cy="292608"/>
          </a:xfrm>
          <a:prstGeom prst="rect">
            <a:avLst/>
          </a:prstGeom>
          <a:noFill/>
          <a:ln/>
        </p:spPr>
        <p:txBody>
          <a:bodyPr wrap="square" lIns="0" tIns="0" rIns="0" bIns="0" rtlCol="0" anchor="ctr"/>
          <a:lstStyle/>
          <a:p>
            <a:pPr marL="0" indent="0" algn="ctr">
              <a:buNone/>
            </a:pPr>
            <a:r>
              <a:rPr lang="en-US" sz="1000" b="1" dirty="0">
                <a:solidFill>
                  <a:srgbClr val="FFFFFF"/>
                </a:solidFill>
              </a:rPr>
              <a:t>◎</a:t>
            </a:r>
            <a:endParaRPr lang="en-US" sz="1000" dirty="0"/>
          </a:p>
        </p:txBody>
      </p:sp>
      <p:sp>
        <p:nvSpPr>
          <p:cNvPr id="47" name="Text 45"/>
          <p:cNvSpPr/>
          <p:nvPr/>
        </p:nvSpPr>
        <p:spPr>
          <a:xfrm>
            <a:off x="5330952" y="3474720"/>
            <a:ext cx="3520440" cy="329184"/>
          </a:xfrm>
          <a:prstGeom prst="rect">
            <a:avLst/>
          </a:prstGeom>
          <a:noFill/>
          <a:ln/>
        </p:spPr>
        <p:txBody>
          <a:bodyPr wrap="square" lIns="0" tIns="0" rIns="0" bIns="0" rtlCol="0" anchor="ctr"/>
          <a:lstStyle/>
          <a:p>
            <a:pPr marL="0" indent="0">
              <a:buNone/>
            </a:pPr>
            <a:r>
              <a:rPr lang="en-US" sz="1150" b="1" dirty="0">
                <a:solidFill>
                  <a:srgbClr val="FFFFFF"/>
                </a:solidFill>
                <a:latin typeface="Calibri" pitchFamily="34" charset="0"/>
                <a:ea typeface="Calibri" pitchFamily="34" charset="-122"/>
                <a:cs typeface="Calibri" pitchFamily="34" charset="-120"/>
              </a:rPr>
              <a:t>Repurpose Dead-Time Capacity</a:t>
            </a:r>
            <a:endParaRPr lang="en-US" sz="1150" dirty="0"/>
          </a:p>
        </p:txBody>
      </p:sp>
      <p:sp>
        <p:nvSpPr>
          <p:cNvPr id="48" name="Text 46"/>
          <p:cNvSpPr/>
          <p:nvPr/>
        </p:nvSpPr>
        <p:spPr>
          <a:xfrm>
            <a:off x="4855464" y="3858768"/>
            <a:ext cx="4032504" cy="1024128"/>
          </a:xfrm>
          <a:prstGeom prst="rect">
            <a:avLst/>
          </a:prstGeom>
          <a:noFill/>
          <a:ln/>
        </p:spPr>
        <p:txBody>
          <a:bodyPr wrap="square" lIns="0" tIns="0" rIns="0" bIns="0" rtlCol="0" anchor="t"/>
          <a:lstStyle/>
          <a:p>
            <a:pPr marL="0" indent="0">
              <a:buNone/>
            </a:pPr>
            <a:r>
              <a:rPr lang="en-US" sz="950" dirty="0">
                <a:solidFill>
                  <a:srgbClr val="7BBFB0"/>
                </a:solidFill>
                <a:latin typeface="Calibri" pitchFamily="34" charset="0"/>
                <a:ea typeface="Calibri" pitchFamily="34" charset="-122"/>
                <a:cs typeface="Calibri" pitchFamily="34" charset="-120"/>
              </a:rPr>
              <a:t>Redeploy underutilized midday fleet as workforce commuter service, school connections, or medical transport runs — turning idle assets into community infrastructure that serves residents, not just tourists.</a:t>
            </a:r>
            <a:endParaRPr lang="en-US" sz="950" dirty="0"/>
          </a:p>
        </p:txBody>
      </p:sp>
      <p:sp>
        <p:nvSpPr>
          <p:cNvPr id="49" name="Shape 47"/>
          <p:cNvSpPr/>
          <p:nvPr/>
        </p:nvSpPr>
        <p:spPr>
          <a:xfrm>
            <a:off x="201168" y="5020056"/>
            <a:ext cx="8778240" cy="18288"/>
          </a:xfrm>
          <a:prstGeom prst="rect">
            <a:avLst/>
          </a:prstGeom>
          <a:solidFill>
            <a:srgbClr val="2BAE8E">
              <a:alpha val="35000"/>
            </a:srgbClr>
          </a:solidFill>
          <a:ln w="12700">
            <a:solidFill>
              <a:srgbClr val="2BAE8E">
                <a:alpha val="35000"/>
              </a:srgbClr>
            </a:solidFill>
            <a:prstDash val="solid"/>
          </a:ln>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A1820"/>
        </a:solidFill>
        <a:effectLst/>
      </p:bgPr>
    </p:bg>
    <p:spTree>
      <p:nvGrpSpPr>
        <p:cNvPr id="1" name="">
          <a:extLst>
            <a:ext uri="{FF2B5EF4-FFF2-40B4-BE49-F238E27FC236}">
              <a16:creationId xmlns:a16="http://schemas.microsoft.com/office/drawing/2014/main" id="{F5FEF22B-9587-EA0C-AFF2-AC9DB56E0128}"/>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EF76FB96-E120-5E4A-42E0-2D62C2D17A41}"/>
              </a:ext>
            </a:extLst>
          </p:cNvPr>
          <p:cNvSpPr/>
          <p:nvPr/>
        </p:nvSpPr>
        <p:spPr>
          <a:xfrm>
            <a:off x="0" y="0"/>
            <a:ext cx="457200" cy="5143500"/>
          </a:xfrm>
          <a:prstGeom prst="rect">
            <a:avLst/>
          </a:prstGeom>
          <a:solidFill>
            <a:srgbClr val="111E28"/>
          </a:solidFill>
          <a:ln w="12700">
            <a:solidFill>
              <a:srgbClr val="111E28"/>
            </a:solidFill>
            <a:prstDash val="solid"/>
          </a:ln>
        </p:spPr>
        <p:txBody>
          <a:bodyPr/>
          <a:lstStyle/>
          <a:p>
            <a:endParaRPr lang="en-US"/>
          </a:p>
        </p:txBody>
      </p:sp>
      <p:sp>
        <p:nvSpPr>
          <p:cNvPr id="3" name="Shape 1">
            <a:extLst>
              <a:ext uri="{FF2B5EF4-FFF2-40B4-BE49-F238E27FC236}">
                <a16:creationId xmlns:a16="http://schemas.microsoft.com/office/drawing/2014/main" id="{78A34EB1-08AC-EED7-D216-58B93559AF91}"/>
              </a:ext>
            </a:extLst>
          </p:cNvPr>
          <p:cNvSpPr/>
          <p:nvPr/>
        </p:nvSpPr>
        <p:spPr>
          <a:xfrm>
            <a:off x="0" y="0"/>
            <a:ext cx="64008" cy="5143500"/>
          </a:xfrm>
          <a:prstGeom prst="rect">
            <a:avLst/>
          </a:prstGeom>
          <a:solidFill>
            <a:srgbClr val="D4A017"/>
          </a:solidFill>
          <a:ln w="12700">
            <a:solidFill>
              <a:srgbClr val="D4A017"/>
            </a:solidFill>
            <a:prstDash val="solid"/>
          </a:ln>
        </p:spPr>
        <p:txBody>
          <a:bodyPr/>
          <a:lstStyle/>
          <a:p>
            <a:endParaRPr lang="en-US"/>
          </a:p>
        </p:txBody>
      </p:sp>
      <p:sp>
        <p:nvSpPr>
          <p:cNvPr id="6" name="Text 4">
            <a:extLst>
              <a:ext uri="{FF2B5EF4-FFF2-40B4-BE49-F238E27FC236}">
                <a16:creationId xmlns:a16="http://schemas.microsoft.com/office/drawing/2014/main" id="{35FF8160-B4E3-C1B4-BE62-510C4AFC1160}"/>
              </a:ext>
            </a:extLst>
          </p:cNvPr>
          <p:cNvSpPr/>
          <p:nvPr/>
        </p:nvSpPr>
        <p:spPr>
          <a:xfrm>
            <a:off x="640080" y="365760"/>
            <a:ext cx="5120640" cy="219456"/>
          </a:xfrm>
          <a:prstGeom prst="rect">
            <a:avLst/>
          </a:prstGeom>
          <a:noFill/>
          <a:ln/>
        </p:spPr>
        <p:txBody>
          <a:bodyPr wrap="square" rtlCol="0" anchor="ctr"/>
          <a:lstStyle/>
          <a:p>
            <a:pPr marL="0" indent="0">
              <a:buNone/>
            </a:pPr>
            <a:r>
              <a:rPr lang="en-US" sz="900" b="1" kern="0" spc="400" dirty="0">
                <a:solidFill>
                  <a:srgbClr val="D4A017"/>
                </a:solidFill>
              </a:rPr>
              <a:t>JEAN FOR COUNCIL</a:t>
            </a:r>
            <a:endParaRPr lang="en-US" sz="900" dirty="0"/>
          </a:p>
        </p:txBody>
      </p:sp>
      <p:sp>
        <p:nvSpPr>
          <p:cNvPr id="7" name="Text 5">
            <a:extLst>
              <a:ext uri="{FF2B5EF4-FFF2-40B4-BE49-F238E27FC236}">
                <a16:creationId xmlns:a16="http://schemas.microsoft.com/office/drawing/2014/main" id="{41F65848-329C-19E4-08AA-0CB82E674AD3}"/>
              </a:ext>
            </a:extLst>
          </p:cNvPr>
          <p:cNvSpPr/>
          <p:nvPr/>
        </p:nvSpPr>
        <p:spPr>
          <a:xfrm>
            <a:off x="640080" y="1280159"/>
            <a:ext cx="5120640" cy="658368"/>
          </a:xfrm>
          <a:prstGeom prst="rect">
            <a:avLst/>
          </a:prstGeom>
          <a:noFill/>
          <a:ln/>
        </p:spPr>
        <p:txBody>
          <a:bodyPr wrap="square" rtlCol="0" anchor="ctr"/>
          <a:lstStyle/>
          <a:p>
            <a:pPr marL="0" indent="0">
              <a:buNone/>
            </a:pPr>
            <a:r>
              <a:rPr lang="en-US" sz="8000" b="1" dirty="0">
                <a:solidFill>
                  <a:srgbClr val="FFFFFF"/>
                </a:solidFill>
                <a:latin typeface="Calibri" pitchFamily="34" charset="0"/>
                <a:ea typeface="Calibri" pitchFamily="34" charset="-122"/>
                <a:cs typeface="Calibri" pitchFamily="34" charset="-120"/>
              </a:rPr>
              <a:t>Thank</a:t>
            </a:r>
            <a:endParaRPr lang="en-US" sz="8000" dirty="0"/>
          </a:p>
        </p:txBody>
      </p:sp>
      <p:sp>
        <p:nvSpPr>
          <p:cNvPr id="8" name="Text 6">
            <a:extLst>
              <a:ext uri="{FF2B5EF4-FFF2-40B4-BE49-F238E27FC236}">
                <a16:creationId xmlns:a16="http://schemas.microsoft.com/office/drawing/2014/main" id="{F9D5C2EB-DBDD-B3B0-21B1-433F88A9154F}"/>
              </a:ext>
            </a:extLst>
          </p:cNvPr>
          <p:cNvSpPr/>
          <p:nvPr/>
        </p:nvSpPr>
        <p:spPr>
          <a:xfrm>
            <a:off x="640080" y="2242566"/>
            <a:ext cx="5120640" cy="658368"/>
          </a:xfrm>
          <a:prstGeom prst="rect">
            <a:avLst/>
          </a:prstGeom>
          <a:noFill/>
          <a:ln/>
        </p:spPr>
        <p:txBody>
          <a:bodyPr wrap="square" rtlCol="0" anchor="ctr"/>
          <a:lstStyle/>
          <a:p>
            <a:pPr marL="0" indent="0">
              <a:buNone/>
            </a:pPr>
            <a:r>
              <a:rPr lang="en-US" sz="8000" b="1" dirty="0">
                <a:solidFill>
                  <a:srgbClr val="D4A017"/>
                </a:solidFill>
                <a:latin typeface="Calibri" pitchFamily="34" charset="0"/>
                <a:ea typeface="Calibri" pitchFamily="34" charset="-122"/>
                <a:cs typeface="Calibri" pitchFamily="34" charset="-120"/>
              </a:rPr>
              <a:t>You</a:t>
            </a:r>
            <a:endParaRPr lang="en-US" sz="8000" dirty="0"/>
          </a:p>
        </p:txBody>
      </p:sp>
      <p:sp>
        <p:nvSpPr>
          <p:cNvPr id="9" name="Shape 7">
            <a:extLst>
              <a:ext uri="{FF2B5EF4-FFF2-40B4-BE49-F238E27FC236}">
                <a16:creationId xmlns:a16="http://schemas.microsoft.com/office/drawing/2014/main" id="{72F4BD85-5A15-93DC-8C5B-63D6ED41F089}"/>
              </a:ext>
            </a:extLst>
          </p:cNvPr>
          <p:cNvSpPr/>
          <p:nvPr/>
        </p:nvSpPr>
        <p:spPr>
          <a:xfrm>
            <a:off x="640080" y="3204973"/>
            <a:ext cx="3657600" cy="36576"/>
          </a:xfrm>
          <a:prstGeom prst="rect">
            <a:avLst/>
          </a:prstGeom>
          <a:solidFill>
            <a:srgbClr val="D4A017"/>
          </a:solidFill>
          <a:ln w="12700">
            <a:solidFill>
              <a:srgbClr val="D4A017"/>
            </a:solidFill>
            <a:prstDash val="solid"/>
          </a:ln>
        </p:spPr>
        <p:txBody>
          <a:bodyPr/>
          <a:lstStyle/>
          <a:p>
            <a:endParaRPr lang="en-US"/>
          </a:p>
        </p:txBody>
      </p:sp>
      <p:sp>
        <p:nvSpPr>
          <p:cNvPr id="10" name="Text 8">
            <a:extLst>
              <a:ext uri="{FF2B5EF4-FFF2-40B4-BE49-F238E27FC236}">
                <a16:creationId xmlns:a16="http://schemas.microsoft.com/office/drawing/2014/main" id="{562CE205-9309-57B2-ACC1-B2FAD117A917}"/>
              </a:ext>
            </a:extLst>
          </p:cNvPr>
          <p:cNvSpPr/>
          <p:nvPr/>
        </p:nvSpPr>
        <p:spPr>
          <a:xfrm>
            <a:off x="640080" y="3349614"/>
            <a:ext cx="5291051" cy="1027453"/>
          </a:xfrm>
          <a:prstGeom prst="rect">
            <a:avLst/>
          </a:prstGeom>
          <a:noFill/>
          <a:ln/>
        </p:spPr>
        <p:txBody>
          <a:bodyPr wrap="square" rtlCol="0" anchor="ctr"/>
          <a:lstStyle/>
          <a:p>
            <a:pPr marL="0" indent="0">
              <a:buNone/>
            </a:pPr>
            <a:r>
              <a:rPr lang="en-US" sz="1400" i="1" dirty="0">
                <a:solidFill>
                  <a:srgbClr val="7BBFB0"/>
                </a:solidFill>
                <a:latin typeface="Calibri" pitchFamily="34" charset="0"/>
                <a:ea typeface="Calibri" pitchFamily="34" charset="-122"/>
                <a:cs typeface="Calibri" pitchFamily="34" charset="-120"/>
              </a:rPr>
              <a:t>Questions, please feel free to…</a:t>
            </a:r>
          </a:p>
          <a:p>
            <a:pPr marL="0" indent="0">
              <a:buNone/>
            </a:pPr>
            <a:endParaRPr lang="en-US" sz="1400" i="1" dirty="0">
              <a:solidFill>
                <a:srgbClr val="7BBFB0"/>
              </a:solidFill>
              <a:latin typeface="Calibri" pitchFamily="34" charset="0"/>
              <a:ea typeface="Calibri" pitchFamily="34" charset="-122"/>
              <a:cs typeface="Calibri" pitchFamily="34" charset="-120"/>
            </a:endParaRPr>
          </a:p>
          <a:p>
            <a:pPr marL="0" indent="0">
              <a:buNone/>
            </a:pPr>
            <a:r>
              <a:rPr lang="en-US" sz="1400" i="1" dirty="0">
                <a:solidFill>
                  <a:srgbClr val="7BBFB0"/>
                </a:solidFill>
                <a:latin typeface="Calibri" pitchFamily="34" charset="0"/>
                <a:ea typeface="Calibri" pitchFamily="34" charset="-122"/>
                <a:cs typeface="Calibri" pitchFamily="34" charset="-120"/>
              </a:rPr>
              <a:t> Email: </a:t>
            </a:r>
            <a:r>
              <a:rPr lang="en-US" sz="1400" i="1" dirty="0" err="1">
                <a:solidFill>
                  <a:srgbClr val="7BBFB0"/>
                </a:solidFill>
                <a:latin typeface="Calibri" pitchFamily="34" charset="0"/>
                <a:ea typeface="Calibri" pitchFamily="34" charset="-122"/>
                <a:cs typeface="Calibri" pitchFamily="34" charset="-120"/>
              </a:rPr>
              <a:t>jean@jeanforcouncil.com</a:t>
            </a:r>
            <a:endParaRPr lang="en-US" sz="1400" i="1" dirty="0">
              <a:solidFill>
                <a:srgbClr val="7BBFB0"/>
              </a:solidFill>
              <a:latin typeface="Calibri" pitchFamily="34" charset="0"/>
              <a:ea typeface="Calibri" pitchFamily="34" charset="-122"/>
              <a:cs typeface="Calibri" pitchFamily="34" charset="-120"/>
            </a:endParaRPr>
          </a:p>
          <a:p>
            <a:pPr marL="0" indent="0">
              <a:buNone/>
            </a:pPr>
            <a:r>
              <a:rPr lang="en-US" sz="1400" i="1" dirty="0">
                <a:solidFill>
                  <a:srgbClr val="7BBFB0"/>
                </a:solidFill>
                <a:latin typeface="Calibri" pitchFamily="34" charset="0"/>
                <a:ea typeface="Calibri" pitchFamily="34" charset="-122"/>
                <a:cs typeface="Calibri" pitchFamily="34" charset="-120"/>
              </a:rPr>
              <a:t> </a:t>
            </a:r>
          </a:p>
          <a:p>
            <a:pPr marL="0" indent="0">
              <a:buNone/>
            </a:pPr>
            <a:r>
              <a:rPr lang="en-US" sz="1400" i="1" dirty="0">
                <a:solidFill>
                  <a:srgbClr val="7BBFB0"/>
                </a:solidFill>
                <a:latin typeface="Calibri" pitchFamily="34" charset="0"/>
                <a:ea typeface="Calibri" pitchFamily="34" charset="-122"/>
                <a:cs typeface="Calibri" pitchFamily="34" charset="-120"/>
              </a:rPr>
              <a:t>Call: 928.301.3391</a:t>
            </a:r>
          </a:p>
        </p:txBody>
      </p:sp>
      <p:sp>
        <p:nvSpPr>
          <p:cNvPr id="13" name="Text 11">
            <a:extLst>
              <a:ext uri="{FF2B5EF4-FFF2-40B4-BE49-F238E27FC236}">
                <a16:creationId xmlns:a16="http://schemas.microsoft.com/office/drawing/2014/main" id="{68C67ED4-E89D-9A52-9B16-D46C8B9F2FB5}"/>
              </a:ext>
            </a:extLst>
          </p:cNvPr>
          <p:cNvSpPr/>
          <p:nvPr/>
        </p:nvSpPr>
        <p:spPr>
          <a:xfrm>
            <a:off x="6254496" y="841248"/>
            <a:ext cx="2578608" cy="347472"/>
          </a:xfrm>
          <a:prstGeom prst="rect">
            <a:avLst/>
          </a:prstGeom>
          <a:noFill/>
          <a:ln/>
        </p:spPr>
        <p:txBody>
          <a:bodyPr wrap="square" rtlCol="0" anchor="ctr"/>
          <a:lstStyle/>
          <a:p>
            <a:pPr marL="0" indent="0">
              <a:buNone/>
            </a:pPr>
            <a:endParaRPr lang="en-US" sz="1500" dirty="0"/>
          </a:p>
        </p:txBody>
      </p:sp>
      <p:sp>
        <p:nvSpPr>
          <p:cNvPr id="14" name="Text 12">
            <a:extLst>
              <a:ext uri="{FF2B5EF4-FFF2-40B4-BE49-F238E27FC236}">
                <a16:creationId xmlns:a16="http://schemas.microsoft.com/office/drawing/2014/main" id="{5DDACEA8-0D43-0E10-6BA5-4E74B6CD8760}"/>
              </a:ext>
            </a:extLst>
          </p:cNvPr>
          <p:cNvSpPr/>
          <p:nvPr/>
        </p:nvSpPr>
        <p:spPr>
          <a:xfrm>
            <a:off x="6254496" y="1188720"/>
            <a:ext cx="2578608" cy="256032"/>
          </a:xfrm>
          <a:prstGeom prst="rect">
            <a:avLst/>
          </a:prstGeom>
          <a:noFill/>
          <a:ln/>
        </p:spPr>
        <p:txBody>
          <a:bodyPr wrap="square" rtlCol="0" anchor="ctr"/>
          <a:lstStyle/>
          <a:p>
            <a:pPr marL="0" indent="0">
              <a:buNone/>
            </a:pPr>
            <a:endParaRPr lang="en-US" sz="1000" dirty="0"/>
          </a:p>
        </p:txBody>
      </p:sp>
      <p:sp>
        <p:nvSpPr>
          <p:cNvPr id="16" name="Text 14">
            <a:extLst>
              <a:ext uri="{FF2B5EF4-FFF2-40B4-BE49-F238E27FC236}">
                <a16:creationId xmlns:a16="http://schemas.microsoft.com/office/drawing/2014/main" id="{DA65FEC9-659A-9C55-53EE-F434EFEAFE8F}"/>
              </a:ext>
            </a:extLst>
          </p:cNvPr>
          <p:cNvSpPr/>
          <p:nvPr/>
        </p:nvSpPr>
        <p:spPr>
          <a:xfrm>
            <a:off x="6254496" y="1554480"/>
            <a:ext cx="2395728" cy="201168"/>
          </a:xfrm>
          <a:prstGeom prst="rect">
            <a:avLst/>
          </a:prstGeom>
          <a:noFill/>
          <a:ln/>
        </p:spPr>
        <p:txBody>
          <a:bodyPr wrap="square" rtlCol="0" anchor="ctr"/>
          <a:lstStyle/>
          <a:p>
            <a:pPr marL="0" indent="0">
              <a:buNone/>
            </a:pPr>
            <a:endParaRPr lang="en-US" sz="850" dirty="0"/>
          </a:p>
        </p:txBody>
      </p:sp>
      <p:sp>
        <p:nvSpPr>
          <p:cNvPr id="19" name="Text 17">
            <a:extLst>
              <a:ext uri="{FF2B5EF4-FFF2-40B4-BE49-F238E27FC236}">
                <a16:creationId xmlns:a16="http://schemas.microsoft.com/office/drawing/2014/main" id="{19869B08-3240-6C3C-8DDD-F83FBB832917}"/>
              </a:ext>
            </a:extLst>
          </p:cNvPr>
          <p:cNvSpPr/>
          <p:nvPr/>
        </p:nvSpPr>
        <p:spPr>
          <a:xfrm>
            <a:off x="6254496" y="2121408"/>
            <a:ext cx="2578608" cy="347472"/>
          </a:xfrm>
          <a:prstGeom prst="rect">
            <a:avLst/>
          </a:prstGeom>
          <a:noFill/>
          <a:ln/>
        </p:spPr>
        <p:txBody>
          <a:bodyPr wrap="square" rtlCol="0" anchor="ctr"/>
          <a:lstStyle/>
          <a:p>
            <a:pPr marL="0" indent="0">
              <a:buNone/>
            </a:pPr>
            <a:endParaRPr lang="en-US" sz="1500" dirty="0"/>
          </a:p>
        </p:txBody>
      </p:sp>
      <p:sp>
        <p:nvSpPr>
          <p:cNvPr id="20" name="Text 18">
            <a:extLst>
              <a:ext uri="{FF2B5EF4-FFF2-40B4-BE49-F238E27FC236}">
                <a16:creationId xmlns:a16="http://schemas.microsoft.com/office/drawing/2014/main" id="{782D629E-CD30-5978-6CEF-7AA257AD0BB3}"/>
              </a:ext>
            </a:extLst>
          </p:cNvPr>
          <p:cNvSpPr/>
          <p:nvPr/>
        </p:nvSpPr>
        <p:spPr>
          <a:xfrm>
            <a:off x="6254496" y="2468880"/>
            <a:ext cx="2578608" cy="256032"/>
          </a:xfrm>
          <a:prstGeom prst="rect">
            <a:avLst/>
          </a:prstGeom>
          <a:noFill/>
          <a:ln/>
        </p:spPr>
        <p:txBody>
          <a:bodyPr wrap="square" rtlCol="0" anchor="ctr"/>
          <a:lstStyle/>
          <a:p>
            <a:pPr marL="0" indent="0">
              <a:buNone/>
            </a:pPr>
            <a:endParaRPr lang="en-US" sz="1000" dirty="0"/>
          </a:p>
        </p:txBody>
      </p:sp>
      <p:sp>
        <p:nvSpPr>
          <p:cNvPr id="22" name="Text 20">
            <a:extLst>
              <a:ext uri="{FF2B5EF4-FFF2-40B4-BE49-F238E27FC236}">
                <a16:creationId xmlns:a16="http://schemas.microsoft.com/office/drawing/2014/main" id="{C3E24DB2-6CF5-9056-13BA-48B26AC592CD}"/>
              </a:ext>
            </a:extLst>
          </p:cNvPr>
          <p:cNvSpPr/>
          <p:nvPr/>
        </p:nvSpPr>
        <p:spPr>
          <a:xfrm>
            <a:off x="6254496" y="2834640"/>
            <a:ext cx="2395728" cy="201168"/>
          </a:xfrm>
          <a:prstGeom prst="rect">
            <a:avLst/>
          </a:prstGeom>
          <a:noFill/>
          <a:ln/>
        </p:spPr>
        <p:txBody>
          <a:bodyPr wrap="square" rtlCol="0" anchor="ctr"/>
          <a:lstStyle/>
          <a:p>
            <a:pPr marL="0" indent="0">
              <a:buNone/>
            </a:pPr>
            <a:endParaRPr lang="en-US" sz="850" dirty="0"/>
          </a:p>
        </p:txBody>
      </p:sp>
      <p:sp>
        <p:nvSpPr>
          <p:cNvPr id="25" name="Text 23">
            <a:extLst>
              <a:ext uri="{FF2B5EF4-FFF2-40B4-BE49-F238E27FC236}">
                <a16:creationId xmlns:a16="http://schemas.microsoft.com/office/drawing/2014/main" id="{A933CA35-F354-D586-4870-CBF09A2E3FCB}"/>
              </a:ext>
            </a:extLst>
          </p:cNvPr>
          <p:cNvSpPr/>
          <p:nvPr/>
        </p:nvSpPr>
        <p:spPr>
          <a:xfrm>
            <a:off x="6254496" y="3401568"/>
            <a:ext cx="2578608" cy="347472"/>
          </a:xfrm>
          <a:prstGeom prst="rect">
            <a:avLst/>
          </a:prstGeom>
          <a:noFill/>
          <a:ln/>
        </p:spPr>
        <p:txBody>
          <a:bodyPr wrap="square" rtlCol="0" anchor="ctr"/>
          <a:lstStyle/>
          <a:p>
            <a:pPr marL="0" indent="0">
              <a:buNone/>
            </a:pPr>
            <a:endParaRPr lang="en-US" sz="1500" dirty="0"/>
          </a:p>
        </p:txBody>
      </p:sp>
      <p:sp>
        <p:nvSpPr>
          <p:cNvPr id="26" name="Text 24">
            <a:extLst>
              <a:ext uri="{FF2B5EF4-FFF2-40B4-BE49-F238E27FC236}">
                <a16:creationId xmlns:a16="http://schemas.microsoft.com/office/drawing/2014/main" id="{F5246DC1-4276-91CE-8FC0-A90787E69FE5}"/>
              </a:ext>
            </a:extLst>
          </p:cNvPr>
          <p:cNvSpPr/>
          <p:nvPr/>
        </p:nvSpPr>
        <p:spPr>
          <a:xfrm>
            <a:off x="6254496" y="3749040"/>
            <a:ext cx="2578608" cy="256032"/>
          </a:xfrm>
          <a:prstGeom prst="rect">
            <a:avLst/>
          </a:prstGeom>
          <a:noFill/>
          <a:ln/>
        </p:spPr>
        <p:txBody>
          <a:bodyPr wrap="square" rtlCol="0" anchor="ctr"/>
          <a:lstStyle/>
          <a:p>
            <a:pPr marL="0" indent="0">
              <a:buNone/>
            </a:pPr>
            <a:endParaRPr lang="en-US" sz="1000" dirty="0"/>
          </a:p>
        </p:txBody>
      </p:sp>
      <p:sp>
        <p:nvSpPr>
          <p:cNvPr id="28" name="Text 26">
            <a:extLst>
              <a:ext uri="{FF2B5EF4-FFF2-40B4-BE49-F238E27FC236}">
                <a16:creationId xmlns:a16="http://schemas.microsoft.com/office/drawing/2014/main" id="{24FD9474-675C-D8A8-D23C-99BAC1FECCF3}"/>
              </a:ext>
            </a:extLst>
          </p:cNvPr>
          <p:cNvSpPr/>
          <p:nvPr/>
        </p:nvSpPr>
        <p:spPr>
          <a:xfrm>
            <a:off x="6254496" y="4114800"/>
            <a:ext cx="2395728" cy="201168"/>
          </a:xfrm>
          <a:prstGeom prst="rect">
            <a:avLst/>
          </a:prstGeom>
          <a:noFill/>
          <a:ln/>
        </p:spPr>
        <p:txBody>
          <a:bodyPr wrap="square" rtlCol="0" anchor="ctr"/>
          <a:lstStyle/>
          <a:p>
            <a:pPr marL="0" indent="0">
              <a:buNone/>
            </a:pPr>
            <a:endParaRPr lang="en-US" sz="850" dirty="0"/>
          </a:p>
        </p:txBody>
      </p:sp>
    </p:spTree>
    <p:extLst>
      <p:ext uri="{BB962C8B-B14F-4D97-AF65-F5344CB8AC3E}">
        <p14:creationId xmlns:p14="http://schemas.microsoft.com/office/powerpoint/2010/main" val="2771044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12">
    <p:bg>
      <p:bgPr>
        <a:solidFill>
          <a:srgbClr val="1A3A4A"/>
        </a:solidFill>
        <a:effectLst/>
      </p:bgPr>
    </p:bg>
    <p:spTree>
      <p:nvGrpSpPr>
        <p:cNvPr id="1" name=""/>
        <p:cNvGrpSpPr/>
        <p:nvPr/>
      </p:nvGrpSpPr>
      <p:grpSpPr>
        <a:xfrm>
          <a:off x="0" y="0"/>
          <a:ext cx="0" cy="0"/>
          <a:chOff x="0" y="0"/>
          <a:chExt cx="0" cy="0"/>
        </a:xfrm>
      </p:grpSpPr>
      <p:sp>
        <p:nvSpPr>
          <p:cNvPr id="2" name="Shape 0"/>
          <p:cNvSpPr/>
          <p:nvPr/>
        </p:nvSpPr>
        <p:spPr>
          <a:xfrm>
            <a:off x="0" y="0"/>
            <a:ext cx="64008" cy="5143500"/>
          </a:xfrm>
          <a:prstGeom prst="rect">
            <a:avLst/>
          </a:prstGeom>
          <a:solidFill>
            <a:srgbClr val="2BAE8E"/>
          </a:solidFill>
          <a:ln w="12700">
            <a:solidFill>
              <a:srgbClr val="2BAE8E"/>
            </a:solidFill>
            <a:prstDash val="solid"/>
          </a:ln>
        </p:spPr>
        <p:txBody>
          <a:bodyPr/>
          <a:lstStyle/>
          <a:p>
            <a:endParaRPr lang="en-US"/>
          </a:p>
        </p:txBody>
      </p:sp>
      <p:sp>
        <p:nvSpPr>
          <p:cNvPr id="3" name="Text 1"/>
          <p:cNvSpPr/>
          <p:nvPr/>
        </p:nvSpPr>
        <p:spPr>
          <a:xfrm>
            <a:off x="201168" y="146304"/>
            <a:ext cx="8778240" cy="182880"/>
          </a:xfrm>
          <a:prstGeom prst="rect">
            <a:avLst/>
          </a:prstGeom>
          <a:noFill/>
          <a:ln/>
        </p:spPr>
        <p:txBody>
          <a:bodyPr wrap="square" rtlCol="0" anchor="ctr"/>
          <a:lstStyle/>
          <a:p>
            <a:pPr marL="0" indent="0">
              <a:buNone/>
            </a:pPr>
            <a:r>
              <a:rPr lang="en-US" sz="700" b="1" kern="0" spc="250" dirty="0">
                <a:solidFill>
                  <a:srgbClr val="2BAE8E"/>
                </a:solidFill>
              </a:rPr>
              <a:t>JEAN FOR COUNCIL ·  FISCAL LEADERSHIP</a:t>
            </a:r>
            <a:endParaRPr lang="en-US" sz="700" dirty="0"/>
          </a:p>
        </p:txBody>
      </p:sp>
      <p:sp>
        <p:nvSpPr>
          <p:cNvPr id="4" name="Text 2"/>
          <p:cNvSpPr/>
          <p:nvPr/>
        </p:nvSpPr>
        <p:spPr>
          <a:xfrm>
            <a:off x="201168" y="310896"/>
            <a:ext cx="8778240" cy="493776"/>
          </a:xfrm>
          <a:prstGeom prst="rect">
            <a:avLst/>
          </a:prstGeom>
          <a:noFill/>
          <a:ln/>
        </p:spPr>
        <p:txBody>
          <a:bodyPr wrap="square" rtlCol="0" anchor="ctr"/>
          <a:lstStyle/>
          <a:p>
            <a:pPr marL="0" indent="0">
              <a:buNone/>
            </a:pPr>
            <a:r>
              <a:rPr lang="en-US" sz="3000" b="1" dirty="0">
                <a:solidFill>
                  <a:srgbClr val="FFFFFF"/>
                </a:solidFill>
                <a:latin typeface="Calibri" pitchFamily="34" charset="0"/>
                <a:ea typeface="Calibri" pitchFamily="34" charset="-122"/>
                <a:cs typeface="Calibri" pitchFamily="34" charset="-120"/>
              </a:rPr>
              <a:t>Private-Sector Discipline. Public Accountability.</a:t>
            </a:r>
            <a:endParaRPr lang="en-US" sz="3000" dirty="0"/>
          </a:p>
        </p:txBody>
      </p:sp>
      <p:sp>
        <p:nvSpPr>
          <p:cNvPr id="5" name="Text 3"/>
          <p:cNvSpPr/>
          <p:nvPr/>
        </p:nvSpPr>
        <p:spPr>
          <a:xfrm>
            <a:off x="201168" y="804672"/>
            <a:ext cx="8778240" cy="237744"/>
          </a:xfrm>
          <a:prstGeom prst="rect">
            <a:avLst/>
          </a:prstGeom>
          <a:noFill/>
          <a:ln/>
        </p:spPr>
        <p:txBody>
          <a:bodyPr wrap="square" rtlCol="0" anchor="ctr"/>
          <a:lstStyle/>
          <a:p>
            <a:pPr marL="0" indent="0">
              <a:buNone/>
            </a:pPr>
            <a:r>
              <a:rPr lang="en-US" sz="1200" i="1" dirty="0">
                <a:solidFill>
                  <a:srgbClr val="7BBFB0"/>
                </a:solidFill>
                <a:latin typeface="Calibri" pitchFamily="34" charset="0"/>
                <a:ea typeface="Calibri" pitchFamily="34" charset="-122"/>
                <a:cs typeface="Calibri" pitchFamily="34" charset="-120"/>
              </a:rPr>
              <a:t>The budget process I’ve watched for two years isn’t good enough. I know how to fix it.</a:t>
            </a:r>
            <a:endParaRPr lang="en-US" sz="1200" dirty="0"/>
          </a:p>
        </p:txBody>
      </p:sp>
      <p:sp>
        <p:nvSpPr>
          <p:cNvPr id="6" name="Shape 4"/>
          <p:cNvSpPr/>
          <p:nvPr/>
        </p:nvSpPr>
        <p:spPr>
          <a:xfrm>
            <a:off x="201168" y="1097280"/>
            <a:ext cx="8778240" cy="18288"/>
          </a:xfrm>
          <a:prstGeom prst="rect">
            <a:avLst/>
          </a:prstGeom>
          <a:solidFill>
            <a:srgbClr val="2BAE8E">
              <a:alpha val="45000"/>
            </a:srgbClr>
          </a:solidFill>
          <a:ln w="12700">
            <a:solidFill>
              <a:srgbClr val="2BAE8E">
                <a:alpha val="45000"/>
              </a:srgbClr>
            </a:solidFill>
            <a:prstDash val="solid"/>
          </a:ln>
        </p:spPr>
        <p:txBody>
          <a:bodyPr/>
          <a:lstStyle/>
          <a:p>
            <a:endParaRPr lang="en-US"/>
          </a:p>
        </p:txBody>
      </p:sp>
      <p:sp>
        <p:nvSpPr>
          <p:cNvPr id="7" name="Shape 5"/>
          <p:cNvSpPr/>
          <p:nvPr/>
        </p:nvSpPr>
        <p:spPr>
          <a:xfrm>
            <a:off x="201168" y="1188720"/>
            <a:ext cx="2791968" cy="3767328"/>
          </a:xfrm>
          <a:prstGeom prst="rect">
            <a:avLst/>
          </a:prstGeom>
          <a:solidFill>
            <a:srgbClr val="0A1820"/>
          </a:solidFill>
          <a:ln w="12700">
            <a:solidFill>
              <a:srgbClr val="2BAE8E">
                <a:alpha val="25000"/>
              </a:srgbClr>
            </a:solidFill>
            <a:prstDash val="solid"/>
          </a:ln>
        </p:spPr>
        <p:txBody>
          <a:bodyPr/>
          <a:lstStyle/>
          <a:p>
            <a:endParaRPr lang="en-US"/>
          </a:p>
        </p:txBody>
      </p:sp>
      <p:sp>
        <p:nvSpPr>
          <p:cNvPr id="8" name="Shape 6"/>
          <p:cNvSpPr/>
          <p:nvPr/>
        </p:nvSpPr>
        <p:spPr>
          <a:xfrm>
            <a:off x="201168" y="1188720"/>
            <a:ext cx="2791968" cy="45720"/>
          </a:xfrm>
          <a:prstGeom prst="rect">
            <a:avLst/>
          </a:prstGeom>
          <a:solidFill>
            <a:srgbClr val="2BAE8E"/>
          </a:solidFill>
          <a:ln w="12700">
            <a:solidFill>
              <a:srgbClr val="2BAE8E"/>
            </a:solidFill>
            <a:prstDash val="solid"/>
          </a:ln>
        </p:spPr>
        <p:txBody>
          <a:bodyPr/>
          <a:lstStyle/>
          <a:p>
            <a:endParaRPr lang="en-US"/>
          </a:p>
        </p:txBody>
      </p:sp>
      <p:sp>
        <p:nvSpPr>
          <p:cNvPr id="9" name="Text 7"/>
          <p:cNvSpPr/>
          <p:nvPr/>
        </p:nvSpPr>
        <p:spPr>
          <a:xfrm>
            <a:off x="329184" y="1280160"/>
            <a:ext cx="2572512" cy="182880"/>
          </a:xfrm>
          <a:prstGeom prst="rect">
            <a:avLst/>
          </a:prstGeom>
          <a:noFill/>
          <a:ln/>
        </p:spPr>
        <p:txBody>
          <a:bodyPr wrap="square" rtlCol="0" anchor="ctr"/>
          <a:lstStyle/>
          <a:p>
            <a:pPr marL="0" indent="0">
              <a:buNone/>
            </a:pPr>
            <a:r>
              <a:rPr lang="en-US" sz="750" b="1" kern="0" spc="150" dirty="0">
                <a:solidFill>
                  <a:srgbClr val="2BAE8E"/>
                </a:solidFill>
              </a:rPr>
              <a:t>THE QUALIFICATION</a:t>
            </a:r>
            <a:endParaRPr lang="en-US" sz="750" dirty="0"/>
          </a:p>
        </p:txBody>
      </p:sp>
      <p:sp>
        <p:nvSpPr>
          <p:cNvPr id="10" name="Text 8"/>
          <p:cNvSpPr/>
          <p:nvPr/>
        </p:nvSpPr>
        <p:spPr>
          <a:xfrm>
            <a:off x="329184" y="1463040"/>
            <a:ext cx="2572512" cy="512064"/>
          </a:xfrm>
          <a:prstGeom prst="rect">
            <a:avLst/>
          </a:prstGeom>
          <a:noFill/>
          <a:ln/>
        </p:spPr>
        <p:txBody>
          <a:bodyPr wrap="square" rtlCol="0" anchor="t"/>
          <a:lstStyle/>
          <a:p>
            <a:pPr marL="0" indent="0">
              <a:buNone/>
            </a:pPr>
            <a:r>
              <a:rPr lang="en-US" sz="1150" b="1" dirty="0">
                <a:solidFill>
                  <a:srgbClr val="FFFFFF"/>
                </a:solidFill>
                <a:latin typeface="Calibri" pitchFamily="34" charset="0"/>
                <a:ea typeface="Calibri" pitchFamily="34" charset="-122"/>
                <a:cs typeface="Calibri" pitchFamily="34" charset="-120"/>
              </a:rPr>
              <a:t>Why I Can Do This</a:t>
            </a:r>
            <a:endParaRPr lang="en-US" sz="1150" dirty="0"/>
          </a:p>
        </p:txBody>
      </p:sp>
      <p:sp>
        <p:nvSpPr>
          <p:cNvPr id="11" name="Shape 9"/>
          <p:cNvSpPr/>
          <p:nvPr/>
        </p:nvSpPr>
        <p:spPr>
          <a:xfrm>
            <a:off x="329184" y="2011680"/>
            <a:ext cx="2535936" cy="9144"/>
          </a:xfrm>
          <a:prstGeom prst="rect">
            <a:avLst/>
          </a:prstGeom>
          <a:solidFill>
            <a:srgbClr val="2BAE8E">
              <a:alpha val="35000"/>
            </a:srgbClr>
          </a:solidFill>
          <a:ln w="12700">
            <a:solidFill>
              <a:srgbClr val="2BAE8E">
                <a:alpha val="35000"/>
              </a:srgbClr>
            </a:solidFill>
            <a:prstDash val="solid"/>
          </a:ln>
        </p:spPr>
        <p:txBody>
          <a:bodyPr/>
          <a:lstStyle/>
          <a:p>
            <a:endParaRPr lang="en-US"/>
          </a:p>
        </p:txBody>
      </p:sp>
      <p:sp>
        <p:nvSpPr>
          <p:cNvPr id="12" name="Text 10"/>
          <p:cNvSpPr/>
          <p:nvPr/>
        </p:nvSpPr>
        <p:spPr>
          <a:xfrm>
            <a:off x="310896" y="2066544"/>
            <a:ext cx="2590800" cy="2798064"/>
          </a:xfrm>
          <a:prstGeom prst="rect">
            <a:avLst/>
          </a:prstGeom>
          <a:noFill/>
          <a:ln/>
        </p:spPr>
        <p:txBody>
          <a:bodyPr wrap="square" rtlCol="0" anchor="t"/>
          <a:lstStyle/>
          <a:p>
            <a:pPr marL="342900" indent="-342900">
              <a:spcAft>
                <a:spcPts val="400"/>
              </a:spcAft>
              <a:buSzPct val="100000"/>
              <a:buChar char="•"/>
            </a:pPr>
            <a:r>
              <a:rPr lang="en-US" sz="950" dirty="0">
                <a:solidFill>
                  <a:srgbClr val="7BBFB0"/>
                </a:solidFill>
                <a:latin typeface="Calibri" pitchFamily="34" charset="0"/>
                <a:ea typeface="Calibri" pitchFamily="34" charset="-122"/>
                <a:cs typeface="Calibri" pitchFamily="34" charset="-120"/>
              </a:rPr>
              <a:t>Concurrently runs 5 businesses across hospitality, real estate, accounting, and investment advisory.</a:t>
            </a:r>
            <a:endParaRPr lang="en-US" sz="950" dirty="0"/>
          </a:p>
          <a:p>
            <a:pPr marL="342900" indent="-342900">
              <a:spcAft>
                <a:spcPts val="400"/>
              </a:spcAft>
              <a:buSzPct val="100000"/>
              <a:buChar char="•"/>
            </a:pPr>
            <a:r>
              <a:rPr lang="en-US" sz="950" dirty="0">
                <a:solidFill>
                  <a:srgbClr val="7BBFB0"/>
                </a:solidFill>
                <a:latin typeface="Calibri" pitchFamily="34" charset="0"/>
                <a:ea typeface="Calibri" pitchFamily="34" charset="-122"/>
                <a:cs typeface="Calibri" pitchFamily="34" charset="-120"/>
              </a:rPr>
              <a:t>Built organizational systems and documented processes for each, accountability is not optional</a:t>
            </a:r>
            <a:endParaRPr lang="en-US" sz="950" dirty="0"/>
          </a:p>
          <a:p>
            <a:pPr marL="342900" indent="-342900">
              <a:spcAft>
                <a:spcPts val="400"/>
              </a:spcAft>
              <a:buSzPct val="100000"/>
              <a:buChar char="•"/>
            </a:pPr>
            <a:r>
              <a:rPr lang="en-US" sz="950" dirty="0">
                <a:solidFill>
                  <a:srgbClr val="7BBFB0"/>
                </a:solidFill>
                <a:latin typeface="Calibri" pitchFamily="34" charset="0"/>
                <a:ea typeface="Calibri" pitchFamily="34" charset="-122"/>
                <a:cs typeface="Calibri" pitchFamily="34" charset="-120"/>
              </a:rPr>
              <a:t>11 years of complex financial analysis as  an accountant: entities, trusts, partnerships, individuals</a:t>
            </a:r>
            <a:endParaRPr lang="en-US" sz="950" dirty="0"/>
          </a:p>
          <a:p>
            <a:pPr marL="342900" indent="-342900">
              <a:spcAft>
                <a:spcPts val="400"/>
              </a:spcAft>
              <a:buSzPct val="100000"/>
              <a:buChar char="•"/>
            </a:pPr>
            <a:r>
              <a:rPr lang="en-US" sz="950" dirty="0">
                <a:solidFill>
                  <a:srgbClr val="7BBFB0"/>
                </a:solidFill>
                <a:latin typeface="Calibri" pitchFamily="34" charset="0"/>
                <a:ea typeface="Calibri" pitchFamily="34" charset="-122"/>
                <a:cs typeface="Calibri" pitchFamily="34" charset="-120"/>
              </a:rPr>
              <a:t>Registered Investment Advisor operating under fiduciary duty — legal obligation to act in clients’ best interest, not his own</a:t>
            </a:r>
            <a:endParaRPr lang="en-US" sz="950" dirty="0"/>
          </a:p>
          <a:p>
            <a:pPr marL="342900" indent="-342900">
              <a:spcAft>
                <a:spcPts val="400"/>
              </a:spcAft>
              <a:buSzPct val="100000"/>
              <a:buChar char="•"/>
            </a:pPr>
            <a:r>
              <a:rPr lang="en-US" sz="950" b="1" dirty="0">
                <a:solidFill>
                  <a:srgbClr val="FFFFFF"/>
                </a:solidFill>
                <a:latin typeface="Calibri" pitchFamily="34" charset="0"/>
                <a:ea typeface="Calibri" pitchFamily="34" charset="-122"/>
                <a:cs typeface="Calibri" pitchFamily="34" charset="-120"/>
              </a:rPr>
              <a:t>Has personally audited, built financials, forecasts, projections, and performance dashboards for my businesses as well as hundreds of clients. I will bring the same discipline to city hall.</a:t>
            </a:r>
            <a:endParaRPr lang="en-US" sz="950" dirty="0"/>
          </a:p>
        </p:txBody>
      </p:sp>
      <p:sp>
        <p:nvSpPr>
          <p:cNvPr id="13" name="Shape 11"/>
          <p:cNvSpPr/>
          <p:nvPr/>
        </p:nvSpPr>
        <p:spPr>
          <a:xfrm>
            <a:off x="3194304" y="1188720"/>
            <a:ext cx="2791968" cy="3767328"/>
          </a:xfrm>
          <a:prstGeom prst="rect">
            <a:avLst/>
          </a:prstGeom>
          <a:solidFill>
            <a:srgbClr val="0A1820"/>
          </a:solidFill>
          <a:ln w="12700">
            <a:solidFill>
              <a:srgbClr val="E07B4F">
                <a:alpha val="25000"/>
              </a:srgbClr>
            </a:solidFill>
            <a:prstDash val="solid"/>
          </a:ln>
        </p:spPr>
        <p:txBody>
          <a:bodyPr/>
          <a:lstStyle/>
          <a:p>
            <a:endParaRPr lang="en-US"/>
          </a:p>
        </p:txBody>
      </p:sp>
      <p:sp>
        <p:nvSpPr>
          <p:cNvPr id="14" name="Shape 12"/>
          <p:cNvSpPr/>
          <p:nvPr/>
        </p:nvSpPr>
        <p:spPr>
          <a:xfrm>
            <a:off x="3194304" y="1188720"/>
            <a:ext cx="2791968" cy="45720"/>
          </a:xfrm>
          <a:prstGeom prst="rect">
            <a:avLst/>
          </a:prstGeom>
          <a:solidFill>
            <a:srgbClr val="E07B4F"/>
          </a:solidFill>
          <a:ln w="12700">
            <a:solidFill>
              <a:srgbClr val="E07B4F"/>
            </a:solidFill>
            <a:prstDash val="solid"/>
          </a:ln>
        </p:spPr>
        <p:txBody>
          <a:bodyPr/>
          <a:lstStyle/>
          <a:p>
            <a:endParaRPr lang="en-US"/>
          </a:p>
        </p:txBody>
      </p:sp>
      <p:sp>
        <p:nvSpPr>
          <p:cNvPr id="15" name="Text 13"/>
          <p:cNvSpPr/>
          <p:nvPr/>
        </p:nvSpPr>
        <p:spPr>
          <a:xfrm>
            <a:off x="3322320" y="1280160"/>
            <a:ext cx="2572512" cy="182880"/>
          </a:xfrm>
          <a:prstGeom prst="rect">
            <a:avLst/>
          </a:prstGeom>
          <a:noFill/>
          <a:ln/>
        </p:spPr>
        <p:txBody>
          <a:bodyPr wrap="square" rtlCol="0" anchor="ctr"/>
          <a:lstStyle/>
          <a:p>
            <a:pPr marL="0" indent="0">
              <a:buNone/>
            </a:pPr>
            <a:r>
              <a:rPr lang="en-US" sz="750" b="1" kern="0" spc="150" dirty="0">
                <a:solidFill>
                  <a:srgbClr val="E07B4F"/>
                </a:solidFill>
              </a:rPr>
              <a:t>THE PROBLEM</a:t>
            </a:r>
            <a:endParaRPr lang="en-US" sz="750" dirty="0"/>
          </a:p>
        </p:txBody>
      </p:sp>
      <p:sp>
        <p:nvSpPr>
          <p:cNvPr id="16" name="Text 14"/>
          <p:cNvSpPr/>
          <p:nvPr/>
        </p:nvSpPr>
        <p:spPr>
          <a:xfrm>
            <a:off x="3322320" y="1463040"/>
            <a:ext cx="2572512" cy="512064"/>
          </a:xfrm>
          <a:prstGeom prst="rect">
            <a:avLst/>
          </a:prstGeom>
          <a:noFill/>
          <a:ln/>
        </p:spPr>
        <p:txBody>
          <a:bodyPr wrap="square" rtlCol="0" anchor="t"/>
          <a:lstStyle/>
          <a:p>
            <a:pPr marL="0" indent="0">
              <a:buNone/>
            </a:pPr>
            <a:r>
              <a:rPr lang="en-US" sz="1150" b="1" dirty="0">
                <a:solidFill>
                  <a:srgbClr val="FFFFFF"/>
                </a:solidFill>
                <a:latin typeface="Calibri" pitchFamily="34" charset="0"/>
                <a:ea typeface="Calibri" pitchFamily="34" charset="-122"/>
                <a:cs typeface="Calibri" pitchFamily="34" charset="-120"/>
              </a:rPr>
              <a:t>What Two Years on the Citizens Budget Workgroup Revealed</a:t>
            </a:r>
            <a:endParaRPr lang="en-US" sz="1150" dirty="0"/>
          </a:p>
        </p:txBody>
      </p:sp>
      <p:sp>
        <p:nvSpPr>
          <p:cNvPr id="17" name="Shape 15"/>
          <p:cNvSpPr/>
          <p:nvPr/>
        </p:nvSpPr>
        <p:spPr>
          <a:xfrm>
            <a:off x="3322320" y="2011680"/>
            <a:ext cx="2535936" cy="9144"/>
          </a:xfrm>
          <a:prstGeom prst="rect">
            <a:avLst/>
          </a:prstGeom>
          <a:solidFill>
            <a:srgbClr val="E07B4F">
              <a:alpha val="35000"/>
            </a:srgbClr>
          </a:solidFill>
          <a:ln w="12700">
            <a:solidFill>
              <a:srgbClr val="E07B4F">
                <a:alpha val="35000"/>
              </a:srgbClr>
            </a:solidFill>
            <a:prstDash val="solid"/>
          </a:ln>
        </p:spPr>
        <p:txBody>
          <a:bodyPr/>
          <a:lstStyle/>
          <a:p>
            <a:endParaRPr lang="en-US"/>
          </a:p>
        </p:txBody>
      </p:sp>
      <p:sp>
        <p:nvSpPr>
          <p:cNvPr id="18" name="Text 16"/>
          <p:cNvSpPr/>
          <p:nvPr/>
        </p:nvSpPr>
        <p:spPr>
          <a:xfrm>
            <a:off x="3304032" y="2066544"/>
            <a:ext cx="2590800" cy="2798064"/>
          </a:xfrm>
          <a:prstGeom prst="rect">
            <a:avLst/>
          </a:prstGeom>
          <a:noFill/>
          <a:ln/>
        </p:spPr>
        <p:txBody>
          <a:bodyPr wrap="square" rtlCol="0" anchor="t"/>
          <a:lstStyle/>
          <a:p>
            <a:pPr marL="342900" indent="-342900">
              <a:spcAft>
                <a:spcPts val="400"/>
              </a:spcAft>
              <a:buSzPct val="100000"/>
              <a:buChar char="•"/>
            </a:pPr>
            <a:r>
              <a:rPr lang="en-US" sz="950" dirty="0">
                <a:solidFill>
                  <a:srgbClr val="7BBFB0"/>
                </a:solidFill>
                <a:latin typeface="Calibri" pitchFamily="34" charset="0"/>
                <a:ea typeface="Calibri" pitchFamily="34" charset="-122"/>
                <a:cs typeface="Calibri" pitchFamily="34" charset="-120"/>
              </a:rPr>
              <a:t>Budget packets are disorganized, incomplete, and not presentation-ready </a:t>
            </a:r>
            <a:endParaRPr lang="en-US" sz="950" dirty="0"/>
          </a:p>
          <a:p>
            <a:pPr marL="342900" indent="-342900">
              <a:spcAft>
                <a:spcPts val="400"/>
              </a:spcAft>
              <a:buSzPct val="100000"/>
              <a:buChar char="•"/>
            </a:pPr>
            <a:r>
              <a:rPr lang="en-US" sz="950" dirty="0">
                <a:solidFill>
                  <a:srgbClr val="7BBFB0"/>
                </a:solidFill>
                <a:latin typeface="Calibri" pitchFamily="34" charset="0"/>
                <a:ea typeface="Calibri" pitchFamily="34" charset="-122"/>
                <a:cs typeface="Calibri" pitchFamily="34" charset="-120"/>
              </a:rPr>
              <a:t>Spending requests frequently lack clear objectives, measurable outcomes, or prior-year performance data</a:t>
            </a:r>
            <a:endParaRPr lang="en-US" sz="950" dirty="0"/>
          </a:p>
          <a:p>
            <a:pPr marL="342900" indent="-342900">
              <a:spcAft>
                <a:spcPts val="400"/>
              </a:spcAft>
              <a:buSzPct val="100000"/>
              <a:buChar char="•"/>
            </a:pPr>
            <a:r>
              <a:rPr lang="en-US" sz="950" dirty="0">
                <a:solidFill>
                  <a:srgbClr val="7BBFB0"/>
                </a:solidFill>
                <a:latin typeface="Calibri" pitchFamily="34" charset="0"/>
                <a:ea typeface="Calibri" pitchFamily="34" charset="-122"/>
                <a:cs typeface="Calibri" pitchFamily="34" charset="-120"/>
              </a:rPr>
              <a:t>Reactive budgeting: action comes before analysis, not the other way around</a:t>
            </a:r>
            <a:endParaRPr lang="en-US" sz="950" dirty="0"/>
          </a:p>
          <a:p>
            <a:pPr marL="342900" indent="-342900">
              <a:spcAft>
                <a:spcPts val="400"/>
              </a:spcAft>
              <a:buSzPct val="100000"/>
              <a:buChar char="•"/>
            </a:pPr>
            <a:r>
              <a:rPr lang="en-US" sz="950" dirty="0">
                <a:solidFill>
                  <a:srgbClr val="7BBFB0"/>
                </a:solidFill>
                <a:latin typeface="Calibri" pitchFamily="34" charset="0"/>
                <a:ea typeface="Calibri" pitchFamily="34" charset="-122"/>
                <a:cs typeface="Calibri" pitchFamily="34" charset="-120"/>
              </a:rPr>
              <a:t>No standard for what “budget ready” means — departments present inconsistently with no accountability framework</a:t>
            </a:r>
            <a:endParaRPr lang="en-US" sz="950" dirty="0"/>
          </a:p>
          <a:p>
            <a:pPr marL="342900" indent="-342900">
              <a:spcAft>
                <a:spcPts val="400"/>
              </a:spcAft>
              <a:buSzPct val="100000"/>
              <a:buChar char="•"/>
            </a:pPr>
            <a:r>
              <a:rPr lang="en-US" sz="950" dirty="0">
                <a:solidFill>
                  <a:srgbClr val="7BBFB0"/>
                </a:solidFill>
                <a:latin typeface="Calibri" pitchFamily="34" charset="0"/>
                <a:ea typeface="Calibri" pitchFamily="34" charset="-122"/>
                <a:cs typeface="Calibri" pitchFamily="34" charset="-120"/>
              </a:rPr>
              <a:t>Council votes on spending without knowing whether last year’s spending worked</a:t>
            </a:r>
            <a:endParaRPr lang="en-US" sz="950" dirty="0"/>
          </a:p>
          <a:p>
            <a:pPr marL="342900" indent="-342900">
              <a:spcAft>
                <a:spcPts val="400"/>
              </a:spcAft>
              <a:buSzPct val="100000"/>
              <a:buChar char="•"/>
            </a:pPr>
            <a:r>
              <a:rPr lang="en-US" sz="950" b="1" dirty="0">
                <a:solidFill>
                  <a:srgbClr val="FFFFFF"/>
                </a:solidFill>
                <a:latin typeface="Calibri" pitchFamily="34" charset="0"/>
                <a:ea typeface="Calibri" pitchFamily="34" charset="-122"/>
                <a:cs typeface="Calibri" pitchFamily="34" charset="-120"/>
              </a:rPr>
              <a:t>This is not how any responsible private-sector organization operates</a:t>
            </a:r>
            <a:endParaRPr lang="en-US" sz="950" dirty="0"/>
          </a:p>
        </p:txBody>
      </p:sp>
      <p:sp>
        <p:nvSpPr>
          <p:cNvPr id="19" name="Shape 17"/>
          <p:cNvSpPr/>
          <p:nvPr/>
        </p:nvSpPr>
        <p:spPr>
          <a:xfrm>
            <a:off x="6187440" y="1188720"/>
            <a:ext cx="2791968" cy="3767328"/>
          </a:xfrm>
          <a:prstGeom prst="rect">
            <a:avLst/>
          </a:prstGeom>
          <a:solidFill>
            <a:srgbClr val="0A1820"/>
          </a:solidFill>
          <a:ln w="12700">
            <a:solidFill>
              <a:srgbClr val="27AE60">
                <a:alpha val="25000"/>
              </a:srgbClr>
            </a:solidFill>
            <a:prstDash val="solid"/>
          </a:ln>
        </p:spPr>
        <p:txBody>
          <a:bodyPr/>
          <a:lstStyle/>
          <a:p>
            <a:endParaRPr lang="en-US"/>
          </a:p>
        </p:txBody>
      </p:sp>
      <p:sp>
        <p:nvSpPr>
          <p:cNvPr id="20" name="Shape 18"/>
          <p:cNvSpPr/>
          <p:nvPr/>
        </p:nvSpPr>
        <p:spPr>
          <a:xfrm>
            <a:off x="6187440" y="1188720"/>
            <a:ext cx="2791968" cy="45720"/>
          </a:xfrm>
          <a:prstGeom prst="rect">
            <a:avLst/>
          </a:prstGeom>
          <a:solidFill>
            <a:srgbClr val="27AE60"/>
          </a:solidFill>
          <a:ln w="12700">
            <a:solidFill>
              <a:srgbClr val="27AE60"/>
            </a:solidFill>
            <a:prstDash val="solid"/>
          </a:ln>
        </p:spPr>
        <p:txBody>
          <a:bodyPr/>
          <a:lstStyle/>
          <a:p>
            <a:endParaRPr lang="en-US"/>
          </a:p>
        </p:txBody>
      </p:sp>
      <p:sp>
        <p:nvSpPr>
          <p:cNvPr id="21" name="Text 19"/>
          <p:cNvSpPr/>
          <p:nvPr/>
        </p:nvSpPr>
        <p:spPr>
          <a:xfrm>
            <a:off x="6315456" y="1280160"/>
            <a:ext cx="2572512" cy="182880"/>
          </a:xfrm>
          <a:prstGeom prst="rect">
            <a:avLst/>
          </a:prstGeom>
          <a:noFill/>
          <a:ln/>
        </p:spPr>
        <p:txBody>
          <a:bodyPr wrap="square" rtlCol="0" anchor="ctr"/>
          <a:lstStyle/>
          <a:p>
            <a:pPr marL="0" indent="0">
              <a:buNone/>
            </a:pPr>
            <a:r>
              <a:rPr lang="en-US" sz="750" b="1" kern="0" spc="150" dirty="0">
                <a:solidFill>
                  <a:srgbClr val="27AE60"/>
                </a:solidFill>
              </a:rPr>
              <a:t>THE COMMITMENT</a:t>
            </a:r>
            <a:endParaRPr lang="en-US" sz="750" dirty="0"/>
          </a:p>
        </p:txBody>
      </p:sp>
      <p:sp>
        <p:nvSpPr>
          <p:cNvPr id="22" name="Text 20"/>
          <p:cNvSpPr/>
          <p:nvPr/>
        </p:nvSpPr>
        <p:spPr>
          <a:xfrm>
            <a:off x="6315456" y="1463040"/>
            <a:ext cx="2572512" cy="512064"/>
          </a:xfrm>
          <a:prstGeom prst="rect">
            <a:avLst/>
          </a:prstGeom>
          <a:noFill/>
          <a:ln/>
        </p:spPr>
        <p:txBody>
          <a:bodyPr wrap="square" rtlCol="0" anchor="t"/>
          <a:lstStyle/>
          <a:p>
            <a:pPr marL="0" indent="0">
              <a:buNone/>
            </a:pPr>
            <a:r>
              <a:rPr lang="en-US" sz="1150" b="1" dirty="0">
                <a:solidFill>
                  <a:srgbClr val="FFFFFF"/>
                </a:solidFill>
                <a:latin typeface="Calibri" pitchFamily="34" charset="0"/>
                <a:ea typeface="Calibri" pitchFamily="34" charset="-122"/>
                <a:cs typeface="Calibri" pitchFamily="34" charset="-120"/>
              </a:rPr>
              <a:t>What Will Change</a:t>
            </a:r>
            <a:endParaRPr lang="en-US" sz="1150" dirty="0"/>
          </a:p>
        </p:txBody>
      </p:sp>
      <p:sp>
        <p:nvSpPr>
          <p:cNvPr id="23" name="Shape 21"/>
          <p:cNvSpPr/>
          <p:nvPr/>
        </p:nvSpPr>
        <p:spPr>
          <a:xfrm>
            <a:off x="6315456" y="2011680"/>
            <a:ext cx="2535936" cy="9144"/>
          </a:xfrm>
          <a:prstGeom prst="rect">
            <a:avLst/>
          </a:prstGeom>
          <a:solidFill>
            <a:srgbClr val="27AE60">
              <a:alpha val="35000"/>
            </a:srgbClr>
          </a:solidFill>
          <a:ln w="12700">
            <a:solidFill>
              <a:srgbClr val="27AE60">
                <a:alpha val="35000"/>
              </a:srgbClr>
            </a:solidFill>
            <a:prstDash val="solid"/>
          </a:ln>
        </p:spPr>
        <p:txBody>
          <a:bodyPr/>
          <a:lstStyle/>
          <a:p>
            <a:endParaRPr lang="en-US"/>
          </a:p>
        </p:txBody>
      </p:sp>
      <p:sp>
        <p:nvSpPr>
          <p:cNvPr id="24" name="Text 22"/>
          <p:cNvSpPr/>
          <p:nvPr/>
        </p:nvSpPr>
        <p:spPr>
          <a:xfrm>
            <a:off x="6297168" y="2066544"/>
            <a:ext cx="2590800" cy="2798064"/>
          </a:xfrm>
          <a:prstGeom prst="rect">
            <a:avLst/>
          </a:prstGeom>
          <a:noFill/>
          <a:ln/>
        </p:spPr>
        <p:txBody>
          <a:bodyPr wrap="square" rtlCol="0" anchor="t"/>
          <a:lstStyle/>
          <a:p>
            <a:pPr marL="342900" indent="-342900">
              <a:spcAft>
                <a:spcPts val="400"/>
              </a:spcAft>
              <a:buSzPct val="100000"/>
              <a:buChar char="•"/>
            </a:pPr>
            <a:r>
              <a:rPr lang="en-US" sz="950" dirty="0">
                <a:solidFill>
                  <a:srgbClr val="7BBFB0"/>
                </a:solidFill>
                <a:latin typeface="Calibri" pitchFamily="34" charset="0"/>
                <a:ea typeface="Calibri" pitchFamily="34" charset="-122"/>
                <a:cs typeface="Calibri" pitchFamily="34" charset="-120"/>
              </a:rPr>
              <a:t>Require every budget presentation to include: clear objectives, performance metrics, and expected measurable outcomes</a:t>
            </a:r>
            <a:endParaRPr lang="en-US" sz="950" dirty="0"/>
          </a:p>
          <a:p>
            <a:pPr marL="342900" indent="-342900">
              <a:spcAft>
                <a:spcPts val="400"/>
              </a:spcAft>
              <a:buSzPct val="100000"/>
              <a:buChar char="•"/>
            </a:pPr>
            <a:r>
              <a:rPr lang="en-US" sz="950" dirty="0">
                <a:solidFill>
                  <a:srgbClr val="7BBFB0"/>
                </a:solidFill>
                <a:latin typeface="Calibri" pitchFamily="34" charset="0"/>
                <a:ea typeface="Calibri" pitchFamily="34" charset="-122"/>
                <a:cs typeface="Calibri" pitchFamily="34" charset="-120"/>
              </a:rPr>
              <a:t>Mandate prior-year performance reporting before any new spending in a department is approved</a:t>
            </a:r>
            <a:endParaRPr lang="en-US" sz="950" dirty="0"/>
          </a:p>
          <a:p>
            <a:pPr marL="342900" indent="-342900">
              <a:spcAft>
                <a:spcPts val="400"/>
              </a:spcAft>
              <a:buSzPct val="100000"/>
              <a:buChar char="•"/>
            </a:pPr>
            <a:r>
              <a:rPr lang="en-US" sz="950" dirty="0">
                <a:solidFill>
                  <a:srgbClr val="7BBFB0"/>
                </a:solidFill>
                <a:latin typeface="Calibri" pitchFamily="34" charset="0"/>
                <a:ea typeface="Calibri" pitchFamily="34" charset="-122"/>
                <a:cs typeface="Calibri" pitchFamily="34" charset="-120"/>
              </a:rPr>
              <a:t>Establish a City-wide standard for what a budget packet must contain before it reaches council</a:t>
            </a:r>
            <a:endParaRPr lang="en-US" sz="950" dirty="0"/>
          </a:p>
          <a:p>
            <a:pPr marL="342900" indent="-342900">
              <a:spcAft>
                <a:spcPts val="400"/>
              </a:spcAft>
              <a:buSzPct val="100000"/>
              <a:buChar char="•"/>
            </a:pPr>
            <a:r>
              <a:rPr lang="en-US" sz="950" dirty="0">
                <a:solidFill>
                  <a:srgbClr val="7BBFB0"/>
                </a:solidFill>
                <a:latin typeface="Calibri" pitchFamily="34" charset="0"/>
                <a:ea typeface="Calibri" pitchFamily="34" charset="-122"/>
                <a:cs typeface="Calibri" pitchFamily="34" charset="-120"/>
              </a:rPr>
              <a:t>Implement KPI-based department reviews — not just “did we spend the money” but “did it work”</a:t>
            </a:r>
            <a:endParaRPr lang="en-US" sz="950" dirty="0"/>
          </a:p>
          <a:p>
            <a:pPr marL="342900" indent="-342900">
              <a:spcAft>
                <a:spcPts val="400"/>
              </a:spcAft>
              <a:buSzPct val="100000"/>
              <a:buChar char="•"/>
            </a:pPr>
            <a:r>
              <a:rPr lang="en-US" sz="950" b="1" dirty="0">
                <a:solidFill>
                  <a:srgbClr val="FFFFFF"/>
                </a:solidFill>
                <a:latin typeface="Calibri" pitchFamily="34" charset="0"/>
                <a:ea typeface="Calibri" pitchFamily="34" charset="-122"/>
                <a:cs typeface="Calibri" pitchFamily="34" charset="-120"/>
              </a:rPr>
              <a:t>Thoughtfulness before action. Every time. No figuring it out as we go along like the parking garage.</a:t>
            </a:r>
            <a:endParaRPr lang="en-US" sz="9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bg>
      <p:bgPr>
        <a:solidFill>
          <a:srgbClr val="1A3A4A"/>
        </a:solidFill>
        <a:effectLst/>
      </p:bgPr>
    </p:bg>
    <p:spTree>
      <p:nvGrpSpPr>
        <p:cNvPr id="1" name=""/>
        <p:cNvGrpSpPr/>
        <p:nvPr/>
      </p:nvGrpSpPr>
      <p:grpSpPr>
        <a:xfrm>
          <a:off x="0" y="0"/>
          <a:ext cx="0" cy="0"/>
          <a:chOff x="0" y="0"/>
          <a:chExt cx="0" cy="0"/>
        </a:xfrm>
      </p:grpSpPr>
      <p:sp>
        <p:nvSpPr>
          <p:cNvPr id="2" name="Shape 0"/>
          <p:cNvSpPr/>
          <p:nvPr/>
        </p:nvSpPr>
        <p:spPr>
          <a:xfrm>
            <a:off x="0" y="0"/>
            <a:ext cx="64008" cy="5143500"/>
          </a:xfrm>
          <a:prstGeom prst="rect">
            <a:avLst/>
          </a:prstGeom>
          <a:solidFill>
            <a:srgbClr val="2BAE8E"/>
          </a:solidFill>
          <a:ln w="12700">
            <a:solidFill>
              <a:srgbClr val="2BAE8E"/>
            </a:solidFill>
            <a:prstDash val="solid"/>
          </a:ln>
        </p:spPr>
        <p:txBody>
          <a:bodyPr/>
          <a:lstStyle/>
          <a:p>
            <a:endParaRPr lang="en-US"/>
          </a:p>
        </p:txBody>
      </p:sp>
      <p:sp>
        <p:nvSpPr>
          <p:cNvPr id="3" name="Text 1"/>
          <p:cNvSpPr/>
          <p:nvPr/>
        </p:nvSpPr>
        <p:spPr>
          <a:xfrm>
            <a:off x="201168" y="137160"/>
            <a:ext cx="8778240" cy="182880"/>
          </a:xfrm>
          <a:prstGeom prst="rect">
            <a:avLst/>
          </a:prstGeom>
          <a:noFill/>
          <a:ln/>
        </p:spPr>
        <p:txBody>
          <a:bodyPr wrap="square" rtlCol="0" anchor="ctr"/>
          <a:lstStyle/>
          <a:p>
            <a:pPr marL="0" indent="0">
              <a:buNone/>
            </a:pPr>
            <a:r>
              <a:rPr lang="en-US" sz="700" b="1" kern="0" spc="250" dirty="0">
                <a:solidFill>
                  <a:srgbClr val="2BAE8E"/>
                </a:solidFill>
              </a:rPr>
              <a:t>JEAN FOR COUNCIL ·  PLATFORM VISION</a:t>
            </a:r>
            <a:endParaRPr lang="en-US" sz="700" dirty="0"/>
          </a:p>
        </p:txBody>
      </p:sp>
      <p:sp>
        <p:nvSpPr>
          <p:cNvPr id="4" name="Text 2"/>
          <p:cNvSpPr/>
          <p:nvPr/>
        </p:nvSpPr>
        <p:spPr>
          <a:xfrm>
            <a:off x="201168" y="301752"/>
            <a:ext cx="8778240" cy="457200"/>
          </a:xfrm>
          <a:prstGeom prst="rect">
            <a:avLst/>
          </a:prstGeom>
          <a:noFill/>
          <a:ln/>
        </p:spPr>
        <p:txBody>
          <a:bodyPr wrap="square" rtlCol="0" anchor="ctr"/>
          <a:lstStyle/>
          <a:p>
            <a:pPr marL="0" indent="0">
              <a:buNone/>
            </a:pPr>
            <a:r>
              <a:rPr lang="en-US" sz="2600" b="1" dirty="0">
                <a:solidFill>
                  <a:srgbClr val="FFFFFF"/>
                </a:solidFill>
                <a:latin typeface="Calibri" pitchFamily="34" charset="0"/>
                <a:ea typeface="Calibri" pitchFamily="34" charset="-122"/>
                <a:cs typeface="Calibri" pitchFamily="34" charset="-120"/>
              </a:rPr>
              <a:t>A Sedona That Works for Everyone Who Lives Here</a:t>
            </a:r>
            <a:endParaRPr lang="en-US" sz="2600" dirty="0"/>
          </a:p>
        </p:txBody>
      </p:sp>
      <p:sp>
        <p:nvSpPr>
          <p:cNvPr id="5" name="Text 3"/>
          <p:cNvSpPr/>
          <p:nvPr/>
        </p:nvSpPr>
        <p:spPr>
          <a:xfrm>
            <a:off x="201168" y="749808"/>
            <a:ext cx="8778240" cy="237744"/>
          </a:xfrm>
          <a:prstGeom prst="rect">
            <a:avLst/>
          </a:prstGeom>
          <a:noFill/>
          <a:ln/>
        </p:spPr>
        <p:txBody>
          <a:bodyPr wrap="square" rtlCol="0" anchor="ctr"/>
          <a:lstStyle/>
          <a:p>
            <a:pPr marL="0" indent="0">
              <a:buNone/>
            </a:pPr>
            <a:r>
              <a:rPr lang="en-US" sz="1150" i="1" dirty="0">
                <a:solidFill>
                  <a:srgbClr val="7BBFB0"/>
                </a:solidFill>
                <a:latin typeface="Calibri" pitchFamily="34" charset="0"/>
                <a:ea typeface="Calibri" pitchFamily="34" charset="-122"/>
                <a:cs typeface="Calibri" pitchFamily="34" charset="-120"/>
              </a:rPr>
              <a:t>Not a community planned in a vacuum. One built with residents, for residents.</a:t>
            </a:r>
            <a:endParaRPr lang="en-US" sz="1150" dirty="0"/>
          </a:p>
        </p:txBody>
      </p:sp>
      <p:sp>
        <p:nvSpPr>
          <p:cNvPr id="6" name="Shape 4"/>
          <p:cNvSpPr/>
          <p:nvPr/>
        </p:nvSpPr>
        <p:spPr>
          <a:xfrm>
            <a:off x="201168" y="1042416"/>
            <a:ext cx="8778240" cy="18288"/>
          </a:xfrm>
          <a:prstGeom prst="rect">
            <a:avLst/>
          </a:prstGeom>
          <a:solidFill>
            <a:srgbClr val="2BAE8E">
              <a:alpha val="45000"/>
            </a:srgbClr>
          </a:solidFill>
          <a:ln w="12700">
            <a:solidFill>
              <a:srgbClr val="2BAE8E">
                <a:alpha val="45000"/>
              </a:srgbClr>
            </a:solidFill>
            <a:prstDash val="solid"/>
          </a:ln>
        </p:spPr>
        <p:txBody>
          <a:bodyPr/>
          <a:lstStyle/>
          <a:p>
            <a:endParaRPr lang="en-US"/>
          </a:p>
        </p:txBody>
      </p:sp>
      <p:sp>
        <p:nvSpPr>
          <p:cNvPr id="7" name="Shape 5"/>
          <p:cNvSpPr/>
          <p:nvPr/>
        </p:nvSpPr>
        <p:spPr>
          <a:xfrm>
            <a:off x="201168" y="1133856"/>
            <a:ext cx="2791968" cy="1536192"/>
          </a:xfrm>
          <a:prstGeom prst="rect">
            <a:avLst/>
          </a:prstGeom>
          <a:solidFill>
            <a:srgbClr val="0F2430"/>
          </a:solidFill>
          <a:ln w="12700">
            <a:solidFill>
              <a:srgbClr val="8E44AD">
                <a:alpha val="30000"/>
              </a:srgbClr>
            </a:solidFill>
            <a:prstDash val="solid"/>
          </a:ln>
        </p:spPr>
        <p:txBody>
          <a:bodyPr/>
          <a:lstStyle/>
          <a:p>
            <a:endParaRPr lang="en-US"/>
          </a:p>
        </p:txBody>
      </p:sp>
      <p:sp>
        <p:nvSpPr>
          <p:cNvPr id="8" name="Shape 6"/>
          <p:cNvSpPr/>
          <p:nvPr/>
        </p:nvSpPr>
        <p:spPr>
          <a:xfrm>
            <a:off x="201168" y="1133856"/>
            <a:ext cx="2791968" cy="45720"/>
          </a:xfrm>
          <a:prstGeom prst="rect">
            <a:avLst/>
          </a:prstGeom>
          <a:solidFill>
            <a:srgbClr val="8E44AD"/>
          </a:solidFill>
          <a:ln w="12700">
            <a:solidFill>
              <a:srgbClr val="8E44AD"/>
            </a:solidFill>
            <a:prstDash val="solid"/>
          </a:ln>
        </p:spPr>
        <p:txBody>
          <a:bodyPr/>
          <a:lstStyle/>
          <a:p>
            <a:endParaRPr lang="en-US"/>
          </a:p>
        </p:txBody>
      </p:sp>
      <p:sp>
        <p:nvSpPr>
          <p:cNvPr id="9" name="Shape 7"/>
          <p:cNvSpPr/>
          <p:nvPr/>
        </p:nvSpPr>
        <p:spPr>
          <a:xfrm>
            <a:off x="292608" y="1225296"/>
            <a:ext cx="329184" cy="329184"/>
          </a:xfrm>
          <a:prstGeom prst="rect">
            <a:avLst/>
          </a:prstGeom>
          <a:solidFill>
            <a:srgbClr val="8E44AD">
              <a:alpha val="20000"/>
            </a:srgbClr>
          </a:solidFill>
          <a:ln w="12700">
            <a:solidFill>
              <a:srgbClr val="8E44AD">
                <a:alpha val="35000"/>
              </a:srgbClr>
            </a:solidFill>
            <a:prstDash val="solid"/>
          </a:ln>
        </p:spPr>
        <p:txBody>
          <a:bodyPr/>
          <a:lstStyle/>
          <a:p>
            <a:endParaRPr lang="en-US"/>
          </a:p>
        </p:txBody>
      </p:sp>
      <p:sp>
        <p:nvSpPr>
          <p:cNvPr id="10" name="Text 8"/>
          <p:cNvSpPr/>
          <p:nvPr/>
        </p:nvSpPr>
        <p:spPr>
          <a:xfrm>
            <a:off x="292608" y="1225296"/>
            <a:ext cx="329184" cy="329184"/>
          </a:xfrm>
          <a:prstGeom prst="rect">
            <a:avLst/>
          </a:prstGeom>
          <a:noFill/>
          <a:ln/>
        </p:spPr>
        <p:txBody>
          <a:bodyPr wrap="square" lIns="0" tIns="0" rIns="0" bIns="0" rtlCol="0" anchor="ctr"/>
          <a:lstStyle/>
          <a:p>
            <a:pPr marL="0" indent="0" algn="ctr">
              <a:buNone/>
            </a:pPr>
            <a:r>
              <a:rPr lang="en-US" sz="1400" b="1" dirty="0">
                <a:solidFill>
                  <a:srgbClr val="FFFFFF"/>
                </a:solidFill>
              </a:rPr>
              <a:t>♪</a:t>
            </a:r>
            <a:endParaRPr lang="en-US" sz="1400" dirty="0"/>
          </a:p>
        </p:txBody>
      </p:sp>
      <p:sp>
        <p:nvSpPr>
          <p:cNvPr id="11" name="Text 9"/>
          <p:cNvSpPr/>
          <p:nvPr/>
        </p:nvSpPr>
        <p:spPr>
          <a:xfrm>
            <a:off x="713232" y="1225296"/>
            <a:ext cx="2170176" cy="347472"/>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Arts as Identity, Not Afterthought</a:t>
            </a:r>
            <a:endParaRPr lang="en-US" sz="1100" dirty="0"/>
          </a:p>
        </p:txBody>
      </p:sp>
      <p:sp>
        <p:nvSpPr>
          <p:cNvPr id="12" name="Shape 10"/>
          <p:cNvSpPr/>
          <p:nvPr/>
        </p:nvSpPr>
        <p:spPr>
          <a:xfrm>
            <a:off x="329184" y="1591056"/>
            <a:ext cx="2535936" cy="9144"/>
          </a:xfrm>
          <a:prstGeom prst="rect">
            <a:avLst/>
          </a:prstGeom>
          <a:solidFill>
            <a:srgbClr val="8E44AD">
              <a:alpha val="35000"/>
            </a:srgbClr>
          </a:solidFill>
          <a:ln w="12700">
            <a:solidFill>
              <a:srgbClr val="8E44AD">
                <a:alpha val="35000"/>
              </a:srgbClr>
            </a:solidFill>
            <a:prstDash val="solid"/>
          </a:ln>
        </p:spPr>
        <p:txBody>
          <a:bodyPr/>
          <a:lstStyle/>
          <a:p>
            <a:endParaRPr lang="en-US"/>
          </a:p>
        </p:txBody>
      </p:sp>
      <p:sp>
        <p:nvSpPr>
          <p:cNvPr id="13" name="Text 11"/>
          <p:cNvSpPr/>
          <p:nvPr/>
        </p:nvSpPr>
        <p:spPr>
          <a:xfrm>
            <a:off x="329184" y="1645920"/>
            <a:ext cx="2572512" cy="950976"/>
          </a:xfrm>
          <a:prstGeom prst="rect">
            <a:avLst/>
          </a:prstGeom>
          <a:noFill/>
          <a:ln/>
        </p:spPr>
        <p:txBody>
          <a:bodyPr wrap="square" lIns="0" tIns="0" rIns="0" bIns="0" rtlCol="0" anchor="t"/>
          <a:lstStyle/>
          <a:p>
            <a:pPr marL="0" indent="0">
              <a:buNone/>
            </a:pPr>
            <a:r>
              <a:rPr lang="en-US" sz="950" dirty="0">
                <a:solidFill>
                  <a:srgbClr val="7BBFB0"/>
                </a:solidFill>
                <a:latin typeface="Calibri" pitchFamily="34" charset="0"/>
                <a:ea typeface="Calibri" pitchFamily="34" charset="-122"/>
                <a:cs typeface="Calibri" pitchFamily="34" charset="-120"/>
              </a:rPr>
              <a:t>Reinvigorate Sedona’s arts community as a central pillar of identity and economy. Stop treating arts programming as discretionary. Culture is infrastructure. Bring back forgotten festivals, arts events, and community dance events.</a:t>
            </a:r>
            <a:endParaRPr lang="en-US" sz="950" dirty="0"/>
          </a:p>
        </p:txBody>
      </p:sp>
      <p:sp>
        <p:nvSpPr>
          <p:cNvPr id="14" name="Shape 12"/>
          <p:cNvSpPr/>
          <p:nvPr/>
        </p:nvSpPr>
        <p:spPr>
          <a:xfrm>
            <a:off x="3194304" y="1133856"/>
            <a:ext cx="2791968" cy="1536192"/>
          </a:xfrm>
          <a:prstGeom prst="rect">
            <a:avLst/>
          </a:prstGeom>
          <a:solidFill>
            <a:srgbClr val="0F2430"/>
          </a:solidFill>
          <a:ln w="12700">
            <a:solidFill>
              <a:srgbClr val="2BAE8E">
                <a:alpha val="30000"/>
              </a:srgbClr>
            </a:solidFill>
            <a:prstDash val="solid"/>
          </a:ln>
        </p:spPr>
        <p:txBody>
          <a:bodyPr/>
          <a:lstStyle/>
          <a:p>
            <a:endParaRPr lang="en-US"/>
          </a:p>
        </p:txBody>
      </p:sp>
      <p:sp>
        <p:nvSpPr>
          <p:cNvPr id="15" name="Shape 13"/>
          <p:cNvSpPr/>
          <p:nvPr/>
        </p:nvSpPr>
        <p:spPr>
          <a:xfrm>
            <a:off x="3194304" y="1133856"/>
            <a:ext cx="2791968" cy="45720"/>
          </a:xfrm>
          <a:prstGeom prst="rect">
            <a:avLst/>
          </a:prstGeom>
          <a:solidFill>
            <a:srgbClr val="2BAE8E"/>
          </a:solidFill>
          <a:ln w="12700">
            <a:solidFill>
              <a:srgbClr val="2BAE8E"/>
            </a:solidFill>
            <a:prstDash val="solid"/>
          </a:ln>
        </p:spPr>
        <p:txBody>
          <a:bodyPr/>
          <a:lstStyle/>
          <a:p>
            <a:endParaRPr lang="en-US"/>
          </a:p>
        </p:txBody>
      </p:sp>
      <p:sp>
        <p:nvSpPr>
          <p:cNvPr id="16" name="Shape 14"/>
          <p:cNvSpPr/>
          <p:nvPr/>
        </p:nvSpPr>
        <p:spPr>
          <a:xfrm>
            <a:off x="3285744" y="1225296"/>
            <a:ext cx="329184" cy="329184"/>
          </a:xfrm>
          <a:prstGeom prst="rect">
            <a:avLst/>
          </a:prstGeom>
          <a:solidFill>
            <a:srgbClr val="2BAE8E">
              <a:alpha val="20000"/>
            </a:srgbClr>
          </a:solidFill>
          <a:ln w="12700">
            <a:solidFill>
              <a:srgbClr val="2BAE8E">
                <a:alpha val="35000"/>
              </a:srgbClr>
            </a:solidFill>
            <a:prstDash val="solid"/>
          </a:ln>
        </p:spPr>
        <p:txBody>
          <a:bodyPr/>
          <a:lstStyle/>
          <a:p>
            <a:endParaRPr lang="en-US"/>
          </a:p>
        </p:txBody>
      </p:sp>
      <p:sp>
        <p:nvSpPr>
          <p:cNvPr id="17" name="Text 15"/>
          <p:cNvSpPr/>
          <p:nvPr/>
        </p:nvSpPr>
        <p:spPr>
          <a:xfrm>
            <a:off x="3285744" y="1225296"/>
            <a:ext cx="329184" cy="329184"/>
          </a:xfrm>
          <a:prstGeom prst="rect">
            <a:avLst/>
          </a:prstGeom>
          <a:noFill/>
          <a:ln/>
        </p:spPr>
        <p:txBody>
          <a:bodyPr wrap="square" lIns="0" tIns="0" rIns="0" bIns="0" rtlCol="0" anchor="ctr"/>
          <a:lstStyle/>
          <a:p>
            <a:pPr marL="0" indent="0" algn="ctr">
              <a:buNone/>
            </a:pPr>
            <a:r>
              <a:rPr lang="en-US" sz="1400" b="1" dirty="0">
                <a:solidFill>
                  <a:srgbClr val="FFFFFF"/>
                </a:solidFill>
              </a:rPr>
              <a:t>$</a:t>
            </a:r>
            <a:endParaRPr lang="en-US" sz="1400" dirty="0"/>
          </a:p>
        </p:txBody>
      </p:sp>
      <p:sp>
        <p:nvSpPr>
          <p:cNvPr id="18" name="Text 16"/>
          <p:cNvSpPr/>
          <p:nvPr/>
        </p:nvSpPr>
        <p:spPr>
          <a:xfrm>
            <a:off x="3706368" y="1225296"/>
            <a:ext cx="2170176" cy="347472"/>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Fiscal Discipline. </a:t>
            </a:r>
          </a:p>
          <a:p>
            <a:pPr marL="0" indent="0">
              <a:buNone/>
            </a:pPr>
            <a:r>
              <a:rPr lang="en-US" sz="1100" b="1" dirty="0">
                <a:solidFill>
                  <a:srgbClr val="FFFFFF"/>
                </a:solidFill>
                <a:latin typeface="Calibri" pitchFamily="34" charset="0"/>
                <a:ea typeface="Calibri" pitchFamily="34" charset="-122"/>
                <a:cs typeface="Calibri" pitchFamily="34" charset="-120"/>
              </a:rPr>
              <a:t>Every Dollar Justified.</a:t>
            </a:r>
            <a:endParaRPr lang="en-US" sz="1100" dirty="0"/>
          </a:p>
        </p:txBody>
      </p:sp>
      <p:sp>
        <p:nvSpPr>
          <p:cNvPr id="19" name="Shape 17"/>
          <p:cNvSpPr/>
          <p:nvPr/>
        </p:nvSpPr>
        <p:spPr>
          <a:xfrm>
            <a:off x="3322320" y="1591056"/>
            <a:ext cx="2535936" cy="9144"/>
          </a:xfrm>
          <a:prstGeom prst="rect">
            <a:avLst/>
          </a:prstGeom>
          <a:solidFill>
            <a:srgbClr val="2BAE8E">
              <a:alpha val="35000"/>
            </a:srgbClr>
          </a:solidFill>
          <a:ln w="12700">
            <a:solidFill>
              <a:srgbClr val="2BAE8E">
                <a:alpha val="35000"/>
              </a:srgbClr>
            </a:solidFill>
            <a:prstDash val="solid"/>
          </a:ln>
        </p:spPr>
        <p:txBody>
          <a:bodyPr/>
          <a:lstStyle/>
          <a:p>
            <a:endParaRPr lang="en-US"/>
          </a:p>
        </p:txBody>
      </p:sp>
      <p:sp>
        <p:nvSpPr>
          <p:cNvPr id="20" name="Text 18"/>
          <p:cNvSpPr/>
          <p:nvPr/>
        </p:nvSpPr>
        <p:spPr>
          <a:xfrm>
            <a:off x="3322320" y="1645920"/>
            <a:ext cx="2572512" cy="950976"/>
          </a:xfrm>
          <a:prstGeom prst="rect">
            <a:avLst/>
          </a:prstGeom>
          <a:noFill/>
          <a:ln/>
        </p:spPr>
        <p:txBody>
          <a:bodyPr wrap="square" lIns="0" tIns="0" rIns="0" bIns="0" rtlCol="0" anchor="t"/>
          <a:lstStyle/>
          <a:p>
            <a:pPr marL="0" indent="0">
              <a:buNone/>
            </a:pPr>
            <a:r>
              <a:rPr lang="en-US" sz="950" dirty="0">
                <a:solidFill>
                  <a:srgbClr val="7BBFB0"/>
                </a:solidFill>
                <a:latin typeface="Calibri" pitchFamily="34" charset="0"/>
                <a:ea typeface="Calibri" pitchFamily="34" charset="-122"/>
                <a:cs typeface="Calibri" pitchFamily="34" charset="-120"/>
              </a:rPr>
              <a:t>Metrics before money. Prior-year performance before new appropriations. A budget process that reflects the seriousness of the decisions being made. Improved processes for measuring performance and stronger planning for budget packages and budget increases.</a:t>
            </a:r>
            <a:endParaRPr lang="en-US" sz="950" dirty="0"/>
          </a:p>
        </p:txBody>
      </p:sp>
      <p:sp>
        <p:nvSpPr>
          <p:cNvPr id="21" name="Shape 19"/>
          <p:cNvSpPr/>
          <p:nvPr/>
        </p:nvSpPr>
        <p:spPr>
          <a:xfrm>
            <a:off x="6187440" y="1133856"/>
            <a:ext cx="2791968" cy="1536192"/>
          </a:xfrm>
          <a:prstGeom prst="rect">
            <a:avLst/>
          </a:prstGeom>
          <a:solidFill>
            <a:srgbClr val="0F2430"/>
          </a:solidFill>
          <a:ln w="12700">
            <a:solidFill>
              <a:srgbClr val="E07B4F">
                <a:alpha val="30000"/>
              </a:srgbClr>
            </a:solidFill>
            <a:prstDash val="solid"/>
          </a:ln>
        </p:spPr>
        <p:txBody>
          <a:bodyPr/>
          <a:lstStyle/>
          <a:p>
            <a:endParaRPr lang="en-US"/>
          </a:p>
        </p:txBody>
      </p:sp>
      <p:sp>
        <p:nvSpPr>
          <p:cNvPr id="22" name="Shape 20"/>
          <p:cNvSpPr/>
          <p:nvPr/>
        </p:nvSpPr>
        <p:spPr>
          <a:xfrm>
            <a:off x="6187440" y="1133856"/>
            <a:ext cx="2791968" cy="45720"/>
          </a:xfrm>
          <a:prstGeom prst="rect">
            <a:avLst/>
          </a:prstGeom>
          <a:solidFill>
            <a:srgbClr val="E07B4F"/>
          </a:solidFill>
          <a:ln w="12700">
            <a:solidFill>
              <a:srgbClr val="E07B4F"/>
            </a:solidFill>
            <a:prstDash val="solid"/>
          </a:ln>
        </p:spPr>
        <p:txBody>
          <a:bodyPr/>
          <a:lstStyle/>
          <a:p>
            <a:endParaRPr lang="en-US"/>
          </a:p>
        </p:txBody>
      </p:sp>
      <p:sp>
        <p:nvSpPr>
          <p:cNvPr id="23" name="Shape 21"/>
          <p:cNvSpPr/>
          <p:nvPr/>
        </p:nvSpPr>
        <p:spPr>
          <a:xfrm>
            <a:off x="6278880" y="1225296"/>
            <a:ext cx="329184" cy="329184"/>
          </a:xfrm>
          <a:prstGeom prst="rect">
            <a:avLst/>
          </a:prstGeom>
          <a:solidFill>
            <a:srgbClr val="E07B4F">
              <a:alpha val="20000"/>
            </a:srgbClr>
          </a:solidFill>
          <a:ln w="12700">
            <a:solidFill>
              <a:srgbClr val="E07B4F">
                <a:alpha val="35000"/>
              </a:srgbClr>
            </a:solidFill>
            <a:prstDash val="solid"/>
          </a:ln>
        </p:spPr>
        <p:txBody>
          <a:bodyPr/>
          <a:lstStyle/>
          <a:p>
            <a:endParaRPr lang="en-US"/>
          </a:p>
        </p:txBody>
      </p:sp>
      <p:sp>
        <p:nvSpPr>
          <p:cNvPr id="24" name="Text 22"/>
          <p:cNvSpPr/>
          <p:nvPr/>
        </p:nvSpPr>
        <p:spPr>
          <a:xfrm>
            <a:off x="6278880" y="1225296"/>
            <a:ext cx="329184" cy="329184"/>
          </a:xfrm>
          <a:prstGeom prst="rect">
            <a:avLst/>
          </a:prstGeom>
          <a:noFill/>
          <a:ln/>
        </p:spPr>
        <p:txBody>
          <a:bodyPr wrap="square" lIns="0" tIns="0" rIns="0" bIns="0" rtlCol="0" anchor="ctr"/>
          <a:lstStyle/>
          <a:p>
            <a:pPr marL="0" indent="0" algn="ctr">
              <a:buNone/>
            </a:pPr>
            <a:r>
              <a:rPr lang="en-US" sz="1400" b="1" dirty="0">
                <a:solidFill>
                  <a:srgbClr val="FFFFFF"/>
                </a:solidFill>
              </a:rPr>
              <a:t>→</a:t>
            </a:r>
            <a:endParaRPr lang="en-US" sz="1400" dirty="0"/>
          </a:p>
        </p:txBody>
      </p:sp>
      <p:sp>
        <p:nvSpPr>
          <p:cNvPr id="25" name="Text 23"/>
          <p:cNvSpPr/>
          <p:nvPr/>
        </p:nvSpPr>
        <p:spPr>
          <a:xfrm>
            <a:off x="6699504" y="1225296"/>
            <a:ext cx="2170176" cy="347472"/>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Traffic Mitigation &amp; </a:t>
            </a:r>
          </a:p>
          <a:p>
            <a:pPr marL="0" indent="0">
              <a:buNone/>
            </a:pPr>
            <a:r>
              <a:rPr lang="en-US" sz="1100" b="1" dirty="0">
                <a:solidFill>
                  <a:srgbClr val="FFFFFF"/>
                </a:solidFill>
                <a:latin typeface="Calibri" pitchFamily="34" charset="0"/>
                <a:ea typeface="Calibri" pitchFamily="34" charset="-122"/>
                <a:cs typeface="Calibri" pitchFamily="34" charset="-120"/>
              </a:rPr>
              <a:t>Creative Roadways</a:t>
            </a:r>
            <a:endParaRPr lang="en-US" sz="1100" dirty="0"/>
          </a:p>
        </p:txBody>
      </p:sp>
      <p:sp>
        <p:nvSpPr>
          <p:cNvPr id="26" name="Shape 24"/>
          <p:cNvSpPr/>
          <p:nvPr/>
        </p:nvSpPr>
        <p:spPr>
          <a:xfrm>
            <a:off x="6315456" y="1591056"/>
            <a:ext cx="2535936" cy="9144"/>
          </a:xfrm>
          <a:prstGeom prst="rect">
            <a:avLst/>
          </a:prstGeom>
          <a:solidFill>
            <a:srgbClr val="E07B4F">
              <a:alpha val="35000"/>
            </a:srgbClr>
          </a:solidFill>
          <a:ln w="12700">
            <a:solidFill>
              <a:srgbClr val="E07B4F">
                <a:alpha val="35000"/>
              </a:srgbClr>
            </a:solidFill>
            <a:prstDash val="solid"/>
          </a:ln>
        </p:spPr>
        <p:txBody>
          <a:bodyPr/>
          <a:lstStyle/>
          <a:p>
            <a:endParaRPr lang="en-US"/>
          </a:p>
        </p:txBody>
      </p:sp>
      <p:sp>
        <p:nvSpPr>
          <p:cNvPr id="27" name="Text 25"/>
          <p:cNvSpPr/>
          <p:nvPr/>
        </p:nvSpPr>
        <p:spPr>
          <a:xfrm>
            <a:off x="6315456" y="1645920"/>
            <a:ext cx="2572512" cy="950976"/>
          </a:xfrm>
          <a:prstGeom prst="rect">
            <a:avLst/>
          </a:prstGeom>
          <a:noFill/>
          <a:ln/>
        </p:spPr>
        <p:txBody>
          <a:bodyPr wrap="square" lIns="0" tIns="0" rIns="0" bIns="0" rtlCol="0" anchor="t"/>
          <a:lstStyle/>
          <a:p>
            <a:pPr marL="0" indent="0">
              <a:buNone/>
            </a:pPr>
            <a:r>
              <a:rPr lang="en-US" sz="950" dirty="0">
                <a:solidFill>
                  <a:srgbClr val="7BBFB0"/>
                </a:solidFill>
                <a:latin typeface="Calibri" pitchFamily="34" charset="0"/>
                <a:ea typeface="Calibri" pitchFamily="34" charset="-122"/>
                <a:cs typeface="Calibri" pitchFamily="34" charset="-120"/>
              </a:rPr>
              <a:t>Real solutions: roundabouts, signal optimization, timed access or trails, park-and-ride expansion. Stop patching and start planning. Traffic is the number one quality-of-life complaint.</a:t>
            </a:r>
            <a:endParaRPr lang="en-US" sz="950" dirty="0"/>
          </a:p>
        </p:txBody>
      </p:sp>
      <p:sp>
        <p:nvSpPr>
          <p:cNvPr id="28" name="Shape 26"/>
          <p:cNvSpPr/>
          <p:nvPr/>
        </p:nvSpPr>
        <p:spPr>
          <a:xfrm>
            <a:off x="201168" y="2798064"/>
            <a:ext cx="2791968" cy="1536192"/>
          </a:xfrm>
          <a:prstGeom prst="rect">
            <a:avLst/>
          </a:prstGeom>
          <a:solidFill>
            <a:srgbClr val="0F2430"/>
          </a:solidFill>
          <a:ln w="12700">
            <a:solidFill>
              <a:srgbClr val="27AE60">
                <a:alpha val="30000"/>
              </a:srgbClr>
            </a:solidFill>
            <a:prstDash val="solid"/>
          </a:ln>
        </p:spPr>
        <p:txBody>
          <a:bodyPr/>
          <a:lstStyle/>
          <a:p>
            <a:endParaRPr lang="en-US"/>
          </a:p>
        </p:txBody>
      </p:sp>
      <p:sp>
        <p:nvSpPr>
          <p:cNvPr id="29" name="Shape 27"/>
          <p:cNvSpPr/>
          <p:nvPr/>
        </p:nvSpPr>
        <p:spPr>
          <a:xfrm>
            <a:off x="201168" y="2798064"/>
            <a:ext cx="2791968" cy="45720"/>
          </a:xfrm>
          <a:prstGeom prst="rect">
            <a:avLst/>
          </a:prstGeom>
          <a:solidFill>
            <a:srgbClr val="27AE60"/>
          </a:solidFill>
          <a:ln w="12700">
            <a:solidFill>
              <a:srgbClr val="27AE60"/>
            </a:solidFill>
            <a:prstDash val="solid"/>
          </a:ln>
        </p:spPr>
        <p:txBody>
          <a:bodyPr/>
          <a:lstStyle/>
          <a:p>
            <a:endParaRPr lang="en-US"/>
          </a:p>
        </p:txBody>
      </p:sp>
      <p:sp>
        <p:nvSpPr>
          <p:cNvPr id="30" name="Shape 28"/>
          <p:cNvSpPr/>
          <p:nvPr/>
        </p:nvSpPr>
        <p:spPr>
          <a:xfrm>
            <a:off x="292608" y="2889504"/>
            <a:ext cx="329184" cy="329184"/>
          </a:xfrm>
          <a:prstGeom prst="rect">
            <a:avLst/>
          </a:prstGeom>
          <a:solidFill>
            <a:srgbClr val="27AE60">
              <a:alpha val="20000"/>
            </a:srgbClr>
          </a:solidFill>
          <a:ln w="12700">
            <a:solidFill>
              <a:srgbClr val="27AE60">
                <a:alpha val="35000"/>
              </a:srgbClr>
            </a:solidFill>
            <a:prstDash val="solid"/>
          </a:ln>
        </p:spPr>
        <p:txBody>
          <a:bodyPr/>
          <a:lstStyle/>
          <a:p>
            <a:endParaRPr lang="en-US"/>
          </a:p>
        </p:txBody>
      </p:sp>
      <p:sp>
        <p:nvSpPr>
          <p:cNvPr id="31" name="Text 29"/>
          <p:cNvSpPr/>
          <p:nvPr/>
        </p:nvSpPr>
        <p:spPr>
          <a:xfrm>
            <a:off x="292608" y="2889504"/>
            <a:ext cx="329184" cy="329184"/>
          </a:xfrm>
          <a:prstGeom prst="rect">
            <a:avLst/>
          </a:prstGeom>
          <a:noFill/>
          <a:ln/>
        </p:spPr>
        <p:txBody>
          <a:bodyPr wrap="square" lIns="0" tIns="0" rIns="0" bIns="0" rtlCol="0" anchor="ctr"/>
          <a:lstStyle/>
          <a:p>
            <a:pPr marL="0" indent="0" algn="ctr">
              <a:buNone/>
            </a:pPr>
            <a:r>
              <a:rPr lang="en-US" sz="1400" b="1" dirty="0">
                <a:solidFill>
                  <a:srgbClr val="FFFFFF"/>
                </a:solidFill>
              </a:rPr>
              <a:t>⌂</a:t>
            </a:r>
            <a:endParaRPr lang="en-US" sz="1400" dirty="0"/>
          </a:p>
        </p:txBody>
      </p:sp>
      <p:sp>
        <p:nvSpPr>
          <p:cNvPr id="32" name="Text 30"/>
          <p:cNvSpPr/>
          <p:nvPr/>
        </p:nvSpPr>
        <p:spPr>
          <a:xfrm>
            <a:off x="713232" y="2889504"/>
            <a:ext cx="2170176" cy="347472"/>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Preserve our Small Town Feel</a:t>
            </a:r>
            <a:endParaRPr lang="en-US" sz="1100" dirty="0"/>
          </a:p>
        </p:txBody>
      </p:sp>
      <p:sp>
        <p:nvSpPr>
          <p:cNvPr id="33" name="Shape 31"/>
          <p:cNvSpPr/>
          <p:nvPr/>
        </p:nvSpPr>
        <p:spPr>
          <a:xfrm>
            <a:off x="329184" y="3255264"/>
            <a:ext cx="2535936" cy="9144"/>
          </a:xfrm>
          <a:prstGeom prst="rect">
            <a:avLst/>
          </a:prstGeom>
          <a:solidFill>
            <a:srgbClr val="27AE60">
              <a:alpha val="35000"/>
            </a:srgbClr>
          </a:solidFill>
          <a:ln w="12700">
            <a:solidFill>
              <a:srgbClr val="27AE60">
                <a:alpha val="35000"/>
              </a:srgbClr>
            </a:solidFill>
            <a:prstDash val="solid"/>
          </a:ln>
        </p:spPr>
        <p:txBody>
          <a:bodyPr/>
          <a:lstStyle/>
          <a:p>
            <a:endParaRPr lang="en-US"/>
          </a:p>
        </p:txBody>
      </p:sp>
      <p:sp>
        <p:nvSpPr>
          <p:cNvPr id="34" name="Text 32"/>
          <p:cNvSpPr/>
          <p:nvPr/>
        </p:nvSpPr>
        <p:spPr>
          <a:xfrm>
            <a:off x="329184" y="3310128"/>
            <a:ext cx="2572512" cy="950976"/>
          </a:xfrm>
          <a:prstGeom prst="rect">
            <a:avLst/>
          </a:prstGeom>
          <a:noFill/>
          <a:ln/>
        </p:spPr>
        <p:txBody>
          <a:bodyPr wrap="square" lIns="0" tIns="0" rIns="0" bIns="0" rtlCol="0" anchor="t"/>
          <a:lstStyle/>
          <a:p>
            <a:pPr marL="0" indent="0">
              <a:buNone/>
            </a:pPr>
            <a:r>
              <a:rPr lang="en-US" sz="950" dirty="0">
                <a:solidFill>
                  <a:srgbClr val="7BBFB0"/>
                </a:solidFill>
                <a:latin typeface="Calibri" pitchFamily="34" charset="0"/>
                <a:ea typeface="Calibri" pitchFamily="34" charset="-122"/>
                <a:cs typeface="Calibri" pitchFamily="34" charset="-120"/>
              </a:rPr>
              <a:t>No more approvals that trade Sedona’s character for short-term revenue. Scale, density, and design standards that protect what makes this place worth living in. People enjoy the rural small-town feel, not high density living.</a:t>
            </a:r>
            <a:endParaRPr lang="en-US" sz="950" dirty="0"/>
          </a:p>
        </p:txBody>
      </p:sp>
      <p:sp>
        <p:nvSpPr>
          <p:cNvPr id="35" name="Shape 33"/>
          <p:cNvSpPr/>
          <p:nvPr/>
        </p:nvSpPr>
        <p:spPr>
          <a:xfrm>
            <a:off x="3194304" y="2798064"/>
            <a:ext cx="2791968" cy="1536192"/>
          </a:xfrm>
          <a:prstGeom prst="rect">
            <a:avLst/>
          </a:prstGeom>
          <a:solidFill>
            <a:srgbClr val="0F2430"/>
          </a:solidFill>
          <a:ln w="12700">
            <a:solidFill>
              <a:srgbClr val="2E86AB">
                <a:alpha val="30000"/>
              </a:srgbClr>
            </a:solidFill>
            <a:prstDash val="solid"/>
          </a:ln>
        </p:spPr>
        <p:txBody>
          <a:bodyPr/>
          <a:lstStyle/>
          <a:p>
            <a:endParaRPr lang="en-US" dirty="0"/>
          </a:p>
        </p:txBody>
      </p:sp>
      <p:sp>
        <p:nvSpPr>
          <p:cNvPr id="36" name="Shape 34"/>
          <p:cNvSpPr/>
          <p:nvPr/>
        </p:nvSpPr>
        <p:spPr>
          <a:xfrm>
            <a:off x="3194304" y="2798064"/>
            <a:ext cx="2791968" cy="45720"/>
          </a:xfrm>
          <a:prstGeom prst="rect">
            <a:avLst/>
          </a:prstGeom>
          <a:solidFill>
            <a:srgbClr val="2E86AB"/>
          </a:solidFill>
          <a:ln w="12700">
            <a:solidFill>
              <a:srgbClr val="2E86AB"/>
            </a:solidFill>
            <a:prstDash val="solid"/>
          </a:ln>
        </p:spPr>
        <p:txBody>
          <a:bodyPr/>
          <a:lstStyle/>
          <a:p>
            <a:endParaRPr lang="en-US"/>
          </a:p>
        </p:txBody>
      </p:sp>
      <p:sp>
        <p:nvSpPr>
          <p:cNvPr id="37" name="Shape 35"/>
          <p:cNvSpPr/>
          <p:nvPr/>
        </p:nvSpPr>
        <p:spPr>
          <a:xfrm>
            <a:off x="3285744" y="2889504"/>
            <a:ext cx="329184" cy="329184"/>
          </a:xfrm>
          <a:prstGeom prst="rect">
            <a:avLst/>
          </a:prstGeom>
          <a:solidFill>
            <a:srgbClr val="2E86AB">
              <a:alpha val="20000"/>
            </a:srgbClr>
          </a:solidFill>
          <a:ln w="12700">
            <a:solidFill>
              <a:srgbClr val="2E86AB">
                <a:alpha val="35000"/>
              </a:srgbClr>
            </a:solidFill>
            <a:prstDash val="solid"/>
          </a:ln>
        </p:spPr>
        <p:txBody>
          <a:bodyPr/>
          <a:lstStyle/>
          <a:p>
            <a:endParaRPr lang="en-US"/>
          </a:p>
        </p:txBody>
      </p:sp>
      <p:sp>
        <p:nvSpPr>
          <p:cNvPr id="38" name="Text 36"/>
          <p:cNvSpPr/>
          <p:nvPr/>
        </p:nvSpPr>
        <p:spPr>
          <a:xfrm>
            <a:off x="3285744" y="2889504"/>
            <a:ext cx="329184" cy="329184"/>
          </a:xfrm>
          <a:prstGeom prst="rect">
            <a:avLst/>
          </a:prstGeom>
          <a:noFill/>
          <a:ln/>
        </p:spPr>
        <p:txBody>
          <a:bodyPr wrap="square" lIns="0" tIns="0" rIns="0" bIns="0" rtlCol="0" anchor="ctr"/>
          <a:lstStyle/>
          <a:p>
            <a:pPr marL="0" indent="0" algn="ctr">
              <a:buNone/>
            </a:pPr>
            <a:r>
              <a:rPr lang="en-US" sz="1400" b="1" dirty="0">
                <a:solidFill>
                  <a:srgbClr val="FFFFFF"/>
                </a:solidFill>
              </a:rPr>
              <a:t>◎</a:t>
            </a:r>
            <a:endParaRPr lang="en-US" sz="1400" dirty="0"/>
          </a:p>
        </p:txBody>
      </p:sp>
      <p:sp>
        <p:nvSpPr>
          <p:cNvPr id="39" name="Text 37"/>
          <p:cNvSpPr/>
          <p:nvPr/>
        </p:nvSpPr>
        <p:spPr>
          <a:xfrm>
            <a:off x="3706368" y="2889504"/>
            <a:ext cx="2170176" cy="347472"/>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Residents First</a:t>
            </a:r>
            <a:endParaRPr lang="en-US" sz="1100" dirty="0"/>
          </a:p>
        </p:txBody>
      </p:sp>
      <p:sp>
        <p:nvSpPr>
          <p:cNvPr id="40" name="Shape 38"/>
          <p:cNvSpPr/>
          <p:nvPr/>
        </p:nvSpPr>
        <p:spPr>
          <a:xfrm>
            <a:off x="3322320" y="3255264"/>
            <a:ext cx="2535936" cy="9144"/>
          </a:xfrm>
          <a:prstGeom prst="rect">
            <a:avLst/>
          </a:prstGeom>
          <a:solidFill>
            <a:srgbClr val="2E86AB">
              <a:alpha val="35000"/>
            </a:srgbClr>
          </a:solidFill>
          <a:ln w="12700">
            <a:solidFill>
              <a:srgbClr val="2E86AB">
                <a:alpha val="35000"/>
              </a:srgbClr>
            </a:solidFill>
            <a:prstDash val="solid"/>
          </a:ln>
        </p:spPr>
        <p:txBody>
          <a:bodyPr/>
          <a:lstStyle/>
          <a:p>
            <a:endParaRPr lang="en-US"/>
          </a:p>
        </p:txBody>
      </p:sp>
      <p:sp>
        <p:nvSpPr>
          <p:cNvPr id="41" name="Text 39"/>
          <p:cNvSpPr/>
          <p:nvPr/>
        </p:nvSpPr>
        <p:spPr>
          <a:xfrm>
            <a:off x="3322320" y="3310128"/>
            <a:ext cx="2572512" cy="950976"/>
          </a:xfrm>
          <a:prstGeom prst="rect">
            <a:avLst/>
          </a:prstGeom>
          <a:noFill/>
          <a:ln/>
        </p:spPr>
        <p:txBody>
          <a:bodyPr wrap="square" lIns="0" tIns="0" rIns="0" bIns="0" rtlCol="0" anchor="t"/>
          <a:lstStyle/>
          <a:p>
            <a:pPr marL="0" indent="0">
              <a:buNone/>
            </a:pPr>
            <a:r>
              <a:rPr lang="en-US" sz="950" dirty="0">
                <a:solidFill>
                  <a:srgbClr val="7BBFB0"/>
                </a:solidFill>
                <a:latin typeface="Calibri" pitchFamily="34" charset="0"/>
                <a:ea typeface="Calibri" pitchFamily="34" charset="-122"/>
                <a:cs typeface="Calibri" pitchFamily="34" charset="-120"/>
              </a:rPr>
              <a:t>Decisions start with: how does this affect the people who live here? How does this affect residents businesses?</a:t>
            </a:r>
            <a:endParaRPr lang="en-US" sz="950" dirty="0"/>
          </a:p>
        </p:txBody>
      </p:sp>
      <p:sp>
        <p:nvSpPr>
          <p:cNvPr id="42" name="Shape 40"/>
          <p:cNvSpPr/>
          <p:nvPr/>
        </p:nvSpPr>
        <p:spPr>
          <a:xfrm>
            <a:off x="6187440" y="2798064"/>
            <a:ext cx="2791968" cy="1536192"/>
          </a:xfrm>
          <a:prstGeom prst="rect">
            <a:avLst/>
          </a:prstGeom>
          <a:solidFill>
            <a:srgbClr val="0F2430"/>
          </a:solidFill>
          <a:ln w="12700">
            <a:solidFill>
              <a:srgbClr val="D4A017">
                <a:alpha val="30000"/>
              </a:srgbClr>
            </a:solidFill>
            <a:prstDash val="solid"/>
          </a:ln>
        </p:spPr>
        <p:txBody>
          <a:bodyPr/>
          <a:lstStyle/>
          <a:p>
            <a:endParaRPr lang="en-US"/>
          </a:p>
        </p:txBody>
      </p:sp>
      <p:sp>
        <p:nvSpPr>
          <p:cNvPr id="43" name="Shape 41"/>
          <p:cNvSpPr/>
          <p:nvPr/>
        </p:nvSpPr>
        <p:spPr>
          <a:xfrm>
            <a:off x="6187440" y="2798064"/>
            <a:ext cx="2791968" cy="45720"/>
          </a:xfrm>
          <a:prstGeom prst="rect">
            <a:avLst/>
          </a:prstGeom>
          <a:solidFill>
            <a:srgbClr val="D4A017"/>
          </a:solidFill>
          <a:ln w="12700">
            <a:solidFill>
              <a:srgbClr val="D4A017"/>
            </a:solidFill>
            <a:prstDash val="solid"/>
          </a:ln>
        </p:spPr>
        <p:txBody>
          <a:bodyPr/>
          <a:lstStyle/>
          <a:p>
            <a:endParaRPr lang="en-US"/>
          </a:p>
        </p:txBody>
      </p:sp>
      <p:sp>
        <p:nvSpPr>
          <p:cNvPr id="44" name="Shape 42"/>
          <p:cNvSpPr/>
          <p:nvPr/>
        </p:nvSpPr>
        <p:spPr>
          <a:xfrm>
            <a:off x="6278880" y="2889504"/>
            <a:ext cx="329184" cy="329184"/>
          </a:xfrm>
          <a:prstGeom prst="rect">
            <a:avLst/>
          </a:prstGeom>
          <a:solidFill>
            <a:srgbClr val="D4A017">
              <a:alpha val="20000"/>
            </a:srgbClr>
          </a:solidFill>
          <a:ln w="12700">
            <a:solidFill>
              <a:srgbClr val="D4A017">
                <a:alpha val="35000"/>
              </a:srgbClr>
            </a:solidFill>
            <a:prstDash val="solid"/>
          </a:ln>
        </p:spPr>
        <p:txBody>
          <a:bodyPr/>
          <a:lstStyle/>
          <a:p>
            <a:endParaRPr lang="en-US"/>
          </a:p>
        </p:txBody>
      </p:sp>
      <p:sp>
        <p:nvSpPr>
          <p:cNvPr id="45" name="Text 43"/>
          <p:cNvSpPr/>
          <p:nvPr/>
        </p:nvSpPr>
        <p:spPr>
          <a:xfrm>
            <a:off x="6278880" y="2889504"/>
            <a:ext cx="329184" cy="329184"/>
          </a:xfrm>
          <a:prstGeom prst="rect">
            <a:avLst/>
          </a:prstGeom>
          <a:noFill/>
          <a:ln/>
        </p:spPr>
        <p:txBody>
          <a:bodyPr wrap="square" lIns="0" tIns="0" rIns="0" bIns="0" rtlCol="0" anchor="ctr"/>
          <a:lstStyle/>
          <a:p>
            <a:pPr marL="0" indent="0" algn="ctr">
              <a:buNone/>
            </a:pPr>
            <a:r>
              <a:rPr lang="en-US" sz="1400" b="1" dirty="0">
                <a:solidFill>
                  <a:srgbClr val="FFFFFF"/>
                </a:solidFill>
              </a:rPr>
              <a:t>■</a:t>
            </a:r>
            <a:endParaRPr lang="en-US" sz="1400" dirty="0"/>
          </a:p>
        </p:txBody>
      </p:sp>
      <p:sp>
        <p:nvSpPr>
          <p:cNvPr id="46" name="Text 44"/>
          <p:cNvSpPr/>
          <p:nvPr/>
        </p:nvSpPr>
        <p:spPr>
          <a:xfrm>
            <a:off x="6699504" y="2889504"/>
            <a:ext cx="2170176" cy="347472"/>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End Planning in a Vacuum</a:t>
            </a:r>
            <a:endParaRPr lang="en-US" sz="1100" dirty="0"/>
          </a:p>
        </p:txBody>
      </p:sp>
      <p:sp>
        <p:nvSpPr>
          <p:cNvPr id="47" name="Shape 45"/>
          <p:cNvSpPr/>
          <p:nvPr/>
        </p:nvSpPr>
        <p:spPr>
          <a:xfrm>
            <a:off x="6315456" y="3255264"/>
            <a:ext cx="2535936" cy="9144"/>
          </a:xfrm>
          <a:prstGeom prst="rect">
            <a:avLst/>
          </a:prstGeom>
          <a:solidFill>
            <a:srgbClr val="D4A017">
              <a:alpha val="35000"/>
            </a:srgbClr>
          </a:solidFill>
          <a:ln w="12700">
            <a:solidFill>
              <a:srgbClr val="D4A017">
                <a:alpha val="35000"/>
              </a:srgbClr>
            </a:solidFill>
            <a:prstDash val="solid"/>
          </a:ln>
        </p:spPr>
        <p:txBody>
          <a:bodyPr/>
          <a:lstStyle/>
          <a:p>
            <a:endParaRPr lang="en-US"/>
          </a:p>
        </p:txBody>
      </p:sp>
      <p:sp>
        <p:nvSpPr>
          <p:cNvPr id="48" name="Text 46"/>
          <p:cNvSpPr/>
          <p:nvPr/>
        </p:nvSpPr>
        <p:spPr>
          <a:xfrm>
            <a:off x="6315456" y="3310128"/>
            <a:ext cx="2572512" cy="950976"/>
          </a:xfrm>
          <a:prstGeom prst="rect">
            <a:avLst/>
          </a:prstGeom>
          <a:noFill/>
          <a:ln/>
        </p:spPr>
        <p:txBody>
          <a:bodyPr wrap="square" lIns="0" tIns="0" rIns="0" bIns="0" rtlCol="0" anchor="t"/>
          <a:lstStyle/>
          <a:p>
            <a:pPr marL="0" indent="0">
              <a:buNone/>
            </a:pPr>
            <a:r>
              <a:rPr lang="en-US" sz="950" dirty="0">
                <a:solidFill>
                  <a:srgbClr val="7BBFB0"/>
                </a:solidFill>
                <a:latin typeface="Calibri" pitchFamily="34" charset="0"/>
                <a:ea typeface="Calibri" pitchFamily="34" charset="-122"/>
                <a:cs typeface="Calibri" pitchFamily="34" charset="-120"/>
              </a:rPr>
              <a:t>Community outreach that actually reaches people, not just the loudest voices at city hall. Surveys, town halls, neighborhood walks. Master plans that reflect real lives. Since we dropped below 10k residents, we no longer vote on the community plan but we should.</a:t>
            </a:r>
            <a:endParaRPr lang="en-US" sz="9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A1820"/>
        </a:solidFill>
        <a:effectLst/>
      </p:bgPr>
    </p:bg>
    <p:spTree>
      <p:nvGrpSpPr>
        <p:cNvPr id="1" name="">
          <a:extLst>
            <a:ext uri="{FF2B5EF4-FFF2-40B4-BE49-F238E27FC236}">
              <a16:creationId xmlns:a16="http://schemas.microsoft.com/office/drawing/2014/main" id="{598EC13F-B3DD-6CB8-C0B7-47EDA7E312F2}"/>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656CE24B-3BAB-CF51-5004-643E5C1324B1}"/>
              </a:ext>
            </a:extLst>
          </p:cNvPr>
          <p:cNvSpPr/>
          <p:nvPr/>
        </p:nvSpPr>
        <p:spPr>
          <a:xfrm>
            <a:off x="0" y="0"/>
            <a:ext cx="457200" cy="5143500"/>
          </a:xfrm>
          <a:prstGeom prst="rect">
            <a:avLst/>
          </a:prstGeom>
          <a:solidFill>
            <a:srgbClr val="111E28"/>
          </a:solidFill>
          <a:ln w="12700">
            <a:solidFill>
              <a:srgbClr val="111E28"/>
            </a:solidFill>
            <a:prstDash val="solid"/>
          </a:ln>
        </p:spPr>
        <p:txBody>
          <a:bodyPr/>
          <a:lstStyle/>
          <a:p>
            <a:endParaRPr lang="en-US"/>
          </a:p>
        </p:txBody>
      </p:sp>
      <p:sp>
        <p:nvSpPr>
          <p:cNvPr id="3" name="Shape 1">
            <a:extLst>
              <a:ext uri="{FF2B5EF4-FFF2-40B4-BE49-F238E27FC236}">
                <a16:creationId xmlns:a16="http://schemas.microsoft.com/office/drawing/2014/main" id="{B8FFAEB0-18D3-5818-43EB-353D0F9ADBE5}"/>
              </a:ext>
            </a:extLst>
          </p:cNvPr>
          <p:cNvSpPr/>
          <p:nvPr/>
        </p:nvSpPr>
        <p:spPr>
          <a:xfrm>
            <a:off x="0" y="0"/>
            <a:ext cx="64008" cy="5143500"/>
          </a:xfrm>
          <a:prstGeom prst="rect">
            <a:avLst/>
          </a:prstGeom>
          <a:solidFill>
            <a:srgbClr val="D4A017"/>
          </a:solidFill>
          <a:ln w="12700">
            <a:solidFill>
              <a:srgbClr val="D4A017"/>
            </a:solidFill>
            <a:prstDash val="solid"/>
          </a:ln>
        </p:spPr>
        <p:txBody>
          <a:bodyPr/>
          <a:lstStyle/>
          <a:p>
            <a:endParaRPr lang="en-US"/>
          </a:p>
        </p:txBody>
      </p:sp>
      <p:sp>
        <p:nvSpPr>
          <p:cNvPr id="6" name="Text 4">
            <a:extLst>
              <a:ext uri="{FF2B5EF4-FFF2-40B4-BE49-F238E27FC236}">
                <a16:creationId xmlns:a16="http://schemas.microsoft.com/office/drawing/2014/main" id="{7FF25236-BD4C-2F64-0082-B3CB56E5B5B9}"/>
              </a:ext>
            </a:extLst>
          </p:cNvPr>
          <p:cNvSpPr/>
          <p:nvPr/>
        </p:nvSpPr>
        <p:spPr>
          <a:xfrm>
            <a:off x="640080" y="365760"/>
            <a:ext cx="5120640" cy="219456"/>
          </a:xfrm>
          <a:prstGeom prst="rect">
            <a:avLst/>
          </a:prstGeom>
          <a:noFill/>
          <a:ln/>
        </p:spPr>
        <p:txBody>
          <a:bodyPr wrap="square" rtlCol="0" anchor="ctr"/>
          <a:lstStyle/>
          <a:p>
            <a:pPr marL="0" indent="0">
              <a:buNone/>
            </a:pPr>
            <a:r>
              <a:rPr lang="en-US" sz="900" b="1" kern="0" spc="400" dirty="0">
                <a:solidFill>
                  <a:srgbClr val="D4A017"/>
                </a:solidFill>
              </a:rPr>
              <a:t>JEAN FOR COUNCIL</a:t>
            </a:r>
            <a:endParaRPr lang="en-US" sz="900" dirty="0"/>
          </a:p>
        </p:txBody>
      </p:sp>
      <p:sp>
        <p:nvSpPr>
          <p:cNvPr id="7" name="Text 5">
            <a:extLst>
              <a:ext uri="{FF2B5EF4-FFF2-40B4-BE49-F238E27FC236}">
                <a16:creationId xmlns:a16="http://schemas.microsoft.com/office/drawing/2014/main" id="{44BD97C3-2D64-F417-68BC-EFC604DDE656}"/>
              </a:ext>
            </a:extLst>
          </p:cNvPr>
          <p:cNvSpPr/>
          <p:nvPr/>
        </p:nvSpPr>
        <p:spPr>
          <a:xfrm>
            <a:off x="640080" y="1280159"/>
            <a:ext cx="5120640" cy="658368"/>
          </a:xfrm>
          <a:prstGeom prst="rect">
            <a:avLst/>
          </a:prstGeom>
          <a:noFill/>
          <a:ln/>
        </p:spPr>
        <p:txBody>
          <a:bodyPr wrap="square" rtlCol="0" anchor="ctr"/>
          <a:lstStyle/>
          <a:p>
            <a:pPr marL="0" indent="0">
              <a:buNone/>
            </a:pPr>
            <a:r>
              <a:rPr lang="en-US" sz="8000" b="1" dirty="0">
                <a:solidFill>
                  <a:srgbClr val="FFFFFF"/>
                </a:solidFill>
                <a:latin typeface="Calibri" pitchFamily="34" charset="0"/>
                <a:ea typeface="Calibri" pitchFamily="34" charset="-122"/>
                <a:cs typeface="Calibri" pitchFamily="34" charset="-120"/>
              </a:rPr>
              <a:t>Workforce</a:t>
            </a:r>
            <a:endParaRPr lang="en-US" sz="8000" dirty="0"/>
          </a:p>
        </p:txBody>
      </p:sp>
      <p:sp>
        <p:nvSpPr>
          <p:cNvPr id="8" name="Text 6">
            <a:extLst>
              <a:ext uri="{FF2B5EF4-FFF2-40B4-BE49-F238E27FC236}">
                <a16:creationId xmlns:a16="http://schemas.microsoft.com/office/drawing/2014/main" id="{15C5FC09-EE9F-A151-4348-4371ED25C597}"/>
              </a:ext>
            </a:extLst>
          </p:cNvPr>
          <p:cNvSpPr/>
          <p:nvPr/>
        </p:nvSpPr>
        <p:spPr>
          <a:xfrm>
            <a:off x="640079" y="2242566"/>
            <a:ext cx="7119851" cy="658368"/>
          </a:xfrm>
          <a:prstGeom prst="rect">
            <a:avLst/>
          </a:prstGeom>
          <a:noFill/>
          <a:ln/>
        </p:spPr>
        <p:txBody>
          <a:bodyPr wrap="square" rtlCol="0" anchor="ctr"/>
          <a:lstStyle/>
          <a:p>
            <a:pPr marL="0" indent="0">
              <a:buNone/>
            </a:pPr>
            <a:r>
              <a:rPr lang="en-US" sz="8000" b="1" dirty="0">
                <a:solidFill>
                  <a:srgbClr val="D4A017"/>
                </a:solidFill>
                <a:latin typeface="Calibri" pitchFamily="34" charset="0"/>
                <a:ea typeface="Calibri" pitchFamily="34" charset="-122"/>
                <a:cs typeface="Calibri" pitchFamily="34" charset="-120"/>
              </a:rPr>
              <a:t>Housing</a:t>
            </a:r>
            <a:endParaRPr lang="en-US" sz="8000" dirty="0"/>
          </a:p>
        </p:txBody>
      </p:sp>
      <p:sp>
        <p:nvSpPr>
          <p:cNvPr id="9" name="Shape 7">
            <a:extLst>
              <a:ext uri="{FF2B5EF4-FFF2-40B4-BE49-F238E27FC236}">
                <a16:creationId xmlns:a16="http://schemas.microsoft.com/office/drawing/2014/main" id="{156FBE24-442B-6026-53EF-3FF952C22AE6}"/>
              </a:ext>
            </a:extLst>
          </p:cNvPr>
          <p:cNvSpPr/>
          <p:nvPr/>
        </p:nvSpPr>
        <p:spPr>
          <a:xfrm>
            <a:off x="640080" y="3204973"/>
            <a:ext cx="3657600" cy="36576"/>
          </a:xfrm>
          <a:prstGeom prst="rect">
            <a:avLst/>
          </a:prstGeom>
          <a:solidFill>
            <a:srgbClr val="D4A017"/>
          </a:solidFill>
          <a:ln w="12700">
            <a:solidFill>
              <a:srgbClr val="D4A017"/>
            </a:solidFill>
            <a:prstDash val="solid"/>
          </a:ln>
        </p:spPr>
        <p:txBody>
          <a:bodyPr/>
          <a:lstStyle/>
          <a:p>
            <a:endParaRPr lang="en-US"/>
          </a:p>
        </p:txBody>
      </p:sp>
      <p:sp>
        <p:nvSpPr>
          <p:cNvPr id="10" name="Text 8">
            <a:extLst>
              <a:ext uri="{FF2B5EF4-FFF2-40B4-BE49-F238E27FC236}">
                <a16:creationId xmlns:a16="http://schemas.microsoft.com/office/drawing/2014/main" id="{9819AA34-82D8-8EA2-35A6-DADEF1CC98F2}"/>
              </a:ext>
            </a:extLst>
          </p:cNvPr>
          <p:cNvSpPr/>
          <p:nvPr/>
        </p:nvSpPr>
        <p:spPr>
          <a:xfrm>
            <a:off x="640080" y="3288515"/>
            <a:ext cx="5120640" cy="347472"/>
          </a:xfrm>
          <a:prstGeom prst="rect">
            <a:avLst/>
          </a:prstGeom>
          <a:noFill/>
          <a:ln/>
        </p:spPr>
        <p:txBody>
          <a:bodyPr wrap="square" rtlCol="0" anchor="ctr"/>
          <a:lstStyle/>
          <a:p>
            <a:pPr marL="0" indent="0">
              <a:buNone/>
            </a:pPr>
            <a:r>
              <a:rPr lang="en-US" sz="1400" i="1" dirty="0">
                <a:solidFill>
                  <a:srgbClr val="7BBFB0"/>
                </a:solidFill>
                <a:latin typeface="Calibri" pitchFamily="34" charset="0"/>
                <a:ea typeface="Calibri" pitchFamily="34" charset="-122"/>
                <a:cs typeface="Calibri" pitchFamily="34" charset="-120"/>
              </a:rPr>
              <a:t>Financial stability, making workers a fixture in our community</a:t>
            </a:r>
          </a:p>
        </p:txBody>
      </p:sp>
      <p:sp>
        <p:nvSpPr>
          <p:cNvPr id="13" name="Text 11">
            <a:extLst>
              <a:ext uri="{FF2B5EF4-FFF2-40B4-BE49-F238E27FC236}">
                <a16:creationId xmlns:a16="http://schemas.microsoft.com/office/drawing/2014/main" id="{FBE6CFBF-6D40-36A4-A262-EC6A69102E91}"/>
              </a:ext>
            </a:extLst>
          </p:cNvPr>
          <p:cNvSpPr/>
          <p:nvPr/>
        </p:nvSpPr>
        <p:spPr>
          <a:xfrm>
            <a:off x="6254496" y="841248"/>
            <a:ext cx="2578608" cy="347472"/>
          </a:xfrm>
          <a:prstGeom prst="rect">
            <a:avLst/>
          </a:prstGeom>
          <a:noFill/>
          <a:ln/>
        </p:spPr>
        <p:txBody>
          <a:bodyPr wrap="square" rtlCol="0" anchor="ctr"/>
          <a:lstStyle/>
          <a:p>
            <a:pPr marL="0" indent="0">
              <a:buNone/>
            </a:pPr>
            <a:endParaRPr lang="en-US" sz="1500" dirty="0"/>
          </a:p>
        </p:txBody>
      </p:sp>
      <p:sp>
        <p:nvSpPr>
          <p:cNvPr id="14" name="Text 12">
            <a:extLst>
              <a:ext uri="{FF2B5EF4-FFF2-40B4-BE49-F238E27FC236}">
                <a16:creationId xmlns:a16="http://schemas.microsoft.com/office/drawing/2014/main" id="{13D9C7EA-7AA1-D39F-742E-91D206B98B74}"/>
              </a:ext>
            </a:extLst>
          </p:cNvPr>
          <p:cNvSpPr/>
          <p:nvPr/>
        </p:nvSpPr>
        <p:spPr>
          <a:xfrm>
            <a:off x="6254496" y="1188720"/>
            <a:ext cx="2578608" cy="256032"/>
          </a:xfrm>
          <a:prstGeom prst="rect">
            <a:avLst/>
          </a:prstGeom>
          <a:noFill/>
          <a:ln/>
        </p:spPr>
        <p:txBody>
          <a:bodyPr wrap="square" rtlCol="0" anchor="ctr"/>
          <a:lstStyle/>
          <a:p>
            <a:pPr marL="0" indent="0">
              <a:buNone/>
            </a:pPr>
            <a:endParaRPr lang="en-US" sz="1000" dirty="0"/>
          </a:p>
        </p:txBody>
      </p:sp>
      <p:sp>
        <p:nvSpPr>
          <p:cNvPr id="16" name="Text 14">
            <a:extLst>
              <a:ext uri="{FF2B5EF4-FFF2-40B4-BE49-F238E27FC236}">
                <a16:creationId xmlns:a16="http://schemas.microsoft.com/office/drawing/2014/main" id="{99AAF858-042B-5997-8E1F-191F73EBA369}"/>
              </a:ext>
            </a:extLst>
          </p:cNvPr>
          <p:cNvSpPr/>
          <p:nvPr/>
        </p:nvSpPr>
        <p:spPr>
          <a:xfrm>
            <a:off x="6254496" y="1554480"/>
            <a:ext cx="2395728" cy="201168"/>
          </a:xfrm>
          <a:prstGeom prst="rect">
            <a:avLst/>
          </a:prstGeom>
          <a:noFill/>
          <a:ln/>
        </p:spPr>
        <p:txBody>
          <a:bodyPr wrap="square" rtlCol="0" anchor="ctr"/>
          <a:lstStyle/>
          <a:p>
            <a:pPr marL="0" indent="0">
              <a:buNone/>
            </a:pPr>
            <a:endParaRPr lang="en-US" sz="850" dirty="0"/>
          </a:p>
        </p:txBody>
      </p:sp>
      <p:sp>
        <p:nvSpPr>
          <p:cNvPr id="19" name="Text 17">
            <a:extLst>
              <a:ext uri="{FF2B5EF4-FFF2-40B4-BE49-F238E27FC236}">
                <a16:creationId xmlns:a16="http://schemas.microsoft.com/office/drawing/2014/main" id="{0F1BA606-A2C0-BB56-5AB9-EFB10863A660}"/>
              </a:ext>
            </a:extLst>
          </p:cNvPr>
          <p:cNvSpPr/>
          <p:nvPr/>
        </p:nvSpPr>
        <p:spPr>
          <a:xfrm>
            <a:off x="6254496" y="2121408"/>
            <a:ext cx="2578608" cy="347472"/>
          </a:xfrm>
          <a:prstGeom prst="rect">
            <a:avLst/>
          </a:prstGeom>
          <a:noFill/>
          <a:ln/>
        </p:spPr>
        <p:txBody>
          <a:bodyPr wrap="square" rtlCol="0" anchor="ctr"/>
          <a:lstStyle/>
          <a:p>
            <a:pPr marL="0" indent="0">
              <a:buNone/>
            </a:pPr>
            <a:endParaRPr lang="en-US" sz="1500" dirty="0"/>
          </a:p>
        </p:txBody>
      </p:sp>
      <p:sp>
        <p:nvSpPr>
          <p:cNvPr id="20" name="Text 18">
            <a:extLst>
              <a:ext uri="{FF2B5EF4-FFF2-40B4-BE49-F238E27FC236}">
                <a16:creationId xmlns:a16="http://schemas.microsoft.com/office/drawing/2014/main" id="{79EB3793-D36B-5C1B-C884-45590960195F}"/>
              </a:ext>
            </a:extLst>
          </p:cNvPr>
          <p:cNvSpPr/>
          <p:nvPr/>
        </p:nvSpPr>
        <p:spPr>
          <a:xfrm>
            <a:off x="6254496" y="2468880"/>
            <a:ext cx="2578608" cy="256032"/>
          </a:xfrm>
          <a:prstGeom prst="rect">
            <a:avLst/>
          </a:prstGeom>
          <a:noFill/>
          <a:ln/>
        </p:spPr>
        <p:txBody>
          <a:bodyPr wrap="square" rtlCol="0" anchor="ctr"/>
          <a:lstStyle/>
          <a:p>
            <a:pPr marL="0" indent="0">
              <a:buNone/>
            </a:pPr>
            <a:endParaRPr lang="en-US" sz="1000" dirty="0"/>
          </a:p>
        </p:txBody>
      </p:sp>
      <p:sp>
        <p:nvSpPr>
          <p:cNvPr id="22" name="Text 20">
            <a:extLst>
              <a:ext uri="{FF2B5EF4-FFF2-40B4-BE49-F238E27FC236}">
                <a16:creationId xmlns:a16="http://schemas.microsoft.com/office/drawing/2014/main" id="{62ADCF60-40CF-7F68-A62D-39267620F281}"/>
              </a:ext>
            </a:extLst>
          </p:cNvPr>
          <p:cNvSpPr/>
          <p:nvPr/>
        </p:nvSpPr>
        <p:spPr>
          <a:xfrm>
            <a:off x="6254496" y="2834640"/>
            <a:ext cx="2395728" cy="201168"/>
          </a:xfrm>
          <a:prstGeom prst="rect">
            <a:avLst/>
          </a:prstGeom>
          <a:noFill/>
          <a:ln/>
        </p:spPr>
        <p:txBody>
          <a:bodyPr wrap="square" rtlCol="0" anchor="ctr"/>
          <a:lstStyle/>
          <a:p>
            <a:pPr marL="0" indent="0">
              <a:buNone/>
            </a:pPr>
            <a:endParaRPr lang="en-US" sz="850" dirty="0"/>
          </a:p>
        </p:txBody>
      </p:sp>
      <p:sp>
        <p:nvSpPr>
          <p:cNvPr id="25" name="Text 23">
            <a:extLst>
              <a:ext uri="{FF2B5EF4-FFF2-40B4-BE49-F238E27FC236}">
                <a16:creationId xmlns:a16="http://schemas.microsoft.com/office/drawing/2014/main" id="{A980A4DE-3913-A191-C794-0CA8AF58C4C9}"/>
              </a:ext>
            </a:extLst>
          </p:cNvPr>
          <p:cNvSpPr/>
          <p:nvPr/>
        </p:nvSpPr>
        <p:spPr>
          <a:xfrm>
            <a:off x="6254496" y="3401568"/>
            <a:ext cx="2578608" cy="347472"/>
          </a:xfrm>
          <a:prstGeom prst="rect">
            <a:avLst/>
          </a:prstGeom>
          <a:noFill/>
          <a:ln/>
        </p:spPr>
        <p:txBody>
          <a:bodyPr wrap="square" rtlCol="0" anchor="ctr"/>
          <a:lstStyle/>
          <a:p>
            <a:pPr marL="0" indent="0">
              <a:buNone/>
            </a:pPr>
            <a:endParaRPr lang="en-US" sz="1500" dirty="0"/>
          </a:p>
        </p:txBody>
      </p:sp>
      <p:sp>
        <p:nvSpPr>
          <p:cNvPr id="26" name="Text 24">
            <a:extLst>
              <a:ext uri="{FF2B5EF4-FFF2-40B4-BE49-F238E27FC236}">
                <a16:creationId xmlns:a16="http://schemas.microsoft.com/office/drawing/2014/main" id="{426FE48F-203D-9F78-202A-5D2E9BBB1336}"/>
              </a:ext>
            </a:extLst>
          </p:cNvPr>
          <p:cNvSpPr/>
          <p:nvPr/>
        </p:nvSpPr>
        <p:spPr>
          <a:xfrm>
            <a:off x="6254496" y="3749040"/>
            <a:ext cx="2578608" cy="256032"/>
          </a:xfrm>
          <a:prstGeom prst="rect">
            <a:avLst/>
          </a:prstGeom>
          <a:noFill/>
          <a:ln/>
        </p:spPr>
        <p:txBody>
          <a:bodyPr wrap="square" rtlCol="0" anchor="ctr"/>
          <a:lstStyle/>
          <a:p>
            <a:pPr marL="0" indent="0">
              <a:buNone/>
            </a:pPr>
            <a:endParaRPr lang="en-US" sz="1000" dirty="0"/>
          </a:p>
        </p:txBody>
      </p:sp>
      <p:sp>
        <p:nvSpPr>
          <p:cNvPr id="28" name="Text 26">
            <a:extLst>
              <a:ext uri="{FF2B5EF4-FFF2-40B4-BE49-F238E27FC236}">
                <a16:creationId xmlns:a16="http://schemas.microsoft.com/office/drawing/2014/main" id="{B5ADA2F5-0FC3-D2CC-3EA4-CA4ADBB17DAA}"/>
              </a:ext>
            </a:extLst>
          </p:cNvPr>
          <p:cNvSpPr/>
          <p:nvPr/>
        </p:nvSpPr>
        <p:spPr>
          <a:xfrm>
            <a:off x="6254496" y="4114800"/>
            <a:ext cx="2395728" cy="201168"/>
          </a:xfrm>
          <a:prstGeom prst="rect">
            <a:avLst/>
          </a:prstGeom>
          <a:noFill/>
          <a:ln/>
        </p:spPr>
        <p:txBody>
          <a:bodyPr wrap="square" rtlCol="0" anchor="ctr"/>
          <a:lstStyle/>
          <a:p>
            <a:pPr marL="0" indent="0">
              <a:buNone/>
            </a:pPr>
            <a:endParaRPr lang="en-US" sz="850" dirty="0"/>
          </a:p>
        </p:txBody>
      </p:sp>
    </p:spTree>
    <p:extLst>
      <p:ext uri="{BB962C8B-B14F-4D97-AF65-F5344CB8AC3E}">
        <p14:creationId xmlns:p14="http://schemas.microsoft.com/office/powerpoint/2010/main" val="2725668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bg>
      <p:bgPr>
        <a:solidFill>
          <a:srgbClr val="1A3A4A"/>
        </a:solidFill>
        <a:effectLst/>
      </p:bgPr>
    </p:bg>
    <p:spTree>
      <p:nvGrpSpPr>
        <p:cNvPr id="1" name=""/>
        <p:cNvGrpSpPr/>
        <p:nvPr/>
      </p:nvGrpSpPr>
      <p:grpSpPr>
        <a:xfrm>
          <a:off x="0" y="0"/>
          <a:ext cx="0" cy="0"/>
          <a:chOff x="0" y="0"/>
          <a:chExt cx="0" cy="0"/>
        </a:xfrm>
      </p:grpSpPr>
      <p:sp>
        <p:nvSpPr>
          <p:cNvPr id="2" name="Shape 0"/>
          <p:cNvSpPr/>
          <p:nvPr/>
        </p:nvSpPr>
        <p:spPr>
          <a:xfrm>
            <a:off x="0" y="0"/>
            <a:ext cx="64008" cy="5143500"/>
          </a:xfrm>
          <a:prstGeom prst="rect">
            <a:avLst/>
          </a:prstGeom>
          <a:solidFill>
            <a:srgbClr val="E07B4F"/>
          </a:solidFill>
          <a:ln w="12700">
            <a:solidFill>
              <a:srgbClr val="E07B4F"/>
            </a:solidFill>
            <a:prstDash val="solid"/>
          </a:ln>
        </p:spPr>
        <p:txBody>
          <a:bodyPr/>
          <a:lstStyle/>
          <a:p>
            <a:endParaRPr lang="en-US"/>
          </a:p>
        </p:txBody>
      </p:sp>
      <p:sp>
        <p:nvSpPr>
          <p:cNvPr id="3" name="Text 1"/>
          <p:cNvSpPr/>
          <p:nvPr/>
        </p:nvSpPr>
        <p:spPr>
          <a:xfrm>
            <a:off x="201168" y="137160"/>
            <a:ext cx="8778240" cy="182880"/>
          </a:xfrm>
          <a:prstGeom prst="rect">
            <a:avLst/>
          </a:prstGeom>
          <a:noFill/>
          <a:ln/>
        </p:spPr>
        <p:txBody>
          <a:bodyPr wrap="square" rtlCol="0" anchor="ctr"/>
          <a:lstStyle/>
          <a:p>
            <a:pPr marL="0" indent="0">
              <a:buNone/>
            </a:pPr>
            <a:r>
              <a:rPr lang="en-US" sz="700" b="1" kern="0" spc="250" dirty="0">
                <a:solidFill>
                  <a:srgbClr val="E07B4F"/>
                </a:solidFill>
              </a:rPr>
              <a:t>JEAN FOR COUNCIL ·  AFFORDABLE HOUSING DEVELOPMENT</a:t>
            </a:r>
            <a:endParaRPr lang="en-US" sz="700" dirty="0"/>
          </a:p>
        </p:txBody>
      </p:sp>
      <p:sp>
        <p:nvSpPr>
          <p:cNvPr id="4" name="Text 2"/>
          <p:cNvSpPr/>
          <p:nvPr/>
        </p:nvSpPr>
        <p:spPr>
          <a:xfrm>
            <a:off x="201168" y="292608"/>
            <a:ext cx="4572000" cy="530352"/>
          </a:xfrm>
          <a:prstGeom prst="rect">
            <a:avLst/>
          </a:prstGeom>
          <a:noFill/>
          <a:ln/>
        </p:spPr>
        <p:txBody>
          <a:bodyPr wrap="square" rtlCol="0" anchor="ctr"/>
          <a:lstStyle/>
          <a:p>
            <a:pPr marL="0" indent="0">
              <a:buNone/>
            </a:pPr>
            <a:r>
              <a:rPr lang="en-US" sz="4400" b="1" dirty="0">
                <a:solidFill>
                  <a:srgbClr val="FFFFFF"/>
                </a:solidFill>
                <a:latin typeface="Calibri" pitchFamily="34" charset="0"/>
                <a:ea typeface="Calibri" pitchFamily="34" charset="-122"/>
                <a:cs typeface="Calibri" pitchFamily="34" charset="-120"/>
              </a:rPr>
              <a:t>$30,000.</a:t>
            </a:r>
            <a:endParaRPr lang="en-US" sz="4400" dirty="0"/>
          </a:p>
        </p:txBody>
      </p:sp>
      <p:sp>
        <p:nvSpPr>
          <p:cNvPr id="5" name="Text 3"/>
          <p:cNvSpPr/>
          <p:nvPr/>
        </p:nvSpPr>
        <p:spPr>
          <a:xfrm>
            <a:off x="201168" y="804672"/>
            <a:ext cx="8778240" cy="274320"/>
          </a:xfrm>
          <a:prstGeom prst="rect">
            <a:avLst/>
          </a:prstGeom>
          <a:noFill/>
          <a:ln/>
        </p:spPr>
        <p:txBody>
          <a:bodyPr wrap="square" rtlCol="0" anchor="ctr"/>
          <a:lstStyle/>
          <a:p>
            <a:pPr marL="0" indent="0">
              <a:buNone/>
            </a:pPr>
            <a:r>
              <a:rPr lang="en-US" sz="1400" b="1" dirty="0">
                <a:solidFill>
                  <a:srgbClr val="E07B4F"/>
                </a:solidFill>
                <a:latin typeface="Calibri" pitchFamily="34" charset="0"/>
                <a:ea typeface="Calibri" pitchFamily="34" charset="-122"/>
                <a:cs typeface="Calibri" pitchFamily="34" charset="-120"/>
              </a:rPr>
              <a:t>Before a single nail is driven.</a:t>
            </a:r>
            <a:endParaRPr lang="en-US" sz="1400" dirty="0"/>
          </a:p>
        </p:txBody>
      </p:sp>
      <p:sp>
        <p:nvSpPr>
          <p:cNvPr id="6" name="Text 4"/>
          <p:cNvSpPr/>
          <p:nvPr/>
        </p:nvSpPr>
        <p:spPr>
          <a:xfrm>
            <a:off x="201168" y="1078992"/>
            <a:ext cx="8778240" cy="237744"/>
          </a:xfrm>
          <a:prstGeom prst="rect">
            <a:avLst/>
          </a:prstGeom>
          <a:noFill/>
          <a:ln/>
        </p:spPr>
        <p:txBody>
          <a:bodyPr wrap="square" rtlCol="0" anchor="ctr"/>
          <a:lstStyle/>
          <a:p>
            <a:pPr marL="0" indent="0">
              <a:buNone/>
            </a:pPr>
            <a:r>
              <a:rPr lang="en-US" sz="1100" i="1" dirty="0">
                <a:solidFill>
                  <a:srgbClr val="7BBFB0"/>
                </a:solidFill>
                <a:latin typeface="Calibri" pitchFamily="34" charset="0"/>
                <a:ea typeface="Calibri" pitchFamily="34" charset="-122"/>
                <a:cs typeface="Calibri" pitchFamily="34" charset="-120"/>
              </a:rPr>
              <a:t>The cost in permits, sewer fees, and state inspections to site one manufactured home in Sedona. Then we wonder why no one is building.</a:t>
            </a:r>
            <a:endParaRPr lang="en-US" sz="1100" dirty="0"/>
          </a:p>
        </p:txBody>
      </p:sp>
      <p:sp>
        <p:nvSpPr>
          <p:cNvPr id="7" name="Shape 5"/>
          <p:cNvSpPr/>
          <p:nvPr/>
        </p:nvSpPr>
        <p:spPr>
          <a:xfrm>
            <a:off x="201168" y="1371600"/>
            <a:ext cx="8778240" cy="18288"/>
          </a:xfrm>
          <a:prstGeom prst="rect">
            <a:avLst/>
          </a:prstGeom>
          <a:solidFill>
            <a:srgbClr val="E07B4F">
              <a:alpha val="45000"/>
            </a:srgbClr>
          </a:solidFill>
          <a:ln w="12700">
            <a:solidFill>
              <a:srgbClr val="E07B4F">
                <a:alpha val="45000"/>
              </a:srgbClr>
            </a:solidFill>
            <a:prstDash val="solid"/>
          </a:ln>
        </p:spPr>
        <p:txBody>
          <a:bodyPr/>
          <a:lstStyle/>
          <a:p>
            <a:endParaRPr lang="en-US"/>
          </a:p>
        </p:txBody>
      </p:sp>
      <p:sp>
        <p:nvSpPr>
          <p:cNvPr id="8" name="Text 6"/>
          <p:cNvSpPr/>
          <p:nvPr/>
        </p:nvSpPr>
        <p:spPr>
          <a:xfrm>
            <a:off x="201168" y="1463040"/>
            <a:ext cx="3657600" cy="182880"/>
          </a:xfrm>
          <a:prstGeom prst="rect">
            <a:avLst/>
          </a:prstGeom>
          <a:noFill/>
          <a:ln/>
        </p:spPr>
        <p:txBody>
          <a:bodyPr wrap="square" rtlCol="0" anchor="ctr"/>
          <a:lstStyle/>
          <a:p>
            <a:pPr marL="0" indent="0">
              <a:buNone/>
            </a:pPr>
            <a:r>
              <a:rPr lang="en-US" sz="800" b="1" kern="0" spc="200" dirty="0">
                <a:solidFill>
                  <a:srgbClr val="E07B4F"/>
                </a:solidFill>
              </a:rPr>
              <a:t>WHERE THE $30,000 GOES</a:t>
            </a:r>
            <a:endParaRPr lang="en-US" sz="800" dirty="0"/>
          </a:p>
        </p:txBody>
      </p:sp>
      <p:sp>
        <p:nvSpPr>
          <p:cNvPr id="9" name="Shape 7"/>
          <p:cNvSpPr/>
          <p:nvPr/>
        </p:nvSpPr>
        <p:spPr>
          <a:xfrm>
            <a:off x="201168" y="1700784"/>
            <a:ext cx="3657600" cy="365760"/>
          </a:xfrm>
          <a:prstGeom prst="rect">
            <a:avLst/>
          </a:prstGeom>
          <a:solidFill>
            <a:srgbClr val="0F2430"/>
          </a:solidFill>
          <a:ln w="12700">
            <a:solidFill>
              <a:srgbClr val="E07B4F">
                <a:alpha val="25000"/>
              </a:srgbClr>
            </a:solidFill>
            <a:prstDash val="solid"/>
          </a:ln>
        </p:spPr>
        <p:txBody>
          <a:bodyPr/>
          <a:lstStyle/>
          <a:p>
            <a:endParaRPr lang="en-US" dirty="0"/>
          </a:p>
        </p:txBody>
      </p:sp>
      <p:sp>
        <p:nvSpPr>
          <p:cNvPr id="10" name="Text 8"/>
          <p:cNvSpPr/>
          <p:nvPr/>
        </p:nvSpPr>
        <p:spPr>
          <a:xfrm>
            <a:off x="310896" y="1755648"/>
            <a:ext cx="2194560" cy="256032"/>
          </a:xfrm>
          <a:prstGeom prst="rect">
            <a:avLst/>
          </a:prstGeom>
          <a:noFill/>
          <a:ln/>
        </p:spPr>
        <p:txBody>
          <a:bodyPr wrap="square" rtlCol="0" anchor="ctr"/>
          <a:lstStyle/>
          <a:p>
            <a:pPr marL="0" indent="0">
              <a:buNone/>
            </a:pPr>
            <a:r>
              <a:rPr lang="en-US" sz="950" dirty="0">
                <a:solidFill>
                  <a:srgbClr val="E07B4F"/>
                </a:solidFill>
                <a:latin typeface="Calibri" pitchFamily="34" charset="0"/>
                <a:cs typeface="Calibri" pitchFamily="34" charset="-120"/>
              </a:rPr>
              <a:t>Development Impact Fees</a:t>
            </a:r>
            <a:endParaRPr lang="en-US" sz="950" dirty="0"/>
          </a:p>
        </p:txBody>
      </p:sp>
      <p:sp>
        <p:nvSpPr>
          <p:cNvPr id="11" name="Text 9"/>
          <p:cNvSpPr/>
          <p:nvPr/>
        </p:nvSpPr>
        <p:spPr>
          <a:xfrm>
            <a:off x="2487168" y="1755648"/>
            <a:ext cx="1261872" cy="256032"/>
          </a:xfrm>
          <a:prstGeom prst="rect">
            <a:avLst/>
          </a:prstGeom>
          <a:noFill/>
          <a:ln/>
        </p:spPr>
        <p:txBody>
          <a:bodyPr wrap="square" rtlCol="0" anchor="ctr"/>
          <a:lstStyle/>
          <a:p>
            <a:pPr marL="0" indent="0" algn="r">
              <a:buNone/>
            </a:pPr>
            <a:r>
              <a:rPr lang="en-US" sz="1000" b="1" dirty="0">
                <a:solidFill>
                  <a:srgbClr val="E07B4F"/>
                </a:solidFill>
                <a:latin typeface="Calibri" pitchFamily="34" charset="0"/>
                <a:ea typeface="Calibri" pitchFamily="34" charset="-122"/>
                <a:cs typeface="Calibri" pitchFamily="34" charset="-120"/>
              </a:rPr>
              <a:t>$12,018</a:t>
            </a:r>
            <a:endParaRPr lang="en-US" sz="1000" dirty="0"/>
          </a:p>
        </p:txBody>
      </p:sp>
      <p:sp>
        <p:nvSpPr>
          <p:cNvPr id="12" name="Shape 10"/>
          <p:cNvSpPr/>
          <p:nvPr/>
        </p:nvSpPr>
        <p:spPr>
          <a:xfrm>
            <a:off x="201168" y="2121408"/>
            <a:ext cx="3657600" cy="365760"/>
          </a:xfrm>
          <a:prstGeom prst="rect">
            <a:avLst/>
          </a:prstGeom>
          <a:solidFill>
            <a:srgbClr val="0F2430"/>
          </a:solidFill>
          <a:ln w="12700">
            <a:solidFill>
              <a:srgbClr val="C0392B">
                <a:alpha val="25000"/>
              </a:srgbClr>
            </a:solidFill>
            <a:prstDash val="solid"/>
          </a:ln>
        </p:spPr>
        <p:txBody>
          <a:bodyPr/>
          <a:lstStyle/>
          <a:p>
            <a:endParaRPr lang="en-US"/>
          </a:p>
        </p:txBody>
      </p:sp>
      <p:sp>
        <p:nvSpPr>
          <p:cNvPr id="13" name="Text 11"/>
          <p:cNvSpPr/>
          <p:nvPr/>
        </p:nvSpPr>
        <p:spPr>
          <a:xfrm>
            <a:off x="310896" y="2176272"/>
            <a:ext cx="2194560" cy="256032"/>
          </a:xfrm>
          <a:prstGeom prst="rect">
            <a:avLst/>
          </a:prstGeom>
          <a:noFill/>
          <a:ln/>
        </p:spPr>
        <p:txBody>
          <a:bodyPr wrap="square" rtlCol="0" anchor="ctr"/>
          <a:lstStyle/>
          <a:p>
            <a:pPr marL="0" indent="0">
              <a:buNone/>
            </a:pPr>
            <a:r>
              <a:rPr lang="en-US" sz="950" dirty="0">
                <a:solidFill>
                  <a:srgbClr val="C0392B"/>
                </a:solidFill>
                <a:latin typeface="Calibri" pitchFamily="34" charset="0"/>
                <a:ea typeface="Calibri" pitchFamily="34" charset="-122"/>
                <a:cs typeface="Calibri" pitchFamily="34" charset="-120"/>
              </a:rPr>
              <a:t>Sewer Connection Fees</a:t>
            </a:r>
            <a:endParaRPr lang="en-US" sz="950" dirty="0"/>
          </a:p>
        </p:txBody>
      </p:sp>
      <p:sp>
        <p:nvSpPr>
          <p:cNvPr id="14" name="Text 12"/>
          <p:cNvSpPr/>
          <p:nvPr/>
        </p:nvSpPr>
        <p:spPr>
          <a:xfrm>
            <a:off x="2487168" y="2176272"/>
            <a:ext cx="1261872" cy="256032"/>
          </a:xfrm>
          <a:prstGeom prst="rect">
            <a:avLst/>
          </a:prstGeom>
          <a:noFill/>
          <a:ln/>
        </p:spPr>
        <p:txBody>
          <a:bodyPr wrap="square" rtlCol="0" anchor="ctr"/>
          <a:lstStyle/>
          <a:p>
            <a:pPr marL="0" indent="0" algn="r">
              <a:buNone/>
            </a:pPr>
            <a:r>
              <a:rPr lang="en-US" sz="1000" b="1" dirty="0">
                <a:solidFill>
                  <a:srgbClr val="C0392B"/>
                </a:solidFill>
                <a:latin typeface="Calibri" pitchFamily="34" charset="0"/>
                <a:ea typeface="Calibri" pitchFamily="34" charset="-122"/>
                <a:cs typeface="Calibri" pitchFamily="34" charset="-120"/>
              </a:rPr>
              <a:t>~$12,160</a:t>
            </a:r>
            <a:endParaRPr lang="en-US" sz="1000" dirty="0"/>
          </a:p>
        </p:txBody>
      </p:sp>
      <p:sp>
        <p:nvSpPr>
          <p:cNvPr id="15" name="Shape 13"/>
          <p:cNvSpPr/>
          <p:nvPr/>
        </p:nvSpPr>
        <p:spPr>
          <a:xfrm>
            <a:off x="201168" y="2542032"/>
            <a:ext cx="3657600" cy="365760"/>
          </a:xfrm>
          <a:prstGeom prst="rect">
            <a:avLst/>
          </a:prstGeom>
          <a:solidFill>
            <a:srgbClr val="0F2430"/>
          </a:solidFill>
          <a:ln w="12700">
            <a:solidFill>
              <a:srgbClr val="2E86AB">
                <a:alpha val="25000"/>
              </a:srgbClr>
            </a:solidFill>
            <a:prstDash val="solid"/>
          </a:ln>
        </p:spPr>
        <p:txBody>
          <a:bodyPr/>
          <a:lstStyle/>
          <a:p>
            <a:endParaRPr lang="en-US"/>
          </a:p>
        </p:txBody>
      </p:sp>
      <p:sp>
        <p:nvSpPr>
          <p:cNvPr id="16" name="Text 14"/>
          <p:cNvSpPr/>
          <p:nvPr/>
        </p:nvSpPr>
        <p:spPr>
          <a:xfrm>
            <a:off x="310896" y="2596896"/>
            <a:ext cx="2194560" cy="256032"/>
          </a:xfrm>
          <a:prstGeom prst="rect">
            <a:avLst/>
          </a:prstGeom>
          <a:noFill/>
          <a:ln/>
        </p:spPr>
        <p:txBody>
          <a:bodyPr wrap="square" rtlCol="0" anchor="ctr"/>
          <a:lstStyle/>
          <a:p>
            <a:pPr marL="0" indent="0">
              <a:buNone/>
            </a:pPr>
            <a:r>
              <a:rPr lang="en-US" sz="950" dirty="0">
                <a:solidFill>
                  <a:srgbClr val="2E86AB"/>
                </a:solidFill>
                <a:latin typeface="Calibri" pitchFamily="34" charset="0"/>
                <a:ea typeface="Calibri" pitchFamily="34" charset="-122"/>
                <a:cs typeface="Calibri" pitchFamily="34" charset="-120"/>
              </a:rPr>
              <a:t>State Manufactured Home Inspection</a:t>
            </a:r>
            <a:endParaRPr lang="en-US" sz="950" dirty="0"/>
          </a:p>
        </p:txBody>
      </p:sp>
      <p:sp>
        <p:nvSpPr>
          <p:cNvPr id="17" name="Text 15"/>
          <p:cNvSpPr/>
          <p:nvPr/>
        </p:nvSpPr>
        <p:spPr>
          <a:xfrm>
            <a:off x="2487168" y="2596896"/>
            <a:ext cx="1261872" cy="256032"/>
          </a:xfrm>
          <a:prstGeom prst="rect">
            <a:avLst/>
          </a:prstGeom>
          <a:noFill/>
          <a:ln/>
        </p:spPr>
        <p:txBody>
          <a:bodyPr wrap="square" rtlCol="0" anchor="ctr"/>
          <a:lstStyle/>
          <a:p>
            <a:pPr marL="0" indent="0" algn="r">
              <a:buNone/>
            </a:pPr>
            <a:r>
              <a:rPr lang="en-US" sz="1000" b="1" dirty="0">
                <a:solidFill>
                  <a:srgbClr val="2E86AB"/>
                </a:solidFill>
                <a:latin typeface="Calibri" pitchFamily="34" charset="0"/>
                <a:ea typeface="Calibri" pitchFamily="34" charset="-122"/>
                <a:cs typeface="Calibri" pitchFamily="34" charset="-120"/>
              </a:rPr>
              <a:t>~$800</a:t>
            </a:r>
            <a:endParaRPr lang="en-US" sz="1000" dirty="0"/>
          </a:p>
        </p:txBody>
      </p:sp>
      <p:sp>
        <p:nvSpPr>
          <p:cNvPr id="18" name="Shape 16"/>
          <p:cNvSpPr/>
          <p:nvPr/>
        </p:nvSpPr>
        <p:spPr>
          <a:xfrm>
            <a:off x="201168" y="2962656"/>
            <a:ext cx="3657600" cy="365760"/>
          </a:xfrm>
          <a:prstGeom prst="rect">
            <a:avLst/>
          </a:prstGeom>
          <a:solidFill>
            <a:srgbClr val="0F2430"/>
          </a:solidFill>
          <a:ln w="12700">
            <a:solidFill>
              <a:srgbClr val="7BBFB0">
                <a:alpha val="25000"/>
              </a:srgbClr>
            </a:solidFill>
            <a:prstDash val="solid"/>
          </a:ln>
        </p:spPr>
        <p:txBody>
          <a:bodyPr/>
          <a:lstStyle/>
          <a:p>
            <a:endParaRPr lang="en-US"/>
          </a:p>
        </p:txBody>
      </p:sp>
      <p:sp>
        <p:nvSpPr>
          <p:cNvPr id="19" name="Text 17"/>
          <p:cNvSpPr/>
          <p:nvPr/>
        </p:nvSpPr>
        <p:spPr>
          <a:xfrm>
            <a:off x="310896" y="3017520"/>
            <a:ext cx="2194560" cy="256032"/>
          </a:xfrm>
          <a:prstGeom prst="rect">
            <a:avLst/>
          </a:prstGeom>
          <a:noFill/>
          <a:ln/>
        </p:spPr>
        <p:txBody>
          <a:bodyPr wrap="square" rtlCol="0" anchor="ctr"/>
          <a:lstStyle/>
          <a:p>
            <a:pPr marL="0" indent="0">
              <a:buNone/>
            </a:pPr>
            <a:r>
              <a:rPr lang="en-US" sz="950" dirty="0">
                <a:solidFill>
                  <a:srgbClr val="7BBFB0"/>
                </a:solidFill>
                <a:latin typeface="Calibri" pitchFamily="34" charset="0"/>
                <a:cs typeface="Calibri" pitchFamily="34" charset="-120"/>
              </a:rPr>
              <a:t>City Permits, Design Review, Utility &amp; Fire Fees</a:t>
            </a:r>
            <a:endParaRPr lang="en-US" sz="950" dirty="0"/>
          </a:p>
        </p:txBody>
      </p:sp>
      <p:sp>
        <p:nvSpPr>
          <p:cNvPr id="20" name="Text 18"/>
          <p:cNvSpPr/>
          <p:nvPr/>
        </p:nvSpPr>
        <p:spPr>
          <a:xfrm>
            <a:off x="2487168" y="3017520"/>
            <a:ext cx="1261872" cy="256032"/>
          </a:xfrm>
          <a:prstGeom prst="rect">
            <a:avLst/>
          </a:prstGeom>
          <a:noFill/>
          <a:ln/>
        </p:spPr>
        <p:txBody>
          <a:bodyPr wrap="square" rtlCol="0" anchor="ctr"/>
          <a:lstStyle/>
          <a:p>
            <a:pPr marL="0" indent="0" algn="r">
              <a:buNone/>
            </a:pPr>
            <a:r>
              <a:rPr lang="en-US" sz="1000" b="1" dirty="0">
                <a:solidFill>
                  <a:srgbClr val="7BBFB0"/>
                </a:solidFill>
                <a:latin typeface="Calibri" pitchFamily="34" charset="0"/>
                <a:ea typeface="Calibri" pitchFamily="34" charset="-122"/>
                <a:cs typeface="Calibri" pitchFamily="34" charset="-120"/>
              </a:rPr>
              <a:t>~$5,000</a:t>
            </a:r>
            <a:endParaRPr lang="en-US" sz="1000" dirty="0"/>
          </a:p>
        </p:txBody>
      </p:sp>
      <p:sp>
        <p:nvSpPr>
          <p:cNvPr id="21" name="Shape 19"/>
          <p:cNvSpPr/>
          <p:nvPr/>
        </p:nvSpPr>
        <p:spPr>
          <a:xfrm>
            <a:off x="201168" y="3383280"/>
            <a:ext cx="3657600" cy="365760"/>
          </a:xfrm>
          <a:prstGeom prst="rect">
            <a:avLst/>
          </a:prstGeom>
          <a:solidFill>
            <a:srgbClr val="E07B4F">
              <a:alpha val="15000"/>
            </a:srgbClr>
          </a:solidFill>
          <a:ln w="12700">
            <a:solidFill>
              <a:srgbClr val="FFFFFF">
                <a:alpha val="45000"/>
              </a:srgbClr>
            </a:solidFill>
            <a:prstDash val="solid"/>
          </a:ln>
        </p:spPr>
        <p:txBody>
          <a:bodyPr/>
          <a:lstStyle/>
          <a:p>
            <a:endParaRPr lang="en-US"/>
          </a:p>
        </p:txBody>
      </p:sp>
      <p:sp>
        <p:nvSpPr>
          <p:cNvPr id="22" name="Text 20"/>
          <p:cNvSpPr/>
          <p:nvPr/>
        </p:nvSpPr>
        <p:spPr>
          <a:xfrm>
            <a:off x="310896" y="3438144"/>
            <a:ext cx="2194560" cy="256032"/>
          </a:xfrm>
          <a:prstGeom prst="rect">
            <a:avLst/>
          </a:prstGeom>
          <a:noFill/>
          <a:ln/>
        </p:spPr>
        <p:txBody>
          <a:bodyPr wrap="square" rtlCol="0" anchor="ctr"/>
          <a:lstStyle/>
          <a:p>
            <a:pPr marL="0" indent="0">
              <a:buNone/>
            </a:pPr>
            <a:r>
              <a:rPr lang="en-US" sz="1000" b="1" dirty="0">
                <a:solidFill>
                  <a:srgbClr val="FFFFFF"/>
                </a:solidFill>
                <a:latin typeface="Calibri" pitchFamily="34" charset="0"/>
                <a:ea typeface="Calibri" pitchFamily="34" charset="-122"/>
                <a:cs typeface="Calibri" pitchFamily="34" charset="-120"/>
              </a:rPr>
              <a:t>TOTAL BEFORE CONSTRUCTION</a:t>
            </a:r>
            <a:endParaRPr lang="en-US" sz="1000" dirty="0"/>
          </a:p>
        </p:txBody>
      </p:sp>
      <p:sp>
        <p:nvSpPr>
          <p:cNvPr id="23" name="Text 21"/>
          <p:cNvSpPr/>
          <p:nvPr/>
        </p:nvSpPr>
        <p:spPr>
          <a:xfrm>
            <a:off x="2487168" y="3438144"/>
            <a:ext cx="1261872" cy="256032"/>
          </a:xfrm>
          <a:prstGeom prst="rect">
            <a:avLst/>
          </a:prstGeom>
          <a:noFill/>
          <a:ln/>
        </p:spPr>
        <p:txBody>
          <a:bodyPr wrap="square" rtlCol="0" anchor="ctr"/>
          <a:lstStyle/>
          <a:p>
            <a:pPr marL="0" indent="0" algn="r">
              <a:buNone/>
            </a:pPr>
            <a:r>
              <a:rPr lang="en-US" sz="1100" b="1" dirty="0">
                <a:solidFill>
                  <a:srgbClr val="FFFFFF"/>
                </a:solidFill>
                <a:latin typeface="Calibri" pitchFamily="34" charset="0"/>
                <a:ea typeface="Calibri" pitchFamily="34" charset="-122"/>
                <a:cs typeface="Calibri" pitchFamily="34" charset="-120"/>
              </a:rPr>
              <a:t>~$30,000+</a:t>
            </a:r>
            <a:endParaRPr lang="en-US" sz="1100" dirty="0"/>
          </a:p>
        </p:txBody>
      </p:sp>
      <p:sp>
        <p:nvSpPr>
          <p:cNvPr id="24" name="Text 22"/>
          <p:cNvSpPr/>
          <p:nvPr/>
        </p:nvSpPr>
        <p:spPr>
          <a:xfrm>
            <a:off x="4005072" y="1463040"/>
            <a:ext cx="4974336" cy="182880"/>
          </a:xfrm>
          <a:prstGeom prst="rect">
            <a:avLst/>
          </a:prstGeom>
          <a:noFill/>
          <a:ln/>
        </p:spPr>
        <p:txBody>
          <a:bodyPr wrap="square" rtlCol="0" anchor="ctr"/>
          <a:lstStyle/>
          <a:p>
            <a:pPr marL="0" indent="0">
              <a:buNone/>
            </a:pPr>
            <a:r>
              <a:rPr lang="en-US" sz="800" b="1" kern="0" spc="200" dirty="0">
                <a:solidFill>
                  <a:srgbClr val="2BAE8E"/>
                </a:solidFill>
              </a:rPr>
              <a:t>WHAT NEEDS TO CHANGE</a:t>
            </a:r>
            <a:endParaRPr lang="en-US" sz="800" dirty="0"/>
          </a:p>
        </p:txBody>
      </p:sp>
      <p:sp>
        <p:nvSpPr>
          <p:cNvPr id="25" name="Shape 23"/>
          <p:cNvSpPr/>
          <p:nvPr/>
        </p:nvSpPr>
        <p:spPr>
          <a:xfrm>
            <a:off x="4005072" y="1700784"/>
            <a:ext cx="4974336" cy="768096"/>
          </a:xfrm>
          <a:prstGeom prst="rect">
            <a:avLst/>
          </a:prstGeom>
          <a:solidFill>
            <a:srgbClr val="0F2430"/>
          </a:solidFill>
          <a:ln w="12700">
            <a:solidFill>
              <a:srgbClr val="2BAE8E">
                <a:alpha val="28000"/>
              </a:srgbClr>
            </a:solidFill>
            <a:prstDash val="solid"/>
          </a:ln>
        </p:spPr>
        <p:txBody>
          <a:bodyPr/>
          <a:lstStyle/>
          <a:p>
            <a:endParaRPr lang="en-US"/>
          </a:p>
        </p:txBody>
      </p:sp>
      <p:sp>
        <p:nvSpPr>
          <p:cNvPr id="26" name="Shape 24"/>
          <p:cNvSpPr/>
          <p:nvPr/>
        </p:nvSpPr>
        <p:spPr>
          <a:xfrm>
            <a:off x="4005072" y="1700784"/>
            <a:ext cx="50292" cy="768096"/>
          </a:xfrm>
          <a:prstGeom prst="rect">
            <a:avLst/>
          </a:prstGeom>
          <a:solidFill>
            <a:srgbClr val="2BAE8E"/>
          </a:solidFill>
          <a:ln w="12700">
            <a:solidFill>
              <a:srgbClr val="2BAE8E"/>
            </a:solidFill>
            <a:prstDash val="solid"/>
          </a:ln>
        </p:spPr>
        <p:txBody>
          <a:bodyPr/>
          <a:lstStyle/>
          <a:p>
            <a:endParaRPr lang="en-US"/>
          </a:p>
        </p:txBody>
      </p:sp>
      <p:sp>
        <p:nvSpPr>
          <p:cNvPr id="27" name="Text 25"/>
          <p:cNvSpPr/>
          <p:nvPr/>
        </p:nvSpPr>
        <p:spPr>
          <a:xfrm>
            <a:off x="4133088" y="1773936"/>
            <a:ext cx="4773168" cy="256032"/>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Reduce &amp; Waive Fees for Affordable Units</a:t>
            </a:r>
            <a:endParaRPr lang="en-US" sz="1100" dirty="0"/>
          </a:p>
        </p:txBody>
      </p:sp>
      <p:sp>
        <p:nvSpPr>
          <p:cNvPr id="28" name="Text 26"/>
          <p:cNvSpPr/>
          <p:nvPr/>
        </p:nvSpPr>
        <p:spPr>
          <a:xfrm>
            <a:off x="4133088" y="2048256"/>
            <a:ext cx="4773168" cy="384048"/>
          </a:xfrm>
          <a:prstGeom prst="rect">
            <a:avLst/>
          </a:prstGeom>
          <a:noFill/>
          <a:ln/>
        </p:spPr>
        <p:txBody>
          <a:bodyPr wrap="square" lIns="0" tIns="0" rIns="0" bIns="0" rtlCol="0" anchor="t"/>
          <a:lstStyle/>
          <a:p>
            <a:pPr marL="0" indent="0">
              <a:buNone/>
            </a:pPr>
            <a:r>
              <a:rPr lang="en-US" sz="850" dirty="0">
                <a:solidFill>
                  <a:srgbClr val="7BBFB0"/>
                </a:solidFill>
                <a:latin typeface="Calibri" pitchFamily="34" charset="0"/>
                <a:ea typeface="Calibri" pitchFamily="34" charset="-122"/>
                <a:cs typeface="Calibri" pitchFamily="34" charset="-120"/>
              </a:rPr>
              <a:t>If the unit meets affordability criteria — income-restricted, workforce housing, or CLT — dramatically reduce or waive connection and permitting fees. The city waives far more for large developers. Do it for the little guy building one unit.</a:t>
            </a:r>
            <a:endParaRPr lang="en-US" sz="850" dirty="0"/>
          </a:p>
        </p:txBody>
      </p:sp>
      <p:sp>
        <p:nvSpPr>
          <p:cNvPr id="29" name="Shape 27"/>
          <p:cNvSpPr/>
          <p:nvPr/>
        </p:nvSpPr>
        <p:spPr>
          <a:xfrm>
            <a:off x="4005072" y="2523744"/>
            <a:ext cx="4974336" cy="768096"/>
          </a:xfrm>
          <a:prstGeom prst="rect">
            <a:avLst/>
          </a:prstGeom>
          <a:solidFill>
            <a:srgbClr val="0F2430"/>
          </a:solidFill>
          <a:ln w="12700">
            <a:solidFill>
              <a:srgbClr val="27AE60">
                <a:alpha val="28000"/>
              </a:srgbClr>
            </a:solidFill>
            <a:prstDash val="solid"/>
          </a:ln>
        </p:spPr>
        <p:txBody>
          <a:bodyPr/>
          <a:lstStyle/>
          <a:p>
            <a:endParaRPr lang="en-US"/>
          </a:p>
        </p:txBody>
      </p:sp>
      <p:sp>
        <p:nvSpPr>
          <p:cNvPr id="30" name="Shape 28"/>
          <p:cNvSpPr/>
          <p:nvPr/>
        </p:nvSpPr>
        <p:spPr>
          <a:xfrm>
            <a:off x="4005072" y="2523744"/>
            <a:ext cx="50292" cy="768096"/>
          </a:xfrm>
          <a:prstGeom prst="rect">
            <a:avLst/>
          </a:prstGeom>
          <a:solidFill>
            <a:srgbClr val="27AE60"/>
          </a:solidFill>
          <a:ln w="12700">
            <a:solidFill>
              <a:srgbClr val="27AE60"/>
            </a:solidFill>
            <a:prstDash val="solid"/>
          </a:ln>
        </p:spPr>
        <p:txBody>
          <a:bodyPr/>
          <a:lstStyle/>
          <a:p>
            <a:endParaRPr lang="en-US"/>
          </a:p>
        </p:txBody>
      </p:sp>
      <p:sp>
        <p:nvSpPr>
          <p:cNvPr id="31" name="Text 29"/>
          <p:cNvSpPr/>
          <p:nvPr/>
        </p:nvSpPr>
        <p:spPr>
          <a:xfrm>
            <a:off x="4133088" y="2596896"/>
            <a:ext cx="4773168" cy="256032"/>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Streamline Manufactured Home &amp; Preapproved Homes Pathway</a:t>
            </a:r>
            <a:endParaRPr lang="en-US" sz="1100" dirty="0"/>
          </a:p>
        </p:txBody>
      </p:sp>
      <p:sp>
        <p:nvSpPr>
          <p:cNvPr id="32" name="Text 30"/>
          <p:cNvSpPr/>
          <p:nvPr/>
        </p:nvSpPr>
        <p:spPr>
          <a:xfrm>
            <a:off x="4133088" y="2871216"/>
            <a:ext cx="4773168" cy="384048"/>
          </a:xfrm>
          <a:prstGeom prst="rect">
            <a:avLst/>
          </a:prstGeom>
          <a:noFill/>
          <a:ln/>
        </p:spPr>
        <p:txBody>
          <a:bodyPr wrap="square" lIns="0" tIns="0" rIns="0" bIns="0" rtlCol="0" anchor="t"/>
          <a:lstStyle/>
          <a:p>
            <a:pPr marL="0" indent="0">
              <a:buNone/>
            </a:pPr>
            <a:r>
              <a:rPr lang="en-US" sz="850" dirty="0">
                <a:solidFill>
                  <a:srgbClr val="7BBFB0"/>
                </a:solidFill>
                <a:latin typeface="Calibri" pitchFamily="34" charset="0"/>
                <a:ea typeface="Calibri" pitchFamily="34" charset="-122"/>
                <a:cs typeface="Calibri" pitchFamily="34" charset="-120"/>
              </a:rPr>
              <a:t>Work with ADOH to create a Sedona-specific expedited inspection track for manufactured homes destined for permanent foundations. They’re HUD-certified. The process should reflect that. Preapproved plans should have the same pathway.</a:t>
            </a:r>
            <a:endParaRPr lang="en-US" sz="850" dirty="0"/>
          </a:p>
        </p:txBody>
      </p:sp>
      <p:sp>
        <p:nvSpPr>
          <p:cNvPr id="33" name="Shape 31"/>
          <p:cNvSpPr/>
          <p:nvPr/>
        </p:nvSpPr>
        <p:spPr>
          <a:xfrm>
            <a:off x="4005072" y="3346704"/>
            <a:ext cx="4974336" cy="768096"/>
          </a:xfrm>
          <a:prstGeom prst="rect">
            <a:avLst/>
          </a:prstGeom>
          <a:solidFill>
            <a:srgbClr val="0F2430"/>
          </a:solidFill>
          <a:ln w="12700">
            <a:solidFill>
              <a:srgbClr val="2E86AB">
                <a:alpha val="28000"/>
              </a:srgbClr>
            </a:solidFill>
            <a:prstDash val="solid"/>
          </a:ln>
        </p:spPr>
        <p:txBody>
          <a:bodyPr/>
          <a:lstStyle/>
          <a:p>
            <a:endParaRPr lang="en-US"/>
          </a:p>
        </p:txBody>
      </p:sp>
      <p:sp>
        <p:nvSpPr>
          <p:cNvPr id="34" name="Shape 32"/>
          <p:cNvSpPr/>
          <p:nvPr/>
        </p:nvSpPr>
        <p:spPr>
          <a:xfrm>
            <a:off x="4005072" y="3346704"/>
            <a:ext cx="50292" cy="768096"/>
          </a:xfrm>
          <a:prstGeom prst="rect">
            <a:avLst/>
          </a:prstGeom>
          <a:solidFill>
            <a:srgbClr val="2E86AB"/>
          </a:solidFill>
          <a:ln w="12700">
            <a:solidFill>
              <a:srgbClr val="2E86AB"/>
            </a:solidFill>
            <a:prstDash val="solid"/>
          </a:ln>
        </p:spPr>
        <p:txBody>
          <a:bodyPr/>
          <a:lstStyle/>
          <a:p>
            <a:endParaRPr lang="en-US"/>
          </a:p>
        </p:txBody>
      </p:sp>
      <p:sp>
        <p:nvSpPr>
          <p:cNvPr id="35" name="Text 33"/>
          <p:cNvSpPr/>
          <p:nvPr/>
        </p:nvSpPr>
        <p:spPr>
          <a:xfrm>
            <a:off x="4133088" y="3419856"/>
            <a:ext cx="4773168" cy="256032"/>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Sewer Fee Reform for Small Infill Units</a:t>
            </a:r>
            <a:endParaRPr lang="en-US" sz="1100" dirty="0"/>
          </a:p>
        </p:txBody>
      </p:sp>
      <p:sp>
        <p:nvSpPr>
          <p:cNvPr id="36" name="Text 34"/>
          <p:cNvSpPr/>
          <p:nvPr/>
        </p:nvSpPr>
        <p:spPr>
          <a:xfrm>
            <a:off x="4133088" y="3694176"/>
            <a:ext cx="4773168" cy="384048"/>
          </a:xfrm>
          <a:prstGeom prst="rect">
            <a:avLst/>
          </a:prstGeom>
          <a:noFill/>
          <a:ln/>
        </p:spPr>
        <p:txBody>
          <a:bodyPr wrap="square" lIns="0" tIns="0" rIns="0" bIns="0" rtlCol="0" anchor="t"/>
          <a:lstStyle/>
          <a:p>
            <a:pPr marL="0" indent="0">
              <a:buNone/>
            </a:pPr>
            <a:r>
              <a:rPr lang="en-US" sz="850" dirty="0">
                <a:solidFill>
                  <a:srgbClr val="7BBFB0"/>
                </a:solidFill>
                <a:latin typeface="Calibri" pitchFamily="34" charset="0"/>
                <a:ea typeface="Calibri" pitchFamily="34" charset="-122"/>
                <a:cs typeface="Calibri" pitchFamily="34" charset="-120"/>
              </a:rPr>
              <a:t>Sewer connection fees are the single biggest barrier to ADU and manufactured home development. Cap them for sub-1,000 sq ft units. The infrastructure is already there.</a:t>
            </a:r>
            <a:endParaRPr lang="en-US" sz="850" dirty="0"/>
          </a:p>
        </p:txBody>
      </p:sp>
      <p:sp>
        <p:nvSpPr>
          <p:cNvPr id="37" name="Shape 35"/>
          <p:cNvSpPr/>
          <p:nvPr/>
        </p:nvSpPr>
        <p:spPr>
          <a:xfrm>
            <a:off x="4005072" y="4169664"/>
            <a:ext cx="4974336" cy="768096"/>
          </a:xfrm>
          <a:prstGeom prst="rect">
            <a:avLst/>
          </a:prstGeom>
          <a:solidFill>
            <a:srgbClr val="0F2430"/>
          </a:solidFill>
          <a:ln w="12700">
            <a:solidFill>
              <a:srgbClr val="E07B4F">
                <a:alpha val="28000"/>
              </a:srgbClr>
            </a:solidFill>
            <a:prstDash val="solid"/>
          </a:ln>
        </p:spPr>
        <p:txBody>
          <a:bodyPr/>
          <a:lstStyle/>
          <a:p>
            <a:endParaRPr lang="en-US"/>
          </a:p>
        </p:txBody>
      </p:sp>
      <p:sp>
        <p:nvSpPr>
          <p:cNvPr id="38" name="Shape 36"/>
          <p:cNvSpPr/>
          <p:nvPr/>
        </p:nvSpPr>
        <p:spPr>
          <a:xfrm>
            <a:off x="4005072" y="4169664"/>
            <a:ext cx="50292" cy="768096"/>
          </a:xfrm>
          <a:prstGeom prst="rect">
            <a:avLst/>
          </a:prstGeom>
          <a:solidFill>
            <a:srgbClr val="E07B4F"/>
          </a:solidFill>
          <a:ln w="12700">
            <a:solidFill>
              <a:srgbClr val="E07B4F"/>
            </a:solidFill>
            <a:prstDash val="solid"/>
          </a:ln>
        </p:spPr>
        <p:txBody>
          <a:bodyPr/>
          <a:lstStyle/>
          <a:p>
            <a:endParaRPr lang="en-US"/>
          </a:p>
        </p:txBody>
      </p:sp>
      <p:sp>
        <p:nvSpPr>
          <p:cNvPr id="39" name="Text 37"/>
          <p:cNvSpPr/>
          <p:nvPr/>
        </p:nvSpPr>
        <p:spPr>
          <a:xfrm>
            <a:off x="4133088" y="4242816"/>
            <a:ext cx="4773168" cy="256032"/>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Permit Bundling for Affordable Development</a:t>
            </a:r>
            <a:endParaRPr lang="en-US" sz="1100" dirty="0"/>
          </a:p>
        </p:txBody>
      </p:sp>
      <p:sp>
        <p:nvSpPr>
          <p:cNvPr id="40" name="Text 38"/>
          <p:cNvSpPr/>
          <p:nvPr/>
        </p:nvSpPr>
        <p:spPr>
          <a:xfrm>
            <a:off x="4133088" y="4517136"/>
            <a:ext cx="4773168" cy="384048"/>
          </a:xfrm>
          <a:prstGeom prst="rect">
            <a:avLst/>
          </a:prstGeom>
          <a:noFill/>
          <a:ln/>
        </p:spPr>
        <p:txBody>
          <a:bodyPr wrap="square" lIns="0" tIns="0" rIns="0" bIns="0" rtlCol="0" anchor="t"/>
          <a:lstStyle/>
          <a:p>
            <a:pPr marL="0" indent="0">
              <a:buNone/>
            </a:pPr>
            <a:r>
              <a:rPr lang="en-US" sz="850" dirty="0">
                <a:solidFill>
                  <a:srgbClr val="7BBFB0"/>
                </a:solidFill>
                <a:latin typeface="Calibri" pitchFamily="34" charset="0"/>
                <a:ea typeface="Calibri" pitchFamily="34" charset="-122"/>
                <a:cs typeface="Calibri" pitchFamily="34" charset="-120"/>
              </a:rPr>
              <a:t>One permit, one timeline, one fee for qualifying affordable housing projects. Stop making developers run three parallel tracks. Bundle it, guarantee a timeline, and get out of the way.</a:t>
            </a:r>
            <a:endParaRPr lang="en-US" sz="8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3">
    <p:bg>
      <p:bgPr>
        <a:solidFill>
          <a:srgbClr val="111E28"/>
        </a:solidFill>
        <a:effectLst/>
      </p:bgPr>
    </p:bg>
    <p:spTree>
      <p:nvGrpSpPr>
        <p:cNvPr id="1" name=""/>
        <p:cNvGrpSpPr/>
        <p:nvPr/>
      </p:nvGrpSpPr>
      <p:grpSpPr>
        <a:xfrm>
          <a:off x="0" y="0"/>
          <a:ext cx="0" cy="0"/>
          <a:chOff x="0" y="0"/>
          <a:chExt cx="0" cy="0"/>
        </a:xfrm>
      </p:grpSpPr>
      <p:sp>
        <p:nvSpPr>
          <p:cNvPr id="2" name="Shape 0"/>
          <p:cNvSpPr/>
          <p:nvPr/>
        </p:nvSpPr>
        <p:spPr>
          <a:xfrm>
            <a:off x="0" y="0"/>
            <a:ext cx="64008" cy="5143500"/>
          </a:xfrm>
          <a:prstGeom prst="rect">
            <a:avLst/>
          </a:prstGeom>
          <a:solidFill>
            <a:srgbClr val="E07B4F"/>
          </a:solidFill>
          <a:ln w="12700">
            <a:solidFill>
              <a:srgbClr val="E07B4F"/>
            </a:solidFill>
            <a:prstDash val="solid"/>
          </a:ln>
        </p:spPr>
        <p:txBody>
          <a:bodyPr/>
          <a:lstStyle/>
          <a:p>
            <a:endParaRPr lang="en-US"/>
          </a:p>
        </p:txBody>
      </p:sp>
      <p:sp>
        <p:nvSpPr>
          <p:cNvPr id="3" name="Text 1"/>
          <p:cNvSpPr/>
          <p:nvPr/>
        </p:nvSpPr>
        <p:spPr>
          <a:xfrm>
            <a:off x="201168" y="164592"/>
            <a:ext cx="8778240" cy="201168"/>
          </a:xfrm>
          <a:prstGeom prst="rect">
            <a:avLst/>
          </a:prstGeom>
          <a:noFill/>
          <a:ln/>
        </p:spPr>
        <p:txBody>
          <a:bodyPr wrap="square" rtlCol="0" anchor="ctr"/>
          <a:lstStyle/>
          <a:p>
            <a:pPr marL="0" indent="0">
              <a:buNone/>
            </a:pPr>
            <a:r>
              <a:rPr lang="en-US" sz="750" b="1" kern="0" spc="250" dirty="0">
                <a:solidFill>
                  <a:srgbClr val="E07B4F"/>
                </a:solidFill>
              </a:rPr>
              <a:t>JEAN FOR COUNCIL ·  THE CASE FOR OWNERSHIP</a:t>
            </a:r>
            <a:endParaRPr lang="en-US" sz="750" dirty="0"/>
          </a:p>
        </p:txBody>
      </p:sp>
      <p:sp>
        <p:nvSpPr>
          <p:cNvPr id="4" name="Text 2"/>
          <p:cNvSpPr/>
          <p:nvPr/>
        </p:nvSpPr>
        <p:spPr>
          <a:xfrm>
            <a:off x="201168" y="347472"/>
            <a:ext cx="8778240" cy="594360"/>
          </a:xfrm>
          <a:prstGeom prst="rect">
            <a:avLst/>
          </a:prstGeom>
          <a:noFill/>
          <a:ln/>
        </p:spPr>
        <p:txBody>
          <a:bodyPr wrap="square" rtlCol="0" anchor="ctr"/>
          <a:lstStyle/>
          <a:p>
            <a:pPr marL="0" indent="0">
              <a:buNone/>
            </a:pPr>
            <a:r>
              <a:rPr lang="en-US" sz="3400" b="1" dirty="0">
                <a:solidFill>
                  <a:srgbClr val="FFFFFF"/>
                </a:solidFill>
                <a:latin typeface="Calibri" pitchFamily="34" charset="0"/>
                <a:ea typeface="Calibri" pitchFamily="34" charset="-122"/>
                <a:cs typeface="Calibri" pitchFamily="34" charset="-120"/>
              </a:rPr>
              <a:t>The Hidden Cost of Renting Forever</a:t>
            </a:r>
            <a:endParaRPr lang="en-US" sz="3400" dirty="0"/>
          </a:p>
        </p:txBody>
      </p:sp>
      <p:sp>
        <p:nvSpPr>
          <p:cNvPr id="5" name="Text 3"/>
          <p:cNvSpPr/>
          <p:nvPr/>
        </p:nvSpPr>
        <p:spPr>
          <a:xfrm>
            <a:off x="201168" y="932688"/>
            <a:ext cx="8778240" cy="256032"/>
          </a:xfrm>
          <a:prstGeom prst="rect">
            <a:avLst/>
          </a:prstGeom>
          <a:noFill/>
          <a:ln/>
        </p:spPr>
        <p:txBody>
          <a:bodyPr wrap="square" rtlCol="0" anchor="ctr"/>
          <a:lstStyle/>
          <a:p>
            <a:pPr marL="0" indent="0">
              <a:buNone/>
            </a:pPr>
            <a:r>
              <a:rPr lang="en-US" sz="1200" i="1" dirty="0">
                <a:solidFill>
                  <a:srgbClr val="7BBFB0"/>
                </a:solidFill>
                <a:latin typeface="Calibri" pitchFamily="34" charset="0"/>
                <a:ea typeface="Calibri" pitchFamily="34" charset="-122"/>
                <a:cs typeface="Calibri" pitchFamily="34" charset="-120"/>
              </a:rPr>
              <a:t>Every month a Sedona worker pays rent, they pay someone else's mortgage — and build nothing of their own.</a:t>
            </a:r>
            <a:endParaRPr lang="en-US" sz="1200" dirty="0"/>
          </a:p>
        </p:txBody>
      </p:sp>
      <p:sp>
        <p:nvSpPr>
          <p:cNvPr id="6" name="Shape 4"/>
          <p:cNvSpPr/>
          <p:nvPr/>
        </p:nvSpPr>
        <p:spPr>
          <a:xfrm>
            <a:off x="201168" y="1243584"/>
            <a:ext cx="8778240" cy="18288"/>
          </a:xfrm>
          <a:prstGeom prst="rect">
            <a:avLst/>
          </a:prstGeom>
          <a:solidFill>
            <a:srgbClr val="E07B4F">
              <a:alpha val="45000"/>
            </a:srgbClr>
          </a:solidFill>
          <a:ln w="12700">
            <a:solidFill>
              <a:srgbClr val="E07B4F">
                <a:alpha val="45000"/>
              </a:srgbClr>
            </a:solidFill>
            <a:prstDash val="solid"/>
          </a:ln>
        </p:spPr>
        <p:txBody>
          <a:bodyPr/>
          <a:lstStyle/>
          <a:p>
            <a:endParaRPr lang="en-US"/>
          </a:p>
        </p:txBody>
      </p:sp>
      <p:sp>
        <p:nvSpPr>
          <p:cNvPr id="7" name="Shape 5"/>
          <p:cNvSpPr/>
          <p:nvPr/>
        </p:nvSpPr>
        <p:spPr>
          <a:xfrm>
            <a:off x="201168" y="1335024"/>
            <a:ext cx="2804160" cy="1572768"/>
          </a:xfrm>
          <a:prstGeom prst="rect">
            <a:avLst/>
          </a:prstGeom>
          <a:solidFill>
            <a:srgbClr val="0A1520"/>
          </a:solidFill>
          <a:ln w="12700">
            <a:solidFill>
              <a:srgbClr val="E07B4F">
                <a:alpha val="22000"/>
              </a:srgbClr>
            </a:solidFill>
            <a:prstDash val="solid"/>
          </a:ln>
        </p:spPr>
        <p:txBody>
          <a:bodyPr/>
          <a:lstStyle/>
          <a:p>
            <a:endParaRPr lang="en-US"/>
          </a:p>
        </p:txBody>
      </p:sp>
      <p:sp>
        <p:nvSpPr>
          <p:cNvPr id="8" name="Shape 6"/>
          <p:cNvSpPr/>
          <p:nvPr/>
        </p:nvSpPr>
        <p:spPr>
          <a:xfrm>
            <a:off x="201168" y="1335024"/>
            <a:ext cx="2804160" cy="45720"/>
          </a:xfrm>
          <a:prstGeom prst="rect">
            <a:avLst/>
          </a:prstGeom>
          <a:solidFill>
            <a:srgbClr val="E07B4F"/>
          </a:solidFill>
          <a:ln w="12700">
            <a:solidFill>
              <a:srgbClr val="E07B4F"/>
            </a:solidFill>
            <a:prstDash val="solid"/>
          </a:ln>
        </p:spPr>
        <p:txBody>
          <a:bodyPr/>
          <a:lstStyle/>
          <a:p>
            <a:endParaRPr lang="en-US"/>
          </a:p>
        </p:txBody>
      </p:sp>
      <p:sp>
        <p:nvSpPr>
          <p:cNvPr id="9" name="Shape 7"/>
          <p:cNvSpPr/>
          <p:nvPr/>
        </p:nvSpPr>
        <p:spPr>
          <a:xfrm>
            <a:off x="2566416" y="1426464"/>
            <a:ext cx="347472" cy="347472"/>
          </a:xfrm>
          <a:prstGeom prst="rect">
            <a:avLst/>
          </a:prstGeom>
          <a:solidFill>
            <a:srgbClr val="E07B4F">
              <a:alpha val="18000"/>
            </a:srgbClr>
          </a:solidFill>
          <a:ln w="12700">
            <a:solidFill>
              <a:srgbClr val="E07B4F">
                <a:alpha val="30000"/>
              </a:srgbClr>
            </a:solidFill>
            <a:prstDash val="solid"/>
          </a:ln>
        </p:spPr>
        <p:txBody>
          <a:bodyPr/>
          <a:lstStyle/>
          <a:p>
            <a:endParaRPr lang="en-US"/>
          </a:p>
        </p:txBody>
      </p:sp>
      <p:sp>
        <p:nvSpPr>
          <p:cNvPr id="10" name="Text 8"/>
          <p:cNvSpPr/>
          <p:nvPr/>
        </p:nvSpPr>
        <p:spPr>
          <a:xfrm>
            <a:off x="2566416" y="1426464"/>
            <a:ext cx="347472" cy="347472"/>
          </a:xfrm>
          <a:prstGeom prst="rect">
            <a:avLst/>
          </a:prstGeom>
          <a:noFill/>
          <a:ln/>
        </p:spPr>
        <p:txBody>
          <a:bodyPr wrap="square" lIns="0" tIns="0" rIns="0" bIns="0" rtlCol="0" anchor="ctr"/>
          <a:lstStyle/>
          <a:p>
            <a:pPr marL="0" indent="0" algn="ctr">
              <a:buNone/>
            </a:pPr>
            <a:r>
              <a:rPr lang="en-US" sz="1400" b="1" dirty="0">
                <a:solidFill>
                  <a:srgbClr val="E07B4F"/>
                </a:solidFill>
              </a:rPr>
              <a:t>$0</a:t>
            </a:r>
            <a:endParaRPr lang="en-US" sz="1400" dirty="0"/>
          </a:p>
        </p:txBody>
      </p:sp>
      <p:sp>
        <p:nvSpPr>
          <p:cNvPr id="11" name="Text 9"/>
          <p:cNvSpPr/>
          <p:nvPr/>
        </p:nvSpPr>
        <p:spPr>
          <a:xfrm>
            <a:off x="329184" y="1426464"/>
            <a:ext cx="2164080" cy="365760"/>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Nothing to Show for It</a:t>
            </a:r>
            <a:endParaRPr lang="en-US" sz="1200" dirty="0"/>
          </a:p>
        </p:txBody>
      </p:sp>
      <p:sp>
        <p:nvSpPr>
          <p:cNvPr id="12" name="Text 10"/>
          <p:cNvSpPr/>
          <p:nvPr/>
        </p:nvSpPr>
        <p:spPr>
          <a:xfrm>
            <a:off x="329184" y="1828800"/>
            <a:ext cx="2584704" cy="1005840"/>
          </a:xfrm>
          <a:prstGeom prst="rect">
            <a:avLst/>
          </a:prstGeom>
          <a:noFill/>
          <a:ln/>
        </p:spPr>
        <p:txBody>
          <a:bodyPr wrap="square" lIns="0" tIns="0" rIns="0" bIns="0" rtlCol="0" anchor="t"/>
          <a:lstStyle/>
          <a:p>
            <a:pPr marL="0" indent="0">
              <a:buNone/>
            </a:pPr>
            <a:r>
              <a:rPr lang="en-US" sz="950" dirty="0">
                <a:solidFill>
                  <a:srgbClr val="7BBFB0"/>
                </a:solidFill>
                <a:latin typeface="Calibri" pitchFamily="34" charset="0"/>
                <a:ea typeface="Calibri" pitchFamily="34" charset="-122"/>
                <a:cs typeface="Calibri" pitchFamily="34" charset="-120"/>
              </a:rPr>
              <a:t>After 10 years paying $875/mo at Villas at Shelby, a resident has spent $105,000 — and owns nothing. No equity. No asset. No return.</a:t>
            </a:r>
            <a:endParaRPr lang="en-US" sz="950" dirty="0"/>
          </a:p>
        </p:txBody>
      </p:sp>
      <p:sp>
        <p:nvSpPr>
          <p:cNvPr id="13" name="Shape 11"/>
          <p:cNvSpPr/>
          <p:nvPr/>
        </p:nvSpPr>
        <p:spPr>
          <a:xfrm>
            <a:off x="3188208" y="1335024"/>
            <a:ext cx="2804160" cy="1572768"/>
          </a:xfrm>
          <a:prstGeom prst="rect">
            <a:avLst/>
          </a:prstGeom>
          <a:solidFill>
            <a:srgbClr val="0A1520"/>
          </a:solidFill>
          <a:ln w="12700">
            <a:solidFill>
              <a:srgbClr val="E07B4F">
                <a:alpha val="22000"/>
              </a:srgbClr>
            </a:solidFill>
            <a:prstDash val="solid"/>
          </a:ln>
        </p:spPr>
        <p:txBody>
          <a:bodyPr/>
          <a:lstStyle/>
          <a:p>
            <a:endParaRPr lang="en-US"/>
          </a:p>
        </p:txBody>
      </p:sp>
      <p:sp>
        <p:nvSpPr>
          <p:cNvPr id="14" name="Shape 12"/>
          <p:cNvSpPr/>
          <p:nvPr/>
        </p:nvSpPr>
        <p:spPr>
          <a:xfrm>
            <a:off x="3188208" y="1335024"/>
            <a:ext cx="2804160" cy="45720"/>
          </a:xfrm>
          <a:prstGeom prst="rect">
            <a:avLst/>
          </a:prstGeom>
          <a:solidFill>
            <a:srgbClr val="E07B4F"/>
          </a:solidFill>
          <a:ln w="12700">
            <a:solidFill>
              <a:srgbClr val="E07B4F"/>
            </a:solidFill>
            <a:prstDash val="solid"/>
          </a:ln>
        </p:spPr>
        <p:txBody>
          <a:bodyPr/>
          <a:lstStyle/>
          <a:p>
            <a:endParaRPr lang="en-US"/>
          </a:p>
        </p:txBody>
      </p:sp>
      <p:sp>
        <p:nvSpPr>
          <p:cNvPr id="15" name="Shape 13"/>
          <p:cNvSpPr/>
          <p:nvPr/>
        </p:nvSpPr>
        <p:spPr>
          <a:xfrm>
            <a:off x="5553456" y="1426464"/>
            <a:ext cx="347472" cy="347472"/>
          </a:xfrm>
          <a:prstGeom prst="rect">
            <a:avLst/>
          </a:prstGeom>
          <a:solidFill>
            <a:srgbClr val="E07B4F">
              <a:alpha val="18000"/>
            </a:srgbClr>
          </a:solidFill>
          <a:ln w="12700">
            <a:solidFill>
              <a:srgbClr val="E07B4F">
                <a:alpha val="30000"/>
              </a:srgbClr>
            </a:solidFill>
            <a:prstDash val="solid"/>
          </a:ln>
        </p:spPr>
        <p:txBody>
          <a:bodyPr/>
          <a:lstStyle/>
          <a:p>
            <a:endParaRPr lang="en-US"/>
          </a:p>
        </p:txBody>
      </p:sp>
      <p:sp>
        <p:nvSpPr>
          <p:cNvPr id="16" name="Text 14"/>
          <p:cNvSpPr/>
          <p:nvPr/>
        </p:nvSpPr>
        <p:spPr>
          <a:xfrm>
            <a:off x="5553456" y="1426464"/>
            <a:ext cx="347472" cy="347472"/>
          </a:xfrm>
          <a:prstGeom prst="rect">
            <a:avLst/>
          </a:prstGeom>
          <a:noFill/>
          <a:ln/>
        </p:spPr>
        <p:txBody>
          <a:bodyPr wrap="square" lIns="0" tIns="0" rIns="0" bIns="0" rtlCol="0" anchor="ctr"/>
          <a:lstStyle/>
          <a:p>
            <a:pPr marL="0" indent="0" algn="ctr">
              <a:buNone/>
            </a:pPr>
            <a:r>
              <a:rPr lang="en-US" sz="1400" b="1" dirty="0">
                <a:solidFill>
                  <a:srgbClr val="E07B4F"/>
                </a:solidFill>
              </a:rPr>
              <a:t>↑</a:t>
            </a:r>
            <a:endParaRPr lang="en-US" sz="1400" dirty="0"/>
          </a:p>
        </p:txBody>
      </p:sp>
      <p:sp>
        <p:nvSpPr>
          <p:cNvPr id="17" name="Text 15"/>
          <p:cNvSpPr/>
          <p:nvPr/>
        </p:nvSpPr>
        <p:spPr>
          <a:xfrm>
            <a:off x="3316224" y="1426464"/>
            <a:ext cx="2164080" cy="365760"/>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Rent Always Goes Up</a:t>
            </a:r>
            <a:endParaRPr lang="en-US" sz="1200" dirty="0"/>
          </a:p>
        </p:txBody>
      </p:sp>
      <p:sp>
        <p:nvSpPr>
          <p:cNvPr id="18" name="Text 16"/>
          <p:cNvSpPr/>
          <p:nvPr/>
        </p:nvSpPr>
        <p:spPr>
          <a:xfrm>
            <a:off x="3316224" y="1828800"/>
            <a:ext cx="2584704" cy="1005840"/>
          </a:xfrm>
          <a:prstGeom prst="rect">
            <a:avLst/>
          </a:prstGeom>
          <a:noFill/>
          <a:ln/>
        </p:spPr>
        <p:txBody>
          <a:bodyPr wrap="square" lIns="0" tIns="0" rIns="0" bIns="0" rtlCol="0" anchor="t"/>
          <a:lstStyle/>
          <a:p>
            <a:pPr marL="0" indent="0">
              <a:buNone/>
            </a:pPr>
            <a:r>
              <a:rPr lang="en-US" sz="950" dirty="0">
                <a:solidFill>
                  <a:srgbClr val="7BBFB0"/>
                </a:solidFill>
                <a:latin typeface="Calibri" pitchFamily="34" charset="0"/>
                <a:ea typeface="Calibri" pitchFamily="34" charset="-122"/>
                <a:cs typeface="Calibri" pitchFamily="34" charset="-120"/>
              </a:rPr>
              <a:t>A fixed mortgage never changes. Rent increases every year — often faster than wages. What's affordable today may be out of reach next year.</a:t>
            </a:r>
            <a:endParaRPr lang="en-US" sz="950" dirty="0"/>
          </a:p>
        </p:txBody>
      </p:sp>
      <p:sp>
        <p:nvSpPr>
          <p:cNvPr id="19" name="Shape 17"/>
          <p:cNvSpPr/>
          <p:nvPr/>
        </p:nvSpPr>
        <p:spPr>
          <a:xfrm>
            <a:off x="6175248" y="1335024"/>
            <a:ext cx="2804160" cy="1572768"/>
          </a:xfrm>
          <a:prstGeom prst="rect">
            <a:avLst/>
          </a:prstGeom>
          <a:solidFill>
            <a:srgbClr val="0A1520"/>
          </a:solidFill>
          <a:ln w="12700">
            <a:solidFill>
              <a:srgbClr val="E07B4F">
                <a:alpha val="22000"/>
              </a:srgbClr>
            </a:solidFill>
            <a:prstDash val="solid"/>
          </a:ln>
        </p:spPr>
        <p:txBody>
          <a:bodyPr/>
          <a:lstStyle/>
          <a:p>
            <a:endParaRPr lang="en-US"/>
          </a:p>
        </p:txBody>
      </p:sp>
      <p:sp>
        <p:nvSpPr>
          <p:cNvPr id="20" name="Shape 18"/>
          <p:cNvSpPr/>
          <p:nvPr/>
        </p:nvSpPr>
        <p:spPr>
          <a:xfrm>
            <a:off x="6175248" y="1335024"/>
            <a:ext cx="2804160" cy="45720"/>
          </a:xfrm>
          <a:prstGeom prst="rect">
            <a:avLst/>
          </a:prstGeom>
          <a:solidFill>
            <a:srgbClr val="E07B4F"/>
          </a:solidFill>
          <a:ln w="12700">
            <a:solidFill>
              <a:srgbClr val="E07B4F"/>
            </a:solidFill>
            <a:prstDash val="solid"/>
          </a:ln>
        </p:spPr>
        <p:txBody>
          <a:bodyPr/>
          <a:lstStyle/>
          <a:p>
            <a:endParaRPr lang="en-US"/>
          </a:p>
        </p:txBody>
      </p:sp>
      <p:sp>
        <p:nvSpPr>
          <p:cNvPr id="21" name="Shape 19"/>
          <p:cNvSpPr/>
          <p:nvPr/>
        </p:nvSpPr>
        <p:spPr>
          <a:xfrm>
            <a:off x="8540496" y="1426464"/>
            <a:ext cx="347472" cy="347472"/>
          </a:xfrm>
          <a:prstGeom prst="rect">
            <a:avLst/>
          </a:prstGeom>
          <a:solidFill>
            <a:srgbClr val="E07B4F">
              <a:alpha val="18000"/>
            </a:srgbClr>
          </a:solidFill>
          <a:ln w="12700">
            <a:solidFill>
              <a:srgbClr val="E07B4F">
                <a:alpha val="30000"/>
              </a:srgbClr>
            </a:solidFill>
            <a:prstDash val="solid"/>
          </a:ln>
        </p:spPr>
        <p:txBody>
          <a:bodyPr/>
          <a:lstStyle/>
          <a:p>
            <a:endParaRPr lang="en-US"/>
          </a:p>
        </p:txBody>
      </p:sp>
      <p:sp>
        <p:nvSpPr>
          <p:cNvPr id="22" name="Text 20"/>
          <p:cNvSpPr/>
          <p:nvPr/>
        </p:nvSpPr>
        <p:spPr>
          <a:xfrm>
            <a:off x="8540496" y="1426464"/>
            <a:ext cx="347472" cy="347472"/>
          </a:xfrm>
          <a:prstGeom prst="rect">
            <a:avLst/>
          </a:prstGeom>
          <a:noFill/>
          <a:ln/>
        </p:spPr>
        <p:txBody>
          <a:bodyPr wrap="square" lIns="0" tIns="0" rIns="0" bIns="0" rtlCol="0" anchor="ctr"/>
          <a:lstStyle/>
          <a:p>
            <a:pPr marL="0" indent="0" algn="ctr">
              <a:buNone/>
            </a:pPr>
            <a:r>
              <a:rPr lang="en-US" sz="1400" b="1" dirty="0">
                <a:solidFill>
                  <a:srgbClr val="E07B4F"/>
                </a:solidFill>
              </a:rPr>
              <a:t>⚠</a:t>
            </a:r>
            <a:endParaRPr lang="en-US" sz="1400" dirty="0"/>
          </a:p>
        </p:txBody>
      </p:sp>
      <p:sp>
        <p:nvSpPr>
          <p:cNvPr id="23" name="Text 21"/>
          <p:cNvSpPr/>
          <p:nvPr/>
        </p:nvSpPr>
        <p:spPr>
          <a:xfrm>
            <a:off x="6303264" y="1426464"/>
            <a:ext cx="2164080" cy="365760"/>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No Security, No Stability</a:t>
            </a:r>
            <a:endParaRPr lang="en-US" sz="1200" dirty="0"/>
          </a:p>
        </p:txBody>
      </p:sp>
      <p:sp>
        <p:nvSpPr>
          <p:cNvPr id="24" name="Text 22"/>
          <p:cNvSpPr/>
          <p:nvPr/>
        </p:nvSpPr>
        <p:spPr>
          <a:xfrm>
            <a:off x="6303264" y="1828800"/>
            <a:ext cx="2584704" cy="1005840"/>
          </a:xfrm>
          <a:prstGeom prst="rect">
            <a:avLst/>
          </a:prstGeom>
          <a:noFill/>
          <a:ln/>
        </p:spPr>
        <p:txBody>
          <a:bodyPr wrap="square" lIns="0" tIns="0" rIns="0" bIns="0" rtlCol="0" anchor="t"/>
          <a:lstStyle/>
          <a:p>
            <a:pPr marL="0" indent="0">
              <a:buNone/>
            </a:pPr>
            <a:r>
              <a:rPr lang="en-US" sz="950" dirty="0">
                <a:solidFill>
                  <a:srgbClr val="7BBFB0"/>
                </a:solidFill>
                <a:latin typeface="Calibri" pitchFamily="34" charset="0"/>
                <a:ea typeface="Calibri" pitchFamily="34" charset="-122"/>
                <a:cs typeface="Calibri" pitchFamily="34" charset="-120"/>
              </a:rPr>
              <a:t>A landlord can raise rent, sell the property, or decline to renew a lease with 30 days notice. Families are one letter away from having to leave.</a:t>
            </a:r>
            <a:endParaRPr lang="en-US" sz="950" dirty="0"/>
          </a:p>
        </p:txBody>
      </p:sp>
      <p:sp>
        <p:nvSpPr>
          <p:cNvPr id="25" name="Shape 23"/>
          <p:cNvSpPr/>
          <p:nvPr/>
        </p:nvSpPr>
        <p:spPr>
          <a:xfrm>
            <a:off x="201168" y="3090672"/>
            <a:ext cx="2804160" cy="1572768"/>
          </a:xfrm>
          <a:prstGeom prst="rect">
            <a:avLst/>
          </a:prstGeom>
          <a:solidFill>
            <a:srgbClr val="0A1520"/>
          </a:solidFill>
          <a:ln w="12700">
            <a:solidFill>
              <a:srgbClr val="E07B4F">
                <a:alpha val="22000"/>
              </a:srgbClr>
            </a:solidFill>
            <a:prstDash val="solid"/>
          </a:ln>
        </p:spPr>
        <p:txBody>
          <a:bodyPr/>
          <a:lstStyle/>
          <a:p>
            <a:endParaRPr lang="en-US"/>
          </a:p>
        </p:txBody>
      </p:sp>
      <p:sp>
        <p:nvSpPr>
          <p:cNvPr id="26" name="Shape 24"/>
          <p:cNvSpPr/>
          <p:nvPr/>
        </p:nvSpPr>
        <p:spPr>
          <a:xfrm>
            <a:off x="201168" y="3090672"/>
            <a:ext cx="2804160" cy="45720"/>
          </a:xfrm>
          <a:prstGeom prst="rect">
            <a:avLst/>
          </a:prstGeom>
          <a:solidFill>
            <a:srgbClr val="E07B4F"/>
          </a:solidFill>
          <a:ln w="12700">
            <a:solidFill>
              <a:srgbClr val="E07B4F"/>
            </a:solidFill>
            <a:prstDash val="solid"/>
          </a:ln>
        </p:spPr>
        <p:txBody>
          <a:bodyPr/>
          <a:lstStyle/>
          <a:p>
            <a:endParaRPr lang="en-US"/>
          </a:p>
        </p:txBody>
      </p:sp>
      <p:sp>
        <p:nvSpPr>
          <p:cNvPr id="27" name="Shape 25"/>
          <p:cNvSpPr/>
          <p:nvPr/>
        </p:nvSpPr>
        <p:spPr>
          <a:xfrm>
            <a:off x="2566416" y="3182112"/>
            <a:ext cx="347472" cy="347472"/>
          </a:xfrm>
          <a:prstGeom prst="rect">
            <a:avLst/>
          </a:prstGeom>
          <a:solidFill>
            <a:srgbClr val="E07B4F">
              <a:alpha val="18000"/>
            </a:srgbClr>
          </a:solidFill>
          <a:ln w="12700">
            <a:solidFill>
              <a:srgbClr val="E07B4F">
                <a:alpha val="30000"/>
              </a:srgbClr>
            </a:solidFill>
            <a:prstDash val="solid"/>
          </a:ln>
        </p:spPr>
        <p:txBody>
          <a:bodyPr/>
          <a:lstStyle/>
          <a:p>
            <a:endParaRPr lang="en-US"/>
          </a:p>
        </p:txBody>
      </p:sp>
      <p:sp>
        <p:nvSpPr>
          <p:cNvPr id="28" name="Text 26"/>
          <p:cNvSpPr/>
          <p:nvPr/>
        </p:nvSpPr>
        <p:spPr>
          <a:xfrm>
            <a:off x="2566416" y="3182112"/>
            <a:ext cx="347472" cy="347472"/>
          </a:xfrm>
          <a:prstGeom prst="rect">
            <a:avLst/>
          </a:prstGeom>
          <a:noFill/>
          <a:ln/>
        </p:spPr>
        <p:txBody>
          <a:bodyPr wrap="square" lIns="0" tIns="0" rIns="0" bIns="0" rtlCol="0" anchor="ctr"/>
          <a:lstStyle/>
          <a:p>
            <a:pPr marL="0" indent="0" algn="ctr">
              <a:buNone/>
            </a:pPr>
            <a:r>
              <a:rPr lang="en-US" sz="1400" b="1" dirty="0">
                <a:solidFill>
                  <a:srgbClr val="E07B4F"/>
                </a:solidFill>
              </a:rPr>
              <a:t>⌂</a:t>
            </a:r>
            <a:endParaRPr lang="en-US" sz="1400" dirty="0"/>
          </a:p>
        </p:txBody>
      </p:sp>
      <p:sp>
        <p:nvSpPr>
          <p:cNvPr id="29" name="Text 27"/>
          <p:cNvSpPr/>
          <p:nvPr/>
        </p:nvSpPr>
        <p:spPr>
          <a:xfrm>
            <a:off x="329184" y="3182112"/>
            <a:ext cx="2164080" cy="365760"/>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No Roots, No Community</a:t>
            </a:r>
            <a:endParaRPr lang="en-US" sz="1200" dirty="0"/>
          </a:p>
        </p:txBody>
      </p:sp>
      <p:sp>
        <p:nvSpPr>
          <p:cNvPr id="30" name="Text 28"/>
          <p:cNvSpPr/>
          <p:nvPr/>
        </p:nvSpPr>
        <p:spPr>
          <a:xfrm>
            <a:off x="329184" y="3584448"/>
            <a:ext cx="2584704" cy="1005840"/>
          </a:xfrm>
          <a:prstGeom prst="rect">
            <a:avLst/>
          </a:prstGeom>
          <a:noFill/>
          <a:ln/>
        </p:spPr>
        <p:txBody>
          <a:bodyPr wrap="square" lIns="0" tIns="0" rIns="0" bIns="0" rtlCol="0" anchor="t"/>
          <a:lstStyle/>
          <a:p>
            <a:pPr marL="0" indent="0">
              <a:buNone/>
            </a:pPr>
            <a:r>
              <a:rPr lang="en-US" sz="950" dirty="0">
                <a:solidFill>
                  <a:srgbClr val="7BBFB0"/>
                </a:solidFill>
                <a:latin typeface="Calibri" pitchFamily="34" charset="0"/>
                <a:ea typeface="Calibri" pitchFamily="34" charset="-122"/>
                <a:cs typeface="Calibri" pitchFamily="34" charset="-120"/>
              </a:rPr>
              <a:t>Renters move more often. Kids change schools. Neighbors stay strangers. Community bonds don't form when the ground can shift under your feet.</a:t>
            </a:r>
            <a:endParaRPr lang="en-US" sz="950" dirty="0"/>
          </a:p>
        </p:txBody>
      </p:sp>
      <p:sp>
        <p:nvSpPr>
          <p:cNvPr id="31" name="Shape 29"/>
          <p:cNvSpPr/>
          <p:nvPr/>
        </p:nvSpPr>
        <p:spPr>
          <a:xfrm>
            <a:off x="3188208" y="3090672"/>
            <a:ext cx="2804160" cy="1572768"/>
          </a:xfrm>
          <a:prstGeom prst="rect">
            <a:avLst/>
          </a:prstGeom>
          <a:solidFill>
            <a:srgbClr val="0A1520"/>
          </a:solidFill>
          <a:ln w="12700">
            <a:solidFill>
              <a:srgbClr val="E07B4F">
                <a:alpha val="22000"/>
              </a:srgbClr>
            </a:solidFill>
            <a:prstDash val="solid"/>
          </a:ln>
        </p:spPr>
        <p:txBody>
          <a:bodyPr/>
          <a:lstStyle/>
          <a:p>
            <a:endParaRPr lang="en-US"/>
          </a:p>
        </p:txBody>
      </p:sp>
      <p:sp>
        <p:nvSpPr>
          <p:cNvPr id="32" name="Shape 30"/>
          <p:cNvSpPr/>
          <p:nvPr/>
        </p:nvSpPr>
        <p:spPr>
          <a:xfrm>
            <a:off x="3188208" y="3090672"/>
            <a:ext cx="2804160" cy="45720"/>
          </a:xfrm>
          <a:prstGeom prst="rect">
            <a:avLst/>
          </a:prstGeom>
          <a:solidFill>
            <a:srgbClr val="E07B4F"/>
          </a:solidFill>
          <a:ln w="12700">
            <a:solidFill>
              <a:srgbClr val="E07B4F"/>
            </a:solidFill>
            <a:prstDash val="solid"/>
          </a:ln>
        </p:spPr>
        <p:txBody>
          <a:bodyPr/>
          <a:lstStyle/>
          <a:p>
            <a:endParaRPr lang="en-US"/>
          </a:p>
        </p:txBody>
      </p:sp>
      <p:sp>
        <p:nvSpPr>
          <p:cNvPr id="33" name="Shape 31"/>
          <p:cNvSpPr/>
          <p:nvPr/>
        </p:nvSpPr>
        <p:spPr>
          <a:xfrm>
            <a:off x="5553456" y="3182112"/>
            <a:ext cx="347472" cy="347472"/>
          </a:xfrm>
          <a:prstGeom prst="rect">
            <a:avLst/>
          </a:prstGeom>
          <a:solidFill>
            <a:srgbClr val="E07B4F">
              <a:alpha val="18000"/>
            </a:srgbClr>
          </a:solidFill>
          <a:ln w="12700">
            <a:solidFill>
              <a:srgbClr val="E07B4F">
                <a:alpha val="30000"/>
              </a:srgbClr>
            </a:solidFill>
            <a:prstDash val="solid"/>
          </a:ln>
        </p:spPr>
        <p:txBody>
          <a:bodyPr/>
          <a:lstStyle/>
          <a:p>
            <a:endParaRPr lang="en-US"/>
          </a:p>
        </p:txBody>
      </p:sp>
      <p:sp>
        <p:nvSpPr>
          <p:cNvPr id="34" name="Text 32"/>
          <p:cNvSpPr/>
          <p:nvPr/>
        </p:nvSpPr>
        <p:spPr>
          <a:xfrm>
            <a:off x="5553456" y="3182112"/>
            <a:ext cx="347472" cy="347472"/>
          </a:xfrm>
          <a:prstGeom prst="rect">
            <a:avLst/>
          </a:prstGeom>
          <a:noFill/>
          <a:ln/>
        </p:spPr>
        <p:txBody>
          <a:bodyPr wrap="square" lIns="0" tIns="0" rIns="0" bIns="0" rtlCol="0" anchor="ctr"/>
          <a:lstStyle/>
          <a:p>
            <a:pPr marL="0" indent="0" algn="ctr">
              <a:buNone/>
            </a:pPr>
            <a:r>
              <a:rPr lang="en-US" sz="1400" b="1" dirty="0">
                <a:solidFill>
                  <a:srgbClr val="E07B4F"/>
                </a:solidFill>
              </a:rPr>
              <a:t>→</a:t>
            </a:r>
            <a:endParaRPr lang="en-US" sz="1400" dirty="0"/>
          </a:p>
        </p:txBody>
      </p:sp>
      <p:sp>
        <p:nvSpPr>
          <p:cNvPr id="35" name="Text 33"/>
          <p:cNvSpPr/>
          <p:nvPr/>
        </p:nvSpPr>
        <p:spPr>
          <a:xfrm>
            <a:off x="3316224" y="3182112"/>
            <a:ext cx="2164080" cy="365760"/>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Priced Out of Your Own Town</a:t>
            </a:r>
            <a:endParaRPr lang="en-US" sz="1200" dirty="0"/>
          </a:p>
        </p:txBody>
      </p:sp>
      <p:sp>
        <p:nvSpPr>
          <p:cNvPr id="36" name="Text 34"/>
          <p:cNvSpPr/>
          <p:nvPr/>
        </p:nvSpPr>
        <p:spPr>
          <a:xfrm>
            <a:off x="3316224" y="3584448"/>
            <a:ext cx="2584704" cy="1005840"/>
          </a:xfrm>
          <a:prstGeom prst="rect">
            <a:avLst/>
          </a:prstGeom>
          <a:noFill/>
          <a:ln/>
        </p:spPr>
        <p:txBody>
          <a:bodyPr wrap="square" lIns="0" tIns="0" rIns="0" bIns="0" rtlCol="0" anchor="t"/>
          <a:lstStyle/>
          <a:p>
            <a:pPr marL="0" indent="0">
              <a:buNone/>
            </a:pPr>
            <a:r>
              <a:rPr lang="en-US" sz="950" dirty="0">
                <a:solidFill>
                  <a:srgbClr val="7BBFB0"/>
                </a:solidFill>
                <a:latin typeface="Calibri" pitchFamily="34" charset="0"/>
                <a:ea typeface="Calibri" pitchFamily="34" charset="-122"/>
                <a:cs typeface="Calibri" pitchFamily="34" charset="-120"/>
              </a:rPr>
              <a:t>The teachers, nurses, cooks, and trail crews who make Sedona work are being pushed out. Long commutes. Fractured families. A hollowed-out workforce.</a:t>
            </a:r>
            <a:endParaRPr lang="en-US" sz="950" dirty="0"/>
          </a:p>
        </p:txBody>
      </p:sp>
      <p:sp>
        <p:nvSpPr>
          <p:cNvPr id="37" name="Shape 35"/>
          <p:cNvSpPr/>
          <p:nvPr/>
        </p:nvSpPr>
        <p:spPr>
          <a:xfrm>
            <a:off x="6175248" y="3090672"/>
            <a:ext cx="2804160" cy="1572768"/>
          </a:xfrm>
          <a:prstGeom prst="rect">
            <a:avLst/>
          </a:prstGeom>
          <a:solidFill>
            <a:srgbClr val="0A1520"/>
          </a:solidFill>
          <a:ln w="12700">
            <a:solidFill>
              <a:srgbClr val="E07B4F">
                <a:alpha val="22000"/>
              </a:srgbClr>
            </a:solidFill>
            <a:prstDash val="solid"/>
          </a:ln>
        </p:spPr>
        <p:txBody>
          <a:bodyPr/>
          <a:lstStyle/>
          <a:p>
            <a:endParaRPr lang="en-US"/>
          </a:p>
        </p:txBody>
      </p:sp>
      <p:sp>
        <p:nvSpPr>
          <p:cNvPr id="38" name="Shape 36"/>
          <p:cNvSpPr/>
          <p:nvPr/>
        </p:nvSpPr>
        <p:spPr>
          <a:xfrm>
            <a:off x="6175248" y="3090672"/>
            <a:ext cx="2804160" cy="45720"/>
          </a:xfrm>
          <a:prstGeom prst="rect">
            <a:avLst/>
          </a:prstGeom>
          <a:solidFill>
            <a:srgbClr val="E07B4F"/>
          </a:solidFill>
          <a:ln w="12700">
            <a:solidFill>
              <a:srgbClr val="E07B4F"/>
            </a:solidFill>
            <a:prstDash val="solid"/>
          </a:ln>
        </p:spPr>
        <p:txBody>
          <a:bodyPr/>
          <a:lstStyle/>
          <a:p>
            <a:endParaRPr lang="en-US"/>
          </a:p>
        </p:txBody>
      </p:sp>
      <p:sp>
        <p:nvSpPr>
          <p:cNvPr id="39" name="Shape 37"/>
          <p:cNvSpPr/>
          <p:nvPr/>
        </p:nvSpPr>
        <p:spPr>
          <a:xfrm>
            <a:off x="8540496" y="3182112"/>
            <a:ext cx="347472" cy="347472"/>
          </a:xfrm>
          <a:prstGeom prst="rect">
            <a:avLst/>
          </a:prstGeom>
          <a:solidFill>
            <a:srgbClr val="E07B4F">
              <a:alpha val="18000"/>
            </a:srgbClr>
          </a:solidFill>
          <a:ln w="12700">
            <a:solidFill>
              <a:srgbClr val="E07B4F">
                <a:alpha val="30000"/>
              </a:srgbClr>
            </a:solidFill>
            <a:prstDash val="solid"/>
          </a:ln>
        </p:spPr>
        <p:txBody>
          <a:bodyPr/>
          <a:lstStyle/>
          <a:p>
            <a:endParaRPr lang="en-US"/>
          </a:p>
        </p:txBody>
      </p:sp>
      <p:sp>
        <p:nvSpPr>
          <p:cNvPr id="40" name="Text 38"/>
          <p:cNvSpPr/>
          <p:nvPr/>
        </p:nvSpPr>
        <p:spPr>
          <a:xfrm>
            <a:off x="8540496" y="3182112"/>
            <a:ext cx="347472" cy="347472"/>
          </a:xfrm>
          <a:prstGeom prst="rect">
            <a:avLst/>
          </a:prstGeom>
          <a:noFill/>
          <a:ln/>
        </p:spPr>
        <p:txBody>
          <a:bodyPr wrap="square" lIns="0" tIns="0" rIns="0" bIns="0" rtlCol="0" anchor="ctr"/>
          <a:lstStyle/>
          <a:p>
            <a:pPr marL="0" indent="0" algn="ctr">
              <a:buNone/>
            </a:pPr>
            <a:r>
              <a:rPr lang="en-US" sz="1400" b="1" dirty="0">
                <a:solidFill>
                  <a:srgbClr val="E07B4F"/>
                </a:solidFill>
              </a:rPr>
              <a:t>∅</a:t>
            </a:r>
            <a:endParaRPr lang="en-US" sz="1400" dirty="0"/>
          </a:p>
        </p:txBody>
      </p:sp>
      <p:sp>
        <p:nvSpPr>
          <p:cNvPr id="41" name="Text 39"/>
          <p:cNvSpPr/>
          <p:nvPr/>
        </p:nvSpPr>
        <p:spPr>
          <a:xfrm>
            <a:off x="6303264" y="3182112"/>
            <a:ext cx="2164080" cy="365760"/>
          </a:xfrm>
          <a:prstGeom prst="rect">
            <a:avLst/>
          </a:prstGeom>
          <a:noFill/>
          <a:ln/>
        </p:spPr>
        <p:txBody>
          <a:bodyPr wrap="square" lIns="0" tIns="0" rIns="0" bIns="0"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No Legacy to Leave</a:t>
            </a:r>
            <a:endParaRPr lang="en-US" sz="1200" dirty="0"/>
          </a:p>
        </p:txBody>
      </p:sp>
      <p:sp>
        <p:nvSpPr>
          <p:cNvPr id="42" name="Text 40"/>
          <p:cNvSpPr/>
          <p:nvPr/>
        </p:nvSpPr>
        <p:spPr>
          <a:xfrm>
            <a:off x="6303264" y="3584448"/>
            <a:ext cx="2584704" cy="1005840"/>
          </a:xfrm>
          <a:prstGeom prst="rect">
            <a:avLst/>
          </a:prstGeom>
          <a:noFill/>
          <a:ln/>
        </p:spPr>
        <p:txBody>
          <a:bodyPr wrap="square" lIns="0" tIns="0" rIns="0" bIns="0" rtlCol="0" anchor="t"/>
          <a:lstStyle/>
          <a:p>
            <a:pPr marL="0" indent="0">
              <a:buNone/>
            </a:pPr>
            <a:r>
              <a:rPr lang="en-US" sz="950" dirty="0">
                <a:solidFill>
                  <a:srgbClr val="7BBFB0"/>
                </a:solidFill>
                <a:latin typeface="Calibri" pitchFamily="34" charset="0"/>
                <a:ea typeface="Calibri" pitchFamily="34" charset="-122"/>
                <a:cs typeface="Calibri" pitchFamily="34" charset="-120"/>
              </a:rPr>
              <a:t>A homeowner passes down an asset. A renter passes down nothing. The next generation starts at zero — the cycle of displacement continues.</a:t>
            </a:r>
            <a:endParaRPr lang="en-US" sz="950" dirty="0"/>
          </a:p>
        </p:txBody>
      </p:sp>
      <p:sp>
        <p:nvSpPr>
          <p:cNvPr id="43" name="Shape 41"/>
          <p:cNvSpPr/>
          <p:nvPr/>
        </p:nvSpPr>
        <p:spPr>
          <a:xfrm>
            <a:off x="201168" y="4773168"/>
            <a:ext cx="8778240" cy="274320"/>
          </a:xfrm>
          <a:prstGeom prst="rect">
            <a:avLst/>
          </a:prstGeom>
          <a:solidFill>
            <a:srgbClr val="E07B4F">
              <a:alpha val="12000"/>
            </a:srgbClr>
          </a:solidFill>
          <a:ln w="12700">
            <a:solidFill>
              <a:srgbClr val="E07B4F">
                <a:alpha val="28000"/>
              </a:srgbClr>
            </a:solidFill>
            <a:prstDash val="solid"/>
          </a:ln>
        </p:spPr>
        <p:txBody>
          <a:bodyPr/>
          <a:lstStyle/>
          <a:p>
            <a:endParaRPr lang="en-US"/>
          </a:p>
        </p:txBody>
      </p:sp>
      <p:sp>
        <p:nvSpPr>
          <p:cNvPr id="44" name="Text 42"/>
          <p:cNvSpPr/>
          <p:nvPr/>
        </p:nvSpPr>
        <p:spPr>
          <a:xfrm>
            <a:off x="320040" y="4773168"/>
            <a:ext cx="8595360" cy="274320"/>
          </a:xfrm>
          <a:prstGeom prst="rect">
            <a:avLst/>
          </a:prstGeom>
          <a:noFill/>
          <a:ln/>
        </p:spPr>
        <p:txBody>
          <a:bodyPr wrap="square" rtlCol="0" anchor="ctr"/>
          <a:lstStyle/>
          <a:p>
            <a:pPr marL="0" indent="0">
              <a:buNone/>
            </a:pPr>
            <a:r>
              <a:rPr lang="en-US" sz="1000" dirty="0">
                <a:solidFill>
                  <a:srgbClr val="7BBFB0"/>
                </a:solidFill>
                <a:latin typeface="Calibri" pitchFamily="34" charset="0"/>
                <a:ea typeface="Calibri" pitchFamily="34" charset="-122"/>
                <a:cs typeface="Calibri" pitchFamily="34" charset="-120"/>
              </a:rPr>
              <a:t>The question isn't whether Sedona workers deserve to own a home.  </a:t>
            </a:r>
            <a:r>
              <a:rPr lang="en-US" sz="1000" b="1" dirty="0">
                <a:solidFill>
                  <a:srgbClr val="FFFFFF"/>
                </a:solidFill>
                <a:latin typeface="Calibri" pitchFamily="34" charset="0"/>
                <a:ea typeface="Calibri" pitchFamily="34" charset="-122"/>
                <a:cs typeface="Calibri" pitchFamily="34" charset="-120"/>
              </a:rPr>
              <a:t>The question is whether we have the will to make it possible.</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5">
    <p:bg>
      <p:bgPr>
        <a:solidFill>
          <a:srgbClr val="1A3A4A"/>
        </a:solidFill>
        <a:effectLst/>
      </p:bgPr>
    </p:bg>
    <p:spTree>
      <p:nvGrpSpPr>
        <p:cNvPr id="1" name=""/>
        <p:cNvGrpSpPr/>
        <p:nvPr/>
      </p:nvGrpSpPr>
      <p:grpSpPr>
        <a:xfrm>
          <a:off x="0" y="0"/>
          <a:ext cx="0" cy="0"/>
          <a:chOff x="0" y="0"/>
          <a:chExt cx="0" cy="0"/>
        </a:xfrm>
      </p:grpSpPr>
      <p:sp>
        <p:nvSpPr>
          <p:cNvPr id="2" name="Shape 0"/>
          <p:cNvSpPr/>
          <p:nvPr/>
        </p:nvSpPr>
        <p:spPr>
          <a:xfrm>
            <a:off x="0" y="0"/>
            <a:ext cx="64008" cy="5143500"/>
          </a:xfrm>
          <a:prstGeom prst="rect">
            <a:avLst/>
          </a:prstGeom>
          <a:solidFill>
            <a:srgbClr val="2BAE8E"/>
          </a:solidFill>
          <a:ln w="12700">
            <a:solidFill>
              <a:srgbClr val="2BAE8E"/>
            </a:solidFill>
            <a:prstDash val="solid"/>
          </a:ln>
        </p:spPr>
        <p:txBody>
          <a:bodyPr/>
          <a:lstStyle/>
          <a:p>
            <a:endParaRPr lang="en-US"/>
          </a:p>
        </p:txBody>
      </p:sp>
      <p:sp>
        <p:nvSpPr>
          <p:cNvPr id="3" name="Text 1"/>
          <p:cNvSpPr/>
          <p:nvPr/>
        </p:nvSpPr>
        <p:spPr>
          <a:xfrm>
            <a:off x="164592" y="182880"/>
            <a:ext cx="8869680" cy="201168"/>
          </a:xfrm>
          <a:prstGeom prst="rect">
            <a:avLst/>
          </a:prstGeom>
          <a:noFill/>
          <a:ln/>
        </p:spPr>
        <p:txBody>
          <a:bodyPr wrap="square" rtlCol="0" anchor="ctr"/>
          <a:lstStyle/>
          <a:p>
            <a:pPr marL="0" indent="0" algn="l">
              <a:buNone/>
            </a:pPr>
            <a:r>
              <a:rPr lang="en-US" sz="850" b="1" kern="0" spc="300" dirty="0">
                <a:solidFill>
                  <a:srgbClr val="2BAE8E"/>
                </a:solidFill>
              </a:rPr>
              <a:t>JEAN FOR COUNCIL</a:t>
            </a:r>
            <a:endParaRPr lang="en-US" sz="850" dirty="0"/>
          </a:p>
        </p:txBody>
      </p:sp>
      <p:sp>
        <p:nvSpPr>
          <p:cNvPr id="4" name="Text 2"/>
          <p:cNvSpPr/>
          <p:nvPr/>
        </p:nvSpPr>
        <p:spPr>
          <a:xfrm>
            <a:off x="164592" y="365760"/>
            <a:ext cx="5486400" cy="475488"/>
          </a:xfrm>
          <a:prstGeom prst="rect">
            <a:avLst/>
          </a:prstGeom>
          <a:noFill/>
          <a:ln/>
        </p:spPr>
        <p:txBody>
          <a:bodyPr wrap="square" rtlCol="0" anchor="ctr"/>
          <a:lstStyle/>
          <a:p>
            <a:pPr marL="0" indent="0" algn="l">
              <a:buNone/>
            </a:pPr>
            <a:r>
              <a:rPr lang="en-US" sz="3000" b="1" dirty="0">
                <a:solidFill>
                  <a:srgbClr val="FFFFFF"/>
                </a:solidFill>
                <a:latin typeface="Calibri" pitchFamily="34" charset="0"/>
                <a:ea typeface="Calibri" pitchFamily="34" charset="-122"/>
                <a:cs typeface="Calibri" pitchFamily="34" charset="-120"/>
              </a:rPr>
              <a:t>What the City Can Offer</a:t>
            </a:r>
            <a:endParaRPr lang="en-US" sz="3000" dirty="0"/>
          </a:p>
        </p:txBody>
      </p:sp>
      <p:sp>
        <p:nvSpPr>
          <p:cNvPr id="5" name="Text 3"/>
          <p:cNvSpPr/>
          <p:nvPr/>
        </p:nvSpPr>
        <p:spPr>
          <a:xfrm>
            <a:off x="164592" y="841248"/>
            <a:ext cx="8823960" cy="256032"/>
          </a:xfrm>
          <a:prstGeom prst="rect">
            <a:avLst/>
          </a:prstGeom>
          <a:noFill/>
          <a:ln/>
        </p:spPr>
        <p:txBody>
          <a:bodyPr wrap="square" rtlCol="0" anchor="ctr"/>
          <a:lstStyle/>
          <a:p>
            <a:pPr marL="0" indent="0" algn="l">
              <a:buNone/>
            </a:pPr>
            <a:r>
              <a:rPr lang="en-US" sz="1200" i="1" dirty="0">
                <a:solidFill>
                  <a:srgbClr val="7BBFB0"/>
                </a:solidFill>
                <a:latin typeface="Calibri" pitchFamily="34" charset="0"/>
                <a:ea typeface="Calibri" pitchFamily="34" charset="-122"/>
                <a:cs typeface="Calibri" pitchFamily="34" charset="-120"/>
              </a:rPr>
              <a:t>A tiered incentive structure that makes homeownership real for Sedona's workforce</a:t>
            </a:r>
            <a:endParaRPr lang="en-US" sz="1200" dirty="0"/>
          </a:p>
        </p:txBody>
      </p:sp>
      <p:sp>
        <p:nvSpPr>
          <p:cNvPr id="6" name="Shape 4"/>
          <p:cNvSpPr/>
          <p:nvPr/>
        </p:nvSpPr>
        <p:spPr>
          <a:xfrm>
            <a:off x="164592" y="1143000"/>
            <a:ext cx="8823960" cy="18288"/>
          </a:xfrm>
          <a:prstGeom prst="rect">
            <a:avLst/>
          </a:prstGeom>
          <a:solidFill>
            <a:srgbClr val="2BAE8E">
              <a:alpha val="45000"/>
            </a:srgbClr>
          </a:solidFill>
          <a:ln w="12700">
            <a:solidFill>
              <a:srgbClr val="2BAE8E">
                <a:alpha val="45000"/>
              </a:srgbClr>
            </a:solidFill>
            <a:prstDash val="solid"/>
          </a:ln>
        </p:spPr>
        <p:txBody>
          <a:bodyPr/>
          <a:lstStyle/>
          <a:p>
            <a:endParaRPr lang="en-US"/>
          </a:p>
        </p:txBody>
      </p:sp>
      <p:sp>
        <p:nvSpPr>
          <p:cNvPr id="7" name="Shape 5"/>
          <p:cNvSpPr/>
          <p:nvPr/>
        </p:nvSpPr>
        <p:spPr>
          <a:xfrm>
            <a:off x="164592" y="1261872"/>
            <a:ext cx="2103120" cy="1664208"/>
          </a:xfrm>
          <a:prstGeom prst="rect">
            <a:avLst/>
          </a:prstGeom>
          <a:solidFill>
            <a:srgbClr val="FFFFFF">
              <a:alpha val="10000"/>
            </a:srgbClr>
          </a:solidFill>
          <a:ln w="12700">
            <a:solidFill>
              <a:srgbClr val="FFFFFF">
                <a:alpha val="18000"/>
              </a:srgbClr>
            </a:solidFill>
            <a:prstDash val="solid"/>
          </a:ln>
        </p:spPr>
        <p:txBody>
          <a:bodyPr/>
          <a:lstStyle/>
          <a:p>
            <a:endParaRPr lang="en-US"/>
          </a:p>
        </p:txBody>
      </p:sp>
      <p:sp>
        <p:nvSpPr>
          <p:cNvPr id="8" name="Shape 6"/>
          <p:cNvSpPr/>
          <p:nvPr/>
        </p:nvSpPr>
        <p:spPr>
          <a:xfrm>
            <a:off x="164592" y="1261872"/>
            <a:ext cx="2103120" cy="54864"/>
          </a:xfrm>
          <a:prstGeom prst="rect">
            <a:avLst/>
          </a:prstGeom>
          <a:solidFill>
            <a:srgbClr val="2BAE8E"/>
          </a:solidFill>
          <a:ln w="12700">
            <a:solidFill>
              <a:srgbClr val="2BAE8E"/>
            </a:solidFill>
            <a:prstDash val="solid"/>
          </a:ln>
        </p:spPr>
        <p:txBody>
          <a:bodyPr/>
          <a:lstStyle/>
          <a:p>
            <a:endParaRPr lang="en-US"/>
          </a:p>
        </p:txBody>
      </p:sp>
      <p:sp>
        <p:nvSpPr>
          <p:cNvPr id="9" name="Text 7"/>
          <p:cNvSpPr/>
          <p:nvPr/>
        </p:nvSpPr>
        <p:spPr>
          <a:xfrm>
            <a:off x="274320" y="1353312"/>
            <a:ext cx="1938528" cy="301752"/>
          </a:xfrm>
          <a:prstGeom prst="rect">
            <a:avLst/>
          </a:prstGeom>
          <a:noFill/>
          <a:ln/>
        </p:spPr>
        <p:txBody>
          <a:bodyPr wrap="square" lIns="0" tIns="0" rIns="0" bIns="0" rtlCol="0" anchor="ctr"/>
          <a:lstStyle/>
          <a:p>
            <a:pPr marL="0" indent="0" algn="l">
              <a:buNone/>
            </a:pPr>
            <a:r>
              <a:rPr lang="en-US" sz="1500" b="1" dirty="0">
                <a:solidFill>
                  <a:srgbClr val="FFFFFF"/>
                </a:solidFill>
                <a:latin typeface="Calibri" pitchFamily="34" charset="0"/>
                <a:ea typeface="Calibri" pitchFamily="34" charset="-122"/>
                <a:cs typeface="Calibri" pitchFamily="34" charset="-120"/>
              </a:rPr>
              <a:t>Zero Down</a:t>
            </a:r>
            <a:endParaRPr lang="en-US" sz="1500" dirty="0"/>
          </a:p>
        </p:txBody>
      </p:sp>
      <p:sp>
        <p:nvSpPr>
          <p:cNvPr id="10" name="Shape 8"/>
          <p:cNvSpPr/>
          <p:nvPr/>
        </p:nvSpPr>
        <p:spPr>
          <a:xfrm>
            <a:off x="274320" y="1664208"/>
            <a:ext cx="1883664" cy="182880"/>
          </a:xfrm>
          <a:prstGeom prst="rect">
            <a:avLst/>
          </a:prstGeom>
          <a:solidFill>
            <a:srgbClr val="2BAE8E">
              <a:alpha val="25000"/>
            </a:srgbClr>
          </a:solidFill>
          <a:ln w="12700">
            <a:solidFill>
              <a:srgbClr val="2BAE8E">
                <a:alpha val="25000"/>
              </a:srgbClr>
            </a:solidFill>
            <a:prstDash val="solid"/>
          </a:ln>
        </p:spPr>
        <p:txBody>
          <a:bodyPr/>
          <a:lstStyle/>
          <a:p>
            <a:endParaRPr lang="en-US"/>
          </a:p>
        </p:txBody>
      </p:sp>
      <p:sp>
        <p:nvSpPr>
          <p:cNvPr id="11" name="Text 9"/>
          <p:cNvSpPr/>
          <p:nvPr/>
        </p:nvSpPr>
        <p:spPr>
          <a:xfrm>
            <a:off x="292608" y="1664208"/>
            <a:ext cx="1865376" cy="182880"/>
          </a:xfrm>
          <a:prstGeom prst="rect">
            <a:avLst/>
          </a:prstGeom>
          <a:noFill/>
          <a:ln/>
        </p:spPr>
        <p:txBody>
          <a:bodyPr wrap="square" lIns="0" tIns="0" rIns="0" bIns="0" rtlCol="0" anchor="ctr"/>
          <a:lstStyle/>
          <a:p>
            <a:pPr marL="0" indent="0" algn="l">
              <a:buNone/>
            </a:pPr>
            <a:r>
              <a:rPr lang="en-US" sz="700" b="1" kern="0" spc="100" dirty="0">
                <a:solidFill>
                  <a:srgbClr val="FFFFFF"/>
                </a:solidFill>
              </a:rPr>
              <a:t>GETTING IN THE DOOR</a:t>
            </a:r>
            <a:endParaRPr lang="en-US" sz="700" dirty="0"/>
          </a:p>
        </p:txBody>
      </p:sp>
      <p:sp>
        <p:nvSpPr>
          <p:cNvPr id="12" name="Text 10"/>
          <p:cNvSpPr/>
          <p:nvPr/>
        </p:nvSpPr>
        <p:spPr>
          <a:xfrm>
            <a:off x="274320" y="1883664"/>
            <a:ext cx="1920240" cy="950976"/>
          </a:xfrm>
          <a:prstGeom prst="rect">
            <a:avLst/>
          </a:prstGeom>
          <a:noFill/>
          <a:ln/>
        </p:spPr>
        <p:txBody>
          <a:bodyPr wrap="square" lIns="0" tIns="0" rIns="0" bIns="0" rtlCol="0" anchor="t"/>
          <a:lstStyle/>
          <a:p>
            <a:pPr marL="0" indent="0" algn="l">
              <a:buNone/>
            </a:pPr>
            <a:r>
              <a:rPr lang="en-US" sz="950" dirty="0">
                <a:solidFill>
                  <a:srgbClr val="A8C5BC"/>
                </a:solidFill>
                <a:latin typeface="Calibri" pitchFamily="34" charset="0"/>
                <a:ea typeface="Calibri" pitchFamily="34" charset="-122"/>
                <a:cs typeface="Calibri" pitchFamily="34" charset="-120"/>
              </a:rPr>
              <a:t>No down payment required. Qualify with 2 consecutive years of Sedona employment — your paycheck is your commitment. Or incentivize certain professions, EG: teachers instantly eligible, responders eligible.</a:t>
            </a:r>
            <a:endParaRPr lang="en-US" sz="950" dirty="0"/>
          </a:p>
        </p:txBody>
      </p:sp>
      <p:sp>
        <p:nvSpPr>
          <p:cNvPr id="13" name="Shape 11"/>
          <p:cNvSpPr/>
          <p:nvPr/>
        </p:nvSpPr>
        <p:spPr>
          <a:xfrm>
            <a:off x="2359152" y="1261872"/>
            <a:ext cx="2103120" cy="1664208"/>
          </a:xfrm>
          <a:prstGeom prst="rect">
            <a:avLst/>
          </a:prstGeom>
          <a:solidFill>
            <a:srgbClr val="FFFFFF">
              <a:alpha val="10000"/>
            </a:srgbClr>
          </a:solidFill>
          <a:ln w="12700">
            <a:solidFill>
              <a:srgbClr val="FFFFFF">
                <a:alpha val="18000"/>
              </a:srgbClr>
            </a:solidFill>
            <a:prstDash val="solid"/>
          </a:ln>
        </p:spPr>
        <p:txBody>
          <a:bodyPr/>
          <a:lstStyle/>
          <a:p>
            <a:endParaRPr lang="en-US"/>
          </a:p>
        </p:txBody>
      </p:sp>
      <p:sp>
        <p:nvSpPr>
          <p:cNvPr id="14" name="Shape 12"/>
          <p:cNvSpPr/>
          <p:nvPr/>
        </p:nvSpPr>
        <p:spPr>
          <a:xfrm>
            <a:off x="2359152" y="1261872"/>
            <a:ext cx="2103120" cy="54864"/>
          </a:xfrm>
          <a:prstGeom prst="rect">
            <a:avLst/>
          </a:prstGeom>
          <a:solidFill>
            <a:srgbClr val="2BAE8E"/>
          </a:solidFill>
          <a:ln w="12700">
            <a:solidFill>
              <a:srgbClr val="2BAE8E"/>
            </a:solidFill>
            <a:prstDash val="solid"/>
          </a:ln>
        </p:spPr>
        <p:txBody>
          <a:bodyPr/>
          <a:lstStyle/>
          <a:p>
            <a:endParaRPr lang="en-US"/>
          </a:p>
        </p:txBody>
      </p:sp>
      <p:sp>
        <p:nvSpPr>
          <p:cNvPr id="15" name="Text 13"/>
          <p:cNvSpPr/>
          <p:nvPr/>
        </p:nvSpPr>
        <p:spPr>
          <a:xfrm>
            <a:off x="2468880" y="1353312"/>
            <a:ext cx="1938528" cy="301752"/>
          </a:xfrm>
          <a:prstGeom prst="rect">
            <a:avLst/>
          </a:prstGeom>
          <a:noFill/>
          <a:ln/>
        </p:spPr>
        <p:txBody>
          <a:bodyPr wrap="square" lIns="0" tIns="0" rIns="0" bIns="0" rtlCol="0" anchor="ctr"/>
          <a:lstStyle/>
          <a:p>
            <a:pPr marL="0" indent="0" algn="l">
              <a:buNone/>
            </a:pPr>
            <a:r>
              <a:rPr lang="en-US" sz="1500" b="1" dirty="0">
                <a:solidFill>
                  <a:srgbClr val="FFFFFF"/>
                </a:solidFill>
                <a:latin typeface="Calibri" pitchFamily="34" charset="0"/>
                <a:ea typeface="Calibri" pitchFamily="34" charset="-122"/>
                <a:cs typeface="Calibri" pitchFamily="34" charset="-120"/>
              </a:rPr>
              <a:t>Rent-to-Own</a:t>
            </a:r>
            <a:endParaRPr lang="en-US" sz="1500" dirty="0"/>
          </a:p>
        </p:txBody>
      </p:sp>
      <p:sp>
        <p:nvSpPr>
          <p:cNvPr id="16" name="Shape 14"/>
          <p:cNvSpPr/>
          <p:nvPr/>
        </p:nvSpPr>
        <p:spPr>
          <a:xfrm>
            <a:off x="2468880" y="1664208"/>
            <a:ext cx="1883664" cy="182880"/>
          </a:xfrm>
          <a:prstGeom prst="rect">
            <a:avLst/>
          </a:prstGeom>
          <a:solidFill>
            <a:srgbClr val="2BAE8E">
              <a:alpha val="25000"/>
            </a:srgbClr>
          </a:solidFill>
          <a:ln w="12700">
            <a:solidFill>
              <a:srgbClr val="2BAE8E">
                <a:alpha val="25000"/>
              </a:srgbClr>
            </a:solidFill>
            <a:prstDash val="solid"/>
          </a:ln>
        </p:spPr>
        <p:txBody>
          <a:bodyPr/>
          <a:lstStyle/>
          <a:p>
            <a:endParaRPr lang="en-US"/>
          </a:p>
        </p:txBody>
      </p:sp>
      <p:sp>
        <p:nvSpPr>
          <p:cNvPr id="17" name="Text 15"/>
          <p:cNvSpPr/>
          <p:nvPr/>
        </p:nvSpPr>
        <p:spPr>
          <a:xfrm>
            <a:off x="2487168" y="1664208"/>
            <a:ext cx="1865376" cy="182880"/>
          </a:xfrm>
          <a:prstGeom prst="rect">
            <a:avLst/>
          </a:prstGeom>
          <a:noFill/>
          <a:ln/>
        </p:spPr>
        <p:txBody>
          <a:bodyPr wrap="square" lIns="0" tIns="0" rIns="0" bIns="0" rtlCol="0" anchor="ctr"/>
          <a:lstStyle/>
          <a:p>
            <a:pPr marL="0" indent="0" algn="l">
              <a:buNone/>
            </a:pPr>
            <a:r>
              <a:rPr lang="en-US" sz="700" b="1" kern="0" spc="100" dirty="0">
                <a:solidFill>
                  <a:srgbClr val="FFFFFF"/>
                </a:solidFill>
              </a:rPr>
              <a:t>BUILDING TOWARD OWNERSHIP</a:t>
            </a:r>
            <a:endParaRPr lang="en-US" sz="700" dirty="0"/>
          </a:p>
        </p:txBody>
      </p:sp>
      <p:sp>
        <p:nvSpPr>
          <p:cNvPr id="18" name="Text 16"/>
          <p:cNvSpPr/>
          <p:nvPr/>
        </p:nvSpPr>
        <p:spPr>
          <a:xfrm>
            <a:off x="2468880" y="1883664"/>
            <a:ext cx="1920240" cy="950976"/>
          </a:xfrm>
          <a:prstGeom prst="rect">
            <a:avLst/>
          </a:prstGeom>
          <a:noFill/>
          <a:ln/>
        </p:spPr>
        <p:txBody>
          <a:bodyPr wrap="square" lIns="0" tIns="0" rIns="0" bIns="0" rtlCol="0" anchor="t"/>
          <a:lstStyle/>
          <a:p>
            <a:pPr marL="0" indent="0" algn="l">
              <a:buNone/>
            </a:pPr>
            <a:r>
              <a:rPr lang="en-US" sz="950" dirty="0">
                <a:solidFill>
                  <a:srgbClr val="A8C5BC"/>
                </a:solidFill>
                <a:latin typeface="Calibri" pitchFamily="34" charset="0"/>
                <a:ea typeface="Calibri" pitchFamily="34" charset="-122"/>
                <a:cs typeface="Calibri" pitchFamily="34" charset="-120"/>
              </a:rPr>
              <a:t>Monthly payments during the 2-year qualification period accumulate as equity credit toward your purchase — not lost rent.</a:t>
            </a:r>
            <a:endParaRPr lang="en-US" sz="950" dirty="0"/>
          </a:p>
        </p:txBody>
      </p:sp>
      <p:sp>
        <p:nvSpPr>
          <p:cNvPr id="19" name="Shape 17"/>
          <p:cNvSpPr/>
          <p:nvPr/>
        </p:nvSpPr>
        <p:spPr>
          <a:xfrm>
            <a:off x="4553712" y="1261872"/>
            <a:ext cx="2103120" cy="1664208"/>
          </a:xfrm>
          <a:prstGeom prst="rect">
            <a:avLst/>
          </a:prstGeom>
          <a:solidFill>
            <a:srgbClr val="FFFFFF">
              <a:alpha val="10000"/>
            </a:srgbClr>
          </a:solidFill>
          <a:ln w="12700">
            <a:solidFill>
              <a:srgbClr val="FFFFFF">
                <a:alpha val="18000"/>
              </a:srgbClr>
            </a:solidFill>
            <a:prstDash val="solid"/>
          </a:ln>
        </p:spPr>
        <p:txBody>
          <a:bodyPr/>
          <a:lstStyle/>
          <a:p>
            <a:endParaRPr lang="en-US"/>
          </a:p>
        </p:txBody>
      </p:sp>
      <p:sp>
        <p:nvSpPr>
          <p:cNvPr id="20" name="Shape 18"/>
          <p:cNvSpPr/>
          <p:nvPr/>
        </p:nvSpPr>
        <p:spPr>
          <a:xfrm>
            <a:off x="4553712" y="1261872"/>
            <a:ext cx="2103120" cy="54864"/>
          </a:xfrm>
          <a:prstGeom prst="rect">
            <a:avLst/>
          </a:prstGeom>
          <a:solidFill>
            <a:srgbClr val="E07B4F"/>
          </a:solidFill>
          <a:ln w="12700">
            <a:solidFill>
              <a:srgbClr val="E07B4F"/>
            </a:solidFill>
            <a:prstDash val="solid"/>
          </a:ln>
        </p:spPr>
        <p:txBody>
          <a:bodyPr/>
          <a:lstStyle/>
          <a:p>
            <a:endParaRPr lang="en-US"/>
          </a:p>
        </p:txBody>
      </p:sp>
      <p:sp>
        <p:nvSpPr>
          <p:cNvPr id="21" name="Text 19"/>
          <p:cNvSpPr/>
          <p:nvPr/>
        </p:nvSpPr>
        <p:spPr>
          <a:xfrm>
            <a:off x="4663440" y="1353312"/>
            <a:ext cx="1938528" cy="301752"/>
          </a:xfrm>
          <a:prstGeom prst="rect">
            <a:avLst/>
          </a:prstGeom>
          <a:noFill/>
          <a:ln/>
        </p:spPr>
        <p:txBody>
          <a:bodyPr wrap="square" lIns="0" tIns="0" rIns="0" bIns="0" rtlCol="0" anchor="ctr"/>
          <a:lstStyle/>
          <a:p>
            <a:pPr marL="0" indent="0" algn="l">
              <a:buNone/>
            </a:pPr>
            <a:r>
              <a:rPr lang="en-US" sz="1500" b="1" dirty="0">
                <a:solidFill>
                  <a:srgbClr val="FFFFFF"/>
                </a:solidFill>
                <a:latin typeface="Calibri" pitchFamily="34" charset="0"/>
                <a:ea typeface="Calibri" pitchFamily="34" charset="-122"/>
                <a:cs typeface="Calibri" pitchFamily="34" charset="-120"/>
              </a:rPr>
              <a:t>No Land Rent</a:t>
            </a:r>
            <a:endParaRPr lang="en-US" sz="1500" dirty="0"/>
          </a:p>
        </p:txBody>
      </p:sp>
      <p:sp>
        <p:nvSpPr>
          <p:cNvPr id="22" name="Shape 20"/>
          <p:cNvSpPr/>
          <p:nvPr/>
        </p:nvSpPr>
        <p:spPr>
          <a:xfrm>
            <a:off x="4663440" y="1664208"/>
            <a:ext cx="1883664" cy="182880"/>
          </a:xfrm>
          <a:prstGeom prst="rect">
            <a:avLst/>
          </a:prstGeom>
          <a:solidFill>
            <a:srgbClr val="E07B4F">
              <a:alpha val="25000"/>
            </a:srgbClr>
          </a:solidFill>
          <a:ln w="12700">
            <a:solidFill>
              <a:srgbClr val="E07B4F">
                <a:alpha val="25000"/>
              </a:srgbClr>
            </a:solidFill>
            <a:prstDash val="solid"/>
          </a:ln>
        </p:spPr>
        <p:txBody>
          <a:bodyPr/>
          <a:lstStyle/>
          <a:p>
            <a:endParaRPr lang="en-US"/>
          </a:p>
        </p:txBody>
      </p:sp>
      <p:sp>
        <p:nvSpPr>
          <p:cNvPr id="23" name="Text 21"/>
          <p:cNvSpPr/>
          <p:nvPr/>
        </p:nvSpPr>
        <p:spPr>
          <a:xfrm>
            <a:off x="4681728" y="1664208"/>
            <a:ext cx="1865376" cy="182880"/>
          </a:xfrm>
          <a:prstGeom prst="rect">
            <a:avLst/>
          </a:prstGeom>
          <a:noFill/>
          <a:ln/>
        </p:spPr>
        <p:txBody>
          <a:bodyPr wrap="square" lIns="0" tIns="0" rIns="0" bIns="0" rtlCol="0" anchor="ctr"/>
          <a:lstStyle/>
          <a:p>
            <a:pPr marL="0" indent="0" algn="l">
              <a:buNone/>
            </a:pPr>
            <a:r>
              <a:rPr lang="en-US" sz="700" b="1" kern="0" spc="100" dirty="0">
                <a:solidFill>
                  <a:srgbClr val="FFFFFF"/>
                </a:solidFill>
              </a:rPr>
              <a:t>BELOW 50% AMI</a:t>
            </a:r>
            <a:endParaRPr lang="en-US" sz="700" dirty="0"/>
          </a:p>
        </p:txBody>
      </p:sp>
      <p:sp>
        <p:nvSpPr>
          <p:cNvPr id="24" name="Text 22"/>
          <p:cNvSpPr/>
          <p:nvPr/>
        </p:nvSpPr>
        <p:spPr>
          <a:xfrm>
            <a:off x="4663440" y="1883664"/>
            <a:ext cx="1920240" cy="950976"/>
          </a:xfrm>
          <a:prstGeom prst="rect">
            <a:avLst/>
          </a:prstGeom>
          <a:noFill/>
          <a:ln/>
        </p:spPr>
        <p:txBody>
          <a:bodyPr wrap="square" lIns="0" tIns="0" rIns="0" bIns="0" rtlCol="0" anchor="t"/>
          <a:lstStyle/>
          <a:p>
            <a:pPr marL="0" indent="0" algn="l">
              <a:buNone/>
            </a:pPr>
            <a:r>
              <a:rPr lang="en-US" sz="950" dirty="0">
                <a:solidFill>
                  <a:srgbClr val="A8C5BC"/>
                </a:solidFill>
                <a:latin typeface="Calibri" pitchFamily="34" charset="0"/>
                <a:ea typeface="Calibri" pitchFamily="34" charset="-122"/>
                <a:cs typeface="Calibri" pitchFamily="34" charset="-120"/>
              </a:rPr>
              <a:t>Households earning below 60% of Area Median Income pay zero land lease cost. The land works for you, not against you.</a:t>
            </a:r>
            <a:endParaRPr lang="en-US" sz="950" dirty="0"/>
          </a:p>
        </p:txBody>
      </p:sp>
      <p:sp>
        <p:nvSpPr>
          <p:cNvPr id="25" name="Shape 23"/>
          <p:cNvSpPr/>
          <p:nvPr/>
        </p:nvSpPr>
        <p:spPr>
          <a:xfrm>
            <a:off x="6748272" y="1261872"/>
            <a:ext cx="2103120" cy="1664208"/>
          </a:xfrm>
          <a:prstGeom prst="rect">
            <a:avLst/>
          </a:prstGeom>
          <a:solidFill>
            <a:srgbClr val="FFFFFF">
              <a:alpha val="10000"/>
            </a:srgbClr>
          </a:solidFill>
          <a:ln w="12700">
            <a:solidFill>
              <a:srgbClr val="FFFFFF">
                <a:alpha val="18000"/>
              </a:srgbClr>
            </a:solidFill>
            <a:prstDash val="solid"/>
          </a:ln>
        </p:spPr>
        <p:txBody>
          <a:bodyPr/>
          <a:lstStyle/>
          <a:p>
            <a:endParaRPr lang="en-US"/>
          </a:p>
        </p:txBody>
      </p:sp>
      <p:sp>
        <p:nvSpPr>
          <p:cNvPr id="26" name="Shape 24"/>
          <p:cNvSpPr/>
          <p:nvPr/>
        </p:nvSpPr>
        <p:spPr>
          <a:xfrm>
            <a:off x="6748272" y="1261872"/>
            <a:ext cx="2103120" cy="54864"/>
          </a:xfrm>
          <a:prstGeom prst="rect">
            <a:avLst/>
          </a:prstGeom>
          <a:solidFill>
            <a:srgbClr val="E07B4F"/>
          </a:solidFill>
          <a:ln w="12700">
            <a:solidFill>
              <a:srgbClr val="E07B4F"/>
            </a:solidFill>
            <a:prstDash val="solid"/>
          </a:ln>
        </p:spPr>
        <p:txBody>
          <a:bodyPr/>
          <a:lstStyle/>
          <a:p>
            <a:endParaRPr lang="en-US"/>
          </a:p>
        </p:txBody>
      </p:sp>
      <p:sp>
        <p:nvSpPr>
          <p:cNvPr id="27" name="Text 25"/>
          <p:cNvSpPr/>
          <p:nvPr/>
        </p:nvSpPr>
        <p:spPr>
          <a:xfrm>
            <a:off x="6858000" y="1353312"/>
            <a:ext cx="1938528" cy="301752"/>
          </a:xfrm>
          <a:prstGeom prst="rect">
            <a:avLst/>
          </a:prstGeom>
          <a:noFill/>
          <a:ln/>
        </p:spPr>
        <p:txBody>
          <a:bodyPr wrap="square" lIns="0" tIns="0" rIns="0" bIns="0" rtlCol="0" anchor="ctr"/>
          <a:lstStyle/>
          <a:p>
            <a:pPr marL="0" indent="0" algn="l">
              <a:buNone/>
            </a:pPr>
            <a:r>
              <a:rPr lang="en-US" sz="1500" b="1" dirty="0">
                <a:solidFill>
                  <a:srgbClr val="FFFFFF"/>
                </a:solidFill>
                <a:latin typeface="Calibri" pitchFamily="34" charset="0"/>
                <a:ea typeface="Calibri" pitchFamily="34" charset="-122"/>
                <a:cs typeface="Calibri" pitchFamily="34" charset="-120"/>
              </a:rPr>
              <a:t>Tiered Land Rent</a:t>
            </a:r>
            <a:endParaRPr lang="en-US" sz="1500" dirty="0"/>
          </a:p>
        </p:txBody>
      </p:sp>
      <p:sp>
        <p:nvSpPr>
          <p:cNvPr id="28" name="Shape 26"/>
          <p:cNvSpPr/>
          <p:nvPr/>
        </p:nvSpPr>
        <p:spPr>
          <a:xfrm>
            <a:off x="6858000" y="1664208"/>
            <a:ext cx="1883664" cy="182880"/>
          </a:xfrm>
          <a:prstGeom prst="rect">
            <a:avLst/>
          </a:prstGeom>
          <a:solidFill>
            <a:srgbClr val="E07B4F">
              <a:alpha val="25000"/>
            </a:srgbClr>
          </a:solidFill>
          <a:ln w="12700">
            <a:solidFill>
              <a:srgbClr val="E07B4F">
                <a:alpha val="25000"/>
              </a:srgbClr>
            </a:solidFill>
            <a:prstDash val="solid"/>
          </a:ln>
        </p:spPr>
        <p:txBody>
          <a:bodyPr/>
          <a:lstStyle/>
          <a:p>
            <a:endParaRPr lang="en-US"/>
          </a:p>
        </p:txBody>
      </p:sp>
      <p:sp>
        <p:nvSpPr>
          <p:cNvPr id="29" name="Text 27"/>
          <p:cNvSpPr/>
          <p:nvPr/>
        </p:nvSpPr>
        <p:spPr>
          <a:xfrm>
            <a:off x="6876288" y="1664208"/>
            <a:ext cx="1865376" cy="182880"/>
          </a:xfrm>
          <a:prstGeom prst="rect">
            <a:avLst/>
          </a:prstGeom>
          <a:noFill/>
          <a:ln/>
        </p:spPr>
        <p:txBody>
          <a:bodyPr wrap="square" lIns="0" tIns="0" rIns="0" bIns="0" rtlCol="0" anchor="ctr"/>
          <a:lstStyle/>
          <a:p>
            <a:pPr marL="0" indent="0" algn="l">
              <a:buNone/>
            </a:pPr>
            <a:r>
              <a:rPr lang="en-US" sz="700" b="1" kern="0" spc="100" dirty="0">
                <a:solidFill>
                  <a:srgbClr val="FFFFFF"/>
                </a:solidFill>
              </a:rPr>
              <a:t>SCALED TO YOUR INCOME</a:t>
            </a:r>
            <a:endParaRPr lang="en-US" sz="700" dirty="0"/>
          </a:p>
        </p:txBody>
      </p:sp>
      <p:sp>
        <p:nvSpPr>
          <p:cNvPr id="30" name="Text 28"/>
          <p:cNvSpPr/>
          <p:nvPr/>
        </p:nvSpPr>
        <p:spPr>
          <a:xfrm>
            <a:off x="6858000" y="1883664"/>
            <a:ext cx="1920240" cy="950976"/>
          </a:xfrm>
          <a:prstGeom prst="rect">
            <a:avLst/>
          </a:prstGeom>
          <a:noFill/>
          <a:ln/>
        </p:spPr>
        <p:txBody>
          <a:bodyPr wrap="square" lIns="0" tIns="0" rIns="0" bIns="0" rtlCol="0" anchor="t"/>
          <a:lstStyle/>
          <a:p>
            <a:pPr marL="0" indent="0" algn="l">
              <a:buNone/>
            </a:pPr>
            <a:r>
              <a:rPr lang="en-US" sz="950" dirty="0">
                <a:solidFill>
                  <a:srgbClr val="A8C5BC"/>
                </a:solidFill>
                <a:latin typeface="Calibri" pitchFamily="34" charset="0"/>
                <a:ea typeface="Calibri" pitchFamily="34" charset="-122"/>
                <a:cs typeface="Calibri" pitchFamily="34" charset="-120"/>
              </a:rPr>
              <a:t>Land lease fees graduate from 0% to a capped maximum as income rises, never more than what's affordable at your earnings level. Money can be used to maintain infrastructure and refill affordable housing fund.</a:t>
            </a:r>
            <a:endParaRPr lang="en-US" sz="950" dirty="0"/>
          </a:p>
        </p:txBody>
      </p:sp>
      <p:sp>
        <p:nvSpPr>
          <p:cNvPr id="31" name="Shape 29"/>
          <p:cNvSpPr/>
          <p:nvPr/>
        </p:nvSpPr>
        <p:spPr>
          <a:xfrm>
            <a:off x="164592" y="3017520"/>
            <a:ext cx="2103120" cy="1664208"/>
          </a:xfrm>
          <a:prstGeom prst="rect">
            <a:avLst/>
          </a:prstGeom>
          <a:solidFill>
            <a:srgbClr val="FFFFFF">
              <a:alpha val="10000"/>
            </a:srgbClr>
          </a:solidFill>
          <a:ln w="12700">
            <a:solidFill>
              <a:srgbClr val="FFFFFF">
                <a:alpha val="18000"/>
              </a:srgbClr>
            </a:solidFill>
            <a:prstDash val="solid"/>
          </a:ln>
        </p:spPr>
        <p:txBody>
          <a:bodyPr/>
          <a:lstStyle/>
          <a:p>
            <a:endParaRPr lang="en-US"/>
          </a:p>
        </p:txBody>
      </p:sp>
      <p:sp>
        <p:nvSpPr>
          <p:cNvPr id="32" name="Shape 30"/>
          <p:cNvSpPr/>
          <p:nvPr/>
        </p:nvSpPr>
        <p:spPr>
          <a:xfrm>
            <a:off x="164592" y="3017520"/>
            <a:ext cx="2103120" cy="54864"/>
          </a:xfrm>
          <a:prstGeom prst="rect">
            <a:avLst/>
          </a:prstGeom>
          <a:solidFill>
            <a:srgbClr val="F4C242"/>
          </a:solidFill>
          <a:ln w="12700">
            <a:solidFill>
              <a:srgbClr val="F4C242"/>
            </a:solidFill>
            <a:prstDash val="solid"/>
          </a:ln>
        </p:spPr>
        <p:txBody>
          <a:bodyPr/>
          <a:lstStyle/>
          <a:p>
            <a:endParaRPr lang="en-US"/>
          </a:p>
        </p:txBody>
      </p:sp>
      <p:sp>
        <p:nvSpPr>
          <p:cNvPr id="33" name="Text 31"/>
          <p:cNvSpPr/>
          <p:nvPr/>
        </p:nvSpPr>
        <p:spPr>
          <a:xfrm>
            <a:off x="274320" y="3108960"/>
            <a:ext cx="1938528" cy="301752"/>
          </a:xfrm>
          <a:prstGeom prst="rect">
            <a:avLst/>
          </a:prstGeom>
          <a:noFill/>
          <a:ln/>
        </p:spPr>
        <p:txBody>
          <a:bodyPr wrap="square" lIns="0" tIns="0" rIns="0" bIns="0" rtlCol="0" anchor="ctr"/>
          <a:lstStyle/>
          <a:p>
            <a:pPr marL="0" indent="0" algn="l">
              <a:buNone/>
            </a:pPr>
            <a:r>
              <a:rPr lang="en-US" sz="1500" b="1" dirty="0">
                <a:solidFill>
                  <a:srgbClr val="FFFFFF"/>
                </a:solidFill>
                <a:latin typeface="Calibri" pitchFamily="34" charset="0"/>
                <a:ea typeface="Calibri" pitchFamily="34" charset="-122"/>
                <a:cs typeface="Calibri" pitchFamily="34" charset="-120"/>
              </a:rPr>
              <a:t>Worker Priority</a:t>
            </a:r>
            <a:endParaRPr lang="en-US" sz="1500" dirty="0"/>
          </a:p>
        </p:txBody>
      </p:sp>
      <p:sp>
        <p:nvSpPr>
          <p:cNvPr id="34" name="Shape 32"/>
          <p:cNvSpPr/>
          <p:nvPr/>
        </p:nvSpPr>
        <p:spPr>
          <a:xfrm>
            <a:off x="274320" y="3419856"/>
            <a:ext cx="1883664" cy="182880"/>
          </a:xfrm>
          <a:prstGeom prst="rect">
            <a:avLst/>
          </a:prstGeom>
          <a:solidFill>
            <a:srgbClr val="F4C242">
              <a:alpha val="25000"/>
            </a:srgbClr>
          </a:solidFill>
          <a:ln w="12700">
            <a:solidFill>
              <a:srgbClr val="F4C242">
                <a:alpha val="25000"/>
              </a:srgbClr>
            </a:solidFill>
            <a:prstDash val="solid"/>
          </a:ln>
        </p:spPr>
        <p:txBody>
          <a:bodyPr/>
          <a:lstStyle/>
          <a:p>
            <a:endParaRPr lang="en-US"/>
          </a:p>
        </p:txBody>
      </p:sp>
      <p:sp>
        <p:nvSpPr>
          <p:cNvPr id="35" name="Text 33"/>
          <p:cNvSpPr/>
          <p:nvPr/>
        </p:nvSpPr>
        <p:spPr>
          <a:xfrm>
            <a:off x="292608" y="3419856"/>
            <a:ext cx="1865376" cy="182880"/>
          </a:xfrm>
          <a:prstGeom prst="rect">
            <a:avLst/>
          </a:prstGeom>
          <a:noFill/>
          <a:ln/>
        </p:spPr>
        <p:txBody>
          <a:bodyPr wrap="square" lIns="0" tIns="0" rIns="0" bIns="0" rtlCol="0" anchor="ctr"/>
          <a:lstStyle/>
          <a:p>
            <a:pPr marL="0" indent="0" algn="l">
              <a:buNone/>
            </a:pPr>
            <a:r>
              <a:rPr lang="en-US" sz="700" b="1" kern="0" spc="100" dirty="0">
                <a:solidFill>
                  <a:srgbClr val="FFFFFF"/>
                </a:solidFill>
              </a:rPr>
              <a:t>SEDONA ESSENTIAL WORKERS FIRST</a:t>
            </a:r>
            <a:endParaRPr lang="en-US" sz="700" dirty="0"/>
          </a:p>
        </p:txBody>
      </p:sp>
      <p:sp>
        <p:nvSpPr>
          <p:cNvPr id="36" name="Text 34"/>
          <p:cNvSpPr/>
          <p:nvPr/>
        </p:nvSpPr>
        <p:spPr>
          <a:xfrm>
            <a:off x="274320" y="3639312"/>
            <a:ext cx="1920240" cy="950976"/>
          </a:xfrm>
          <a:prstGeom prst="rect">
            <a:avLst/>
          </a:prstGeom>
          <a:noFill/>
          <a:ln/>
        </p:spPr>
        <p:txBody>
          <a:bodyPr wrap="square" lIns="0" tIns="0" rIns="0" bIns="0" rtlCol="0" anchor="t"/>
          <a:lstStyle/>
          <a:p>
            <a:pPr marL="0" indent="0" algn="l">
              <a:buNone/>
            </a:pPr>
            <a:r>
              <a:rPr lang="en-US" sz="950" dirty="0">
                <a:solidFill>
                  <a:srgbClr val="A8C5BC"/>
                </a:solidFill>
                <a:latin typeface="Calibri" pitchFamily="34" charset="0"/>
                <a:ea typeface="Calibri" pitchFamily="34" charset="-122"/>
                <a:cs typeface="Calibri" pitchFamily="34" charset="-120"/>
              </a:rPr>
              <a:t>Teachers, first responders, healthcare, and hospitality workers move to the front of the queue — the people who make Sedona run.</a:t>
            </a:r>
            <a:endParaRPr lang="en-US" sz="950" dirty="0"/>
          </a:p>
        </p:txBody>
      </p:sp>
      <p:sp>
        <p:nvSpPr>
          <p:cNvPr id="37" name="Shape 35"/>
          <p:cNvSpPr/>
          <p:nvPr/>
        </p:nvSpPr>
        <p:spPr>
          <a:xfrm>
            <a:off x="2359152" y="3017520"/>
            <a:ext cx="2103120" cy="1664208"/>
          </a:xfrm>
          <a:prstGeom prst="rect">
            <a:avLst/>
          </a:prstGeom>
          <a:solidFill>
            <a:srgbClr val="FFFFFF">
              <a:alpha val="10000"/>
            </a:srgbClr>
          </a:solidFill>
          <a:ln w="12700">
            <a:solidFill>
              <a:srgbClr val="FFFFFF">
                <a:alpha val="18000"/>
              </a:srgbClr>
            </a:solidFill>
            <a:prstDash val="solid"/>
          </a:ln>
        </p:spPr>
        <p:txBody>
          <a:bodyPr/>
          <a:lstStyle/>
          <a:p>
            <a:endParaRPr lang="en-US"/>
          </a:p>
        </p:txBody>
      </p:sp>
      <p:sp>
        <p:nvSpPr>
          <p:cNvPr id="38" name="Shape 36"/>
          <p:cNvSpPr/>
          <p:nvPr/>
        </p:nvSpPr>
        <p:spPr>
          <a:xfrm>
            <a:off x="2359152" y="3017520"/>
            <a:ext cx="2103120" cy="54864"/>
          </a:xfrm>
          <a:prstGeom prst="rect">
            <a:avLst/>
          </a:prstGeom>
          <a:solidFill>
            <a:srgbClr val="F4C242"/>
          </a:solidFill>
          <a:ln w="12700">
            <a:solidFill>
              <a:srgbClr val="F4C242"/>
            </a:solidFill>
            <a:prstDash val="solid"/>
          </a:ln>
        </p:spPr>
        <p:txBody>
          <a:bodyPr/>
          <a:lstStyle/>
          <a:p>
            <a:endParaRPr lang="en-US"/>
          </a:p>
        </p:txBody>
      </p:sp>
      <p:sp>
        <p:nvSpPr>
          <p:cNvPr id="39" name="Text 37"/>
          <p:cNvSpPr/>
          <p:nvPr/>
        </p:nvSpPr>
        <p:spPr>
          <a:xfrm>
            <a:off x="2468880" y="3108960"/>
            <a:ext cx="1938528" cy="301752"/>
          </a:xfrm>
          <a:prstGeom prst="rect">
            <a:avLst/>
          </a:prstGeom>
          <a:noFill/>
          <a:ln/>
        </p:spPr>
        <p:txBody>
          <a:bodyPr wrap="square" lIns="0" tIns="0" rIns="0" bIns="0" rtlCol="0" anchor="ctr"/>
          <a:lstStyle/>
          <a:p>
            <a:pPr marL="0" indent="0" algn="l">
              <a:buNone/>
            </a:pPr>
            <a:r>
              <a:rPr lang="en-US" sz="1500" b="1" dirty="0">
                <a:solidFill>
                  <a:srgbClr val="FFFFFF"/>
                </a:solidFill>
                <a:latin typeface="Calibri" pitchFamily="34" charset="0"/>
                <a:ea typeface="Calibri" pitchFamily="34" charset="-122"/>
                <a:cs typeface="Calibri" pitchFamily="34" charset="-120"/>
              </a:rPr>
              <a:t>Locked Purchase Price</a:t>
            </a:r>
            <a:endParaRPr lang="en-US" sz="1500" dirty="0"/>
          </a:p>
        </p:txBody>
      </p:sp>
      <p:sp>
        <p:nvSpPr>
          <p:cNvPr id="40" name="Shape 38"/>
          <p:cNvSpPr/>
          <p:nvPr/>
        </p:nvSpPr>
        <p:spPr>
          <a:xfrm>
            <a:off x="2468880" y="3419856"/>
            <a:ext cx="1883664" cy="182880"/>
          </a:xfrm>
          <a:prstGeom prst="rect">
            <a:avLst/>
          </a:prstGeom>
          <a:solidFill>
            <a:srgbClr val="F4C242">
              <a:alpha val="25000"/>
            </a:srgbClr>
          </a:solidFill>
          <a:ln w="12700">
            <a:solidFill>
              <a:srgbClr val="F4C242">
                <a:alpha val="25000"/>
              </a:srgbClr>
            </a:solidFill>
            <a:prstDash val="solid"/>
          </a:ln>
        </p:spPr>
        <p:txBody>
          <a:bodyPr/>
          <a:lstStyle/>
          <a:p>
            <a:endParaRPr lang="en-US"/>
          </a:p>
        </p:txBody>
      </p:sp>
      <p:sp>
        <p:nvSpPr>
          <p:cNvPr id="41" name="Text 39"/>
          <p:cNvSpPr/>
          <p:nvPr/>
        </p:nvSpPr>
        <p:spPr>
          <a:xfrm>
            <a:off x="2487168" y="3419856"/>
            <a:ext cx="1865376" cy="182880"/>
          </a:xfrm>
          <a:prstGeom prst="rect">
            <a:avLst/>
          </a:prstGeom>
          <a:noFill/>
          <a:ln/>
        </p:spPr>
        <p:txBody>
          <a:bodyPr wrap="square" lIns="0" tIns="0" rIns="0" bIns="0" rtlCol="0" anchor="ctr"/>
          <a:lstStyle/>
          <a:p>
            <a:pPr marL="0" indent="0" algn="l">
              <a:buNone/>
            </a:pPr>
            <a:r>
              <a:rPr lang="en-US" sz="700" b="1" kern="0" spc="100" dirty="0">
                <a:solidFill>
                  <a:srgbClr val="FFFFFF"/>
                </a:solidFill>
              </a:rPr>
              <a:t>CERTAINTY FROM DAY ONE</a:t>
            </a:r>
            <a:endParaRPr lang="en-US" sz="700" dirty="0"/>
          </a:p>
        </p:txBody>
      </p:sp>
      <p:sp>
        <p:nvSpPr>
          <p:cNvPr id="42" name="Text 40"/>
          <p:cNvSpPr/>
          <p:nvPr/>
        </p:nvSpPr>
        <p:spPr>
          <a:xfrm>
            <a:off x="2468880" y="3639312"/>
            <a:ext cx="1920240" cy="950976"/>
          </a:xfrm>
          <a:prstGeom prst="rect">
            <a:avLst/>
          </a:prstGeom>
          <a:noFill/>
          <a:ln/>
        </p:spPr>
        <p:txBody>
          <a:bodyPr wrap="square" lIns="0" tIns="0" rIns="0" bIns="0" rtlCol="0" anchor="t"/>
          <a:lstStyle/>
          <a:p>
            <a:pPr marL="0" indent="0" algn="l">
              <a:buNone/>
            </a:pPr>
            <a:r>
              <a:rPr lang="en-US" sz="950" dirty="0">
                <a:solidFill>
                  <a:srgbClr val="A8C5BC"/>
                </a:solidFill>
                <a:latin typeface="Calibri" pitchFamily="34" charset="0"/>
                <a:ea typeface="Calibri" pitchFamily="34" charset="-122"/>
                <a:cs typeface="Calibri" pitchFamily="34" charset="-120"/>
              </a:rPr>
              <a:t>Your purchase price is set at program entry. Rising property values don't price you out — appreciation is shared, not weaponized.</a:t>
            </a:r>
            <a:endParaRPr lang="en-US" sz="950" dirty="0"/>
          </a:p>
        </p:txBody>
      </p:sp>
      <p:sp>
        <p:nvSpPr>
          <p:cNvPr id="43" name="Shape 41"/>
          <p:cNvSpPr/>
          <p:nvPr/>
        </p:nvSpPr>
        <p:spPr>
          <a:xfrm>
            <a:off x="4553712" y="3017520"/>
            <a:ext cx="2103120" cy="1664208"/>
          </a:xfrm>
          <a:prstGeom prst="rect">
            <a:avLst/>
          </a:prstGeom>
          <a:solidFill>
            <a:srgbClr val="FFFFFF">
              <a:alpha val="10000"/>
            </a:srgbClr>
          </a:solidFill>
          <a:ln w="12700">
            <a:solidFill>
              <a:srgbClr val="FFFFFF">
                <a:alpha val="18000"/>
              </a:srgbClr>
            </a:solidFill>
            <a:prstDash val="solid"/>
          </a:ln>
        </p:spPr>
        <p:txBody>
          <a:bodyPr/>
          <a:lstStyle/>
          <a:p>
            <a:endParaRPr lang="en-US"/>
          </a:p>
        </p:txBody>
      </p:sp>
      <p:sp>
        <p:nvSpPr>
          <p:cNvPr id="44" name="Shape 42"/>
          <p:cNvSpPr/>
          <p:nvPr/>
        </p:nvSpPr>
        <p:spPr>
          <a:xfrm>
            <a:off x="4553712" y="3017520"/>
            <a:ext cx="2103120" cy="54864"/>
          </a:xfrm>
          <a:prstGeom prst="rect">
            <a:avLst/>
          </a:prstGeom>
          <a:solidFill>
            <a:srgbClr val="7BBFB0"/>
          </a:solidFill>
          <a:ln w="12700">
            <a:solidFill>
              <a:srgbClr val="7BBFB0"/>
            </a:solidFill>
            <a:prstDash val="solid"/>
          </a:ln>
        </p:spPr>
        <p:txBody>
          <a:bodyPr/>
          <a:lstStyle/>
          <a:p>
            <a:endParaRPr lang="en-US"/>
          </a:p>
        </p:txBody>
      </p:sp>
      <p:sp>
        <p:nvSpPr>
          <p:cNvPr id="45" name="Text 43"/>
          <p:cNvSpPr/>
          <p:nvPr/>
        </p:nvSpPr>
        <p:spPr>
          <a:xfrm>
            <a:off x="4663440" y="3108960"/>
            <a:ext cx="1938528" cy="301752"/>
          </a:xfrm>
          <a:prstGeom prst="rect">
            <a:avLst/>
          </a:prstGeom>
          <a:noFill/>
          <a:ln/>
        </p:spPr>
        <p:txBody>
          <a:bodyPr wrap="square" lIns="0" tIns="0" rIns="0" bIns="0" rtlCol="0" anchor="ctr"/>
          <a:lstStyle/>
          <a:p>
            <a:pPr marL="0" indent="0" algn="l">
              <a:buNone/>
            </a:pPr>
            <a:r>
              <a:rPr lang="en-US" sz="1500" b="1" dirty="0">
                <a:solidFill>
                  <a:srgbClr val="FFFFFF"/>
                </a:solidFill>
                <a:latin typeface="Calibri" pitchFamily="34" charset="0"/>
                <a:ea typeface="Calibri" pitchFamily="34" charset="-122"/>
                <a:cs typeface="Calibri" pitchFamily="34" charset="-120"/>
              </a:rPr>
              <a:t>Job Loss Protection</a:t>
            </a:r>
            <a:endParaRPr lang="en-US" sz="1500" dirty="0"/>
          </a:p>
        </p:txBody>
      </p:sp>
      <p:sp>
        <p:nvSpPr>
          <p:cNvPr id="46" name="Shape 44"/>
          <p:cNvSpPr/>
          <p:nvPr/>
        </p:nvSpPr>
        <p:spPr>
          <a:xfrm>
            <a:off x="4663440" y="3419856"/>
            <a:ext cx="1883664" cy="182880"/>
          </a:xfrm>
          <a:prstGeom prst="rect">
            <a:avLst/>
          </a:prstGeom>
          <a:solidFill>
            <a:srgbClr val="7BBFB0">
              <a:alpha val="25000"/>
            </a:srgbClr>
          </a:solidFill>
          <a:ln w="12700">
            <a:solidFill>
              <a:srgbClr val="7BBFB0">
                <a:alpha val="25000"/>
              </a:srgbClr>
            </a:solidFill>
            <a:prstDash val="solid"/>
          </a:ln>
        </p:spPr>
        <p:txBody>
          <a:bodyPr/>
          <a:lstStyle/>
          <a:p>
            <a:endParaRPr lang="en-US"/>
          </a:p>
        </p:txBody>
      </p:sp>
      <p:sp>
        <p:nvSpPr>
          <p:cNvPr id="47" name="Text 45"/>
          <p:cNvSpPr/>
          <p:nvPr/>
        </p:nvSpPr>
        <p:spPr>
          <a:xfrm>
            <a:off x="4681728" y="3419856"/>
            <a:ext cx="1865376" cy="182880"/>
          </a:xfrm>
          <a:prstGeom prst="rect">
            <a:avLst/>
          </a:prstGeom>
          <a:noFill/>
          <a:ln/>
        </p:spPr>
        <p:txBody>
          <a:bodyPr wrap="square" lIns="0" tIns="0" rIns="0" bIns="0" rtlCol="0" anchor="ctr"/>
          <a:lstStyle/>
          <a:p>
            <a:pPr marL="0" indent="0" algn="l">
              <a:buNone/>
            </a:pPr>
            <a:r>
              <a:rPr lang="en-US" sz="700" b="1" kern="0" spc="100" dirty="0">
                <a:solidFill>
                  <a:srgbClr val="FFFFFF"/>
                </a:solidFill>
              </a:rPr>
              <a:t>A SAFETY NET, NOT A TRAP</a:t>
            </a:r>
            <a:endParaRPr lang="en-US" sz="700" dirty="0"/>
          </a:p>
        </p:txBody>
      </p:sp>
      <p:sp>
        <p:nvSpPr>
          <p:cNvPr id="48" name="Text 46"/>
          <p:cNvSpPr/>
          <p:nvPr/>
        </p:nvSpPr>
        <p:spPr>
          <a:xfrm>
            <a:off x="4663440" y="3639312"/>
            <a:ext cx="1920240" cy="950976"/>
          </a:xfrm>
          <a:prstGeom prst="rect">
            <a:avLst/>
          </a:prstGeom>
          <a:noFill/>
          <a:ln/>
        </p:spPr>
        <p:txBody>
          <a:bodyPr wrap="square" lIns="0" tIns="0" rIns="0" bIns="0" rtlCol="0" anchor="t"/>
          <a:lstStyle/>
          <a:p>
            <a:pPr marL="0" indent="0" algn="l">
              <a:buNone/>
            </a:pPr>
            <a:r>
              <a:rPr lang="en-US" sz="950" dirty="0">
                <a:solidFill>
                  <a:srgbClr val="A8C5BC"/>
                </a:solidFill>
                <a:latin typeface="Calibri" pitchFamily="34" charset="0"/>
                <a:ea typeface="Calibri" pitchFamily="34" charset="-122"/>
                <a:cs typeface="Calibri" pitchFamily="34" charset="-120"/>
              </a:rPr>
              <a:t>A 90-day grace period before any rent or payment adjustment if you lose your Sedona job. Stability for families, not a cliff.</a:t>
            </a:r>
            <a:endParaRPr lang="en-US" sz="950" dirty="0"/>
          </a:p>
        </p:txBody>
      </p:sp>
      <p:sp>
        <p:nvSpPr>
          <p:cNvPr id="49" name="Shape 47"/>
          <p:cNvSpPr/>
          <p:nvPr/>
        </p:nvSpPr>
        <p:spPr>
          <a:xfrm>
            <a:off x="6748272" y="3017520"/>
            <a:ext cx="2103120" cy="1664208"/>
          </a:xfrm>
          <a:prstGeom prst="rect">
            <a:avLst/>
          </a:prstGeom>
          <a:solidFill>
            <a:srgbClr val="FFFFFF">
              <a:alpha val="10000"/>
            </a:srgbClr>
          </a:solidFill>
          <a:ln w="12700">
            <a:solidFill>
              <a:srgbClr val="FFFFFF">
                <a:alpha val="18000"/>
              </a:srgbClr>
            </a:solidFill>
            <a:prstDash val="solid"/>
          </a:ln>
        </p:spPr>
        <p:txBody>
          <a:bodyPr/>
          <a:lstStyle/>
          <a:p>
            <a:endParaRPr lang="en-US"/>
          </a:p>
        </p:txBody>
      </p:sp>
      <p:sp>
        <p:nvSpPr>
          <p:cNvPr id="50" name="Shape 48"/>
          <p:cNvSpPr/>
          <p:nvPr/>
        </p:nvSpPr>
        <p:spPr>
          <a:xfrm>
            <a:off x="6748272" y="3017520"/>
            <a:ext cx="2103120" cy="54864"/>
          </a:xfrm>
          <a:prstGeom prst="rect">
            <a:avLst/>
          </a:prstGeom>
          <a:solidFill>
            <a:srgbClr val="7BBFB0"/>
          </a:solidFill>
          <a:ln w="12700">
            <a:solidFill>
              <a:srgbClr val="7BBFB0"/>
            </a:solidFill>
            <a:prstDash val="solid"/>
          </a:ln>
        </p:spPr>
        <p:txBody>
          <a:bodyPr/>
          <a:lstStyle/>
          <a:p>
            <a:endParaRPr lang="en-US"/>
          </a:p>
        </p:txBody>
      </p:sp>
      <p:sp>
        <p:nvSpPr>
          <p:cNvPr id="51" name="Text 49"/>
          <p:cNvSpPr/>
          <p:nvPr/>
        </p:nvSpPr>
        <p:spPr>
          <a:xfrm>
            <a:off x="6858000" y="3108960"/>
            <a:ext cx="1938528" cy="301752"/>
          </a:xfrm>
          <a:prstGeom prst="rect">
            <a:avLst/>
          </a:prstGeom>
          <a:noFill/>
          <a:ln/>
        </p:spPr>
        <p:txBody>
          <a:bodyPr wrap="square" lIns="0" tIns="0" rIns="0" bIns="0" rtlCol="0" anchor="ctr"/>
          <a:lstStyle/>
          <a:p>
            <a:pPr marL="0" indent="0" algn="l">
              <a:buNone/>
            </a:pPr>
            <a:r>
              <a:rPr lang="en-US" sz="1500" b="1" dirty="0">
                <a:solidFill>
                  <a:srgbClr val="FFFFFF"/>
                </a:solidFill>
                <a:latin typeface="Calibri" pitchFamily="34" charset="0"/>
                <a:ea typeface="Calibri" pitchFamily="34" charset="-122"/>
                <a:cs typeface="Calibri" pitchFamily="34" charset="-120"/>
              </a:rPr>
              <a:t>Homeownership Prep</a:t>
            </a:r>
            <a:endParaRPr lang="en-US" sz="1500" dirty="0"/>
          </a:p>
        </p:txBody>
      </p:sp>
      <p:sp>
        <p:nvSpPr>
          <p:cNvPr id="52" name="Shape 50"/>
          <p:cNvSpPr/>
          <p:nvPr/>
        </p:nvSpPr>
        <p:spPr>
          <a:xfrm>
            <a:off x="6858000" y="3419856"/>
            <a:ext cx="1883664" cy="182880"/>
          </a:xfrm>
          <a:prstGeom prst="rect">
            <a:avLst/>
          </a:prstGeom>
          <a:solidFill>
            <a:srgbClr val="7BBFB0">
              <a:alpha val="25000"/>
            </a:srgbClr>
          </a:solidFill>
          <a:ln w="12700">
            <a:solidFill>
              <a:srgbClr val="7BBFB0">
                <a:alpha val="25000"/>
              </a:srgbClr>
            </a:solidFill>
            <a:prstDash val="solid"/>
          </a:ln>
        </p:spPr>
        <p:txBody>
          <a:bodyPr/>
          <a:lstStyle/>
          <a:p>
            <a:endParaRPr lang="en-US"/>
          </a:p>
        </p:txBody>
      </p:sp>
      <p:sp>
        <p:nvSpPr>
          <p:cNvPr id="53" name="Text 51"/>
          <p:cNvSpPr/>
          <p:nvPr/>
        </p:nvSpPr>
        <p:spPr>
          <a:xfrm>
            <a:off x="6876288" y="3419856"/>
            <a:ext cx="1865376" cy="182880"/>
          </a:xfrm>
          <a:prstGeom prst="rect">
            <a:avLst/>
          </a:prstGeom>
          <a:noFill/>
          <a:ln/>
        </p:spPr>
        <p:txBody>
          <a:bodyPr wrap="square" lIns="0" tIns="0" rIns="0" bIns="0" rtlCol="0" anchor="ctr"/>
          <a:lstStyle/>
          <a:p>
            <a:pPr marL="0" indent="0" algn="l">
              <a:buNone/>
            </a:pPr>
            <a:r>
              <a:rPr lang="en-US" sz="700" b="1" kern="0" spc="100" dirty="0">
                <a:solidFill>
                  <a:srgbClr val="FFFFFF"/>
                </a:solidFill>
              </a:rPr>
              <a:t>CREDIT &amp; FINANCIAL COACHING</a:t>
            </a:r>
            <a:endParaRPr lang="en-US" sz="700" dirty="0"/>
          </a:p>
        </p:txBody>
      </p:sp>
      <p:sp>
        <p:nvSpPr>
          <p:cNvPr id="54" name="Text 52"/>
          <p:cNvSpPr/>
          <p:nvPr/>
        </p:nvSpPr>
        <p:spPr>
          <a:xfrm>
            <a:off x="6858000" y="3639312"/>
            <a:ext cx="1920240" cy="950976"/>
          </a:xfrm>
          <a:prstGeom prst="rect">
            <a:avLst/>
          </a:prstGeom>
          <a:noFill/>
          <a:ln/>
        </p:spPr>
        <p:txBody>
          <a:bodyPr wrap="square" lIns="0" tIns="0" rIns="0" bIns="0" rtlCol="0" anchor="t"/>
          <a:lstStyle/>
          <a:p>
            <a:pPr marL="0" indent="0" algn="l">
              <a:buNone/>
            </a:pPr>
            <a:r>
              <a:rPr lang="en-US" sz="950" dirty="0">
                <a:solidFill>
                  <a:srgbClr val="A8C5BC"/>
                </a:solidFill>
                <a:latin typeface="Calibri" pitchFamily="34" charset="0"/>
                <a:ea typeface="Calibri" pitchFamily="34" charset="-122"/>
                <a:cs typeface="Calibri" pitchFamily="34" charset="-120"/>
              </a:rPr>
              <a:t>City-sponsored counseling to build credit, manage finances, and navigate the purchase — so qualifiers actually reach closing day.</a:t>
            </a:r>
            <a:endParaRPr lang="en-US" sz="950" dirty="0"/>
          </a:p>
        </p:txBody>
      </p:sp>
      <p:sp>
        <p:nvSpPr>
          <p:cNvPr id="55" name="Text 53"/>
          <p:cNvSpPr/>
          <p:nvPr/>
        </p:nvSpPr>
        <p:spPr>
          <a:xfrm>
            <a:off x="164592" y="4919472"/>
            <a:ext cx="8823960" cy="164592"/>
          </a:xfrm>
          <a:prstGeom prst="rect">
            <a:avLst/>
          </a:prstGeom>
          <a:noFill/>
          <a:ln/>
        </p:spPr>
        <p:txBody>
          <a:bodyPr wrap="square" rtlCol="0" anchor="ctr"/>
          <a:lstStyle/>
          <a:p>
            <a:pPr marL="0" indent="0" algn="l">
              <a:buNone/>
            </a:pPr>
            <a:r>
              <a:rPr lang="en-US" sz="750" dirty="0">
                <a:solidFill>
                  <a:srgbClr val="3A6A62"/>
                </a:solidFill>
              </a:rPr>
              <a:t>Incentive eligibility and thresholds subject to City Council adoption · AMI figures per Yavapai County HUD guidelines</a:t>
            </a:r>
            <a:endParaRPr lang="en-US" sz="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6">
    <p:bg>
      <p:bgPr>
        <a:solidFill>
          <a:srgbClr val="1A3A4A"/>
        </a:solidFill>
        <a:effectLst/>
      </p:bgPr>
    </p:bg>
    <p:spTree>
      <p:nvGrpSpPr>
        <p:cNvPr id="1" name=""/>
        <p:cNvGrpSpPr/>
        <p:nvPr/>
      </p:nvGrpSpPr>
      <p:grpSpPr>
        <a:xfrm>
          <a:off x="0" y="0"/>
          <a:ext cx="0" cy="0"/>
          <a:chOff x="0" y="0"/>
          <a:chExt cx="0" cy="0"/>
        </a:xfrm>
      </p:grpSpPr>
      <p:sp>
        <p:nvSpPr>
          <p:cNvPr id="2" name="Shape 0"/>
          <p:cNvSpPr/>
          <p:nvPr/>
        </p:nvSpPr>
        <p:spPr>
          <a:xfrm>
            <a:off x="0" y="0"/>
            <a:ext cx="64008" cy="5143500"/>
          </a:xfrm>
          <a:prstGeom prst="rect">
            <a:avLst/>
          </a:prstGeom>
          <a:solidFill>
            <a:srgbClr val="2BAE8E"/>
          </a:solidFill>
          <a:ln w="12700">
            <a:solidFill>
              <a:srgbClr val="2BAE8E"/>
            </a:solidFill>
            <a:prstDash val="solid"/>
          </a:ln>
        </p:spPr>
        <p:txBody>
          <a:bodyPr/>
          <a:lstStyle/>
          <a:p>
            <a:endParaRPr lang="en-US"/>
          </a:p>
        </p:txBody>
      </p:sp>
      <p:sp>
        <p:nvSpPr>
          <p:cNvPr id="3" name="Text 1"/>
          <p:cNvSpPr/>
          <p:nvPr/>
        </p:nvSpPr>
        <p:spPr>
          <a:xfrm>
            <a:off x="201168" y="164592"/>
            <a:ext cx="4206240" cy="201168"/>
          </a:xfrm>
          <a:prstGeom prst="rect">
            <a:avLst/>
          </a:prstGeom>
          <a:noFill/>
          <a:ln/>
        </p:spPr>
        <p:txBody>
          <a:bodyPr wrap="square" rtlCol="0" anchor="ctr"/>
          <a:lstStyle/>
          <a:p>
            <a:pPr marL="0" indent="0">
              <a:buNone/>
            </a:pPr>
            <a:r>
              <a:rPr lang="en-US" sz="750" b="1" kern="0" spc="250" dirty="0">
                <a:solidFill>
                  <a:srgbClr val="2BAE8E"/>
                </a:solidFill>
              </a:rPr>
              <a:t>WORKFORCE HOUSING ·  ENTRY TIER</a:t>
            </a:r>
            <a:endParaRPr lang="en-US" sz="750" dirty="0"/>
          </a:p>
        </p:txBody>
      </p:sp>
      <p:sp>
        <p:nvSpPr>
          <p:cNvPr id="4" name="Text 2"/>
          <p:cNvSpPr/>
          <p:nvPr/>
        </p:nvSpPr>
        <p:spPr>
          <a:xfrm>
            <a:off x="201168" y="347472"/>
            <a:ext cx="4206240" cy="594360"/>
          </a:xfrm>
          <a:prstGeom prst="rect">
            <a:avLst/>
          </a:prstGeom>
          <a:noFill/>
          <a:ln/>
        </p:spPr>
        <p:txBody>
          <a:bodyPr wrap="square" rtlCol="0" anchor="ctr"/>
          <a:lstStyle/>
          <a:p>
            <a:pPr marL="0" indent="0">
              <a:buNone/>
            </a:pPr>
            <a:r>
              <a:rPr lang="en-US" sz="3800" b="1" dirty="0">
                <a:solidFill>
                  <a:srgbClr val="FFFFFF"/>
                </a:solidFill>
                <a:latin typeface="Calibri" pitchFamily="34" charset="0"/>
                <a:ea typeface="Calibri" pitchFamily="34" charset="-122"/>
                <a:cs typeface="Calibri" pitchFamily="34" charset="-120"/>
              </a:rPr>
              <a:t>1 Bedroom</a:t>
            </a:r>
            <a:endParaRPr lang="en-US" sz="3800" dirty="0"/>
          </a:p>
        </p:txBody>
      </p:sp>
      <p:sp>
        <p:nvSpPr>
          <p:cNvPr id="5" name="Text 3"/>
          <p:cNvSpPr/>
          <p:nvPr/>
        </p:nvSpPr>
        <p:spPr>
          <a:xfrm>
            <a:off x="201168" y="932688"/>
            <a:ext cx="4206240" cy="237744"/>
          </a:xfrm>
          <a:prstGeom prst="rect">
            <a:avLst/>
          </a:prstGeom>
          <a:noFill/>
          <a:ln/>
        </p:spPr>
        <p:txBody>
          <a:bodyPr wrap="square" rtlCol="0" anchor="ctr"/>
          <a:lstStyle/>
          <a:p>
            <a:pPr marL="0" indent="0">
              <a:buNone/>
            </a:pPr>
            <a:r>
              <a:rPr lang="en-US" sz="1050" i="1" dirty="0">
                <a:solidFill>
                  <a:srgbClr val="7BBFB0"/>
                </a:solidFill>
                <a:latin typeface="Calibri" pitchFamily="34" charset="0"/>
                <a:ea typeface="Calibri" pitchFamily="34" charset="-122"/>
                <a:cs typeface="Calibri" pitchFamily="34" charset="-120"/>
              </a:rPr>
              <a:t>Cavco Westin Porch  ·  Community Land Trust  ·  ~$150,000 all-in</a:t>
            </a:r>
            <a:endParaRPr lang="en-US" sz="1050" dirty="0"/>
          </a:p>
        </p:txBody>
      </p:sp>
      <p:sp>
        <p:nvSpPr>
          <p:cNvPr id="6" name="Shape 4"/>
          <p:cNvSpPr/>
          <p:nvPr/>
        </p:nvSpPr>
        <p:spPr>
          <a:xfrm>
            <a:off x="201168" y="1207008"/>
            <a:ext cx="4206240" cy="18288"/>
          </a:xfrm>
          <a:prstGeom prst="rect">
            <a:avLst/>
          </a:prstGeom>
          <a:solidFill>
            <a:srgbClr val="2BAE8E">
              <a:alpha val="50000"/>
            </a:srgbClr>
          </a:solidFill>
          <a:ln w="12700">
            <a:solidFill>
              <a:srgbClr val="2BAE8E">
                <a:alpha val="50000"/>
              </a:srgbClr>
            </a:solidFill>
            <a:prstDash val="solid"/>
          </a:ln>
        </p:spPr>
        <p:txBody>
          <a:bodyPr/>
          <a:lstStyle/>
          <a:p>
            <a:endParaRPr lang="en-US"/>
          </a:p>
        </p:txBody>
      </p:sp>
      <p:sp>
        <p:nvSpPr>
          <p:cNvPr id="7" name="Shape 5"/>
          <p:cNvSpPr/>
          <p:nvPr/>
        </p:nvSpPr>
        <p:spPr>
          <a:xfrm>
            <a:off x="201168" y="1280160"/>
            <a:ext cx="1365504" cy="749808"/>
          </a:xfrm>
          <a:prstGeom prst="rect">
            <a:avLst/>
          </a:prstGeom>
          <a:solidFill>
            <a:srgbClr val="FFFFFF">
              <a:alpha val="9000"/>
            </a:srgbClr>
          </a:solidFill>
          <a:ln w="12700">
            <a:solidFill>
              <a:srgbClr val="FFFFFF">
                <a:alpha val="18000"/>
              </a:srgbClr>
            </a:solidFill>
            <a:prstDash val="solid"/>
          </a:ln>
        </p:spPr>
        <p:txBody>
          <a:bodyPr/>
          <a:lstStyle/>
          <a:p>
            <a:endParaRPr lang="en-US"/>
          </a:p>
        </p:txBody>
      </p:sp>
      <p:sp>
        <p:nvSpPr>
          <p:cNvPr id="8" name="Shape 6"/>
          <p:cNvSpPr/>
          <p:nvPr/>
        </p:nvSpPr>
        <p:spPr>
          <a:xfrm>
            <a:off x="201168" y="1280160"/>
            <a:ext cx="1365504" cy="50292"/>
          </a:xfrm>
          <a:prstGeom prst="rect">
            <a:avLst/>
          </a:prstGeom>
          <a:solidFill>
            <a:srgbClr val="2BAE8E"/>
          </a:solidFill>
          <a:ln w="12700">
            <a:solidFill>
              <a:srgbClr val="2BAE8E"/>
            </a:solidFill>
            <a:prstDash val="solid"/>
          </a:ln>
        </p:spPr>
        <p:txBody>
          <a:bodyPr/>
          <a:lstStyle/>
          <a:p>
            <a:endParaRPr lang="en-US"/>
          </a:p>
        </p:txBody>
      </p:sp>
      <p:sp>
        <p:nvSpPr>
          <p:cNvPr id="9" name="Text 7"/>
          <p:cNvSpPr/>
          <p:nvPr/>
        </p:nvSpPr>
        <p:spPr>
          <a:xfrm>
            <a:off x="292608" y="1344168"/>
            <a:ext cx="1219200" cy="310896"/>
          </a:xfrm>
          <a:prstGeom prst="rect">
            <a:avLst/>
          </a:prstGeom>
          <a:noFill/>
          <a:ln/>
        </p:spPr>
        <p:txBody>
          <a:bodyPr wrap="square" lIns="0" tIns="0" rIns="0" bIns="0" rtlCol="0" anchor="ctr"/>
          <a:lstStyle/>
          <a:p>
            <a:pPr marL="0" indent="0">
              <a:buNone/>
            </a:pPr>
            <a:r>
              <a:rPr lang="en-US" sz="1500" b="1" dirty="0">
                <a:solidFill>
                  <a:srgbClr val="FFFFFF"/>
                </a:solidFill>
                <a:latin typeface="Calibri" pitchFamily="34" charset="0"/>
                <a:ea typeface="Calibri" pitchFamily="34" charset="-122"/>
                <a:cs typeface="Calibri" pitchFamily="34" charset="-120"/>
              </a:rPr>
              <a:t>$30,000</a:t>
            </a:r>
            <a:endParaRPr lang="en-US" sz="1500" dirty="0"/>
          </a:p>
        </p:txBody>
      </p:sp>
      <p:sp>
        <p:nvSpPr>
          <p:cNvPr id="10" name="Text 8"/>
          <p:cNvSpPr/>
          <p:nvPr/>
        </p:nvSpPr>
        <p:spPr>
          <a:xfrm>
            <a:off x="292608" y="1655064"/>
            <a:ext cx="1219200" cy="310896"/>
          </a:xfrm>
          <a:prstGeom prst="rect">
            <a:avLst/>
          </a:prstGeom>
          <a:noFill/>
          <a:ln/>
        </p:spPr>
        <p:txBody>
          <a:bodyPr wrap="square" lIns="0" tIns="0" rIns="0" bIns="0" rtlCol="0" anchor="ctr"/>
          <a:lstStyle/>
          <a:p>
            <a:pPr marL="0" indent="0">
              <a:buNone/>
            </a:pPr>
            <a:r>
              <a:rPr lang="en-US" sz="850" dirty="0">
                <a:solidFill>
                  <a:srgbClr val="7BBFB0"/>
                </a:solidFill>
                <a:latin typeface="Calibri" pitchFamily="34" charset="0"/>
                <a:ea typeface="Calibri" pitchFamily="34" charset="-122"/>
                <a:cs typeface="Calibri" pitchFamily="34" charset="-120"/>
              </a:rPr>
              <a:t>Down payment</a:t>
            </a:r>
            <a:endParaRPr lang="en-US" sz="850" dirty="0"/>
          </a:p>
          <a:p>
            <a:pPr marL="0" indent="0">
              <a:buNone/>
            </a:pPr>
            <a:r>
              <a:rPr lang="en-US" sz="850" dirty="0">
                <a:solidFill>
                  <a:srgbClr val="7BBFB0"/>
                </a:solidFill>
                <a:latin typeface="Calibri" pitchFamily="34" charset="0"/>
                <a:ea typeface="Calibri" pitchFamily="34" charset="-122"/>
                <a:cs typeface="Calibri" pitchFamily="34" charset="-120"/>
              </a:rPr>
              <a:t>(2-yr RTO)</a:t>
            </a:r>
            <a:endParaRPr lang="en-US" sz="850" dirty="0"/>
          </a:p>
        </p:txBody>
      </p:sp>
      <p:sp>
        <p:nvSpPr>
          <p:cNvPr id="11" name="Shape 9"/>
          <p:cNvSpPr/>
          <p:nvPr/>
        </p:nvSpPr>
        <p:spPr>
          <a:xfrm>
            <a:off x="1621536" y="1280160"/>
            <a:ext cx="1365504" cy="749808"/>
          </a:xfrm>
          <a:prstGeom prst="rect">
            <a:avLst/>
          </a:prstGeom>
          <a:solidFill>
            <a:srgbClr val="FFFFFF">
              <a:alpha val="9000"/>
            </a:srgbClr>
          </a:solidFill>
          <a:ln w="12700">
            <a:solidFill>
              <a:srgbClr val="FFFFFF">
                <a:alpha val="18000"/>
              </a:srgbClr>
            </a:solidFill>
            <a:prstDash val="solid"/>
          </a:ln>
        </p:spPr>
        <p:txBody>
          <a:bodyPr/>
          <a:lstStyle/>
          <a:p>
            <a:endParaRPr lang="en-US"/>
          </a:p>
        </p:txBody>
      </p:sp>
      <p:sp>
        <p:nvSpPr>
          <p:cNvPr id="12" name="Shape 10"/>
          <p:cNvSpPr/>
          <p:nvPr/>
        </p:nvSpPr>
        <p:spPr>
          <a:xfrm>
            <a:off x="1621536" y="1280160"/>
            <a:ext cx="1365504" cy="50292"/>
          </a:xfrm>
          <a:prstGeom prst="rect">
            <a:avLst/>
          </a:prstGeom>
          <a:solidFill>
            <a:srgbClr val="2BAE8E"/>
          </a:solidFill>
          <a:ln w="12700">
            <a:solidFill>
              <a:srgbClr val="2BAE8E"/>
            </a:solidFill>
            <a:prstDash val="solid"/>
          </a:ln>
        </p:spPr>
        <p:txBody>
          <a:bodyPr/>
          <a:lstStyle/>
          <a:p>
            <a:endParaRPr lang="en-US"/>
          </a:p>
        </p:txBody>
      </p:sp>
      <p:sp>
        <p:nvSpPr>
          <p:cNvPr id="13" name="Text 11"/>
          <p:cNvSpPr/>
          <p:nvPr/>
        </p:nvSpPr>
        <p:spPr>
          <a:xfrm>
            <a:off x="1712976" y="1344168"/>
            <a:ext cx="1219200" cy="310896"/>
          </a:xfrm>
          <a:prstGeom prst="rect">
            <a:avLst/>
          </a:prstGeom>
          <a:noFill/>
          <a:ln/>
        </p:spPr>
        <p:txBody>
          <a:bodyPr wrap="square" lIns="0" tIns="0" rIns="0" bIns="0" rtlCol="0" anchor="ctr"/>
          <a:lstStyle/>
          <a:p>
            <a:pPr marL="0" indent="0">
              <a:buNone/>
            </a:pPr>
            <a:r>
              <a:rPr lang="en-US" sz="1500" b="1" dirty="0">
                <a:solidFill>
                  <a:srgbClr val="FFFFFF"/>
                </a:solidFill>
                <a:latin typeface="Calibri" pitchFamily="34" charset="0"/>
                <a:ea typeface="Calibri" pitchFamily="34" charset="-122"/>
                <a:cs typeface="Calibri" pitchFamily="34" charset="-120"/>
              </a:rPr>
              <a:t>$120,000</a:t>
            </a:r>
            <a:endParaRPr lang="en-US" sz="1500" dirty="0"/>
          </a:p>
        </p:txBody>
      </p:sp>
      <p:sp>
        <p:nvSpPr>
          <p:cNvPr id="14" name="Text 12"/>
          <p:cNvSpPr/>
          <p:nvPr/>
        </p:nvSpPr>
        <p:spPr>
          <a:xfrm>
            <a:off x="1712976" y="1655064"/>
            <a:ext cx="1219200" cy="310896"/>
          </a:xfrm>
          <a:prstGeom prst="rect">
            <a:avLst/>
          </a:prstGeom>
          <a:noFill/>
          <a:ln/>
        </p:spPr>
        <p:txBody>
          <a:bodyPr wrap="square" lIns="0" tIns="0" rIns="0" bIns="0" rtlCol="0" anchor="ctr"/>
          <a:lstStyle/>
          <a:p>
            <a:pPr marL="0" indent="0">
              <a:buNone/>
            </a:pPr>
            <a:r>
              <a:rPr lang="en-US" sz="850" dirty="0">
                <a:solidFill>
                  <a:srgbClr val="7BBFB0"/>
                </a:solidFill>
                <a:latin typeface="Calibri" pitchFamily="34" charset="0"/>
                <a:ea typeface="Calibri" pitchFamily="34" charset="-122"/>
                <a:cs typeface="Calibri" pitchFamily="34" charset="-120"/>
              </a:rPr>
              <a:t>Loan @ 6.5%</a:t>
            </a:r>
            <a:endParaRPr lang="en-US" sz="850" dirty="0"/>
          </a:p>
          <a:p>
            <a:pPr marL="0" indent="0">
              <a:buNone/>
            </a:pPr>
            <a:r>
              <a:rPr lang="en-US" sz="850" dirty="0">
                <a:solidFill>
                  <a:srgbClr val="7BBFB0"/>
                </a:solidFill>
                <a:latin typeface="Calibri" pitchFamily="34" charset="0"/>
                <a:ea typeface="Calibri" pitchFamily="34" charset="-122"/>
                <a:cs typeface="Calibri" pitchFamily="34" charset="-120"/>
              </a:rPr>
              <a:t>30 years</a:t>
            </a:r>
            <a:endParaRPr lang="en-US" sz="850" dirty="0"/>
          </a:p>
        </p:txBody>
      </p:sp>
      <p:sp>
        <p:nvSpPr>
          <p:cNvPr id="15" name="Shape 13"/>
          <p:cNvSpPr/>
          <p:nvPr/>
        </p:nvSpPr>
        <p:spPr>
          <a:xfrm>
            <a:off x="3041904" y="1280160"/>
            <a:ext cx="1365504" cy="749808"/>
          </a:xfrm>
          <a:prstGeom prst="rect">
            <a:avLst/>
          </a:prstGeom>
          <a:solidFill>
            <a:srgbClr val="FFFFFF">
              <a:alpha val="9000"/>
            </a:srgbClr>
          </a:solidFill>
          <a:ln w="12700">
            <a:solidFill>
              <a:srgbClr val="FFFFFF">
                <a:alpha val="18000"/>
              </a:srgbClr>
            </a:solidFill>
            <a:prstDash val="solid"/>
          </a:ln>
        </p:spPr>
        <p:txBody>
          <a:bodyPr/>
          <a:lstStyle/>
          <a:p>
            <a:endParaRPr lang="en-US"/>
          </a:p>
        </p:txBody>
      </p:sp>
      <p:sp>
        <p:nvSpPr>
          <p:cNvPr id="16" name="Shape 14"/>
          <p:cNvSpPr/>
          <p:nvPr/>
        </p:nvSpPr>
        <p:spPr>
          <a:xfrm>
            <a:off x="3041904" y="1280160"/>
            <a:ext cx="1365504" cy="50292"/>
          </a:xfrm>
          <a:prstGeom prst="rect">
            <a:avLst/>
          </a:prstGeom>
          <a:solidFill>
            <a:srgbClr val="2BAE8E"/>
          </a:solidFill>
          <a:ln w="12700">
            <a:solidFill>
              <a:srgbClr val="2BAE8E"/>
            </a:solidFill>
            <a:prstDash val="solid"/>
          </a:ln>
        </p:spPr>
        <p:txBody>
          <a:bodyPr/>
          <a:lstStyle/>
          <a:p>
            <a:endParaRPr lang="en-US"/>
          </a:p>
        </p:txBody>
      </p:sp>
      <p:sp>
        <p:nvSpPr>
          <p:cNvPr id="17" name="Text 15"/>
          <p:cNvSpPr/>
          <p:nvPr/>
        </p:nvSpPr>
        <p:spPr>
          <a:xfrm>
            <a:off x="3133344" y="1344168"/>
            <a:ext cx="1219200" cy="310896"/>
          </a:xfrm>
          <a:prstGeom prst="rect">
            <a:avLst/>
          </a:prstGeom>
          <a:noFill/>
          <a:ln/>
        </p:spPr>
        <p:txBody>
          <a:bodyPr wrap="square" lIns="0" tIns="0" rIns="0" bIns="0" rtlCol="0" anchor="ctr"/>
          <a:lstStyle/>
          <a:p>
            <a:pPr marL="0" indent="0">
              <a:buNone/>
            </a:pPr>
            <a:r>
              <a:rPr lang="en-US" sz="1500" b="1" dirty="0">
                <a:solidFill>
                  <a:srgbClr val="FFFFFF"/>
                </a:solidFill>
                <a:latin typeface="Calibri" pitchFamily="34" charset="0"/>
                <a:ea typeface="Calibri" pitchFamily="34" charset="-122"/>
                <a:cs typeface="Calibri" pitchFamily="34" charset="-120"/>
              </a:rPr>
              <a:t>$858/mo</a:t>
            </a:r>
            <a:endParaRPr lang="en-US" sz="1500" dirty="0"/>
          </a:p>
        </p:txBody>
      </p:sp>
      <p:sp>
        <p:nvSpPr>
          <p:cNvPr id="18" name="Text 16"/>
          <p:cNvSpPr/>
          <p:nvPr/>
        </p:nvSpPr>
        <p:spPr>
          <a:xfrm>
            <a:off x="3133344" y="1655064"/>
            <a:ext cx="1219200" cy="310896"/>
          </a:xfrm>
          <a:prstGeom prst="rect">
            <a:avLst/>
          </a:prstGeom>
          <a:noFill/>
          <a:ln/>
        </p:spPr>
        <p:txBody>
          <a:bodyPr wrap="square" lIns="0" tIns="0" rIns="0" bIns="0" rtlCol="0" anchor="ctr"/>
          <a:lstStyle/>
          <a:p>
            <a:pPr marL="0" indent="0">
              <a:buNone/>
            </a:pPr>
            <a:r>
              <a:rPr lang="en-US" sz="850" dirty="0">
                <a:solidFill>
                  <a:srgbClr val="7BBFB0"/>
                </a:solidFill>
                <a:latin typeface="Calibri" pitchFamily="34" charset="0"/>
                <a:ea typeface="Calibri" pitchFamily="34" charset="-122"/>
                <a:cs typeface="Calibri" pitchFamily="34" charset="-120"/>
              </a:rPr>
              <a:t>Ownership cost</a:t>
            </a:r>
            <a:endParaRPr lang="en-US" sz="850" dirty="0"/>
          </a:p>
          <a:p>
            <a:pPr marL="0" indent="0">
              <a:buNone/>
            </a:pPr>
            <a:r>
              <a:rPr lang="en-US" sz="850" dirty="0">
                <a:solidFill>
                  <a:srgbClr val="7BBFB0"/>
                </a:solidFill>
                <a:latin typeface="Calibri" pitchFamily="34" charset="0"/>
                <a:ea typeface="Calibri" pitchFamily="34" charset="-122"/>
                <a:cs typeface="Calibri" pitchFamily="34" charset="-120"/>
              </a:rPr>
              <a:t>incl. tax &amp; ins.</a:t>
            </a:r>
            <a:endParaRPr lang="en-US" sz="850" dirty="0"/>
          </a:p>
        </p:txBody>
      </p:sp>
      <p:sp>
        <p:nvSpPr>
          <p:cNvPr id="19" name="Text 17"/>
          <p:cNvSpPr/>
          <p:nvPr/>
        </p:nvSpPr>
        <p:spPr>
          <a:xfrm>
            <a:off x="201168" y="2139696"/>
            <a:ext cx="4206240" cy="201168"/>
          </a:xfrm>
          <a:prstGeom prst="rect">
            <a:avLst/>
          </a:prstGeom>
          <a:noFill/>
          <a:ln/>
        </p:spPr>
        <p:txBody>
          <a:bodyPr wrap="square" rtlCol="0" anchor="ctr"/>
          <a:lstStyle/>
          <a:p>
            <a:pPr marL="0" indent="0">
              <a:buNone/>
            </a:pPr>
            <a:r>
              <a:rPr lang="en-US" sz="750" b="1" kern="0" spc="250" dirty="0">
                <a:solidFill>
                  <a:srgbClr val="2BAE8E"/>
                </a:solidFill>
              </a:rPr>
              <a:t>MONTHLY COST COMPARISON</a:t>
            </a:r>
            <a:endParaRPr lang="en-US" sz="750" dirty="0"/>
          </a:p>
        </p:txBody>
      </p:sp>
      <p:sp>
        <p:nvSpPr>
          <p:cNvPr id="20" name="Shape 18"/>
          <p:cNvSpPr/>
          <p:nvPr/>
        </p:nvSpPr>
        <p:spPr>
          <a:xfrm>
            <a:off x="201168" y="2359152"/>
            <a:ext cx="2057400" cy="1024128"/>
          </a:xfrm>
          <a:prstGeom prst="rect">
            <a:avLst/>
          </a:prstGeom>
          <a:solidFill>
            <a:srgbClr val="2BAE8E">
              <a:alpha val="18000"/>
            </a:srgbClr>
          </a:solidFill>
          <a:ln w="12700">
            <a:solidFill>
              <a:srgbClr val="2BAE8E">
                <a:alpha val="35000"/>
              </a:srgbClr>
            </a:solidFill>
            <a:prstDash val="solid"/>
          </a:ln>
        </p:spPr>
        <p:txBody>
          <a:bodyPr/>
          <a:lstStyle/>
          <a:p>
            <a:endParaRPr lang="en-US"/>
          </a:p>
        </p:txBody>
      </p:sp>
      <p:sp>
        <p:nvSpPr>
          <p:cNvPr id="21" name="Text 19"/>
          <p:cNvSpPr/>
          <p:nvPr/>
        </p:nvSpPr>
        <p:spPr>
          <a:xfrm>
            <a:off x="201168" y="2395728"/>
            <a:ext cx="2057400" cy="201168"/>
          </a:xfrm>
          <a:prstGeom prst="rect">
            <a:avLst/>
          </a:prstGeom>
          <a:noFill/>
          <a:ln/>
        </p:spPr>
        <p:txBody>
          <a:bodyPr wrap="square" rtlCol="0" anchor="ctr"/>
          <a:lstStyle/>
          <a:p>
            <a:pPr marL="0" indent="0" algn="ctr">
              <a:buNone/>
            </a:pPr>
            <a:r>
              <a:rPr lang="en-US" sz="800" b="1" kern="0" spc="200" dirty="0">
                <a:solidFill>
                  <a:srgbClr val="2BAE8E"/>
                </a:solidFill>
              </a:rPr>
              <a:t>OWN</a:t>
            </a:r>
            <a:endParaRPr lang="en-US" sz="800" dirty="0"/>
          </a:p>
        </p:txBody>
      </p:sp>
      <p:sp>
        <p:nvSpPr>
          <p:cNvPr id="22" name="Text 20"/>
          <p:cNvSpPr/>
          <p:nvPr/>
        </p:nvSpPr>
        <p:spPr>
          <a:xfrm>
            <a:off x="201168" y="2578608"/>
            <a:ext cx="2057400" cy="493776"/>
          </a:xfrm>
          <a:prstGeom prst="rect">
            <a:avLst/>
          </a:prstGeom>
          <a:noFill/>
          <a:ln/>
        </p:spPr>
        <p:txBody>
          <a:bodyPr wrap="square" lIns="0" tIns="0" rIns="0" bIns="0" rtlCol="0" anchor="ctr"/>
          <a:lstStyle/>
          <a:p>
            <a:pPr marL="0" indent="0" algn="ctr">
              <a:buNone/>
            </a:pPr>
            <a:r>
              <a:rPr lang="en-US" sz="3400" b="1" dirty="0">
                <a:solidFill>
                  <a:srgbClr val="FFFFFF"/>
                </a:solidFill>
                <a:latin typeface="Calibri" pitchFamily="34" charset="0"/>
                <a:ea typeface="Calibri" pitchFamily="34" charset="-122"/>
                <a:cs typeface="Calibri" pitchFamily="34" charset="-120"/>
              </a:rPr>
              <a:t>$858</a:t>
            </a:r>
            <a:endParaRPr lang="en-US" sz="3400" dirty="0"/>
          </a:p>
        </p:txBody>
      </p:sp>
      <p:sp>
        <p:nvSpPr>
          <p:cNvPr id="23" name="Text 21"/>
          <p:cNvSpPr/>
          <p:nvPr/>
        </p:nvSpPr>
        <p:spPr>
          <a:xfrm>
            <a:off x="201168" y="3054096"/>
            <a:ext cx="2057400" cy="201168"/>
          </a:xfrm>
          <a:prstGeom prst="rect">
            <a:avLst/>
          </a:prstGeom>
          <a:noFill/>
          <a:ln/>
        </p:spPr>
        <p:txBody>
          <a:bodyPr wrap="square" rtlCol="0" anchor="ctr"/>
          <a:lstStyle/>
          <a:p>
            <a:pPr marL="0" indent="0" algn="ctr">
              <a:buNone/>
            </a:pPr>
            <a:r>
              <a:rPr lang="en-US" sz="900" dirty="0">
                <a:solidFill>
                  <a:srgbClr val="7BBFB0"/>
                </a:solidFill>
              </a:rPr>
              <a:t>/mo</a:t>
            </a:r>
            <a:endParaRPr lang="en-US" sz="900" dirty="0"/>
          </a:p>
        </p:txBody>
      </p:sp>
      <p:sp>
        <p:nvSpPr>
          <p:cNvPr id="24" name="Shape 22"/>
          <p:cNvSpPr/>
          <p:nvPr/>
        </p:nvSpPr>
        <p:spPr>
          <a:xfrm>
            <a:off x="2267712" y="2395728"/>
            <a:ext cx="73152" cy="914400"/>
          </a:xfrm>
          <a:prstGeom prst="rect">
            <a:avLst/>
          </a:prstGeom>
          <a:solidFill>
            <a:srgbClr val="FFFFFF">
              <a:alpha val="12000"/>
            </a:srgbClr>
          </a:solidFill>
          <a:ln w="12700">
            <a:solidFill>
              <a:srgbClr val="FFFFFF">
                <a:alpha val="12000"/>
              </a:srgbClr>
            </a:solidFill>
            <a:prstDash val="solid"/>
          </a:ln>
        </p:spPr>
        <p:txBody>
          <a:bodyPr/>
          <a:lstStyle/>
          <a:p>
            <a:endParaRPr lang="en-US"/>
          </a:p>
        </p:txBody>
      </p:sp>
      <p:sp>
        <p:nvSpPr>
          <p:cNvPr id="25" name="Text 23"/>
          <p:cNvSpPr/>
          <p:nvPr/>
        </p:nvSpPr>
        <p:spPr>
          <a:xfrm>
            <a:off x="2221992" y="2724912"/>
            <a:ext cx="146304" cy="201168"/>
          </a:xfrm>
          <a:prstGeom prst="rect">
            <a:avLst/>
          </a:prstGeom>
          <a:noFill/>
          <a:ln/>
        </p:spPr>
        <p:txBody>
          <a:bodyPr wrap="square" rtlCol="0" anchor="ctr"/>
          <a:lstStyle/>
          <a:p>
            <a:pPr marL="0" indent="0" algn="ctr">
              <a:buNone/>
            </a:pPr>
            <a:r>
              <a:rPr lang="en-US" sz="700" b="1" dirty="0">
                <a:solidFill>
                  <a:srgbClr val="7BBFB0"/>
                </a:solidFill>
              </a:rPr>
              <a:t>VS</a:t>
            </a:r>
            <a:endParaRPr lang="en-US" sz="700" dirty="0"/>
          </a:p>
        </p:txBody>
      </p:sp>
      <p:sp>
        <p:nvSpPr>
          <p:cNvPr id="26" name="Shape 24"/>
          <p:cNvSpPr/>
          <p:nvPr/>
        </p:nvSpPr>
        <p:spPr>
          <a:xfrm>
            <a:off x="2350008" y="2359152"/>
            <a:ext cx="2057400" cy="1024128"/>
          </a:xfrm>
          <a:prstGeom prst="rect">
            <a:avLst/>
          </a:prstGeom>
          <a:solidFill>
            <a:srgbClr val="0F2430"/>
          </a:solidFill>
          <a:ln w="12700">
            <a:solidFill>
              <a:srgbClr val="FFFFFF">
                <a:alpha val="15000"/>
              </a:srgbClr>
            </a:solidFill>
            <a:prstDash val="solid"/>
          </a:ln>
        </p:spPr>
        <p:txBody>
          <a:bodyPr/>
          <a:lstStyle/>
          <a:p>
            <a:endParaRPr lang="en-US"/>
          </a:p>
        </p:txBody>
      </p:sp>
      <p:sp>
        <p:nvSpPr>
          <p:cNvPr id="27" name="Text 25"/>
          <p:cNvSpPr/>
          <p:nvPr/>
        </p:nvSpPr>
        <p:spPr>
          <a:xfrm>
            <a:off x="2350008" y="2395728"/>
            <a:ext cx="2057400" cy="201168"/>
          </a:xfrm>
          <a:prstGeom prst="rect">
            <a:avLst/>
          </a:prstGeom>
          <a:noFill/>
          <a:ln/>
        </p:spPr>
        <p:txBody>
          <a:bodyPr wrap="square" rtlCol="0" anchor="ctr"/>
          <a:lstStyle/>
          <a:p>
            <a:pPr marL="0" indent="0" algn="ctr">
              <a:buNone/>
            </a:pPr>
            <a:r>
              <a:rPr lang="en-US" sz="750" b="1" kern="0" spc="100" dirty="0">
                <a:solidFill>
                  <a:srgbClr val="7BBFB0"/>
                </a:solidFill>
              </a:rPr>
              <a:t>VILLAS ON SHELBY</a:t>
            </a:r>
            <a:endParaRPr lang="en-US" sz="750" dirty="0"/>
          </a:p>
        </p:txBody>
      </p:sp>
      <p:sp>
        <p:nvSpPr>
          <p:cNvPr id="28" name="Text 26"/>
          <p:cNvSpPr/>
          <p:nvPr/>
        </p:nvSpPr>
        <p:spPr>
          <a:xfrm>
            <a:off x="2350008" y="2578608"/>
            <a:ext cx="2057400" cy="493776"/>
          </a:xfrm>
          <a:prstGeom prst="rect">
            <a:avLst/>
          </a:prstGeom>
          <a:noFill/>
          <a:ln/>
        </p:spPr>
        <p:txBody>
          <a:bodyPr wrap="square" lIns="0" tIns="0" rIns="0" bIns="0" rtlCol="0" anchor="ctr"/>
          <a:lstStyle/>
          <a:p>
            <a:pPr marL="0" indent="0" algn="ctr">
              <a:buNone/>
            </a:pPr>
            <a:r>
              <a:rPr lang="en-US" sz="3400" b="1" dirty="0">
                <a:solidFill>
                  <a:srgbClr val="E07B4F"/>
                </a:solidFill>
                <a:latin typeface="Calibri" pitchFamily="34" charset="0"/>
                <a:ea typeface="Calibri" pitchFamily="34" charset="-122"/>
                <a:cs typeface="Calibri" pitchFamily="34" charset="-120"/>
              </a:rPr>
              <a:t>$875</a:t>
            </a:r>
            <a:endParaRPr lang="en-US" sz="3400" dirty="0"/>
          </a:p>
        </p:txBody>
      </p:sp>
      <p:sp>
        <p:nvSpPr>
          <p:cNvPr id="29" name="Text 27"/>
          <p:cNvSpPr/>
          <p:nvPr/>
        </p:nvSpPr>
        <p:spPr>
          <a:xfrm>
            <a:off x="2350008" y="3054096"/>
            <a:ext cx="2057400" cy="201168"/>
          </a:xfrm>
          <a:prstGeom prst="rect">
            <a:avLst/>
          </a:prstGeom>
          <a:noFill/>
          <a:ln/>
        </p:spPr>
        <p:txBody>
          <a:bodyPr wrap="square" rtlCol="0" anchor="ctr"/>
          <a:lstStyle/>
          <a:p>
            <a:pPr marL="0" indent="0" algn="ctr">
              <a:buNone/>
            </a:pPr>
            <a:r>
              <a:rPr lang="en-US" sz="900" dirty="0">
                <a:solidFill>
                  <a:srgbClr val="7BBFB0"/>
                </a:solidFill>
              </a:rPr>
              <a:t>/mo</a:t>
            </a:r>
            <a:endParaRPr lang="en-US" sz="900" dirty="0"/>
          </a:p>
        </p:txBody>
      </p:sp>
      <p:sp>
        <p:nvSpPr>
          <p:cNvPr id="30" name="Shape 28"/>
          <p:cNvSpPr/>
          <p:nvPr/>
        </p:nvSpPr>
        <p:spPr>
          <a:xfrm>
            <a:off x="201168" y="3474720"/>
            <a:ext cx="4206240" cy="621792"/>
          </a:xfrm>
          <a:prstGeom prst="rect">
            <a:avLst/>
          </a:prstGeom>
          <a:solidFill>
            <a:srgbClr val="2BAE8E">
              <a:alpha val="15000"/>
            </a:srgbClr>
          </a:solidFill>
          <a:ln w="12700">
            <a:solidFill>
              <a:srgbClr val="2BAE8E">
                <a:alpha val="35000"/>
              </a:srgbClr>
            </a:solidFill>
            <a:prstDash val="solid"/>
          </a:ln>
        </p:spPr>
        <p:txBody>
          <a:bodyPr/>
          <a:lstStyle/>
          <a:p>
            <a:endParaRPr lang="en-US"/>
          </a:p>
        </p:txBody>
      </p:sp>
      <p:sp>
        <p:nvSpPr>
          <p:cNvPr id="31" name="Text 29"/>
          <p:cNvSpPr/>
          <p:nvPr/>
        </p:nvSpPr>
        <p:spPr>
          <a:xfrm>
            <a:off x="310896" y="3493008"/>
            <a:ext cx="4023360" cy="274320"/>
          </a:xfrm>
          <a:prstGeom prst="rect">
            <a:avLst/>
          </a:prstGeom>
          <a:noFill/>
          <a:ln/>
        </p:spPr>
        <p:txBody>
          <a:bodyPr wrap="square"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Own your home for $17/mo LESS than renting</a:t>
            </a:r>
            <a:endParaRPr lang="en-US" sz="1200" dirty="0"/>
          </a:p>
        </p:txBody>
      </p:sp>
      <p:sp>
        <p:nvSpPr>
          <p:cNvPr id="32" name="Text 30"/>
          <p:cNvSpPr/>
          <p:nvPr/>
        </p:nvSpPr>
        <p:spPr>
          <a:xfrm>
            <a:off x="310896" y="3749040"/>
            <a:ext cx="4023360" cy="274320"/>
          </a:xfrm>
          <a:prstGeom prst="rect">
            <a:avLst/>
          </a:prstGeom>
          <a:noFill/>
          <a:ln/>
        </p:spPr>
        <p:txBody>
          <a:bodyPr wrap="square" rtlCol="0" anchor="ctr"/>
          <a:lstStyle/>
          <a:p>
            <a:pPr marL="0" indent="0">
              <a:buNone/>
            </a:pPr>
            <a:r>
              <a:rPr lang="en-US" sz="1000" dirty="0">
                <a:solidFill>
                  <a:srgbClr val="7BBFB0"/>
                </a:solidFill>
                <a:latin typeface="Calibri" pitchFamily="34" charset="0"/>
                <a:ea typeface="Calibri" pitchFamily="34" charset="-122"/>
                <a:cs typeface="Calibri" pitchFamily="34" charset="-120"/>
              </a:rPr>
              <a:t>...and build $84,000 in equity over 8 years</a:t>
            </a:r>
            <a:endParaRPr lang="en-US" sz="1000" dirty="0"/>
          </a:p>
        </p:txBody>
      </p:sp>
      <p:sp>
        <p:nvSpPr>
          <p:cNvPr id="33" name="Text 31"/>
          <p:cNvSpPr/>
          <p:nvPr/>
        </p:nvSpPr>
        <p:spPr>
          <a:xfrm>
            <a:off x="201168" y="4187952"/>
            <a:ext cx="2926080" cy="228600"/>
          </a:xfrm>
          <a:prstGeom prst="rect">
            <a:avLst/>
          </a:prstGeom>
          <a:noFill/>
          <a:ln/>
        </p:spPr>
        <p:txBody>
          <a:bodyPr wrap="square" rtlCol="0" anchor="ctr"/>
          <a:lstStyle/>
          <a:p>
            <a:pPr marL="0" indent="0">
              <a:buNone/>
            </a:pPr>
            <a:r>
              <a:rPr lang="en-US" sz="900" dirty="0">
                <a:solidFill>
                  <a:srgbClr val="7BBFB0"/>
                </a:solidFill>
                <a:latin typeface="Calibri" pitchFamily="34" charset="0"/>
                <a:ea typeface="Calibri" pitchFamily="34" charset="-122"/>
                <a:cs typeface="Calibri" pitchFamily="34" charset="-120"/>
              </a:rPr>
              <a:t>Principal &amp; Interest</a:t>
            </a:r>
            <a:endParaRPr lang="en-US" sz="900" dirty="0"/>
          </a:p>
        </p:txBody>
      </p:sp>
      <p:sp>
        <p:nvSpPr>
          <p:cNvPr id="34" name="Text 32"/>
          <p:cNvSpPr/>
          <p:nvPr/>
        </p:nvSpPr>
        <p:spPr>
          <a:xfrm>
            <a:off x="3127248" y="4187952"/>
            <a:ext cx="1188720" cy="228600"/>
          </a:xfrm>
          <a:prstGeom prst="rect">
            <a:avLst/>
          </a:prstGeom>
          <a:noFill/>
          <a:ln/>
        </p:spPr>
        <p:txBody>
          <a:bodyPr wrap="square" rtlCol="0" anchor="ctr"/>
          <a:lstStyle/>
          <a:p>
            <a:pPr marL="0" indent="0" algn="r">
              <a:buNone/>
            </a:pPr>
            <a:r>
              <a:rPr lang="en-US" sz="900" dirty="0">
                <a:solidFill>
                  <a:srgbClr val="7BBFB0"/>
                </a:solidFill>
                <a:latin typeface="Calibri" pitchFamily="34" charset="0"/>
                <a:ea typeface="Calibri" pitchFamily="34" charset="-122"/>
                <a:cs typeface="Calibri" pitchFamily="34" charset="-120"/>
              </a:rPr>
              <a:t>$758/mo</a:t>
            </a:r>
            <a:endParaRPr lang="en-US" sz="900" dirty="0"/>
          </a:p>
        </p:txBody>
      </p:sp>
      <p:sp>
        <p:nvSpPr>
          <p:cNvPr id="35" name="Shape 33"/>
          <p:cNvSpPr/>
          <p:nvPr/>
        </p:nvSpPr>
        <p:spPr>
          <a:xfrm>
            <a:off x="201168" y="4416552"/>
            <a:ext cx="4206240" cy="9144"/>
          </a:xfrm>
          <a:prstGeom prst="rect">
            <a:avLst/>
          </a:prstGeom>
          <a:solidFill>
            <a:srgbClr val="FFFFFF">
              <a:alpha val="10000"/>
            </a:srgbClr>
          </a:solidFill>
          <a:ln w="12700">
            <a:solidFill>
              <a:srgbClr val="FFFFFF">
                <a:alpha val="10000"/>
              </a:srgbClr>
            </a:solidFill>
            <a:prstDash val="solid"/>
          </a:ln>
        </p:spPr>
        <p:txBody>
          <a:bodyPr/>
          <a:lstStyle/>
          <a:p>
            <a:endParaRPr lang="en-US"/>
          </a:p>
        </p:txBody>
      </p:sp>
      <p:sp>
        <p:nvSpPr>
          <p:cNvPr id="36" name="Text 34"/>
          <p:cNvSpPr/>
          <p:nvPr/>
        </p:nvSpPr>
        <p:spPr>
          <a:xfrm>
            <a:off x="201168" y="4443984"/>
            <a:ext cx="2926080" cy="228600"/>
          </a:xfrm>
          <a:prstGeom prst="rect">
            <a:avLst/>
          </a:prstGeom>
          <a:noFill/>
          <a:ln/>
        </p:spPr>
        <p:txBody>
          <a:bodyPr wrap="square" rtlCol="0" anchor="ctr"/>
          <a:lstStyle/>
          <a:p>
            <a:pPr marL="0" indent="0">
              <a:buNone/>
            </a:pPr>
            <a:r>
              <a:rPr lang="en-US" sz="900" dirty="0">
                <a:solidFill>
                  <a:srgbClr val="7BBFB0"/>
                </a:solidFill>
                <a:latin typeface="Calibri" pitchFamily="34" charset="0"/>
                <a:ea typeface="Calibri" pitchFamily="34" charset="-122"/>
                <a:cs typeface="Calibri" pitchFamily="34" charset="-120"/>
              </a:rPr>
              <a:t>Tax &amp; Insurance (est.)</a:t>
            </a:r>
            <a:endParaRPr lang="en-US" sz="900" dirty="0"/>
          </a:p>
        </p:txBody>
      </p:sp>
      <p:sp>
        <p:nvSpPr>
          <p:cNvPr id="37" name="Text 35"/>
          <p:cNvSpPr/>
          <p:nvPr/>
        </p:nvSpPr>
        <p:spPr>
          <a:xfrm>
            <a:off x="3127248" y="4443984"/>
            <a:ext cx="1188720" cy="228600"/>
          </a:xfrm>
          <a:prstGeom prst="rect">
            <a:avLst/>
          </a:prstGeom>
          <a:noFill/>
          <a:ln/>
        </p:spPr>
        <p:txBody>
          <a:bodyPr wrap="square" rtlCol="0" anchor="ctr"/>
          <a:lstStyle/>
          <a:p>
            <a:pPr marL="0" indent="0" algn="r">
              <a:buNone/>
            </a:pPr>
            <a:r>
              <a:rPr lang="en-US" sz="900" dirty="0">
                <a:solidFill>
                  <a:srgbClr val="7BBFB0"/>
                </a:solidFill>
                <a:latin typeface="Calibri" pitchFamily="34" charset="0"/>
                <a:ea typeface="Calibri" pitchFamily="34" charset="-122"/>
                <a:cs typeface="Calibri" pitchFamily="34" charset="-120"/>
              </a:rPr>
              <a:t>$100/mo</a:t>
            </a:r>
            <a:endParaRPr lang="en-US" sz="900" dirty="0"/>
          </a:p>
        </p:txBody>
      </p:sp>
      <p:sp>
        <p:nvSpPr>
          <p:cNvPr id="38" name="Shape 36"/>
          <p:cNvSpPr/>
          <p:nvPr/>
        </p:nvSpPr>
        <p:spPr>
          <a:xfrm>
            <a:off x="201168" y="4672584"/>
            <a:ext cx="4206240" cy="9144"/>
          </a:xfrm>
          <a:prstGeom prst="rect">
            <a:avLst/>
          </a:prstGeom>
          <a:solidFill>
            <a:srgbClr val="FFFFFF">
              <a:alpha val="10000"/>
            </a:srgbClr>
          </a:solidFill>
          <a:ln w="12700">
            <a:solidFill>
              <a:srgbClr val="FFFFFF">
                <a:alpha val="10000"/>
              </a:srgbClr>
            </a:solidFill>
            <a:prstDash val="solid"/>
          </a:ln>
        </p:spPr>
        <p:txBody>
          <a:bodyPr/>
          <a:lstStyle/>
          <a:p>
            <a:endParaRPr lang="en-US"/>
          </a:p>
        </p:txBody>
      </p:sp>
      <p:sp>
        <p:nvSpPr>
          <p:cNvPr id="39" name="Text 37"/>
          <p:cNvSpPr/>
          <p:nvPr/>
        </p:nvSpPr>
        <p:spPr>
          <a:xfrm>
            <a:off x="201168" y="4700016"/>
            <a:ext cx="2926080" cy="228600"/>
          </a:xfrm>
          <a:prstGeom prst="rect">
            <a:avLst/>
          </a:prstGeom>
          <a:noFill/>
          <a:ln/>
        </p:spPr>
        <p:txBody>
          <a:bodyPr wrap="square" rtlCol="0" anchor="ctr"/>
          <a:lstStyle/>
          <a:p>
            <a:pPr marL="0" indent="0">
              <a:buNone/>
            </a:pPr>
            <a:r>
              <a:rPr lang="en-US" sz="900" dirty="0">
                <a:solidFill>
                  <a:srgbClr val="7BBFB0"/>
                </a:solidFill>
                <a:latin typeface="Calibri" pitchFamily="34" charset="0"/>
                <a:ea typeface="Calibri" pitchFamily="34" charset="-122"/>
                <a:cs typeface="Calibri" pitchFamily="34" charset="-120"/>
              </a:rPr>
              <a:t>Land lease (50% AMI)</a:t>
            </a:r>
            <a:endParaRPr lang="en-US" sz="900" dirty="0"/>
          </a:p>
        </p:txBody>
      </p:sp>
      <p:sp>
        <p:nvSpPr>
          <p:cNvPr id="40" name="Text 38"/>
          <p:cNvSpPr/>
          <p:nvPr/>
        </p:nvSpPr>
        <p:spPr>
          <a:xfrm>
            <a:off x="3127248" y="4700016"/>
            <a:ext cx="1188720" cy="228600"/>
          </a:xfrm>
          <a:prstGeom prst="rect">
            <a:avLst/>
          </a:prstGeom>
          <a:noFill/>
          <a:ln/>
        </p:spPr>
        <p:txBody>
          <a:bodyPr wrap="square" rtlCol="0" anchor="ctr"/>
          <a:lstStyle/>
          <a:p>
            <a:pPr marL="0" indent="0" algn="r">
              <a:buNone/>
            </a:pPr>
            <a:r>
              <a:rPr lang="en-US" sz="900" dirty="0">
                <a:solidFill>
                  <a:srgbClr val="7BBFB0"/>
                </a:solidFill>
                <a:latin typeface="Calibri" pitchFamily="34" charset="0"/>
                <a:ea typeface="Calibri" pitchFamily="34" charset="-122"/>
                <a:cs typeface="Calibri" pitchFamily="34" charset="-120"/>
              </a:rPr>
              <a:t>$0/mo</a:t>
            </a:r>
            <a:endParaRPr lang="en-US" sz="900" dirty="0"/>
          </a:p>
        </p:txBody>
      </p:sp>
      <p:sp>
        <p:nvSpPr>
          <p:cNvPr id="41" name="Shape 39"/>
          <p:cNvSpPr/>
          <p:nvPr/>
        </p:nvSpPr>
        <p:spPr>
          <a:xfrm>
            <a:off x="201168" y="4928616"/>
            <a:ext cx="4206240" cy="9144"/>
          </a:xfrm>
          <a:prstGeom prst="rect">
            <a:avLst/>
          </a:prstGeom>
          <a:solidFill>
            <a:srgbClr val="FFFFFF">
              <a:alpha val="10000"/>
            </a:srgbClr>
          </a:solidFill>
          <a:ln w="12700">
            <a:solidFill>
              <a:srgbClr val="FFFFFF">
                <a:alpha val="10000"/>
              </a:srgbClr>
            </a:solidFill>
            <a:prstDash val="solid"/>
          </a:ln>
        </p:spPr>
        <p:txBody>
          <a:bodyPr/>
          <a:lstStyle/>
          <a:p>
            <a:endParaRPr lang="en-US"/>
          </a:p>
        </p:txBody>
      </p:sp>
      <p:sp>
        <p:nvSpPr>
          <p:cNvPr id="42" name="Text 40"/>
          <p:cNvSpPr/>
          <p:nvPr/>
        </p:nvSpPr>
        <p:spPr>
          <a:xfrm>
            <a:off x="201168" y="4956048"/>
            <a:ext cx="2926080" cy="228600"/>
          </a:xfrm>
          <a:prstGeom prst="rect">
            <a:avLst/>
          </a:prstGeom>
          <a:noFill/>
          <a:ln/>
        </p:spPr>
        <p:txBody>
          <a:bodyPr wrap="square" rtlCol="0" anchor="ctr"/>
          <a:lstStyle/>
          <a:p>
            <a:pPr marL="0" indent="0">
              <a:buNone/>
            </a:pPr>
            <a:r>
              <a:rPr lang="en-US" sz="950" b="1" dirty="0">
                <a:solidFill>
                  <a:srgbClr val="2BAE8E"/>
                </a:solidFill>
                <a:latin typeface="Calibri" pitchFamily="34" charset="0"/>
                <a:ea typeface="Calibri" pitchFamily="34" charset="-122"/>
                <a:cs typeface="Calibri" pitchFamily="34" charset="-120"/>
              </a:rPr>
              <a:t>Villas at Shelby 1BR</a:t>
            </a:r>
            <a:endParaRPr lang="en-US" sz="950" dirty="0"/>
          </a:p>
        </p:txBody>
      </p:sp>
      <p:sp>
        <p:nvSpPr>
          <p:cNvPr id="43" name="Text 41"/>
          <p:cNvSpPr/>
          <p:nvPr/>
        </p:nvSpPr>
        <p:spPr>
          <a:xfrm>
            <a:off x="3127248" y="4956048"/>
            <a:ext cx="1188720" cy="228600"/>
          </a:xfrm>
          <a:prstGeom prst="rect">
            <a:avLst/>
          </a:prstGeom>
          <a:noFill/>
          <a:ln/>
        </p:spPr>
        <p:txBody>
          <a:bodyPr wrap="square" rtlCol="0" anchor="ctr"/>
          <a:lstStyle/>
          <a:p>
            <a:pPr marL="0" indent="0" algn="r">
              <a:buNone/>
            </a:pPr>
            <a:r>
              <a:rPr lang="en-US" sz="1000" b="1" dirty="0">
                <a:solidFill>
                  <a:srgbClr val="F4C242"/>
                </a:solidFill>
                <a:latin typeface="Calibri" pitchFamily="34" charset="0"/>
                <a:ea typeface="Calibri" pitchFamily="34" charset="-122"/>
                <a:cs typeface="Calibri" pitchFamily="34" charset="-120"/>
              </a:rPr>
              <a:t>$875/mo</a:t>
            </a:r>
            <a:endParaRPr lang="en-US" sz="1000" dirty="0"/>
          </a:p>
        </p:txBody>
      </p:sp>
      <p:pic>
        <p:nvPicPr>
          <p:cNvPr id="44" name="Image 0" descr="/mnt/user-data/uploads/sumner_feh_mesa_cavco_wp-24563a_ext_1.jpg"/>
          <p:cNvPicPr>
            <a:picLocks noChangeAspect="1"/>
          </p:cNvPicPr>
          <p:nvPr/>
        </p:nvPicPr>
        <p:blipFill>
          <a:blip r:embed="rId3"/>
          <a:srcRect/>
          <a:stretch/>
        </p:blipFill>
        <p:spPr>
          <a:xfrm>
            <a:off x="4480560" y="0"/>
            <a:ext cx="4663440" cy="2788920"/>
          </a:xfrm>
          <a:prstGeom prst="rect">
            <a:avLst/>
          </a:prstGeom>
        </p:spPr>
      </p:pic>
      <p:sp>
        <p:nvSpPr>
          <p:cNvPr id="45" name="Shape 42"/>
          <p:cNvSpPr/>
          <p:nvPr/>
        </p:nvSpPr>
        <p:spPr>
          <a:xfrm>
            <a:off x="4480560" y="0"/>
            <a:ext cx="4663440" cy="2788920"/>
          </a:xfrm>
          <a:prstGeom prst="rect">
            <a:avLst/>
          </a:prstGeom>
          <a:solidFill>
            <a:srgbClr val="000000">
              <a:alpha val="45000"/>
            </a:srgbClr>
          </a:solidFill>
          <a:ln w="12700">
            <a:solidFill>
              <a:srgbClr val="000000">
                <a:alpha val="0"/>
              </a:srgbClr>
            </a:solidFill>
            <a:prstDash val="solid"/>
          </a:ln>
        </p:spPr>
        <p:txBody>
          <a:bodyPr/>
          <a:lstStyle/>
          <a:p>
            <a:endParaRPr lang="en-US"/>
          </a:p>
        </p:txBody>
      </p:sp>
      <p:sp>
        <p:nvSpPr>
          <p:cNvPr id="46" name="Shape 43"/>
          <p:cNvSpPr/>
          <p:nvPr/>
        </p:nvSpPr>
        <p:spPr>
          <a:xfrm>
            <a:off x="4608576" y="2459736"/>
            <a:ext cx="2863901" cy="219456"/>
          </a:xfrm>
          <a:prstGeom prst="rect">
            <a:avLst/>
          </a:prstGeom>
          <a:solidFill>
            <a:srgbClr val="2BAE8E"/>
          </a:solidFill>
          <a:ln w="12700">
            <a:solidFill>
              <a:srgbClr val="2BAE8E"/>
            </a:solidFill>
            <a:prstDash val="solid"/>
          </a:ln>
        </p:spPr>
        <p:txBody>
          <a:bodyPr/>
          <a:lstStyle/>
          <a:p>
            <a:endParaRPr lang="en-US"/>
          </a:p>
        </p:txBody>
      </p:sp>
      <p:sp>
        <p:nvSpPr>
          <p:cNvPr id="47" name="Text 44"/>
          <p:cNvSpPr/>
          <p:nvPr/>
        </p:nvSpPr>
        <p:spPr>
          <a:xfrm>
            <a:off x="4608576" y="2459736"/>
            <a:ext cx="2863901" cy="219456"/>
          </a:xfrm>
          <a:prstGeom prst="rect">
            <a:avLst/>
          </a:prstGeom>
          <a:noFill/>
          <a:ln/>
        </p:spPr>
        <p:txBody>
          <a:bodyPr wrap="square" rtlCol="0" anchor="ctr"/>
          <a:lstStyle/>
          <a:p>
            <a:pPr marL="0" indent="0" algn="ctr">
              <a:buNone/>
            </a:pPr>
            <a:r>
              <a:rPr lang="en-US" sz="750" b="1" kern="0" spc="150" dirty="0">
                <a:solidFill>
                  <a:srgbClr val="FFFFFF"/>
                </a:solidFill>
              </a:rPr>
              <a:t>EXTERIOR  ·  CAVCO WESTIN PORCH</a:t>
            </a:r>
            <a:endParaRPr lang="en-US" sz="750" dirty="0"/>
          </a:p>
        </p:txBody>
      </p:sp>
      <p:sp>
        <p:nvSpPr>
          <p:cNvPr id="48" name="Shape 45"/>
          <p:cNvSpPr/>
          <p:nvPr/>
        </p:nvSpPr>
        <p:spPr>
          <a:xfrm>
            <a:off x="4480560" y="2788920"/>
            <a:ext cx="4663440" cy="45720"/>
          </a:xfrm>
          <a:prstGeom prst="rect">
            <a:avLst/>
          </a:prstGeom>
          <a:solidFill>
            <a:srgbClr val="1A3A4A"/>
          </a:solidFill>
          <a:ln w="12700">
            <a:solidFill>
              <a:srgbClr val="1A3A4A"/>
            </a:solidFill>
            <a:prstDash val="solid"/>
          </a:ln>
        </p:spPr>
        <p:txBody>
          <a:bodyPr/>
          <a:lstStyle/>
          <a:p>
            <a:endParaRPr lang="en-US"/>
          </a:p>
        </p:txBody>
      </p:sp>
      <p:pic>
        <p:nvPicPr>
          <p:cNvPr id="49" name="Image 1" descr="/mnt/user-data/uploads/sumner_feh_mesa_cavco_wp-24563a_livingroom_1.jpg"/>
          <p:cNvPicPr>
            <a:picLocks noChangeAspect="1"/>
          </p:cNvPicPr>
          <p:nvPr/>
        </p:nvPicPr>
        <p:blipFill>
          <a:blip r:embed="rId4"/>
          <a:srcRect/>
          <a:stretch/>
        </p:blipFill>
        <p:spPr>
          <a:xfrm>
            <a:off x="4480560" y="2834640"/>
            <a:ext cx="2308860" cy="2308860"/>
          </a:xfrm>
          <a:prstGeom prst="rect">
            <a:avLst/>
          </a:prstGeom>
        </p:spPr>
      </p:pic>
      <p:sp>
        <p:nvSpPr>
          <p:cNvPr id="50" name="Shape 46"/>
          <p:cNvSpPr/>
          <p:nvPr/>
        </p:nvSpPr>
        <p:spPr>
          <a:xfrm>
            <a:off x="4480560" y="2834640"/>
            <a:ext cx="2308860" cy="2308860"/>
          </a:xfrm>
          <a:prstGeom prst="rect">
            <a:avLst/>
          </a:prstGeom>
          <a:solidFill>
            <a:srgbClr val="000000">
              <a:alpha val="45000"/>
            </a:srgbClr>
          </a:solidFill>
          <a:ln w="12700">
            <a:solidFill>
              <a:srgbClr val="000000">
                <a:alpha val="0"/>
              </a:srgbClr>
            </a:solidFill>
            <a:prstDash val="solid"/>
          </a:ln>
        </p:spPr>
        <p:txBody>
          <a:bodyPr/>
          <a:lstStyle/>
          <a:p>
            <a:endParaRPr lang="en-US"/>
          </a:p>
        </p:txBody>
      </p:sp>
      <p:sp>
        <p:nvSpPr>
          <p:cNvPr id="51" name="Shape 47"/>
          <p:cNvSpPr/>
          <p:nvPr/>
        </p:nvSpPr>
        <p:spPr>
          <a:xfrm>
            <a:off x="4608576" y="4814316"/>
            <a:ext cx="1181405" cy="219456"/>
          </a:xfrm>
          <a:prstGeom prst="rect">
            <a:avLst/>
          </a:prstGeom>
          <a:solidFill>
            <a:srgbClr val="1E3D4A"/>
          </a:solidFill>
          <a:ln w="12700">
            <a:solidFill>
              <a:srgbClr val="1E3D4A"/>
            </a:solidFill>
            <a:prstDash val="solid"/>
          </a:ln>
        </p:spPr>
        <p:txBody>
          <a:bodyPr/>
          <a:lstStyle/>
          <a:p>
            <a:endParaRPr lang="en-US"/>
          </a:p>
        </p:txBody>
      </p:sp>
      <p:sp>
        <p:nvSpPr>
          <p:cNvPr id="52" name="Text 48"/>
          <p:cNvSpPr/>
          <p:nvPr/>
        </p:nvSpPr>
        <p:spPr>
          <a:xfrm>
            <a:off x="4608576" y="4814316"/>
            <a:ext cx="1181405" cy="219456"/>
          </a:xfrm>
          <a:prstGeom prst="rect">
            <a:avLst/>
          </a:prstGeom>
          <a:noFill/>
          <a:ln/>
        </p:spPr>
        <p:txBody>
          <a:bodyPr wrap="square" rtlCol="0" anchor="ctr"/>
          <a:lstStyle/>
          <a:p>
            <a:pPr marL="0" indent="0" algn="ctr">
              <a:buNone/>
            </a:pPr>
            <a:r>
              <a:rPr lang="en-US" sz="750" b="1" kern="0" spc="150" dirty="0">
                <a:solidFill>
                  <a:srgbClr val="FFFFFF"/>
                </a:solidFill>
              </a:rPr>
              <a:t>LIVING ROOM</a:t>
            </a:r>
            <a:endParaRPr lang="en-US" sz="750" dirty="0"/>
          </a:p>
        </p:txBody>
      </p:sp>
      <p:sp>
        <p:nvSpPr>
          <p:cNvPr id="53" name="Shape 49"/>
          <p:cNvSpPr/>
          <p:nvPr/>
        </p:nvSpPr>
        <p:spPr>
          <a:xfrm>
            <a:off x="6789420" y="2834640"/>
            <a:ext cx="45720" cy="2308860"/>
          </a:xfrm>
          <a:prstGeom prst="rect">
            <a:avLst/>
          </a:prstGeom>
          <a:solidFill>
            <a:srgbClr val="1A3A4A"/>
          </a:solidFill>
          <a:ln w="12700">
            <a:solidFill>
              <a:srgbClr val="1A3A4A"/>
            </a:solidFill>
            <a:prstDash val="solid"/>
          </a:ln>
        </p:spPr>
        <p:txBody>
          <a:bodyPr/>
          <a:lstStyle/>
          <a:p>
            <a:endParaRPr lang="en-US"/>
          </a:p>
        </p:txBody>
      </p:sp>
      <p:sp>
        <p:nvSpPr>
          <p:cNvPr id="54" name="Shape 50"/>
          <p:cNvSpPr/>
          <p:nvPr/>
        </p:nvSpPr>
        <p:spPr>
          <a:xfrm>
            <a:off x="6835140" y="2834640"/>
            <a:ext cx="2308860" cy="2308860"/>
          </a:xfrm>
          <a:prstGeom prst="rect">
            <a:avLst/>
          </a:prstGeom>
          <a:solidFill>
            <a:srgbClr val="0D2230"/>
          </a:solidFill>
          <a:ln w="12700">
            <a:solidFill>
              <a:srgbClr val="2BAE8E">
                <a:alpha val="30000"/>
              </a:srgbClr>
            </a:solidFill>
            <a:prstDash val="solid"/>
          </a:ln>
        </p:spPr>
        <p:txBody>
          <a:bodyPr/>
          <a:lstStyle/>
          <a:p>
            <a:endParaRPr lang="en-US"/>
          </a:p>
        </p:txBody>
      </p:sp>
      <p:sp>
        <p:nvSpPr>
          <p:cNvPr id="55" name="Shape 51"/>
          <p:cNvSpPr/>
          <p:nvPr/>
        </p:nvSpPr>
        <p:spPr>
          <a:xfrm>
            <a:off x="6835140" y="2834640"/>
            <a:ext cx="2308860" cy="45720"/>
          </a:xfrm>
          <a:prstGeom prst="rect">
            <a:avLst/>
          </a:prstGeom>
          <a:solidFill>
            <a:srgbClr val="2BAE8E"/>
          </a:solidFill>
          <a:ln w="12700">
            <a:solidFill>
              <a:srgbClr val="2BAE8E"/>
            </a:solidFill>
            <a:prstDash val="solid"/>
          </a:ln>
        </p:spPr>
        <p:txBody>
          <a:bodyPr/>
          <a:lstStyle/>
          <a:p>
            <a:endParaRPr lang="en-US"/>
          </a:p>
        </p:txBody>
      </p:sp>
      <p:sp>
        <p:nvSpPr>
          <p:cNvPr id="56" name="Text 52"/>
          <p:cNvSpPr/>
          <p:nvPr/>
        </p:nvSpPr>
        <p:spPr>
          <a:xfrm>
            <a:off x="6835140" y="2962656"/>
            <a:ext cx="2308860" cy="219456"/>
          </a:xfrm>
          <a:prstGeom prst="rect">
            <a:avLst/>
          </a:prstGeom>
          <a:noFill/>
          <a:ln/>
        </p:spPr>
        <p:txBody>
          <a:bodyPr wrap="square" rtlCol="0" anchor="ctr"/>
          <a:lstStyle/>
          <a:p>
            <a:pPr marL="0" indent="0" algn="ctr">
              <a:buNone/>
            </a:pPr>
            <a:r>
              <a:rPr lang="en-US" sz="800" b="1" kern="0" spc="200" dirty="0">
                <a:solidFill>
                  <a:srgbClr val="2BAE8E"/>
                </a:solidFill>
              </a:rPr>
              <a:t>8-YEAR EQUITY</a:t>
            </a:r>
            <a:endParaRPr lang="en-US" sz="800" dirty="0"/>
          </a:p>
        </p:txBody>
      </p:sp>
      <p:sp>
        <p:nvSpPr>
          <p:cNvPr id="57" name="Text 53"/>
          <p:cNvSpPr/>
          <p:nvPr/>
        </p:nvSpPr>
        <p:spPr>
          <a:xfrm>
            <a:off x="6835140" y="3163824"/>
            <a:ext cx="2308860" cy="640080"/>
          </a:xfrm>
          <a:prstGeom prst="rect">
            <a:avLst/>
          </a:prstGeom>
          <a:noFill/>
          <a:ln/>
        </p:spPr>
        <p:txBody>
          <a:bodyPr wrap="square" lIns="0" tIns="0" rIns="0" bIns="0" rtlCol="0" anchor="ctr"/>
          <a:lstStyle/>
          <a:p>
            <a:pPr marL="0" indent="0" algn="ctr">
              <a:buNone/>
            </a:pPr>
            <a:r>
              <a:rPr lang="en-US" sz="4000" b="1" dirty="0">
                <a:solidFill>
                  <a:srgbClr val="FFFFFF"/>
                </a:solidFill>
                <a:latin typeface="Calibri" pitchFamily="34" charset="0"/>
                <a:ea typeface="Calibri" pitchFamily="34" charset="-122"/>
                <a:cs typeface="Calibri" pitchFamily="34" charset="-120"/>
              </a:rPr>
              <a:t>$84,000</a:t>
            </a:r>
            <a:endParaRPr lang="en-US" sz="4000" dirty="0"/>
          </a:p>
        </p:txBody>
      </p:sp>
      <p:sp>
        <p:nvSpPr>
          <p:cNvPr id="58" name="Text 54"/>
          <p:cNvSpPr/>
          <p:nvPr/>
        </p:nvSpPr>
        <p:spPr>
          <a:xfrm>
            <a:off x="6835140" y="3785616"/>
            <a:ext cx="2308860" cy="402336"/>
          </a:xfrm>
          <a:prstGeom prst="rect">
            <a:avLst/>
          </a:prstGeom>
          <a:noFill/>
          <a:ln/>
        </p:spPr>
        <p:txBody>
          <a:bodyPr wrap="square" rtlCol="0" anchor="ctr"/>
          <a:lstStyle/>
          <a:p>
            <a:pPr marL="0" indent="0" algn="ctr">
              <a:buNone/>
            </a:pPr>
            <a:r>
              <a:rPr lang="en-US" sz="1000" dirty="0">
                <a:solidFill>
                  <a:srgbClr val="7BBFB0"/>
                </a:solidFill>
                <a:latin typeface="Calibri" pitchFamily="34" charset="0"/>
                <a:ea typeface="Calibri" pitchFamily="34" charset="-122"/>
                <a:cs typeface="Calibri" pitchFamily="34" charset="-120"/>
              </a:rPr>
              <a:t>net advantage</a:t>
            </a:r>
            <a:endParaRPr lang="en-US" sz="1000" dirty="0"/>
          </a:p>
          <a:p>
            <a:pPr marL="0" indent="0" algn="ctr">
              <a:buNone/>
            </a:pPr>
            <a:r>
              <a:rPr lang="en-US" sz="1000" dirty="0">
                <a:solidFill>
                  <a:srgbClr val="7BBFB0"/>
                </a:solidFill>
                <a:latin typeface="Calibri" pitchFamily="34" charset="0"/>
                <a:ea typeface="Calibri" pitchFamily="34" charset="-122"/>
                <a:cs typeface="Calibri" pitchFamily="34" charset="-120"/>
              </a:rPr>
              <a:t>over renting</a:t>
            </a:r>
            <a:endParaRPr lang="en-US" sz="1000" dirty="0"/>
          </a:p>
        </p:txBody>
      </p:sp>
      <p:sp>
        <p:nvSpPr>
          <p:cNvPr id="59" name="Shape 55"/>
          <p:cNvSpPr/>
          <p:nvPr/>
        </p:nvSpPr>
        <p:spPr>
          <a:xfrm>
            <a:off x="7109460" y="4206240"/>
            <a:ext cx="1760220" cy="18288"/>
          </a:xfrm>
          <a:prstGeom prst="rect">
            <a:avLst/>
          </a:prstGeom>
          <a:solidFill>
            <a:srgbClr val="2BAE8E">
              <a:alpha val="35000"/>
            </a:srgbClr>
          </a:solidFill>
          <a:ln w="12700">
            <a:solidFill>
              <a:srgbClr val="2BAE8E">
                <a:alpha val="35000"/>
              </a:srgbClr>
            </a:solidFill>
            <a:prstDash val="solid"/>
          </a:ln>
        </p:spPr>
        <p:txBody>
          <a:bodyPr/>
          <a:lstStyle/>
          <a:p>
            <a:endParaRPr lang="en-US"/>
          </a:p>
        </p:txBody>
      </p:sp>
      <p:sp>
        <p:nvSpPr>
          <p:cNvPr id="60" name="Text 56"/>
          <p:cNvSpPr/>
          <p:nvPr/>
        </p:nvSpPr>
        <p:spPr>
          <a:xfrm>
            <a:off x="6926580" y="4279392"/>
            <a:ext cx="2125980" cy="640080"/>
          </a:xfrm>
          <a:prstGeom prst="rect">
            <a:avLst/>
          </a:prstGeom>
          <a:noFill/>
          <a:ln/>
        </p:spPr>
        <p:txBody>
          <a:bodyPr wrap="square" rtlCol="0" anchor="ctr"/>
          <a:lstStyle/>
          <a:p>
            <a:pPr marL="0" indent="0" algn="ctr">
              <a:buNone/>
            </a:pPr>
            <a:r>
              <a:rPr lang="en-US" sz="850" dirty="0">
                <a:solidFill>
                  <a:srgbClr val="7BBFB0"/>
                </a:solidFill>
                <a:latin typeface="Calibri" pitchFamily="34" charset="0"/>
                <a:ea typeface="Calibri" pitchFamily="34" charset="-122"/>
                <a:cs typeface="Calibri" pitchFamily="34" charset="-120"/>
              </a:rPr>
              <a:t>$30,000 down</a:t>
            </a:r>
            <a:endParaRPr lang="en-US" sz="850" dirty="0"/>
          </a:p>
          <a:p>
            <a:pPr marL="0" indent="0" algn="ctr">
              <a:buNone/>
            </a:pPr>
            <a:r>
              <a:rPr lang="en-US" sz="850" dirty="0">
                <a:solidFill>
                  <a:srgbClr val="7BBFB0"/>
                </a:solidFill>
                <a:latin typeface="Calibri" pitchFamily="34" charset="0"/>
                <a:ea typeface="Calibri" pitchFamily="34" charset="-122"/>
                <a:cs typeface="Calibri" pitchFamily="34" charset="-120"/>
              </a:rPr>
              <a:t>+ $54,000 appreciation</a:t>
            </a:r>
            <a:endParaRPr lang="en-US" sz="8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120</TotalTime>
  <Words>3966</Words>
  <Application>Microsoft Macintosh PowerPoint</Application>
  <PresentationFormat>On-screen Show (16:9)</PresentationFormat>
  <Paragraphs>543</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Sedona Residents First — Master Deck</dc:title>
  <dc:subject>PptxGenJS Presentation</dc:subject>
  <dc:creator>PptxGenJS</dc:creator>
  <cp:lastModifiedBy>Jean Christophe Buillet</cp:lastModifiedBy>
  <cp:revision>10</cp:revision>
  <dcterms:created xsi:type="dcterms:W3CDTF">2026-05-12T03:05:02Z</dcterms:created>
  <dcterms:modified xsi:type="dcterms:W3CDTF">2026-05-12T05:15:29Z</dcterms:modified>
</cp:coreProperties>
</file>