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0"/>
  </p:notesMasterIdLst>
  <p:handoutMasterIdLst>
    <p:handoutMasterId r:id="rId41"/>
  </p:handoutMasterIdLst>
  <p:sldIdLst>
    <p:sldId id="257" r:id="rId2"/>
    <p:sldId id="299" r:id="rId3"/>
    <p:sldId id="258" r:id="rId4"/>
    <p:sldId id="300" r:id="rId5"/>
    <p:sldId id="323" r:id="rId6"/>
    <p:sldId id="324" r:id="rId7"/>
    <p:sldId id="262" r:id="rId8"/>
    <p:sldId id="303" r:id="rId9"/>
    <p:sldId id="277" r:id="rId10"/>
    <p:sldId id="308" r:id="rId11"/>
    <p:sldId id="287" r:id="rId12"/>
    <p:sldId id="309" r:id="rId13"/>
    <p:sldId id="288" r:id="rId14"/>
    <p:sldId id="310" r:id="rId15"/>
    <p:sldId id="292" r:id="rId16"/>
    <p:sldId id="315" r:id="rId17"/>
    <p:sldId id="298" r:id="rId18"/>
    <p:sldId id="318" r:id="rId19"/>
    <p:sldId id="321" r:id="rId20"/>
    <p:sldId id="322"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40" r:id="rId36"/>
    <p:sldId id="339" r:id="rId37"/>
    <p:sldId id="341" r:id="rId38"/>
    <p:sldId id="342" r:id="rId39"/>
  </p:sldIdLst>
  <p:sldSz cx="9144000" cy="6858000" type="screen4x3"/>
  <p:notesSz cx="7315200" cy="96012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3300"/>
    <a:srgbClr val="EAEAE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A2930-C5ED-0C48-BBF9-01811C9BFC7E}" v="1" dt="2023-04-08T14:51:24.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442" autoAdjust="0"/>
  </p:normalViewPr>
  <p:slideViewPr>
    <p:cSldViewPr>
      <p:cViewPr varScale="1">
        <p:scale>
          <a:sx n="108" d="100"/>
          <a:sy n="108" d="100"/>
        </p:scale>
        <p:origin x="230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4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7315200"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ctr" defTabSz="957263">
              <a:defRPr sz="1300"/>
            </a:lvl1pPr>
          </a:lstStyle>
          <a:p>
            <a:r>
              <a:rPr lang="en-US"/>
              <a:t>Construction Focus Four: Caught-In or –Between Hazards</a:t>
            </a:r>
          </a:p>
          <a:p>
            <a:r>
              <a:rPr lang="en-US"/>
              <a:t>Hazard Recognition</a:t>
            </a:r>
          </a:p>
        </p:txBody>
      </p:sp>
      <p:sp>
        <p:nvSpPr>
          <p:cNvPr id="16179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vl1pPr>
          </a:lstStyle>
          <a:p>
            <a:r>
              <a:rPr lang="en-US"/>
              <a:t>04/2011</a:t>
            </a:r>
          </a:p>
        </p:txBody>
      </p:sp>
      <p:sp>
        <p:nvSpPr>
          <p:cNvPr id="16179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F1E36FBF-0E4C-4CBA-9EA3-33E8A1DD5D31}" type="slidenum">
              <a:rPr lang="en-US"/>
              <a:pPr/>
              <a:t>‹#›</a:t>
            </a:fld>
            <a:endParaRPr lang="en-US"/>
          </a:p>
        </p:txBody>
      </p:sp>
      <p:sp>
        <p:nvSpPr>
          <p:cNvPr id="161798" name="Line 6"/>
          <p:cNvSpPr>
            <a:spLocks noChangeShapeType="1"/>
          </p:cNvSpPr>
          <p:nvPr/>
        </p:nvSpPr>
        <p:spPr bwMode="auto">
          <a:xfrm>
            <a:off x="2112963" y="3935413"/>
            <a:ext cx="0" cy="1730375"/>
          </a:xfrm>
          <a:prstGeom prst="line">
            <a:avLst/>
          </a:prstGeom>
          <a:noFill/>
          <a:ln w="9525">
            <a:solidFill>
              <a:schemeClr val="tx1"/>
            </a:solidFill>
            <a:round/>
            <a:headEnd/>
            <a:tailEnd type="triangle" w="med" len="med"/>
          </a:ln>
          <a:effectLst/>
        </p:spPr>
        <p:txBody>
          <a:bodyPr/>
          <a:lstStyle/>
          <a:p>
            <a:endParaRPr lang="en-US"/>
          </a:p>
        </p:txBody>
      </p:sp>
      <p:sp>
        <p:nvSpPr>
          <p:cNvPr id="161799" name="Line 7"/>
          <p:cNvSpPr>
            <a:spLocks noChangeShapeType="1"/>
          </p:cNvSpPr>
          <p:nvPr/>
        </p:nvSpPr>
        <p:spPr bwMode="auto">
          <a:xfrm>
            <a:off x="5364163" y="3935413"/>
            <a:ext cx="0" cy="1730375"/>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05310B6A-EC26-4712-92BD-C637D38AC21E}" type="slidenum">
              <a:rPr lang="en-US"/>
              <a:pPr/>
              <a:t>‹#›</a:t>
            </a:fld>
            <a:endParaRPr lang="en-US"/>
          </a:p>
        </p:txBody>
      </p:sp>
      <p:sp>
        <p:nvSpPr>
          <p:cNvPr id="4104" name="Rectangle 8"/>
          <p:cNvSpPr>
            <a:spLocks noGrp="1" noChangeArrowheads="1"/>
          </p:cNvSpPr>
          <p:nvPr>
            <p:ph type="hdr" sz="quarter"/>
          </p:nvPr>
        </p:nvSpPr>
        <p:spPr bwMode="auto">
          <a:xfrm>
            <a:off x="0" y="0"/>
            <a:ext cx="7315200"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ctr" defTabSz="957263">
              <a:defRPr sz="1300"/>
            </a:lvl1pPr>
          </a:lstStyle>
          <a:p>
            <a:r>
              <a:rPr lang="en-US"/>
              <a:t>Construction Focus Four: Caught-In or –Between Hazards</a:t>
            </a:r>
          </a:p>
          <a:p>
            <a:r>
              <a:rPr lang="en-US"/>
              <a:t>Hazard Recognition Presentation</a:t>
            </a:r>
          </a:p>
        </p:txBody>
      </p:sp>
      <p:sp>
        <p:nvSpPr>
          <p:cNvPr id="4105" name="Rectangle 9"/>
          <p:cNvSpPr>
            <a:spLocks noChangeArrowheads="1"/>
          </p:cNvSpPr>
          <p:nvPr/>
        </p:nvSpPr>
        <p:spPr bwMode="auto">
          <a:xfrm>
            <a:off x="0" y="9118600"/>
            <a:ext cx="3170238" cy="481013"/>
          </a:xfrm>
          <a:prstGeom prst="rect">
            <a:avLst/>
          </a:prstGeom>
          <a:noFill/>
          <a:ln w="9525">
            <a:noFill/>
            <a:miter lim="800000"/>
            <a:headEnd/>
            <a:tailEnd/>
          </a:ln>
          <a:effectLst/>
        </p:spPr>
        <p:txBody>
          <a:bodyPr lIns="95747" tIns="47873" rIns="95747" bIns="47873" anchor="b"/>
          <a:lstStyle/>
          <a:p>
            <a:pPr defTabSz="957263"/>
            <a:r>
              <a:rPr lang="en-US" sz="1300"/>
              <a:t>04/2011</a:t>
            </a:r>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237421-B0F1-466C-9B12-91783918D09A}" type="slidenum">
              <a:rPr lang="en-US"/>
              <a:pPr/>
              <a:t>1</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F397995-1466-47FD-BD74-CEF774C5CD86}" type="slidenum">
              <a:rPr lang="en-US"/>
              <a:pPr/>
              <a:t>12</a:t>
            </a:fld>
            <a:endParaRPr lang="en-US"/>
          </a:p>
        </p:txBody>
      </p:sp>
      <p:sp>
        <p:nvSpPr>
          <p:cNvPr id="7"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32098" name="Rectangle 6"/>
          <p:cNvSpPr txBox="1">
            <a:spLocks noGrp="1" noChangeArrowheads="1"/>
          </p:cNvSpPr>
          <p:nvPr/>
        </p:nvSpPr>
        <p:spPr bwMode="auto">
          <a:xfrm>
            <a:off x="992188" y="8763000"/>
            <a:ext cx="3048000" cy="479425"/>
          </a:xfrm>
          <a:prstGeom prst="rect">
            <a:avLst/>
          </a:prstGeom>
          <a:noFill/>
          <a:ln w="9525">
            <a:noFill/>
            <a:miter lim="800000"/>
            <a:headEnd/>
            <a:tailEnd/>
          </a:ln>
        </p:spPr>
        <p:txBody>
          <a:bodyPr lIns="95731" tIns="47866" rIns="95731" bIns="47866" anchor="b"/>
          <a:lstStyle/>
          <a:p>
            <a:pPr defTabSz="957263"/>
            <a:r>
              <a:rPr lang="en-US" sz="900" b="1">
                <a:solidFill>
                  <a:srgbClr val="000000"/>
                </a:solidFill>
                <a:cs typeface="Times New Roman" pitchFamily="18" charset="0"/>
              </a:rPr>
              <a:t>Susan Harwood Training Grant Program (2006)</a:t>
            </a:r>
            <a:br>
              <a:rPr lang="en-US" sz="900" b="1">
                <a:solidFill>
                  <a:srgbClr val="000000"/>
                </a:solidFill>
                <a:cs typeface="Times New Roman" pitchFamily="18" charset="0"/>
              </a:rPr>
            </a:br>
            <a:r>
              <a:rPr lang="en-US" sz="900" b="1">
                <a:solidFill>
                  <a:srgbClr val="000000"/>
                </a:solidFill>
                <a:cs typeface="Times New Roman" pitchFamily="18" charset="0"/>
              </a:rPr>
              <a:t>Focus Four Hazards in the Construction Industry </a:t>
            </a:r>
          </a:p>
        </p:txBody>
      </p:sp>
      <p:sp>
        <p:nvSpPr>
          <p:cNvPr id="132099" name="Rectangle 7"/>
          <p:cNvSpPr txBox="1">
            <a:spLocks noGrp="1" noChangeArrowheads="1"/>
          </p:cNvSpPr>
          <p:nvPr/>
        </p:nvSpPr>
        <p:spPr bwMode="auto">
          <a:xfrm>
            <a:off x="4192588" y="8763000"/>
            <a:ext cx="2740025" cy="479425"/>
          </a:xfrm>
          <a:prstGeom prst="rect">
            <a:avLst/>
          </a:prstGeom>
          <a:noFill/>
          <a:ln w="9525">
            <a:noFill/>
            <a:miter lim="800000"/>
            <a:headEnd/>
            <a:tailEnd/>
          </a:ln>
        </p:spPr>
        <p:txBody>
          <a:bodyPr lIns="95731" tIns="47866" rIns="95731" bIns="47866" anchor="b"/>
          <a:lstStyle/>
          <a:p>
            <a:pPr algn="r" defTabSz="957263"/>
            <a:fld id="{3F71C6BB-9031-4FC9-B3EF-C0A31A736AA0}" type="slidenum">
              <a:rPr lang="en-US" sz="900" b="1"/>
              <a:pPr algn="r" defTabSz="957263"/>
              <a:t>12</a:t>
            </a:fld>
            <a:endParaRPr lang="en-US" sz="900" b="1"/>
          </a:p>
        </p:txBody>
      </p:sp>
      <p:sp>
        <p:nvSpPr>
          <p:cNvPr id="132100" name="Rectangle 2"/>
          <p:cNvSpPr>
            <a:spLocks noGrp="1" noRot="1" noChangeAspect="1" noChangeArrowheads="1" noTextEdit="1"/>
          </p:cNvSpPr>
          <p:nvPr>
            <p:ph type="sldImg"/>
          </p:nvPr>
        </p:nvSpPr>
        <p:spPr>
          <a:xfrm>
            <a:off x="1066800" y="304800"/>
            <a:ext cx="5791200" cy="4343400"/>
          </a:xfrm>
          <a:ln/>
        </p:spPr>
      </p:sp>
      <p:sp>
        <p:nvSpPr>
          <p:cNvPr id="132101" name="Rectangle 3"/>
          <p:cNvSpPr>
            <a:spLocks noGrp="1" noChangeArrowheads="1"/>
          </p:cNvSpPr>
          <p:nvPr>
            <p:ph type="body" idx="1"/>
          </p:nvPr>
        </p:nvSpPr>
        <p:spPr>
          <a:xfrm>
            <a:off x="1066800" y="4800600"/>
            <a:ext cx="5791200" cy="3886200"/>
          </a:xfrm>
        </p:spPr>
        <p:txBody>
          <a:bodyPr lIns="95731" tIns="47866" rIns="95731" bIns="47866"/>
          <a:lstStyle/>
          <a:p>
            <a:pPr marL="114300" indent="-114300"/>
            <a:endParaRPr lang="en-US"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64190C3-93B8-4173-AFA8-B38C61700879}" type="slidenum">
              <a:rPr lang="en-US"/>
              <a:pPr/>
              <a:t>13</a:t>
            </a:fld>
            <a:endParaRPr lang="en-US"/>
          </a:p>
        </p:txBody>
      </p:sp>
      <p:sp>
        <p:nvSpPr>
          <p:cNvPr id="7"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68610" name="Rectangle 6"/>
          <p:cNvSpPr txBox="1">
            <a:spLocks noGrp="1" noChangeArrowheads="1"/>
          </p:cNvSpPr>
          <p:nvPr/>
        </p:nvSpPr>
        <p:spPr bwMode="auto">
          <a:xfrm>
            <a:off x="992188" y="8763000"/>
            <a:ext cx="3048000" cy="479425"/>
          </a:xfrm>
          <a:prstGeom prst="rect">
            <a:avLst/>
          </a:prstGeom>
          <a:noFill/>
          <a:ln w="9525">
            <a:noFill/>
            <a:miter lim="800000"/>
            <a:headEnd/>
            <a:tailEnd/>
          </a:ln>
        </p:spPr>
        <p:txBody>
          <a:bodyPr lIns="95731" tIns="47866" rIns="95731" bIns="47866" anchor="b"/>
          <a:lstStyle/>
          <a:p>
            <a:pPr defTabSz="957263"/>
            <a:r>
              <a:rPr lang="en-US" sz="900" b="1">
                <a:solidFill>
                  <a:srgbClr val="000000"/>
                </a:solidFill>
                <a:cs typeface="Times New Roman" pitchFamily="18" charset="0"/>
              </a:rPr>
              <a:t>Susan Harwood Training Grant Program (2006)</a:t>
            </a:r>
            <a:br>
              <a:rPr lang="en-US" sz="900" b="1">
                <a:solidFill>
                  <a:srgbClr val="000000"/>
                </a:solidFill>
                <a:cs typeface="Times New Roman" pitchFamily="18" charset="0"/>
              </a:rPr>
            </a:br>
            <a:r>
              <a:rPr lang="en-US" sz="900" b="1">
                <a:solidFill>
                  <a:srgbClr val="000000"/>
                </a:solidFill>
                <a:cs typeface="Times New Roman" pitchFamily="18" charset="0"/>
              </a:rPr>
              <a:t>Focus Four Hazards in the Construction Industry </a:t>
            </a:r>
          </a:p>
        </p:txBody>
      </p:sp>
      <p:sp>
        <p:nvSpPr>
          <p:cNvPr id="68611" name="Rectangle 7"/>
          <p:cNvSpPr txBox="1">
            <a:spLocks noGrp="1" noChangeArrowheads="1"/>
          </p:cNvSpPr>
          <p:nvPr/>
        </p:nvSpPr>
        <p:spPr bwMode="auto">
          <a:xfrm>
            <a:off x="4192588" y="8763000"/>
            <a:ext cx="2740025" cy="479425"/>
          </a:xfrm>
          <a:prstGeom prst="rect">
            <a:avLst/>
          </a:prstGeom>
          <a:noFill/>
          <a:ln w="9525">
            <a:noFill/>
            <a:miter lim="800000"/>
            <a:headEnd/>
            <a:tailEnd/>
          </a:ln>
        </p:spPr>
        <p:txBody>
          <a:bodyPr lIns="95731" tIns="47866" rIns="95731" bIns="47866" anchor="b"/>
          <a:lstStyle/>
          <a:p>
            <a:pPr algn="r" defTabSz="957263"/>
            <a:fld id="{D8884737-30D4-4021-8909-E533D46D9926}" type="slidenum">
              <a:rPr lang="en-US" sz="900" b="1"/>
              <a:pPr algn="r" defTabSz="957263"/>
              <a:t>13</a:t>
            </a:fld>
            <a:endParaRPr lang="en-US" sz="900" b="1"/>
          </a:p>
        </p:txBody>
      </p:sp>
      <p:sp>
        <p:nvSpPr>
          <p:cNvPr id="68612" name="Rectangle 2"/>
          <p:cNvSpPr>
            <a:spLocks noGrp="1" noRot="1" noChangeAspect="1" noChangeArrowheads="1" noTextEdit="1"/>
          </p:cNvSpPr>
          <p:nvPr>
            <p:ph type="sldImg"/>
          </p:nvPr>
        </p:nvSpPr>
        <p:spPr>
          <a:xfrm>
            <a:off x="1066800" y="304800"/>
            <a:ext cx="5791200" cy="4343400"/>
          </a:xfrm>
          <a:ln/>
        </p:spPr>
      </p:sp>
      <p:sp>
        <p:nvSpPr>
          <p:cNvPr id="68613" name="Rectangle 3"/>
          <p:cNvSpPr>
            <a:spLocks noGrp="1" noChangeArrowheads="1"/>
          </p:cNvSpPr>
          <p:nvPr>
            <p:ph type="body" idx="1"/>
          </p:nvPr>
        </p:nvSpPr>
        <p:spPr>
          <a:xfrm>
            <a:off x="1066800" y="4800600"/>
            <a:ext cx="5791200" cy="3886200"/>
          </a:xfrm>
        </p:spPr>
        <p:txBody>
          <a:bodyPr lIns="95731" tIns="47866" rIns="95731" bIns="47866"/>
          <a:lstStyle/>
          <a:p>
            <a:pPr marL="114300" indent="-114300"/>
            <a:endParaRPr lang="en-US"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76760B-734C-409C-B56F-BB11B41FCC69}" type="slidenum">
              <a:rPr lang="en-US"/>
              <a:pPr/>
              <a:t>14</a:t>
            </a:fld>
            <a:endParaRPr lang="en-US"/>
          </a:p>
        </p:txBody>
      </p:sp>
      <p:sp>
        <p:nvSpPr>
          <p:cNvPr id="7"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35170" name="Rectangle 6"/>
          <p:cNvSpPr txBox="1">
            <a:spLocks noGrp="1" noChangeArrowheads="1"/>
          </p:cNvSpPr>
          <p:nvPr/>
        </p:nvSpPr>
        <p:spPr bwMode="auto">
          <a:xfrm>
            <a:off x="992188" y="8763000"/>
            <a:ext cx="3048000" cy="479425"/>
          </a:xfrm>
          <a:prstGeom prst="rect">
            <a:avLst/>
          </a:prstGeom>
          <a:noFill/>
          <a:ln w="9525">
            <a:noFill/>
            <a:miter lim="800000"/>
            <a:headEnd/>
            <a:tailEnd/>
          </a:ln>
        </p:spPr>
        <p:txBody>
          <a:bodyPr lIns="95731" tIns="47866" rIns="95731" bIns="47866" anchor="b"/>
          <a:lstStyle/>
          <a:p>
            <a:pPr defTabSz="957263"/>
            <a:r>
              <a:rPr lang="en-US" sz="900" b="1">
                <a:solidFill>
                  <a:srgbClr val="000000"/>
                </a:solidFill>
                <a:cs typeface="Times New Roman" pitchFamily="18" charset="0"/>
              </a:rPr>
              <a:t>Susan Harwood Training Grant Program (2006)</a:t>
            </a:r>
            <a:br>
              <a:rPr lang="en-US" sz="900" b="1">
                <a:solidFill>
                  <a:srgbClr val="000000"/>
                </a:solidFill>
                <a:cs typeface="Times New Roman" pitchFamily="18" charset="0"/>
              </a:rPr>
            </a:br>
            <a:r>
              <a:rPr lang="en-US" sz="900" b="1">
                <a:solidFill>
                  <a:srgbClr val="000000"/>
                </a:solidFill>
                <a:cs typeface="Times New Roman" pitchFamily="18" charset="0"/>
              </a:rPr>
              <a:t>Focus Four Hazards in the Construction Industry </a:t>
            </a:r>
          </a:p>
        </p:txBody>
      </p:sp>
      <p:sp>
        <p:nvSpPr>
          <p:cNvPr id="135171" name="Rectangle 7"/>
          <p:cNvSpPr txBox="1">
            <a:spLocks noGrp="1" noChangeArrowheads="1"/>
          </p:cNvSpPr>
          <p:nvPr/>
        </p:nvSpPr>
        <p:spPr bwMode="auto">
          <a:xfrm>
            <a:off x="4192588" y="8763000"/>
            <a:ext cx="2740025" cy="479425"/>
          </a:xfrm>
          <a:prstGeom prst="rect">
            <a:avLst/>
          </a:prstGeom>
          <a:noFill/>
          <a:ln w="9525">
            <a:noFill/>
            <a:miter lim="800000"/>
            <a:headEnd/>
            <a:tailEnd/>
          </a:ln>
        </p:spPr>
        <p:txBody>
          <a:bodyPr lIns="95731" tIns="47866" rIns="95731" bIns="47866" anchor="b"/>
          <a:lstStyle/>
          <a:p>
            <a:pPr algn="r" defTabSz="957263"/>
            <a:fld id="{EF304CD9-9BD9-4E21-9A44-EDEC61BEC67E}" type="slidenum">
              <a:rPr lang="en-US" sz="900" b="1"/>
              <a:pPr algn="r" defTabSz="957263"/>
              <a:t>14</a:t>
            </a:fld>
            <a:endParaRPr lang="en-US" sz="900" b="1"/>
          </a:p>
        </p:txBody>
      </p:sp>
      <p:sp>
        <p:nvSpPr>
          <p:cNvPr id="135172" name="Rectangle 2"/>
          <p:cNvSpPr>
            <a:spLocks noGrp="1" noRot="1" noChangeAspect="1" noChangeArrowheads="1" noTextEdit="1"/>
          </p:cNvSpPr>
          <p:nvPr>
            <p:ph type="sldImg"/>
          </p:nvPr>
        </p:nvSpPr>
        <p:spPr>
          <a:xfrm>
            <a:off x="1066800" y="304800"/>
            <a:ext cx="5791200" cy="4343400"/>
          </a:xfrm>
          <a:ln/>
        </p:spPr>
      </p:sp>
      <p:sp>
        <p:nvSpPr>
          <p:cNvPr id="135173" name="Rectangle 3"/>
          <p:cNvSpPr>
            <a:spLocks noGrp="1" noChangeArrowheads="1"/>
          </p:cNvSpPr>
          <p:nvPr>
            <p:ph type="body" idx="1"/>
          </p:nvPr>
        </p:nvSpPr>
        <p:spPr>
          <a:xfrm>
            <a:off x="1066800" y="4800600"/>
            <a:ext cx="5791200" cy="3886200"/>
          </a:xfrm>
        </p:spPr>
        <p:txBody>
          <a:bodyPr lIns="95731" tIns="47866" rIns="95731" bIns="47866"/>
          <a:lstStyle/>
          <a:p>
            <a:pPr marL="114300" indent="-114300"/>
            <a:endParaRPr lang="en-US"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DD56689-16E3-4C72-B629-D89D5061E44F}" type="slidenum">
              <a:rPr lang="en-US"/>
              <a:pPr/>
              <a:t>15</a:t>
            </a:fld>
            <a:endParaRPr lang="en-US"/>
          </a:p>
        </p:txBody>
      </p:sp>
      <p:sp>
        <p:nvSpPr>
          <p:cNvPr id="7"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76802" name="Rectangle 6"/>
          <p:cNvSpPr txBox="1">
            <a:spLocks noGrp="1" noChangeArrowheads="1"/>
          </p:cNvSpPr>
          <p:nvPr/>
        </p:nvSpPr>
        <p:spPr bwMode="auto">
          <a:xfrm>
            <a:off x="992188" y="8763000"/>
            <a:ext cx="3048000" cy="479425"/>
          </a:xfrm>
          <a:prstGeom prst="rect">
            <a:avLst/>
          </a:prstGeom>
          <a:noFill/>
          <a:ln w="9525">
            <a:noFill/>
            <a:miter lim="800000"/>
            <a:headEnd/>
            <a:tailEnd/>
          </a:ln>
        </p:spPr>
        <p:txBody>
          <a:bodyPr lIns="95731" tIns="47866" rIns="95731" bIns="47866" anchor="b"/>
          <a:lstStyle/>
          <a:p>
            <a:pPr defTabSz="957263"/>
            <a:r>
              <a:rPr lang="en-US" sz="900" b="1">
                <a:solidFill>
                  <a:srgbClr val="000000"/>
                </a:solidFill>
                <a:cs typeface="Times New Roman" pitchFamily="18" charset="0"/>
              </a:rPr>
              <a:t>Susan Harwood Training Grant Program (2006)</a:t>
            </a:r>
            <a:br>
              <a:rPr lang="en-US" sz="900" b="1">
                <a:solidFill>
                  <a:srgbClr val="000000"/>
                </a:solidFill>
                <a:cs typeface="Times New Roman" pitchFamily="18" charset="0"/>
              </a:rPr>
            </a:br>
            <a:r>
              <a:rPr lang="en-US" sz="900" b="1">
                <a:solidFill>
                  <a:srgbClr val="000000"/>
                </a:solidFill>
                <a:cs typeface="Times New Roman" pitchFamily="18" charset="0"/>
              </a:rPr>
              <a:t>Focus Four Hazards in the Construction Industry </a:t>
            </a:r>
          </a:p>
        </p:txBody>
      </p:sp>
      <p:sp>
        <p:nvSpPr>
          <p:cNvPr id="76803" name="Rectangle 7"/>
          <p:cNvSpPr txBox="1">
            <a:spLocks noGrp="1" noChangeArrowheads="1"/>
          </p:cNvSpPr>
          <p:nvPr/>
        </p:nvSpPr>
        <p:spPr bwMode="auto">
          <a:xfrm>
            <a:off x="4192588" y="8763000"/>
            <a:ext cx="2740025" cy="479425"/>
          </a:xfrm>
          <a:prstGeom prst="rect">
            <a:avLst/>
          </a:prstGeom>
          <a:noFill/>
          <a:ln w="9525">
            <a:noFill/>
            <a:miter lim="800000"/>
            <a:headEnd/>
            <a:tailEnd/>
          </a:ln>
        </p:spPr>
        <p:txBody>
          <a:bodyPr lIns="95731" tIns="47866" rIns="95731" bIns="47866" anchor="b"/>
          <a:lstStyle/>
          <a:p>
            <a:pPr algn="r" defTabSz="957263"/>
            <a:fld id="{CADD569A-FDBB-46F7-85E7-53C9AFC1829C}" type="slidenum">
              <a:rPr lang="en-US" sz="900" b="1"/>
              <a:pPr algn="r" defTabSz="957263"/>
              <a:t>15</a:t>
            </a:fld>
            <a:endParaRPr lang="en-US" sz="900" b="1"/>
          </a:p>
        </p:txBody>
      </p:sp>
      <p:sp>
        <p:nvSpPr>
          <p:cNvPr id="76804" name="Rectangle 2"/>
          <p:cNvSpPr>
            <a:spLocks noGrp="1" noRot="1" noChangeAspect="1" noChangeArrowheads="1" noTextEdit="1"/>
          </p:cNvSpPr>
          <p:nvPr>
            <p:ph type="sldImg"/>
          </p:nvPr>
        </p:nvSpPr>
        <p:spPr>
          <a:xfrm>
            <a:off x="1066800" y="304800"/>
            <a:ext cx="5791200" cy="4343400"/>
          </a:xfrm>
          <a:ln/>
        </p:spPr>
      </p:sp>
      <p:sp>
        <p:nvSpPr>
          <p:cNvPr id="76805" name="Rectangle 3"/>
          <p:cNvSpPr>
            <a:spLocks noGrp="1" noChangeArrowheads="1"/>
          </p:cNvSpPr>
          <p:nvPr>
            <p:ph type="body" idx="1"/>
          </p:nvPr>
        </p:nvSpPr>
        <p:spPr>
          <a:xfrm>
            <a:off x="1066800" y="4800600"/>
            <a:ext cx="5791200" cy="3886200"/>
          </a:xfrm>
        </p:spPr>
        <p:txBody>
          <a:bodyPr lIns="95731" tIns="47866" rIns="95731" bIns="47866"/>
          <a:lstStyle/>
          <a:p>
            <a:pPr marL="114300" indent="-114300"/>
            <a:endParaRPr lang="en-US"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A4505A8-47D6-4066-B443-7C8E6E631AD0}" type="slidenum">
              <a:rPr lang="en-US"/>
              <a:pPr/>
              <a:t>16</a:t>
            </a:fld>
            <a:endParaRPr lang="en-US"/>
          </a:p>
        </p:txBody>
      </p:sp>
      <p:sp>
        <p:nvSpPr>
          <p:cNvPr id="7"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50530" name="Rectangle 6"/>
          <p:cNvSpPr txBox="1">
            <a:spLocks noGrp="1" noChangeArrowheads="1"/>
          </p:cNvSpPr>
          <p:nvPr/>
        </p:nvSpPr>
        <p:spPr bwMode="auto">
          <a:xfrm>
            <a:off x="992188" y="8763000"/>
            <a:ext cx="3048000" cy="479425"/>
          </a:xfrm>
          <a:prstGeom prst="rect">
            <a:avLst/>
          </a:prstGeom>
          <a:noFill/>
          <a:ln w="9525">
            <a:noFill/>
            <a:miter lim="800000"/>
            <a:headEnd/>
            <a:tailEnd/>
          </a:ln>
        </p:spPr>
        <p:txBody>
          <a:bodyPr lIns="95731" tIns="47866" rIns="95731" bIns="47866" anchor="b"/>
          <a:lstStyle/>
          <a:p>
            <a:pPr defTabSz="957263"/>
            <a:r>
              <a:rPr lang="en-US" sz="900" b="1">
                <a:solidFill>
                  <a:srgbClr val="000000"/>
                </a:solidFill>
                <a:cs typeface="Times New Roman" pitchFamily="18" charset="0"/>
              </a:rPr>
              <a:t>Susan Harwood Training Grant Program (2006)</a:t>
            </a:r>
            <a:br>
              <a:rPr lang="en-US" sz="900" b="1">
                <a:solidFill>
                  <a:srgbClr val="000000"/>
                </a:solidFill>
                <a:cs typeface="Times New Roman" pitchFamily="18" charset="0"/>
              </a:rPr>
            </a:br>
            <a:r>
              <a:rPr lang="en-US" sz="900" b="1">
                <a:solidFill>
                  <a:srgbClr val="000000"/>
                </a:solidFill>
                <a:cs typeface="Times New Roman" pitchFamily="18" charset="0"/>
              </a:rPr>
              <a:t>Focus Four Hazards in the Construction Industry </a:t>
            </a:r>
          </a:p>
        </p:txBody>
      </p:sp>
      <p:sp>
        <p:nvSpPr>
          <p:cNvPr id="150531" name="Rectangle 7"/>
          <p:cNvSpPr txBox="1">
            <a:spLocks noGrp="1" noChangeArrowheads="1"/>
          </p:cNvSpPr>
          <p:nvPr/>
        </p:nvSpPr>
        <p:spPr bwMode="auto">
          <a:xfrm>
            <a:off x="4192588" y="8763000"/>
            <a:ext cx="2740025" cy="479425"/>
          </a:xfrm>
          <a:prstGeom prst="rect">
            <a:avLst/>
          </a:prstGeom>
          <a:noFill/>
          <a:ln w="9525">
            <a:noFill/>
            <a:miter lim="800000"/>
            <a:headEnd/>
            <a:tailEnd/>
          </a:ln>
        </p:spPr>
        <p:txBody>
          <a:bodyPr lIns="95731" tIns="47866" rIns="95731" bIns="47866" anchor="b"/>
          <a:lstStyle/>
          <a:p>
            <a:pPr algn="r" defTabSz="957263"/>
            <a:fld id="{A9DE5A15-F41F-46D8-BFED-3BF3E43576A9}" type="slidenum">
              <a:rPr lang="en-US" sz="900" b="1"/>
              <a:pPr algn="r" defTabSz="957263"/>
              <a:t>16</a:t>
            </a:fld>
            <a:endParaRPr lang="en-US" sz="900" b="1"/>
          </a:p>
        </p:txBody>
      </p:sp>
      <p:sp>
        <p:nvSpPr>
          <p:cNvPr id="150532" name="Rectangle 2"/>
          <p:cNvSpPr>
            <a:spLocks noGrp="1" noRot="1" noChangeAspect="1" noChangeArrowheads="1" noTextEdit="1"/>
          </p:cNvSpPr>
          <p:nvPr>
            <p:ph type="sldImg"/>
          </p:nvPr>
        </p:nvSpPr>
        <p:spPr>
          <a:xfrm>
            <a:off x="1066800" y="304800"/>
            <a:ext cx="5791200" cy="4343400"/>
          </a:xfrm>
          <a:ln/>
        </p:spPr>
      </p:sp>
      <p:sp>
        <p:nvSpPr>
          <p:cNvPr id="150533" name="Rectangle 3"/>
          <p:cNvSpPr>
            <a:spLocks noGrp="1" noChangeArrowheads="1"/>
          </p:cNvSpPr>
          <p:nvPr>
            <p:ph type="body" idx="1"/>
          </p:nvPr>
        </p:nvSpPr>
        <p:spPr>
          <a:xfrm>
            <a:off x="1066800" y="4800600"/>
            <a:ext cx="5791200" cy="3886200"/>
          </a:xfrm>
        </p:spPr>
        <p:txBody>
          <a:bodyPr lIns="95731" tIns="47866" rIns="95731" bIns="47866"/>
          <a:lstStyle/>
          <a:p>
            <a:pPr marL="114300" indent="-114300"/>
            <a:endParaRPr lang="en-US"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228E1B-FF17-48C8-B8A9-DDBC06FEE2F5}" type="slidenum">
              <a:rPr lang="en-US"/>
              <a:pPr/>
              <a:t>17</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C6AF70-1189-4566-BBA8-7C882DF65599}" type="slidenum">
              <a:rPr lang="en-US"/>
              <a:pPr/>
              <a:t>18</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556C051-1D35-46A4-A256-B9C10A3FDCEA}" type="slidenum">
              <a:rPr lang="en-US"/>
              <a:pPr/>
              <a:t>2</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C6216E1-D5C0-4043-A1C3-1ACF75226DA2}" type="slidenum">
              <a:rPr lang="en-US"/>
              <a:pPr/>
              <a:t>3</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01C429-EAE4-4B0F-871E-1F251CC1F66D}" type="slidenum">
              <a:rPr lang="en-US"/>
              <a:pPr/>
              <a:t>4</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2CB6ED-2527-4F23-A6A1-EA939A42111D}" type="slidenum">
              <a:rPr lang="en-US"/>
              <a:pPr/>
              <a:t>7</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B030076-F6E8-471E-BF97-D5C2C2AD1E2F}" type="slidenum">
              <a:rPr lang="en-US"/>
              <a:pPr/>
              <a:t>8</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41DFDAB-440A-4A4E-8D43-42257DE7E4CD}" type="slidenum">
              <a:rPr lang="en-US"/>
              <a:pPr/>
              <a:t>9</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72477A-E496-4047-A566-94CEBB839BA8}" type="slidenum">
              <a:rPr lang="en-US"/>
              <a:pPr/>
              <a:t>10</a:t>
            </a:fld>
            <a:endParaRPr lang="en-US"/>
          </a:p>
        </p:txBody>
      </p:sp>
      <p:sp>
        <p:nvSpPr>
          <p:cNvPr id="5"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DD3498C-429D-4FF0-B4B5-3F043802392E}" type="slidenum">
              <a:rPr lang="en-US"/>
              <a:pPr/>
              <a:t>11</a:t>
            </a:fld>
            <a:endParaRPr lang="en-US"/>
          </a:p>
        </p:txBody>
      </p:sp>
      <p:sp>
        <p:nvSpPr>
          <p:cNvPr id="7" name="Rectangle 8"/>
          <p:cNvSpPr>
            <a:spLocks noGrp="1" noChangeArrowheads="1"/>
          </p:cNvSpPr>
          <p:nvPr>
            <p:ph type="hdr" sz="quarter"/>
          </p:nvPr>
        </p:nvSpPr>
        <p:spPr>
          <a:ln/>
        </p:spPr>
        <p:txBody>
          <a:bodyPr/>
          <a:lstStyle/>
          <a:p>
            <a:r>
              <a:rPr lang="en-US"/>
              <a:t>Construction Focus Four: Caught-In or –Between Hazards</a:t>
            </a:r>
          </a:p>
          <a:p>
            <a:r>
              <a:rPr lang="en-US"/>
              <a:t>Hazard Recognition Presentation</a:t>
            </a:r>
          </a:p>
        </p:txBody>
      </p:sp>
      <p:sp>
        <p:nvSpPr>
          <p:cNvPr id="66562" name="Rectangle 6"/>
          <p:cNvSpPr txBox="1">
            <a:spLocks noGrp="1" noChangeArrowheads="1"/>
          </p:cNvSpPr>
          <p:nvPr/>
        </p:nvSpPr>
        <p:spPr bwMode="auto">
          <a:xfrm>
            <a:off x="992188" y="8763000"/>
            <a:ext cx="3048000" cy="479425"/>
          </a:xfrm>
          <a:prstGeom prst="rect">
            <a:avLst/>
          </a:prstGeom>
          <a:noFill/>
          <a:ln w="9525">
            <a:noFill/>
            <a:miter lim="800000"/>
            <a:headEnd/>
            <a:tailEnd/>
          </a:ln>
        </p:spPr>
        <p:txBody>
          <a:bodyPr lIns="95731" tIns="47866" rIns="95731" bIns="47866" anchor="b"/>
          <a:lstStyle/>
          <a:p>
            <a:pPr defTabSz="957263"/>
            <a:r>
              <a:rPr lang="en-US" sz="900" b="1">
                <a:solidFill>
                  <a:srgbClr val="000000"/>
                </a:solidFill>
                <a:cs typeface="Times New Roman" pitchFamily="18" charset="0"/>
              </a:rPr>
              <a:t>Susan Harwood Training Grant Program (2006)</a:t>
            </a:r>
            <a:br>
              <a:rPr lang="en-US" sz="900" b="1">
                <a:solidFill>
                  <a:srgbClr val="000000"/>
                </a:solidFill>
                <a:cs typeface="Times New Roman" pitchFamily="18" charset="0"/>
              </a:rPr>
            </a:br>
            <a:r>
              <a:rPr lang="en-US" sz="900" b="1">
                <a:solidFill>
                  <a:srgbClr val="000000"/>
                </a:solidFill>
                <a:cs typeface="Times New Roman" pitchFamily="18" charset="0"/>
              </a:rPr>
              <a:t>Focus Four Hazards in the Construction Industry </a:t>
            </a:r>
          </a:p>
        </p:txBody>
      </p:sp>
      <p:sp>
        <p:nvSpPr>
          <p:cNvPr id="66563" name="Rectangle 7"/>
          <p:cNvSpPr txBox="1">
            <a:spLocks noGrp="1" noChangeArrowheads="1"/>
          </p:cNvSpPr>
          <p:nvPr/>
        </p:nvSpPr>
        <p:spPr bwMode="auto">
          <a:xfrm>
            <a:off x="4192588" y="8763000"/>
            <a:ext cx="2740025" cy="479425"/>
          </a:xfrm>
          <a:prstGeom prst="rect">
            <a:avLst/>
          </a:prstGeom>
          <a:noFill/>
          <a:ln w="9525">
            <a:noFill/>
            <a:miter lim="800000"/>
            <a:headEnd/>
            <a:tailEnd/>
          </a:ln>
        </p:spPr>
        <p:txBody>
          <a:bodyPr lIns="95731" tIns="47866" rIns="95731" bIns="47866" anchor="b"/>
          <a:lstStyle/>
          <a:p>
            <a:pPr algn="r" defTabSz="957263"/>
            <a:fld id="{E121BA67-4A0A-4BC8-BF9B-861ECDF04EB1}" type="slidenum">
              <a:rPr lang="en-US" sz="900" b="1"/>
              <a:pPr algn="r" defTabSz="957263"/>
              <a:t>11</a:t>
            </a:fld>
            <a:endParaRPr lang="en-US" sz="900" b="1"/>
          </a:p>
        </p:txBody>
      </p:sp>
      <p:sp>
        <p:nvSpPr>
          <p:cNvPr id="66564" name="Rectangle 2"/>
          <p:cNvSpPr>
            <a:spLocks noGrp="1" noRot="1" noChangeAspect="1" noChangeArrowheads="1" noTextEdit="1"/>
          </p:cNvSpPr>
          <p:nvPr>
            <p:ph type="sldImg"/>
          </p:nvPr>
        </p:nvSpPr>
        <p:spPr>
          <a:xfrm>
            <a:off x="1066800" y="304800"/>
            <a:ext cx="5791200" cy="4343400"/>
          </a:xfrm>
          <a:ln/>
        </p:spPr>
      </p:sp>
      <p:sp>
        <p:nvSpPr>
          <p:cNvPr id="66565" name="Rectangle 3"/>
          <p:cNvSpPr>
            <a:spLocks noGrp="1" noChangeArrowheads="1"/>
          </p:cNvSpPr>
          <p:nvPr>
            <p:ph type="body" idx="1"/>
          </p:nvPr>
        </p:nvSpPr>
        <p:spPr>
          <a:xfrm>
            <a:off x="1066800" y="4800600"/>
            <a:ext cx="5791200" cy="3886200"/>
          </a:xfrm>
        </p:spPr>
        <p:txBody>
          <a:bodyPr lIns="95731" tIns="47866" rIns="95731" bIns="47866"/>
          <a:lstStyle/>
          <a:p>
            <a:pPr marL="114300" indent="-114300"/>
            <a:endParaRPr lang="en-US"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CC8385ED-2FA6-4A98-AAD9-2BC4E58BFF8B}"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8E25ABA7-A198-B84A-3040-6C53EC52D293}"/>
              </a:ext>
            </a:extLst>
          </p:cNvPr>
          <p:cNvSpPr>
            <a:spLocks noChangeArrowheads="1"/>
          </p:cNvSpPr>
          <p:nvPr userDrawn="1"/>
        </p:nvSpPr>
        <p:spPr bwMode="auto">
          <a:xfrm>
            <a:off x="0" y="0"/>
            <a:ext cx="9144000" cy="6858000"/>
          </a:xfrm>
          <a:prstGeom prst="rect">
            <a:avLst/>
          </a:prstGeom>
          <a:solidFill>
            <a:srgbClr val="F8F8F8">
              <a:alpha val="46001"/>
            </a:srgb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419019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F071-CCEC-410F-BD55-A620B8C0577A}" type="slidenum">
              <a:rPr lang="en-US" smtClean="0"/>
              <a:pPr/>
              <a:t>‹#›</a:t>
            </a:fld>
            <a:endParaRPr lang="en-US"/>
          </a:p>
        </p:txBody>
      </p:sp>
    </p:spTree>
    <p:extLst>
      <p:ext uri="{BB962C8B-B14F-4D97-AF65-F5344CB8AC3E}">
        <p14:creationId xmlns:p14="http://schemas.microsoft.com/office/powerpoint/2010/main" val="387571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9B35C-99BF-4721-BA19-F5C1C31FE84B}"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2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697E-AEA9-4587-81C6-DF5E6CE4B17F}"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632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14E1E-BBCB-40C0-A820-C25D49C73647}"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79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FA809-3534-4AB8-9B43-750A00B56BB2}"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31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0E629-D3A9-43D1-8780-210D592B9270}" type="slidenum">
              <a:rPr lang="en-US" smtClean="0"/>
              <a:pPr/>
              <a:t>‹#›</a:t>
            </a:fld>
            <a:endParaRPr lang="en-US"/>
          </a:p>
        </p:txBody>
      </p:sp>
    </p:spTree>
    <p:extLst>
      <p:ext uri="{BB962C8B-B14F-4D97-AF65-F5344CB8AC3E}">
        <p14:creationId xmlns:p14="http://schemas.microsoft.com/office/powerpoint/2010/main" val="147831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7E9DB-A16F-4E9B-B963-55466191BF51}" type="slidenum">
              <a:rPr lang="en-US" smtClean="0"/>
              <a:pPr/>
              <a:t>‹#›</a:t>
            </a:fld>
            <a:endParaRPr lang="en-US"/>
          </a:p>
        </p:txBody>
      </p:sp>
    </p:spTree>
    <p:extLst>
      <p:ext uri="{BB962C8B-B14F-4D97-AF65-F5344CB8AC3E}">
        <p14:creationId xmlns:p14="http://schemas.microsoft.com/office/powerpoint/2010/main" val="159469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EA643-1811-467C-946D-23A77440D0AF}" type="slidenum">
              <a:rPr lang="en-US" smtClean="0"/>
              <a:pPr/>
              <a:t>‹#›</a:t>
            </a:fld>
            <a:endParaRPr lang="en-US"/>
          </a:p>
        </p:txBody>
      </p:sp>
    </p:spTree>
    <p:extLst>
      <p:ext uri="{BB962C8B-B14F-4D97-AF65-F5344CB8AC3E}">
        <p14:creationId xmlns:p14="http://schemas.microsoft.com/office/powerpoint/2010/main" val="421042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520E1-EFA3-46B7-AB07-9DD45E6EF7F6}"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674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2C10C2F-956E-47F9-B8F8-F3DC69FAB816}"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025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95A9B24-6885-4B24-8CE1-91318FAE051A}" type="slidenum">
              <a:rPr lang="en-US" smtClean="0"/>
              <a:pPr/>
              <a:t>‹#›</a:t>
            </a:fld>
            <a:endParaRPr lang="en-US"/>
          </a:p>
        </p:txBody>
      </p:sp>
    </p:spTree>
    <p:extLst>
      <p:ext uri="{BB962C8B-B14F-4D97-AF65-F5344CB8AC3E}">
        <p14:creationId xmlns:p14="http://schemas.microsoft.com/office/powerpoint/2010/main" val="3275465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n-US">
                <a:solidFill>
                  <a:schemeClr val="tx1"/>
                </a:solidFill>
              </a:rPr>
              <a:t>Recognize Any Hazard(s)?</a:t>
            </a:r>
          </a:p>
        </p:txBody>
      </p:sp>
      <p:sp>
        <p:nvSpPr>
          <p:cNvPr id="7" name="Slide Number Placeholder 4"/>
          <p:cNvSpPr>
            <a:spLocks noGrp="1"/>
          </p:cNvSpPr>
          <p:nvPr>
            <p:ph type="sldNum" sz="quarter" idx="12"/>
          </p:nvPr>
        </p:nvSpPr>
        <p:spPr/>
        <p:txBody>
          <a:bodyPr/>
          <a:lstStyle/>
          <a:p>
            <a:fld id="{6CC0321B-CD3A-4EF4-9FB4-D07F09A2C8EF}" type="slidenum">
              <a:rPr lang="en-US"/>
              <a:pPr/>
              <a:t>1</a:t>
            </a:fld>
            <a:endParaRPr lang="en-US"/>
          </a:p>
        </p:txBody>
      </p:sp>
      <p:pic>
        <p:nvPicPr>
          <p:cNvPr id="3079" name="Picture 7" descr="photo192"/>
          <p:cNvPicPr>
            <a:picLocks noChangeArrowheads="1"/>
          </p:cNvPicPr>
          <p:nvPr/>
        </p:nvPicPr>
        <p:blipFill>
          <a:blip r:embed="rId3" cstate="print"/>
          <a:srcRect l="1328" r="830" b="1227"/>
          <a:stretch>
            <a:fillRect/>
          </a:stretch>
        </p:blipFill>
        <p:spPr bwMode="auto">
          <a:xfrm>
            <a:off x="666750" y="1219200"/>
            <a:ext cx="7696200" cy="5127625"/>
          </a:xfrm>
          <a:prstGeom prst="rect">
            <a:avLst/>
          </a:prstGeom>
          <a:solidFill>
            <a:srgbClr val="0000FF"/>
          </a:solidFill>
          <a:ln w="38100">
            <a:solidFill>
              <a:srgbClr val="0000FF"/>
            </a:solidFill>
            <a:miter lim="800000"/>
            <a:headEnd/>
            <a:tailEnd/>
          </a:ln>
        </p:spPr>
      </p:pic>
      <p:sp>
        <p:nvSpPr>
          <p:cNvPr id="3077" name="Text Box 5"/>
          <p:cNvSpPr txBox="1">
            <a:spLocks noChangeArrowheads="1"/>
          </p:cNvSpPr>
          <p:nvPr/>
        </p:nvSpPr>
        <p:spPr bwMode="auto">
          <a:xfrm>
            <a:off x="76200" y="6477000"/>
            <a:ext cx="3200400" cy="244475"/>
          </a:xfrm>
          <a:prstGeom prst="rect">
            <a:avLst/>
          </a:prstGeom>
          <a:noFill/>
          <a:ln w="9525">
            <a:noFill/>
            <a:miter lim="800000"/>
            <a:headEnd/>
            <a:tailEnd/>
          </a:ln>
          <a:effectLst/>
        </p:spPr>
        <p:txBody>
          <a:bodyPr>
            <a:spAutoFit/>
          </a:bodyPr>
          <a:lstStyle/>
          <a:p>
            <a:pPr>
              <a:spcBef>
                <a:spcPct val="50000"/>
              </a:spcBef>
            </a:pPr>
            <a:r>
              <a:rPr lang="en-US" sz="1000"/>
              <a:t>Source:  Southwest Safety Training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p:txBody>
          <a:bodyPr/>
          <a:lstStyle/>
          <a:p>
            <a:r>
              <a:rPr lang="en-US">
                <a:solidFill>
                  <a:srgbClr val="FF3300"/>
                </a:solidFill>
              </a:rPr>
              <a:t>YES</a:t>
            </a:r>
          </a:p>
        </p:txBody>
      </p:sp>
      <p:sp>
        <p:nvSpPr>
          <p:cNvPr id="10" name="Slide Number Placeholder 4"/>
          <p:cNvSpPr>
            <a:spLocks noGrp="1"/>
          </p:cNvSpPr>
          <p:nvPr>
            <p:ph type="sldNum" sz="quarter" idx="12"/>
          </p:nvPr>
        </p:nvSpPr>
        <p:spPr/>
        <p:txBody>
          <a:bodyPr/>
          <a:lstStyle/>
          <a:p>
            <a:fld id="{91FBB7F0-3432-4304-B4AD-21C388A9D38A}" type="slidenum">
              <a:rPr lang="en-US"/>
              <a:pPr/>
              <a:t>10</a:t>
            </a:fld>
            <a:endParaRPr lang="en-US"/>
          </a:p>
        </p:txBody>
      </p:sp>
      <p:pic>
        <p:nvPicPr>
          <p:cNvPr id="128002" name="Picture 2" descr="DSC_7736"/>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FF3300"/>
            </a:solidFill>
            <a:miter lim="800000"/>
            <a:headEnd/>
            <a:tailEnd/>
          </a:ln>
        </p:spPr>
      </p:pic>
      <p:sp>
        <p:nvSpPr>
          <p:cNvPr id="128005" name="AutoShape 5"/>
          <p:cNvSpPr>
            <a:spLocks noChangeArrowheads="1"/>
          </p:cNvSpPr>
          <p:nvPr/>
        </p:nvSpPr>
        <p:spPr bwMode="auto">
          <a:xfrm>
            <a:off x="762000" y="2438400"/>
            <a:ext cx="2667000" cy="1981200"/>
          </a:xfrm>
          <a:prstGeom prst="wedgeRoundRectCallout">
            <a:avLst>
              <a:gd name="adj1" fmla="val 70653"/>
              <a:gd name="adj2" fmla="val 79889"/>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Worker in an unprotected vertical wall trench [pipe work] is exposed to being totally engulfed by the trench if it collapses.</a:t>
            </a:r>
          </a:p>
        </p:txBody>
      </p:sp>
      <p:sp>
        <p:nvSpPr>
          <p:cNvPr id="128007" name="AutoShape 7"/>
          <p:cNvSpPr>
            <a:spLocks noChangeArrowheads="1"/>
          </p:cNvSpPr>
          <p:nvPr/>
        </p:nvSpPr>
        <p:spPr bwMode="auto">
          <a:xfrm>
            <a:off x="5334000" y="4876800"/>
            <a:ext cx="2667000" cy="685800"/>
          </a:xfrm>
          <a:prstGeom prst="wedgeRoundRectCallout">
            <a:avLst>
              <a:gd name="adj1" fmla="val -87500"/>
              <a:gd name="adj2" fmla="val 104630"/>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Ladder at the end of the trench</a:t>
            </a:r>
          </a:p>
        </p:txBody>
      </p:sp>
      <p:sp>
        <p:nvSpPr>
          <p:cNvPr id="128008" name="AutoShape 8"/>
          <p:cNvSpPr>
            <a:spLocks noChangeArrowheads="1"/>
          </p:cNvSpPr>
          <p:nvPr/>
        </p:nvSpPr>
        <p:spPr bwMode="auto">
          <a:xfrm>
            <a:off x="5105400" y="1371600"/>
            <a:ext cx="2667000" cy="685800"/>
          </a:xfrm>
          <a:prstGeom prst="wedgeRoundRectCallout">
            <a:avLst>
              <a:gd name="adj1" fmla="val -6727"/>
              <a:gd name="adj2" fmla="val 95602"/>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Next to a residential structure</a:t>
            </a:r>
          </a:p>
        </p:txBody>
      </p:sp>
      <p:sp>
        <p:nvSpPr>
          <p:cNvPr id="128009" name="AutoShape 9"/>
          <p:cNvSpPr>
            <a:spLocks noChangeArrowheads="1"/>
          </p:cNvSpPr>
          <p:nvPr/>
        </p:nvSpPr>
        <p:spPr bwMode="auto">
          <a:xfrm>
            <a:off x="5486400" y="2971800"/>
            <a:ext cx="2667000" cy="685800"/>
          </a:xfrm>
          <a:prstGeom prst="wedgeRoundRectCallout">
            <a:avLst>
              <a:gd name="adj1" fmla="val -87500"/>
              <a:gd name="adj2" fmla="val 104630"/>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No protective systems in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816C0BBB-07F7-4E2B-9EA3-5C59986B096C}" type="slidenum">
              <a:rPr lang="en-US"/>
              <a:pPr/>
              <a:t>11</a:t>
            </a:fld>
            <a:endParaRPr lang="en-US"/>
          </a:p>
        </p:txBody>
      </p:sp>
      <p:sp>
        <p:nvSpPr>
          <p:cNvPr id="65541" name="Text Box 5"/>
          <p:cNvSpPr txBox="1">
            <a:spLocks noChangeArrowheads="1"/>
          </p:cNvSpPr>
          <p:nvPr/>
        </p:nvSpPr>
        <p:spPr bwMode="auto">
          <a:xfrm>
            <a:off x="38100" y="6562725"/>
            <a:ext cx="4800600" cy="244475"/>
          </a:xfrm>
          <a:prstGeom prst="rect">
            <a:avLst/>
          </a:prstGeom>
          <a:noFill/>
          <a:ln w="9525">
            <a:noFill/>
            <a:miter lim="800000"/>
            <a:headEnd/>
            <a:tailEnd/>
          </a:ln>
          <a:effectLst/>
        </p:spPr>
        <p:txBody>
          <a:bodyPr>
            <a:spAutoFit/>
          </a:bodyPr>
          <a:lstStyle/>
          <a:p>
            <a:pPr>
              <a:spcBef>
                <a:spcPct val="50000"/>
              </a:spcBef>
            </a:pPr>
            <a:r>
              <a:rPr lang="en-US" sz="1000"/>
              <a:t>Source:  Indian River Community (now State) College</a:t>
            </a:r>
          </a:p>
        </p:txBody>
      </p:sp>
      <p:pic>
        <p:nvPicPr>
          <p:cNvPr id="65543" name="Picture 7" descr="Picture8"/>
          <p:cNvPicPr>
            <a:picLocks noChangeArrowheads="1"/>
          </p:cNvPicPr>
          <p:nvPr/>
        </p:nvPicPr>
        <p:blipFill>
          <a:blip r:embed="rId3" cstate="print"/>
          <a:srcRect/>
          <a:stretch>
            <a:fillRect/>
          </a:stretch>
        </p:blipFill>
        <p:spPr bwMode="auto">
          <a:xfrm>
            <a:off x="666750" y="1214438"/>
            <a:ext cx="7705725" cy="51276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p:txBody>
          <a:bodyPr/>
          <a:lstStyle/>
          <a:p>
            <a:r>
              <a:rPr lang="en-US">
                <a:solidFill>
                  <a:srgbClr val="FF3300"/>
                </a:solidFill>
              </a:rPr>
              <a:t>YES</a:t>
            </a:r>
          </a:p>
        </p:txBody>
      </p:sp>
      <p:sp>
        <p:nvSpPr>
          <p:cNvPr id="9" name="Slide Number Placeholder 4"/>
          <p:cNvSpPr>
            <a:spLocks noGrp="1"/>
          </p:cNvSpPr>
          <p:nvPr>
            <p:ph type="sldNum" sz="quarter" idx="12"/>
          </p:nvPr>
        </p:nvSpPr>
        <p:spPr/>
        <p:txBody>
          <a:bodyPr/>
          <a:lstStyle/>
          <a:p>
            <a:fld id="{A4781986-EC1F-431C-BFAE-3812EB2330B9}" type="slidenum">
              <a:rPr lang="en-US"/>
              <a:pPr/>
              <a:t>12</a:t>
            </a:fld>
            <a:endParaRPr lang="en-US"/>
          </a:p>
        </p:txBody>
      </p:sp>
      <p:pic>
        <p:nvPicPr>
          <p:cNvPr id="131079" name="Picture 7" descr="Picture9"/>
          <p:cNvPicPr>
            <a:picLocks noChangeArrowheads="1"/>
          </p:cNvPicPr>
          <p:nvPr/>
        </p:nvPicPr>
        <p:blipFill>
          <a:blip r:embed="rId3" cstate="print"/>
          <a:srcRect/>
          <a:stretch>
            <a:fillRect/>
          </a:stretch>
        </p:blipFill>
        <p:spPr bwMode="auto">
          <a:xfrm>
            <a:off x="666750" y="1214438"/>
            <a:ext cx="7705725" cy="5127625"/>
          </a:xfrm>
          <a:prstGeom prst="rect">
            <a:avLst/>
          </a:prstGeom>
          <a:noFill/>
        </p:spPr>
      </p:pic>
      <p:sp>
        <p:nvSpPr>
          <p:cNvPr id="131075" name="Text Box 3"/>
          <p:cNvSpPr txBox="1">
            <a:spLocks noChangeArrowheads="1"/>
          </p:cNvSpPr>
          <p:nvPr/>
        </p:nvSpPr>
        <p:spPr bwMode="auto">
          <a:xfrm>
            <a:off x="38100" y="6562725"/>
            <a:ext cx="4800600" cy="244475"/>
          </a:xfrm>
          <a:prstGeom prst="rect">
            <a:avLst/>
          </a:prstGeom>
          <a:noFill/>
          <a:ln w="9525">
            <a:noFill/>
            <a:miter lim="800000"/>
            <a:headEnd/>
            <a:tailEnd/>
          </a:ln>
          <a:effectLst/>
        </p:spPr>
        <p:txBody>
          <a:bodyPr>
            <a:spAutoFit/>
          </a:bodyPr>
          <a:lstStyle/>
          <a:p>
            <a:pPr>
              <a:spcBef>
                <a:spcPct val="50000"/>
              </a:spcBef>
            </a:pPr>
            <a:r>
              <a:rPr lang="en-US" sz="1000"/>
              <a:t>Source:  Indian River Community (now State) College</a:t>
            </a:r>
          </a:p>
        </p:txBody>
      </p:sp>
      <p:sp>
        <p:nvSpPr>
          <p:cNvPr id="131077" name="AutoShape 5"/>
          <p:cNvSpPr>
            <a:spLocks noChangeArrowheads="1"/>
          </p:cNvSpPr>
          <p:nvPr/>
        </p:nvSpPr>
        <p:spPr bwMode="auto">
          <a:xfrm>
            <a:off x="5791200" y="1600200"/>
            <a:ext cx="2667000" cy="533400"/>
          </a:xfrm>
          <a:prstGeom prst="wedgeRoundRectCallout">
            <a:avLst>
              <a:gd name="adj1" fmla="val -37144"/>
              <a:gd name="adj2" fmla="val 261014"/>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Truck box not blocked</a:t>
            </a:r>
          </a:p>
        </p:txBody>
      </p:sp>
      <p:sp>
        <p:nvSpPr>
          <p:cNvPr id="131078" name="AutoShape 6"/>
          <p:cNvSpPr>
            <a:spLocks noChangeArrowheads="1"/>
          </p:cNvSpPr>
          <p:nvPr/>
        </p:nvSpPr>
        <p:spPr bwMode="auto">
          <a:xfrm>
            <a:off x="457200" y="2209800"/>
            <a:ext cx="2133600" cy="1981200"/>
          </a:xfrm>
          <a:prstGeom prst="octagon">
            <a:avLst>
              <a:gd name="adj" fmla="val 29287"/>
            </a:avLst>
          </a:prstGeom>
          <a:solidFill>
            <a:srgbClr val="FF3300"/>
          </a:solidFill>
          <a:ln w="9525">
            <a:solidFill>
              <a:srgbClr val="FF3300"/>
            </a:solidFill>
            <a:miter lim="800000"/>
            <a:headEnd/>
            <a:tailEnd/>
          </a:ln>
          <a:effectLst/>
        </p:spPr>
        <p:txBody>
          <a:bodyPr wrap="none" anchor="ctr"/>
          <a:lstStyle/>
          <a:p>
            <a:pPr algn="ctr">
              <a:spcBef>
                <a:spcPct val="30000"/>
              </a:spcBef>
            </a:pPr>
            <a:r>
              <a:rPr lang="en-US" b="1">
                <a:solidFill>
                  <a:schemeClr val="bg1"/>
                </a:solidFill>
              </a:rPr>
              <a:t>Do not work </a:t>
            </a:r>
          </a:p>
          <a:p>
            <a:pPr algn="ctr">
              <a:spcBef>
                <a:spcPct val="30000"/>
              </a:spcBef>
            </a:pPr>
            <a:r>
              <a:rPr lang="en-US" b="1">
                <a:solidFill>
                  <a:schemeClr val="bg1"/>
                </a:solidFill>
              </a:rPr>
              <a:t>between the frame </a:t>
            </a:r>
          </a:p>
          <a:p>
            <a:pPr algn="ctr">
              <a:spcBef>
                <a:spcPct val="30000"/>
              </a:spcBef>
            </a:pPr>
            <a:r>
              <a:rPr lang="en-US" b="1">
                <a:solidFill>
                  <a:schemeClr val="bg1"/>
                </a:solidFill>
              </a:rPr>
              <a:t>and dump box of </a:t>
            </a:r>
          </a:p>
          <a:p>
            <a:pPr algn="ctr">
              <a:spcBef>
                <a:spcPct val="30000"/>
              </a:spcBef>
            </a:pPr>
            <a:r>
              <a:rPr lang="en-US" b="1">
                <a:solidFill>
                  <a:schemeClr val="bg1"/>
                </a:solidFill>
              </a:rPr>
              <a:t>a dump truck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86FA8721-C4F4-405B-95A8-61838CB85EC1}" type="slidenum">
              <a:rPr lang="en-US"/>
              <a:pPr/>
              <a:t>13</a:t>
            </a:fld>
            <a:endParaRPr lang="en-US"/>
          </a:p>
        </p:txBody>
      </p:sp>
      <p:pic>
        <p:nvPicPr>
          <p:cNvPr id="67586" name="Picture 2" descr="dozer"/>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67588" name="Text Box 4"/>
          <p:cNvSpPr txBox="1">
            <a:spLocks noChangeArrowheads="1"/>
          </p:cNvSpPr>
          <p:nvPr/>
        </p:nvSpPr>
        <p:spPr bwMode="auto">
          <a:xfrm>
            <a:off x="28575" y="6581775"/>
            <a:ext cx="4724400" cy="244475"/>
          </a:xfrm>
          <a:prstGeom prst="rect">
            <a:avLst/>
          </a:prstGeom>
          <a:noFill/>
          <a:ln w="9525">
            <a:noFill/>
            <a:miter lim="800000"/>
            <a:headEnd/>
            <a:tailEnd/>
          </a:ln>
          <a:effectLst/>
        </p:spPr>
        <p:txBody>
          <a:bodyPr>
            <a:spAutoFit/>
          </a:bodyPr>
          <a:lstStyle/>
          <a:p>
            <a:pPr>
              <a:spcBef>
                <a:spcPct val="50000"/>
              </a:spcBef>
            </a:pPr>
            <a:r>
              <a:rPr lang="en-US" sz="1000"/>
              <a:t>Source:  Indian River Community (now State) College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p:txBody>
          <a:bodyPr/>
          <a:lstStyle/>
          <a:p>
            <a:r>
              <a:rPr lang="en-US">
                <a:solidFill>
                  <a:srgbClr val="FF3300"/>
                </a:solidFill>
              </a:rPr>
              <a:t>YES</a:t>
            </a:r>
          </a:p>
        </p:txBody>
      </p:sp>
      <p:sp>
        <p:nvSpPr>
          <p:cNvPr id="7" name="Slide Number Placeholder 4"/>
          <p:cNvSpPr>
            <a:spLocks noGrp="1"/>
          </p:cNvSpPr>
          <p:nvPr>
            <p:ph type="sldNum" sz="quarter" idx="12"/>
          </p:nvPr>
        </p:nvSpPr>
        <p:spPr/>
        <p:txBody>
          <a:bodyPr/>
          <a:lstStyle/>
          <a:p>
            <a:fld id="{36E2C6F2-9BC3-400A-A65F-926D8B14C194}" type="slidenum">
              <a:rPr lang="en-US"/>
              <a:pPr/>
              <a:t>14</a:t>
            </a:fld>
            <a:endParaRPr lang="en-US"/>
          </a:p>
        </p:txBody>
      </p:sp>
      <p:pic>
        <p:nvPicPr>
          <p:cNvPr id="134146" name="Picture 2" descr="dozer"/>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FF3300"/>
            </a:solidFill>
            <a:miter lim="800000"/>
            <a:headEnd/>
            <a:tailEnd/>
          </a:ln>
        </p:spPr>
      </p:pic>
      <p:sp>
        <p:nvSpPr>
          <p:cNvPr id="134149" name="AutoShape 5"/>
          <p:cNvSpPr>
            <a:spLocks noChangeArrowheads="1"/>
          </p:cNvSpPr>
          <p:nvPr/>
        </p:nvSpPr>
        <p:spPr bwMode="auto">
          <a:xfrm>
            <a:off x="5791200" y="2286000"/>
            <a:ext cx="2667000" cy="990600"/>
          </a:xfrm>
          <a:prstGeom prst="wedgeRoundRectCallout">
            <a:avLst>
              <a:gd name="adj1" fmla="val -112681"/>
              <a:gd name="adj2" fmla="val 40546"/>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Employee could be caught between track of dozer and wall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84" name="Rectangle 8"/>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14EBDD50-FF64-4DED-9992-6FD815755FC9}" type="slidenum">
              <a:rPr lang="en-US"/>
              <a:pPr/>
              <a:t>15</a:t>
            </a:fld>
            <a:endParaRPr lang="en-US"/>
          </a:p>
        </p:txBody>
      </p:sp>
      <p:pic>
        <p:nvPicPr>
          <p:cNvPr id="75780" name="Picture 4" descr="fallboom300"/>
          <p:cNvPicPr>
            <a:picLocks noGrp="1" noChangeArrowheads="1"/>
          </p:cNvPicPr>
          <p:nvPr>
            <p:ph type="clipArt" sz="half" idx="4294967295"/>
          </p:nvPr>
        </p:nvPicPr>
        <p:blipFill>
          <a:blip r:embed="rId3" cstate="print"/>
          <a:srcRect/>
          <a:stretch>
            <a:fillRect/>
          </a:stretch>
        </p:blipFill>
        <p:spPr>
          <a:xfrm>
            <a:off x="0" y="1219200"/>
            <a:ext cx="7696200" cy="5127625"/>
          </a:xfrm>
          <a:noFill/>
          <a:ln w="38100">
            <a:solidFill>
              <a:srgbClr val="0000FF"/>
            </a:solidFill>
          </a:ln>
        </p:spPr>
      </p:pic>
      <p:sp>
        <p:nvSpPr>
          <p:cNvPr id="75782" name="Text Box 6"/>
          <p:cNvSpPr txBox="1">
            <a:spLocks noChangeArrowheads="1"/>
          </p:cNvSpPr>
          <p:nvPr/>
        </p:nvSpPr>
        <p:spPr bwMode="auto">
          <a:xfrm>
            <a:off x="38100" y="6575425"/>
            <a:ext cx="3810000" cy="244475"/>
          </a:xfrm>
          <a:prstGeom prst="rect">
            <a:avLst/>
          </a:prstGeom>
          <a:noFill/>
          <a:ln w="9525">
            <a:noFill/>
            <a:miter lim="800000"/>
            <a:headEnd/>
            <a:tailEnd/>
          </a:ln>
        </p:spPr>
        <p:txBody>
          <a:bodyPr>
            <a:spAutoFit/>
          </a:bodyPr>
          <a:lstStyle/>
          <a:p>
            <a:pPr>
              <a:buClr>
                <a:schemeClr val="folHlink"/>
              </a:buClr>
              <a:buSzPct val="60000"/>
              <a:buFont typeface="Wingdings" pitchFamily="2" charset="2"/>
              <a:buNone/>
            </a:pPr>
            <a:r>
              <a:rPr lang="en-US" sz="1000"/>
              <a:t>Source:  Indian River Community (now State) College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solidFill>
                  <a:srgbClr val="FF3300"/>
                </a:solidFill>
              </a:rPr>
              <a:t>YES</a:t>
            </a:r>
          </a:p>
        </p:txBody>
      </p:sp>
      <p:sp>
        <p:nvSpPr>
          <p:cNvPr id="8" name="Slide Number Placeholder 4"/>
          <p:cNvSpPr>
            <a:spLocks noGrp="1"/>
          </p:cNvSpPr>
          <p:nvPr>
            <p:ph type="sldNum" sz="quarter" idx="12"/>
          </p:nvPr>
        </p:nvSpPr>
        <p:spPr/>
        <p:txBody>
          <a:bodyPr/>
          <a:lstStyle/>
          <a:p>
            <a:fld id="{7E010076-5AA4-478C-B14E-CC23592C87F5}" type="slidenum">
              <a:rPr lang="en-US"/>
              <a:pPr/>
              <a:t>16</a:t>
            </a:fld>
            <a:endParaRPr lang="en-US"/>
          </a:p>
        </p:txBody>
      </p:sp>
      <p:pic>
        <p:nvPicPr>
          <p:cNvPr id="149507" name="Picture 4" descr="fallboom300"/>
          <p:cNvPicPr>
            <a:picLocks noGrp="1" noChangeArrowheads="1"/>
          </p:cNvPicPr>
          <p:nvPr>
            <p:ph type="clipArt" sz="half" idx="4294967295"/>
          </p:nvPr>
        </p:nvPicPr>
        <p:blipFill>
          <a:blip r:embed="rId3" cstate="print"/>
          <a:srcRect/>
          <a:stretch>
            <a:fillRect/>
          </a:stretch>
        </p:blipFill>
        <p:spPr>
          <a:xfrm>
            <a:off x="0" y="1219200"/>
            <a:ext cx="7696200" cy="5127625"/>
          </a:xfrm>
          <a:noFill/>
          <a:ln w="38100">
            <a:solidFill>
              <a:srgbClr val="FF3300"/>
            </a:solidFill>
          </a:ln>
        </p:spPr>
      </p:pic>
      <p:sp>
        <p:nvSpPr>
          <p:cNvPr id="149509" name="AutoShape 5"/>
          <p:cNvSpPr>
            <a:spLocks noChangeArrowheads="1"/>
          </p:cNvSpPr>
          <p:nvPr/>
        </p:nvSpPr>
        <p:spPr bwMode="auto">
          <a:xfrm>
            <a:off x="6324600" y="1066800"/>
            <a:ext cx="2133600" cy="1981200"/>
          </a:xfrm>
          <a:prstGeom prst="octagon">
            <a:avLst>
              <a:gd name="adj" fmla="val 29287"/>
            </a:avLst>
          </a:prstGeom>
          <a:solidFill>
            <a:srgbClr val="FF3300"/>
          </a:solidFill>
          <a:ln w="9525">
            <a:solidFill>
              <a:srgbClr val="FF3300"/>
            </a:solidFill>
            <a:miter lim="800000"/>
            <a:headEnd/>
            <a:tailEnd/>
          </a:ln>
          <a:effectLst/>
        </p:spPr>
        <p:txBody>
          <a:bodyPr wrap="none" anchor="ctr"/>
          <a:lstStyle/>
          <a:p>
            <a:pPr algn="ctr">
              <a:spcBef>
                <a:spcPct val="30000"/>
              </a:spcBef>
            </a:pPr>
            <a:r>
              <a:rPr lang="en-US" b="1">
                <a:solidFill>
                  <a:schemeClr val="bg1"/>
                </a:solidFill>
              </a:rPr>
              <a:t>Do not work </a:t>
            </a:r>
          </a:p>
          <a:p>
            <a:pPr algn="ctr">
              <a:spcBef>
                <a:spcPct val="30000"/>
              </a:spcBef>
            </a:pPr>
            <a:r>
              <a:rPr lang="en-US" b="1">
                <a:solidFill>
                  <a:schemeClr val="bg1"/>
                </a:solidFill>
              </a:rPr>
              <a:t>under the truss </a:t>
            </a:r>
          </a:p>
          <a:p>
            <a:pPr algn="ctr">
              <a:spcBef>
                <a:spcPct val="30000"/>
              </a:spcBef>
            </a:pPr>
            <a:r>
              <a:rPr lang="en-US" b="1">
                <a:solidFill>
                  <a:schemeClr val="bg1"/>
                </a:solidFill>
              </a:rPr>
              <a:t>boom during </a:t>
            </a:r>
          </a:p>
          <a:p>
            <a:pPr algn="ctr">
              <a:spcBef>
                <a:spcPct val="30000"/>
              </a:spcBef>
            </a:pPr>
            <a:r>
              <a:rPr lang="en-US" b="1">
                <a:solidFill>
                  <a:schemeClr val="bg1"/>
                </a:solidFill>
              </a:rPr>
              <a:t>dismantling</a:t>
            </a:r>
          </a:p>
        </p:txBody>
      </p:sp>
      <p:sp>
        <p:nvSpPr>
          <p:cNvPr id="149510" name="AutoShape 6"/>
          <p:cNvSpPr>
            <a:spLocks noChangeArrowheads="1"/>
          </p:cNvSpPr>
          <p:nvPr/>
        </p:nvSpPr>
        <p:spPr bwMode="auto">
          <a:xfrm>
            <a:off x="838200" y="1295400"/>
            <a:ext cx="3352800" cy="1295400"/>
          </a:xfrm>
          <a:prstGeom prst="wedgeRoundRectCallout">
            <a:avLst>
              <a:gd name="adj1" fmla="val 30065"/>
              <a:gd name="adj2" fmla="val 71569"/>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Crane booms that are not adequately supported when the pins are removed during dismantling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1BC49825-FF41-4387-8CFC-C0AA09CB1EDF}" type="slidenum">
              <a:rPr lang="en-US"/>
              <a:pPr/>
              <a:t>17</a:t>
            </a:fld>
            <a:endParaRPr lang="en-US"/>
          </a:p>
        </p:txBody>
      </p:sp>
      <p:pic>
        <p:nvPicPr>
          <p:cNvPr id="86018" name="Picture 2" descr="tire"/>
          <p:cNvPicPr>
            <a:picLocks noChangeArrowheads="1"/>
          </p:cNvPicPr>
          <p:nvPr/>
        </p:nvPicPr>
        <p:blipFill>
          <a:blip r:embed="rId3" cstate="print">
            <a:lum bright="6000"/>
          </a:blip>
          <a:srcRect/>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86019" name="Text Box 3"/>
          <p:cNvSpPr txBox="1">
            <a:spLocks noChangeArrowheads="1"/>
          </p:cNvSpPr>
          <p:nvPr/>
        </p:nvSpPr>
        <p:spPr bwMode="auto">
          <a:xfrm>
            <a:off x="28575" y="6581775"/>
            <a:ext cx="2819400" cy="244475"/>
          </a:xfrm>
          <a:prstGeom prst="rect">
            <a:avLst/>
          </a:prstGeom>
          <a:noFill/>
          <a:ln w="9525">
            <a:noFill/>
            <a:miter lim="800000"/>
            <a:headEnd/>
            <a:tailEnd/>
          </a:ln>
          <a:effectLst/>
        </p:spPr>
        <p:txBody>
          <a:bodyPr>
            <a:spAutoFit/>
          </a:bodyPr>
          <a:lstStyle/>
          <a:p>
            <a:pPr>
              <a:spcBef>
                <a:spcPct val="50000"/>
              </a:spcBef>
            </a:pPr>
            <a:r>
              <a:rPr lang="en-US" sz="1000"/>
              <a:t>Source:  Construction Safety Council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p:txBody>
          <a:bodyPr/>
          <a:lstStyle/>
          <a:p>
            <a:r>
              <a:rPr lang="en-US">
                <a:solidFill>
                  <a:srgbClr val="FF3300"/>
                </a:solidFill>
              </a:rPr>
              <a:t>YES</a:t>
            </a:r>
          </a:p>
        </p:txBody>
      </p:sp>
      <p:sp>
        <p:nvSpPr>
          <p:cNvPr id="9" name="Slide Number Placeholder 4"/>
          <p:cNvSpPr>
            <a:spLocks noGrp="1"/>
          </p:cNvSpPr>
          <p:nvPr>
            <p:ph type="sldNum" sz="quarter" idx="12"/>
          </p:nvPr>
        </p:nvSpPr>
        <p:spPr/>
        <p:txBody>
          <a:bodyPr/>
          <a:lstStyle/>
          <a:p>
            <a:fld id="{41835ADF-3E2F-476F-A40E-C30EA50E9E1E}" type="slidenum">
              <a:rPr lang="en-US"/>
              <a:pPr/>
              <a:t>18</a:t>
            </a:fld>
            <a:endParaRPr lang="en-US"/>
          </a:p>
        </p:txBody>
      </p:sp>
      <p:pic>
        <p:nvPicPr>
          <p:cNvPr id="159746" name="Picture 2" descr="tire"/>
          <p:cNvPicPr>
            <a:picLocks noChangeArrowheads="1"/>
          </p:cNvPicPr>
          <p:nvPr/>
        </p:nvPicPr>
        <p:blipFill>
          <a:blip r:embed="rId3" cstate="print">
            <a:lum bright="6000"/>
          </a:blip>
          <a:srcRect/>
          <a:stretch>
            <a:fillRect/>
          </a:stretch>
        </p:blipFill>
        <p:spPr bwMode="auto">
          <a:xfrm>
            <a:off x="666750" y="1214438"/>
            <a:ext cx="7696200" cy="5127625"/>
          </a:xfrm>
          <a:prstGeom prst="rect">
            <a:avLst/>
          </a:prstGeom>
          <a:noFill/>
          <a:ln w="38100">
            <a:solidFill>
              <a:srgbClr val="FF3300"/>
            </a:solidFill>
            <a:miter lim="800000"/>
            <a:headEnd/>
            <a:tailEnd/>
          </a:ln>
        </p:spPr>
      </p:pic>
      <p:sp>
        <p:nvSpPr>
          <p:cNvPr id="159749" name="AutoShape 5"/>
          <p:cNvSpPr>
            <a:spLocks noChangeArrowheads="1"/>
          </p:cNvSpPr>
          <p:nvPr/>
        </p:nvSpPr>
        <p:spPr bwMode="auto">
          <a:xfrm>
            <a:off x="1295400" y="5562600"/>
            <a:ext cx="4648200" cy="685800"/>
          </a:xfrm>
          <a:prstGeom prst="wedgeRoundRectCallout">
            <a:avLst>
              <a:gd name="adj1" fmla="val 46074"/>
              <a:gd name="adj2" fmla="val -98148"/>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A worker could be caught between the wrecking ball and the dumpster</a:t>
            </a:r>
          </a:p>
        </p:txBody>
      </p:sp>
      <p:sp>
        <p:nvSpPr>
          <p:cNvPr id="159751" name="AutoShape 7"/>
          <p:cNvSpPr>
            <a:spLocks noChangeArrowheads="1"/>
          </p:cNvSpPr>
          <p:nvPr/>
        </p:nvSpPr>
        <p:spPr bwMode="auto">
          <a:xfrm>
            <a:off x="2438400" y="2819400"/>
            <a:ext cx="3505200" cy="762000"/>
          </a:xfrm>
          <a:prstGeom prst="wedgeRoundRectCallout">
            <a:avLst>
              <a:gd name="adj1" fmla="val 24500"/>
              <a:gd name="adj2" fmla="val 138750"/>
              <a:gd name="adj3" fmla="val 16667"/>
            </a:avLst>
          </a:prstGeom>
          <a:solidFill>
            <a:srgbClr val="EAEAEA"/>
          </a:solidFill>
          <a:ln w="19050">
            <a:solidFill>
              <a:srgbClr val="FF3300"/>
            </a:solidFill>
            <a:miter lim="800000"/>
            <a:headEnd/>
            <a:tailEnd/>
          </a:ln>
          <a:effectLst/>
        </p:spPr>
        <p:txBody>
          <a:bodyPr/>
          <a:lstStyle/>
          <a:p>
            <a:pPr algn="ctr">
              <a:spcBef>
                <a:spcPct val="30000"/>
              </a:spcBef>
            </a:pPr>
            <a:endParaRPr lang="en-US"/>
          </a:p>
        </p:txBody>
      </p:sp>
      <p:sp>
        <p:nvSpPr>
          <p:cNvPr id="159750" name="AutoShape 6"/>
          <p:cNvSpPr>
            <a:spLocks noChangeArrowheads="1"/>
          </p:cNvSpPr>
          <p:nvPr/>
        </p:nvSpPr>
        <p:spPr bwMode="auto">
          <a:xfrm>
            <a:off x="2133600" y="2667000"/>
            <a:ext cx="4038600" cy="990600"/>
          </a:xfrm>
          <a:prstGeom prst="wedgeRoundRectCallout">
            <a:avLst>
              <a:gd name="adj1" fmla="val 66981"/>
              <a:gd name="adj2" fmla="val 40065"/>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The wrecking ball is loosely attached to arm; could come loose and strike operator’s cab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DC69A57A-4DE7-4950-ADCF-ACC4CA97CCF6}" type="slidenum">
              <a:rPr lang="en-US"/>
              <a:pPr/>
              <a:t>19</a:t>
            </a:fld>
            <a:endParaRPr lang="en-US"/>
          </a:p>
        </p:txBody>
      </p:sp>
      <p:sp>
        <p:nvSpPr>
          <p:cNvPr id="167942" name="Text Box 6"/>
          <p:cNvSpPr txBox="1">
            <a:spLocks noChangeArrowheads="1"/>
          </p:cNvSpPr>
          <p:nvPr/>
        </p:nvSpPr>
        <p:spPr bwMode="auto">
          <a:xfrm>
            <a:off x="28575" y="6564313"/>
            <a:ext cx="4114800" cy="244475"/>
          </a:xfrm>
          <a:prstGeom prst="rect">
            <a:avLst/>
          </a:prstGeom>
          <a:noFill/>
          <a:ln w="9525">
            <a:noFill/>
            <a:miter lim="800000"/>
            <a:headEnd/>
            <a:tailEnd/>
          </a:ln>
          <a:effectLst/>
        </p:spPr>
        <p:txBody>
          <a:bodyPr>
            <a:spAutoFit/>
          </a:bodyPr>
          <a:lstStyle/>
          <a:p>
            <a:pPr>
              <a:spcBef>
                <a:spcPct val="50000"/>
              </a:spcBef>
            </a:pPr>
            <a:r>
              <a:rPr lang="en-US" sz="1000"/>
              <a:t>Source:  OSHA Region IV National Photo Archive</a:t>
            </a:r>
          </a:p>
        </p:txBody>
      </p:sp>
      <p:pic>
        <p:nvPicPr>
          <p:cNvPr id="167943" name="Picture 7" descr="Picture10"/>
          <p:cNvPicPr>
            <a:picLocks noChangeArrowheads="1"/>
          </p:cNvPicPr>
          <p:nvPr/>
        </p:nvPicPr>
        <p:blipFill>
          <a:blip r:embed="rId2" cstate="print"/>
          <a:srcRect/>
          <a:stretch>
            <a:fillRect/>
          </a:stretch>
        </p:blipFill>
        <p:spPr bwMode="auto">
          <a:xfrm>
            <a:off x="666750" y="1214438"/>
            <a:ext cx="7705725" cy="51276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r>
              <a:rPr lang="en-US">
                <a:solidFill>
                  <a:srgbClr val="FF3300"/>
                </a:solidFill>
              </a:rPr>
              <a:t>YES</a:t>
            </a:r>
          </a:p>
        </p:txBody>
      </p:sp>
      <p:sp>
        <p:nvSpPr>
          <p:cNvPr id="8" name="Slide Number Placeholder 4"/>
          <p:cNvSpPr>
            <a:spLocks noGrp="1"/>
          </p:cNvSpPr>
          <p:nvPr>
            <p:ph type="sldNum" sz="quarter" idx="12"/>
          </p:nvPr>
        </p:nvSpPr>
        <p:spPr/>
        <p:txBody>
          <a:bodyPr/>
          <a:lstStyle/>
          <a:p>
            <a:fld id="{7E6F3A5C-0673-4BFB-B598-345B98A531CC}" type="slidenum">
              <a:rPr lang="en-US"/>
              <a:pPr/>
              <a:t>2</a:t>
            </a:fld>
            <a:endParaRPr lang="en-US"/>
          </a:p>
        </p:txBody>
      </p:sp>
      <p:pic>
        <p:nvPicPr>
          <p:cNvPr id="90122" name="Picture 10" descr="photo192"/>
          <p:cNvPicPr>
            <a:picLocks noChangeArrowheads="1"/>
          </p:cNvPicPr>
          <p:nvPr/>
        </p:nvPicPr>
        <p:blipFill>
          <a:blip r:embed="rId3" cstate="print"/>
          <a:srcRect l="1328" r="830" b="1227"/>
          <a:stretch>
            <a:fillRect/>
          </a:stretch>
        </p:blipFill>
        <p:spPr bwMode="auto">
          <a:xfrm>
            <a:off x="666750" y="1214438"/>
            <a:ext cx="7696200" cy="5127625"/>
          </a:xfrm>
          <a:prstGeom prst="rect">
            <a:avLst/>
          </a:prstGeom>
          <a:solidFill>
            <a:srgbClr val="0000FF"/>
          </a:solidFill>
          <a:ln w="38100">
            <a:solidFill>
              <a:srgbClr val="FF3300"/>
            </a:solidFill>
            <a:miter lim="800000"/>
            <a:headEnd/>
            <a:tailEnd/>
          </a:ln>
        </p:spPr>
      </p:pic>
      <p:sp>
        <p:nvSpPr>
          <p:cNvPr id="90123" name="AutoShape 11"/>
          <p:cNvSpPr>
            <a:spLocks noChangeArrowheads="1"/>
          </p:cNvSpPr>
          <p:nvPr/>
        </p:nvSpPr>
        <p:spPr bwMode="auto">
          <a:xfrm>
            <a:off x="6248400" y="1219200"/>
            <a:ext cx="2438400" cy="990600"/>
          </a:xfrm>
          <a:prstGeom prst="wedgeRoundRectCallout">
            <a:avLst>
              <a:gd name="adj1" fmla="val -43750"/>
              <a:gd name="adj2" fmla="val 97755"/>
              <a:gd name="adj3" fmla="val 16667"/>
            </a:avLst>
          </a:prstGeom>
          <a:solidFill>
            <a:srgbClr val="EAEAEA"/>
          </a:solidFill>
          <a:ln w="19050">
            <a:solidFill>
              <a:srgbClr val="FF3300"/>
            </a:solidFill>
            <a:miter lim="800000"/>
            <a:headEnd/>
            <a:tailEnd/>
          </a:ln>
          <a:effectLst/>
        </p:spPr>
        <p:txBody>
          <a:bodyPr/>
          <a:lstStyle/>
          <a:p>
            <a:pPr algn="ctr"/>
            <a:r>
              <a:rPr lang="en-US" dirty="0">
                <a:solidFill>
                  <a:srgbClr val="002060"/>
                </a:solidFill>
              </a:rPr>
              <a:t>No protective system in this excavation.</a:t>
            </a:r>
          </a:p>
        </p:txBody>
      </p:sp>
      <p:sp>
        <p:nvSpPr>
          <p:cNvPr id="90124" name="AutoShape 12"/>
          <p:cNvSpPr>
            <a:spLocks noChangeArrowheads="1"/>
          </p:cNvSpPr>
          <p:nvPr/>
        </p:nvSpPr>
        <p:spPr bwMode="auto">
          <a:xfrm>
            <a:off x="838200" y="2057400"/>
            <a:ext cx="2286000" cy="1066800"/>
          </a:xfrm>
          <a:prstGeom prst="wedgeRoundRectCallout">
            <a:avLst>
              <a:gd name="adj1" fmla="val 85625"/>
              <a:gd name="adj2" fmla="val 56995"/>
              <a:gd name="adj3" fmla="val 16667"/>
            </a:avLst>
          </a:prstGeom>
          <a:solidFill>
            <a:srgbClr val="EAEAEA"/>
          </a:solidFill>
          <a:ln w="19050">
            <a:solidFill>
              <a:srgbClr val="FF3300"/>
            </a:solidFill>
            <a:miter lim="800000"/>
            <a:headEnd/>
            <a:tailEnd/>
          </a:ln>
          <a:effectLst/>
        </p:spPr>
        <p:txBody>
          <a:bodyPr/>
          <a:lstStyle/>
          <a:p>
            <a:pPr algn="ctr"/>
            <a:r>
              <a:rPr lang="en-US" dirty="0">
                <a:solidFill>
                  <a:srgbClr val="002060"/>
                </a:solidFill>
              </a:rPr>
              <a:t>Potential crushing hazard from overhead boulder</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lstStyle/>
          <a:p>
            <a:r>
              <a:rPr lang="en-US">
                <a:solidFill>
                  <a:srgbClr val="FF3300"/>
                </a:solidFill>
              </a:rPr>
              <a:t>YES</a:t>
            </a:r>
          </a:p>
        </p:txBody>
      </p:sp>
      <p:sp>
        <p:nvSpPr>
          <p:cNvPr id="7" name="Slide Number Placeholder 4"/>
          <p:cNvSpPr>
            <a:spLocks noGrp="1"/>
          </p:cNvSpPr>
          <p:nvPr>
            <p:ph type="sldNum" sz="quarter" idx="12"/>
          </p:nvPr>
        </p:nvSpPr>
        <p:spPr/>
        <p:txBody>
          <a:bodyPr/>
          <a:lstStyle/>
          <a:p>
            <a:fld id="{995E6FBF-C0CA-4074-9406-9FF7168B51E4}" type="slidenum">
              <a:rPr lang="en-US"/>
              <a:pPr/>
              <a:t>20</a:t>
            </a:fld>
            <a:endParaRPr lang="en-US"/>
          </a:p>
        </p:txBody>
      </p:sp>
      <p:pic>
        <p:nvPicPr>
          <p:cNvPr id="169991" name="Picture 7" descr="Picture11"/>
          <p:cNvPicPr>
            <a:picLocks noChangeArrowheads="1"/>
          </p:cNvPicPr>
          <p:nvPr/>
        </p:nvPicPr>
        <p:blipFill>
          <a:blip r:embed="rId2" cstate="print"/>
          <a:srcRect/>
          <a:stretch>
            <a:fillRect/>
          </a:stretch>
        </p:blipFill>
        <p:spPr bwMode="auto">
          <a:xfrm>
            <a:off x="666750" y="1214438"/>
            <a:ext cx="7705725" cy="5127625"/>
          </a:xfrm>
          <a:prstGeom prst="rect">
            <a:avLst/>
          </a:prstGeom>
          <a:noFill/>
        </p:spPr>
      </p:pic>
      <p:sp>
        <p:nvSpPr>
          <p:cNvPr id="169990" name="AutoShape 6"/>
          <p:cNvSpPr>
            <a:spLocks noChangeArrowheads="1"/>
          </p:cNvSpPr>
          <p:nvPr/>
        </p:nvSpPr>
        <p:spPr bwMode="auto">
          <a:xfrm>
            <a:off x="5257800" y="5105400"/>
            <a:ext cx="2743200" cy="990600"/>
          </a:xfrm>
          <a:prstGeom prst="wedgeRoundRectCallout">
            <a:avLst>
              <a:gd name="adj1" fmla="val -90278"/>
              <a:gd name="adj2" fmla="val -152083"/>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Unstable footing on scaffold by using concrete block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Caught In or Between - Topics</a:t>
            </a:r>
          </a:p>
        </p:txBody>
      </p:sp>
      <p:sp>
        <p:nvSpPr>
          <p:cNvPr id="3" name="Content Placeholder 2"/>
          <p:cNvSpPr>
            <a:spLocks noGrp="1"/>
          </p:cNvSpPr>
          <p:nvPr>
            <p:ph idx="1"/>
          </p:nvPr>
        </p:nvSpPr>
        <p:spPr/>
        <p:txBody>
          <a:bodyPr>
            <a:normAutofit fontScale="77500" lnSpcReduction="20000"/>
          </a:bodyPr>
          <a:lstStyle/>
          <a:p>
            <a:r>
              <a:rPr lang="en-US" sz="2800" b="1" dirty="0">
                <a:solidFill>
                  <a:schemeClr val="tx1"/>
                </a:solidFill>
                <a:latin typeface="+mn-lt"/>
                <a:ea typeface="+mn-ea"/>
                <a:cs typeface="+mn-cs"/>
              </a:rPr>
              <a:t>Identify common caught-in or between hazards</a:t>
            </a:r>
          </a:p>
          <a:p>
            <a:r>
              <a:rPr lang="en-US" sz="2800" b="1" dirty="0">
                <a:solidFill>
                  <a:schemeClr val="tx1"/>
                </a:solidFill>
                <a:latin typeface="+mn-lt"/>
                <a:ea typeface="+mn-ea"/>
                <a:cs typeface="+mn-cs"/>
              </a:rPr>
              <a:t>Describe types of caught-in or between hazards</a:t>
            </a:r>
          </a:p>
          <a:p>
            <a:r>
              <a:rPr lang="en-US" sz="2800" b="1" dirty="0">
                <a:solidFill>
                  <a:schemeClr val="tx1"/>
                </a:solidFill>
                <a:latin typeface="+mn-lt"/>
                <a:ea typeface="+mn-ea"/>
                <a:cs typeface="+mn-cs"/>
              </a:rPr>
              <a:t>Protect themselves from caught-in or  between hazards</a:t>
            </a:r>
          </a:p>
          <a:p>
            <a:r>
              <a:rPr lang="en-US" sz="2800" b="1" dirty="0">
                <a:solidFill>
                  <a:schemeClr val="tx1"/>
                </a:solidFill>
                <a:latin typeface="+mn-lt"/>
                <a:ea typeface="+mn-ea"/>
                <a:cs typeface="+mn-cs"/>
              </a:rPr>
              <a:t>Recognize employer requirements to protect workers from caught-in or -between hazards</a:t>
            </a:r>
            <a:endParaRPr lang="en-US" sz="2800" b="1" dirty="0"/>
          </a:p>
        </p:txBody>
      </p:sp>
      <p:sp>
        <p:nvSpPr>
          <p:cNvPr id="4" name="Slide Number Placeholder 3"/>
          <p:cNvSpPr>
            <a:spLocks noGrp="1"/>
          </p:cNvSpPr>
          <p:nvPr>
            <p:ph type="sldNum" sz="quarter" idx="12"/>
          </p:nvPr>
        </p:nvSpPr>
        <p:spPr/>
        <p:txBody>
          <a:bodyPr/>
          <a:lstStyle/>
          <a:p>
            <a:fld id="{B68D697E-AEA9-4587-81C6-DF5E6CE4B17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Caught In or Between</a:t>
            </a:r>
          </a:p>
        </p:txBody>
      </p:sp>
      <p:sp>
        <p:nvSpPr>
          <p:cNvPr id="2" name="Content Placeholder 1"/>
          <p:cNvSpPr>
            <a:spLocks noGrp="1"/>
          </p:cNvSpPr>
          <p:nvPr>
            <p:ph idx="1"/>
          </p:nvPr>
        </p:nvSpPr>
        <p:spPr/>
        <p:txBody>
          <a:bodyPr>
            <a:normAutofit/>
          </a:bodyPr>
          <a:lstStyle/>
          <a:p>
            <a:r>
              <a:rPr lang="en-US" dirty="0"/>
              <a:t>The key factor in deciding between a </a:t>
            </a:r>
            <a:r>
              <a:rPr lang="en-US" b="1" i="1" dirty="0"/>
              <a:t>Caught event </a:t>
            </a:r>
            <a:r>
              <a:rPr lang="en-US" i="1" dirty="0"/>
              <a:t>and a </a:t>
            </a:r>
            <a:r>
              <a:rPr lang="en-US" b="1" i="1" dirty="0"/>
              <a:t>Struck event </a:t>
            </a:r>
            <a:r>
              <a:rPr lang="en-US" i="1" dirty="0"/>
              <a:t>is whether the </a:t>
            </a:r>
            <a:r>
              <a:rPr lang="en-US" dirty="0"/>
              <a:t>impact of the object alone caused the injury. When the impact alone creates the injury, the event should be recorded as </a:t>
            </a:r>
            <a:r>
              <a:rPr lang="en-US" i="1" dirty="0"/>
              <a:t>Struck. When the injury is created more </a:t>
            </a:r>
            <a:r>
              <a:rPr lang="en-US" dirty="0"/>
              <a:t>as a result of crushing injuries between objects, the event should be recorded as </a:t>
            </a:r>
            <a:r>
              <a:rPr lang="en-US" i="1" dirty="0"/>
              <a:t>Caught.</a:t>
            </a:r>
            <a:endParaRPr lang="en-US" dirty="0"/>
          </a:p>
        </p:txBody>
      </p:sp>
      <p:sp>
        <p:nvSpPr>
          <p:cNvPr id="3" name="Slide Number Placeholder 2"/>
          <p:cNvSpPr>
            <a:spLocks noGrp="1"/>
          </p:cNvSpPr>
          <p:nvPr>
            <p:ph type="sldNum" sz="quarter" idx="12"/>
          </p:nvPr>
        </p:nvSpPr>
        <p:spPr/>
        <p:txBody>
          <a:bodyPr/>
          <a:lstStyle/>
          <a:p>
            <a:fld id="{B68D697E-AEA9-4587-81C6-DF5E6CE4B17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Caught In or Between Examples</a:t>
            </a:r>
          </a:p>
        </p:txBody>
      </p:sp>
      <p:sp>
        <p:nvSpPr>
          <p:cNvPr id="2" name="Content Placeholder 1"/>
          <p:cNvSpPr>
            <a:spLocks noGrp="1"/>
          </p:cNvSpPr>
          <p:nvPr>
            <p:ph idx="1"/>
          </p:nvPr>
        </p:nvSpPr>
        <p:spPr/>
        <p:txBody>
          <a:bodyPr>
            <a:normAutofit/>
          </a:bodyPr>
          <a:lstStyle/>
          <a:p>
            <a:r>
              <a:rPr lang="en-US" b="1" dirty="0"/>
              <a:t>Cave-ins</a:t>
            </a:r>
            <a:r>
              <a:rPr lang="en-US" dirty="0"/>
              <a:t> (trenching)</a:t>
            </a:r>
          </a:p>
          <a:p>
            <a:r>
              <a:rPr lang="en-US" dirty="0"/>
              <a:t>Being pulled into or </a:t>
            </a:r>
            <a:r>
              <a:rPr lang="en-US" b="1" dirty="0"/>
              <a:t>caught in machinery </a:t>
            </a:r>
            <a:r>
              <a:rPr lang="en-US" dirty="0"/>
              <a:t>and equipment (this includes strangulation as the</a:t>
            </a:r>
          </a:p>
          <a:p>
            <a:r>
              <a:rPr lang="en-US" dirty="0"/>
              <a:t>result of clothing caught in running machinery and equipment)</a:t>
            </a:r>
          </a:p>
          <a:p>
            <a:r>
              <a:rPr lang="en-US" dirty="0"/>
              <a:t>Being </a:t>
            </a:r>
            <a:r>
              <a:rPr lang="en-US" b="1" dirty="0"/>
              <a:t>compressed or crushed</a:t>
            </a:r>
            <a:r>
              <a:rPr lang="en-US" dirty="0"/>
              <a:t> between rolling, sliding, or shifting objects such as semi-trailers and a dock wall, or between a truck frame and a hydraulic bed that is lowering</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Cave-ins (trenching)</a:t>
            </a:r>
            <a:br>
              <a:rPr lang="en-US" dirty="0"/>
            </a:br>
            <a:endParaRPr lang="en-US" dirty="0"/>
          </a:p>
        </p:txBody>
      </p:sp>
      <p:sp>
        <p:nvSpPr>
          <p:cNvPr id="2" name="Content Placeholder 1"/>
          <p:cNvSpPr>
            <a:spLocks noGrp="1"/>
          </p:cNvSpPr>
          <p:nvPr>
            <p:ph idx="1"/>
          </p:nvPr>
        </p:nvSpPr>
        <p:spPr/>
        <p:txBody>
          <a:bodyPr/>
          <a:lstStyle/>
          <a:p>
            <a:r>
              <a:rPr lang="en-US" dirty="0"/>
              <a:t>An employee and a co-worker were working in a 9-foot deep excavation installing water pipes, when the south side of the excavation caved in on the employee and buried him. The employee was killed.</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Caught in Machinery</a:t>
            </a:r>
          </a:p>
        </p:txBody>
      </p:sp>
      <p:sp>
        <p:nvSpPr>
          <p:cNvPr id="2" name="Content Placeholder 1"/>
          <p:cNvSpPr>
            <a:spLocks noGrp="1"/>
          </p:cNvSpPr>
          <p:nvPr>
            <p:ph idx="1"/>
          </p:nvPr>
        </p:nvSpPr>
        <p:spPr/>
        <p:txBody>
          <a:bodyPr/>
          <a:lstStyle/>
          <a:p>
            <a:r>
              <a:rPr lang="en-US" dirty="0"/>
              <a:t>A worker was ripping a 6-inch piece of wood on an unguarded compound miter saw. His left thumb was caught in the saw and amputated.</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Compressed or Crushed</a:t>
            </a:r>
          </a:p>
        </p:txBody>
      </p:sp>
      <p:sp>
        <p:nvSpPr>
          <p:cNvPr id="2" name="Content Placeholder 1"/>
          <p:cNvSpPr>
            <a:spLocks noGrp="1"/>
          </p:cNvSpPr>
          <p:nvPr>
            <p:ph idx="1"/>
          </p:nvPr>
        </p:nvSpPr>
        <p:spPr/>
        <p:txBody>
          <a:bodyPr/>
          <a:lstStyle/>
          <a:p>
            <a:r>
              <a:rPr lang="en-US" dirty="0"/>
              <a:t>A worker was operating a road grader when the engine died and the vehicle began to roll toward a small ravine. The employee jumped off the grader but was pulled under the grader as it overturned. He was killed when he was crushed underneath the tires.</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What are the common types of caught-in or -between hazards in construction?</a:t>
            </a:r>
          </a:p>
        </p:txBody>
      </p:sp>
      <p:sp>
        <p:nvSpPr>
          <p:cNvPr id="2" name="Content Placeholder 1"/>
          <p:cNvSpPr>
            <a:spLocks noGrp="1"/>
          </p:cNvSpPr>
          <p:nvPr>
            <p:ph idx="1"/>
          </p:nvPr>
        </p:nvSpPr>
        <p:spPr/>
        <p:txBody>
          <a:bodyPr/>
          <a:lstStyle/>
          <a:p>
            <a:r>
              <a:rPr lang="en-US" dirty="0"/>
              <a:t>Machinery that has unguarded moving parts causing caught-in or -between incidents</a:t>
            </a:r>
          </a:p>
          <a:p>
            <a:r>
              <a:rPr lang="en-US" dirty="0"/>
              <a:t>Buried in or by</a:t>
            </a:r>
          </a:p>
          <a:p>
            <a:r>
              <a:rPr lang="en-US" dirty="0"/>
              <a:t>Pinned between</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700" dirty="0"/>
              <a:t>Machinery that has unguarded moving parts causing caught-in or -between incidents</a:t>
            </a:r>
            <a:br>
              <a:rPr lang="en-US" dirty="0"/>
            </a:br>
            <a:endParaRPr lang="en-US" dirty="0"/>
          </a:p>
        </p:txBody>
      </p:sp>
      <p:sp>
        <p:nvSpPr>
          <p:cNvPr id="2" name="Content Placeholder 1"/>
          <p:cNvSpPr>
            <a:spLocks noGrp="1"/>
          </p:cNvSpPr>
          <p:nvPr>
            <p:ph idx="1"/>
          </p:nvPr>
        </p:nvSpPr>
        <p:spPr/>
        <p:txBody>
          <a:bodyPr>
            <a:normAutofit/>
          </a:bodyPr>
          <a:lstStyle/>
          <a:p>
            <a:r>
              <a:rPr lang="en-US" dirty="0"/>
              <a:t>Almost all sites use machinery that has </a:t>
            </a:r>
            <a:r>
              <a:rPr lang="en-US" b="1" dirty="0"/>
              <a:t>moving or rotating parts</a:t>
            </a:r>
            <a:r>
              <a:rPr lang="en-US" dirty="0"/>
              <a:t> or that requires maintenance or repair at some point during construction. If machinery is not </a:t>
            </a:r>
            <a:r>
              <a:rPr lang="en-US" b="1" dirty="0"/>
              <a:t>properly guarded or de-energized</a:t>
            </a:r>
            <a:r>
              <a:rPr lang="en-US" dirty="0"/>
              <a:t> during maintenance or repair, injuries from caught-in or –between hazards may result, ranging from </a:t>
            </a:r>
            <a:r>
              <a:rPr lang="en-US" b="1" dirty="0"/>
              <a:t>amputations and fractures to death</a:t>
            </a:r>
            <a:r>
              <a:rPr lang="en-US" dirty="0"/>
              <a:t>.</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Buried In or By</a:t>
            </a:r>
            <a:br>
              <a:rPr lang="en-US" dirty="0"/>
            </a:br>
            <a:endParaRPr lang="en-US" dirty="0"/>
          </a:p>
        </p:txBody>
      </p:sp>
      <p:sp>
        <p:nvSpPr>
          <p:cNvPr id="2" name="Content Placeholder 1"/>
          <p:cNvSpPr>
            <a:spLocks noGrp="1"/>
          </p:cNvSpPr>
          <p:nvPr>
            <p:ph idx="1"/>
          </p:nvPr>
        </p:nvSpPr>
        <p:spPr/>
        <p:txBody>
          <a:bodyPr>
            <a:normAutofit/>
          </a:bodyPr>
          <a:lstStyle/>
          <a:p>
            <a:r>
              <a:rPr lang="en-US" dirty="0"/>
              <a:t>The major hazard related to buried in or by is cave-ins of </a:t>
            </a:r>
            <a:r>
              <a:rPr lang="en-US" b="1" dirty="0"/>
              <a:t>unprotected trenches and excavations</a:t>
            </a:r>
            <a:r>
              <a:rPr lang="en-US" dirty="0"/>
              <a:t>. Cave-ins crush or suffocate workers. In addition, trenches may contain hazardous atmospheres; workers can drown in water, sewage, or chemicals in the trenches; and if working around underground utilities, workers may also face burns, electrocution or explosions from steam, hot water, gas, or electricity.</a:t>
            </a:r>
          </a:p>
        </p:txBody>
      </p:sp>
      <p:sp>
        <p:nvSpPr>
          <p:cNvPr id="3" name="Slide Number Placeholder 2"/>
          <p:cNvSpPr>
            <a:spLocks noGrp="1"/>
          </p:cNvSpPr>
          <p:nvPr>
            <p:ph type="sldNum" sz="quarter" idx="12"/>
          </p:nvPr>
        </p:nvSpPr>
        <p:spPr/>
        <p:txBody>
          <a:bodyPr/>
          <a:lstStyle/>
          <a:p>
            <a:fld id="{B68D697E-AEA9-4587-81C6-DF5E6CE4B17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FB0B755B-7E37-4955-A1A9-D7821A4F8C1D}" type="slidenum">
              <a:rPr lang="en-US"/>
              <a:pPr/>
              <a:t>3</a:t>
            </a:fld>
            <a:endParaRPr lang="en-US"/>
          </a:p>
        </p:txBody>
      </p:sp>
      <p:sp>
        <p:nvSpPr>
          <p:cNvPr id="6148" name="Text Box 4"/>
          <p:cNvSpPr txBox="1">
            <a:spLocks noChangeArrowheads="1"/>
          </p:cNvSpPr>
          <p:nvPr/>
        </p:nvSpPr>
        <p:spPr bwMode="auto">
          <a:xfrm>
            <a:off x="76200" y="6545263"/>
            <a:ext cx="3276600" cy="244475"/>
          </a:xfrm>
          <a:prstGeom prst="rect">
            <a:avLst/>
          </a:prstGeom>
          <a:noFill/>
          <a:ln w="9525">
            <a:noFill/>
            <a:miter lim="800000"/>
            <a:headEnd/>
            <a:tailEnd/>
          </a:ln>
          <a:effectLst/>
        </p:spPr>
        <p:txBody>
          <a:bodyPr>
            <a:spAutoFit/>
          </a:bodyPr>
          <a:lstStyle/>
          <a:p>
            <a:pPr>
              <a:spcBef>
                <a:spcPct val="50000"/>
              </a:spcBef>
            </a:pPr>
            <a:r>
              <a:rPr lang="en-US" sz="1000"/>
              <a:t>Source:  Compacion Foundation (HCAdetejas.org)</a:t>
            </a:r>
          </a:p>
        </p:txBody>
      </p:sp>
      <p:pic>
        <p:nvPicPr>
          <p:cNvPr id="6150" name="Picture 6" descr="Picture2"/>
          <p:cNvPicPr>
            <a:picLocks noChangeArrowheads="1"/>
          </p:cNvPicPr>
          <p:nvPr/>
        </p:nvPicPr>
        <p:blipFill>
          <a:blip r:embed="rId3" cstate="print"/>
          <a:srcRect/>
          <a:stretch>
            <a:fillRect/>
          </a:stretch>
        </p:blipFill>
        <p:spPr bwMode="auto">
          <a:xfrm>
            <a:off x="666750" y="1214438"/>
            <a:ext cx="7705725" cy="51276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Pinned Between</a:t>
            </a:r>
            <a:br>
              <a:rPr lang="en-US" dirty="0"/>
            </a:br>
            <a:endParaRPr lang="en-US" dirty="0"/>
          </a:p>
        </p:txBody>
      </p:sp>
      <p:sp>
        <p:nvSpPr>
          <p:cNvPr id="2" name="Content Placeholder 1"/>
          <p:cNvSpPr>
            <a:spLocks noGrp="1"/>
          </p:cNvSpPr>
          <p:nvPr>
            <p:ph idx="1"/>
          </p:nvPr>
        </p:nvSpPr>
        <p:spPr/>
        <p:txBody>
          <a:bodyPr>
            <a:normAutofit/>
          </a:bodyPr>
          <a:lstStyle/>
          <a:p>
            <a:r>
              <a:rPr lang="en-US" dirty="0"/>
              <a:t>You can be </a:t>
            </a:r>
            <a:r>
              <a:rPr lang="en-US" b="1" dirty="0"/>
              <a:t>pinned between equipment and a solid object</a:t>
            </a:r>
            <a:r>
              <a:rPr lang="en-US" dirty="0"/>
              <a:t>, such as a wall or another piece of equipment; between materials being stacked or stored and a solid object, such as a wall or another piece of equipment; or between shoring and construction materials in a trench. These types of hazards can result in multiple broken bones, asphyxiation, or death.</a:t>
            </a:r>
          </a:p>
        </p:txBody>
      </p:sp>
      <p:sp>
        <p:nvSpPr>
          <p:cNvPr id="3" name="Slide Number Placeholder 2"/>
          <p:cNvSpPr>
            <a:spLocks noGrp="1"/>
          </p:cNvSpPr>
          <p:nvPr>
            <p:ph type="sldNum" sz="quarter" idx="12"/>
          </p:nvPr>
        </p:nvSpPr>
        <p:spPr/>
        <p:txBody>
          <a:bodyPr/>
          <a:lstStyle/>
          <a:p>
            <a:fld id="{B68D697E-AEA9-4587-81C6-DF5E6CE4B17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Use Machinery that is Properly Guarded</a:t>
            </a:r>
          </a:p>
        </p:txBody>
      </p:sp>
      <p:sp>
        <p:nvSpPr>
          <p:cNvPr id="2" name="Content Placeholder 1"/>
          <p:cNvSpPr>
            <a:spLocks noGrp="1"/>
          </p:cNvSpPr>
          <p:nvPr>
            <p:ph idx="1"/>
          </p:nvPr>
        </p:nvSpPr>
        <p:spPr/>
        <p:txBody>
          <a:bodyPr>
            <a:normAutofit lnSpcReduction="10000"/>
          </a:bodyPr>
          <a:lstStyle/>
          <a:p>
            <a:r>
              <a:rPr lang="en-US" b="1" dirty="0"/>
              <a:t>Never remove a safety guard when a tool is being used</a:t>
            </a:r>
            <a:r>
              <a:rPr lang="en-US" dirty="0"/>
              <a:t>. Hazardous moving parts of power tools and equipment need to be safeguarded. For example, belts, gears, shafts, pulleys, sprockets, spindles, drums, fly wheels, chains, or other reciprocating, rotating, or moving parts of equipment must be guarded if such parts are exposed to contact by workers. </a:t>
            </a:r>
          </a:p>
          <a:p>
            <a:r>
              <a:rPr lang="en-US" dirty="0"/>
              <a:t>Be sure to </a:t>
            </a:r>
            <a:r>
              <a:rPr lang="en-US" b="1" dirty="0"/>
              <a:t>avoid</a:t>
            </a:r>
            <a:r>
              <a:rPr lang="en-US" dirty="0"/>
              <a:t> wearing </a:t>
            </a:r>
            <a:r>
              <a:rPr lang="en-US" b="1" dirty="0"/>
              <a:t>loose clothing </a:t>
            </a:r>
            <a:r>
              <a:rPr lang="en-US" dirty="0"/>
              <a:t>or </a:t>
            </a:r>
            <a:r>
              <a:rPr lang="en-US" b="1" dirty="0"/>
              <a:t>jewelry </a:t>
            </a:r>
            <a:r>
              <a:rPr lang="en-US" dirty="0"/>
              <a:t>that can be caught in moving parts.</a:t>
            </a:r>
          </a:p>
        </p:txBody>
      </p:sp>
      <p:sp>
        <p:nvSpPr>
          <p:cNvPr id="3" name="Slide Number Placeholder 2"/>
          <p:cNvSpPr>
            <a:spLocks noGrp="1"/>
          </p:cNvSpPr>
          <p:nvPr>
            <p:ph type="sldNum" sz="quarter" idx="12"/>
          </p:nvPr>
        </p:nvSpPr>
        <p:spPr/>
        <p:txBody>
          <a:bodyPr/>
          <a:lstStyle/>
          <a:p>
            <a:fld id="{B68D697E-AEA9-4587-81C6-DF5E6CE4B17F}" type="slidenum">
              <a:rPr lang="en-US" smtClean="0"/>
              <a:pPr/>
              <a:t>31</a:t>
            </a:fld>
            <a:endParaRPr lang="en-US"/>
          </a:p>
        </p:txBody>
      </p:sp>
      <p:sp>
        <p:nvSpPr>
          <p:cNvPr id="6" name="Rectangle 5"/>
          <p:cNvSpPr/>
          <p:nvPr/>
        </p:nvSpPr>
        <p:spPr>
          <a:xfrm>
            <a:off x="4038600" y="6019800"/>
            <a:ext cx="4553956" cy="542330"/>
          </a:xfrm>
          <a:prstGeom prst="rect">
            <a:avLst/>
          </a:prstGeom>
          <a:noFill/>
        </p:spPr>
        <p:txBody>
          <a:bodyPr wrap="none" lIns="91440" tIns="45720" rIns="91440" bIns="45720">
            <a:prstTxWarp prst="textChevronInverted">
              <a:avLst/>
            </a:prstTxWarp>
            <a:spAutoFit/>
            <a:scene3d>
              <a:camera prst="orthographicFront"/>
              <a:lightRig rig="threePt" dir="t"/>
            </a:scene3d>
            <a:sp3d extrusionH="57150">
              <a:bevelT w="38100" h="38100" prst="relaxedInset"/>
            </a:sp3d>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 Yourself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Use Other Methods to Ensure that Machinery Is Sufficiently Supported, Secured or Otherwise Made Safe</a:t>
            </a:r>
          </a:p>
        </p:txBody>
      </p:sp>
      <p:sp>
        <p:nvSpPr>
          <p:cNvPr id="2" name="Content Placeholder 1"/>
          <p:cNvSpPr>
            <a:spLocks noGrp="1"/>
          </p:cNvSpPr>
          <p:nvPr>
            <p:ph idx="1"/>
          </p:nvPr>
        </p:nvSpPr>
        <p:spPr/>
        <p:txBody>
          <a:bodyPr>
            <a:normAutofit fontScale="77500" lnSpcReduction="20000"/>
          </a:bodyPr>
          <a:lstStyle/>
          <a:p>
            <a:endParaRPr lang="en-US" b="1" dirty="0"/>
          </a:p>
          <a:p>
            <a:r>
              <a:rPr lang="en-US" dirty="0"/>
              <a:t>Make sure that your </a:t>
            </a:r>
            <a:r>
              <a:rPr lang="en-US" b="1" dirty="0"/>
              <a:t>equipment is de-energized </a:t>
            </a:r>
            <a:r>
              <a:rPr lang="en-US" dirty="0"/>
              <a:t>and cannot be started accidentally. </a:t>
            </a:r>
          </a:p>
          <a:p>
            <a:r>
              <a:rPr lang="en-US" b="1" dirty="0"/>
              <a:t>Disconnect tools</a:t>
            </a:r>
            <a:r>
              <a:rPr lang="en-US" dirty="0"/>
              <a:t> when not in use, before servicing, and when changing accessories such as blades, bits, and cutters. </a:t>
            </a:r>
          </a:p>
          <a:p>
            <a:r>
              <a:rPr lang="en-US" b="1" dirty="0"/>
              <a:t>Turn off vehicles before you do maintenance </a:t>
            </a:r>
            <a:r>
              <a:rPr lang="en-US" dirty="0"/>
              <a:t>or repair work. If possible, lock out the power source to the equipment. The type of power source may be electric, pneumatic, liquid fuel, hydraulic, or powder-actuated. </a:t>
            </a:r>
          </a:p>
          <a:p>
            <a:r>
              <a:rPr lang="en-US" b="1" dirty="0"/>
              <a:t>Lower or block</a:t>
            </a:r>
            <a:r>
              <a:rPr lang="en-US" dirty="0"/>
              <a:t> the blades of bulldozers, scrapers, and similar equipment </a:t>
            </a:r>
            <a:r>
              <a:rPr lang="en-US" b="1" dirty="0"/>
              <a:t>before</a:t>
            </a:r>
            <a:r>
              <a:rPr lang="en-US" dirty="0"/>
              <a:t> you make repairs or when the equipment is not in use.</a:t>
            </a:r>
            <a:endParaRPr lang="en-US" b="1" dirty="0"/>
          </a:p>
          <a:p>
            <a:endParaRPr lang="en-US" dirty="0"/>
          </a:p>
        </p:txBody>
      </p:sp>
      <p:sp>
        <p:nvSpPr>
          <p:cNvPr id="3" name="Slide Number Placeholder 2"/>
          <p:cNvSpPr>
            <a:spLocks noGrp="1"/>
          </p:cNvSpPr>
          <p:nvPr>
            <p:ph type="sldNum" sz="quarter" idx="12"/>
          </p:nvPr>
        </p:nvSpPr>
        <p:spPr/>
        <p:txBody>
          <a:bodyPr/>
          <a:lstStyle/>
          <a:p>
            <a:fld id="{B68D697E-AEA9-4587-81C6-DF5E6CE4B17F}" type="slidenum">
              <a:rPr lang="en-US" smtClean="0"/>
              <a:pPr/>
              <a:t>32</a:t>
            </a:fld>
            <a:endParaRPr lang="en-US"/>
          </a:p>
        </p:txBody>
      </p:sp>
      <p:sp>
        <p:nvSpPr>
          <p:cNvPr id="6" name="Rectangle 5"/>
          <p:cNvSpPr/>
          <p:nvPr/>
        </p:nvSpPr>
        <p:spPr>
          <a:xfrm>
            <a:off x="4038600" y="6019800"/>
            <a:ext cx="4553956" cy="542330"/>
          </a:xfrm>
          <a:prstGeom prst="rect">
            <a:avLst/>
          </a:prstGeom>
          <a:noFill/>
        </p:spPr>
        <p:txBody>
          <a:bodyPr wrap="none" lIns="91440" tIns="45720" rIns="91440" bIns="45720">
            <a:prstTxWarp prst="textChevronInverted">
              <a:avLst/>
            </a:prstTxWarp>
            <a:spAutoFit/>
            <a:scene3d>
              <a:camera prst="orthographicFront"/>
              <a:lightRig rig="threePt" dir="t"/>
            </a:scene3d>
            <a:sp3d extrusionH="57150">
              <a:bevelT w="38100" h="38100" prst="relaxedInset"/>
            </a:sp3d>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 Yourself</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Protect Yourself from Being Pinned Between Equipment, Materials, or Other Objects</a:t>
            </a:r>
          </a:p>
        </p:txBody>
      </p:sp>
      <p:sp>
        <p:nvSpPr>
          <p:cNvPr id="2" name="Content Placeholder 1"/>
          <p:cNvSpPr>
            <a:spLocks noGrp="1"/>
          </p:cNvSpPr>
          <p:nvPr>
            <p:ph idx="1"/>
          </p:nvPr>
        </p:nvSpPr>
        <p:spPr/>
        <p:txBody>
          <a:bodyPr>
            <a:normAutofit fontScale="85000" lnSpcReduction="10000"/>
          </a:bodyPr>
          <a:lstStyle/>
          <a:p>
            <a:r>
              <a:rPr lang="en-US" b="1" dirty="0"/>
              <a:t>BE AWARE </a:t>
            </a:r>
            <a:r>
              <a:rPr lang="en-US" dirty="0"/>
              <a:t>at all times of the equipment around</a:t>
            </a:r>
          </a:p>
          <a:p>
            <a:r>
              <a:rPr lang="en-US" dirty="0"/>
              <a:t>you and stay a safe distance from it.</a:t>
            </a:r>
          </a:p>
          <a:p>
            <a:r>
              <a:rPr lang="en-US" b="1" dirty="0"/>
              <a:t>Never place yourself between</a:t>
            </a:r>
            <a:r>
              <a:rPr lang="en-US" dirty="0"/>
              <a:t> moving materials and an immovable structure, vehicle, or stacked materials</a:t>
            </a:r>
          </a:p>
          <a:p>
            <a:r>
              <a:rPr lang="en-US" dirty="0"/>
              <a:t>Make sure that all </a:t>
            </a:r>
            <a:r>
              <a:rPr lang="en-US" b="1" dirty="0"/>
              <a:t>loads</a:t>
            </a:r>
            <a:r>
              <a:rPr lang="en-US" dirty="0"/>
              <a:t> carried by equipment are </a:t>
            </a:r>
            <a:r>
              <a:rPr lang="en-US" b="1" dirty="0"/>
              <a:t>stable and secured</a:t>
            </a:r>
          </a:p>
          <a:p>
            <a:r>
              <a:rPr lang="en-US" b="1" dirty="0"/>
              <a:t>Stay out of the swing radius</a:t>
            </a:r>
            <a:r>
              <a:rPr lang="en-US" dirty="0"/>
              <a:t> of cranes and other equipment.</a:t>
            </a:r>
          </a:p>
          <a:p>
            <a:r>
              <a:rPr lang="en-US" b="1" dirty="0"/>
              <a:t>Wear a seatbelt</a:t>
            </a:r>
            <a:r>
              <a:rPr lang="en-US" dirty="0"/>
              <a:t>, if required, to avoid being thrown from a vehicle and then potentially being crushed by the vehicle if it tips over.</a:t>
            </a:r>
          </a:p>
          <a:p>
            <a:endParaRPr lang="en-US" dirty="0"/>
          </a:p>
        </p:txBody>
      </p:sp>
      <p:sp>
        <p:nvSpPr>
          <p:cNvPr id="3" name="Slide Number Placeholder 2"/>
          <p:cNvSpPr>
            <a:spLocks noGrp="1"/>
          </p:cNvSpPr>
          <p:nvPr>
            <p:ph type="sldNum" sz="quarter" idx="12"/>
          </p:nvPr>
        </p:nvSpPr>
        <p:spPr/>
        <p:txBody>
          <a:bodyPr/>
          <a:lstStyle/>
          <a:p>
            <a:fld id="{B68D697E-AEA9-4587-81C6-DF5E6CE4B17F}" type="slidenum">
              <a:rPr lang="en-US" smtClean="0"/>
              <a:pPr/>
              <a:t>33</a:t>
            </a:fld>
            <a:endParaRPr lang="en-US"/>
          </a:p>
        </p:txBody>
      </p:sp>
      <p:sp>
        <p:nvSpPr>
          <p:cNvPr id="5" name="Rectangle 4"/>
          <p:cNvSpPr/>
          <p:nvPr/>
        </p:nvSpPr>
        <p:spPr>
          <a:xfrm>
            <a:off x="4038600" y="6019800"/>
            <a:ext cx="4553956" cy="542330"/>
          </a:xfrm>
          <a:prstGeom prst="rect">
            <a:avLst/>
          </a:prstGeom>
          <a:noFill/>
        </p:spPr>
        <p:txBody>
          <a:bodyPr wrap="none" lIns="91440" tIns="45720" rIns="91440" bIns="45720">
            <a:prstTxWarp prst="textChevronInverted">
              <a:avLst/>
            </a:prstTxWarp>
            <a:spAutoFit/>
            <a:scene3d>
              <a:camera prst="orthographicFront"/>
              <a:lightRig rig="threePt" dir="t"/>
            </a:scene3d>
            <a:sp3d extrusionH="57150">
              <a:bevelT w="38100" h="38100" prst="relaxedInset"/>
            </a:sp3d>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 Yourself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Protect Yourself on Excavation Sites</a:t>
            </a:r>
          </a:p>
        </p:txBody>
      </p:sp>
      <p:sp>
        <p:nvSpPr>
          <p:cNvPr id="2" name="Content Placeholder 1"/>
          <p:cNvSpPr>
            <a:spLocks noGrp="1"/>
          </p:cNvSpPr>
          <p:nvPr>
            <p:ph idx="1"/>
          </p:nvPr>
        </p:nvSpPr>
        <p:spPr/>
        <p:txBody>
          <a:bodyPr>
            <a:normAutofit lnSpcReduction="10000"/>
          </a:bodyPr>
          <a:lstStyle/>
          <a:p>
            <a:r>
              <a:rPr lang="en-US" dirty="0"/>
              <a:t>Do not work in an unprotected trench that is </a:t>
            </a:r>
            <a:r>
              <a:rPr lang="en-US" b="1" dirty="0"/>
              <a:t>5 feet deep or more.</a:t>
            </a:r>
            <a:r>
              <a:rPr lang="en-US" dirty="0"/>
              <a:t> The type of protection may be one of the following:</a:t>
            </a:r>
          </a:p>
          <a:p>
            <a:pPr lvl="1"/>
            <a:r>
              <a:rPr lang="en-US" b="1" dirty="0"/>
              <a:t>Sloping or benching.</a:t>
            </a:r>
            <a:r>
              <a:rPr lang="en-US" dirty="0"/>
              <a:t> Sloping is cutting back the sides of the trench to a safe angle so it won’t collapse. Benching uses a series of steps that approximate the safe sloping angle. The angle depends on the soil type.</a:t>
            </a:r>
          </a:p>
          <a:p>
            <a:pPr lvl="1"/>
            <a:r>
              <a:rPr lang="en-US" b="1" dirty="0"/>
              <a:t>Trench box or shield. </a:t>
            </a:r>
            <a:r>
              <a:rPr lang="en-US" dirty="0"/>
              <a:t>These do not prevent cave-ins but protect the workers who are in them if a cave-in happens.</a:t>
            </a:r>
          </a:p>
          <a:p>
            <a:pPr lvl="1"/>
            <a:r>
              <a:rPr lang="en-US" b="1" dirty="0"/>
              <a:t>Shoring.</a:t>
            </a:r>
            <a:r>
              <a:rPr lang="en-US" dirty="0"/>
              <a:t> Shoring are wooden structures or mechanical or hydraulic systems that support the sides of an excavation.</a:t>
            </a:r>
          </a:p>
          <a:p>
            <a:endParaRPr lang="en-US" dirty="0"/>
          </a:p>
        </p:txBody>
      </p:sp>
      <p:sp>
        <p:nvSpPr>
          <p:cNvPr id="3" name="Slide Number Placeholder 2"/>
          <p:cNvSpPr>
            <a:spLocks noGrp="1"/>
          </p:cNvSpPr>
          <p:nvPr>
            <p:ph type="sldNum" sz="quarter" idx="12"/>
          </p:nvPr>
        </p:nvSpPr>
        <p:spPr/>
        <p:txBody>
          <a:bodyPr/>
          <a:lstStyle/>
          <a:p>
            <a:fld id="{B68D697E-AEA9-4587-81C6-DF5E6CE4B17F}" type="slidenum">
              <a:rPr lang="en-US" smtClean="0"/>
              <a:pPr/>
              <a:t>34</a:t>
            </a:fld>
            <a:endParaRPr lang="en-US"/>
          </a:p>
        </p:txBody>
      </p:sp>
      <p:sp>
        <p:nvSpPr>
          <p:cNvPr id="6" name="Rectangle 5"/>
          <p:cNvSpPr/>
          <p:nvPr/>
        </p:nvSpPr>
        <p:spPr>
          <a:xfrm>
            <a:off x="4038600" y="6019800"/>
            <a:ext cx="4553956" cy="542330"/>
          </a:xfrm>
          <a:prstGeom prst="rect">
            <a:avLst/>
          </a:prstGeom>
          <a:noFill/>
        </p:spPr>
        <p:txBody>
          <a:bodyPr wrap="none" lIns="91440" tIns="45720" rIns="91440" bIns="45720">
            <a:prstTxWarp prst="textChevronInverted">
              <a:avLst/>
            </a:prstTxWarp>
            <a:spAutoFit/>
            <a:scene3d>
              <a:camera prst="orthographicFront"/>
              <a:lightRig rig="threePt" dir="t"/>
            </a:scene3d>
            <a:sp3d extrusionH="57150">
              <a:bevelT w="38100" h="38100" prst="relaxedInset"/>
            </a:sp3d>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 Yourself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Protect Yourself on Excavation Sites</a:t>
            </a:r>
          </a:p>
        </p:txBody>
      </p:sp>
      <p:sp>
        <p:nvSpPr>
          <p:cNvPr id="2" name="Content Placeholder 1"/>
          <p:cNvSpPr>
            <a:spLocks noGrp="1"/>
          </p:cNvSpPr>
          <p:nvPr>
            <p:ph idx="1"/>
          </p:nvPr>
        </p:nvSpPr>
        <p:spPr/>
        <p:txBody>
          <a:bodyPr/>
          <a:lstStyle/>
          <a:p>
            <a:r>
              <a:rPr lang="en-US" dirty="0"/>
              <a:t>Enter or exit a trench or excavation only by using a ladder, stairway or properly designed ramp that is placed within the protected area of the trench.</a:t>
            </a:r>
          </a:p>
          <a:p>
            <a:r>
              <a:rPr lang="en-US" b="1" dirty="0"/>
              <a:t>Do not work outside of the confines of the protection system!</a:t>
            </a:r>
          </a:p>
          <a:p>
            <a:endParaRPr lang="en-US" dirty="0"/>
          </a:p>
        </p:txBody>
      </p:sp>
      <p:sp>
        <p:nvSpPr>
          <p:cNvPr id="3" name="Slide Number Placeholder 2"/>
          <p:cNvSpPr>
            <a:spLocks noGrp="1"/>
          </p:cNvSpPr>
          <p:nvPr>
            <p:ph type="sldNum" sz="quarter" idx="12"/>
          </p:nvPr>
        </p:nvSpPr>
        <p:spPr/>
        <p:txBody>
          <a:bodyPr/>
          <a:lstStyle/>
          <a:p>
            <a:fld id="{B68D697E-AEA9-4587-81C6-DF5E6CE4B17F}" type="slidenum">
              <a:rPr lang="en-US" smtClean="0"/>
              <a:pPr/>
              <a:t>35</a:t>
            </a:fld>
            <a:endParaRPr lang="en-US"/>
          </a:p>
        </p:txBody>
      </p:sp>
      <p:sp>
        <p:nvSpPr>
          <p:cNvPr id="6" name="Rectangle 5"/>
          <p:cNvSpPr/>
          <p:nvPr/>
        </p:nvSpPr>
        <p:spPr>
          <a:xfrm>
            <a:off x="4038600" y="6019800"/>
            <a:ext cx="4553956" cy="542330"/>
          </a:xfrm>
          <a:prstGeom prst="rect">
            <a:avLst/>
          </a:prstGeom>
          <a:noFill/>
        </p:spPr>
        <p:txBody>
          <a:bodyPr wrap="none" lIns="91440" tIns="45720" rIns="91440" bIns="45720">
            <a:prstTxWarp prst="textChevronInverted">
              <a:avLst/>
            </a:prstTxWarp>
            <a:spAutoFit/>
            <a:scene3d>
              <a:camera prst="orthographicFront"/>
              <a:lightRig rig="threePt" dir="t"/>
            </a:scene3d>
            <a:sp3d extrusionH="57150">
              <a:bevelT w="38100" h="38100" prst="relaxedInset"/>
            </a:sp3d>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 Yourself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a:t>
            </a:r>
          </a:p>
        </p:txBody>
      </p:sp>
      <p:sp>
        <p:nvSpPr>
          <p:cNvPr id="2" name="Content Placeholder 1"/>
          <p:cNvSpPr>
            <a:spLocks noGrp="1"/>
          </p:cNvSpPr>
          <p:nvPr>
            <p:ph idx="1"/>
          </p:nvPr>
        </p:nvSpPr>
        <p:spPr/>
        <p:txBody>
          <a:bodyPr/>
          <a:lstStyle/>
          <a:p>
            <a:r>
              <a:rPr lang="en-US" dirty="0"/>
              <a:t>Make sure you have the proper training on the equipment and hazards of your job so that you can do your work safely.</a:t>
            </a:r>
          </a:p>
        </p:txBody>
      </p:sp>
      <p:sp>
        <p:nvSpPr>
          <p:cNvPr id="3" name="Slide Number Placeholder 2"/>
          <p:cNvSpPr>
            <a:spLocks noGrp="1"/>
          </p:cNvSpPr>
          <p:nvPr>
            <p:ph type="sldNum" sz="quarter" idx="12"/>
          </p:nvPr>
        </p:nvSpPr>
        <p:spPr/>
        <p:txBody>
          <a:bodyPr/>
          <a:lstStyle/>
          <a:p>
            <a:fld id="{B68D697E-AEA9-4587-81C6-DF5E6CE4B17F}" type="slidenum">
              <a:rPr lang="en-US" smtClean="0"/>
              <a:pPr/>
              <a:t>36</a:t>
            </a:fld>
            <a:endParaRPr lang="en-US"/>
          </a:p>
        </p:txBody>
      </p:sp>
      <p:sp>
        <p:nvSpPr>
          <p:cNvPr id="5" name="Rectangle 4"/>
          <p:cNvSpPr/>
          <p:nvPr/>
        </p:nvSpPr>
        <p:spPr>
          <a:xfrm>
            <a:off x="4038600" y="6019800"/>
            <a:ext cx="4553956" cy="542330"/>
          </a:xfrm>
          <a:prstGeom prst="rect">
            <a:avLst/>
          </a:prstGeom>
          <a:noFill/>
        </p:spPr>
        <p:txBody>
          <a:bodyPr wrap="none" lIns="91440" tIns="45720" rIns="91440" bIns="45720">
            <a:prstTxWarp prst="textChevronInverted">
              <a:avLst/>
            </a:prstTxWarp>
            <a:spAutoFit/>
            <a:scene3d>
              <a:camera prst="orthographicFront"/>
              <a:lightRig rig="threePt" dir="t"/>
            </a:scene3d>
            <a:sp3d extrusionH="57150">
              <a:bevelT w="38100" h="38100" prst="relaxedInset"/>
            </a:sp3d>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Protect Yourself</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91" y="553454"/>
            <a:ext cx="7471910" cy="1275346"/>
          </a:xfrm>
        </p:spPr>
        <p:txBody>
          <a:bodyPr>
            <a:noAutofit/>
          </a:bodyPr>
          <a:lstStyle/>
          <a:p>
            <a:r>
              <a:rPr lang="en-US" sz="2800" dirty="0"/>
              <a:t>What is my employer required to do to protect workers from caught-in or –between hazards?</a:t>
            </a:r>
          </a:p>
        </p:txBody>
      </p:sp>
      <p:sp>
        <p:nvSpPr>
          <p:cNvPr id="2" name="Content Placeholder 1"/>
          <p:cNvSpPr>
            <a:spLocks noGrp="1"/>
          </p:cNvSpPr>
          <p:nvPr>
            <p:ph idx="1"/>
          </p:nvPr>
        </p:nvSpPr>
        <p:spPr/>
        <p:txBody>
          <a:bodyPr>
            <a:normAutofit/>
          </a:bodyPr>
          <a:lstStyle/>
          <a:p>
            <a:r>
              <a:rPr lang="en-US" dirty="0"/>
              <a:t>Provide guards on power tools and other equipment with moving parts.</a:t>
            </a:r>
          </a:p>
          <a:p>
            <a:r>
              <a:rPr lang="en-US" dirty="0"/>
              <a:t>Support, secure or otherwise make safe equipment having parts that workers could be caught between.</a:t>
            </a:r>
          </a:p>
          <a:p>
            <a:r>
              <a:rPr lang="en-US" dirty="0"/>
              <a:t>Take measures to prevent workers from being crushed by heavy equipment that tips over.</a:t>
            </a:r>
          </a:p>
          <a:p>
            <a:r>
              <a:rPr lang="en-US" dirty="0"/>
              <a:t>Take measures to prevent workers from being pinned between equipment and a solid object.</a:t>
            </a:r>
          </a:p>
        </p:txBody>
      </p:sp>
      <p:sp>
        <p:nvSpPr>
          <p:cNvPr id="3" name="Slide Number Placeholder 2"/>
          <p:cNvSpPr>
            <a:spLocks noGrp="1"/>
          </p:cNvSpPr>
          <p:nvPr>
            <p:ph type="sldNum" sz="quarter" idx="12"/>
          </p:nvPr>
        </p:nvSpPr>
        <p:spPr/>
        <p:txBody>
          <a:bodyPr/>
          <a:lstStyle/>
          <a:p>
            <a:fld id="{B68D697E-AEA9-4587-81C6-DF5E6CE4B17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3471" y="381000"/>
            <a:ext cx="6731364" cy="1447800"/>
          </a:xfrm>
        </p:spPr>
        <p:txBody>
          <a:bodyPr>
            <a:noAutofit/>
          </a:bodyPr>
          <a:lstStyle/>
          <a:p>
            <a:r>
              <a:rPr lang="en-US" sz="2800" dirty="0"/>
              <a:t>What is my employer required to do to protect workers from caught-in or –between hazards?</a:t>
            </a:r>
          </a:p>
        </p:txBody>
      </p:sp>
      <p:sp>
        <p:nvSpPr>
          <p:cNvPr id="2" name="Content Placeholder 1"/>
          <p:cNvSpPr>
            <a:spLocks noGrp="1"/>
          </p:cNvSpPr>
          <p:nvPr>
            <p:ph idx="1"/>
          </p:nvPr>
        </p:nvSpPr>
        <p:spPr/>
        <p:txBody>
          <a:bodyPr>
            <a:normAutofit lnSpcReduction="10000"/>
          </a:bodyPr>
          <a:lstStyle/>
          <a:p>
            <a:r>
              <a:rPr lang="en-US" dirty="0"/>
              <a:t>Provide protection for workers during trenching and excavation work.</a:t>
            </a:r>
          </a:p>
          <a:p>
            <a:r>
              <a:rPr lang="en-US" dirty="0"/>
              <a:t>Provide means to avoid the collapse of structures scaffolds.</a:t>
            </a:r>
          </a:p>
          <a:p>
            <a:r>
              <a:rPr lang="en-US" dirty="0"/>
              <a:t>Provide means to avoid workers’ being crushed by collapsing walls during demolition or other construction activities.</a:t>
            </a:r>
          </a:p>
          <a:p>
            <a:r>
              <a:rPr lang="it-IT" b="1" dirty="0"/>
              <a:t>Designate a competent person.</a:t>
            </a:r>
          </a:p>
          <a:p>
            <a:r>
              <a:rPr lang="en-US" dirty="0"/>
              <a:t>Provide training for workers.</a:t>
            </a:r>
          </a:p>
          <a:p>
            <a:endParaRPr lang="en-US" dirty="0"/>
          </a:p>
        </p:txBody>
      </p:sp>
      <p:sp>
        <p:nvSpPr>
          <p:cNvPr id="3" name="Slide Number Placeholder 2"/>
          <p:cNvSpPr>
            <a:spLocks noGrp="1"/>
          </p:cNvSpPr>
          <p:nvPr>
            <p:ph type="sldNum" sz="quarter" idx="12"/>
          </p:nvPr>
        </p:nvSpPr>
        <p:spPr/>
        <p:txBody>
          <a:bodyPr/>
          <a:lstStyle/>
          <a:p>
            <a:fld id="{B68D697E-AEA9-4587-81C6-DF5E6CE4B17F}" type="slidenum">
              <a:rPr lang="en-US" smtClean="0"/>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lstStyle/>
          <a:p>
            <a:r>
              <a:rPr lang="en-US">
                <a:solidFill>
                  <a:srgbClr val="FF3300"/>
                </a:solidFill>
              </a:rPr>
              <a:t>YES</a:t>
            </a:r>
          </a:p>
        </p:txBody>
      </p:sp>
      <p:sp>
        <p:nvSpPr>
          <p:cNvPr id="7" name="Slide Number Placeholder 4"/>
          <p:cNvSpPr>
            <a:spLocks noGrp="1"/>
          </p:cNvSpPr>
          <p:nvPr>
            <p:ph type="sldNum" sz="quarter" idx="12"/>
          </p:nvPr>
        </p:nvSpPr>
        <p:spPr/>
        <p:txBody>
          <a:bodyPr/>
          <a:lstStyle/>
          <a:p>
            <a:fld id="{46DF1355-0FAE-4003-8BE2-B99A0052602E}" type="slidenum">
              <a:rPr lang="en-US"/>
              <a:pPr/>
              <a:t>4</a:t>
            </a:fld>
            <a:endParaRPr lang="en-US"/>
          </a:p>
        </p:txBody>
      </p:sp>
      <p:pic>
        <p:nvPicPr>
          <p:cNvPr id="95238" name="Picture 6" descr="Picture3"/>
          <p:cNvPicPr>
            <a:picLocks noChangeArrowheads="1"/>
          </p:cNvPicPr>
          <p:nvPr/>
        </p:nvPicPr>
        <p:blipFill>
          <a:blip r:embed="rId3" cstate="print"/>
          <a:srcRect/>
          <a:stretch>
            <a:fillRect/>
          </a:stretch>
        </p:blipFill>
        <p:spPr bwMode="auto">
          <a:xfrm>
            <a:off x="666750" y="1214438"/>
            <a:ext cx="7705725" cy="5127625"/>
          </a:xfrm>
          <a:prstGeom prst="rect">
            <a:avLst/>
          </a:prstGeom>
          <a:noFill/>
        </p:spPr>
      </p:pic>
      <p:sp>
        <p:nvSpPr>
          <p:cNvPr id="95237" name="AutoShape 5"/>
          <p:cNvSpPr>
            <a:spLocks noChangeArrowheads="1"/>
          </p:cNvSpPr>
          <p:nvPr/>
        </p:nvSpPr>
        <p:spPr bwMode="auto">
          <a:xfrm>
            <a:off x="762000" y="1295400"/>
            <a:ext cx="2743200" cy="1600200"/>
          </a:xfrm>
          <a:prstGeom prst="wedgeRoundRectCallout">
            <a:avLst>
              <a:gd name="adj1" fmla="val 90741"/>
              <a:gd name="adj2" fmla="val 69046"/>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Caught-in hazards occur when a worker could be caught inside of or in between different objects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948417C2-1ACF-4404-89FB-7D8BE588A14F}" type="slidenum">
              <a:rPr lang="en-US"/>
              <a:pPr/>
              <a:t>5</a:t>
            </a:fld>
            <a:endParaRPr lang="en-US"/>
          </a:p>
        </p:txBody>
      </p:sp>
      <p:sp>
        <p:nvSpPr>
          <p:cNvPr id="185347" name="Text Box 3"/>
          <p:cNvSpPr txBox="1">
            <a:spLocks noChangeArrowheads="1"/>
          </p:cNvSpPr>
          <p:nvPr/>
        </p:nvSpPr>
        <p:spPr bwMode="auto">
          <a:xfrm>
            <a:off x="38100" y="6573838"/>
            <a:ext cx="3810000" cy="244475"/>
          </a:xfrm>
          <a:prstGeom prst="rect">
            <a:avLst/>
          </a:prstGeom>
          <a:noFill/>
          <a:ln w="9525">
            <a:noFill/>
            <a:miter lim="800000"/>
            <a:headEnd/>
            <a:tailEnd/>
          </a:ln>
          <a:effectLst/>
        </p:spPr>
        <p:txBody>
          <a:bodyPr>
            <a:spAutoFit/>
          </a:bodyPr>
          <a:lstStyle/>
          <a:p>
            <a:pPr>
              <a:spcBef>
                <a:spcPct val="50000"/>
              </a:spcBef>
            </a:pPr>
            <a:r>
              <a:rPr lang="en-US" sz="1000"/>
              <a:t>Source:  OSHA Region IV National Photo Archive</a:t>
            </a:r>
          </a:p>
        </p:txBody>
      </p:sp>
      <p:pic>
        <p:nvPicPr>
          <p:cNvPr id="185348" name="Picture 4" descr="Picture17"/>
          <p:cNvPicPr>
            <a:picLocks noChangeArrowheads="1"/>
          </p:cNvPicPr>
          <p:nvPr/>
        </p:nvPicPr>
        <p:blipFill>
          <a:blip r:embed="rId2" cstate="print"/>
          <a:srcRect/>
          <a:stretch>
            <a:fillRect/>
          </a:stretch>
        </p:blipFill>
        <p:spPr bwMode="auto">
          <a:xfrm>
            <a:off x="666750" y="1214438"/>
            <a:ext cx="7696200" cy="51276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title"/>
          </p:nvPr>
        </p:nvSpPr>
        <p:spPr/>
        <p:txBody>
          <a:bodyPr/>
          <a:lstStyle/>
          <a:p>
            <a:r>
              <a:rPr lang="en-US">
                <a:solidFill>
                  <a:srgbClr val="FF3300"/>
                </a:solidFill>
              </a:rPr>
              <a:t>YES</a:t>
            </a:r>
          </a:p>
        </p:txBody>
      </p:sp>
      <p:sp>
        <p:nvSpPr>
          <p:cNvPr id="7" name="Slide Number Placeholder 4"/>
          <p:cNvSpPr>
            <a:spLocks noGrp="1"/>
          </p:cNvSpPr>
          <p:nvPr>
            <p:ph type="sldNum" sz="quarter" idx="12"/>
          </p:nvPr>
        </p:nvSpPr>
        <p:spPr/>
        <p:txBody>
          <a:bodyPr/>
          <a:lstStyle/>
          <a:p>
            <a:fld id="{CCD81AA9-3F81-4F29-AE45-683800273368}" type="slidenum">
              <a:rPr lang="en-US"/>
              <a:pPr/>
              <a:t>6</a:t>
            </a:fld>
            <a:endParaRPr lang="en-US"/>
          </a:p>
        </p:txBody>
      </p:sp>
      <p:pic>
        <p:nvPicPr>
          <p:cNvPr id="186370" name="Picture 2" descr="Picture18"/>
          <p:cNvPicPr>
            <a:picLocks noChangeArrowheads="1"/>
          </p:cNvPicPr>
          <p:nvPr/>
        </p:nvPicPr>
        <p:blipFill>
          <a:blip r:embed="rId2" cstate="print"/>
          <a:srcRect/>
          <a:stretch>
            <a:fillRect/>
          </a:stretch>
        </p:blipFill>
        <p:spPr bwMode="auto">
          <a:xfrm>
            <a:off x="666750" y="1214438"/>
            <a:ext cx="7696200" cy="5127625"/>
          </a:xfrm>
          <a:prstGeom prst="rect">
            <a:avLst/>
          </a:prstGeom>
          <a:noFill/>
        </p:spPr>
      </p:pic>
      <p:sp>
        <p:nvSpPr>
          <p:cNvPr id="186372" name="AutoShape 4"/>
          <p:cNvSpPr>
            <a:spLocks noChangeArrowheads="1"/>
          </p:cNvSpPr>
          <p:nvPr/>
        </p:nvSpPr>
        <p:spPr bwMode="auto">
          <a:xfrm>
            <a:off x="1066800" y="3886200"/>
            <a:ext cx="4419600" cy="990600"/>
          </a:xfrm>
          <a:prstGeom prst="wedgeRoundRectCallout">
            <a:avLst>
              <a:gd name="adj1" fmla="val 20833"/>
              <a:gd name="adj2" fmla="val -86380"/>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Unguarded belt and pulley. Worker can get hand and/or clothing caught in running nip point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r>
              <a:rPr lang="en-US"/>
              <a:t>Recognize Any Hazard(s)?</a:t>
            </a:r>
          </a:p>
        </p:txBody>
      </p:sp>
      <p:sp>
        <p:nvSpPr>
          <p:cNvPr id="7" name="Slide Number Placeholder 4"/>
          <p:cNvSpPr>
            <a:spLocks noGrp="1"/>
          </p:cNvSpPr>
          <p:nvPr>
            <p:ph type="sldNum" sz="quarter" idx="12"/>
          </p:nvPr>
        </p:nvSpPr>
        <p:spPr/>
        <p:txBody>
          <a:bodyPr/>
          <a:lstStyle/>
          <a:p>
            <a:fld id="{910C668C-0C56-462A-B439-14C89C659CE0}" type="slidenum">
              <a:rPr lang="en-US"/>
              <a:pPr/>
              <a:t>7</a:t>
            </a:fld>
            <a:endParaRPr lang="en-US"/>
          </a:p>
        </p:txBody>
      </p:sp>
      <p:sp>
        <p:nvSpPr>
          <p:cNvPr id="10244" name="Text Box 4"/>
          <p:cNvSpPr txBox="1">
            <a:spLocks noChangeArrowheads="1"/>
          </p:cNvSpPr>
          <p:nvPr/>
        </p:nvSpPr>
        <p:spPr bwMode="auto">
          <a:xfrm>
            <a:off x="22225" y="6599238"/>
            <a:ext cx="4419600" cy="244475"/>
          </a:xfrm>
          <a:prstGeom prst="rect">
            <a:avLst/>
          </a:prstGeom>
          <a:noFill/>
          <a:ln w="9525">
            <a:noFill/>
            <a:miter lim="800000"/>
            <a:headEnd/>
            <a:tailEnd/>
          </a:ln>
          <a:effectLst/>
        </p:spPr>
        <p:txBody>
          <a:bodyPr>
            <a:spAutoFit/>
          </a:bodyPr>
          <a:lstStyle/>
          <a:p>
            <a:pPr>
              <a:spcBef>
                <a:spcPct val="50000"/>
              </a:spcBef>
            </a:pPr>
            <a:r>
              <a:rPr lang="en-US" sz="1000"/>
              <a:t>Source:  Compacion Foundation (HCAdetejas.org)</a:t>
            </a:r>
          </a:p>
        </p:txBody>
      </p:sp>
      <p:pic>
        <p:nvPicPr>
          <p:cNvPr id="10246" name="Picture 6" descr="Picture6"/>
          <p:cNvPicPr>
            <a:picLocks noChangeArrowheads="1"/>
          </p:cNvPicPr>
          <p:nvPr/>
        </p:nvPicPr>
        <p:blipFill>
          <a:blip r:embed="rId3" cstate="print"/>
          <a:srcRect/>
          <a:stretch>
            <a:fillRect/>
          </a:stretch>
        </p:blipFill>
        <p:spPr bwMode="auto">
          <a:xfrm>
            <a:off x="666750" y="1214438"/>
            <a:ext cx="7705725" cy="51276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r>
              <a:rPr lang="en-US">
                <a:solidFill>
                  <a:srgbClr val="FF3300"/>
                </a:solidFill>
              </a:rPr>
              <a:t>YES</a:t>
            </a:r>
          </a:p>
        </p:txBody>
      </p:sp>
      <p:sp>
        <p:nvSpPr>
          <p:cNvPr id="7" name="Slide Number Placeholder 4"/>
          <p:cNvSpPr>
            <a:spLocks noGrp="1"/>
          </p:cNvSpPr>
          <p:nvPr>
            <p:ph type="sldNum" sz="quarter" idx="12"/>
          </p:nvPr>
        </p:nvSpPr>
        <p:spPr/>
        <p:txBody>
          <a:bodyPr/>
          <a:lstStyle/>
          <a:p>
            <a:fld id="{7E6B3503-359C-4150-8CB9-6C414F302A78}" type="slidenum">
              <a:rPr lang="en-US"/>
              <a:pPr/>
              <a:t>8</a:t>
            </a:fld>
            <a:endParaRPr lang="en-US"/>
          </a:p>
        </p:txBody>
      </p:sp>
      <p:pic>
        <p:nvPicPr>
          <p:cNvPr id="103430" name="Picture 6" descr="Picture7"/>
          <p:cNvPicPr>
            <a:picLocks noChangeArrowheads="1"/>
          </p:cNvPicPr>
          <p:nvPr/>
        </p:nvPicPr>
        <p:blipFill>
          <a:blip r:embed="rId3" cstate="print"/>
          <a:srcRect/>
          <a:stretch>
            <a:fillRect/>
          </a:stretch>
        </p:blipFill>
        <p:spPr bwMode="auto">
          <a:xfrm>
            <a:off x="666750" y="1214438"/>
            <a:ext cx="7705725" cy="5127625"/>
          </a:xfrm>
          <a:prstGeom prst="rect">
            <a:avLst/>
          </a:prstGeom>
          <a:noFill/>
        </p:spPr>
      </p:pic>
      <p:sp>
        <p:nvSpPr>
          <p:cNvPr id="103429" name="AutoShape 5"/>
          <p:cNvSpPr>
            <a:spLocks noChangeArrowheads="1"/>
          </p:cNvSpPr>
          <p:nvPr/>
        </p:nvSpPr>
        <p:spPr bwMode="auto">
          <a:xfrm>
            <a:off x="533400" y="1524000"/>
            <a:ext cx="2286000" cy="2133600"/>
          </a:xfrm>
          <a:prstGeom prst="wedgeRoundRectCallout">
            <a:avLst>
              <a:gd name="adj1" fmla="val 98889"/>
              <a:gd name="adj2" fmla="val 23514"/>
              <a:gd name="adj3" fmla="val 16667"/>
            </a:avLst>
          </a:prstGeom>
          <a:solidFill>
            <a:srgbClr val="EAEAEA"/>
          </a:solidFill>
          <a:ln w="19050">
            <a:solidFill>
              <a:srgbClr val="FF3300"/>
            </a:solidFill>
            <a:miter lim="800000"/>
            <a:headEnd/>
            <a:tailEnd/>
          </a:ln>
          <a:effectLst/>
        </p:spPr>
        <p:txBody>
          <a:bodyPr/>
          <a:lstStyle/>
          <a:p>
            <a:pPr algn="ctr">
              <a:spcBef>
                <a:spcPct val="30000"/>
              </a:spcBef>
            </a:pPr>
            <a:r>
              <a:rPr lang="en-US" dirty="0">
                <a:solidFill>
                  <a:srgbClr val="002060"/>
                </a:solidFill>
              </a:rPr>
              <a:t>Gloves, long sleeve shirts, jewelry, or loose fitting clothing can be hazardous if caught in moving parts.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a:xfrm>
            <a:off x="1437756" y="689820"/>
            <a:ext cx="6571343" cy="1049235"/>
          </a:xfrm>
        </p:spPr>
        <p:txBody>
          <a:bodyPr/>
          <a:lstStyle/>
          <a:p>
            <a:r>
              <a:rPr lang="en-US" dirty="0"/>
              <a:t>Recognize Any Hazard(s)?</a:t>
            </a:r>
          </a:p>
        </p:txBody>
      </p:sp>
      <p:sp>
        <p:nvSpPr>
          <p:cNvPr id="7" name="Slide Number Placeholder 4"/>
          <p:cNvSpPr>
            <a:spLocks noGrp="1"/>
          </p:cNvSpPr>
          <p:nvPr>
            <p:ph type="sldNum" sz="quarter" idx="12"/>
          </p:nvPr>
        </p:nvSpPr>
        <p:spPr/>
        <p:txBody>
          <a:bodyPr/>
          <a:lstStyle/>
          <a:p>
            <a:fld id="{BEE54CB7-C9EF-4A5A-AA19-D4F7E97FDA17}" type="slidenum">
              <a:rPr lang="en-US"/>
              <a:pPr/>
              <a:t>9</a:t>
            </a:fld>
            <a:endParaRPr lang="en-US"/>
          </a:p>
        </p:txBody>
      </p:sp>
      <p:pic>
        <p:nvPicPr>
          <p:cNvPr id="38916" name="Picture 4" descr="DSC_7736"/>
          <p:cNvPicPr>
            <a:picLocks noChangeArrowheads="1"/>
          </p:cNvPicPr>
          <p:nvPr/>
        </p:nvPicPr>
        <p:blipFill>
          <a:blip r:embed="rId3" cstate="print"/>
          <a:srcRect/>
          <a:stretch>
            <a:fillRect/>
          </a:stretch>
        </p:blipFill>
        <p:spPr bwMode="auto">
          <a:xfrm>
            <a:off x="666750" y="1214438"/>
            <a:ext cx="7696200" cy="5127625"/>
          </a:xfrm>
          <a:prstGeom prst="rect">
            <a:avLst/>
          </a:prstGeom>
          <a:noFill/>
          <a:ln w="38100">
            <a:solidFill>
              <a:srgbClr val="0000FF"/>
            </a:solidFill>
            <a:miter lim="800000"/>
            <a:headEnd/>
            <a:tailEnd/>
          </a:ln>
        </p:spPr>
      </p:pic>
      <p:sp>
        <p:nvSpPr>
          <p:cNvPr id="38917" name="Text Box 5"/>
          <p:cNvSpPr txBox="1">
            <a:spLocks noChangeArrowheads="1"/>
          </p:cNvSpPr>
          <p:nvPr/>
        </p:nvSpPr>
        <p:spPr bwMode="auto">
          <a:xfrm>
            <a:off x="38100" y="6573838"/>
            <a:ext cx="3733800" cy="244475"/>
          </a:xfrm>
          <a:prstGeom prst="rect">
            <a:avLst/>
          </a:prstGeom>
          <a:noFill/>
          <a:ln w="9525">
            <a:noFill/>
            <a:miter lim="800000"/>
            <a:headEnd/>
            <a:tailEnd/>
          </a:ln>
          <a:effectLst/>
        </p:spPr>
        <p:txBody>
          <a:bodyPr>
            <a:spAutoFit/>
          </a:bodyPr>
          <a:lstStyle/>
          <a:p>
            <a:pPr>
              <a:spcBef>
                <a:spcPct val="50000"/>
              </a:spcBef>
            </a:pPr>
            <a:r>
              <a:rPr lang="en-US" sz="1000"/>
              <a:t>Source:  OSHA Directorate of Construction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104&quot;&gt;&lt;/object&gt;&lt;object type=&quot;2&quot; unique_id=&quot;11105&quot;&gt;&lt;object type=&quot;3&quot; unique_id=&quot;11106&quot;&gt;&lt;property id=&quot;20148&quot; value=&quot;5&quot;/&gt;&lt;property id=&quot;20300&quot; value=&quot;Slide 1 - &amp;quot;Recognize Any Hazard(s)?&amp;quot;&quot;/&gt;&lt;property id=&quot;20307&quot; value=&quot;257&quot;/&gt;&lt;/object&gt;&lt;object type=&quot;3&quot; unique_id=&quot;11107&quot;&gt;&lt;property id=&quot;20148&quot; value=&quot;5&quot;/&gt;&lt;property id=&quot;20300&quot; value=&quot;Slide 2 - &amp;quot;YES&amp;quot;&quot;/&gt;&lt;property id=&quot;20307&quot; value=&quot;299&quot;/&gt;&lt;/object&gt;&lt;object type=&quot;3&quot; unique_id=&quot;11108&quot;&gt;&lt;property id=&quot;20148&quot; value=&quot;5&quot;/&gt;&lt;property id=&quot;20300&quot; value=&quot;Slide 3 - &amp;quot;Recognize Any Hazard(s)?&amp;quot;&quot;/&gt;&lt;property id=&quot;20307&quot; value=&quot;258&quot;/&gt;&lt;/object&gt;&lt;object type=&quot;3&quot; unique_id=&quot;11109&quot;&gt;&lt;property id=&quot;20148&quot; value=&quot;5&quot;/&gt;&lt;property id=&quot;20300&quot; value=&quot;Slide 4 - &amp;quot;YES&amp;quot;&quot;/&gt;&lt;property id=&quot;20307&quot; value=&quot;300&quot;/&gt;&lt;/object&gt;&lt;object type=&quot;3&quot; unique_id=&quot;11114&quot;&gt;&lt;property id=&quot;20148&quot; value=&quot;5&quot;/&gt;&lt;property id=&quot;20300&quot; value=&quot;Slide 7 - &amp;quot;Recognize Any Hazard(s)?&amp;quot;&quot;/&gt;&lt;property id=&quot;20307&quot; value=&quot;262&quot;/&gt;&lt;/object&gt;&lt;object type=&quot;3&quot; unique_id=&quot;11115&quot;&gt;&lt;property id=&quot;20148&quot; value=&quot;5&quot;/&gt;&lt;property id=&quot;20300&quot; value=&quot;Slide 8 - &amp;quot;YES&amp;quot;&quot;/&gt;&lt;property id=&quot;20307&quot; value=&quot;303&quot;/&gt;&lt;/object&gt;&lt;object type=&quot;3&quot; unique_id=&quot;11122&quot;&gt;&lt;property id=&quot;20148&quot; value=&quot;5&quot;/&gt;&lt;property id=&quot;20300&quot; value=&quot;Slide 9 - &amp;quot;Recognize Any Hazard(s)?&amp;quot;&quot;/&gt;&lt;property id=&quot;20307&quot; value=&quot;277&quot;/&gt;&lt;/object&gt;&lt;object type=&quot;3&quot; unique_id=&quot;11123&quot;&gt;&lt;property id=&quot;20148&quot; value=&quot;5&quot;/&gt;&lt;property id=&quot;20300&quot; value=&quot;Slide 10 - &amp;quot;YES&amp;quot;&quot;/&gt;&lt;property id=&quot;20307&quot; value=&quot;308&quot;/&gt;&lt;/object&gt;&lt;object type=&quot;3&quot; unique_id=&quot;11124&quot;&gt;&lt;property id=&quot;20148&quot; value=&quot;5&quot;/&gt;&lt;property id=&quot;20300&quot; value=&quot;Slide 11 - &amp;quot;Recognize Any Hazard(s)?&amp;quot;&quot;/&gt;&lt;property id=&quot;20307&quot; value=&quot;287&quot;/&gt;&lt;/object&gt;&lt;object type=&quot;3&quot; unique_id=&quot;11125&quot;&gt;&lt;property id=&quot;20148&quot; value=&quot;5&quot;/&gt;&lt;property id=&quot;20300&quot; value=&quot;Slide 12 - &amp;quot;YES&amp;quot;&quot;/&gt;&lt;property id=&quot;20307&quot; value=&quot;309&quot;/&gt;&lt;/object&gt;&lt;object type=&quot;3&quot; unique_id=&quot;11126&quot;&gt;&lt;property id=&quot;20148&quot; value=&quot;5&quot;/&gt;&lt;property id=&quot;20300&quot; value=&quot;Slide 13 - &amp;quot;Recognize Any Hazard(s)?&amp;quot;&quot;/&gt;&lt;property id=&quot;20307&quot; value=&quot;288&quot;/&gt;&lt;/object&gt;&lt;object type=&quot;3&quot; unique_id=&quot;11127&quot;&gt;&lt;property id=&quot;20148&quot; value=&quot;5&quot;/&gt;&lt;property id=&quot;20300&quot; value=&quot;Slide 14 - &amp;quot;YES&amp;quot;&quot;/&gt;&lt;property id=&quot;20307&quot; value=&quot;310&quot;/&gt;&lt;/object&gt;&lt;object type=&quot;3&quot; unique_id=&quot;11134&quot;&gt;&lt;property id=&quot;20148&quot; value=&quot;5&quot;/&gt;&lt;property id=&quot;20300&quot; value=&quot;Slide 15 - &amp;quot;Recognize Any Hazard(s)?&amp;quot;&quot;/&gt;&lt;property id=&quot;20307&quot; value=&quot;292&quot;/&gt;&lt;/object&gt;&lt;object type=&quot;3&quot; unique_id=&quot;11135&quot;&gt;&lt;property id=&quot;20148&quot; value=&quot;5&quot;/&gt;&lt;property id=&quot;20300&quot; value=&quot;Slide 16 - &amp;quot;YES&amp;quot;&quot;/&gt;&lt;property id=&quot;20307&quot; value=&quot;315&quot;/&gt;&lt;/object&gt;&lt;object type=&quot;3&quot; unique_id=&quot;11140&quot;&gt;&lt;property id=&quot;20148&quot; value=&quot;5&quot;/&gt;&lt;property id=&quot;20300&quot; value=&quot;Slide 17 - &amp;quot;Recognize Any Hazard(s)?&amp;quot;&quot;/&gt;&lt;property id=&quot;20307&quot; value=&quot;298&quot;/&gt;&lt;/object&gt;&lt;object type=&quot;3&quot; unique_id=&quot;11141&quot;&gt;&lt;property id=&quot;20148&quot; value=&quot;5&quot;/&gt;&lt;property id=&quot;20300&quot; value=&quot;Slide 18 - &amp;quot;YES&amp;quot;&quot;/&gt;&lt;property id=&quot;20307&quot; value=&quot;318&quot;/&gt;&lt;/object&gt;&lt;object type=&quot;3&quot; unique_id=&quot;11144&quot;&gt;&lt;property id=&quot;20148&quot; value=&quot;5&quot;/&gt;&lt;property id=&quot;20300&quot; value=&quot;Slide 19 - &amp;quot;Recognize Any Hazard(s)?&amp;quot;&quot;/&gt;&lt;property id=&quot;20307&quot; value=&quot;321&quot;/&gt;&lt;/object&gt;&lt;object type=&quot;3&quot; unique_id=&quot;11145&quot;&gt;&lt;property id=&quot;20148&quot; value=&quot;5&quot;/&gt;&lt;property id=&quot;20300&quot; value=&quot;Slide 20 - &amp;quot;YES&amp;quot;&quot;/&gt;&lt;property id=&quot;20307&quot; value=&quot;322&quot;/&gt;&lt;/object&gt;&lt;object type=&quot;3&quot; unique_id=&quot;11190&quot;&gt;&lt;property id=&quot;20148&quot; value=&quot;5&quot;/&gt;&lt;property id=&quot;20300&quot; value=&quot;Slide 5 - &amp;quot;Recognize Any Hazard(s)?&amp;quot;&quot;/&gt;&lt;property id=&quot;20307&quot; value=&quot;323&quot;/&gt;&lt;/object&gt;&lt;object type=&quot;3&quot; unique_id=&quot;11191&quot;&gt;&lt;property id=&quot;20148&quot; value=&quot;5&quot;/&gt;&lt;property id=&quot;20300&quot; value=&quot;Slide 6 - &amp;quot;YES&amp;quot;&quot;/&gt;&lt;property id=&quot;20307&quot; value=&quot;324&quot;/&gt;&lt;/object&gt;&lt;/object&gt;&lt;/object&gt;&lt;/database&gt;"/>
  <p:tag name="ARTICULATE_PROJECT_OPEN" val="0"/>
  <p:tag name="SECTOMILLISECCONVERTED"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{3BA2A036-83AB-0146-8C7F-914226C4FF7A}tf10001119</Template>
  <TotalTime>1142</TotalTime>
  <Words>1902</Words>
  <Application>Microsoft Macintosh PowerPoint</Application>
  <PresentationFormat>On-screen Show (4:3)</PresentationFormat>
  <Paragraphs>224</Paragraphs>
  <Slides>38</Slides>
  <Notes>16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Wingdings</vt:lpstr>
      <vt:lpstr>Gallery</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Recognize Any Hazard(s)?</vt:lpstr>
      <vt:lpstr>YES</vt:lpstr>
      <vt:lpstr>Caught In or Between - Topics</vt:lpstr>
      <vt:lpstr>Caught In or Between</vt:lpstr>
      <vt:lpstr>Caught In or Between Examples</vt:lpstr>
      <vt:lpstr>Cave-ins (trenching) </vt:lpstr>
      <vt:lpstr>Caught in Machinery</vt:lpstr>
      <vt:lpstr>Compressed or Crushed</vt:lpstr>
      <vt:lpstr>What are the common types of caught-in or -between hazards in construction?</vt:lpstr>
      <vt:lpstr>Machinery that has unguarded moving parts causing caught-in or -between incidents </vt:lpstr>
      <vt:lpstr>Buried In or By </vt:lpstr>
      <vt:lpstr>Pinned Between </vt:lpstr>
      <vt:lpstr>Use Machinery that is Properly Guarded</vt:lpstr>
      <vt:lpstr>Use Other Methods to Ensure that Machinery Is Sufficiently Supported, Secured or Otherwise Made Safe</vt:lpstr>
      <vt:lpstr>Protect Yourself from Being Pinned Between Equipment, Materials, or Other Objects</vt:lpstr>
      <vt:lpstr>Protect Yourself on Excavation Sites</vt:lpstr>
      <vt:lpstr>Protect Yourself on Excavation Sites</vt:lpstr>
      <vt:lpstr>Training</vt:lpstr>
      <vt:lpstr>What is my employer required to do to protect workers from caught-in or –between hazards?</vt:lpstr>
      <vt:lpstr>What is my employer required to do to protect workers from caught-in or –between hazards?</vt:lpstr>
    </vt:vector>
  </TitlesOfParts>
  <Company>OSHA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this be a caught-in or crushed-by?</dc:title>
  <dc:creator>kheckmann</dc:creator>
  <cp:lastModifiedBy>Paul Salazar</cp:lastModifiedBy>
  <cp:revision>102</cp:revision>
  <cp:lastPrinted>2010-09-23T18:43:15Z</cp:lastPrinted>
  <dcterms:created xsi:type="dcterms:W3CDTF">2010-06-29T19:00:58Z</dcterms:created>
  <dcterms:modified xsi:type="dcterms:W3CDTF">2023-04-08T14:54:48Z</dcterms:modified>
</cp:coreProperties>
</file>