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notesMasterIdLst>
    <p:notesMasterId r:id="rId44"/>
  </p:notesMasterIdLst>
  <p:handoutMasterIdLst>
    <p:handoutMasterId r:id="rId45"/>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9144000" cy="6858000" type="screen4x3"/>
  <p:notesSz cx="7315200" cy="96012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995" autoAdjust="0"/>
  </p:normalViewPr>
  <p:slideViewPr>
    <p:cSldViewPr>
      <p:cViewPr varScale="1">
        <p:scale>
          <a:sx n="104" d="100"/>
          <a:sy n="104" d="100"/>
        </p:scale>
        <p:origin x="182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9" d="100"/>
          <a:sy n="79" d="100"/>
        </p:scale>
        <p:origin x="310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4851" tIns="47425" rIns="94851" bIns="47425" rtlCol="0"/>
          <a:lstStyle>
            <a:lvl1pPr algn="l">
              <a:defRPr sz="1200"/>
            </a:lvl1pPr>
          </a:lstStyle>
          <a:p>
            <a:endParaRPr lang="en-US" dirty="0"/>
          </a:p>
        </p:txBody>
      </p:sp>
      <p:sp>
        <p:nvSpPr>
          <p:cNvPr id="3" name="Date Placeholder 2"/>
          <p:cNvSpPr>
            <a:spLocks noGrp="1"/>
          </p:cNvSpPr>
          <p:nvPr>
            <p:ph type="dt" sz="quarter" idx="1"/>
          </p:nvPr>
        </p:nvSpPr>
        <p:spPr>
          <a:xfrm>
            <a:off x="4142962" y="0"/>
            <a:ext cx="3170583" cy="480388"/>
          </a:xfrm>
          <a:prstGeom prst="rect">
            <a:avLst/>
          </a:prstGeom>
        </p:spPr>
        <p:txBody>
          <a:bodyPr vert="horz" lIns="94851" tIns="47425" rIns="94851" bIns="47425" rtlCol="0"/>
          <a:lstStyle>
            <a:lvl1pPr algn="r">
              <a:defRPr sz="1200"/>
            </a:lvl1pPr>
          </a:lstStyle>
          <a:p>
            <a:fld id="{29C51A91-969D-4D25-A0C8-B70F2BA96001}" type="datetimeFigureOut">
              <a:rPr lang="en-US" smtClean="0"/>
              <a:pPr/>
              <a:t>2/20/2020</a:t>
            </a:fld>
            <a:endParaRPr lang="en-US" dirty="0"/>
          </a:p>
        </p:txBody>
      </p:sp>
      <p:sp>
        <p:nvSpPr>
          <p:cNvPr id="4" name="Footer Placeholder 3"/>
          <p:cNvSpPr>
            <a:spLocks noGrp="1"/>
          </p:cNvSpPr>
          <p:nvPr>
            <p:ph type="ftr" sz="quarter" idx="2"/>
          </p:nvPr>
        </p:nvSpPr>
        <p:spPr>
          <a:xfrm>
            <a:off x="0" y="9119173"/>
            <a:ext cx="3170583" cy="480388"/>
          </a:xfrm>
          <a:prstGeom prst="rect">
            <a:avLst/>
          </a:prstGeom>
        </p:spPr>
        <p:txBody>
          <a:bodyPr vert="horz" lIns="94851" tIns="47425" rIns="94851" bIns="47425"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2962" y="9119173"/>
            <a:ext cx="3170583" cy="480388"/>
          </a:xfrm>
          <a:prstGeom prst="rect">
            <a:avLst/>
          </a:prstGeom>
        </p:spPr>
        <p:txBody>
          <a:bodyPr vert="horz" lIns="94851" tIns="47425" rIns="94851" bIns="47425" rtlCol="0" anchor="b"/>
          <a:lstStyle>
            <a:lvl1pPr algn="r">
              <a:defRPr sz="1200"/>
            </a:lvl1pPr>
          </a:lstStyle>
          <a:p>
            <a:fld id="{A4F1ED91-71BB-4335-AA14-0AB781117CD5}" type="slidenum">
              <a:rPr lang="en-US" smtClean="0"/>
              <a:pPr/>
              <a:t>‹#›</a:t>
            </a:fld>
            <a:endParaRPr lang="en-US" dirty="0"/>
          </a:p>
        </p:txBody>
      </p:sp>
    </p:spTree>
    <p:extLst>
      <p:ext uri="{BB962C8B-B14F-4D97-AF65-F5344CB8AC3E}">
        <p14:creationId xmlns:p14="http://schemas.microsoft.com/office/powerpoint/2010/main" val="3613974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800">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800">
                <a:latin typeface="Tahoma" panose="020B0604030504040204" pitchFamily="34" charset="0"/>
                <a:ea typeface="Tahoma" panose="020B0604030504040204" pitchFamily="34" charset="0"/>
                <a:cs typeface="Tahoma" panose="020B0604030504040204" pitchFamily="34" charset="0"/>
              </a:defRPr>
            </a:lvl1pPr>
          </a:lstStyle>
          <a:p>
            <a:fld id="{6BD92E3F-3C81-4387-9E45-1C13EA3BCB94}" type="datetimeFigureOut">
              <a:rPr lang="en-US" smtClean="0"/>
              <a:pPr/>
              <a:t>2/20/2020</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800">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800">
                <a:latin typeface="Tahoma" panose="020B0604030504040204" pitchFamily="34" charset="0"/>
                <a:ea typeface="Tahoma" panose="020B0604030504040204" pitchFamily="34" charset="0"/>
                <a:cs typeface="Tahoma" panose="020B0604030504040204" pitchFamily="34" charset="0"/>
              </a:defRPr>
            </a:lvl1pPr>
          </a:lstStyle>
          <a:p>
            <a:fld id="{3ECC418A-57C6-4B2F-979F-B2F731CD8869}" type="slidenum">
              <a:rPr lang="en-US" smtClean="0"/>
              <a:pPr/>
              <a:t>‹#›</a:t>
            </a:fld>
            <a:endParaRPr lang="en-US"/>
          </a:p>
        </p:txBody>
      </p:sp>
    </p:spTree>
    <p:extLst>
      <p:ext uri="{BB962C8B-B14F-4D97-AF65-F5344CB8AC3E}">
        <p14:creationId xmlns:p14="http://schemas.microsoft.com/office/powerpoint/2010/main" val="2920152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algn="l" defTabSz="914400" rtl="0" eaLnBrk="1" latinLnBrk="0" hangingPunct="1">
      <a:defRPr sz="1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algn="l" defTabSz="914400" rtl="0" eaLnBrk="1" latinLnBrk="0" hangingPunct="1">
      <a:defRPr sz="9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algn="l" defTabSz="914400" rtl="0" eaLnBrk="1" latinLnBrk="0" hangingPunct="1">
      <a:defRPr sz="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osha.gov/pls/oshaweb/owalink.query_links?src_doc_type=STANDARDS&amp;src_unique_file=1926_0651&amp;src_anchor_name=1926.651(b)(3)"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ECC418A-57C6-4B2F-979F-B2F731CD8869}" type="slidenum">
              <a:rPr lang="en-US" smtClean="0"/>
              <a:pPr/>
              <a:t>1</a:t>
            </a:fld>
            <a:endParaRPr lang="en-US"/>
          </a:p>
        </p:txBody>
      </p:sp>
    </p:spTree>
    <p:extLst>
      <p:ext uri="{BB962C8B-B14F-4D97-AF65-F5344CB8AC3E}">
        <p14:creationId xmlns:p14="http://schemas.microsoft.com/office/powerpoint/2010/main" val="504939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a:t>
            </a:r>
            <a:r>
              <a:rPr lang="en-US" b="1" dirty="0" smtClean="0"/>
              <a:t>does the competent person choose </a:t>
            </a:r>
            <a:r>
              <a:rPr lang="en-US" b="1" dirty="0"/>
              <a:t>the most appropriate protective system design</a:t>
            </a:r>
            <a:r>
              <a:rPr lang="en-US" b="1" dirty="0" smtClean="0"/>
              <a:t>?</a:t>
            </a:r>
          </a:p>
          <a:p>
            <a:endParaRPr lang="en-US" dirty="0"/>
          </a:p>
          <a:p>
            <a:r>
              <a:rPr lang="en-US" dirty="0"/>
              <a:t>Designing a protective system can be complex because </a:t>
            </a:r>
            <a:r>
              <a:rPr lang="en-US" dirty="0" smtClean="0"/>
              <a:t>they must </a:t>
            </a:r>
            <a:r>
              <a:rPr lang="en-US" dirty="0"/>
              <a:t>consider many factors: soil classification, depth of cut, water content of soil, changes due to weather and climate, or other operations in the vicinity. </a:t>
            </a:r>
            <a:r>
              <a:rPr lang="en-US" dirty="0" smtClean="0"/>
              <a:t>Employers are </a:t>
            </a:r>
            <a:r>
              <a:rPr lang="en-US" dirty="0"/>
              <a:t>free to choose the most practical design approach for any particular </a:t>
            </a:r>
            <a:r>
              <a:rPr lang="en-US" dirty="0" smtClean="0"/>
              <a:t>circumstance. Once they have selected an approach, however, the system must meet the required performance criteria.</a:t>
            </a:r>
          </a:p>
          <a:p>
            <a:endParaRPr lang="en-US" dirty="0" smtClean="0"/>
          </a:p>
          <a:p>
            <a:r>
              <a:rPr lang="en-US" dirty="0" smtClean="0"/>
              <a:t>Protective systems are not </a:t>
            </a:r>
            <a:r>
              <a:rPr lang="en-US" dirty="0"/>
              <a:t>require </a:t>
            </a:r>
            <a:r>
              <a:rPr lang="en-US" dirty="0" smtClean="0"/>
              <a:t>when </a:t>
            </a:r>
            <a:r>
              <a:rPr lang="en-US" dirty="0"/>
              <a:t>an excavation is made entirely in stable rock or is less than 5 feet (1.52 meters) deep, if a competent person has examined the ground and found no indication of a potential cave-in.</a:t>
            </a:r>
          </a:p>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10</a:t>
            </a:fld>
            <a:endParaRPr lang="en-US" dirty="0"/>
          </a:p>
        </p:txBody>
      </p:sp>
    </p:spTree>
    <p:extLst>
      <p:ext uri="{BB962C8B-B14F-4D97-AF65-F5344CB8AC3E}">
        <p14:creationId xmlns:p14="http://schemas.microsoft.com/office/powerpoint/2010/main" val="3036926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Shoring (Shoring system</a:t>
            </a:r>
            <a:r>
              <a:rPr lang="en-US" dirty="0"/>
              <a:t>) means a structure such as a metal hydraulic, mechanical or timber shoring system that supports the sides of an excavation and which is designed to prevent cave-ins.</a:t>
            </a:r>
          </a:p>
        </p:txBody>
      </p:sp>
      <p:sp>
        <p:nvSpPr>
          <p:cNvPr id="4" name="Slide Number Placeholder 3"/>
          <p:cNvSpPr>
            <a:spLocks noGrp="1"/>
          </p:cNvSpPr>
          <p:nvPr>
            <p:ph type="sldNum" sz="quarter" idx="10"/>
          </p:nvPr>
        </p:nvSpPr>
        <p:spPr/>
        <p:txBody>
          <a:bodyPr/>
          <a:lstStyle/>
          <a:p>
            <a:fld id="{F5D18354-FAF5-4E98-B57F-F6182A7992A0}" type="slidenum">
              <a:rPr lang="en-US" smtClean="0"/>
              <a:t>11</a:t>
            </a:fld>
            <a:endParaRPr lang="en-US" dirty="0"/>
          </a:p>
        </p:txBody>
      </p:sp>
    </p:spTree>
    <p:extLst>
      <p:ext uri="{BB962C8B-B14F-4D97-AF65-F5344CB8AC3E}">
        <p14:creationId xmlns:p14="http://schemas.microsoft.com/office/powerpoint/2010/main" val="2995222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D734E69-B671-4A3C-9285-4A2485511ABB}" type="slidenum">
              <a:rPr lang="en-US" altLang="en-US">
                <a:latin typeface="Calibri" panose="020F0502020204030204" pitchFamily="34" charset="0"/>
              </a:rPr>
              <a:pPr eaLnBrk="1" hangingPunct="1"/>
              <a:t>12</a:t>
            </a:fld>
            <a:endParaRPr lang="en-US" altLang="en-US" dirty="0">
              <a:latin typeface="Calibri" panose="020F0502020204030204" pitchFamily="34" charset="0"/>
            </a:endParaRPr>
          </a:p>
        </p:txBody>
      </p:sp>
    </p:spTree>
    <p:extLst>
      <p:ext uri="{BB962C8B-B14F-4D97-AF65-F5344CB8AC3E}">
        <p14:creationId xmlns:p14="http://schemas.microsoft.com/office/powerpoint/2010/main" val="3979811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13</a:t>
            </a:fld>
            <a:endParaRPr lang="en-US" dirty="0"/>
          </a:p>
        </p:txBody>
      </p:sp>
    </p:spTree>
    <p:extLst>
      <p:ext uri="{BB962C8B-B14F-4D97-AF65-F5344CB8AC3E}">
        <p14:creationId xmlns:p14="http://schemas.microsoft.com/office/powerpoint/2010/main" val="3975691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contractors may choose to slope </a:t>
            </a:r>
            <a:r>
              <a:rPr lang="en-US" dirty="0"/>
              <a:t>the sides to an angle not steeper than 1-1/2:1; for example, for every foot of depth, the trench must be excavated back 1-1/2 feet. A slope of this gradation or less is safe for any type of soil. </a:t>
            </a:r>
            <a:endParaRPr lang="en-US" dirty="0" smtClean="0"/>
          </a:p>
          <a:p>
            <a:endParaRPr lang="en-US" dirty="0"/>
          </a:p>
          <a:p>
            <a:r>
              <a:rPr lang="en-US" dirty="0" smtClean="0"/>
              <a:t>Sloping at steeper angles will require the competent person to first classify the soil and then chose a slope which will protect you from cave-ins.</a:t>
            </a:r>
          </a:p>
          <a:p>
            <a:endParaRPr lang="en-US" dirty="0"/>
          </a:p>
          <a:p>
            <a:r>
              <a:rPr lang="en-US" dirty="0" smtClean="0"/>
              <a:t>The photo above is actually depicting Type C soil and is not sloped properly.</a:t>
            </a: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14</a:t>
            </a:fld>
            <a:endParaRPr lang="en-US" dirty="0"/>
          </a:p>
        </p:txBody>
      </p:sp>
    </p:spTree>
    <p:extLst>
      <p:ext uri="{BB962C8B-B14F-4D97-AF65-F5344CB8AC3E}">
        <p14:creationId xmlns:p14="http://schemas.microsoft.com/office/powerpoint/2010/main" val="1709025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1995637-DA79-4808-8462-1C5AD453075D}" type="slidenum">
              <a:rPr lang="en-US" altLang="en-US">
                <a:latin typeface="Calibri" panose="020F0502020204030204" pitchFamily="34" charset="0"/>
              </a:rPr>
              <a:pPr eaLnBrk="1" hangingPunct="1"/>
              <a:t>15</a:t>
            </a:fld>
            <a:endParaRPr lang="en-US" altLang="en-US" dirty="0">
              <a:latin typeface="Calibri" panose="020F0502020204030204" pitchFamily="34" charset="0"/>
            </a:endParaRPr>
          </a:p>
        </p:txBody>
      </p:sp>
    </p:spTree>
    <p:extLst>
      <p:ext uri="{BB962C8B-B14F-4D97-AF65-F5344CB8AC3E}">
        <p14:creationId xmlns:p14="http://schemas.microsoft.com/office/powerpoint/2010/main" val="3212397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cap="all" dirty="0"/>
              <a:t>Shield (Shield system)</a:t>
            </a:r>
            <a:r>
              <a:rPr lang="en-US" cap="all" dirty="0"/>
              <a:t> </a:t>
            </a:r>
            <a:r>
              <a:rPr lang="en-US" dirty="0"/>
              <a:t>means a structure that is able to withstand the forces imposed on it by a cave-in and thereby protect employees within the structure. Shields can be permanent structures or can be designed to be portable and moved along as work progresses.</a:t>
            </a:r>
          </a:p>
          <a:p>
            <a:endParaRPr lang="en-US" dirty="0"/>
          </a:p>
          <a:p>
            <a:r>
              <a:rPr lang="en-US" dirty="0" smtClean="0"/>
              <a:t>Trench </a:t>
            </a:r>
            <a:r>
              <a:rPr lang="en-US" dirty="0"/>
              <a:t>shields and boxes, if installed correctly, are designed to protect workers from the forces of a cave-in</a:t>
            </a:r>
          </a:p>
          <a:p>
            <a:endParaRPr lang="en-US" dirty="0" smtClean="0"/>
          </a:p>
          <a:p>
            <a:r>
              <a:rPr lang="en-US" dirty="0" smtClean="0"/>
              <a:t>In </a:t>
            </a:r>
            <a:r>
              <a:rPr lang="en-US" dirty="0"/>
              <a:t>order for the shield to do its job, the worker must stay within the protection of the shield even when entering and exiting</a:t>
            </a:r>
          </a:p>
          <a:p>
            <a:endParaRPr lang="en-US" dirty="0"/>
          </a:p>
          <a:p>
            <a:r>
              <a:rPr lang="en-US" dirty="0" smtClean="0"/>
              <a:t>Use </a:t>
            </a:r>
            <a:r>
              <a:rPr lang="en-US" dirty="0"/>
              <a:t>a trench box or shield designed or approved by a registered professional engineer or based on tabulated data prepared or approved by a registered professional engineer. </a:t>
            </a:r>
            <a:endParaRPr lang="en-US" dirty="0" smtClean="0"/>
          </a:p>
          <a:p>
            <a:endParaRPr lang="en-US" dirty="0"/>
          </a:p>
          <a:p>
            <a:r>
              <a:rPr lang="en-US" dirty="0" smtClean="0"/>
              <a:t>Timber</a:t>
            </a:r>
            <a:r>
              <a:rPr lang="en-US" dirty="0"/>
              <a:t>, aluminum, or other suitable materials may also be used</a:t>
            </a:r>
            <a:r>
              <a:rPr lang="en-US" dirty="0" smtClean="0"/>
              <a:t>.</a:t>
            </a:r>
          </a:p>
          <a:p>
            <a:endParaRPr lang="en-US" dirty="0"/>
          </a:p>
          <a:p>
            <a:r>
              <a:rPr lang="en-US" b="1" dirty="0" smtClean="0"/>
              <a:t>Photo hazards: </a:t>
            </a:r>
            <a:r>
              <a:rPr lang="en-US" dirty="0" smtClean="0"/>
              <a:t>Improper use of ladder, trench plate can not be hung from strut, box is not stabilized, fall hazard trying to get in and out of box. </a:t>
            </a: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16</a:t>
            </a:fld>
            <a:endParaRPr lang="en-US" dirty="0"/>
          </a:p>
        </p:txBody>
      </p:sp>
    </p:spTree>
    <p:extLst>
      <p:ext uri="{BB962C8B-B14F-4D97-AF65-F5344CB8AC3E}">
        <p14:creationId xmlns:p14="http://schemas.microsoft.com/office/powerpoint/2010/main" val="1547233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BD64BE3-DC3F-418A-AEE5-3D3F079586A0}" type="slidenum">
              <a:rPr lang="en-US" altLang="en-US">
                <a:latin typeface="Calibri" panose="020F0502020204030204" pitchFamily="34" charset="0"/>
              </a:rPr>
              <a:pPr eaLnBrk="1" hangingPunct="1"/>
              <a:t>17</a:t>
            </a:fld>
            <a:endParaRPr lang="en-US" altLang="en-US" dirty="0">
              <a:latin typeface="Calibri" panose="020F0502020204030204" pitchFamily="34" charset="0"/>
            </a:endParaRPr>
          </a:p>
        </p:txBody>
      </p:sp>
    </p:spTree>
    <p:extLst>
      <p:ext uri="{BB962C8B-B14F-4D97-AF65-F5344CB8AC3E}">
        <p14:creationId xmlns:p14="http://schemas.microsoft.com/office/powerpoint/2010/main" val="801064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Class discussion</a:t>
            </a:r>
          </a:p>
          <a:p>
            <a:endParaRPr lang="en-US" altLang="en-US" dirty="0"/>
          </a:p>
          <a:p>
            <a:r>
              <a:rPr lang="en-US" altLang="en-US" dirty="0"/>
              <a:t>Ask the class if they have ever seen anything like </a:t>
            </a:r>
            <a:r>
              <a:rPr lang="en-US" altLang="en-US" dirty="0" smtClean="0"/>
              <a:t>the photo on the left?</a:t>
            </a:r>
            <a:endParaRPr lang="en-US" altLang="en-US" dirty="0"/>
          </a:p>
          <a:p>
            <a:endParaRPr lang="en-US" altLang="en-US" dirty="0"/>
          </a:p>
          <a:p>
            <a:r>
              <a:rPr lang="en-US" altLang="en-US" dirty="0"/>
              <a:t>Next ask them if they have ever  had to cross a trench this way?</a:t>
            </a:r>
          </a:p>
          <a:p>
            <a:endParaRPr lang="en-US" altLang="en-US" dirty="0"/>
          </a:p>
          <a:p>
            <a:r>
              <a:rPr lang="en-US" altLang="en-US" dirty="0"/>
              <a:t>Have them come up with a conclusion of the worst possible scenario should they fall.  </a:t>
            </a:r>
            <a:endParaRPr lang="en-US" altLang="en-US" dirty="0" smtClean="0"/>
          </a:p>
          <a:p>
            <a:endParaRPr lang="en-US" altLang="en-US" dirty="0"/>
          </a:p>
          <a:p>
            <a:r>
              <a:rPr lang="en-US" altLang="en-US" dirty="0" smtClean="0"/>
              <a:t>Explain why the photo on the right represents a safer solution.</a:t>
            </a:r>
            <a:endParaRPr lang="en-US" altLang="en-US" dirty="0"/>
          </a:p>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18</a:t>
            </a:fld>
            <a:endParaRPr lang="en-US" dirty="0"/>
          </a:p>
        </p:txBody>
      </p:sp>
    </p:spTree>
    <p:extLst>
      <p:ext uri="{BB962C8B-B14F-4D97-AF65-F5344CB8AC3E}">
        <p14:creationId xmlns:p14="http://schemas.microsoft.com/office/powerpoint/2010/main" val="2053932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Excavations under sidewalks and pavements are prohibited unless you provide an appropriately designed support system or another effective means of support.</a:t>
            </a:r>
          </a:p>
        </p:txBody>
      </p:sp>
      <p:sp>
        <p:nvSpPr>
          <p:cNvPr id="4" name="Slide Number Placeholder 3"/>
          <p:cNvSpPr>
            <a:spLocks noGrp="1"/>
          </p:cNvSpPr>
          <p:nvPr>
            <p:ph type="sldNum" sz="quarter" idx="10"/>
          </p:nvPr>
        </p:nvSpPr>
        <p:spPr/>
        <p:txBody>
          <a:bodyPr/>
          <a:lstStyle/>
          <a:p>
            <a:fld id="{F5D18354-FAF5-4E98-B57F-F6182A7992A0}" type="slidenum">
              <a:rPr lang="en-US" smtClean="0"/>
              <a:t>19</a:t>
            </a:fld>
            <a:endParaRPr lang="en-US" dirty="0"/>
          </a:p>
        </p:txBody>
      </p:sp>
    </p:spTree>
    <p:extLst>
      <p:ext uri="{BB962C8B-B14F-4D97-AF65-F5344CB8AC3E}">
        <p14:creationId xmlns:p14="http://schemas.microsoft.com/office/powerpoint/2010/main" val="42117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Excavation and trenching are among the most hazardous construction operations.</a:t>
            </a:r>
          </a:p>
        </p:txBody>
      </p:sp>
      <p:sp>
        <p:nvSpPr>
          <p:cNvPr id="4" name="Slide Number Placeholder 3"/>
          <p:cNvSpPr>
            <a:spLocks noGrp="1"/>
          </p:cNvSpPr>
          <p:nvPr>
            <p:ph type="sldNum" sz="quarter" idx="10"/>
          </p:nvPr>
        </p:nvSpPr>
        <p:spPr/>
        <p:txBody>
          <a:bodyPr/>
          <a:lstStyle/>
          <a:p>
            <a:fld id="{F5D18354-FAF5-4E98-B57F-F6182A7992A0}" type="slidenum">
              <a:rPr lang="en-US" smtClean="0"/>
              <a:t>2</a:t>
            </a:fld>
            <a:endParaRPr lang="en-US" dirty="0"/>
          </a:p>
        </p:txBody>
      </p:sp>
    </p:spTree>
    <p:extLst>
      <p:ext uri="{BB962C8B-B14F-4D97-AF65-F5344CB8AC3E}">
        <p14:creationId xmlns:p14="http://schemas.microsoft.com/office/powerpoint/2010/main" val="3776157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a:t>
            </a:r>
            <a:r>
              <a:rPr lang="en-US" dirty="0"/>
              <a:t>starting work, the OSHA standard requires </a:t>
            </a:r>
            <a:r>
              <a:rPr lang="en-US" dirty="0" smtClean="0"/>
              <a:t>your employer to </a:t>
            </a:r>
            <a:r>
              <a:rPr lang="en-US" dirty="0"/>
              <a:t>do the following:</a:t>
            </a:r>
          </a:p>
          <a:p>
            <a:endParaRPr lang="en-US" dirty="0" smtClean="0"/>
          </a:p>
          <a:p>
            <a:pPr marL="171450" indent="-171450">
              <a:buFont typeface="Arial" panose="020B0604020202020204" pitchFamily="34" charset="0"/>
              <a:buChar char="•"/>
            </a:pPr>
            <a:r>
              <a:rPr lang="en-US" dirty="0" smtClean="0"/>
              <a:t>Determine </a:t>
            </a:r>
            <a:r>
              <a:rPr lang="en-US" dirty="0"/>
              <a:t>the approximate location of utility installations—sewer, telephone, fuel, electric, and water lines; or any other underground installations;</a:t>
            </a:r>
          </a:p>
          <a:p>
            <a:pPr marL="171450" indent="-171450">
              <a:buFont typeface="Arial" panose="020B0604020202020204" pitchFamily="34" charset="0"/>
              <a:buChar char="•"/>
            </a:pPr>
            <a:r>
              <a:rPr lang="en-US" dirty="0"/>
              <a:t>Contact the utility companies or owners involved to inform them of the proposed work within established or customary local response times; and</a:t>
            </a:r>
          </a:p>
          <a:p>
            <a:pPr marL="171450" indent="-171450">
              <a:buFont typeface="Arial" panose="020B0604020202020204" pitchFamily="34" charset="0"/>
              <a:buChar char="•"/>
            </a:pPr>
            <a:r>
              <a:rPr lang="en-US" dirty="0"/>
              <a:t>Ask the utility companies or owners to find the exact location of underground installations. If they cannot respond within 24 hours (unless the period required by state or local law is longer) or cannot find the exact location of the utility installations, you may proceed with caution</a:t>
            </a:r>
            <a:r>
              <a:rPr lang="en-US" dirty="0" smtClean="0"/>
              <a:t>.</a:t>
            </a:r>
          </a:p>
          <a:p>
            <a:pPr marL="171450" indent="-171450">
              <a:buFont typeface="Arial" panose="020B0604020202020204" pitchFamily="34" charset="0"/>
              <a:buChar char="•"/>
            </a:pPr>
            <a:endParaRPr lang="en-US" dirty="0"/>
          </a:p>
          <a:p>
            <a:r>
              <a:rPr lang="en-US" altLang="en-US" dirty="0"/>
              <a:t>When finding the exact location of underground utilities, proceed with caution, by hand or other acceptable safe means</a:t>
            </a:r>
            <a:r>
              <a:rPr lang="en-US" altLang="en-US" dirty="0" smtClean="0"/>
              <a:t>.</a:t>
            </a:r>
          </a:p>
          <a:p>
            <a:endParaRPr lang="en-US" altLang="en-US" dirty="0" smtClean="0"/>
          </a:p>
          <a:p>
            <a:r>
              <a:rPr lang="en-US" altLang="en-US" dirty="0" smtClean="0"/>
              <a:t>Potholing is a practice</a:t>
            </a:r>
            <a:r>
              <a:rPr lang="en-US" altLang="en-US" baseline="0" dirty="0" smtClean="0"/>
              <a:t> used to determine the location of underground utilities by digging test holes to expose such a facility. </a:t>
            </a:r>
          </a:p>
          <a:p>
            <a:endParaRPr lang="en-US" b="1" baseline="0" dirty="0" smtClean="0">
              <a:hlinkClick r:id="rId3"/>
            </a:endParaRPr>
          </a:p>
          <a:p>
            <a:r>
              <a:rPr lang="en-US" b="1" dirty="0" smtClean="0">
                <a:hlinkClick r:id="rId3"/>
              </a:rPr>
              <a:t>1926.651(b)(3)</a:t>
            </a:r>
            <a:r>
              <a:rPr lang="en-US" b="1" dirty="0" smtClean="0"/>
              <a:t> </a:t>
            </a:r>
            <a:r>
              <a:rPr lang="en-US" dirty="0" smtClean="0"/>
              <a:t>When excavation operations approach the estimated location of underground installations, the exact location of the installations shall be determined by safe and acceptable means.</a:t>
            </a:r>
            <a:endParaRPr lang="en-US" altLang="en-US" dirty="0"/>
          </a:p>
          <a:p>
            <a:endParaRPr lang="en-US" altLang="en-US" dirty="0" smtClean="0"/>
          </a:p>
          <a:p>
            <a:r>
              <a:rPr lang="en-US" altLang="en-US" b="0" dirty="0" smtClean="0"/>
              <a:t>The </a:t>
            </a:r>
            <a:r>
              <a:rPr lang="en-US" altLang="en-US" b="0" dirty="0"/>
              <a:t>use of heavy </a:t>
            </a:r>
            <a:r>
              <a:rPr lang="en-US" altLang="en-US" b="0" dirty="0" smtClean="0"/>
              <a:t>equipment, such as a backhoe, </a:t>
            </a:r>
            <a:r>
              <a:rPr lang="en-US" altLang="en-US" b="0" dirty="0"/>
              <a:t>for potholing is </a:t>
            </a:r>
            <a:r>
              <a:rPr lang="en-US" altLang="en-US" b="0" dirty="0" smtClean="0"/>
              <a:t>not a </a:t>
            </a:r>
            <a:r>
              <a:rPr lang="en-US" altLang="en-US" b="0" baseline="0" dirty="0" smtClean="0"/>
              <a:t>preferred method due to the riskiness of this endeavor compared to other methods of potholing</a:t>
            </a:r>
            <a:r>
              <a:rPr lang="en-US" altLang="en-US" b="1" baseline="0" dirty="0" smtClean="0"/>
              <a:t>. http://www.marc.org/Government/Local-Government-Services/pdf/Potholing</a:t>
            </a:r>
            <a:endParaRPr lang="en-US" altLang="en-US" b="1" i="1"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20</a:t>
            </a:fld>
            <a:endParaRPr lang="en-US" dirty="0"/>
          </a:p>
        </p:txBody>
      </p:sp>
    </p:spTree>
    <p:extLst>
      <p:ext uri="{BB962C8B-B14F-4D97-AF65-F5344CB8AC3E}">
        <p14:creationId xmlns:p14="http://schemas.microsoft.com/office/powerpoint/2010/main" val="1202825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You must be </a:t>
            </a:r>
            <a:r>
              <a:rPr lang="en-US" altLang="en-US" dirty="0"/>
              <a:t>protected from excavated or other materials or equipment that could pose a hazard by falling or rolling into excavations. </a:t>
            </a:r>
            <a:endParaRPr lang="en-US" altLang="en-US" dirty="0" smtClean="0"/>
          </a:p>
          <a:p>
            <a:endParaRPr lang="en-US" altLang="en-US" dirty="0"/>
          </a:p>
          <a:p>
            <a:r>
              <a:rPr lang="en-US" altLang="en-US" dirty="0" smtClean="0"/>
              <a:t>Protection </a:t>
            </a:r>
            <a:r>
              <a:rPr lang="en-US" altLang="en-US" dirty="0"/>
              <a:t>shall be provided by placing and keeping such materials or equipment at least 2 feet (.61 m) from the edge of excavations, or by the use of retaining devices that are sufficient to prevent materials or equipment from falling or rolling into excavations, or by a combination of both if necessary.</a:t>
            </a:r>
          </a:p>
          <a:p>
            <a:r>
              <a:rPr lang="en-US" altLang="en-US" dirty="0" smtClean="0"/>
              <a:t>Possibly could be further back due to “surcharge load”</a:t>
            </a:r>
            <a:endParaRPr lang="en-US" altLang="en-US" dirty="0"/>
          </a:p>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21</a:t>
            </a:fld>
            <a:endParaRPr lang="en-US" dirty="0"/>
          </a:p>
        </p:txBody>
      </p:sp>
    </p:spTree>
    <p:extLst>
      <p:ext uri="{BB962C8B-B14F-4D97-AF65-F5344CB8AC3E}">
        <p14:creationId xmlns:p14="http://schemas.microsoft.com/office/powerpoint/2010/main" val="63826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When mobile equipment is operated adjacent to an excavation; the operator must have a clear and direct view of the edge of the excavation, or… A warning system shall be utilized such as barricades, hand or mechanical signals, or stop logs. If possible, the grade should be away from the excavation.</a:t>
            </a: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22</a:t>
            </a:fld>
            <a:endParaRPr lang="en-US" dirty="0"/>
          </a:p>
        </p:txBody>
      </p:sp>
    </p:spTree>
    <p:extLst>
      <p:ext uri="{BB962C8B-B14F-4D97-AF65-F5344CB8AC3E}">
        <p14:creationId xmlns:p14="http://schemas.microsoft.com/office/powerpoint/2010/main" val="3269999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Excavations which expose workers to vehicular traffic require specific precautions and controls. </a:t>
            </a:r>
          </a:p>
          <a:p>
            <a:endParaRPr lang="en-US" altLang="en-US" dirty="0"/>
          </a:p>
          <a:p>
            <a:r>
              <a:rPr lang="en-US" altLang="en-US" dirty="0" smtClean="0"/>
              <a:t>Employees </a:t>
            </a:r>
            <a:r>
              <a:rPr lang="en-US" altLang="en-US" dirty="0"/>
              <a:t>exposed to public vehicular traffic shall be provided with, and shall wear, warning vests or other suitable garments marked with or made of reflectorized or high-visibility </a:t>
            </a:r>
            <a:r>
              <a:rPr lang="en-US" altLang="en-US" dirty="0" smtClean="0"/>
              <a:t>material.</a:t>
            </a:r>
            <a:endParaRPr lang="en-US" dirty="0" smtClean="0"/>
          </a:p>
          <a:p>
            <a:endParaRPr lang="en-US" dirty="0"/>
          </a:p>
          <a:p>
            <a:r>
              <a:rPr lang="en-US" dirty="0" smtClean="0"/>
              <a:t>All </a:t>
            </a:r>
            <a:r>
              <a:rPr lang="en-US" dirty="0"/>
              <a:t>traffic control signs or devices used for protection of construction workers shall conform to Part VI of the MUTCD, 1988 Edition, Revision 3, or Part VI of the MUTCD, Millennium </a:t>
            </a:r>
            <a:r>
              <a:rPr lang="en-US" dirty="0" smtClean="0"/>
              <a:t>Edition.</a:t>
            </a: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23</a:t>
            </a:fld>
            <a:endParaRPr lang="en-US" dirty="0"/>
          </a:p>
        </p:txBody>
      </p:sp>
    </p:spTree>
    <p:extLst>
      <p:ext uri="{BB962C8B-B14F-4D97-AF65-F5344CB8AC3E}">
        <p14:creationId xmlns:p14="http://schemas.microsoft.com/office/powerpoint/2010/main" val="1223365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Materials too close to the excavation.</a:t>
            </a:r>
          </a:p>
          <a:p>
            <a:endParaRPr lang="en-US" dirty="0" smtClean="0"/>
          </a:p>
          <a:p>
            <a:r>
              <a:rPr lang="en-US" b="1" baseline="0" dirty="0" smtClean="0"/>
              <a:t>Other Photo hazards: </a:t>
            </a:r>
            <a:r>
              <a:rPr lang="en-US" baseline="0" dirty="0" smtClean="0"/>
              <a:t>Improperly constructed ladder; improper protection of type C soil.</a:t>
            </a:r>
            <a:endParaRPr lang="en-US" dirty="0" smtClean="0"/>
          </a:p>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24</a:t>
            </a:fld>
            <a:endParaRPr lang="en-US" dirty="0"/>
          </a:p>
        </p:txBody>
      </p:sp>
    </p:spTree>
    <p:extLst>
      <p:ext uri="{BB962C8B-B14F-4D97-AF65-F5344CB8AC3E}">
        <p14:creationId xmlns:p14="http://schemas.microsoft.com/office/powerpoint/2010/main" val="2252349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class what the potential atmospheric hazards are depicted here?</a:t>
            </a:r>
          </a:p>
          <a:p>
            <a:endParaRPr lang="en-US" dirty="0"/>
          </a:p>
          <a:p>
            <a:r>
              <a:rPr lang="en-US" dirty="0" smtClean="0"/>
              <a:t>A </a:t>
            </a:r>
            <a:r>
              <a:rPr lang="en-US" dirty="0"/>
              <a:t>competent person must test any excavation deeper than 4 feet (1.22 meters) or where an oxygen deficiency or a hazardous atmosphere is present or could reasonably be expected, such as a landfill or where hazardous substances are stored nearby, before an employee enters it. If there are any hazardous conditions, </a:t>
            </a:r>
            <a:r>
              <a:rPr lang="en-US" dirty="0" smtClean="0"/>
              <a:t>your employer must </a:t>
            </a:r>
            <a:r>
              <a:rPr lang="en-US" dirty="0"/>
              <a:t>provide the </a:t>
            </a:r>
            <a:r>
              <a:rPr lang="en-US" dirty="0" smtClean="0"/>
              <a:t>controls </a:t>
            </a:r>
            <a:r>
              <a:rPr lang="en-US" dirty="0"/>
              <a:t>such as proper respiratory protection or ventilation. </a:t>
            </a:r>
            <a:endParaRPr lang="en-US" dirty="0" smtClean="0"/>
          </a:p>
          <a:p>
            <a:endParaRPr lang="en-US" dirty="0"/>
          </a:p>
          <a:p>
            <a:r>
              <a:rPr lang="en-US" dirty="0" smtClean="0"/>
              <a:t>In </a:t>
            </a:r>
            <a:r>
              <a:rPr lang="en-US" dirty="0"/>
              <a:t>addition, </a:t>
            </a:r>
            <a:r>
              <a:rPr lang="en-US" dirty="0" smtClean="0"/>
              <a:t>employers are responsible </a:t>
            </a:r>
            <a:r>
              <a:rPr lang="en-US" dirty="0"/>
              <a:t>for regularly testing all controls used to reduce atmospheric contaminants to acceptable levels.</a:t>
            </a:r>
          </a:p>
          <a:p>
            <a:endParaRPr lang="en-US" dirty="0" smtClean="0"/>
          </a:p>
          <a:p>
            <a:r>
              <a:rPr lang="en-US" dirty="0" smtClean="0"/>
              <a:t>If </a:t>
            </a:r>
            <a:r>
              <a:rPr lang="en-US" dirty="0"/>
              <a:t>unhealthful atmospheric conditions exist or develop in an excavation, </a:t>
            </a:r>
            <a:r>
              <a:rPr lang="en-US" dirty="0" smtClean="0"/>
              <a:t>they must provide </a:t>
            </a:r>
            <a:r>
              <a:rPr lang="en-US" dirty="0"/>
              <a:t>emergency rescue equipment such as a breathing apparatus, safety harness and line, and basket stretcher and ensure that it is readily available. This equipment must be attended when in use.</a:t>
            </a:r>
          </a:p>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25</a:t>
            </a:fld>
            <a:endParaRPr lang="en-US" dirty="0"/>
          </a:p>
        </p:txBody>
      </p:sp>
    </p:spTree>
    <p:extLst>
      <p:ext uri="{BB962C8B-B14F-4D97-AF65-F5344CB8AC3E}">
        <p14:creationId xmlns:p14="http://schemas.microsoft.com/office/powerpoint/2010/main" val="2353304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 changes everything and makes soil less stable.</a:t>
            </a:r>
          </a:p>
          <a:p>
            <a:endParaRPr lang="en-US" dirty="0"/>
          </a:p>
          <a:p>
            <a:r>
              <a:rPr lang="en-US" dirty="0"/>
              <a:t>Efforts must be make to keep water out of excavations.</a:t>
            </a:r>
            <a:endParaRPr lang="en-US" dirty="0" smtClean="0"/>
          </a:p>
          <a:p>
            <a:endParaRPr lang="en-US" dirty="0"/>
          </a:p>
          <a:p>
            <a:r>
              <a:rPr lang="en-US" dirty="0" smtClean="0"/>
              <a:t>Among </a:t>
            </a:r>
            <a:r>
              <a:rPr lang="en-US" dirty="0"/>
              <a:t>the additional hazards stemming from water in an excavation are undermining the sides and making it more difficult to get out of the excavation. </a:t>
            </a:r>
            <a:r>
              <a:rPr lang="en-US" dirty="0" smtClean="0"/>
              <a:t>You must have adequate </a:t>
            </a:r>
            <a:r>
              <a:rPr lang="en-US" dirty="0"/>
              <a:t>protection in excavations where water has accumulated or is accumulating. </a:t>
            </a:r>
            <a:endParaRPr lang="en-US" dirty="0" smtClean="0"/>
          </a:p>
          <a:p>
            <a:endParaRPr lang="en-US" dirty="0"/>
          </a:p>
          <a:p>
            <a:r>
              <a:rPr lang="en-US" dirty="0" smtClean="0"/>
              <a:t>If your employer uses </a:t>
            </a:r>
            <a:r>
              <a:rPr lang="en-US" dirty="0"/>
              <a:t>water removal equipment to control or prevent water accumulation, you must ensure that a competent person monitors the equipment and its operation to ensure proper use. </a:t>
            </a:r>
            <a:endParaRPr lang="en-US" dirty="0" smtClean="0"/>
          </a:p>
          <a:p>
            <a:endParaRPr lang="en-US" dirty="0"/>
          </a:p>
          <a:p>
            <a:r>
              <a:rPr lang="en-US" dirty="0" smtClean="0"/>
              <a:t>Diversion </a:t>
            </a:r>
            <a:r>
              <a:rPr lang="en-US" dirty="0"/>
              <a:t>ditches, dikes, or other suitable means </a:t>
            </a:r>
            <a:r>
              <a:rPr lang="en-US" dirty="0" smtClean="0"/>
              <a:t>can also be used to prevent </a:t>
            </a:r>
            <a:r>
              <a:rPr lang="en-US" dirty="0"/>
              <a:t>surface water from entering an excavation and to provide adequate drainage of the adjacent area. </a:t>
            </a:r>
            <a:endParaRPr lang="en-US" dirty="0" smtClean="0"/>
          </a:p>
          <a:p>
            <a:endParaRPr lang="en-US" dirty="0"/>
          </a:p>
          <a:p>
            <a:r>
              <a:rPr lang="en-US" dirty="0" smtClean="0"/>
              <a:t>In </a:t>
            </a:r>
            <a:r>
              <a:rPr lang="en-US" dirty="0"/>
              <a:t>addition, a competent person must inspect excavations subject to runoffs from heavy rains.</a:t>
            </a:r>
          </a:p>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26</a:t>
            </a:fld>
            <a:endParaRPr lang="en-US" dirty="0"/>
          </a:p>
        </p:txBody>
      </p:sp>
    </p:spTree>
    <p:extLst>
      <p:ext uri="{BB962C8B-B14F-4D97-AF65-F5344CB8AC3E}">
        <p14:creationId xmlns:p14="http://schemas.microsoft.com/office/powerpoint/2010/main" val="4188726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must have safe </a:t>
            </a:r>
            <a:r>
              <a:rPr lang="en-US" dirty="0"/>
              <a:t>access and egress </a:t>
            </a:r>
            <a:r>
              <a:rPr lang="en-US" dirty="0" smtClean="0"/>
              <a:t>when working in excavations</a:t>
            </a:r>
            <a:r>
              <a:rPr lang="en-US" dirty="0"/>
              <a:t>, including ladders, steps, ramps, or other safe means of exit for employees working in trench excavations 4 feet (1.22 meters) or deeper. </a:t>
            </a:r>
            <a:endParaRPr lang="en-US" dirty="0" smtClean="0"/>
          </a:p>
          <a:p>
            <a:endParaRPr lang="en-US" dirty="0"/>
          </a:p>
          <a:p>
            <a:r>
              <a:rPr lang="en-US" dirty="0" smtClean="0"/>
              <a:t>These </a:t>
            </a:r>
            <a:r>
              <a:rPr lang="en-US" dirty="0"/>
              <a:t>devices must be located in the excavation within 25 feet (7.62 meters) of all workers. </a:t>
            </a:r>
            <a:endParaRPr lang="en-US" dirty="0" smtClean="0"/>
          </a:p>
          <a:p>
            <a:endParaRPr lang="en-US" dirty="0"/>
          </a:p>
          <a:p>
            <a:r>
              <a:rPr lang="en-US" dirty="0" smtClean="0"/>
              <a:t>Any </a:t>
            </a:r>
            <a:r>
              <a:rPr lang="en-US" dirty="0"/>
              <a:t>structural ramps </a:t>
            </a:r>
            <a:r>
              <a:rPr lang="en-US" dirty="0" smtClean="0"/>
              <a:t>must </a:t>
            </a:r>
            <a:r>
              <a:rPr lang="en-US" dirty="0"/>
              <a:t>be designed by a competent person if they are used for employee access or egress, or by a competent person qualified in structural design if they are used for vehicles. Also, structural members used for ramps or runways must be uniform in thickness and joined in a manner to prevent tripping or displacement.</a:t>
            </a:r>
          </a:p>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27</a:t>
            </a:fld>
            <a:endParaRPr lang="en-US" dirty="0"/>
          </a:p>
        </p:txBody>
      </p:sp>
    </p:spTree>
    <p:extLst>
      <p:ext uri="{BB962C8B-B14F-4D97-AF65-F5344CB8AC3E}">
        <p14:creationId xmlns:p14="http://schemas.microsoft.com/office/powerpoint/2010/main" val="1681836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28</a:t>
            </a:fld>
            <a:endParaRPr lang="en-US" dirty="0"/>
          </a:p>
        </p:txBody>
      </p:sp>
    </p:spTree>
    <p:extLst>
      <p:ext uri="{BB962C8B-B14F-4D97-AF65-F5344CB8AC3E}">
        <p14:creationId xmlns:p14="http://schemas.microsoft.com/office/powerpoint/2010/main" val="114886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29</a:t>
            </a:fld>
            <a:endParaRPr lang="en-US" dirty="0"/>
          </a:p>
        </p:txBody>
      </p:sp>
    </p:spTree>
    <p:extLst>
      <p:ext uri="{BB962C8B-B14F-4D97-AF65-F5344CB8AC3E}">
        <p14:creationId xmlns:p14="http://schemas.microsoft.com/office/powerpoint/2010/main" val="3095663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Enabling Objectives:</a:t>
            </a:r>
            <a:endPar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228600" lvl="0" indent="-228600">
              <a:buFont typeface="+mj-lt"/>
              <a:buAutoNum type="arabicPeriod"/>
            </a:pPr>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Describe the role of a competent person at an excavation site.</a:t>
            </a:r>
          </a:p>
          <a:p>
            <a:pPr marL="228600" lvl="0" indent="-228600">
              <a:buFont typeface="+mj-lt"/>
              <a:buAutoNum type="arabicPeriod"/>
            </a:pPr>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Identify hazards associated with excavations.</a:t>
            </a:r>
          </a:p>
          <a:p>
            <a:pPr marL="228600" lvl="0" indent="-228600">
              <a:buFont typeface="+mj-lt"/>
              <a:buAutoNum type="arabicPeriod"/>
            </a:pPr>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Describe the methods for protecting employees from cave-ins.</a:t>
            </a:r>
          </a:p>
          <a:p>
            <a:pPr marL="228600" lvl="0" indent="-228600">
              <a:buFont typeface="+mj-lt"/>
              <a:buAutoNum type="arabicPeriod"/>
            </a:pPr>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Apply excavation hazard protection methods.</a:t>
            </a:r>
          </a:p>
          <a:p>
            <a:pPr marL="228600" lvl="0" indent="-228600">
              <a:buFont typeface="+mj-lt"/>
              <a:buAutoNum type="arabicPeriod"/>
            </a:pPr>
            <a:r>
              <a:rPr lang="en-US"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Recognize employer requirements to protect workers from excavation hazards.</a:t>
            </a:r>
          </a:p>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3</a:t>
            </a:fld>
            <a:endParaRPr lang="en-US" dirty="0"/>
          </a:p>
        </p:txBody>
      </p:sp>
    </p:spTree>
    <p:extLst>
      <p:ext uri="{BB962C8B-B14F-4D97-AF65-F5344CB8AC3E}">
        <p14:creationId xmlns:p14="http://schemas.microsoft.com/office/powerpoint/2010/main" val="744699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30</a:t>
            </a:fld>
            <a:endParaRPr lang="en-US" dirty="0"/>
          </a:p>
        </p:txBody>
      </p:sp>
    </p:spTree>
    <p:extLst>
      <p:ext uri="{BB962C8B-B14F-4D97-AF65-F5344CB8AC3E}">
        <p14:creationId xmlns:p14="http://schemas.microsoft.com/office/powerpoint/2010/main" val="25892261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31</a:t>
            </a:fld>
            <a:endParaRPr lang="en-US" dirty="0"/>
          </a:p>
        </p:txBody>
      </p:sp>
    </p:spTree>
    <p:extLst>
      <p:ext uri="{BB962C8B-B14F-4D97-AF65-F5344CB8AC3E}">
        <p14:creationId xmlns:p14="http://schemas.microsoft.com/office/powerpoint/2010/main" val="1018951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32</a:t>
            </a:fld>
            <a:endParaRPr lang="en-US" dirty="0"/>
          </a:p>
        </p:txBody>
      </p:sp>
    </p:spTree>
    <p:extLst>
      <p:ext uri="{BB962C8B-B14F-4D97-AF65-F5344CB8AC3E}">
        <p14:creationId xmlns:p14="http://schemas.microsoft.com/office/powerpoint/2010/main" val="32783706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victims were members of a crew installing conduit in an eight-foot-deep by two-foot-wide trench.  After approximately an hour, the crew leader grounded the bucket, turned the machine off and walked to the company trailer to check blueprints. As he exited the trailer, he was informed by one of the workers that the trench had collapsed and that the two employees had been covered up.</a:t>
            </a:r>
          </a:p>
          <a:p>
            <a:endParaRPr lang="en-US" altLang="en-US" dirty="0"/>
          </a:p>
          <a:p>
            <a:r>
              <a:rPr lang="en-US" altLang="en-US" b="1" dirty="0"/>
              <a:t>Ask the class for 3-4 things that may have contributed to these workers losing their lives.</a:t>
            </a:r>
          </a:p>
          <a:p>
            <a:r>
              <a:rPr lang="en-US" altLang="en-US" b="1" dirty="0"/>
              <a:t>Possible Answers: </a:t>
            </a:r>
            <a:r>
              <a:rPr lang="en-US" altLang="en-US" dirty="0"/>
              <a:t>Improper safety oversight. No protective system. No way to get out.  Spoil pile too close.  Any others?</a:t>
            </a:r>
          </a:p>
          <a:p>
            <a:endParaRPr lang="en-US" altLang="en-US" dirty="0"/>
          </a:p>
          <a:p>
            <a:r>
              <a:rPr lang="en-US" altLang="en-US" b="1" dirty="0"/>
              <a:t>Ask the class for 3-4 recommendations for preventing a similar incident.</a:t>
            </a:r>
          </a:p>
          <a:p>
            <a:endParaRPr lang="en-US" altLang="en-US" b="1" dirty="0" smtClean="0"/>
          </a:p>
          <a:p>
            <a:r>
              <a:rPr lang="en-US" altLang="en-US" b="1" dirty="0" smtClean="0"/>
              <a:t>Possible </a:t>
            </a:r>
            <a:r>
              <a:rPr lang="en-US" altLang="en-US" b="1" dirty="0"/>
              <a:t>Answers: </a:t>
            </a:r>
            <a:r>
              <a:rPr lang="en-US" altLang="en-US" dirty="0"/>
              <a:t>Have a competent person.  Evaluate the soil and implement a protective system. Have a ladder for egress. Educate workers. Any others?</a:t>
            </a:r>
          </a:p>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33</a:t>
            </a:fld>
            <a:endParaRPr lang="en-US" dirty="0"/>
          </a:p>
        </p:txBody>
      </p:sp>
    </p:spTree>
    <p:extLst>
      <p:ext uri="{BB962C8B-B14F-4D97-AF65-F5344CB8AC3E}">
        <p14:creationId xmlns:p14="http://schemas.microsoft.com/office/powerpoint/2010/main" val="13969594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Photo left: </a:t>
            </a:r>
            <a:r>
              <a:rPr lang="en-US" dirty="0" smtClean="0"/>
              <a:t>Unprotected trench, undermined-unsupported pavement, spoil pile too close.</a:t>
            </a:r>
          </a:p>
          <a:p>
            <a:endParaRPr lang="en-US" dirty="0" smtClean="0"/>
          </a:p>
          <a:p>
            <a:r>
              <a:rPr lang="en-US" b="1" dirty="0" smtClean="0"/>
              <a:t>Photo middle: </a:t>
            </a:r>
            <a:r>
              <a:rPr lang="en-US" dirty="0" smtClean="0"/>
              <a:t>Workers leaving protection of trench box. Inadequate box – open ends – need stackable box or lay sloping angle back. Unsupported utilities</a:t>
            </a:r>
          </a:p>
          <a:p>
            <a:endParaRPr lang="en-US" dirty="0" smtClean="0"/>
          </a:p>
          <a:p>
            <a:r>
              <a:rPr lang="en-US" b="1" dirty="0" smtClean="0"/>
              <a:t>Right photo: </a:t>
            </a:r>
            <a:r>
              <a:rPr lang="en-US" dirty="0" smtClean="0"/>
              <a:t>Fall hazard. Improperly constructed walkway – proper access egress needed</a:t>
            </a:r>
          </a:p>
          <a:p>
            <a:pPr marL="228600" indent="-228600">
              <a:buAutoNum type="arabicPeriod"/>
            </a:pPr>
            <a:endParaRPr lang="en-US" dirty="0"/>
          </a:p>
          <a:p>
            <a:r>
              <a:rPr lang="en-US" dirty="0" smtClean="0"/>
              <a:t>Have students propose solution for each.</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34</a:t>
            </a:fld>
            <a:endParaRPr lang="en-US" dirty="0"/>
          </a:p>
        </p:txBody>
      </p:sp>
    </p:spTree>
    <p:extLst>
      <p:ext uri="{BB962C8B-B14F-4D97-AF65-F5344CB8AC3E}">
        <p14:creationId xmlns:p14="http://schemas.microsoft.com/office/powerpoint/2010/main" val="1532731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Photo left: </a:t>
            </a:r>
            <a:r>
              <a:rPr lang="en-US" dirty="0" smtClean="0"/>
              <a:t>Fall hazard. Proper support?</a:t>
            </a:r>
            <a:r>
              <a:rPr lang="en-US" baseline="0" dirty="0" smtClean="0"/>
              <a:t> Engineering? Surcharge load of crane.</a:t>
            </a:r>
          </a:p>
          <a:p>
            <a:endParaRPr lang="en-US" dirty="0"/>
          </a:p>
          <a:p>
            <a:r>
              <a:rPr lang="en-US" b="1" dirty="0" smtClean="0"/>
              <a:t>Photo middle: </a:t>
            </a:r>
            <a:r>
              <a:rPr lang="en-US" dirty="0" smtClean="0"/>
              <a:t>Work zone hazard, traffic with no barricades. Class of Vest?</a:t>
            </a:r>
          </a:p>
          <a:p>
            <a:endParaRPr lang="en-US" dirty="0"/>
          </a:p>
          <a:p>
            <a:r>
              <a:rPr lang="en-US" b="1" dirty="0" smtClean="0"/>
              <a:t>Photo right: </a:t>
            </a:r>
            <a:r>
              <a:rPr lang="en-US" dirty="0" smtClean="0"/>
              <a:t>Fall hazard, undermined pavement, unprotected e</a:t>
            </a:r>
            <a:r>
              <a:rPr lang="en-US" strike="noStrike" dirty="0" smtClean="0"/>
              <a:t>xcavation. Engineering of all surface encumbrances.</a:t>
            </a:r>
          </a:p>
          <a:p>
            <a:pPr marL="228600" indent="-228600">
              <a:buAutoNum type="arabicPeriod"/>
            </a:pPr>
            <a:endParaRPr lang="en-US" dirty="0"/>
          </a:p>
          <a:p>
            <a:r>
              <a:rPr lang="en-US" dirty="0" smtClean="0"/>
              <a:t>Have students propose solutions for each.</a:t>
            </a:r>
            <a:endParaRPr lang="en-US" dirty="0"/>
          </a:p>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35</a:t>
            </a:fld>
            <a:endParaRPr lang="en-US" dirty="0"/>
          </a:p>
        </p:txBody>
      </p:sp>
    </p:spTree>
    <p:extLst>
      <p:ext uri="{BB962C8B-B14F-4D97-AF65-F5344CB8AC3E}">
        <p14:creationId xmlns:p14="http://schemas.microsoft.com/office/powerpoint/2010/main" val="17371740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Photo left: </a:t>
            </a:r>
            <a:r>
              <a:rPr lang="en-US" dirty="0" smtClean="0"/>
              <a:t>Unsafe loads being place on soil. Surcharge loads. Spoil piles.</a:t>
            </a:r>
          </a:p>
          <a:p>
            <a:endParaRPr lang="en-US" dirty="0"/>
          </a:p>
          <a:p>
            <a:r>
              <a:rPr lang="en-US" b="1" dirty="0" smtClean="0"/>
              <a:t>Photo middle: </a:t>
            </a:r>
            <a:r>
              <a:rPr lang="en-US" dirty="0" smtClean="0"/>
              <a:t>Workers leaving protective system, unsupported utility pipe. Inadequate protection – sloping. </a:t>
            </a:r>
          </a:p>
          <a:p>
            <a:endParaRPr lang="en-US" dirty="0"/>
          </a:p>
          <a:p>
            <a:r>
              <a:rPr lang="en-US" b="1" dirty="0" smtClean="0"/>
              <a:t>Photo right: </a:t>
            </a:r>
            <a:r>
              <a:rPr lang="en-US" dirty="0" smtClean="0"/>
              <a:t>Improperly installed protective system and potential worker exposure to traffic. Surcharge load.</a:t>
            </a:r>
          </a:p>
          <a:p>
            <a:endParaRPr lang="en-US" dirty="0"/>
          </a:p>
          <a:p>
            <a:r>
              <a:rPr lang="en-US" dirty="0" smtClean="0"/>
              <a:t>Have students propose solutions</a:t>
            </a:r>
            <a:endParaRPr lang="en-US" dirty="0"/>
          </a:p>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36</a:t>
            </a:fld>
            <a:endParaRPr lang="en-US" dirty="0"/>
          </a:p>
        </p:txBody>
      </p:sp>
    </p:spTree>
    <p:extLst>
      <p:ext uri="{BB962C8B-B14F-4D97-AF65-F5344CB8AC3E}">
        <p14:creationId xmlns:p14="http://schemas.microsoft.com/office/powerpoint/2010/main" val="31975766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37</a:t>
            </a:fld>
            <a:endParaRPr lang="en-US" dirty="0"/>
          </a:p>
        </p:txBody>
      </p:sp>
    </p:spTree>
    <p:extLst>
      <p:ext uri="{BB962C8B-B14F-4D97-AF65-F5344CB8AC3E}">
        <p14:creationId xmlns:p14="http://schemas.microsoft.com/office/powerpoint/2010/main" val="23588829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38</a:t>
            </a:fld>
            <a:endParaRPr lang="en-US" dirty="0"/>
          </a:p>
        </p:txBody>
      </p:sp>
    </p:spTree>
    <p:extLst>
      <p:ext uri="{BB962C8B-B14F-4D97-AF65-F5344CB8AC3E}">
        <p14:creationId xmlns:p14="http://schemas.microsoft.com/office/powerpoint/2010/main" val="37557592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39</a:t>
            </a:fld>
            <a:endParaRPr lang="en-US" dirty="0"/>
          </a:p>
        </p:txBody>
      </p:sp>
    </p:spTree>
    <p:extLst>
      <p:ext uri="{BB962C8B-B14F-4D97-AF65-F5344CB8AC3E}">
        <p14:creationId xmlns:p14="http://schemas.microsoft.com/office/powerpoint/2010/main" val="2092748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FontTx/>
              <a:buNone/>
            </a:pPr>
            <a:r>
              <a:rPr lang="en-US" altLang="en-US" dirty="0" smtClean="0"/>
              <a:t>What </a:t>
            </a:r>
            <a:r>
              <a:rPr lang="en-US" altLang="en-US" dirty="0"/>
              <a:t>a competent person needs to know…</a:t>
            </a:r>
          </a:p>
          <a:p>
            <a:pPr>
              <a:lnSpc>
                <a:spcPct val="90000"/>
              </a:lnSpc>
            </a:pPr>
            <a:endParaRPr lang="en-US" altLang="en-US" dirty="0" smtClean="0"/>
          </a:p>
          <a:p>
            <a:pPr>
              <a:lnSpc>
                <a:spcPct val="90000"/>
              </a:lnSpc>
            </a:pPr>
            <a:r>
              <a:rPr lang="en-US" altLang="en-US" dirty="0" smtClean="0"/>
              <a:t>OSHA </a:t>
            </a:r>
            <a:r>
              <a:rPr lang="en-US" altLang="en-US" dirty="0"/>
              <a:t>defines soil types: Stable Rock, Type A, Type B and Type C [see 1926 Subpart P Appendix A (b)].</a:t>
            </a:r>
          </a:p>
          <a:p>
            <a:pPr>
              <a:lnSpc>
                <a:spcPct val="90000"/>
              </a:lnSpc>
            </a:pPr>
            <a:endParaRPr lang="en-US" altLang="en-US" dirty="0" smtClean="0"/>
          </a:p>
          <a:p>
            <a:pPr>
              <a:lnSpc>
                <a:spcPct val="90000"/>
              </a:lnSpc>
            </a:pPr>
            <a:r>
              <a:rPr lang="en-US" altLang="en-US" dirty="0" smtClean="0"/>
              <a:t>Competent </a:t>
            </a:r>
            <a:r>
              <a:rPr lang="en-US" altLang="en-US" dirty="0"/>
              <a:t>persons must be able to determine soil type based on </a:t>
            </a:r>
            <a:r>
              <a:rPr lang="en-US" altLang="en-US" u="sng" dirty="0"/>
              <a:t>at least</a:t>
            </a:r>
            <a:r>
              <a:rPr lang="en-US" altLang="en-US" dirty="0"/>
              <a:t> one visual and one manual test performed at the job-site.</a:t>
            </a:r>
          </a:p>
          <a:p>
            <a:endParaRPr lang="en-US" dirty="0"/>
          </a:p>
          <a:p>
            <a:r>
              <a:rPr lang="en-US" dirty="0" smtClean="0"/>
              <a:t>OSHA </a:t>
            </a:r>
            <a:r>
              <a:rPr lang="en-US" dirty="0"/>
              <a:t>standards require that employers </a:t>
            </a:r>
            <a:r>
              <a:rPr lang="en-US" dirty="0" smtClean="0"/>
              <a:t>inspect trenches </a:t>
            </a:r>
            <a:r>
              <a:rPr lang="en-US" dirty="0"/>
              <a:t>daily and as conditions change by </a:t>
            </a:r>
            <a:r>
              <a:rPr lang="en-US" dirty="0" smtClean="0"/>
              <a:t>a competent </a:t>
            </a:r>
            <a:r>
              <a:rPr lang="en-US" dirty="0"/>
              <a:t>person before worker entry to </a:t>
            </a:r>
            <a:r>
              <a:rPr lang="en-US" dirty="0" smtClean="0"/>
              <a:t>ensure elimination </a:t>
            </a:r>
            <a:r>
              <a:rPr lang="en-US" dirty="0"/>
              <a:t>of excavation hazards. A </a:t>
            </a:r>
            <a:r>
              <a:rPr lang="en-US" dirty="0" smtClean="0"/>
              <a:t>competent person </a:t>
            </a:r>
            <a:r>
              <a:rPr lang="en-US" dirty="0"/>
              <a:t>is an individual who is capable of identifying</a:t>
            </a:r>
          </a:p>
          <a:p>
            <a:r>
              <a:rPr lang="en-US" dirty="0"/>
              <a:t>existing and predictable hazards or </a:t>
            </a:r>
            <a:r>
              <a:rPr lang="en-US" dirty="0" smtClean="0"/>
              <a:t>working conditions </a:t>
            </a:r>
            <a:r>
              <a:rPr lang="en-US" dirty="0"/>
              <a:t>that are hazardous, unsanitary, </a:t>
            </a:r>
            <a:r>
              <a:rPr lang="en-US" dirty="0" smtClean="0"/>
              <a:t>or dangerous </a:t>
            </a:r>
            <a:r>
              <a:rPr lang="en-US" dirty="0"/>
              <a:t>to workers, soil types and </a:t>
            </a:r>
            <a:r>
              <a:rPr lang="en-US" dirty="0" smtClean="0"/>
              <a:t>protective systems </a:t>
            </a:r>
            <a:r>
              <a:rPr lang="en-US" dirty="0"/>
              <a:t>required, and who is authorized to </a:t>
            </a:r>
            <a:r>
              <a:rPr lang="en-US" dirty="0" smtClean="0"/>
              <a:t>take prompt </a:t>
            </a:r>
            <a:r>
              <a:rPr lang="en-US" dirty="0"/>
              <a:t>corrective measures to eliminate </a:t>
            </a:r>
            <a:r>
              <a:rPr lang="en-US" dirty="0" smtClean="0"/>
              <a:t>these hazards </a:t>
            </a:r>
            <a:r>
              <a:rPr lang="en-US" dirty="0"/>
              <a:t>and conditions.</a:t>
            </a:r>
            <a:endParaRPr lang="en-US" dirty="0" smtClean="0"/>
          </a:p>
          <a:p>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4</a:t>
            </a:fld>
            <a:endParaRPr lang="en-US" dirty="0"/>
          </a:p>
        </p:txBody>
      </p:sp>
    </p:spTree>
    <p:extLst>
      <p:ext uri="{BB962C8B-B14F-4D97-AF65-F5344CB8AC3E}">
        <p14:creationId xmlns:p14="http://schemas.microsoft.com/office/powerpoint/2010/main" val="12557851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40</a:t>
            </a:fld>
            <a:endParaRPr lang="en-US" dirty="0"/>
          </a:p>
        </p:txBody>
      </p:sp>
    </p:spTree>
    <p:extLst>
      <p:ext uri="{BB962C8B-B14F-4D97-AF65-F5344CB8AC3E}">
        <p14:creationId xmlns:p14="http://schemas.microsoft.com/office/powerpoint/2010/main" val="35117861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41</a:t>
            </a:fld>
            <a:endParaRPr lang="en-US" dirty="0"/>
          </a:p>
        </p:txBody>
      </p:sp>
    </p:spTree>
    <p:extLst>
      <p:ext uri="{BB962C8B-B14F-4D97-AF65-F5344CB8AC3E}">
        <p14:creationId xmlns:p14="http://schemas.microsoft.com/office/powerpoint/2010/main" val="15525032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42</a:t>
            </a:fld>
            <a:endParaRPr lang="en-US" dirty="0"/>
          </a:p>
        </p:txBody>
      </p:sp>
    </p:spTree>
    <p:extLst>
      <p:ext uri="{BB962C8B-B14F-4D97-AF65-F5344CB8AC3E}">
        <p14:creationId xmlns:p14="http://schemas.microsoft.com/office/powerpoint/2010/main" val="1310282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Inspections must be made:</a:t>
            </a:r>
          </a:p>
          <a:p>
            <a:endParaRPr lang="en-US" dirty="0"/>
          </a:p>
          <a:p>
            <a:pPr marL="228600" indent="-228600">
              <a:buFont typeface="+mj-lt"/>
              <a:buAutoNum type="arabicPeriod"/>
            </a:pPr>
            <a:r>
              <a:rPr lang="en-US" dirty="0" smtClean="0"/>
              <a:t>Before work begins.</a:t>
            </a:r>
          </a:p>
          <a:p>
            <a:pPr marL="228600" indent="-228600">
              <a:buFont typeface="+mj-lt"/>
              <a:buAutoNum type="arabicPeriod"/>
            </a:pPr>
            <a:r>
              <a:rPr lang="en-US" dirty="0" smtClean="0"/>
              <a:t>After rainstorms, high winds, or other occurrences that may increase hazards.</a:t>
            </a:r>
          </a:p>
          <a:p>
            <a:pPr marL="228600" indent="-228600">
              <a:buFont typeface="+mj-lt"/>
              <a:buAutoNum type="arabicPeriod"/>
            </a:pPr>
            <a:r>
              <a:rPr lang="en-US" dirty="0" smtClean="0"/>
              <a:t>When it can reasonably anticipated that a worker will be exposed to hazard(s).</a:t>
            </a:r>
          </a:p>
          <a:p>
            <a:endParaRPr lang="en-US" dirty="0" smtClean="0"/>
          </a:p>
          <a:p>
            <a:pPr marL="228600" indent="-228600">
              <a:buAutoNum type="arabicPeriod"/>
            </a:pPr>
            <a:endParaRPr lang="en-US" dirty="0" smtClean="0"/>
          </a:p>
          <a:p>
            <a:r>
              <a:rPr lang="en-US" dirty="0"/>
              <a:t>It is the responsibility of the competent person to make those inspections necessary to identify situations that could result in hazardous conditions (e.g., possible cave-ins, indications of failure of protective systems, hazardous atmospheres, or other hazardous conditions), and then to insure that corrective measures are taken. It is, therefore, subject to the conditions present at each individual worksite whether or not a competent person is required to be present at the jobsite at all times. </a:t>
            </a:r>
          </a:p>
          <a:p>
            <a:endParaRPr lang="en-US" dirty="0" smtClean="0"/>
          </a:p>
          <a:p>
            <a:r>
              <a:rPr lang="en-US" dirty="0" smtClean="0"/>
              <a:t>Note: Identify hazards – soil type – sloping – materials at edge of excavation</a:t>
            </a: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5</a:t>
            </a:fld>
            <a:endParaRPr lang="en-US" dirty="0"/>
          </a:p>
        </p:txBody>
      </p:sp>
    </p:spTree>
    <p:extLst>
      <p:ext uri="{BB962C8B-B14F-4D97-AF65-F5344CB8AC3E}">
        <p14:creationId xmlns:p14="http://schemas.microsoft.com/office/powerpoint/2010/main" val="462982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class how many of these exist in this photo?</a:t>
            </a:r>
          </a:p>
          <a:p>
            <a:endParaRPr lang="en-US" dirty="0"/>
          </a:p>
          <a:p>
            <a:r>
              <a:rPr lang="en-US" dirty="0" smtClean="0"/>
              <a:t>Have the students brainstorm on what environmental hazards might be.</a:t>
            </a:r>
          </a:p>
          <a:p>
            <a:endParaRPr lang="en-US" dirty="0"/>
          </a:p>
          <a:p>
            <a:r>
              <a:rPr lang="en-US" dirty="0" smtClean="0"/>
              <a:t>Ask the students which they feel is the greatest hazard?</a:t>
            </a: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6</a:t>
            </a:fld>
            <a:endParaRPr lang="en-US" dirty="0"/>
          </a:p>
        </p:txBody>
      </p:sp>
    </p:spTree>
    <p:extLst>
      <p:ext uri="{BB962C8B-B14F-4D97-AF65-F5344CB8AC3E}">
        <p14:creationId xmlns:p14="http://schemas.microsoft.com/office/powerpoint/2010/main" val="4035931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Cave-ins pose the greatest risk and are much more likely than other </a:t>
            </a:r>
            <a:r>
              <a:rPr lang="en-US" dirty="0" smtClean="0"/>
              <a:t>excavation related </a:t>
            </a:r>
            <a:r>
              <a:rPr lang="en-US" dirty="0"/>
              <a:t>accidents to result in worker fatalities. </a:t>
            </a:r>
            <a:endParaRPr lang="en-US" dirty="0" smtClean="0"/>
          </a:p>
          <a:p>
            <a:endParaRPr lang="en-US" dirty="0"/>
          </a:p>
          <a:p>
            <a:r>
              <a:rPr lang="en-US" dirty="0" smtClean="0"/>
              <a:t>Two workers die every month in trench collapses!</a:t>
            </a: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7</a:t>
            </a:fld>
            <a:endParaRPr lang="en-US" dirty="0"/>
          </a:p>
        </p:txBody>
      </p:sp>
    </p:spTree>
    <p:extLst>
      <p:ext uri="{BB962C8B-B14F-4D97-AF65-F5344CB8AC3E}">
        <p14:creationId xmlns:p14="http://schemas.microsoft.com/office/powerpoint/2010/main" val="914303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8</a:t>
            </a:fld>
            <a:endParaRPr lang="en-US" dirty="0"/>
          </a:p>
        </p:txBody>
      </p:sp>
    </p:spTree>
    <p:extLst>
      <p:ext uri="{BB962C8B-B14F-4D97-AF65-F5344CB8AC3E}">
        <p14:creationId xmlns:p14="http://schemas.microsoft.com/office/powerpoint/2010/main" val="3419691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9</a:t>
            </a:fld>
            <a:endParaRPr lang="en-US" dirty="0"/>
          </a:p>
        </p:txBody>
      </p:sp>
    </p:spTree>
    <p:extLst>
      <p:ext uri="{BB962C8B-B14F-4D97-AF65-F5344CB8AC3E}">
        <p14:creationId xmlns:p14="http://schemas.microsoft.com/office/powerpoint/2010/main" val="2717212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0"/>
            <a:ext cx="7772400" cy="1470025"/>
          </a:xfrm>
          <a:prstGeom prst="rect">
            <a:avLst/>
          </a:prstGeom>
        </p:spPr>
        <p:txBody>
          <a:bodyPr/>
          <a:lstStyle>
            <a:lvl1pPr>
              <a:defRPr>
                <a:latin typeface="Tahoma" pitchFamily="34" charset="0"/>
                <a:cs typeface="Tahoma"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886200"/>
            <a:ext cx="7772400" cy="1752600"/>
          </a:xfrm>
          <a:prstGeom prst="rect">
            <a:avLst/>
          </a:prstGeom>
        </p:spPr>
        <p:txBody>
          <a:bodyPr/>
          <a:lstStyle>
            <a:lvl1pPr marL="0" indent="0" algn="ctr">
              <a:buNone/>
              <a:defRPr sz="4000">
                <a:solidFill>
                  <a:schemeClr val="tx1">
                    <a:tint val="75000"/>
                  </a:schemeClr>
                </a:solidFill>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37617481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prstGeom prst="rect">
            <a:avLst/>
          </a:prstGeom>
        </p:spPr>
        <p:txBody>
          <a:bodyPr/>
          <a:lstStyle>
            <a:lvl1pPr>
              <a:defRPr sz="4000">
                <a:latin typeface="Tahoma" pitchFamily="34" charset="0"/>
                <a:cs typeface="Tahom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914400" y="1447800"/>
            <a:ext cx="7315200" cy="4495801"/>
          </a:xfrm>
          <a:prstGeom prst="rect">
            <a:avLst/>
          </a:prstGeom>
        </p:spPr>
        <p:txBody>
          <a:bodyPr/>
          <a:lstStyle>
            <a:lvl1pPr>
              <a:defRPr sz="3200" b="0">
                <a:latin typeface="Tahoma" pitchFamily="34" charset="0"/>
                <a:cs typeface="Tahoma" pitchFamily="34"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747671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Tahoma" pitchFamily="34" charset="0"/>
                <a:cs typeface="Tahoma" pitchFamily="34" charset="0"/>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Tahoma" pitchFamily="34" charset="0"/>
                <a:cs typeface="Tahoma"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Next topic:</a:t>
            </a:r>
          </a:p>
        </p:txBody>
      </p:sp>
    </p:spTree>
    <p:extLst>
      <p:ext uri="{BB962C8B-B14F-4D97-AF65-F5344CB8AC3E}">
        <p14:creationId xmlns:p14="http://schemas.microsoft.com/office/powerpoint/2010/main" val="396531981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94388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prstGeom prst="rect">
            <a:avLst/>
          </a:prstGeom>
        </p:spPr>
        <p:txBody>
          <a:bodyPr/>
          <a:lstStyle>
            <a:lvl1pPr>
              <a:defRPr sz="4000">
                <a:latin typeface="Tahoma" pitchFamily="34" charset="0"/>
                <a:cs typeface="Tahoma" pitchFamily="34"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447801"/>
            <a:ext cx="4038600" cy="4572000"/>
          </a:xfrm>
          <a:prstGeom prst="rect">
            <a:avLst/>
          </a:prstGeom>
        </p:spPr>
        <p:txBody>
          <a:bodyPr/>
          <a:lstStyle>
            <a:lvl1pPr>
              <a:defRPr sz="2800" b="0">
                <a:latin typeface="Tahoma" pitchFamily="34" charset="0"/>
                <a:cs typeface="Tahoma" pitchFamily="34" charset="0"/>
              </a:defRPr>
            </a:lvl1pPr>
            <a:lvl2pPr>
              <a:defRPr sz="2400">
                <a:latin typeface="Tahoma" pitchFamily="34" charset="0"/>
                <a:cs typeface="Tahoma" pitchFamily="34" charset="0"/>
              </a:defRPr>
            </a:lvl2pPr>
            <a:lvl3pPr>
              <a:defRPr sz="2000">
                <a:latin typeface="Tahoma" pitchFamily="34" charset="0"/>
                <a:cs typeface="Tahoma" pitchFamily="34" charset="0"/>
              </a:defRPr>
            </a:lvl3pPr>
            <a:lvl4pPr>
              <a:defRPr sz="1800">
                <a:latin typeface="Tahoma" pitchFamily="34" charset="0"/>
                <a:cs typeface="Tahoma" pitchFamily="34" charset="0"/>
              </a:defRPr>
            </a:lvl4pPr>
            <a:lvl5pPr>
              <a:defRPr sz="1800">
                <a:latin typeface="Tahoma" pitchFamily="34" charset="0"/>
                <a:cs typeface="Tahom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447801"/>
            <a:ext cx="4038600" cy="4572000"/>
          </a:xfrm>
          <a:prstGeom prst="rect">
            <a:avLst/>
          </a:prstGeom>
        </p:spPr>
        <p:txBody>
          <a:bodyPr/>
          <a:lstStyle>
            <a:lvl1pPr>
              <a:defRPr sz="2800" b="0">
                <a:latin typeface="Tahoma" pitchFamily="34" charset="0"/>
                <a:cs typeface="Tahoma" pitchFamily="34" charset="0"/>
              </a:defRPr>
            </a:lvl1pPr>
            <a:lvl2pPr>
              <a:defRPr sz="2400">
                <a:latin typeface="Tahoma" pitchFamily="34" charset="0"/>
                <a:cs typeface="Tahoma" pitchFamily="34" charset="0"/>
              </a:defRPr>
            </a:lvl2pPr>
            <a:lvl3pPr>
              <a:defRPr sz="2000">
                <a:latin typeface="Tahoma" pitchFamily="34" charset="0"/>
                <a:cs typeface="Tahoma" pitchFamily="34" charset="0"/>
              </a:defRPr>
            </a:lvl3pPr>
            <a:lvl4pPr>
              <a:defRPr sz="1800">
                <a:latin typeface="Tahoma" pitchFamily="34" charset="0"/>
                <a:cs typeface="Tahoma" pitchFamily="34" charset="0"/>
              </a:defRPr>
            </a:lvl4pPr>
            <a:lvl5pPr>
              <a:defRPr sz="1800">
                <a:latin typeface="Tahoma" pitchFamily="34" charset="0"/>
                <a:cs typeface="Tahom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89420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lvl1pPr>
              <a:defRPr sz="4000">
                <a:latin typeface="Tahoma" pitchFamily="34" charset="0"/>
                <a:cs typeface="Tahoma" pitchFamily="34" charset="0"/>
              </a:defRPr>
            </a:lvl1pPr>
          </a:lstStyle>
          <a:p>
            <a:endParaRPr lang="en-US" dirty="0"/>
          </a:p>
        </p:txBody>
      </p:sp>
    </p:spTree>
    <p:extLst>
      <p:ext uri="{BB962C8B-B14F-4D97-AF65-F5344CB8AC3E}">
        <p14:creationId xmlns:p14="http://schemas.microsoft.com/office/powerpoint/2010/main" val="82633622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smtClean="0"/>
              <a:t>Click to edit Master title style</a:t>
            </a:r>
            <a:endParaRPr lang="en-US"/>
          </a:p>
        </p:txBody>
      </p:sp>
    </p:spTree>
    <p:extLst>
      <p:ext uri="{BB962C8B-B14F-4D97-AF65-F5344CB8AC3E}">
        <p14:creationId xmlns:p14="http://schemas.microsoft.com/office/powerpoint/2010/main" val="320356699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7010400" y="6492875"/>
            <a:ext cx="2133600" cy="365125"/>
          </a:xfrm>
          <a:prstGeom prst="rect">
            <a:avLst/>
          </a:prstGeom>
        </p:spPr>
        <p:txBody>
          <a:bodyPr/>
          <a:lstStyle>
            <a:lvl1pPr>
              <a:defRPr>
                <a:solidFill>
                  <a:schemeClr val="tx1"/>
                </a:solidFill>
              </a:defRPr>
            </a:lvl1pPr>
          </a:lstStyle>
          <a:p>
            <a:fld id="{595ACBD8-3758-409F-B51C-9004A76C155A}" type="slidenum">
              <a:rPr lang="en-US" smtClean="0"/>
              <a:pPr/>
              <a:t>‹#›</a:t>
            </a:fld>
            <a:endParaRPr lang="en-US" dirty="0"/>
          </a:p>
        </p:txBody>
      </p:sp>
      <p:sp>
        <p:nvSpPr>
          <p:cNvPr id="8" name="Date Placeholder 3"/>
          <p:cNvSpPr>
            <a:spLocks noGrp="1"/>
          </p:cNvSpPr>
          <p:nvPr>
            <p:ph type="dt" sz="half" idx="2"/>
          </p:nvPr>
        </p:nvSpPr>
        <p:spPr>
          <a:xfrm>
            <a:off x="0" y="6492875"/>
            <a:ext cx="2133600" cy="365125"/>
          </a:xfrm>
          <a:prstGeom prst="rect">
            <a:avLst/>
          </a:prstGeom>
        </p:spPr>
        <p:txBody>
          <a:bodyPr/>
          <a:lstStyle>
            <a:lvl1pPr>
              <a:defRPr>
                <a:solidFill>
                  <a:schemeClr val="tx1"/>
                </a:solidFill>
              </a:defRPr>
            </a:lvl1pPr>
          </a:lstStyle>
          <a:p>
            <a:r>
              <a:rPr lang="en-US" smtClean="0"/>
              <a:t>OSH7510</a:t>
            </a:r>
            <a:endParaRPr lang="en-US" dirty="0"/>
          </a:p>
        </p:txBody>
      </p:sp>
      <p:sp>
        <p:nvSpPr>
          <p:cNvPr id="9" name="Rectangle 8"/>
          <p:cNvSpPr/>
          <p:nvPr/>
        </p:nvSpPr>
        <p:spPr>
          <a:xfrm>
            <a:off x="0" y="6172200"/>
            <a:ext cx="9144000" cy="685800"/>
          </a:xfrm>
          <a:prstGeom prst="rect">
            <a:avLst/>
          </a:prstGeom>
          <a:solidFill>
            <a:schemeClr val="tx2">
              <a:lumMod val="60000"/>
              <a:lumOff val="40000"/>
            </a:schemeClr>
          </a:solidFill>
          <a:ln>
            <a:no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6"/>
          <p:cNvSpPr txBox="1">
            <a:spLocks/>
          </p:cNvSpPr>
          <p:nvPr/>
        </p:nvSpPr>
        <p:spPr>
          <a:xfrm>
            <a:off x="0" y="6492875"/>
            <a:ext cx="2133600"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p:txBody>
      </p:sp>
      <p:cxnSp>
        <p:nvCxnSpPr>
          <p:cNvPr id="14" name="Straight Connector 13"/>
          <p:cNvCxnSpPr/>
          <p:nvPr/>
        </p:nvCxnSpPr>
        <p:spPr>
          <a:xfrm>
            <a:off x="0" y="6170612"/>
            <a:ext cx="914400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Course Number Placeholder 1"/>
          <p:cNvSpPr txBox="1"/>
          <p:nvPr userDrawn="1"/>
        </p:nvSpPr>
        <p:spPr>
          <a:xfrm>
            <a:off x="0" y="6642556"/>
            <a:ext cx="2514600" cy="215444"/>
          </a:xfrm>
          <a:prstGeom prst="rect">
            <a:avLst/>
          </a:prstGeom>
          <a:noFill/>
        </p:spPr>
        <p:txBody>
          <a:bodyPr wrap="square">
            <a:spAutoFit/>
          </a:bodyPr>
          <a:lstStyle/>
          <a:p>
            <a:pPr algn="l">
              <a:defRPr/>
            </a:pPr>
            <a:r>
              <a:rPr lang="en-US" sz="800" b="0" dirty="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PPT</a:t>
            </a:r>
            <a:r>
              <a:rPr lang="en-US" sz="800" b="0" baseline="0" dirty="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10-hr. Construction – Excavations v.05.18.15</a:t>
            </a:r>
            <a:endParaRPr lang="en-US" sz="800" b="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0" name="Slide Number Placeholder 7"/>
          <p:cNvSpPr txBox="1">
            <a:spLocks/>
          </p:cNvSpPr>
          <p:nvPr userDrawn="1"/>
        </p:nvSpPr>
        <p:spPr>
          <a:xfrm>
            <a:off x="6278587" y="6448497"/>
            <a:ext cx="2819400" cy="42731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595ACBD8-3758-409F-B51C-9004A76C155A}" type="slidenum">
              <a:rPr kumimoji="0" lang="en-US" sz="800" b="0" i="0" u="none" strike="noStrike" kern="1200" cap="none" spc="0" normalizeH="0" baseline="0" noProof="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Created by OTIEC Outreach Resources Workgroup</a:t>
            </a:r>
          </a:p>
        </p:txBody>
      </p:sp>
    </p:spTree>
    <p:extLst>
      <p:ext uri="{BB962C8B-B14F-4D97-AF65-F5344CB8AC3E}">
        <p14:creationId xmlns:p14="http://schemas.microsoft.com/office/powerpoint/2010/main" val="190181678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tx1"/>
          </a:solidFill>
          <a:latin typeface="+mn-lt"/>
          <a:ea typeface="+mj-ea"/>
          <a:cs typeface="Tahoma" pitchFamily="34" charset="0"/>
        </a:defRPr>
      </a:lvl1pPr>
    </p:titleStyle>
    <p:bodyStyle>
      <a:lvl1pPr marL="342900" indent="-342900" algn="l" defTabSz="914400" rtl="0" eaLnBrk="1" latinLnBrk="0" hangingPunct="1">
        <a:spcBef>
          <a:spcPct val="20000"/>
        </a:spcBef>
        <a:buFont typeface="Arial" pitchFamily="34" charset="0"/>
        <a:buChar char="•"/>
        <a:defRPr sz="2000" b="1" kern="1200">
          <a:solidFill>
            <a:schemeClr val="tx1"/>
          </a:solidFill>
          <a:latin typeface="+mn-lt"/>
          <a:ea typeface="+mn-ea"/>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itchFamily="34" charset="0"/>
          <a:ea typeface="+mn-ea"/>
          <a:cs typeface="Tahom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itchFamily="34" charset="0"/>
          <a:ea typeface="+mn-ea"/>
          <a:cs typeface="Tahom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mn-ea"/>
          <a:cs typeface="Tahom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http://www.osha.gov/gif/FatalFacts/fact59graphic1.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Excavations</a:t>
            </a:r>
            <a:endParaRPr lang="en-US" dirty="0"/>
          </a:p>
        </p:txBody>
      </p:sp>
      <p:sp>
        <p:nvSpPr>
          <p:cNvPr id="3" name="Subtitle 2"/>
          <p:cNvSpPr>
            <a:spLocks noGrp="1"/>
          </p:cNvSpPr>
          <p:nvPr>
            <p:ph type="subTitle" idx="1"/>
          </p:nvPr>
        </p:nvSpPr>
        <p:spPr/>
        <p:txBody>
          <a:bodyPr/>
          <a:lstStyle/>
          <a:p>
            <a:r>
              <a:rPr lang="en-US" dirty="0" smtClean="0"/>
              <a:t>10-Hour </a:t>
            </a:r>
            <a:r>
              <a:rPr lang="en-US" smtClean="0"/>
              <a:t>Construction Outreach</a:t>
            </a:r>
            <a:endParaRPr lang="en-US"/>
          </a:p>
        </p:txBody>
      </p:sp>
    </p:spTree>
    <p:extLst>
      <p:ext uri="{BB962C8B-B14F-4D97-AF65-F5344CB8AC3E}">
        <p14:creationId xmlns:p14="http://schemas.microsoft.com/office/powerpoint/2010/main" val="3406295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Protective Systems</a:t>
            </a:r>
            <a:endParaRPr lang="en-US" dirty="0"/>
          </a:p>
        </p:txBody>
      </p:sp>
      <p:sp>
        <p:nvSpPr>
          <p:cNvPr id="7" name="Content Placeholder 6"/>
          <p:cNvSpPr>
            <a:spLocks noGrp="1"/>
          </p:cNvSpPr>
          <p:nvPr>
            <p:ph idx="1"/>
          </p:nvPr>
        </p:nvSpPr>
        <p:spPr/>
        <p:txBody>
          <a:bodyPr/>
          <a:lstStyle/>
          <a:p>
            <a:r>
              <a:rPr lang="en-US" dirty="0" smtClean="0"/>
              <a:t>Support/shoring systems</a:t>
            </a:r>
          </a:p>
          <a:p>
            <a:r>
              <a:rPr lang="en-US" dirty="0" smtClean="0"/>
              <a:t>Sloping and benching</a:t>
            </a:r>
          </a:p>
          <a:p>
            <a:r>
              <a:rPr lang="en-US" dirty="0" smtClean="0"/>
              <a:t>Shielding systems (trench boxes)</a:t>
            </a:r>
            <a:endParaRPr lang="en-US" dirty="0"/>
          </a:p>
        </p:txBody>
      </p:sp>
      <p:pic>
        <p:nvPicPr>
          <p:cNvPr id="8" name="Content Placeholder 7" descr="Picture3.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786282" y="3276600"/>
            <a:ext cx="2237435" cy="169652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276600" y="3300964"/>
            <a:ext cx="2962689" cy="1675622"/>
          </a:xfrm>
          <a:prstGeom prst="rect">
            <a:avLst/>
          </a:prstGeom>
          <a:ln w="12700">
            <a:solidFill>
              <a:schemeClr val="tx1"/>
            </a:solidFill>
          </a:ln>
        </p:spPr>
      </p:pic>
      <p:pic>
        <p:nvPicPr>
          <p:cNvPr id="10" name="Content Placeholder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30479" y="3276600"/>
            <a:ext cx="1599122" cy="1692814"/>
          </a:xfrm>
          <a:prstGeom prst="rect">
            <a:avLst/>
          </a:prstGeom>
          <a:ln w="12700">
            <a:solidFill>
              <a:schemeClr val="tx1"/>
            </a:solidFill>
          </a:ln>
        </p:spPr>
      </p:pic>
      <p:sp>
        <p:nvSpPr>
          <p:cNvPr id="11" name="TextBox 10"/>
          <p:cNvSpPr txBox="1"/>
          <p:nvPr/>
        </p:nvSpPr>
        <p:spPr>
          <a:xfrm>
            <a:off x="663434" y="5118441"/>
            <a:ext cx="2483130" cy="400110"/>
          </a:xfrm>
          <a:prstGeom prst="rect">
            <a:avLst/>
          </a:prstGeom>
          <a:noFill/>
        </p:spPr>
        <p:txBody>
          <a:bodyPr wrap="square" rtlCol="0">
            <a:spAutoFit/>
          </a:bodyPr>
          <a:lstStyle/>
          <a:p>
            <a:pPr algn="ctr"/>
            <a:r>
              <a:rPr lang="en-US" sz="2000" dirty="0" smtClean="0">
                <a:solidFill>
                  <a:srgbClr val="0070C0"/>
                </a:solidFill>
                <a:latin typeface="Tahoma" panose="020B0604030504040204" pitchFamily="34" charset="0"/>
                <a:ea typeface="Tahoma" panose="020B0604030504040204" pitchFamily="34" charset="0"/>
                <a:cs typeface="Tahoma" panose="020B0604030504040204" pitchFamily="34" charset="0"/>
              </a:rPr>
              <a:t>Shoring</a:t>
            </a:r>
            <a:endPar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3276600" y="5151264"/>
            <a:ext cx="2483130" cy="400110"/>
          </a:xfrm>
          <a:prstGeom prst="rect">
            <a:avLst/>
          </a:prstGeom>
          <a:noFill/>
        </p:spPr>
        <p:txBody>
          <a:bodyPr wrap="square" rtlCol="0">
            <a:spAutoFit/>
          </a:bodyPr>
          <a:lstStyle/>
          <a:p>
            <a:pPr algn="ctr"/>
            <a:r>
              <a:rPr lang="en-US" sz="2000" dirty="0" smtClean="0">
                <a:solidFill>
                  <a:srgbClr val="0070C0"/>
                </a:solidFill>
                <a:latin typeface="Tahoma" panose="020B0604030504040204" pitchFamily="34" charset="0"/>
                <a:ea typeface="Tahoma" panose="020B0604030504040204" pitchFamily="34" charset="0"/>
                <a:cs typeface="Tahoma" panose="020B0604030504040204" pitchFamily="34" charset="0"/>
              </a:rPr>
              <a:t>Sloping</a:t>
            </a:r>
            <a:endPar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6318231" y="5146150"/>
            <a:ext cx="2483130" cy="400110"/>
          </a:xfrm>
          <a:prstGeom prst="rect">
            <a:avLst/>
          </a:prstGeom>
          <a:noFill/>
        </p:spPr>
        <p:txBody>
          <a:bodyPr wrap="square" rtlCol="0">
            <a:spAutoFit/>
          </a:bodyPr>
          <a:lstStyle/>
          <a:p>
            <a:pPr algn="ctr"/>
            <a:r>
              <a:rPr lang="en-US" sz="2000" dirty="0" smtClean="0">
                <a:solidFill>
                  <a:srgbClr val="0070C0"/>
                </a:solidFill>
                <a:latin typeface="Tahoma" panose="020B0604030504040204" pitchFamily="34" charset="0"/>
                <a:ea typeface="Tahoma" panose="020B0604030504040204" pitchFamily="34" charset="0"/>
                <a:cs typeface="Tahoma" panose="020B0604030504040204" pitchFamily="34" charset="0"/>
              </a:rPr>
              <a:t>Shielding</a:t>
            </a:r>
            <a:endPar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747846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Support/shoring Systems</a:t>
            </a:r>
            <a:endParaRPr lang="en-US" dirty="0"/>
          </a:p>
        </p:txBody>
      </p:sp>
      <p:pic>
        <p:nvPicPr>
          <p:cNvPr id="8" name="Content Placeholder 7" descr="Picture3.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85800" y="1981200"/>
            <a:ext cx="3886200" cy="320176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876800" y="1981200"/>
            <a:ext cx="3680222" cy="2453481"/>
          </a:xfrm>
          <a:ln w="12700">
            <a:solidFill>
              <a:schemeClr val="tx1"/>
            </a:solidFill>
          </a:ln>
        </p:spPr>
      </p:pic>
      <p:sp>
        <p:nvSpPr>
          <p:cNvPr id="10" name="Rectangle 9"/>
          <p:cNvSpPr/>
          <p:nvPr/>
        </p:nvSpPr>
        <p:spPr>
          <a:xfrm>
            <a:off x="5848724" y="4471926"/>
            <a:ext cx="1736373" cy="215444"/>
          </a:xfrm>
          <a:prstGeom prst="rect">
            <a:avLst/>
          </a:prstGeom>
        </p:spPr>
        <p:txBody>
          <a:bodyPr wrap="none">
            <a:spAutoFit/>
          </a:bodyPr>
          <a:lstStyle/>
          <a:p>
            <a:r>
              <a:rPr lang="en-US" sz="800" dirty="0" smtClean="0"/>
              <a:t>Source of photos: NIOSH /John Rekus</a:t>
            </a:r>
            <a:endParaRPr lang="en-US" sz="800" dirty="0"/>
          </a:p>
        </p:txBody>
      </p:sp>
    </p:spTree>
    <p:extLst>
      <p:ext uri="{BB962C8B-B14F-4D97-AF65-F5344CB8AC3E}">
        <p14:creationId xmlns:p14="http://schemas.microsoft.com/office/powerpoint/2010/main" val="14496294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The Theory of Shoring</a:t>
            </a:r>
            <a:endParaRPr lang="en-US" dirty="0"/>
          </a:p>
        </p:txBody>
      </p:sp>
      <p:sp>
        <p:nvSpPr>
          <p:cNvPr id="20483"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Shoring prevents cave-ins</a:t>
            </a:r>
          </a:p>
          <a:p>
            <a:r>
              <a:rPr lang="en-US" altLang="en-US" dirty="0" smtClean="0"/>
              <a:t>Shoring, if designed and installed correctly, prevents movement of the excavated wall.</a:t>
            </a:r>
          </a:p>
          <a:p>
            <a:r>
              <a:rPr lang="en-US" altLang="en-US" dirty="0" smtClean="0"/>
              <a:t>In order for the shoring to do its job, you must stay within the protection of the shoring even when entering and exiting</a:t>
            </a:r>
          </a:p>
        </p:txBody>
      </p:sp>
    </p:spTree>
    <p:extLst>
      <p:ext uri="{BB962C8B-B14F-4D97-AF65-F5344CB8AC3E}">
        <p14:creationId xmlns:p14="http://schemas.microsoft.com/office/powerpoint/2010/main" val="22620847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Improper Shoring</a:t>
            </a:r>
            <a:endParaRPr lang="en-US" dirty="0"/>
          </a:p>
        </p:txBody>
      </p:sp>
      <p:sp>
        <p:nvSpPr>
          <p:cNvPr id="8" name="Content Placeholder 7"/>
          <p:cNvSpPr>
            <a:spLocks noGrp="1"/>
          </p:cNvSpPr>
          <p:nvPr>
            <p:ph sz="half" idx="1"/>
          </p:nvPr>
        </p:nvSpPr>
        <p:spPr>
          <a:xfrm>
            <a:off x="457200" y="1600201"/>
            <a:ext cx="4038600" cy="3028950"/>
          </a:xfrm>
        </p:spPr>
        <p:txBody>
          <a:bodyPr/>
          <a:lstStyle/>
          <a:p>
            <a:endParaRPr lang="en-US" dirty="0"/>
          </a:p>
        </p:txBody>
      </p:sp>
      <p:pic>
        <p:nvPicPr>
          <p:cNvPr id="11" name="Picture 2" descr="failure"/>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4648200" y="1600200"/>
            <a:ext cx="3995421"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11"/>
          <p:cNvSpPr>
            <a:spLocks noGrp="1"/>
          </p:cNvSpPr>
          <p:nvPr>
            <p:ph sz="half" idx="2"/>
          </p:nvPr>
        </p:nvSpPr>
        <p:spPr>
          <a:xfrm>
            <a:off x="4648200" y="1600201"/>
            <a:ext cx="3995421" cy="2971799"/>
          </a:xfrm>
          <a:ln w="12700">
            <a:solidFill>
              <a:schemeClr val="tx1"/>
            </a:solidFill>
          </a:ln>
        </p:spPr>
        <p:txBody>
          <a:bodyPr/>
          <a:lstStyle/>
          <a:p>
            <a:endParaRPr lang="en-US" dirty="0"/>
          </a:p>
        </p:txBody>
      </p:sp>
      <p:pic>
        <p:nvPicPr>
          <p:cNvPr id="13" name="Picture 2" descr="Scan28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600200"/>
            <a:ext cx="3962400" cy="29718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977551" y="4955079"/>
            <a:ext cx="4956650" cy="646331"/>
          </a:xfrm>
          <a:prstGeom prst="rect">
            <a:avLst/>
          </a:prstGeom>
          <a:solidFill>
            <a:srgbClr val="FF0000"/>
          </a:solidFill>
          <a:ln w="12700">
            <a:solidFill>
              <a:schemeClr val="tx1"/>
            </a:solidFill>
          </a:ln>
        </p:spPr>
        <p:txBody>
          <a:bodyPr wrap="square" rtlCol="0">
            <a:spAutoFit/>
          </a:bodyPr>
          <a:lstStyle/>
          <a:p>
            <a:r>
              <a:rPr lang="en-US" dirty="0" smtClean="0">
                <a:solidFill>
                  <a:schemeClr val="bg1"/>
                </a:solidFill>
              </a:rPr>
              <a:t>Make-shift, improperly designed shoring does little other then provide a false </a:t>
            </a:r>
            <a:r>
              <a:rPr lang="en-US" dirty="0">
                <a:solidFill>
                  <a:schemeClr val="bg1"/>
                </a:solidFill>
              </a:rPr>
              <a:t>s</a:t>
            </a:r>
            <a:r>
              <a:rPr lang="en-US" dirty="0" smtClean="0">
                <a:solidFill>
                  <a:schemeClr val="bg1"/>
                </a:solidFill>
              </a:rPr>
              <a:t>ense of security!</a:t>
            </a:r>
            <a:endParaRPr lang="en-US" dirty="0">
              <a:solidFill>
                <a:schemeClr val="bg1"/>
              </a:solidFill>
            </a:endParaRPr>
          </a:p>
        </p:txBody>
      </p:sp>
      <p:sp>
        <p:nvSpPr>
          <p:cNvPr id="15" name="Rectangle 14"/>
          <p:cNvSpPr/>
          <p:nvPr/>
        </p:nvSpPr>
        <p:spPr>
          <a:xfrm>
            <a:off x="3680218" y="5861506"/>
            <a:ext cx="1180131" cy="215444"/>
          </a:xfrm>
          <a:prstGeom prst="rect">
            <a:avLst/>
          </a:prstGeom>
        </p:spPr>
        <p:txBody>
          <a:bodyPr wrap="none">
            <a:spAutoFit/>
          </a:bodyPr>
          <a:lstStyle/>
          <a:p>
            <a:r>
              <a:rPr lang="en-US" sz="800" dirty="0" smtClean="0"/>
              <a:t>Source of photos: OSHA</a:t>
            </a:r>
            <a:endParaRPr lang="en-US" sz="800" dirty="0"/>
          </a:p>
        </p:txBody>
      </p:sp>
    </p:spTree>
    <p:extLst>
      <p:ext uri="{BB962C8B-B14F-4D97-AF65-F5344CB8AC3E}">
        <p14:creationId xmlns:p14="http://schemas.microsoft.com/office/powerpoint/2010/main" val="27332714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Sloping and Benching</a:t>
            </a:r>
            <a:endParaRPr lang="en-US" dirty="0"/>
          </a:p>
        </p:txBody>
      </p:sp>
      <p:pic>
        <p:nvPicPr>
          <p:cNvPr id="11" name="Content Placeholder 10"/>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5105400" y="1639508"/>
            <a:ext cx="3124200" cy="4144118"/>
          </a:xfrm>
          <a:prstGeom prst="rect">
            <a:avLst/>
          </a:prstGeom>
          <a:ln w="12700">
            <a:solidFill>
              <a:schemeClr val="tx1"/>
            </a:solidFill>
          </a:ln>
        </p:spPr>
      </p:pic>
      <p:pic>
        <p:nvPicPr>
          <p:cNvPr id="8" name="Content Placeholder 7"/>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815202" y="4706917"/>
            <a:ext cx="4142994" cy="1076709"/>
          </a:xfrm>
          <a:prstGeom prst="rect">
            <a:avLst/>
          </a:prstGeom>
          <a:ln w="12700">
            <a:solidFill>
              <a:schemeClr val="tx1"/>
            </a:solid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202" y="2335861"/>
            <a:ext cx="4166374" cy="1348453"/>
          </a:xfrm>
          <a:prstGeom prst="rect">
            <a:avLst/>
          </a:prstGeom>
          <a:ln w="12700">
            <a:solidFill>
              <a:schemeClr val="tx1"/>
            </a:solidFill>
          </a:ln>
        </p:spPr>
      </p:pic>
      <p:sp>
        <p:nvSpPr>
          <p:cNvPr id="10" name="TextBox 9"/>
          <p:cNvSpPr txBox="1"/>
          <p:nvPr/>
        </p:nvSpPr>
        <p:spPr>
          <a:xfrm>
            <a:off x="815202" y="1656562"/>
            <a:ext cx="4142994" cy="369332"/>
          </a:xfrm>
          <a:prstGeom prst="rect">
            <a:avLst/>
          </a:prstGeom>
          <a:solidFill>
            <a:schemeClr val="tx2">
              <a:lumMod val="20000"/>
              <a:lumOff val="80000"/>
            </a:schemeClr>
          </a:solidFill>
          <a:ln w="12700">
            <a:solidFill>
              <a:schemeClr val="tx1"/>
            </a:solidFill>
          </a:ln>
        </p:spPr>
        <p:txBody>
          <a:bodyPr wrap="none" rtlCol="0">
            <a:spAutoFit/>
          </a:bodyPr>
          <a:lstStyle/>
          <a:p>
            <a:r>
              <a:rPr lang="en-US" dirty="0" smtClean="0"/>
              <a:t>This slope is safe for any soil classification!</a:t>
            </a:r>
            <a:endParaRPr lang="en-US" dirty="0"/>
          </a:p>
        </p:txBody>
      </p:sp>
      <p:sp>
        <p:nvSpPr>
          <p:cNvPr id="3" name="TextBox 2"/>
          <p:cNvSpPr txBox="1"/>
          <p:nvPr/>
        </p:nvSpPr>
        <p:spPr>
          <a:xfrm>
            <a:off x="5492659" y="5245271"/>
            <a:ext cx="2349682" cy="369332"/>
          </a:xfrm>
          <a:prstGeom prst="rect">
            <a:avLst/>
          </a:prstGeom>
          <a:solidFill>
            <a:schemeClr val="bg1"/>
          </a:solidFill>
        </p:spPr>
        <p:txBody>
          <a:bodyPr wrap="none" rtlCol="0">
            <a:spAutoFit/>
          </a:bodyPr>
          <a:lstStyle/>
          <a:p>
            <a:r>
              <a:rPr lang="en-US" dirty="0" smtClean="0"/>
              <a:t>Is this a 1 ½ to 1 slope?</a:t>
            </a:r>
            <a:endParaRPr lang="en-US" dirty="0"/>
          </a:p>
        </p:txBody>
      </p:sp>
    </p:spTree>
    <p:extLst>
      <p:ext uri="{BB962C8B-B14F-4D97-AF65-F5344CB8AC3E}">
        <p14:creationId xmlns:p14="http://schemas.microsoft.com/office/powerpoint/2010/main" val="33050791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The Theory of Sloping</a:t>
            </a:r>
            <a:endParaRPr lang="en-US" dirty="0"/>
          </a:p>
        </p:txBody>
      </p:sp>
      <p:sp>
        <p:nvSpPr>
          <p:cNvPr id="25603"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Sloping prevents cave-ins</a:t>
            </a:r>
          </a:p>
          <a:p>
            <a:r>
              <a:rPr lang="en-US" altLang="en-US" dirty="0" smtClean="0"/>
              <a:t>Sloping, if done correctly, removes the risk of cave-ins by sloping the soil of the trench back from the trench bottom</a:t>
            </a:r>
          </a:p>
        </p:txBody>
      </p:sp>
      <p:sp>
        <p:nvSpPr>
          <p:cNvPr id="5" name="Rectangle 4"/>
          <p:cNvSpPr/>
          <p:nvPr/>
        </p:nvSpPr>
        <p:spPr>
          <a:xfrm>
            <a:off x="4475116" y="5792750"/>
            <a:ext cx="1608133" cy="215444"/>
          </a:xfrm>
          <a:prstGeom prst="rect">
            <a:avLst/>
          </a:prstGeom>
        </p:spPr>
        <p:txBody>
          <a:bodyPr wrap="none">
            <a:spAutoFit/>
          </a:bodyPr>
          <a:lstStyle/>
          <a:p>
            <a:r>
              <a:rPr lang="en-US" sz="800" dirty="0" smtClean="0"/>
              <a:t>Source of photo: OTIEC  NRC WVU</a:t>
            </a:r>
            <a:endParaRPr lang="en-US" sz="800" dirty="0"/>
          </a:p>
        </p:txBody>
      </p:sp>
    </p:spTree>
    <p:extLst>
      <p:ext uri="{BB962C8B-B14F-4D97-AF65-F5344CB8AC3E}">
        <p14:creationId xmlns:p14="http://schemas.microsoft.com/office/powerpoint/2010/main" val="6763988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Shield System</a:t>
            </a:r>
            <a:endParaRPr lang="en-US" dirty="0"/>
          </a:p>
        </p:txBody>
      </p:sp>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67032" y="1676400"/>
            <a:ext cx="4287463" cy="3701510"/>
          </a:xfrm>
          <a:prstGeom prst="rect">
            <a:avLst/>
          </a:prstGeom>
          <a:ln w="12700">
            <a:solidFill>
              <a:schemeClr val="tx1"/>
            </a:solidFill>
          </a:ln>
        </p:spPr>
      </p:pic>
      <p:pic>
        <p:nvPicPr>
          <p:cNvPr id="9" name="Picture 4" descr="trench"/>
          <p:cNvPicPr>
            <a:picLocks noGrp="1" noChangeAspect="1" noChangeArrowheads="1"/>
          </p:cNvPicPr>
          <p:nvPr>
            <p:ph sz="half" idx="2"/>
          </p:nvPr>
        </p:nvPicPr>
        <p:blipFill>
          <a:blip r:embed="rId4">
            <a:lum bright="6000"/>
            <a:extLst>
              <a:ext uri="{28A0092B-C50C-407E-A947-70E740481C1C}">
                <a14:useLocalDpi xmlns:a14="http://schemas.microsoft.com/office/drawing/2010/main" val="0"/>
              </a:ext>
            </a:extLst>
          </a:blip>
          <a:srcRect/>
          <a:stretch>
            <a:fillRect/>
          </a:stretch>
        </p:blipFill>
        <p:spPr bwMode="auto">
          <a:xfrm>
            <a:off x="4953000" y="1676400"/>
            <a:ext cx="3627352" cy="414680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6196648" y="5916074"/>
            <a:ext cx="1140056" cy="215444"/>
          </a:xfrm>
          <a:prstGeom prst="rect">
            <a:avLst/>
          </a:prstGeom>
        </p:spPr>
        <p:txBody>
          <a:bodyPr wrap="none">
            <a:spAutoFit/>
          </a:bodyPr>
          <a:lstStyle/>
          <a:p>
            <a:r>
              <a:rPr lang="en-US" sz="800" dirty="0" smtClean="0"/>
              <a:t>Source of photo: OSHA</a:t>
            </a:r>
            <a:endParaRPr lang="en-US" sz="800" dirty="0"/>
          </a:p>
        </p:txBody>
      </p:sp>
      <p:sp>
        <p:nvSpPr>
          <p:cNvPr id="3" name="TextBox 2"/>
          <p:cNvSpPr txBox="1"/>
          <p:nvPr/>
        </p:nvSpPr>
        <p:spPr>
          <a:xfrm>
            <a:off x="5162294" y="5287828"/>
            <a:ext cx="3316164" cy="369332"/>
          </a:xfrm>
          <a:prstGeom prst="rect">
            <a:avLst/>
          </a:prstGeom>
          <a:solidFill>
            <a:schemeClr val="bg1"/>
          </a:solidFill>
          <a:ln>
            <a:solidFill>
              <a:schemeClr val="bg1"/>
            </a:solidFill>
          </a:ln>
        </p:spPr>
        <p:txBody>
          <a:bodyPr wrap="none" rtlCol="0">
            <a:spAutoFit/>
          </a:bodyPr>
          <a:lstStyle/>
          <a:p>
            <a:r>
              <a:rPr lang="en-US" dirty="0" smtClean="0"/>
              <a:t>How many hazards can you find ?</a:t>
            </a:r>
            <a:endParaRPr lang="en-US" dirty="0"/>
          </a:p>
        </p:txBody>
      </p:sp>
    </p:spTree>
    <p:extLst>
      <p:ext uri="{BB962C8B-B14F-4D97-AF65-F5344CB8AC3E}">
        <p14:creationId xmlns:p14="http://schemas.microsoft.com/office/powerpoint/2010/main" val="2884651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The Theory of Shielding</a:t>
            </a:r>
            <a:endParaRPr lang="en-US" dirty="0"/>
          </a:p>
        </p:txBody>
      </p:sp>
      <p:sp>
        <p:nvSpPr>
          <p:cNvPr id="14339"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Trench shields and boxes, if installed correctly, are designed to protect workers from the forces of a cave-in</a:t>
            </a:r>
          </a:p>
          <a:p>
            <a:r>
              <a:rPr lang="en-US" altLang="en-US" dirty="0" smtClean="0"/>
              <a:t>In order for the shield to do its job, you must stay within the protection of the shield even when entering and exiting</a:t>
            </a:r>
          </a:p>
        </p:txBody>
      </p:sp>
    </p:spTree>
    <p:extLst>
      <p:ext uri="{BB962C8B-B14F-4D97-AF65-F5344CB8AC3E}">
        <p14:creationId xmlns:p14="http://schemas.microsoft.com/office/powerpoint/2010/main" val="33655073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Falls</a:t>
            </a:r>
            <a:endParaRPr lang="en-US" dirty="0"/>
          </a:p>
        </p:txBody>
      </p:sp>
      <p:pic>
        <p:nvPicPr>
          <p:cNvPr id="11" name="Picture 2" descr="ts11.JPG (326130 bytes)"/>
          <p:cNvPicPr>
            <a:picLocks noGrp="1" noChangeAspect="1" noChangeArrowheads="1"/>
          </p:cNvPicPr>
          <p:nvPr>
            <p:ph sz="half" idx="1"/>
          </p:nvPr>
        </p:nvPicPr>
        <p:blipFill rotWithShape="1">
          <a:blip r:embed="rId3" cstate="print">
            <a:lum bright="12000" contrast="6000"/>
            <a:extLst>
              <a:ext uri="{28A0092B-C50C-407E-A947-70E740481C1C}">
                <a14:useLocalDpi xmlns:a14="http://schemas.microsoft.com/office/drawing/2010/main" val="0"/>
              </a:ext>
            </a:extLst>
          </a:blip>
          <a:srcRect/>
          <a:stretch/>
        </p:blipFill>
        <p:spPr bwMode="auto">
          <a:xfrm>
            <a:off x="365474" y="1873513"/>
            <a:ext cx="3904809" cy="309260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2" name="Picture 4" descr="DSC00004"/>
          <p:cNvPicPr>
            <a:picLocks noGrp="1" noChangeAspect="1" noChangeArrowheads="1"/>
          </p:cNvPicPr>
          <p:nvPr>
            <p:ph sz="half" idx="2"/>
          </p:nvPr>
        </p:nvPicPr>
        <p:blipFill rotWithShape="1">
          <a:blip r:embed="rId4" cstate="print">
            <a:lum bright="18000"/>
            <a:extLst>
              <a:ext uri="{28A0092B-C50C-407E-A947-70E740481C1C}">
                <a14:useLocalDpi xmlns:a14="http://schemas.microsoft.com/office/drawing/2010/main" val="0"/>
              </a:ext>
            </a:extLst>
          </a:blip>
          <a:srcRect/>
          <a:stretch/>
        </p:blipFill>
        <p:spPr bwMode="auto">
          <a:xfrm>
            <a:off x="4597801" y="1873513"/>
            <a:ext cx="3910798" cy="309260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Down Arrow 8"/>
          <p:cNvSpPr/>
          <p:nvPr/>
        </p:nvSpPr>
        <p:spPr>
          <a:xfrm rot="3371744">
            <a:off x="2878234" y="2950587"/>
            <a:ext cx="332232" cy="685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680218" y="5861506"/>
            <a:ext cx="1180131" cy="215444"/>
          </a:xfrm>
          <a:prstGeom prst="rect">
            <a:avLst/>
          </a:prstGeom>
        </p:spPr>
        <p:txBody>
          <a:bodyPr wrap="none">
            <a:spAutoFit/>
          </a:bodyPr>
          <a:lstStyle/>
          <a:p>
            <a:r>
              <a:rPr lang="en-US" sz="800" dirty="0" smtClean="0"/>
              <a:t>Source of photos: OSHA</a:t>
            </a:r>
            <a:endParaRPr lang="en-US" sz="800" dirty="0"/>
          </a:p>
        </p:txBody>
      </p:sp>
      <p:sp>
        <p:nvSpPr>
          <p:cNvPr id="13" name="TextBox 12"/>
          <p:cNvSpPr txBox="1"/>
          <p:nvPr/>
        </p:nvSpPr>
        <p:spPr>
          <a:xfrm>
            <a:off x="5136870" y="5140446"/>
            <a:ext cx="2483130" cy="400110"/>
          </a:xfrm>
          <a:prstGeom prst="rect">
            <a:avLst/>
          </a:prstGeom>
          <a:noFill/>
        </p:spPr>
        <p:txBody>
          <a:bodyPr wrap="square" rtlCol="0">
            <a:spAutoFit/>
          </a:bodyPr>
          <a:lstStyle/>
          <a:p>
            <a:pPr algn="ctr"/>
            <a:r>
              <a:rPr lang="en-US" sz="2000" dirty="0" smtClean="0">
                <a:solidFill>
                  <a:srgbClr val="0070C0"/>
                </a:solidFill>
                <a:latin typeface="Tahoma" panose="020B0604030504040204" pitchFamily="34" charset="0"/>
                <a:ea typeface="Tahoma" panose="020B0604030504040204" pitchFamily="34" charset="0"/>
                <a:cs typeface="Tahoma" panose="020B0604030504040204" pitchFamily="34" charset="0"/>
              </a:rPr>
              <a:t>Safe Alternative</a:t>
            </a:r>
            <a:endPar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978381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Adjacent Structures</a:t>
            </a:r>
            <a:endParaRPr lang="en-US" dirty="0"/>
          </a:p>
        </p:txBody>
      </p:sp>
      <p:sp>
        <p:nvSpPr>
          <p:cNvPr id="3" name="Content Placeholder 2"/>
          <p:cNvSpPr>
            <a:spLocks noGrp="1"/>
          </p:cNvSpPr>
          <p:nvPr>
            <p:ph sz="half" idx="1"/>
          </p:nvPr>
        </p:nvSpPr>
        <p:spPr/>
        <p:txBody>
          <a:bodyPr>
            <a:normAutofit/>
          </a:bodyPr>
          <a:lstStyle/>
          <a:p>
            <a:r>
              <a:rPr lang="en-US" dirty="0" smtClean="0"/>
              <a:t>Structures become unstable when earth next to them is removed</a:t>
            </a:r>
          </a:p>
          <a:p>
            <a:r>
              <a:rPr lang="en-US" dirty="0" smtClean="0"/>
              <a:t>For your safety, they must be supported</a:t>
            </a:r>
          </a:p>
          <a:p>
            <a:r>
              <a:rPr lang="en-US" dirty="0" smtClean="0"/>
              <a:t>A competent person must ensure precautions are implemented.</a:t>
            </a:r>
            <a:endParaRPr lang="en-US" dirty="0"/>
          </a:p>
        </p:txBody>
      </p:sp>
      <p:pic>
        <p:nvPicPr>
          <p:cNvPr id="8" name="Picture 5" descr="Image - Fatal Facts No. 59"/>
          <p:cNvPicPr>
            <a:picLocks noGrp="1" noChangeAspect="1" noChangeArrowheads="1"/>
          </p:cNvPicPr>
          <p:nvPr>
            <p:ph sz="half" idx="2"/>
          </p:nvPr>
        </p:nvPicPr>
        <p:blipFill>
          <a:blip r:embed="rId3" r:link="rId4">
            <a:extLst>
              <a:ext uri="{28A0092B-C50C-407E-A947-70E740481C1C}">
                <a14:useLocalDpi xmlns:a14="http://schemas.microsoft.com/office/drawing/2010/main" val="0"/>
              </a:ext>
            </a:extLst>
          </a:blip>
          <a:srcRect/>
          <a:stretch>
            <a:fillRect/>
          </a:stretch>
        </p:blipFill>
        <p:spPr bwMode="auto">
          <a:xfrm>
            <a:off x="4343400" y="1752600"/>
            <a:ext cx="3989779" cy="3124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1922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Excavations</a:t>
            </a:r>
            <a:endParaRPr lang="en-US" dirty="0"/>
          </a:p>
        </p:txBody>
      </p:sp>
      <p:sp>
        <p:nvSpPr>
          <p:cNvPr id="14" name="Rectangle 13"/>
          <p:cNvSpPr/>
          <p:nvPr/>
        </p:nvSpPr>
        <p:spPr>
          <a:xfrm>
            <a:off x="3480996" y="5906083"/>
            <a:ext cx="1736373" cy="215444"/>
          </a:xfrm>
          <a:prstGeom prst="rect">
            <a:avLst/>
          </a:prstGeom>
        </p:spPr>
        <p:txBody>
          <a:bodyPr wrap="none">
            <a:spAutoFit/>
          </a:bodyPr>
          <a:lstStyle/>
          <a:p>
            <a:r>
              <a:rPr lang="en-US" sz="800" dirty="0" smtClean="0"/>
              <a:t>Source of photos: NIOSH /John Rekus</a:t>
            </a:r>
            <a:endParaRPr lang="en-US" sz="800" dirty="0"/>
          </a:p>
        </p:txBody>
      </p:sp>
      <p:pic>
        <p:nvPicPr>
          <p:cNvPr id="11" name="Picture 5" descr="hand dig"/>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623081" y="1215797"/>
            <a:ext cx="3055374" cy="2291531"/>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6025" y="2420092"/>
            <a:ext cx="3429921" cy="2286614"/>
          </a:xfrm>
          <a:prstGeom prst="rect">
            <a:avLst/>
          </a:prstGeom>
          <a:ln w="12700">
            <a:solidFill>
              <a:schemeClr val="tx1"/>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7369" y="3324289"/>
            <a:ext cx="3346266" cy="2286614"/>
          </a:xfrm>
          <a:prstGeom prst="rect">
            <a:avLst/>
          </a:prstGeom>
          <a:ln w="12700">
            <a:solidFill>
              <a:schemeClr val="tx1"/>
            </a:solidFill>
          </a:ln>
        </p:spPr>
      </p:pic>
    </p:spTree>
    <p:extLst>
      <p:ext uri="{BB962C8B-B14F-4D97-AF65-F5344CB8AC3E}">
        <p14:creationId xmlns:p14="http://schemas.microsoft.com/office/powerpoint/2010/main" val="37467619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Underground Utilities</a:t>
            </a:r>
            <a:endParaRPr lang="en-US" dirty="0"/>
          </a:p>
        </p:txBody>
      </p:sp>
      <p:sp>
        <p:nvSpPr>
          <p:cNvPr id="10" name="Rectangle 9"/>
          <p:cNvSpPr/>
          <p:nvPr/>
        </p:nvSpPr>
        <p:spPr>
          <a:xfrm>
            <a:off x="3680218" y="5861506"/>
            <a:ext cx="1140056" cy="215444"/>
          </a:xfrm>
          <a:prstGeom prst="rect">
            <a:avLst/>
          </a:prstGeom>
        </p:spPr>
        <p:txBody>
          <a:bodyPr wrap="none">
            <a:spAutoFit/>
          </a:bodyPr>
          <a:lstStyle/>
          <a:p>
            <a:r>
              <a:rPr lang="en-US" sz="800" dirty="0" smtClean="0"/>
              <a:t>Source of photo: OSHA</a:t>
            </a:r>
            <a:endParaRPr lang="en-US" sz="800" dirty="0"/>
          </a:p>
        </p:txBody>
      </p:sp>
      <p:pic>
        <p:nvPicPr>
          <p:cNvPr id="11" name="Picture 5" descr="hand dig"/>
          <p:cNvPicPr>
            <a:picLocks noGrp="1" noChangeAspect="1" noChangeArrowheads="1"/>
          </p:cNvPicPr>
          <p:nvPr>
            <p:ph idx="1"/>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1249953" y="1143001"/>
            <a:ext cx="6217648" cy="466332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77476" y="4583788"/>
            <a:ext cx="5737723" cy="923330"/>
          </a:xfrm>
          <a:prstGeom prst="rect">
            <a:avLst/>
          </a:prstGeom>
          <a:solidFill>
            <a:schemeClr val="tx2">
              <a:lumMod val="20000"/>
              <a:lumOff val="80000"/>
            </a:schemeClr>
          </a:solidFill>
          <a:ln w="12700">
            <a:solidFill>
              <a:schemeClr val="tx1"/>
            </a:solidFill>
          </a:ln>
        </p:spPr>
        <p:txBody>
          <a:bodyPr wrap="square" rtlCol="0">
            <a:spAutoFit/>
          </a:bodyPr>
          <a:lstStyle/>
          <a:p>
            <a:r>
              <a:rPr lang="en-US" dirty="0" smtClean="0"/>
              <a:t>As required, this worker’s employer used their state’s one call system to locate under ground utilities before breaking ground. Now he is hand digging to find the exact location.</a:t>
            </a:r>
            <a:endParaRPr lang="en-US" dirty="0"/>
          </a:p>
        </p:txBody>
      </p:sp>
    </p:spTree>
    <p:extLst>
      <p:ext uri="{BB962C8B-B14F-4D97-AF65-F5344CB8AC3E}">
        <p14:creationId xmlns:p14="http://schemas.microsoft.com/office/powerpoint/2010/main" val="13115551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Spoil Pile</a:t>
            </a:r>
            <a:endParaRPr lang="en-US" dirty="0"/>
          </a:p>
        </p:txBody>
      </p:sp>
      <p:pic>
        <p:nvPicPr>
          <p:cNvPr id="8" name="Content Placeholder 7"/>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4737380" y="1828800"/>
            <a:ext cx="3922839" cy="3429000"/>
          </a:xfrm>
          <a:prstGeom prst="rect">
            <a:avLst/>
          </a:prstGeom>
          <a:ln w="12700">
            <a:solidFill>
              <a:schemeClr val="tx1"/>
            </a:solidFill>
          </a:ln>
        </p:spPr>
      </p:pic>
      <p:pic>
        <p:nvPicPr>
          <p:cNvPr id="9" name="Picture 5" descr="violations"/>
          <p:cNvPicPr>
            <a:picLocks noGrp="1" noChangeAspect="1" noChangeArrowheads="1"/>
          </p:cNvPicPr>
          <p:nvPr>
            <p:ph sz="half" idx="1"/>
          </p:nvPr>
        </p:nvPicPr>
        <p:blipFill rotWithShape="1">
          <a:blip r:embed="rId4" cstate="print">
            <a:lum bright="12000"/>
            <a:extLst>
              <a:ext uri="{28A0092B-C50C-407E-A947-70E740481C1C}">
                <a14:useLocalDpi xmlns:a14="http://schemas.microsoft.com/office/drawing/2010/main" val="0"/>
              </a:ext>
            </a:extLst>
          </a:blip>
          <a:srcRect/>
          <a:stretch/>
        </p:blipFill>
        <p:spPr bwMode="auto">
          <a:xfrm>
            <a:off x="609600" y="1828800"/>
            <a:ext cx="3622869" cy="3429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Down Arrow 10"/>
          <p:cNvSpPr/>
          <p:nvPr/>
        </p:nvSpPr>
        <p:spPr>
          <a:xfrm rot="19642302">
            <a:off x="2695394" y="2517247"/>
            <a:ext cx="332232" cy="685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680218" y="5861506"/>
            <a:ext cx="1140056" cy="215444"/>
          </a:xfrm>
          <a:prstGeom prst="rect">
            <a:avLst/>
          </a:prstGeom>
        </p:spPr>
        <p:txBody>
          <a:bodyPr wrap="none">
            <a:spAutoFit/>
          </a:bodyPr>
          <a:lstStyle/>
          <a:p>
            <a:r>
              <a:rPr lang="en-US" sz="800" dirty="0" smtClean="0"/>
              <a:t>Source of photo: OSHA</a:t>
            </a:r>
            <a:endParaRPr lang="en-US" sz="800" dirty="0"/>
          </a:p>
        </p:txBody>
      </p:sp>
      <p:sp>
        <p:nvSpPr>
          <p:cNvPr id="3" name="TextBox 2"/>
          <p:cNvSpPr txBox="1"/>
          <p:nvPr/>
        </p:nvSpPr>
        <p:spPr>
          <a:xfrm>
            <a:off x="6324600" y="3962400"/>
            <a:ext cx="1099981" cy="369332"/>
          </a:xfrm>
          <a:prstGeom prst="rect">
            <a:avLst/>
          </a:prstGeom>
          <a:noFill/>
        </p:spPr>
        <p:txBody>
          <a:bodyPr wrap="none" rtlCol="0">
            <a:spAutoFit/>
          </a:bodyPr>
          <a:lstStyle/>
          <a:p>
            <a:r>
              <a:rPr lang="en-US" dirty="0" smtClean="0">
                <a:solidFill>
                  <a:schemeClr val="bg1"/>
                </a:solidFill>
              </a:rPr>
              <a:t>Minimum</a:t>
            </a:r>
            <a:endParaRPr lang="en-US" dirty="0">
              <a:solidFill>
                <a:schemeClr val="bg1"/>
              </a:solidFill>
            </a:endParaRPr>
          </a:p>
        </p:txBody>
      </p:sp>
    </p:spTree>
    <p:extLst>
      <p:ext uri="{BB962C8B-B14F-4D97-AF65-F5344CB8AC3E}">
        <p14:creationId xmlns:p14="http://schemas.microsoft.com/office/powerpoint/2010/main" val="23048056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Mobile Equipment</a:t>
            </a:r>
            <a:endParaRPr lang="en-US" dirty="0"/>
          </a:p>
        </p:txBody>
      </p:sp>
      <p:pic>
        <p:nvPicPr>
          <p:cNvPr id="13" name="Content Placeholder 12"/>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71055" y="1296255"/>
            <a:ext cx="4038600" cy="2980292"/>
          </a:xfrm>
          <a:prstGeom prst="rect">
            <a:avLst/>
          </a:prstGeom>
          <a:ln w="12700">
            <a:solidFill>
              <a:schemeClr val="tx1"/>
            </a:solidFill>
          </a:ln>
        </p:spPr>
      </p:pic>
      <p:pic>
        <p:nvPicPr>
          <p:cNvPr id="14" name="Picture 4" descr="IMG_0447"/>
          <p:cNvPicPr>
            <a:picLocks noGrp="1" noChangeAspect="1" noChangeArrowheads="1"/>
          </p:cNvPicPr>
          <p:nvPr>
            <p:ph sz="half" idx="2"/>
          </p:nvPr>
        </p:nvPicPr>
        <p:blipFill rotWithShape="1">
          <a:blip r:embed="rId4" cstate="print">
            <a:lum bright="12000"/>
            <a:extLst>
              <a:ext uri="{28A0092B-C50C-407E-A947-70E740481C1C}">
                <a14:useLocalDpi xmlns:a14="http://schemas.microsoft.com/office/drawing/2010/main" val="0"/>
              </a:ext>
            </a:extLst>
          </a:blip>
          <a:srcRect/>
          <a:stretch/>
        </p:blipFill>
        <p:spPr bwMode="auto">
          <a:xfrm>
            <a:off x="4720211" y="2514600"/>
            <a:ext cx="3934691" cy="259793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3680218" y="5861506"/>
            <a:ext cx="1180131" cy="215444"/>
          </a:xfrm>
          <a:prstGeom prst="rect">
            <a:avLst/>
          </a:prstGeom>
        </p:spPr>
        <p:txBody>
          <a:bodyPr wrap="none">
            <a:spAutoFit/>
          </a:bodyPr>
          <a:lstStyle/>
          <a:p>
            <a:r>
              <a:rPr lang="en-US" sz="800" dirty="0" smtClean="0"/>
              <a:t>Source of photos: OSHA</a:t>
            </a:r>
            <a:endParaRPr lang="en-US" sz="800" dirty="0"/>
          </a:p>
        </p:txBody>
      </p:sp>
      <p:sp>
        <p:nvSpPr>
          <p:cNvPr id="12" name="TextBox 11"/>
          <p:cNvSpPr txBox="1"/>
          <p:nvPr/>
        </p:nvSpPr>
        <p:spPr>
          <a:xfrm>
            <a:off x="5453644" y="5398544"/>
            <a:ext cx="2483130" cy="400110"/>
          </a:xfrm>
          <a:prstGeom prst="rect">
            <a:avLst/>
          </a:prstGeom>
          <a:noFill/>
        </p:spPr>
        <p:txBody>
          <a:bodyPr wrap="square" rtlCol="0">
            <a:spAutoFit/>
          </a:bodyPr>
          <a:lstStyle/>
          <a:p>
            <a:pPr algn="ctr"/>
            <a:r>
              <a:rPr lang="en-US" sz="2000" dirty="0" smtClean="0">
                <a:solidFill>
                  <a:srgbClr val="0070C0"/>
                </a:solidFill>
                <a:latin typeface="Tahoma" panose="020B0604030504040204" pitchFamily="34" charset="0"/>
                <a:ea typeface="Tahoma" panose="020B0604030504040204" pitchFamily="34" charset="0"/>
                <a:cs typeface="Tahoma" panose="020B0604030504040204" pitchFamily="34" charset="0"/>
              </a:rPr>
              <a:t>Safe Alternative</a:t>
            </a:r>
            <a:endPar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332709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Vehicular or Traffic Hazards</a:t>
            </a:r>
            <a:endParaRPr lang="en-US" dirty="0"/>
          </a:p>
        </p:txBody>
      </p:sp>
      <p:sp>
        <p:nvSpPr>
          <p:cNvPr id="11" name="Rectangle 10"/>
          <p:cNvSpPr/>
          <p:nvPr/>
        </p:nvSpPr>
        <p:spPr>
          <a:xfrm>
            <a:off x="3680218" y="5861506"/>
            <a:ext cx="1180131" cy="215444"/>
          </a:xfrm>
          <a:prstGeom prst="rect">
            <a:avLst/>
          </a:prstGeom>
        </p:spPr>
        <p:txBody>
          <a:bodyPr wrap="none">
            <a:spAutoFit/>
          </a:bodyPr>
          <a:lstStyle/>
          <a:p>
            <a:r>
              <a:rPr lang="en-US" sz="800" dirty="0" smtClean="0"/>
              <a:t>Source of photos: OSHA</a:t>
            </a:r>
            <a:endParaRPr lang="en-US" sz="800" dirty="0"/>
          </a:p>
        </p:txBody>
      </p:sp>
      <p:pic>
        <p:nvPicPr>
          <p:cNvPr id="5" name="Content Placeholder 4"/>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a:stretch/>
        </p:blipFill>
        <p:spPr>
          <a:xfrm>
            <a:off x="838201" y="1332643"/>
            <a:ext cx="2895600" cy="4087019"/>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4381"/>
          <a:stretch/>
        </p:blipFill>
        <p:spPr>
          <a:xfrm>
            <a:off x="4048866" y="1332643"/>
            <a:ext cx="4245830" cy="2956024"/>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3" name="Content Placeholder 2"/>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6400800" y="3521833"/>
            <a:ext cx="1689359" cy="2196167"/>
          </a:xfrm>
          <a:prstGeom prst="rect">
            <a:avLst/>
          </a:prstGeom>
          <a:ln w="12700">
            <a:solidFill>
              <a:schemeClr val="tx1"/>
            </a:solidFill>
          </a:ln>
        </p:spPr>
      </p:pic>
    </p:spTree>
    <p:extLst>
      <p:ext uri="{BB962C8B-B14F-4D97-AF65-F5344CB8AC3E}">
        <p14:creationId xmlns:p14="http://schemas.microsoft.com/office/powerpoint/2010/main" val="38941738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Falling Loads</a:t>
            </a:r>
            <a:endParaRPr lang="en-US" dirty="0"/>
          </a:p>
        </p:txBody>
      </p:sp>
      <p:sp>
        <p:nvSpPr>
          <p:cNvPr id="10" name="Rectangle 9"/>
          <p:cNvSpPr/>
          <p:nvPr/>
        </p:nvSpPr>
        <p:spPr>
          <a:xfrm>
            <a:off x="3680218" y="5861506"/>
            <a:ext cx="1140056" cy="215444"/>
          </a:xfrm>
          <a:prstGeom prst="rect">
            <a:avLst/>
          </a:prstGeom>
        </p:spPr>
        <p:txBody>
          <a:bodyPr wrap="none">
            <a:spAutoFit/>
          </a:bodyPr>
          <a:lstStyle/>
          <a:p>
            <a:r>
              <a:rPr lang="en-US" sz="800" dirty="0" smtClean="0"/>
              <a:t>Source of photo: OSHA</a:t>
            </a:r>
            <a:endParaRPr lang="en-US" sz="800" dirty="0"/>
          </a:p>
        </p:txBody>
      </p:sp>
      <p:pic>
        <p:nvPicPr>
          <p:cNvPr id="9" name="Picture 5" descr="Exacation1"/>
          <p:cNvPicPr>
            <a:picLocks noGrp="1" noChangeAspect="1" noChangeArrowheads="1"/>
          </p:cNvPicPr>
          <p:nvPr>
            <p:ph idx="1"/>
          </p:nvPr>
        </p:nvPicPr>
        <p:blipFill rotWithShape="1">
          <a:blip r:embed="rId3" cstate="print">
            <a:lum bright="6000"/>
            <a:extLst>
              <a:ext uri="{28A0092B-C50C-407E-A947-70E740481C1C}">
                <a14:useLocalDpi xmlns:a14="http://schemas.microsoft.com/office/drawing/2010/main" val="0"/>
              </a:ext>
            </a:extLst>
          </a:blip>
          <a:srcRect/>
          <a:stretch/>
        </p:blipFill>
        <p:spPr bwMode="auto">
          <a:xfrm>
            <a:off x="1485900" y="1022262"/>
            <a:ext cx="6172199" cy="466344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Down Arrow 11"/>
          <p:cNvSpPr/>
          <p:nvPr/>
        </p:nvSpPr>
        <p:spPr>
          <a:xfrm rot="10649650">
            <a:off x="5582118" y="1988136"/>
            <a:ext cx="332232" cy="685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own Arrow 12"/>
          <p:cNvSpPr/>
          <p:nvPr/>
        </p:nvSpPr>
        <p:spPr>
          <a:xfrm rot="10800000">
            <a:off x="4239767" y="1452225"/>
            <a:ext cx="332232" cy="685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4220988" y="4853754"/>
            <a:ext cx="3054491" cy="369332"/>
          </a:xfrm>
          <a:prstGeom prst="rect">
            <a:avLst/>
          </a:prstGeom>
          <a:solidFill>
            <a:schemeClr val="bg1"/>
          </a:solidFill>
        </p:spPr>
        <p:txBody>
          <a:bodyPr wrap="none" rtlCol="0">
            <a:spAutoFit/>
          </a:bodyPr>
          <a:lstStyle/>
          <a:p>
            <a:r>
              <a:rPr lang="en-US" dirty="0" smtClean="0"/>
              <a:t>Do you see any other hazards?</a:t>
            </a:r>
            <a:endParaRPr lang="en-US" dirty="0"/>
          </a:p>
        </p:txBody>
      </p:sp>
    </p:spTree>
    <p:extLst>
      <p:ext uri="{BB962C8B-B14F-4D97-AF65-F5344CB8AC3E}">
        <p14:creationId xmlns:p14="http://schemas.microsoft.com/office/powerpoint/2010/main" val="38745038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Hazardous Atmospheres</a:t>
            </a:r>
            <a:endParaRPr lang="en-US" dirty="0"/>
          </a:p>
        </p:txBody>
      </p:sp>
      <p:sp>
        <p:nvSpPr>
          <p:cNvPr id="10" name="Rectangle 9"/>
          <p:cNvSpPr/>
          <p:nvPr/>
        </p:nvSpPr>
        <p:spPr>
          <a:xfrm>
            <a:off x="3680218" y="5861506"/>
            <a:ext cx="1140056" cy="215444"/>
          </a:xfrm>
          <a:prstGeom prst="rect">
            <a:avLst/>
          </a:prstGeom>
        </p:spPr>
        <p:txBody>
          <a:bodyPr wrap="none">
            <a:spAutoFit/>
          </a:bodyPr>
          <a:lstStyle/>
          <a:p>
            <a:r>
              <a:rPr lang="en-US" sz="800" dirty="0" smtClean="0"/>
              <a:t>Source of photo: OSHA</a:t>
            </a:r>
            <a:endParaRPr lang="en-US" sz="800" dirty="0"/>
          </a:p>
        </p:txBody>
      </p:sp>
      <p:pic>
        <p:nvPicPr>
          <p:cNvPr id="11" name="Picture 4" descr="mono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a:stretch/>
        </p:blipFill>
        <p:spPr bwMode="auto">
          <a:xfrm>
            <a:off x="1383026" y="1107972"/>
            <a:ext cx="6236974" cy="466344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Down Arrow 12"/>
          <p:cNvSpPr/>
          <p:nvPr/>
        </p:nvSpPr>
        <p:spPr>
          <a:xfrm rot="5400000">
            <a:off x="3453384" y="1804416"/>
            <a:ext cx="332232" cy="685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wn Arrow 13"/>
          <p:cNvSpPr/>
          <p:nvPr/>
        </p:nvSpPr>
        <p:spPr>
          <a:xfrm rot="2624464">
            <a:off x="6054812" y="3078179"/>
            <a:ext cx="332232" cy="685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4614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Water Accumulation</a:t>
            </a:r>
            <a:endParaRPr lang="en-US" dirty="0"/>
          </a:p>
        </p:txBody>
      </p:sp>
      <p:pic>
        <p:nvPicPr>
          <p:cNvPr id="10" name="Picture 1028" descr="water pump"/>
          <p:cNvPicPr>
            <a:picLocks noGrp="1" noChangeAspect="1" noChangeArrowheads="1"/>
          </p:cNvPicPr>
          <p:nvPr>
            <p:ph sz="half" idx="2"/>
          </p:nvPr>
        </p:nvPicPr>
        <p:blipFill>
          <a:blip r:embed="rId3" cstate="print">
            <a:lum bright="12000"/>
            <a:extLst>
              <a:ext uri="{28A0092B-C50C-407E-A947-70E740481C1C}">
                <a14:useLocalDpi xmlns:a14="http://schemas.microsoft.com/office/drawing/2010/main" val="0"/>
              </a:ext>
            </a:extLst>
          </a:blip>
          <a:srcRect/>
          <a:stretch>
            <a:fillRect/>
          </a:stretch>
        </p:blipFill>
        <p:spPr bwMode="auto">
          <a:xfrm>
            <a:off x="4876800" y="2667000"/>
            <a:ext cx="3810000" cy="293521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descr="water colapse"/>
          <p:cNvPicPr>
            <a:picLocks noGrp="1" noChangeAspect="1" noChangeArrowheads="1"/>
          </p:cNvPicPr>
          <p:nvPr>
            <p:ph sz="half" idx="1"/>
          </p:nvPr>
        </p:nvPicPr>
        <p:blipFill rotWithShape="1">
          <a:blip r:embed="rId4" cstate="print">
            <a:extLst>
              <a:ext uri="{28A0092B-C50C-407E-A947-70E740481C1C}">
                <a14:useLocalDpi xmlns:a14="http://schemas.microsoft.com/office/drawing/2010/main" val="0"/>
              </a:ext>
            </a:extLst>
          </a:blip>
          <a:srcRect l="-1"/>
          <a:stretch/>
        </p:blipFill>
        <p:spPr bwMode="auto">
          <a:xfrm>
            <a:off x="467833" y="1447800"/>
            <a:ext cx="3785151" cy="293521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3680218" y="5861506"/>
            <a:ext cx="1180131" cy="215444"/>
          </a:xfrm>
          <a:prstGeom prst="rect">
            <a:avLst/>
          </a:prstGeom>
        </p:spPr>
        <p:txBody>
          <a:bodyPr wrap="none">
            <a:spAutoFit/>
          </a:bodyPr>
          <a:lstStyle/>
          <a:p>
            <a:r>
              <a:rPr lang="en-US" sz="800" dirty="0" smtClean="0"/>
              <a:t>Source of photos: OSHA</a:t>
            </a:r>
            <a:endParaRPr lang="en-US" sz="800" dirty="0"/>
          </a:p>
        </p:txBody>
      </p:sp>
      <p:sp>
        <p:nvSpPr>
          <p:cNvPr id="9" name="Down Arrow 8"/>
          <p:cNvSpPr/>
          <p:nvPr/>
        </p:nvSpPr>
        <p:spPr>
          <a:xfrm rot="2624464">
            <a:off x="2400779" y="2209919"/>
            <a:ext cx="332232" cy="685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80847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Access/Egress</a:t>
            </a:r>
            <a:endParaRPr lang="en-US" dirty="0"/>
          </a:p>
        </p:txBody>
      </p:sp>
      <p:pic>
        <p:nvPicPr>
          <p:cNvPr id="8" name="Picture 4" descr="access title"/>
          <p:cNvPicPr>
            <a:picLocks noGrp="1" noChangeAspect="1" noChangeArrowheads="1"/>
          </p:cNvPicPr>
          <p:nvPr>
            <p:ph sz="half" idx="1"/>
          </p:nvPr>
        </p:nvPicPr>
        <p:blipFill rotWithShape="1">
          <a:blip r:embed="rId3" cstate="print">
            <a:lum bright="6000"/>
            <a:extLst>
              <a:ext uri="{28A0092B-C50C-407E-A947-70E740481C1C}">
                <a14:useLocalDpi xmlns:a14="http://schemas.microsoft.com/office/drawing/2010/main" val="0"/>
              </a:ext>
            </a:extLst>
          </a:blip>
          <a:srcRect/>
          <a:stretch/>
        </p:blipFill>
        <p:spPr bwMode="auto">
          <a:xfrm>
            <a:off x="457200" y="1806442"/>
            <a:ext cx="3581400" cy="3931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Content Placeholder 10"/>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300474" y="1815302"/>
            <a:ext cx="4505452" cy="3931688"/>
          </a:xfrm>
          <a:prstGeom prst="rect">
            <a:avLst/>
          </a:prstGeom>
          <a:ln w="12700">
            <a:solidFill>
              <a:schemeClr val="tx1"/>
            </a:solidFill>
          </a:ln>
        </p:spPr>
      </p:pic>
      <p:sp>
        <p:nvSpPr>
          <p:cNvPr id="9" name="Rectangle 8"/>
          <p:cNvSpPr/>
          <p:nvPr/>
        </p:nvSpPr>
        <p:spPr>
          <a:xfrm>
            <a:off x="3680218" y="5861506"/>
            <a:ext cx="1140056" cy="215444"/>
          </a:xfrm>
          <a:prstGeom prst="rect">
            <a:avLst/>
          </a:prstGeom>
        </p:spPr>
        <p:txBody>
          <a:bodyPr wrap="none">
            <a:spAutoFit/>
          </a:bodyPr>
          <a:lstStyle/>
          <a:p>
            <a:r>
              <a:rPr lang="en-US" sz="800" dirty="0" smtClean="0"/>
              <a:t>Source of photo: OSHA</a:t>
            </a:r>
            <a:endParaRPr lang="en-US" sz="800" dirty="0"/>
          </a:p>
        </p:txBody>
      </p:sp>
    </p:spTree>
    <p:extLst>
      <p:ext uri="{BB962C8B-B14F-4D97-AF65-F5344CB8AC3E}">
        <p14:creationId xmlns:p14="http://schemas.microsoft.com/office/powerpoint/2010/main" val="18594775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Ladders </a:t>
            </a:r>
            <a:endParaRPr lang="en-US" dirty="0"/>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1666855"/>
            <a:ext cx="7391399" cy="4061054"/>
          </a:xfrm>
          <a:prstGeom prst="rect">
            <a:avLst/>
          </a:prstGeom>
        </p:spPr>
      </p:pic>
    </p:spTree>
    <p:extLst>
      <p:ext uri="{BB962C8B-B14F-4D97-AF65-F5344CB8AC3E}">
        <p14:creationId xmlns:p14="http://schemas.microsoft.com/office/powerpoint/2010/main" val="31246429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 Hats</a:t>
            </a:r>
            <a:endParaRPr lang="en-US" dirty="0"/>
          </a:p>
        </p:txBody>
      </p:sp>
      <p:pic>
        <p:nvPicPr>
          <p:cNvPr id="9" name="Picture 7" descr="walking"/>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a:stretch/>
        </p:blipFill>
        <p:spPr bwMode="auto">
          <a:xfrm>
            <a:off x="4608099" y="1806442"/>
            <a:ext cx="4078701" cy="321352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1"/>
          </p:nvPr>
        </p:nvSpPr>
        <p:spPr/>
        <p:txBody>
          <a:bodyPr/>
          <a:lstStyle/>
          <a:p>
            <a:r>
              <a:rPr lang="en-US" dirty="0" smtClean="0"/>
              <a:t>Working below grade,  overhead hazards exist</a:t>
            </a:r>
          </a:p>
          <a:p>
            <a:r>
              <a:rPr lang="en-US" dirty="0" smtClean="0"/>
              <a:t>Hard hats must be worn in excavations because of overhead hazards </a:t>
            </a:r>
          </a:p>
          <a:p>
            <a:endParaRPr lang="en-US" dirty="0"/>
          </a:p>
        </p:txBody>
      </p:sp>
      <p:sp>
        <p:nvSpPr>
          <p:cNvPr id="8" name="Rectangle 7"/>
          <p:cNvSpPr/>
          <p:nvPr/>
        </p:nvSpPr>
        <p:spPr>
          <a:xfrm>
            <a:off x="3680218" y="5861506"/>
            <a:ext cx="1140056" cy="215444"/>
          </a:xfrm>
          <a:prstGeom prst="rect">
            <a:avLst/>
          </a:prstGeom>
        </p:spPr>
        <p:txBody>
          <a:bodyPr wrap="none">
            <a:spAutoFit/>
          </a:bodyPr>
          <a:lstStyle/>
          <a:p>
            <a:r>
              <a:rPr lang="en-US" sz="800" dirty="0" smtClean="0"/>
              <a:t>Source of photo: OSHA</a:t>
            </a:r>
            <a:endParaRPr lang="en-US" sz="800" dirty="0"/>
          </a:p>
        </p:txBody>
      </p:sp>
    </p:spTree>
    <p:extLst>
      <p:ext uri="{BB962C8B-B14F-4D97-AF65-F5344CB8AC3E}">
        <p14:creationId xmlns:p14="http://schemas.microsoft.com/office/powerpoint/2010/main" val="14286161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774"/>
            <a:ext cx="8229600" cy="1217889"/>
          </a:xfrm>
        </p:spPr>
        <p:txBody>
          <a:bodyPr>
            <a:noAutofit/>
          </a:bodyPr>
          <a:lstStyle/>
          <a:p>
            <a:r>
              <a:rPr lang="en-US" dirty="0" smtClean="0"/>
              <a:t>Excavations</a:t>
            </a:r>
            <a:endParaRPr lang="en-US" dirty="0"/>
          </a:p>
        </p:txBody>
      </p:sp>
      <p:sp>
        <p:nvSpPr>
          <p:cNvPr id="3" name="Content Placeholder 2"/>
          <p:cNvSpPr>
            <a:spLocks noGrp="1"/>
          </p:cNvSpPr>
          <p:nvPr>
            <p:ph idx="1"/>
          </p:nvPr>
        </p:nvSpPr>
        <p:spPr>
          <a:xfrm>
            <a:off x="685800" y="1515647"/>
            <a:ext cx="7772400" cy="4373563"/>
          </a:xfrm>
        </p:spPr>
        <p:txBody>
          <a:bodyPr/>
          <a:lstStyle/>
          <a:p>
            <a:r>
              <a:rPr lang="en-US" dirty="0" smtClean="0"/>
              <a:t>Lesson Overview</a:t>
            </a:r>
          </a:p>
          <a:p>
            <a:pPr lvl="1"/>
            <a:r>
              <a:rPr lang="en-US" dirty="0" smtClean="0"/>
              <a:t>Role of Competent Person </a:t>
            </a:r>
            <a:endParaRPr lang="en-US" dirty="0"/>
          </a:p>
          <a:p>
            <a:pPr lvl="1"/>
            <a:r>
              <a:rPr lang="en-US" dirty="0" smtClean="0"/>
              <a:t>Excavation Hazards </a:t>
            </a:r>
          </a:p>
          <a:p>
            <a:pPr lvl="1"/>
            <a:r>
              <a:rPr lang="en-US" dirty="0" smtClean="0"/>
              <a:t>Protection from Cave-ins </a:t>
            </a:r>
            <a:endParaRPr lang="en-US" dirty="0"/>
          </a:p>
          <a:p>
            <a:pPr lvl="1"/>
            <a:r>
              <a:rPr lang="en-US" dirty="0" smtClean="0"/>
              <a:t>Protection from other Excavation Hazards </a:t>
            </a:r>
            <a:endParaRPr lang="en-US" dirty="0"/>
          </a:p>
          <a:p>
            <a:pPr lvl="1"/>
            <a:r>
              <a:rPr lang="en-US" dirty="0" smtClean="0"/>
              <a:t>Employer Requirements</a:t>
            </a:r>
            <a:endParaRPr lang="en-US" dirty="0"/>
          </a:p>
        </p:txBody>
      </p:sp>
    </p:spTree>
    <p:extLst>
      <p:ext uri="{BB962C8B-B14F-4D97-AF65-F5344CB8AC3E}">
        <p14:creationId xmlns:p14="http://schemas.microsoft.com/office/powerpoint/2010/main" val="19443339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066800"/>
          </a:xfrm>
        </p:spPr>
        <p:txBody>
          <a:bodyPr>
            <a:noAutofit/>
          </a:bodyPr>
          <a:lstStyle/>
          <a:p>
            <a:r>
              <a:rPr lang="en-US" dirty="0" smtClean="0">
                <a:solidFill>
                  <a:srgbClr val="000000"/>
                </a:solidFill>
              </a:rPr>
              <a:t>Responsibilities: Employer</a:t>
            </a:r>
            <a:br>
              <a:rPr lang="en-US" dirty="0" smtClean="0">
                <a:solidFill>
                  <a:srgbClr val="000000"/>
                </a:solidFill>
              </a:rPr>
            </a:br>
            <a:endParaRPr lang="en-US" dirty="0"/>
          </a:p>
        </p:txBody>
      </p:sp>
      <p:sp>
        <p:nvSpPr>
          <p:cNvPr id="6" name="Rectangle 3"/>
          <p:cNvSpPr txBox="1">
            <a:spLocks noChangeArrowheads="1"/>
          </p:cNvSpPr>
          <p:nvPr/>
        </p:nvSpPr>
        <p:spPr>
          <a:xfrm>
            <a:off x="685800" y="1219200"/>
            <a:ext cx="7537510" cy="4724400"/>
          </a:xfrm>
          <a:prstGeom prst="rect">
            <a:avLst/>
          </a:prstGeom>
          <a:noFill/>
        </p:spPr>
        <p:txBody>
          <a:bodyPr lIns="92075" tIns="46038" rIns="92075" bIns="46038"/>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Tahoma" panose="020B0604030504040204" pitchFamily="34" charset="0"/>
                <a:ea typeface="Tahoma" panose="020B0604030504040204" pitchFamily="34" charset="0"/>
                <a:cs typeface="Tahoma" panose="020B0604030504040204" pitchFamily="34" charset="0"/>
              </a:rPr>
              <a:t>Employers must:</a:t>
            </a:r>
          </a:p>
          <a:p>
            <a:pPr lvl="1">
              <a:buFont typeface="Calibri" pitchFamily="34" charset="0"/>
              <a:buChar char="‒"/>
            </a:pPr>
            <a:r>
              <a:rPr lang="en-US"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preplan the work and use the one-call system to identify underground utilities</a:t>
            </a:r>
          </a:p>
          <a:p>
            <a:pPr lvl="1">
              <a:buFont typeface="Calibri" pitchFamily="34" charset="0"/>
              <a:buChar char="‒"/>
            </a:pPr>
            <a:r>
              <a:rPr lang="en-US"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protect you from cave-ins and other excavation-related hazards</a:t>
            </a:r>
          </a:p>
          <a:p>
            <a:pPr lvl="1">
              <a:buFont typeface="Calibri" pitchFamily="34" charset="0"/>
              <a:buChar char="‒"/>
            </a:pPr>
            <a:r>
              <a:rPr lang="en-US"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inspect the excavation at least daily and throughout the shift as needed</a:t>
            </a:r>
          </a:p>
          <a:p>
            <a:pPr lvl="1">
              <a:buFont typeface="Calibri" pitchFamily="34" charset="0"/>
              <a:buChar char="‒"/>
            </a:pPr>
            <a:r>
              <a:rPr lang="en-US"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take prompt corrective action when a hazard is identified</a:t>
            </a:r>
          </a:p>
          <a:p>
            <a:pPr lvl="1">
              <a:buFont typeface="Calibri" pitchFamily="34" charset="0"/>
              <a:buChar char="‒"/>
            </a:pP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r</a:t>
            </a:r>
            <a:r>
              <a:rPr lang="en-US"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espond to and correct hazards pointed out by you, the worker</a:t>
            </a:r>
          </a:p>
          <a:p>
            <a:pPr>
              <a:buNone/>
            </a:pPr>
            <a:endParaRPr lang="en-US" dirty="0" smtClean="0">
              <a:solidFill>
                <a:srgbClr val="000000"/>
              </a:solidFill>
              <a:latin typeface="+mj-lt"/>
            </a:endParaRPr>
          </a:p>
          <a:p>
            <a:pPr marL="0" indent="0">
              <a:buNone/>
            </a:pPr>
            <a:endParaRPr lang="en-US" dirty="0" smtClean="0">
              <a:solidFill>
                <a:srgbClr val="000000"/>
              </a:solidFill>
              <a:latin typeface="+mj-lt"/>
            </a:endParaRPr>
          </a:p>
          <a:p>
            <a:pPr lvl="2">
              <a:buFont typeface="Calibri" pitchFamily="34" charset="0"/>
              <a:buChar char="‒"/>
            </a:pPr>
            <a:endParaRPr lang="en-US" sz="2000" dirty="0" smtClean="0">
              <a:solidFill>
                <a:srgbClr val="000000"/>
              </a:solidFill>
              <a:latin typeface="+mj-lt"/>
            </a:endParaRPr>
          </a:p>
        </p:txBody>
      </p:sp>
    </p:spTree>
    <p:extLst>
      <p:ext uri="{BB962C8B-B14F-4D97-AF65-F5344CB8AC3E}">
        <p14:creationId xmlns:p14="http://schemas.microsoft.com/office/powerpoint/2010/main" val="17799619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solidFill>
                  <a:srgbClr val="000000"/>
                </a:solidFill>
              </a:rPr>
              <a:t>Responsibilities: Employer</a:t>
            </a:r>
            <a:br>
              <a:rPr lang="en-US" dirty="0" smtClean="0">
                <a:solidFill>
                  <a:srgbClr val="000000"/>
                </a:solidFill>
              </a:rPr>
            </a:br>
            <a:endParaRPr lang="en-US" dirty="0"/>
          </a:p>
        </p:txBody>
      </p:sp>
      <p:sp>
        <p:nvSpPr>
          <p:cNvPr id="6" name="Rectangle 3"/>
          <p:cNvSpPr txBox="1">
            <a:spLocks noChangeArrowheads="1"/>
          </p:cNvSpPr>
          <p:nvPr/>
        </p:nvSpPr>
        <p:spPr>
          <a:xfrm>
            <a:off x="685800" y="1219200"/>
            <a:ext cx="7537510" cy="4724400"/>
          </a:xfrm>
          <a:prstGeom prst="rect">
            <a:avLst/>
          </a:prstGeom>
          <a:noFill/>
        </p:spPr>
        <p:txBody>
          <a:bodyPr lIns="92075" tIns="46038" rIns="92075" bIns="46038"/>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Tahoma" panose="020B0604030504040204" pitchFamily="34" charset="0"/>
                <a:ea typeface="Tahoma" panose="020B0604030504040204" pitchFamily="34" charset="0"/>
                <a:cs typeface="Tahoma" panose="020B0604030504040204" pitchFamily="34" charset="0"/>
              </a:rPr>
              <a:t>Employers </a:t>
            </a:r>
            <a:r>
              <a:rPr lang="en-US" dirty="0" smtClean="0">
                <a:latin typeface="Tahoma" panose="020B0604030504040204" pitchFamily="34" charset="0"/>
                <a:ea typeface="Tahoma" panose="020B0604030504040204" pitchFamily="34" charset="0"/>
                <a:cs typeface="Tahoma" panose="020B0604030504040204" pitchFamily="34" charset="0"/>
              </a:rPr>
              <a:t>must:</a:t>
            </a:r>
            <a:endParaRPr lang="en-US" dirty="0">
              <a:latin typeface="Tahoma" panose="020B0604030504040204" pitchFamily="34" charset="0"/>
              <a:ea typeface="Tahoma" panose="020B0604030504040204" pitchFamily="34" charset="0"/>
              <a:cs typeface="Tahoma" panose="020B0604030504040204" pitchFamily="34" charset="0"/>
            </a:endParaRPr>
          </a:p>
          <a:p>
            <a:pPr lvl="1">
              <a:buFont typeface="Calibri" pitchFamily="34" charset="0"/>
              <a:buChar char="‒"/>
            </a:pP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m</a:t>
            </a:r>
            <a:r>
              <a:rPr lang="en-US"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ake sure a ladder is within 25’ of your work area when deeper than 4’</a:t>
            </a:r>
          </a:p>
          <a:p>
            <a:pPr lvl="1">
              <a:buFont typeface="Calibri" pitchFamily="34" charset="0"/>
              <a:buChar char="‒"/>
            </a:pP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k</a:t>
            </a:r>
            <a:r>
              <a:rPr lang="en-US"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eep excavated dirt, rocks and other materials back 2’ from the excavation’s edge</a:t>
            </a:r>
          </a:p>
          <a:p>
            <a:pPr lvl="1">
              <a:buFont typeface="Calibri" pitchFamily="34" charset="0"/>
              <a:buChar char="‒"/>
            </a:pPr>
            <a:r>
              <a:rPr lang="en-US"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Test and monitor the air within the trench in areas suspect to atmospheric hazards</a:t>
            </a:r>
          </a:p>
          <a:p>
            <a:pPr lvl="1">
              <a:buFont typeface="Calibri" pitchFamily="34" charset="0"/>
              <a:buChar char="‒"/>
            </a:pPr>
            <a:endPar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lvl="1">
              <a:buFont typeface="Calibri" pitchFamily="34" charset="0"/>
              <a:buChar char="‒"/>
            </a:pPr>
            <a:endPar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a:buNone/>
            </a:pPr>
            <a:endParaRPr lang="en-US" dirty="0" smtClean="0">
              <a:solidFill>
                <a:srgbClr val="000000"/>
              </a:solidFill>
              <a:latin typeface="+mj-lt"/>
            </a:endParaRPr>
          </a:p>
          <a:p>
            <a:endParaRPr lang="en-US" dirty="0" smtClean="0">
              <a:solidFill>
                <a:srgbClr val="000000"/>
              </a:solidFill>
              <a:latin typeface="+mj-lt"/>
            </a:endParaRPr>
          </a:p>
          <a:p>
            <a:pPr lvl="2">
              <a:buFont typeface="Calibri" pitchFamily="34" charset="0"/>
              <a:buChar char="‒"/>
            </a:pPr>
            <a:endParaRPr lang="en-US" sz="2000" dirty="0" smtClean="0">
              <a:solidFill>
                <a:srgbClr val="000000"/>
              </a:solidFill>
              <a:latin typeface="+mj-lt"/>
            </a:endParaRPr>
          </a:p>
        </p:txBody>
      </p:sp>
    </p:spTree>
    <p:extLst>
      <p:ext uri="{BB962C8B-B14F-4D97-AF65-F5344CB8AC3E}">
        <p14:creationId xmlns:p14="http://schemas.microsoft.com/office/powerpoint/2010/main" val="1303457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solidFill>
                  <a:srgbClr val="000000"/>
                </a:solidFill>
              </a:rPr>
              <a:t>Responsibilities: You</a:t>
            </a:r>
            <a:br>
              <a:rPr lang="en-US" dirty="0" smtClean="0">
                <a:solidFill>
                  <a:srgbClr val="000000"/>
                </a:solidFill>
              </a:rPr>
            </a:br>
            <a:endParaRPr lang="en-US" dirty="0"/>
          </a:p>
        </p:txBody>
      </p:sp>
      <p:sp>
        <p:nvSpPr>
          <p:cNvPr id="6" name="Rectangle 3"/>
          <p:cNvSpPr txBox="1">
            <a:spLocks noChangeArrowheads="1"/>
          </p:cNvSpPr>
          <p:nvPr/>
        </p:nvSpPr>
        <p:spPr>
          <a:xfrm>
            <a:off x="685800" y="1219200"/>
            <a:ext cx="7537510" cy="4724400"/>
          </a:xfrm>
          <a:prstGeom prst="rect">
            <a:avLst/>
          </a:prstGeom>
          <a:noFill/>
        </p:spPr>
        <p:txBody>
          <a:bodyPr lIns="92075" tIns="46038" rIns="92075" bIns="46038"/>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latin typeface="Tahoma" panose="020B0604030504040204" pitchFamily="34" charset="0"/>
                <a:ea typeface="Tahoma" panose="020B0604030504040204" pitchFamily="34" charset="0"/>
                <a:cs typeface="Tahoma" panose="020B0604030504040204" pitchFamily="34" charset="0"/>
              </a:rPr>
              <a:t>You must:</a:t>
            </a:r>
            <a:endParaRPr lang="en-US" dirty="0">
              <a:latin typeface="Tahoma" panose="020B0604030504040204" pitchFamily="34" charset="0"/>
              <a:ea typeface="Tahoma" panose="020B0604030504040204" pitchFamily="34" charset="0"/>
              <a:cs typeface="Tahoma" panose="020B0604030504040204" pitchFamily="34" charset="0"/>
            </a:endParaRPr>
          </a:p>
          <a:p>
            <a:pPr lvl="1">
              <a:buFont typeface="Calibri" pitchFamily="34" charset="0"/>
              <a:buChar char="‒"/>
            </a:pPr>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work </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defensively </a:t>
            </a:r>
          </a:p>
          <a:p>
            <a:pPr lvl="1">
              <a:buFont typeface="Calibri" pitchFamily="34" charset="0"/>
              <a:buChar char="‒"/>
            </a:pPr>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Follow you </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company’s excavation and trenching safety rules </a:t>
            </a:r>
          </a:p>
          <a:p>
            <a:pPr lvl="1">
              <a:buFont typeface="Calibri" pitchFamily="34" charset="0"/>
              <a:buChar char="‒"/>
            </a:pPr>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correct </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the hazards you are able to correct</a:t>
            </a:r>
          </a:p>
          <a:p>
            <a:pPr lvl="1">
              <a:buFont typeface="Calibri" pitchFamily="34" charset="0"/>
              <a:buChar char="‒"/>
            </a:pP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r</a:t>
            </a:r>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eport to </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your supervisor the hazards you are unable to correct</a:t>
            </a:r>
          </a:p>
          <a:p>
            <a:pPr lvl="1">
              <a:buFont typeface="Calibri" pitchFamily="34" charset="0"/>
              <a:buChar char="‒"/>
            </a:pPr>
            <a:endPar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lvl="1">
              <a:buFont typeface="Calibri" pitchFamily="34" charset="0"/>
              <a:buChar char="‒"/>
            </a:pPr>
            <a:endPar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a:buNone/>
            </a:pPr>
            <a:endParaRPr lang="en-US" dirty="0" smtClean="0">
              <a:solidFill>
                <a:srgbClr val="000000"/>
              </a:solidFill>
              <a:latin typeface="+mj-lt"/>
            </a:endParaRPr>
          </a:p>
          <a:p>
            <a:endParaRPr lang="en-US" dirty="0" smtClean="0">
              <a:solidFill>
                <a:srgbClr val="000000"/>
              </a:solidFill>
              <a:latin typeface="+mj-lt"/>
            </a:endParaRPr>
          </a:p>
          <a:p>
            <a:pPr lvl="2">
              <a:buFont typeface="Calibri" pitchFamily="34" charset="0"/>
              <a:buChar char="‒"/>
            </a:pPr>
            <a:endParaRPr lang="en-US" sz="2000" dirty="0" smtClean="0">
              <a:solidFill>
                <a:srgbClr val="000000"/>
              </a:solidFill>
              <a:latin typeface="+mj-lt"/>
            </a:endParaRPr>
          </a:p>
        </p:txBody>
      </p:sp>
    </p:spTree>
    <p:extLst>
      <p:ext uri="{BB962C8B-B14F-4D97-AF65-F5344CB8AC3E}">
        <p14:creationId xmlns:p14="http://schemas.microsoft.com/office/powerpoint/2010/main" val="140900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00" y="1252570"/>
            <a:ext cx="6553200" cy="4552289"/>
          </a:xfrm>
          <a:prstGeom prst="rect">
            <a:avLst/>
          </a:prstGeom>
          <a:ln w="12700">
            <a:solidFill>
              <a:schemeClr val="tx1"/>
            </a:solidFill>
          </a:ln>
        </p:spPr>
      </p:pic>
    </p:spTree>
    <p:extLst>
      <p:ext uri="{BB962C8B-B14F-4D97-AF65-F5344CB8AC3E}">
        <p14:creationId xmlns:p14="http://schemas.microsoft.com/office/powerpoint/2010/main" val="39206352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Hazard Recognition</a:t>
            </a:r>
            <a:endParaRPr lang="en-US" dirty="0"/>
          </a:p>
        </p:txBody>
      </p:sp>
      <p:sp>
        <p:nvSpPr>
          <p:cNvPr id="12" name="Content Placeholder 11"/>
          <p:cNvSpPr>
            <a:spLocks noGrp="1"/>
          </p:cNvSpPr>
          <p:nvPr>
            <p:ph idx="1"/>
          </p:nvPr>
        </p:nvSpPr>
        <p:spPr>
          <a:xfrm>
            <a:off x="457201" y="1146332"/>
            <a:ext cx="8229600" cy="4983163"/>
          </a:xfrm>
        </p:spPr>
        <p:txBody>
          <a:bodyPr/>
          <a:lstStyle/>
          <a:p>
            <a:r>
              <a:rPr lang="en-US" dirty="0" smtClean="0"/>
              <a:t>Identify hazards and what should be done</a:t>
            </a:r>
            <a:endParaRPr lang="en-US" dirty="0"/>
          </a:p>
        </p:txBody>
      </p:sp>
      <p:pic>
        <p:nvPicPr>
          <p:cNvPr id="10" name="Picture 4"/>
          <p:cNvPicPr>
            <a:picLocks noChangeArrowheads="1"/>
          </p:cNvPicPr>
          <p:nvPr/>
        </p:nvPicPr>
        <p:blipFill>
          <a:blip r:embed="rId3" cstate="print">
            <a:lum bright="12000"/>
            <a:extLst>
              <a:ext uri="{28A0092B-C50C-407E-A947-70E740481C1C}">
                <a14:useLocalDpi xmlns:a14="http://schemas.microsoft.com/office/drawing/2010/main" val="0"/>
              </a:ext>
            </a:extLst>
          </a:blip>
          <a:srcRect r="4167" b="3703"/>
          <a:stretch>
            <a:fillRect/>
          </a:stretch>
        </p:blipFill>
        <p:spPr bwMode="auto">
          <a:xfrm>
            <a:off x="488373" y="2209800"/>
            <a:ext cx="2590800" cy="17526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descr="652a1_dm"/>
          <p:cNvPicPr>
            <a:picLocks noChangeAspect="1" noChangeArrowheads="1"/>
          </p:cNvPicPr>
          <p:nvPr/>
        </p:nvPicPr>
        <p:blipFill>
          <a:blip r:embed="rId4" cstate="print">
            <a:lum bright="6000"/>
            <a:extLst>
              <a:ext uri="{28A0092B-C50C-407E-A947-70E740481C1C}">
                <a14:useLocalDpi xmlns:a14="http://schemas.microsoft.com/office/drawing/2010/main" val="0"/>
              </a:ext>
            </a:extLst>
          </a:blip>
          <a:srcRect/>
          <a:stretch>
            <a:fillRect/>
          </a:stretch>
        </p:blipFill>
        <p:spPr bwMode="auto">
          <a:xfrm>
            <a:off x="3243787" y="3777825"/>
            <a:ext cx="2395012" cy="179625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4" descr="no fall protect"/>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5905500" y="2139850"/>
            <a:ext cx="2514600" cy="189249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12"/>
          <p:cNvSpPr/>
          <p:nvPr/>
        </p:nvSpPr>
        <p:spPr>
          <a:xfrm>
            <a:off x="3680218" y="5861506"/>
            <a:ext cx="1180131" cy="215444"/>
          </a:xfrm>
          <a:prstGeom prst="rect">
            <a:avLst/>
          </a:prstGeom>
        </p:spPr>
        <p:txBody>
          <a:bodyPr wrap="none">
            <a:spAutoFit/>
          </a:bodyPr>
          <a:lstStyle/>
          <a:p>
            <a:r>
              <a:rPr lang="en-US" sz="800" dirty="0" smtClean="0"/>
              <a:t>Source of photos: OSHA</a:t>
            </a:r>
            <a:endParaRPr lang="en-US" sz="800" dirty="0"/>
          </a:p>
        </p:txBody>
      </p:sp>
    </p:spTree>
    <p:extLst>
      <p:ext uri="{BB962C8B-B14F-4D97-AF65-F5344CB8AC3E}">
        <p14:creationId xmlns:p14="http://schemas.microsoft.com/office/powerpoint/2010/main" val="20363721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Hazard Recognition</a:t>
            </a:r>
            <a:endParaRPr lang="en-US" dirty="0"/>
          </a:p>
        </p:txBody>
      </p:sp>
      <p:sp>
        <p:nvSpPr>
          <p:cNvPr id="12" name="Content Placeholder 11"/>
          <p:cNvSpPr>
            <a:spLocks noGrp="1"/>
          </p:cNvSpPr>
          <p:nvPr>
            <p:ph idx="1"/>
          </p:nvPr>
        </p:nvSpPr>
        <p:spPr>
          <a:xfrm>
            <a:off x="457201" y="1146332"/>
            <a:ext cx="8229600" cy="4983163"/>
          </a:xfrm>
        </p:spPr>
        <p:txBody>
          <a:bodyPr/>
          <a:lstStyle/>
          <a:p>
            <a:r>
              <a:rPr lang="en-US" dirty="0" smtClean="0"/>
              <a:t>Identify hazards and what should be done</a:t>
            </a:r>
            <a:endParaRPr lang="en-US" dirty="0"/>
          </a:p>
        </p:txBody>
      </p:sp>
      <p:pic>
        <p:nvPicPr>
          <p:cNvPr id="13" name="Picture 2" descr="Improper Ramp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209800"/>
            <a:ext cx="2133600" cy="159945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3" descr="no protection"/>
          <p:cNvPicPr>
            <a:picLocks noChangeAspect="1" noChangeArrowheads="1"/>
          </p:cNvPicPr>
          <p:nvPr/>
        </p:nvPicPr>
        <p:blipFill>
          <a:blip r:embed="rId4" cstate="print">
            <a:lum bright="12000"/>
            <a:extLst>
              <a:ext uri="{28A0092B-C50C-407E-A947-70E740481C1C}">
                <a14:useLocalDpi xmlns:a14="http://schemas.microsoft.com/office/drawing/2010/main" val="0"/>
              </a:ext>
            </a:extLst>
          </a:blip>
          <a:srcRect/>
          <a:stretch>
            <a:fillRect/>
          </a:stretch>
        </p:blipFill>
        <p:spPr bwMode="auto">
          <a:xfrm>
            <a:off x="3355883" y="3012964"/>
            <a:ext cx="1828800" cy="240838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5694402" y="2209800"/>
            <a:ext cx="1901353" cy="2408381"/>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680218" y="5861506"/>
            <a:ext cx="1180131" cy="215444"/>
          </a:xfrm>
          <a:prstGeom prst="rect">
            <a:avLst/>
          </a:prstGeom>
        </p:spPr>
        <p:txBody>
          <a:bodyPr wrap="none">
            <a:spAutoFit/>
          </a:bodyPr>
          <a:lstStyle/>
          <a:p>
            <a:r>
              <a:rPr lang="en-US" sz="800" dirty="0" smtClean="0"/>
              <a:t>Source of photos: OSHA</a:t>
            </a:r>
            <a:endParaRPr lang="en-US" sz="800" dirty="0"/>
          </a:p>
        </p:txBody>
      </p:sp>
    </p:spTree>
    <p:extLst>
      <p:ext uri="{BB962C8B-B14F-4D97-AF65-F5344CB8AC3E}">
        <p14:creationId xmlns:p14="http://schemas.microsoft.com/office/powerpoint/2010/main" val="1155500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Hazard Recognition</a:t>
            </a:r>
            <a:endParaRPr lang="en-US" dirty="0"/>
          </a:p>
        </p:txBody>
      </p:sp>
      <p:sp>
        <p:nvSpPr>
          <p:cNvPr id="12" name="Content Placeholder 11"/>
          <p:cNvSpPr>
            <a:spLocks noGrp="1"/>
          </p:cNvSpPr>
          <p:nvPr>
            <p:ph idx="1"/>
          </p:nvPr>
        </p:nvSpPr>
        <p:spPr>
          <a:xfrm>
            <a:off x="457201" y="1146332"/>
            <a:ext cx="8229600" cy="4983163"/>
          </a:xfrm>
        </p:spPr>
        <p:txBody>
          <a:bodyPr/>
          <a:lstStyle/>
          <a:p>
            <a:r>
              <a:rPr lang="en-US" dirty="0" smtClean="0"/>
              <a:t>Identify hazards and what should be done</a:t>
            </a:r>
            <a:endParaRPr lang="en-US" dirty="0"/>
          </a:p>
        </p:txBody>
      </p:sp>
      <p:pic>
        <p:nvPicPr>
          <p:cNvPr id="10" name="Picture 4" descr="Surcharge 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31" y="2067433"/>
            <a:ext cx="2369946" cy="178239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2" descr="roadcon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2554" y="2031066"/>
            <a:ext cx="2560826" cy="185513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descr="1"/>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3101407" y="3503360"/>
            <a:ext cx="2667000" cy="2000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12"/>
          <p:cNvSpPr/>
          <p:nvPr/>
        </p:nvSpPr>
        <p:spPr>
          <a:xfrm>
            <a:off x="3680218" y="5861506"/>
            <a:ext cx="1140056" cy="215444"/>
          </a:xfrm>
          <a:prstGeom prst="rect">
            <a:avLst/>
          </a:prstGeom>
        </p:spPr>
        <p:txBody>
          <a:bodyPr wrap="none">
            <a:spAutoFit/>
          </a:bodyPr>
          <a:lstStyle/>
          <a:p>
            <a:r>
              <a:rPr lang="en-US" sz="800" dirty="0" smtClean="0"/>
              <a:t>Source of photo: OSHA</a:t>
            </a:r>
            <a:endParaRPr lang="en-US" sz="800" dirty="0"/>
          </a:p>
        </p:txBody>
      </p:sp>
    </p:spTree>
    <p:extLst>
      <p:ext uri="{BB962C8B-B14F-4D97-AF65-F5344CB8AC3E}">
        <p14:creationId xmlns:p14="http://schemas.microsoft.com/office/powerpoint/2010/main" val="35719161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solidFill>
                  <a:srgbClr val="000000"/>
                </a:solidFill>
              </a:rPr>
              <a:t>Always Remember</a:t>
            </a:r>
            <a:br>
              <a:rPr lang="en-US" dirty="0" smtClean="0">
                <a:solidFill>
                  <a:srgbClr val="000000"/>
                </a:solidFill>
              </a:rPr>
            </a:br>
            <a:endParaRPr lang="en-US" dirty="0"/>
          </a:p>
        </p:txBody>
      </p:sp>
      <p:sp>
        <p:nvSpPr>
          <p:cNvPr id="6" name="Rectangle 3"/>
          <p:cNvSpPr txBox="1">
            <a:spLocks noChangeArrowheads="1"/>
          </p:cNvSpPr>
          <p:nvPr/>
        </p:nvSpPr>
        <p:spPr>
          <a:xfrm>
            <a:off x="685800" y="1277227"/>
            <a:ext cx="7537510" cy="4724400"/>
          </a:xfrm>
          <a:prstGeom prst="rect">
            <a:avLst/>
          </a:prstGeom>
          <a:noFill/>
        </p:spPr>
        <p:txBody>
          <a:bodyPr lIns="92075" tIns="46038" rIns="92075" bIns="46038"/>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dirty="0"/>
              <a:t>Never enter a </a:t>
            </a:r>
            <a:r>
              <a:rPr lang="en-US" altLang="en-US" dirty="0" smtClean="0"/>
              <a:t>trench 5’ or greater in depth unless a protective system is in place.</a:t>
            </a:r>
            <a:endParaRPr lang="en-US" altLang="en-US" dirty="0"/>
          </a:p>
          <a:p>
            <a:r>
              <a:rPr lang="en-US" altLang="en-US" dirty="0" smtClean="0"/>
              <a:t>Trenches less than 5’ deep still require the competent person’s “OK”</a:t>
            </a:r>
            <a:endParaRPr lang="en-US" altLang="en-US" dirty="0"/>
          </a:p>
          <a:p>
            <a:r>
              <a:rPr lang="en-US" altLang="en-US" dirty="0" smtClean="0"/>
              <a:t>If </a:t>
            </a:r>
            <a:r>
              <a:rPr lang="en-US" altLang="en-US" dirty="0"/>
              <a:t>a trench box </a:t>
            </a:r>
            <a:r>
              <a:rPr lang="en-US" altLang="en-US" dirty="0" smtClean="0"/>
              <a:t> or shoring is </a:t>
            </a:r>
            <a:r>
              <a:rPr lang="en-US" altLang="en-US" dirty="0"/>
              <a:t>used, never leave its protection while in the trench</a:t>
            </a:r>
          </a:p>
          <a:p>
            <a:pPr>
              <a:buNone/>
            </a:pPr>
            <a:endParaRPr lang="en-US" dirty="0" smtClean="0">
              <a:solidFill>
                <a:srgbClr val="000000"/>
              </a:solidFill>
              <a:latin typeface="+mj-lt"/>
            </a:endParaRPr>
          </a:p>
          <a:p>
            <a:endParaRPr lang="en-US" dirty="0" smtClean="0">
              <a:solidFill>
                <a:srgbClr val="000000"/>
              </a:solidFill>
              <a:latin typeface="+mj-lt"/>
            </a:endParaRPr>
          </a:p>
          <a:p>
            <a:pPr lvl="2">
              <a:buFont typeface="Calibri" pitchFamily="34" charset="0"/>
              <a:buChar char="‒"/>
            </a:pPr>
            <a:endParaRPr lang="en-US" sz="2000" dirty="0" smtClean="0">
              <a:solidFill>
                <a:srgbClr val="000000"/>
              </a:solidFill>
              <a:latin typeface="+mj-lt"/>
            </a:endParaRPr>
          </a:p>
        </p:txBody>
      </p:sp>
    </p:spTree>
    <p:extLst>
      <p:ext uri="{BB962C8B-B14F-4D97-AF65-F5344CB8AC3E}">
        <p14:creationId xmlns:p14="http://schemas.microsoft.com/office/powerpoint/2010/main" val="25482083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a:t>
            </a:r>
            <a:endParaRPr lang="en-US" dirty="0"/>
          </a:p>
        </p:txBody>
      </p:sp>
      <p:sp>
        <p:nvSpPr>
          <p:cNvPr id="3" name="Content Placeholder 2"/>
          <p:cNvSpPr>
            <a:spLocks noGrp="1"/>
          </p:cNvSpPr>
          <p:nvPr>
            <p:ph idx="1"/>
          </p:nvPr>
        </p:nvSpPr>
        <p:spPr>
          <a:xfrm>
            <a:off x="609600" y="1295399"/>
            <a:ext cx="8077200" cy="3595055"/>
          </a:xfrm>
        </p:spPr>
        <p:txBody>
          <a:bodyPr>
            <a:normAutofit fontScale="92500"/>
          </a:bodyPr>
          <a:lstStyle/>
          <a:p>
            <a:pPr marL="0" indent="0">
              <a:buNone/>
            </a:pPr>
            <a:r>
              <a:rPr lang="en-US" dirty="0" smtClean="0"/>
              <a:t>What is the minimum distance that excavated materials, tools, and other supplies be kept back from the excavation’s edge?</a:t>
            </a:r>
            <a:endParaRPr lang="en-US" dirty="0"/>
          </a:p>
          <a:p>
            <a:pPr marL="914400" lvl="1" indent="-514350">
              <a:buFont typeface="+mj-lt"/>
              <a:buAutoNum type="alphaLcPeriod"/>
            </a:pPr>
            <a:r>
              <a:rPr lang="en-US" dirty="0" smtClean="0"/>
              <a:t>1 foot</a:t>
            </a:r>
            <a:endParaRPr lang="en-US" dirty="0"/>
          </a:p>
          <a:p>
            <a:pPr marL="914400" lvl="1" indent="-514350">
              <a:buFont typeface="+mj-lt"/>
              <a:buAutoNum type="alphaLcPeriod"/>
            </a:pPr>
            <a:r>
              <a:rPr lang="en-US" dirty="0" smtClean="0"/>
              <a:t>2 feet</a:t>
            </a:r>
          </a:p>
          <a:p>
            <a:pPr marL="914400" lvl="1" indent="-514350">
              <a:buFont typeface="+mj-lt"/>
              <a:buAutoNum type="alphaLcPeriod"/>
            </a:pPr>
            <a:r>
              <a:rPr lang="en-US" dirty="0" smtClean="0"/>
              <a:t>7.5 feet</a:t>
            </a:r>
            <a:endParaRPr lang="en-US" dirty="0"/>
          </a:p>
          <a:p>
            <a:pPr marL="914400" lvl="1" indent="-514350">
              <a:buFont typeface="+mj-lt"/>
              <a:buAutoNum type="alphaLcPeriod"/>
            </a:pPr>
            <a:r>
              <a:rPr lang="en-US" dirty="0" smtClean="0"/>
              <a:t>25 feet</a:t>
            </a:r>
            <a:endParaRPr lang="en-US" dirty="0"/>
          </a:p>
        </p:txBody>
      </p:sp>
      <p:sp>
        <p:nvSpPr>
          <p:cNvPr id="7" name="Content Placeholder 2"/>
          <p:cNvSpPr txBox="1">
            <a:spLocks/>
          </p:cNvSpPr>
          <p:nvPr/>
        </p:nvSpPr>
        <p:spPr>
          <a:xfrm>
            <a:off x="457200" y="4997893"/>
            <a:ext cx="8229600" cy="831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lvl="1" indent="0" algn="ctr">
              <a:buFont typeface="Arial" pitchFamily="34" charset="0"/>
              <a:buNone/>
            </a:pPr>
            <a:r>
              <a:rPr lang="en-US" sz="3200" b="1" dirty="0" smtClean="0"/>
              <a:t>b</a:t>
            </a:r>
            <a:r>
              <a:rPr lang="en-US" sz="3200" b="1" dirty="0"/>
              <a:t>. </a:t>
            </a:r>
            <a:r>
              <a:rPr lang="en-US" sz="3200" b="1" dirty="0" smtClean="0"/>
              <a:t>2 feet</a:t>
            </a:r>
            <a:endParaRPr lang="en-US" sz="3200" b="1" dirty="0"/>
          </a:p>
        </p:txBody>
      </p:sp>
    </p:spTree>
    <p:extLst>
      <p:ext uri="{BB962C8B-B14F-4D97-AF65-F5344CB8AC3E}">
        <p14:creationId xmlns:p14="http://schemas.microsoft.com/office/powerpoint/2010/main" val="3260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a:t>
            </a:r>
            <a:endParaRPr lang="en-US" dirty="0"/>
          </a:p>
        </p:txBody>
      </p:sp>
      <p:sp>
        <p:nvSpPr>
          <p:cNvPr id="3" name="Content Placeholder 2"/>
          <p:cNvSpPr>
            <a:spLocks noGrp="1"/>
          </p:cNvSpPr>
          <p:nvPr>
            <p:ph idx="1"/>
          </p:nvPr>
        </p:nvSpPr>
        <p:spPr>
          <a:xfrm>
            <a:off x="914400" y="1447800"/>
            <a:ext cx="7391400" cy="3733800"/>
          </a:xfrm>
        </p:spPr>
        <p:txBody>
          <a:bodyPr>
            <a:normAutofit/>
          </a:bodyPr>
          <a:lstStyle/>
          <a:p>
            <a:pPr marL="0" indent="0">
              <a:buNone/>
            </a:pPr>
            <a:r>
              <a:rPr lang="en-US" dirty="0" smtClean="0"/>
              <a:t>At what depth must a ladder, ramp, steps, or runway be present for quick worker exit:</a:t>
            </a:r>
            <a:endParaRPr lang="en-US" dirty="0"/>
          </a:p>
          <a:p>
            <a:pPr marL="914400" lvl="1" indent="-514350">
              <a:buFont typeface="+mj-lt"/>
              <a:buAutoNum type="alphaLcPeriod"/>
            </a:pPr>
            <a:r>
              <a:rPr lang="en-US" dirty="0" smtClean="0"/>
              <a:t>4 feet</a:t>
            </a:r>
            <a:endParaRPr lang="en-US" dirty="0"/>
          </a:p>
          <a:p>
            <a:pPr marL="914400" lvl="1" indent="-514350">
              <a:buFont typeface="+mj-lt"/>
              <a:buAutoNum type="alphaLcPeriod"/>
            </a:pPr>
            <a:r>
              <a:rPr lang="en-US" dirty="0" smtClean="0"/>
              <a:t>5 feet</a:t>
            </a:r>
          </a:p>
          <a:p>
            <a:pPr marL="914400" lvl="1" indent="-514350">
              <a:buFont typeface="+mj-lt"/>
              <a:buAutoNum type="alphaLcPeriod"/>
            </a:pPr>
            <a:r>
              <a:rPr lang="en-US" dirty="0" smtClean="0"/>
              <a:t>10 feet</a:t>
            </a:r>
            <a:endParaRPr lang="en-US" dirty="0"/>
          </a:p>
          <a:p>
            <a:pPr marL="914400" lvl="1" indent="-514350">
              <a:buFont typeface="+mj-lt"/>
              <a:buAutoNum type="alphaLcPeriod"/>
            </a:pPr>
            <a:r>
              <a:rPr lang="en-US" dirty="0" smtClean="0"/>
              <a:t>It is never required</a:t>
            </a:r>
            <a:endParaRPr lang="en-US" dirty="0"/>
          </a:p>
        </p:txBody>
      </p:sp>
      <p:sp>
        <p:nvSpPr>
          <p:cNvPr id="7" name="Content Placeholder 2"/>
          <p:cNvSpPr txBox="1">
            <a:spLocks/>
          </p:cNvSpPr>
          <p:nvPr/>
        </p:nvSpPr>
        <p:spPr>
          <a:xfrm>
            <a:off x="457200" y="5333999"/>
            <a:ext cx="8229600" cy="78388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lvl="1" indent="0" algn="ctr">
              <a:buFont typeface="Arial" pitchFamily="34" charset="0"/>
              <a:buNone/>
            </a:pPr>
            <a:r>
              <a:rPr lang="en-US" sz="3200" b="1" dirty="0" smtClean="0"/>
              <a:t>a. 4 feet</a:t>
            </a:r>
            <a:endParaRPr lang="en-US" sz="3200" b="1" dirty="0"/>
          </a:p>
        </p:txBody>
      </p:sp>
    </p:spTree>
    <p:extLst>
      <p:ext uri="{BB962C8B-B14F-4D97-AF65-F5344CB8AC3E}">
        <p14:creationId xmlns:p14="http://schemas.microsoft.com/office/powerpoint/2010/main" val="421025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 of Competent Person</a:t>
            </a:r>
            <a:endParaRPr lang="en-US" dirty="0"/>
          </a:p>
        </p:txBody>
      </p:sp>
      <p:sp>
        <p:nvSpPr>
          <p:cNvPr id="3" name="Content Placeholder 2"/>
          <p:cNvSpPr>
            <a:spLocks noGrp="1"/>
          </p:cNvSpPr>
          <p:nvPr>
            <p:ph idx="1"/>
          </p:nvPr>
        </p:nvSpPr>
        <p:spPr/>
        <p:txBody>
          <a:bodyPr/>
          <a:lstStyle/>
          <a:p>
            <a:r>
              <a:rPr lang="en-US" dirty="0" smtClean="0"/>
              <a:t>Required training and knowledge</a:t>
            </a:r>
          </a:p>
          <a:p>
            <a:pPr lvl="1"/>
            <a:r>
              <a:rPr lang="en-US" dirty="0" smtClean="0"/>
              <a:t>Soil classification</a:t>
            </a:r>
          </a:p>
          <a:p>
            <a:pPr lvl="1"/>
            <a:r>
              <a:rPr lang="en-US" dirty="0" smtClean="0"/>
              <a:t>Use of protective systems</a:t>
            </a:r>
          </a:p>
          <a:p>
            <a:pPr lvl="1"/>
            <a:r>
              <a:rPr lang="en-US" dirty="0" smtClean="0"/>
              <a:t>OSHA’s requirements for excavation</a:t>
            </a:r>
          </a:p>
          <a:p>
            <a:r>
              <a:rPr lang="en-US" dirty="0" smtClean="0"/>
              <a:t>Able to identify hazards and have the authority to eliminate hazards</a:t>
            </a:r>
          </a:p>
          <a:p>
            <a:pPr marL="0" indent="0">
              <a:buNone/>
            </a:pPr>
            <a:endParaRPr lang="en-US" dirty="0"/>
          </a:p>
        </p:txBody>
      </p:sp>
    </p:spTree>
    <p:extLst>
      <p:ext uri="{BB962C8B-B14F-4D97-AF65-F5344CB8AC3E}">
        <p14:creationId xmlns:p14="http://schemas.microsoft.com/office/powerpoint/2010/main" val="35198118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a:t>
            </a:r>
            <a:endParaRPr lang="en-US" dirty="0"/>
          </a:p>
        </p:txBody>
      </p:sp>
      <p:sp>
        <p:nvSpPr>
          <p:cNvPr id="3" name="Content Placeholder 2"/>
          <p:cNvSpPr>
            <a:spLocks noGrp="1"/>
          </p:cNvSpPr>
          <p:nvPr>
            <p:ph idx="1"/>
          </p:nvPr>
        </p:nvSpPr>
        <p:spPr>
          <a:xfrm>
            <a:off x="457200" y="1447800"/>
            <a:ext cx="8229600" cy="3048000"/>
          </a:xfrm>
        </p:spPr>
        <p:txBody>
          <a:bodyPr>
            <a:normAutofit lnSpcReduction="10000"/>
          </a:bodyPr>
          <a:lstStyle/>
          <a:p>
            <a:pPr marL="0" indent="0">
              <a:buNone/>
            </a:pPr>
            <a:r>
              <a:rPr lang="en-US" dirty="0" smtClean="0"/>
              <a:t>What is the greatest hazard facing a worker while working in a trench:</a:t>
            </a:r>
            <a:endParaRPr lang="en-US" dirty="0"/>
          </a:p>
          <a:p>
            <a:pPr marL="914400" lvl="1" indent="-514350">
              <a:buFont typeface="+mj-lt"/>
              <a:buAutoNum type="alphaLcPeriod"/>
            </a:pPr>
            <a:r>
              <a:rPr lang="en-US" dirty="0" smtClean="0"/>
              <a:t>Hazardous atmospheres</a:t>
            </a:r>
            <a:endParaRPr lang="en-US" dirty="0"/>
          </a:p>
          <a:p>
            <a:pPr marL="914400" lvl="1" indent="-514350">
              <a:buFont typeface="+mj-lt"/>
              <a:buAutoNum type="alphaLcPeriod"/>
            </a:pPr>
            <a:r>
              <a:rPr lang="en-US" dirty="0" smtClean="0"/>
              <a:t>Falls</a:t>
            </a:r>
            <a:endParaRPr lang="en-US" dirty="0"/>
          </a:p>
          <a:p>
            <a:pPr marL="914400" lvl="1" indent="-514350">
              <a:buFont typeface="+mj-lt"/>
              <a:buAutoNum type="alphaLcPeriod"/>
            </a:pPr>
            <a:r>
              <a:rPr lang="en-US" dirty="0" smtClean="0"/>
              <a:t>Cave-ins</a:t>
            </a:r>
            <a:endParaRPr lang="en-US" dirty="0"/>
          </a:p>
          <a:p>
            <a:pPr marL="914400" lvl="1" indent="-514350">
              <a:buFont typeface="+mj-lt"/>
              <a:buAutoNum type="alphaLcPeriod"/>
            </a:pPr>
            <a:r>
              <a:rPr lang="en-US" dirty="0" smtClean="0"/>
              <a:t>Falling Objects</a:t>
            </a:r>
            <a:endParaRPr lang="en-US" dirty="0"/>
          </a:p>
        </p:txBody>
      </p:sp>
      <p:sp>
        <p:nvSpPr>
          <p:cNvPr id="7" name="Content Placeholder 2"/>
          <p:cNvSpPr txBox="1">
            <a:spLocks/>
          </p:cNvSpPr>
          <p:nvPr/>
        </p:nvSpPr>
        <p:spPr>
          <a:xfrm>
            <a:off x="457200" y="4953000"/>
            <a:ext cx="8229600" cy="678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lvl="1" indent="0" algn="ctr">
              <a:buFont typeface="Arial" pitchFamily="34" charset="0"/>
              <a:buNone/>
            </a:pPr>
            <a:r>
              <a:rPr lang="en-US" sz="3200" b="1" dirty="0" smtClean="0"/>
              <a:t>c. Cave-ins</a:t>
            </a:r>
            <a:endParaRPr lang="en-US" sz="3200" b="1" dirty="0"/>
          </a:p>
        </p:txBody>
      </p:sp>
    </p:spTree>
    <p:extLst>
      <p:ext uri="{BB962C8B-B14F-4D97-AF65-F5344CB8AC3E}">
        <p14:creationId xmlns:p14="http://schemas.microsoft.com/office/powerpoint/2010/main" val="102352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a:t>
            </a:r>
            <a:endParaRPr lang="en-US" dirty="0"/>
          </a:p>
        </p:txBody>
      </p:sp>
      <p:sp>
        <p:nvSpPr>
          <p:cNvPr id="3" name="Content Placeholder 2"/>
          <p:cNvSpPr>
            <a:spLocks noGrp="1"/>
          </p:cNvSpPr>
          <p:nvPr>
            <p:ph idx="1"/>
          </p:nvPr>
        </p:nvSpPr>
        <p:spPr>
          <a:xfrm>
            <a:off x="838200" y="1295401"/>
            <a:ext cx="7391400" cy="4114800"/>
          </a:xfrm>
        </p:spPr>
        <p:txBody>
          <a:bodyPr>
            <a:normAutofit fontScale="92500" lnSpcReduction="10000"/>
          </a:bodyPr>
          <a:lstStyle/>
          <a:p>
            <a:pPr marL="0" indent="0">
              <a:buNone/>
            </a:pPr>
            <a:r>
              <a:rPr lang="en-US" dirty="0" smtClean="0"/>
              <a:t>Unless made in entirely stable rock, at what depth is a protective system required for a trench:</a:t>
            </a:r>
            <a:endParaRPr lang="en-US" dirty="0"/>
          </a:p>
          <a:p>
            <a:pPr marL="914400" lvl="1" indent="-514350">
              <a:buFont typeface="+mj-lt"/>
              <a:buAutoNum type="alphaLcPeriod"/>
            </a:pPr>
            <a:r>
              <a:rPr lang="en-US" dirty="0" smtClean="0"/>
              <a:t>Any depth if the competent person says so.</a:t>
            </a:r>
            <a:endParaRPr lang="en-US" dirty="0"/>
          </a:p>
          <a:p>
            <a:pPr marL="914400" lvl="1" indent="-514350">
              <a:buFont typeface="+mj-lt"/>
              <a:buAutoNum type="alphaLcPeriod"/>
            </a:pPr>
            <a:r>
              <a:rPr lang="en-US" dirty="0" smtClean="0"/>
              <a:t>5 feet deep and greater</a:t>
            </a:r>
            <a:endParaRPr lang="en-US" dirty="0"/>
          </a:p>
          <a:p>
            <a:pPr marL="914400" lvl="1" indent="-514350">
              <a:buFont typeface="+mj-lt"/>
              <a:buAutoNum type="alphaLcPeriod"/>
            </a:pPr>
            <a:r>
              <a:rPr lang="en-US" dirty="0" smtClean="0"/>
              <a:t>Both a and b</a:t>
            </a:r>
          </a:p>
          <a:p>
            <a:pPr marL="914400" lvl="1" indent="-514350">
              <a:buFont typeface="+mj-lt"/>
              <a:buAutoNum type="alphaLcPeriod"/>
            </a:pPr>
            <a:r>
              <a:rPr lang="en-US" dirty="0" smtClean="0"/>
              <a:t>A protective system is never required in trenches</a:t>
            </a:r>
            <a:endParaRPr lang="en-US" dirty="0"/>
          </a:p>
        </p:txBody>
      </p:sp>
      <p:sp>
        <p:nvSpPr>
          <p:cNvPr id="7" name="Content Placeholder 2"/>
          <p:cNvSpPr txBox="1">
            <a:spLocks/>
          </p:cNvSpPr>
          <p:nvPr/>
        </p:nvSpPr>
        <p:spPr>
          <a:xfrm>
            <a:off x="457200" y="5259787"/>
            <a:ext cx="8229600" cy="9834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lvl="1" indent="0" algn="ctr">
              <a:buFont typeface="Arial" pitchFamily="34" charset="0"/>
              <a:buNone/>
            </a:pPr>
            <a:r>
              <a:rPr lang="en-US" sz="3200" b="1" dirty="0" smtClean="0"/>
              <a:t>c. Both a and b</a:t>
            </a:r>
            <a:endParaRPr lang="en-US" sz="3200" b="1" dirty="0"/>
          </a:p>
        </p:txBody>
      </p:sp>
      <p:sp>
        <p:nvSpPr>
          <p:cNvPr id="8" name="TextBox 7"/>
          <p:cNvSpPr txBox="1"/>
          <p:nvPr/>
        </p:nvSpPr>
        <p:spPr>
          <a:xfrm>
            <a:off x="685800" y="4890455"/>
            <a:ext cx="7772400" cy="369332"/>
          </a:xfrm>
          <a:prstGeom prst="rect">
            <a:avLst/>
          </a:prstGeom>
          <a:noFill/>
        </p:spPr>
        <p:txBody>
          <a:bodyPr wrap="square" rtlCol="0">
            <a:spAutoFit/>
          </a:bodyPr>
          <a:lstStyle/>
          <a:p>
            <a:pPr marL="400050" lvl="1" algn="ctr"/>
            <a:endPar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1659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069975"/>
          </a:xfrm>
        </p:spPr>
        <p:txBody>
          <a:bodyPr>
            <a:normAutofit fontScale="90000"/>
          </a:bodyPr>
          <a:lstStyle/>
          <a:p>
            <a:r>
              <a:rPr lang="en-US" dirty="0" smtClean="0">
                <a:latin typeface="Tahoma" panose="020B0604030504040204" pitchFamily="34" charset="0"/>
                <a:ea typeface="Tahoma" panose="020B0604030504040204" pitchFamily="34" charset="0"/>
                <a:cs typeface="Tahoma" panose="020B0604030504040204" pitchFamily="34" charset="0"/>
              </a:rPr>
              <a:t>Excavations in Construction</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1371600" y="3540406"/>
            <a:ext cx="6400800" cy="838200"/>
          </a:xfrm>
        </p:spPr>
        <p:txBody>
          <a:bodyPr/>
          <a:lstStyle/>
          <a:p>
            <a:r>
              <a:rPr lang="en-US" dirty="0" smtClean="0">
                <a:latin typeface="Tahoma" panose="020B0604030504040204" pitchFamily="34" charset="0"/>
                <a:ea typeface="Tahoma" panose="020B0604030504040204" pitchFamily="34" charset="0"/>
                <a:cs typeface="Tahoma" panose="020B0604030504040204" pitchFamily="34" charset="0"/>
              </a:rPr>
              <a:t>Questions?</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203078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04800"/>
            <a:ext cx="7364232" cy="5525519"/>
          </a:xfrm>
          <a:prstGeom prst="rect">
            <a:avLst/>
          </a:prstGeom>
          <a:ln w="12700">
            <a:solidFill>
              <a:schemeClr val="tx1"/>
            </a:solidFill>
          </a:ln>
        </p:spPr>
      </p:pic>
      <p:sp>
        <p:nvSpPr>
          <p:cNvPr id="9" name="TextBox 8"/>
          <p:cNvSpPr txBox="1"/>
          <p:nvPr/>
        </p:nvSpPr>
        <p:spPr>
          <a:xfrm>
            <a:off x="1219200" y="609600"/>
            <a:ext cx="5029200" cy="1200329"/>
          </a:xfrm>
          <a:prstGeom prst="rect">
            <a:avLst/>
          </a:prstGeom>
          <a:solidFill>
            <a:schemeClr val="bg1"/>
          </a:solidFill>
          <a:ln w="12700">
            <a:solidFill>
              <a:schemeClr val="tx1"/>
            </a:solidFill>
          </a:ln>
        </p:spPr>
        <p:txBody>
          <a:bodyPr wrap="square" rtlCol="0">
            <a:spAutoFit/>
          </a:bodyPr>
          <a:lstStyle/>
          <a:p>
            <a:r>
              <a:rPr lang="en-US" dirty="0" smtClean="0"/>
              <a:t>This competent person is inspecting the excavation, surroundings and protective system. If a hazard is identified, they will remove the worker and take prompt corrective action.</a:t>
            </a:r>
            <a:endParaRPr lang="en-US" dirty="0"/>
          </a:p>
        </p:txBody>
      </p:sp>
      <p:sp>
        <p:nvSpPr>
          <p:cNvPr id="10" name="Rectangle 9"/>
          <p:cNvSpPr/>
          <p:nvPr/>
        </p:nvSpPr>
        <p:spPr>
          <a:xfrm>
            <a:off x="3480996" y="5906083"/>
            <a:ext cx="1946367" cy="215444"/>
          </a:xfrm>
          <a:prstGeom prst="rect">
            <a:avLst/>
          </a:prstGeom>
        </p:spPr>
        <p:txBody>
          <a:bodyPr wrap="none">
            <a:spAutoFit/>
          </a:bodyPr>
          <a:lstStyle/>
          <a:p>
            <a:r>
              <a:rPr lang="en-US" sz="800" dirty="0" smtClean="0"/>
              <a:t>Source of photo: OTIEC Chabot Las Positas</a:t>
            </a:r>
            <a:endParaRPr lang="en-US" sz="800" dirty="0"/>
          </a:p>
        </p:txBody>
      </p:sp>
    </p:spTree>
    <p:extLst>
      <p:ext uri="{BB962C8B-B14F-4D97-AF65-F5344CB8AC3E}">
        <p14:creationId xmlns:p14="http://schemas.microsoft.com/office/powerpoint/2010/main" val="34490015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Excavation Hazards</a:t>
            </a:r>
            <a:endParaRPr lang="en-US" dirty="0"/>
          </a:p>
        </p:txBody>
      </p:sp>
      <p:pic>
        <p:nvPicPr>
          <p:cNvPr id="7" name="Picture 5" descr="violations"/>
          <p:cNvPicPr>
            <a:picLocks noGrp="1" noChangeAspect="1" noChangeArrowheads="1"/>
          </p:cNvPicPr>
          <p:nvPr>
            <p:ph idx="1"/>
          </p:nvPr>
        </p:nvPicPr>
        <p:blipFill>
          <a:blip r:embed="rId3" cstate="print">
            <a:lum bright="12000"/>
            <a:extLst>
              <a:ext uri="{28A0092B-C50C-407E-A947-70E740481C1C}">
                <a14:useLocalDpi xmlns:a14="http://schemas.microsoft.com/office/drawing/2010/main" val="0"/>
              </a:ext>
            </a:extLst>
          </a:blip>
          <a:srcRect/>
          <a:stretch>
            <a:fillRect/>
          </a:stretch>
        </p:blipFill>
        <p:spPr bwMode="auto">
          <a:xfrm>
            <a:off x="1571853" y="1154761"/>
            <a:ext cx="6000294" cy="450050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826900" y="3730692"/>
            <a:ext cx="2536271" cy="1569660"/>
          </a:xfrm>
          <a:prstGeom prst="rect">
            <a:avLst/>
          </a:prstGeom>
          <a:solidFill>
            <a:schemeClr val="bg1"/>
          </a:solidFill>
          <a:ln w="12700">
            <a:solidFill>
              <a:schemeClr val="tx1"/>
            </a:solidFill>
          </a:ln>
        </p:spPr>
        <p:txBody>
          <a:bodyPr wrap="square" rtlCol="0">
            <a:spAutoFit/>
          </a:bodyPr>
          <a:lstStyle/>
          <a:p>
            <a:pPr marL="285750" indent="-285750">
              <a:buFont typeface="Arial" panose="020B0604020202020204" pitchFamily="34" charset="0"/>
              <a:buChar char="•"/>
            </a:pPr>
            <a:r>
              <a:rPr lang="en-US" sz="1600" dirty="0" smtClean="0"/>
              <a:t>Cave-ins</a:t>
            </a:r>
          </a:p>
          <a:p>
            <a:pPr marL="285750" indent="-285750">
              <a:buFont typeface="Arial" panose="020B0604020202020204" pitchFamily="34" charset="0"/>
              <a:buChar char="•"/>
            </a:pPr>
            <a:r>
              <a:rPr lang="en-US" sz="1600" dirty="0" smtClean="0"/>
              <a:t>Falls</a:t>
            </a:r>
          </a:p>
          <a:p>
            <a:pPr marL="285750" indent="-285750">
              <a:buFont typeface="Arial" panose="020B0604020202020204" pitchFamily="34" charset="0"/>
              <a:buChar char="•"/>
            </a:pPr>
            <a:r>
              <a:rPr lang="en-US" sz="1600" dirty="0" smtClean="0"/>
              <a:t>Falling Loads</a:t>
            </a:r>
          </a:p>
          <a:p>
            <a:pPr marL="285750" indent="-285750">
              <a:buFont typeface="Arial" panose="020B0604020202020204" pitchFamily="34" charset="0"/>
              <a:buChar char="•"/>
            </a:pPr>
            <a:r>
              <a:rPr lang="en-US" sz="1600" dirty="0" smtClean="0"/>
              <a:t>Hazardous Environment</a:t>
            </a:r>
          </a:p>
          <a:p>
            <a:pPr marL="285750" indent="-285750">
              <a:buFont typeface="Arial" panose="020B0604020202020204" pitchFamily="34" charset="0"/>
              <a:buChar char="•"/>
            </a:pPr>
            <a:r>
              <a:rPr lang="en-US" sz="1600" dirty="0" smtClean="0"/>
              <a:t>Mobile Equipment</a:t>
            </a:r>
          </a:p>
          <a:p>
            <a:pPr marL="285750" indent="-285750">
              <a:buFont typeface="Arial" panose="020B0604020202020204" pitchFamily="34" charset="0"/>
              <a:buChar char="•"/>
            </a:pPr>
            <a:r>
              <a:rPr lang="en-US" sz="1600" dirty="0" smtClean="0"/>
              <a:t>Underground Utilities</a:t>
            </a:r>
            <a:endParaRPr lang="en-US" sz="1600" dirty="0"/>
          </a:p>
        </p:txBody>
      </p:sp>
      <p:sp>
        <p:nvSpPr>
          <p:cNvPr id="10" name="Rectangle 9"/>
          <p:cNvSpPr/>
          <p:nvPr/>
        </p:nvSpPr>
        <p:spPr>
          <a:xfrm>
            <a:off x="3680218" y="5861506"/>
            <a:ext cx="1140056" cy="215444"/>
          </a:xfrm>
          <a:prstGeom prst="rect">
            <a:avLst/>
          </a:prstGeom>
        </p:spPr>
        <p:txBody>
          <a:bodyPr wrap="none">
            <a:spAutoFit/>
          </a:bodyPr>
          <a:lstStyle/>
          <a:p>
            <a:r>
              <a:rPr lang="en-US" sz="800" dirty="0" smtClean="0"/>
              <a:t>Source of photo: OSHA</a:t>
            </a:r>
            <a:endParaRPr lang="en-US" sz="800" dirty="0"/>
          </a:p>
        </p:txBody>
      </p:sp>
      <p:sp>
        <p:nvSpPr>
          <p:cNvPr id="12" name="TextBox 11"/>
          <p:cNvSpPr txBox="1"/>
          <p:nvPr/>
        </p:nvSpPr>
        <p:spPr>
          <a:xfrm>
            <a:off x="3955101" y="1371600"/>
            <a:ext cx="3367397" cy="369332"/>
          </a:xfrm>
          <a:prstGeom prst="rect">
            <a:avLst/>
          </a:prstGeom>
          <a:solidFill>
            <a:srgbClr val="FF0000"/>
          </a:solidFill>
          <a:ln w="12700">
            <a:solidFill>
              <a:schemeClr val="tx1"/>
            </a:solidFill>
          </a:ln>
        </p:spPr>
        <p:txBody>
          <a:bodyPr wrap="none" rtlCol="0">
            <a:spAutoFit/>
          </a:bodyPr>
          <a:lstStyle/>
          <a:p>
            <a:r>
              <a:rPr lang="en-US" dirty="0" smtClean="0">
                <a:solidFill>
                  <a:schemeClr val="bg1"/>
                </a:solidFill>
              </a:rPr>
              <a:t>This is a very dangerous situation!</a:t>
            </a:r>
            <a:endParaRPr lang="en-US" dirty="0">
              <a:solidFill>
                <a:schemeClr val="bg1"/>
              </a:solidFill>
            </a:endParaRPr>
          </a:p>
        </p:txBody>
      </p:sp>
    </p:spTree>
    <p:extLst>
      <p:ext uri="{BB962C8B-B14F-4D97-AF65-F5344CB8AC3E}">
        <p14:creationId xmlns:p14="http://schemas.microsoft.com/office/powerpoint/2010/main" val="9121863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Cave-Ins </a:t>
            </a:r>
            <a:endParaRPr lang="en-US" dirty="0"/>
          </a:p>
        </p:txBody>
      </p:sp>
      <p:sp>
        <p:nvSpPr>
          <p:cNvPr id="8" name="Content Placeholder 7"/>
          <p:cNvSpPr>
            <a:spLocks noGrp="1"/>
          </p:cNvSpPr>
          <p:nvPr>
            <p:ph sz="half" idx="1"/>
          </p:nvPr>
        </p:nvSpPr>
        <p:spPr/>
        <p:txBody>
          <a:bodyPr>
            <a:normAutofit/>
          </a:bodyPr>
          <a:lstStyle/>
          <a:p>
            <a:r>
              <a:rPr lang="en-US" dirty="0" smtClean="0"/>
              <a:t>Greatest hazard</a:t>
            </a:r>
          </a:p>
          <a:p>
            <a:r>
              <a:rPr lang="en-US" dirty="0" smtClean="0"/>
              <a:t>It is natural for a trench to try to fill itself</a:t>
            </a:r>
          </a:p>
          <a:p>
            <a:r>
              <a:rPr lang="en-US" dirty="0" smtClean="0"/>
              <a:t>One cubic foot of soil weighs between 90-130 lbs.</a:t>
            </a:r>
          </a:p>
          <a:p>
            <a:r>
              <a:rPr lang="en-US" dirty="0" smtClean="0"/>
              <a:t>It will entrap, bury, or otherwise injure you</a:t>
            </a:r>
          </a:p>
          <a:p>
            <a:endParaRPr lang="en-US" dirty="0"/>
          </a:p>
        </p:txBody>
      </p:sp>
      <p:pic>
        <p:nvPicPr>
          <p:cNvPr id="12" name="Content Placeholder 11"/>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5029200" y="1731646"/>
            <a:ext cx="3124200" cy="3983355"/>
          </a:xfrm>
          <a:prstGeom prst="rect">
            <a:avLst/>
          </a:prstGeom>
          <a:ln w="12700">
            <a:solidFill>
              <a:schemeClr val="tx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3174" y="5860373"/>
            <a:ext cx="1140051" cy="237765"/>
          </a:xfrm>
          <a:prstGeom prst="rect">
            <a:avLst/>
          </a:prstGeom>
        </p:spPr>
      </p:pic>
    </p:spTree>
    <p:extLst>
      <p:ext uri="{BB962C8B-B14F-4D97-AF65-F5344CB8AC3E}">
        <p14:creationId xmlns:p14="http://schemas.microsoft.com/office/powerpoint/2010/main" val="27450296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They Both Died</a:t>
            </a:r>
            <a:endParaRPr lang="en-US" dirty="0"/>
          </a:p>
        </p:txBody>
      </p:sp>
      <p:sp>
        <p:nvSpPr>
          <p:cNvPr id="3" name="Content Placeholder 2"/>
          <p:cNvSpPr>
            <a:spLocks noGrp="1"/>
          </p:cNvSpPr>
          <p:nvPr>
            <p:ph sz="half" idx="1"/>
          </p:nvPr>
        </p:nvSpPr>
        <p:spPr/>
        <p:txBody>
          <a:bodyPr>
            <a:normAutofit/>
          </a:bodyPr>
          <a:lstStyle/>
          <a:p>
            <a:r>
              <a:rPr lang="en-US" altLang="en-US" dirty="0"/>
              <a:t>A crew was installing conduit in an 8’ deep by 2’ wide </a:t>
            </a:r>
            <a:r>
              <a:rPr lang="en-US" altLang="en-US" dirty="0" smtClean="0"/>
              <a:t>trench. </a:t>
            </a:r>
          </a:p>
          <a:p>
            <a:r>
              <a:rPr lang="en-US" altLang="en-US" dirty="0" smtClean="0"/>
              <a:t>The trench collapsed.</a:t>
            </a:r>
          </a:p>
          <a:p>
            <a:r>
              <a:rPr lang="en-US" altLang="en-US" dirty="0" smtClean="0"/>
              <a:t>Two workers were buried.</a:t>
            </a:r>
          </a:p>
          <a:p>
            <a:r>
              <a:rPr lang="en-US" altLang="en-US" dirty="0" smtClean="0"/>
              <a:t>They both died!</a:t>
            </a:r>
            <a:endParaRPr lang="en-US" altLang="en-US" dirty="0"/>
          </a:p>
          <a:p>
            <a:endParaRPr lang="en-US" dirty="0"/>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33900" y="1828800"/>
            <a:ext cx="4038600" cy="2805480"/>
          </a:xfrm>
          <a:prstGeom prst="rect">
            <a:avLst/>
          </a:prstGeom>
          <a:ln w="12700">
            <a:solidFill>
              <a:schemeClr val="tx1"/>
            </a:solidFill>
          </a:ln>
        </p:spPr>
      </p:pic>
      <p:sp>
        <p:nvSpPr>
          <p:cNvPr id="9" name="Rectangle 8"/>
          <p:cNvSpPr/>
          <p:nvPr/>
        </p:nvSpPr>
        <p:spPr>
          <a:xfrm>
            <a:off x="3581400" y="5791200"/>
            <a:ext cx="1633781" cy="215444"/>
          </a:xfrm>
          <a:prstGeom prst="rect">
            <a:avLst/>
          </a:prstGeom>
        </p:spPr>
        <p:txBody>
          <a:bodyPr wrap="none">
            <a:spAutoFit/>
          </a:bodyPr>
          <a:lstStyle/>
          <a:p>
            <a:r>
              <a:rPr lang="en-US" sz="800" dirty="0" smtClean="0"/>
              <a:t>Source of photo: CDC/NIOSH/FACE</a:t>
            </a:r>
            <a:endParaRPr lang="en-US" sz="800" dirty="0"/>
          </a:p>
        </p:txBody>
      </p:sp>
    </p:spTree>
    <p:extLst>
      <p:ext uri="{BB962C8B-B14F-4D97-AF65-F5344CB8AC3E}">
        <p14:creationId xmlns:p14="http://schemas.microsoft.com/office/powerpoint/2010/main" val="17090829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Protection </a:t>
            </a:r>
            <a:r>
              <a:rPr lang="en-US" dirty="0"/>
              <a:t>is Required </a:t>
            </a:r>
          </a:p>
        </p:txBody>
      </p:sp>
      <p:sp>
        <p:nvSpPr>
          <p:cNvPr id="3" name="Content Placeholder 2"/>
          <p:cNvSpPr>
            <a:spLocks noGrp="1"/>
          </p:cNvSpPr>
          <p:nvPr>
            <p:ph sz="half" idx="1"/>
          </p:nvPr>
        </p:nvSpPr>
        <p:spPr/>
        <p:txBody>
          <a:bodyPr>
            <a:normAutofit/>
          </a:bodyPr>
          <a:lstStyle/>
          <a:p>
            <a:r>
              <a:rPr lang="en-US" sz="2000" dirty="0" smtClean="0"/>
              <a:t>Never enter an unprotected trench that is 5 or more in depth</a:t>
            </a:r>
          </a:p>
          <a:p>
            <a:r>
              <a:rPr lang="en-US" sz="2000" dirty="0" smtClean="0"/>
              <a:t>The competent person must first choose and implement a protective system</a:t>
            </a:r>
          </a:p>
          <a:p>
            <a:r>
              <a:rPr lang="en-US" sz="2000" dirty="0" smtClean="0"/>
              <a:t>Even excavations less than 5 feet deep need to be deemed safe by the competent person</a:t>
            </a:r>
          </a:p>
          <a:p>
            <a:r>
              <a:rPr lang="en-US" sz="2000" dirty="0" smtClean="0"/>
              <a:t>Cave-ins can happen without warning</a:t>
            </a:r>
          </a:p>
          <a:p>
            <a:endParaRPr lang="en-US" sz="2000" dirty="0"/>
          </a:p>
        </p:txBody>
      </p:sp>
      <p:pic>
        <p:nvPicPr>
          <p:cNvPr id="8" name="Content Placeholder 2"/>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4977468" y="1727591"/>
            <a:ext cx="3190167" cy="3339601"/>
          </a:xfrm>
          <a:prstGeom prst="rect">
            <a:avLst/>
          </a:prstGeom>
          <a:ln w="12700">
            <a:solidFill>
              <a:schemeClr val="tx1"/>
            </a:solidFill>
          </a:ln>
        </p:spPr>
      </p:pic>
      <p:sp>
        <p:nvSpPr>
          <p:cNvPr id="10" name="TextBox 9"/>
          <p:cNvSpPr txBox="1"/>
          <p:nvPr/>
        </p:nvSpPr>
        <p:spPr>
          <a:xfrm>
            <a:off x="5203959" y="3863181"/>
            <a:ext cx="2698481" cy="923330"/>
          </a:xfrm>
          <a:prstGeom prst="rect">
            <a:avLst/>
          </a:prstGeom>
          <a:solidFill>
            <a:srgbClr val="FF0000"/>
          </a:solidFill>
          <a:ln w="12700">
            <a:solidFill>
              <a:schemeClr val="tx1"/>
            </a:solidFill>
          </a:ln>
        </p:spPr>
        <p:txBody>
          <a:bodyPr wrap="square" rtlCol="0">
            <a:spAutoFit/>
          </a:bodyPr>
          <a:lstStyle/>
          <a:p>
            <a:r>
              <a:rPr lang="en-US" dirty="0" smtClean="0">
                <a:solidFill>
                  <a:schemeClr val="bg1"/>
                </a:solidFill>
              </a:rPr>
              <a:t>This 6 foot deep vertical-sided, unprotected trench is dangerous!</a:t>
            </a:r>
            <a:endParaRPr lang="en-US" dirty="0">
              <a:solidFill>
                <a:schemeClr val="bg1"/>
              </a:solidFill>
            </a:endParaRPr>
          </a:p>
        </p:txBody>
      </p:sp>
      <p:sp>
        <p:nvSpPr>
          <p:cNvPr id="9" name="Rectangle 8"/>
          <p:cNvSpPr/>
          <p:nvPr/>
        </p:nvSpPr>
        <p:spPr>
          <a:xfrm>
            <a:off x="3480996" y="5906083"/>
            <a:ext cx="1608133" cy="215444"/>
          </a:xfrm>
          <a:prstGeom prst="rect">
            <a:avLst/>
          </a:prstGeom>
        </p:spPr>
        <p:txBody>
          <a:bodyPr wrap="none">
            <a:spAutoFit/>
          </a:bodyPr>
          <a:lstStyle/>
          <a:p>
            <a:r>
              <a:rPr lang="en-US" sz="800" dirty="0" smtClean="0"/>
              <a:t>Source of photo: OTIEC  NRC WVU</a:t>
            </a:r>
            <a:endParaRPr lang="en-US" sz="800" dirty="0"/>
          </a:p>
        </p:txBody>
      </p:sp>
    </p:spTree>
    <p:extLst>
      <p:ext uri="{BB962C8B-B14F-4D97-AF65-F5344CB8AC3E}">
        <p14:creationId xmlns:p14="http://schemas.microsoft.com/office/powerpoint/2010/main" val="345527918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1_ppt53C6.t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ppt1CD2.tmp</Template>
  <TotalTime>2635</TotalTime>
  <Words>3188</Words>
  <Application>Microsoft Office PowerPoint</Application>
  <PresentationFormat>On-screen Show (4:3)</PresentationFormat>
  <Paragraphs>363</Paragraphs>
  <Slides>42</Slides>
  <Notes>42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Tahoma</vt:lpstr>
      <vt:lpstr>1_ppt53C6.tmp</vt:lpstr>
      <vt:lpstr>Excavations</vt:lpstr>
      <vt:lpstr>Excavations</vt:lpstr>
      <vt:lpstr>Excavations</vt:lpstr>
      <vt:lpstr>Role of Competent Person</vt:lpstr>
      <vt:lpstr>PowerPoint Presentation</vt:lpstr>
      <vt:lpstr>Excavation Hazards</vt:lpstr>
      <vt:lpstr>Cave-Ins </vt:lpstr>
      <vt:lpstr>They Both Died</vt:lpstr>
      <vt:lpstr>Protection is Required </vt:lpstr>
      <vt:lpstr>Protective Systems</vt:lpstr>
      <vt:lpstr>Support/shoring Systems</vt:lpstr>
      <vt:lpstr>The Theory of Shoring</vt:lpstr>
      <vt:lpstr>Improper Shoring</vt:lpstr>
      <vt:lpstr>Sloping and Benching</vt:lpstr>
      <vt:lpstr>The Theory of Sloping</vt:lpstr>
      <vt:lpstr>Shield System</vt:lpstr>
      <vt:lpstr>The Theory of Shielding</vt:lpstr>
      <vt:lpstr>Falls</vt:lpstr>
      <vt:lpstr>Adjacent Structures</vt:lpstr>
      <vt:lpstr>Underground Utilities</vt:lpstr>
      <vt:lpstr>Spoil Pile</vt:lpstr>
      <vt:lpstr>Mobile Equipment</vt:lpstr>
      <vt:lpstr>Vehicular or Traffic Hazards</vt:lpstr>
      <vt:lpstr>Falling Loads</vt:lpstr>
      <vt:lpstr>Hazardous Atmospheres</vt:lpstr>
      <vt:lpstr>Water Accumulation</vt:lpstr>
      <vt:lpstr>Access/Egress</vt:lpstr>
      <vt:lpstr>Ladders </vt:lpstr>
      <vt:lpstr>Hard Hats</vt:lpstr>
      <vt:lpstr>Responsibilities: Employer </vt:lpstr>
      <vt:lpstr>Responsibilities: Employer </vt:lpstr>
      <vt:lpstr>Responsibilities: You </vt:lpstr>
      <vt:lpstr>Case Study</vt:lpstr>
      <vt:lpstr>Hazard Recognition</vt:lpstr>
      <vt:lpstr>Hazard Recognition</vt:lpstr>
      <vt:lpstr>Hazard Recognition</vt:lpstr>
      <vt:lpstr>Always Remember </vt:lpstr>
      <vt:lpstr>Knowledge Check</vt:lpstr>
      <vt:lpstr>Knowledge Check</vt:lpstr>
      <vt:lpstr>Knowledge Check</vt:lpstr>
      <vt:lpstr>Knowledge Check</vt:lpstr>
      <vt:lpstr>Excavations in Construction</vt:lpstr>
    </vt:vector>
  </TitlesOfParts>
  <Company>OTIEC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unknown</dc:creator>
  <cp:lastModifiedBy>Jozwiak, Michael - OSHA CTR</cp:lastModifiedBy>
  <cp:revision>145</cp:revision>
  <cp:lastPrinted>2015-05-20T01:44:45Z</cp:lastPrinted>
  <dcterms:created xsi:type="dcterms:W3CDTF">2009-02-10T20:09:14Z</dcterms:created>
  <dcterms:modified xsi:type="dcterms:W3CDTF">2020-02-20T16:22:26Z</dcterms:modified>
</cp:coreProperties>
</file>