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9"/>
  </p:notesMasterIdLst>
  <p:handoutMasterIdLst>
    <p:handoutMasterId r:id="rId3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7315200" cy="96012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445" autoAdjust="0"/>
  </p:normalViewPr>
  <p:slideViewPr>
    <p:cSldViewPr>
      <p:cViewPr varScale="1">
        <p:scale>
          <a:sx n="31" d="100"/>
          <a:sy n="31" d="100"/>
        </p:scale>
        <p:origin x="221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68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5/19/2015</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5/19/2015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lm.nih.gov/medlineplus/ency/article/003206.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pPr>
            <a:r>
              <a:rPr lang="en-US" sz="1200" i="0" kern="1200" dirty="0" smtClean="0">
                <a:solidFill>
                  <a:schemeClr val="tx1"/>
                </a:solidFill>
                <a:effectLst/>
                <a:latin typeface="+mn-lt"/>
                <a:ea typeface="+mn-ea"/>
                <a:cs typeface="+mn-cs"/>
              </a:rPr>
              <a:t>Construction workers are exposed to a variety of health hazards, every day, </a:t>
            </a:r>
            <a:r>
              <a:rPr lang="en-US" altLang="en-US" i="0" dirty="0" smtClean="0">
                <a:latin typeface="Verdana" panose="020B0604030504040204" pitchFamily="34" charset="0"/>
              </a:rPr>
              <a:t>that can result in injury, illness, disability, or even death.</a:t>
            </a:r>
          </a:p>
          <a:p>
            <a:pPr eaLnBrk="1" hangingPunct="1">
              <a:lnSpc>
                <a:spcPct val="95000"/>
              </a:lnSpc>
            </a:pPr>
            <a:endParaRPr lang="en-US" altLang="en-US" i="0" dirty="0" smtClean="0">
              <a:latin typeface="Verdana" panose="020B0604030504040204" pitchFamily="34" charset="0"/>
            </a:endParaRPr>
          </a:p>
          <a:p>
            <a:pPr marL="0" marR="0" indent="0" algn="l" defTabSz="914400" rtl="0" eaLnBrk="1" fontAlgn="auto" latinLnBrk="0" hangingPunct="1">
              <a:lnSpc>
                <a:spcPct val="95000"/>
              </a:lnSpc>
              <a:spcBef>
                <a:spcPts val="0"/>
              </a:spcBef>
              <a:spcAft>
                <a:spcPts val="0"/>
              </a:spcAft>
              <a:buClrTx/>
              <a:buSzTx/>
              <a:buFontTx/>
              <a:buNone/>
              <a:tabLst/>
              <a:defRPr/>
            </a:pPr>
            <a:r>
              <a:rPr lang="en-US" altLang="en-US" i="1" dirty="0" smtClean="0">
                <a:latin typeface="Verdana" panose="020B0604030504040204" pitchFamily="34" charset="0"/>
              </a:rPr>
              <a:t>OSHA images</a:t>
            </a:r>
            <a:r>
              <a:rPr lang="en-US" altLang="en-US" i="1" baseline="0" dirty="0" smtClean="0">
                <a:latin typeface="Verdana" panose="020B0604030504040204" pitchFamily="34" charset="0"/>
              </a:rPr>
              <a:t> taken from </a:t>
            </a:r>
            <a:r>
              <a:rPr lang="en-US" i="1" dirty="0" smtClean="0"/>
              <a:t>https://www.osha.gov/dte/grant_materials/fy09/sh-19495-09.html</a:t>
            </a:r>
          </a:p>
          <a:p>
            <a:pPr eaLnBrk="1" hangingPunct="1">
              <a:lnSpc>
                <a:spcPct val="95000"/>
              </a:lnSpc>
            </a:pPr>
            <a:endParaRPr lang="en-US" altLang="en-US" i="0" dirty="0" smtClean="0">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a:t>
            </a:fld>
            <a:endParaRPr lang="en-US"/>
          </a:p>
        </p:txBody>
      </p:sp>
    </p:spTree>
    <p:extLst>
      <p:ext uri="{BB962C8B-B14F-4D97-AF65-F5344CB8AC3E}">
        <p14:creationId xmlns:p14="http://schemas.microsoft.com/office/powerpoint/2010/main" val="3467225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Eliminate the hazard (if possible)</a:t>
            </a:r>
          </a:p>
          <a:p>
            <a:r>
              <a:rPr lang="en-US" baseline="0" dirty="0" smtClean="0"/>
              <a:t>2.) Substitute hazard with safer alternative (if possible)</a:t>
            </a:r>
          </a:p>
          <a:p>
            <a:r>
              <a:rPr lang="en-US" baseline="0" dirty="0" smtClean="0"/>
              <a:t>3.) Engineering controls: ventilation/wetting/guarding/etc.</a:t>
            </a:r>
          </a:p>
          <a:p>
            <a:r>
              <a:rPr lang="en-US" baseline="0" dirty="0" smtClean="0"/>
              <a:t>4.) Administrative: Giving breaks/cycling work to minimize exposures/training</a:t>
            </a:r>
          </a:p>
          <a:p>
            <a:r>
              <a:rPr lang="en-US" baseline="0" dirty="0" smtClean="0"/>
              <a:t>5.) PPE: Respirators/hearing protections/face shields/gloves/boots/etc.</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332985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Explained in subsequent slides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307429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Temperature extremes: Exposure</a:t>
            </a:r>
            <a:r>
              <a:rPr lang="en-US" baseline="0" dirty="0" smtClean="0"/>
              <a:t> occurs both indoor and outdoor. Temperatures affected by humidity, wind speed, radiant heat, physical contact with hot or cold surfaces, and strenuous physical activities.</a:t>
            </a:r>
          </a:p>
          <a:p>
            <a:endParaRPr lang="en-US" baseline="0" dirty="0" smtClean="0"/>
          </a:p>
          <a:p>
            <a:r>
              <a:rPr lang="en-US" baseline="0" dirty="0" smtClean="0"/>
              <a:t>2.) Radiation: ELF produced by power lines and electrical wiring/equipment, RF and microwave radiation (cell phones and radio emitters), IR (IR lasers, furnaces, and heat lamps), UV (welding arcs, UV lasers, and sun) --- UV is the most common in construction!</a:t>
            </a:r>
          </a:p>
          <a:p>
            <a:endParaRPr lang="en-US" baseline="0" dirty="0" smtClean="0"/>
          </a:p>
          <a:p>
            <a:r>
              <a:rPr lang="en-US" baseline="0" dirty="0" smtClean="0"/>
              <a:t>3.) Vibrating/Impact: Hand-held and stationary tools that transmit vibration through work piece (i.e. chainsaws, mowers, drillers, air hammers, pile drivers, tractors, graders, excavators, earth-moving equipment, and other large machinery)</a:t>
            </a:r>
          </a:p>
          <a:p>
            <a:endParaRPr lang="en-US" dirty="0" smtClean="0"/>
          </a:p>
          <a:p>
            <a:r>
              <a:rPr lang="en-US" dirty="0" smtClean="0"/>
              <a:t>4.) Noise:</a:t>
            </a:r>
            <a:r>
              <a:rPr lang="en-US" baseline="0" dirty="0" smtClean="0"/>
              <a:t> Short and long-term exposure to loud noises (more on 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243280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 limit = 85 </a:t>
            </a:r>
            <a:r>
              <a:rPr lang="en-US" dirty="0" err="1" smtClean="0"/>
              <a:t>dBA</a:t>
            </a:r>
            <a:endParaRPr lang="en-US" dirty="0" smtClean="0"/>
          </a:p>
          <a:p>
            <a:r>
              <a:rPr lang="en-US" dirty="0" smtClean="0"/>
              <a:t>OSHA</a:t>
            </a:r>
            <a:r>
              <a:rPr lang="en-US" baseline="0" dirty="0" smtClean="0"/>
              <a:t> PEL = 90 </a:t>
            </a:r>
            <a:r>
              <a:rPr lang="en-US" baseline="0" dirty="0" err="1" smtClean="0"/>
              <a:t>dBA</a:t>
            </a:r>
            <a:r>
              <a:rPr lang="en-US" baseline="0" dirty="0" smtClean="0"/>
              <a:t> (8-hr TWA)</a:t>
            </a:r>
          </a:p>
          <a:p>
            <a:endParaRPr lang="en-US" baseline="0" dirty="0" smtClean="0"/>
          </a:p>
          <a:p>
            <a:r>
              <a:rPr lang="en-US" baseline="0" dirty="0" smtClean="0"/>
              <a:t>Hearing loss:</a:t>
            </a:r>
          </a:p>
          <a:p>
            <a:r>
              <a:rPr lang="en-US" baseline="0" dirty="0" smtClean="0"/>
              <a:t>85 </a:t>
            </a:r>
            <a:r>
              <a:rPr lang="en-US" baseline="0" dirty="0" err="1" smtClean="0"/>
              <a:t>dBA</a:t>
            </a:r>
            <a:r>
              <a:rPr lang="en-US" baseline="0" dirty="0" smtClean="0"/>
              <a:t> = Prolonged</a:t>
            </a:r>
          </a:p>
          <a:p>
            <a:r>
              <a:rPr lang="en-US" baseline="0" dirty="0" smtClean="0"/>
              <a:t>100 </a:t>
            </a:r>
            <a:r>
              <a:rPr lang="en-US" baseline="0" dirty="0" err="1" smtClean="0"/>
              <a:t>dBA</a:t>
            </a:r>
            <a:r>
              <a:rPr lang="en-US" baseline="0" dirty="0" smtClean="0"/>
              <a:t> = 15+ minutes</a:t>
            </a:r>
          </a:p>
          <a:p>
            <a:r>
              <a:rPr lang="en-US" baseline="0" dirty="0" smtClean="0"/>
              <a:t>120 </a:t>
            </a:r>
            <a:r>
              <a:rPr lang="en-US" baseline="0" dirty="0" err="1" smtClean="0"/>
              <a:t>dBA</a:t>
            </a:r>
            <a:r>
              <a:rPr lang="en-US" baseline="0" dirty="0" smtClean="0"/>
              <a:t> = 9 seconds</a:t>
            </a:r>
          </a:p>
          <a:p>
            <a:r>
              <a:rPr lang="en-US" baseline="0" dirty="0" smtClean="0"/>
              <a:t>140 </a:t>
            </a:r>
            <a:r>
              <a:rPr lang="en-US" baseline="0" dirty="0" err="1" smtClean="0"/>
              <a:t>dBA</a:t>
            </a:r>
            <a:r>
              <a:rPr lang="en-US" baseline="0" dirty="0" smtClean="0"/>
              <a:t> = Immediate</a:t>
            </a:r>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3160496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https://</a:t>
            </a:r>
            <a:r>
              <a:rPr lang="en-US" baseline="0" dirty="0" err="1" smtClean="0"/>
              <a:t>www.osha.gov</a:t>
            </a:r>
            <a:r>
              <a:rPr lang="en-US" baseline="0" dirty="0" smtClean="0"/>
              <a:t>/SLTC/</a:t>
            </a:r>
            <a:r>
              <a:rPr lang="en-US" baseline="0" dirty="0" err="1" smtClean="0"/>
              <a:t>heatillness</a:t>
            </a:r>
            <a:r>
              <a:rPr lang="en-US" baseline="0" dirty="0" smtClean="0"/>
              <a:t>/</a:t>
            </a:r>
            <a:r>
              <a:rPr lang="en-US" baseline="0" dirty="0" err="1" smtClean="0"/>
              <a:t>index.html</a:t>
            </a:r>
            <a:r>
              <a:rPr lang="en-US" baseline="0" dirty="0" smtClean="0"/>
              <a:t> ]</a:t>
            </a:r>
          </a:p>
          <a:p>
            <a:r>
              <a:rPr lang="en-US" baseline="0" dirty="0" smtClean="0"/>
              <a:t>1.) Eliminate the hazard (if possible)</a:t>
            </a:r>
          </a:p>
          <a:p>
            <a:r>
              <a:rPr lang="en-US" baseline="0" dirty="0" smtClean="0"/>
              <a:t>2.) Substitute hazard with safer alternative (if possible)</a:t>
            </a:r>
          </a:p>
          <a:p>
            <a:r>
              <a:rPr lang="en-US" baseline="0" dirty="0" smtClean="0"/>
              <a:t>3.) Engineering controls: ventilation/wetting/guarding/etc.</a:t>
            </a:r>
          </a:p>
          <a:p>
            <a:r>
              <a:rPr lang="en-US" baseline="0" dirty="0" smtClean="0"/>
              <a:t>4.) Administrative: Giving breaks/cycling work to minimize exposures/training</a:t>
            </a:r>
          </a:p>
          <a:p>
            <a:r>
              <a:rPr lang="en-US" baseline="0" dirty="0" smtClean="0"/>
              <a:t>5.) PPE: Respirators/hearing protections/face shields/gloves/boots/etc.</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360375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Types of biological </a:t>
            </a:r>
            <a:r>
              <a:rPr lang="en-US" sz="1200" b="0" i="0" u="none" strike="noStrike" kern="1200" baseline="0" dirty="0" smtClean="0">
                <a:solidFill>
                  <a:schemeClr val="tx1"/>
                </a:solidFill>
                <a:latin typeface="+mn-lt"/>
                <a:ea typeface="+mn-ea"/>
                <a:cs typeface="+mn-cs"/>
              </a:rPr>
              <a:t>hazards</a:t>
            </a:r>
            <a:endParaRPr lang="en-US" sz="800" b="0" i="0" u="none" strike="noStrike" kern="1200" baseline="0" dirty="0" smtClean="0">
              <a:solidFill>
                <a:schemeClr val="tx1"/>
              </a:solidFill>
              <a:latin typeface="+mn-lt"/>
              <a:ea typeface="+mn-ea"/>
              <a:cs typeface="+mn-cs"/>
            </a:endParaRPr>
          </a:p>
          <a:p>
            <a:pPr marL="0" indent="0">
              <a:buNone/>
            </a:pPr>
            <a:r>
              <a:rPr lang="en-US" sz="1200" b="0" i="0" u="none" strike="noStrike" kern="1200" baseline="0" dirty="0" smtClean="0">
                <a:solidFill>
                  <a:schemeClr val="tx1"/>
                </a:solidFill>
                <a:latin typeface="+mn-lt"/>
                <a:ea typeface="+mn-ea"/>
                <a:cs typeface="+mn-cs"/>
              </a:rPr>
              <a:t>1. Contact with contaminated or disease-carrying soil, water, feces, animals (including insects, rodents, etc.), or plants</a:t>
            </a:r>
          </a:p>
          <a:p>
            <a:r>
              <a:rPr lang="en-US" sz="1200" b="0" i="0" u="none" strike="noStrike" kern="1200" baseline="0" dirty="0" smtClean="0">
                <a:solidFill>
                  <a:schemeClr val="tx1"/>
                </a:solidFill>
                <a:latin typeface="+mn-lt"/>
                <a:ea typeface="+mn-ea"/>
                <a:cs typeface="+mn-cs"/>
              </a:rPr>
              <a:t>2. Contact with human blood or bodily fluids on a construction site, which may contain </a:t>
            </a:r>
            <a:r>
              <a:rPr lang="en-US" sz="1200" b="0" i="0" u="none" strike="noStrike" kern="1200" baseline="0" dirty="0" err="1" smtClean="0">
                <a:solidFill>
                  <a:schemeClr val="tx1"/>
                </a:solidFill>
                <a:latin typeface="+mn-lt"/>
                <a:ea typeface="+mn-ea"/>
                <a:cs typeface="+mn-cs"/>
              </a:rPr>
              <a:t>bloodborne</a:t>
            </a:r>
            <a:r>
              <a:rPr lang="en-US" sz="1200" b="0" i="0" u="none" strike="noStrike" kern="1200" baseline="0" dirty="0" smtClean="0">
                <a:solidFill>
                  <a:schemeClr val="tx1"/>
                </a:solidFill>
                <a:latin typeface="+mn-lt"/>
                <a:ea typeface="+mn-ea"/>
                <a:cs typeface="+mn-cs"/>
              </a:rPr>
              <a:t> pathogens such as HIV, Hepatitis B, Hepatitis C</a:t>
            </a:r>
          </a:p>
          <a:p>
            <a:r>
              <a:rPr lang="en-US" sz="1200" b="0" i="0" u="none" strike="noStrike" kern="1200" baseline="0" dirty="0" smtClean="0">
                <a:solidFill>
                  <a:schemeClr val="tx1"/>
                </a:solidFill>
                <a:latin typeface="+mn-lt"/>
                <a:ea typeface="+mn-ea"/>
                <a:cs typeface="+mn-cs"/>
              </a:rPr>
              <a:t>3. Contact with biting or puncturing organisms</a:t>
            </a:r>
          </a:p>
          <a:p>
            <a:r>
              <a:rPr lang="en-US" sz="1200" b="0" i="0" u="none" strike="noStrike" kern="1200" baseline="0" dirty="0" smtClean="0">
                <a:solidFill>
                  <a:schemeClr val="tx1"/>
                </a:solidFill>
                <a:latin typeface="+mn-lt"/>
                <a:ea typeface="+mn-ea"/>
                <a:cs typeface="+mn-cs"/>
              </a:rPr>
              <a:t>4. Exposure can occur during demolition, renovation, sewer work, or other activities that put workers in contact with biohazards</a:t>
            </a:r>
          </a:p>
          <a:p>
            <a:r>
              <a:rPr lang="en-US" sz="1200" b="0" i="0" u="none" strike="noStrike" kern="1200" baseline="0" dirty="0" smtClean="0">
                <a:solidFill>
                  <a:schemeClr val="tx1"/>
                </a:solidFill>
                <a:latin typeface="+mn-lt"/>
                <a:ea typeface="+mn-ea"/>
                <a:cs typeface="+mn-cs"/>
              </a:rPr>
              <a:t>5. Pathogens causes diseases and illnesses, including, but not limited to:</a:t>
            </a:r>
          </a:p>
          <a:p>
            <a:pPr lvl="1"/>
            <a:r>
              <a:rPr lang="en-US" sz="1100" b="0" i="0" u="none" strike="noStrike" kern="1200" baseline="0" dirty="0" smtClean="0">
                <a:solidFill>
                  <a:schemeClr val="tx1"/>
                </a:solidFill>
                <a:latin typeface="+mn-lt"/>
                <a:ea typeface="+mn-ea"/>
                <a:cs typeface="+mn-cs"/>
              </a:rPr>
              <a:t>a. Tetanus</a:t>
            </a:r>
          </a:p>
          <a:p>
            <a:pPr lvl="1"/>
            <a:r>
              <a:rPr lang="en-US" sz="1100" b="0" i="0" u="none" strike="noStrike" kern="1200" baseline="0" dirty="0" smtClean="0">
                <a:solidFill>
                  <a:schemeClr val="tx1"/>
                </a:solidFill>
                <a:latin typeface="+mn-lt"/>
                <a:ea typeface="+mn-ea"/>
                <a:cs typeface="+mn-cs"/>
              </a:rPr>
              <a:t>b. H1N1 or Swine flu</a:t>
            </a:r>
          </a:p>
          <a:p>
            <a:pPr lvl="1"/>
            <a:r>
              <a:rPr lang="en-US" sz="1100" b="0" i="0" u="none" strike="noStrike" kern="1200" baseline="0" dirty="0" smtClean="0">
                <a:solidFill>
                  <a:schemeClr val="tx1"/>
                </a:solidFill>
                <a:latin typeface="+mn-lt"/>
                <a:ea typeface="+mn-ea"/>
                <a:cs typeface="+mn-cs"/>
              </a:rPr>
              <a:t>c. Avian flu</a:t>
            </a:r>
          </a:p>
          <a:p>
            <a:pPr lvl="1"/>
            <a:r>
              <a:rPr lang="en-US" sz="1100" b="0" i="0" u="none" strike="noStrike" kern="1200" baseline="0" dirty="0" smtClean="0">
                <a:solidFill>
                  <a:schemeClr val="tx1"/>
                </a:solidFill>
                <a:latin typeface="+mn-lt"/>
                <a:ea typeface="+mn-ea"/>
                <a:cs typeface="+mn-cs"/>
              </a:rPr>
              <a:t>d. West Nile virus</a:t>
            </a:r>
          </a:p>
          <a:p>
            <a:pPr lvl="1"/>
            <a:r>
              <a:rPr lang="en-US" sz="1100" b="0" i="0" u="none" strike="noStrike" kern="1200" baseline="0" dirty="0" smtClean="0">
                <a:solidFill>
                  <a:schemeClr val="tx1"/>
                </a:solidFill>
                <a:latin typeface="+mn-lt"/>
                <a:ea typeface="+mn-ea"/>
                <a:cs typeface="+mn-cs"/>
              </a:rPr>
              <a:t>e. Lime disease</a:t>
            </a:r>
          </a:p>
          <a:p>
            <a:pPr lvl="1"/>
            <a:r>
              <a:rPr lang="en-US" sz="1100" b="0" i="0" u="none" strike="noStrike" kern="1200" baseline="0" dirty="0" smtClean="0">
                <a:solidFill>
                  <a:schemeClr val="tx1"/>
                </a:solidFill>
                <a:latin typeface="+mn-lt"/>
                <a:ea typeface="+mn-ea"/>
                <a:cs typeface="+mn-cs"/>
              </a:rPr>
              <a:t>f. </a:t>
            </a:r>
            <a:r>
              <a:rPr lang="en-US" sz="1100" b="0" i="0" u="none" strike="noStrike" kern="1200" baseline="0" dirty="0" err="1" smtClean="0">
                <a:solidFill>
                  <a:schemeClr val="tx1"/>
                </a:solidFill>
                <a:latin typeface="+mn-lt"/>
                <a:ea typeface="+mn-ea"/>
                <a:cs typeface="+mn-cs"/>
              </a:rPr>
              <a:t>Bloodborne</a:t>
            </a:r>
            <a:r>
              <a:rPr lang="en-US" sz="1100" b="0" i="0" u="none" strike="noStrike" kern="1200" baseline="0" dirty="0" smtClean="0">
                <a:solidFill>
                  <a:schemeClr val="tx1"/>
                </a:solidFill>
                <a:latin typeface="+mn-lt"/>
                <a:ea typeface="+mn-ea"/>
                <a:cs typeface="+mn-cs"/>
              </a:rPr>
              <a:t> pathogens – HIV, Hepatitis </a:t>
            </a:r>
            <a:r>
              <a:rPr lang="en-US" sz="1100" b="0" i="0" u="none" strike="noStrike" kern="1200" baseline="0" dirty="0" smtClean="0">
                <a:solidFill>
                  <a:schemeClr val="tx1"/>
                </a:solidFill>
                <a:latin typeface="+mn-lt"/>
                <a:ea typeface="+mn-ea"/>
                <a:cs typeface="+mn-cs"/>
              </a:rPr>
              <a:t>B, Hepatitis </a:t>
            </a:r>
            <a:r>
              <a:rPr lang="en-US" sz="1100" b="0" i="0" u="none" strike="noStrike" kern="1200" baseline="0" dirty="0" smtClean="0">
                <a:solidFill>
                  <a:schemeClr val="tx1"/>
                </a:solidFill>
                <a:latin typeface="+mn-lt"/>
                <a:ea typeface="+mn-ea"/>
                <a:cs typeface="+mn-cs"/>
              </a:rPr>
              <a:t>C</a:t>
            </a:r>
          </a:p>
          <a:p>
            <a:r>
              <a:rPr lang="en-US" sz="1200" b="0" i="0" u="none" strike="noStrike" kern="1200" baseline="0" dirty="0" smtClean="0">
                <a:solidFill>
                  <a:schemeClr val="tx1"/>
                </a:solidFill>
                <a:latin typeface="+mn-lt"/>
                <a:ea typeface="+mn-ea"/>
                <a:cs typeface="+mn-cs"/>
              </a:rPr>
              <a:t>6. Exposure to poisonous or harmful plants</a:t>
            </a:r>
          </a:p>
          <a:p>
            <a:pPr lvl="1"/>
            <a:r>
              <a:rPr lang="fi-FI" sz="1100" b="0" i="0" u="none" strike="noStrike" kern="1200" baseline="0" dirty="0" smtClean="0">
                <a:solidFill>
                  <a:schemeClr val="tx1"/>
                </a:solidFill>
                <a:latin typeface="+mn-lt"/>
                <a:ea typeface="+mn-ea"/>
                <a:cs typeface="+mn-cs"/>
              </a:rPr>
              <a:t>a. Poison ivy, poison oak, poison sumac</a:t>
            </a:r>
          </a:p>
          <a:p>
            <a:pPr lvl="1"/>
            <a:r>
              <a:rPr lang="en-US" sz="1100" b="0" i="0" u="none" strike="noStrike" kern="1200" baseline="0" dirty="0" smtClean="0">
                <a:solidFill>
                  <a:schemeClr val="tx1"/>
                </a:solidFill>
                <a:latin typeface="+mn-lt"/>
                <a:ea typeface="+mn-ea"/>
                <a:cs typeface="+mn-cs"/>
              </a:rPr>
              <a:t>b. Thorn-bearing plants</a:t>
            </a:r>
          </a:p>
          <a:p>
            <a:r>
              <a:rPr lang="en-US" sz="1200" b="0" i="0" u="none" strike="noStrike" kern="1200" baseline="0" dirty="0" smtClean="0">
                <a:solidFill>
                  <a:schemeClr val="tx1"/>
                </a:solidFill>
                <a:latin typeface="+mn-lt"/>
                <a:ea typeface="+mn-ea"/>
                <a:cs typeface="+mn-cs"/>
              </a:rPr>
              <a:t>7. Exposure to animals</a:t>
            </a:r>
          </a:p>
          <a:p>
            <a:pPr lvl="1"/>
            <a:r>
              <a:rPr lang="en-US" sz="1100" b="0" i="0" u="none" strike="noStrike" kern="1200" baseline="0" dirty="0" smtClean="0">
                <a:solidFill>
                  <a:schemeClr val="tx1"/>
                </a:solidFill>
                <a:latin typeface="+mn-lt"/>
                <a:ea typeface="+mn-ea"/>
                <a:cs typeface="+mn-cs"/>
              </a:rPr>
              <a:t>a. Mosquitoes and other biting insects, </a:t>
            </a:r>
            <a:r>
              <a:rPr lang="en-US" sz="1100" b="0" i="0" u="none" strike="noStrike" kern="1200" baseline="0" dirty="0" smtClean="0">
                <a:solidFill>
                  <a:schemeClr val="tx1"/>
                </a:solidFill>
                <a:latin typeface="+mn-lt"/>
                <a:ea typeface="+mn-ea"/>
                <a:cs typeface="+mn-cs"/>
              </a:rPr>
              <a:t>ticks, spiders</a:t>
            </a:r>
            <a:r>
              <a:rPr lang="en-US" sz="1100" b="0" i="0" u="none" strike="noStrike" kern="1200" baseline="0" dirty="0" smtClean="0">
                <a:solidFill>
                  <a:schemeClr val="tx1"/>
                </a:solidFill>
                <a:latin typeface="+mn-lt"/>
                <a:ea typeface="+mn-ea"/>
                <a:cs typeface="+mn-cs"/>
              </a:rPr>
              <a:t>, scorpions</a:t>
            </a:r>
          </a:p>
          <a:p>
            <a:pPr lvl="1"/>
            <a:r>
              <a:rPr lang="en-US" sz="1100" b="0" i="0" u="none" strike="noStrike" kern="1200" baseline="0" dirty="0" smtClean="0">
                <a:solidFill>
                  <a:schemeClr val="tx1"/>
                </a:solidFill>
                <a:latin typeface="+mn-lt"/>
                <a:ea typeface="+mn-ea"/>
                <a:cs typeface="+mn-cs"/>
              </a:rPr>
              <a:t>b. Snakes</a:t>
            </a:r>
          </a:p>
          <a:p>
            <a:pPr lvl="1"/>
            <a:r>
              <a:rPr lang="en-US" sz="1100" b="0" i="0" u="none" strike="noStrike" kern="1200" baseline="0" dirty="0" smtClean="0">
                <a:solidFill>
                  <a:schemeClr val="tx1"/>
                </a:solidFill>
                <a:latin typeface="+mn-lt"/>
                <a:ea typeface="+mn-ea"/>
                <a:cs typeface="+mn-cs"/>
              </a:rPr>
              <a:t>c. Stray or wild animals (OSHA)</a:t>
            </a:r>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423454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Relatively mild, allergic reactions</a:t>
            </a:r>
          </a:p>
          <a:p>
            <a:r>
              <a:rPr lang="en-US" sz="1200" b="0" i="0" u="none" strike="noStrike" kern="1200" baseline="0" dirty="0" smtClean="0">
                <a:solidFill>
                  <a:schemeClr val="tx1"/>
                </a:solidFill>
                <a:latin typeface="+mn-lt"/>
                <a:ea typeface="+mn-ea"/>
                <a:cs typeface="+mn-cs"/>
              </a:rPr>
              <a:t>2. Serious medical conditions, even death</a:t>
            </a:r>
          </a:p>
          <a:p>
            <a:r>
              <a:rPr lang="en-US" sz="1200" b="0" i="0" u="none" strike="noStrike" kern="1200" baseline="0" dirty="0" smtClean="0">
                <a:solidFill>
                  <a:schemeClr val="tx1"/>
                </a:solidFill>
                <a:latin typeface="+mn-lt"/>
                <a:ea typeface="+mn-ea"/>
                <a:cs typeface="+mn-cs"/>
              </a:rPr>
              <a:t>3. Most virulent and prevalent biological agents – anthrax, avian flu, </a:t>
            </a:r>
            <a:r>
              <a:rPr lang="en-US" sz="1200" b="0" i="0" u="none" strike="noStrike" kern="1200" baseline="0" dirty="0" err="1" smtClean="0">
                <a:solidFill>
                  <a:schemeClr val="tx1"/>
                </a:solidFill>
                <a:latin typeface="+mn-lt"/>
                <a:ea typeface="+mn-ea"/>
                <a:cs typeface="+mn-cs"/>
              </a:rPr>
              <a:t>bloodborne</a:t>
            </a:r>
            <a:r>
              <a:rPr lang="en-US" sz="1200" b="0" i="0" u="none" strike="noStrike" kern="1200" baseline="0" dirty="0" smtClean="0">
                <a:solidFill>
                  <a:schemeClr val="tx1"/>
                </a:solidFill>
                <a:latin typeface="+mn-lt"/>
                <a:ea typeface="+mn-ea"/>
                <a:cs typeface="+mn-cs"/>
              </a:rPr>
              <a:t> pathogens, botulism, </a:t>
            </a:r>
            <a:r>
              <a:rPr lang="en-US" sz="1200" b="0" i="0" u="none" strike="noStrike" kern="1200" baseline="0" dirty="0" err="1" smtClean="0">
                <a:solidFill>
                  <a:schemeClr val="tx1"/>
                </a:solidFill>
                <a:latin typeface="+mn-lt"/>
                <a:ea typeface="+mn-ea"/>
                <a:cs typeface="+mn-cs"/>
              </a:rPr>
              <a:t>floodborne</a:t>
            </a:r>
            <a:r>
              <a:rPr lang="en-US" sz="1200" b="0" i="0" u="none" strike="noStrike" kern="1200" baseline="0" dirty="0" smtClean="0">
                <a:solidFill>
                  <a:schemeClr val="tx1"/>
                </a:solidFill>
                <a:latin typeface="+mn-lt"/>
                <a:ea typeface="+mn-ea"/>
                <a:cs typeface="+mn-cs"/>
              </a:rPr>
              <a:t> disease, hantavirus, Legionnaires disease, mold, plague, ricin, SARS, </a:t>
            </a:r>
            <a:r>
              <a:rPr lang="pt-BR" sz="1200" b="0" i="0" u="none" strike="noStrike" kern="1200" baseline="0" dirty="0" smtClean="0">
                <a:solidFill>
                  <a:schemeClr val="tx1"/>
                </a:solidFill>
                <a:latin typeface="+mn-lt"/>
                <a:ea typeface="+mn-ea"/>
                <a:cs typeface="+mn-cs"/>
              </a:rPr>
              <a:t>smallpox, tularemia, viral hemorrhagic fevers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4291320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limit your exposure to airborne mold, wear at a minimum an N-95 respirator; for higher level of protection use a 99 or 100 (H EPA) rated filter. If oil is present in the air then make sure to use either an R or a P designated filter</a:t>
            </a:r>
          </a:p>
          <a:p>
            <a:endParaRPr lang="en-US" dirty="0" smtClean="0"/>
          </a:p>
          <a:p>
            <a:r>
              <a:rPr lang="en-US" dirty="0" smtClean="0"/>
              <a:t>The NIOSH minimum recommendation for respiratory protection for workers remediating dusty areas contaminated with highly infectious </a:t>
            </a:r>
            <a:r>
              <a:rPr lang="en-US" dirty="0" err="1" smtClean="0"/>
              <a:t>Histoplasma</a:t>
            </a:r>
            <a:r>
              <a:rPr lang="en-US" dirty="0" smtClean="0"/>
              <a:t> </a:t>
            </a:r>
            <a:r>
              <a:rPr lang="en-US" dirty="0" err="1" smtClean="0"/>
              <a:t>capsulatum</a:t>
            </a:r>
            <a:r>
              <a:rPr lang="en-US" dirty="0" smtClean="0"/>
              <a:t> spores (from bird and bat manure) is a full-</a:t>
            </a:r>
            <a:r>
              <a:rPr lang="en-US" dirty="0" err="1" smtClean="0"/>
              <a:t>facepiece</a:t>
            </a:r>
            <a:r>
              <a:rPr lang="en-US" dirty="0" smtClean="0"/>
              <a:t> respirator (APF 50). </a:t>
            </a:r>
          </a:p>
          <a:p>
            <a:endParaRPr lang="en-US" dirty="0" smtClean="0"/>
          </a:p>
          <a:p>
            <a:r>
              <a:rPr lang="en-US" dirty="0" smtClean="0"/>
              <a:t>Get vaccinated for hepatitis B and follow the universal precautions towards </a:t>
            </a:r>
            <a:r>
              <a:rPr lang="en-US" dirty="0" err="1" smtClean="0"/>
              <a:t>bloodborne</a:t>
            </a:r>
            <a:r>
              <a:rPr lang="en-US" dirty="0" smtClean="0"/>
              <a:t> pathogens. Also, practice good hygiene; hands must be washed after using toilet facilities and before preparing food</a:t>
            </a:r>
          </a:p>
          <a:p>
            <a:endParaRPr lang="en-US" dirty="0" smtClean="0"/>
          </a:p>
          <a:p>
            <a:r>
              <a:rPr lang="en-US" dirty="0" smtClean="0"/>
              <a:t>There is no vaccine against HIV – prevention is the only defense against the virus! (OSHA)</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2006758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Types of ergonomic hazards</a:t>
            </a:r>
          </a:p>
          <a:p>
            <a:r>
              <a:rPr lang="en-US" sz="1200" b="0" i="0" u="none" strike="noStrike" kern="1200" baseline="0" dirty="0" smtClean="0">
                <a:solidFill>
                  <a:schemeClr val="tx1"/>
                </a:solidFill>
                <a:latin typeface="+mn-lt"/>
                <a:ea typeface="+mn-ea"/>
                <a:cs typeface="+mn-cs"/>
              </a:rPr>
              <a:t>1. Associated with a range of tasks, including, but not limited to, lifting, holding, pushing, walking, and reaching</a:t>
            </a:r>
          </a:p>
          <a:p>
            <a:r>
              <a:rPr lang="en-US" sz="1200" b="0" i="0" u="none" strike="noStrike" kern="1200" baseline="0" dirty="0" smtClean="0">
                <a:solidFill>
                  <a:schemeClr val="tx1"/>
                </a:solidFill>
                <a:latin typeface="+mn-lt"/>
                <a:ea typeface="+mn-ea"/>
                <a:cs typeface="+mn-cs"/>
              </a:rPr>
              <a:t>2. Examples of ergonomic hazards:</a:t>
            </a:r>
          </a:p>
          <a:p>
            <a:pPr lvl="1"/>
            <a:r>
              <a:rPr lang="en-US" sz="1100" b="0" i="0" u="none" strike="noStrike" kern="1200" baseline="0" dirty="0" smtClean="0">
                <a:solidFill>
                  <a:schemeClr val="tx1"/>
                </a:solidFill>
                <a:latin typeface="+mn-lt"/>
                <a:ea typeface="+mn-ea"/>
                <a:cs typeface="+mn-cs"/>
              </a:rPr>
              <a:t>a. Heavy, frequent, or awkward lifting</a:t>
            </a:r>
          </a:p>
          <a:p>
            <a:pPr lvl="1"/>
            <a:r>
              <a:rPr lang="en-US" sz="1100" b="0" i="0" u="none" strike="noStrike" kern="1200" baseline="0" dirty="0" smtClean="0">
                <a:solidFill>
                  <a:schemeClr val="tx1"/>
                </a:solidFill>
                <a:latin typeface="+mn-lt"/>
                <a:ea typeface="+mn-ea"/>
                <a:cs typeface="+mn-cs"/>
              </a:rPr>
              <a:t>b. Awkward grips</a:t>
            </a:r>
          </a:p>
          <a:p>
            <a:pPr lvl="1"/>
            <a:r>
              <a:rPr lang="en-US" sz="1100" b="0" i="0" u="none" strike="noStrike" kern="1200" baseline="0" dirty="0" smtClean="0">
                <a:solidFill>
                  <a:schemeClr val="tx1"/>
                </a:solidFill>
                <a:latin typeface="+mn-lt"/>
                <a:ea typeface="+mn-ea"/>
                <a:cs typeface="+mn-cs"/>
              </a:rPr>
              <a:t>c. Poorly designed tools or workstations</a:t>
            </a:r>
          </a:p>
          <a:p>
            <a:pPr lvl="1"/>
            <a:r>
              <a:rPr lang="en-US" sz="1100" b="0" i="0" u="none" strike="noStrike" kern="1200" baseline="0" dirty="0" smtClean="0">
                <a:solidFill>
                  <a:schemeClr val="tx1"/>
                </a:solidFill>
                <a:latin typeface="+mn-lt"/>
                <a:ea typeface="+mn-ea"/>
                <a:cs typeface="+mn-cs"/>
              </a:rPr>
              <a:t>d. Repetitive and intensive work (OSHA)</a:t>
            </a:r>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534766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Effects of exposure to ergonomic hazards</a:t>
            </a:r>
          </a:p>
          <a:p>
            <a:r>
              <a:rPr lang="en-US" sz="1200" b="0" i="0" u="none" strike="noStrike" kern="1200" baseline="0" dirty="0" smtClean="0">
                <a:solidFill>
                  <a:schemeClr val="tx1"/>
                </a:solidFill>
                <a:latin typeface="+mn-lt"/>
                <a:ea typeface="+mn-ea"/>
                <a:cs typeface="+mn-cs"/>
              </a:rPr>
              <a:t>1. Musculoskeletal Disorders (MSDs)</a:t>
            </a:r>
          </a:p>
          <a:p>
            <a:pPr lvl="1"/>
            <a:r>
              <a:rPr lang="en-US" sz="1100" b="0" i="0" u="none" strike="noStrike" kern="1200" baseline="0" dirty="0" smtClean="0">
                <a:solidFill>
                  <a:schemeClr val="tx1"/>
                </a:solidFill>
                <a:latin typeface="+mn-lt"/>
                <a:ea typeface="+mn-ea"/>
                <a:cs typeface="+mn-cs"/>
              </a:rPr>
              <a:t>a. Early indications – persistent pain, restriction of joint movement, soft tissue swelling</a:t>
            </a:r>
          </a:p>
          <a:p>
            <a:pPr lvl="1"/>
            <a:r>
              <a:rPr lang="en-US" sz="1100" b="0" i="0" u="none" strike="noStrike" kern="1200" baseline="0" dirty="0" smtClean="0">
                <a:solidFill>
                  <a:schemeClr val="tx1"/>
                </a:solidFill>
                <a:latin typeface="+mn-lt"/>
                <a:ea typeface="+mn-ea"/>
                <a:cs typeface="+mn-cs"/>
              </a:rPr>
              <a:t>b. MSD conditions – low back pain, sciatica, rotator cuff injuries, epicondylitis, carpal tunnel syndrome, tendinitis</a:t>
            </a:r>
          </a:p>
          <a:p>
            <a:pPr lvl="1"/>
            <a:r>
              <a:rPr lang="en-US" sz="1100" b="0" i="0" u="none" strike="noStrike" kern="1200" baseline="0" dirty="0" smtClean="0">
                <a:solidFill>
                  <a:schemeClr val="tx1"/>
                </a:solidFill>
                <a:latin typeface="+mn-lt"/>
                <a:ea typeface="+mn-ea"/>
                <a:cs typeface="+mn-cs"/>
              </a:rPr>
              <a:t>c. One of the leading causes of workday injury and illnesses (OSHA)</a:t>
            </a:r>
            <a:br>
              <a:rPr lang="en-US" sz="1100" b="0" i="0" u="none" strike="noStrike" kern="1200" baseline="0" dirty="0" smtClean="0">
                <a:solidFill>
                  <a:schemeClr val="tx1"/>
                </a:solidFill>
                <a:latin typeface="+mn-lt"/>
                <a:ea typeface="+mn-ea"/>
                <a:cs typeface="+mn-cs"/>
              </a:rPr>
            </a:br>
            <a:endParaRPr lang="en-US" sz="11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Epicondylitis = </a:t>
            </a:r>
            <a:r>
              <a:rPr lang="en-US" dirty="0" smtClean="0"/>
              <a:t>soreness or pain on the outside (lateral) side of the upper arm near the </a:t>
            </a:r>
            <a:r>
              <a:rPr lang="en-US" dirty="0" smtClean="0"/>
              <a:t>elbow</a:t>
            </a:r>
            <a:endParaRPr lang="en-US" sz="1200" b="0" i="0" u="none" strike="noStrike" kern="1200" baseline="0" dirty="0" smtClean="0">
              <a:solidFill>
                <a:schemeClr val="tx1"/>
              </a:solidFill>
              <a:latin typeface="+mn-lt"/>
              <a:ea typeface="+mn-ea"/>
              <a:cs typeface="+mn-cs"/>
            </a:endParaRPr>
          </a:p>
          <a:p>
            <a:r>
              <a:rPr lang="en-US" sz="800" b="0" i="0" u="none" strike="noStrike" kern="1200" baseline="0" dirty="0" smtClean="0">
                <a:solidFill>
                  <a:schemeClr val="tx1"/>
                </a:solidFill>
                <a:latin typeface="+mn-lt"/>
                <a:ea typeface="+mn-ea"/>
                <a:cs typeface="+mn-cs"/>
              </a:rPr>
              <a:t/>
            </a:r>
            <a:br>
              <a:rPr lang="en-US" sz="8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Raynaud’s Phenomenon = </a:t>
            </a:r>
            <a:r>
              <a:rPr lang="en-US" dirty="0" smtClean="0"/>
              <a:t>a condition in which cold temperatures or strong emotions cause blood vessel spasms. This blocks blood flow to the fingers, toes, ears, and nose. </a:t>
            </a:r>
          </a:p>
          <a:p>
            <a:endParaRPr lang="en-US" dirty="0" smtClean="0"/>
          </a:p>
          <a:p>
            <a:r>
              <a:rPr lang="en-US" dirty="0" smtClean="0"/>
              <a:t>- Thoracic Outlet Syndrome</a:t>
            </a:r>
            <a:r>
              <a:rPr lang="en-US" baseline="0" dirty="0" smtClean="0"/>
              <a:t> = </a:t>
            </a:r>
            <a:r>
              <a:rPr lang="en-US" dirty="0" smtClean="0"/>
              <a:t>a rare condition that involves pain in the neck and shoulder, </a:t>
            </a:r>
            <a:r>
              <a:rPr lang="en-US" dirty="0" smtClean="0">
                <a:hlinkClick r:id="rId3"/>
              </a:rPr>
              <a:t>numbness</a:t>
            </a:r>
            <a:r>
              <a:rPr lang="en-US" dirty="0" smtClean="0"/>
              <a:t> and </a:t>
            </a:r>
            <a:r>
              <a:rPr lang="en-US" dirty="0" smtClean="0">
                <a:hlinkClick r:id="rId3"/>
              </a:rPr>
              <a:t>tingling</a:t>
            </a:r>
            <a:r>
              <a:rPr lang="en-US" dirty="0" smtClean="0"/>
              <a:t> of the fingers, and a weak grip. The thoracic outlet is the area between the rib cage and collar bone.</a:t>
            </a:r>
          </a:p>
          <a:p>
            <a:endParaRPr lang="en-US" dirty="0" smtClean="0"/>
          </a:p>
          <a:p>
            <a:r>
              <a:rPr lang="en-US" dirty="0" smtClean="0"/>
              <a:t>Sources: </a:t>
            </a:r>
            <a:br>
              <a:rPr lang="en-US" dirty="0" smtClean="0"/>
            </a:br>
            <a:r>
              <a:rPr lang="en-US" dirty="0" smtClean="0"/>
              <a:t>[Epicondylitis] http://www.nlm.nih.gov/medlineplus/ency/article/000449.htm</a:t>
            </a:r>
          </a:p>
          <a:p>
            <a:r>
              <a:rPr lang="en-US" dirty="0" smtClean="0"/>
              <a:t>[Raynaud’s Phenomenon]</a:t>
            </a:r>
            <a:r>
              <a:rPr lang="en-US" baseline="0" dirty="0" smtClean="0"/>
              <a:t> http://www.nlm.nih.gov/medlineplus/ency/article/000412.htm</a:t>
            </a:r>
            <a:endParaRPr lang="en-US" dirty="0" smtClean="0"/>
          </a:p>
          <a:p>
            <a:r>
              <a:rPr lang="en-US" dirty="0" smtClean="0"/>
              <a:t>[Thoracic Outlet Syndrome] http://www.nlm.nih.gov/medlineplus/ency/article/001434.htm</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283828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Health</a:t>
            </a:r>
            <a:r>
              <a:rPr lang="en-US" baseline="0" dirty="0" smtClean="0"/>
              <a:t> Hazards in Construction (2009) – https://www.osha.gov/dte/grant_materials/fy09/sh-19495-09/health_hazards_workbook.pdf </a:t>
            </a:r>
          </a:p>
          <a:p>
            <a:endParaRPr lang="en-US" baseline="0" dirty="0" smtClean="0"/>
          </a:p>
          <a:p>
            <a:r>
              <a:rPr lang="en-US" sz="1200" kern="1200" dirty="0" smtClean="0">
                <a:solidFill>
                  <a:schemeClr val="tx1"/>
                </a:solidFill>
                <a:effectLst/>
                <a:latin typeface="+mn-lt"/>
                <a:ea typeface="+mn-ea"/>
                <a:cs typeface="+mn-cs"/>
              </a:rPr>
              <a:t>Workers can be exposed to a variety of health hazards on a job site, including: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heavy metals, such as lead dust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concrete and silica dust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oils, greases, solvents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not practicing good hygiene, these hazards can be brought home and expose family members as well.</a:t>
            </a:r>
          </a:p>
          <a:p>
            <a:r>
              <a:rPr lang="en-US" sz="1200" kern="1200" dirty="0" smtClean="0">
                <a:solidFill>
                  <a:schemeClr val="tx1"/>
                </a:solidFill>
                <a:effectLst/>
                <a:latin typeface="+mn-lt"/>
                <a:ea typeface="+mn-ea"/>
                <a:cs typeface="+mn-cs"/>
              </a:rPr>
              <a:t>Protect yourself and your family by knowing what health hazards may be present at your jobsite and take appropriate actions for exposure control.</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2632973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Methods of protecting workers against exposure to ergonomic hazards</a:t>
            </a:r>
          </a:p>
          <a:p>
            <a:r>
              <a:rPr lang="en-US" sz="1200" b="0" i="0" u="none" strike="noStrike" kern="1200" baseline="0" dirty="0" smtClean="0">
                <a:solidFill>
                  <a:schemeClr val="tx1"/>
                </a:solidFill>
                <a:latin typeface="+mn-lt"/>
                <a:ea typeface="+mn-ea"/>
                <a:cs typeface="+mn-cs"/>
              </a:rPr>
              <a:t>1. Use correct work practices, such as lifting techniques</a:t>
            </a:r>
          </a:p>
          <a:p>
            <a:r>
              <a:rPr lang="en-US" sz="1200" b="0" i="0" u="none" strike="noStrike" kern="1200" baseline="0" dirty="0" smtClean="0">
                <a:solidFill>
                  <a:schemeClr val="tx1"/>
                </a:solidFill>
                <a:latin typeface="+mn-lt"/>
                <a:ea typeface="+mn-ea"/>
                <a:cs typeface="+mn-cs"/>
              </a:rPr>
              <a:t>2. Ask for help when handling heavy, bulky materials</a:t>
            </a:r>
          </a:p>
          <a:p>
            <a:r>
              <a:rPr lang="en-US" sz="1200" b="0" i="0" u="none" strike="noStrike" kern="1200" baseline="0" dirty="0" smtClean="0">
                <a:solidFill>
                  <a:schemeClr val="tx1"/>
                </a:solidFill>
                <a:latin typeface="+mn-lt"/>
                <a:ea typeface="+mn-ea"/>
                <a:cs typeface="+mn-cs"/>
              </a:rPr>
              <a:t>3. Use tools ergonomically designed for job</a:t>
            </a:r>
          </a:p>
          <a:p>
            <a:r>
              <a:rPr lang="en-US" sz="1200" b="0" i="0" u="none" strike="noStrike" kern="1200" baseline="0" dirty="0" smtClean="0">
                <a:solidFill>
                  <a:schemeClr val="tx1"/>
                </a:solidFill>
                <a:latin typeface="+mn-lt"/>
                <a:ea typeface="+mn-ea"/>
                <a:cs typeface="+mn-cs"/>
              </a:rPr>
              <a:t>4. Worksite analysis and design of workstation</a:t>
            </a:r>
          </a:p>
          <a:p>
            <a:r>
              <a:rPr lang="en-US" sz="1200" b="0" i="0" u="none" strike="noStrike" kern="1200" baseline="0" dirty="0" smtClean="0">
                <a:solidFill>
                  <a:schemeClr val="tx1"/>
                </a:solidFill>
                <a:latin typeface="+mn-lt"/>
                <a:ea typeface="+mn-ea"/>
                <a:cs typeface="+mn-cs"/>
              </a:rPr>
              <a:t>5. PPE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3277047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Taken from Section VI of Health Hazards Lesson Plan -- Employer Requirements:</a:t>
            </a:r>
          </a:p>
          <a:p>
            <a:endParaRPr lang="en-US" sz="1200" b="0" i="0" u="none" strike="noStrike" kern="1200" baseline="0" dirty="0" smtClean="0">
              <a:solidFill>
                <a:schemeClr val="tx1"/>
              </a:solidFill>
              <a:latin typeface="+mn-lt"/>
              <a:ea typeface="+mn-ea"/>
              <a:cs typeface="+mn-cs"/>
            </a:endParaRPr>
          </a:p>
          <a:p>
            <a:pPr marL="228600" indent="-228600">
              <a:buAutoNum type="alphaUcPeriod"/>
            </a:pPr>
            <a:r>
              <a:rPr lang="fr-FR" sz="1200" b="0" i="0" u="none" strike="noStrike" kern="1200" baseline="0" dirty="0" smtClean="0">
                <a:solidFill>
                  <a:schemeClr val="tx1"/>
                </a:solidFill>
                <a:latin typeface="+mn-lt"/>
                <a:ea typeface="+mn-ea"/>
                <a:cs typeface="+mn-cs"/>
              </a:rPr>
              <a:t>OSHA sets </a:t>
            </a:r>
            <a:r>
              <a:rPr lang="fr-FR" sz="1200" b="0" i="0" u="none" strike="noStrike" kern="1200" baseline="0" dirty="0" err="1" smtClean="0">
                <a:solidFill>
                  <a:schemeClr val="tx1"/>
                </a:solidFill>
                <a:latin typeface="+mn-lt"/>
                <a:ea typeface="+mn-ea"/>
                <a:cs typeface="+mn-cs"/>
              </a:rPr>
              <a:t>enforceable</a:t>
            </a:r>
            <a:r>
              <a:rPr lang="fr-FR" sz="1200" b="0"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permissible </a:t>
            </a:r>
            <a:r>
              <a:rPr lang="fr-FR" sz="1200" b="0" i="0" u="none" strike="noStrike" kern="1200" baseline="0" dirty="0" err="1" smtClean="0">
                <a:solidFill>
                  <a:schemeClr val="tx1"/>
                </a:solidFill>
                <a:latin typeface="+mn-lt"/>
                <a:ea typeface="+mn-ea"/>
                <a:cs typeface="+mn-cs"/>
              </a:rPr>
              <a:t>exposure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limits</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(PEL) to protect workers against the health effects of exposure to hazardous substances. PELs are regulatory limits on the amount or concentration of a substance in the air. They may also contain a skin designation. OSHA PELs are based on an 8-hour time weighted average (TWA) exposure.</a:t>
            </a:r>
          </a:p>
          <a:p>
            <a:pPr marL="228600" indent="-228600">
              <a:buAutoNum type="alphaUcPeriod"/>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 Employees potentially exposed to a substance with a specific standard (example lead, asbestos, etc.) must be monitored and protected in accordance with that specific standard.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 Hazard Communication Program</a:t>
            </a:r>
          </a:p>
          <a:p>
            <a:pPr lvl="1"/>
            <a:r>
              <a:rPr lang="en-US" sz="1100" b="0" i="0" u="none" strike="noStrike" kern="1200" baseline="0" dirty="0" smtClean="0">
                <a:solidFill>
                  <a:schemeClr val="tx1"/>
                </a:solidFill>
                <a:latin typeface="+mn-lt"/>
                <a:ea typeface="+mn-ea"/>
                <a:cs typeface="+mn-cs"/>
              </a:rPr>
              <a:t>1. Worker right to know</a:t>
            </a:r>
          </a:p>
          <a:p>
            <a:pPr lvl="1"/>
            <a:r>
              <a:rPr lang="en-US" sz="1100" b="0" i="0" u="none" strike="noStrike" kern="1200" baseline="0" dirty="0" smtClean="0">
                <a:solidFill>
                  <a:schemeClr val="tx1"/>
                </a:solidFill>
                <a:latin typeface="+mn-lt"/>
                <a:ea typeface="+mn-ea"/>
                <a:cs typeface="+mn-cs"/>
              </a:rPr>
              <a:t>2. Training related to hazardous chemicals to </a:t>
            </a:r>
            <a:r>
              <a:rPr lang="en-US" sz="1100" b="0" i="0" u="none" strike="noStrike" kern="1200" baseline="0" dirty="0" smtClean="0">
                <a:solidFill>
                  <a:schemeClr val="tx1"/>
                </a:solidFill>
                <a:latin typeface="+mn-lt"/>
                <a:ea typeface="+mn-ea"/>
                <a:cs typeface="+mn-cs"/>
              </a:rPr>
              <a:t>which workers </a:t>
            </a:r>
            <a:r>
              <a:rPr lang="en-US" sz="1100" b="0" i="0" u="none" strike="noStrike" kern="1200" baseline="0" dirty="0" smtClean="0">
                <a:solidFill>
                  <a:schemeClr val="tx1"/>
                </a:solidFill>
                <a:latin typeface="+mn-lt"/>
                <a:ea typeface="+mn-ea"/>
                <a:cs typeface="+mn-cs"/>
              </a:rPr>
              <a:t>are exposed</a:t>
            </a:r>
          </a:p>
          <a:p>
            <a:pPr lvl="1"/>
            <a:r>
              <a:rPr lang="en-US" sz="1100" b="0" i="0" u="none" strike="noStrike" kern="1200" baseline="0" dirty="0" smtClean="0">
                <a:solidFill>
                  <a:schemeClr val="tx1"/>
                </a:solidFill>
                <a:latin typeface="+mn-lt"/>
                <a:ea typeface="+mn-ea"/>
                <a:cs typeface="+mn-cs"/>
              </a:rPr>
              <a:t>3. Written plan</a:t>
            </a:r>
          </a:p>
          <a:p>
            <a:pPr lvl="2"/>
            <a:r>
              <a:rPr lang="en-US" sz="1000" b="0" i="0" u="none" strike="noStrike" kern="1200" baseline="0" dirty="0" smtClean="0">
                <a:solidFill>
                  <a:schemeClr val="tx1"/>
                </a:solidFill>
                <a:latin typeface="+mn-lt"/>
                <a:ea typeface="+mn-ea"/>
                <a:cs typeface="+mn-cs"/>
              </a:rPr>
              <a:t>a. Chemical present at workplace</a:t>
            </a:r>
          </a:p>
          <a:p>
            <a:pPr lvl="2"/>
            <a:r>
              <a:rPr lang="en-US" sz="1000" b="0" i="0" u="none" strike="noStrike" kern="1200" baseline="0" dirty="0" smtClean="0">
                <a:solidFill>
                  <a:schemeClr val="tx1"/>
                </a:solidFill>
                <a:latin typeface="+mn-lt"/>
                <a:ea typeface="+mn-ea"/>
                <a:cs typeface="+mn-cs"/>
              </a:rPr>
              <a:t>b. Indication of who is responsible for </a:t>
            </a:r>
            <a:r>
              <a:rPr lang="en-US" sz="1000" b="0" i="0" u="none" strike="noStrike" kern="1200" baseline="0" dirty="0" smtClean="0">
                <a:solidFill>
                  <a:schemeClr val="tx1"/>
                </a:solidFill>
                <a:latin typeface="+mn-lt"/>
                <a:ea typeface="+mn-ea"/>
                <a:cs typeface="+mn-cs"/>
              </a:rPr>
              <a:t>various aspects </a:t>
            </a:r>
            <a:r>
              <a:rPr lang="en-US" sz="1000" b="0" i="0" u="none" strike="noStrike" kern="1200" baseline="0" dirty="0" smtClean="0">
                <a:solidFill>
                  <a:schemeClr val="tx1"/>
                </a:solidFill>
                <a:latin typeface="+mn-lt"/>
                <a:ea typeface="+mn-ea"/>
                <a:cs typeface="+mn-cs"/>
              </a:rPr>
              <a:t>of the program at the worksite</a:t>
            </a:r>
          </a:p>
          <a:p>
            <a:pPr lvl="2"/>
            <a:r>
              <a:rPr lang="en-US" sz="1000" b="0" i="0" u="none" strike="noStrike" kern="1200" baseline="0" dirty="0" smtClean="0">
                <a:solidFill>
                  <a:schemeClr val="tx1"/>
                </a:solidFill>
                <a:latin typeface="+mn-lt"/>
                <a:ea typeface="+mn-ea"/>
                <a:cs typeface="+mn-cs"/>
              </a:rPr>
              <a:t>c. Indication of where written materials will </a:t>
            </a:r>
            <a:r>
              <a:rPr lang="en-US" sz="1000" b="0" i="0" u="none" strike="noStrike" kern="1200" baseline="0" dirty="0" smtClean="0">
                <a:solidFill>
                  <a:schemeClr val="tx1"/>
                </a:solidFill>
                <a:latin typeface="+mn-lt"/>
                <a:ea typeface="+mn-ea"/>
                <a:cs typeface="+mn-cs"/>
              </a:rPr>
              <a:t>be available </a:t>
            </a:r>
            <a:r>
              <a:rPr lang="en-US" sz="1000" b="0" i="0" u="none" strike="noStrike" kern="1200" baseline="0" dirty="0" smtClean="0">
                <a:solidFill>
                  <a:schemeClr val="tx1"/>
                </a:solidFill>
                <a:latin typeface="+mn-lt"/>
                <a:ea typeface="+mn-ea"/>
                <a:cs typeface="+mn-cs"/>
              </a:rPr>
              <a:t>to employees</a:t>
            </a:r>
          </a:p>
          <a:p>
            <a:pPr lvl="2"/>
            <a:r>
              <a:rPr lang="en-US" sz="1000" b="0" i="0" u="none" strike="noStrike" kern="1200" baseline="0" dirty="0" smtClean="0">
                <a:solidFill>
                  <a:schemeClr val="tx1"/>
                </a:solidFill>
                <a:latin typeface="+mn-lt"/>
                <a:ea typeface="+mn-ea"/>
                <a:cs typeface="+mn-cs"/>
              </a:rPr>
              <a:t>d. Labeling and Safety Data Sheets (SDS)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EMPLOYERS: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Must furnish employees a place of employment free from recognized hazards.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Must comply with the occupational safety and health standards issued under the OSH Act. (OSHA)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1179591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3144585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3798324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2103276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2929508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1088978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421525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338882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a:t>
            </a:r>
            <a:r>
              <a:rPr lang="en-US" baseline="0" dirty="0" smtClean="0"/>
              <a:t> of health hazards include chemical, physical, biological, and ergonomic hazards. These hazards are b</a:t>
            </a:r>
            <a:r>
              <a:rPr lang="en-US" dirty="0" smtClean="0"/>
              <a:t>roken</a:t>
            </a:r>
            <a:r>
              <a:rPr lang="en-US" baseline="0" dirty="0" smtClean="0"/>
              <a:t> down in subsequent slides.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228001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Welding Fumes: Common metals include aluminum, antimony, arsenic, beryllium, cadmium, chromium, cobalt, copper, iron, lead, manganese, molybdenum, nickel, silver, tin, titanium, vanadium, and zinc.</a:t>
            </a:r>
          </a:p>
          <a:p>
            <a:endParaRPr lang="en-US" baseline="0" dirty="0" smtClean="0"/>
          </a:p>
          <a:p>
            <a:r>
              <a:rPr lang="en-US" baseline="0" dirty="0" smtClean="0"/>
              <a:t>2.) Asbestos: Removal/Repair/Demolition projects. Used in insulation for pipes, tiles, and various other building materials.</a:t>
            </a:r>
          </a:p>
          <a:p>
            <a:endParaRPr lang="en-US" baseline="0" dirty="0" smtClean="0"/>
          </a:p>
          <a:p>
            <a:r>
              <a:rPr lang="en-US" baseline="0" dirty="0" smtClean="0"/>
              <a:t>3.) Toxic Environments: </a:t>
            </a:r>
            <a:r>
              <a:rPr lang="en-US" sz="1200" kern="1200" dirty="0" smtClean="0">
                <a:solidFill>
                  <a:schemeClr val="tx1"/>
                </a:solidFill>
                <a:latin typeface="+mn-lt"/>
                <a:ea typeface="+mn-ea"/>
                <a:cs typeface="+mn-cs"/>
              </a:rPr>
              <a:t>"spray-finishing operation" as the "employment of methods wherein organic or inorganic materials are utilized in dispersed form for deposit on surfaces to be coated, treated, or cleaned." This may include such diverse activities as the application of flammable and combustible liquids, such as paint, in a spray booth or spray area, electrostatic coating operations, and automobile body lining operations.</a:t>
            </a:r>
          </a:p>
          <a:p>
            <a:endParaRPr lang="en-US" baseline="0" dirty="0" smtClean="0"/>
          </a:p>
          <a:p>
            <a:r>
              <a:rPr lang="en-US" baseline="0" dirty="0" smtClean="0"/>
              <a:t>4.) Crystalline Silica: Brick/mortar, concrete, slate, granite, sandstone, stone aggregate, tile, and sand</a:t>
            </a:r>
          </a:p>
          <a:p>
            <a:endParaRPr lang="en-US" baseline="0" dirty="0" smtClean="0"/>
          </a:p>
          <a:p>
            <a:r>
              <a:rPr lang="en-US" baseline="0" dirty="0" smtClean="0"/>
              <a:t>5.) Lead: Demolition/salvage/removal/encapsulation/clean-up/renovation activities. Also used in some paints, solder, electrical fittings/conduits, tank linings, plumbing fixtures, and many metal alloys.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117229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solidFill>
                  <a:srgbClr val="FF0000"/>
                </a:solidFill>
              </a:rPr>
              <a:t>[Taken from construction outreach lesson plan – Health Effects Section C]</a:t>
            </a:r>
          </a:p>
          <a:p>
            <a:pPr marL="0" indent="0">
              <a:buFont typeface="Arial" panose="020B0604020202020204" pitchFamily="34" charset="0"/>
              <a:buNone/>
            </a:pPr>
            <a:endParaRPr lang="en-US" baseline="0" dirty="0" smtClean="0"/>
          </a:p>
          <a:p>
            <a:r>
              <a:rPr lang="en-US" sz="1200" b="0" i="0" u="none" strike="noStrike" kern="1200" baseline="0" dirty="0" smtClean="0">
                <a:solidFill>
                  <a:schemeClr val="tx1"/>
                </a:solidFill>
                <a:latin typeface="+mn-lt"/>
                <a:ea typeface="+mn-ea"/>
                <a:cs typeface="+mn-cs"/>
              </a:rPr>
              <a:t>1. May pose risk of fire and explosion hazards (physical hazards).</a:t>
            </a:r>
          </a:p>
          <a:p>
            <a:r>
              <a:rPr lang="en-US" sz="1200" b="0" i="0" u="none" strike="noStrike" kern="1200" baseline="0" dirty="0" smtClean="0">
                <a:solidFill>
                  <a:schemeClr val="tx1"/>
                </a:solidFill>
                <a:latin typeface="+mn-lt"/>
                <a:ea typeface="+mn-ea"/>
                <a:cs typeface="+mn-cs"/>
              </a:rPr>
              <a:t>2. May put workers at risk of developing health problems such as heart ailments, central nervous </a:t>
            </a:r>
            <a:r>
              <a:rPr lang="de-DE" sz="1200" b="0" i="0" u="none" strike="noStrike" kern="1200" baseline="0" dirty="0" smtClean="0">
                <a:solidFill>
                  <a:schemeClr val="tx1"/>
                </a:solidFill>
                <a:latin typeface="+mn-lt"/>
                <a:ea typeface="+mn-ea"/>
                <a:cs typeface="+mn-cs"/>
              </a:rPr>
              <a:t>system damage, kidney damage, lung damage, </a:t>
            </a:r>
            <a:r>
              <a:rPr lang="en-US" sz="1200" b="0" i="0" u="none" strike="noStrike" kern="1200" baseline="0" dirty="0" smtClean="0">
                <a:solidFill>
                  <a:schemeClr val="tx1"/>
                </a:solidFill>
                <a:latin typeface="+mn-lt"/>
                <a:ea typeface="+mn-ea"/>
                <a:cs typeface="+mn-cs"/>
              </a:rPr>
              <a:t>sterility, cancer, burns, or rashes (health hazards)</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
            </a:r>
            <a:br>
              <a:rPr lang="en-US" baseline="0" dirty="0" smtClean="0"/>
            </a:br>
            <a:r>
              <a:rPr lang="en-US" baseline="0" dirty="0" smtClean="0"/>
              <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887969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Inhalation</a:t>
            </a:r>
            <a:r>
              <a:rPr lang="en-US" dirty="0" smtClean="0"/>
              <a:t> is the primary route of entry for hazardous chemicals in the work environment. Nearly all materials that are airborne can be inhaled. </a:t>
            </a:r>
          </a:p>
          <a:p>
            <a:endParaRPr lang="en-US" dirty="0" smtClean="0"/>
          </a:p>
          <a:p>
            <a:r>
              <a:rPr lang="en-US" b="1" dirty="0" smtClean="0"/>
              <a:t>Ingestion</a:t>
            </a:r>
            <a:r>
              <a:rPr lang="en-US" dirty="0" smtClean="0"/>
              <a:t> - toxic materials can be swallowed and enter the body through the gastrointestinal tract. In the workplace, people can unknowingly ingest harmful chemicals when you eat, drink, or smoke in a contaminated work areas.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Absorption</a:t>
            </a:r>
            <a:r>
              <a:rPr lang="en-US" dirty="0" smtClean="0"/>
              <a:t> through the skin is another route of entry. The skin is the largest organ of your body and a common exposure site for liquid and airborne chemicals. Absorption through the skin can occur quite rapidly if the skin is cut or abraded. Intact skin is an effective barrier to many hazardous materials.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Injection</a:t>
            </a:r>
            <a:r>
              <a:rPr lang="en-US" dirty="0" smtClean="0"/>
              <a:t> occurs when a sharp object punctures the skin, allowing a chemical or infectious agent to enter your body. For example, injection can occur when a contaminated object such as a rusty nail punctures the skin. H</a:t>
            </a:r>
            <a:r>
              <a:rPr lang="en-US" baseline="0" dirty="0" smtClean="0"/>
              <a:t>igh-pressure hydraulic oil is a common construction injection hazard. (OSHA)</a:t>
            </a:r>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71986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Acute Effect </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Having an immediate response due to a short period of exposure to a relatively high concentration.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Chronic Effect </a:t>
            </a:r>
            <a:r>
              <a:rPr lang="en-US" sz="1200" kern="1200" dirty="0" smtClean="0">
                <a:solidFill>
                  <a:schemeClr val="tx1"/>
                </a:solidFill>
                <a:effectLst/>
                <a:latin typeface="+mn-lt"/>
                <a:ea typeface="+mn-ea"/>
                <a:cs typeface="+mn-cs"/>
              </a:rPr>
              <a:t>- The heath effect exhibited by the body after long term exposure to relative low concentrations of a chemical. (OSHA)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chemical hazards can be acute or chronic</a:t>
            </a:r>
            <a:r>
              <a:rPr lang="en-US" baseline="0" dirty="0" smtClean="0"/>
              <a:t> – such as Carbon Monoxide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Acute Symptoms: </a:t>
            </a:r>
            <a:r>
              <a:rPr lang="en-US" dirty="0" smtClean="0"/>
              <a:t>headache, nausea, weakness, angina, dyspnea, loss of consciousness, seizures, and coma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Chronic Symptoms: </a:t>
            </a:r>
            <a:r>
              <a:rPr lang="en-US" dirty="0" smtClean="0"/>
              <a:t>lethargy, listlessness, lack of motivation, sleepiness </a:t>
            </a:r>
            <a:r>
              <a:rPr lang="en-US" dirty="0" smtClean="0">
                <a:sym typeface="Wingdings" panose="05000000000000000000" pitchFamily="2" charset="2"/>
              </a:rPr>
              <a:t> </a:t>
            </a:r>
            <a:r>
              <a:rPr lang="en-US" dirty="0" smtClean="0"/>
              <a:t>chronic fatigue syndrome, clinical depression, or an endocrine disorder</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 Acute] http://www.merckmanuals.com/professional/injuries-poisoning/poisoning/carbon-monoxide-poisoning</a:t>
            </a:r>
            <a:br>
              <a:rPr lang="en-US" baseline="0" dirty="0" smtClean="0"/>
            </a:br>
            <a:r>
              <a:rPr lang="en-US" baseline="0" dirty="0" smtClean="0"/>
              <a:t>[CO Chronic] http://www.coheadquarters.com/table.cochronic1.htm</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367847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Newer</a:t>
            </a:r>
            <a:r>
              <a:rPr lang="en-US" baseline="0" dirty="0" smtClean="0"/>
              <a:t> hierarchy of hazard control. PPE is still listed as a last line of defense. (Broken down in next slide)</a:t>
            </a:r>
          </a:p>
          <a:p>
            <a:endParaRPr lang="en-US" baseline="0" dirty="0" smtClean="0"/>
          </a:p>
          <a:p>
            <a:r>
              <a:rPr lang="en-US" baseline="0" dirty="0" smtClean="0"/>
              <a:t>1.) Eliminate the hazard (if possible)</a:t>
            </a:r>
          </a:p>
          <a:p>
            <a:r>
              <a:rPr lang="en-US" baseline="0" dirty="0" smtClean="0"/>
              <a:t>2.) Substitute hazard with safer alternative (if possible)</a:t>
            </a:r>
          </a:p>
          <a:p>
            <a:r>
              <a:rPr lang="en-US" baseline="0" dirty="0" smtClean="0"/>
              <a:t>3.) Engineering controls: ventilation/wetting/guarding/etc.</a:t>
            </a:r>
          </a:p>
          <a:p>
            <a:r>
              <a:rPr lang="en-US" baseline="0" dirty="0" smtClean="0"/>
              <a:t>4.) Administrative: Giving breaks/cycling work to minimize exposures/training</a:t>
            </a:r>
          </a:p>
          <a:p>
            <a:r>
              <a:rPr lang="en-US" baseline="0" dirty="0" smtClean="0"/>
              <a:t>5.) PPE: Respirators/hearing protections/face shields/gloves/boots/etc.</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337176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chemeClr val="tx2">
              <a:lumMod val="60000"/>
              <a:lumOff val="40000"/>
            </a:schemeClr>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5908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Construction – Health Hazards v.05.18.15</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sha.gov/SLTC/heatillness/index.html?utm_source=Twitt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69975"/>
          </a:xfrm>
        </p:spPr>
        <p:txBody>
          <a:bodyPr>
            <a:normAutofit fontScale="90000"/>
          </a:bodyPr>
          <a:lstStyle/>
          <a:p>
            <a:r>
              <a:rPr lang="en-US" dirty="0" smtClean="0">
                <a:latin typeface="Tahoma" panose="020B0604030504040204" pitchFamily="34" charset="0"/>
                <a:ea typeface="Tahoma" panose="020B0604030504040204" pitchFamily="34" charset="0"/>
                <a:cs typeface="Tahoma" panose="020B0604030504040204" pitchFamily="34" charset="0"/>
              </a:rPr>
              <a:t>Health Hazards in Construction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371600" y="3540406"/>
            <a:ext cx="6400800" cy="8382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10-Hour Construction Outreach</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6366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 Protection</a:t>
            </a:r>
          </a:p>
        </p:txBody>
      </p:sp>
      <p:sp>
        <p:nvSpPr>
          <p:cNvPr id="3" name="Content Placeholder 2"/>
          <p:cNvSpPr>
            <a:spLocks noGrp="1"/>
          </p:cNvSpPr>
          <p:nvPr>
            <p:ph idx="1"/>
          </p:nvPr>
        </p:nvSpPr>
        <p:spPr/>
        <p:txBody>
          <a:bodyPr>
            <a:normAutofit fontScale="70000" lnSpcReduction="20000"/>
          </a:bodyPr>
          <a:lstStyle/>
          <a:p>
            <a:r>
              <a:rPr lang="en-US" b="1" dirty="0" smtClean="0">
                <a:solidFill>
                  <a:srgbClr val="4A88D2"/>
                </a:solidFill>
              </a:rPr>
              <a:t>Engineering</a:t>
            </a:r>
          </a:p>
          <a:p>
            <a:pPr lvl="1"/>
            <a:r>
              <a:rPr lang="en-US" dirty="0" smtClean="0"/>
              <a:t>Ventilation (local/general)</a:t>
            </a:r>
          </a:p>
          <a:p>
            <a:pPr lvl="1"/>
            <a:r>
              <a:rPr lang="en-US" dirty="0" smtClean="0"/>
              <a:t>Process and equipment modification</a:t>
            </a:r>
          </a:p>
          <a:p>
            <a:pPr lvl="1"/>
            <a:r>
              <a:rPr lang="en-US" dirty="0" smtClean="0"/>
              <a:t>Is</a:t>
            </a:r>
            <a:r>
              <a:rPr lang="en-US" dirty="0"/>
              <a:t>olation/automation</a:t>
            </a:r>
          </a:p>
          <a:p>
            <a:r>
              <a:rPr lang="en-US" b="1" dirty="0" smtClean="0">
                <a:solidFill>
                  <a:srgbClr val="4A88D2"/>
                </a:solidFill>
              </a:rPr>
              <a:t>Administrative</a:t>
            </a:r>
            <a:endParaRPr lang="en-US" b="1" dirty="0">
              <a:solidFill>
                <a:srgbClr val="4A88D2"/>
              </a:solidFill>
            </a:endParaRPr>
          </a:p>
          <a:p>
            <a:pPr lvl="1"/>
            <a:r>
              <a:rPr lang="en-US" dirty="0" smtClean="0"/>
              <a:t>Monitor/measure exposure levels</a:t>
            </a:r>
          </a:p>
          <a:p>
            <a:pPr lvl="1"/>
            <a:r>
              <a:rPr lang="en-US" dirty="0" smtClean="0"/>
              <a:t>Inspections and maintenance</a:t>
            </a:r>
            <a:endParaRPr lang="en-US" dirty="0"/>
          </a:p>
          <a:p>
            <a:pPr lvl="1"/>
            <a:r>
              <a:rPr lang="en-US" dirty="0" smtClean="0"/>
              <a:t>Develop SOPs</a:t>
            </a:r>
          </a:p>
          <a:p>
            <a:r>
              <a:rPr lang="en-US" b="1" dirty="0" smtClean="0">
                <a:solidFill>
                  <a:srgbClr val="4A88D2"/>
                </a:solidFill>
              </a:rPr>
              <a:t>PPE</a:t>
            </a:r>
            <a:endParaRPr lang="en-US" b="1" dirty="0">
              <a:solidFill>
                <a:srgbClr val="4A88D2"/>
              </a:solidFill>
            </a:endParaRPr>
          </a:p>
          <a:p>
            <a:pPr lvl="1"/>
            <a:r>
              <a:rPr lang="en-US" dirty="0" smtClean="0"/>
              <a:t>Respirators</a:t>
            </a:r>
          </a:p>
          <a:p>
            <a:pPr lvl="1"/>
            <a:r>
              <a:rPr lang="en-US" dirty="0" smtClean="0"/>
              <a:t>Gloves</a:t>
            </a:r>
          </a:p>
          <a:p>
            <a:pPr lvl="1"/>
            <a:r>
              <a:rPr lang="en-US" dirty="0" smtClean="0"/>
              <a:t>Safety glasses</a:t>
            </a:r>
            <a:endParaRPr lang="en-US" dirty="0"/>
          </a:p>
          <a:p>
            <a:pPr lvl="1"/>
            <a:r>
              <a:rPr lang="en-US" dirty="0" smtClean="0"/>
              <a:t>Protective clothing</a:t>
            </a:r>
          </a:p>
        </p:txBody>
      </p:sp>
      <p:pic>
        <p:nvPicPr>
          <p:cNvPr id="10" name="Picture 8" descr="SLid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342" y="3390045"/>
            <a:ext cx="2576458" cy="2565400"/>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11" name="Text Box 5"/>
          <p:cNvSpPr txBox="1">
            <a:spLocks noChangeArrowheads="1"/>
          </p:cNvSpPr>
          <p:nvPr/>
        </p:nvSpPr>
        <p:spPr bwMode="auto">
          <a:xfrm>
            <a:off x="6219962" y="3051491"/>
            <a:ext cx="243246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4A88D2"/>
                </a:solidFill>
                <a:latin typeface="Tahoma" panose="020B0604030504040204" pitchFamily="34" charset="0"/>
                <a:ea typeface="Tahoma" panose="020B0604030504040204" pitchFamily="34" charset="0"/>
                <a:cs typeface="Tahoma" panose="020B0604030504040204" pitchFamily="34" charset="0"/>
              </a:rPr>
              <a:t>Local </a:t>
            </a:r>
            <a:r>
              <a:rPr lang="en-US" sz="1600" dirty="0" smtClean="0">
                <a:solidFill>
                  <a:srgbClr val="4A88D2"/>
                </a:solidFill>
                <a:latin typeface="Tahoma" panose="020B0604030504040204" pitchFamily="34" charset="0"/>
                <a:ea typeface="Tahoma" panose="020B0604030504040204" pitchFamily="34" charset="0"/>
                <a:cs typeface="Tahoma" panose="020B0604030504040204" pitchFamily="34" charset="0"/>
              </a:rPr>
              <a:t>Exhaust Ventilation</a:t>
            </a:r>
            <a:endParaRPr lang="en-US" sz="1600" dirty="0">
              <a:solidFill>
                <a:srgbClr val="4A88D2"/>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553200" y="5931443"/>
            <a:ext cx="17653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Tree>
    <p:extLst>
      <p:ext uri="{BB962C8B-B14F-4D97-AF65-F5344CB8AC3E}">
        <p14:creationId xmlns:p14="http://schemas.microsoft.com/office/powerpoint/2010/main" val="843664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Hazards in Construction</a:t>
            </a:r>
            <a:endParaRPr lang="en-US" dirty="0"/>
          </a:p>
        </p:txBody>
      </p:sp>
      <p:sp>
        <p:nvSpPr>
          <p:cNvPr id="3" name="Content Placeholder 2"/>
          <p:cNvSpPr>
            <a:spLocks noGrp="1"/>
          </p:cNvSpPr>
          <p:nvPr>
            <p:ph idx="1"/>
          </p:nvPr>
        </p:nvSpPr>
        <p:spPr/>
        <p:txBody>
          <a:bodyPr/>
          <a:lstStyle/>
          <a:p>
            <a:r>
              <a:rPr lang="en-US" sz="2800" dirty="0" smtClean="0"/>
              <a:t>Noise</a:t>
            </a:r>
          </a:p>
          <a:p>
            <a:r>
              <a:rPr lang="en-US" sz="2800" dirty="0" smtClean="0"/>
              <a:t>Temperature extremes</a:t>
            </a:r>
          </a:p>
          <a:p>
            <a:r>
              <a:rPr lang="en-US" sz="2800" dirty="0" smtClean="0"/>
              <a:t>Vibration</a:t>
            </a:r>
          </a:p>
          <a:p>
            <a:r>
              <a:rPr lang="en-US" sz="2800" dirty="0" smtClean="0"/>
              <a:t>Radiation</a:t>
            </a:r>
            <a:endParaRPr lang="en-US" sz="1600" dirty="0" smtClean="0"/>
          </a:p>
          <a:p>
            <a:pPr marL="457200" lvl="1" indent="0">
              <a:buNone/>
            </a:pPr>
            <a:endParaRPr lang="en-US" sz="1600" dirty="0" smtClean="0"/>
          </a:p>
        </p:txBody>
      </p:sp>
      <p:grpSp>
        <p:nvGrpSpPr>
          <p:cNvPr id="14" name="Group 13"/>
          <p:cNvGrpSpPr/>
          <p:nvPr/>
        </p:nvGrpSpPr>
        <p:grpSpPr>
          <a:xfrm>
            <a:off x="6004890" y="1850818"/>
            <a:ext cx="2627479" cy="4275345"/>
            <a:chOff x="6168059" y="1186563"/>
            <a:chExt cx="2627479" cy="4275345"/>
          </a:xfrm>
        </p:grpSpPr>
        <p:sp>
          <p:nvSpPr>
            <p:cNvPr id="41" name="TextBox 40"/>
            <p:cNvSpPr txBox="1"/>
            <p:nvPr/>
          </p:nvSpPr>
          <p:spPr>
            <a:xfrm>
              <a:off x="6302564" y="5246464"/>
              <a:ext cx="2358467" cy="215444"/>
            </a:xfrm>
            <a:prstGeom prst="rect">
              <a:avLst/>
            </a:prstGeom>
            <a:noFill/>
          </p:spPr>
          <p:txBody>
            <a:bodyPr wrap="square" rtlCol="0">
              <a:spAutoFit/>
            </a:bodyPr>
            <a:lstStyle/>
            <a:p>
              <a:pPr algn="ctr"/>
              <a:r>
                <a:rPr lang="en-US" sz="800" dirty="0"/>
                <a:t>Source: </a:t>
              </a:r>
              <a:r>
                <a:rPr lang="en-US" sz="800" dirty="0" smtClean="0"/>
                <a:t>Nick Allen (Flickr.com)</a:t>
              </a:r>
              <a:endParaRPr lang="en-US" sz="800" dirty="0"/>
            </a:p>
          </p:txBody>
        </p:sp>
        <p:grpSp>
          <p:nvGrpSpPr>
            <p:cNvPr id="10" name="Group 9"/>
            <p:cNvGrpSpPr/>
            <p:nvPr/>
          </p:nvGrpSpPr>
          <p:grpSpPr>
            <a:xfrm>
              <a:off x="6168059" y="1186563"/>
              <a:ext cx="2627479" cy="4091631"/>
              <a:chOff x="6306260" y="1920915"/>
              <a:chExt cx="2627479" cy="4091631"/>
            </a:xfrm>
          </p:grpSpPr>
          <p:sp>
            <p:nvSpPr>
              <p:cNvPr id="40" name="TextBox 39"/>
              <p:cNvSpPr txBox="1"/>
              <p:nvPr/>
            </p:nvSpPr>
            <p:spPr>
              <a:xfrm>
                <a:off x="6378433" y="1920915"/>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Noise and Vibration</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260" y="2308611"/>
                <a:ext cx="2627479" cy="3703935"/>
              </a:xfrm>
              <a:prstGeom prst="rect">
                <a:avLst/>
              </a:prstGeom>
              <a:ln w="12700">
                <a:solidFill>
                  <a:schemeClr val="tx1"/>
                </a:solidFill>
              </a:ln>
            </p:spPr>
          </p:pic>
        </p:grpSp>
      </p:grpSp>
      <p:grpSp>
        <p:nvGrpSpPr>
          <p:cNvPr id="17" name="Group 16"/>
          <p:cNvGrpSpPr/>
          <p:nvPr/>
        </p:nvGrpSpPr>
        <p:grpSpPr>
          <a:xfrm>
            <a:off x="2979511" y="3905502"/>
            <a:ext cx="2483130" cy="2210439"/>
            <a:chOff x="3317642" y="3658607"/>
            <a:chExt cx="2483130" cy="2210439"/>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179" y="4064162"/>
              <a:ext cx="2162059" cy="1621544"/>
            </a:xfrm>
            <a:prstGeom prst="rect">
              <a:avLst/>
            </a:prstGeom>
            <a:ln w="12700">
              <a:solidFill>
                <a:schemeClr val="tx1"/>
              </a:solidFill>
            </a:ln>
          </p:spPr>
        </p:pic>
        <p:sp>
          <p:nvSpPr>
            <p:cNvPr id="30" name="TextBox 29"/>
            <p:cNvSpPr txBox="1"/>
            <p:nvPr/>
          </p:nvSpPr>
          <p:spPr>
            <a:xfrm>
              <a:off x="3317642" y="3658607"/>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Radiation</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3379974" y="5653602"/>
              <a:ext cx="2358467" cy="215444"/>
            </a:xfrm>
            <a:prstGeom prst="rect">
              <a:avLst/>
            </a:prstGeom>
            <a:noFill/>
          </p:spPr>
          <p:txBody>
            <a:bodyPr wrap="square" rtlCol="0">
              <a:spAutoFit/>
            </a:bodyPr>
            <a:lstStyle/>
            <a:p>
              <a:pPr algn="ctr"/>
              <a:r>
                <a:rPr lang="en-US" sz="800" dirty="0"/>
                <a:t>Source:  Alper Çuğun </a:t>
              </a:r>
              <a:r>
                <a:rPr lang="en-US" sz="800" dirty="0" smtClean="0"/>
                <a:t>(Flickr.com)</a:t>
              </a:r>
              <a:endParaRPr lang="en-US" sz="800" dirty="0"/>
            </a:p>
          </p:txBody>
        </p:sp>
      </p:grpSp>
      <p:sp>
        <p:nvSpPr>
          <p:cNvPr id="39" name="TextBox 38"/>
          <p:cNvSpPr txBox="1"/>
          <p:nvPr/>
        </p:nvSpPr>
        <p:spPr>
          <a:xfrm>
            <a:off x="433821" y="3910947"/>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Temperature</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43" name="Picture 4" descr="sweat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7136" y="4314113"/>
            <a:ext cx="1436501" cy="1618488"/>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4" name="TextBox 43"/>
          <p:cNvSpPr txBox="1"/>
          <p:nvPr/>
        </p:nvSpPr>
        <p:spPr>
          <a:xfrm>
            <a:off x="496152" y="5899778"/>
            <a:ext cx="2358467" cy="215444"/>
          </a:xfrm>
          <a:prstGeom prst="rect">
            <a:avLst/>
          </a:prstGeom>
          <a:noFill/>
        </p:spPr>
        <p:txBody>
          <a:bodyPr wrap="square" rtlCol="0">
            <a:spAutoFit/>
          </a:bodyPr>
          <a:lstStyle/>
          <a:p>
            <a:pPr algn="ctr"/>
            <a:r>
              <a:rPr lang="en-US" sz="800" dirty="0"/>
              <a:t>Source</a:t>
            </a:r>
            <a:r>
              <a:rPr lang="en-US" sz="800" dirty="0" smtClean="0"/>
              <a:t>: OSHA</a:t>
            </a:r>
            <a:endParaRPr lang="en-US" sz="800" dirty="0"/>
          </a:p>
        </p:txBody>
      </p:sp>
    </p:spTree>
    <p:extLst>
      <p:ext uri="{BB962C8B-B14F-4D97-AF65-F5344CB8AC3E}">
        <p14:creationId xmlns:p14="http://schemas.microsoft.com/office/powerpoint/2010/main" val="909992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010400" cy="906463"/>
          </a:xfrm>
        </p:spPr>
        <p:txBody>
          <a:bodyPr>
            <a:normAutofit fontScale="90000"/>
          </a:bodyPr>
          <a:lstStyle/>
          <a:p>
            <a:r>
              <a:rPr lang="en-US" dirty="0" smtClean="0"/>
              <a:t>Effects of Exposure to Physical Hazards</a:t>
            </a:r>
            <a:endParaRPr lang="en-US" dirty="0"/>
          </a:p>
        </p:txBody>
      </p:sp>
      <p:graphicFrame>
        <p:nvGraphicFramePr>
          <p:cNvPr id="8" name="Table 7"/>
          <p:cNvGraphicFramePr>
            <a:graphicFrameLocks noGrp="1"/>
          </p:cNvGraphicFramePr>
          <p:nvPr>
            <p:extLst/>
          </p:nvPr>
        </p:nvGraphicFramePr>
        <p:xfrm>
          <a:off x="365760" y="1371600"/>
          <a:ext cx="8412480" cy="4114800"/>
        </p:xfrm>
        <a:graphic>
          <a:graphicData uri="http://schemas.openxmlformats.org/drawingml/2006/table">
            <a:tbl>
              <a:tblPr firstRow="1" bandRow="1">
                <a:tableStyleId>{5C22544A-7EE6-4342-B048-85BDC9FD1C3A}</a:tableStyleId>
              </a:tblPr>
              <a:tblGrid>
                <a:gridCol w="2103120"/>
                <a:gridCol w="2103120"/>
                <a:gridCol w="2103120"/>
                <a:gridCol w="2103120"/>
              </a:tblGrid>
              <a:tr h="91440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Temperature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Radiation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Vibration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Noise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r>
              <a:tr h="64008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Rash;</a:t>
                      </a:r>
                      <a:r>
                        <a:rPr lang="en-US" sz="2000" baseline="0" dirty="0" smtClean="0">
                          <a:latin typeface="Tahoma" panose="020B0604030504040204" pitchFamily="34" charset="0"/>
                          <a:ea typeface="Tahoma" panose="020B0604030504040204" pitchFamily="34" charset="0"/>
                          <a:cs typeface="Tahoma" panose="020B0604030504040204" pitchFamily="34" charset="0"/>
                        </a:rPr>
                        <a:t> Cramps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Burns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Fatigue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Interferences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4008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Exhaustion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Sickness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Strains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Stress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64008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Stroke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Aging</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Carpal tunnel</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Tinnitus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4008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Hypothermia</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Cancer</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HAVS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Headaches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64008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Frostbite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DNA mutations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Raynaud</a:t>
                      </a:r>
                      <a:r>
                        <a:rPr lang="en-US" sz="2000" baseline="0" dirty="0" smtClean="0">
                          <a:latin typeface="Tahoma" panose="020B0604030504040204" pitchFamily="34" charset="0"/>
                          <a:ea typeface="Tahoma" panose="020B0604030504040204" pitchFamily="34" charset="0"/>
                          <a:cs typeface="Tahoma" panose="020B0604030504040204" pitchFamily="34" charset="0"/>
                        </a:rPr>
                        <a:t>’s</a:t>
                      </a:r>
                      <a:endParaRPr lang="en-US" sz="2000"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Hearing loss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2253055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04900" y="1034926"/>
          <a:ext cx="6934200" cy="4435491"/>
        </p:xfrm>
        <a:graphic>
          <a:graphicData uri="http://schemas.openxmlformats.org/drawingml/2006/table">
            <a:tbl>
              <a:tblPr firstRow="1" bandRow="1">
                <a:tableStyleId>{5C22544A-7EE6-4342-B048-85BDC9FD1C3A}</a:tableStyleId>
              </a:tblPr>
              <a:tblGrid>
                <a:gridCol w="3467100"/>
                <a:gridCol w="3467100"/>
              </a:tblGrid>
              <a:tr h="473091">
                <a:tc gridSpan="2">
                  <a:txBody>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Common Construction Noise</a:t>
                      </a:r>
                      <a:r>
                        <a:rPr lang="en-US" sz="2400" baseline="0" dirty="0" smtClean="0">
                          <a:latin typeface="Tahoma" panose="020B0604030504040204" pitchFamily="34" charset="0"/>
                          <a:ea typeface="Tahoma" panose="020B0604030504040204" pitchFamily="34" charset="0"/>
                          <a:cs typeface="Tahoma" panose="020B0604030504040204" pitchFamily="34" charset="0"/>
                        </a:rPr>
                        <a:t> Sources</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dirty="0"/>
                    </a:p>
                  </a:txBody>
                  <a:tcPr/>
                </a:tc>
              </a:tr>
              <a:tr h="389063">
                <a:tc>
                  <a:txBody>
                    <a:bodyPr/>
                    <a:lstStyle/>
                    <a:p>
                      <a:pPr algn="ct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Equipment</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Noise (dB)</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389063">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Backhoe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85</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063">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Bulldozer</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87</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063">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Router</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90</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063">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Front end loader</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90</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063">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Chop saw</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92</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063">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Welding equipment</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92</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063">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Nail gun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97</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063">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Jackhammer</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102</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063">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Grader/scraper</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107</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itle 1"/>
          <p:cNvSpPr>
            <a:spLocks noGrp="1"/>
          </p:cNvSpPr>
          <p:nvPr>
            <p:ph type="title"/>
          </p:nvPr>
        </p:nvSpPr>
        <p:spPr>
          <a:xfrm>
            <a:off x="457200" y="91218"/>
            <a:ext cx="8229600" cy="906463"/>
          </a:xfrm>
        </p:spPr>
        <p:txBody>
          <a:bodyPr>
            <a:normAutofit/>
          </a:bodyPr>
          <a:lstStyle/>
          <a:p>
            <a:r>
              <a:rPr lang="en-US" dirty="0" smtClean="0"/>
              <a:t>Noise</a:t>
            </a:r>
            <a:endParaRPr lang="en-US" dirty="0"/>
          </a:p>
        </p:txBody>
      </p:sp>
      <p:sp>
        <p:nvSpPr>
          <p:cNvPr id="12" name="Rectangle 11"/>
          <p:cNvSpPr/>
          <p:nvPr/>
        </p:nvSpPr>
        <p:spPr>
          <a:xfrm>
            <a:off x="1143000" y="5659360"/>
            <a:ext cx="6858000" cy="400110"/>
          </a:xfrm>
          <a:prstGeom prst="rect">
            <a:avLst/>
          </a:prstGeom>
        </p:spPr>
        <p:txBody>
          <a:bodyPr wrap="square">
            <a:spAutoFit/>
          </a:bodyPr>
          <a:lstStyle/>
          <a:p>
            <a:pPr algn="ct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Prolonged exposures to 85 dB can lead to hearing loss</a:t>
            </a:r>
          </a:p>
        </p:txBody>
      </p:sp>
      <p:sp>
        <p:nvSpPr>
          <p:cNvPr id="13" name="TextBox 12"/>
          <p:cNvSpPr txBox="1"/>
          <p:nvPr/>
        </p:nvSpPr>
        <p:spPr>
          <a:xfrm>
            <a:off x="1143000" y="5406671"/>
            <a:ext cx="6858000" cy="215444"/>
          </a:xfrm>
          <a:prstGeom prst="rect">
            <a:avLst/>
          </a:prstGeom>
          <a:noFill/>
        </p:spPr>
        <p:txBody>
          <a:bodyPr wrap="square" rtlCol="0">
            <a:spAutoFit/>
          </a:bodyPr>
          <a:lstStyle/>
          <a:p>
            <a:pPr algn="ctr"/>
            <a:r>
              <a:rPr lang="en-US" sz="800" dirty="0" smtClean="0"/>
              <a:t>Source: U.W</a:t>
            </a:r>
            <a:r>
              <a:rPr lang="en-US" sz="800" dirty="0"/>
              <a:t>. Dept. of Environmental &amp; Occupational Health Services – Rick Neitzel July, 2005</a:t>
            </a:r>
          </a:p>
        </p:txBody>
      </p:sp>
    </p:spTree>
    <p:extLst>
      <p:ext uri="{BB962C8B-B14F-4D97-AF65-F5344CB8AC3E}">
        <p14:creationId xmlns:p14="http://schemas.microsoft.com/office/powerpoint/2010/main" val="93430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143000"/>
          </a:xfrm>
        </p:spPr>
        <p:txBody>
          <a:bodyPr>
            <a:normAutofit fontScale="90000"/>
          </a:bodyPr>
          <a:lstStyle/>
          <a:p>
            <a:r>
              <a:rPr lang="en-US" dirty="0" smtClean="0"/>
              <a:t>Protection Against Physical Hazards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6386255"/>
              </p:ext>
            </p:extLst>
          </p:nvPr>
        </p:nvGraphicFramePr>
        <p:xfrm>
          <a:off x="457200" y="838200"/>
          <a:ext cx="8229600" cy="4450080"/>
        </p:xfrm>
        <a:graphic>
          <a:graphicData uri="http://schemas.openxmlformats.org/drawingml/2006/table">
            <a:tbl>
              <a:tblPr firstRow="1" bandRow="1">
                <a:tableStyleId>{5C22544A-7EE6-4342-B048-85BDC9FD1C3A}</a:tableStyleId>
              </a:tblPr>
              <a:tblGrid>
                <a:gridCol w="2057400"/>
                <a:gridCol w="2057400"/>
                <a:gridCol w="2057400"/>
                <a:gridCol w="2057400"/>
              </a:tblGrid>
              <a:tr h="890295">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Hazard</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tx1"/>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Engineering</a:t>
                      </a:r>
                      <a:r>
                        <a:rPr lang="en-US" sz="2000" baseline="0" dirty="0" smtClean="0">
                          <a:latin typeface="Tahoma" panose="020B0604030504040204" pitchFamily="34" charset="0"/>
                          <a:ea typeface="Tahoma" panose="020B0604030504040204" pitchFamily="34" charset="0"/>
                          <a:cs typeface="Tahoma" panose="020B0604030504040204" pitchFamily="34" charset="0"/>
                        </a:rPr>
                        <a:t> Controls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tx1"/>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Administrative</a:t>
                      </a:r>
                      <a:r>
                        <a:rPr lang="en-US" sz="2000" baseline="0" dirty="0" smtClean="0">
                          <a:latin typeface="Tahoma" panose="020B0604030504040204" pitchFamily="34" charset="0"/>
                          <a:ea typeface="Tahoma" panose="020B0604030504040204" pitchFamily="34" charset="0"/>
                          <a:cs typeface="Tahoma" panose="020B0604030504040204" pitchFamily="34" charset="0"/>
                        </a:rPr>
                        <a:t> Controls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tx1"/>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PPE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tx1"/>
                    </a:solidFill>
                  </a:tcPr>
                </a:tc>
              </a:tr>
              <a:tr h="1243305">
                <a:tc>
                  <a:txBody>
                    <a:bodyPr/>
                    <a:lstStyle/>
                    <a:p>
                      <a:pPr algn="ct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Temperature</a:t>
                      </a:r>
                    </a:p>
                  </a:txBody>
                  <a:tcPr anchor="ctr">
                    <a:solidFill>
                      <a:schemeClr val="accent1">
                        <a:lumMod val="75000"/>
                      </a:schemeClr>
                    </a:solidFill>
                  </a:tcPr>
                </a:tc>
                <a:tc>
                  <a:txBody>
                    <a:bodyPr/>
                    <a:lstStyle/>
                    <a:p>
                      <a:pPr algn="ct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Heaters;</a:t>
                      </a:r>
                      <a:r>
                        <a:rPr lang="en-US" sz="20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AC; windshields; ventilation</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75000"/>
                      </a:schemeClr>
                    </a:solidFill>
                  </a:tcPr>
                </a:tc>
                <a:tc>
                  <a:txBody>
                    <a:bodyPr/>
                    <a:lstStyle/>
                    <a:p>
                      <a:pPr algn="ct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hlinkClick r:id="rId3"/>
                        </a:rPr>
                        <a:t>Water; Rest; Shade</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75000"/>
                      </a:schemeClr>
                    </a:solidFill>
                  </a:tcPr>
                </a:tc>
                <a:tc>
                  <a:txBody>
                    <a:bodyPr/>
                    <a:lstStyle/>
                    <a:p>
                      <a:pPr algn="ct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Hoods; cooling vests; hard hat liners</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75000"/>
                      </a:schemeClr>
                    </a:solidFill>
                  </a:tcPr>
                </a:tc>
              </a:tr>
              <a:tr h="890295">
                <a:tc>
                  <a:txBody>
                    <a:bodyPr/>
                    <a:lstStyle/>
                    <a:p>
                      <a:pPr algn="ct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Vibration</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lumMod val="50000"/>
                      </a:schemeClr>
                    </a:solidFill>
                  </a:tcPr>
                </a:tc>
                <a:tc>
                  <a:txBody>
                    <a:bodyPr/>
                    <a:lstStyle/>
                    <a:p>
                      <a:pPr algn="ct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Vibration reduction equipment</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lumMod val="50000"/>
                      </a:schemeClr>
                    </a:solidFill>
                  </a:tcPr>
                </a:tc>
                <a:tc>
                  <a:txBody>
                    <a:bodyPr/>
                    <a:lstStyle/>
                    <a:p>
                      <a:pPr algn="ct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Train</a:t>
                      </a:r>
                      <a:r>
                        <a:rPr lang="en-US" sz="20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not to grip too tightly; </a:t>
                      </a:r>
                    </a:p>
                    <a:p>
                      <a:pPr algn="ctr"/>
                      <a:r>
                        <a:rPr lang="en-US" sz="20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Job rotation</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lumMod val="50000"/>
                      </a:schemeClr>
                    </a:solidFill>
                  </a:tcPr>
                </a:tc>
                <a:tc>
                  <a:txBody>
                    <a:bodyPr/>
                    <a:lstStyle/>
                    <a:p>
                      <a:pPr algn="ct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Anti-vibration</a:t>
                      </a:r>
                      <a:r>
                        <a:rPr lang="en-US" sz="20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g</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loves</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lumMod val="50000"/>
                      </a:schemeClr>
                    </a:solidFill>
                  </a:tcPr>
                </a:tc>
              </a:tr>
              <a:tr h="890295">
                <a:tc>
                  <a:txBody>
                    <a:bodyPr/>
                    <a:lstStyle/>
                    <a:p>
                      <a:pPr algn="ct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Noise</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50000"/>
                      </a:schemeClr>
                    </a:solidFill>
                  </a:tcPr>
                </a:tc>
                <a:tc>
                  <a:txBody>
                    <a:bodyPr/>
                    <a:lstStyle/>
                    <a:p>
                      <a:pPr algn="ct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Silencers;</a:t>
                      </a:r>
                      <a:r>
                        <a:rPr lang="en-US" sz="20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mufflers; enclosures; sound barriers</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50000"/>
                      </a:schemeClr>
                    </a:solidFill>
                  </a:tcPr>
                </a:tc>
                <a:tc>
                  <a:txBody>
                    <a:bodyPr/>
                    <a:lstStyle/>
                    <a:p>
                      <a:pPr algn="ct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Increase distance between source and worker</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50000"/>
                      </a:schemeClr>
                    </a:solidFill>
                  </a:tcPr>
                </a:tc>
                <a:tc>
                  <a:txBody>
                    <a:bodyPr/>
                    <a:lstStyle/>
                    <a:p>
                      <a:pPr algn="ct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Ear plugs; muffs</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50000"/>
                      </a:schemeClr>
                    </a:solidFill>
                  </a:tcPr>
                </a:tc>
              </a:tr>
            </a:tbl>
          </a:graphicData>
        </a:graphic>
      </p:graphicFrame>
      <p:sp>
        <p:nvSpPr>
          <p:cNvPr id="9" name="Rectangle 8"/>
          <p:cNvSpPr/>
          <p:nvPr/>
        </p:nvSpPr>
        <p:spPr>
          <a:xfrm>
            <a:off x="1142998" y="5664893"/>
            <a:ext cx="6858000" cy="400110"/>
          </a:xfrm>
          <a:prstGeom prst="rect">
            <a:avLst/>
          </a:prstGeom>
        </p:spPr>
        <p:txBody>
          <a:bodyPr wrap="square">
            <a:spAutoFit/>
          </a:bodyPr>
          <a:lstStyle/>
          <a:p>
            <a:pPr algn="ct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p:cNvSpPr/>
          <p:nvPr/>
        </p:nvSpPr>
        <p:spPr>
          <a:xfrm>
            <a:off x="1488054" y="543372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68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Hazards in Construction</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5095" y="3913713"/>
            <a:ext cx="2377440" cy="1783080"/>
          </a:xfrm>
          <a:prstGeom prst="rect">
            <a:avLst/>
          </a:prstGeom>
          <a:ln w="12700">
            <a:solidFill>
              <a:srgbClr val="000000"/>
            </a:solidFill>
          </a:ln>
        </p:spPr>
      </p:pic>
      <p:sp>
        <p:nvSpPr>
          <p:cNvPr id="20" name="TextBox 19"/>
          <p:cNvSpPr txBox="1"/>
          <p:nvPr/>
        </p:nvSpPr>
        <p:spPr>
          <a:xfrm>
            <a:off x="6315095" y="3561674"/>
            <a:ext cx="23717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Blood</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6440766" y="5644343"/>
            <a:ext cx="2358467" cy="215444"/>
          </a:xfrm>
          <a:prstGeom prst="rect">
            <a:avLst/>
          </a:prstGeom>
          <a:noFill/>
        </p:spPr>
        <p:txBody>
          <a:bodyPr wrap="square" rtlCol="0">
            <a:spAutoFit/>
          </a:bodyPr>
          <a:lstStyle/>
          <a:p>
            <a:pPr algn="ctr"/>
            <a:r>
              <a:rPr lang="en-US" sz="800" dirty="0"/>
              <a:t>Source:  </a:t>
            </a:r>
            <a:r>
              <a:rPr lang="en-US" sz="800" dirty="0" smtClean="0"/>
              <a:t>Monsleur Gordon (Flickr.com)</a:t>
            </a:r>
            <a:endParaRPr lang="en-US" sz="8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73" y="1426974"/>
            <a:ext cx="2381013" cy="1785760"/>
          </a:xfrm>
          <a:prstGeom prst="rect">
            <a:avLst/>
          </a:prstGeom>
          <a:ln w="12700">
            <a:solidFill>
              <a:srgbClr val="000000"/>
            </a:solidFill>
          </a:ln>
        </p:spPr>
      </p:pic>
      <p:sp>
        <p:nvSpPr>
          <p:cNvPr id="24" name="TextBox 23"/>
          <p:cNvSpPr txBox="1"/>
          <p:nvPr/>
        </p:nvSpPr>
        <p:spPr>
          <a:xfrm>
            <a:off x="3386148" y="3553048"/>
            <a:ext cx="23717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Water/Sewage</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451465" y="3168562"/>
            <a:ext cx="2358467" cy="215444"/>
          </a:xfrm>
          <a:prstGeom prst="rect">
            <a:avLst/>
          </a:prstGeom>
          <a:noFill/>
        </p:spPr>
        <p:txBody>
          <a:bodyPr wrap="square" rtlCol="0">
            <a:spAutoFit/>
          </a:bodyPr>
          <a:lstStyle/>
          <a:p>
            <a:pPr algn="ctr"/>
            <a:r>
              <a:rPr lang="en-US" sz="800" dirty="0"/>
              <a:t>Source:  </a:t>
            </a:r>
            <a:r>
              <a:rPr lang="en-US" sz="800" dirty="0" smtClean="0"/>
              <a:t>James Jordan (Flickr.com)</a:t>
            </a:r>
            <a:endParaRPr lang="en-US" sz="800" dirty="0"/>
          </a:p>
        </p:txBody>
      </p:sp>
      <p:sp>
        <p:nvSpPr>
          <p:cNvPr id="27" name="TextBox 26"/>
          <p:cNvSpPr txBox="1"/>
          <p:nvPr/>
        </p:nvSpPr>
        <p:spPr>
          <a:xfrm>
            <a:off x="743059" y="5639990"/>
            <a:ext cx="1765300" cy="215444"/>
          </a:xfrm>
          <a:prstGeom prst="rect">
            <a:avLst/>
          </a:prstGeom>
          <a:noFill/>
        </p:spPr>
        <p:txBody>
          <a:bodyPr wrap="square" rtlCol="0">
            <a:spAutoFit/>
          </a:bodyPr>
          <a:lstStyle/>
          <a:p>
            <a:pPr algn="ctr"/>
            <a:r>
              <a:rPr lang="en-US" sz="800" dirty="0"/>
              <a:t>Source</a:t>
            </a:r>
            <a:r>
              <a:rPr lang="en-US" sz="800" dirty="0" smtClean="0"/>
              <a:t>: OSHA</a:t>
            </a:r>
            <a:endParaRPr lang="en-US" sz="800" dirty="0"/>
          </a:p>
        </p:txBody>
      </p:sp>
      <p:sp>
        <p:nvSpPr>
          <p:cNvPr id="28" name="TextBox 27"/>
          <p:cNvSpPr txBox="1"/>
          <p:nvPr/>
        </p:nvSpPr>
        <p:spPr>
          <a:xfrm>
            <a:off x="434228" y="3558994"/>
            <a:ext cx="23717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Plants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8" name="Picture 17"/>
          <p:cNvPicPr>
            <a:picLocks/>
          </p:cNvPicPr>
          <p:nvPr/>
        </p:nvPicPr>
        <p:blipFill>
          <a:blip r:embed="rId5"/>
          <a:stretch>
            <a:fillRect/>
          </a:stretch>
        </p:blipFill>
        <p:spPr>
          <a:xfrm>
            <a:off x="3383280" y="1423695"/>
            <a:ext cx="2377440" cy="1783080"/>
          </a:xfrm>
          <a:prstGeom prst="rect">
            <a:avLst/>
          </a:prstGeom>
          <a:ln w="12700">
            <a:solidFill>
              <a:srgbClr val="000000"/>
            </a:solidFill>
          </a:ln>
        </p:spPr>
      </p:pic>
      <p:sp>
        <p:nvSpPr>
          <p:cNvPr id="37" name="TextBox 36"/>
          <p:cNvSpPr txBox="1"/>
          <p:nvPr/>
        </p:nvSpPr>
        <p:spPr>
          <a:xfrm>
            <a:off x="3390119" y="1078344"/>
            <a:ext cx="2365997"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Animals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3390119" y="3174610"/>
            <a:ext cx="2358467" cy="215444"/>
          </a:xfrm>
          <a:prstGeom prst="rect">
            <a:avLst/>
          </a:prstGeom>
          <a:noFill/>
        </p:spPr>
        <p:txBody>
          <a:bodyPr wrap="square" rtlCol="0">
            <a:spAutoFit/>
          </a:bodyPr>
          <a:lstStyle/>
          <a:p>
            <a:pPr algn="ctr"/>
            <a:r>
              <a:rPr lang="en-US" sz="800" dirty="0"/>
              <a:t>Source:  </a:t>
            </a:r>
            <a:r>
              <a:rPr lang="en-US" sz="800" dirty="0" smtClean="0"/>
              <a:t>Jean-Jacques </a:t>
            </a:r>
            <a:r>
              <a:rPr lang="en-US" sz="800" dirty="0"/>
              <a:t>Boujot </a:t>
            </a:r>
            <a:r>
              <a:rPr lang="en-US" sz="800" dirty="0" smtClean="0"/>
              <a:t>(Flickr.com)</a:t>
            </a:r>
            <a:endParaRPr lang="en-US" sz="800"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4368" y="3911033"/>
            <a:ext cx="2377439" cy="1783080"/>
          </a:xfrm>
          <a:prstGeom prst="rect">
            <a:avLst/>
          </a:prstGeom>
          <a:ln w="12700">
            <a:solidFill>
              <a:srgbClr val="000000"/>
            </a:solidFill>
          </a:ln>
        </p:spPr>
      </p:pic>
      <p:sp>
        <p:nvSpPr>
          <p:cNvPr id="42" name="TextBox 41"/>
          <p:cNvSpPr txBox="1"/>
          <p:nvPr/>
        </p:nvSpPr>
        <p:spPr>
          <a:xfrm>
            <a:off x="434228" y="1078321"/>
            <a:ext cx="23717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Insects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5" name="TextBox 44"/>
          <p:cNvSpPr txBox="1"/>
          <p:nvPr/>
        </p:nvSpPr>
        <p:spPr>
          <a:xfrm>
            <a:off x="3397649" y="5644343"/>
            <a:ext cx="2358467" cy="215444"/>
          </a:xfrm>
          <a:prstGeom prst="rect">
            <a:avLst/>
          </a:prstGeom>
          <a:noFill/>
        </p:spPr>
        <p:txBody>
          <a:bodyPr wrap="square" rtlCol="0">
            <a:spAutoFit/>
          </a:bodyPr>
          <a:lstStyle/>
          <a:p>
            <a:pPr algn="ctr"/>
            <a:r>
              <a:rPr lang="en-US" sz="800" dirty="0"/>
              <a:t>Source:  </a:t>
            </a:r>
            <a:r>
              <a:rPr lang="en-US" sz="800" dirty="0" smtClean="0"/>
              <a:t>Matt Brown (Flickr.com)</a:t>
            </a:r>
            <a:endParaRPr lang="en-US" sz="800" dirty="0"/>
          </a:p>
        </p:txBody>
      </p:sp>
      <p:pic>
        <p:nvPicPr>
          <p:cNvPr id="30" name="Picture 10" descr="PoisonOakLeaves.jpg"/>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28492" y="3905926"/>
            <a:ext cx="2377440" cy="178308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 name="Picture 2"/>
          <p:cNvPicPr>
            <a:picLocks/>
          </p:cNvPicPr>
          <p:nvPr/>
        </p:nvPicPr>
        <p:blipFill>
          <a:blip r:embed="rId8"/>
          <a:stretch>
            <a:fillRect/>
          </a:stretch>
        </p:blipFill>
        <p:spPr>
          <a:xfrm>
            <a:off x="6309359" y="1430330"/>
            <a:ext cx="2377440" cy="1783080"/>
          </a:xfrm>
          <a:prstGeom prst="rect">
            <a:avLst/>
          </a:prstGeom>
          <a:ln w="12700">
            <a:solidFill>
              <a:schemeClr val="tx1"/>
            </a:solidFill>
          </a:ln>
        </p:spPr>
      </p:pic>
      <p:sp>
        <p:nvSpPr>
          <p:cNvPr id="33" name="TextBox 32"/>
          <p:cNvSpPr txBox="1"/>
          <p:nvPr/>
        </p:nvSpPr>
        <p:spPr>
          <a:xfrm>
            <a:off x="6304755" y="1078321"/>
            <a:ext cx="2365997"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Mold</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6615429" y="3168562"/>
            <a:ext cx="1765300" cy="215444"/>
          </a:xfrm>
          <a:prstGeom prst="rect">
            <a:avLst/>
          </a:prstGeom>
          <a:noFill/>
        </p:spPr>
        <p:txBody>
          <a:bodyPr wrap="square" rtlCol="0">
            <a:spAutoFit/>
          </a:bodyPr>
          <a:lstStyle/>
          <a:p>
            <a:pPr algn="ctr"/>
            <a:r>
              <a:rPr lang="en-US" sz="800" dirty="0"/>
              <a:t>Source</a:t>
            </a:r>
            <a:r>
              <a:rPr lang="en-US" sz="800" dirty="0" smtClean="0"/>
              <a:t>: OSHA</a:t>
            </a:r>
            <a:endParaRPr lang="en-US" sz="800" dirty="0"/>
          </a:p>
        </p:txBody>
      </p:sp>
    </p:spTree>
    <p:extLst>
      <p:ext uri="{BB962C8B-B14F-4D97-AF65-F5344CB8AC3E}">
        <p14:creationId xmlns:p14="http://schemas.microsoft.com/office/powerpoint/2010/main" val="2058482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rmAutofit fontScale="90000"/>
          </a:bodyPr>
          <a:lstStyle/>
          <a:p>
            <a:r>
              <a:rPr lang="en-US" sz="3600" dirty="0" smtClean="0"/>
              <a:t>Effects of Exposure to Biological Hazards</a:t>
            </a:r>
            <a:endParaRPr lang="en-US" sz="3600"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4A88D2"/>
                </a:solidFill>
              </a:rPr>
              <a:t>Mild</a:t>
            </a:r>
          </a:p>
          <a:p>
            <a:pPr lvl="1"/>
            <a:r>
              <a:rPr lang="en-US" sz="2000" dirty="0" smtClean="0"/>
              <a:t>Allergic reaction</a:t>
            </a:r>
          </a:p>
          <a:p>
            <a:r>
              <a:rPr lang="en-US" b="1" dirty="0" smtClean="0">
                <a:solidFill>
                  <a:srgbClr val="4A88D2"/>
                </a:solidFill>
              </a:rPr>
              <a:t>Serious</a:t>
            </a:r>
            <a:endParaRPr lang="en-US" b="1" dirty="0">
              <a:solidFill>
                <a:srgbClr val="4A88D2"/>
              </a:solidFill>
            </a:endParaRPr>
          </a:p>
          <a:p>
            <a:pPr lvl="1"/>
            <a:r>
              <a:rPr lang="en-US" sz="2000" dirty="0" smtClean="0"/>
              <a:t>Tetanus</a:t>
            </a:r>
          </a:p>
          <a:p>
            <a:pPr lvl="1"/>
            <a:r>
              <a:rPr lang="en-US" sz="2000" dirty="0" smtClean="0"/>
              <a:t>Swine Flu</a:t>
            </a:r>
          </a:p>
          <a:p>
            <a:pPr lvl="1"/>
            <a:r>
              <a:rPr lang="en-US" sz="2000" dirty="0" smtClean="0"/>
              <a:t>SARS</a:t>
            </a:r>
          </a:p>
          <a:p>
            <a:pPr lvl="1"/>
            <a:r>
              <a:rPr lang="en-US" sz="2000" dirty="0" smtClean="0"/>
              <a:t>Avian Flu</a:t>
            </a:r>
          </a:p>
          <a:p>
            <a:pPr lvl="1"/>
            <a:r>
              <a:rPr lang="en-US" sz="2000" dirty="0" smtClean="0"/>
              <a:t>West Nile</a:t>
            </a:r>
          </a:p>
          <a:p>
            <a:pPr lvl="1"/>
            <a:r>
              <a:rPr lang="en-US" sz="2000" dirty="0" smtClean="0"/>
              <a:t>Lyme Disease</a:t>
            </a:r>
          </a:p>
          <a:p>
            <a:r>
              <a:rPr lang="en-US" b="1" dirty="0" smtClean="0">
                <a:solidFill>
                  <a:srgbClr val="4A88D2"/>
                </a:solidFill>
              </a:rPr>
              <a:t>Chronic/Terminal</a:t>
            </a:r>
            <a:endParaRPr lang="en-US" b="1" dirty="0">
              <a:solidFill>
                <a:srgbClr val="4A88D2"/>
              </a:solidFill>
            </a:endParaRPr>
          </a:p>
          <a:p>
            <a:pPr lvl="1"/>
            <a:r>
              <a:rPr lang="en-US" sz="2000" dirty="0" smtClean="0"/>
              <a:t>HIV</a:t>
            </a:r>
          </a:p>
          <a:p>
            <a:pPr lvl="1"/>
            <a:r>
              <a:rPr lang="en-US" sz="2000" dirty="0" smtClean="0"/>
              <a:t>Hepatitis B &amp; C</a:t>
            </a:r>
            <a:endParaRPr lang="en-US" sz="2000" dirty="0"/>
          </a:p>
          <a:p>
            <a:pPr lvl="1"/>
            <a:endParaRPr lang="en-US" sz="2000" dirty="0"/>
          </a:p>
        </p:txBody>
      </p:sp>
      <p:grpSp>
        <p:nvGrpSpPr>
          <p:cNvPr id="15" name="Group 14"/>
          <p:cNvGrpSpPr/>
          <p:nvPr/>
        </p:nvGrpSpPr>
        <p:grpSpPr>
          <a:xfrm>
            <a:off x="6166779" y="3822234"/>
            <a:ext cx="2906433" cy="2292907"/>
            <a:chOff x="5867396" y="3842626"/>
            <a:chExt cx="2906433" cy="229290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082" y="4194665"/>
              <a:ext cx="2529065" cy="1758491"/>
            </a:xfrm>
            <a:prstGeom prst="rect">
              <a:avLst/>
            </a:prstGeom>
            <a:ln w="12700">
              <a:solidFill>
                <a:schemeClr val="tx1"/>
              </a:solidFill>
            </a:ln>
          </p:spPr>
        </p:pic>
        <p:sp>
          <p:nvSpPr>
            <p:cNvPr id="8" name="TextBox 7"/>
            <p:cNvSpPr txBox="1"/>
            <p:nvPr/>
          </p:nvSpPr>
          <p:spPr>
            <a:xfrm>
              <a:off x="6141380" y="5920089"/>
              <a:ext cx="2358467" cy="215444"/>
            </a:xfrm>
            <a:prstGeom prst="rect">
              <a:avLst/>
            </a:prstGeom>
            <a:noFill/>
            <a:ln w="0">
              <a:noFill/>
            </a:ln>
          </p:spPr>
          <p:txBody>
            <a:bodyPr wrap="square" rtlCol="0">
              <a:spAutoFit/>
            </a:bodyPr>
            <a:lstStyle/>
            <a:p>
              <a:pPr algn="ctr"/>
              <a:r>
                <a:rPr lang="en-US" sz="800" dirty="0"/>
                <a:t>Source</a:t>
              </a:r>
              <a:r>
                <a:rPr lang="en-US" sz="800" dirty="0" smtClean="0"/>
                <a:t>: NIAID</a:t>
              </a:r>
              <a:endParaRPr lang="en-US" sz="800" dirty="0"/>
            </a:p>
          </p:txBody>
        </p:sp>
        <p:sp>
          <p:nvSpPr>
            <p:cNvPr id="9" name="TextBox 8"/>
            <p:cNvSpPr txBox="1"/>
            <p:nvPr/>
          </p:nvSpPr>
          <p:spPr>
            <a:xfrm>
              <a:off x="5867396" y="3842626"/>
              <a:ext cx="2906433" cy="400110"/>
            </a:xfrm>
            <a:prstGeom prst="rect">
              <a:avLst/>
            </a:prstGeom>
            <a:noFill/>
            <a:ln w="0">
              <a:noFill/>
            </a:ln>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HIV-infected H9 T cell</a:t>
              </a:r>
            </a:p>
          </p:txBody>
        </p:sp>
      </p:grpSp>
      <p:grpSp>
        <p:nvGrpSpPr>
          <p:cNvPr id="16" name="Group 15"/>
          <p:cNvGrpSpPr/>
          <p:nvPr/>
        </p:nvGrpSpPr>
        <p:grpSpPr>
          <a:xfrm>
            <a:off x="3962400" y="1210524"/>
            <a:ext cx="2906433" cy="2741725"/>
            <a:chOff x="5867400" y="1149665"/>
            <a:chExt cx="2906433" cy="2741725"/>
          </a:xfrm>
        </p:grpSpPr>
        <p:sp>
          <p:nvSpPr>
            <p:cNvPr id="12" name="TextBox 11"/>
            <p:cNvSpPr txBox="1"/>
            <p:nvPr/>
          </p:nvSpPr>
          <p:spPr>
            <a:xfrm>
              <a:off x="6711066" y="3675946"/>
              <a:ext cx="1239542"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13" name="Picture 12"/>
            <p:cNvPicPr>
              <a:picLocks noChangeAspect="1"/>
            </p:cNvPicPr>
            <p:nvPr/>
          </p:nvPicPr>
          <p:blipFill>
            <a:blip r:embed="rId4"/>
            <a:stretch>
              <a:fillRect/>
            </a:stretch>
          </p:blipFill>
          <p:spPr>
            <a:xfrm>
              <a:off x="6711066" y="1539687"/>
              <a:ext cx="1239542" cy="2173823"/>
            </a:xfrm>
            <a:prstGeom prst="rect">
              <a:avLst/>
            </a:prstGeom>
            <a:ln w="12700">
              <a:solidFill>
                <a:schemeClr val="tx1"/>
              </a:solidFill>
            </a:ln>
          </p:spPr>
        </p:pic>
        <p:sp>
          <p:nvSpPr>
            <p:cNvPr id="14" name="TextBox 13"/>
            <p:cNvSpPr txBox="1"/>
            <p:nvPr/>
          </p:nvSpPr>
          <p:spPr>
            <a:xfrm>
              <a:off x="5867400" y="1149665"/>
              <a:ext cx="2906433" cy="400110"/>
            </a:xfrm>
            <a:prstGeom prst="rect">
              <a:avLst/>
            </a:prstGeom>
            <a:noFill/>
            <a:ln w="0">
              <a:noFill/>
            </a:ln>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Hepatitis C</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250266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rmAutofit fontScale="90000"/>
          </a:bodyPr>
          <a:lstStyle/>
          <a:p>
            <a:r>
              <a:rPr lang="en-US" dirty="0" smtClean="0"/>
              <a:t>Protection Against Biological Hazards</a:t>
            </a:r>
            <a:endParaRPr lang="en-US" dirty="0"/>
          </a:p>
        </p:txBody>
      </p:sp>
      <p:sp>
        <p:nvSpPr>
          <p:cNvPr id="3" name="Content Placeholder 2"/>
          <p:cNvSpPr>
            <a:spLocks noGrp="1"/>
          </p:cNvSpPr>
          <p:nvPr>
            <p:ph idx="1"/>
          </p:nvPr>
        </p:nvSpPr>
        <p:spPr>
          <a:xfrm>
            <a:off x="533400" y="952684"/>
            <a:ext cx="8305800" cy="4914716"/>
          </a:xfrm>
        </p:spPr>
        <p:txBody>
          <a:bodyPr>
            <a:normAutofit/>
          </a:bodyPr>
          <a:lstStyle/>
          <a:p>
            <a:r>
              <a:rPr lang="en-US" dirty="0" smtClean="0"/>
              <a:t>Practice precaution with:</a:t>
            </a:r>
          </a:p>
          <a:p>
            <a:pPr lvl="1"/>
            <a:r>
              <a:rPr lang="en-US" sz="2000" dirty="0" smtClean="0"/>
              <a:t>Blood</a:t>
            </a:r>
          </a:p>
          <a:p>
            <a:pPr lvl="1"/>
            <a:r>
              <a:rPr lang="en-US" sz="2000" dirty="0"/>
              <a:t>B</a:t>
            </a:r>
            <a:r>
              <a:rPr lang="en-US" sz="2000" dirty="0" smtClean="0"/>
              <a:t>odily fluids</a:t>
            </a:r>
          </a:p>
          <a:p>
            <a:pPr lvl="1"/>
            <a:r>
              <a:rPr lang="en-US" sz="2000" dirty="0" smtClean="0"/>
              <a:t>Animals</a:t>
            </a:r>
          </a:p>
          <a:p>
            <a:pPr lvl="1"/>
            <a:r>
              <a:rPr lang="en-US" sz="2000" dirty="0" smtClean="0"/>
              <a:t>Insects</a:t>
            </a:r>
          </a:p>
          <a:p>
            <a:r>
              <a:rPr lang="en-US" dirty="0" smtClean="0"/>
              <a:t>Personal hygiene</a:t>
            </a:r>
          </a:p>
          <a:p>
            <a:r>
              <a:rPr lang="en-US" dirty="0" smtClean="0"/>
              <a:t>Proper first aid</a:t>
            </a:r>
          </a:p>
          <a:p>
            <a:pPr lvl="1"/>
            <a:r>
              <a:rPr lang="en-US" sz="2000" dirty="0" smtClean="0"/>
              <a:t>Cuts/Scratches</a:t>
            </a:r>
          </a:p>
          <a:p>
            <a:r>
              <a:rPr lang="en-US" dirty="0" smtClean="0"/>
              <a:t>Proper PPE</a:t>
            </a:r>
          </a:p>
          <a:p>
            <a:r>
              <a:rPr lang="en-US" dirty="0" smtClean="0"/>
              <a:t>Vaccinations – schedule</a:t>
            </a:r>
          </a:p>
          <a:p>
            <a:endParaRPr lang="en-US" dirty="0" smtClean="0"/>
          </a:p>
          <a:p>
            <a:pPr marL="457200" lvl="1" indent="0">
              <a:buNone/>
            </a:pPr>
            <a:endParaRPr lang="en-US" dirty="0"/>
          </a:p>
        </p:txBody>
      </p:sp>
      <p:pic>
        <p:nvPicPr>
          <p:cNvPr id="10" name="Picture 9"/>
          <p:cNvPicPr>
            <a:picLocks noChangeAspect="1"/>
          </p:cNvPicPr>
          <p:nvPr/>
        </p:nvPicPr>
        <p:blipFill>
          <a:blip r:embed="rId3"/>
          <a:stretch>
            <a:fillRect/>
          </a:stretch>
        </p:blipFill>
        <p:spPr>
          <a:xfrm>
            <a:off x="5274213" y="2148922"/>
            <a:ext cx="3043238" cy="2519363"/>
          </a:xfrm>
          <a:prstGeom prst="rect">
            <a:avLst/>
          </a:prstGeom>
          <a:ln w="12700">
            <a:solidFill>
              <a:schemeClr val="tx1"/>
            </a:solidFill>
          </a:ln>
        </p:spPr>
      </p:pic>
      <p:sp>
        <p:nvSpPr>
          <p:cNvPr id="11" name="TextBox 10"/>
          <p:cNvSpPr txBox="1"/>
          <p:nvPr/>
        </p:nvSpPr>
        <p:spPr>
          <a:xfrm>
            <a:off x="6371876" y="4658214"/>
            <a:ext cx="2358467" cy="215444"/>
          </a:xfrm>
          <a:prstGeom prst="rect">
            <a:avLst/>
          </a:prstGeom>
          <a:noFill/>
        </p:spPr>
        <p:txBody>
          <a:bodyPr wrap="square" rtlCol="0">
            <a:spAutoFit/>
          </a:bodyPr>
          <a:lstStyle/>
          <a:p>
            <a:pPr algn="ctr"/>
            <a:r>
              <a:rPr lang="en-US" sz="800" dirty="0"/>
              <a:t>Source: </a:t>
            </a:r>
            <a:r>
              <a:rPr lang="en-US" sz="800" dirty="0" smtClean="0"/>
              <a:t>U.S. Army Corps of Engineers</a:t>
            </a:r>
            <a:endParaRPr lang="en-US" sz="800" dirty="0"/>
          </a:p>
        </p:txBody>
      </p:sp>
    </p:spTree>
    <p:extLst>
      <p:ext uri="{BB962C8B-B14F-4D97-AF65-F5344CB8AC3E}">
        <p14:creationId xmlns:p14="http://schemas.microsoft.com/office/powerpoint/2010/main" val="4095648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normAutofit fontScale="90000"/>
          </a:bodyPr>
          <a:lstStyle/>
          <a:p>
            <a:r>
              <a:rPr lang="en-US" dirty="0" smtClean="0"/>
              <a:t>Ergonomic Hazards in Construction</a:t>
            </a:r>
            <a:endParaRPr lang="en-US" dirty="0"/>
          </a:p>
        </p:txBody>
      </p:sp>
      <p:sp>
        <p:nvSpPr>
          <p:cNvPr id="34" name="Content Placeholder 2"/>
          <p:cNvSpPr>
            <a:spLocks noGrp="1"/>
          </p:cNvSpPr>
          <p:nvPr>
            <p:ph idx="1"/>
          </p:nvPr>
        </p:nvSpPr>
        <p:spPr>
          <a:xfrm>
            <a:off x="457200" y="990600"/>
            <a:ext cx="4419600" cy="4983163"/>
          </a:xfrm>
        </p:spPr>
        <p:txBody>
          <a:bodyPr/>
          <a:lstStyle/>
          <a:p>
            <a:r>
              <a:rPr lang="en-US" sz="2800" dirty="0" smtClean="0"/>
              <a:t>Lifting and pushing</a:t>
            </a:r>
          </a:p>
          <a:p>
            <a:pPr lvl="1"/>
            <a:r>
              <a:rPr lang="en-US" sz="2000" dirty="0" smtClean="0"/>
              <a:t>Heavy</a:t>
            </a:r>
          </a:p>
          <a:p>
            <a:pPr lvl="1"/>
            <a:r>
              <a:rPr lang="en-US" sz="2000" dirty="0" smtClean="0"/>
              <a:t>Awkward</a:t>
            </a:r>
          </a:p>
          <a:p>
            <a:pPr lvl="1"/>
            <a:r>
              <a:rPr lang="en-US" sz="2000" dirty="0" smtClean="0"/>
              <a:t>Repetitive</a:t>
            </a:r>
          </a:p>
          <a:p>
            <a:r>
              <a:rPr lang="en-US" sz="2800" dirty="0" smtClean="0"/>
              <a:t>Awkward grips and postures</a:t>
            </a:r>
            <a:endParaRPr lang="en-US" sz="2400" dirty="0" smtClean="0"/>
          </a:p>
          <a:p>
            <a:r>
              <a:rPr lang="en-US" sz="2800" dirty="0" smtClean="0"/>
              <a:t>Reaching</a:t>
            </a:r>
          </a:p>
          <a:p>
            <a:r>
              <a:rPr lang="en-US" sz="2800" dirty="0" smtClean="0"/>
              <a:t>Using wrong tool or using tool improperly</a:t>
            </a:r>
            <a:endParaRPr lang="en-US" sz="2000" dirty="0" smtClean="0"/>
          </a:p>
          <a:p>
            <a:r>
              <a:rPr lang="en-US" sz="2800" dirty="0" smtClean="0"/>
              <a:t>Using excessive force</a:t>
            </a:r>
            <a:endParaRPr lang="en-US" sz="2800" dirty="0"/>
          </a:p>
          <a:p>
            <a:pPr lvl="1"/>
            <a:r>
              <a:rPr lang="en-US" sz="2000" dirty="0" smtClean="0"/>
              <a:t>Overexertion</a:t>
            </a:r>
            <a:endParaRPr lang="en-US" sz="2000" dirty="0"/>
          </a:p>
          <a:p>
            <a:pPr marL="457200" lvl="1" indent="0">
              <a:buNone/>
            </a:pPr>
            <a:endParaRPr lang="en-US" sz="1600" dirty="0"/>
          </a:p>
        </p:txBody>
      </p:sp>
      <p:sp>
        <p:nvSpPr>
          <p:cNvPr id="36" name="TextBox 35"/>
          <p:cNvSpPr txBox="1"/>
          <p:nvPr/>
        </p:nvSpPr>
        <p:spPr>
          <a:xfrm>
            <a:off x="5523359" y="5633510"/>
            <a:ext cx="283464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9" name="Picture 4" descr="npo000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402" y="2104112"/>
            <a:ext cx="3146554" cy="352939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26020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rmAutofit fontScale="90000"/>
          </a:bodyPr>
          <a:lstStyle/>
          <a:p>
            <a:r>
              <a:rPr lang="en-US" sz="3600" dirty="0" smtClean="0"/>
              <a:t>Effects of Exposure to Ergonomic Hazards</a:t>
            </a:r>
            <a:endParaRPr lang="en-US" sz="3600" dirty="0"/>
          </a:p>
        </p:txBody>
      </p:sp>
      <p:sp>
        <p:nvSpPr>
          <p:cNvPr id="3" name="Content Placeholder 2"/>
          <p:cNvSpPr>
            <a:spLocks noGrp="1"/>
          </p:cNvSpPr>
          <p:nvPr>
            <p:ph idx="1"/>
          </p:nvPr>
        </p:nvSpPr>
        <p:spPr>
          <a:xfrm>
            <a:off x="685800" y="1176655"/>
            <a:ext cx="7315200" cy="4495801"/>
          </a:xfrm>
        </p:spPr>
        <p:txBody>
          <a:bodyPr>
            <a:normAutofit fontScale="92500" lnSpcReduction="20000"/>
          </a:bodyPr>
          <a:lstStyle/>
          <a:p>
            <a:pPr marL="0" indent="0">
              <a:buNone/>
            </a:pPr>
            <a:r>
              <a:rPr lang="en-US" sz="3500" b="1" dirty="0" smtClean="0"/>
              <a:t>Musculoskeletal Disorders (MSDs)</a:t>
            </a:r>
          </a:p>
          <a:p>
            <a:r>
              <a:rPr lang="en-US" sz="3000" b="1" dirty="0" smtClean="0">
                <a:solidFill>
                  <a:srgbClr val="4A88D2"/>
                </a:solidFill>
              </a:rPr>
              <a:t>Mild</a:t>
            </a:r>
            <a:endParaRPr lang="en-US" sz="3000" b="1" dirty="0">
              <a:solidFill>
                <a:srgbClr val="4A88D2"/>
              </a:solidFill>
            </a:endParaRPr>
          </a:p>
          <a:p>
            <a:pPr lvl="1"/>
            <a:r>
              <a:rPr lang="en-US" sz="2200" dirty="0" smtClean="0"/>
              <a:t>Joint pain</a:t>
            </a:r>
            <a:endParaRPr lang="en-US" sz="2200" dirty="0"/>
          </a:p>
          <a:p>
            <a:pPr lvl="1"/>
            <a:r>
              <a:rPr lang="en-US" sz="2200" dirty="0" smtClean="0"/>
              <a:t>Swelling</a:t>
            </a:r>
          </a:p>
          <a:p>
            <a:pPr lvl="1"/>
            <a:r>
              <a:rPr lang="en-US" sz="2200" dirty="0" smtClean="0"/>
              <a:t>Sciatica</a:t>
            </a:r>
          </a:p>
          <a:p>
            <a:pPr lvl="1"/>
            <a:r>
              <a:rPr lang="en-US" sz="2200" dirty="0" smtClean="0"/>
              <a:t>Acute lower back pain</a:t>
            </a:r>
          </a:p>
          <a:p>
            <a:r>
              <a:rPr lang="en-US" b="1" dirty="0" smtClean="0">
                <a:solidFill>
                  <a:srgbClr val="4A88D2"/>
                </a:solidFill>
              </a:rPr>
              <a:t>Serious</a:t>
            </a:r>
            <a:endParaRPr lang="en-US" b="1" dirty="0">
              <a:solidFill>
                <a:srgbClr val="4A88D2"/>
              </a:solidFill>
            </a:endParaRPr>
          </a:p>
          <a:p>
            <a:pPr lvl="1"/>
            <a:r>
              <a:rPr lang="en-US" sz="2000" dirty="0" smtClean="0"/>
              <a:t>Epicondylitis (Tennis Elbow)</a:t>
            </a:r>
          </a:p>
          <a:p>
            <a:pPr lvl="1"/>
            <a:r>
              <a:rPr lang="en-US" sz="2000" dirty="0" smtClean="0"/>
              <a:t>Raynaud’s Phenomenon (White finger)</a:t>
            </a:r>
          </a:p>
          <a:p>
            <a:pPr lvl="1"/>
            <a:r>
              <a:rPr lang="en-US" sz="2000" dirty="0" smtClean="0"/>
              <a:t>Thoracic Outlet Syndrome</a:t>
            </a:r>
          </a:p>
          <a:p>
            <a:pPr lvl="1"/>
            <a:r>
              <a:rPr lang="en-US" sz="2000" dirty="0" smtClean="0"/>
              <a:t>Carpal Tunnel Syndrome</a:t>
            </a:r>
          </a:p>
          <a:p>
            <a:pPr lvl="1"/>
            <a:r>
              <a:rPr lang="en-US" sz="2000" dirty="0" smtClean="0"/>
              <a:t>Chronic lower back pain</a:t>
            </a:r>
          </a:p>
          <a:p>
            <a:pPr lvl="1"/>
            <a:r>
              <a:rPr lang="en-US" sz="2000" dirty="0" smtClean="0"/>
              <a:t>Tears (Rotator cuff is common)</a:t>
            </a:r>
          </a:p>
          <a:p>
            <a:pPr lvl="1"/>
            <a:endParaRPr lang="en-US" sz="2000" dirty="0"/>
          </a:p>
        </p:txBody>
      </p:sp>
      <p:sp>
        <p:nvSpPr>
          <p:cNvPr id="14" name="TextBox 13"/>
          <p:cNvSpPr txBox="1"/>
          <p:nvPr/>
        </p:nvSpPr>
        <p:spPr>
          <a:xfrm>
            <a:off x="5745478" y="5564734"/>
            <a:ext cx="2834640" cy="215444"/>
          </a:xfrm>
          <a:prstGeom prst="rect">
            <a:avLst/>
          </a:prstGeom>
          <a:noFill/>
        </p:spPr>
        <p:txBody>
          <a:bodyPr wrap="square" rtlCol="0">
            <a:spAutoFit/>
          </a:bodyPr>
          <a:lstStyle/>
          <a:p>
            <a:pPr algn="ctr"/>
            <a:r>
              <a:rPr lang="en-US" sz="800" dirty="0"/>
              <a:t>Source</a:t>
            </a:r>
            <a:r>
              <a:rPr lang="en-US" sz="800" dirty="0" smtClean="0"/>
              <a:t>: OSHA</a:t>
            </a:r>
            <a:endParaRPr lang="en-US" sz="800" dirty="0"/>
          </a:p>
        </p:txBody>
      </p:sp>
      <p:pic>
        <p:nvPicPr>
          <p:cNvPr id="8" name="Picture 7"/>
          <p:cNvPicPr>
            <a:picLocks noChangeAspect="1"/>
          </p:cNvPicPr>
          <p:nvPr/>
        </p:nvPicPr>
        <p:blipFill>
          <a:blip r:embed="rId3"/>
          <a:stretch>
            <a:fillRect/>
          </a:stretch>
        </p:blipFill>
        <p:spPr>
          <a:xfrm>
            <a:off x="5891211" y="2133600"/>
            <a:ext cx="2543175" cy="3424809"/>
          </a:xfrm>
          <a:prstGeom prst="rect">
            <a:avLst/>
          </a:prstGeom>
          <a:ln w="12700">
            <a:solidFill>
              <a:schemeClr val="tx1"/>
            </a:solidFill>
          </a:ln>
        </p:spPr>
      </p:pic>
    </p:spTree>
    <p:extLst>
      <p:ext uri="{BB962C8B-B14F-4D97-AF65-F5344CB8AC3E}">
        <p14:creationId xmlns:p14="http://schemas.microsoft.com/office/powerpoint/2010/main" val="881580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Hazards</a:t>
            </a:r>
            <a:endParaRPr lang="en-US" dirty="0"/>
          </a:p>
        </p:txBody>
      </p:sp>
      <p:sp>
        <p:nvSpPr>
          <p:cNvPr id="3" name="Content Placeholder 2"/>
          <p:cNvSpPr>
            <a:spLocks noGrp="1"/>
          </p:cNvSpPr>
          <p:nvPr>
            <p:ph idx="1"/>
          </p:nvPr>
        </p:nvSpPr>
        <p:spPr>
          <a:xfrm>
            <a:off x="1524000" y="1295401"/>
            <a:ext cx="6553200" cy="1904999"/>
          </a:xfrm>
        </p:spPr>
        <p:txBody>
          <a:bodyPr>
            <a:normAutofit/>
          </a:bodyPr>
          <a:lstStyle/>
          <a:p>
            <a:pPr marL="0" indent="0">
              <a:buNone/>
            </a:pPr>
            <a:r>
              <a:rPr lang="en-US" sz="2800" dirty="0" smtClean="0"/>
              <a:t>Potential exposures to health hazards:</a:t>
            </a:r>
          </a:p>
          <a:p>
            <a:r>
              <a:rPr lang="en-US" sz="2800" dirty="0" smtClean="0"/>
              <a:t>Worker on the job</a:t>
            </a:r>
          </a:p>
          <a:p>
            <a:r>
              <a:rPr lang="en-US" sz="2800" dirty="0" smtClean="0"/>
              <a:t>Worker’s family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486" y="3010314"/>
            <a:ext cx="4027714" cy="2819400"/>
          </a:xfrm>
          <a:prstGeom prst="rect">
            <a:avLst/>
          </a:prstGeom>
          <a:ln>
            <a:solidFill>
              <a:schemeClr val="tx1"/>
            </a:solidFill>
          </a:ln>
        </p:spPr>
      </p:pic>
      <p:sp>
        <p:nvSpPr>
          <p:cNvPr id="8" name="TextBox 7"/>
          <p:cNvSpPr txBox="1"/>
          <p:nvPr/>
        </p:nvSpPr>
        <p:spPr>
          <a:xfrm>
            <a:off x="5372100" y="5829714"/>
            <a:ext cx="1181100" cy="215444"/>
          </a:xfrm>
          <a:prstGeom prst="rect">
            <a:avLst/>
          </a:prstGeom>
          <a:noFill/>
        </p:spPr>
        <p:txBody>
          <a:bodyPr wrap="square" rtlCol="0">
            <a:spAutoFit/>
          </a:bodyPr>
          <a:lstStyle/>
          <a:p>
            <a:pPr algn="r"/>
            <a:r>
              <a:rPr lang="en-US" sz="800" dirty="0"/>
              <a:t>Source: </a:t>
            </a:r>
            <a:r>
              <a:rPr lang="en-US" sz="800" dirty="0" smtClean="0"/>
              <a:t>OSHA</a:t>
            </a:r>
          </a:p>
        </p:txBody>
      </p:sp>
    </p:spTree>
    <p:extLst>
      <p:ext uri="{BB962C8B-B14F-4D97-AF65-F5344CB8AC3E}">
        <p14:creationId xmlns:p14="http://schemas.microsoft.com/office/powerpoint/2010/main" val="1089941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rmAutofit fontScale="90000"/>
          </a:bodyPr>
          <a:lstStyle/>
          <a:p>
            <a:r>
              <a:rPr lang="en-US" dirty="0" smtClean="0"/>
              <a:t>Protection Against Ergonomic Hazards</a:t>
            </a:r>
            <a:endParaRPr lang="en-US" dirty="0"/>
          </a:p>
        </p:txBody>
      </p:sp>
      <p:sp>
        <p:nvSpPr>
          <p:cNvPr id="3" name="Content Placeholder 2"/>
          <p:cNvSpPr>
            <a:spLocks noGrp="1"/>
          </p:cNvSpPr>
          <p:nvPr>
            <p:ph idx="1"/>
          </p:nvPr>
        </p:nvSpPr>
        <p:spPr>
          <a:xfrm>
            <a:off x="990600" y="1143000"/>
            <a:ext cx="7772400" cy="4983163"/>
          </a:xfrm>
        </p:spPr>
        <p:txBody>
          <a:bodyPr>
            <a:normAutofit/>
          </a:bodyPr>
          <a:lstStyle/>
          <a:p>
            <a:r>
              <a:rPr lang="en-US" dirty="0" smtClean="0"/>
              <a:t>Use ergonomically designed tools</a:t>
            </a:r>
          </a:p>
          <a:p>
            <a:r>
              <a:rPr lang="en-US" dirty="0" smtClean="0"/>
              <a:t>Use correct work practices</a:t>
            </a:r>
          </a:p>
          <a:p>
            <a:pPr lvl="1"/>
            <a:r>
              <a:rPr lang="en-US" dirty="0" smtClean="0"/>
              <a:t>Proper lifting techniques</a:t>
            </a:r>
          </a:p>
          <a:p>
            <a:pPr lvl="1"/>
            <a:r>
              <a:rPr lang="en-US" dirty="0" smtClean="0"/>
              <a:t>Work station setup</a:t>
            </a:r>
          </a:p>
          <a:p>
            <a:r>
              <a:rPr lang="en-US" dirty="0" smtClean="0"/>
              <a:t>Ask for help when handling:</a:t>
            </a:r>
          </a:p>
          <a:p>
            <a:pPr lvl="1"/>
            <a:r>
              <a:rPr lang="en-US" sz="1600" dirty="0" smtClean="0"/>
              <a:t>Heavy loads</a:t>
            </a:r>
          </a:p>
          <a:p>
            <a:pPr lvl="1"/>
            <a:r>
              <a:rPr lang="en-US" sz="1600" dirty="0" smtClean="0"/>
              <a:t>Bulky/Awkward materials</a:t>
            </a:r>
          </a:p>
          <a:p>
            <a:r>
              <a:rPr lang="en-US" dirty="0" smtClean="0"/>
              <a:t>Proper PPE</a:t>
            </a:r>
          </a:p>
          <a:p>
            <a:endParaRPr lang="en-US" dirty="0" smtClean="0"/>
          </a:p>
          <a:p>
            <a:endParaRPr lang="en-US" dirty="0"/>
          </a:p>
          <a:p>
            <a:pPr lvl="1"/>
            <a:endParaRPr lang="en-US" dirty="0"/>
          </a:p>
        </p:txBody>
      </p:sp>
      <p:grpSp>
        <p:nvGrpSpPr>
          <p:cNvPr id="7" name="Group 6"/>
          <p:cNvGrpSpPr/>
          <p:nvPr/>
        </p:nvGrpSpPr>
        <p:grpSpPr>
          <a:xfrm>
            <a:off x="5291137" y="3954392"/>
            <a:ext cx="3395663" cy="2159091"/>
            <a:chOff x="5138737" y="3811397"/>
            <a:chExt cx="3395663" cy="2159091"/>
          </a:xfrm>
        </p:grpSpPr>
        <p:pic>
          <p:nvPicPr>
            <p:cNvPr id="1028" name="Picture 4" descr="http://www.bu.edu/wellness/files/2013/02/li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737" y="3811397"/>
              <a:ext cx="3395663" cy="1943647"/>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5138737" y="5755044"/>
              <a:ext cx="3395663" cy="215444"/>
            </a:xfrm>
            <a:prstGeom prst="rect">
              <a:avLst/>
            </a:prstGeom>
            <a:noFill/>
          </p:spPr>
          <p:txBody>
            <a:bodyPr wrap="square" rtlCol="0">
              <a:spAutoFit/>
            </a:bodyPr>
            <a:lstStyle/>
            <a:p>
              <a:pPr algn="ctr"/>
              <a:r>
                <a:rPr lang="en-US" sz="800" dirty="0"/>
                <a:t>Source: </a:t>
              </a:r>
              <a:r>
                <a:rPr lang="en-US" sz="800" dirty="0" smtClean="0"/>
                <a:t>Boston </a:t>
              </a:r>
              <a:r>
                <a:rPr lang="en-US" sz="800" dirty="0"/>
                <a:t>University (bu.edu/wellness/workplace/ergonomic)</a:t>
              </a:r>
            </a:p>
          </p:txBody>
        </p:sp>
      </p:grpSp>
    </p:spTree>
    <p:extLst>
      <p:ext uri="{BB962C8B-B14F-4D97-AF65-F5344CB8AC3E}">
        <p14:creationId xmlns:p14="http://schemas.microsoft.com/office/powerpoint/2010/main" val="3371924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457200" y="1143000"/>
            <a:ext cx="7315200" cy="4462739"/>
          </a:xfrm>
        </p:spPr>
        <p:txBody>
          <a:bodyPr>
            <a:normAutofit fontScale="92500"/>
          </a:bodyPr>
          <a:lstStyle/>
          <a:p>
            <a:r>
              <a:rPr lang="en-US" dirty="0" smtClean="0"/>
              <a:t>Abide by OSHA regulations</a:t>
            </a:r>
          </a:p>
          <a:p>
            <a:pPr lvl="1"/>
            <a:r>
              <a:rPr lang="en-US" dirty="0" smtClean="0"/>
              <a:t>Permissible Exposure Limits (PELs) for all chemicals </a:t>
            </a:r>
          </a:p>
          <a:p>
            <a:pPr lvl="1"/>
            <a:r>
              <a:rPr lang="en-US" dirty="0" smtClean="0"/>
              <a:t>Monitoring and protection programs</a:t>
            </a:r>
          </a:p>
          <a:p>
            <a:pPr lvl="1"/>
            <a:r>
              <a:rPr lang="en-US" dirty="0" smtClean="0"/>
              <a:t>Hazard Communication Program (HAZCOM)</a:t>
            </a:r>
          </a:p>
          <a:p>
            <a:pPr lvl="2"/>
            <a:r>
              <a:rPr lang="en-US" dirty="0" smtClean="0"/>
              <a:t>Worker right to know</a:t>
            </a:r>
          </a:p>
          <a:p>
            <a:pPr lvl="2"/>
            <a:r>
              <a:rPr lang="en-US" dirty="0" smtClean="0"/>
              <a:t>Hazardous chemical training</a:t>
            </a:r>
          </a:p>
          <a:p>
            <a:pPr lvl="2"/>
            <a:r>
              <a:rPr lang="en-US" dirty="0" smtClean="0"/>
              <a:t>Written plan (Who, What, Where)</a:t>
            </a:r>
          </a:p>
          <a:p>
            <a:pPr lvl="2"/>
            <a:r>
              <a:rPr lang="en-US" dirty="0" smtClean="0"/>
              <a:t>Proper chemical labeling</a:t>
            </a:r>
          </a:p>
          <a:p>
            <a:pPr lvl="2"/>
            <a:r>
              <a:rPr lang="en-US" dirty="0" smtClean="0"/>
              <a:t>SDS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861201"/>
            <a:ext cx="1302204" cy="1302204"/>
          </a:xfrm>
          <a:prstGeom prst="rect">
            <a:avLst/>
          </a:prstGeom>
        </p:spPr>
      </p:pic>
      <p:sp>
        <p:nvSpPr>
          <p:cNvPr id="11" name="TextBox 10"/>
          <p:cNvSpPr txBox="1"/>
          <p:nvPr/>
        </p:nvSpPr>
        <p:spPr>
          <a:xfrm>
            <a:off x="7102002" y="5201002"/>
            <a:ext cx="1271399"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Tree>
    <p:extLst>
      <p:ext uri="{BB962C8B-B14F-4D97-AF65-F5344CB8AC3E}">
        <p14:creationId xmlns:p14="http://schemas.microsoft.com/office/powerpoint/2010/main" val="196670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1409700" y="162224"/>
            <a:ext cx="6324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latin typeface="Tahoma" panose="020B0604030504040204" pitchFamily="34" charset="0"/>
                <a:ea typeface="Tahoma" panose="020B0604030504040204" pitchFamily="34" charset="0"/>
                <a:cs typeface="Tahoma" panose="020B0604030504040204" pitchFamily="34" charset="0"/>
              </a:rPr>
              <a:t>Multiple health hazards</a:t>
            </a:r>
          </a:p>
        </p:txBody>
      </p:sp>
      <p:sp>
        <p:nvSpPr>
          <p:cNvPr id="18435" name="TextBox 5"/>
          <p:cNvSpPr txBox="1">
            <a:spLocks noChangeArrowheads="1"/>
          </p:cNvSpPr>
          <p:nvPr/>
        </p:nvSpPr>
        <p:spPr bwMode="auto">
          <a:xfrm>
            <a:off x="266700" y="922481"/>
            <a:ext cx="8610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solidFill>
                  <a:srgbClr val="4A88D2"/>
                </a:solidFill>
                <a:latin typeface="Tahoma" panose="020B0604030504040204" pitchFamily="34" charset="0"/>
                <a:ea typeface="Tahoma" panose="020B0604030504040204" pitchFamily="34" charset="0"/>
                <a:cs typeface="Tahoma" panose="020B0604030504040204" pitchFamily="34" charset="0"/>
              </a:rPr>
              <a:t>In some cases, workers can be exposed to several health hazards at the same time or on the same worksite over time.</a:t>
            </a:r>
          </a:p>
        </p:txBody>
      </p:sp>
      <p:sp>
        <p:nvSpPr>
          <p:cNvPr id="18436" name="TextBox 6"/>
          <p:cNvSpPr txBox="1">
            <a:spLocks noChangeArrowheads="1"/>
          </p:cNvSpPr>
          <p:nvPr/>
        </p:nvSpPr>
        <p:spPr bwMode="auto">
          <a:xfrm>
            <a:off x="1676400" y="5473244"/>
            <a:ext cx="5715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solidFill>
                  <a:srgbClr val="4A88D2"/>
                </a:solidFill>
                <a:latin typeface="Tahoma" panose="020B0604030504040204" pitchFamily="34" charset="0"/>
                <a:ea typeface="Tahoma" panose="020B0604030504040204" pitchFamily="34" charset="0"/>
                <a:cs typeface="Tahoma" panose="020B0604030504040204" pitchFamily="34" charset="0"/>
              </a:rPr>
              <a:t>This worker is simultaneously exposed to noise, silica dust, </a:t>
            </a:r>
            <a:r>
              <a:rPr lang="en-US" sz="2000" dirty="0" smtClean="0">
                <a:solidFill>
                  <a:srgbClr val="4A88D2"/>
                </a:solidFill>
                <a:latin typeface="Tahoma" panose="020B0604030504040204" pitchFamily="34" charset="0"/>
                <a:ea typeface="Tahoma" panose="020B0604030504040204" pitchFamily="34" charset="0"/>
                <a:cs typeface="Tahoma" panose="020B0604030504040204" pitchFamily="34" charset="0"/>
              </a:rPr>
              <a:t>vibration, </a:t>
            </a:r>
            <a:r>
              <a:rPr lang="en-US" sz="2000" dirty="0">
                <a:solidFill>
                  <a:srgbClr val="4A88D2"/>
                </a:solidFill>
                <a:latin typeface="Tahoma" panose="020B0604030504040204" pitchFamily="34" charset="0"/>
                <a:ea typeface="Tahoma" panose="020B0604030504040204" pitchFamily="34" charset="0"/>
                <a:cs typeface="Tahoma" panose="020B0604030504040204" pitchFamily="34" charset="0"/>
              </a:rPr>
              <a:t>and ergonomic hazards.</a:t>
            </a:r>
          </a:p>
        </p:txBody>
      </p:sp>
      <p:grpSp>
        <p:nvGrpSpPr>
          <p:cNvPr id="2" name="Group 1"/>
          <p:cNvGrpSpPr/>
          <p:nvPr/>
        </p:nvGrpSpPr>
        <p:grpSpPr>
          <a:xfrm>
            <a:off x="2590800" y="1676400"/>
            <a:ext cx="3962400" cy="3856270"/>
            <a:chOff x="2590800" y="1600200"/>
            <a:chExt cx="3962400" cy="3856270"/>
          </a:xfrm>
        </p:grpSpPr>
        <p:pic>
          <p:nvPicPr>
            <p:cNvPr id="18434" name="Picture 21" descr="drillingno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0200"/>
              <a:ext cx="3962400" cy="3640826"/>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689350" y="5241026"/>
              <a:ext cx="17653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grpSp>
    </p:spTree>
    <p:extLst>
      <p:ext uri="{BB962C8B-B14F-4D97-AF65-F5344CB8AC3E}">
        <p14:creationId xmlns:p14="http://schemas.microsoft.com/office/powerpoint/2010/main" val="353604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447800"/>
            <a:ext cx="8229600" cy="3048000"/>
          </a:xfrm>
        </p:spPr>
        <p:txBody>
          <a:bodyPr>
            <a:normAutofit lnSpcReduction="10000"/>
          </a:bodyPr>
          <a:lstStyle/>
          <a:p>
            <a:pPr marL="457200" indent="-457200">
              <a:buFont typeface="+mj-lt"/>
              <a:buAutoNum type="arabicPeriod"/>
            </a:pPr>
            <a:r>
              <a:rPr lang="en-US" dirty="0" smtClean="0"/>
              <a:t>Which of the following is a common type of health hazard:</a:t>
            </a:r>
            <a:endParaRPr lang="en-US" dirty="0"/>
          </a:p>
          <a:p>
            <a:pPr marL="914400" lvl="1" indent="-514350">
              <a:buFont typeface="+mj-lt"/>
              <a:buAutoNum type="alphaLcPeriod"/>
            </a:pPr>
            <a:r>
              <a:rPr lang="en-US" dirty="0" smtClean="0"/>
              <a:t>Chemical hazards</a:t>
            </a:r>
            <a:endParaRPr lang="en-US" dirty="0"/>
          </a:p>
          <a:p>
            <a:pPr marL="914400" lvl="1" indent="-514350">
              <a:buFont typeface="+mj-lt"/>
              <a:buAutoNum type="alphaLcPeriod"/>
            </a:pPr>
            <a:r>
              <a:rPr lang="en-US" dirty="0" smtClean="0"/>
              <a:t>Economic hazards</a:t>
            </a:r>
          </a:p>
          <a:p>
            <a:pPr marL="914400" lvl="1" indent="-514350">
              <a:buFont typeface="+mj-lt"/>
              <a:buAutoNum type="alphaLcPeriod"/>
            </a:pPr>
            <a:r>
              <a:rPr lang="en-US" dirty="0" smtClean="0"/>
              <a:t>Electrical hazards</a:t>
            </a:r>
            <a:endParaRPr lang="en-US" dirty="0"/>
          </a:p>
          <a:p>
            <a:pPr marL="914400" lvl="1" indent="-514350">
              <a:buFont typeface="+mj-lt"/>
              <a:buAutoNum type="alphaLcPeriod"/>
            </a:pPr>
            <a:r>
              <a:rPr lang="en-US" dirty="0" smtClean="0"/>
              <a:t>Fall hazards</a:t>
            </a:r>
            <a:endParaRPr lang="en-US" dirty="0"/>
          </a:p>
        </p:txBody>
      </p:sp>
      <p:sp>
        <p:nvSpPr>
          <p:cNvPr id="7" name="Content Placeholder 2"/>
          <p:cNvSpPr txBox="1">
            <a:spLocks/>
          </p:cNvSpPr>
          <p:nvPr/>
        </p:nvSpPr>
        <p:spPr>
          <a:xfrm>
            <a:off x="457200" y="4404236"/>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endParaRPr lang="en-US" sz="3200" b="1" dirty="0" smtClean="0"/>
          </a:p>
          <a:p>
            <a:pPr marL="114300" lvl="1" indent="0" algn="ctr">
              <a:buNone/>
            </a:pPr>
            <a:r>
              <a:rPr lang="en-US" sz="3200" b="1" dirty="0"/>
              <a:t>a</a:t>
            </a:r>
            <a:r>
              <a:rPr lang="en-US" sz="3200" b="1" dirty="0" smtClean="0"/>
              <a:t>. Chemical hazards</a:t>
            </a:r>
            <a:endParaRPr lang="en-US" sz="3200" b="1" dirty="0"/>
          </a:p>
        </p:txBody>
      </p:sp>
    </p:spTree>
    <p:extLst>
      <p:ext uri="{BB962C8B-B14F-4D97-AF65-F5344CB8AC3E}">
        <p14:creationId xmlns:p14="http://schemas.microsoft.com/office/powerpoint/2010/main" val="18563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447800"/>
            <a:ext cx="8229600" cy="3048000"/>
          </a:xfrm>
        </p:spPr>
        <p:txBody>
          <a:bodyPr>
            <a:normAutofit lnSpcReduction="10000"/>
          </a:bodyPr>
          <a:lstStyle/>
          <a:p>
            <a:pPr marL="514350" indent="-514350">
              <a:buFont typeface="+mj-lt"/>
              <a:buAutoNum type="arabicPeriod" startAt="2"/>
            </a:pPr>
            <a:r>
              <a:rPr lang="en-US" dirty="0" smtClean="0"/>
              <a:t>Which of the following is an example of a physical </a:t>
            </a:r>
            <a:r>
              <a:rPr lang="en-US" dirty="0"/>
              <a:t>health </a:t>
            </a:r>
            <a:r>
              <a:rPr lang="en-US" dirty="0" smtClean="0"/>
              <a:t>hazard:</a:t>
            </a:r>
            <a:endParaRPr lang="en-US" dirty="0"/>
          </a:p>
          <a:p>
            <a:pPr marL="914400" lvl="1" indent="-514350">
              <a:buFont typeface="+mj-lt"/>
              <a:buAutoNum type="alphaLcPeriod"/>
            </a:pPr>
            <a:r>
              <a:rPr lang="en-US" dirty="0" smtClean="0"/>
              <a:t>Asbestos</a:t>
            </a:r>
            <a:endParaRPr lang="en-US" dirty="0"/>
          </a:p>
          <a:p>
            <a:pPr marL="914400" lvl="1" indent="-514350">
              <a:buFont typeface="+mj-lt"/>
              <a:buAutoNum type="alphaLcPeriod"/>
            </a:pPr>
            <a:r>
              <a:rPr lang="en-US" dirty="0" smtClean="0"/>
              <a:t>Noise</a:t>
            </a:r>
          </a:p>
          <a:p>
            <a:pPr marL="914400" lvl="1" indent="-514350">
              <a:buFont typeface="+mj-lt"/>
              <a:buAutoNum type="alphaLcPeriod"/>
            </a:pPr>
            <a:r>
              <a:rPr lang="en-US" dirty="0" smtClean="0"/>
              <a:t>Silica</a:t>
            </a:r>
            <a:endParaRPr lang="en-US" dirty="0"/>
          </a:p>
          <a:p>
            <a:pPr marL="914400" lvl="1" indent="-514350">
              <a:buFont typeface="+mj-lt"/>
              <a:buAutoNum type="alphaLcPeriod"/>
            </a:pPr>
            <a:r>
              <a:rPr lang="en-US" dirty="0" smtClean="0"/>
              <a:t>Lead</a:t>
            </a:r>
            <a:endParaRPr lang="en-US" dirty="0"/>
          </a:p>
        </p:txBody>
      </p:sp>
      <p:sp>
        <p:nvSpPr>
          <p:cNvPr id="7" name="Content Placeholder 2"/>
          <p:cNvSpPr txBox="1">
            <a:spLocks/>
          </p:cNvSpPr>
          <p:nvPr/>
        </p:nvSpPr>
        <p:spPr>
          <a:xfrm>
            <a:off x="457200" y="4404236"/>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endParaRPr lang="en-US" sz="3200" b="1" dirty="0" smtClean="0"/>
          </a:p>
          <a:p>
            <a:pPr marL="114300" lvl="1" indent="0" algn="ctr">
              <a:buNone/>
            </a:pPr>
            <a:r>
              <a:rPr lang="en-US" sz="3200" b="1" dirty="0"/>
              <a:t>b</a:t>
            </a:r>
            <a:r>
              <a:rPr lang="en-US" sz="3200" b="1" dirty="0" smtClean="0"/>
              <a:t>. Noise</a:t>
            </a:r>
            <a:endParaRPr lang="en-US" sz="3200" b="1" dirty="0"/>
          </a:p>
        </p:txBody>
      </p:sp>
      <p:sp>
        <p:nvSpPr>
          <p:cNvPr id="8" name="TextBox 7"/>
          <p:cNvSpPr txBox="1"/>
          <p:nvPr/>
        </p:nvSpPr>
        <p:spPr>
          <a:xfrm>
            <a:off x="-228600" y="4876800"/>
            <a:ext cx="7772400" cy="369332"/>
          </a:xfrm>
          <a:prstGeom prst="rect">
            <a:avLst/>
          </a:prstGeom>
          <a:noFill/>
        </p:spPr>
        <p:txBody>
          <a:bodyPr wrap="square" rtlCol="0">
            <a:spAutoFit/>
          </a:bodyPr>
          <a:lstStyle/>
          <a:p>
            <a:pPr marL="400050" lvl="1" algn="ct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833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447800"/>
            <a:ext cx="8229600" cy="3048000"/>
          </a:xfrm>
        </p:spPr>
        <p:txBody>
          <a:bodyPr>
            <a:normAutofit fontScale="92500"/>
          </a:bodyPr>
          <a:lstStyle/>
          <a:p>
            <a:pPr marL="514350" indent="-514350">
              <a:buFont typeface="+mj-lt"/>
              <a:buAutoNum type="arabicPeriod" startAt="3"/>
            </a:pPr>
            <a:r>
              <a:rPr lang="en-US" dirty="0" smtClean="0"/>
              <a:t>Which is an appropriate engineering control for protection against </a:t>
            </a:r>
            <a:r>
              <a:rPr lang="en-US" smtClean="0"/>
              <a:t>noise exposures:</a:t>
            </a:r>
            <a:endParaRPr lang="en-US" dirty="0"/>
          </a:p>
          <a:p>
            <a:pPr marL="914400" lvl="1" indent="-514350">
              <a:buFont typeface="+mj-lt"/>
              <a:buAutoNum type="alphaLcPeriod"/>
            </a:pPr>
            <a:r>
              <a:rPr lang="en-US" dirty="0" smtClean="0"/>
              <a:t>Audiograms</a:t>
            </a:r>
            <a:endParaRPr lang="en-US" dirty="0"/>
          </a:p>
          <a:p>
            <a:pPr marL="914400" lvl="1" indent="-514350">
              <a:buFont typeface="+mj-lt"/>
              <a:buAutoNum type="alphaLcPeriod"/>
            </a:pPr>
            <a:r>
              <a:rPr lang="en-US" dirty="0" smtClean="0"/>
              <a:t>Earplugs</a:t>
            </a:r>
            <a:endParaRPr lang="en-US" dirty="0"/>
          </a:p>
          <a:p>
            <a:pPr marL="914400" lvl="1" indent="-514350">
              <a:buFont typeface="+mj-lt"/>
              <a:buAutoNum type="alphaLcPeriod"/>
            </a:pPr>
            <a:r>
              <a:rPr lang="en-US" dirty="0" smtClean="0"/>
              <a:t>Increasing distance between source</a:t>
            </a:r>
          </a:p>
          <a:p>
            <a:pPr marL="914400" lvl="1" indent="-514350">
              <a:buFont typeface="+mj-lt"/>
              <a:buAutoNum type="alphaLcPeriod"/>
            </a:pPr>
            <a:r>
              <a:rPr lang="en-US" dirty="0"/>
              <a:t>Constructing sound barriers</a:t>
            </a:r>
          </a:p>
          <a:p>
            <a:pPr marL="914400" lvl="1" indent="-514350">
              <a:buFont typeface="+mj-lt"/>
              <a:buAutoNum type="alphaLcPeriod"/>
            </a:pPr>
            <a:endParaRPr lang="en-US" dirty="0"/>
          </a:p>
        </p:txBody>
      </p:sp>
      <p:sp>
        <p:nvSpPr>
          <p:cNvPr id="7" name="Content Placeholder 2"/>
          <p:cNvSpPr txBox="1">
            <a:spLocks/>
          </p:cNvSpPr>
          <p:nvPr/>
        </p:nvSpPr>
        <p:spPr>
          <a:xfrm>
            <a:off x="457200" y="4404236"/>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endParaRPr lang="en-US" sz="3200" b="1" dirty="0" smtClean="0"/>
          </a:p>
          <a:p>
            <a:pPr marL="400050" lvl="1" indent="0">
              <a:buNone/>
            </a:pPr>
            <a:r>
              <a:rPr lang="en-US" sz="3200" b="1" dirty="0" smtClean="0"/>
              <a:t>	d. </a:t>
            </a:r>
            <a:r>
              <a:rPr lang="en-US" sz="3200" b="1" dirty="0"/>
              <a:t>Constructing sound barriers</a:t>
            </a:r>
          </a:p>
        </p:txBody>
      </p:sp>
      <p:sp>
        <p:nvSpPr>
          <p:cNvPr id="8" name="TextBox 7"/>
          <p:cNvSpPr txBox="1"/>
          <p:nvPr/>
        </p:nvSpPr>
        <p:spPr>
          <a:xfrm>
            <a:off x="1361831" y="4876800"/>
            <a:ext cx="7772400" cy="369332"/>
          </a:xfrm>
          <a:prstGeom prst="rect">
            <a:avLst/>
          </a:prstGeom>
          <a:noFill/>
        </p:spPr>
        <p:txBody>
          <a:bodyPr wrap="square" rtlCol="0">
            <a:spAutoFit/>
          </a:bodyPr>
          <a:lstStyle/>
          <a:p>
            <a:pPr marL="400050" lvl="1" algn="ct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991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295400"/>
            <a:ext cx="7772400" cy="3798332"/>
          </a:xfrm>
        </p:spPr>
        <p:txBody>
          <a:bodyPr>
            <a:normAutofit fontScale="92500"/>
          </a:bodyPr>
          <a:lstStyle/>
          <a:p>
            <a:pPr marL="514350" indent="-514350">
              <a:buFont typeface="+mj-lt"/>
              <a:buAutoNum type="arabicPeriod" startAt="4"/>
            </a:pPr>
            <a:r>
              <a:rPr lang="en-US" dirty="0" smtClean="0"/>
              <a:t>Which is a requirement of the employer:</a:t>
            </a:r>
            <a:endParaRPr lang="en-US" dirty="0"/>
          </a:p>
          <a:p>
            <a:pPr marL="914400" lvl="1" indent="-514350">
              <a:buFont typeface="+mj-lt"/>
              <a:buAutoNum type="alphaLcPeriod"/>
            </a:pPr>
            <a:r>
              <a:rPr lang="en-US" dirty="0" smtClean="0"/>
              <a:t>Determine if workers’ exposures exceed OSHA PELs</a:t>
            </a:r>
            <a:endParaRPr lang="en-US" dirty="0"/>
          </a:p>
          <a:p>
            <a:pPr marL="914400" lvl="1" indent="-514350">
              <a:buFont typeface="+mj-lt"/>
              <a:buAutoNum type="alphaLcPeriod"/>
            </a:pPr>
            <a:r>
              <a:rPr lang="en-US" dirty="0" smtClean="0"/>
              <a:t>Perform medical evaluations on all employees</a:t>
            </a:r>
            <a:endParaRPr lang="en-US" dirty="0"/>
          </a:p>
          <a:p>
            <a:pPr marL="914400" lvl="1" indent="-514350">
              <a:buFont typeface="+mj-lt"/>
              <a:buAutoNum type="alphaLcPeriod"/>
            </a:pPr>
            <a:r>
              <a:rPr lang="en-US" dirty="0" smtClean="0"/>
              <a:t>Develop silica training programs for all employees</a:t>
            </a:r>
            <a:endParaRPr lang="en-US" dirty="0"/>
          </a:p>
          <a:p>
            <a:pPr marL="914400" lvl="1" indent="-514350">
              <a:buFont typeface="+mj-lt"/>
              <a:buAutoNum type="alphaLcPeriod"/>
            </a:pPr>
            <a:r>
              <a:rPr lang="en-US" dirty="0" smtClean="0"/>
              <a:t>Provide all workers with safety toe protective footwear</a:t>
            </a:r>
            <a:endParaRPr lang="en-US" dirty="0"/>
          </a:p>
        </p:txBody>
      </p:sp>
      <p:sp>
        <p:nvSpPr>
          <p:cNvPr id="7" name="Content Placeholder 2"/>
          <p:cNvSpPr txBox="1">
            <a:spLocks/>
          </p:cNvSpPr>
          <p:nvPr/>
        </p:nvSpPr>
        <p:spPr>
          <a:xfrm>
            <a:off x="1447800" y="4770783"/>
            <a:ext cx="6096000" cy="122742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endParaRPr lang="en-US" sz="3200" dirty="0" smtClean="0"/>
          </a:p>
          <a:p>
            <a:pPr marL="114300" lvl="1" indent="0">
              <a:buNone/>
            </a:pPr>
            <a:r>
              <a:rPr lang="en-US" sz="3200" b="1" dirty="0"/>
              <a:t>a</a:t>
            </a:r>
            <a:r>
              <a:rPr lang="en-US" sz="3200" b="1" dirty="0" smtClean="0"/>
              <a:t>. </a:t>
            </a:r>
            <a:r>
              <a:rPr lang="en-US" sz="3200" b="1" dirty="0"/>
              <a:t>Determine </a:t>
            </a:r>
            <a:r>
              <a:rPr lang="en-US" sz="3200" b="1" dirty="0" smtClean="0"/>
              <a:t>if workers </a:t>
            </a:r>
            <a:r>
              <a:rPr lang="en-US" sz="3200" b="1" dirty="0"/>
              <a:t>exposures exceed OSHA PELs</a:t>
            </a:r>
          </a:p>
          <a:p>
            <a:pPr marL="114300" lvl="1" indent="0" algn="ctr">
              <a:buNone/>
            </a:pPr>
            <a:endParaRPr lang="en-US" sz="3200" dirty="0"/>
          </a:p>
        </p:txBody>
      </p:sp>
    </p:spTree>
    <p:extLst>
      <p:ext uri="{BB962C8B-B14F-4D97-AF65-F5344CB8AC3E}">
        <p14:creationId xmlns:p14="http://schemas.microsoft.com/office/powerpoint/2010/main" val="20242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69975"/>
          </a:xfrm>
        </p:spPr>
        <p:txBody>
          <a:bodyPr>
            <a:normAutofit fontScale="90000"/>
          </a:bodyPr>
          <a:lstStyle/>
          <a:p>
            <a:r>
              <a:rPr lang="en-US" dirty="0" smtClean="0">
                <a:latin typeface="Tahoma" panose="020B0604030504040204" pitchFamily="34" charset="0"/>
                <a:ea typeface="Tahoma" panose="020B0604030504040204" pitchFamily="34" charset="0"/>
                <a:cs typeface="Tahoma" panose="020B0604030504040204" pitchFamily="34" charset="0"/>
              </a:rPr>
              <a:t>Health Hazards in Construction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371600" y="3540406"/>
            <a:ext cx="6400800" cy="8382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Questions?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5954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762000" y="1295401"/>
            <a:ext cx="8001000" cy="3962400"/>
          </a:xfrm>
        </p:spPr>
        <p:txBody>
          <a:bodyPr>
            <a:normAutofit/>
          </a:bodyPr>
          <a:lstStyle/>
          <a:p>
            <a:pPr marL="457200" indent="-457200">
              <a:buFont typeface="+mj-lt"/>
              <a:buAutoNum type="arabicPeriod"/>
            </a:pPr>
            <a:r>
              <a:rPr lang="en-US" sz="2800" dirty="0" smtClean="0"/>
              <a:t>Identify common health hazards.</a:t>
            </a:r>
          </a:p>
          <a:p>
            <a:pPr marL="0" indent="0">
              <a:buNone/>
            </a:pPr>
            <a:endParaRPr lang="en-US" sz="1200" b="1" dirty="0" smtClean="0"/>
          </a:p>
          <a:p>
            <a:pPr marL="457200" indent="-457200">
              <a:buFont typeface="+mj-lt"/>
              <a:buAutoNum type="arabicPeriod" startAt="2"/>
            </a:pPr>
            <a:r>
              <a:rPr lang="en-US" sz="2800" dirty="0" smtClean="0"/>
              <a:t>Describe types of common health hazards.</a:t>
            </a:r>
          </a:p>
          <a:p>
            <a:pPr marL="0" indent="0">
              <a:buNone/>
            </a:pPr>
            <a:endParaRPr lang="en-US" sz="1200" dirty="0" smtClean="0"/>
          </a:p>
          <a:p>
            <a:pPr marL="457200" indent="-457200">
              <a:buFont typeface="+mj-lt"/>
              <a:buAutoNum type="arabicPeriod" startAt="3"/>
            </a:pPr>
            <a:r>
              <a:rPr lang="en-US" sz="2800" dirty="0" smtClean="0"/>
              <a:t>Apply health hazard protection methods.</a:t>
            </a:r>
          </a:p>
          <a:p>
            <a:pPr marL="0" indent="0">
              <a:buNone/>
            </a:pPr>
            <a:endParaRPr lang="en-US" sz="1200" dirty="0" smtClean="0"/>
          </a:p>
          <a:p>
            <a:pPr marL="457200" indent="-457200">
              <a:buFont typeface="+mj-lt"/>
              <a:buAutoNum type="arabicPeriod" startAt="4"/>
            </a:pPr>
            <a:r>
              <a:rPr lang="en-US" sz="2800" dirty="0" smtClean="0"/>
              <a:t>Recognize employer requirements to protect workers from health hazards in construction, including hazards communication program.</a:t>
            </a:r>
          </a:p>
        </p:txBody>
      </p:sp>
    </p:spTree>
    <p:extLst>
      <p:ext uri="{BB962C8B-B14F-4D97-AF65-F5344CB8AC3E}">
        <p14:creationId xmlns:p14="http://schemas.microsoft.com/office/powerpoint/2010/main" val="69254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Health Hazards</a:t>
            </a:r>
            <a:endParaRPr lang="en-US" dirty="0"/>
          </a:p>
        </p:txBody>
      </p:sp>
      <p:sp>
        <p:nvSpPr>
          <p:cNvPr id="10" name="TextBox 9"/>
          <p:cNvSpPr txBox="1"/>
          <p:nvPr/>
        </p:nvSpPr>
        <p:spPr>
          <a:xfrm>
            <a:off x="1691122" y="3286133"/>
            <a:ext cx="17653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
        <p:nvSpPr>
          <p:cNvPr id="16" name="TextBox 15"/>
          <p:cNvSpPr txBox="1"/>
          <p:nvPr/>
        </p:nvSpPr>
        <p:spPr>
          <a:xfrm>
            <a:off x="1332207" y="1035606"/>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Chemical</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5320261" y="1034926"/>
            <a:ext cx="24745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Physical</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5143500" y="3286133"/>
            <a:ext cx="2819400" cy="215444"/>
          </a:xfrm>
          <a:prstGeom prst="rect">
            <a:avLst/>
          </a:prstGeom>
          <a:noFill/>
        </p:spPr>
        <p:txBody>
          <a:bodyPr wrap="square" rtlCol="0">
            <a:spAutoFit/>
          </a:bodyPr>
          <a:lstStyle/>
          <a:p>
            <a:pPr algn="ctr"/>
            <a:r>
              <a:rPr lang="en-US" sz="800" dirty="0"/>
              <a:t>Source: </a:t>
            </a:r>
            <a:r>
              <a:rPr lang="en-US" sz="800" dirty="0" smtClean="0"/>
              <a:t>OSHA</a:t>
            </a:r>
          </a:p>
        </p:txBody>
      </p:sp>
      <p:sp>
        <p:nvSpPr>
          <p:cNvPr id="21" name="TextBox 20"/>
          <p:cNvSpPr txBox="1"/>
          <p:nvPr/>
        </p:nvSpPr>
        <p:spPr>
          <a:xfrm>
            <a:off x="1332207" y="3717021"/>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Biological</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691122" y="5956385"/>
            <a:ext cx="17653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813" y="4098345"/>
            <a:ext cx="2834640" cy="1891237"/>
          </a:xfrm>
          <a:prstGeom prst="rect">
            <a:avLst/>
          </a:prstGeom>
          <a:ln w="12700">
            <a:solidFill>
              <a:schemeClr val="tx1"/>
            </a:solidFill>
          </a:ln>
        </p:spPr>
      </p:pic>
      <p:sp>
        <p:nvSpPr>
          <p:cNvPr id="26" name="TextBox 25"/>
          <p:cNvSpPr txBox="1"/>
          <p:nvPr/>
        </p:nvSpPr>
        <p:spPr>
          <a:xfrm>
            <a:off x="5311635" y="3717021"/>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Ergonomic</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5135880" y="5956385"/>
            <a:ext cx="2834640" cy="215444"/>
          </a:xfrm>
          <a:prstGeom prst="rect">
            <a:avLst/>
          </a:prstGeom>
          <a:noFill/>
        </p:spPr>
        <p:txBody>
          <a:bodyPr wrap="square" rtlCol="0">
            <a:spAutoFit/>
          </a:bodyPr>
          <a:lstStyle/>
          <a:p>
            <a:pPr algn="ctr"/>
            <a:r>
              <a:rPr lang="en-US" sz="800" dirty="0"/>
              <a:t>Source: </a:t>
            </a:r>
            <a:r>
              <a:rPr lang="en-US" sz="800" dirty="0" smtClean="0"/>
              <a:t>Arlosvaldo</a:t>
            </a:r>
            <a:r>
              <a:rPr lang="en-US" sz="800" dirty="0"/>
              <a:t> Gonzáfoles</a:t>
            </a:r>
            <a:r>
              <a:rPr lang="en-US" sz="800" dirty="0" smtClean="0"/>
              <a:t> (Flickr.com)</a:t>
            </a:r>
            <a:endParaRPr lang="en-US" sz="800" dirty="0"/>
          </a:p>
        </p:txBody>
      </p:sp>
      <p:pic>
        <p:nvPicPr>
          <p:cNvPr id="7" name="Picture 6"/>
          <p:cNvPicPr>
            <a:picLocks/>
          </p:cNvPicPr>
          <p:nvPr/>
        </p:nvPicPr>
        <p:blipFill>
          <a:blip r:embed="rId4"/>
          <a:stretch>
            <a:fillRect/>
          </a:stretch>
        </p:blipFill>
        <p:spPr>
          <a:xfrm>
            <a:off x="1156452" y="1436707"/>
            <a:ext cx="2834640" cy="1892808"/>
          </a:xfrm>
          <a:prstGeom prst="rect">
            <a:avLst/>
          </a:prstGeom>
          <a:ln w="12700">
            <a:solidFill>
              <a:schemeClr val="tx1"/>
            </a:solidFill>
          </a:ln>
        </p:spPr>
      </p:pic>
      <p:pic>
        <p:nvPicPr>
          <p:cNvPr id="20" name="Picture 2" descr="ilco"/>
          <p:cNvPicPr>
            <a:picLocks noChangeArrowheads="1"/>
          </p:cNvPicPr>
          <p:nvPr/>
        </p:nvPicPr>
        <p:blipFill>
          <a:blip r:embed="rId5">
            <a:extLst>
              <a:ext uri="{28A0092B-C50C-407E-A947-70E740481C1C}">
                <a14:useLocalDpi xmlns:a14="http://schemas.microsoft.com/office/drawing/2010/main" val="0"/>
              </a:ext>
            </a:extLst>
          </a:blip>
          <a:srcRect r="66"/>
          <a:stretch>
            <a:fillRect/>
          </a:stretch>
        </p:blipFill>
        <p:spPr bwMode="auto">
          <a:xfrm>
            <a:off x="5147813" y="1423344"/>
            <a:ext cx="2834640" cy="189280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4" name="Picture 23"/>
          <p:cNvPicPr>
            <a:picLocks/>
          </p:cNvPicPr>
          <p:nvPr/>
        </p:nvPicPr>
        <p:blipFill>
          <a:blip r:embed="rId6"/>
          <a:stretch>
            <a:fillRect/>
          </a:stretch>
        </p:blipFill>
        <p:spPr>
          <a:xfrm>
            <a:off x="1156452" y="4098345"/>
            <a:ext cx="2834640" cy="1892808"/>
          </a:xfrm>
          <a:prstGeom prst="rect">
            <a:avLst/>
          </a:prstGeom>
          <a:ln w="12700">
            <a:solidFill>
              <a:schemeClr val="tx1"/>
            </a:solidFill>
          </a:ln>
        </p:spPr>
      </p:pic>
    </p:spTree>
    <p:extLst>
      <p:ext uri="{BB962C8B-B14F-4D97-AF65-F5344CB8AC3E}">
        <p14:creationId xmlns:p14="http://schemas.microsoft.com/office/powerpoint/2010/main" val="97347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776"/>
            <a:ext cx="8229600" cy="906463"/>
          </a:xfrm>
        </p:spPr>
        <p:txBody>
          <a:bodyPr>
            <a:normAutofit fontScale="90000"/>
          </a:bodyPr>
          <a:lstStyle/>
          <a:p>
            <a:r>
              <a:rPr lang="en-US" dirty="0" smtClean="0"/>
              <a:t>Common Ways Workers Encounter Chemical Hazards</a:t>
            </a:r>
            <a:endParaRPr lang="en-US" dirty="0"/>
          </a:p>
        </p:txBody>
      </p:sp>
      <p:sp>
        <p:nvSpPr>
          <p:cNvPr id="3" name="Content Placeholder 2"/>
          <p:cNvSpPr>
            <a:spLocks noGrp="1"/>
          </p:cNvSpPr>
          <p:nvPr>
            <p:ph idx="1"/>
          </p:nvPr>
        </p:nvSpPr>
        <p:spPr>
          <a:xfrm>
            <a:off x="457200" y="1221943"/>
            <a:ext cx="8229600" cy="4983163"/>
          </a:xfrm>
        </p:spPr>
        <p:txBody>
          <a:bodyPr/>
          <a:lstStyle/>
          <a:p>
            <a:endParaRPr lang="en-US" sz="800" dirty="0" smtClean="0"/>
          </a:p>
          <a:p>
            <a:r>
              <a:rPr lang="en-US" sz="2700" dirty="0" smtClean="0"/>
              <a:t>Solids</a:t>
            </a:r>
          </a:p>
          <a:p>
            <a:r>
              <a:rPr lang="en-US" sz="2700" dirty="0" smtClean="0"/>
              <a:t>Liquids</a:t>
            </a:r>
          </a:p>
          <a:p>
            <a:r>
              <a:rPr lang="en-US" sz="2700" dirty="0" smtClean="0"/>
              <a:t>Gases </a:t>
            </a:r>
            <a:r>
              <a:rPr lang="en-US" sz="2700" dirty="0"/>
              <a:t>and vapors</a:t>
            </a:r>
          </a:p>
          <a:p>
            <a:r>
              <a:rPr lang="en-US" sz="2700" dirty="0" smtClean="0"/>
              <a:t>Aerosols</a:t>
            </a:r>
          </a:p>
          <a:p>
            <a:pPr lvl="1"/>
            <a:r>
              <a:rPr lang="en-US" sz="2000" dirty="0" smtClean="0"/>
              <a:t>Dust, Mist, Fumes</a:t>
            </a:r>
          </a:p>
        </p:txBody>
      </p:sp>
      <p:sp>
        <p:nvSpPr>
          <p:cNvPr id="32" name="TextBox 31"/>
          <p:cNvSpPr txBox="1"/>
          <p:nvPr/>
        </p:nvSpPr>
        <p:spPr>
          <a:xfrm>
            <a:off x="6506466" y="1425772"/>
            <a:ext cx="2270561" cy="342427"/>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Asbestos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6601302" y="5983204"/>
            <a:ext cx="1822357" cy="218951"/>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
        <p:nvSpPr>
          <p:cNvPr id="33" name="TextBox 32"/>
          <p:cNvSpPr txBox="1"/>
          <p:nvPr/>
        </p:nvSpPr>
        <p:spPr>
          <a:xfrm>
            <a:off x="6263022" y="3955723"/>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Lead</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3375152" y="3955723"/>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Silica</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3682618" y="5988638"/>
            <a:ext cx="1782794" cy="213517"/>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37" name="Picture 3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977299" y="1786742"/>
            <a:ext cx="2260844" cy="1828800"/>
          </a:xfrm>
          <a:prstGeom prst="rect">
            <a:avLst/>
          </a:prstGeom>
          <a:ln w="12700">
            <a:solidFill>
              <a:schemeClr val="tx1"/>
            </a:solidFill>
          </a:ln>
        </p:spPr>
      </p:pic>
      <p:sp>
        <p:nvSpPr>
          <p:cNvPr id="40" name="TextBox 39"/>
          <p:cNvSpPr txBox="1"/>
          <p:nvPr/>
        </p:nvSpPr>
        <p:spPr>
          <a:xfrm>
            <a:off x="3872671" y="1409049"/>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Welding Fumes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3977299" y="3583812"/>
            <a:ext cx="2358467" cy="215444"/>
          </a:xfrm>
          <a:prstGeom prst="rect">
            <a:avLst/>
          </a:prstGeom>
          <a:noFill/>
        </p:spPr>
        <p:txBody>
          <a:bodyPr wrap="square" rtlCol="0">
            <a:spAutoFit/>
          </a:bodyPr>
          <a:lstStyle/>
          <a:p>
            <a:pPr algn="ctr"/>
            <a:r>
              <a:rPr lang="en-US" sz="800" dirty="0"/>
              <a:t>Source: </a:t>
            </a:r>
            <a:r>
              <a:rPr lang="en-US" sz="800" dirty="0" smtClean="0"/>
              <a:t>U.S. Navy</a:t>
            </a:r>
            <a:endParaRPr lang="en-US" sz="800" dirty="0"/>
          </a:p>
        </p:txBody>
      </p:sp>
      <p:sp>
        <p:nvSpPr>
          <p:cNvPr id="46" name="TextBox 45"/>
          <p:cNvSpPr txBox="1"/>
          <p:nvPr/>
        </p:nvSpPr>
        <p:spPr>
          <a:xfrm>
            <a:off x="443335" y="3955723"/>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Spraying Chemicals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7" name="TextBox 46"/>
          <p:cNvSpPr txBox="1"/>
          <p:nvPr/>
        </p:nvSpPr>
        <p:spPr>
          <a:xfrm>
            <a:off x="805606" y="5983204"/>
            <a:ext cx="17653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27" name="Picture 7" descr="asbestosremovalworkers.jpg"/>
          <p:cNvPicPr>
            <a:picLocks/>
          </p:cNvPicPr>
          <p:nvPr>
            <p:custDataLst>
              <p:tags r:id="rId1"/>
            </p:custDataLst>
          </p:nvPr>
        </p:nvPicPr>
        <p:blipFill>
          <a:blip r:embed="rId5">
            <a:extLst>
              <a:ext uri="{28A0092B-C50C-407E-A947-70E740481C1C}">
                <a14:useLocalDpi xmlns:a14="http://schemas.microsoft.com/office/drawing/2010/main" val="0"/>
              </a:ext>
            </a:extLst>
          </a:blip>
          <a:srcRect b="-63"/>
          <a:stretch>
            <a:fillRect/>
          </a:stretch>
        </p:blipFill>
        <p:spPr bwMode="auto">
          <a:xfrm>
            <a:off x="6512463" y="1791184"/>
            <a:ext cx="2258568" cy="18288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6759096" y="3567677"/>
            <a:ext cx="17653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29" name="Picture 14" descr="leadpaintremoval2.jpg"/>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6238143" y="4348338"/>
            <a:ext cx="2532888" cy="1664208"/>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0" name="Picture 8" descr="S:\WP\Earles\POWERPNT\Picture Library\Silica in Const39.jpg"/>
          <p:cNvPicPr>
            <a:picLocks noChangeArrowheads="1"/>
          </p:cNvPicPr>
          <p:nvPr/>
        </p:nvPicPr>
        <p:blipFill>
          <a:blip r:embed="rId7">
            <a:extLst>
              <a:ext uri="{28A0092B-C50C-407E-A947-70E740481C1C}">
                <a14:useLocalDpi xmlns:a14="http://schemas.microsoft.com/office/drawing/2010/main" val="0"/>
              </a:ext>
            </a:extLst>
          </a:blip>
          <a:srcRect r="35"/>
          <a:stretch>
            <a:fillRect/>
          </a:stretch>
        </p:blipFill>
        <p:spPr bwMode="auto">
          <a:xfrm>
            <a:off x="3330704" y="4348338"/>
            <a:ext cx="2532888" cy="1664208"/>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4" name="Picture 13"/>
          <p:cNvPicPr>
            <a:picLocks/>
          </p:cNvPicPr>
          <p:nvPr/>
        </p:nvPicPr>
        <p:blipFill>
          <a:blip r:embed="rId8"/>
          <a:stretch>
            <a:fillRect/>
          </a:stretch>
        </p:blipFill>
        <p:spPr>
          <a:xfrm>
            <a:off x="423265" y="4348338"/>
            <a:ext cx="2532888" cy="1664208"/>
          </a:xfrm>
          <a:prstGeom prst="rect">
            <a:avLst/>
          </a:prstGeom>
          <a:ln w="12700">
            <a:solidFill>
              <a:schemeClr val="tx1"/>
            </a:solidFill>
          </a:ln>
        </p:spPr>
      </p:pic>
    </p:spTree>
    <p:extLst>
      <p:ext uri="{BB962C8B-B14F-4D97-AF65-F5344CB8AC3E}">
        <p14:creationId xmlns:p14="http://schemas.microsoft.com/office/powerpoint/2010/main" val="925780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Chemical Exposure</a:t>
            </a:r>
          </a:p>
        </p:txBody>
      </p:sp>
      <p:graphicFrame>
        <p:nvGraphicFramePr>
          <p:cNvPr id="13" name="Content Placeholder 12"/>
          <p:cNvGraphicFramePr>
            <a:graphicFrameLocks noGrp="1"/>
          </p:cNvGraphicFramePr>
          <p:nvPr>
            <p:ph idx="1"/>
            <p:extLst/>
          </p:nvPr>
        </p:nvGraphicFramePr>
        <p:xfrm>
          <a:off x="457200" y="1371600"/>
          <a:ext cx="8229600" cy="1706880"/>
        </p:xfrm>
        <a:graphic>
          <a:graphicData uri="http://schemas.openxmlformats.org/drawingml/2006/table">
            <a:tbl>
              <a:tblPr firstRow="1" bandRow="1">
                <a:tableStyleId>{5C22544A-7EE6-4342-B048-85BDC9FD1C3A}</a:tableStyleId>
              </a:tblPr>
              <a:tblGrid>
                <a:gridCol w="2743200"/>
                <a:gridCol w="2743200"/>
                <a:gridCol w="2743200"/>
              </a:tblGrid>
              <a:tr h="370840">
                <a:tc gridSpan="3">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Health</a:t>
                      </a:r>
                      <a:r>
                        <a:rPr lang="en-US" sz="2800" baseline="0" dirty="0" smtClean="0">
                          <a:latin typeface="Tahoma" panose="020B0604030504040204" pitchFamily="34" charset="0"/>
                          <a:ea typeface="Tahoma" panose="020B0604030504040204" pitchFamily="34" charset="0"/>
                          <a:cs typeface="Tahoma" panose="020B0604030504040204" pitchFamily="34" charset="0"/>
                        </a:rPr>
                        <a:t> Problems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A88D2"/>
                    </a:solidFill>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Heart Ailments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Lung</a:t>
                      </a:r>
                      <a:r>
                        <a:rPr lang="en-US" sz="2000" baseline="0" dirty="0" smtClean="0">
                          <a:latin typeface="Tahoma" panose="020B0604030504040204" pitchFamily="34" charset="0"/>
                          <a:ea typeface="Tahoma" panose="020B0604030504040204" pitchFamily="34" charset="0"/>
                          <a:cs typeface="Tahoma" panose="020B0604030504040204" pitchFamily="34" charset="0"/>
                        </a:rPr>
                        <a:t> Damage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Sterility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CNS</a:t>
                      </a:r>
                      <a:r>
                        <a:rPr lang="en-US" sz="2000" baseline="0" dirty="0" smtClean="0">
                          <a:latin typeface="Tahoma" panose="020B0604030504040204" pitchFamily="34" charset="0"/>
                          <a:ea typeface="Tahoma" panose="020B0604030504040204" pitchFamily="34" charset="0"/>
                          <a:cs typeface="Tahoma" panose="020B0604030504040204" pitchFamily="34" charset="0"/>
                        </a:rPr>
                        <a:t> Damage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Kidney Damage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Burns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Liver Damage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Rashes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2" name="Group 11"/>
          <p:cNvGrpSpPr/>
          <p:nvPr/>
        </p:nvGrpSpPr>
        <p:grpSpPr>
          <a:xfrm>
            <a:off x="1157113" y="3505200"/>
            <a:ext cx="6829774" cy="2466651"/>
            <a:chOff x="1156452" y="1034926"/>
            <a:chExt cx="6829774" cy="2466651"/>
          </a:xfrm>
        </p:grpSpPr>
        <p:sp>
          <p:nvSpPr>
            <p:cNvPr id="18" name="TextBox 17"/>
            <p:cNvSpPr txBox="1"/>
            <p:nvPr/>
          </p:nvSpPr>
          <p:spPr>
            <a:xfrm>
              <a:off x="5320261" y="1034926"/>
              <a:ext cx="24745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Explosion</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5143500" y="3286133"/>
              <a:ext cx="2819400" cy="215444"/>
            </a:xfrm>
            <a:prstGeom prst="rect">
              <a:avLst/>
            </a:prstGeom>
            <a:noFill/>
          </p:spPr>
          <p:txBody>
            <a:bodyPr wrap="square" rtlCol="0">
              <a:spAutoFit/>
            </a:bodyPr>
            <a:lstStyle/>
            <a:p>
              <a:pPr algn="ctr"/>
              <a:r>
                <a:rPr lang="en-US" sz="800" dirty="0"/>
                <a:t>Source: </a:t>
              </a:r>
              <a:r>
                <a:rPr lang="en-US" sz="800" dirty="0" smtClean="0"/>
                <a:t>Jonathan Perera (Flickr.com)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5880" y="1435036"/>
              <a:ext cx="2850346" cy="1892808"/>
            </a:xfrm>
            <a:prstGeom prst="rect">
              <a:avLst/>
            </a:prstGeom>
            <a:ln w="12700">
              <a:solidFill>
                <a:schemeClr val="tx1"/>
              </a:solidFill>
            </a:ln>
          </p:spPr>
        </p:pic>
        <p:grpSp>
          <p:nvGrpSpPr>
            <p:cNvPr id="11" name="Group 10"/>
            <p:cNvGrpSpPr/>
            <p:nvPr/>
          </p:nvGrpSpPr>
          <p:grpSpPr>
            <a:xfrm>
              <a:off x="1156452" y="1034926"/>
              <a:ext cx="2834640" cy="2466651"/>
              <a:chOff x="1156452" y="1034926"/>
              <a:chExt cx="2834640" cy="2466651"/>
            </a:xfrm>
          </p:grpSpPr>
          <p:sp>
            <p:nvSpPr>
              <p:cNvPr id="10" name="TextBox 9"/>
              <p:cNvSpPr txBox="1"/>
              <p:nvPr/>
            </p:nvSpPr>
            <p:spPr>
              <a:xfrm>
                <a:off x="1156452" y="3286133"/>
                <a:ext cx="2834640" cy="215444"/>
              </a:xfrm>
              <a:prstGeom prst="rect">
                <a:avLst/>
              </a:prstGeom>
              <a:noFill/>
            </p:spPr>
            <p:txBody>
              <a:bodyPr wrap="square" rtlCol="0">
                <a:spAutoFit/>
              </a:bodyPr>
              <a:lstStyle/>
              <a:p>
                <a:pPr algn="ctr"/>
                <a:r>
                  <a:rPr lang="en-US" sz="800" dirty="0"/>
                  <a:t>Source: </a:t>
                </a:r>
                <a:r>
                  <a:rPr lang="en-US" sz="800" dirty="0" smtClean="0"/>
                  <a:t>Virginie Moerenhout (Flickr.com)</a:t>
                </a:r>
                <a:endParaRPr lang="en-US" sz="800" dirty="0"/>
              </a:p>
            </p:txBody>
          </p:sp>
          <p:sp>
            <p:nvSpPr>
              <p:cNvPr id="16" name="TextBox 15"/>
              <p:cNvSpPr txBox="1"/>
              <p:nvPr/>
            </p:nvSpPr>
            <p:spPr>
              <a:xfrm>
                <a:off x="1332207" y="1034926"/>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Fire</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452" y="1434384"/>
                <a:ext cx="2834640" cy="1895666"/>
              </a:xfrm>
              <a:prstGeom prst="rect">
                <a:avLst/>
              </a:prstGeom>
              <a:ln w="12700">
                <a:solidFill>
                  <a:schemeClr val="tx1"/>
                </a:solidFill>
              </a:ln>
            </p:spPr>
          </p:pic>
        </p:grpSp>
      </p:grpSp>
      <p:sp>
        <p:nvSpPr>
          <p:cNvPr id="5" name="Rectangle 4"/>
          <p:cNvSpPr/>
          <p:nvPr/>
        </p:nvSpPr>
        <p:spPr>
          <a:xfrm>
            <a:off x="457200" y="3200400"/>
            <a:ext cx="5723291" cy="461665"/>
          </a:xfrm>
          <a:prstGeom prst="rect">
            <a:avLst/>
          </a:prstGeom>
        </p:spPr>
        <p:txBody>
          <a:bodyPr wrap="none">
            <a:spAutoFit/>
          </a:bodyPr>
          <a:lstStyle/>
          <a:p>
            <a:r>
              <a:rPr lang="en-US" sz="2400" dirty="0" smtClean="0"/>
              <a:t>May </a:t>
            </a:r>
            <a:r>
              <a:rPr lang="en-US" sz="2400" dirty="0"/>
              <a:t>pose risk of fire and explosion </a:t>
            </a:r>
            <a:r>
              <a:rPr lang="en-US" sz="2400" dirty="0" smtClean="0"/>
              <a:t>hazards:</a:t>
            </a:r>
            <a:endParaRPr lang="en-US" sz="2400" dirty="0"/>
          </a:p>
        </p:txBody>
      </p:sp>
      <p:sp>
        <p:nvSpPr>
          <p:cNvPr id="6" name="Rectangle 5"/>
          <p:cNvSpPr/>
          <p:nvPr/>
        </p:nvSpPr>
        <p:spPr>
          <a:xfrm>
            <a:off x="457200" y="838200"/>
            <a:ext cx="7772400" cy="461665"/>
          </a:xfrm>
          <a:prstGeom prst="rect">
            <a:avLst/>
          </a:prstGeom>
        </p:spPr>
        <p:txBody>
          <a:bodyPr wrap="square">
            <a:spAutoFit/>
          </a:bodyPr>
          <a:lstStyle/>
          <a:p>
            <a:r>
              <a:rPr lang="en-US" sz="2400" dirty="0"/>
              <a:t>May put workers at risk of developing health </a:t>
            </a:r>
            <a:r>
              <a:rPr lang="en-US" sz="2400" dirty="0" smtClean="0"/>
              <a:t>problems:</a:t>
            </a:r>
            <a:endParaRPr lang="en-US" sz="2400" dirty="0"/>
          </a:p>
        </p:txBody>
      </p:sp>
    </p:spTree>
    <p:extLst>
      <p:ext uri="{BB962C8B-B14F-4D97-AF65-F5344CB8AC3E}">
        <p14:creationId xmlns:p14="http://schemas.microsoft.com/office/powerpoint/2010/main" val="1664825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nvPr>
        </p:nvGraphicFramePr>
        <p:xfrm>
          <a:off x="2286000" y="5366470"/>
          <a:ext cx="6705600" cy="426720"/>
        </p:xfrm>
        <a:graphic>
          <a:graphicData uri="http://schemas.openxmlformats.org/drawingml/2006/table">
            <a:tbl>
              <a:tblPr firstRow="1" bandRow="1">
                <a:tableStyleId>{5C22544A-7EE6-4342-B048-85BDC9FD1C3A}</a:tableStyleId>
              </a:tblPr>
              <a:tblGrid>
                <a:gridCol w="2104990"/>
                <a:gridCol w="4600610"/>
              </a:tblGrid>
              <a:tr h="370840">
                <a:tc>
                  <a:txBody>
                    <a:bodyPr/>
                    <a:lstStyle/>
                    <a:p>
                      <a:pPr algn="r"/>
                      <a:r>
                        <a:rPr lang="en-US" sz="2200" dirty="0" smtClean="0">
                          <a:solidFill>
                            <a:srgbClr val="4A88D2"/>
                          </a:solidFill>
                          <a:latin typeface="Tahoma" panose="020B0604030504040204" pitchFamily="34" charset="0"/>
                          <a:ea typeface="Tahoma" panose="020B0604030504040204" pitchFamily="34" charset="0"/>
                          <a:cs typeface="Tahoma" panose="020B0604030504040204" pitchFamily="34" charset="0"/>
                        </a:rPr>
                        <a:t>Injection:</a:t>
                      </a:r>
                      <a:endParaRPr lang="en-US" sz="220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Punctures through skin</a:t>
                      </a:r>
                    </a:p>
                  </a:txBody>
                  <a:tcPr anchor="ctr">
                    <a:solidFill>
                      <a:schemeClr val="bg1"/>
                    </a:solidFill>
                  </a:tcPr>
                </a:tc>
              </a:tr>
            </a:tbl>
          </a:graphicData>
        </a:graphic>
      </p:graphicFrame>
      <p:graphicFrame>
        <p:nvGraphicFramePr>
          <p:cNvPr id="26" name="Table 25"/>
          <p:cNvGraphicFramePr>
            <a:graphicFrameLocks noGrp="1"/>
          </p:cNvGraphicFramePr>
          <p:nvPr>
            <p:extLst/>
          </p:nvPr>
        </p:nvGraphicFramePr>
        <p:xfrm>
          <a:off x="2286000" y="4266744"/>
          <a:ext cx="6705600" cy="426720"/>
        </p:xfrm>
        <a:graphic>
          <a:graphicData uri="http://schemas.openxmlformats.org/drawingml/2006/table">
            <a:tbl>
              <a:tblPr firstRow="1" bandRow="1">
                <a:tableStyleId>{5C22544A-7EE6-4342-B048-85BDC9FD1C3A}</a:tableStyleId>
              </a:tblPr>
              <a:tblGrid>
                <a:gridCol w="2104990"/>
                <a:gridCol w="4600610"/>
              </a:tblGrid>
              <a:tr h="370840">
                <a:tc>
                  <a:txBody>
                    <a:bodyPr/>
                    <a:lstStyle/>
                    <a:p>
                      <a:pPr algn="r"/>
                      <a:r>
                        <a:rPr lang="en-US" sz="2200" dirty="0" smtClean="0">
                          <a:solidFill>
                            <a:srgbClr val="4A88D2"/>
                          </a:solidFill>
                          <a:latin typeface="Tahoma" panose="020B0604030504040204" pitchFamily="34" charset="0"/>
                          <a:ea typeface="Tahoma" panose="020B0604030504040204" pitchFamily="34" charset="0"/>
                          <a:cs typeface="Tahoma" panose="020B0604030504040204" pitchFamily="34" charset="0"/>
                        </a:rPr>
                        <a:t>Absorption:</a:t>
                      </a:r>
                      <a:endParaRPr lang="en-US" sz="220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Drawn</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through skin or eye surface</a:t>
                      </a:r>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r>
            </a:tbl>
          </a:graphicData>
        </a:graphic>
      </p:graphicFrame>
      <p:sp>
        <p:nvSpPr>
          <p:cNvPr id="2" name="Title 1"/>
          <p:cNvSpPr>
            <a:spLocks noGrp="1"/>
          </p:cNvSpPr>
          <p:nvPr>
            <p:ph type="title"/>
          </p:nvPr>
        </p:nvSpPr>
        <p:spPr/>
        <p:txBody>
          <a:bodyPr/>
          <a:lstStyle/>
          <a:p>
            <a:r>
              <a:rPr lang="en-US" dirty="0" smtClean="0"/>
              <a:t>Routes of Entry</a:t>
            </a:r>
            <a:endParaRPr lang="en-US" dirty="0"/>
          </a:p>
        </p:txBody>
      </p:sp>
      <p:pic>
        <p:nvPicPr>
          <p:cNvPr id="7" name="Content Placeholder 6"/>
          <p:cNvPicPr>
            <a:picLocks noGrp="1" noChangeAspect="1"/>
          </p:cNvPicPr>
          <p:nvPr>
            <p:ph idx="1"/>
          </p:nvPr>
        </p:nvPicPr>
        <p:blipFill>
          <a:blip r:embed="rId3"/>
          <a:stretch>
            <a:fillRect/>
          </a:stretch>
        </p:blipFill>
        <p:spPr>
          <a:xfrm>
            <a:off x="685798" y="1335539"/>
            <a:ext cx="1447800" cy="1093528"/>
          </a:xfrm>
          <a:prstGeom prst="rect">
            <a:avLst/>
          </a:prstGeom>
          <a:ln w="12700">
            <a:solidFill>
              <a:schemeClr val="tx1"/>
            </a:solidFill>
          </a:ln>
        </p:spPr>
      </p:pic>
      <p:pic>
        <p:nvPicPr>
          <p:cNvPr id="8" name="Picture 7"/>
          <p:cNvPicPr>
            <a:picLocks noChangeAspect="1"/>
          </p:cNvPicPr>
          <p:nvPr/>
        </p:nvPicPr>
        <p:blipFill>
          <a:blip r:embed="rId4"/>
          <a:stretch>
            <a:fillRect/>
          </a:stretch>
        </p:blipFill>
        <p:spPr>
          <a:xfrm>
            <a:off x="685798" y="2742579"/>
            <a:ext cx="1452472" cy="1098827"/>
          </a:xfrm>
          <a:prstGeom prst="rect">
            <a:avLst/>
          </a:prstGeom>
          <a:solidFill>
            <a:schemeClr val="bg1"/>
          </a:solidFill>
          <a:ln w="12700">
            <a:solidFill>
              <a:schemeClr val="tx1"/>
            </a:solidFill>
          </a:ln>
        </p:spPr>
      </p:pic>
      <p:pic>
        <p:nvPicPr>
          <p:cNvPr id="13" name="Picture 12"/>
          <p:cNvPicPr>
            <a:picLocks noChangeAspect="1"/>
          </p:cNvPicPr>
          <p:nvPr/>
        </p:nvPicPr>
        <p:blipFill>
          <a:blip r:embed="rId5"/>
          <a:stretch>
            <a:fillRect/>
          </a:stretch>
        </p:blipFill>
        <p:spPr>
          <a:xfrm>
            <a:off x="476248" y="4117862"/>
            <a:ext cx="1885950" cy="742013"/>
          </a:xfrm>
          <a:prstGeom prst="rect">
            <a:avLst/>
          </a:prstGeom>
          <a:ln w="12700">
            <a:solidFill>
              <a:schemeClr val="tx1"/>
            </a:solidFill>
          </a:ln>
        </p:spPr>
      </p:pic>
      <p:sp>
        <p:nvSpPr>
          <p:cNvPr id="19" name="TextBox 18"/>
          <p:cNvSpPr txBox="1"/>
          <p:nvPr/>
        </p:nvSpPr>
        <p:spPr>
          <a:xfrm>
            <a:off x="230466" y="2396696"/>
            <a:ext cx="2358467"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
        <p:nvSpPr>
          <p:cNvPr id="20" name="TextBox 19"/>
          <p:cNvSpPr txBox="1"/>
          <p:nvPr/>
        </p:nvSpPr>
        <p:spPr>
          <a:xfrm>
            <a:off x="238123" y="3779487"/>
            <a:ext cx="2358467"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
        <p:nvSpPr>
          <p:cNvPr id="21" name="TextBox 20"/>
          <p:cNvSpPr txBox="1"/>
          <p:nvPr/>
        </p:nvSpPr>
        <p:spPr>
          <a:xfrm>
            <a:off x="230464" y="4816395"/>
            <a:ext cx="2358467"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graphicFrame>
        <p:nvGraphicFramePr>
          <p:cNvPr id="22" name="Table 21"/>
          <p:cNvGraphicFramePr>
            <a:graphicFrameLocks noGrp="1"/>
          </p:cNvGraphicFramePr>
          <p:nvPr>
            <p:extLst/>
          </p:nvPr>
        </p:nvGraphicFramePr>
        <p:xfrm>
          <a:off x="2302070" y="1715746"/>
          <a:ext cx="6629399" cy="426720"/>
        </p:xfrm>
        <a:graphic>
          <a:graphicData uri="http://schemas.openxmlformats.org/drawingml/2006/table">
            <a:tbl>
              <a:tblPr firstRow="1" bandRow="1">
                <a:tableStyleId>{5C22544A-7EE6-4342-B048-85BDC9FD1C3A}</a:tableStyleId>
              </a:tblPr>
              <a:tblGrid>
                <a:gridCol w="2081069"/>
                <a:gridCol w="4548330"/>
              </a:tblGrid>
              <a:tr h="370840">
                <a:tc>
                  <a:txBody>
                    <a:bodyPr/>
                    <a:lstStyle/>
                    <a:p>
                      <a:pPr algn="r"/>
                      <a:r>
                        <a:rPr lang="en-US" sz="2200" dirty="0" smtClean="0">
                          <a:solidFill>
                            <a:srgbClr val="4A88D2"/>
                          </a:solidFill>
                          <a:latin typeface="Tahoma" panose="020B0604030504040204" pitchFamily="34" charset="0"/>
                          <a:ea typeface="Tahoma" panose="020B0604030504040204" pitchFamily="34" charset="0"/>
                          <a:cs typeface="Tahoma" panose="020B0604030504040204" pitchFamily="34" charset="0"/>
                        </a:rPr>
                        <a:t>Inhalation:</a:t>
                      </a:r>
                      <a:endParaRPr lang="en-US" sz="220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Breathed in (Most common route)</a:t>
                      </a:r>
                      <a:endParaRPr lang="en-US" sz="2000" dirty="0" smtClean="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r>
            </a:tbl>
          </a:graphicData>
        </a:graphic>
      </p:graphicFrame>
      <p:graphicFrame>
        <p:nvGraphicFramePr>
          <p:cNvPr id="25" name="Table 24"/>
          <p:cNvGraphicFramePr>
            <a:graphicFrameLocks noGrp="1"/>
          </p:cNvGraphicFramePr>
          <p:nvPr>
            <p:extLst/>
          </p:nvPr>
        </p:nvGraphicFramePr>
        <p:xfrm>
          <a:off x="2302070" y="3081495"/>
          <a:ext cx="6629399" cy="426720"/>
        </p:xfrm>
        <a:graphic>
          <a:graphicData uri="http://schemas.openxmlformats.org/drawingml/2006/table">
            <a:tbl>
              <a:tblPr firstRow="1" bandRow="1">
                <a:tableStyleId>{5C22544A-7EE6-4342-B048-85BDC9FD1C3A}</a:tableStyleId>
              </a:tblPr>
              <a:tblGrid>
                <a:gridCol w="2081069"/>
                <a:gridCol w="4548330"/>
              </a:tblGrid>
              <a:tr h="370840">
                <a:tc>
                  <a:txBody>
                    <a:bodyPr/>
                    <a:lstStyle/>
                    <a:p>
                      <a:pPr algn="r"/>
                      <a:r>
                        <a:rPr lang="en-US" sz="2200" dirty="0" smtClean="0">
                          <a:solidFill>
                            <a:srgbClr val="4A88D2"/>
                          </a:solidFill>
                          <a:latin typeface="Tahoma" panose="020B0604030504040204" pitchFamily="34" charset="0"/>
                          <a:ea typeface="Tahoma" panose="020B0604030504040204" pitchFamily="34" charset="0"/>
                          <a:cs typeface="Tahoma" panose="020B0604030504040204" pitchFamily="34" charset="0"/>
                        </a:rPr>
                        <a:t>Ingestion:</a:t>
                      </a:r>
                      <a:endParaRPr lang="en-US" sz="220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Swallowing via eating or drinking</a:t>
                      </a:r>
                    </a:p>
                  </a:txBody>
                  <a:tcPr anchor="ctr">
                    <a:solidFill>
                      <a:schemeClr val="bg1"/>
                    </a:solidFill>
                  </a:tcPr>
                </a:tc>
              </a:tr>
            </a:tbl>
          </a:graphicData>
        </a:graphic>
      </p:graphicFrame>
      <p:cxnSp>
        <p:nvCxnSpPr>
          <p:cNvPr id="30" name="Straight Connector 29"/>
          <p:cNvCxnSpPr/>
          <p:nvPr/>
        </p:nvCxnSpPr>
        <p:spPr>
          <a:xfrm flipH="1">
            <a:off x="0" y="2624302"/>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0" y="4014216"/>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0" y="1219200"/>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5031839"/>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a:stretch>
            <a:fillRect/>
          </a:stretch>
        </p:blipFill>
        <p:spPr>
          <a:xfrm>
            <a:off x="532641" y="5150115"/>
            <a:ext cx="1769429" cy="860603"/>
          </a:xfrm>
          <a:prstGeom prst="rect">
            <a:avLst/>
          </a:prstGeom>
          <a:solidFill>
            <a:schemeClr val="bg1"/>
          </a:solidFill>
          <a:ln w="12700">
            <a:solidFill>
              <a:schemeClr val="tx1"/>
            </a:solidFill>
          </a:ln>
        </p:spPr>
      </p:pic>
      <p:sp>
        <p:nvSpPr>
          <p:cNvPr id="23" name="TextBox 22"/>
          <p:cNvSpPr txBox="1"/>
          <p:nvPr/>
        </p:nvSpPr>
        <p:spPr>
          <a:xfrm>
            <a:off x="230463" y="5967021"/>
            <a:ext cx="2358467" cy="215444"/>
          </a:xfrm>
          <a:prstGeom prst="rect">
            <a:avLst/>
          </a:prstGeom>
          <a:noFill/>
        </p:spPr>
        <p:txBody>
          <a:bodyPr wrap="square" rtlCol="0">
            <a:spAutoFit/>
          </a:bodyPr>
          <a:lstStyle/>
          <a:p>
            <a:pPr algn="ctr"/>
            <a:r>
              <a:rPr lang="en-US" sz="800" dirty="0"/>
              <a:t>Source: </a:t>
            </a:r>
            <a:r>
              <a:rPr lang="en-US" sz="800" dirty="0" smtClean="0"/>
              <a:t>CDC</a:t>
            </a:r>
            <a:endParaRPr lang="en-US" sz="800" dirty="0"/>
          </a:p>
        </p:txBody>
      </p:sp>
    </p:spTree>
    <p:extLst>
      <p:ext uri="{BB962C8B-B14F-4D97-AF65-F5344CB8AC3E}">
        <p14:creationId xmlns:p14="http://schemas.microsoft.com/office/powerpoint/2010/main" val="964699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Effects</a:t>
            </a:r>
            <a:endParaRPr lang="en-US" dirty="0"/>
          </a:p>
        </p:txBody>
      </p:sp>
      <p:graphicFrame>
        <p:nvGraphicFramePr>
          <p:cNvPr id="7" name="Content Placeholder 6"/>
          <p:cNvGraphicFramePr>
            <a:graphicFrameLocks noGrp="1"/>
          </p:cNvGraphicFramePr>
          <p:nvPr>
            <p:ph idx="1"/>
            <p:extLst/>
          </p:nvPr>
        </p:nvGraphicFramePr>
        <p:xfrm>
          <a:off x="457200" y="1141060"/>
          <a:ext cx="8229600" cy="2529840"/>
        </p:xfrm>
        <a:graphic>
          <a:graphicData uri="http://schemas.openxmlformats.org/drawingml/2006/table">
            <a:tbl>
              <a:tblPr firstRow="1" bandRow="1">
                <a:tableStyleId>{5C22544A-7EE6-4342-B048-85BDC9FD1C3A}</a:tableStyleId>
              </a:tblPr>
              <a:tblGrid>
                <a:gridCol w="1600200"/>
                <a:gridCol w="2133600"/>
                <a:gridCol w="2438400"/>
                <a:gridCol w="2057400"/>
              </a:tblGrid>
              <a:tr h="370840">
                <a:tc gridSpan="2">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Exposure Condition</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Exposure</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Example</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ACUTE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Immediate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Short-term,</a:t>
                      </a:r>
                      <a:r>
                        <a:rPr lang="en-US" sz="2000" baseline="0" dirty="0" smtClean="0">
                          <a:latin typeface="Tahoma" panose="020B0604030504040204" pitchFamily="34" charset="0"/>
                          <a:ea typeface="Tahoma" panose="020B0604030504040204" pitchFamily="34" charset="0"/>
                          <a:cs typeface="Tahoma" panose="020B0604030504040204" pitchFamily="34" charset="0"/>
                        </a:rPr>
                        <a:t> high concentration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a:t>
                      </a:r>
                      <a:r>
                        <a:rPr lang="en-US" sz="2000" baseline="-25000" dirty="0" smtClean="0">
                          <a:latin typeface="Tahoma" panose="020B0604030504040204" pitchFamily="34" charset="0"/>
                          <a:ea typeface="Tahoma" panose="020B0604030504040204" pitchFamily="34" charset="0"/>
                          <a:cs typeface="Tahoma" panose="020B0604030504040204" pitchFamily="34" charset="0"/>
                        </a:rPr>
                        <a:t>2</a:t>
                      </a:r>
                      <a:r>
                        <a:rPr lang="en-US" sz="2000" dirty="0" smtClean="0">
                          <a:latin typeface="Tahoma" panose="020B0604030504040204" pitchFamily="34" charset="0"/>
                          <a:ea typeface="Tahoma" panose="020B0604030504040204" pitchFamily="34" charset="0"/>
                          <a:cs typeface="Tahoma" panose="020B0604030504040204" pitchFamily="34" charset="0"/>
                        </a:rPr>
                        <a:t>S</a:t>
                      </a:r>
                      <a:r>
                        <a:rPr lang="en-US" sz="2000" baseline="0" dirty="0" smtClean="0">
                          <a:latin typeface="Tahoma" panose="020B0604030504040204" pitchFamily="34" charset="0"/>
                          <a:ea typeface="Tahoma" panose="020B0604030504040204" pitchFamily="34" charset="0"/>
                          <a:cs typeface="Tahoma" panose="020B0604030504040204" pitchFamily="34" charset="0"/>
                        </a:rPr>
                        <a:t> exposure within a confined space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CHRONIC</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Delayed;</a:t>
                      </a:r>
                      <a:r>
                        <a:rPr lang="en-US" sz="2000" baseline="0" dirty="0" smtClean="0">
                          <a:latin typeface="Tahoma" panose="020B0604030504040204" pitchFamily="34" charset="0"/>
                          <a:ea typeface="Tahoma" panose="020B0604030504040204" pitchFamily="34" charset="0"/>
                          <a:cs typeface="Tahoma" panose="020B0604030504040204" pitchFamily="34" charset="0"/>
                        </a:rPr>
                        <a:t> generally for years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Continuous</a:t>
                      </a:r>
                      <a:r>
                        <a:rPr lang="en-US" sz="2000" baseline="0" dirty="0" smtClean="0">
                          <a:latin typeface="Tahoma" panose="020B0604030504040204" pitchFamily="34" charset="0"/>
                          <a:ea typeface="Tahoma" panose="020B0604030504040204" pitchFamily="34" charset="0"/>
                          <a:cs typeface="Tahoma" panose="020B0604030504040204" pitchFamily="34" charset="0"/>
                        </a:rPr>
                        <a:t>; for long periods of time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Asbestosis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Content Placeholder 2"/>
          <p:cNvSpPr txBox="1">
            <a:spLocks/>
          </p:cNvSpPr>
          <p:nvPr/>
        </p:nvSpPr>
        <p:spPr>
          <a:xfrm>
            <a:off x="457200" y="1143000"/>
            <a:ext cx="8229600" cy="4983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0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191000"/>
            <a:ext cx="2438400" cy="1626870"/>
          </a:xfrm>
          <a:prstGeom prst="rect">
            <a:avLst/>
          </a:prstGeom>
          <a:ln w="12700">
            <a:solidFill>
              <a:schemeClr val="tx1"/>
            </a:solidFill>
          </a:ln>
        </p:spPr>
      </p:pic>
      <p:sp>
        <p:nvSpPr>
          <p:cNvPr id="10" name="TextBox 9"/>
          <p:cNvSpPr txBox="1"/>
          <p:nvPr/>
        </p:nvSpPr>
        <p:spPr>
          <a:xfrm>
            <a:off x="1403070" y="3822191"/>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Acute</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447800" y="5766486"/>
            <a:ext cx="2438400" cy="215444"/>
          </a:xfrm>
          <a:prstGeom prst="rect">
            <a:avLst/>
          </a:prstGeom>
          <a:noFill/>
        </p:spPr>
        <p:txBody>
          <a:bodyPr wrap="square" rtlCol="0">
            <a:spAutoFit/>
          </a:bodyPr>
          <a:lstStyle/>
          <a:p>
            <a:pPr algn="ctr"/>
            <a:r>
              <a:rPr lang="en-US" sz="800" dirty="0"/>
              <a:t>Source: </a:t>
            </a:r>
            <a:r>
              <a:rPr lang="en-US" sz="800" dirty="0" smtClean="0"/>
              <a:t>U.S. Army Corps of Engineers</a:t>
            </a:r>
            <a:endParaRPr lang="en-US" sz="800" dirty="0"/>
          </a:p>
        </p:txBody>
      </p:sp>
      <p:sp>
        <p:nvSpPr>
          <p:cNvPr id="13" name="TextBox 12"/>
          <p:cNvSpPr txBox="1"/>
          <p:nvPr/>
        </p:nvSpPr>
        <p:spPr>
          <a:xfrm>
            <a:off x="5173741" y="3813584"/>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Chronic</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5196348" y="5770403"/>
            <a:ext cx="24384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3" name="Picture 2"/>
          <p:cNvPicPr>
            <a:picLocks noChangeAspect="1"/>
          </p:cNvPicPr>
          <p:nvPr/>
        </p:nvPicPr>
        <p:blipFill>
          <a:blip r:embed="rId4"/>
          <a:stretch>
            <a:fillRect/>
          </a:stretch>
        </p:blipFill>
        <p:spPr>
          <a:xfrm>
            <a:off x="5638800" y="4191000"/>
            <a:ext cx="1547585" cy="1627632"/>
          </a:xfrm>
          <a:prstGeom prst="rect">
            <a:avLst/>
          </a:prstGeom>
          <a:ln w="12700">
            <a:solidFill>
              <a:schemeClr val="tx1"/>
            </a:solidFill>
          </a:ln>
        </p:spPr>
      </p:pic>
    </p:spTree>
    <p:extLst>
      <p:ext uri="{BB962C8B-B14F-4D97-AF65-F5344CB8AC3E}">
        <p14:creationId xmlns:p14="http://schemas.microsoft.com/office/powerpoint/2010/main" val="331607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Chemical Hazard Protection</a:t>
            </a:r>
            <a:endParaRPr lang="en-US" dirty="0"/>
          </a:p>
        </p:txBody>
      </p:sp>
      <p:grpSp>
        <p:nvGrpSpPr>
          <p:cNvPr id="14" name="Group 13"/>
          <p:cNvGrpSpPr/>
          <p:nvPr/>
        </p:nvGrpSpPr>
        <p:grpSpPr>
          <a:xfrm>
            <a:off x="931252" y="1219200"/>
            <a:ext cx="7281496" cy="4744605"/>
            <a:chOff x="457200" y="1371600"/>
            <a:chExt cx="4429616" cy="3532035"/>
          </a:xfrm>
        </p:grpSpPr>
        <p:sp>
          <p:nvSpPr>
            <p:cNvPr id="9" name="Freeform 8"/>
            <p:cNvSpPr/>
            <p:nvPr/>
          </p:nvSpPr>
          <p:spPr>
            <a:xfrm>
              <a:off x="3113863" y="3490821"/>
              <a:ext cx="885011" cy="706407"/>
            </a:xfrm>
            <a:custGeom>
              <a:avLst/>
              <a:gdLst>
                <a:gd name="connsiteX0" fmla="*/ 0 w 885011"/>
                <a:gd name="connsiteY0" fmla="*/ 117737 h 706407"/>
                <a:gd name="connsiteX1" fmla="*/ 117737 w 885011"/>
                <a:gd name="connsiteY1" fmla="*/ 0 h 706407"/>
                <a:gd name="connsiteX2" fmla="*/ 767274 w 885011"/>
                <a:gd name="connsiteY2" fmla="*/ 0 h 706407"/>
                <a:gd name="connsiteX3" fmla="*/ 885011 w 885011"/>
                <a:gd name="connsiteY3" fmla="*/ 117737 h 706407"/>
                <a:gd name="connsiteX4" fmla="*/ 885011 w 885011"/>
                <a:gd name="connsiteY4" fmla="*/ 588670 h 706407"/>
                <a:gd name="connsiteX5" fmla="*/ 767274 w 885011"/>
                <a:gd name="connsiteY5" fmla="*/ 706407 h 706407"/>
                <a:gd name="connsiteX6" fmla="*/ 117737 w 885011"/>
                <a:gd name="connsiteY6" fmla="*/ 706407 h 706407"/>
                <a:gd name="connsiteX7" fmla="*/ 0 w 885011"/>
                <a:gd name="connsiteY7" fmla="*/ 588670 h 706407"/>
                <a:gd name="connsiteX8" fmla="*/ 0 w 885011"/>
                <a:gd name="connsiteY8" fmla="*/ 117737 h 7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11" h="706407">
                  <a:moveTo>
                    <a:pt x="0" y="117737"/>
                  </a:moveTo>
                  <a:cubicBezTo>
                    <a:pt x="0" y="52713"/>
                    <a:pt x="52713" y="0"/>
                    <a:pt x="117737" y="0"/>
                  </a:cubicBezTo>
                  <a:lnTo>
                    <a:pt x="767274" y="0"/>
                  </a:lnTo>
                  <a:cubicBezTo>
                    <a:pt x="832298" y="0"/>
                    <a:pt x="885011" y="52713"/>
                    <a:pt x="885011" y="117737"/>
                  </a:cubicBezTo>
                  <a:lnTo>
                    <a:pt x="885011" y="588670"/>
                  </a:lnTo>
                  <a:cubicBezTo>
                    <a:pt x="885011" y="653694"/>
                    <a:pt x="832298" y="706407"/>
                    <a:pt x="767274" y="706407"/>
                  </a:cubicBezTo>
                  <a:lnTo>
                    <a:pt x="117737" y="706407"/>
                  </a:lnTo>
                  <a:cubicBezTo>
                    <a:pt x="52713" y="706407"/>
                    <a:pt x="0" y="653694"/>
                    <a:pt x="0" y="588670"/>
                  </a:cubicBezTo>
                  <a:lnTo>
                    <a:pt x="0" y="117737"/>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634" tIns="63059" rIns="91634" bIns="63059" numCol="1" spcCol="1270" anchor="ctr" anchorCtr="0">
              <a:noAutofit/>
            </a:bodyPr>
            <a:lstStyle/>
            <a:p>
              <a:pPr lvl="0" algn="ctr" defTabSz="666750">
                <a:lnSpc>
                  <a:spcPct val="90000"/>
                </a:lnSpc>
                <a:spcBef>
                  <a:spcPct val="0"/>
                </a:spcBef>
                <a:spcAft>
                  <a:spcPct val="35000"/>
                </a:spcAft>
              </a:pPr>
              <a:r>
                <a:rPr lang="en-US" sz="1500" kern="1200" dirty="0" smtClean="0">
                  <a:latin typeface="Tahoma" panose="020B0604030504040204" pitchFamily="34" charset="0"/>
                  <a:ea typeface="Tahoma" panose="020B0604030504040204" pitchFamily="34" charset="0"/>
                  <a:cs typeface="Tahoma" panose="020B0604030504040204" pitchFamily="34" charset="0"/>
                </a:rPr>
                <a:t>Administrative</a:t>
              </a:r>
              <a:endParaRPr lang="en-US" sz="1500" kern="1200" dirty="0">
                <a:latin typeface="Tahoma" panose="020B0604030504040204" pitchFamily="34" charset="0"/>
                <a:ea typeface="Tahoma" panose="020B0604030504040204" pitchFamily="34" charset="0"/>
                <a:cs typeface="Tahoma" panose="020B0604030504040204" pitchFamily="34" charset="0"/>
              </a:endParaRPr>
            </a:p>
          </p:txBody>
        </p:sp>
        <p:sp>
          <p:nvSpPr>
            <p:cNvPr id="10" name="Freeform 9"/>
            <p:cNvSpPr/>
            <p:nvPr/>
          </p:nvSpPr>
          <p:spPr>
            <a:xfrm>
              <a:off x="2228852" y="2784414"/>
              <a:ext cx="885011" cy="706407"/>
            </a:xfrm>
            <a:custGeom>
              <a:avLst/>
              <a:gdLst>
                <a:gd name="connsiteX0" fmla="*/ 0 w 885011"/>
                <a:gd name="connsiteY0" fmla="*/ 117737 h 706407"/>
                <a:gd name="connsiteX1" fmla="*/ 117737 w 885011"/>
                <a:gd name="connsiteY1" fmla="*/ 0 h 706407"/>
                <a:gd name="connsiteX2" fmla="*/ 767274 w 885011"/>
                <a:gd name="connsiteY2" fmla="*/ 0 h 706407"/>
                <a:gd name="connsiteX3" fmla="*/ 885011 w 885011"/>
                <a:gd name="connsiteY3" fmla="*/ 117737 h 706407"/>
                <a:gd name="connsiteX4" fmla="*/ 885011 w 885011"/>
                <a:gd name="connsiteY4" fmla="*/ 588670 h 706407"/>
                <a:gd name="connsiteX5" fmla="*/ 767274 w 885011"/>
                <a:gd name="connsiteY5" fmla="*/ 706407 h 706407"/>
                <a:gd name="connsiteX6" fmla="*/ 117737 w 885011"/>
                <a:gd name="connsiteY6" fmla="*/ 706407 h 706407"/>
                <a:gd name="connsiteX7" fmla="*/ 0 w 885011"/>
                <a:gd name="connsiteY7" fmla="*/ 588670 h 706407"/>
                <a:gd name="connsiteX8" fmla="*/ 0 w 885011"/>
                <a:gd name="connsiteY8" fmla="*/ 117737 h 7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11" h="706407">
                  <a:moveTo>
                    <a:pt x="0" y="117737"/>
                  </a:moveTo>
                  <a:cubicBezTo>
                    <a:pt x="0" y="52713"/>
                    <a:pt x="52713" y="0"/>
                    <a:pt x="117737" y="0"/>
                  </a:cubicBezTo>
                  <a:lnTo>
                    <a:pt x="767274" y="0"/>
                  </a:lnTo>
                  <a:cubicBezTo>
                    <a:pt x="832298" y="0"/>
                    <a:pt x="885011" y="52713"/>
                    <a:pt x="885011" y="117737"/>
                  </a:cubicBezTo>
                  <a:lnTo>
                    <a:pt x="885011" y="588670"/>
                  </a:lnTo>
                  <a:cubicBezTo>
                    <a:pt x="885011" y="653694"/>
                    <a:pt x="832298" y="706407"/>
                    <a:pt x="767274" y="706407"/>
                  </a:cubicBezTo>
                  <a:lnTo>
                    <a:pt x="117737" y="706407"/>
                  </a:lnTo>
                  <a:cubicBezTo>
                    <a:pt x="52713" y="706407"/>
                    <a:pt x="0" y="653694"/>
                    <a:pt x="0" y="588670"/>
                  </a:cubicBezTo>
                  <a:lnTo>
                    <a:pt x="0" y="117737"/>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634" tIns="63059" rIns="91634" bIns="63059" numCol="1" spcCol="1270" anchor="ctr" anchorCtr="0">
              <a:noAutofit/>
            </a:bodyPr>
            <a:lstStyle/>
            <a:p>
              <a:pPr lvl="0" algn="ctr" defTabSz="666750">
                <a:lnSpc>
                  <a:spcPct val="90000"/>
                </a:lnSpc>
                <a:spcBef>
                  <a:spcPct val="0"/>
                </a:spcBef>
                <a:spcAft>
                  <a:spcPct val="35000"/>
                </a:spcAft>
              </a:pPr>
              <a:r>
                <a:rPr lang="en-US" sz="1500" kern="1200" dirty="0" smtClean="0">
                  <a:latin typeface="Tahoma" panose="020B0604030504040204" pitchFamily="34" charset="0"/>
                  <a:ea typeface="Tahoma" panose="020B0604030504040204" pitchFamily="34" charset="0"/>
                  <a:cs typeface="Tahoma" panose="020B0604030504040204" pitchFamily="34" charset="0"/>
                </a:rPr>
                <a:t>Engineering</a:t>
              </a:r>
              <a:endParaRPr lang="en-US" sz="1500" kern="1200" dirty="0">
                <a:latin typeface="Tahoma" panose="020B0604030504040204" pitchFamily="34" charset="0"/>
                <a:ea typeface="Tahoma" panose="020B0604030504040204" pitchFamily="34" charset="0"/>
                <a:cs typeface="Tahoma" panose="020B0604030504040204" pitchFamily="34" charset="0"/>
              </a:endParaRPr>
            </a:p>
          </p:txBody>
        </p:sp>
        <p:sp>
          <p:nvSpPr>
            <p:cNvPr id="11" name="Freeform 10"/>
            <p:cNvSpPr/>
            <p:nvPr/>
          </p:nvSpPr>
          <p:spPr>
            <a:xfrm>
              <a:off x="1342211" y="2078007"/>
              <a:ext cx="885011" cy="706407"/>
            </a:xfrm>
            <a:custGeom>
              <a:avLst/>
              <a:gdLst>
                <a:gd name="connsiteX0" fmla="*/ 0 w 885011"/>
                <a:gd name="connsiteY0" fmla="*/ 117737 h 706407"/>
                <a:gd name="connsiteX1" fmla="*/ 117737 w 885011"/>
                <a:gd name="connsiteY1" fmla="*/ 0 h 706407"/>
                <a:gd name="connsiteX2" fmla="*/ 767274 w 885011"/>
                <a:gd name="connsiteY2" fmla="*/ 0 h 706407"/>
                <a:gd name="connsiteX3" fmla="*/ 885011 w 885011"/>
                <a:gd name="connsiteY3" fmla="*/ 117737 h 706407"/>
                <a:gd name="connsiteX4" fmla="*/ 885011 w 885011"/>
                <a:gd name="connsiteY4" fmla="*/ 588670 h 706407"/>
                <a:gd name="connsiteX5" fmla="*/ 767274 w 885011"/>
                <a:gd name="connsiteY5" fmla="*/ 706407 h 706407"/>
                <a:gd name="connsiteX6" fmla="*/ 117737 w 885011"/>
                <a:gd name="connsiteY6" fmla="*/ 706407 h 706407"/>
                <a:gd name="connsiteX7" fmla="*/ 0 w 885011"/>
                <a:gd name="connsiteY7" fmla="*/ 588670 h 706407"/>
                <a:gd name="connsiteX8" fmla="*/ 0 w 885011"/>
                <a:gd name="connsiteY8" fmla="*/ 117737 h 7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11" h="706407">
                  <a:moveTo>
                    <a:pt x="0" y="117737"/>
                  </a:moveTo>
                  <a:cubicBezTo>
                    <a:pt x="0" y="52713"/>
                    <a:pt x="52713" y="0"/>
                    <a:pt x="117737" y="0"/>
                  </a:cubicBezTo>
                  <a:lnTo>
                    <a:pt x="767274" y="0"/>
                  </a:lnTo>
                  <a:cubicBezTo>
                    <a:pt x="832298" y="0"/>
                    <a:pt x="885011" y="52713"/>
                    <a:pt x="885011" y="117737"/>
                  </a:cubicBezTo>
                  <a:lnTo>
                    <a:pt x="885011" y="588670"/>
                  </a:lnTo>
                  <a:cubicBezTo>
                    <a:pt x="885011" y="653694"/>
                    <a:pt x="832298" y="706407"/>
                    <a:pt x="767274" y="706407"/>
                  </a:cubicBezTo>
                  <a:lnTo>
                    <a:pt x="117737" y="706407"/>
                  </a:lnTo>
                  <a:cubicBezTo>
                    <a:pt x="52713" y="706407"/>
                    <a:pt x="0" y="653694"/>
                    <a:pt x="0" y="588670"/>
                  </a:cubicBezTo>
                  <a:lnTo>
                    <a:pt x="0" y="117737"/>
                  </a:lnTo>
                  <a:close/>
                </a:path>
              </a:pathLst>
            </a:cu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634" tIns="63059" rIns="91634" bIns="63059" numCol="1" spcCol="1270" anchor="ctr" anchorCtr="0">
              <a:noAutofit/>
            </a:bodyPr>
            <a:lstStyle/>
            <a:p>
              <a:pPr lvl="0" algn="ctr" defTabSz="666750">
                <a:lnSpc>
                  <a:spcPct val="90000"/>
                </a:lnSpc>
                <a:spcBef>
                  <a:spcPct val="0"/>
                </a:spcBef>
                <a:spcAft>
                  <a:spcPct val="35000"/>
                </a:spcAft>
              </a:pPr>
              <a:r>
                <a:rPr lang="en-US" sz="1500" kern="1200" dirty="0" smtClean="0">
                  <a:latin typeface="Tahoma" panose="020B0604030504040204" pitchFamily="34" charset="0"/>
                  <a:ea typeface="Tahoma" panose="020B0604030504040204" pitchFamily="34" charset="0"/>
                  <a:cs typeface="Tahoma" panose="020B0604030504040204" pitchFamily="34" charset="0"/>
                </a:rPr>
                <a:t>Substitution</a:t>
              </a:r>
              <a:endParaRPr lang="en-US" sz="1500" kern="1200" dirty="0">
                <a:latin typeface="Tahoma" panose="020B0604030504040204" pitchFamily="34" charset="0"/>
                <a:ea typeface="Tahoma" panose="020B0604030504040204" pitchFamily="34" charset="0"/>
                <a:cs typeface="Tahoma" panose="020B0604030504040204" pitchFamily="34" charset="0"/>
              </a:endParaRPr>
            </a:p>
          </p:txBody>
        </p:sp>
        <p:sp>
          <p:nvSpPr>
            <p:cNvPr id="12" name="Freeform 11"/>
            <p:cNvSpPr/>
            <p:nvPr/>
          </p:nvSpPr>
          <p:spPr>
            <a:xfrm>
              <a:off x="457200" y="1371600"/>
              <a:ext cx="885011" cy="706407"/>
            </a:xfrm>
            <a:custGeom>
              <a:avLst/>
              <a:gdLst>
                <a:gd name="connsiteX0" fmla="*/ 0 w 885011"/>
                <a:gd name="connsiteY0" fmla="*/ 117737 h 706407"/>
                <a:gd name="connsiteX1" fmla="*/ 117737 w 885011"/>
                <a:gd name="connsiteY1" fmla="*/ 0 h 706407"/>
                <a:gd name="connsiteX2" fmla="*/ 767274 w 885011"/>
                <a:gd name="connsiteY2" fmla="*/ 0 h 706407"/>
                <a:gd name="connsiteX3" fmla="*/ 885011 w 885011"/>
                <a:gd name="connsiteY3" fmla="*/ 117737 h 706407"/>
                <a:gd name="connsiteX4" fmla="*/ 885011 w 885011"/>
                <a:gd name="connsiteY4" fmla="*/ 588670 h 706407"/>
                <a:gd name="connsiteX5" fmla="*/ 767274 w 885011"/>
                <a:gd name="connsiteY5" fmla="*/ 706407 h 706407"/>
                <a:gd name="connsiteX6" fmla="*/ 117737 w 885011"/>
                <a:gd name="connsiteY6" fmla="*/ 706407 h 706407"/>
                <a:gd name="connsiteX7" fmla="*/ 0 w 885011"/>
                <a:gd name="connsiteY7" fmla="*/ 588670 h 706407"/>
                <a:gd name="connsiteX8" fmla="*/ 0 w 885011"/>
                <a:gd name="connsiteY8" fmla="*/ 117737 h 7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11" h="706407">
                  <a:moveTo>
                    <a:pt x="0" y="117737"/>
                  </a:moveTo>
                  <a:cubicBezTo>
                    <a:pt x="0" y="52713"/>
                    <a:pt x="52713" y="0"/>
                    <a:pt x="117737" y="0"/>
                  </a:cubicBezTo>
                  <a:lnTo>
                    <a:pt x="767274" y="0"/>
                  </a:lnTo>
                  <a:cubicBezTo>
                    <a:pt x="832298" y="0"/>
                    <a:pt x="885011" y="52713"/>
                    <a:pt x="885011" y="117737"/>
                  </a:cubicBezTo>
                  <a:lnTo>
                    <a:pt x="885011" y="588670"/>
                  </a:lnTo>
                  <a:cubicBezTo>
                    <a:pt x="885011" y="653694"/>
                    <a:pt x="832298" y="706407"/>
                    <a:pt x="767274" y="706407"/>
                  </a:cubicBezTo>
                  <a:lnTo>
                    <a:pt x="117737" y="706407"/>
                  </a:lnTo>
                  <a:cubicBezTo>
                    <a:pt x="52713" y="706407"/>
                    <a:pt x="0" y="653694"/>
                    <a:pt x="0" y="588670"/>
                  </a:cubicBezTo>
                  <a:lnTo>
                    <a:pt x="0" y="117737"/>
                  </a:lnTo>
                  <a:close/>
                </a:path>
              </a:pathLst>
            </a:cu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634" tIns="63059" rIns="91634" bIns="63059" numCol="1" spcCol="1270" anchor="ctr" anchorCtr="0">
              <a:noAutofit/>
            </a:bodyPr>
            <a:lstStyle/>
            <a:p>
              <a:pPr lvl="0" algn="ctr" defTabSz="666750">
                <a:lnSpc>
                  <a:spcPct val="90000"/>
                </a:lnSpc>
                <a:spcBef>
                  <a:spcPct val="0"/>
                </a:spcBef>
                <a:spcAft>
                  <a:spcPct val="35000"/>
                </a:spcAft>
              </a:pPr>
              <a:r>
                <a:rPr lang="en-US" sz="1500" kern="1200" dirty="0" smtClean="0">
                  <a:latin typeface="Tahoma" panose="020B0604030504040204" pitchFamily="34" charset="0"/>
                  <a:ea typeface="Tahoma" panose="020B0604030504040204" pitchFamily="34" charset="0"/>
                  <a:cs typeface="Tahoma" panose="020B0604030504040204" pitchFamily="34" charset="0"/>
                </a:rPr>
                <a:t>Eliminate</a:t>
              </a:r>
              <a:endParaRPr lang="en-US" sz="1500" kern="1200" dirty="0">
                <a:latin typeface="Tahoma" panose="020B0604030504040204" pitchFamily="34" charset="0"/>
                <a:ea typeface="Tahoma" panose="020B0604030504040204" pitchFamily="34" charset="0"/>
                <a:cs typeface="Tahoma" panose="020B0604030504040204" pitchFamily="34" charset="0"/>
              </a:endParaRPr>
            </a:p>
          </p:txBody>
        </p:sp>
        <p:sp>
          <p:nvSpPr>
            <p:cNvPr id="13" name="Freeform 12"/>
            <p:cNvSpPr/>
            <p:nvPr/>
          </p:nvSpPr>
          <p:spPr>
            <a:xfrm>
              <a:off x="4001805" y="4197228"/>
              <a:ext cx="885011" cy="706407"/>
            </a:xfrm>
            <a:custGeom>
              <a:avLst/>
              <a:gdLst>
                <a:gd name="connsiteX0" fmla="*/ 0 w 885011"/>
                <a:gd name="connsiteY0" fmla="*/ 117737 h 706407"/>
                <a:gd name="connsiteX1" fmla="*/ 117737 w 885011"/>
                <a:gd name="connsiteY1" fmla="*/ 0 h 706407"/>
                <a:gd name="connsiteX2" fmla="*/ 767274 w 885011"/>
                <a:gd name="connsiteY2" fmla="*/ 0 h 706407"/>
                <a:gd name="connsiteX3" fmla="*/ 885011 w 885011"/>
                <a:gd name="connsiteY3" fmla="*/ 117737 h 706407"/>
                <a:gd name="connsiteX4" fmla="*/ 885011 w 885011"/>
                <a:gd name="connsiteY4" fmla="*/ 588670 h 706407"/>
                <a:gd name="connsiteX5" fmla="*/ 767274 w 885011"/>
                <a:gd name="connsiteY5" fmla="*/ 706407 h 706407"/>
                <a:gd name="connsiteX6" fmla="*/ 117737 w 885011"/>
                <a:gd name="connsiteY6" fmla="*/ 706407 h 706407"/>
                <a:gd name="connsiteX7" fmla="*/ 0 w 885011"/>
                <a:gd name="connsiteY7" fmla="*/ 588670 h 706407"/>
                <a:gd name="connsiteX8" fmla="*/ 0 w 885011"/>
                <a:gd name="connsiteY8" fmla="*/ 117737 h 7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11" h="706407">
                  <a:moveTo>
                    <a:pt x="0" y="117737"/>
                  </a:moveTo>
                  <a:cubicBezTo>
                    <a:pt x="0" y="52713"/>
                    <a:pt x="52713" y="0"/>
                    <a:pt x="117737" y="0"/>
                  </a:cubicBezTo>
                  <a:lnTo>
                    <a:pt x="767274" y="0"/>
                  </a:lnTo>
                  <a:cubicBezTo>
                    <a:pt x="832298" y="0"/>
                    <a:pt x="885011" y="52713"/>
                    <a:pt x="885011" y="117737"/>
                  </a:cubicBezTo>
                  <a:lnTo>
                    <a:pt x="885011" y="588670"/>
                  </a:lnTo>
                  <a:cubicBezTo>
                    <a:pt x="885011" y="653694"/>
                    <a:pt x="832298" y="706407"/>
                    <a:pt x="767274" y="706407"/>
                  </a:cubicBezTo>
                  <a:lnTo>
                    <a:pt x="117737" y="706407"/>
                  </a:lnTo>
                  <a:cubicBezTo>
                    <a:pt x="52713" y="706407"/>
                    <a:pt x="0" y="653694"/>
                    <a:pt x="0" y="588670"/>
                  </a:cubicBezTo>
                  <a:lnTo>
                    <a:pt x="0" y="117737"/>
                  </a:ln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634" tIns="63059" rIns="91634" bIns="63059" numCol="1" spcCol="1270" anchor="ctr" anchorCtr="0">
              <a:noAutofit/>
            </a:bodyPr>
            <a:lstStyle/>
            <a:p>
              <a:pPr lvl="0" algn="ctr" defTabSz="666750">
                <a:lnSpc>
                  <a:spcPct val="90000"/>
                </a:lnSpc>
                <a:spcBef>
                  <a:spcPct val="0"/>
                </a:spcBef>
                <a:spcAft>
                  <a:spcPct val="35000"/>
                </a:spcAft>
              </a:pPr>
              <a:r>
                <a:rPr lang="en-US" sz="1500" kern="1200" dirty="0" smtClean="0">
                  <a:latin typeface="Tahoma" panose="020B0604030504040204" pitchFamily="34" charset="0"/>
                  <a:ea typeface="Tahoma" panose="020B0604030504040204" pitchFamily="34" charset="0"/>
                  <a:cs typeface="Tahoma" panose="020B0604030504040204" pitchFamily="34" charset="0"/>
                </a:rPr>
                <a:t>PPE</a:t>
              </a:r>
              <a:endParaRPr lang="en-US" sz="15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15" name="Right Arrow 14"/>
          <p:cNvSpPr/>
          <p:nvPr/>
        </p:nvSpPr>
        <p:spPr>
          <a:xfrm>
            <a:off x="931252" y="4803615"/>
            <a:ext cx="2438400" cy="685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3877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2567</TotalTime>
  <Words>2771</Words>
  <Application>Microsoft Office PowerPoint</Application>
  <PresentationFormat>On-screen Show (4:3)</PresentationFormat>
  <Paragraphs>502</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Tahoma</vt:lpstr>
      <vt:lpstr>Verdana</vt:lpstr>
      <vt:lpstr>Wingdings</vt:lpstr>
      <vt:lpstr>1_ppt53C6.tmp</vt:lpstr>
      <vt:lpstr>Health Hazards in Construction</vt:lpstr>
      <vt:lpstr>Health Hazards</vt:lpstr>
      <vt:lpstr>Objectives</vt:lpstr>
      <vt:lpstr>Common Health Hazards</vt:lpstr>
      <vt:lpstr>Common Ways Workers Encounter Chemical Hazards</vt:lpstr>
      <vt:lpstr>Effects of Chemical Exposure</vt:lpstr>
      <vt:lpstr>Routes of Entry</vt:lpstr>
      <vt:lpstr>Health Effects</vt:lpstr>
      <vt:lpstr>Chemical Hazard Protection</vt:lpstr>
      <vt:lpstr>Chemical Hazard Protection</vt:lpstr>
      <vt:lpstr>Physical Hazards in Construction</vt:lpstr>
      <vt:lpstr>Effects of Exposure to Physical Hazards</vt:lpstr>
      <vt:lpstr>Noise</vt:lpstr>
      <vt:lpstr>Protection Against Physical Hazards</vt:lpstr>
      <vt:lpstr>Biological Hazards in Construction</vt:lpstr>
      <vt:lpstr>Effects of Exposure to Biological Hazards</vt:lpstr>
      <vt:lpstr>Protection Against Biological Hazards</vt:lpstr>
      <vt:lpstr>Ergonomic Hazards in Construction</vt:lpstr>
      <vt:lpstr>Effects of Exposure to Ergonomic Hazards</vt:lpstr>
      <vt:lpstr>Protection Against Ergonomic Hazards</vt:lpstr>
      <vt:lpstr>Employer Requirements</vt:lpstr>
      <vt:lpstr>PowerPoint Presentation</vt:lpstr>
      <vt:lpstr>Knowledge Check</vt:lpstr>
      <vt:lpstr>Knowledge Check</vt:lpstr>
      <vt:lpstr>Knowledge Check</vt:lpstr>
      <vt:lpstr>Knowledge Check</vt:lpstr>
      <vt:lpstr>Health Hazards in Construction</vt:lpstr>
    </vt:vector>
  </TitlesOfParts>
  <Company>OTIEC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Mary Jasek</cp:lastModifiedBy>
  <cp:revision>144</cp:revision>
  <cp:lastPrinted>2015-05-20T02:06:11Z</cp:lastPrinted>
  <dcterms:created xsi:type="dcterms:W3CDTF">2009-02-10T20:09:14Z</dcterms:created>
  <dcterms:modified xsi:type="dcterms:W3CDTF">2015-05-20T02:11:41Z</dcterms:modified>
</cp:coreProperties>
</file>