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80" r:id="rId21"/>
    <p:sldId id="274" r:id="rId22"/>
    <p:sldId id="281" r:id="rId23"/>
    <p:sldId id="275" r:id="rId24"/>
    <p:sldId id="276" r:id="rId25"/>
    <p:sldId id="277" r:id="rId26"/>
    <p:sldId id="278" r:id="rId27"/>
  </p:sldIdLst>
  <p:sldSz cx="9144000" cy="6858000" type="screen4x3"/>
  <p:notesSz cx="7315200" cy="96012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74" autoAdjust="0"/>
  </p:normalViewPr>
  <p:slideViewPr>
    <p:cSldViewPr>
      <p:cViewPr>
        <p:scale>
          <a:sx n="61" d="100"/>
          <a:sy n="61" d="100"/>
        </p:scale>
        <p:origin x="-221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6/29/2015</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6/29/2015</a:t>
            </a:fld>
            <a:endParaRPr lang="en-US"/>
          </a:p>
        </p:txBody>
      </p:sp>
      <p:sp>
        <p:nvSpPr>
          <p:cNvPr id="4" name="Slide Image Placeholder 3"/>
          <p:cNvSpPr>
            <a:spLocks noGrp="1" noRot="1" noChangeAspect="1"/>
          </p:cNvSpPr>
          <p:nvPr>
            <p:ph type="sldImg" idx="2"/>
          </p:nvPr>
        </p:nvSpPr>
        <p:spPr>
          <a:xfrm>
            <a:off x="1497012" y="481013"/>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86200"/>
            <a:ext cx="6400800" cy="5233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g)(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sha.gov/pls/oshaweb/owalink.query_links?src_doc_type=STANDARDS&amp;src_unique_file=1926_0451&amp;src_anchor_name=1926.451(g)(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h)(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f)(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e)(9)(i)"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osha.gov/pls/oshaweb/owalink.query_links?src_doc_type=STANDARDS&amp;src_unique_file=1926_0451&amp;src_anchor_name=1926.451(g)(2)" TargetMode="External"/><Relationship Id="rId4" Type="http://schemas.openxmlformats.org/officeDocument/2006/relationships/hyperlink" Target="https://www.osha.gov/pls/oshaweb/owalink.query_links?src_doc_type=STANDARDS&amp;src_unique_file=1926_0451&amp;src_anchor_name=1926.451(f)(7)"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4&amp;src_anchor_name=1926.454(a)"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osha.gov/pls/oshaweb/owalink.query_links?src_doc_type=STANDARDS&amp;src_unique_file=1926_0451&amp;src_anchor_name=1926.451(d)(10)" TargetMode="External"/><Relationship Id="rId4" Type="http://schemas.openxmlformats.org/officeDocument/2006/relationships/hyperlink" Target="https://www.osha.gov/pls/oshaweb/owalink.query_links?src_doc_type=STANDARDS&amp;src_unique_file=1926_0451&amp;src_anchor_name=1926.451(f)(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b)(4)"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osha.gov/pls/oshaweb/owalink.query_links?src_doc_type=STANDARDS&amp;src_unique_file=1926_0451&amp;src_anchor_name=1926.451(b)(5)(i)" TargetMode="External"/><Relationship Id="rId4" Type="http://schemas.openxmlformats.org/officeDocument/2006/relationships/hyperlink" Target="https://www.osha.gov/pls/oshaweb/owalink.query_links?src_doc_type=STANDARDS&amp;src_unique_file=1926_0451&amp;src_anchor_name=1926.451(b)(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dirty="0" smtClean="0"/>
              <a:t>1926.451(b)(3) Except as provided in paragraphs (b)(3)(i) and (ii) of this section, </a:t>
            </a:r>
            <a:r>
              <a:rPr lang="en-US" b="1" dirty="0" smtClean="0"/>
              <a:t>the front edge of all platforms shall not be more than 14 inches (36 cm) from the face of the work, unless guardrail systems are erected along the front edge and/or personal fall arrest systems are used</a:t>
            </a:r>
            <a:r>
              <a:rPr lang="en-US" dirty="0" smtClean="0"/>
              <a:t> in accordance with paragraph (g) of this section to protect employees from falling.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17454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dirty="0" smtClean="0"/>
          </a:p>
          <a:p>
            <a:r>
              <a:rPr lang="en-US" dirty="0" smtClean="0"/>
              <a:t>When Used – All guardrail systems must include a </a:t>
            </a:r>
            <a:r>
              <a:rPr lang="en-US" dirty="0" err="1" smtClean="0"/>
              <a:t>midrail</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1926.450.b </a:t>
            </a:r>
            <a:r>
              <a:rPr lang="en-US" i="0" dirty="0" smtClean="0"/>
              <a:t>Definitions.</a:t>
            </a:r>
            <a:r>
              <a:rPr lang="en-US" i="0" baseline="0" dirty="0" smtClean="0"/>
              <a:t> </a:t>
            </a:r>
            <a:r>
              <a:rPr lang="en-US" i="1" dirty="0" smtClean="0"/>
              <a:t>Guardrail system</a:t>
            </a:r>
            <a:r>
              <a:rPr lang="en-US" dirty="0" smtClean="0"/>
              <a:t> means a vertical barrier, </a:t>
            </a:r>
            <a:r>
              <a:rPr lang="en-US" b="1" dirty="0" smtClean="0"/>
              <a:t>consisting of, but not limited to, </a:t>
            </a:r>
            <a:r>
              <a:rPr lang="en-US" b="1" dirty="0" err="1" smtClean="0"/>
              <a:t>toprails</a:t>
            </a:r>
            <a:r>
              <a:rPr lang="en-US" b="1" dirty="0" smtClean="0"/>
              <a:t>, </a:t>
            </a:r>
            <a:r>
              <a:rPr lang="en-US" b="1" dirty="0" err="1" smtClean="0"/>
              <a:t>midrails</a:t>
            </a:r>
            <a:r>
              <a:rPr lang="en-US" b="1" dirty="0" smtClean="0"/>
              <a:t>, and posts</a:t>
            </a:r>
            <a:r>
              <a:rPr lang="en-US" dirty="0" smtClean="0"/>
              <a:t>, erected to prevent employees from falling off a scaffold platform or walkway to lower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1926.451(g)(4)(iv) When </a:t>
            </a:r>
            <a:r>
              <a:rPr lang="en-US" dirty="0" err="1" smtClean="0"/>
              <a:t>midrails</a:t>
            </a:r>
            <a:r>
              <a:rPr lang="en-US" dirty="0" smtClean="0"/>
              <a:t> are used, they shall be installed at a height approximately midway between the top edge of the guardrail system and the platform surface.</a:t>
            </a:r>
          </a:p>
          <a:p>
            <a:endParaRPr lang="en-US" dirty="0" smtClean="0"/>
          </a:p>
          <a:p>
            <a:r>
              <a:rPr lang="en-US" dirty="0" smtClean="0"/>
              <a:t>1926.451(g)(4)(xv) </a:t>
            </a:r>
            <a:r>
              <a:rPr lang="en-US" dirty="0" err="1" smtClean="0"/>
              <a:t>Crossbracing</a:t>
            </a:r>
            <a:r>
              <a:rPr lang="en-US" dirty="0" smtClean="0"/>
              <a:t> is acceptable in place of a </a:t>
            </a:r>
            <a:r>
              <a:rPr lang="en-US" dirty="0" err="1" smtClean="0"/>
              <a:t>midrail</a:t>
            </a:r>
            <a:r>
              <a:rPr lang="en-US" dirty="0" smtClean="0"/>
              <a:t> when the crossing point of two braces is between 20 inches (0.5 m) and 30 inches (0.8 m) above the work platform or as a </a:t>
            </a:r>
            <a:r>
              <a:rPr lang="en-US" dirty="0" err="1" smtClean="0"/>
              <a:t>toprail</a:t>
            </a:r>
            <a:r>
              <a:rPr lang="en-US" dirty="0" smtClean="0"/>
              <a:t> when the crossing point of two braces is between 38 inches (0.97 m) and 48 inches (1.3 m) above the work platform. The end points at each upright shall be no more than 48 inches (1.3 m) apart.</a:t>
            </a:r>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80594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dirty="0" smtClean="0">
                <a:hlinkClick r:id="rId3"/>
              </a:rPr>
              <a:t>1926.451(g)(3)</a:t>
            </a:r>
            <a:endParaRPr lang="en-US" dirty="0" smtClean="0"/>
          </a:p>
          <a:p>
            <a:r>
              <a:rPr lang="en-US" dirty="0" smtClean="0"/>
              <a:t>In addition to meeting the requirements of 1926.502(d), personal fall arrest systems used on scaffolds </a:t>
            </a:r>
            <a:r>
              <a:rPr lang="en-US" b="0" dirty="0" smtClean="0"/>
              <a:t>shall be attached by lanyard to a vertical lifeline, horizontal lifeline, or scaffold structural member</a:t>
            </a:r>
            <a:r>
              <a:rPr lang="en-US" dirty="0" smtClean="0"/>
              <a:t>. Vertical lifelines shall not be used when overhead components, such as overhead protection or additional platform levels, are part of a single-point or two-point adjustable suspension scaffold.</a:t>
            </a:r>
          </a:p>
          <a:p>
            <a:endParaRPr lang="en-US" dirty="0" smtClean="0"/>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PFAS</a:t>
            </a:r>
            <a:r>
              <a:rPr lang="en-US" sz="1200" b="0" i="0" u="none" strike="noStrike" kern="1200" baseline="0" dirty="0" smtClean="0">
                <a:solidFill>
                  <a:schemeClr val="tx1"/>
                </a:solidFill>
                <a:latin typeface="+mn-lt"/>
                <a:ea typeface="+mn-ea"/>
                <a:cs typeface="+mn-cs"/>
              </a:rPr>
              <a:t> – consists of anchorage, connectors, and body harness; may include a lanyard, deceleration device, lifeline, or combination of these </a:t>
            </a:r>
          </a:p>
          <a:p>
            <a:r>
              <a:rPr lang="en-US" sz="1200" b="0" i="0" u="none" strike="noStrike" kern="1200" baseline="0" dirty="0" smtClean="0">
                <a:solidFill>
                  <a:schemeClr val="tx1"/>
                </a:solidFill>
                <a:latin typeface="+mn-lt"/>
                <a:ea typeface="+mn-ea"/>
                <a:cs typeface="+mn-cs"/>
              </a:rPr>
              <a:t>2. Type of fall protection depends on kind of scaffold being used: (</a:t>
            </a:r>
            <a:r>
              <a:rPr lang="en-US" b="1" dirty="0" smtClean="0">
                <a:hlinkClick r:id="rId4"/>
              </a:rPr>
              <a:t>1926.451(g)(1)</a:t>
            </a:r>
            <a:r>
              <a:rPr lang="en-US" b="1" dirty="0" smtClean="0"/>
              <a:t> </a:t>
            </a:r>
            <a:r>
              <a:rPr lang="en-US" dirty="0" smtClean="0"/>
              <a:t>Paragraphs (g)(1)(i) through (vii) of this section establish the types of fall protection to be provided to the employees on each type of scaffold. Paragraph (g)(2) of this section addresses fall protection for scaffold erectors and dismantlers.</a:t>
            </a:r>
          </a:p>
          <a:p>
            <a:r>
              <a:rPr lang="en-US" sz="1200" b="0" i="0" u="none" strike="noStrike" kern="1200" baseline="0" dirty="0" smtClean="0">
                <a:solidFill>
                  <a:schemeClr val="tx1"/>
                </a:solidFill>
                <a:latin typeface="+mn-lt"/>
                <a:ea typeface="+mn-ea"/>
                <a:cs typeface="+mn-cs"/>
              </a:rPr>
              <a:t>3. Inspect prior to each use</a:t>
            </a:r>
          </a:p>
          <a:p>
            <a:r>
              <a:rPr lang="en-US" sz="1200" b="0" i="0" u="none" strike="noStrike" kern="1200" baseline="0" dirty="0" smtClean="0">
                <a:solidFill>
                  <a:schemeClr val="tx1"/>
                </a:solidFill>
                <a:latin typeface="+mn-lt"/>
                <a:ea typeface="+mn-ea"/>
                <a:cs typeface="+mn-cs"/>
              </a:rPr>
              <a:t>4. Should not allow a free-fall of more than 6 feet; there should be prompt rescue after a fall</a:t>
            </a:r>
          </a:p>
          <a:p>
            <a:r>
              <a:rPr lang="en-US" sz="1200" b="0" i="0" u="none" strike="noStrike" kern="1200" baseline="0" dirty="0" smtClean="0">
                <a:solidFill>
                  <a:schemeClr val="tx1"/>
                </a:solidFill>
                <a:latin typeface="+mn-lt"/>
                <a:ea typeface="+mn-ea"/>
                <a:cs typeface="+mn-cs"/>
              </a:rPr>
              <a:t>5. </a:t>
            </a:r>
            <a:r>
              <a:rPr lang="en-US" sz="1200" b="0" i="0" u="none" strike="noStrike" kern="1200" baseline="0" dirty="0" err="1" smtClean="0">
                <a:solidFill>
                  <a:schemeClr val="tx1"/>
                </a:solidFill>
                <a:latin typeface="+mn-lt"/>
                <a:ea typeface="+mn-ea"/>
                <a:cs typeface="+mn-cs"/>
              </a:rPr>
              <a:t>Crossbracing</a:t>
            </a:r>
            <a:r>
              <a:rPr lang="en-US" sz="1200" b="0" i="0" u="none" strike="noStrike" kern="1200" baseline="0" dirty="0" smtClean="0">
                <a:solidFill>
                  <a:schemeClr val="tx1"/>
                </a:solidFill>
                <a:latin typeface="+mn-lt"/>
                <a:ea typeface="+mn-ea"/>
                <a:cs typeface="+mn-cs"/>
              </a:rPr>
              <a:t>  </a:t>
            </a:r>
            <a:r>
              <a:rPr lang="en-US" b="1" dirty="0" smtClean="0"/>
              <a:t>1926.451(g)(4)(xv) </a:t>
            </a:r>
            <a:r>
              <a:rPr lang="en-US" dirty="0" err="1" smtClean="0"/>
              <a:t>Crossbracing</a:t>
            </a:r>
            <a:r>
              <a:rPr lang="en-US" dirty="0" smtClean="0"/>
              <a:t> is acceptable in place of a </a:t>
            </a:r>
            <a:r>
              <a:rPr lang="en-US" dirty="0" err="1" smtClean="0"/>
              <a:t>midrail</a:t>
            </a:r>
            <a:r>
              <a:rPr lang="en-US" dirty="0" smtClean="0"/>
              <a:t> when the crossing point of two braces is between 20 inches (0.5 m) and 30 inches (0.8 m) above the work platform or as a </a:t>
            </a:r>
            <a:r>
              <a:rPr lang="en-US" dirty="0" err="1" smtClean="0"/>
              <a:t>toprail</a:t>
            </a:r>
            <a:r>
              <a:rPr lang="en-US" dirty="0" smtClean="0"/>
              <a:t> when the crossing point of two braces is between 38 inches (0.97 m) and 48 inches (1.3 m) above the work platform. The end points at each upright shall be no more than 48 inches (1.3 m) apart.</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49899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dirty="0" smtClean="0">
                <a:hlinkClick r:id="rId3"/>
              </a:rPr>
              <a:t>1926.451(h)(1)</a:t>
            </a:r>
            <a:endParaRPr lang="en-US" dirty="0" smtClean="0"/>
          </a:p>
          <a:p>
            <a:r>
              <a:rPr lang="en-US" dirty="0" smtClean="0"/>
              <a:t>In addition to wearing hardhats each employee on a scaffold shall be provided with additional protection from falling hand tools, debris, and other small objects through the installation of </a:t>
            </a:r>
            <a:r>
              <a:rPr lang="en-US" dirty="0" err="1" smtClean="0"/>
              <a:t>toeboards</a:t>
            </a:r>
            <a:r>
              <a:rPr lang="en-US" dirty="0" smtClean="0"/>
              <a:t>, screens, or guardrail systems, or through the erection of debris nets, catch platforms, or canopy structures that contain or deflect the falling objects. When the falling objects are too large, heavy or massive to be contained or deflected by any of the above-listed measures, the employer shall place such potential falling objects away from the edge of the surface from which they could fall and shall secure those materials as necessary to prevent their falling.</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327950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dirty="0" smtClean="0">
                <a:hlinkClick r:id="rId3"/>
              </a:rPr>
              <a:t>1926.451(f)(6)</a:t>
            </a:r>
            <a:endParaRPr lang="en-US" dirty="0" smtClean="0"/>
          </a:p>
          <a:p>
            <a:r>
              <a:rPr lang="en-US" dirty="0" smtClean="0"/>
              <a:t>The clearance between scaffolds and power lines shall be as follows: Scaffolds shall not be erected, used, dismantled, altered, or moved such that they or any conductive material handled on them might come closer to exposed and energized power lines than as follows: </a:t>
            </a:r>
          </a:p>
          <a:p>
            <a:pPr marL="228600" indent="-228600">
              <a:buAutoNum type="alphaLcPeriod"/>
            </a:pPr>
            <a:r>
              <a:rPr lang="en-US" sz="1200" b="0" i="0" u="none" strike="noStrike" kern="1200" baseline="0" dirty="0" smtClean="0">
                <a:solidFill>
                  <a:schemeClr val="tx1"/>
                </a:solidFill>
                <a:latin typeface="+mn-lt"/>
                <a:ea typeface="+mn-ea"/>
                <a:cs typeface="+mn-cs"/>
              </a:rPr>
              <a:t>Insulated lines </a:t>
            </a:r>
          </a:p>
          <a:p>
            <a:pPr marL="457200" lvl="1" indent="0">
              <a:buNone/>
            </a:pPr>
            <a:r>
              <a:rPr lang="en-US" sz="1200" b="0" i="0" u="none" strike="noStrike" kern="1200" baseline="0" dirty="0" smtClean="0">
                <a:solidFill>
                  <a:schemeClr val="tx1"/>
                </a:solidFill>
                <a:latin typeface="+mn-lt"/>
                <a:ea typeface="+mn-ea"/>
                <a:cs typeface="+mn-cs"/>
              </a:rPr>
              <a:t>i. Less than 300 volts – 3 feet</a:t>
            </a:r>
          </a:p>
          <a:p>
            <a:pPr lvl="1"/>
            <a:r>
              <a:rPr lang="en-US" sz="1200" b="0" i="0" u="none" strike="noStrike" kern="1200" baseline="0" dirty="0" smtClean="0">
                <a:solidFill>
                  <a:schemeClr val="tx1"/>
                </a:solidFill>
                <a:latin typeface="+mn-lt"/>
                <a:ea typeface="+mn-ea"/>
                <a:cs typeface="+mn-cs"/>
              </a:rPr>
              <a:t>ii. 300 volts to 50 kilovolts – 10 feet</a:t>
            </a:r>
          </a:p>
          <a:p>
            <a:pPr lvl="1"/>
            <a:r>
              <a:rPr lang="en-US" sz="1200" b="0" i="0" u="none" strike="noStrike" kern="1200" baseline="0" dirty="0" smtClean="0">
                <a:solidFill>
                  <a:schemeClr val="tx1"/>
                </a:solidFill>
                <a:latin typeface="+mn-lt"/>
                <a:ea typeface="+mn-ea"/>
                <a:cs typeface="+mn-cs"/>
              </a:rPr>
              <a:t>iii. More than 50 kilovolts – 10 feet plus 0.4 inches for each 1 kV over 50 kV</a:t>
            </a:r>
          </a:p>
          <a:p>
            <a:r>
              <a:rPr lang="en-US" sz="1200" b="0" i="0" u="none" strike="noStrike" kern="1200" baseline="0" dirty="0" smtClean="0">
                <a:solidFill>
                  <a:schemeClr val="tx1"/>
                </a:solidFill>
                <a:latin typeface="+mn-lt"/>
                <a:ea typeface="+mn-ea"/>
                <a:cs typeface="+mn-cs"/>
              </a:rPr>
              <a:t>b. </a:t>
            </a:r>
            <a:r>
              <a:rPr lang="en-US" sz="1200" b="0" i="0" u="none" strike="noStrike" kern="1200" baseline="0" dirty="0" err="1" smtClean="0">
                <a:solidFill>
                  <a:schemeClr val="tx1"/>
                </a:solidFill>
                <a:latin typeface="+mn-lt"/>
                <a:ea typeface="+mn-ea"/>
                <a:cs typeface="+mn-cs"/>
              </a:rPr>
              <a:t>Uninsulated</a:t>
            </a:r>
            <a:r>
              <a:rPr lang="en-US" sz="1200" b="0" i="0" u="none" strike="noStrike" kern="1200" baseline="0" dirty="0" smtClean="0">
                <a:solidFill>
                  <a:schemeClr val="tx1"/>
                </a:solidFill>
                <a:latin typeface="+mn-lt"/>
                <a:ea typeface="+mn-ea"/>
                <a:cs typeface="+mn-cs"/>
              </a:rPr>
              <a:t> lines </a:t>
            </a:r>
          </a:p>
          <a:p>
            <a:r>
              <a:rPr lang="en-US" sz="1200" b="0" i="0" u="none" strike="noStrike" kern="1200" baseline="0" dirty="0" smtClean="0">
                <a:solidFill>
                  <a:schemeClr val="tx1"/>
                </a:solidFill>
                <a:latin typeface="+mn-lt"/>
                <a:ea typeface="+mn-ea"/>
                <a:cs typeface="+mn-cs"/>
              </a:rPr>
              <a:t>          i.  Less than 50 kV – 10 feet</a:t>
            </a:r>
          </a:p>
          <a:p>
            <a:pPr lvl="1"/>
            <a:r>
              <a:rPr lang="en-US" sz="1200" b="0" i="0" u="none" strike="noStrike" kern="1200" baseline="0" dirty="0" smtClean="0">
                <a:solidFill>
                  <a:schemeClr val="tx1"/>
                </a:solidFill>
                <a:latin typeface="+mn-lt"/>
                <a:ea typeface="+mn-ea"/>
                <a:cs typeface="+mn-cs"/>
              </a:rPr>
              <a:t>ii. More than 50 kV – 10 feet plus 0.4 inches for each 1 kV over 50 kV</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222063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dirty="0" smtClean="0"/>
              <a:t> Height to width ratio means height of scaffold cannot be more than twice the width.</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1163525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dirty="0" smtClean="0"/>
              <a:t>Appropriate</a:t>
            </a:r>
            <a:r>
              <a:rPr lang="en-US" baseline="0" dirty="0" smtClean="0"/>
              <a:t> scaffold construction methods include </a:t>
            </a:r>
          </a:p>
          <a:p>
            <a:r>
              <a:rPr lang="en-US" baseline="0" dirty="0" smtClean="0"/>
              <a:t>a. </a:t>
            </a:r>
            <a:r>
              <a:rPr lang="en-US" sz="1200" b="0" i="0" u="none" strike="noStrike" kern="1200" baseline="0" dirty="0" smtClean="0">
                <a:solidFill>
                  <a:schemeClr val="tx1"/>
                </a:solidFill>
                <a:latin typeface="+mn-lt"/>
                <a:ea typeface="+mn-ea"/>
                <a:cs typeface="+mn-cs"/>
              </a:rPr>
              <a:t>Meet platform requirements </a:t>
            </a:r>
          </a:p>
          <a:p>
            <a:r>
              <a:rPr lang="en-US" sz="1200" b="0" i="0" u="none" strike="noStrike" kern="1200" baseline="0" dirty="0" smtClean="0">
                <a:solidFill>
                  <a:schemeClr val="tx1"/>
                </a:solidFill>
                <a:latin typeface="+mn-lt"/>
                <a:ea typeface="+mn-ea"/>
                <a:cs typeface="+mn-cs"/>
              </a:rPr>
              <a:t>b. Component pieces must match</a:t>
            </a:r>
          </a:p>
          <a:p>
            <a:r>
              <a:rPr lang="en-US" sz="1200" b="0" i="0" u="none" strike="noStrike" kern="1200" baseline="0" dirty="0" smtClean="0">
                <a:solidFill>
                  <a:schemeClr val="tx1"/>
                </a:solidFill>
                <a:latin typeface="+mn-lt"/>
                <a:ea typeface="+mn-ea"/>
                <a:cs typeface="+mn-cs"/>
              </a:rPr>
              <a:t>c. Erect on stable and level ground</a:t>
            </a:r>
          </a:p>
          <a:p>
            <a:r>
              <a:rPr lang="en-US" sz="1200" b="0" i="0" u="none" strike="noStrike" kern="1200" baseline="0" dirty="0" smtClean="0">
                <a:solidFill>
                  <a:schemeClr val="tx1"/>
                </a:solidFill>
                <a:latin typeface="+mn-lt"/>
                <a:ea typeface="+mn-ea"/>
                <a:cs typeface="+mn-cs"/>
              </a:rPr>
              <a:t>d. Lock wheels and braces</a:t>
            </a:r>
          </a:p>
          <a:p>
            <a:r>
              <a:rPr lang="en-US" sz="1200" b="0" i="0" u="none" strike="noStrike" kern="1200" baseline="0" dirty="0" smtClean="0">
                <a:solidFill>
                  <a:schemeClr val="tx1"/>
                </a:solidFill>
                <a:latin typeface="+mn-lt"/>
                <a:ea typeface="+mn-ea"/>
                <a:cs typeface="+mn-cs"/>
              </a:rPr>
              <a:t>e. Meet requirements for height of scaffold to base ratio</a:t>
            </a:r>
          </a:p>
          <a:p>
            <a:r>
              <a:rPr lang="en-US" sz="1200" b="0" i="0" u="none" strike="noStrike" kern="1200" baseline="0" dirty="0" smtClean="0">
                <a:solidFill>
                  <a:schemeClr val="tx1"/>
                </a:solidFill>
                <a:latin typeface="+mn-lt"/>
                <a:ea typeface="+mn-ea"/>
                <a:cs typeface="+mn-cs"/>
              </a:rPr>
              <a:t>f.  Base plates/mudsills</a:t>
            </a:r>
          </a:p>
          <a:p>
            <a:r>
              <a:rPr lang="en-US" sz="1200" b="0" i="0" u="none" strike="noStrike" kern="1200" baseline="0" dirty="0" smtClean="0">
                <a:solidFill>
                  <a:schemeClr val="tx1"/>
                </a:solidFill>
                <a:latin typeface="+mn-lt"/>
                <a:ea typeface="+mn-ea"/>
                <a:cs typeface="+mn-cs"/>
              </a:rPr>
              <a:t>g. Requirements for a professional engineer (PE)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Proper Access </a:t>
            </a:r>
            <a:r>
              <a:rPr lang="en-US" u="none" baseline="0" dirty="0" smtClean="0"/>
              <a:t>–</a:t>
            </a:r>
            <a:r>
              <a:rPr lang="en-US" sz="1200" b="0" i="0" u="none" strike="noStrike" kern="1200" baseline="0" dirty="0" smtClean="0">
                <a:solidFill>
                  <a:schemeClr val="tx1"/>
                </a:solidFill>
                <a:latin typeface="+mn-lt"/>
                <a:ea typeface="+mn-ea"/>
                <a:cs typeface="+mn-cs"/>
              </a:rPr>
              <a:t> </a:t>
            </a:r>
            <a:r>
              <a:rPr lang="en-US" b="1" dirty="0" smtClean="0">
                <a:hlinkClick r:id="rId3"/>
              </a:rPr>
              <a:t>1926.451(e)(9)(i)</a:t>
            </a:r>
            <a:r>
              <a:rPr lang="en-US" b="1" dirty="0" smtClean="0"/>
              <a:t> </a:t>
            </a:r>
            <a:r>
              <a:rPr lang="en-US" dirty="0" smtClean="0"/>
              <a:t>The employer shall provide safe means of access for each employee erecting or dismantling a scaffold where the provision of safe access is feasible and does not create a greater hazard. The employer shall have a competent person determine whether it is feasible or would pose a greater hazard to provide, and have employees use a safe means of access. This determination shall be based on site conditions and the type of scaffold being erected or dismantled.</a:t>
            </a:r>
            <a:br>
              <a:rPr lang="en-US" dirty="0" smtClean="0"/>
            </a:br>
            <a:endParaRPr lang="en-US" sz="800" dirty="0" smtClean="0"/>
          </a:p>
          <a:p>
            <a:r>
              <a:rPr lang="en-US" dirty="0" smtClean="0"/>
              <a:t>Competent Person</a:t>
            </a:r>
            <a:r>
              <a:rPr lang="en-US" u="none" baseline="0" dirty="0" smtClean="0"/>
              <a:t> –</a:t>
            </a:r>
            <a:r>
              <a:rPr lang="en-US" baseline="0" dirty="0" smtClean="0"/>
              <a:t> </a:t>
            </a:r>
            <a:r>
              <a:rPr lang="en-US" b="1" dirty="0" smtClean="0">
                <a:hlinkClick r:id="rId4"/>
              </a:rPr>
              <a:t>1926.451(f)(7)</a:t>
            </a:r>
            <a:r>
              <a:rPr lang="en-US" b="0" baseline="0" dirty="0" smtClean="0"/>
              <a:t> </a:t>
            </a:r>
            <a:r>
              <a:rPr lang="en-US" dirty="0" smtClean="0"/>
              <a:t>Scaffolds shall be erected, moved, dismantled, or altered only under the supervision and direction of a competent person qualified in scaffold erection, moving, dismantling or alteration. Such activities shall be performed only by experienced and trained employees selected for such work by the competent person.</a:t>
            </a:r>
          </a:p>
          <a:p>
            <a:r>
              <a:rPr lang="en-US" b="1" dirty="0" smtClean="0">
                <a:hlinkClick r:id="rId5"/>
              </a:rPr>
              <a:t>1926.451(g)(2)</a:t>
            </a:r>
            <a:r>
              <a:rPr lang="en-US" b="0" baseline="0" dirty="0" smtClean="0"/>
              <a:t> </a:t>
            </a:r>
            <a:r>
              <a:rPr lang="en-US" dirty="0" smtClean="0"/>
              <a:t>Effective September 2, 1997, the employer shall have a competent person determine the feasibility and safety of providing fall protection for employees erecting or dismantling supported scaffolds. Employers are required to provide fall protection for employees erecting or dismantling supported scaffolds where the installation and use of such protection is feasible and does not create a greater hazard.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301313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b="1" dirty="0" smtClean="0">
              <a:hlinkClick r:id="rId3"/>
            </a:endParaRPr>
          </a:p>
          <a:p>
            <a:r>
              <a:rPr lang="en-US" dirty="0" smtClean="0"/>
              <a:t>Training:</a:t>
            </a:r>
            <a:endParaRPr lang="en-US" b="1" dirty="0" smtClean="0">
              <a:hlinkClick r:id=""/>
            </a:endParaRPr>
          </a:p>
          <a:p>
            <a:r>
              <a:rPr lang="en-US" b="1" dirty="0" smtClean="0">
                <a:hlinkClick r:id=""/>
              </a:rPr>
              <a:t>1926.454(a)</a:t>
            </a:r>
            <a:r>
              <a:rPr lang="en-US" b="1" dirty="0" smtClean="0"/>
              <a:t> </a:t>
            </a:r>
            <a:r>
              <a:rPr lang="en-US" dirty="0" smtClean="0"/>
              <a:t>The employer shall have each employee who performs work while on a scaffold trained by a person qualified in the subject matter to recognize the hazards associated with the type of scaffold being used and to understand the procedures to control or minimize those hazards. </a:t>
            </a:r>
          </a:p>
          <a:p>
            <a:endParaRPr lang="en-US" dirty="0" smtClean="0"/>
          </a:p>
          <a:p>
            <a:r>
              <a:rPr lang="en-US" dirty="0" smtClean="0"/>
              <a:t>Inspection: </a:t>
            </a:r>
          </a:p>
          <a:p>
            <a:r>
              <a:rPr lang="en-US" b="1" dirty="0" smtClean="0">
                <a:hlinkClick r:id="rId4"/>
              </a:rPr>
              <a:t>1926.451(f)(3)</a:t>
            </a:r>
            <a:r>
              <a:rPr lang="en-US" b="1" dirty="0" smtClean="0"/>
              <a:t>  </a:t>
            </a:r>
            <a:r>
              <a:rPr lang="en-US" dirty="0" smtClean="0"/>
              <a:t>Scaffolds and scaffold components shall be inspected for visible defects by a competent person before each work shift, and after any occurrence which could affect a scaffold's structural integrity.</a:t>
            </a:r>
          </a:p>
          <a:p>
            <a:r>
              <a:rPr lang="en-US" b="1" dirty="0" smtClean="0">
                <a:hlinkClick r:id="rId5"/>
              </a:rPr>
              <a:t>1926.451(d)(10)</a:t>
            </a:r>
            <a:r>
              <a:rPr lang="en-US" b="1" dirty="0" smtClean="0"/>
              <a:t> </a:t>
            </a:r>
            <a:r>
              <a:rPr lang="en-US" dirty="0" smtClean="0"/>
              <a:t>Ropes shall be inspected for defects by a competent person prior to each </a:t>
            </a:r>
            <a:r>
              <a:rPr lang="en-US" dirty="0" err="1" smtClean="0"/>
              <a:t>workshift</a:t>
            </a:r>
            <a:r>
              <a:rPr lang="en-US" dirty="0" smtClean="0"/>
              <a:t> and after every occurrence which could affect a rope's integrity.</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0015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 typeface="+mj-lt"/>
              <a:buNone/>
            </a:pPr>
            <a:r>
              <a:rPr lang="en-US" baseline="0" dirty="0" smtClean="0"/>
              <a:t>Hazards and solutions:</a:t>
            </a:r>
          </a:p>
          <a:p>
            <a:pPr marL="171450" indent="-171450">
              <a:buFont typeface="Arial" panose="020B0604020202020204" pitchFamily="34" charset="0"/>
              <a:buChar char="•"/>
            </a:pPr>
            <a:r>
              <a:rPr lang="en-US" baseline="0" dirty="0" smtClean="0"/>
              <a:t>Fall hazards – ladder not secured at top; no guardrails, planks extend too far</a:t>
            </a:r>
          </a:p>
          <a:p>
            <a:pPr marL="171450" indent="-171450">
              <a:buFont typeface="Arial" panose="020B0604020202020204" pitchFamily="34" charset="0"/>
              <a:buChar char="•"/>
            </a:pPr>
            <a:r>
              <a:rPr lang="en-US" baseline="0" dirty="0" smtClean="0"/>
              <a:t>Secure ladder at proper angle, use guardrails, use planks of proper length.</a:t>
            </a:r>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62459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 typeface="+mj-lt"/>
              <a:buNone/>
            </a:pPr>
            <a:r>
              <a:rPr lang="en-US" baseline="0" dirty="0" smtClean="0"/>
              <a:t>Hazards and solutions:</a:t>
            </a:r>
          </a:p>
          <a:p>
            <a:pPr marL="171450" indent="-171450">
              <a:buFont typeface="Arial" panose="020B0604020202020204" pitchFamily="34" charset="0"/>
              <a:buChar char="•"/>
            </a:pPr>
            <a:r>
              <a:rPr lang="en-US" baseline="0" dirty="0" smtClean="0"/>
              <a:t>Fall hazard – no guardrails</a:t>
            </a:r>
          </a:p>
          <a:p>
            <a:pPr marL="171450" indent="-171450">
              <a:buFont typeface="Arial" panose="020B0604020202020204" pitchFamily="34" charset="0"/>
              <a:buChar char="•"/>
            </a:pPr>
            <a:r>
              <a:rPr lang="en-US" baseline="0" dirty="0" smtClean="0"/>
              <a:t>Use guardrails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60686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Approximately 65% of construction workers frequently work on scaffolds. Scaffold-related accidents account for approximately 4,500 injuries and 50 fatalities every year.</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a Bureau of Labor and Statistics (BLS) study, 72% of workers injured in scaffold accidents attributed the accident either to the planking or support giving way, or to the employee slipping or being struck by a falling object.” (OSHA SLTC)</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060492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 typeface="+mj-lt"/>
              <a:buNone/>
            </a:pPr>
            <a:r>
              <a:rPr lang="en-US" baseline="0" dirty="0" smtClean="0"/>
              <a:t>Hazards and solutions:</a:t>
            </a:r>
          </a:p>
          <a:p>
            <a:pPr marL="171450" indent="-171450">
              <a:buFont typeface="Arial" panose="020B0604020202020204" pitchFamily="34" charset="0"/>
              <a:buChar char="•"/>
            </a:pPr>
            <a:r>
              <a:rPr lang="en-US" baseline="0" dirty="0" smtClean="0"/>
              <a:t>Fall hazards – ladder not fully planked; planks extend too far.</a:t>
            </a:r>
          </a:p>
          <a:p>
            <a:pPr marL="171450" indent="-171450">
              <a:buFont typeface="Arial" panose="020B0604020202020204" pitchFamily="34" charset="0"/>
              <a:buChar char="•"/>
            </a:pPr>
            <a:r>
              <a:rPr lang="en-US" baseline="0" dirty="0" smtClean="0"/>
              <a:t>Platform needs to be fully planked; planks should not extend more than 12” beyond the scaffold support. </a:t>
            </a:r>
          </a:p>
          <a:p>
            <a:pPr marL="228600" indent="-228600">
              <a:buFont typeface="+mj-lt"/>
              <a:buAutoNum type="arabicPeriod"/>
            </a:pPr>
            <a:endParaRPr lang="en-US" baseline="0" dirty="0" smtClean="0"/>
          </a:p>
          <a:p>
            <a:r>
              <a:rPr lang="en-US" b="1" dirty="0" smtClean="0">
                <a:hlinkClick r:id="rId3"/>
              </a:rPr>
              <a:t>1926.451(b)(4)</a:t>
            </a:r>
            <a:endParaRPr lang="en-US" dirty="0" smtClean="0"/>
          </a:p>
          <a:p>
            <a:r>
              <a:rPr lang="en-US" dirty="0" smtClean="0"/>
              <a:t>Each end of a platform, unless cleated or otherwise restrained by hooks or equivalent means, shall extend over the centerline of its support at least 6 inches (15 cm).</a:t>
            </a:r>
          </a:p>
          <a:p>
            <a:r>
              <a:rPr lang="en-US" b="1" dirty="0" smtClean="0">
                <a:hlinkClick r:id="rId4"/>
              </a:rPr>
              <a:t>1926.451(b)(5)</a:t>
            </a:r>
            <a:r>
              <a:rPr lang="en-US" dirty="0" smtClean="0"/>
              <a:t> </a:t>
            </a:r>
          </a:p>
          <a:p>
            <a:r>
              <a:rPr lang="en-US" b="1" dirty="0" smtClean="0">
                <a:hlinkClick r:id="rId5"/>
              </a:rPr>
              <a:t>1926.451(b)(5)(</a:t>
            </a:r>
            <a:r>
              <a:rPr lang="en-US" b="1" dirty="0" err="1" smtClean="0">
                <a:hlinkClick r:id="rId5"/>
              </a:rPr>
              <a:t>i</a:t>
            </a:r>
            <a:r>
              <a:rPr lang="en-US" b="1" dirty="0" smtClean="0">
                <a:hlinkClick r:id="rId5"/>
              </a:rPr>
              <a:t>)</a:t>
            </a:r>
            <a:endParaRPr lang="en-US" dirty="0" smtClean="0"/>
          </a:p>
          <a:p>
            <a:r>
              <a:rPr lang="en-US" dirty="0" smtClean="0"/>
              <a:t>Each end of a platform 10 feet or less in length shall not extend over its support more than 12 inches (30 cm) unless the platform is designed and installed so that the cantilevered portion of the platform is able to support employees and/or materials without tipping, or has guardrails which block employee access to the cantilevered end.</a:t>
            </a:r>
          </a:p>
          <a:p>
            <a:pPr marL="0" indent="0">
              <a:buFontTx/>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43895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Tx/>
              <a:buNone/>
            </a:pPr>
            <a:r>
              <a:rPr lang="en-US" baseline="0" dirty="0" smtClean="0"/>
              <a:t>Hazards and solutions:</a:t>
            </a:r>
          </a:p>
          <a:p>
            <a:pPr marL="171450" indent="-171450">
              <a:buFont typeface="Arial" panose="020B0604020202020204" pitchFamily="34" charset="0"/>
              <a:buChar char="•"/>
            </a:pPr>
            <a:r>
              <a:rPr lang="en-US" baseline="0" dirty="0" smtClean="0"/>
              <a:t>Items may fall from scaffolding (no </a:t>
            </a:r>
            <a:r>
              <a:rPr lang="en-US" baseline="0" dirty="0" err="1" smtClean="0"/>
              <a:t>toeboard</a:t>
            </a:r>
            <a:r>
              <a:rPr lang="en-US" baseline="0" dirty="0" smtClean="0"/>
              <a:t>); no fall protection or guardrail.</a:t>
            </a:r>
          </a:p>
          <a:p>
            <a:pPr marL="171450" indent="-171450">
              <a:buFont typeface="Arial" panose="020B0604020202020204" pitchFamily="34" charset="0"/>
              <a:buChar char="•"/>
            </a:pPr>
            <a:r>
              <a:rPr lang="en-US" baseline="0" dirty="0" smtClean="0"/>
              <a:t>Use </a:t>
            </a:r>
            <a:r>
              <a:rPr lang="en-US" baseline="0" dirty="0" err="1" smtClean="0"/>
              <a:t>toeboard</a:t>
            </a:r>
            <a:r>
              <a:rPr lang="en-US" baseline="0" dirty="0" smtClean="0"/>
              <a:t>; secure items to prevent from falling; use fall protection/guardrail.</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82736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Hazards and solutions:</a:t>
            </a:r>
          </a:p>
          <a:p>
            <a:pPr marL="171450" indent="-171450">
              <a:buFont typeface="Arial" panose="020B0604020202020204" pitchFamily="34" charset="0"/>
              <a:buChar char="•"/>
            </a:pPr>
            <a:r>
              <a:rPr lang="en-US" baseline="0" dirty="0" smtClean="0"/>
              <a:t>Ladder is not used for intended purpose (A-Frame ladder); improper planking; questionable scaffold assembly.</a:t>
            </a:r>
          </a:p>
          <a:p>
            <a:pPr marL="171450" indent="-171450">
              <a:buFont typeface="Arial" panose="020B0604020202020204" pitchFamily="34" charset="0"/>
              <a:buChar char="•"/>
            </a:pPr>
            <a:r>
              <a:rPr lang="en-US" baseline="0" dirty="0" smtClean="0"/>
              <a:t>Use ladder properly and for its intended purpose; use properly assembled scaffold with proper planking.</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1865770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176034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3593236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3034012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278169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the role of a competent person related to scaffolding.</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the types of scaffolds commonly used on construction sites.</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hazards associated with scaffolds.</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Discuss methods to prevent hazards associated with scaffolds.</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Recognize employer requirements to protect workers from scaffold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107285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dirty="0" err="1" smtClean="0"/>
              <a:t>CFR</a:t>
            </a:r>
            <a:r>
              <a:rPr lang="en-US" dirty="0" smtClean="0"/>
              <a:t> 1926.450(b) Definitions.</a:t>
            </a:r>
            <a:r>
              <a:rPr lang="en-US" baseline="0" dirty="0" smtClean="0"/>
              <a:t> </a:t>
            </a:r>
            <a:r>
              <a:rPr lang="en-US" i="1" dirty="0" smtClean="0"/>
              <a:t>Competent person</a:t>
            </a:r>
            <a:r>
              <a:rPr lang="en-US" dirty="0" smtClean="0"/>
              <a:t> means one who is capable of identifying existing and predictable hazards in the surroundings or working conditions which are unsanitary, hazardous, or dangerous to employees, and who has authorization to take prompt corrective measures to eliminate them.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106198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22475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dirty="0" err="1" smtClean="0"/>
              <a:t>CFR</a:t>
            </a:r>
            <a:r>
              <a:rPr lang="en-US" dirty="0" smtClean="0"/>
              <a:t> 1926.450(b) Definitions.</a:t>
            </a:r>
          </a:p>
          <a:p>
            <a:r>
              <a:rPr lang="en-US" b="1" i="1" dirty="0" smtClean="0"/>
              <a:t>Supported scaffold</a:t>
            </a:r>
            <a:r>
              <a:rPr lang="en-US" b="1" dirty="0" smtClean="0"/>
              <a:t> </a:t>
            </a:r>
            <a:r>
              <a:rPr lang="en-US" dirty="0" smtClean="0"/>
              <a:t>means one or more platforms supported by outrigger beams, brackets, poles, legs, uprights, posts, frames, or similar rigid support.</a:t>
            </a:r>
          </a:p>
          <a:p>
            <a:r>
              <a:rPr lang="en-US" b="1" i="1" dirty="0" smtClean="0"/>
              <a:t>Suspension scaffold</a:t>
            </a:r>
            <a:r>
              <a:rPr lang="en-US" b="1" dirty="0" smtClean="0"/>
              <a:t> </a:t>
            </a:r>
            <a:r>
              <a:rPr lang="en-US" dirty="0" smtClean="0"/>
              <a:t>means one or more platforms suspended by ropes or other non-rigid means from an overhead structure(s).</a:t>
            </a:r>
          </a:p>
          <a:p>
            <a:endParaRPr lang="en-US" i="0" dirty="0" smtClean="0"/>
          </a:p>
          <a:p>
            <a:r>
              <a:rPr lang="en-US" i="0" dirty="0" smtClean="0"/>
              <a:t>CFR</a:t>
            </a:r>
            <a:r>
              <a:rPr lang="en-US" i="0" baseline="0" dirty="0" smtClean="0"/>
              <a:t> </a:t>
            </a:r>
            <a:r>
              <a:rPr lang="en-US" i="0" dirty="0" smtClean="0"/>
              <a:t>1926.453(a)(1)(</a:t>
            </a:r>
            <a:r>
              <a:rPr lang="en-US" i="0" dirty="0" err="1" smtClean="0"/>
              <a:t>i</a:t>
            </a:r>
            <a:r>
              <a:rPr lang="en-US" i="0" dirty="0" smtClean="0"/>
              <a:t>-v)</a:t>
            </a:r>
          </a:p>
          <a:p>
            <a:r>
              <a:rPr lang="en-US" b="1" i="1" dirty="0" smtClean="0"/>
              <a:t>Aerial lifts</a:t>
            </a:r>
            <a:r>
              <a:rPr lang="en-US" dirty="0" smtClean="0"/>
              <a:t> include the following types of vehicle-mounted aerial devices used to elevate personnel to job-sites above ground: </a:t>
            </a:r>
          </a:p>
          <a:p>
            <a:pPr marL="171450" indent="-171450">
              <a:buFont typeface="Arial" panose="020B0604020202020204" pitchFamily="34" charset="0"/>
              <a:buChar char="•"/>
            </a:pPr>
            <a:r>
              <a:rPr lang="en-US" dirty="0" smtClean="0"/>
              <a:t>Extensible boom platforms; </a:t>
            </a:r>
          </a:p>
          <a:p>
            <a:pPr marL="171450" indent="-171450">
              <a:buFont typeface="Arial" panose="020B0604020202020204" pitchFamily="34" charset="0"/>
              <a:buChar char="•"/>
            </a:pPr>
            <a:r>
              <a:rPr lang="en-US" dirty="0" smtClean="0"/>
              <a:t>Aerial ladders; </a:t>
            </a:r>
          </a:p>
          <a:p>
            <a:pPr marL="171450" indent="-171450">
              <a:buFont typeface="Arial" panose="020B0604020202020204" pitchFamily="34" charset="0"/>
              <a:buChar char="•"/>
            </a:pPr>
            <a:r>
              <a:rPr lang="en-US" dirty="0" smtClean="0"/>
              <a:t>Articulating boom platforms; </a:t>
            </a:r>
          </a:p>
          <a:p>
            <a:pPr marL="171450" indent="-171450">
              <a:buFont typeface="Arial" panose="020B0604020202020204" pitchFamily="34" charset="0"/>
              <a:buChar char="•"/>
            </a:pPr>
            <a:r>
              <a:rPr lang="en-US" dirty="0" smtClean="0"/>
              <a:t>Vertical towers; </a:t>
            </a:r>
          </a:p>
          <a:p>
            <a:pPr marL="171450" indent="-171450">
              <a:buFont typeface="Arial" panose="020B0604020202020204" pitchFamily="34" charset="0"/>
              <a:buChar char="•"/>
            </a:pPr>
            <a:r>
              <a:rPr lang="en-US" dirty="0" smtClean="0"/>
              <a:t>A combination of any such devices. </a:t>
            </a:r>
          </a:p>
          <a:p>
            <a:r>
              <a:rPr lang="en-US" dirty="0" smtClean="0"/>
              <a:t>Aerial equipment may be made of metal, wood, fiberglass reinforced plastic (FRP), or other material; may be powered or manually operated; and are deemed to be aerial lifts whether or not they are capable of rotating about a substantially vertical axis.</a:t>
            </a: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114600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Falls – slips, unsafe access, lack of fall protection, or failure of scaffold platforms or planks are factors that lead to fall incidents.</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Falling object(s) – materials, debris, or tools may fall from a scaffold at any time and hit workers below.</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Electrical hazards – work on scaffolds near power lines exposes workers to electric shock or electrocution.</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Collapse hazards – scaffolds can collapse if not secured, level, or stable or if they are overloaded.</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Planking hazards – planks that are in poor condition (cracked, dry-rot, or otherwise weakened) or planks that are not placed properly are hazardous due to potential for failure or for people/objects to fall through them.</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Weather conditions – rain, snow, wind, lightning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Collisions or struck by a construction vehicle or MV which could lead to tip-over</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176602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0664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dirty="0" smtClean="0"/>
              <a:t>1926.451(e) "Access." This paragraph applies to scaffold access for all employees. Access requirements for employees erecting or dismantling supported scaffolds are specifically addressed in paragraph (e)(9) of this section.</a:t>
            </a:r>
          </a:p>
          <a:p>
            <a:r>
              <a:rPr lang="en-US" dirty="0" smtClean="0"/>
              <a:t>1926.451(e)(1) When scaffold platforms are more than 2 feet (0.6 m) above or below a point of access, portable ladders, hook-on ladders, attachable ladders, stair towers (scaffold stairways/towers), stairway-type ladders (such as ladder stands), ramps, walkways, integral prefabricated scaffold access, or direct access from another scaffold, structure, personnel hoist, or similar surface shall be used. </a:t>
            </a:r>
            <a:r>
              <a:rPr lang="en-US" dirty="0" err="1" smtClean="0"/>
              <a:t>Crossbraces</a:t>
            </a:r>
            <a:r>
              <a:rPr lang="en-US" dirty="0" smtClean="0"/>
              <a:t> shall not be used as a means of access.</a:t>
            </a:r>
          </a:p>
          <a:p>
            <a:r>
              <a:rPr lang="en-US" dirty="0" smtClean="0"/>
              <a:t>1926.451(e)(9)(i) The employer shall provide safe means of access for each employee erecting or dismantling a scaffold where the provision of safe access is feasible and does not create a greater hazard. The employer shall have a competent person determine whether it is feasible or would pose a greater hazard to provide, and have employees use a safe means of access. This determination shall be based on site conditions and the type of scaffold being erected or dismantled.</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221375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11" name="Slide Number Placeholder 5"/>
          <p:cNvSpPr>
            <a:spLocks noGrp="1"/>
          </p:cNvSpPr>
          <p:nvPr>
            <p:ph type="sldNum" sz="quarter" idx="4"/>
          </p:nvPr>
        </p:nvSpPr>
        <p:spPr>
          <a:xfrm>
            <a:off x="6553200" y="6278147"/>
            <a:ext cx="2133600" cy="199708"/>
          </a:xfrm>
          <a:prstGeom prst="rect">
            <a:avLst/>
          </a:prstGeom>
        </p:spPr>
        <p:txBody>
          <a:bodyPr/>
          <a:lstStyle>
            <a:lvl1pPr algn="r">
              <a:defRPr sz="800">
                <a:solidFill>
                  <a:schemeClr val="bg1"/>
                </a:solidFill>
              </a:defRPr>
            </a:lvl1pPr>
          </a:lstStyle>
          <a:p>
            <a:fld id="{A5D816F8-F494-4E20-97D3-3F7C0C7FFB57}" type="slidenum">
              <a:rPr lang="en-US" smtClean="0"/>
              <a:pPr/>
              <a:t>‹#›</a:t>
            </a:fld>
            <a:endParaRPr lang="en-US" dirty="0"/>
          </a:p>
        </p:txBody>
      </p:sp>
      <p:sp>
        <p:nvSpPr>
          <p:cNvPr id="6" name="Footer Placeholder 4"/>
          <p:cNvSpPr>
            <a:spLocks noGrp="1"/>
          </p:cNvSpPr>
          <p:nvPr>
            <p:ph type="ftr" sz="quarter" idx="3"/>
          </p:nvPr>
        </p:nvSpPr>
        <p:spPr>
          <a:xfrm>
            <a:off x="457200" y="6569656"/>
            <a:ext cx="2895600" cy="183251"/>
          </a:xfrm>
          <a:prstGeom prst="rect">
            <a:avLst/>
          </a:prstGeom>
        </p:spPr>
        <p:txBody>
          <a:bodyPr/>
          <a:lstStyle>
            <a:lvl1pPr>
              <a:defRPr sz="800">
                <a:solidFill>
                  <a:schemeClr val="bg1"/>
                </a:solidFill>
              </a:defRPr>
            </a:lvl1pPr>
          </a:lstStyle>
          <a:p>
            <a:r>
              <a:rPr lang="en-US" dirty="0" smtClean="0"/>
              <a:t>PPT 10-hr Construction-PPE</a:t>
            </a:r>
            <a:endParaRPr lang="en-US" dirty="0"/>
          </a:p>
        </p:txBody>
      </p:sp>
      <p:sp>
        <p:nvSpPr>
          <p:cNvPr id="7" name="Date Placeholder 3"/>
          <p:cNvSpPr>
            <a:spLocks noGrp="1"/>
          </p:cNvSpPr>
          <p:nvPr>
            <p:ph type="dt" sz="half" idx="2"/>
          </p:nvPr>
        </p:nvSpPr>
        <p:spPr>
          <a:xfrm>
            <a:off x="5638800" y="6515100"/>
            <a:ext cx="3048000" cy="228601"/>
          </a:xfrm>
          <a:prstGeom prst="rect">
            <a:avLst/>
          </a:prstGeom>
        </p:spPr>
        <p:txBody>
          <a:bodyPr/>
          <a:lstStyle>
            <a:lvl1pPr algn="r">
              <a:defRPr sz="1200">
                <a:solidFill>
                  <a:schemeClr val="bg1"/>
                </a:solidFill>
              </a:defRPr>
            </a:lvl1pPr>
          </a:lstStyle>
          <a:p>
            <a:r>
              <a:rPr lang="en-US" dirty="0" smtClean="0"/>
              <a:t> </a:t>
            </a:r>
            <a:r>
              <a:rPr lang="en-US" sz="800" dirty="0" smtClean="0"/>
              <a:t>Created by Outreach Workgroup 07/31/2014</a:t>
            </a:r>
            <a:endParaRPr lang="en-US" sz="800" dirty="0"/>
          </a:p>
        </p:txBody>
      </p:sp>
    </p:spTree>
    <p:extLst>
      <p:ext uri="{BB962C8B-B14F-4D97-AF65-F5344CB8AC3E}">
        <p14:creationId xmlns:p14="http://schemas.microsoft.com/office/powerpoint/2010/main" val="702184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330841"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Scaffolds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Scaffolds</a:t>
            </a:r>
            <a:endParaRPr lang="en-US" dirty="0"/>
          </a:p>
        </p:txBody>
      </p:sp>
      <p:sp>
        <p:nvSpPr>
          <p:cNvPr id="3" name="Subtitle 2"/>
          <p:cNvSpPr>
            <a:spLocks noGrp="1"/>
          </p:cNvSpPr>
          <p:nvPr>
            <p:ph type="subTitle" idx="1"/>
          </p:nvPr>
        </p:nvSpPr>
        <p:spPr/>
        <p:txBody>
          <a:bodyPr/>
          <a:lstStyle/>
          <a:p>
            <a:r>
              <a:rPr lang="en-US" dirty="0" smtClean="0"/>
              <a:t>10-Hour Construction Outreach</a:t>
            </a:r>
          </a:p>
        </p:txBody>
      </p:sp>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Guardrails</a:t>
            </a:r>
            <a:endParaRPr lang="en-US" dirty="0"/>
          </a:p>
        </p:txBody>
      </p:sp>
      <p:sp>
        <p:nvSpPr>
          <p:cNvPr id="3" name="Content Placeholder 2"/>
          <p:cNvSpPr>
            <a:spLocks noGrp="1"/>
          </p:cNvSpPr>
          <p:nvPr>
            <p:ph idx="1"/>
          </p:nvPr>
        </p:nvSpPr>
        <p:spPr>
          <a:xfrm>
            <a:off x="913605" y="1165859"/>
            <a:ext cx="7315200" cy="2796541"/>
          </a:xfrm>
        </p:spPr>
        <p:txBody>
          <a:bodyPr>
            <a:normAutofit/>
          </a:bodyPr>
          <a:lstStyle/>
          <a:p>
            <a:r>
              <a:rPr lang="en-US" dirty="0" smtClean="0"/>
              <a:t>Must be installed on open sides and ends of scaffolds</a:t>
            </a:r>
          </a:p>
          <a:p>
            <a:r>
              <a:rPr lang="en-US" dirty="0"/>
              <a:t>If front edge (working edge) is more than 14 inches from work, guardrail and/or </a:t>
            </a:r>
            <a:r>
              <a:rPr lang="en-US" dirty="0" err="1"/>
              <a:t>PFAS</a:t>
            </a:r>
            <a:r>
              <a:rPr lang="en-US" dirty="0"/>
              <a:t> system must be </a:t>
            </a:r>
            <a:r>
              <a:rPr lang="en-US" dirty="0" smtClean="0"/>
              <a:t>used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205" y="3841006"/>
            <a:ext cx="3048000" cy="2118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67268" y="5959366"/>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52333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Guardrails</a:t>
            </a:r>
            <a:endParaRPr lang="en-US" dirty="0"/>
          </a:p>
        </p:txBody>
      </p:sp>
      <p:sp>
        <p:nvSpPr>
          <p:cNvPr id="3" name="Content Placeholder 2"/>
          <p:cNvSpPr>
            <a:spLocks noGrp="1"/>
          </p:cNvSpPr>
          <p:nvPr>
            <p:ph idx="1"/>
          </p:nvPr>
        </p:nvSpPr>
        <p:spPr>
          <a:xfrm>
            <a:off x="647700" y="1295400"/>
            <a:ext cx="7848600" cy="4495801"/>
          </a:xfrm>
        </p:spPr>
        <p:txBody>
          <a:bodyPr>
            <a:normAutofit fontScale="92500"/>
          </a:bodyPr>
          <a:lstStyle/>
          <a:p>
            <a:r>
              <a:rPr lang="en-US" dirty="0" err="1" smtClean="0"/>
              <a:t>Toprails</a:t>
            </a:r>
            <a:r>
              <a:rPr lang="en-US" dirty="0" smtClean="0"/>
              <a:t> </a:t>
            </a:r>
            <a:endParaRPr lang="en-US" dirty="0"/>
          </a:p>
          <a:p>
            <a:pPr lvl="1"/>
            <a:r>
              <a:rPr lang="en-US" dirty="0" smtClean="0"/>
              <a:t>Supported scaffolds manufactured or placed in service after 1/1/2000 must be 38-45</a:t>
            </a:r>
            <a:r>
              <a:rPr lang="en-US" dirty="0"/>
              <a:t>” above platform </a:t>
            </a:r>
          </a:p>
          <a:p>
            <a:r>
              <a:rPr lang="en-US" dirty="0" err="1" smtClean="0"/>
              <a:t>Midrails</a:t>
            </a:r>
            <a:endParaRPr lang="en-US" dirty="0"/>
          </a:p>
          <a:p>
            <a:pPr lvl="1"/>
            <a:r>
              <a:rPr lang="en-US" dirty="0" smtClean="0"/>
              <a:t>When used </a:t>
            </a:r>
          </a:p>
          <a:p>
            <a:pPr lvl="1"/>
            <a:r>
              <a:rPr lang="en-US" dirty="0" smtClean="0"/>
              <a:t>Halfway </a:t>
            </a:r>
            <a:r>
              <a:rPr lang="en-US" dirty="0"/>
              <a:t>between </a:t>
            </a:r>
            <a:r>
              <a:rPr lang="en-US" dirty="0" err="1"/>
              <a:t>toprail</a:t>
            </a:r>
            <a:r>
              <a:rPr lang="en-US" dirty="0"/>
              <a:t> and scaffold platform</a:t>
            </a:r>
          </a:p>
          <a:p>
            <a:pPr lvl="1"/>
            <a:r>
              <a:rPr lang="en-US" dirty="0" err="1" smtClean="0"/>
              <a:t>Crossbracing</a:t>
            </a:r>
            <a:r>
              <a:rPr lang="en-US" dirty="0" smtClean="0"/>
              <a:t>, when used as a </a:t>
            </a:r>
            <a:r>
              <a:rPr lang="en-US" dirty="0" err="1" smtClean="0"/>
              <a:t>toprail</a:t>
            </a:r>
            <a:r>
              <a:rPr lang="en-US" dirty="0" smtClean="0"/>
              <a:t> or </a:t>
            </a:r>
            <a:r>
              <a:rPr lang="en-US" dirty="0" err="1" smtClean="0"/>
              <a:t>midrail</a:t>
            </a:r>
            <a:r>
              <a:rPr lang="en-US" dirty="0" smtClean="0"/>
              <a:t>, must meet certain height requirements</a:t>
            </a:r>
            <a:endParaRPr lang="en-US" dirty="0"/>
          </a:p>
        </p:txBody>
      </p:sp>
    </p:spTree>
    <p:extLst>
      <p:ext uri="{BB962C8B-B14F-4D97-AF65-F5344CB8AC3E}">
        <p14:creationId xmlns:p14="http://schemas.microsoft.com/office/powerpoint/2010/main" val="326144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0"/>
            <a:ext cx="8609035" cy="1143000"/>
          </a:xfrm>
        </p:spPr>
        <p:txBody>
          <a:bodyPr>
            <a:noAutofit/>
          </a:bodyPr>
          <a:lstStyle/>
          <a:p>
            <a:r>
              <a:rPr lang="en-US" sz="3800" dirty="0" smtClean="0"/>
              <a:t>Personal Fall Arrest System (</a:t>
            </a:r>
            <a:r>
              <a:rPr lang="en-US" sz="3800" dirty="0" err="1" smtClean="0"/>
              <a:t>PFAS</a:t>
            </a:r>
            <a:r>
              <a:rPr lang="en-US" sz="3800" dirty="0" smtClean="0"/>
              <a:t>)</a:t>
            </a:r>
            <a:endParaRPr lang="en-US" sz="3800" dirty="0"/>
          </a:p>
        </p:txBody>
      </p:sp>
      <p:sp>
        <p:nvSpPr>
          <p:cNvPr id="3" name="Content Placeholder 2"/>
          <p:cNvSpPr>
            <a:spLocks noGrp="1"/>
          </p:cNvSpPr>
          <p:nvPr>
            <p:ph idx="1"/>
          </p:nvPr>
        </p:nvSpPr>
        <p:spPr>
          <a:xfrm>
            <a:off x="457198" y="1802523"/>
            <a:ext cx="5334000" cy="4038601"/>
          </a:xfrm>
        </p:spPr>
        <p:txBody>
          <a:bodyPr/>
          <a:lstStyle/>
          <a:p>
            <a:r>
              <a:rPr lang="en-US" dirty="0" smtClean="0"/>
              <a:t>Components </a:t>
            </a:r>
          </a:p>
          <a:p>
            <a:r>
              <a:rPr lang="en-US" dirty="0" smtClean="0"/>
              <a:t>Selection of fall protection</a:t>
            </a:r>
          </a:p>
          <a:p>
            <a:r>
              <a:rPr lang="en-US" dirty="0" smtClean="0"/>
              <a:t>Engineering or qualified </a:t>
            </a:r>
          </a:p>
          <a:p>
            <a:pPr marL="0" indent="0">
              <a:spcBef>
                <a:spcPts val="0"/>
              </a:spcBef>
              <a:buNone/>
            </a:pPr>
            <a:r>
              <a:rPr lang="en-US" dirty="0"/>
              <a:t> </a:t>
            </a:r>
            <a:r>
              <a:rPr lang="en-US" dirty="0" smtClean="0"/>
              <a:t>  person design   </a:t>
            </a:r>
          </a:p>
          <a:p>
            <a:r>
              <a:rPr lang="en-US" dirty="0" smtClean="0"/>
              <a:t>When to inspect </a:t>
            </a:r>
          </a:p>
          <a:p>
            <a:r>
              <a:rPr lang="en-US" dirty="0" smtClean="0"/>
              <a:t>Free-fall limit </a:t>
            </a:r>
          </a:p>
          <a:p>
            <a:endParaRPr lang="en-US" dirty="0" smtClean="0"/>
          </a:p>
          <a:p>
            <a:endParaRPr lang="en-US" dirty="0" smtClean="0"/>
          </a:p>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8" y="1345324"/>
            <a:ext cx="304643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90646" y="5841124"/>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83490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15"/>
            <a:ext cx="8382000" cy="1049167"/>
          </a:xfrm>
        </p:spPr>
        <p:txBody>
          <a:bodyPr/>
          <a:lstStyle/>
          <a:p>
            <a:r>
              <a:rPr lang="en-US" dirty="0" smtClean="0"/>
              <a:t>Protection From Falling Objects</a:t>
            </a:r>
            <a:endParaRPr lang="en-US" dirty="0"/>
          </a:p>
        </p:txBody>
      </p:sp>
      <p:sp>
        <p:nvSpPr>
          <p:cNvPr id="3" name="Content Placeholder 2"/>
          <p:cNvSpPr>
            <a:spLocks noGrp="1"/>
          </p:cNvSpPr>
          <p:nvPr>
            <p:ph idx="1"/>
          </p:nvPr>
        </p:nvSpPr>
        <p:spPr>
          <a:xfrm>
            <a:off x="409903" y="1240983"/>
            <a:ext cx="7133897" cy="4632996"/>
          </a:xfrm>
        </p:spPr>
        <p:txBody>
          <a:bodyPr/>
          <a:lstStyle/>
          <a:p>
            <a:r>
              <a:rPr lang="en-US" dirty="0" smtClean="0"/>
              <a:t>Protection must be provided </a:t>
            </a:r>
            <a:br>
              <a:rPr lang="en-US" dirty="0" smtClean="0"/>
            </a:br>
            <a:r>
              <a:rPr lang="en-US" dirty="0" smtClean="0"/>
              <a:t>when there is potential of </a:t>
            </a:r>
            <a:br>
              <a:rPr lang="en-US" dirty="0" smtClean="0"/>
            </a:br>
            <a:r>
              <a:rPr lang="en-US" dirty="0" smtClean="0"/>
              <a:t>being struck by falling objects </a:t>
            </a:r>
          </a:p>
          <a:p>
            <a:r>
              <a:rPr lang="en-US" dirty="0" smtClean="0"/>
              <a:t>Methods of protection</a:t>
            </a:r>
          </a:p>
          <a:p>
            <a:pPr lvl="1"/>
            <a:r>
              <a:rPr lang="en-US" dirty="0" smtClean="0"/>
              <a:t>Barricades, </a:t>
            </a:r>
            <a:r>
              <a:rPr lang="en-US" dirty="0" err="1" smtClean="0"/>
              <a:t>toeboards</a:t>
            </a:r>
            <a:r>
              <a:rPr lang="en-US" dirty="0" smtClean="0"/>
              <a:t>, screens </a:t>
            </a:r>
            <a:br>
              <a:rPr lang="en-US" dirty="0" smtClean="0"/>
            </a:br>
            <a:r>
              <a:rPr lang="en-US" dirty="0" smtClean="0"/>
              <a:t>or paneling, canopy or mesh nets, </a:t>
            </a:r>
            <a:br>
              <a:rPr lang="en-US" dirty="0" smtClean="0"/>
            </a:br>
            <a:r>
              <a:rPr lang="en-US" dirty="0" smtClean="0"/>
              <a:t>placement of large, heavy objects</a:t>
            </a:r>
          </a:p>
          <a:p>
            <a:r>
              <a:rPr lang="en-US" dirty="0" smtClean="0"/>
              <a:t>Wear a hardhat when working </a:t>
            </a:r>
            <a:br>
              <a:rPr lang="en-US" dirty="0" smtClean="0"/>
            </a:br>
            <a:r>
              <a:rPr lang="en-US" dirty="0" smtClean="0"/>
              <a:t>around or below scaffolds </a:t>
            </a:r>
          </a:p>
          <a:p>
            <a:endParaRPr lang="en-US" dirty="0"/>
          </a:p>
        </p:txBody>
      </p:sp>
      <p:pic>
        <p:nvPicPr>
          <p:cNvPr id="4100" name="Picture 4" descr="https://www.osha.gov/SLTC/etools/scaffolding/images/debr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717" y="1447800"/>
            <a:ext cx="1956886"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93091" y="3725173"/>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73214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3800" dirty="0" smtClean="0"/>
              <a:t>Protection From Electrical Hazards</a:t>
            </a:r>
            <a:endParaRPr lang="en-US" sz="3800" dirty="0"/>
          </a:p>
        </p:txBody>
      </p:sp>
      <p:sp>
        <p:nvSpPr>
          <p:cNvPr id="3" name="Content Placeholder 2"/>
          <p:cNvSpPr>
            <a:spLocks noGrp="1"/>
          </p:cNvSpPr>
          <p:nvPr>
            <p:ph idx="1"/>
          </p:nvPr>
        </p:nvSpPr>
        <p:spPr>
          <a:xfrm>
            <a:off x="457200" y="1143000"/>
            <a:ext cx="8077200" cy="5181600"/>
          </a:xfrm>
        </p:spPr>
        <p:txBody>
          <a:bodyPr>
            <a:normAutofit fontScale="92500" lnSpcReduction="10000"/>
          </a:bodyPr>
          <a:lstStyle/>
          <a:p>
            <a:r>
              <a:rPr lang="en-US" dirty="0" smtClean="0"/>
              <a:t>Minimum distance based on voltage</a:t>
            </a:r>
          </a:p>
          <a:p>
            <a:pPr lvl="1"/>
            <a:r>
              <a:rPr lang="en-US" dirty="0" smtClean="0"/>
              <a:t>Insulated lines</a:t>
            </a:r>
          </a:p>
          <a:p>
            <a:pPr lvl="1"/>
            <a:r>
              <a:rPr lang="en-US" dirty="0" err="1" smtClean="0"/>
              <a:t>Uninsulated</a:t>
            </a:r>
            <a:r>
              <a:rPr lang="en-US" dirty="0" smtClean="0"/>
              <a:t> lines</a:t>
            </a:r>
          </a:p>
          <a:p>
            <a:pPr>
              <a:spcBef>
                <a:spcPts val="0"/>
              </a:spcBef>
            </a:pPr>
            <a:r>
              <a:rPr lang="en-US" dirty="0" smtClean="0"/>
              <a:t>When exceeding minimum </a:t>
            </a:r>
            <a:br>
              <a:rPr lang="en-US" dirty="0" smtClean="0"/>
            </a:br>
            <a:r>
              <a:rPr lang="en-US" dirty="0" smtClean="0"/>
              <a:t>distance as necessary to </a:t>
            </a:r>
            <a:br>
              <a:rPr lang="en-US" dirty="0" smtClean="0"/>
            </a:br>
            <a:r>
              <a:rPr lang="en-US" dirty="0" smtClean="0"/>
              <a:t>perform work, utility company</a:t>
            </a:r>
            <a:br>
              <a:rPr lang="en-US" dirty="0" smtClean="0"/>
            </a:br>
            <a:r>
              <a:rPr lang="en-US" dirty="0" smtClean="0"/>
              <a:t>must be notified to</a:t>
            </a:r>
          </a:p>
          <a:p>
            <a:pPr lvl="1"/>
            <a:r>
              <a:rPr lang="en-US" dirty="0" smtClean="0"/>
              <a:t>De-energize or relocate line</a:t>
            </a:r>
          </a:p>
          <a:p>
            <a:pPr marL="457200" lvl="1" indent="0">
              <a:buNone/>
            </a:pPr>
            <a:r>
              <a:rPr lang="en-US" dirty="0" smtClean="0"/>
              <a:t>			</a:t>
            </a:r>
            <a:r>
              <a:rPr lang="en-US" b="1" dirty="0" smtClean="0"/>
              <a:t>OR </a:t>
            </a:r>
          </a:p>
          <a:p>
            <a:pPr lvl="1"/>
            <a:r>
              <a:rPr lang="en-US" dirty="0" smtClean="0"/>
              <a:t>Install protective coverings to </a:t>
            </a:r>
            <a:endParaRPr lang="en-US" dirty="0"/>
          </a:p>
          <a:p>
            <a:pPr marL="457200" lvl="1" indent="0">
              <a:buNone/>
            </a:pPr>
            <a:r>
              <a:rPr lang="en-US" dirty="0" smtClean="0"/>
              <a:t>  prevent contact</a:t>
            </a:r>
          </a:p>
          <a:p>
            <a:pPr lvl="1"/>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25" y="2376487"/>
            <a:ext cx="2581275" cy="2714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2107" y="5091112"/>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2161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Scaffolds</a:t>
            </a:r>
            <a:endParaRPr lang="en-US" dirty="0"/>
          </a:p>
        </p:txBody>
      </p:sp>
      <p:sp>
        <p:nvSpPr>
          <p:cNvPr id="3" name="Content Placeholder 2"/>
          <p:cNvSpPr>
            <a:spLocks noGrp="1"/>
          </p:cNvSpPr>
          <p:nvPr>
            <p:ph idx="1"/>
          </p:nvPr>
        </p:nvSpPr>
        <p:spPr>
          <a:xfrm>
            <a:off x="688757" y="1262062"/>
            <a:ext cx="6308834" cy="4495801"/>
          </a:xfrm>
        </p:spPr>
        <p:txBody>
          <a:bodyPr/>
          <a:lstStyle/>
          <a:p>
            <a:r>
              <a:rPr lang="en-US" dirty="0" smtClean="0"/>
              <a:t>Workers may only be on moving scaffold when</a:t>
            </a:r>
          </a:p>
          <a:p>
            <a:pPr lvl="1"/>
            <a:r>
              <a:rPr lang="en-US" dirty="0" smtClean="0"/>
              <a:t>Level ground surface</a:t>
            </a:r>
          </a:p>
          <a:p>
            <a:pPr lvl="1"/>
            <a:r>
              <a:rPr lang="en-US" dirty="0" smtClean="0"/>
              <a:t>Height to width ratio </a:t>
            </a:r>
          </a:p>
          <a:p>
            <a:pPr lvl="1"/>
            <a:r>
              <a:rPr lang="en-US" dirty="0" smtClean="0"/>
              <a:t>Outriggers installed on both sides </a:t>
            </a:r>
          </a:p>
          <a:p>
            <a:pPr lvl="1"/>
            <a:r>
              <a:rPr lang="en-US" dirty="0" smtClean="0"/>
              <a:t>Standing inside the wheel base </a:t>
            </a:r>
          </a:p>
          <a:p>
            <a:pPr lvl="1"/>
            <a:r>
              <a:rPr lang="en-US" dirty="0" smtClean="0"/>
              <a:t>Competent person onsite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591" y="1496676"/>
            <a:ext cx="1689209" cy="2466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39813" y="3973175"/>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40108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211263"/>
          </a:xfrm>
        </p:spPr>
        <p:txBody>
          <a:bodyPr>
            <a:noAutofit/>
          </a:bodyPr>
          <a:lstStyle/>
          <a:p>
            <a:r>
              <a:rPr lang="en-US" dirty="0" smtClean="0"/>
              <a:t>Safe Scaffold Construction and Disassembly</a:t>
            </a:r>
            <a:endParaRPr lang="en-US" dirty="0"/>
          </a:p>
        </p:txBody>
      </p:sp>
      <p:sp>
        <p:nvSpPr>
          <p:cNvPr id="3" name="Content Placeholder 2"/>
          <p:cNvSpPr>
            <a:spLocks noGrp="1"/>
          </p:cNvSpPr>
          <p:nvPr>
            <p:ph idx="1"/>
          </p:nvPr>
        </p:nvSpPr>
        <p:spPr>
          <a:xfrm>
            <a:off x="381000" y="1828800"/>
            <a:ext cx="8115558" cy="2971800"/>
          </a:xfrm>
        </p:spPr>
        <p:txBody>
          <a:bodyPr>
            <a:normAutofit/>
          </a:bodyPr>
          <a:lstStyle/>
          <a:p>
            <a:r>
              <a:rPr lang="en-US" dirty="0" smtClean="0"/>
              <a:t>Appropriate scaffold construction methods</a:t>
            </a:r>
          </a:p>
          <a:p>
            <a:r>
              <a:rPr lang="en-US" dirty="0" smtClean="0"/>
              <a:t>Provide proper scaffold access</a:t>
            </a:r>
          </a:p>
          <a:p>
            <a:r>
              <a:rPr lang="en-US" dirty="0" smtClean="0"/>
              <a:t>Use a competent person </a:t>
            </a:r>
          </a:p>
          <a:p>
            <a:r>
              <a:rPr lang="en-US" dirty="0" smtClean="0"/>
              <a:t>Manufacturers’ instructions</a:t>
            </a:r>
          </a:p>
          <a:p>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5" t="7317" b="2439"/>
          <a:stretch/>
        </p:blipFill>
        <p:spPr bwMode="auto">
          <a:xfrm>
            <a:off x="6019800" y="3048000"/>
            <a:ext cx="2476758"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92433" y="5880099"/>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41718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914400" y="1143000"/>
            <a:ext cx="7315200" cy="4800600"/>
          </a:xfrm>
        </p:spPr>
        <p:txBody>
          <a:bodyPr/>
          <a:lstStyle/>
          <a:p>
            <a:r>
              <a:rPr lang="en-US" dirty="0" smtClean="0"/>
              <a:t>Comply with OSHA standards related to scaffolds</a:t>
            </a:r>
          </a:p>
          <a:p>
            <a:pPr lvl="1"/>
            <a:r>
              <a:rPr lang="en-US" dirty="0" smtClean="0"/>
              <a:t>Training </a:t>
            </a:r>
          </a:p>
          <a:p>
            <a:pPr lvl="1"/>
            <a:r>
              <a:rPr lang="en-US" dirty="0" smtClean="0"/>
              <a:t>Inspection</a:t>
            </a:r>
          </a:p>
          <a:p>
            <a:pPr lvl="1"/>
            <a:r>
              <a:rPr lang="en-US" dirty="0" smtClean="0"/>
              <a:t>Designating competent person</a:t>
            </a:r>
          </a:p>
          <a:p>
            <a:r>
              <a:rPr lang="en-US" dirty="0" smtClean="0"/>
              <a:t>Comply with manufacturers’ requirements and recommendations </a:t>
            </a:r>
          </a:p>
          <a:p>
            <a:r>
              <a:rPr lang="en-US" dirty="0" smtClean="0"/>
              <a:t>Follow plans designed by qualified person </a:t>
            </a:r>
            <a:endParaRPr lang="en-US" dirty="0"/>
          </a:p>
        </p:txBody>
      </p:sp>
    </p:spTree>
    <p:extLst>
      <p:ext uri="{BB962C8B-B14F-4D97-AF65-F5344CB8AC3E}">
        <p14:creationId xmlns:p14="http://schemas.microsoft.com/office/powerpoint/2010/main" val="405378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5275" y="76200"/>
            <a:ext cx="8229600" cy="906462"/>
          </a:xfrm>
          <a:prstGeom prst="rect">
            <a:avLst/>
          </a:prstGeom>
        </p:spPr>
        <p:txBody>
          <a:bodyPr/>
          <a:lstStyle/>
          <a:p>
            <a:r>
              <a:rPr lang="en-US" sz="4000" dirty="0" smtClean="0">
                <a:latin typeface="Tahoma" panose="020B0604030504040204" pitchFamily="34" charset="0"/>
                <a:ea typeface="Tahoma" panose="020B0604030504040204" pitchFamily="34" charset="0"/>
              </a:rPr>
              <a:t>Scaffold Hazard Recognition</a:t>
            </a:r>
            <a:endParaRPr lang="en-US" sz="4000" dirty="0">
              <a:latin typeface="Tahoma" panose="020B0604030504040204" pitchFamily="34" charset="0"/>
              <a:ea typeface="Tahoma" panose="020B060403050404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333"/>
          <a:stretch/>
        </p:blipFill>
        <p:spPr bwMode="auto">
          <a:xfrm>
            <a:off x="4255236" y="1402511"/>
            <a:ext cx="4317629" cy="434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1440611"/>
            <a:ext cx="3721836" cy="1077218"/>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Identify hazards and solutions</a:t>
            </a:r>
            <a:endParaRPr lang="en-US" sz="3200" dirty="0">
              <a:latin typeface="Tahoma" pitchFamily="34" charset="0"/>
              <a:ea typeface="Tahoma" pitchFamily="34" charset="0"/>
              <a:cs typeface="Tahoma" pitchFamily="34" charset="0"/>
            </a:endParaRPr>
          </a:p>
        </p:txBody>
      </p:sp>
      <p:sp>
        <p:nvSpPr>
          <p:cNvPr id="11" name="TextBox 10"/>
          <p:cNvSpPr txBox="1"/>
          <p:nvPr/>
        </p:nvSpPr>
        <p:spPr>
          <a:xfrm>
            <a:off x="6000057" y="5745911"/>
            <a:ext cx="2614818" cy="215444"/>
          </a:xfrm>
          <a:prstGeom prst="rect">
            <a:avLst/>
          </a:prstGeom>
          <a:noFill/>
        </p:spPr>
        <p:txBody>
          <a:bodyPr wrap="none" rtlCol="0">
            <a:spAutoFit/>
          </a:bodyPr>
          <a:lstStyle/>
          <a:p>
            <a:r>
              <a:rPr lang="en-US" sz="800" dirty="0"/>
              <a:t>S</a:t>
            </a:r>
            <a:r>
              <a:rPr lang="en-US" sz="800" dirty="0" smtClean="0"/>
              <a:t>ource</a:t>
            </a:r>
            <a:r>
              <a:rPr lang="en-US" sz="800" dirty="0"/>
              <a:t>: </a:t>
            </a:r>
            <a:r>
              <a:rPr lang="en-US" sz="800" dirty="0" smtClean="0"/>
              <a:t>www.elcosh/org/OTI/Southwest </a:t>
            </a:r>
            <a:r>
              <a:rPr lang="en-US" sz="800" dirty="0"/>
              <a:t>Education Center</a:t>
            </a:r>
          </a:p>
        </p:txBody>
      </p:sp>
    </p:spTree>
    <p:extLst>
      <p:ext uri="{BB962C8B-B14F-4D97-AF65-F5344CB8AC3E}">
        <p14:creationId xmlns:p14="http://schemas.microsoft.com/office/powerpoint/2010/main" val="284148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5275" y="76200"/>
            <a:ext cx="8229600" cy="906462"/>
          </a:xfrm>
          <a:prstGeom prst="rect">
            <a:avLst/>
          </a:prstGeom>
        </p:spPr>
        <p:txBody>
          <a:bodyPr/>
          <a:lstStyle/>
          <a:p>
            <a:r>
              <a:rPr lang="en-US" sz="4000" dirty="0" smtClean="0">
                <a:latin typeface="Tahoma" panose="020B0604030504040204" pitchFamily="34" charset="0"/>
                <a:ea typeface="Tahoma" panose="020B0604030504040204" pitchFamily="34" charset="0"/>
              </a:rPr>
              <a:t>Scaffold Hazard Recognition</a:t>
            </a:r>
            <a:endParaRPr lang="en-US" sz="4000" dirty="0">
              <a:latin typeface="Tahoma" panose="020B0604030504040204" pitchFamily="34" charset="0"/>
              <a:ea typeface="Tahoma" panose="020B060403050404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19200"/>
            <a:ext cx="3048000" cy="45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715000" y="5791200"/>
            <a:ext cx="2614818" cy="215444"/>
          </a:xfrm>
          <a:prstGeom prst="rect">
            <a:avLst/>
          </a:prstGeom>
          <a:noFill/>
        </p:spPr>
        <p:txBody>
          <a:bodyPr wrap="none" rtlCol="0">
            <a:spAutoFit/>
          </a:bodyPr>
          <a:lstStyle/>
          <a:p>
            <a:r>
              <a:rPr lang="en-US" sz="800" dirty="0"/>
              <a:t>S</a:t>
            </a:r>
            <a:r>
              <a:rPr lang="en-US" sz="800" dirty="0" smtClean="0"/>
              <a:t>ource</a:t>
            </a:r>
            <a:r>
              <a:rPr lang="en-US" sz="800" dirty="0"/>
              <a:t>: </a:t>
            </a:r>
            <a:r>
              <a:rPr lang="en-US" sz="800" dirty="0" smtClean="0"/>
              <a:t>www.elcosh/org/OTI/Southwest </a:t>
            </a:r>
            <a:r>
              <a:rPr lang="en-US" sz="800" dirty="0"/>
              <a:t>Education Center</a:t>
            </a:r>
          </a:p>
        </p:txBody>
      </p:sp>
      <p:sp>
        <p:nvSpPr>
          <p:cNvPr id="8" name="TextBox 7"/>
          <p:cNvSpPr txBox="1"/>
          <p:nvPr/>
        </p:nvSpPr>
        <p:spPr>
          <a:xfrm>
            <a:off x="533400" y="1440611"/>
            <a:ext cx="3721836" cy="1077218"/>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Identify hazards and solutions</a:t>
            </a:r>
            <a:endParaRPr lang="en-US"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8978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ahoma" pitchFamily="34" charset="0"/>
                <a:ea typeface="Tahoma" pitchFamily="34" charset="0"/>
                <a:cs typeface="Tahoma" pitchFamily="34" charset="0"/>
              </a:rPr>
              <a:t>Scaffolds</a:t>
            </a:r>
            <a:endParaRPr lang="en-US" dirty="0">
              <a:latin typeface="Tahoma" pitchFamily="34" charset="0"/>
              <a:ea typeface="Tahoma" pitchFamily="34" charset="0"/>
              <a:cs typeface="Tahoma"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62400"/>
            <a:ext cx="2670175" cy="17887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2670175" cy="173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7604"/>
            <a:ext cx="2517775" cy="1633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250464"/>
            <a:ext cx="2146300" cy="3303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3480" y="1250464"/>
            <a:ext cx="1878013" cy="1779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411088" y="5867400"/>
            <a:ext cx="2029723" cy="215444"/>
          </a:xfrm>
          <a:prstGeom prst="rect">
            <a:avLst/>
          </a:prstGeom>
        </p:spPr>
        <p:txBody>
          <a:bodyPr wrap="none">
            <a:spAutoFit/>
          </a:bodyPr>
          <a:lstStyle/>
          <a:p>
            <a:r>
              <a:rPr lang="en-US" sz="800" dirty="0"/>
              <a:t>s</a:t>
            </a:r>
            <a:r>
              <a:rPr lang="en-US" sz="800" dirty="0" smtClean="0"/>
              <a:t>ource: www.elcosh.org/NIOSH/John </a:t>
            </a:r>
            <a:r>
              <a:rPr lang="en-US" sz="800" dirty="0" err="1"/>
              <a:t>Rekus</a:t>
            </a:r>
            <a:r>
              <a:rPr lang="en-US" sz="800" dirty="0"/>
              <a:t> </a:t>
            </a:r>
          </a:p>
        </p:txBody>
      </p:sp>
    </p:spTree>
    <p:extLst>
      <p:ext uri="{BB962C8B-B14F-4D97-AF65-F5344CB8AC3E}">
        <p14:creationId xmlns:p14="http://schemas.microsoft.com/office/powerpoint/2010/main" val="332285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5275" y="76200"/>
            <a:ext cx="8229600" cy="906462"/>
          </a:xfrm>
          <a:prstGeom prst="rect">
            <a:avLst/>
          </a:prstGeom>
        </p:spPr>
        <p:txBody>
          <a:bodyPr/>
          <a:lstStyle/>
          <a:p>
            <a:r>
              <a:rPr lang="en-US" sz="4000" dirty="0" smtClean="0">
                <a:latin typeface="Tahoma" panose="020B0604030504040204" pitchFamily="34" charset="0"/>
                <a:ea typeface="Tahoma" panose="020B0604030504040204" pitchFamily="34" charset="0"/>
              </a:rPr>
              <a:t>Scaffold Hazard Recognition</a:t>
            </a:r>
            <a:endParaRPr lang="en-US" sz="4000" dirty="0">
              <a:latin typeface="Tahoma" panose="020B0604030504040204" pitchFamily="34" charset="0"/>
              <a:ea typeface="Tahoma" panose="020B0604030504040204" pitchFamily="34"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85" r="18931"/>
          <a:stretch/>
        </p:blipFill>
        <p:spPr bwMode="auto">
          <a:xfrm>
            <a:off x="5029200" y="1139031"/>
            <a:ext cx="3325483" cy="4658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867400" y="5807575"/>
            <a:ext cx="2614818" cy="215444"/>
          </a:xfrm>
          <a:prstGeom prst="rect">
            <a:avLst/>
          </a:prstGeom>
          <a:noFill/>
        </p:spPr>
        <p:txBody>
          <a:bodyPr wrap="none" rtlCol="0">
            <a:spAutoFit/>
          </a:bodyPr>
          <a:lstStyle/>
          <a:p>
            <a:r>
              <a:rPr lang="en-US" sz="800" dirty="0"/>
              <a:t>S</a:t>
            </a:r>
            <a:r>
              <a:rPr lang="en-US" sz="800" dirty="0" smtClean="0"/>
              <a:t>ource</a:t>
            </a:r>
            <a:r>
              <a:rPr lang="en-US" sz="800" dirty="0"/>
              <a:t>: </a:t>
            </a:r>
            <a:r>
              <a:rPr lang="en-US" sz="800" dirty="0" smtClean="0"/>
              <a:t>www.elcosh/org/OTI/Southwest </a:t>
            </a:r>
            <a:r>
              <a:rPr lang="en-US" sz="800" dirty="0"/>
              <a:t>Education Center</a:t>
            </a:r>
          </a:p>
        </p:txBody>
      </p:sp>
      <p:sp>
        <p:nvSpPr>
          <p:cNvPr id="8" name="TextBox 7"/>
          <p:cNvSpPr txBox="1"/>
          <p:nvPr/>
        </p:nvSpPr>
        <p:spPr>
          <a:xfrm>
            <a:off x="533400" y="1440611"/>
            <a:ext cx="3721836" cy="1077218"/>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Identify hazards and solutions</a:t>
            </a:r>
            <a:endParaRPr lang="en-US"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1567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275" y="76200"/>
            <a:ext cx="8229600" cy="9064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Tahoma" panose="020B0604030504040204" pitchFamily="34" charset="0"/>
                <a:ea typeface="Tahoma" panose="020B0604030504040204" pitchFamily="34" charset="0"/>
                <a:cs typeface="Tahoma" panose="020B0604030504040204" pitchFamily="34" charset="0"/>
              </a:rPr>
              <a:t>Scaffold Hazard Recognition</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15" t="16718" r="18884" b="13493"/>
          <a:stretch/>
        </p:blipFill>
        <p:spPr bwMode="auto">
          <a:xfrm>
            <a:off x="1701634" y="2011966"/>
            <a:ext cx="5596882" cy="38325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68684" y="5844523"/>
            <a:ext cx="2614818" cy="215444"/>
          </a:xfrm>
          <a:prstGeom prst="rect">
            <a:avLst/>
          </a:prstGeom>
          <a:noFill/>
        </p:spPr>
        <p:txBody>
          <a:bodyPr wrap="none" rtlCol="0">
            <a:spAutoFit/>
          </a:bodyPr>
          <a:lstStyle/>
          <a:p>
            <a:r>
              <a:rPr lang="en-US" sz="800" dirty="0"/>
              <a:t>S</a:t>
            </a:r>
            <a:r>
              <a:rPr lang="en-US" sz="800" dirty="0" smtClean="0"/>
              <a:t>ource</a:t>
            </a:r>
            <a:r>
              <a:rPr lang="en-US" sz="800" dirty="0"/>
              <a:t>: </a:t>
            </a:r>
            <a:r>
              <a:rPr lang="en-US" sz="800" dirty="0" smtClean="0"/>
              <a:t>www.elcosh/org/OTI/Southwest </a:t>
            </a:r>
            <a:r>
              <a:rPr lang="en-US" sz="800" dirty="0"/>
              <a:t>Education Center</a:t>
            </a:r>
          </a:p>
        </p:txBody>
      </p:sp>
      <p:sp>
        <p:nvSpPr>
          <p:cNvPr id="10" name="TextBox 9"/>
          <p:cNvSpPr txBox="1"/>
          <p:nvPr/>
        </p:nvSpPr>
        <p:spPr>
          <a:xfrm>
            <a:off x="1701634" y="1133467"/>
            <a:ext cx="6096000" cy="584775"/>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Identify hazards and solutions</a:t>
            </a:r>
            <a:endParaRPr lang="en-US"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3099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275" y="76200"/>
            <a:ext cx="8229600" cy="9064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Tahoma" panose="020B0604030504040204" pitchFamily="34" charset="0"/>
                <a:ea typeface="Tahoma" panose="020B0604030504040204" pitchFamily="34" charset="0"/>
                <a:cs typeface="Tahoma" panose="020B0604030504040204" pitchFamily="34" charset="0"/>
              </a:rPr>
              <a:t>Scaffold Hazard Recognition</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124200" cy="46746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38800" y="5817614"/>
            <a:ext cx="2621230" cy="215444"/>
          </a:xfrm>
          <a:prstGeom prst="rect">
            <a:avLst/>
          </a:prstGeom>
          <a:noFill/>
        </p:spPr>
        <p:txBody>
          <a:bodyPr wrap="none" rtlCol="0">
            <a:spAutoFit/>
          </a:bodyPr>
          <a:lstStyle/>
          <a:p>
            <a:r>
              <a:rPr lang="en-US" sz="800" dirty="0"/>
              <a:t>S</a:t>
            </a:r>
            <a:r>
              <a:rPr lang="en-US" sz="800" dirty="0" smtClean="0"/>
              <a:t>ource</a:t>
            </a:r>
            <a:r>
              <a:rPr lang="en-US" sz="800" dirty="0"/>
              <a:t>: </a:t>
            </a:r>
            <a:r>
              <a:rPr lang="en-US" sz="800" dirty="0" smtClean="0"/>
              <a:t>www.elcosh/org/OTI/Southwest </a:t>
            </a:r>
            <a:r>
              <a:rPr lang="en-US" sz="800" dirty="0"/>
              <a:t>Education Center</a:t>
            </a:r>
          </a:p>
        </p:txBody>
      </p:sp>
      <p:sp>
        <p:nvSpPr>
          <p:cNvPr id="7" name="TextBox 6"/>
          <p:cNvSpPr txBox="1"/>
          <p:nvPr/>
        </p:nvSpPr>
        <p:spPr>
          <a:xfrm>
            <a:off x="914399" y="1524000"/>
            <a:ext cx="3588303" cy="1077218"/>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Identify hazards and solutions</a:t>
            </a:r>
            <a:endParaRPr lang="en-US"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2404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Remember</a:t>
            </a:r>
            <a:endParaRPr lang="en-US" dirty="0"/>
          </a:p>
        </p:txBody>
      </p:sp>
      <p:sp>
        <p:nvSpPr>
          <p:cNvPr id="3" name="Content Placeholder 2"/>
          <p:cNvSpPr>
            <a:spLocks noGrp="1"/>
          </p:cNvSpPr>
          <p:nvPr>
            <p:ph idx="1"/>
          </p:nvPr>
        </p:nvSpPr>
        <p:spPr>
          <a:xfrm>
            <a:off x="541420" y="1090617"/>
            <a:ext cx="5638800" cy="4495801"/>
          </a:xfrm>
        </p:spPr>
        <p:txBody>
          <a:bodyPr/>
          <a:lstStyle/>
          <a:p>
            <a:r>
              <a:rPr lang="en-US" dirty="0" smtClean="0"/>
              <a:t>Employers must</a:t>
            </a:r>
          </a:p>
          <a:p>
            <a:pPr lvl="1"/>
            <a:r>
              <a:rPr lang="en-US" dirty="0" smtClean="0"/>
              <a:t>Designate a competent person for scaffold </a:t>
            </a:r>
            <a:endParaRPr lang="en-US" dirty="0"/>
          </a:p>
          <a:p>
            <a:pPr lvl="1"/>
            <a:r>
              <a:rPr lang="en-US" dirty="0" smtClean="0"/>
              <a:t>Ensure that employees are trained in proper assembly, disassembly, and use of scaffolds </a:t>
            </a:r>
          </a:p>
          <a:p>
            <a:pPr lvl="1"/>
            <a:r>
              <a:rPr lang="en-US" dirty="0" smtClean="0"/>
              <a:t>Utilize strategies to prevent and reduce scaffold hazards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555" y="3644901"/>
            <a:ext cx="2517775" cy="214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555" y="1295400"/>
            <a:ext cx="25400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31513" y="3135579"/>
            <a:ext cx="1790875" cy="215444"/>
          </a:xfrm>
          <a:prstGeom prst="rect">
            <a:avLst/>
          </a:prstGeom>
          <a:noFill/>
        </p:spPr>
        <p:txBody>
          <a:bodyPr wrap="none" rtlCol="0">
            <a:spAutoFit/>
          </a:bodyPr>
          <a:lstStyle/>
          <a:p>
            <a:r>
              <a:rPr lang="en-US" sz="800" dirty="0" smtClean="0"/>
              <a:t>www.elcosh.org/Steve </a:t>
            </a:r>
            <a:r>
              <a:rPr lang="en-US" sz="800" dirty="0"/>
              <a:t>Clark/Laborers </a:t>
            </a:r>
          </a:p>
        </p:txBody>
      </p:sp>
    </p:spTree>
    <p:extLst>
      <p:ext uri="{BB962C8B-B14F-4D97-AF65-F5344CB8AC3E}">
        <p14:creationId xmlns:p14="http://schemas.microsoft.com/office/powerpoint/2010/main" val="3212787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229600" cy="3048000"/>
          </a:xfrm>
        </p:spPr>
        <p:txBody>
          <a:bodyPr>
            <a:normAutofit fontScale="92500"/>
          </a:bodyPr>
          <a:lstStyle/>
          <a:p>
            <a:pPr marL="514350" indent="-514350">
              <a:buAutoNum type="arabicPeriod"/>
            </a:pPr>
            <a:r>
              <a:rPr lang="en-US" dirty="0" smtClean="0"/>
              <a:t>Who trains employees that work on scaffolds?</a:t>
            </a:r>
          </a:p>
          <a:p>
            <a:pPr marL="914400" lvl="1" indent="-514350">
              <a:buFont typeface="+mj-lt"/>
              <a:buAutoNum type="alphaLcPeriod"/>
            </a:pPr>
            <a:r>
              <a:rPr lang="en-US" dirty="0" smtClean="0"/>
              <a:t>Employees do not need training</a:t>
            </a:r>
            <a:endParaRPr lang="en-US" dirty="0"/>
          </a:p>
          <a:p>
            <a:pPr marL="914400" lvl="1" indent="-514350">
              <a:buFont typeface="+mj-lt"/>
              <a:buAutoNum type="alphaLcPeriod"/>
            </a:pPr>
            <a:r>
              <a:rPr lang="en-US" dirty="0" smtClean="0"/>
              <a:t>Employees are responsible for their own training</a:t>
            </a:r>
          </a:p>
          <a:p>
            <a:pPr marL="914400" lvl="1" indent="-514350">
              <a:buFont typeface="+mj-lt"/>
              <a:buAutoNum type="alphaLcPeriod"/>
            </a:pPr>
            <a:r>
              <a:rPr lang="en-US" dirty="0" smtClean="0"/>
              <a:t>Fellow employees who have experience</a:t>
            </a:r>
          </a:p>
          <a:p>
            <a:pPr marL="914400" lvl="1" indent="-514350">
              <a:buFont typeface="+mj-lt"/>
              <a:buAutoNum type="alphaLcPeriod"/>
            </a:pPr>
            <a:r>
              <a:rPr lang="en-US" dirty="0" smtClean="0"/>
              <a:t>Employer-designated competent person</a:t>
            </a:r>
          </a:p>
        </p:txBody>
      </p:sp>
      <p:sp>
        <p:nvSpPr>
          <p:cNvPr id="7" name="Content Placeholder 2"/>
          <p:cNvSpPr txBox="1">
            <a:spLocks/>
          </p:cNvSpPr>
          <p:nvPr/>
        </p:nvSpPr>
        <p:spPr>
          <a:xfrm>
            <a:off x="1447800" y="4953000"/>
            <a:ext cx="6477000" cy="90193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buNone/>
            </a:pPr>
            <a:r>
              <a:rPr lang="en-US" b="1" dirty="0" smtClean="0"/>
              <a:t>d.  Employer-designated </a:t>
            </a:r>
            <a:r>
              <a:rPr lang="en-US" b="1" dirty="0"/>
              <a:t>competent person</a:t>
            </a:r>
          </a:p>
        </p:txBody>
      </p:sp>
    </p:spTree>
    <p:extLst>
      <p:ext uri="{BB962C8B-B14F-4D97-AF65-F5344CB8AC3E}">
        <p14:creationId xmlns:p14="http://schemas.microsoft.com/office/powerpoint/2010/main" val="3819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838200" y="1447799"/>
            <a:ext cx="7848600" cy="3428999"/>
          </a:xfrm>
        </p:spPr>
        <p:txBody>
          <a:bodyPr>
            <a:normAutofit/>
          </a:bodyPr>
          <a:lstStyle/>
          <a:p>
            <a:pPr marL="514350" indent="-514350">
              <a:buFont typeface="+mj-lt"/>
              <a:buAutoNum type="arabicPeriod" startAt="2"/>
            </a:pPr>
            <a:r>
              <a:rPr lang="en-US" dirty="0" smtClean="0"/>
              <a:t>Scaffolds must be designed by a ___.</a:t>
            </a:r>
          </a:p>
          <a:p>
            <a:pPr marL="914400" lvl="1" indent="-514350">
              <a:buFont typeface="+mj-lt"/>
              <a:buAutoNum type="alphaLcPeriod"/>
            </a:pPr>
            <a:r>
              <a:rPr lang="en-US" dirty="0" smtClean="0"/>
              <a:t>Competent person</a:t>
            </a:r>
            <a:endParaRPr lang="en-US" dirty="0"/>
          </a:p>
          <a:p>
            <a:pPr marL="914400" lvl="1" indent="-514350">
              <a:buFont typeface="+mj-lt"/>
              <a:buAutoNum type="alphaLcPeriod"/>
            </a:pPr>
            <a:r>
              <a:rPr lang="en-US" dirty="0" smtClean="0"/>
              <a:t>Construction site manager</a:t>
            </a:r>
          </a:p>
          <a:p>
            <a:pPr marL="914400" lvl="1" indent="-514350">
              <a:buFont typeface="+mj-lt"/>
              <a:buAutoNum type="alphaLcPeriod"/>
            </a:pPr>
            <a:r>
              <a:rPr lang="en-US" dirty="0" smtClean="0"/>
              <a:t>Qualified person</a:t>
            </a:r>
          </a:p>
          <a:p>
            <a:pPr marL="914400" lvl="1" indent="-514350">
              <a:buFont typeface="+mj-lt"/>
              <a:buAutoNum type="alphaLcPeriod"/>
            </a:pPr>
            <a:r>
              <a:rPr lang="en-US" dirty="0" smtClean="0"/>
              <a:t>Experienced scaffold worker </a:t>
            </a:r>
          </a:p>
        </p:txBody>
      </p:sp>
      <p:sp>
        <p:nvSpPr>
          <p:cNvPr id="7" name="Content Placeholder 2"/>
          <p:cNvSpPr txBox="1">
            <a:spLocks/>
          </p:cNvSpPr>
          <p:nvPr/>
        </p:nvSpPr>
        <p:spPr>
          <a:xfrm>
            <a:off x="1371600" y="4876799"/>
            <a:ext cx="5867400" cy="9781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lgn="ctr">
              <a:buFont typeface="+mj-lt"/>
              <a:buAutoNum type="alphaLcPeriod" startAt="3"/>
            </a:pPr>
            <a:r>
              <a:rPr lang="en-US" b="1" dirty="0"/>
              <a:t>Qualified </a:t>
            </a:r>
            <a:r>
              <a:rPr lang="en-US" b="1" dirty="0" smtClean="0"/>
              <a:t>person</a:t>
            </a:r>
            <a:endParaRPr lang="en-US" b="1" dirty="0"/>
          </a:p>
        </p:txBody>
      </p:sp>
    </p:spTree>
    <p:extLst>
      <p:ext uri="{BB962C8B-B14F-4D97-AF65-F5344CB8AC3E}">
        <p14:creationId xmlns:p14="http://schemas.microsoft.com/office/powerpoint/2010/main" val="158446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799"/>
            <a:ext cx="7239000" cy="3276601"/>
          </a:xfrm>
        </p:spPr>
        <p:txBody>
          <a:bodyPr>
            <a:normAutofit/>
          </a:bodyPr>
          <a:lstStyle/>
          <a:p>
            <a:pPr marL="514350" indent="-514350">
              <a:buFont typeface="+mj-lt"/>
              <a:buAutoNum type="arabicPeriod" startAt="3"/>
            </a:pPr>
            <a:r>
              <a:rPr lang="en-US" dirty="0" smtClean="0"/>
              <a:t>Which of the following is NOT an example of proper access?</a:t>
            </a:r>
          </a:p>
          <a:p>
            <a:pPr marL="914400" lvl="1" indent="-514350">
              <a:buFont typeface="+mj-lt"/>
              <a:buAutoNum type="alphaLcPeriod"/>
            </a:pPr>
            <a:r>
              <a:rPr lang="en-US" dirty="0" smtClean="0"/>
              <a:t>Ladders</a:t>
            </a:r>
          </a:p>
          <a:p>
            <a:pPr marL="914400" lvl="1" indent="-514350">
              <a:buFont typeface="+mj-lt"/>
              <a:buAutoNum type="alphaLcPeriod"/>
            </a:pPr>
            <a:r>
              <a:rPr lang="en-US" dirty="0" smtClean="0"/>
              <a:t>Crossbraces</a:t>
            </a:r>
          </a:p>
          <a:p>
            <a:pPr marL="914400" lvl="1" indent="-514350">
              <a:buFont typeface="+mj-lt"/>
              <a:buAutoNum type="alphaLcPeriod"/>
            </a:pPr>
            <a:r>
              <a:rPr lang="en-US" dirty="0" smtClean="0"/>
              <a:t>Stair towers</a:t>
            </a:r>
          </a:p>
          <a:p>
            <a:pPr marL="914400" lvl="1" indent="-514350">
              <a:buFont typeface="+mj-lt"/>
              <a:buAutoNum type="alphaLcPeriod"/>
            </a:pPr>
            <a:r>
              <a:rPr lang="en-US" dirty="0" smtClean="0"/>
              <a:t>Walkways </a:t>
            </a:r>
          </a:p>
          <a:p>
            <a:pPr marL="914400" lvl="1" indent="-514350">
              <a:buFont typeface="+mj-lt"/>
              <a:buAutoNum type="alphaLcPeriod"/>
            </a:pPr>
            <a:endParaRPr lang="en-US" dirty="0" smtClean="0"/>
          </a:p>
          <a:p>
            <a:pPr marL="914400" lvl="1" indent="-514350">
              <a:buFont typeface="+mj-lt"/>
              <a:buAutoNum type="alphaLcPeriod" startAt="2"/>
            </a:pPr>
            <a:endParaRPr lang="en-US" dirty="0" smtClean="0"/>
          </a:p>
          <a:p>
            <a:pPr marL="914400" lvl="1" indent="-514350">
              <a:buFont typeface="+mj-lt"/>
              <a:buAutoNum type="alphaLcPeriod" startAt="2"/>
            </a:pPr>
            <a:endParaRPr lang="en-US" b="1" dirty="0" smtClean="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Font typeface="+mj-lt"/>
              <a:buAutoNum type="alphaLcPeriod" startAt="3"/>
            </a:pPr>
            <a:endParaRPr lang="en-US" dirty="0"/>
          </a:p>
        </p:txBody>
      </p:sp>
      <p:sp>
        <p:nvSpPr>
          <p:cNvPr id="8" name="Content Placeholder 2"/>
          <p:cNvSpPr txBox="1">
            <a:spLocks/>
          </p:cNvSpPr>
          <p:nvPr/>
        </p:nvSpPr>
        <p:spPr>
          <a:xfrm>
            <a:off x="473015" y="5181600"/>
            <a:ext cx="8229600" cy="846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lgn="ctr">
              <a:buFont typeface="+mj-lt"/>
              <a:buAutoNum type="alphaLcPeriod" startAt="2"/>
            </a:pPr>
            <a:r>
              <a:rPr lang="en-US" b="1" dirty="0"/>
              <a:t>Crossbraces</a:t>
            </a:r>
          </a:p>
          <a:p>
            <a:pPr marL="914400" lvl="1" indent="-514350">
              <a:buFont typeface="+mj-lt"/>
              <a:buAutoNum type="alphaLcPeriod" startAt="2"/>
            </a:pPr>
            <a:endParaRPr lang="en-US" b="1" dirty="0"/>
          </a:p>
        </p:txBody>
      </p:sp>
    </p:spTree>
    <p:extLst>
      <p:ext uri="{BB962C8B-B14F-4D97-AF65-F5344CB8AC3E}">
        <p14:creationId xmlns:p14="http://schemas.microsoft.com/office/powerpoint/2010/main" val="26362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06463"/>
          </a:xfrm>
        </p:spPr>
        <p:txBody>
          <a:bodyPr>
            <a:noAutofit/>
          </a:bodyPr>
          <a:lstStyle/>
          <a:p>
            <a:r>
              <a:rPr lang="en-US" dirty="0" smtClean="0"/>
              <a:t>Scaffolds </a:t>
            </a:r>
            <a:endParaRPr lang="en-US" dirty="0"/>
          </a:p>
        </p:txBody>
      </p:sp>
      <p:sp>
        <p:nvSpPr>
          <p:cNvPr id="3" name="Content Placeholder 2"/>
          <p:cNvSpPr>
            <a:spLocks noGrp="1"/>
          </p:cNvSpPr>
          <p:nvPr>
            <p:ph idx="1"/>
          </p:nvPr>
        </p:nvSpPr>
        <p:spPr>
          <a:xfrm>
            <a:off x="457200" y="1524000"/>
            <a:ext cx="5257800" cy="4572000"/>
          </a:xfrm>
        </p:spPr>
        <p:txBody>
          <a:bodyPr>
            <a:normAutofit/>
          </a:bodyPr>
          <a:lstStyle/>
          <a:p>
            <a:r>
              <a:rPr lang="en-US" dirty="0"/>
              <a:t>Lesson Overview</a:t>
            </a:r>
          </a:p>
          <a:p>
            <a:pPr lvl="1"/>
            <a:r>
              <a:rPr lang="en-US" dirty="0" smtClean="0"/>
              <a:t>Competent person</a:t>
            </a:r>
          </a:p>
          <a:p>
            <a:pPr lvl="1"/>
            <a:r>
              <a:rPr lang="en-US" dirty="0" smtClean="0"/>
              <a:t>Basic types of scaffolds</a:t>
            </a:r>
          </a:p>
          <a:p>
            <a:pPr lvl="1"/>
            <a:r>
              <a:rPr lang="en-US" dirty="0" smtClean="0"/>
              <a:t>Scaffold hazards</a:t>
            </a:r>
          </a:p>
          <a:p>
            <a:pPr lvl="1"/>
            <a:r>
              <a:rPr lang="en-US" dirty="0" smtClean="0"/>
              <a:t>Methods of protecting against scaffold hazards</a:t>
            </a:r>
          </a:p>
          <a:p>
            <a:pPr lvl="1"/>
            <a:r>
              <a:rPr lang="en-US" dirty="0" smtClean="0"/>
              <a:t>Employer requirements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976" y="1728612"/>
            <a:ext cx="3523824"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54998" y="4051398"/>
            <a:ext cx="1431802" cy="215444"/>
          </a:xfrm>
          <a:prstGeom prst="rect">
            <a:avLst/>
          </a:prstGeom>
          <a:noFill/>
        </p:spPr>
        <p:txBody>
          <a:bodyPr wrap="none" rtlCol="0">
            <a:spAutoFit/>
          </a:bodyPr>
          <a:lstStyle/>
          <a:p>
            <a:r>
              <a:rPr lang="en-US" sz="800" dirty="0" err="1" smtClean="0"/>
              <a:t>NIOSH</a:t>
            </a:r>
            <a:r>
              <a:rPr lang="en-US" sz="800" dirty="0" smtClean="0"/>
              <a:t>/John Rekus/elcosh.org</a:t>
            </a:r>
            <a:endParaRPr lang="en-US" sz="800" dirty="0"/>
          </a:p>
        </p:txBody>
      </p:sp>
    </p:spTree>
    <p:extLst>
      <p:ext uri="{BB962C8B-B14F-4D97-AF65-F5344CB8AC3E}">
        <p14:creationId xmlns:p14="http://schemas.microsoft.com/office/powerpoint/2010/main" val="828697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Competent Person</a:t>
            </a:r>
            <a:endParaRPr lang="en-US" dirty="0"/>
          </a:p>
        </p:txBody>
      </p:sp>
      <p:sp>
        <p:nvSpPr>
          <p:cNvPr id="3" name="Content Placeholder 2"/>
          <p:cNvSpPr>
            <a:spLocks noGrp="1"/>
          </p:cNvSpPr>
          <p:nvPr>
            <p:ph idx="1"/>
          </p:nvPr>
        </p:nvSpPr>
        <p:spPr>
          <a:xfrm>
            <a:off x="457200" y="1143000"/>
            <a:ext cx="5562600" cy="4983163"/>
          </a:xfrm>
        </p:spPr>
        <p:txBody>
          <a:bodyPr/>
          <a:lstStyle/>
          <a:p>
            <a:r>
              <a:rPr lang="en-US" dirty="0" smtClean="0"/>
              <a:t>Oversees assembly, disassembly, inspection, and safe use of scaffolds</a:t>
            </a:r>
          </a:p>
          <a:p>
            <a:r>
              <a:rPr lang="en-US" dirty="0" smtClean="0"/>
              <a:t>Trains all employees who</a:t>
            </a:r>
            <a:r>
              <a:rPr lang="en-US" dirty="0"/>
              <a:t> </a:t>
            </a:r>
            <a:r>
              <a:rPr lang="en-US" dirty="0" smtClean="0"/>
              <a:t>erect, disassemble, move, operate, repair, maintain, inspect, or work on scaffolds</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9" r="3399" b="2222"/>
          <a:stretch/>
        </p:blipFill>
        <p:spPr bwMode="auto">
          <a:xfrm>
            <a:off x="6014049" y="1295400"/>
            <a:ext cx="2590800" cy="3352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15200" y="4652510"/>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07307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Competent Person</a:t>
            </a:r>
            <a:endParaRPr lang="en-US" dirty="0"/>
          </a:p>
        </p:txBody>
      </p:sp>
      <p:sp>
        <p:nvSpPr>
          <p:cNvPr id="3" name="Content Placeholder 2"/>
          <p:cNvSpPr>
            <a:spLocks noGrp="1"/>
          </p:cNvSpPr>
          <p:nvPr>
            <p:ph idx="1"/>
          </p:nvPr>
        </p:nvSpPr>
        <p:spPr>
          <a:xfrm>
            <a:off x="914400" y="1447800"/>
            <a:ext cx="7543800" cy="4495801"/>
          </a:xfrm>
        </p:spPr>
        <p:txBody>
          <a:bodyPr>
            <a:normAutofit/>
          </a:bodyPr>
          <a:lstStyle/>
          <a:p>
            <a:r>
              <a:rPr lang="en-US" dirty="0"/>
              <a:t>Process for designating an employee as the competent person: </a:t>
            </a:r>
          </a:p>
          <a:p>
            <a:pPr lvl="1"/>
            <a:r>
              <a:rPr lang="en-US" dirty="0" smtClean="0"/>
              <a:t>Employer appointed </a:t>
            </a:r>
          </a:p>
          <a:p>
            <a:pPr lvl="1"/>
            <a:r>
              <a:rPr lang="en-US" dirty="0"/>
              <a:t>C</a:t>
            </a:r>
            <a:r>
              <a:rPr lang="en-US" dirty="0" smtClean="0"/>
              <a:t>apability </a:t>
            </a:r>
            <a:r>
              <a:rPr lang="en-US" dirty="0"/>
              <a:t>to identify </a:t>
            </a:r>
            <a:r>
              <a:rPr lang="en-US" dirty="0" smtClean="0"/>
              <a:t>hazards</a:t>
            </a:r>
          </a:p>
          <a:p>
            <a:pPr lvl="1"/>
            <a:r>
              <a:rPr lang="en-US" dirty="0" smtClean="0"/>
              <a:t>Executes qualified person design </a:t>
            </a:r>
            <a:endParaRPr lang="en-US" dirty="0"/>
          </a:p>
          <a:p>
            <a:pPr lvl="1"/>
            <a:r>
              <a:rPr lang="en-US" dirty="0" smtClean="0"/>
              <a:t>Authority to take prompt corrective action </a:t>
            </a:r>
            <a:endParaRPr lang="en-US" dirty="0"/>
          </a:p>
          <a:p>
            <a:endParaRPr lang="en-US" dirty="0"/>
          </a:p>
        </p:txBody>
      </p:sp>
    </p:spTree>
    <p:extLst>
      <p:ext uri="{BB962C8B-B14F-4D97-AF65-F5344CB8AC3E}">
        <p14:creationId xmlns:p14="http://schemas.microsoft.com/office/powerpoint/2010/main" val="170563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Types of Scaffolds</a:t>
            </a:r>
            <a:endParaRPr lang="en-US" dirty="0"/>
          </a:p>
        </p:txBody>
      </p:sp>
      <p:pic>
        <p:nvPicPr>
          <p:cNvPr id="5122" name="Picture 2" descr="Collage of Multi-point Adjustable, Multi-level, Needle Beam, Boatswain's Chair, Interior Hung, Catenary, Single-Point Adjustable, and Two-Point Adjustable Scaffolds"/>
          <p:cNvPicPr>
            <a:picLocks noChangeAspect="1" noChangeArrowheads="1"/>
          </p:cNvPicPr>
          <p:nvPr/>
        </p:nvPicPr>
        <p:blipFill rotWithShape="1">
          <a:blip r:embed="rId3">
            <a:extLst>
              <a:ext uri="{28A0092B-C50C-407E-A947-70E740481C1C}">
                <a14:useLocalDpi xmlns:a14="http://schemas.microsoft.com/office/drawing/2010/main" val="0"/>
              </a:ext>
            </a:extLst>
          </a:blip>
          <a:srcRect l="1962" t="4320" r="5833" b="3756"/>
          <a:stretch/>
        </p:blipFill>
        <p:spPr bwMode="auto">
          <a:xfrm>
            <a:off x="533400" y="1162761"/>
            <a:ext cx="3581400" cy="213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73" r="495"/>
          <a:stretch/>
        </p:blipFill>
        <p:spPr bwMode="auto">
          <a:xfrm>
            <a:off x="533400" y="3654280"/>
            <a:ext cx="3581400" cy="21233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25273" y="5701598"/>
            <a:ext cx="1795277" cy="461665"/>
          </a:xfrm>
          <a:prstGeom prst="rect">
            <a:avLst/>
          </a:prstGeom>
          <a:noFill/>
        </p:spPr>
        <p:txBody>
          <a:bodyPr wrap="square" rtlCol="0">
            <a:spAutoFit/>
          </a:bodyPr>
          <a:lstStyle/>
          <a:p>
            <a:r>
              <a:rPr lang="en-US" sz="2400" dirty="0" smtClean="0"/>
              <a:t>Supported</a:t>
            </a:r>
            <a:endParaRPr lang="en-US" sz="2400" dirty="0"/>
          </a:p>
        </p:txBody>
      </p:sp>
      <p:sp>
        <p:nvSpPr>
          <p:cNvPr id="8" name="TextBox 7"/>
          <p:cNvSpPr txBox="1"/>
          <p:nvPr/>
        </p:nvSpPr>
        <p:spPr>
          <a:xfrm>
            <a:off x="1577404" y="3208381"/>
            <a:ext cx="1643825" cy="461665"/>
          </a:xfrm>
          <a:prstGeom prst="rect">
            <a:avLst/>
          </a:prstGeom>
          <a:noFill/>
        </p:spPr>
        <p:txBody>
          <a:bodyPr wrap="square" rtlCol="0">
            <a:spAutoFit/>
          </a:bodyPr>
          <a:lstStyle/>
          <a:p>
            <a:r>
              <a:rPr lang="en-US" sz="2400" dirty="0" smtClean="0"/>
              <a:t>Suspended</a:t>
            </a:r>
            <a:endParaRPr lang="en-US" sz="2400" dirty="0"/>
          </a:p>
        </p:txBody>
      </p:sp>
      <p:sp>
        <p:nvSpPr>
          <p:cNvPr id="9" name="TextBox 8"/>
          <p:cNvSpPr txBox="1"/>
          <p:nvPr/>
        </p:nvSpPr>
        <p:spPr>
          <a:xfrm>
            <a:off x="5867400" y="5686210"/>
            <a:ext cx="1439818" cy="461665"/>
          </a:xfrm>
          <a:prstGeom prst="rect">
            <a:avLst/>
          </a:prstGeom>
          <a:noFill/>
        </p:spPr>
        <p:txBody>
          <a:bodyPr wrap="none" rtlCol="0">
            <a:spAutoFit/>
          </a:bodyPr>
          <a:lstStyle/>
          <a:p>
            <a:r>
              <a:rPr lang="en-US" sz="2400" dirty="0" smtClean="0"/>
              <a:t>Aerial lifts</a:t>
            </a:r>
            <a:endParaRPr lang="en-US" sz="2400" dirty="0"/>
          </a:p>
        </p:txBody>
      </p:sp>
      <p:sp>
        <p:nvSpPr>
          <p:cNvPr id="10" name="TextBox 9"/>
          <p:cNvSpPr txBox="1"/>
          <p:nvPr/>
        </p:nvSpPr>
        <p:spPr>
          <a:xfrm>
            <a:off x="4157404" y="5932431"/>
            <a:ext cx="817295" cy="215444"/>
          </a:xfrm>
          <a:prstGeom prst="rect">
            <a:avLst/>
          </a:prstGeom>
          <a:noFill/>
        </p:spPr>
        <p:txBody>
          <a:bodyPr wrap="square" rtlCol="0">
            <a:spAutoFit/>
          </a:bodyPr>
          <a:lstStyle/>
          <a:p>
            <a:r>
              <a:rPr lang="en-US" sz="800" dirty="0" smtClean="0"/>
              <a:t>Source: OSHA </a:t>
            </a:r>
            <a:endParaRPr lang="en-US" sz="800"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667" b="27334"/>
          <a:stretch/>
        </p:blipFill>
        <p:spPr bwMode="auto">
          <a:xfrm>
            <a:off x="5148049" y="1162761"/>
            <a:ext cx="3249942" cy="2020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559" y="3558473"/>
            <a:ext cx="2857500" cy="214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96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Autofit/>
          </a:bodyPr>
          <a:lstStyle/>
          <a:p>
            <a:r>
              <a:rPr lang="en-US" dirty="0" smtClean="0"/>
              <a:t>Hazards Associated with Scaffolds</a:t>
            </a:r>
            <a:endParaRPr lang="en-US" dirty="0"/>
          </a:p>
        </p:txBody>
      </p:sp>
      <p:sp>
        <p:nvSpPr>
          <p:cNvPr id="3" name="Content Placeholder 2"/>
          <p:cNvSpPr>
            <a:spLocks noGrp="1"/>
          </p:cNvSpPr>
          <p:nvPr>
            <p:ph idx="1"/>
          </p:nvPr>
        </p:nvSpPr>
        <p:spPr/>
        <p:txBody>
          <a:bodyPr/>
          <a:lstStyle/>
          <a:p>
            <a:r>
              <a:rPr lang="en-US" dirty="0" smtClean="0"/>
              <a:t>Falls</a:t>
            </a:r>
          </a:p>
          <a:p>
            <a:r>
              <a:rPr lang="en-US" dirty="0" smtClean="0"/>
              <a:t>Falling object(s)</a:t>
            </a:r>
          </a:p>
          <a:p>
            <a:r>
              <a:rPr lang="en-US" dirty="0" smtClean="0"/>
              <a:t>Electrical hazards</a:t>
            </a:r>
          </a:p>
          <a:p>
            <a:r>
              <a:rPr lang="en-US" dirty="0" smtClean="0"/>
              <a:t>Collapse hazards</a:t>
            </a:r>
          </a:p>
          <a:p>
            <a:r>
              <a:rPr lang="en-US" dirty="0" smtClean="0"/>
              <a:t>Planking hazards</a:t>
            </a:r>
          </a:p>
          <a:p>
            <a:r>
              <a:rPr lang="en-US" dirty="0" smtClean="0"/>
              <a:t>Weather conditions</a:t>
            </a:r>
          </a:p>
          <a:p>
            <a:r>
              <a:rPr lang="en-US" dirty="0" smtClean="0"/>
              <a:t>Collisions or struck-by</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126" y="1317698"/>
            <a:ext cx="1794473" cy="18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127" y="3837412"/>
            <a:ext cx="1794473" cy="152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60296" y="3381235"/>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18568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Autofit/>
          </a:bodyPr>
          <a:lstStyle/>
          <a:p>
            <a:r>
              <a:rPr lang="en-US" dirty="0" smtClean="0"/>
              <a:t>Reducing and Eliminating Hazards</a:t>
            </a:r>
            <a:endParaRPr lang="en-US" dirty="0"/>
          </a:p>
        </p:txBody>
      </p:sp>
      <p:sp>
        <p:nvSpPr>
          <p:cNvPr id="3" name="Content Placeholder 2"/>
          <p:cNvSpPr>
            <a:spLocks noGrp="1"/>
          </p:cNvSpPr>
          <p:nvPr>
            <p:ph idx="1"/>
          </p:nvPr>
        </p:nvSpPr>
        <p:spPr>
          <a:xfrm>
            <a:off x="609600" y="1219200"/>
            <a:ext cx="8229600" cy="4495801"/>
          </a:xfrm>
        </p:spPr>
        <p:txBody>
          <a:bodyPr/>
          <a:lstStyle/>
          <a:p>
            <a:r>
              <a:rPr lang="en-US" dirty="0" smtClean="0"/>
              <a:t>Proper access </a:t>
            </a:r>
          </a:p>
          <a:p>
            <a:r>
              <a:rPr lang="en-US" dirty="0" smtClean="0"/>
              <a:t>Guardrails</a:t>
            </a:r>
          </a:p>
          <a:p>
            <a:r>
              <a:rPr lang="en-US" dirty="0" smtClean="0"/>
              <a:t>Personal Fall Arrest System (</a:t>
            </a:r>
            <a:r>
              <a:rPr lang="en-US" dirty="0" err="1" smtClean="0"/>
              <a:t>PFAS</a:t>
            </a:r>
            <a:r>
              <a:rPr lang="en-US" dirty="0"/>
              <a:t>)</a:t>
            </a:r>
            <a:endParaRPr lang="en-US" dirty="0" smtClean="0"/>
          </a:p>
          <a:p>
            <a:r>
              <a:rPr lang="en-US" dirty="0" smtClean="0"/>
              <a:t>Protection from falling objects</a:t>
            </a:r>
          </a:p>
          <a:p>
            <a:r>
              <a:rPr lang="en-US" dirty="0" smtClean="0"/>
              <a:t>Protection from electrical hazards</a:t>
            </a:r>
          </a:p>
          <a:p>
            <a:r>
              <a:rPr lang="en-US" dirty="0" smtClean="0"/>
              <a:t>Precautions for moving scaffolds</a:t>
            </a:r>
          </a:p>
          <a:p>
            <a:r>
              <a:rPr lang="en-US" dirty="0" smtClean="0"/>
              <a:t>Safe scaffold construction and disassembly </a:t>
            </a:r>
          </a:p>
          <a:p>
            <a:endParaRPr lang="en-US" dirty="0"/>
          </a:p>
        </p:txBody>
      </p:sp>
    </p:spTree>
    <p:extLst>
      <p:ext uri="{BB962C8B-B14F-4D97-AF65-F5344CB8AC3E}">
        <p14:creationId xmlns:p14="http://schemas.microsoft.com/office/powerpoint/2010/main" val="203176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Access</a:t>
            </a:r>
            <a:endParaRPr lang="en-US" dirty="0"/>
          </a:p>
        </p:txBody>
      </p:sp>
      <p:sp>
        <p:nvSpPr>
          <p:cNvPr id="3" name="Content Placeholder 2"/>
          <p:cNvSpPr>
            <a:spLocks noGrp="1"/>
          </p:cNvSpPr>
          <p:nvPr>
            <p:ph idx="1"/>
          </p:nvPr>
        </p:nvSpPr>
        <p:spPr>
          <a:xfrm>
            <a:off x="838200" y="1066800"/>
            <a:ext cx="7239000" cy="4350679"/>
          </a:xfrm>
        </p:spPr>
        <p:txBody>
          <a:bodyPr>
            <a:normAutofit lnSpcReduction="10000"/>
          </a:bodyPr>
          <a:lstStyle/>
          <a:p>
            <a:r>
              <a:rPr lang="en-US" dirty="0" smtClean="0"/>
              <a:t>Required when platforms are more than two feet above or below a point of access </a:t>
            </a:r>
          </a:p>
          <a:p>
            <a:r>
              <a:rPr lang="en-US" dirty="0" smtClean="0"/>
              <a:t>Examples of permitted access - ladders, stair towers, ramps, walkways</a:t>
            </a:r>
          </a:p>
          <a:p>
            <a:pPr>
              <a:spcBef>
                <a:spcPts val="0"/>
              </a:spcBef>
            </a:pPr>
            <a:r>
              <a:rPr lang="en-US" dirty="0"/>
              <a:t>Do not use </a:t>
            </a:r>
            <a:r>
              <a:rPr lang="en-US" dirty="0" err="1"/>
              <a:t>crossbraces</a:t>
            </a:r>
            <a:r>
              <a:rPr lang="en-US" dirty="0"/>
              <a:t> or </a:t>
            </a:r>
            <a:r>
              <a:rPr lang="en-US" dirty="0" smtClean="0"/>
              <a:t/>
            </a:r>
            <a:br>
              <a:rPr lang="en-US" dirty="0" smtClean="0"/>
            </a:br>
            <a:r>
              <a:rPr lang="en-US" dirty="0" smtClean="0"/>
              <a:t>unapproved </a:t>
            </a:r>
            <a:r>
              <a:rPr lang="en-US" dirty="0"/>
              <a:t>ladder-like </a:t>
            </a:r>
            <a:r>
              <a:rPr lang="en-US" dirty="0" smtClean="0"/>
              <a:t/>
            </a:r>
            <a:br>
              <a:rPr lang="en-US" dirty="0" smtClean="0"/>
            </a:br>
            <a:r>
              <a:rPr lang="en-US" dirty="0" smtClean="0"/>
              <a:t>ends for </a:t>
            </a:r>
            <a:r>
              <a:rPr lang="en-US" dirty="0"/>
              <a:t>access </a:t>
            </a:r>
          </a:p>
          <a:p>
            <a:pPr lvl="1"/>
            <a:endParaRPr lang="en-US"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013" y="3581400"/>
            <a:ext cx="2381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82638" y="5895975"/>
            <a:ext cx="114698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691700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2628</TotalTime>
  <Words>2376</Words>
  <Application>Microsoft Office PowerPoint</Application>
  <PresentationFormat>On-screen Show (4:3)</PresentationFormat>
  <Paragraphs>275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1_ppt53C6.tmp</vt:lpstr>
      <vt:lpstr>Scaffolds</vt:lpstr>
      <vt:lpstr>Scaffolds</vt:lpstr>
      <vt:lpstr>Scaffolds </vt:lpstr>
      <vt:lpstr>Competent Person</vt:lpstr>
      <vt:lpstr>Competent Person</vt:lpstr>
      <vt:lpstr>Basic Types of Scaffolds</vt:lpstr>
      <vt:lpstr>Hazards Associated with Scaffolds</vt:lpstr>
      <vt:lpstr>Reducing and Eliminating Hazards</vt:lpstr>
      <vt:lpstr>Proper Access</vt:lpstr>
      <vt:lpstr>Guardrails</vt:lpstr>
      <vt:lpstr>Guardrails</vt:lpstr>
      <vt:lpstr>Personal Fall Arrest System (PFAS)</vt:lpstr>
      <vt:lpstr>Protection From Falling Objects</vt:lpstr>
      <vt:lpstr>Protection From Electrical Hazards</vt:lpstr>
      <vt:lpstr>Moving Scaffolds</vt:lpstr>
      <vt:lpstr>Safe Scaffold Construction and Disassembly</vt:lpstr>
      <vt:lpstr>Employer Requirements</vt:lpstr>
      <vt:lpstr>Scaffold Hazard Recognition</vt:lpstr>
      <vt:lpstr>Scaffold Hazard Recognition</vt:lpstr>
      <vt:lpstr>Scaffold Hazard Recognition</vt:lpstr>
      <vt:lpstr>PowerPoint Presentation</vt:lpstr>
      <vt:lpstr>PowerPoint Presentation</vt:lpstr>
      <vt:lpstr>Always Remember</vt:lpstr>
      <vt:lpstr>Knowledge Check</vt:lpstr>
      <vt:lpstr>Knowledge Check</vt:lpstr>
      <vt:lpstr>Knowledge Check</vt:lpstr>
    </vt:vector>
  </TitlesOfParts>
  <Company>OTIEC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Braam, Annette - OSHA</cp:lastModifiedBy>
  <cp:revision>155</cp:revision>
  <cp:lastPrinted>2015-06-11T20:40:59Z</cp:lastPrinted>
  <dcterms:created xsi:type="dcterms:W3CDTF">2009-02-10T20:09:14Z</dcterms:created>
  <dcterms:modified xsi:type="dcterms:W3CDTF">2015-06-29T15:38:47Z</dcterms:modified>
</cp:coreProperties>
</file>