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7315200" cy="96012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041" autoAdjust="0"/>
  </p:normalViewPr>
  <p:slideViewPr>
    <p:cSldViewPr>
      <p:cViewPr>
        <p:scale>
          <a:sx n="59" d="100"/>
          <a:sy n="59" d="100"/>
        </p:scale>
        <p:origin x="-227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6/29/2015</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6/29/2015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1053&amp;src_anchor_name=1926.1053(b)(4)"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osha.gov/pls/oshaweb/owalink.query_links?src_doc_type=STANDARDS&amp;src_unique_file=1926_1053&amp;src_anchor_name=1926.1053(b)(1)"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2F224876-B124-4229-8E36-E707AF499616}" type="slidenum">
              <a:rPr lang="en-US" altLang="en-US" sz="1200" b="0"/>
              <a:pPr/>
              <a:t>10</a:t>
            </a:fld>
            <a:endParaRPr lang="en-US" altLang="en-US" sz="1200" b="0"/>
          </a:p>
        </p:txBody>
      </p:sp>
      <p:sp>
        <p:nvSpPr>
          <p:cNvPr id="15363" name="Rectangle 1026"/>
          <p:cNvSpPr>
            <a:spLocks noGrp="1" noRot="1" noChangeAspect="1" noChangeArrowheads="1" noTextEdit="1"/>
          </p:cNvSpPr>
          <p:nvPr>
            <p:ph type="sldImg"/>
          </p:nvPr>
        </p:nvSpPr>
        <p:spPr>
          <a:ln/>
        </p:spPr>
      </p:sp>
      <p:sp>
        <p:nvSpPr>
          <p:cNvPr id="15364"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59339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D9B4D10C-6324-41C6-9C4B-5563EE5DA727}" type="slidenum">
              <a:rPr lang="en-US" altLang="en-US" sz="1200" b="0"/>
              <a:pPr/>
              <a:t>11</a:t>
            </a:fld>
            <a:endParaRPr lang="en-US" altLang="en-US" sz="1200" b="0"/>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p:spPr>
        <p:txBody>
          <a:bodyPr/>
          <a:lstStyle/>
          <a:p>
            <a:pPr marL="177845" indent="-177845">
              <a:buFont typeface="Arial" panose="020B0604020202020204" pitchFamily="34" charset="0"/>
              <a:buChar char="•"/>
            </a:pPr>
            <a:r>
              <a:rPr lang="en-US" dirty="0"/>
              <a:t>Extend side rails of portable ladders 3 feet above the upper landing surface </a:t>
            </a:r>
            <a:endParaRPr lang="en-US" sz="1100" dirty="0"/>
          </a:p>
          <a:p>
            <a:pPr marL="652099" lvl="1" indent="-177845">
              <a:buFont typeface="Arial" panose="020B0604020202020204" pitchFamily="34" charset="0"/>
              <a:buChar char="•"/>
            </a:pPr>
            <a:r>
              <a:rPr lang="en-US" dirty="0"/>
              <a:t>When extension is not possible, secure ladder and provide a grasping device to assist workers in mounting/dismounting ladder </a:t>
            </a:r>
            <a:endParaRPr lang="en-US" sz="1100" dirty="0"/>
          </a:p>
          <a:p>
            <a:pPr marL="652099" lvl="1" indent="-177845">
              <a:buFont typeface="Arial" panose="020B0604020202020204" pitchFamily="34" charset="0"/>
              <a:buChar char="•"/>
            </a:pPr>
            <a:r>
              <a:rPr lang="en-US" dirty="0"/>
              <a:t>A ladder extension must not deflect under a load that would cause the ladder to slip off its support</a:t>
            </a:r>
            <a:endParaRPr lang="en-US" sz="1100" dirty="0"/>
          </a:p>
          <a:p>
            <a:pPr marL="652099" lvl="1" indent="-177845">
              <a:buFont typeface="Arial" panose="020B0604020202020204" pitchFamily="34" charset="0"/>
              <a:buChar char="•"/>
            </a:pPr>
            <a:r>
              <a:rPr lang="en-US" dirty="0"/>
              <a:t>Keep ladders free of oil, grease, and other slippery substances</a:t>
            </a:r>
            <a:endParaRPr lang="en-US" sz="1100" dirty="0"/>
          </a:p>
          <a:p>
            <a:pPr marL="177845" indent="-177845">
              <a:buFont typeface="Arial" panose="020B0604020202020204" pitchFamily="34" charset="0"/>
              <a:buChar char="•"/>
            </a:pPr>
            <a:r>
              <a:rPr lang="en-US" dirty="0"/>
              <a:t>Do not exceed maximum intended load of a ladder or the manufacturer’s rated capacity</a:t>
            </a:r>
            <a:endParaRPr lang="en-US" sz="1100" dirty="0"/>
          </a:p>
          <a:p>
            <a:pPr marL="177845" indent="-177845">
              <a:buFont typeface="Arial" panose="020B0604020202020204" pitchFamily="34" charset="0"/>
              <a:buChar char="•"/>
            </a:pPr>
            <a:r>
              <a:rPr lang="en-US" dirty="0"/>
              <a:t>Use ladders only for the purpose for which they were designed</a:t>
            </a:r>
            <a:endParaRPr lang="en-US" sz="1100" dirty="0"/>
          </a:p>
          <a:p>
            <a:pPr marL="177845" indent="-177845">
              <a:buFont typeface="Arial" panose="020B0604020202020204" pitchFamily="34" charset="0"/>
              <a:buChar char="•"/>
            </a:pPr>
            <a:r>
              <a:rPr lang="en-US" dirty="0"/>
              <a:t>Angle non-self-supporting ladders so the horizontal distance from the top support to the foot of the ladder is ¼ the working length of the ladder. Job-made wooden ladders should have an angle that equals about 1/8 the working length.</a:t>
            </a:r>
            <a:endParaRPr lang="en-US" sz="1100" dirty="0"/>
          </a:p>
        </p:txBody>
      </p:sp>
    </p:spTree>
    <p:extLst>
      <p:ext uri="{BB962C8B-B14F-4D97-AF65-F5344CB8AC3E}">
        <p14:creationId xmlns:p14="http://schemas.microsoft.com/office/powerpoint/2010/main" val="186185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ACB3FE61-48C5-4861-83A9-000D61888594}" type="slidenum">
              <a:rPr lang="en-US" altLang="en-US" sz="1200" b="0"/>
              <a:pPr/>
              <a:t>12</a:t>
            </a:fld>
            <a:endParaRPr lang="en-US" altLang="en-US" sz="1200" b="0"/>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pPr marL="177845" indent="-177845">
              <a:buFont typeface="Arial" panose="020B0604020202020204" pitchFamily="34" charset="0"/>
              <a:buChar char="•"/>
            </a:pPr>
            <a:r>
              <a:rPr lang="en-US" dirty="0"/>
              <a:t>Pitch fixed ladders no more than 90 degrees from the horizontal, measured from the back side of the ladder, when used.</a:t>
            </a:r>
          </a:p>
          <a:p>
            <a:pPr marL="177845" indent="-177845">
              <a:buFont typeface="Arial" panose="020B0604020202020204" pitchFamily="34" charset="0"/>
              <a:buChar char="•"/>
            </a:pPr>
            <a:r>
              <a:rPr lang="en-US" dirty="0"/>
              <a:t>Use ladders only on stable and level surfaces or secure ladders to prevent movement.</a:t>
            </a:r>
          </a:p>
          <a:p>
            <a:pPr marL="177845" indent="-177845">
              <a:buFont typeface="Arial" panose="020B0604020202020204" pitchFamily="34" charset="0"/>
              <a:buChar char="•"/>
            </a:pPr>
            <a:r>
              <a:rPr lang="en-US" dirty="0"/>
              <a:t>Do not use ladders on slippery surfaces, unless they are secured or have slip-resistant feet to prevent movement. Slip-resistant feet must not be used as a substitute for the care in placing, lashing, or holding a ladder upon a slippery surface.</a:t>
            </a: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2772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14419450-7849-4A87-BD4D-A3C6D726E303}" type="slidenum">
              <a:rPr lang="en-US" altLang="en-US" sz="1200" b="0"/>
              <a:pPr/>
              <a:t>13</a:t>
            </a:fld>
            <a:endParaRPr lang="en-US" altLang="en-US" sz="1200" b="0"/>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pPr marL="177845" indent="-177845">
              <a:buFont typeface="Arial" panose="020B0604020202020204" pitchFamily="34" charset="0"/>
              <a:buChar char="•"/>
            </a:pPr>
            <a:r>
              <a:rPr lang="en-US" dirty="0"/>
              <a:t>When using a ladder in a doorway, passageway, driveway, or other area where it can be displaced by workplace activities or traffic, secure the ladder to prevent movement or a barricade to keep traffic/activities away from the ladder.</a:t>
            </a:r>
          </a:p>
          <a:p>
            <a:pPr marL="177845" indent="-177845">
              <a:buFont typeface="Arial" panose="020B0604020202020204" pitchFamily="34" charset="0"/>
              <a:buChar char="•"/>
            </a:pPr>
            <a:r>
              <a:rPr lang="en-US" dirty="0"/>
              <a:t>Keep clear areas around top and bottom of ladders.</a:t>
            </a:r>
          </a:p>
          <a:p>
            <a:pPr marL="177845" indent="-177845">
              <a:buFont typeface="Arial" panose="020B0604020202020204" pitchFamily="34" charset="0"/>
              <a:buChar char="•"/>
            </a:pPr>
            <a:r>
              <a:rPr lang="en-US" dirty="0"/>
              <a:t>Equally support the two rails of a non-self-supporting ladder at the top, unless it is equipped with a single support attachment.</a:t>
            </a:r>
          </a:p>
          <a:p>
            <a:pPr marL="177845" indent="-177845">
              <a:buFont typeface="Arial" panose="020B0604020202020204" pitchFamily="34" charset="0"/>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59684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309A8370-5555-4720-9623-806BFBBBB132}" type="slidenum">
              <a:rPr lang="en-US" altLang="en-US" sz="1200" b="0"/>
              <a:pPr/>
              <a:t>14</a:t>
            </a:fld>
            <a:endParaRPr lang="en-US" altLang="en-US" sz="1200" b="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r>
              <a:rPr lang="en-US" altLang="en-US" b="1" dirty="0" smtClean="0">
                <a:latin typeface="Arial" panose="020B0604020202020204" pitchFamily="34" charset="0"/>
              </a:rPr>
              <a:t>Reference – OSHA Quick</a:t>
            </a:r>
            <a:r>
              <a:rPr lang="en-US" altLang="en-US" b="1" baseline="0" dirty="0" smtClean="0">
                <a:latin typeface="Arial" panose="020B0604020202020204" pitchFamily="34" charset="0"/>
              </a:rPr>
              <a:t> Card, Portable Ladder Safety, OSH3246-09N-05 </a:t>
            </a:r>
            <a:endParaRPr lang="en-US" altLang="en-US" b="1" dirty="0" smtClean="0">
              <a:latin typeface="Arial" panose="020B0604020202020204" pitchFamily="34" charset="0"/>
            </a:endParaRPr>
          </a:p>
          <a:p>
            <a:endParaRPr lang="en-US" altLang="en-US" dirty="0" smtClean="0">
              <a:latin typeface="Arial" panose="020B0604020202020204" pitchFamily="34" charset="0"/>
            </a:endParaRPr>
          </a:p>
          <a:p>
            <a:pPr marL="177845" indent="-177845">
              <a:buFont typeface="Arial" panose="020B0604020202020204" pitchFamily="34" charset="0"/>
              <a:buChar char="•"/>
            </a:pPr>
            <a:r>
              <a:rPr lang="en-US" dirty="0" smtClean="0"/>
              <a:t>Always maintain a 3-point (two hands and a foot, or two feet and a hand) contact on the ladder when climbing. </a:t>
            </a:r>
          </a:p>
          <a:p>
            <a:pPr marL="177845" indent="-177845">
              <a:buFont typeface="Arial" panose="020B0604020202020204" pitchFamily="34" charset="0"/>
              <a:buChar char="•"/>
            </a:pPr>
            <a:r>
              <a:rPr lang="en-US" dirty="0" smtClean="0"/>
              <a:t>Keep your body near the middle of the step and always face the ladder while climbing. </a:t>
            </a:r>
          </a:p>
          <a:p>
            <a:endParaRPr lang="en-US" altLang="en-US" dirty="0" smtClean="0">
              <a:latin typeface="Arial" panose="020B0604020202020204" pitchFamily="34" charset="0"/>
            </a:endParaRPr>
          </a:p>
          <a:p>
            <a:r>
              <a:rPr lang="en-US" altLang="en-US" b="1" dirty="0" smtClean="0">
                <a:latin typeface="Arial" panose="020B0604020202020204" pitchFamily="34" charset="0"/>
              </a:rPr>
              <a:t>Additional</a:t>
            </a:r>
            <a:r>
              <a:rPr lang="en-US" altLang="en-US" b="1" baseline="0" dirty="0" smtClean="0">
                <a:latin typeface="Arial" panose="020B0604020202020204" pitchFamily="34" charset="0"/>
              </a:rPr>
              <a:t> reference – OSHA Fact Sheet, Reducing Falls in Construction: Safe Use of Extension Ladders, DOC FS-3660 (06/2013)</a:t>
            </a:r>
          </a:p>
          <a:p>
            <a:endParaRPr lang="en-US" altLang="en-US" baseline="0" dirty="0" smtClean="0">
              <a:latin typeface="Arial" panose="020B0604020202020204" pitchFamily="34" charset="0"/>
            </a:endParaRPr>
          </a:p>
          <a:p>
            <a:pPr marL="177845" indent="-177845">
              <a:buFont typeface="Arial" panose="020B0604020202020204" pitchFamily="34" charset="0"/>
              <a:buChar char="•"/>
            </a:pPr>
            <a:r>
              <a:rPr lang="en-US" dirty="0"/>
              <a:t>Maintain a 3-point contact (two hands and a foot, or two feet and a hand) when climbing/descending a ladder.</a:t>
            </a:r>
          </a:p>
          <a:p>
            <a:r>
              <a:rPr lang="en-US" dirty="0"/>
              <a:t>•   Face the ladder when climbing up or descending.</a:t>
            </a:r>
          </a:p>
          <a:p>
            <a:r>
              <a:rPr lang="en-US" dirty="0"/>
              <a:t>•   Keep the body inside the side rails.</a:t>
            </a:r>
          </a:p>
          <a:p>
            <a:r>
              <a:rPr lang="en-US" dirty="0"/>
              <a:t>•   Use extra care when getting on or off the ladder at the top or bottom. Avoid tipping the ladder over sideways or causing the </a:t>
            </a:r>
            <a:br>
              <a:rPr lang="en-US" dirty="0"/>
            </a:br>
            <a:r>
              <a:rPr lang="en-US" dirty="0"/>
              <a:t>     ladder base to slide out.</a:t>
            </a:r>
          </a:p>
          <a:p>
            <a:r>
              <a:rPr lang="en-US" dirty="0"/>
              <a:t>•   Carry tools in a tool belt or raise tools up using a hand line. Never carry tools in your hands while climbing up/down a ladder.</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80125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309A8370-5555-4720-9623-806BFBBBB132}" type="slidenum">
              <a:rPr lang="en-US" altLang="en-US" sz="1200" b="0"/>
              <a:pPr/>
              <a:t>15</a:t>
            </a:fld>
            <a:endParaRPr lang="en-US" altLang="en-US" sz="1200" b="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r>
              <a:rPr lang="en-US" altLang="en-US" smtClean="0">
                <a:latin typeface="Arial" panose="020B0604020202020204" pitchFamily="34" charset="0"/>
              </a:rPr>
              <a:t>Reference – OSHA Publication 3124, Stairways and Ladders</a:t>
            </a:r>
          </a:p>
        </p:txBody>
      </p:sp>
    </p:spTree>
    <p:extLst>
      <p:ext uri="{BB962C8B-B14F-4D97-AF65-F5344CB8AC3E}">
        <p14:creationId xmlns:p14="http://schemas.microsoft.com/office/powerpoint/2010/main" val="300438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309A8370-5555-4720-9623-806BFBBBB132}" type="slidenum">
              <a:rPr lang="en-US" altLang="en-US" sz="1200" b="0"/>
              <a:pPr/>
              <a:t>16</a:t>
            </a:fld>
            <a:endParaRPr lang="en-US" altLang="en-US" sz="1200" b="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97828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13B51D55-D55D-4744-B6EA-83F6E50F25FB}" type="slidenum">
              <a:rPr lang="en-US" altLang="en-US" sz="1200" b="0"/>
              <a:pPr/>
              <a:t>17</a:t>
            </a:fld>
            <a:endParaRPr lang="en-US" altLang="en-US" sz="1200" b="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p:spPr>
        <p:txBody>
          <a:bodyPr/>
          <a:lstStyle/>
          <a:p>
            <a:r>
              <a:rPr lang="en-US" altLang="en-US" smtClean="0">
                <a:latin typeface="Arial" panose="020B0604020202020204" pitchFamily="34" charset="0"/>
              </a:rPr>
              <a:t>Reference – OSHA Publication 3124, Stairways and Ladders</a:t>
            </a:r>
          </a:p>
        </p:txBody>
      </p:sp>
    </p:spTree>
    <p:extLst>
      <p:ext uri="{BB962C8B-B14F-4D97-AF65-F5344CB8AC3E}">
        <p14:creationId xmlns:p14="http://schemas.microsoft.com/office/powerpoint/2010/main" val="4082991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CBD48A92-DE14-4632-B718-E5D053FAC036}" type="slidenum">
              <a:rPr lang="en-US" altLang="en-US" sz="1200" b="0"/>
              <a:pPr/>
              <a:t>18</a:t>
            </a:fld>
            <a:endParaRPr lang="en-US" altLang="en-US" sz="1200" b="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p:spPr>
        <p:txBody>
          <a:bodyPr/>
          <a:lstStyle/>
          <a:p>
            <a:r>
              <a:rPr lang="en-US" altLang="en-US" smtClean="0">
                <a:latin typeface="Arial" panose="020B0604020202020204" pitchFamily="34" charset="0"/>
              </a:rPr>
              <a:t>Reference – OSHA Publication 3124, Stairways and Ladders</a:t>
            </a:r>
          </a:p>
        </p:txBody>
      </p:sp>
    </p:spTree>
    <p:extLst>
      <p:ext uri="{BB962C8B-B14F-4D97-AF65-F5344CB8AC3E}">
        <p14:creationId xmlns:p14="http://schemas.microsoft.com/office/powerpoint/2010/main" val="3441589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CBD48A92-DE14-4632-B718-E5D053FAC036}" type="slidenum">
              <a:rPr lang="en-US" altLang="en-US" sz="1200" b="0"/>
              <a:pPr/>
              <a:t>19</a:t>
            </a:fld>
            <a:endParaRPr lang="en-US" altLang="en-US" sz="1200" b="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pPr marL="177845" indent="-177845">
              <a:buFont typeface="Arial" panose="020B0604020202020204" pitchFamily="34" charset="0"/>
              <a:buChar char="•"/>
            </a:pPr>
            <a:r>
              <a:rPr lang="en-US" dirty="0"/>
              <a:t>Do not tie or fasten together ladders to create longer sections, unless design is specific for that use.</a:t>
            </a:r>
            <a:endParaRPr lang="en-US" sz="1100" dirty="0"/>
          </a:p>
          <a:p>
            <a:pPr marL="177845" indent="-177845">
              <a:buFont typeface="Arial" panose="020B0604020202020204" pitchFamily="34" charset="0"/>
              <a:buChar char="•"/>
            </a:pPr>
            <a:r>
              <a:rPr lang="en-US" dirty="0"/>
              <a:t>The resulting side rail of spliced side rails must have strength equal to a one-piece side rail of same material.</a:t>
            </a:r>
            <a:endParaRPr lang="en-US" sz="1100" dirty="0"/>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8121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86635C3-1994-4272-88FC-F153A0EE2716}" type="slidenum">
              <a:rPr lang="en-US" altLang="en-US" sz="1200" b="0"/>
              <a:pPr/>
              <a:t>2</a:t>
            </a:fld>
            <a:endParaRPr lang="en-US" altLang="en-US" sz="1200" b="0"/>
          </a:p>
        </p:txBody>
      </p:sp>
      <p:sp>
        <p:nvSpPr>
          <p:cNvPr id="7171" name="Rectangle 1026"/>
          <p:cNvSpPr>
            <a:spLocks noGrp="1" noRot="1" noChangeAspect="1" noChangeArrowheads="1" noTextEdit="1"/>
          </p:cNvSpPr>
          <p:nvPr>
            <p:ph type="sldImg"/>
          </p:nvPr>
        </p:nvSpPr>
        <p:spPr>
          <a:ln/>
        </p:spPr>
      </p:sp>
      <p:sp>
        <p:nvSpPr>
          <p:cNvPr id="7172" name="Rectangle 1027"/>
          <p:cNvSpPr>
            <a:spLocks noGrp="1" noChangeArrowheads="1"/>
          </p:cNvSpPr>
          <p:nvPr>
            <p:ph type="body" idx="1"/>
          </p:nvPr>
        </p:nvSpPr>
        <p:spPr>
          <a:xfrm>
            <a:off x="954157" y="4559587"/>
            <a:ext cx="5406887" cy="4321852"/>
          </a:xfrm>
          <a:noFill/>
        </p:spPr>
        <p:txBody>
          <a:bodyPr/>
          <a:lstStyle/>
          <a:p>
            <a:r>
              <a:rPr lang="en-US" altLang="en-US" b="1" dirty="0" smtClean="0">
                <a:latin typeface="Arial" panose="020B0604020202020204" pitchFamily="34" charset="0"/>
              </a:rPr>
              <a:t>1926 Subpart X - Stairways and Ladders</a:t>
            </a:r>
          </a:p>
          <a:p>
            <a:endParaRPr lang="en-US" altLang="en-US" b="1" dirty="0" smtClean="0">
              <a:latin typeface="Arial" panose="020B060402020202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Enabling Objectives: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types of stairways and ladders used at a construction site.</a:t>
            </a: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Describe types of hazards (i.e., slips, trips, and falls) associated with the use of stairs and ladders.</a:t>
            </a: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Describe protective methods used to prevent stairway and ladder hazards.</a:t>
            </a: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Recognize employer requirements to protect workers from stairway and ladder hazards.</a:t>
            </a:r>
          </a:p>
          <a:p>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4287377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C61E680-6B03-4AE7-815E-D5F7AD90D30E}" type="slidenum">
              <a:rPr lang="en-US" altLang="en-US" sz="1200" b="0"/>
              <a:pPr/>
              <a:t>20</a:t>
            </a:fld>
            <a:endParaRPr lang="en-US" altLang="en-US" sz="1200" b="0"/>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p:spPr>
        <p:txBody>
          <a:bodyPr/>
          <a:lstStyle/>
          <a:p>
            <a:r>
              <a:rPr lang="en-US" altLang="en-US" smtClean="0">
                <a:latin typeface="Arial" panose="020B0604020202020204" pitchFamily="34" charset="0"/>
              </a:rPr>
              <a:t>Reference – OSHA Publication 3124, Stairways and Ladders</a:t>
            </a:r>
          </a:p>
        </p:txBody>
      </p:sp>
    </p:spTree>
    <p:extLst>
      <p:ext uri="{BB962C8B-B14F-4D97-AF65-F5344CB8AC3E}">
        <p14:creationId xmlns:p14="http://schemas.microsoft.com/office/powerpoint/2010/main" val="82708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0C9534E-F2A3-43F0-8111-AA2EBC75BE5B}" type="slidenum">
              <a:rPr lang="en-US" altLang="en-US" sz="1200" b="0"/>
              <a:pPr/>
              <a:t>21</a:t>
            </a:fld>
            <a:endParaRPr lang="en-US" altLang="en-US" sz="1200" b="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dirty="0">
              <a:latin typeface="Arial" panose="020B0604020202020204" pitchFamily="34" charset="0"/>
            </a:endParaRPr>
          </a:p>
          <a:p>
            <a:pPr marL="177845" indent="-177845">
              <a:buFont typeface="Arial" panose="020B0604020202020204" pitchFamily="34" charset="0"/>
              <a:buChar char="•"/>
            </a:pPr>
            <a:r>
              <a:rPr lang="en-US" dirty="0"/>
              <a:t>Remove from service any ladder with structural defect</a:t>
            </a:r>
            <a:endParaRPr lang="en-US" sz="1100" dirty="0"/>
          </a:p>
          <a:p>
            <a:pPr marL="652099" lvl="1" indent="-177845">
              <a:buFont typeface="Arial" panose="020B0604020202020204" pitchFamily="34" charset="0"/>
              <a:buChar char="•"/>
            </a:pPr>
            <a:r>
              <a:rPr lang="en-US" dirty="0"/>
              <a:t>Broken or missing rungs, cleats, or steps</a:t>
            </a:r>
            <a:endParaRPr lang="en-US" sz="1100" dirty="0"/>
          </a:p>
          <a:p>
            <a:pPr marL="652099" lvl="1" indent="-177845">
              <a:buFont typeface="Arial" panose="020B0604020202020204" pitchFamily="34" charset="0"/>
              <a:buChar char="•"/>
            </a:pPr>
            <a:r>
              <a:rPr lang="en-US" dirty="0"/>
              <a:t>Broken or split rails</a:t>
            </a:r>
            <a:endParaRPr lang="en-US" sz="1100" dirty="0"/>
          </a:p>
          <a:p>
            <a:pPr marL="652099" lvl="1" indent="-177845">
              <a:buFont typeface="Arial" panose="020B0604020202020204" pitchFamily="34" charset="0"/>
              <a:buChar char="•"/>
            </a:pPr>
            <a:r>
              <a:rPr lang="en-US" dirty="0"/>
              <a:t>Corroded parts</a:t>
            </a:r>
            <a:endParaRPr lang="en-US" sz="1100" dirty="0"/>
          </a:p>
          <a:p>
            <a:pPr marL="652099" lvl="1" indent="-177845">
              <a:buFont typeface="Arial" panose="020B0604020202020204" pitchFamily="34" charset="0"/>
              <a:buChar char="•"/>
            </a:pPr>
            <a:r>
              <a:rPr lang="en-US" dirty="0"/>
              <a:t>Other faulty or defective components</a:t>
            </a:r>
            <a:endParaRPr lang="en-US" sz="1100" dirty="0"/>
          </a:p>
          <a:p>
            <a:pPr marL="177845" indent="-177845">
              <a:buFont typeface="Arial" panose="020B0604020202020204" pitchFamily="34" charset="0"/>
              <a:buChar char="•"/>
            </a:pPr>
            <a:r>
              <a:rPr lang="en-US" dirty="0"/>
              <a:t>Mark as defective or tag “Do Not Use”</a:t>
            </a:r>
            <a:endParaRPr lang="en-US" sz="1100" dirty="0"/>
          </a:p>
          <a:p>
            <a:pPr marL="177845" indent="-177845">
              <a:buFont typeface="Arial" panose="020B0604020202020204" pitchFamily="34" charset="0"/>
              <a:buChar char="•"/>
            </a:pPr>
            <a:r>
              <a:rPr lang="en-US" dirty="0"/>
              <a:t>Repair ladder to condition meeting its original design criteria before being returned to use</a:t>
            </a:r>
            <a:br>
              <a:rPr lang="en-US" dirty="0"/>
            </a:br>
            <a:endParaRPr lang="en-US" sz="1100" dirty="0"/>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64885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EBECDC5F-30B7-4811-9F24-F2E3F5D37CFA}" type="slidenum">
              <a:rPr lang="en-US" altLang="en-US" sz="1200" b="0"/>
              <a:pPr/>
              <a:t>22</a:t>
            </a:fld>
            <a:endParaRPr lang="en-US" altLang="en-US" sz="1200" b="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9042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EBECDC5F-30B7-4811-9F24-F2E3F5D37CFA}" type="slidenum">
              <a:rPr lang="en-US" altLang="en-US" sz="1200" b="0"/>
              <a:pPr/>
              <a:t>23</a:t>
            </a:fld>
            <a:endParaRPr lang="en-US" altLang="en-US" sz="1200" b="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pPr defTabSz="948507">
              <a:defRPr/>
            </a:pPr>
            <a:r>
              <a:rPr lang="en-US" dirty="0"/>
              <a:t>Install at least one handrail on stairways with four or more risers or more than 30 inches of rise</a:t>
            </a:r>
            <a:endParaRPr lang="en-US" dirty="0" smtClean="0">
              <a:effectLst/>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3863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EBECDC5F-30B7-4811-9F24-F2E3F5D37CFA}" type="slidenum">
              <a:rPr lang="en-US" altLang="en-US" sz="1200" b="0"/>
              <a:pPr/>
              <a:t>24</a:t>
            </a:fld>
            <a:endParaRPr lang="en-US" altLang="en-US" sz="1200" b="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pPr lvl="0"/>
            <a:r>
              <a:rPr lang="en-US" dirty="0"/>
              <a:t>Install a stair-rail system, including a top rail, mid-rail, and sometimes a </a:t>
            </a:r>
            <a:r>
              <a:rPr lang="en-US" dirty="0" err="1"/>
              <a:t>toeboard</a:t>
            </a:r>
            <a:r>
              <a:rPr lang="en-US" dirty="0"/>
              <a:t>, along the unprotected sides and edges of stairways that rise six feet or more</a:t>
            </a:r>
            <a:endParaRPr lang="en-US" dirty="0" smtClean="0">
              <a:effectLst/>
            </a:endParaRPr>
          </a:p>
          <a:p>
            <a:pPr marL="177845" indent="-177845">
              <a:buFont typeface="Arial" panose="020B0604020202020204" pitchFamily="34" charset="0"/>
              <a:buChar char="•"/>
            </a:pPr>
            <a:r>
              <a:rPr lang="en-US" dirty="0"/>
              <a:t>Must be between 30-36 inches from the upper  surface of the stair rail system to the surface of the tread</a:t>
            </a:r>
            <a:endParaRPr lang="en-US" dirty="0" smtClean="0">
              <a:effectLst/>
            </a:endParaRPr>
          </a:p>
          <a:p>
            <a:pPr marL="177845" indent="-177845">
              <a:buFont typeface="Arial" panose="020B0604020202020204" pitchFamily="34" charset="0"/>
              <a:buChar char="•"/>
            </a:pPr>
            <a:r>
              <a:rPr lang="en-US" dirty="0"/>
              <a:t>Must be able to withstand a force of at least 200 pounds</a:t>
            </a:r>
            <a:endParaRPr lang="en-US" dirty="0" smtClean="0">
              <a:effectLst/>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68236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EBECDC5F-30B7-4811-9F24-F2E3F5D37CFA}" type="slidenum">
              <a:rPr lang="en-US" altLang="en-US" sz="1200" b="0"/>
              <a:pPr/>
              <a:t>25</a:t>
            </a:fld>
            <a:endParaRPr lang="en-US" altLang="en-US" sz="1200" b="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pPr lvl="0"/>
            <a:r>
              <a:rPr lang="en-US" dirty="0"/>
              <a:t>Build/maintain stairs that meet OSHA requirements:</a:t>
            </a:r>
            <a:endParaRPr lang="en-US" sz="1100" dirty="0"/>
          </a:p>
          <a:p>
            <a:pPr marL="177845" indent="-177845">
              <a:buFont typeface="Arial" panose="020B0604020202020204" pitchFamily="34" charset="0"/>
              <a:buChar char="•"/>
            </a:pPr>
            <a:r>
              <a:rPr lang="en-US" dirty="0"/>
              <a:t>Uniform riser height and uniform tread depth with less than ¼ inch variation</a:t>
            </a:r>
            <a:endParaRPr lang="en-US" sz="1100" dirty="0"/>
          </a:p>
          <a:p>
            <a:pPr marL="177845" indent="-177845">
              <a:buFont typeface="Arial" panose="020B0604020202020204" pitchFamily="34" charset="0"/>
              <a:buChar char="•"/>
            </a:pPr>
            <a:r>
              <a:rPr lang="en-US" dirty="0"/>
              <a:t>Built and installed at an angle between 30 – 50 degrees on the diagonal</a:t>
            </a:r>
            <a:endParaRPr lang="en-US" sz="1100" dirty="0"/>
          </a:p>
          <a:p>
            <a:pPr marL="177845" indent="-177845">
              <a:buFont typeface="Arial" panose="020B0604020202020204" pitchFamily="34" charset="0"/>
              <a:buChar char="•"/>
            </a:pPr>
            <a:r>
              <a:rPr lang="en-US" dirty="0"/>
              <a:t>Install landings (minimum 30 inches deep and 20 inches wide) at least every 12 feet of vertical rise; protect sides with standard 42” guardrail system</a:t>
            </a:r>
            <a:endParaRPr lang="en-US" sz="1100" dirty="0"/>
          </a:p>
          <a:p>
            <a:pPr marL="177845" indent="-177845">
              <a:buFont typeface="Arial" panose="020B0604020202020204" pitchFamily="34" charset="0"/>
              <a:buChar char="•"/>
            </a:pPr>
            <a:r>
              <a:rPr lang="en-US" dirty="0"/>
              <a:t>Remove dangerous projections, such as protruding nails, from all stairway/rail parts</a:t>
            </a:r>
            <a:endParaRPr lang="en-US" sz="1100" dirty="0"/>
          </a:p>
          <a:p>
            <a:pPr marL="177845" indent="-177845">
              <a:buFont typeface="Arial" panose="020B0604020202020204" pitchFamily="34" charset="0"/>
              <a:buChar char="•"/>
            </a:pPr>
            <a:r>
              <a:rPr lang="en-US" dirty="0"/>
              <a:t>Correct slippery conditions on stairways with slip-resistant material</a:t>
            </a:r>
            <a:endParaRPr lang="en-US" sz="1100" dirty="0"/>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91570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EBECDC5F-30B7-4811-9F24-F2E3F5D37CFA}" type="slidenum">
              <a:rPr lang="en-US" altLang="en-US" sz="1200" b="0"/>
              <a:pPr/>
              <a:t>26</a:t>
            </a:fld>
            <a:endParaRPr lang="en-US" altLang="en-US" sz="1200" b="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pPr lvl="0"/>
            <a:r>
              <a:rPr lang="en-US" dirty="0"/>
              <a:t>Fill temporary pan stairs to the top edge of each pan, and replace treads and landings when worn below the </a:t>
            </a:r>
            <a:r>
              <a:rPr lang="en-US" dirty="0" smtClean="0"/>
              <a:t>top </a:t>
            </a:r>
            <a:r>
              <a:rPr lang="en-US" dirty="0"/>
              <a:t>edge</a:t>
            </a:r>
            <a:r>
              <a:rPr lang="en-US" dirty="0" smtClean="0"/>
              <a:t>.</a:t>
            </a:r>
          </a:p>
          <a:p>
            <a:pPr lvl="0"/>
            <a:endParaRPr lang="en-US" altLang="en-US" dirty="0" smtClean="0">
              <a:latin typeface="Arial" panose="020B0604020202020204" pitchFamily="34" charset="0"/>
            </a:endParaRPr>
          </a:p>
          <a:p>
            <a:pPr lvl="0"/>
            <a:r>
              <a:rPr lang="en-US" dirty="0" smtClean="0"/>
              <a:t>Metal pan landings and metal pan treads must be secured in place before filling.</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15993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1C0FF2DA-7296-4498-8AAF-84A4BC29A25E}" type="slidenum">
              <a:rPr lang="en-US" altLang="en-US" sz="1200" b="0"/>
              <a:pPr/>
              <a:t>27</a:t>
            </a:fld>
            <a:endParaRPr lang="en-US" altLang="en-US" sz="1200" b="0"/>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p:spPr>
        <p:txBody>
          <a:bodyPr/>
          <a:lstStyle/>
          <a:p>
            <a:r>
              <a:rPr lang="en-US" altLang="en-US" smtClean="0">
                <a:latin typeface="Arial" panose="020B0604020202020204" pitchFamily="34" charset="0"/>
              </a:rPr>
              <a:t>Reference – OSHA Publication 3124, Stairways and Ladders</a:t>
            </a:r>
          </a:p>
        </p:txBody>
      </p:sp>
    </p:spTree>
    <p:extLst>
      <p:ext uri="{BB962C8B-B14F-4D97-AF65-F5344CB8AC3E}">
        <p14:creationId xmlns:p14="http://schemas.microsoft.com/office/powerpoint/2010/main" val="1488579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F881ACB4-3CEE-43D1-BC33-8B652901D445}" type="slidenum">
              <a:rPr lang="en-US" altLang="en-US" sz="1200" b="0"/>
              <a:pPr/>
              <a:t>28</a:t>
            </a:fld>
            <a:endParaRPr lang="en-US" altLang="en-US" sz="1200" b="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r>
              <a:rPr lang="en-US" altLang="en-US" dirty="0" smtClean="0">
                <a:latin typeface="Arial" panose="020B0604020202020204" pitchFamily="34" charset="0"/>
              </a:rPr>
              <a:t>Photo on</a:t>
            </a:r>
            <a:r>
              <a:rPr lang="en-US" altLang="en-US" baseline="0" dirty="0" smtClean="0">
                <a:latin typeface="Arial" panose="020B0604020202020204" pitchFamily="34" charset="0"/>
              </a:rPr>
              <a:t> left: stepladder is not set up properly to be self-supporting.</a:t>
            </a:r>
          </a:p>
          <a:p>
            <a:r>
              <a:rPr lang="en-US" b="1" dirty="0" smtClean="0">
                <a:hlinkClick r:id="rId3" tooltip="1926.1053(b)(4)"/>
              </a:rPr>
              <a:t>1926.1053(b)(4)</a:t>
            </a:r>
            <a:endParaRPr lang="en-US" dirty="0" smtClean="0"/>
          </a:p>
          <a:p>
            <a:r>
              <a:rPr lang="en-US" dirty="0" smtClean="0"/>
              <a:t>Ladders shall be used only for the purpose for which they were designed.</a:t>
            </a:r>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Photo on right: Ladder side rails do not extend at least 3 feet above upper landing surface.  </a:t>
            </a:r>
            <a:r>
              <a:rPr lang="en-US" b="1" dirty="0" smtClean="0">
                <a:hlinkClick r:id="rId4" tooltip="1926.1053(b)(1)"/>
              </a:rPr>
              <a:t>1926.1053(b)(1)</a:t>
            </a:r>
            <a:r>
              <a:rPr lang="en-US" b="0" baseline="0" dirty="0" smtClean="0"/>
              <a:t> W</a:t>
            </a:r>
            <a:r>
              <a:rPr lang="en-US" dirty="0" smtClean="0"/>
              <a:t>hen portable ladders are used for access to an upper landing surface, the ladder side rails shall extend at least 3 feet (.9 m) above the upper landing surface to which the ladder is used to gain access; or, when such an extension is not possible because of the ladder's length, then the ladder shall be secured at its top to a rigid support that will not deflect, and a grasping device, such as a </a:t>
            </a:r>
            <a:r>
              <a:rPr lang="en-US" dirty="0" err="1" smtClean="0"/>
              <a:t>grabrail</a:t>
            </a:r>
            <a:r>
              <a:rPr lang="en-US" dirty="0" smtClean="0"/>
              <a:t>, shall be provided to assist employees in mounting and dismounting the ladder</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54758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B461E7AD-0E61-4C5C-A1B7-70A8A144DF16}" type="slidenum">
              <a:rPr lang="en-US" altLang="en-US" sz="1200" b="0"/>
              <a:pPr/>
              <a:t>29</a:t>
            </a:fld>
            <a:endParaRPr lang="en-US" altLang="en-US" sz="1200" b="0"/>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r>
              <a:rPr lang="en-US" altLang="en-US" dirty="0" smtClean="0">
                <a:latin typeface="Arial" panose="020B0604020202020204" pitchFamily="34" charset="0"/>
              </a:rPr>
              <a:t>Photo on left: Cooler</a:t>
            </a:r>
            <a:r>
              <a:rPr lang="en-US" altLang="en-US" baseline="0" dirty="0" smtClean="0">
                <a:latin typeface="Arial" panose="020B0604020202020204" pitchFamily="34" charset="0"/>
              </a:rPr>
              <a:t> and bucket limiting access. </a:t>
            </a:r>
            <a:br>
              <a:rPr lang="en-US" altLang="en-US" baseline="0" dirty="0" smtClean="0">
                <a:latin typeface="Arial" panose="020B0604020202020204" pitchFamily="34" charset="0"/>
              </a:rPr>
            </a:br>
            <a:r>
              <a:rPr lang="en-US" b="1" dirty="0" smtClean="0"/>
              <a:t>1926.1051(a)(3)</a:t>
            </a:r>
            <a:endParaRPr lang="en-US" dirty="0" smtClean="0"/>
          </a:p>
          <a:p>
            <a:r>
              <a:rPr lang="en-US" dirty="0" smtClean="0"/>
              <a:t>When a building or structure has only one point of access between levels, that point of access shall be kept clear to permit free passage of employees. When work must be performed or equipment must be used such that free passage at that point of access is restricted, a second point of access shall be provided and used.</a:t>
            </a:r>
          </a:p>
          <a:p>
            <a:endParaRPr lang="en-US" dirty="0" smtClean="0"/>
          </a:p>
          <a:p>
            <a:r>
              <a:rPr lang="en-US" dirty="0" smtClean="0"/>
              <a:t>Photo on right: no handrails,</a:t>
            </a:r>
          </a:p>
          <a:p>
            <a:r>
              <a:rPr lang="en-US" b="1" dirty="0" smtClean="0"/>
              <a:t>1926.1052(c)(1)</a:t>
            </a:r>
            <a:endParaRPr lang="en-US" dirty="0" smtClean="0"/>
          </a:p>
          <a:p>
            <a:r>
              <a:rPr lang="en-US" dirty="0" smtClean="0"/>
              <a:t>Stairways having four or more risers or rising more than 30 inches (76 cm), whichever is less, shall be equipped with:</a:t>
            </a:r>
          </a:p>
          <a:p>
            <a:pPr lvl="1"/>
            <a:r>
              <a:rPr lang="en-US" b="1" dirty="0" smtClean="0"/>
              <a:t>1926.1052(c)(1)(</a:t>
            </a:r>
            <a:r>
              <a:rPr lang="en-US" b="1" dirty="0" err="1" smtClean="0"/>
              <a:t>i</a:t>
            </a:r>
            <a:r>
              <a:rPr lang="en-US" b="1" dirty="0" smtClean="0"/>
              <a:t>)</a:t>
            </a:r>
            <a:endParaRPr lang="en-US" dirty="0" smtClean="0"/>
          </a:p>
          <a:p>
            <a:pPr lvl="1"/>
            <a:r>
              <a:rPr lang="en-US" dirty="0" smtClean="0"/>
              <a:t>At least one handrail; and</a:t>
            </a:r>
          </a:p>
          <a:p>
            <a:pPr lvl="1"/>
            <a:r>
              <a:rPr lang="en-US" b="1" dirty="0" smtClean="0"/>
              <a:t>1926.1052(c)(1)(ii)</a:t>
            </a:r>
            <a:endParaRPr lang="en-US" dirty="0" smtClean="0"/>
          </a:p>
          <a:p>
            <a:pPr lvl="1"/>
            <a:r>
              <a:rPr lang="en-US" dirty="0" smtClean="0"/>
              <a:t>One </a:t>
            </a:r>
            <a:r>
              <a:rPr lang="en-US" dirty="0" err="1" smtClean="0"/>
              <a:t>stairrail</a:t>
            </a:r>
            <a:r>
              <a:rPr lang="en-US" dirty="0" smtClean="0"/>
              <a:t> system along each unprotected side or edge.</a:t>
            </a:r>
          </a:p>
          <a:p>
            <a:endParaRPr lang="en-US" dirty="0"/>
          </a:p>
        </p:txBody>
      </p:sp>
    </p:spTree>
    <p:extLst>
      <p:ext uri="{BB962C8B-B14F-4D97-AF65-F5344CB8AC3E}">
        <p14:creationId xmlns:p14="http://schemas.microsoft.com/office/powerpoint/2010/main" val="246029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86635C3-1994-4272-88FC-F153A0EE2716}" type="slidenum">
              <a:rPr lang="en-US" altLang="en-US" sz="1200" b="0"/>
              <a:pPr/>
              <a:t>3</a:t>
            </a:fld>
            <a:endParaRPr lang="en-US" altLang="en-US" sz="1200" b="0"/>
          </a:p>
        </p:txBody>
      </p:sp>
      <p:sp>
        <p:nvSpPr>
          <p:cNvPr id="7171" name="Rectangle 1026"/>
          <p:cNvSpPr>
            <a:spLocks noGrp="1" noRot="1" noChangeAspect="1" noChangeArrowheads="1" noTextEdit="1"/>
          </p:cNvSpPr>
          <p:nvPr>
            <p:ph type="sldImg"/>
          </p:nvPr>
        </p:nvSpPr>
        <p:spPr>
          <a:ln/>
        </p:spPr>
      </p:sp>
      <p:sp>
        <p:nvSpPr>
          <p:cNvPr id="7172" name="Rectangle 1027"/>
          <p:cNvSpPr>
            <a:spLocks noGrp="1" noChangeArrowheads="1"/>
          </p:cNvSpPr>
          <p:nvPr>
            <p:ph type="body" idx="1"/>
          </p:nvPr>
        </p:nvSpPr>
        <p:spPr>
          <a:xfrm>
            <a:off x="954157" y="4559587"/>
            <a:ext cx="5406887" cy="4321852"/>
          </a:xfrm>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58844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28F6AF0-9789-4C63-8B09-D818778318B0}" type="slidenum">
              <a:rPr lang="en-US" altLang="en-US" sz="1200" b="0"/>
              <a:pPr/>
              <a:t>30</a:t>
            </a:fld>
            <a:endParaRPr lang="en-US" altLang="en-US" sz="1200" b="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s-PR" altLang="en-US" smtClean="0"/>
          </a:p>
        </p:txBody>
      </p:sp>
    </p:spTree>
    <p:extLst>
      <p:ext uri="{BB962C8B-B14F-4D97-AF65-F5344CB8AC3E}">
        <p14:creationId xmlns:p14="http://schemas.microsoft.com/office/powerpoint/2010/main" val="3600613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300640EB-C610-4F74-A9DE-65685778877E}" type="slidenum">
              <a:rPr lang="en-US" altLang="en-US" sz="1200" b="0"/>
              <a:pPr/>
              <a:t>31</a:t>
            </a:fld>
            <a:endParaRPr lang="en-US" altLang="en-US" sz="1200" b="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s-PR" altLang="en-US" smtClean="0"/>
          </a:p>
        </p:txBody>
      </p:sp>
    </p:spTree>
    <p:extLst>
      <p:ext uri="{BB962C8B-B14F-4D97-AF65-F5344CB8AC3E}">
        <p14:creationId xmlns:p14="http://schemas.microsoft.com/office/powerpoint/2010/main" val="2224984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a:p>
        </p:txBody>
      </p:sp>
    </p:spTree>
    <p:extLst>
      <p:ext uri="{BB962C8B-B14F-4D97-AF65-F5344CB8AC3E}">
        <p14:creationId xmlns:p14="http://schemas.microsoft.com/office/powerpoint/2010/main" val="3594964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1490322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2989531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1218775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277851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86635C3-1994-4272-88FC-F153A0EE2716}" type="slidenum">
              <a:rPr lang="en-US" altLang="en-US" sz="1200" b="0"/>
              <a:pPr/>
              <a:t>4</a:t>
            </a:fld>
            <a:endParaRPr lang="en-US" altLang="en-US" sz="1200" b="0"/>
          </a:p>
        </p:txBody>
      </p:sp>
      <p:sp>
        <p:nvSpPr>
          <p:cNvPr id="7171" name="Rectangle 1026"/>
          <p:cNvSpPr>
            <a:spLocks noGrp="1" noRot="1" noChangeAspect="1" noChangeArrowheads="1" noTextEdit="1"/>
          </p:cNvSpPr>
          <p:nvPr>
            <p:ph type="sldImg"/>
          </p:nvPr>
        </p:nvSpPr>
        <p:spPr>
          <a:ln/>
        </p:spPr>
      </p:sp>
      <p:sp>
        <p:nvSpPr>
          <p:cNvPr id="7172" name="Rectangle 1027"/>
          <p:cNvSpPr>
            <a:spLocks noGrp="1" noChangeArrowheads="1"/>
          </p:cNvSpPr>
          <p:nvPr>
            <p:ph type="body" idx="1"/>
          </p:nvPr>
        </p:nvSpPr>
        <p:spPr>
          <a:xfrm>
            <a:off x="954157" y="4559587"/>
            <a:ext cx="5406887" cy="4321852"/>
          </a:xfrm>
          <a:noFill/>
        </p:spPr>
        <p:txBody>
          <a:bodyPr/>
          <a:lstStyle/>
          <a:p>
            <a:r>
              <a:rPr lang="en-US" b="1" dirty="0" smtClean="0"/>
              <a:t>Reference: </a:t>
            </a:r>
            <a:r>
              <a:rPr lang="en-US" b="0" dirty="0" smtClean="0"/>
              <a:t>Centers</a:t>
            </a:r>
            <a:r>
              <a:rPr lang="en-US" b="0" baseline="0" dirty="0" smtClean="0"/>
              <a:t> for Disease Control and Prevention. 2014. “Occupational Ladder Fall Injuries – United States, 2011.” </a:t>
            </a:r>
            <a:r>
              <a:rPr lang="en-US" b="0" i="1" baseline="0" dirty="0" smtClean="0"/>
              <a:t>Morbidity and Mortality Weekly Report (MMWR)</a:t>
            </a:r>
            <a:r>
              <a:rPr lang="en-US" b="0" baseline="0" dirty="0" smtClean="0"/>
              <a:t>. Access at http://www.cdc.gov/mmwr/preview/mmwrtml/mm6316a2.htm?s_cid=mm6316a2_w.</a:t>
            </a:r>
          </a:p>
          <a:p>
            <a:endParaRPr lang="en-US" b="1" dirty="0" smtClean="0"/>
          </a:p>
          <a:p>
            <a:r>
              <a:rPr lang="en-US" b="1" dirty="0" smtClean="0"/>
              <a:t>Abbreviations: </a:t>
            </a:r>
          </a:p>
          <a:p>
            <a:r>
              <a:rPr lang="en-US" dirty="0" smtClean="0"/>
              <a:t>CFOI = Census of Fatal Occupational Injuries; </a:t>
            </a:r>
          </a:p>
          <a:p>
            <a:r>
              <a:rPr lang="en-US" dirty="0" smtClean="0"/>
              <a:t>NEISS-Work = National Electronic Injury Surveillance System–occupational supplement; </a:t>
            </a:r>
          </a:p>
          <a:p>
            <a:r>
              <a:rPr lang="en-US" dirty="0" smtClean="0"/>
              <a:t>BLS = Bureau of Labor Statistics.</a:t>
            </a:r>
          </a:p>
          <a:p>
            <a:endParaRPr lang="en-US" dirty="0" smtClean="0"/>
          </a:p>
          <a:p>
            <a:r>
              <a:rPr lang="en-US" dirty="0" smtClean="0"/>
              <a:t>* Percentage of ladder fall fatalities were generated with restricted access to BLS CFOI </a:t>
            </a:r>
            <a:r>
              <a:rPr lang="en-US" dirty="0" err="1" smtClean="0"/>
              <a:t>microdata</a:t>
            </a:r>
            <a:r>
              <a:rPr lang="en-US" dirty="0" smtClean="0"/>
              <a:t> and might differ from results released by BLS. Fatality counts on which the percentages are calculated are based are 82 cases where ladder height was indicated and include deaths to workers of all ages, volunteer workers, and resident military personnel. </a:t>
            </a:r>
          </a:p>
          <a:p>
            <a:r>
              <a:rPr lang="en-US" dirty="0" smtClean="0"/>
              <a:t>† Excludes 31 fatalities and 22,600 nonfatal injuries with unknown fall height.</a:t>
            </a:r>
          </a:p>
          <a:p>
            <a:r>
              <a:rPr lang="en-US" dirty="0" smtClean="0"/>
              <a:t>§ 95% confidence interval.</a:t>
            </a:r>
          </a:p>
          <a:p>
            <a:r>
              <a:rPr lang="en-US" dirty="0" smtClean="0"/>
              <a:t>¶ Nonfatal emergency department–treated injuries in this height category did not meet criteria for publication without compromise of confidentiality.</a:t>
            </a: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9117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41606CCF-E0CE-46F8-840A-B2DB007F5C63}" type="slidenum">
              <a:rPr lang="en-US" altLang="en-US" sz="1200" b="0"/>
              <a:pPr/>
              <a:t>5</a:t>
            </a:fld>
            <a:endParaRPr lang="en-US" altLang="en-US" sz="1200" b="0"/>
          </a:p>
        </p:txBody>
      </p:sp>
      <p:sp>
        <p:nvSpPr>
          <p:cNvPr id="11267" name="Rectangle 1026"/>
          <p:cNvSpPr>
            <a:spLocks noGrp="1" noRot="1" noChangeAspect="1" noChangeArrowheads="1" noTextEdit="1"/>
          </p:cNvSpPr>
          <p:nvPr>
            <p:ph type="sldImg"/>
          </p:nvPr>
        </p:nvSpPr>
        <p:spPr>
          <a:ln/>
        </p:spPr>
      </p:sp>
      <p:sp>
        <p:nvSpPr>
          <p:cNvPr id="11268" name="Rectangle 1027"/>
          <p:cNvSpPr>
            <a:spLocks noGrp="1" noChangeArrowheads="1"/>
          </p:cNvSpPr>
          <p:nvPr>
            <p:ph type="body" idx="1"/>
          </p:nvPr>
        </p:nvSpPr>
        <p:spPr>
          <a:xfrm>
            <a:off x="954157" y="4559587"/>
            <a:ext cx="5406887" cy="4321852"/>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https://www.osha.gov/Publications/ladders/osha3124.html </a:t>
            </a:r>
            <a:br>
              <a:rPr lang="en-US" dirty="0" smtClean="0"/>
            </a:br>
            <a:endParaRPr lang="en-US" altLang="en-US" dirty="0" smtClean="0">
              <a:latin typeface="Arial" panose="020B0604020202020204" pitchFamily="34" charset="0"/>
            </a:endParaRPr>
          </a:p>
          <a:p>
            <a:r>
              <a:rPr lang="en-US" altLang="en-US" dirty="0" smtClean="0">
                <a:latin typeface="Arial" panose="020B0604020202020204" pitchFamily="34" charset="0"/>
              </a:rPr>
              <a:t>Fixed ladder</a:t>
            </a:r>
            <a:r>
              <a:rPr lang="en-US" altLang="en-US" baseline="0" dirty="0" smtClean="0">
                <a:latin typeface="Arial" panose="020B0604020202020204" pitchFamily="34" charset="0"/>
              </a:rPr>
              <a:t> – a ladder that cannot be readily moved or carried because it is an integral part of a building or structure.</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Job-made wooden ladder – </a:t>
            </a:r>
            <a:r>
              <a:rPr lang="en-US" altLang="en-US" baseline="0" dirty="0" smtClean="0">
                <a:latin typeface="Tahoma" panose="020B0604030504040204" pitchFamily="34" charset="0"/>
              </a:rPr>
              <a:t>“…</a:t>
            </a:r>
            <a:r>
              <a:rPr lang="en-US" dirty="0" smtClean="0"/>
              <a:t>a ladder constructed at the construction site. It is not commercially-manufactured. A job-made wooden ladder provides access to and from a work area. It is not intended to serve as a work platform. These ladders are temporary, and are used only until a particular phase of work is completed or until permanent stairways or fixed ladders are installed.” (OSHA DOC FS-3661 05/2013)</a:t>
            </a:r>
          </a:p>
          <a:p>
            <a:endParaRPr lang="en-US" dirty="0" smtClean="0"/>
          </a:p>
          <a:p>
            <a:r>
              <a:rPr lang="en-US" dirty="0" smtClean="0"/>
              <a:t>https://www.osha.gov/Publications/OSHA3661.html</a:t>
            </a:r>
          </a:p>
          <a:p>
            <a:endParaRPr lang="en-US" dirty="0" smtClean="0"/>
          </a:p>
          <a:p>
            <a:endParaRPr lang="en-US" dirty="0" smtClean="0"/>
          </a:p>
        </p:txBody>
      </p:sp>
    </p:spTree>
    <p:extLst>
      <p:ext uri="{BB962C8B-B14F-4D97-AF65-F5344CB8AC3E}">
        <p14:creationId xmlns:p14="http://schemas.microsoft.com/office/powerpoint/2010/main" val="262803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41606CCF-E0CE-46F8-840A-B2DB007F5C63}" type="slidenum">
              <a:rPr lang="en-US" altLang="en-US" sz="1200" b="0"/>
              <a:pPr/>
              <a:t>6</a:t>
            </a:fld>
            <a:endParaRPr lang="en-US" altLang="en-US" sz="1200" b="0"/>
          </a:p>
        </p:txBody>
      </p:sp>
      <p:sp>
        <p:nvSpPr>
          <p:cNvPr id="11267" name="Rectangle 1026"/>
          <p:cNvSpPr>
            <a:spLocks noGrp="1" noRot="1" noChangeAspect="1" noChangeArrowheads="1" noTextEdit="1"/>
          </p:cNvSpPr>
          <p:nvPr>
            <p:ph type="sldImg"/>
          </p:nvPr>
        </p:nvSpPr>
        <p:spPr>
          <a:ln/>
        </p:spPr>
      </p:sp>
      <p:sp>
        <p:nvSpPr>
          <p:cNvPr id="11268" name="Rectangle 1027"/>
          <p:cNvSpPr>
            <a:spLocks noGrp="1" noChangeArrowheads="1"/>
          </p:cNvSpPr>
          <p:nvPr>
            <p:ph type="body" idx="1"/>
          </p:nvPr>
        </p:nvSpPr>
        <p:spPr>
          <a:xfrm>
            <a:off x="954157" y="4559587"/>
            <a:ext cx="5406887" cy="4321852"/>
          </a:xfrm>
          <a:noFill/>
        </p:spPr>
        <p:txBody>
          <a:bodyPr/>
          <a:lstStyle/>
          <a:p>
            <a:r>
              <a:rPr lang="en-US" altLang="en-US" dirty="0" smtClean="0">
                <a:latin typeface="Arial" panose="020B0604020202020204" pitchFamily="34" charset="0"/>
              </a:rPr>
              <a:t>Portable</a:t>
            </a:r>
            <a:r>
              <a:rPr lang="en-US" altLang="en-US" baseline="0" dirty="0" smtClean="0">
                <a:latin typeface="Arial" panose="020B0604020202020204" pitchFamily="34" charset="0"/>
              </a:rPr>
              <a:t> ladder – a ladder that can be readily moved or carried</a:t>
            </a:r>
          </a:p>
          <a:p>
            <a:pPr marL="177845" indent="-177845">
              <a:buFont typeface="Arial" panose="020B0604020202020204" pitchFamily="34" charset="0"/>
              <a:buChar char="•"/>
            </a:pPr>
            <a:r>
              <a:rPr lang="en-US" altLang="en-US" baseline="0" dirty="0" smtClean="0">
                <a:latin typeface="Arial" panose="020B0604020202020204" pitchFamily="34" charset="0"/>
              </a:rPr>
              <a:t>Self-supporting – stepladder, platform ladder, </a:t>
            </a:r>
            <a:r>
              <a:rPr lang="en-US" altLang="en-US" baseline="0" dirty="0" err="1" smtClean="0">
                <a:latin typeface="Arial" panose="020B0604020202020204" pitchFamily="34" charset="0"/>
              </a:rPr>
              <a:t>tressel</a:t>
            </a:r>
            <a:r>
              <a:rPr lang="en-US" altLang="en-US" baseline="0" dirty="0" smtClean="0">
                <a:latin typeface="Arial" panose="020B0604020202020204" pitchFamily="34" charset="0"/>
              </a:rPr>
              <a:t> ladder, or other foldout types</a:t>
            </a:r>
          </a:p>
          <a:p>
            <a:pPr marL="177845" indent="-177845">
              <a:buFont typeface="Arial" panose="020B0604020202020204" pitchFamily="34" charset="0"/>
              <a:buChar char="•"/>
            </a:pPr>
            <a:r>
              <a:rPr lang="en-US" altLang="en-US" baseline="0" dirty="0" smtClean="0">
                <a:latin typeface="Arial" panose="020B0604020202020204" pitchFamily="34" charset="0"/>
              </a:rPr>
              <a:t>Non-self-supporting – extension ladder or other leaning types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4639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138D361B-AA3D-47AF-B774-5604C187EC57}" type="slidenum">
              <a:rPr lang="en-US" altLang="en-US" sz="1200" b="0"/>
              <a:pPr/>
              <a:t>7</a:t>
            </a:fld>
            <a:endParaRPr lang="en-US" altLang="en-US" sz="1200" b="0"/>
          </a:p>
        </p:txBody>
      </p:sp>
      <p:sp>
        <p:nvSpPr>
          <p:cNvPr id="9219" name="Rectangle 1026"/>
          <p:cNvSpPr>
            <a:spLocks noGrp="1" noRot="1" noChangeAspect="1" noChangeArrowheads="1" noTextEdit="1"/>
          </p:cNvSpPr>
          <p:nvPr>
            <p:ph type="sldImg"/>
          </p:nvPr>
        </p:nvSpPr>
        <p:spPr>
          <a:ln/>
        </p:spPr>
      </p:sp>
      <p:sp>
        <p:nvSpPr>
          <p:cNvPr id="9220" name="Rectangle 1027"/>
          <p:cNvSpPr>
            <a:spLocks noGrp="1" noChangeArrowheads="1"/>
          </p:cNvSpPr>
          <p:nvPr>
            <p:ph type="body" idx="1"/>
          </p:nvPr>
        </p:nvSpPr>
        <p:spPr>
          <a:xfrm>
            <a:off x="954157" y="4559587"/>
            <a:ext cx="5406887" cy="4321852"/>
          </a:xfrm>
          <a:noFill/>
        </p:spPr>
        <p:txBody>
          <a:bodyPr/>
          <a:lstStyle/>
          <a:p>
            <a:r>
              <a:rPr lang="en-US" altLang="en-US" dirty="0" smtClean="0">
                <a:latin typeface="Arial" panose="020B0604020202020204" pitchFamily="34" charset="0"/>
              </a:rPr>
              <a:t>Stairways</a:t>
            </a:r>
          </a:p>
          <a:p>
            <a:pPr marL="177845" indent="-177845">
              <a:buFont typeface="Arial" panose="020B0604020202020204" pitchFamily="34" charset="0"/>
              <a:buChar char="•"/>
            </a:pPr>
            <a:r>
              <a:rPr lang="en-US" altLang="en-US" dirty="0" smtClean="0">
                <a:latin typeface="Arial" panose="020B0604020202020204" pitchFamily="34" charset="0"/>
              </a:rPr>
              <a:t>Temporary stairways - </a:t>
            </a:r>
            <a:r>
              <a:rPr lang="en-US" dirty="0" smtClean="0"/>
              <a:t>stairways that will not be a permanent part of the structure on which construction work is being performed.</a:t>
            </a:r>
            <a:br>
              <a:rPr lang="en-US" dirty="0" smtClean="0"/>
            </a:br>
            <a:r>
              <a:rPr lang="en-US" dirty="0" smtClean="0"/>
              <a:t> </a:t>
            </a:r>
            <a:endParaRPr lang="en-US" altLang="en-US" dirty="0" smtClean="0">
              <a:latin typeface="Arial" panose="020B0604020202020204" pitchFamily="34" charset="0"/>
            </a:endParaRPr>
          </a:p>
          <a:p>
            <a:pPr marL="177845" indent="-177845">
              <a:buFont typeface="Arial" panose="020B0604020202020204" pitchFamily="34" charset="0"/>
              <a:buChar char="•"/>
            </a:pPr>
            <a:r>
              <a:rPr lang="en-US" altLang="en-US" dirty="0" smtClean="0">
                <a:latin typeface="Arial" panose="020B0604020202020204" pitchFamily="34" charset="0"/>
              </a:rPr>
              <a:t>Permanent stairways</a:t>
            </a:r>
            <a:br>
              <a:rPr lang="en-US" altLang="en-US" dirty="0" smtClean="0">
                <a:latin typeface="Arial" panose="020B0604020202020204" pitchFamily="34" charset="0"/>
              </a:rPr>
            </a:br>
            <a:endParaRPr lang="en-US" altLang="en-US" dirty="0" smtClean="0">
              <a:latin typeface="Arial" panose="020B0604020202020204" pitchFamily="34" charset="0"/>
            </a:endParaRPr>
          </a:p>
          <a:p>
            <a:pPr marL="177845" indent="-177845">
              <a:buFont typeface="Arial" panose="020B0604020202020204" pitchFamily="34" charset="0"/>
              <a:buChar char="•"/>
            </a:pPr>
            <a:r>
              <a:rPr lang="en-US" altLang="en-US" dirty="0" smtClean="0">
                <a:latin typeface="Arial" panose="020B0604020202020204" pitchFamily="34" charset="0"/>
              </a:rPr>
              <a:t>Metal pan stairs – metal pan landings</a:t>
            </a:r>
            <a:r>
              <a:rPr lang="en-US" altLang="en-US" baseline="0" dirty="0" smtClean="0">
                <a:latin typeface="Arial" panose="020B0604020202020204" pitchFamily="34" charset="0"/>
              </a:rPr>
              <a:t> and treads filled with concrete or other material for permanent use. During construction, “</a:t>
            </a:r>
            <a:r>
              <a:rPr lang="en-US" dirty="0" smtClean="0"/>
              <a:t>foot traffic is prohibited on stairways with pan stairs where the treads and/or landings are to be filled in with concrete or other material at a later date, unless the stairs are temporarily fitted with wood or other solid material at least to the top edge of each pan” [</a:t>
            </a:r>
            <a:r>
              <a:rPr lang="en-US" b="1" dirty="0" smtClean="0"/>
              <a:t>1926.1052(b)(1)]</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9787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205934A-9BC1-49B9-908B-7CBD0A63D9EE}" type="slidenum">
              <a:rPr lang="en-US" altLang="en-US" sz="1200" b="0"/>
              <a:pPr/>
              <a:t>8</a:t>
            </a:fld>
            <a:endParaRPr lang="en-US" altLang="en-US" sz="1200" b="0"/>
          </a:p>
        </p:txBody>
      </p:sp>
      <p:sp>
        <p:nvSpPr>
          <p:cNvPr id="13315" name="Rectangle 1026"/>
          <p:cNvSpPr>
            <a:spLocks noGrp="1" noRot="1" noChangeAspect="1" noChangeArrowheads="1" noTextEdit="1"/>
          </p:cNvSpPr>
          <p:nvPr>
            <p:ph type="sldImg"/>
          </p:nvPr>
        </p:nvSpPr>
        <p:spPr>
          <a:ln/>
        </p:spPr>
      </p:sp>
      <p:sp>
        <p:nvSpPr>
          <p:cNvPr id="13316"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Slips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Grease, oil, wet paint, or other slippery spills/debris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Slippery coatings on ladder</a:t>
            </a:r>
            <a:br>
              <a:rPr lang="en-US" dirty="0">
                <a:latin typeface="Tahoma" panose="020B060403050404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Trips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Poor housekeeping/clutter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Power cords, construction materials, or other items in work area that create tripping hazard</a:t>
            </a:r>
            <a:br>
              <a:rPr lang="en-US" dirty="0">
                <a:latin typeface="Tahoma" panose="020B060403050404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Falls – conditions leading to injury-causing incidents involving falls from ladders or stairways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Improper set-up</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Using ladders with structural defects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Portable ladders not extending 3 feet above landing surface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Not securing ladder correctly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Standing on top two steps of a stepladder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Overreaching when working from a ladder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spcAft>
                <a:spcPts val="1037"/>
              </a:spcAft>
              <a:buFont typeface="Arial" panose="020B0604020202020204" pitchFamily="34" charset="0"/>
              <a:buChar char="•"/>
            </a:pPr>
            <a:r>
              <a:rPr lang="en-US" dirty="0">
                <a:latin typeface="Tahoma" panose="020B0604030504040204" pitchFamily="34" charset="0"/>
                <a:ea typeface="Calibri" panose="020F0502020204030204" pitchFamily="34" charset="0"/>
                <a:cs typeface="Times New Roman" panose="02020603050405020304" pitchFamily="18" charset="0"/>
              </a:rPr>
              <a:t>Inadequate or missing guardrails or handrails on stairways</a:t>
            </a:r>
            <a:br>
              <a:rPr lang="en-US" dirty="0">
                <a:latin typeface="Tahoma" panose="020B060403050404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7735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205934A-9BC1-49B9-908B-7CBD0A63D9EE}" type="slidenum">
              <a:rPr lang="en-US" altLang="en-US" sz="1200" b="0"/>
              <a:pPr/>
              <a:t>9</a:t>
            </a:fld>
            <a:endParaRPr lang="en-US" altLang="en-US" sz="1200" b="0"/>
          </a:p>
        </p:txBody>
      </p:sp>
      <p:sp>
        <p:nvSpPr>
          <p:cNvPr id="13315" name="Rectangle 1026"/>
          <p:cNvSpPr>
            <a:spLocks noGrp="1" noRot="1" noChangeAspect="1" noChangeArrowheads="1" noTextEdit="1"/>
          </p:cNvSpPr>
          <p:nvPr>
            <p:ph type="sldImg"/>
          </p:nvPr>
        </p:nvSpPr>
        <p:spPr>
          <a:ln/>
        </p:spPr>
      </p:sp>
      <p:sp>
        <p:nvSpPr>
          <p:cNvPr id="13316" name="Rectangle 1027"/>
          <p:cNvSpPr>
            <a:spLocks noGrp="1" noChangeArrowheads="1"/>
          </p:cNvSpPr>
          <p:nvPr>
            <p:ph type="body" idx="1"/>
          </p:nvPr>
        </p:nvSpPr>
        <p:spPr>
          <a:noFill/>
        </p:spPr>
        <p:txBody>
          <a:bodyPr/>
          <a:lstStyle/>
          <a:p>
            <a:r>
              <a:rPr lang="en-US" altLang="en-US" dirty="0" smtClean="0">
                <a:latin typeface="Arial" panose="020B0604020202020204" pitchFamily="34" charset="0"/>
              </a:rPr>
              <a:t>Reference – OSHA Publication 3124, Stairways and Ladders</a:t>
            </a:r>
          </a:p>
          <a:p>
            <a:endParaRPr lang="en-US" altLang="en-US" dirty="0" smtClean="0">
              <a:latin typeface="Arial" panose="020B0604020202020204" pitchFamily="34" charset="0"/>
            </a:endParaRPr>
          </a:p>
          <a:p>
            <a:pPr marL="177845" indent="-177845">
              <a:buFont typeface="Arial" panose="020B0604020202020204" pitchFamily="34" charset="0"/>
              <a:buChar char="•"/>
            </a:pPr>
            <a:r>
              <a:rPr lang="en-US" dirty="0"/>
              <a:t>Other potential hazards</a:t>
            </a:r>
            <a:endParaRPr lang="en-US" sz="1100" dirty="0"/>
          </a:p>
          <a:p>
            <a:pPr marL="652099" lvl="1" indent="-177845">
              <a:buFont typeface="Arial" panose="020B0604020202020204" pitchFamily="34" charset="0"/>
              <a:buChar char="•"/>
            </a:pPr>
            <a:r>
              <a:rPr lang="en-US" dirty="0"/>
              <a:t>Ladder contact with power lines</a:t>
            </a:r>
            <a:endParaRPr lang="en-US" sz="1100" dirty="0"/>
          </a:p>
          <a:p>
            <a:pPr marL="652099" lvl="1" indent="-177845">
              <a:buFont typeface="Arial" panose="020B0604020202020204" pitchFamily="34" charset="0"/>
              <a:buChar char="•"/>
            </a:pPr>
            <a:r>
              <a:rPr lang="en-US" dirty="0"/>
              <a:t>Falling objects from elevated level when objects are placed on ladders or stairways or are being carried up/down the ladder or stairway</a:t>
            </a:r>
            <a:endParaRPr lang="en-US" sz="1100" dirty="0"/>
          </a:p>
          <a:p>
            <a:pPr marL="652099" lvl="1" indent="-177845">
              <a:buFont typeface="Arial" panose="020B0604020202020204" pitchFamily="34" charset="0"/>
              <a:buChar char="•"/>
            </a:pPr>
            <a:r>
              <a:rPr lang="en-US" dirty="0"/>
              <a:t>Protruding objects, sharp edges, or rough spots on stairways that could cause injuries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4914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chemeClr val="tx2">
              <a:lumMod val="60000"/>
              <a:lumOff val="40000"/>
            </a:schemeClr>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2766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Construction – Stairways and Ladders v.05.18.15</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Stairways and Ladders</a:t>
            </a:r>
            <a:endParaRPr lang="en-US" dirty="0"/>
          </a:p>
        </p:txBody>
      </p:sp>
      <p:sp>
        <p:nvSpPr>
          <p:cNvPr id="3" name="Subtitle 2"/>
          <p:cNvSpPr>
            <a:spLocks noGrp="1"/>
          </p:cNvSpPr>
          <p:nvPr>
            <p:ph type="subTitle" idx="1"/>
          </p:nvPr>
        </p:nvSpPr>
        <p:spPr/>
        <p:txBody>
          <a:bodyPr/>
          <a:lstStyle/>
          <a:p>
            <a:r>
              <a:rPr lang="en-US" dirty="0" smtClean="0"/>
              <a:t>10-hour </a:t>
            </a:r>
            <a:r>
              <a:rPr lang="en-US" smtClean="0"/>
              <a:t>Construction Outreach</a:t>
            </a:r>
            <a:endParaRPr lang="en-US"/>
          </a:p>
        </p:txBody>
      </p:sp>
    </p:spTree>
    <p:extLst>
      <p:ext uri="{BB962C8B-B14F-4D97-AF65-F5344CB8AC3E}">
        <p14:creationId xmlns:p14="http://schemas.microsoft.com/office/powerpoint/2010/main" val="340629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6"/>
          <p:cNvSpPr>
            <a:spLocks noGrp="1" noChangeArrowheads="1"/>
          </p:cNvSpPr>
          <p:nvPr>
            <p:ph type="body" idx="1"/>
          </p:nvPr>
        </p:nvSpPr>
        <p:spPr>
          <a:xfrm>
            <a:off x="990600" y="1600200"/>
            <a:ext cx="4876800" cy="3810000"/>
          </a:xfrm>
        </p:spPr>
        <p:txBody>
          <a:bodyPr/>
          <a:lstStyle/>
          <a:p>
            <a:pPr>
              <a:lnSpc>
                <a:spcPct val="90000"/>
              </a:lnSpc>
              <a:spcBef>
                <a:spcPct val="45000"/>
              </a:spcBef>
            </a:pPr>
            <a:r>
              <a:rPr lang="en-US" altLang="en-US" sz="2800" dirty="0" smtClean="0"/>
              <a:t>Ladders</a:t>
            </a:r>
          </a:p>
          <a:p>
            <a:pPr lvl="1">
              <a:lnSpc>
                <a:spcPct val="90000"/>
              </a:lnSpc>
              <a:spcBef>
                <a:spcPct val="45000"/>
              </a:spcBef>
            </a:pPr>
            <a:r>
              <a:rPr lang="es-PR" altLang="en-US" dirty="0" err="1"/>
              <a:t>S</a:t>
            </a:r>
            <a:r>
              <a:rPr lang="es-PR" altLang="en-US" dirty="0" err="1" smtClean="0"/>
              <a:t>afe</a:t>
            </a:r>
            <a:r>
              <a:rPr lang="es-PR" altLang="en-US" dirty="0" smtClean="0"/>
              <a:t> </a:t>
            </a:r>
            <a:r>
              <a:rPr lang="es-PR" altLang="en-US" dirty="0" err="1" smtClean="0"/>
              <a:t>practices</a:t>
            </a:r>
            <a:endParaRPr lang="es-PR" altLang="en-US" dirty="0" smtClean="0"/>
          </a:p>
          <a:p>
            <a:pPr lvl="1">
              <a:lnSpc>
                <a:spcPct val="90000"/>
              </a:lnSpc>
              <a:spcBef>
                <a:spcPct val="45000"/>
              </a:spcBef>
            </a:pPr>
            <a:r>
              <a:rPr lang="es-PR" altLang="en-US" dirty="0" err="1" smtClean="0"/>
              <a:t>Ladder</a:t>
            </a:r>
            <a:r>
              <a:rPr lang="es-PR" altLang="en-US" dirty="0" smtClean="0"/>
              <a:t> </a:t>
            </a:r>
            <a:r>
              <a:rPr lang="es-PR" altLang="en-US" dirty="0" err="1" smtClean="0"/>
              <a:t>requirements</a:t>
            </a:r>
            <a:endParaRPr lang="es-PR" altLang="en-US" dirty="0" smtClean="0"/>
          </a:p>
          <a:p>
            <a:pPr lvl="1">
              <a:lnSpc>
                <a:spcPct val="90000"/>
              </a:lnSpc>
              <a:spcBef>
                <a:spcPct val="45000"/>
              </a:spcBef>
            </a:pPr>
            <a:r>
              <a:rPr lang="es-PR" altLang="en-US" dirty="0" err="1" smtClean="0"/>
              <a:t>Structural</a:t>
            </a:r>
            <a:r>
              <a:rPr lang="es-PR" altLang="en-US" dirty="0" smtClean="0"/>
              <a:t> </a:t>
            </a:r>
            <a:r>
              <a:rPr lang="es-PR" altLang="en-US" dirty="0" err="1" smtClean="0"/>
              <a:t>defects</a:t>
            </a:r>
            <a:endParaRPr lang="es-PR" altLang="en-US" dirty="0" smtClean="0"/>
          </a:p>
          <a:p>
            <a:pPr lvl="1">
              <a:lnSpc>
                <a:spcPct val="90000"/>
              </a:lnSpc>
              <a:spcBef>
                <a:spcPct val="45000"/>
              </a:spcBef>
            </a:pPr>
            <a:endParaRPr lang="en-US" altLang="en-US" sz="2400" dirty="0" smtClean="0"/>
          </a:p>
          <a:p>
            <a:pPr>
              <a:lnSpc>
                <a:spcPct val="90000"/>
              </a:lnSpc>
              <a:spcBef>
                <a:spcPct val="45000"/>
              </a:spcBef>
            </a:pPr>
            <a:endParaRPr lang="en-US" altLang="en-US" sz="2800" dirty="0" smtClean="0"/>
          </a:p>
        </p:txBody>
      </p:sp>
      <p:sp>
        <p:nvSpPr>
          <p:cNvPr id="14341"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0" y="1676400"/>
            <a:ext cx="1625600" cy="3175000"/>
          </a:xfrm>
          <a:prstGeom prst="rect">
            <a:avLst/>
          </a:prstGeom>
          <a:ln>
            <a:solidFill>
              <a:schemeClr val="tx1">
                <a:lumMod val="95000"/>
                <a:lumOff val="5000"/>
              </a:schemeClr>
            </a:solidFill>
          </a:ln>
        </p:spPr>
      </p:pic>
      <p:sp>
        <p:nvSpPr>
          <p:cNvPr id="7" name="TextBox 6"/>
          <p:cNvSpPr txBox="1"/>
          <p:nvPr/>
        </p:nvSpPr>
        <p:spPr>
          <a:xfrm>
            <a:off x="7010400" y="4835989"/>
            <a:ext cx="1034566"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3906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
          <p:cNvSpPr>
            <a:spLocks noGrp="1" noChangeArrowheads="1"/>
          </p:cNvSpPr>
          <p:nvPr>
            <p:ph type="body" idx="1"/>
          </p:nvPr>
        </p:nvSpPr>
        <p:spPr>
          <a:xfrm>
            <a:off x="914400" y="1441564"/>
            <a:ext cx="5257800" cy="3822472"/>
          </a:xfrm>
        </p:spPr>
        <p:txBody>
          <a:bodyPr>
            <a:normAutofit/>
          </a:bodyPr>
          <a:lstStyle/>
          <a:p>
            <a:r>
              <a:rPr lang="en-US" altLang="en-US" dirty="0" smtClean="0"/>
              <a:t>Ladder-use practices</a:t>
            </a:r>
          </a:p>
          <a:p>
            <a:pPr lvl="1"/>
            <a:r>
              <a:rPr lang="en-US" altLang="en-US" sz="2400" dirty="0" smtClean="0"/>
              <a:t>Extend side rails 3 feet above </a:t>
            </a:r>
            <a:r>
              <a:rPr lang="es-PR" altLang="en-US" sz="2400" dirty="0" err="1" smtClean="0"/>
              <a:t>the</a:t>
            </a:r>
            <a:r>
              <a:rPr lang="es-PR" altLang="en-US" sz="2400" dirty="0" smtClean="0"/>
              <a:t> </a:t>
            </a:r>
            <a:r>
              <a:rPr lang="es-PR" altLang="en-US" sz="2400" dirty="0" err="1" smtClean="0"/>
              <a:t>upper</a:t>
            </a:r>
            <a:r>
              <a:rPr lang="es-PR" altLang="en-US" sz="2400" dirty="0" smtClean="0"/>
              <a:t> </a:t>
            </a:r>
            <a:r>
              <a:rPr lang="es-PR" altLang="en-US" sz="2400" dirty="0" err="1" smtClean="0"/>
              <a:t>landing</a:t>
            </a:r>
            <a:r>
              <a:rPr lang="es-PR" altLang="en-US" sz="2400" dirty="0" smtClean="0"/>
              <a:t> </a:t>
            </a:r>
            <a:r>
              <a:rPr lang="es-PR" altLang="en-US" sz="2400" dirty="0" err="1" smtClean="0"/>
              <a:t>surface</a:t>
            </a:r>
            <a:endParaRPr lang="es-PR" altLang="en-US" sz="2400" dirty="0" smtClean="0"/>
          </a:p>
          <a:p>
            <a:pPr lvl="1"/>
            <a:r>
              <a:rPr lang="en-US" altLang="en-US" sz="2400" dirty="0" smtClean="0"/>
              <a:t>Don’t exceed load/capacity</a:t>
            </a:r>
          </a:p>
          <a:p>
            <a:pPr lvl="1"/>
            <a:r>
              <a:rPr lang="en-US" altLang="en-US" sz="2400" dirty="0" smtClean="0"/>
              <a:t>Use only as </a:t>
            </a:r>
            <a:r>
              <a:rPr lang="es-PR" altLang="en-US" sz="2400" dirty="0" err="1" smtClean="0"/>
              <a:t>designed</a:t>
            </a:r>
            <a:endParaRPr lang="es-PR" altLang="en-US" sz="2400" dirty="0" smtClean="0"/>
          </a:p>
          <a:p>
            <a:pPr lvl="1"/>
            <a:r>
              <a:rPr lang="en-US" altLang="en-US" sz="2400" dirty="0" smtClean="0"/>
              <a:t>Angle ladder so the horizontal distance of bottom is ¼ the working length of the ladder</a:t>
            </a:r>
          </a:p>
        </p:txBody>
      </p:sp>
      <p:pic>
        <p:nvPicPr>
          <p:cNvPr id="16390" name="Picture 4" descr="C:\Reynaldo\stair an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722" y="3571607"/>
            <a:ext cx="1511354" cy="2374672"/>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96723" y="5946279"/>
            <a:ext cx="1557918"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of graphics: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9150" r="40311" b="8166"/>
          <a:stretch/>
        </p:blipFill>
        <p:spPr>
          <a:xfrm>
            <a:off x="6705600" y="1116195"/>
            <a:ext cx="1649041" cy="2314144"/>
          </a:xfrm>
          <a:prstGeom prst="rect">
            <a:avLst/>
          </a:prstGeom>
        </p:spPr>
      </p:pic>
    </p:spTree>
    <p:extLst>
      <p:ext uri="{BB962C8B-B14F-4D97-AF65-F5344CB8AC3E}">
        <p14:creationId xmlns:p14="http://schemas.microsoft.com/office/powerpoint/2010/main" val="303135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type="body" idx="1"/>
          </p:nvPr>
        </p:nvSpPr>
        <p:spPr>
          <a:xfrm>
            <a:off x="164387" y="1292946"/>
            <a:ext cx="5486400" cy="4193454"/>
          </a:xfrm>
        </p:spPr>
        <p:txBody>
          <a:bodyPr>
            <a:normAutofit/>
          </a:bodyPr>
          <a:lstStyle/>
          <a:p>
            <a:pPr lvl="1"/>
            <a:r>
              <a:rPr lang="en-US" altLang="en-US" sz="2400" dirty="0" smtClean="0"/>
              <a:t>Pitch fixed ladders no more than 90 degrees from the horizontal</a:t>
            </a:r>
            <a:br>
              <a:rPr lang="en-US" altLang="en-US" sz="2400" dirty="0" smtClean="0"/>
            </a:br>
            <a:r>
              <a:rPr lang="en-US" altLang="en-US" sz="1000" dirty="0" smtClean="0"/>
              <a:t> </a:t>
            </a:r>
          </a:p>
          <a:p>
            <a:pPr lvl="1"/>
            <a:r>
              <a:rPr lang="en-US" altLang="en-US" sz="2400" dirty="0" smtClean="0"/>
              <a:t>Avoid use of ladder on surfaces that are:</a:t>
            </a:r>
          </a:p>
          <a:p>
            <a:pPr lvl="2"/>
            <a:r>
              <a:rPr lang="en-US" altLang="en-US" sz="2000" dirty="0" smtClean="0"/>
              <a:t>Unstable</a:t>
            </a:r>
          </a:p>
          <a:p>
            <a:pPr lvl="2"/>
            <a:r>
              <a:rPr lang="en-US" altLang="en-US" sz="2000" dirty="0" smtClean="0"/>
              <a:t>Not level</a:t>
            </a:r>
          </a:p>
          <a:p>
            <a:pPr lvl="2"/>
            <a:r>
              <a:rPr lang="en-US" altLang="en-US" sz="2000" dirty="0" smtClean="0"/>
              <a:t>Slippery</a:t>
            </a:r>
            <a:br>
              <a:rPr lang="en-US" altLang="en-US" sz="2000" dirty="0" smtClean="0"/>
            </a:br>
            <a:endParaRPr lang="en-US" altLang="en-US" sz="1000" dirty="0" smtClean="0"/>
          </a:p>
          <a:p>
            <a:pPr lvl="1"/>
            <a:r>
              <a:rPr lang="en-US" altLang="en-US" sz="2400" dirty="0" smtClean="0"/>
              <a:t>Secure ladders to </a:t>
            </a:r>
            <a:br>
              <a:rPr lang="en-US" altLang="en-US" sz="2400" dirty="0" smtClean="0"/>
            </a:br>
            <a:r>
              <a:rPr lang="en-US" altLang="en-US" sz="2400" dirty="0" smtClean="0"/>
              <a:t>prevent movement</a:t>
            </a:r>
          </a:p>
        </p:txBody>
      </p:sp>
      <p:sp>
        <p:nvSpPr>
          <p:cNvPr id="9"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pic>
        <p:nvPicPr>
          <p:cNvPr id="10" name="Picture 5" descr="G:\Photos\Hazards-JPG Filter\Slid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787" y="1447799"/>
            <a:ext cx="2883613" cy="3591567"/>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11" name="Text Box 6"/>
          <p:cNvSpPr txBox="1">
            <a:spLocks noChangeArrowheads="1"/>
          </p:cNvSpPr>
          <p:nvPr/>
        </p:nvSpPr>
        <p:spPr bwMode="auto">
          <a:xfrm>
            <a:off x="5650787" y="5039366"/>
            <a:ext cx="2883613" cy="52322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a:t>This ladder is not on a stable </a:t>
            </a:r>
            <a:r>
              <a:rPr lang="en-US" altLang="en-US" sz="1400" dirty="0" smtClean="0"/>
              <a:t>surface and is not properly positioned.</a:t>
            </a:r>
            <a:endParaRPr lang="en-US" altLang="en-US" sz="1400" dirty="0"/>
          </a:p>
        </p:txBody>
      </p:sp>
      <p:sp>
        <p:nvSpPr>
          <p:cNvPr id="12" name="TextBox 11"/>
          <p:cNvSpPr txBox="1"/>
          <p:nvPr/>
        </p:nvSpPr>
        <p:spPr>
          <a:xfrm>
            <a:off x="3657600" y="5893028"/>
            <a:ext cx="1406703"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of photos: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819400"/>
            <a:ext cx="1905000" cy="1587500"/>
          </a:xfrm>
          <a:prstGeom prst="rect">
            <a:avLst/>
          </a:prstGeom>
          <a:ln>
            <a:solidFill>
              <a:schemeClr val="tx1">
                <a:lumMod val="95000"/>
                <a:lumOff val="5000"/>
              </a:schemeClr>
            </a:solidFill>
          </a:ln>
        </p:spPr>
      </p:pic>
    </p:spTree>
    <p:extLst>
      <p:ext uri="{BB962C8B-B14F-4D97-AF65-F5344CB8AC3E}">
        <p14:creationId xmlns:p14="http://schemas.microsoft.com/office/powerpoint/2010/main" val="4289383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6"/>
          <p:cNvSpPr>
            <a:spLocks noGrp="1" noChangeArrowheads="1"/>
          </p:cNvSpPr>
          <p:nvPr>
            <p:ph type="body" idx="1"/>
          </p:nvPr>
        </p:nvSpPr>
        <p:spPr>
          <a:xfrm>
            <a:off x="228600" y="1336774"/>
            <a:ext cx="5791200" cy="3616226"/>
          </a:xfrm>
        </p:spPr>
        <p:txBody>
          <a:bodyPr>
            <a:normAutofit/>
          </a:bodyPr>
          <a:lstStyle/>
          <a:p>
            <a:pPr lvl="1"/>
            <a:r>
              <a:rPr lang="en-US" altLang="en-US" sz="2400" dirty="0" smtClean="0"/>
              <a:t>Prevent movement/displacement</a:t>
            </a:r>
          </a:p>
          <a:p>
            <a:pPr lvl="2"/>
            <a:r>
              <a:rPr lang="en-US" altLang="en-US" sz="2000" dirty="0" smtClean="0"/>
              <a:t>Secure</a:t>
            </a:r>
          </a:p>
          <a:p>
            <a:pPr lvl="2"/>
            <a:r>
              <a:rPr lang="en-US" altLang="en-US" sz="2000" dirty="0" smtClean="0"/>
              <a:t>Barricade</a:t>
            </a:r>
          </a:p>
          <a:p>
            <a:pPr lvl="1"/>
            <a:r>
              <a:rPr lang="en-US" altLang="en-US" sz="2400" dirty="0" smtClean="0"/>
              <a:t>Keep clear areas around </a:t>
            </a:r>
            <a:br>
              <a:rPr lang="en-US" altLang="en-US" sz="2400" dirty="0" smtClean="0"/>
            </a:br>
            <a:r>
              <a:rPr lang="en-US" altLang="en-US" sz="2400" dirty="0" smtClean="0"/>
              <a:t>top and bottom</a:t>
            </a:r>
            <a:r>
              <a:rPr lang="es-PR" altLang="en-US" sz="2400" dirty="0" smtClean="0"/>
              <a:t>.</a:t>
            </a:r>
          </a:p>
          <a:p>
            <a:pPr lvl="1"/>
            <a:r>
              <a:rPr lang="en-US" altLang="en-US" sz="2400" dirty="0" smtClean="0"/>
              <a:t>Equally support rails of </a:t>
            </a:r>
            <a:br>
              <a:rPr lang="en-US" altLang="en-US" sz="2400" dirty="0" smtClean="0"/>
            </a:br>
            <a:r>
              <a:rPr lang="en-US" altLang="en-US" sz="2400" dirty="0" smtClean="0"/>
              <a:t>non-self-supporting ladder </a:t>
            </a:r>
            <a:br>
              <a:rPr lang="en-US" altLang="en-US" sz="2400" dirty="0" smtClean="0"/>
            </a:br>
            <a:r>
              <a:rPr lang="en-US" altLang="en-US" sz="2400" dirty="0" smtClean="0"/>
              <a:t>at the top.</a:t>
            </a:r>
          </a:p>
        </p:txBody>
      </p:sp>
      <p:sp>
        <p:nvSpPr>
          <p:cNvPr id="8" name="TextBox 7"/>
          <p:cNvSpPr txBox="1"/>
          <p:nvPr/>
        </p:nvSpPr>
        <p:spPr>
          <a:xfrm>
            <a:off x="6837598" y="3298162"/>
            <a:ext cx="1659195"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of photos: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691" y="3616507"/>
            <a:ext cx="1587010" cy="2150399"/>
          </a:xfrm>
          <a:prstGeom prst="rect">
            <a:avLst/>
          </a:prstGeom>
          <a:ln>
            <a:solidFill>
              <a:schemeClr val="tx1">
                <a:lumMod val="95000"/>
                <a:lumOff val="5000"/>
              </a:schemeClr>
            </a:solidFill>
          </a:ln>
        </p:spPr>
      </p:pic>
      <p:grpSp>
        <p:nvGrpSpPr>
          <p:cNvPr id="11" name="Group 10"/>
          <p:cNvGrpSpPr/>
          <p:nvPr/>
        </p:nvGrpSpPr>
        <p:grpSpPr>
          <a:xfrm>
            <a:off x="6875403" y="1504049"/>
            <a:ext cx="1653451" cy="1741118"/>
            <a:chOff x="6875403" y="1504049"/>
            <a:chExt cx="1653451" cy="1741118"/>
          </a:xfrm>
        </p:grpSpPr>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03" y="1504049"/>
              <a:ext cx="1585298" cy="174111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Quad Arrow 8"/>
            <p:cNvSpPr/>
            <p:nvPr/>
          </p:nvSpPr>
          <p:spPr>
            <a:xfrm rot="2364921">
              <a:off x="7957804" y="2697112"/>
              <a:ext cx="571050" cy="535267"/>
            </a:xfrm>
            <a:custGeom>
              <a:avLst/>
              <a:gdLst>
                <a:gd name="connsiteX0" fmla="*/ 0 w 1905000"/>
                <a:gd name="connsiteY0" fmla="*/ 884528 h 1769056"/>
                <a:gd name="connsiteX1" fmla="*/ 398038 w 1905000"/>
                <a:gd name="connsiteY1" fmla="*/ 486490 h 1769056"/>
                <a:gd name="connsiteX2" fmla="*/ 398038 w 1905000"/>
                <a:gd name="connsiteY2" fmla="*/ 685509 h 1769056"/>
                <a:gd name="connsiteX3" fmla="*/ 753481 w 1905000"/>
                <a:gd name="connsiteY3" fmla="*/ 685509 h 1769056"/>
                <a:gd name="connsiteX4" fmla="*/ 753481 w 1905000"/>
                <a:gd name="connsiteY4" fmla="*/ 398038 h 1769056"/>
                <a:gd name="connsiteX5" fmla="*/ 554462 w 1905000"/>
                <a:gd name="connsiteY5" fmla="*/ 398038 h 1769056"/>
                <a:gd name="connsiteX6" fmla="*/ 952500 w 1905000"/>
                <a:gd name="connsiteY6" fmla="*/ 0 h 1769056"/>
                <a:gd name="connsiteX7" fmla="*/ 1350538 w 1905000"/>
                <a:gd name="connsiteY7" fmla="*/ 398038 h 1769056"/>
                <a:gd name="connsiteX8" fmla="*/ 1151519 w 1905000"/>
                <a:gd name="connsiteY8" fmla="*/ 398038 h 1769056"/>
                <a:gd name="connsiteX9" fmla="*/ 1151519 w 1905000"/>
                <a:gd name="connsiteY9" fmla="*/ 685509 h 1769056"/>
                <a:gd name="connsiteX10" fmla="*/ 1506962 w 1905000"/>
                <a:gd name="connsiteY10" fmla="*/ 685509 h 1769056"/>
                <a:gd name="connsiteX11" fmla="*/ 1506962 w 1905000"/>
                <a:gd name="connsiteY11" fmla="*/ 486490 h 1769056"/>
                <a:gd name="connsiteX12" fmla="*/ 1905000 w 1905000"/>
                <a:gd name="connsiteY12" fmla="*/ 884528 h 1769056"/>
                <a:gd name="connsiteX13" fmla="*/ 1506962 w 1905000"/>
                <a:gd name="connsiteY13" fmla="*/ 1282566 h 1769056"/>
                <a:gd name="connsiteX14" fmla="*/ 1506962 w 1905000"/>
                <a:gd name="connsiteY14" fmla="*/ 1083547 h 1769056"/>
                <a:gd name="connsiteX15" fmla="*/ 1151519 w 1905000"/>
                <a:gd name="connsiteY15" fmla="*/ 1083547 h 1769056"/>
                <a:gd name="connsiteX16" fmla="*/ 1151519 w 1905000"/>
                <a:gd name="connsiteY16" fmla="*/ 1371018 h 1769056"/>
                <a:gd name="connsiteX17" fmla="*/ 1350538 w 1905000"/>
                <a:gd name="connsiteY17" fmla="*/ 1371018 h 1769056"/>
                <a:gd name="connsiteX18" fmla="*/ 952500 w 1905000"/>
                <a:gd name="connsiteY18" fmla="*/ 1769056 h 1769056"/>
                <a:gd name="connsiteX19" fmla="*/ 554462 w 1905000"/>
                <a:gd name="connsiteY19" fmla="*/ 1371018 h 1769056"/>
                <a:gd name="connsiteX20" fmla="*/ 753481 w 1905000"/>
                <a:gd name="connsiteY20" fmla="*/ 1371018 h 1769056"/>
                <a:gd name="connsiteX21" fmla="*/ 753481 w 1905000"/>
                <a:gd name="connsiteY21" fmla="*/ 1083547 h 1769056"/>
                <a:gd name="connsiteX22" fmla="*/ 398038 w 1905000"/>
                <a:gd name="connsiteY22" fmla="*/ 1083547 h 1769056"/>
                <a:gd name="connsiteX23" fmla="*/ 398038 w 1905000"/>
                <a:gd name="connsiteY23" fmla="*/ 1282566 h 1769056"/>
                <a:gd name="connsiteX24" fmla="*/ 0 w 1905000"/>
                <a:gd name="connsiteY24" fmla="*/ 884528 h 1769056"/>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554462 w 1905000"/>
                <a:gd name="connsiteY5" fmla="*/ 0 h 1371018"/>
                <a:gd name="connsiteX6" fmla="*/ 1350538 w 1905000"/>
                <a:gd name="connsiteY6" fmla="*/ 0 h 1371018"/>
                <a:gd name="connsiteX7" fmla="*/ 1151519 w 1905000"/>
                <a:gd name="connsiteY7" fmla="*/ 0 h 1371018"/>
                <a:gd name="connsiteX8" fmla="*/ 1151519 w 1905000"/>
                <a:gd name="connsiteY8" fmla="*/ 287471 h 1371018"/>
                <a:gd name="connsiteX9" fmla="*/ 1506962 w 1905000"/>
                <a:gd name="connsiteY9" fmla="*/ 287471 h 1371018"/>
                <a:gd name="connsiteX10" fmla="*/ 1506962 w 1905000"/>
                <a:gd name="connsiteY10" fmla="*/ 88452 h 1371018"/>
                <a:gd name="connsiteX11" fmla="*/ 1905000 w 1905000"/>
                <a:gd name="connsiteY11" fmla="*/ 486490 h 1371018"/>
                <a:gd name="connsiteX12" fmla="*/ 1506962 w 1905000"/>
                <a:gd name="connsiteY12" fmla="*/ 884528 h 1371018"/>
                <a:gd name="connsiteX13" fmla="*/ 1506962 w 1905000"/>
                <a:gd name="connsiteY13" fmla="*/ 685509 h 1371018"/>
                <a:gd name="connsiteX14" fmla="*/ 1151519 w 1905000"/>
                <a:gd name="connsiteY14" fmla="*/ 685509 h 1371018"/>
                <a:gd name="connsiteX15" fmla="*/ 1151519 w 1905000"/>
                <a:gd name="connsiteY15" fmla="*/ 972980 h 1371018"/>
                <a:gd name="connsiteX16" fmla="*/ 1350538 w 1905000"/>
                <a:gd name="connsiteY16" fmla="*/ 972980 h 1371018"/>
                <a:gd name="connsiteX17" fmla="*/ 952500 w 1905000"/>
                <a:gd name="connsiteY17" fmla="*/ 1371018 h 1371018"/>
                <a:gd name="connsiteX18" fmla="*/ 554462 w 1905000"/>
                <a:gd name="connsiteY18" fmla="*/ 972980 h 1371018"/>
                <a:gd name="connsiteX19" fmla="*/ 753481 w 1905000"/>
                <a:gd name="connsiteY19" fmla="*/ 972980 h 1371018"/>
                <a:gd name="connsiteX20" fmla="*/ 753481 w 1905000"/>
                <a:gd name="connsiteY20" fmla="*/ 685509 h 1371018"/>
                <a:gd name="connsiteX21" fmla="*/ 398038 w 1905000"/>
                <a:gd name="connsiteY21" fmla="*/ 685509 h 1371018"/>
                <a:gd name="connsiteX22" fmla="*/ 398038 w 1905000"/>
                <a:gd name="connsiteY22" fmla="*/ 884528 h 1371018"/>
                <a:gd name="connsiteX23" fmla="*/ 0 w 1905000"/>
                <a:gd name="connsiteY23" fmla="*/ 486490 h 1371018"/>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1350538 w 1905000"/>
                <a:gd name="connsiteY5" fmla="*/ 0 h 1371018"/>
                <a:gd name="connsiteX6" fmla="*/ 1151519 w 1905000"/>
                <a:gd name="connsiteY6" fmla="*/ 0 h 1371018"/>
                <a:gd name="connsiteX7" fmla="*/ 1151519 w 1905000"/>
                <a:gd name="connsiteY7" fmla="*/ 287471 h 1371018"/>
                <a:gd name="connsiteX8" fmla="*/ 1506962 w 1905000"/>
                <a:gd name="connsiteY8" fmla="*/ 287471 h 1371018"/>
                <a:gd name="connsiteX9" fmla="*/ 1506962 w 1905000"/>
                <a:gd name="connsiteY9" fmla="*/ 88452 h 1371018"/>
                <a:gd name="connsiteX10" fmla="*/ 1905000 w 1905000"/>
                <a:gd name="connsiteY10" fmla="*/ 486490 h 1371018"/>
                <a:gd name="connsiteX11" fmla="*/ 1506962 w 1905000"/>
                <a:gd name="connsiteY11" fmla="*/ 884528 h 1371018"/>
                <a:gd name="connsiteX12" fmla="*/ 1506962 w 1905000"/>
                <a:gd name="connsiteY12" fmla="*/ 685509 h 1371018"/>
                <a:gd name="connsiteX13" fmla="*/ 1151519 w 1905000"/>
                <a:gd name="connsiteY13" fmla="*/ 685509 h 1371018"/>
                <a:gd name="connsiteX14" fmla="*/ 1151519 w 1905000"/>
                <a:gd name="connsiteY14" fmla="*/ 972980 h 1371018"/>
                <a:gd name="connsiteX15" fmla="*/ 1350538 w 1905000"/>
                <a:gd name="connsiteY15" fmla="*/ 972980 h 1371018"/>
                <a:gd name="connsiteX16" fmla="*/ 952500 w 1905000"/>
                <a:gd name="connsiteY16" fmla="*/ 1371018 h 1371018"/>
                <a:gd name="connsiteX17" fmla="*/ 554462 w 1905000"/>
                <a:gd name="connsiteY17" fmla="*/ 972980 h 1371018"/>
                <a:gd name="connsiteX18" fmla="*/ 753481 w 1905000"/>
                <a:gd name="connsiteY18" fmla="*/ 972980 h 1371018"/>
                <a:gd name="connsiteX19" fmla="*/ 753481 w 1905000"/>
                <a:gd name="connsiteY19" fmla="*/ 685509 h 1371018"/>
                <a:gd name="connsiteX20" fmla="*/ 398038 w 1905000"/>
                <a:gd name="connsiteY20" fmla="*/ 685509 h 1371018"/>
                <a:gd name="connsiteX21" fmla="*/ 398038 w 1905000"/>
                <a:gd name="connsiteY21" fmla="*/ 884528 h 1371018"/>
                <a:gd name="connsiteX22" fmla="*/ 0 w 1905000"/>
                <a:gd name="connsiteY22" fmla="*/ 486490 h 1371018"/>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1151519 w 1905000"/>
                <a:gd name="connsiteY5" fmla="*/ 0 h 1371018"/>
                <a:gd name="connsiteX6" fmla="*/ 1151519 w 1905000"/>
                <a:gd name="connsiteY6" fmla="*/ 287471 h 1371018"/>
                <a:gd name="connsiteX7" fmla="*/ 1506962 w 1905000"/>
                <a:gd name="connsiteY7" fmla="*/ 287471 h 1371018"/>
                <a:gd name="connsiteX8" fmla="*/ 1506962 w 1905000"/>
                <a:gd name="connsiteY8" fmla="*/ 88452 h 1371018"/>
                <a:gd name="connsiteX9" fmla="*/ 1905000 w 1905000"/>
                <a:gd name="connsiteY9" fmla="*/ 486490 h 1371018"/>
                <a:gd name="connsiteX10" fmla="*/ 1506962 w 1905000"/>
                <a:gd name="connsiteY10" fmla="*/ 884528 h 1371018"/>
                <a:gd name="connsiteX11" fmla="*/ 1506962 w 1905000"/>
                <a:gd name="connsiteY11" fmla="*/ 685509 h 1371018"/>
                <a:gd name="connsiteX12" fmla="*/ 1151519 w 1905000"/>
                <a:gd name="connsiteY12" fmla="*/ 685509 h 1371018"/>
                <a:gd name="connsiteX13" fmla="*/ 1151519 w 1905000"/>
                <a:gd name="connsiteY13" fmla="*/ 972980 h 1371018"/>
                <a:gd name="connsiteX14" fmla="*/ 1350538 w 1905000"/>
                <a:gd name="connsiteY14" fmla="*/ 972980 h 1371018"/>
                <a:gd name="connsiteX15" fmla="*/ 952500 w 1905000"/>
                <a:gd name="connsiteY15" fmla="*/ 1371018 h 1371018"/>
                <a:gd name="connsiteX16" fmla="*/ 554462 w 1905000"/>
                <a:gd name="connsiteY16" fmla="*/ 972980 h 1371018"/>
                <a:gd name="connsiteX17" fmla="*/ 753481 w 1905000"/>
                <a:gd name="connsiteY17" fmla="*/ 972980 h 1371018"/>
                <a:gd name="connsiteX18" fmla="*/ 753481 w 1905000"/>
                <a:gd name="connsiteY18" fmla="*/ 685509 h 1371018"/>
                <a:gd name="connsiteX19" fmla="*/ 398038 w 1905000"/>
                <a:gd name="connsiteY19" fmla="*/ 685509 h 1371018"/>
                <a:gd name="connsiteX20" fmla="*/ 398038 w 1905000"/>
                <a:gd name="connsiteY20" fmla="*/ 884528 h 1371018"/>
                <a:gd name="connsiteX21" fmla="*/ 0 w 1905000"/>
                <a:gd name="connsiteY21"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88452 h 1371018"/>
                <a:gd name="connsiteX9" fmla="*/ 1506962 w 1506962"/>
                <a:gd name="connsiteY9" fmla="*/ 884528 h 1371018"/>
                <a:gd name="connsiteX10" fmla="*/ 1506962 w 1506962"/>
                <a:gd name="connsiteY10" fmla="*/ 685509 h 1371018"/>
                <a:gd name="connsiteX11" fmla="*/ 1151519 w 1506962"/>
                <a:gd name="connsiteY11" fmla="*/ 685509 h 1371018"/>
                <a:gd name="connsiteX12" fmla="*/ 1151519 w 1506962"/>
                <a:gd name="connsiteY12" fmla="*/ 972980 h 1371018"/>
                <a:gd name="connsiteX13" fmla="*/ 1350538 w 1506962"/>
                <a:gd name="connsiteY13" fmla="*/ 972980 h 1371018"/>
                <a:gd name="connsiteX14" fmla="*/ 952500 w 1506962"/>
                <a:gd name="connsiteY14" fmla="*/ 1371018 h 1371018"/>
                <a:gd name="connsiteX15" fmla="*/ 554462 w 1506962"/>
                <a:gd name="connsiteY15" fmla="*/ 972980 h 1371018"/>
                <a:gd name="connsiteX16" fmla="*/ 753481 w 1506962"/>
                <a:gd name="connsiteY16" fmla="*/ 972980 h 1371018"/>
                <a:gd name="connsiteX17" fmla="*/ 753481 w 1506962"/>
                <a:gd name="connsiteY17" fmla="*/ 685509 h 1371018"/>
                <a:gd name="connsiteX18" fmla="*/ 398038 w 1506962"/>
                <a:gd name="connsiteY18" fmla="*/ 685509 h 1371018"/>
                <a:gd name="connsiteX19" fmla="*/ 398038 w 1506962"/>
                <a:gd name="connsiteY19" fmla="*/ 884528 h 1371018"/>
                <a:gd name="connsiteX20" fmla="*/ 0 w 1506962"/>
                <a:gd name="connsiteY20"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884528 h 1371018"/>
                <a:gd name="connsiteX9" fmla="*/ 1506962 w 1506962"/>
                <a:gd name="connsiteY9" fmla="*/ 685509 h 1371018"/>
                <a:gd name="connsiteX10" fmla="*/ 1151519 w 1506962"/>
                <a:gd name="connsiteY10" fmla="*/ 685509 h 1371018"/>
                <a:gd name="connsiteX11" fmla="*/ 1151519 w 1506962"/>
                <a:gd name="connsiteY11" fmla="*/ 972980 h 1371018"/>
                <a:gd name="connsiteX12" fmla="*/ 1350538 w 1506962"/>
                <a:gd name="connsiteY12" fmla="*/ 972980 h 1371018"/>
                <a:gd name="connsiteX13" fmla="*/ 952500 w 1506962"/>
                <a:gd name="connsiteY13" fmla="*/ 1371018 h 1371018"/>
                <a:gd name="connsiteX14" fmla="*/ 554462 w 1506962"/>
                <a:gd name="connsiteY14" fmla="*/ 972980 h 1371018"/>
                <a:gd name="connsiteX15" fmla="*/ 753481 w 1506962"/>
                <a:gd name="connsiteY15" fmla="*/ 972980 h 1371018"/>
                <a:gd name="connsiteX16" fmla="*/ 753481 w 1506962"/>
                <a:gd name="connsiteY16" fmla="*/ 685509 h 1371018"/>
                <a:gd name="connsiteX17" fmla="*/ 398038 w 1506962"/>
                <a:gd name="connsiteY17" fmla="*/ 685509 h 1371018"/>
                <a:gd name="connsiteX18" fmla="*/ 398038 w 1506962"/>
                <a:gd name="connsiteY18" fmla="*/ 884528 h 1371018"/>
                <a:gd name="connsiteX19" fmla="*/ 0 w 1506962"/>
                <a:gd name="connsiteY19"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685509 h 1371018"/>
                <a:gd name="connsiteX9" fmla="*/ 1151519 w 1506962"/>
                <a:gd name="connsiteY9" fmla="*/ 685509 h 1371018"/>
                <a:gd name="connsiteX10" fmla="*/ 1151519 w 1506962"/>
                <a:gd name="connsiteY10" fmla="*/ 972980 h 1371018"/>
                <a:gd name="connsiteX11" fmla="*/ 1350538 w 1506962"/>
                <a:gd name="connsiteY11" fmla="*/ 972980 h 1371018"/>
                <a:gd name="connsiteX12" fmla="*/ 952500 w 1506962"/>
                <a:gd name="connsiteY12" fmla="*/ 1371018 h 1371018"/>
                <a:gd name="connsiteX13" fmla="*/ 554462 w 1506962"/>
                <a:gd name="connsiteY13" fmla="*/ 972980 h 1371018"/>
                <a:gd name="connsiteX14" fmla="*/ 753481 w 1506962"/>
                <a:gd name="connsiteY14" fmla="*/ 972980 h 1371018"/>
                <a:gd name="connsiteX15" fmla="*/ 753481 w 1506962"/>
                <a:gd name="connsiteY15" fmla="*/ 685509 h 1371018"/>
                <a:gd name="connsiteX16" fmla="*/ 398038 w 1506962"/>
                <a:gd name="connsiteY16" fmla="*/ 685509 h 1371018"/>
                <a:gd name="connsiteX17" fmla="*/ 398038 w 1506962"/>
                <a:gd name="connsiteY17" fmla="*/ 884528 h 1371018"/>
                <a:gd name="connsiteX18" fmla="*/ 0 w 1506962"/>
                <a:gd name="connsiteY18" fmla="*/ 486490 h 1371018"/>
                <a:gd name="connsiteX0" fmla="*/ 0 w 1506962"/>
                <a:gd name="connsiteY0" fmla="*/ 486490 h 972980"/>
                <a:gd name="connsiteX1" fmla="*/ 398038 w 1506962"/>
                <a:gd name="connsiteY1" fmla="*/ 88452 h 972980"/>
                <a:gd name="connsiteX2" fmla="*/ 398038 w 1506962"/>
                <a:gd name="connsiteY2" fmla="*/ 287471 h 972980"/>
                <a:gd name="connsiteX3" fmla="*/ 753481 w 1506962"/>
                <a:gd name="connsiteY3" fmla="*/ 287471 h 972980"/>
                <a:gd name="connsiteX4" fmla="*/ 753481 w 1506962"/>
                <a:gd name="connsiteY4" fmla="*/ 0 h 972980"/>
                <a:gd name="connsiteX5" fmla="*/ 1151519 w 1506962"/>
                <a:gd name="connsiteY5" fmla="*/ 0 h 972980"/>
                <a:gd name="connsiteX6" fmla="*/ 1151519 w 1506962"/>
                <a:gd name="connsiteY6" fmla="*/ 287471 h 972980"/>
                <a:gd name="connsiteX7" fmla="*/ 1506962 w 1506962"/>
                <a:gd name="connsiteY7" fmla="*/ 287471 h 972980"/>
                <a:gd name="connsiteX8" fmla="*/ 1506962 w 1506962"/>
                <a:gd name="connsiteY8" fmla="*/ 685509 h 972980"/>
                <a:gd name="connsiteX9" fmla="*/ 1151519 w 1506962"/>
                <a:gd name="connsiteY9" fmla="*/ 685509 h 972980"/>
                <a:gd name="connsiteX10" fmla="*/ 1151519 w 1506962"/>
                <a:gd name="connsiteY10" fmla="*/ 972980 h 972980"/>
                <a:gd name="connsiteX11" fmla="*/ 1350538 w 1506962"/>
                <a:gd name="connsiteY11" fmla="*/ 972980 h 972980"/>
                <a:gd name="connsiteX12" fmla="*/ 554462 w 1506962"/>
                <a:gd name="connsiteY12" fmla="*/ 972980 h 972980"/>
                <a:gd name="connsiteX13" fmla="*/ 753481 w 1506962"/>
                <a:gd name="connsiteY13" fmla="*/ 972980 h 972980"/>
                <a:gd name="connsiteX14" fmla="*/ 753481 w 1506962"/>
                <a:gd name="connsiteY14" fmla="*/ 685509 h 972980"/>
                <a:gd name="connsiteX15" fmla="*/ 398038 w 1506962"/>
                <a:gd name="connsiteY15" fmla="*/ 685509 h 972980"/>
                <a:gd name="connsiteX16" fmla="*/ 398038 w 1506962"/>
                <a:gd name="connsiteY16" fmla="*/ 884528 h 972980"/>
                <a:gd name="connsiteX17" fmla="*/ 0 w 1506962"/>
                <a:gd name="connsiteY17" fmla="*/ 486490 h 972980"/>
                <a:gd name="connsiteX0" fmla="*/ 0 w 1108924"/>
                <a:gd name="connsiteY0" fmla="*/ 884528 h 972980"/>
                <a:gd name="connsiteX1" fmla="*/ 0 w 1108924"/>
                <a:gd name="connsiteY1" fmla="*/ 88452 h 972980"/>
                <a:gd name="connsiteX2" fmla="*/ 0 w 1108924"/>
                <a:gd name="connsiteY2" fmla="*/ 287471 h 972980"/>
                <a:gd name="connsiteX3" fmla="*/ 355443 w 1108924"/>
                <a:gd name="connsiteY3" fmla="*/ 287471 h 972980"/>
                <a:gd name="connsiteX4" fmla="*/ 355443 w 1108924"/>
                <a:gd name="connsiteY4" fmla="*/ 0 h 972980"/>
                <a:gd name="connsiteX5" fmla="*/ 753481 w 1108924"/>
                <a:gd name="connsiteY5" fmla="*/ 0 h 972980"/>
                <a:gd name="connsiteX6" fmla="*/ 753481 w 1108924"/>
                <a:gd name="connsiteY6" fmla="*/ 287471 h 972980"/>
                <a:gd name="connsiteX7" fmla="*/ 1108924 w 1108924"/>
                <a:gd name="connsiteY7" fmla="*/ 287471 h 972980"/>
                <a:gd name="connsiteX8" fmla="*/ 1108924 w 1108924"/>
                <a:gd name="connsiteY8" fmla="*/ 685509 h 972980"/>
                <a:gd name="connsiteX9" fmla="*/ 753481 w 1108924"/>
                <a:gd name="connsiteY9" fmla="*/ 685509 h 972980"/>
                <a:gd name="connsiteX10" fmla="*/ 753481 w 1108924"/>
                <a:gd name="connsiteY10" fmla="*/ 972980 h 972980"/>
                <a:gd name="connsiteX11" fmla="*/ 952500 w 1108924"/>
                <a:gd name="connsiteY11" fmla="*/ 972980 h 972980"/>
                <a:gd name="connsiteX12" fmla="*/ 156424 w 1108924"/>
                <a:gd name="connsiteY12" fmla="*/ 972980 h 972980"/>
                <a:gd name="connsiteX13" fmla="*/ 355443 w 1108924"/>
                <a:gd name="connsiteY13" fmla="*/ 972980 h 972980"/>
                <a:gd name="connsiteX14" fmla="*/ 355443 w 1108924"/>
                <a:gd name="connsiteY14" fmla="*/ 685509 h 972980"/>
                <a:gd name="connsiteX15" fmla="*/ 0 w 1108924"/>
                <a:gd name="connsiteY15" fmla="*/ 685509 h 972980"/>
                <a:gd name="connsiteX16" fmla="*/ 0 w 1108924"/>
                <a:gd name="connsiteY16" fmla="*/ 884528 h 972980"/>
                <a:gd name="connsiteX0" fmla="*/ 0 w 1108924"/>
                <a:gd name="connsiteY0" fmla="*/ 884528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952500 w 1108924"/>
                <a:gd name="connsiteY10" fmla="*/ 972980 h 972980"/>
                <a:gd name="connsiteX11" fmla="*/ 156424 w 1108924"/>
                <a:gd name="connsiteY11" fmla="*/ 972980 h 972980"/>
                <a:gd name="connsiteX12" fmla="*/ 355443 w 1108924"/>
                <a:gd name="connsiteY12" fmla="*/ 972980 h 972980"/>
                <a:gd name="connsiteX13" fmla="*/ 355443 w 1108924"/>
                <a:gd name="connsiteY13" fmla="*/ 685509 h 972980"/>
                <a:gd name="connsiteX14" fmla="*/ 0 w 1108924"/>
                <a:gd name="connsiteY14" fmla="*/ 685509 h 972980"/>
                <a:gd name="connsiteX15" fmla="*/ 0 w 1108924"/>
                <a:gd name="connsiteY15" fmla="*/ 884528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952500 w 1108924"/>
                <a:gd name="connsiteY10" fmla="*/ 972980 h 972980"/>
                <a:gd name="connsiteX11" fmla="*/ 156424 w 1108924"/>
                <a:gd name="connsiteY11" fmla="*/ 972980 h 972980"/>
                <a:gd name="connsiteX12" fmla="*/ 355443 w 1108924"/>
                <a:gd name="connsiteY12" fmla="*/ 972980 h 972980"/>
                <a:gd name="connsiteX13" fmla="*/ 355443 w 1108924"/>
                <a:gd name="connsiteY13" fmla="*/ 685509 h 972980"/>
                <a:gd name="connsiteX14" fmla="*/ 0 w 1108924"/>
                <a:gd name="connsiteY14" fmla="*/ 685509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156424 w 1108924"/>
                <a:gd name="connsiteY10" fmla="*/ 972980 h 972980"/>
                <a:gd name="connsiteX11" fmla="*/ 355443 w 1108924"/>
                <a:gd name="connsiteY11" fmla="*/ 972980 h 972980"/>
                <a:gd name="connsiteX12" fmla="*/ 355443 w 1108924"/>
                <a:gd name="connsiteY12" fmla="*/ 685509 h 972980"/>
                <a:gd name="connsiteX13" fmla="*/ 0 w 1108924"/>
                <a:gd name="connsiteY13" fmla="*/ 685509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355443 w 1108924"/>
                <a:gd name="connsiteY10" fmla="*/ 972980 h 972980"/>
                <a:gd name="connsiteX11" fmla="*/ 355443 w 1108924"/>
                <a:gd name="connsiteY11" fmla="*/ 685509 h 972980"/>
                <a:gd name="connsiteX12" fmla="*/ 0 w 1108924"/>
                <a:gd name="connsiteY12" fmla="*/ 685509 h 97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924" h="972980">
                  <a:moveTo>
                    <a:pt x="0" y="685509"/>
                  </a:moveTo>
                  <a:lnTo>
                    <a:pt x="0" y="287471"/>
                  </a:lnTo>
                  <a:lnTo>
                    <a:pt x="355443" y="287471"/>
                  </a:lnTo>
                  <a:lnTo>
                    <a:pt x="355443" y="0"/>
                  </a:lnTo>
                  <a:lnTo>
                    <a:pt x="753481" y="0"/>
                  </a:lnTo>
                  <a:lnTo>
                    <a:pt x="753481" y="287471"/>
                  </a:lnTo>
                  <a:lnTo>
                    <a:pt x="1108924" y="287471"/>
                  </a:lnTo>
                  <a:lnTo>
                    <a:pt x="1108924" y="685509"/>
                  </a:lnTo>
                  <a:lnTo>
                    <a:pt x="753481" y="685509"/>
                  </a:lnTo>
                  <a:lnTo>
                    <a:pt x="753481" y="972980"/>
                  </a:lnTo>
                  <a:lnTo>
                    <a:pt x="355443" y="972980"/>
                  </a:lnTo>
                  <a:lnTo>
                    <a:pt x="355443" y="685509"/>
                  </a:lnTo>
                  <a:lnTo>
                    <a:pt x="0" y="685509"/>
                  </a:lnTo>
                  <a:close/>
                </a:path>
              </a:pathLst>
            </a:custGeom>
            <a:solidFill>
              <a:srgbClr val="FF0000"/>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135795" y="2620415"/>
            <a:ext cx="1587010" cy="2092695"/>
            <a:chOff x="5135795" y="2620415"/>
            <a:chExt cx="1587010" cy="2092695"/>
          </a:xfrm>
        </p:grpSpPr>
        <p:pic>
          <p:nvPicPr>
            <p:cNvPr id="20487" name="Picture 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5795" y="2620415"/>
              <a:ext cx="1587010" cy="20926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Quad Arrow 8"/>
            <p:cNvSpPr/>
            <p:nvPr/>
          </p:nvSpPr>
          <p:spPr>
            <a:xfrm rot="2364921">
              <a:off x="5596553" y="3106710"/>
              <a:ext cx="571050" cy="535267"/>
            </a:xfrm>
            <a:custGeom>
              <a:avLst/>
              <a:gdLst>
                <a:gd name="connsiteX0" fmla="*/ 0 w 1905000"/>
                <a:gd name="connsiteY0" fmla="*/ 884528 h 1769056"/>
                <a:gd name="connsiteX1" fmla="*/ 398038 w 1905000"/>
                <a:gd name="connsiteY1" fmla="*/ 486490 h 1769056"/>
                <a:gd name="connsiteX2" fmla="*/ 398038 w 1905000"/>
                <a:gd name="connsiteY2" fmla="*/ 685509 h 1769056"/>
                <a:gd name="connsiteX3" fmla="*/ 753481 w 1905000"/>
                <a:gd name="connsiteY3" fmla="*/ 685509 h 1769056"/>
                <a:gd name="connsiteX4" fmla="*/ 753481 w 1905000"/>
                <a:gd name="connsiteY4" fmla="*/ 398038 h 1769056"/>
                <a:gd name="connsiteX5" fmla="*/ 554462 w 1905000"/>
                <a:gd name="connsiteY5" fmla="*/ 398038 h 1769056"/>
                <a:gd name="connsiteX6" fmla="*/ 952500 w 1905000"/>
                <a:gd name="connsiteY6" fmla="*/ 0 h 1769056"/>
                <a:gd name="connsiteX7" fmla="*/ 1350538 w 1905000"/>
                <a:gd name="connsiteY7" fmla="*/ 398038 h 1769056"/>
                <a:gd name="connsiteX8" fmla="*/ 1151519 w 1905000"/>
                <a:gd name="connsiteY8" fmla="*/ 398038 h 1769056"/>
                <a:gd name="connsiteX9" fmla="*/ 1151519 w 1905000"/>
                <a:gd name="connsiteY9" fmla="*/ 685509 h 1769056"/>
                <a:gd name="connsiteX10" fmla="*/ 1506962 w 1905000"/>
                <a:gd name="connsiteY10" fmla="*/ 685509 h 1769056"/>
                <a:gd name="connsiteX11" fmla="*/ 1506962 w 1905000"/>
                <a:gd name="connsiteY11" fmla="*/ 486490 h 1769056"/>
                <a:gd name="connsiteX12" fmla="*/ 1905000 w 1905000"/>
                <a:gd name="connsiteY12" fmla="*/ 884528 h 1769056"/>
                <a:gd name="connsiteX13" fmla="*/ 1506962 w 1905000"/>
                <a:gd name="connsiteY13" fmla="*/ 1282566 h 1769056"/>
                <a:gd name="connsiteX14" fmla="*/ 1506962 w 1905000"/>
                <a:gd name="connsiteY14" fmla="*/ 1083547 h 1769056"/>
                <a:gd name="connsiteX15" fmla="*/ 1151519 w 1905000"/>
                <a:gd name="connsiteY15" fmla="*/ 1083547 h 1769056"/>
                <a:gd name="connsiteX16" fmla="*/ 1151519 w 1905000"/>
                <a:gd name="connsiteY16" fmla="*/ 1371018 h 1769056"/>
                <a:gd name="connsiteX17" fmla="*/ 1350538 w 1905000"/>
                <a:gd name="connsiteY17" fmla="*/ 1371018 h 1769056"/>
                <a:gd name="connsiteX18" fmla="*/ 952500 w 1905000"/>
                <a:gd name="connsiteY18" fmla="*/ 1769056 h 1769056"/>
                <a:gd name="connsiteX19" fmla="*/ 554462 w 1905000"/>
                <a:gd name="connsiteY19" fmla="*/ 1371018 h 1769056"/>
                <a:gd name="connsiteX20" fmla="*/ 753481 w 1905000"/>
                <a:gd name="connsiteY20" fmla="*/ 1371018 h 1769056"/>
                <a:gd name="connsiteX21" fmla="*/ 753481 w 1905000"/>
                <a:gd name="connsiteY21" fmla="*/ 1083547 h 1769056"/>
                <a:gd name="connsiteX22" fmla="*/ 398038 w 1905000"/>
                <a:gd name="connsiteY22" fmla="*/ 1083547 h 1769056"/>
                <a:gd name="connsiteX23" fmla="*/ 398038 w 1905000"/>
                <a:gd name="connsiteY23" fmla="*/ 1282566 h 1769056"/>
                <a:gd name="connsiteX24" fmla="*/ 0 w 1905000"/>
                <a:gd name="connsiteY24" fmla="*/ 884528 h 1769056"/>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554462 w 1905000"/>
                <a:gd name="connsiteY5" fmla="*/ 0 h 1371018"/>
                <a:gd name="connsiteX6" fmla="*/ 1350538 w 1905000"/>
                <a:gd name="connsiteY6" fmla="*/ 0 h 1371018"/>
                <a:gd name="connsiteX7" fmla="*/ 1151519 w 1905000"/>
                <a:gd name="connsiteY7" fmla="*/ 0 h 1371018"/>
                <a:gd name="connsiteX8" fmla="*/ 1151519 w 1905000"/>
                <a:gd name="connsiteY8" fmla="*/ 287471 h 1371018"/>
                <a:gd name="connsiteX9" fmla="*/ 1506962 w 1905000"/>
                <a:gd name="connsiteY9" fmla="*/ 287471 h 1371018"/>
                <a:gd name="connsiteX10" fmla="*/ 1506962 w 1905000"/>
                <a:gd name="connsiteY10" fmla="*/ 88452 h 1371018"/>
                <a:gd name="connsiteX11" fmla="*/ 1905000 w 1905000"/>
                <a:gd name="connsiteY11" fmla="*/ 486490 h 1371018"/>
                <a:gd name="connsiteX12" fmla="*/ 1506962 w 1905000"/>
                <a:gd name="connsiteY12" fmla="*/ 884528 h 1371018"/>
                <a:gd name="connsiteX13" fmla="*/ 1506962 w 1905000"/>
                <a:gd name="connsiteY13" fmla="*/ 685509 h 1371018"/>
                <a:gd name="connsiteX14" fmla="*/ 1151519 w 1905000"/>
                <a:gd name="connsiteY14" fmla="*/ 685509 h 1371018"/>
                <a:gd name="connsiteX15" fmla="*/ 1151519 w 1905000"/>
                <a:gd name="connsiteY15" fmla="*/ 972980 h 1371018"/>
                <a:gd name="connsiteX16" fmla="*/ 1350538 w 1905000"/>
                <a:gd name="connsiteY16" fmla="*/ 972980 h 1371018"/>
                <a:gd name="connsiteX17" fmla="*/ 952500 w 1905000"/>
                <a:gd name="connsiteY17" fmla="*/ 1371018 h 1371018"/>
                <a:gd name="connsiteX18" fmla="*/ 554462 w 1905000"/>
                <a:gd name="connsiteY18" fmla="*/ 972980 h 1371018"/>
                <a:gd name="connsiteX19" fmla="*/ 753481 w 1905000"/>
                <a:gd name="connsiteY19" fmla="*/ 972980 h 1371018"/>
                <a:gd name="connsiteX20" fmla="*/ 753481 w 1905000"/>
                <a:gd name="connsiteY20" fmla="*/ 685509 h 1371018"/>
                <a:gd name="connsiteX21" fmla="*/ 398038 w 1905000"/>
                <a:gd name="connsiteY21" fmla="*/ 685509 h 1371018"/>
                <a:gd name="connsiteX22" fmla="*/ 398038 w 1905000"/>
                <a:gd name="connsiteY22" fmla="*/ 884528 h 1371018"/>
                <a:gd name="connsiteX23" fmla="*/ 0 w 1905000"/>
                <a:gd name="connsiteY23" fmla="*/ 486490 h 1371018"/>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1350538 w 1905000"/>
                <a:gd name="connsiteY5" fmla="*/ 0 h 1371018"/>
                <a:gd name="connsiteX6" fmla="*/ 1151519 w 1905000"/>
                <a:gd name="connsiteY6" fmla="*/ 0 h 1371018"/>
                <a:gd name="connsiteX7" fmla="*/ 1151519 w 1905000"/>
                <a:gd name="connsiteY7" fmla="*/ 287471 h 1371018"/>
                <a:gd name="connsiteX8" fmla="*/ 1506962 w 1905000"/>
                <a:gd name="connsiteY8" fmla="*/ 287471 h 1371018"/>
                <a:gd name="connsiteX9" fmla="*/ 1506962 w 1905000"/>
                <a:gd name="connsiteY9" fmla="*/ 88452 h 1371018"/>
                <a:gd name="connsiteX10" fmla="*/ 1905000 w 1905000"/>
                <a:gd name="connsiteY10" fmla="*/ 486490 h 1371018"/>
                <a:gd name="connsiteX11" fmla="*/ 1506962 w 1905000"/>
                <a:gd name="connsiteY11" fmla="*/ 884528 h 1371018"/>
                <a:gd name="connsiteX12" fmla="*/ 1506962 w 1905000"/>
                <a:gd name="connsiteY12" fmla="*/ 685509 h 1371018"/>
                <a:gd name="connsiteX13" fmla="*/ 1151519 w 1905000"/>
                <a:gd name="connsiteY13" fmla="*/ 685509 h 1371018"/>
                <a:gd name="connsiteX14" fmla="*/ 1151519 w 1905000"/>
                <a:gd name="connsiteY14" fmla="*/ 972980 h 1371018"/>
                <a:gd name="connsiteX15" fmla="*/ 1350538 w 1905000"/>
                <a:gd name="connsiteY15" fmla="*/ 972980 h 1371018"/>
                <a:gd name="connsiteX16" fmla="*/ 952500 w 1905000"/>
                <a:gd name="connsiteY16" fmla="*/ 1371018 h 1371018"/>
                <a:gd name="connsiteX17" fmla="*/ 554462 w 1905000"/>
                <a:gd name="connsiteY17" fmla="*/ 972980 h 1371018"/>
                <a:gd name="connsiteX18" fmla="*/ 753481 w 1905000"/>
                <a:gd name="connsiteY18" fmla="*/ 972980 h 1371018"/>
                <a:gd name="connsiteX19" fmla="*/ 753481 w 1905000"/>
                <a:gd name="connsiteY19" fmla="*/ 685509 h 1371018"/>
                <a:gd name="connsiteX20" fmla="*/ 398038 w 1905000"/>
                <a:gd name="connsiteY20" fmla="*/ 685509 h 1371018"/>
                <a:gd name="connsiteX21" fmla="*/ 398038 w 1905000"/>
                <a:gd name="connsiteY21" fmla="*/ 884528 h 1371018"/>
                <a:gd name="connsiteX22" fmla="*/ 0 w 1905000"/>
                <a:gd name="connsiteY22" fmla="*/ 486490 h 1371018"/>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1151519 w 1905000"/>
                <a:gd name="connsiteY5" fmla="*/ 0 h 1371018"/>
                <a:gd name="connsiteX6" fmla="*/ 1151519 w 1905000"/>
                <a:gd name="connsiteY6" fmla="*/ 287471 h 1371018"/>
                <a:gd name="connsiteX7" fmla="*/ 1506962 w 1905000"/>
                <a:gd name="connsiteY7" fmla="*/ 287471 h 1371018"/>
                <a:gd name="connsiteX8" fmla="*/ 1506962 w 1905000"/>
                <a:gd name="connsiteY8" fmla="*/ 88452 h 1371018"/>
                <a:gd name="connsiteX9" fmla="*/ 1905000 w 1905000"/>
                <a:gd name="connsiteY9" fmla="*/ 486490 h 1371018"/>
                <a:gd name="connsiteX10" fmla="*/ 1506962 w 1905000"/>
                <a:gd name="connsiteY10" fmla="*/ 884528 h 1371018"/>
                <a:gd name="connsiteX11" fmla="*/ 1506962 w 1905000"/>
                <a:gd name="connsiteY11" fmla="*/ 685509 h 1371018"/>
                <a:gd name="connsiteX12" fmla="*/ 1151519 w 1905000"/>
                <a:gd name="connsiteY12" fmla="*/ 685509 h 1371018"/>
                <a:gd name="connsiteX13" fmla="*/ 1151519 w 1905000"/>
                <a:gd name="connsiteY13" fmla="*/ 972980 h 1371018"/>
                <a:gd name="connsiteX14" fmla="*/ 1350538 w 1905000"/>
                <a:gd name="connsiteY14" fmla="*/ 972980 h 1371018"/>
                <a:gd name="connsiteX15" fmla="*/ 952500 w 1905000"/>
                <a:gd name="connsiteY15" fmla="*/ 1371018 h 1371018"/>
                <a:gd name="connsiteX16" fmla="*/ 554462 w 1905000"/>
                <a:gd name="connsiteY16" fmla="*/ 972980 h 1371018"/>
                <a:gd name="connsiteX17" fmla="*/ 753481 w 1905000"/>
                <a:gd name="connsiteY17" fmla="*/ 972980 h 1371018"/>
                <a:gd name="connsiteX18" fmla="*/ 753481 w 1905000"/>
                <a:gd name="connsiteY18" fmla="*/ 685509 h 1371018"/>
                <a:gd name="connsiteX19" fmla="*/ 398038 w 1905000"/>
                <a:gd name="connsiteY19" fmla="*/ 685509 h 1371018"/>
                <a:gd name="connsiteX20" fmla="*/ 398038 w 1905000"/>
                <a:gd name="connsiteY20" fmla="*/ 884528 h 1371018"/>
                <a:gd name="connsiteX21" fmla="*/ 0 w 1905000"/>
                <a:gd name="connsiteY21"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88452 h 1371018"/>
                <a:gd name="connsiteX9" fmla="*/ 1506962 w 1506962"/>
                <a:gd name="connsiteY9" fmla="*/ 884528 h 1371018"/>
                <a:gd name="connsiteX10" fmla="*/ 1506962 w 1506962"/>
                <a:gd name="connsiteY10" fmla="*/ 685509 h 1371018"/>
                <a:gd name="connsiteX11" fmla="*/ 1151519 w 1506962"/>
                <a:gd name="connsiteY11" fmla="*/ 685509 h 1371018"/>
                <a:gd name="connsiteX12" fmla="*/ 1151519 w 1506962"/>
                <a:gd name="connsiteY12" fmla="*/ 972980 h 1371018"/>
                <a:gd name="connsiteX13" fmla="*/ 1350538 w 1506962"/>
                <a:gd name="connsiteY13" fmla="*/ 972980 h 1371018"/>
                <a:gd name="connsiteX14" fmla="*/ 952500 w 1506962"/>
                <a:gd name="connsiteY14" fmla="*/ 1371018 h 1371018"/>
                <a:gd name="connsiteX15" fmla="*/ 554462 w 1506962"/>
                <a:gd name="connsiteY15" fmla="*/ 972980 h 1371018"/>
                <a:gd name="connsiteX16" fmla="*/ 753481 w 1506962"/>
                <a:gd name="connsiteY16" fmla="*/ 972980 h 1371018"/>
                <a:gd name="connsiteX17" fmla="*/ 753481 w 1506962"/>
                <a:gd name="connsiteY17" fmla="*/ 685509 h 1371018"/>
                <a:gd name="connsiteX18" fmla="*/ 398038 w 1506962"/>
                <a:gd name="connsiteY18" fmla="*/ 685509 h 1371018"/>
                <a:gd name="connsiteX19" fmla="*/ 398038 w 1506962"/>
                <a:gd name="connsiteY19" fmla="*/ 884528 h 1371018"/>
                <a:gd name="connsiteX20" fmla="*/ 0 w 1506962"/>
                <a:gd name="connsiteY20"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884528 h 1371018"/>
                <a:gd name="connsiteX9" fmla="*/ 1506962 w 1506962"/>
                <a:gd name="connsiteY9" fmla="*/ 685509 h 1371018"/>
                <a:gd name="connsiteX10" fmla="*/ 1151519 w 1506962"/>
                <a:gd name="connsiteY10" fmla="*/ 685509 h 1371018"/>
                <a:gd name="connsiteX11" fmla="*/ 1151519 w 1506962"/>
                <a:gd name="connsiteY11" fmla="*/ 972980 h 1371018"/>
                <a:gd name="connsiteX12" fmla="*/ 1350538 w 1506962"/>
                <a:gd name="connsiteY12" fmla="*/ 972980 h 1371018"/>
                <a:gd name="connsiteX13" fmla="*/ 952500 w 1506962"/>
                <a:gd name="connsiteY13" fmla="*/ 1371018 h 1371018"/>
                <a:gd name="connsiteX14" fmla="*/ 554462 w 1506962"/>
                <a:gd name="connsiteY14" fmla="*/ 972980 h 1371018"/>
                <a:gd name="connsiteX15" fmla="*/ 753481 w 1506962"/>
                <a:gd name="connsiteY15" fmla="*/ 972980 h 1371018"/>
                <a:gd name="connsiteX16" fmla="*/ 753481 w 1506962"/>
                <a:gd name="connsiteY16" fmla="*/ 685509 h 1371018"/>
                <a:gd name="connsiteX17" fmla="*/ 398038 w 1506962"/>
                <a:gd name="connsiteY17" fmla="*/ 685509 h 1371018"/>
                <a:gd name="connsiteX18" fmla="*/ 398038 w 1506962"/>
                <a:gd name="connsiteY18" fmla="*/ 884528 h 1371018"/>
                <a:gd name="connsiteX19" fmla="*/ 0 w 1506962"/>
                <a:gd name="connsiteY19"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685509 h 1371018"/>
                <a:gd name="connsiteX9" fmla="*/ 1151519 w 1506962"/>
                <a:gd name="connsiteY9" fmla="*/ 685509 h 1371018"/>
                <a:gd name="connsiteX10" fmla="*/ 1151519 w 1506962"/>
                <a:gd name="connsiteY10" fmla="*/ 972980 h 1371018"/>
                <a:gd name="connsiteX11" fmla="*/ 1350538 w 1506962"/>
                <a:gd name="connsiteY11" fmla="*/ 972980 h 1371018"/>
                <a:gd name="connsiteX12" fmla="*/ 952500 w 1506962"/>
                <a:gd name="connsiteY12" fmla="*/ 1371018 h 1371018"/>
                <a:gd name="connsiteX13" fmla="*/ 554462 w 1506962"/>
                <a:gd name="connsiteY13" fmla="*/ 972980 h 1371018"/>
                <a:gd name="connsiteX14" fmla="*/ 753481 w 1506962"/>
                <a:gd name="connsiteY14" fmla="*/ 972980 h 1371018"/>
                <a:gd name="connsiteX15" fmla="*/ 753481 w 1506962"/>
                <a:gd name="connsiteY15" fmla="*/ 685509 h 1371018"/>
                <a:gd name="connsiteX16" fmla="*/ 398038 w 1506962"/>
                <a:gd name="connsiteY16" fmla="*/ 685509 h 1371018"/>
                <a:gd name="connsiteX17" fmla="*/ 398038 w 1506962"/>
                <a:gd name="connsiteY17" fmla="*/ 884528 h 1371018"/>
                <a:gd name="connsiteX18" fmla="*/ 0 w 1506962"/>
                <a:gd name="connsiteY18" fmla="*/ 486490 h 1371018"/>
                <a:gd name="connsiteX0" fmla="*/ 0 w 1506962"/>
                <a:gd name="connsiteY0" fmla="*/ 486490 h 972980"/>
                <a:gd name="connsiteX1" fmla="*/ 398038 w 1506962"/>
                <a:gd name="connsiteY1" fmla="*/ 88452 h 972980"/>
                <a:gd name="connsiteX2" fmla="*/ 398038 w 1506962"/>
                <a:gd name="connsiteY2" fmla="*/ 287471 h 972980"/>
                <a:gd name="connsiteX3" fmla="*/ 753481 w 1506962"/>
                <a:gd name="connsiteY3" fmla="*/ 287471 h 972980"/>
                <a:gd name="connsiteX4" fmla="*/ 753481 w 1506962"/>
                <a:gd name="connsiteY4" fmla="*/ 0 h 972980"/>
                <a:gd name="connsiteX5" fmla="*/ 1151519 w 1506962"/>
                <a:gd name="connsiteY5" fmla="*/ 0 h 972980"/>
                <a:gd name="connsiteX6" fmla="*/ 1151519 w 1506962"/>
                <a:gd name="connsiteY6" fmla="*/ 287471 h 972980"/>
                <a:gd name="connsiteX7" fmla="*/ 1506962 w 1506962"/>
                <a:gd name="connsiteY7" fmla="*/ 287471 h 972980"/>
                <a:gd name="connsiteX8" fmla="*/ 1506962 w 1506962"/>
                <a:gd name="connsiteY8" fmla="*/ 685509 h 972980"/>
                <a:gd name="connsiteX9" fmla="*/ 1151519 w 1506962"/>
                <a:gd name="connsiteY9" fmla="*/ 685509 h 972980"/>
                <a:gd name="connsiteX10" fmla="*/ 1151519 w 1506962"/>
                <a:gd name="connsiteY10" fmla="*/ 972980 h 972980"/>
                <a:gd name="connsiteX11" fmla="*/ 1350538 w 1506962"/>
                <a:gd name="connsiteY11" fmla="*/ 972980 h 972980"/>
                <a:gd name="connsiteX12" fmla="*/ 554462 w 1506962"/>
                <a:gd name="connsiteY12" fmla="*/ 972980 h 972980"/>
                <a:gd name="connsiteX13" fmla="*/ 753481 w 1506962"/>
                <a:gd name="connsiteY13" fmla="*/ 972980 h 972980"/>
                <a:gd name="connsiteX14" fmla="*/ 753481 w 1506962"/>
                <a:gd name="connsiteY14" fmla="*/ 685509 h 972980"/>
                <a:gd name="connsiteX15" fmla="*/ 398038 w 1506962"/>
                <a:gd name="connsiteY15" fmla="*/ 685509 h 972980"/>
                <a:gd name="connsiteX16" fmla="*/ 398038 w 1506962"/>
                <a:gd name="connsiteY16" fmla="*/ 884528 h 972980"/>
                <a:gd name="connsiteX17" fmla="*/ 0 w 1506962"/>
                <a:gd name="connsiteY17" fmla="*/ 486490 h 972980"/>
                <a:gd name="connsiteX0" fmla="*/ 0 w 1108924"/>
                <a:gd name="connsiteY0" fmla="*/ 884528 h 972980"/>
                <a:gd name="connsiteX1" fmla="*/ 0 w 1108924"/>
                <a:gd name="connsiteY1" fmla="*/ 88452 h 972980"/>
                <a:gd name="connsiteX2" fmla="*/ 0 w 1108924"/>
                <a:gd name="connsiteY2" fmla="*/ 287471 h 972980"/>
                <a:gd name="connsiteX3" fmla="*/ 355443 w 1108924"/>
                <a:gd name="connsiteY3" fmla="*/ 287471 h 972980"/>
                <a:gd name="connsiteX4" fmla="*/ 355443 w 1108924"/>
                <a:gd name="connsiteY4" fmla="*/ 0 h 972980"/>
                <a:gd name="connsiteX5" fmla="*/ 753481 w 1108924"/>
                <a:gd name="connsiteY5" fmla="*/ 0 h 972980"/>
                <a:gd name="connsiteX6" fmla="*/ 753481 w 1108924"/>
                <a:gd name="connsiteY6" fmla="*/ 287471 h 972980"/>
                <a:gd name="connsiteX7" fmla="*/ 1108924 w 1108924"/>
                <a:gd name="connsiteY7" fmla="*/ 287471 h 972980"/>
                <a:gd name="connsiteX8" fmla="*/ 1108924 w 1108924"/>
                <a:gd name="connsiteY8" fmla="*/ 685509 h 972980"/>
                <a:gd name="connsiteX9" fmla="*/ 753481 w 1108924"/>
                <a:gd name="connsiteY9" fmla="*/ 685509 h 972980"/>
                <a:gd name="connsiteX10" fmla="*/ 753481 w 1108924"/>
                <a:gd name="connsiteY10" fmla="*/ 972980 h 972980"/>
                <a:gd name="connsiteX11" fmla="*/ 952500 w 1108924"/>
                <a:gd name="connsiteY11" fmla="*/ 972980 h 972980"/>
                <a:gd name="connsiteX12" fmla="*/ 156424 w 1108924"/>
                <a:gd name="connsiteY12" fmla="*/ 972980 h 972980"/>
                <a:gd name="connsiteX13" fmla="*/ 355443 w 1108924"/>
                <a:gd name="connsiteY13" fmla="*/ 972980 h 972980"/>
                <a:gd name="connsiteX14" fmla="*/ 355443 w 1108924"/>
                <a:gd name="connsiteY14" fmla="*/ 685509 h 972980"/>
                <a:gd name="connsiteX15" fmla="*/ 0 w 1108924"/>
                <a:gd name="connsiteY15" fmla="*/ 685509 h 972980"/>
                <a:gd name="connsiteX16" fmla="*/ 0 w 1108924"/>
                <a:gd name="connsiteY16" fmla="*/ 884528 h 972980"/>
                <a:gd name="connsiteX0" fmla="*/ 0 w 1108924"/>
                <a:gd name="connsiteY0" fmla="*/ 884528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952500 w 1108924"/>
                <a:gd name="connsiteY10" fmla="*/ 972980 h 972980"/>
                <a:gd name="connsiteX11" fmla="*/ 156424 w 1108924"/>
                <a:gd name="connsiteY11" fmla="*/ 972980 h 972980"/>
                <a:gd name="connsiteX12" fmla="*/ 355443 w 1108924"/>
                <a:gd name="connsiteY12" fmla="*/ 972980 h 972980"/>
                <a:gd name="connsiteX13" fmla="*/ 355443 w 1108924"/>
                <a:gd name="connsiteY13" fmla="*/ 685509 h 972980"/>
                <a:gd name="connsiteX14" fmla="*/ 0 w 1108924"/>
                <a:gd name="connsiteY14" fmla="*/ 685509 h 972980"/>
                <a:gd name="connsiteX15" fmla="*/ 0 w 1108924"/>
                <a:gd name="connsiteY15" fmla="*/ 884528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952500 w 1108924"/>
                <a:gd name="connsiteY10" fmla="*/ 972980 h 972980"/>
                <a:gd name="connsiteX11" fmla="*/ 156424 w 1108924"/>
                <a:gd name="connsiteY11" fmla="*/ 972980 h 972980"/>
                <a:gd name="connsiteX12" fmla="*/ 355443 w 1108924"/>
                <a:gd name="connsiteY12" fmla="*/ 972980 h 972980"/>
                <a:gd name="connsiteX13" fmla="*/ 355443 w 1108924"/>
                <a:gd name="connsiteY13" fmla="*/ 685509 h 972980"/>
                <a:gd name="connsiteX14" fmla="*/ 0 w 1108924"/>
                <a:gd name="connsiteY14" fmla="*/ 685509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156424 w 1108924"/>
                <a:gd name="connsiteY10" fmla="*/ 972980 h 972980"/>
                <a:gd name="connsiteX11" fmla="*/ 355443 w 1108924"/>
                <a:gd name="connsiteY11" fmla="*/ 972980 h 972980"/>
                <a:gd name="connsiteX12" fmla="*/ 355443 w 1108924"/>
                <a:gd name="connsiteY12" fmla="*/ 685509 h 972980"/>
                <a:gd name="connsiteX13" fmla="*/ 0 w 1108924"/>
                <a:gd name="connsiteY13" fmla="*/ 685509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355443 w 1108924"/>
                <a:gd name="connsiteY10" fmla="*/ 972980 h 972980"/>
                <a:gd name="connsiteX11" fmla="*/ 355443 w 1108924"/>
                <a:gd name="connsiteY11" fmla="*/ 685509 h 972980"/>
                <a:gd name="connsiteX12" fmla="*/ 0 w 1108924"/>
                <a:gd name="connsiteY12" fmla="*/ 685509 h 97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924" h="972980">
                  <a:moveTo>
                    <a:pt x="0" y="685509"/>
                  </a:moveTo>
                  <a:lnTo>
                    <a:pt x="0" y="287471"/>
                  </a:lnTo>
                  <a:lnTo>
                    <a:pt x="355443" y="287471"/>
                  </a:lnTo>
                  <a:lnTo>
                    <a:pt x="355443" y="0"/>
                  </a:lnTo>
                  <a:lnTo>
                    <a:pt x="753481" y="0"/>
                  </a:lnTo>
                  <a:lnTo>
                    <a:pt x="753481" y="287471"/>
                  </a:lnTo>
                  <a:lnTo>
                    <a:pt x="1108924" y="287471"/>
                  </a:lnTo>
                  <a:lnTo>
                    <a:pt x="1108924" y="685509"/>
                  </a:lnTo>
                  <a:lnTo>
                    <a:pt x="753481" y="685509"/>
                  </a:lnTo>
                  <a:lnTo>
                    <a:pt x="753481" y="972980"/>
                  </a:lnTo>
                  <a:lnTo>
                    <a:pt x="355443" y="972980"/>
                  </a:lnTo>
                  <a:lnTo>
                    <a:pt x="355443" y="685509"/>
                  </a:lnTo>
                  <a:lnTo>
                    <a:pt x="0" y="685509"/>
                  </a:lnTo>
                  <a:close/>
                </a:path>
              </a:pathLst>
            </a:custGeom>
            <a:solidFill>
              <a:srgbClr val="FF0000"/>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8249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Grp="1" noChangeArrowheads="1"/>
          </p:cNvSpPr>
          <p:nvPr>
            <p:ph type="body" idx="1"/>
          </p:nvPr>
        </p:nvSpPr>
        <p:spPr>
          <a:xfrm>
            <a:off x="228600" y="1502088"/>
            <a:ext cx="5791200" cy="2765112"/>
          </a:xfrm>
        </p:spPr>
        <p:txBody>
          <a:bodyPr>
            <a:normAutofit/>
          </a:bodyPr>
          <a:lstStyle/>
          <a:p>
            <a:pPr lvl="1"/>
            <a:r>
              <a:rPr lang="en-US" altLang="en-US" sz="2400" dirty="0" smtClean="0"/>
              <a:t>Ascending or descending ladder</a:t>
            </a:r>
          </a:p>
          <a:p>
            <a:pPr lvl="2"/>
            <a:r>
              <a:rPr lang="en-US" altLang="en-US" sz="2000" dirty="0" smtClean="0"/>
              <a:t>Maintain 3-point contact</a:t>
            </a:r>
          </a:p>
          <a:p>
            <a:pPr lvl="2"/>
            <a:r>
              <a:rPr lang="en-US" altLang="en-US" sz="2000" dirty="0" smtClean="0"/>
              <a:t>Face ladder</a:t>
            </a:r>
          </a:p>
          <a:p>
            <a:pPr lvl="2"/>
            <a:r>
              <a:rPr lang="en-US" altLang="en-US" sz="2000" dirty="0" smtClean="0"/>
              <a:t>Stay inside side rails</a:t>
            </a:r>
          </a:p>
          <a:p>
            <a:pPr lvl="2"/>
            <a:r>
              <a:rPr lang="en-US" altLang="en-US" sz="2000" dirty="0" smtClean="0"/>
              <a:t>Never carry tools/objects in hands</a:t>
            </a:r>
          </a:p>
          <a:p>
            <a:pPr lvl="2"/>
            <a:r>
              <a:rPr lang="en-US" altLang="en-US" sz="2000" dirty="0" smtClean="0"/>
              <a:t>Be extra careful getting on or off</a:t>
            </a:r>
          </a:p>
          <a:p>
            <a:pPr lvl="2"/>
            <a:endParaRPr lang="en-US" altLang="en-US" sz="2000" dirty="0" smtClean="0"/>
          </a:p>
        </p:txBody>
      </p:sp>
      <p:sp>
        <p:nvSpPr>
          <p:cNvPr id="8" name="TextBox 7"/>
          <p:cNvSpPr txBox="1"/>
          <p:nvPr/>
        </p:nvSpPr>
        <p:spPr>
          <a:xfrm>
            <a:off x="6385421" y="4584056"/>
            <a:ext cx="1615579"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 </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842" y="1716571"/>
            <a:ext cx="1438315" cy="2891458"/>
          </a:xfrm>
          <a:prstGeom prst="rect">
            <a:avLst/>
          </a:prstGeom>
          <a:ln>
            <a:solidFill>
              <a:schemeClr val="tx1"/>
            </a:solidFill>
          </a:ln>
        </p:spPr>
      </p:pic>
      <p:pic>
        <p:nvPicPr>
          <p:cNvPr id="12" name="Picture 5" descr="C:\Reynaldo\Ladder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191000"/>
            <a:ext cx="1331496" cy="1513900"/>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71600" y="5713800"/>
            <a:ext cx="954573" cy="215444"/>
          </a:xfrm>
          <a:prstGeom prst="rect">
            <a:avLst/>
          </a:prstGeom>
          <a:noFill/>
        </p:spPr>
        <p:txBody>
          <a:bodyPr wrap="square" rtlCol="0">
            <a:spAutoFit/>
          </a:bodyPr>
          <a:lstStyle/>
          <a:p>
            <a:r>
              <a:rPr lang="en-US" sz="800" dirty="0" smtClean="0">
                <a:latin typeface="Tahoma" panose="020B0604030504040204" pitchFamily="34" charset="0"/>
                <a:ea typeface="Tahoma" panose="020B0604030504040204" pitchFamily="34" charset="0"/>
                <a:cs typeface="Tahoma" panose="020B0604030504040204" pitchFamily="34" charset="0"/>
              </a:rPr>
              <a:t>Source: OSHA </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3112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Grp="1" noChangeArrowheads="1"/>
          </p:cNvSpPr>
          <p:nvPr>
            <p:ph type="body" idx="1"/>
          </p:nvPr>
        </p:nvSpPr>
        <p:spPr>
          <a:xfrm>
            <a:off x="228600" y="1502088"/>
            <a:ext cx="5791200" cy="3949244"/>
          </a:xfrm>
        </p:spPr>
        <p:txBody>
          <a:bodyPr>
            <a:normAutofit/>
          </a:bodyPr>
          <a:lstStyle/>
          <a:p>
            <a:pPr lvl="1"/>
            <a:r>
              <a:rPr lang="en-US" altLang="en-US" sz="2400" dirty="0" smtClean="0"/>
              <a:t>Don’t move, shift, or extend while in use.</a:t>
            </a:r>
          </a:p>
          <a:p>
            <a:pPr lvl="1"/>
            <a:r>
              <a:rPr lang="en-US" altLang="en-US" sz="2400" dirty="0" smtClean="0"/>
              <a:t>When exposed to energized electrical equipment, use nonconductive side rails.</a:t>
            </a:r>
          </a:p>
          <a:p>
            <a:pPr lvl="1"/>
            <a:r>
              <a:rPr lang="en-US" altLang="en-US" sz="2400" dirty="0" smtClean="0"/>
              <a:t>Don’t use the top step of a stepladder.</a:t>
            </a:r>
          </a:p>
          <a:p>
            <a:pPr lvl="1"/>
            <a:r>
              <a:rPr lang="en-US" altLang="en-US" sz="2400" dirty="0" smtClean="0"/>
              <a:t>Don’t climb the cross-bracing on the rear section of a stepladder.</a:t>
            </a:r>
          </a:p>
        </p:txBody>
      </p:sp>
      <p:sp>
        <p:nvSpPr>
          <p:cNvPr id="10"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grpSp>
        <p:nvGrpSpPr>
          <p:cNvPr id="11" name="Group 10"/>
          <p:cNvGrpSpPr/>
          <p:nvPr/>
        </p:nvGrpSpPr>
        <p:grpSpPr>
          <a:xfrm>
            <a:off x="6004389" y="1600200"/>
            <a:ext cx="2617885" cy="3205163"/>
            <a:chOff x="6194367" y="3377629"/>
            <a:chExt cx="1981200" cy="230505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49020" b="20915"/>
            <a:stretch/>
          </p:blipFill>
          <p:spPr>
            <a:xfrm>
              <a:off x="6194367" y="3377629"/>
              <a:ext cx="1981200" cy="2305050"/>
            </a:xfrm>
            <a:prstGeom prst="rect">
              <a:avLst/>
            </a:prstGeom>
            <a:ln>
              <a:solidFill>
                <a:schemeClr val="tx1">
                  <a:lumMod val="95000"/>
                  <a:lumOff val="5000"/>
                </a:schemeClr>
              </a:solidFill>
            </a:ln>
          </p:spPr>
        </p:pic>
        <p:sp>
          <p:nvSpPr>
            <p:cNvPr id="13" name="Oval 12"/>
            <p:cNvSpPr/>
            <p:nvPr/>
          </p:nvSpPr>
          <p:spPr>
            <a:xfrm>
              <a:off x="6623944" y="4530154"/>
              <a:ext cx="45719" cy="48810"/>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6979645" y="4790661"/>
            <a:ext cx="1707155"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TEEX – Harwood </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6074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Grp="1" noChangeArrowheads="1"/>
          </p:cNvSpPr>
          <p:nvPr>
            <p:ph type="body" idx="1"/>
          </p:nvPr>
        </p:nvSpPr>
        <p:spPr>
          <a:xfrm>
            <a:off x="685800" y="1165230"/>
            <a:ext cx="5410200" cy="2416170"/>
          </a:xfrm>
        </p:spPr>
        <p:txBody>
          <a:bodyPr>
            <a:normAutofit/>
          </a:bodyPr>
          <a:lstStyle/>
          <a:p>
            <a:pPr lvl="1"/>
            <a:r>
              <a:rPr lang="en-US" altLang="en-US" sz="2400" dirty="0"/>
              <a:t>Don’t use single-rail ladders</a:t>
            </a:r>
            <a:r>
              <a:rPr lang="en-US" altLang="en-US" sz="2400" dirty="0" smtClean="0"/>
              <a:t>.</a:t>
            </a:r>
            <a:endParaRPr lang="es-PR" altLang="en-US" sz="2400" dirty="0" smtClean="0"/>
          </a:p>
          <a:p>
            <a:pPr lvl="1"/>
            <a:r>
              <a:rPr lang="es-PR" altLang="en-US" sz="2400" dirty="0" err="1" smtClean="0"/>
              <a:t>Inspect</a:t>
            </a:r>
            <a:r>
              <a:rPr lang="es-PR" altLang="en-US" sz="2400" dirty="0" smtClean="0"/>
              <a:t> (</a:t>
            </a:r>
            <a:r>
              <a:rPr lang="es-PR" altLang="en-US" sz="2400" dirty="0" err="1" smtClean="0"/>
              <a:t>competent</a:t>
            </a:r>
            <a:r>
              <a:rPr lang="es-PR" altLang="en-US" sz="2400" dirty="0" smtClean="0"/>
              <a:t> </a:t>
            </a:r>
            <a:r>
              <a:rPr lang="es-PR" altLang="en-US" sz="2400" dirty="0" err="1" smtClean="0"/>
              <a:t>person</a:t>
            </a:r>
            <a:r>
              <a:rPr lang="es-PR" altLang="en-US" sz="2400" dirty="0" smtClean="0"/>
              <a:t>) </a:t>
            </a:r>
          </a:p>
          <a:p>
            <a:pPr lvl="2"/>
            <a:r>
              <a:rPr lang="es-PR" altLang="en-US" sz="2000" dirty="0" smtClean="0"/>
              <a:t>visible </a:t>
            </a:r>
            <a:r>
              <a:rPr lang="en-US" altLang="en-US" sz="2000" dirty="0" smtClean="0"/>
              <a:t>defects periodically </a:t>
            </a:r>
          </a:p>
          <a:p>
            <a:pPr lvl="2"/>
            <a:r>
              <a:rPr lang="en-US" altLang="en-US" sz="2000" dirty="0" smtClean="0"/>
              <a:t>and after any incident </a:t>
            </a:r>
          </a:p>
          <a:p>
            <a:pPr lvl="2"/>
            <a:r>
              <a:rPr lang="en-US" altLang="en-US" sz="2000" dirty="0" smtClean="0"/>
              <a:t>that could affect their safe use.</a:t>
            </a:r>
          </a:p>
        </p:txBody>
      </p:sp>
      <p:sp>
        <p:nvSpPr>
          <p:cNvPr id="8" name="TextBox 7"/>
          <p:cNvSpPr txBox="1"/>
          <p:nvPr/>
        </p:nvSpPr>
        <p:spPr>
          <a:xfrm>
            <a:off x="3683260" y="5867400"/>
            <a:ext cx="1777479"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of photos: TEEX - Harwood </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883"/>
          <a:stretch/>
        </p:blipFill>
        <p:spPr>
          <a:xfrm>
            <a:off x="518039" y="3360803"/>
            <a:ext cx="2529961" cy="2255767"/>
          </a:xfrm>
          <a:prstGeom prst="rect">
            <a:avLst/>
          </a:prstGeom>
          <a:ln>
            <a:solidFill>
              <a:schemeClr val="tx1">
                <a:lumMod val="95000"/>
                <a:lumOff val="5000"/>
              </a:schemeClr>
            </a:solidFill>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3827" b="8817"/>
          <a:stretch/>
        </p:blipFill>
        <p:spPr>
          <a:xfrm>
            <a:off x="3416669" y="3352799"/>
            <a:ext cx="2190452" cy="2263771"/>
          </a:xfrm>
          <a:prstGeom prst="rect">
            <a:avLst/>
          </a:prstGeom>
          <a:ln>
            <a:solidFill>
              <a:schemeClr val="tx1">
                <a:lumMod val="95000"/>
                <a:lumOff val="5000"/>
              </a:schemeClr>
            </a:solidFill>
          </a:ln>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398" t="396" r="11152" b="1725"/>
          <a:stretch/>
        </p:blipFill>
        <p:spPr>
          <a:xfrm>
            <a:off x="5989202" y="3352800"/>
            <a:ext cx="2696742" cy="2263770"/>
          </a:xfrm>
          <a:prstGeom prst="rect">
            <a:avLst/>
          </a:prstGeom>
          <a:ln>
            <a:solidFill>
              <a:schemeClr val="tx1">
                <a:lumMod val="95000"/>
                <a:lumOff val="5000"/>
              </a:schemeClr>
            </a:solidFill>
          </a:ln>
        </p:spPr>
      </p:pic>
    </p:spTree>
    <p:extLst>
      <p:ext uri="{BB962C8B-B14F-4D97-AF65-F5344CB8AC3E}">
        <p14:creationId xmlns:p14="http://schemas.microsoft.com/office/powerpoint/2010/main" val="137125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6"/>
          <p:cNvSpPr>
            <a:spLocks noGrp="1" noChangeArrowheads="1"/>
          </p:cNvSpPr>
          <p:nvPr>
            <p:ph type="body" idx="1"/>
          </p:nvPr>
        </p:nvSpPr>
        <p:spPr>
          <a:xfrm>
            <a:off x="533400" y="1600200"/>
            <a:ext cx="4953000" cy="3810000"/>
          </a:xfrm>
        </p:spPr>
        <p:txBody>
          <a:bodyPr>
            <a:normAutofit/>
          </a:bodyPr>
          <a:lstStyle/>
          <a:p>
            <a:r>
              <a:rPr lang="en-US" altLang="en-US" dirty="0" smtClean="0"/>
              <a:t>Ladder requirements: </a:t>
            </a:r>
          </a:p>
          <a:p>
            <a:pPr lvl="1"/>
            <a:r>
              <a:rPr lang="en-US" altLang="en-US" sz="2400" dirty="0" smtClean="0"/>
              <a:t>Provide double-cleated ladder or two or more ladders:</a:t>
            </a:r>
          </a:p>
          <a:p>
            <a:pPr lvl="2"/>
            <a:r>
              <a:rPr lang="en-US" altLang="en-US" sz="2000" dirty="0" smtClean="0"/>
              <a:t>when having 25 or more employees using as only means of access to work area; </a:t>
            </a:r>
          </a:p>
          <a:p>
            <a:pPr lvl="2"/>
            <a:r>
              <a:rPr lang="en-US" altLang="en-US" sz="2000" dirty="0" smtClean="0"/>
              <a:t>when serves </a:t>
            </a:r>
            <a:r>
              <a:rPr lang="es-PR" altLang="en-US" sz="2000" dirty="0" err="1" smtClean="0"/>
              <a:t>two-way</a:t>
            </a:r>
            <a:r>
              <a:rPr lang="es-PR" altLang="en-US" sz="2000" dirty="0" smtClean="0"/>
              <a:t> </a:t>
            </a:r>
            <a:r>
              <a:rPr lang="es-PR" altLang="en-US" sz="2000" dirty="0" err="1" smtClean="0"/>
              <a:t>traffic</a:t>
            </a:r>
            <a:r>
              <a:rPr lang="es-PR" altLang="en-US" sz="2000" dirty="0" smtClean="0"/>
              <a:t>.</a:t>
            </a:r>
          </a:p>
          <a:p>
            <a:endParaRPr lang="en-US" altLang="en-US" sz="2800" dirty="0" smtClean="0"/>
          </a:p>
        </p:txBody>
      </p:sp>
      <p:pic>
        <p:nvPicPr>
          <p:cNvPr id="26630" name="Picture 1027" descr="C:\Reynaldo\Ladder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523" y="1771991"/>
            <a:ext cx="2534335" cy="2723809"/>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53200" y="4495800"/>
            <a:ext cx="1777479"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spTree>
    <p:extLst>
      <p:ext uri="{BB962C8B-B14F-4D97-AF65-F5344CB8AC3E}">
        <p14:creationId xmlns:p14="http://schemas.microsoft.com/office/powerpoint/2010/main" val="3557961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6"/>
          <p:cNvSpPr>
            <a:spLocks noGrp="1" noChangeArrowheads="1"/>
          </p:cNvSpPr>
          <p:nvPr>
            <p:ph type="body" idx="1"/>
          </p:nvPr>
        </p:nvSpPr>
        <p:spPr>
          <a:xfrm>
            <a:off x="304800" y="1295400"/>
            <a:ext cx="7543800" cy="4038600"/>
          </a:xfrm>
        </p:spPr>
        <p:txBody>
          <a:bodyPr>
            <a:normAutofit/>
          </a:bodyPr>
          <a:lstStyle/>
          <a:p>
            <a:pPr lvl="1"/>
            <a:r>
              <a:rPr lang="es-PR" altLang="en-US" sz="2400" dirty="0" err="1" smtClean="0"/>
              <a:t>Rungs</a:t>
            </a:r>
            <a:r>
              <a:rPr lang="es-PR" altLang="en-US" sz="2400" dirty="0" smtClean="0"/>
              <a:t>, </a:t>
            </a:r>
            <a:r>
              <a:rPr lang="es-PR" altLang="en-US" sz="2400" dirty="0" err="1" smtClean="0"/>
              <a:t>cleats</a:t>
            </a:r>
            <a:r>
              <a:rPr lang="es-PR" altLang="en-US" sz="2400" dirty="0" smtClean="0"/>
              <a:t>, and </a:t>
            </a:r>
            <a:r>
              <a:rPr lang="es-PR" altLang="en-US" sz="2400" dirty="0" err="1" smtClean="0"/>
              <a:t>steps</a:t>
            </a:r>
            <a:r>
              <a:rPr lang="es-PR" altLang="en-US" sz="2400" dirty="0" smtClean="0"/>
              <a:t>:</a:t>
            </a:r>
          </a:p>
          <a:p>
            <a:pPr lvl="2"/>
            <a:r>
              <a:rPr lang="en-US" altLang="en-US" dirty="0" smtClean="0"/>
              <a:t>Parallel, level, and uniformly spaced</a:t>
            </a:r>
          </a:p>
          <a:p>
            <a:pPr lvl="2"/>
            <a:r>
              <a:rPr lang="en-US" altLang="en-US" dirty="0" smtClean="0"/>
              <a:t>Spacing</a:t>
            </a:r>
          </a:p>
          <a:p>
            <a:pPr lvl="3"/>
            <a:r>
              <a:rPr lang="en-US" altLang="en-US" dirty="0" smtClean="0"/>
              <a:t>Along portable or fixed ladder side rails – </a:t>
            </a:r>
            <a:br>
              <a:rPr lang="en-US" altLang="en-US" dirty="0" smtClean="0"/>
            </a:br>
            <a:r>
              <a:rPr lang="en-US" altLang="en-US" dirty="0" smtClean="0"/>
              <a:t>10 to 14 inches apart</a:t>
            </a:r>
          </a:p>
          <a:p>
            <a:pPr lvl="3"/>
            <a:r>
              <a:rPr lang="en-US" altLang="en-US" dirty="0"/>
              <a:t>B</a:t>
            </a:r>
            <a:r>
              <a:rPr lang="en-US" altLang="en-US" dirty="0" smtClean="0"/>
              <a:t>etween center lines on step stools – </a:t>
            </a:r>
            <a:br>
              <a:rPr lang="en-US" altLang="en-US" dirty="0" smtClean="0"/>
            </a:br>
            <a:r>
              <a:rPr lang="en-US" altLang="en-US" dirty="0" smtClean="0"/>
              <a:t>8 to 12 inches apart</a:t>
            </a:r>
          </a:p>
          <a:p>
            <a:pPr lvl="3"/>
            <a:r>
              <a:rPr lang="en-US" altLang="en-US" dirty="0" smtClean="0"/>
              <a:t>Between center lines on extension trestle ladders – 8 to 18 inches apart; </a:t>
            </a:r>
            <a:br>
              <a:rPr lang="en-US" altLang="en-US" dirty="0" smtClean="0"/>
            </a:br>
            <a:r>
              <a:rPr lang="en-US" altLang="en-US" dirty="0" smtClean="0"/>
              <a:t>extension section 6 to 12 inches</a:t>
            </a:r>
          </a:p>
        </p:txBody>
      </p:sp>
      <p:sp>
        <p:nvSpPr>
          <p:cNvPr id="12" name="TextBox 11"/>
          <p:cNvSpPr txBox="1"/>
          <p:nvPr/>
        </p:nvSpPr>
        <p:spPr>
          <a:xfrm>
            <a:off x="7732850" y="3369275"/>
            <a:ext cx="1000494"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 </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156"/>
          <a:stretch/>
        </p:blipFill>
        <p:spPr>
          <a:xfrm>
            <a:off x="6653852" y="1403826"/>
            <a:ext cx="2060656" cy="2177573"/>
          </a:xfrm>
          <a:prstGeom prst="rect">
            <a:avLst/>
          </a:prstGeom>
        </p:spPr>
      </p:pic>
    </p:spTree>
    <p:extLst>
      <p:ext uri="{BB962C8B-B14F-4D97-AF65-F5344CB8AC3E}">
        <p14:creationId xmlns:p14="http://schemas.microsoft.com/office/powerpoint/2010/main" val="3636219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816" y="4005383"/>
            <a:ext cx="2343397" cy="1671623"/>
          </a:xfrm>
          <a:prstGeom prst="rect">
            <a:avLst/>
          </a:prstGeom>
          <a:ln w="3175">
            <a:solidFill>
              <a:schemeClr val="tx1"/>
            </a:solidFill>
          </a:ln>
        </p:spPr>
      </p:pic>
      <p:sp>
        <p:nvSpPr>
          <p:cNvPr id="28676" name="Rectangle 6"/>
          <p:cNvSpPr>
            <a:spLocks noGrp="1" noChangeArrowheads="1"/>
          </p:cNvSpPr>
          <p:nvPr>
            <p:ph type="body" idx="1"/>
          </p:nvPr>
        </p:nvSpPr>
        <p:spPr>
          <a:xfrm>
            <a:off x="685800" y="1556466"/>
            <a:ext cx="5334000" cy="4038600"/>
          </a:xfrm>
        </p:spPr>
        <p:txBody>
          <a:bodyPr>
            <a:normAutofit/>
          </a:bodyPr>
          <a:lstStyle/>
          <a:p>
            <a:pPr lvl="1"/>
            <a:r>
              <a:rPr lang="en-US" altLang="en-US" sz="2400" dirty="0" smtClean="0"/>
              <a:t>Don’t tie or fasten together to create longer sections, unless design allows </a:t>
            </a:r>
            <a:r>
              <a:rPr lang="en-US" altLang="en-US" sz="2400" dirty="0"/>
              <a:t/>
            </a:r>
            <a:br>
              <a:rPr lang="en-US" altLang="en-US" sz="2400" dirty="0"/>
            </a:br>
            <a:endParaRPr lang="en-US" altLang="en-US" sz="1000" dirty="0" smtClean="0"/>
          </a:p>
          <a:p>
            <a:pPr lvl="1"/>
            <a:r>
              <a:rPr lang="en-US" altLang="en-US" sz="2400" dirty="0" smtClean="0"/>
              <a:t>Side rail of spliced side rails must have strength equal to one-piece side rail</a:t>
            </a:r>
            <a:br>
              <a:rPr lang="en-US" altLang="en-US" sz="2400" dirty="0" smtClean="0"/>
            </a:br>
            <a:endParaRPr lang="en-US" altLang="en-US" sz="1000" dirty="0" smtClean="0"/>
          </a:p>
          <a:p>
            <a:pPr lvl="1"/>
            <a:r>
              <a:rPr lang="en-US" altLang="en-US" sz="2400" dirty="0" smtClean="0"/>
              <a:t>Stepladder must have a metal spreader or locking device </a:t>
            </a:r>
            <a:br>
              <a:rPr lang="en-US" altLang="en-US" sz="2400" dirty="0" smtClean="0"/>
            </a:br>
            <a:r>
              <a:rPr lang="en-US" altLang="en-US" sz="2400" dirty="0" smtClean="0"/>
              <a:t>to hold in open position</a:t>
            </a:r>
            <a:r>
              <a:rPr lang="es-PR" altLang="en-US" sz="2400" dirty="0" smtClean="0"/>
              <a:t>.</a:t>
            </a:r>
            <a:r>
              <a:rPr lang="en-US" altLang="en-US" dirty="0" smtClean="0"/>
              <a:t> </a:t>
            </a:r>
          </a:p>
        </p:txBody>
      </p:sp>
      <p:sp>
        <p:nvSpPr>
          <p:cNvPr id="28679" name="Line 1033"/>
          <p:cNvSpPr>
            <a:spLocks noChangeShapeType="1"/>
          </p:cNvSpPr>
          <p:nvPr/>
        </p:nvSpPr>
        <p:spPr bwMode="auto">
          <a:xfrm>
            <a:off x="5105400" y="4876800"/>
            <a:ext cx="1752601" cy="152399"/>
          </a:xfrm>
          <a:prstGeom prst="line">
            <a:avLst/>
          </a:prstGeom>
          <a:noFill/>
          <a:ln w="508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816" y="1709990"/>
            <a:ext cx="2342992" cy="1952493"/>
          </a:xfrm>
          <a:prstGeom prst="rect">
            <a:avLst/>
          </a:prstGeom>
          <a:ln>
            <a:solidFill>
              <a:schemeClr val="tx1"/>
            </a:solidFill>
          </a:ln>
        </p:spPr>
      </p:pic>
      <p:sp>
        <p:nvSpPr>
          <p:cNvPr id="11" name="TextBox 10"/>
          <p:cNvSpPr txBox="1"/>
          <p:nvPr/>
        </p:nvSpPr>
        <p:spPr>
          <a:xfrm>
            <a:off x="7627282" y="3607028"/>
            <a:ext cx="1000494"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 </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649490" y="5657590"/>
            <a:ext cx="1000494"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 </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spTree>
    <p:extLst>
      <p:ext uri="{BB962C8B-B14F-4D97-AF65-F5344CB8AC3E}">
        <p14:creationId xmlns:p14="http://schemas.microsoft.com/office/powerpoint/2010/main" val="1831496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Introduction</a:t>
            </a: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149"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6150" name="Rectangle 6"/>
          <p:cNvSpPr txBox="1">
            <a:spLocks noChangeArrowheads="1"/>
          </p:cNvSpPr>
          <p:nvPr/>
        </p:nvSpPr>
        <p:spPr bwMode="auto">
          <a:xfrm>
            <a:off x="990600" y="1457498"/>
            <a:ext cx="7162800" cy="379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nSpc>
                <a:spcPct val="90000"/>
              </a:lnSpc>
              <a:spcBef>
                <a:spcPct val="45000"/>
              </a:spcBef>
              <a:buClrTx/>
            </a:pPr>
            <a:r>
              <a:rPr lang="en-US" altLang="en-US" b="0" dirty="0">
                <a:solidFill>
                  <a:schemeClr val="tx1"/>
                </a:solidFill>
                <a:latin typeface="Tahoma" panose="020B0604030504040204" pitchFamily="34" charset="0"/>
                <a:ea typeface="Tahoma" panose="020B0604030504040204" pitchFamily="34" charset="0"/>
                <a:cs typeface="Tahoma" panose="020B0604030504040204" pitchFamily="34" charset="0"/>
              </a:rPr>
              <a:t>Lesson Overview</a:t>
            </a:r>
          </a:p>
          <a:p>
            <a:pPr lvl="1">
              <a:lnSpc>
                <a:spcPct val="90000"/>
              </a:lnSpc>
              <a:spcBef>
                <a:spcPct val="45000"/>
              </a:spcBef>
              <a:buClrTx/>
            </a:pPr>
            <a:r>
              <a:rPr lang="en-US" altLang="en-US" b="0" dirty="0">
                <a:solidFill>
                  <a:schemeClr val="tx1"/>
                </a:solidFill>
                <a:latin typeface="Tahoma" panose="020B0604030504040204" pitchFamily="34" charset="0"/>
                <a:ea typeface="Tahoma" panose="020B0604030504040204" pitchFamily="34" charset="0"/>
                <a:cs typeface="Tahoma" panose="020B0604030504040204" pitchFamily="34" charset="0"/>
              </a:rPr>
              <a:t>Basic types of </a:t>
            </a:r>
            <a:r>
              <a:rPr lang="en-US" altLang="en-US" b="0" dirty="0" smtClean="0">
                <a:solidFill>
                  <a:schemeClr val="tx1"/>
                </a:solidFill>
                <a:latin typeface="Tahoma" panose="020B0604030504040204" pitchFamily="34" charset="0"/>
                <a:ea typeface="Tahoma" panose="020B0604030504040204" pitchFamily="34" charset="0"/>
                <a:cs typeface="Tahoma" panose="020B0604030504040204" pitchFamily="34" charset="0"/>
              </a:rPr>
              <a:t>ladders and stairways</a:t>
            </a:r>
            <a:endParaRPr lang="en-US" altLang="en-US"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nSpc>
                <a:spcPct val="90000"/>
              </a:lnSpc>
              <a:spcBef>
                <a:spcPct val="45000"/>
              </a:spcBef>
              <a:buClrTx/>
            </a:pPr>
            <a:r>
              <a:rPr lang="en-US" altLang="en-US" b="0" dirty="0">
                <a:solidFill>
                  <a:schemeClr val="tx1"/>
                </a:solidFill>
                <a:latin typeface="Tahoma" panose="020B0604030504040204" pitchFamily="34" charset="0"/>
                <a:ea typeface="Tahoma" panose="020B0604030504040204" pitchFamily="34" charset="0"/>
                <a:cs typeface="Tahoma" panose="020B0604030504040204" pitchFamily="34" charset="0"/>
              </a:rPr>
              <a:t>Stairs and ladders hazards</a:t>
            </a:r>
          </a:p>
          <a:p>
            <a:pPr lvl="1">
              <a:lnSpc>
                <a:spcPct val="90000"/>
              </a:lnSpc>
              <a:spcBef>
                <a:spcPct val="45000"/>
              </a:spcBef>
              <a:buClrTx/>
            </a:pPr>
            <a:r>
              <a:rPr lang="en-US" altLang="en-US" b="0" dirty="0">
                <a:solidFill>
                  <a:schemeClr val="tx1"/>
                </a:solidFill>
                <a:latin typeface="Tahoma" panose="020B0604030504040204" pitchFamily="34" charset="0"/>
                <a:ea typeface="Tahoma" panose="020B0604030504040204" pitchFamily="34" charset="0"/>
                <a:cs typeface="Tahoma" panose="020B0604030504040204" pitchFamily="34" charset="0"/>
              </a:rPr>
              <a:t>Methods to prevent stairway and ladder hazards.</a:t>
            </a:r>
          </a:p>
          <a:p>
            <a:pPr lvl="1">
              <a:lnSpc>
                <a:spcPct val="90000"/>
              </a:lnSpc>
              <a:spcBef>
                <a:spcPct val="45000"/>
              </a:spcBef>
              <a:buClrTx/>
            </a:pPr>
            <a:r>
              <a:rPr lang="es-PR" altLang="en-US" b="0" dirty="0" err="1">
                <a:solidFill>
                  <a:schemeClr val="tx1"/>
                </a:solidFill>
                <a:latin typeface="Tahoma" panose="020B0604030504040204" pitchFamily="34" charset="0"/>
                <a:ea typeface="Tahoma" panose="020B0604030504040204" pitchFamily="34" charset="0"/>
                <a:cs typeface="Tahoma" panose="020B0604030504040204" pitchFamily="34" charset="0"/>
              </a:rPr>
              <a:t>Employer</a:t>
            </a:r>
            <a:r>
              <a:rPr lang="es-PR" altLang="en-US"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PR" altLang="en-US" b="0" dirty="0" err="1">
                <a:solidFill>
                  <a:schemeClr val="tx1"/>
                </a:solidFill>
                <a:latin typeface="Tahoma" panose="020B0604030504040204" pitchFamily="34" charset="0"/>
                <a:ea typeface="Tahoma" panose="020B0604030504040204" pitchFamily="34" charset="0"/>
                <a:cs typeface="Tahoma" panose="020B0604030504040204" pitchFamily="34" charset="0"/>
              </a:rPr>
              <a:t>requirements</a:t>
            </a:r>
            <a:endParaRPr lang="en-US" altLang="en-US"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0867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6"/>
          <p:cNvSpPr>
            <a:spLocks noGrp="1" noChangeArrowheads="1"/>
          </p:cNvSpPr>
          <p:nvPr>
            <p:ph type="body" idx="1"/>
          </p:nvPr>
        </p:nvSpPr>
        <p:spPr>
          <a:xfrm>
            <a:off x="381000" y="1257300"/>
            <a:ext cx="6705600" cy="4191000"/>
          </a:xfrm>
        </p:spPr>
        <p:txBody>
          <a:bodyPr>
            <a:normAutofit lnSpcReduction="10000"/>
          </a:bodyPr>
          <a:lstStyle/>
          <a:p>
            <a:pPr lvl="1"/>
            <a:r>
              <a:rPr lang="en-US" altLang="en-US" sz="2400" dirty="0" smtClean="0"/>
              <a:t>Platforms or landings - offset two or </a:t>
            </a:r>
            <a:br>
              <a:rPr lang="en-US" altLang="en-US" sz="2400" dirty="0" smtClean="0"/>
            </a:br>
            <a:r>
              <a:rPr lang="en-US" altLang="en-US" sz="2400" dirty="0" smtClean="0"/>
              <a:t>more separate ladders used to reach </a:t>
            </a:r>
            <a:br>
              <a:rPr lang="en-US" altLang="en-US" sz="2400" dirty="0" smtClean="0"/>
            </a:br>
            <a:r>
              <a:rPr lang="en-US" altLang="en-US" sz="2400" dirty="0" smtClean="0"/>
              <a:t>an </a:t>
            </a:r>
            <a:r>
              <a:rPr lang="es-PR" altLang="en-US" sz="2400" dirty="0" err="1" smtClean="0"/>
              <a:t>elevated</a:t>
            </a:r>
            <a:r>
              <a:rPr lang="es-PR" altLang="en-US" sz="2400" dirty="0" smtClean="0"/>
              <a:t> </a:t>
            </a:r>
            <a:r>
              <a:rPr lang="es-PR" altLang="en-US" sz="2400" dirty="0" err="1" smtClean="0"/>
              <a:t>work</a:t>
            </a:r>
            <a:r>
              <a:rPr lang="es-PR" altLang="en-US" sz="2400" dirty="0" smtClean="0"/>
              <a:t> </a:t>
            </a:r>
            <a:r>
              <a:rPr lang="es-PR" altLang="en-US" sz="2400" dirty="0" err="1" smtClean="0"/>
              <a:t>area</a:t>
            </a:r>
            <a:r>
              <a:rPr lang="es-PR" altLang="en-US" sz="2400" dirty="0" smtClean="0"/>
              <a:t>.</a:t>
            </a:r>
            <a:br>
              <a:rPr lang="es-PR" altLang="en-US" sz="2400" dirty="0" smtClean="0"/>
            </a:br>
            <a:endParaRPr lang="es-PR" altLang="en-US" sz="1100" dirty="0" smtClean="0"/>
          </a:p>
          <a:p>
            <a:pPr lvl="1"/>
            <a:r>
              <a:rPr lang="en-US" altLang="en-US" sz="2400" dirty="0" smtClean="0"/>
              <a:t>Ladder surface - free of projections, sharp edges, or abrasive materials that could puncture or cut user, or snag clothing.</a:t>
            </a:r>
            <a:br>
              <a:rPr lang="en-US" altLang="en-US" sz="2400" dirty="0" smtClean="0"/>
            </a:br>
            <a:endParaRPr lang="en-US" altLang="en-US" sz="1100" dirty="0" smtClean="0"/>
          </a:p>
          <a:p>
            <a:pPr lvl="1"/>
            <a:r>
              <a:rPr lang="en-US" altLang="en-US" sz="2400" dirty="0" smtClean="0"/>
              <a:t>Wood ladders - not coated with any opaque covering, except for identification or warning labels only on one face of a side rail.</a:t>
            </a:r>
          </a:p>
          <a:p>
            <a:endParaRPr lang="en-US" altLang="en-US" sz="2800" dirty="0" smtClean="0"/>
          </a:p>
        </p:txBody>
      </p:sp>
      <p:sp>
        <p:nvSpPr>
          <p:cNvPr id="8"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912" r="18762" b="7380"/>
          <a:stretch/>
        </p:blipFill>
        <p:spPr>
          <a:xfrm>
            <a:off x="7052353" y="1172110"/>
            <a:ext cx="1752600" cy="4305300"/>
          </a:xfrm>
          <a:prstGeom prst="rect">
            <a:avLst/>
          </a:prstGeom>
          <a:ln>
            <a:solidFill>
              <a:schemeClr val="tx1">
                <a:lumMod val="95000"/>
                <a:lumOff val="5000"/>
              </a:schemeClr>
            </a:solidFill>
          </a:ln>
        </p:spPr>
      </p:pic>
      <p:sp>
        <p:nvSpPr>
          <p:cNvPr id="9" name="TextBox 8"/>
          <p:cNvSpPr txBox="1"/>
          <p:nvPr/>
        </p:nvSpPr>
        <p:spPr>
          <a:xfrm>
            <a:off x="7829288" y="5448300"/>
            <a:ext cx="1000494"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 </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1184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C:\Reynaldo\Ladder04.jpg"/>
          <p:cNvPicPr>
            <a:picLocks noChangeAspect="1" noChangeArrowheads="1"/>
          </p:cNvPicPr>
          <p:nvPr/>
        </p:nvPicPr>
        <p:blipFill rotWithShape="1">
          <a:blip r:embed="rId3">
            <a:extLst>
              <a:ext uri="{28A0092B-C50C-407E-A947-70E740481C1C}">
                <a14:useLocalDpi xmlns:a14="http://schemas.microsoft.com/office/drawing/2010/main" val="0"/>
              </a:ext>
            </a:extLst>
          </a:blip>
          <a:srcRect l="14907"/>
          <a:stretch/>
        </p:blipFill>
        <p:spPr bwMode="auto">
          <a:xfrm>
            <a:off x="6477000" y="1442804"/>
            <a:ext cx="1750907" cy="2770596"/>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2773" name="Rectangle 6"/>
          <p:cNvSpPr>
            <a:spLocks noGrp="1" noChangeArrowheads="1"/>
          </p:cNvSpPr>
          <p:nvPr>
            <p:ph type="body" idx="1"/>
          </p:nvPr>
        </p:nvSpPr>
        <p:spPr>
          <a:xfrm>
            <a:off x="609600" y="1325272"/>
            <a:ext cx="5257800" cy="3780128"/>
          </a:xfrm>
        </p:spPr>
        <p:txBody>
          <a:bodyPr>
            <a:normAutofit/>
          </a:bodyPr>
          <a:lstStyle/>
          <a:p>
            <a:pPr lvl="1"/>
            <a:r>
              <a:rPr lang="en-US" altLang="en-US" sz="2400" dirty="0" smtClean="0"/>
              <a:t>Remove defective ladders from service</a:t>
            </a:r>
            <a:endParaRPr lang="es-PR" altLang="en-US" sz="2400" dirty="0" smtClean="0"/>
          </a:p>
          <a:p>
            <a:pPr lvl="2"/>
            <a:r>
              <a:rPr lang="en-US" altLang="en-US" dirty="0" smtClean="0"/>
              <a:t>Broken or missing parts</a:t>
            </a:r>
          </a:p>
          <a:p>
            <a:pPr lvl="2"/>
            <a:r>
              <a:rPr lang="es-PR" altLang="en-US" dirty="0" err="1" smtClean="0"/>
              <a:t>Corrosion</a:t>
            </a:r>
            <a:r>
              <a:rPr lang="es-PR" altLang="en-US" dirty="0" smtClean="0"/>
              <a:t> </a:t>
            </a:r>
          </a:p>
          <a:p>
            <a:pPr lvl="2"/>
            <a:r>
              <a:rPr lang="en-US" altLang="en-US" dirty="0" smtClean="0"/>
              <a:t>Other faulty or defective components</a:t>
            </a:r>
          </a:p>
          <a:p>
            <a:pPr lvl="1"/>
            <a:r>
              <a:rPr lang="en-US" altLang="en-US" sz="2400" dirty="0" smtClean="0"/>
              <a:t> “Do Not Use”</a:t>
            </a:r>
          </a:p>
          <a:p>
            <a:pPr lvl="1"/>
            <a:r>
              <a:rPr lang="en-US" altLang="en-US" sz="2400" dirty="0" smtClean="0"/>
              <a:t>Repair to original design criteria</a:t>
            </a:r>
          </a:p>
        </p:txBody>
      </p:sp>
      <p:sp>
        <p:nvSpPr>
          <p:cNvPr id="7" name="TextBox 6"/>
          <p:cNvSpPr txBox="1"/>
          <p:nvPr/>
        </p:nvSpPr>
        <p:spPr>
          <a:xfrm>
            <a:off x="7373857" y="4213400"/>
            <a:ext cx="901337"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7"/>
          <p:cNvSpPr>
            <a:spLocks noGrp="1" noChangeArrowheads="1"/>
          </p:cNvSpPr>
          <p:nvPr>
            <p:ph type="title"/>
          </p:nvPr>
        </p:nvSpPr>
        <p:spPr>
          <a:xfrm>
            <a:off x="0" y="152400"/>
            <a:ext cx="9144000" cy="762000"/>
          </a:xfrm>
        </p:spPr>
        <p:txBody>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spTree>
    <p:extLst>
      <p:ext uri="{BB962C8B-B14F-4D97-AF65-F5344CB8AC3E}">
        <p14:creationId xmlns:p14="http://schemas.microsoft.com/office/powerpoint/2010/main" val="3911185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6"/>
          <p:cNvSpPr>
            <a:spLocks noGrp="1" noChangeArrowheads="1"/>
          </p:cNvSpPr>
          <p:nvPr>
            <p:ph type="body" idx="1"/>
          </p:nvPr>
        </p:nvSpPr>
        <p:spPr>
          <a:xfrm>
            <a:off x="1219200" y="1106374"/>
            <a:ext cx="5181600" cy="3657600"/>
          </a:xfrm>
        </p:spPr>
        <p:txBody>
          <a:bodyPr>
            <a:normAutofit/>
          </a:bodyPr>
          <a:lstStyle/>
          <a:p>
            <a:pPr>
              <a:lnSpc>
                <a:spcPct val="90000"/>
              </a:lnSpc>
              <a:spcBef>
                <a:spcPct val="45000"/>
              </a:spcBef>
            </a:pPr>
            <a:r>
              <a:rPr lang="en-US" altLang="en-US" sz="2800" dirty="0" smtClean="0"/>
              <a:t>Stairs</a:t>
            </a:r>
          </a:p>
          <a:p>
            <a:pPr lvl="1"/>
            <a:r>
              <a:rPr lang="en-US" altLang="en-US" dirty="0" smtClean="0"/>
              <a:t>Handrails</a:t>
            </a:r>
          </a:p>
          <a:p>
            <a:pPr lvl="1"/>
            <a:r>
              <a:rPr lang="en-US" altLang="en-US" dirty="0" smtClean="0"/>
              <a:t>Stair rail systems</a:t>
            </a:r>
          </a:p>
          <a:p>
            <a:pPr lvl="1"/>
            <a:r>
              <a:rPr lang="en-US" altLang="en-US" dirty="0" smtClean="0"/>
              <a:t>Stair requirements</a:t>
            </a:r>
          </a:p>
          <a:p>
            <a:pPr lvl="1"/>
            <a:r>
              <a:rPr lang="en-US" altLang="en-US" dirty="0" smtClean="0"/>
              <a:t>Temporary pan stairs</a:t>
            </a:r>
            <a:endParaRPr lang="en-US" altLang="en-US" dirty="0"/>
          </a:p>
          <a:p>
            <a:pPr lvl="2"/>
            <a:endParaRPr lang="en-US" altLang="en-US" dirty="0" smtClean="0"/>
          </a:p>
        </p:txBody>
      </p:sp>
      <p:sp>
        <p:nvSpPr>
          <p:cNvPr id="34821" name="Rectangle 7"/>
          <p:cNvSpPr>
            <a:spLocks noGrp="1" noChangeArrowheads="1"/>
          </p:cNvSpPr>
          <p:nvPr>
            <p:ph type="title"/>
          </p:nvPr>
        </p:nvSpPr>
        <p:spPr>
          <a:xfrm>
            <a:off x="0" y="124981"/>
            <a:ext cx="9144000" cy="838200"/>
          </a:xfrm>
        </p:spPr>
        <p:txBody>
          <a:bodyPr>
            <a:normAutofit/>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sp>
        <p:nvSpPr>
          <p:cNvPr id="34822" name="AutoShape 7"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34823" name="AutoShape 9"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13414" y="3810000"/>
            <a:ext cx="4717172" cy="2283257"/>
          </a:xfrm>
          <a:prstGeom prst="rect">
            <a:avLst/>
          </a:prstGeom>
          <a:ln>
            <a:solidFill>
              <a:schemeClr val="tx1"/>
            </a:solidFill>
          </a:ln>
        </p:spPr>
      </p:pic>
      <p:sp>
        <p:nvSpPr>
          <p:cNvPr id="10" name="TextBox 9"/>
          <p:cNvSpPr txBox="1"/>
          <p:nvPr/>
        </p:nvSpPr>
        <p:spPr>
          <a:xfrm>
            <a:off x="6942573" y="5878669"/>
            <a:ext cx="901337" cy="215444"/>
          </a:xfrm>
          <a:prstGeom prst="rect">
            <a:avLst/>
          </a:prstGeom>
          <a:noFill/>
        </p:spPr>
        <p:txBody>
          <a:bodyPr wrap="square" rtlCol="0">
            <a:spAutoFit/>
          </a:bodyPr>
          <a:lstStyle/>
          <a:p>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8859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6"/>
          <p:cNvSpPr>
            <a:spLocks noGrp="1" noChangeArrowheads="1"/>
          </p:cNvSpPr>
          <p:nvPr>
            <p:ph type="body" idx="1"/>
          </p:nvPr>
        </p:nvSpPr>
        <p:spPr>
          <a:xfrm>
            <a:off x="762000" y="1676400"/>
            <a:ext cx="4953000" cy="3352800"/>
          </a:xfrm>
        </p:spPr>
        <p:txBody>
          <a:bodyPr>
            <a:normAutofit/>
          </a:bodyPr>
          <a:lstStyle/>
          <a:p>
            <a:r>
              <a:rPr lang="en-US" altLang="en-US" dirty="0" smtClean="0"/>
              <a:t>Install handrail on stairways</a:t>
            </a:r>
          </a:p>
          <a:p>
            <a:pPr lvl="1"/>
            <a:r>
              <a:rPr lang="en-US" altLang="en-US" sz="2400" dirty="0" smtClean="0"/>
              <a:t>4 or more risers</a:t>
            </a:r>
          </a:p>
          <a:p>
            <a:pPr lvl="1"/>
            <a:r>
              <a:rPr lang="en-US" altLang="en-US" sz="2400" dirty="0" smtClean="0"/>
              <a:t>30 inches of rise</a:t>
            </a:r>
            <a:endParaRPr lang="en-US" altLang="en-US" sz="2400" dirty="0"/>
          </a:p>
          <a:p>
            <a:pPr lvl="2"/>
            <a:endParaRPr lang="en-US" altLang="en-US" dirty="0" smtClean="0"/>
          </a:p>
        </p:txBody>
      </p:sp>
      <p:sp>
        <p:nvSpPr>
          <p:cNvPr id="34821" name="Rectangle 7"/>
          <p:cNvSpPr>
            <a:spLocks noGrp="1" noChangeArrowheads="1"/>
          </p:cNvSpPr>
          <p:nvPr>
            <p:ph type="title"/>
          </p:nvPr>
        </p:nvSpPr>
        <p:spPr>
          <a:xfrm>
            <a:off x="0" y="184732"/>
            <a:ext cx="9144000" cy="838200"/>
          </a:xfrm>
        </p:spPr>
        <p:txBody>
          <a:bodyPr>
            <a:normAutofit/>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sp>
        <p:nvSpPr>
          <p:cNvPr id="34822" name="AutoShape 7"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34823" name="AutoShape 9"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664" y="1814512"/>
            <a:ext cx="3619500" cy="2771775"/>
          </a:xfrm>
          <a:prstGeom prst="rect">
            <a:avLst/>
          </a:prstGeom>
          <a:ln>
            <a:solidFill>
              <a:schemeClr val="tx1"/>
            </a:solidFill>
          </a:ln>
        </p:spPr>
      </p:pic>
      <p:sp>
        <p:nvSpPr>
          <p:cNvPr id="10" name="TextBox 9"/>
          <p:cNvSpPr txBox="1"/>
          <p:nvPr/>
        </p:nvSpPr>
        <p:spPr>
          <a:xfrm>
            <a:off x="7785463" y="4586287"/>
            <a:ext cx="901337"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6296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6"/>
          <p:cNvSpPr>
            <a:spLocks noGrp="1" noChangeArrowheads="1"/>
          </p:cNvSpPr>
          <p:nvPr>
            <p:ph type="body" idx="1"/>
          </p:nvPr>
        </p:nvSpPr>
        <p:spPr>
          <a:xfrm>
            <a:off x="320675" y="1676400"/>
            <a:ext cx="4708525" cy="3505200"/>
          </a:xfrm>
        </p:spPr>
        <p:txBody>
          <a:bodyPr>
            <a:normAutofit/>
          </a:bodyPr>
          <a:lstStyle/>
          <a:p>
            <a:r>
              <a:rPr lang="en-US" altLang="en-US" dirty="0" smtClean="0"/>
              <a:t>Install </a:t>
            </a:r>
            <a:r>
              <a:rPr lang="es-PR" altLang="en-US" dirty="0" err="1" smtClean="0"/>
              <a:t>stair</a:t>
            </a:r>
            <a:r>
              <a:rPr lang="es-PR" altLang="en-US" dirty="0" smtClean="0"/>
              <a:t> rail </a:t>
            </a:r>
            <a:r>
              <a:rPr lang="es-PR" altLang="en-US" dirty="0" err="1" smtClean="0"/>
              <a:t>system</a:t>
            </a:r>
            <a:r>
              <a:rPr lang="es-PR" altLang="en-US" dirty="0" smtClean="0"/>
              <a:t> </a:t>
            </a:r>
          </a:p>
          <a:p>
            <a:pPr lvl="1"/>
            <a:r>
              <a:rPr lang="es-PR" altLang="en-US" sz="2400" dirty="0" err="1" smtClean="0"/>
              <a:t>Toprail</a:t>
            </a:r>
            <a:r>
              <a:rPr lang="es-PR" altLang="en-US" sz="2400" dirty="0" smtClean="0"/>
              <a:t>, </a:t>
            </a:r>
            <a:r>
              <a:rPr lang="es-PR" altLang="en-US" sz="2400" dirty="0" err="1" smtClean="0"/>
              <a:t>mid</a:t>
            </a:r>
            <a:r>
              <a:rPr lang="es-PR" altLang="en-US" sz="2400" dirty="0" smtClean="0"/>
              <a:t>-rail, and </a:t>
            </a:r>
            <a:r>
              <a:rPr lang="es-PR" altLang="en-US" sz="2400" dirty="0" err="1" smtClean="0"/>
              <a:t>sometimes</a:t>
            </a:r>
            <a:r>
              <a:rPr lang="es-PR" altLang="en-US" sz="2400" dirty="0" smtClean="0"/>
              <a:t> a </a:t>
            </a:r>
            <a:r>
              <a:rPr lang="es-PR" altLang="en-US" sz="2400" dirty="0" err="1" smtClean="0"/>
              <a:t>toeboard</a:t>
            </a:r>
            <a:endParaRPr lang="es-PR" altLang="en-US" sz="2400" dirty="0" smtClean="0"/>
          </a:p>
          <a:p>
            <a:pPr lvl="1"/>
            <a:r>
              <a:rPr lang="es-PR" altLang="en-US" sz="2400" dirty="0" err="1" smtClean="0"/>
              <a:t>Unprotected</a:t>
            </a:r>
            <a:r>
              <a:rPr lang="es-PR" altLang="en-US" sz="2400" dirty="0" smtClean="0"/>
              <a:t> </a:t>
            </a:r>
            <a:r>
              <a:rPr lang="es-PR" altLang="en-US" sz="2400" dirty="0" err="1" smtClean="0"/>
              <a:t>sides</a:t>
            </a:r>
            <a:r>
              <a:rPr lang="es-PR" altLang="en-US" sz="2400" dirty="0" smtClean="0"/>
              <a:t> and </a:t>
            </a:r>
            <a:r>
              <a:rPr lang="es-PR" altLang="en-US" sz="2400" dirty="0" err="1" smtClean="0"/>
              <a:t>edges</a:t>
            </a:r>
            <a:r>
              <a:rPr lang="es-PR" altLang="en-US" sz="2400" dirty="0" smtClean="0"/>
              <a:t> of </a:t>
            </a:r>
            <a:r>
              <a:rPr lang="es-PR" altLang="en-US" sz="2400" dirty="0" err="1" smtClean="0"/>
              <a:t>stairs</a:t>
            </a:r>
            <a:r>
              <a:rPr lang="es-PR" altLang="en-US" sz="2400" dirty="0" smtClean="0"/>
              <a:t> </a:t>
            </a:r>
            <a:r>
              <a:rPr lang="es-PR" altLang="en-US" sz="2400" dirty="0" err="1" smtClean="0"/>
              <a:t>with</a:t>
            </a:r>
            <a:r>
              <a:rPr lang="es-PR" altLang="en-US" sz="2400" dirty="0" smtClean="0"/>
              <a:t> </a:t>
            </a:r>
            <a:r>
              <a:rPr lang="es-PR" altLang="en-US" sz="2400" dirty="0" err="1" smtClean="0"/>
              <a:t>rise</a:t>
            </a:r>
            <a:r>
              <a:rPr lang="es-PR" altLang="en-US" sz="2400" dirty="0" smtClean="0"/>
              <a:t> </a:t>
            </a:r>
            <a:br>
              <a:rPr lang="es-PR" altLang="en-US" sz="2400" dirty="0" smtClean="0"/>
            </a:br>
            <a:r>
              <a:rPr lang="es-PR" altLang="en-US" sz="2400" dirty="0" smtClean="0"/>
              <a:t>of 6 </a:t>
            </a:r>
            <a:r>
              <a:rPr lang="es-PR" altLang="en-US" sz="2400" dirty="0" err="1" smtClean="0"/>
              <a:t>or</a:t>
            </a:r>
            <a:r>
              <a:rPr lang="es-PR" altLang="en-US" sz="2400" dirty="0" smtClean="0"/>
              <a:t> more </a:t>
            </a:r>
            <a:r>
              <a:rPr lang="es-PR" altLang="en-US" sz="2400" dirty="0" err="1" smtClean="0"/>
              <a:t>feet</a:t>
            </a:r>
            <a:endParaRPr lang="es-PR" altLang="en-US" sz="2400" dirty="0" smtClean="0"/>
          </a:p>
          <a:p>
            <a:endParaRPr lang="en-US" altLang="en-US" sz="2400" dirty="0" smtClean="0"/>
          </a:p>
          <a:p>
            <a:pPr>
              <a:lnSpc>
                <a:spcPct val="90000"/>
              </a:lnSpc>
              <a:spcBef>
                <a:spcPct val="45000"/>
              </a:spcBef>
            </a:pPr>
            <a:endParaRPr lang="en-US" altLang="en-US" sz="2800" dirty="0" smtClean="0"/>
          </a:p>
        </p:txBody>
      </p:sp>
      <p:sp>
        <p:nvSpPr>
          <p:cNvPr id="34821" name="Rectangle 7"/>
          <p:cNvSpPr>
            <a:spLocks noGrp="1" noChangeArrowheads="1"/>
          </p:cNvSpPr>
          <p:nvPr>
            <p:ph type="title"/>
          </p:nvPr>
        </p:nvSpPr>
        <p:spPr>
          <a:xfrm>
            <a:off x="0" y="184732"/>
            <a:ext cx="9144000" cy="838200"/>
          </a:xfrm>
        </p:spPr>
        <p:txBody>
          <a:bodyPr>
            <a:normAutofit/>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sp>
        <p:nvSpPr>
          <p:cNvPr id="34822" name="AutoShape 7"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34823" name="AutoShape 9"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91" y="1846553"/>
            <a:ext cx="3609975" cy="2686050"/>
          </a:xfrm>
          <a:prstGeom prst="rect">
            <a:avLst/>
          </a:prstGeom>
          <a:ln>
            <a:solidFill>
              <a:schemeClr val="tx1"/>
            </a:solidFill>
          </a:ln>
        </p:spPr>
      </p:pic>
      <p:sp>
        <p:nvSpPr>
          <p:cNvPr id="10" name="TextBox 9"/>
          <p:cNvSpPr txBox="1"/>
          <p:nvPr/>
        </p:nvSpPr>
        <p:spPr>
          <a:xfrm>
            <a:off x="7884790" y="4532603"/>
            <a:ext cx="901337"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8346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6"/>
          <p:cNvSpPr>
            <a:spLocks noGrp="1" noChangeArrowheads="1"/>
          </p:cNvSpPr>
          <p:nvPr>
            <p:ph type="body" idx="1"/>
          </p:nvPr>
        </p:nvSpPr>
        <p:spPr>
          <a:xfrm>
            <a:off x="320674" y="1237827"/>
            <a:ext cx="6003925" cy="2895600"/>
          </a:xfrm>
        </p:spPr>
        <p:txBody>
          <a:bodyPr>
            <a:normAutofit fontScale="85000" lnSpcReduction="10000"/>
          </a:bodyPr>
          <a:lstStyle/>
          <a:p>
            <a:r>
              <a:rPr lang="en-US" altLang="en-US" dirty="0" smtClean="0"/>
              <a:t>Build/maintain stairs that meet OSHA requirements</a:t>
            </a:r>
          </a:p>
          <a:p>
            <a:pPr lvl="1"/>
            <a:r>
              <a:rPr lang="en-US" altLang="en-US" dirty="0" smtClean="0"/>
              <a:t>Uniform riser height and tread depth</a:t>
            </a:r>
          </a:p>
          <a:p>
            <a:pPr lvl="1"/>
            <a:r>
              <a:rPr lang="en-US" altLang="en-US" dirty="0" smtClean="0"/>
              <a:t>30 to 50 degrees angle</a:t>
            </a:r>
          </a:p>
          <a:p>
            <a:pPr lvl="1"/>
            <a:r>
              <a:rPr lang="en-US" altLang="en-US" dirty="0" smtClean="0"/>
              <a:t>Landings every 12 feet</a:t>
            </a:r>
          </a:p>
          <a:p>
            <a:pPr lvl="1"/>
            <a:r>
              <a:rPr lang="en-US" altLang="en-US" dirty="0" smtClean="0"/>
              <a:t>Remove projections</a:t>
            </a:r>
          </a:p>
          <a:p>
            <a:pPr lvl="1"/>
            <a:r>
              <a:rPr lang="en-US" altLang="en-US" dirty="0" smtClean="0"/>
              <a:t>Correct slippery conditions</a:t>
            </a:r>
          </a:p>
          <a:p>
            <a:pPr>
              <a:lnSpc>
                <a:spcPct val="90000"/>
              </a:lnSpc>
              <a:spcBef>
                <a:spcPct val="45000"/>
              </a:spcBef>
            </a:pPr>
            <a:endParaRPr lang="en-US" altLang="en-US" sz="2800" dirty="0" smtClean="0"/>
          </a:p>
        </p:txBody>
      </p:sp>
      <p:sp>
        <p:nvSpPr>
          <p:cNvPr id="34821" name="Rectangle 7"/>
          <p:cNvSpPr>
            <a:spLocks noGrp="1" noChangeArrowheads="1"/>
          </p:cNvSpPr>
          <p:nvPr>
            <p:ph type="title"/>
          </p:nvPr>
        </p:nvSpPr>
        <p:spPr>
          <a:xfrm>
            <a:off x="0" y="184732"/>
            <a:ext cx="9144000" cy="838200"/>
          </a:xfrm>
        </p:spPr>
        <p:txBody>
          <a:bodyPr>
            <a:normAutofit/>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sp>
        <p:nvSpPr>
          <p:cNvPr id="34822" name="AutoShape 7"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34823" name="AutoShape 9"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16109"/>
            <a:ext cx="2346846" cy="18863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446" r="48870"/>
          <a:stretch/>
        </p:blipFill>
        <p:spPr bwMode="auto">
          <a:xfrm>
            <a:off x="7311422" y="1338867"/>
            <a:ext cx="1565656" cy="1986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7991688" y="3321534"/>
            <a:ext cx="901337"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7467600" y="5894760"/>
            <a:ext cx="901337"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4937027" y="3760504"/>
            <a:ext cx="3328684" cy="2141406"/>
            <a:chOff x="3224164" y="1556569"/>
            <a:chExt cx="5616624" cy="3855219"/>
          </a:xfrm>
        </p:grpSpPr>
        <p:sp>
          <p:nvSpPr>
            <p:cNvPr id="26" name="Line 24"/>
            <p:cNvSpPr>
              <a:spLocks noChangeShapeType="1"/>
            </p:cNvSpPr>
            <p:nvPr/>
          </p:nvSpPr>
          <p:spPr bwMode="auto">
            <a:xfrm rot="21505209" flipV="1">
              <a:off x="3475205" y="1556569"/>
              <a:ext cx="3788433" cy="2503183"/>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25"/>
            <p:cNvSpPr txBox="1">
              <a:spLocks noChangeArrowheads="1"/>
            </p:cNvSpPr>
            <p:nvPr/>
          </p:nvSpPr>
          <p:spPr bwMode="auto">
            <a:xfrm rot="19639498">
              <a:off x="3224164" y="2207345"/>
              <a:ext cx="3933475" cy="498687"/>
            </a:xfrm>
            <a:prstGeom prst="rect">
              <a:avLst/>
            </a:prstGeom>
            <a:solidFill>
              <a:srgbClr val="339966"/>
            </a:solidFill>
            <a:ln>
              <a:noFill/>
            </a:ln>
            <a:effectLst/>
            <a:extLs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dirty="0">
                  <a:solidFill>
                    <a:schemeClr val="bg1"/>
                  </a:solidFill>
                  <a:latin typeface="Arial" panose="020B0604020202020204" pitchFamily="34" charset="0"/>
                </a:rPr>
                <a:t>Uniform - 30 &amp; 50 deg. angle</a:t>
              </a:r>
              <a:endParaRPr lang="en-US" altLang="en-US" sz="1200" dirty="0">
                <a:solidFill>
                  <a:srgbClr val="990000"/>
                </a:solidFill>
                <a:latin typeface="Arial" panose="020B0604020202020204" pitchFamily="34" charset="0"/>
              </a:endParaRPr>
            </a:p>
          </p:txBody>
        </p:sp>
        <p:sp>
          <p:nvSpPr>
            <p:cNvPr id="28" name="Rectangle 29"/>
            <p:cNvSpPr>
              <a:spLocks noChangeArrowheads="1"/>
            </p:cNvSpPr>
            <p:nvPr/>
          </p:nvSpPr>
          <p:spPr bwMode="auto">
            <a:xfrm>
              <a:off x="4267200" y="3810000"/>
              <a:ext cx="4572000" cy="1600200"/>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1200" b="1" dirty="0">
                  <a:latin typeface="Arial" panose="020B0604020202020204" pitchFamily="34" charset="0"/>
                </a:rPr>
                <a:t>No more than 1/4 inch </a:t>
              </a:r>
            </a:p>
            <a:p>
              <a:pPr algn="ctr">
                <a:defRPr/>
              </a:pPr>
              <a:r>
                <a:rPr lang="en-US" altLang="en-US" sz="1200" b="1" dirty="0">
                  <a:latin typeface="Arial" panose="020B0604020202020204" pitchFamily="34" charset="0"/>
                </a:rPr>
                <a:t>variation in any stairway system</a:t>
              </a:r>
            </a:p>
          </p:txBody>
        </p:sp>
        <p:sp>
          <p:nvSpPr>
            <p:cNvPr id="29" name="Rectangle 30"/>
            <p:cNvSpPr>
              <a:spLocks noChangeArrowheads="1"/>
            </p:cNvSpPr>
            <p:nvPr/>
          </p:nvSpPr>
          <p:spPr bwMode="auto">
            <a:xfrm>
              <a:off x="6553200" y="2209800"/>
              <a:ext cx="2286000" cy="1600200"/>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 name="Line 32"/>
            <p:cNvSpPr>
              <a:spLocks noChangeShapeType="1"/>
            </p:cNvSpPr>
            <p:nvPr/>
          </p:nvSpPr>
          <p:spPr bwMode="auto">
            <a:xfrm>
              <a:off x="4267200" y="3810000"/>
              <a:ext cx="2286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3"/>
            <p:cNvSpPr>
              <a:spLocks noChangeShapeType="1"/>
            </p:cNvSpPr>
            <p:nvPr/>
          </p:nvSpPr>
          <p:spPr bwMode="auto">
            <a:xfrm>
              <a:off x="4267200" y="3810000"/>
              <a:ext cx="1588" cy="16002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4"/>
            <p:cNvSpPr>
              <a:spLocks noChangeShapeType="1"/>
            </p:cNvSpPr>
            <p:nvPr/>
          </p:nvSpPr>
          <p:spPr bwMode="auto">
            <a:xfrm>
              <a:off x="4267200" y="5410200"/>
              <a:ext cx="4572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5"/>
            <p:cNvSpPr>
              <a:spLocks noChangeShapeType="1"/>
            </p:cNvSpPr>
            <p:nvPr/>
          </p:nvSpPr>
          <p:spPr bwMode="auto">
            <a:xfrm>
              <a:off x="6553200" y="2209800"/>
              <a:ext cx="1588" cy="16002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6"/>
            <p:cNvSpPr>
              <a:spLocks noChangeShapeType="1"/>
            </p:cNvSpPr>
            <p:nvPr/>
          </p:nvSpPr>
          <p:spPr bwMode="auto">
            <a:xfrm>
              <a:off x="6553200" y="2209800"/>
              <a:ext cx="2286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7"/>
            <p:cNvSpPr>
              <a:spLocks noChangeShapeType="1"/>
            </p:cNvSpPr>
            <p:nvPr/>
          </p:nvSpPr>
          <p:spPr bwMode="auto">
            <a:xfrm>
              <a:off x="8839200" y="2209800"/>
              <a:ext cx="1588" cy="32004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113186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6"/>
          <p:cNvSpPr>
            <a:spLocks noGrp="1" noChangeArrowheads="1"/>
          </p:cNvSpPr>
          <p:nvPr>
            <p:ph type="body" idx="1"/>
          </p:nvPr>
        </p:nvSpPr>
        <p:spPr>
          <a:xfrm>
            <a:off x="838200" y="1447800"/>
            <a:ext cx="4572000" cy="2895600"/>
          </a:xfrm>
        </p:spPr>
        <p:txBody>
          <a:bodyPr>
            <a:normAutofit/>
          </a:bodyPr>
          <a:lstStyle/>
          <a:p>
            <a:r>
              <a:rPr lang="en-US" altLang="en-US" dirty="0" smtClean="0"/>
              <a:t>Temporary pan stairs</a:t>
            </a:r>
          </a:p>
          <a:p>
            <a:pPr lvl="1"/>
            <a:r>
              <a:rPr lang="en-US" altLang="en-US" sz="2400" dirty="0" smtClean="0"/>
              <a:t>Secure in place before filling</a:t>
            </a:r>
          </a:p>
          <a:p>
            <a:pPr lvl="1"/>
            <a:r>
              <a:rPr lang="en-US" altLang="en-US" sz="2400" dirty="0" smtClean="0"/>
              <a:t>Fill to top edge</a:t>
            </a:r>
          </a:p>
          <a:p>
            <a:pPr lvl="1"/>
            <a:r>
              <a:rPr lang="en-US" altLang="en-US" sz="2400" dirty="0" smtClean="0"/>
              <a:t>Replace worn treads and landings</a:t>
            </a:r>
          </a:p>
          <a:p>
            <a:pPr>
              <a:lnSpc>
                <a:spcPct val="90000"/>
              </a:lnSpc>
              <a:spcBef>
                <a:spcPct val="45000"/>
              </a:spcBef>
            </a:pPr>
            <a:endParaRPr lang="en-US" altLang="en-US" sz="2800" dirty="0" smtClean="0"/>
          </a:p>
        </p:txBody>
      </p:sp>
      <p:sp>
        <p:nvSpPr>
          <p:cNvPr id="34821" name="Rectangle 7"/>
          <p:cNvSpPr>
            <a:spLocks noGrp="1" noChangeArrowheads="1"/>
          </p:cNvSpPr>
          <p:nvPr>
            <p:ph type="title"/>
          </p:nvPr>
        </p:nvSpPr>
        <p:spPr>
          <a:xfrm>
            <a:off x="0" y="184732"/>
            <a:ext cx="9144000" cy="838200"/>
          </a:xfrm>
        </p:spPr>
        <p:txBody>
          <a:bodyPr>
            <a:normAutofit/>
          </a:bodyPr>
          <a:lstStyle/>
          <a:p>
            <a:r>
              <a:rPr lang="es-PR" altLang="en-US" dirty="0" err="1" smtClean="0"/>
              <a:t>Reducing</a:t>
            </a:r>
            <a:r>
              <a:rPr lang="es-PR" altLang="en-US" dirty="0" smtClean="0"/>
              <a:t> </a:t>
            </a:r>
            <a:r>
              <a:rPr lang="es-PR" altLang="en-US" dirty="0" err="1" smtClean="0"/>
              <a:t>or</a:t>
            </a:r>
            <a:r>
              <a:rPr lang="es-PR" altLang="en-US" dirty="0" smtClean="0"/>
              <a:t> </a:t>
            </a:r>
            <a:r>
              <a:rPr lang="es-PR" altLang="en-US" dirty="0" err="1" smtClean="0"/>
              <a:t>eliminating</a:t>
            </a:r>
            <a:r>
              <a:rPr lang="es-PR" altLang="en-US" dirty="0" smtClean="0"/>
              <a:t> </a:t>
            </a:r>
            <a:r>
              <a:rPr lang="es-PR" altLang="en-US" dirty="0" err="1" smtClean="0"/>
              <a:t>hazards</a:t>
            </a:r>
            <a:endParaRPr lang="en-US" altLang="en-US" b="1" dirty="0" smtClean="0"/>
          </a:p>
        </p:txBody>
      </p:sp>
      <p:sp>
        <p:nvSpPr>
          <p:cNvPr id="34822" name="AutoShape 7"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34823" name="AutoShape 9"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12" name="Picture 5" descr="C:\Reynaldo\Pan stai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00200"/>
            <a:ext cx="2806491"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475775" y="4676274"/>
            <a:ext cx="901337"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5992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6"/>
          <p:cNvSpPr>
            <a:spLocks noGrp="1" noChangeArrowheads="1"/>
          </p:cNvSpPr>
          <p:nvPr>
            <p:ph type="body" idx="1"/>
          </p:nvPr>
        </p:nvSpPr>
        <p:spPr>
          <a:xfrm>
            <a:off x="914400" y="1600200"/>
            <a:ext cx="7315200" cy="3810000"/>
          </a:xfrm>
        </p:spPr>
        <p:txBody>
          <a:bodyPr/>
          <a:lstStyle/>
          <a:p>
            <a:r>
              <a:rPr lang="en-US" altLang="en-US" sz="2800" dirty="0" smtClean="0"/>
              <a:t>Comply with OSHA standards related to stairs and ladders</a:t>
            </a:r>
            <a:endParaRPr lang="es-PR" altLang="en-US" sz="2800" dirty="0" smtClean="0"/>
          </a:p>
          <a:p>
            <a:pPr lvl="1"/>
            <a:r>
              <a:rPr lang="es-PR" altLang="en-US" sz="2400" dirty="0" smtClean="0"/>
              <a:t>Training</a:t>
            </a:r>
          </a:p>
          <a:p>
            <a:pPr lvl="1"/>
            <a:r>
              <a:rPr lang="es-PR" altLang="en-US" sz="2400" dirty="0" err="1" smtClean="0"/>
              <a:t>Inspection</a:t>
            </a:r>
            <a:endParaRPr lang="es-PR" altLang="en-US" sz="2400" dirty="0" smtClean="0"/>
          </a:p>
          <a:p>
            <a:r>
              <a:rPr lang="en-US" altLang="en-US" sz="2800" dirty="0" smtClean="0"/>
              <a:t>Comply with manufacturers’ requirements and </a:t>
            </a:r>
            <a:r>
              <a:rPr lang="es-PR" altLang="en-US" sz="2800" dirty="0" err="1" smtClean="0"/>
              <a:t>recommendations</a:t>
            </a:r>
            <a:r>
              <a:rPr lang="es-PR" altLang="en-US" sz="2800" dirty="0" smtClean="0"/>
              <a:t> </a:t>
            </a:r>
            <a:r>
              <a:rPr lang="es-PR" altLang="en-US" sz="2800" dirty="0" err="1" smtClean="0"/>
              <a:t>for</a:t>
            </a:r>
            <a:r>
              <a:rPr lang="es-PR" altLang="en-US" sz="2800" dirty="0" smtClean="0"/>
              <a:t> </a:t>
            </a:r>
            <a:r>
              <a:rPr lang="es-PR" altLang="en-US" sz="2800" dirty="0" err="1" smtClean="0"/>
              <a:t>all</a:t>
            </a:r>
            <a:r>
              <a:rPr lang="es-PR" altLang="en-US" sz="2800" dirty="0" smtClean="0"/>
              <a:t> </a:t>
            </a:r>
            <a:r>
              <a:rPr lang="es-PR" altLang="en-US" sz="2800" dirty="0" err="1" smtClean="0"/>
              <a:t>ladders</a:t>
            </a:r>
            <a:r>
              <a:rPr lang="es-PR" altLang="en-US" sz="2800" dirty="0" smtClean="0"/>
              <a:t>.</a:t>
            </a:r>
            <a:endParaRPr lang="en-US" altLang="en-US" sz="2800" dirty="0" smtClean="0"/>
          </a:p>
        </p:txBody>
      </p:sp>
      <p:sp>
        <p:nvSpPr>
          <p:cNvPr id="40965" name="Rectangle 7"/>
          <p:cNvSpPr>
            <a:spLocks noGrp="1" noChangeArrowheads="1"/>
          </p:cNvSpPr>
          <p:nvPr>
            <p:ph type="title"/>
          </p:nvPr>
        </p:nvSpPr>
        <p:spPr>
          <a:xfrm>
            <a:off x="0" y="228600"/>
            <a:ext cx="9144000" cy="1143000"/>
          </a:xfrm>
        </p:spPr>
        <p:txBody>
          <a:bodyPr/>
          <a:lstStyle/>
          <a:p>
            <a:pPr marL="342900" indent="-342900">
              <a:lnSpc>
                <a:spcPct val="90000"/>
              </a:lnSpc>
              <a:spcBef>
                <a:spcPct val="45000"/>
              </a:spcBef>
            </a:pPr>
            <a:r>
              <a:rPr lang="es-PR" altLang="en-US" smtClean="0"/>
              <a:t>Employer requirements</a:t>
            </a:r>
            <a:endParaRPr lang="en-US" altLang="en-US" smtClean="0"/>
          </a:p>
        </p:txBody>
      </p:sp>
    </p:spTree>
    <p:extLst>
      <p:ext uri="{BB962C8B-B14F-4D97-AF65-F5344CB8AC3E}">
        <p14:creationId xmlns:p14="http://schemas.microsoft.com/office/powerpoint/2010/main" val="3943879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6"/>
          <p:cNvSpPr>
            <a:spLocks noGrp="1" noChangeArrowheads="1"/>
          </p:cNvSpPr>
          <p:nvPr>
            <p:ph type="body" idx="1"/>
          </p:nvPr>
        </p:nvSpPr>
        <p:spPr>
          <a:xfrm>
            <a:off x="990600" y="1366926"/>
            <a:ext cx="7620000" cy="791750"/>
          </a:xfrm>
        </p:spPr>
        <p:txBody>
          <a:bodyPr/>
          <a:lstStyle/>
          <a:p>
            <a:r>
              <a:rPr lang="en-US" altLang="en-US" sz="2800" dirty="0" smtClean="0"/>
              <a:t>Identify ladders hazards and solutions</a:t>
            </a:r>
          </a:p>
        </p:txBody>
      </p:sp>
      <p:sp>
        <p:nvSpPr>
          <p:cNvPr id="43013" name="Rectangle 7"/>
          <p:cNvSpPr>
            <a:spLocks noGrp="1" noChangeArrowheads="1"/>
          </p:cNvSpPr>
          <p:nvPr>
            <p:ph type="title"/>
          </p:nvPr>
        </p:nvSpPr>
        <p:spPr>
          <a:xfrm>
            <a:off x="0" y="228600"/>
            <a:ext cx="9144000" cy="1143000"/>
          </a:xfrm>
        </p:spPr>
        <p:txBody>
          <a:bodyPr/>
          <a:lstStyle/>
          <a:p>
            <a:pPr marL="342900" indent="-342900">
              <a:lnSpc>
                <a:spcPct val="90000"/>
              </a:lnSpc>
              <a:spcBef>
                <a:spcPct val="45000"/>
              </a:spcBef>
            </a:pPr>
            <a:r>
              <a:rPr lang="es-PR" altLang="en-US" dirty="0" err="1" smtClean="0"/>
              <a:t>Hazard</a:t>
            </a:r>
            <a:r>
              <a:rPr lang="es-PR" altLang="en-US" dirty="0" smtClean="0"/>
              <a:t> </a:t>
            </a:r>
            <a:r>
              <a:rPr lang="es-PR" altLang="en-US" dirty="0" err="1" smtClean="0"/>
              <a:t>Recognition</a:t>
            </a:r>
            <a:r>
              <a:rPr lang="es-PR" altLang="en-US" dirty="0" smtClean="0"/>
              <a:t> - </a:t>
            </a:r>
            <a:r>
              <a:rPr lang="es-PR" altLang="en-US" dirty="0" err="1" smtClean="0"/>
              <a:t>Ladders</a:t>
            </a:r>
            <a:endParaRPr lang="en-US" alt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675" y="2187728"/>
            <a:ext cx="2257213" cy="3276600"/>
          </a:xfrm>
          <a:prstGeom prst="rect">
            <a:avLst/>
          </a:prstGeom>
          <a:ln>
            <a:solidFill>
              <a:schemeClr val="tx1"/>
            </a:solidFill>
          </a:ln>
        </p:spPr>
      </p:pic>
      <p:sp>
        <p:nvSpPr>
          <p:cNvPr id="14" name="TextBox 13"/>
          <p:cNvSpPr txBox="1"/>
          <p:nvPr/>
        </p:nvSpPr>
        <p:spPr>
          <a:xfrm>
            <a:off x="1168685" y="5448946"/>
            <a:ext cx="1707155" cy="215444"/>
          </a:xfrm>
          <a:prstGeom prst="rect">
            <a:avLst/>
          </a:prstGeom>
          <a:noFill/>
        </p:spPr>
        <p:txBody>
          <a:bodyPr wrap="square" rtlCol="0">
            <a:spAutoFit/>
          </a:bodyPr>
          <a:lstStyle/>
          <a:p>
            <a:r>
              <a:rPr lang="en-US" sz="800" dirty="0" smtClean="0">
                <a:latin typeface="Tahoma" panose="020B0604030504040204" pitchFamily="34" charset="0"/>
                <a:ea typeface="Tahoma" panose="020B0604030504040204" pitchFamily="34" charset="0"/>
                <a:cs typeface="Tahoma" panose="020B0604030504040204" pitchFamily="34" charset="0"/>
              </a:rPr>
              <a:t>Source: TEEX – Harwood </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6166830" y="5464328"/>
            <a:ext cx="1752600"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1219200" y="2173202"/>
            <a:ext cx="2577592" cy="3276600"/>
            <a:chOff x="1295400" y="2481216"/>
            <a:chExt cx="2577592" cy="327660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7500" t="7778" r="23333" b="8889"/>
            <a:stretch/>
          </p:blipFill>
          <p:spPr>
            <a:xfrm>
              <a:off x="1295400" y="2481216"/>
              <a:ext cx="2577592" cy="3276600"/>
            </a:xfrm>
            <a:prstGeom prst="rect">
              <a:avLst/>
            </a:prstGeom>
            <a:ln>
              <a:solidFill>
                <a:schemeClr val="tx1"/>
              </a:solidFill>
            </a:ln>
          </p:spPr>
        </p:pic>
        <p:sp>
          <p:nvSpPr>
            <p:cNvPr id="5" name="Moon 4"/>
            <p:cNvSpPr/>
            <p:nvPr/>
          </p:nvSpPr>
          <p:spPr>
            <a:xfrm rot="16200000" flipV="1">
              <a:off x="2705522" y="3083740"/>
              <a:ext cx="120878" cy="197922"/>
            </a:xfrm>
            <a:prstGeom prst="mo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003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6"/>
          <p:cNvSpPr>
            <a:spLocks noGrp="1" noChangeArrowheads="1"/>
          </p:cNvSpPr>
          <p:nvPr>
            <p:ph type="body" idx="1"/>
          </p:nvPr>
        </p:nvSpPr>
        <p:spPr>
          <a:xfrm>
            <a:off x="943517" y="1600200"/>
            <a:ext cx="6905084" cy="3400026"/>
          </a:xfrm>
        </p:spPr>
        <p:txBody>
          <a:bodyPr/>
          <a:lstStyle/>
          <a:p>
            <a:r>
              <a:rPr lang="en-US" altLang="en-US" sz="2800" dirty="0" smtClean="0"/>
              <a:t>Identify stairs hazards and solutions</a:t>
            </a:r>
          </a:p>
        </p:txBody>
      </p:sp>
      <p:sp>
        <p:nvSpPr>
          <p:cNvPr id="45061" name="Rectangle 7"/>
          <p:cNvSpPr>
            <a:spLocks noGrp="1" noChangeArrowheads="1"/>
          </p:cNvSpPr>
          <p:nvPr>
            <p:ph type="title"/>
          </p:nvPr>
        </p:nvSpPr>
        <p:spPr>
          <a:xfrm>
            <a:off x="0" y="147638"/>
            <a:ext cx="9144000" cy="1143000"/>
          </a:xfrm>
        </p:spPr>
        <p:txBody>
          <a:bodyPr/>
          <a:lstStyle/>
          <a:p>
            <a:pPr marL="342900" indent="-342900">
              <a:lnSpc>
                <a:spcPct val="90000"/>
              </a:lnSpc>
              <a:spcBef>
                <a:spcPct val="45000"/>
              </a:spcBef>
            </a:pPr>
            <a:r>
              <a:rPr lang="es-PR" altLang="en-US" dirty="0" err="1" smtClean="0"/>
              <a:t>Hazard</a:t>
            </a:r>
            <a:r>
              <a:rPr lang="es-PR" altLang="en-US" dirty="0" smtClean="0"/>
              <a:t> </a:t>
            </a:r>
            <a:r>
              <a:rPr lang="es-PR" altLang="en-US" dirty="0" err="1" smtClean="0"/>
              <a:t>Recognition</a:t>
            </a:r>
            <a:r>
              <a:rPr lang="es-PR" altLang="en-US" dirty="0" smtClean="0"/>
              <a:t> - </a:t>
            </a:r>
            <a:r>
              <a:rPr lang="es-PR" altLang="en-US" dirty="0" err="1" smtClean="0"/>
              <a:t>Stairs</a:t>
            </a:r>
            <a:endParaRPr lang="en-US" altLang="en-US" dirty="0" smtClean="0"/>
          </a:p>
        </p:txBody>
      </p:sp>
      <p:pic>
        <p:nvPicPr>
          <p:cNvPr id="45062" name="Picture 4" descr="C:\My Documents\1910-Sub D\1910 SUB D - Stair railings and guards\Slid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469" y="2208172"/>
            <a:ext cx="2904070" cy="3489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4" name="Picture 9" descr="C:\Users\ldiaz\Pictures\IMG_05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345" y="2208172"/>
            <a:ext cx="2464935" cy="32865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00801" y="5687162"/>
            <a:ext cx="1752600"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846453" y="5496418"/>
            <a:ext cx="1613641" cy="223559"/>
          </a:xfrm>
          <a:prstGeom prst="rect">
            <a:avLst/>
          </a:prstGeom>
          <a:noFill/>
        </p:spPr>
        <p:txBody>
          <a:bodyPr wrap="square" rtlCol="0">
            <a:spAutoFit/>
          </a:bodyPr>
          <a:lstStyle/>
          <a:p>
            <a:r>
              <a:rPr lang="en-US" sz="800" dirty="0" smtClean="0">
                <a:latin typeface="Tahoma" panose="020B0604030504040204" pitchFamily="34" charset="0"/>
                <a:ea typeface="Tahoma" panose="020B0604030504040204" pitchFamily="34" charset="0"/>
                <a:cs typeface="Tahoma" panose="020B0604030504040204" pitchFamily="34" charset="0"/>
              </a:rPr>
              <a:t>Source: Luis Diaz</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352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Introduction</a:t>
            </a: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149"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6150" name="Rectangle 6"/>
          <p:cNvSpPr txBox="1">
            <a:spLocks noChangeArrowheads="1"/>
          </p:cNvSpPr>
          <p:nvPr/>
        </p:nvSpPr>
        <p:spPr bwMode="auto">
          <a:xfrm>
            <a:off x="952500" y="1295400"/>
            <a:ext cx="7239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nSpc>
                <a:spcPct val="90000"/>
              </a:lnSpc>
              <a:spcBef>
                <a:spcPct val="45000"/>
              </a:spcBef>
              <a:buClrTx/>
            </a:pPr>
            <a:r>
              <a:rPr lang="en-US" alt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Falls are the leading cause of fatalities in constructions</a:t>
            </a:r>
          </a:p>
          <a:p>
            <a:pPr>
              <a:lnSpc>
                <a:spcPct val="90000"/>
              </a:lnSpc>
              <a:spcBef>
                <a:spcPct val="45000"/>
              </a:spcBef>
              <a:buClrTx/>
            </a:pPr>
            <a:r>
              <a:rPr lang="en-US" altLang="en-US" b="0" dirty="0" smtClean="0">
                <a:solidFill>
                  <a:schemeClr val="tx1"/>
                </a:solidFill>
                <a:latin typeface="Tahoma" panose="020B0604030504040204" pitchFamily="34" charset="0"/>
                <a:ea typeface="Tahoma" panose="020B0604030504040204" pitchFamily="34" charset="0"/>
                <a:cs typeface="Tahoma" panose="020B0604030504040204" pitchFamily="34" charset="0"/>
              </a:rPr>
              <a:t>Falls from ladders make up about one-third of these fatalities</a:t>
            </a:r>
          </a:p>
          <a:p>
            <a:pPr>
              <a:lnSpc>
                <a:spcPct val="90000"/>
              </a:lnSpc>
              <a:spcBef>
                <a:spcPct val="45000"/>
              </a:spcBef>
              <a:buClrTx/>
            </a:pPr>
            <a:r>
              <a:rPr lang="en-US" altLang="en-US"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Approximately </a:t>
            </a:r>
            <a:r>
              <a:rPr lang="en-US" alt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25,000 injuries per year due to falls from stairways and ladders</a:t>
            </a:r>
            <a:endParaRPr lang="en-US" altLang="en-US"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Bef>
                <a:spcPct val="45000"/>
              </a:spcBef>
              <a:buClrTx/>
            </a:pPr>
            <a:r>
              <a:rPr lang="en-US" alt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Falls are preventable</a:t>
            </a:r>
            <a:endParaRPr lang="en-US" altLang="en-US"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0984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2"/>
          <p:cNvSpPr txBox="1">
            <a:spLocks noChangeArrowheads="1"/>
          </p:cNvSpPr>
          <p:nvPr/>
        </p:nvSpPr>
        <p:spPr bwMode="auto">
          <a:xfrm>
            <a:off x="0" y="15240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spcBef>
                <a:spcPct val="5000"/>
              </a:spcBef>
              <a:buClrTx/>
              <a:buFontTx/>
              <a:buNone/>
            </a:pPr>
            <a:r>
              <a:rPr lang="en-US" altLang="en-US" sz="4400" b="0" dirty="0" smtClean="0">
                <a:solidFill>
                  <a:schemeClr val="tx1"/>
                </a:solidFill>
              </a:rPr>
              <a:t>Summary</a:t>
            </a:r>
            <a:endParaRPr lang="en-US" altLang="en-US" sz="4400" b="0" dirty="0">
              <a:solidFill>
                <a:schemeClr val="tx1"/>
              </a:solidFill>
            </a:endParaRPr>
          </a:p>
        </p:txBody>
      </p:sp>
      <p:sp>
        <p:nvSpPr>
          <p:cNvPr id="47109" name="Text Box 3"/>
          <p:cNvSpPr txBox="1">
            <a:spLocks noChangeArrowheads="1"/>
          </p:cNvSpPr>
          <p:nvPr/>
        </p:nvSpPr>
        <p:spPr bwMode="auto">
          <a:xfrm>
            <a:off x="1009650" y="1296852"/>
            <a:ext cx="7124700" cy="411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a:spcBef>
                <a:spcPct val="20000"/>
              </a:spcBef>
              <a:buClr>
                <a:srgbClr val="FFFF00"/>
              </a:buClr>
              <a:buChar char="•"/>
              <a:tabLst>
                <a:tab pos="914400" algn="l"/>
              </a:tabLst>
              <a:defRPr sz="3200">
                <a:solidFill>
                  <a:schemeClr val="bg1"/>
                </a:solidFill>
                <a:latin typeface="Arial" panose="020B0604020202020204" pitchFamily="34" charset="0"/>
              </a:defRPr>
            </a:lvl1pPr>
            <a:lvl2pPr marL="742950" indent="-285750">
              <a:spcBef>
                <a:spcPct val="20000"/>
              </a:spcBef>
              <a:buClr>
                <a:srgbClr val="FFFF00"/>
              </a:buClr>
              <a:buChar char="–"/>
              <a:tabLst>
                <a:tab pos="914400" algn="l"/>
              </a:tabLst>
              <a:defRPr sz="2800">
                <a:solidFill>
                  <a:schemeClr val="bg1"/>
                </a:solidFill>
                <a:latin typeface="Arial" panose="020B0604020202020204" pitchFamily="34" charset="0"/>
              </a:defRPr>
            </a:lvl2pPr>
            <a:lvl3pPr marL="1143000" indent="-228600">
              <a:spcBef>
                <a:spcPct val="20000"/>
              </a:spcBef>
              <a:buClr>
                <a:srgbClr val="FFFF00"/>
              </a:buClr>
              <a:buChar char="•"/>
              <a:tabLst>
                <a:tab pos="914400" algn="l"/>
              </a:tabLst>
              <a:defRPr sz="2400">
                <a:solidFill>
                  <a:schemeClr val="bg1"/>
                </a:solidFill>
                <a:latin typeface="Arial" panose="020B0604020202020204" pitchFamily="34" charset="0"/>
              </a:defRPr>
            </a:lvl3pPr>
            <a:lvl4pPr marL="1600200" indent="-228600">
              <a:spcBef>
                <a:spcPct val="20000"/>
              </a:spcBef>
              <a:buClr>
                <a:srgbClr val="FFFF00"/>
              </a:buClr>
              <a:buChar char="–"/>
              <a:tabLst>
                <a:tab pos="914400" algn="l"/>
              </a:tabLst>
              <a:defRPr sz="2000">
                <a:solidFill>
                  <a:schemeClr val="bg1"/>
                </a:solidFill>
                <a:latin typeface="Arial" panose="020B0604020202020204" pitchFamily="34" charset="0"/>
              </a:defRPr>
            </a:lvl4pPr>
            <a:lvl5pPr marL="2057400" indent="-228600">
              <a:spcBef>
                <a:spcPct val="20000"/>
              </a:spcBef>
              <a:buClr>
                <a:srgbClr val="FFFF00"/>
              </a:buClr>
              <a:buChar char="»"/>
              <a:tabLst>
                <a:tab pos="914400" algn="l"/>
              </a:tabLst>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tabLst>
                <a:tab pos="914400" algn="l"/>
              </a:tabLst>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tabLst>
                <a:tab pos="914400" algn="l"/>
              </a:tabLst>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tabLst>
                <a:tab pos="914400" algn="l"/>
              </a:tabLst>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tabLst>
                <a:tab pos="914400" algn="l"/>
              </a:tabLst>
              <a:defRPr sz="2000">
                <a:solidFill>
                  <a:schemeClr val="bg1"/>
                </a:solidFill>
                <a:latin typeface="Arial" panose="020B0604020202020204" pitchFamily="34" charset="0"/>
              </a:defRPr>
            </a:lvl9pPr>
          </a:lstStyle>
          <a:p>
            <a:pPr>
              <a:lnSpc>
                <a:spcPct val="90000"/>
              </a:lnSpc>
              <a:spcBef>
                <a:spcPct val="40000"/>
              </a:spcBef>
              <a:buClrTx/>
            </a:pPr>
            <a:r>
              <a:rPr lang="en-US" altLang="en-US" dirty="0">
                <a:solidFill>
                  <a:schemeClr val="tx1"/>
                </a:solidFill>
              </a:rPr>
              <a:t>  </a:t>
            </a:r>
            <a:r>
              <a:rPr lang="en-US" altLang="en-US" dirty="0" smtClean="0">
                <a:solidFill>
                  <a:schemeClr val="tx1"/>
                </a:solidFill>
              </a:rPr>
              <a:t>Key components for ladder safety:</a:t>
            </a:r>
          </a:p>
          <a:p>
            <a:pPr lvl="1">
              <a:lnSpc>
                <a:spcPct val="90000"/>
              </a:lnSpc>
              <a:spcBef>
                <a:spcPct val="40000"/>
              </a:spcBef>
              <a:buClrTx/>
            </a:pPr>
            <a:r>
              <a:rPr lang="en-US" altLang="en-US" dirty="0">
                <a:solidFill>
                  <a:schemeClr val="tx1"/>
                </a:solidFill>
              </a:rPr>
              <a:t> </a:t>
            </a:r>
            <a:r>
              <a:rPr lang="en-US" altLang="en-US" dirty="0" smtClean="0">
                <a:solidFill>
                  <a:schemeClr val="tx1"/>
                </a:solidFill>
              </a:rPr>
              <a:t>A </a:t>
            </a:r>
            <a:r>
              <a:rPr lang="en-US" altLang="en-US" dirty="0">
                <a:solidFill>
                  <a:schemeClr val="tx1"/>
                </a:solidFill>
              </a:rPr>
              <a:t>competent person must inspect</a:t>
            </a:r>
          </a:p>
          <a:p>
            <a:pPr lvl="1">
              <a:lnSpc>
                <a:spcPct val="90000"/>
              </a:lnSpc>
              <a:spcBef>
                <a:spcPct val="40000"/>
              </a:spcBef>
              <a:buClrTx/>
            </a:pPr>
            <a:r>
              <a:rPr lang="en-US" altLang="en-US" dirty="0">
                <a:solidFill>
                  <a:schemeClr val="tx1"/>
                </a:solidFill>
              </a:rPr>
              <a:t> </a:t>
            </a:r>
            <a:r>
              <a:rPr lang="en-US" altLang="en-US" dirty="0" smtClean="0">
                <a:solidFill>
                  <a:schemeClr val="tx1"/>
                </a:solidFill>
              </a:rPr>
              <a:t>Use </a:t>
            </a:r>
            <a:r>
              <a:rPr lang="en-US" altLang="en-US" dirty="0">
                <a:solidFill>
                  <a:schemeClr val="tx1"/>
                </a:solidFill>
              </a:rPr>
              <a:t>the correct ladder for the job</a:t>
            </a:r>
          </a:p>
          <a:p>
            <a:pPr lvl="1">
              <a:lnSpc>
                <a:spcPct val="90000"/>
              </a:lnSpc>
              <a:spcBef>
                <a:spcPct val="40000"/>
              </a:spcBef>
              <a:buClrTx/>
            </a:pPr>
            <a:r>
              <a:rPr lang="en-US" altLang="en-US" dirty="0">
                <a:solidFill>
                  <a:schemeClr val="tx1"/>
                </a:solidFill>
              </a:rPr>
              <a:t> </a:t>
            </a:r>
            <a:r>
              <a:rPr lang="en-US" altLang="en-US" dirty="0" smtClean="0">
                <a:solidFill>
                  <a:schemeClr val="tx1"/>
                </a:solidFill>
              </a:rPr>
              <a:t>Use </a:t>
            </a:r>
            <a:r>
              <a:rPr lang="en-US" altLang="en-US" dirty="0">
                <a:solidFill>
                  <a:schemeClr val="tx1"/>
                </a:solidFill>
              </a:rPr>
              <a:t>the correct angle, supports, </a:t>
            </a:r>
            <a:r>
              <a:rPr lang="en-US" altLang="en-US" dirty="0" smtClean="0">
                <a:solidFill>
                  <a:schemeClr val="tx1"/>
                </a:solidFill>
              </a:rPr>
              <a:t>  </a:t>
            </a:r>
            <a:br>
              <a:rPr lang="en-US" altLang="en-US" dirty="0" smtClean="0">
                <a:solidFill>
                  <a:schemeClr val="tx1"/>
                </a:solidFill>
              </a:rPr>
            </a:br>
            <a:r>
              <a:rPr lang="en-US" altLang="en-US" dirty="0" smtClean="0">
                <a:solidFill>
                  <a:schemeClr val="tx1"/>
                </a:solidFill>
              </a:rPr>
              <a:t> treads</a:t>
            </a:r>
            <a:r>
              <a:rPr lang="en-US" altLang="en-US" dirty="0">
                <a:solidFill>
                  <a:schemeClr val="tx1"/>
                </a:solidFill>
              </a:rPr>
              <a:t>, </a:t>
            </a:r>
            <a:r>
              <a:rPr lang="en-US" altLang="en-US" dirty="0" smtClean="0">
                <a:solidFill>
                  <a:schemeClr val="tx1"/>
                </a:solidFill>
              </a:rPr>
              <a:t>cross braces, </a:t>
            </a:r>
            <a:r>
              <a:rPr lang="en-US" altLang="en-US" dirty="0">
                <a:solidFill>
                  <a:schemeClr val="tx1"/>
                </a:solidFill>
              </a:rPr>
              <a:t>and rails </a:t>
            </a:r>
          </a:p>
          <a:p>
            <a:pPr lvl="1">
              <a:lnSpc>
                <a:spcPct val="90000"/>
              </a:lnSpc>
              <a:spcBef>
                <a:spcPct val="40000"/>
              </a:spcBef>
              <a:buClrTx/>
            </a:pPr>
            <a:r>
              <a:rPr lang="en-US" altLang="en-US" dirty="0">
                <a:solidFill>
                  <a:schemeClr val="tx1"/>
                </a:solidFill>
              </a:rPr>
              <a:t> </a:t>
            </a:r>
            <a:r>
              <a:rPr lang="en-US" altLang="en-US" dirty="0" smtClean="0">
                <a:solidFill>
                  <a:schemeClr val="tx1"/>
                </a:solidFill>
              </a:rPr>
              <a:t>Don’t </a:t>
            </a:r>
            <a:r>
              <a:rPr lang="en-US" altLang="en-US" dirty="0">
                <a:solidFill>
                  <a:schemeClr val="tx1"/>
                </a:solidFill>
              </a:rPr>
              <a:t>overload </a:t>
            </a:r>
          </a:p>
          <a:p>
            <a:pPr lvl="1">
              <a:lnSpc>
                <a:spcPct val="90000"/>
              </a:lnSpc>
              <a:spcBef>
                <a:spcPct val="40000"/>
              </a:spcBef>
              <a:buClrTx/>
            </a:pPr>
            <a:r>
              <a:rPr lang="en-US" altLang="en-US" dirty="0">
                <a:solidFill>
                  <a:schemeClr val="tx1"/>
                </a:solidFill>
              </a:rPr>
              <a:t> </a:t>
            </a:r>
            <a:r>
              <a:rPr lang="en-US" altLang="en-US" dirty="0" smtClean="0">
                <a:solidFill>
                  <a:schemeClr val="tx1"/>
                </a:solidFill>
              </a:rPr>
              <a:t>Your </a:t>
            </a:r>
            <a:r>
              <a:rPr lang="en-US" altLang="en-US" dirty="0">
                <a:solidFill>
                  <a:schemeClr val="tx1"/>
                </a:solidFill>
              </a:rPr>
              <a:t>employer must train you in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proper use </a:t>
            </a:r>
            <a:r>
              <a:rPr lang="en-US" altLang="en-US" dirty="0">
                <a:solidFill>
                  <a:schemeClr val="tx1"/>
                </a:solidFill>
              </a:rPr>
              <a:t>of a ladder</a:t>
            </a:r>
          </a:p>
        </p:txBody>
      </p:sp>
    </p:spTree>
    <p:extLst>
      <p:ext uri="{BB962C8B-B14F-4D97-AF65-F5344CB8AC3E}">
        <p14:creationId xmlns:p14="http://schemas.microsoft.com/office/powerpoint/2010/main" val="31491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2"/>
          <p:cNvSpPr txBox="1">
            <a:spLocks noChangeArrowheads="1"/>
          </p:cNvSpPr>
          <p:nvPr/>
        </p:nvSpPr>
        <p:spPr bwMode="auto">
          <a:xfrm>
            <a:off x="0" y="30480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spcBef>
                <a:spcPct val="5000"/>
              </a:spcBef>
              <a:buClrTx/>
              <a:buFontTx/>
              <a:buNone/>
            </a:pPr>
            <a:r>
              <a:rPr lang="en-US" altLang="en-US" sz="4400" b="0" dirty="0" smtClean="0">
                <a:solidFill>
                  <a:schemeClr val="tx1"/>
                </a:solidFill>
              </a:rPr>
              <a:t>Summary</a:t>
            </a:r>
            <a:endParaRPr lang="en-US" altLang="en-US" sz="4400" b="0" dirty="0">
              <a:solidFill>
                <a:schemeClr val="tx1"/>
              </a:solidFill>
            </a:endParaRPr>
          </a:p>
        </p:txBody>
      </p:sp>
      <p:sp>
        <p:nvSpPr>
          <p:cNvPr id="49157" name="Text Box 3"/>
          <p:cNvSpPr txBox="1">
            <a:spLocks noChangeArrowheads="1"/>
          </p:cNvSpPr>
          <p:nvPr/>
        </p:nvSpPr>
        <p:spPr bwMode="auto">
          <a:xfrm>
            <a:off x="1143000" y="1600200"/>
            <a:ext cx="7010400" cy="359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FF00"/>
              </a:buClr>
              <a:buChar char="•"/>
              <a:defRPr sz="3200">
                <a:solidFill>
                  <a:schemeClr val="bg1"/>
                </a:solidFill>
                <a:latin typeface="Arial" panose="020B0604020202020204" pitchFamily="34" charset="0"/>
              </a:defRPr>
            </a:lvl1pPr>
            <a:lvl2pPr>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35000"/>
              </a:spcBef>
              <a:buClrTx/>
            </a:pPr>
            <a:r>
              <a:rPr lang="en-US" altLang="en-US" sz="2800" dirty="0">
                <a:solidFill>
                  <a:schemeClr val="tx1"/>
                </a:solidFill>
              </a:rPr>
              <a:t> </a:t>
            </a:r>
            <a:r>
              <a:rPr lang="en-US" altLang="en-US" dirty="0" smtClean="0">
                <a:solidFill>
                  <a:schemeClr val="tx1"/>
                </a:solidFill>
              </a:rPr>
              <a:t>Key components for stairway safety</a:t>
            </a:r>
          </a:p>
          <a:p>
            <a:pPr lvl="1">
              <a:spcBef>
                <a:spcPct val="35000"/>
              </a:spcBef>
              <a:buClrTx/>
            </a:pPr>
            <a:r>
              <a:rPr lang="en-US" altLang="en-US" dirty="0" smtClean="0">
                <a:solidFill>
                  <a:schemeClr val="tx1"/>
                </a:solidFill>
              </a:rPr>
              <a:t>Treads</a:t>
            </a:r>
            <a:endParaRPr lang="en-US" altLang="en-US" dirty="0">
              <a:solidFill>
                <a:schemeClr val="tx1"/>
              </a:solidFill>
            </a:endParaRPr>
          </a:p>
          <a:p>
            <a:pPr lvl="1">
              <a:buClrTx/>
            </a:pPr>
            <a:r>
              <a:rPr lang="en-US" altLang="en-US" dirty="0">
                <a:solidFill>
                  <a:schemeClr val="tx1"/>
                </a:solidFill>
              </a:rPr>
              <a:t> Rails </a:t>
            </a:r>
          </a:p>
          <a:p>
            <a:pPr lvl="2">
              <a:buClrTx/>
              <a:buFont typeface="Arial" panose="020B0604020202020204" pitchFamily="34" charset="0"/>
              <a:buChar char="•"/>
            </a:pPr>
            <a:r>
              <a:rPr lang="en-US" altLang="en-US" dirty="0" smtClean="0">
                <a:solidFill>
                  <a:schemeClr val="tx1"/>
                </a:solidFill>
              </a:rPr>
              <a:t>Handrails</a:t>
            </a:r>
            <a:endParaRPr lang="en-US" altLang="en-US" dirty="0">
              <a:solidFill>
                <a:schemeClr val="tx1"/>
              </a:solidFill>
            </a:endParaRPr>
          </a:p>
          <a:p>
            <a:pPr lvl="2">
              <a:buClrTx/>
              <a:buFont typeface="Arial" panose="020B0604020202020204" pitchFamily="34" charset="0"/>
              <a:buChar char="•"/>
            </a:pPr>
            <a:r>
              <a:rPr lang="en-US" altLang="en-US" dirty="0" smtClean="0">
                <a:solidFill>
                  <a:schemeClr val="tx1"/>
                </a:solidFill>
              </a:rPr>
              <a:t>Stair rails</a:t>
            </a:r>
            <a:endParaRPr lang="en-US" altLang="en-US" dirty="0">
              <a:solidFill>
                <a:schemeClr val="tx1"/>
              </a:solidFill>
            </a:endParaRPr>
          </a:p>
          <a:p>
            <a:pPr lvl="2">
              <a:buClrTx/>
              <a:buFont typeface="Arial" panose="020B0604020202020204" pitchFamily="34" charset="0"/>
              <a:buChar char="•"/>
            </a:pPr>
            <a:r>
              <a:rPr lang="en-US" altLang="en-US" dirty="0" smtClean="0">
                <a:solidFill>
                  <a:schemeClr val="tx1"/>
                </a:solidFill>
              </a:rPr>
              <a:t>Guardrails</a:t>
            </a:r>
            <a:endParaRPr lang="en-US" altLang="en-US" dirty="0">
              <a:solidFill>
                <a:schemeClr val="tx1"/>
              </a:solidFill>
            </a:endParaRPr>
          </a:p>
          <a:p>
            <a:pPr lvl="1">
              <a:spcBef>
                <a:spcPct val="35000"/>
              </a:spcBef>
              <a:buClrTx/>
            </a:pPr>
            <a:r>
              <a:rPr lang="en-US" altLang="en-US" sz="2400" dirty="0">
                <a:solidFill>
                  <a:schemeClr val="tx1"/>
                </a:solidFill>
              </a:rPr>
              <a:t> </a:t>
            </a:r>
            <a:r>
              <a:rPr lang="en-US" altLang="en-US" dirty="0">
                <a:solidFill>
                  <a:schemeClr val="tx1"/>
                </a:solidFill>
              </a:rPr>
              <a:t>Landings and Platforms </a:t>
            </a:r>
          </a:p>
        </p:txBody>
      </p:sp>
    </p:spTree>
    <p:extLst>
      <p:ext uri="{BB962C8B-B14F-4D97-AF65-F5344CB8AC3E}">
        <p14:creationId xmlns:p14="http://schemas.microsoft.com/office/powerpoint/2010/main" val="868492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192411"/>
            <a:ext cx="8001000" cy="3994273"/>
          </a:xfrm>
        </p:spPr>
        <p:txBody>
          <a:bodyPr>
            <a:normAutofit lnSpcReduction="10000"/>
          </a:bodyPr>
          <a:lstStyle/>
          <a:p>
            <a:pPr marL="514350" indent="-514350">
              <a:buAutoNum type="arabicPeriod"/>
            </a:pPr>
            <a:r>
              <a:rPr lang="en-US" dirty="0" smtClean="0"/>
              <a:t>When portable ladders are used for access to an upper landing surface, how many feet above the upper landing must the side rails extend?</a:t>
            </a:r>
          </a:p>
          <a:p>
            <a:pPr marL="914400" lvl="1" indent="-514350">
              <a:buFont typeface="+mj-lt"/>
              <a:buAutoNum type="alphaLcPeriod"/>
            </a:pPr>
            <a:r>
              <a:rPr lang="en-US" dirty="0" smtClean="0"/>
              <a:t>2 feet</a:t>
            </a:r>
          </a:p>
          <a:p>
            <a:pPr marL="914400" lvl="1" indent="-514350">
              <a:buFont typeface="+mj-lt"/>
              <a:buAutoNum type="alphaLcPeriod"/>
            </a:pPr>
            <a:r>
              <a:rPr lang="en-US" dirty="0" smtClean="0"/>
              <a:t>3 feet</a:t>
            </a:r>
          </a:p>
          <a:p>
            <a:pPr marL="914400" lvl="1" indent="-514350">
              <a:buFont typeface="+mj-lt"/>
              <a:buAutoNum type="alphaLcPeriod"/>
            </a:pPr>
            <a:r>
              <a:rPr lang="en-US" dirty="0" smtClean="0"/>
              <a:t>4 feet</a:t>
            </a:r>
          </a:p>
          <a:p>
            <a:pPr marL="914400" lvl="1" indent="-514350">
              <a:buFont typeface="+mj-lt"/>
              <a:buAutoNum type="alphaLcPeriod"/>
            </a:pPr>
            <a:r>
              <a:rPr lang="en-US" dirty="0" smtClean="0"/>
              <a:t>5 feet</a:t>
            </a:r>
            <a:endParaRPr lang="en-US" dirty="0"/>
          </a:p>
        </p:txBody>
      </p:sp>
      <p:sp>
        <p:nvSpPr>
          <p:cNvPr id="7" name="Content Placeholder 2"/>
          <p:cNvSpPr txBox="1">
            <a:spLocks/>
          </p:cNvSpPr>
          <p:nvPr/>
        </p:nvSpPr>
        <p:spPr>
          <a:xfrm>
            <a:off x="457200" y="5223930"/>
            <a:ext cx="8229600" cy="8594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b. 3 feet</a:t>
            </a:r>
            <a:endParaRPr lang="en-US" b="1" dirty="0"/>
          </a:p>
        </p:txBody>
      </p:sp>
    </p:spTree>
    <p:extLst>
      <p:ext uri="{BB962C8B-B14F-4D97-AF65-F5344CB8AC3E}">
        <p14:creationId xmlns:p14="http://schemas.microsoft.com/office/powerpoint/2010/main" val="409254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192411"/>
            <a:ext cx="7848600" cy="3994273"/>
          </a:xfrm>
        </p:spPr>
        <p:txBody>
          <a:bodyPr>
            <a:normAutofit/>
          </a:bodyPr>
          <a:lstStyle/>
          <a:p>
            <a:pPr marL="514350" indent="-514350">
              <a:buFont typeface="+mj-lt"/>
              <a:buAutoNum type="arabicPeriod" startAt="2"/>
            </a:pPr>
            <a:r>
              <a:rPr lang="en-US" dirty="0" smtClean="0"/>
              <a:t>You can use metal ladder around power lines or exposed energized electrical equipment.</a:t>
            </a:r>
          </a:p>
          <a:p>
            <a:pPr marL="914400" lvl="1" indent="-514350">
              <a:buFont typeface="+mj-lt"/>
              <a:buAutoNum type="alphaLcPeriod"/>
            </a:pPr>
            <a:r>
              <a:rPr lang="en-US" dirty="0" smtClean="0"/>
              <a:t>True – but only if there isn’t any other option to get the work done.</a:t>
            </a:r>
          </a:p>
          <a:p>
            <a:pPr marL="914400" lvl="1" indent="-514350">
              <a:buFont typeface="+mj-lt"/>
              <a:buAutoNum type="alphaLcPeriod"/>
            </a:pPr>
            <a:r>
              <a:rPr lang="en-US" dirty="0" smtClean="0"/>
              <a:t>False – you should never use a metal ladder in this circumstance.</a:t>
            </a:r>
          </a:p>
        </p:txBody>
      </p:sp>
      <p:sp>
        <p:nvSpPr>
          <p:cNvPr id="7" name="Content Placeholder 2"/>
          <p:cNvSpPr txBox="1">
            <a:spLocks/>
          </p:cNvSpPr>
          <p:nvPr/>
        </p:nvSpPr>
        <p:spPr>
          <a:xfrm>
            <a:off x="1028700" y="4807979"/>
            <a:ext cx="7162800" cy="11468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b. False – never use a metal </a:t>
            </a:r>
            <a:br>
              <a:rPr lang="en-US" b="1" dirty="0" smtClean="0"/>
            </a:br>
            <a:r>
              <a:rPr lang="en-US" b="1" dirty="0" smtClean="0"/>
              <a:t>       ladder in this circumstance</a:t>
            </a:r>
            <a:endParaRPr lang="en-US" b="1" dirty="0"/>
          </a:p>
        </p:txBody>
      </p:sp>
    </p:spTree>
    <p:extLst>
      <p:ext uri="{BB962C8B-B14F-4D97-AF65-F5344CB8AC3E}">
        <p14:creationId xmlns:p14="http://schemas.microsoft.com/office/powerpoint/2010/main" val="172612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192411"/>
            <a:ext cx="8305800" cy="4159977"/>
          </a:xfrm>
        </p:spPr>
        <p:txBody>
          <a:bodyPr>
            <a:normAutofit fontScale="92500"/>
          </a:bodyPr>
          <a:lstStyle/>
          <a:p>
            <a:pPr marL="514350" indent="-514350">
              <a:buFont typeface="+mj-lt"/>
              <a:buAutoNum type="arabicPeriod" startAt="3"/>
            </a:pPr>
            <a:r>
              <a:rPr lang="en-US" dirty="0" smtClean="0"/>
              <a:t>Handrails must be able to withstand, without failure, how many pounds of weight applied within 2 inches of the top edge in any downward or outward direction?</a:t>
            </a:r>
          </a:p>
          <a:p>
            <a:pPr marL="914400" lvl="1" indent="-514350">
              <a:buFont typeface="+mj-lt"/>
              <a:buAutoNum type="alphaLcPeriod"/>
            </a:pPr>
            <a:r>
              <a:rPr lang="en-US" dirty="0" smtClean="0"/>
              <a:t>300 pounds</a:t>
            </a:r>
          </a:p>
          <a:p>
            <a:pPr marL="914400" lvl="1" indent="-514350">
              <a:buFont typeface="+mj-lt"/>
              <a:buAutoNum type="alphaLcPeriod"/>
            </a:pPr>
            <a:r>
              <a:rPr lang="en-US" dirty="0" smtClean="0"/>
              <a:t>250 pounds</a:t>
            </a:r>
          </a:p>
          <a:p>
            <a:pPr marL="914400" lvl="1" indent="-514350">
              <a:buFont typeface="+mj-lt"/>
              <a:buAutoNum type="alphaLcPeriod"/>
            </a:pPr>
            <a:r>
              <a:rPr lang="en-US" dirty="0" smtClean="0"/>
              <a:t>200 pounds</a:t>
            </a:r>
          </a:p>
          <a:p>
            <a:pPr marL="914400" lvl="1" indent="-514350">
              <a:buFont typeface="+mj-lt"/>
              <a:buAutoNum type="alphaLcPeriod"/>
            </a:pPr>
            <a:r>
              <a:rPr lang="en-US" dirty="0" smtClean="0"/>
              <a:t>175 pounds</a:t>
            </a:r>
          </a:p>
        </p:txBody>
      </p:sp>
      <p:sp>
        <p:nvSpPr>
          <p:cNvPr id="7" name="Content Placeholder 2"/>
          <p:cNvSpPr txBox="1">
            <a:spLocks/>
          </p:cNvSpPr>
          <p:nvPr/>
        </p:nvSpPr>
        <p:spPr>
          <a:xfrm>
            <a:off x="457200" y="5352388"/>
            <a:ext cx="8229600" cy="8594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c</a:t>
            </a:r>
            <a:r>
              <a:rPr lang="en-US" b="1" dirty="0" smtClean="0"/>
              <a:t>. 200 pounds</a:t>
            </a:r>
            <a:endParaRPr lang="en-US" b="1" dirty="0"/>
          </a:p>
        </p:txBody>
      </p:sp>
    </p:spTree>
    <p:extLst>
      <p:ext uri="{BB962C8B-B14F-4D97-AF65-F5344CB8AC3E}">
        <p14:creationId xmlns:p14="http://schemas.microsoft.com/office/powerpoint/2010/main" val="38907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828800"/>
            <a:ext cx="7315200" cy="2438400"/>
          </a:xfrm>
        </p:spPr>
        <p:txBody>
          <a:bodyPr>
            <a:normAutofit/>
          </a:bodyPr>
          <a:lstStyle/>
          <a:p>
            <a:pPr marL="514350" indent="-514350">
              <a:buFont typeface="+mj-lt"/>
              <a:buAutoNum type="arabicPeriod" startAt="4"/>
            </a:pPr>
            <a:r>
              <a:rPr lang="en-US" dirty="0" smtClean="0"/>
              <a:t>Stairways that have four or more risers MUST have a stair rail.</a:t>
            </a:r>
          </a:p>
          <a:p>
            <a:pPr marL="914400" lvl="1" indent="-514350">
              <a:buFont typeface="+mj-lt"/>
              <a:buAutoNum type="alphaLcPeriod"/>
            </a:pPr>
            <a:r>
              <a:rPr lang="en-US" dirty="0" smtClean="0"/>
              <a:t>True </a:t>
            </a:r>
          </a:p>
          <a:p>
            <a:pPr marL="914400" lvl="1" indent="-514350">
              <a:buFont typeface="+mj-lt"/>
              <a:buAutoNum type="alphaLcPeriod"/>
            </a:pPr>
            <a:r>
              <a:rPr lang="en-US" dirty="0" smtClean="0"/>
              <a:t>False</a:t>
            </a:r>
          </a:p>
        </p:txBody>
      </p:sp>
      <p:sp>
        <p:nvSpPr>
          <p:cNvPr id="7" name="Content Placeholder 2"/>
          <p:cNvSpPr txBox="1">
            <a:spLocks/>
          </p:cNvSpPr>
          <p:nvPr/>
        </p:nvSpPr>
        <p:spPr>
          <a:xfrm>
            <a:off x="457200" y="5223930"/>
            <a:ext cx="8229600" cy="8594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 True</a:t>
            </a:r>
            <a:endParaRPr lang="en-US" b="1" dirty="0"/>
          </a:p>
        </p:txBody>
      </p:sp>
    </p:spTree>
    <p:extLst>
      <p:ext uri="{BB962C8B-B14F-4D97-AF65-F5344CB8AC3E}">
        <p14:creationId xmlns:p14="http://schemas.microsoft.com/office/powerpoint/2010/main" val="182100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2066"/>
            <a:ext cx="7315200" cy="3587132"/>
          </a:xfrm>
        </p:spPr>
        <p:txBody>
          <a:bodyPr>
            <a:normAutofit lnSpcReduction="10000"/>
          </a:bodyPr>
          <a:lstStyle/>
          <a:p>
            <a:pPr marL="514350" indent="-514350">
              <a:buFont typeface="+mj-lt"/>
              <a:buAutoNum type="arabicPeriod" startAt="5"/>
            </a:pPr>
            <a:r>
              <a:rPr lang="en-US" dirty="0" smtClean="0"/>
              <a:t>A non-self-supporting ladder should be set up at ___ (horizontal distance/working length of ladder).</a:t>
            </a:r>
          </a:p>
          <a:p>
            <a:pPr marL="914400" lvl="1" indent="-514350">
              <a:buFont typeface="+mj-lt"/>
              <a:buAutoNum type="alphaLcPeriod"/>
            </a:pPr>
            <a:r>
              <a:rPr lang="en-US" dirty="0" smtClean="0"/>
              <a:t>90 degree angle </a:t>
            </a:r>
          </a:p>
          <a:p>
            <a:pPr marL="914400" lvl="1" indent="-514350">
              <a:buFont typeface="+mj-lt"/>
              <a:buAutoNum type="alphaLcPeriod"/>
            </a:pPr>
            <a:r>
              <a:rPr lang="en-US" dirty="0" smtClean="0"/>
              <a:t>30 degree angle</a:t>
            </a:r>
          </a:p>
          <a:p>
            <a:pPr marL="914400" lvl="1" indent="-514350">
              <a:buFont typeface="+mj-lt"/>
              <a:buAutoNum type="alphaLcPeriod"/>
            </a:pPr>
            <a:r>
              <a:rPr lang="en-US" dirty="0" smtClean="0"/>
              <a:t>1:2 angle</a:t>
            </a:r>
          </a:p>
          <a:p>
            <a:pPr marL="914400" lvl="1" indent="-514350">
              <a:buFont typeface="+mj-lt"/>
              <a:buAutoNum type="alphaLcPeriod"/>
            </a:pPr>
            <a:r>
              <a:rPr lang="en-US" dirty="0" smtClean="0"/>
              <a:t>1:4 angle</a:t>
            </a:r>
          </a:p>
        </p:txBody>
      </p:sp>
      <p:sp>
        <p:nvSpPr>
          <p:cNvPr id="7" name="Content Placeholder 2"/>
          <p:cNvSpPr txBox="1">
            <a:spLocks/>
          </p:cNvSpPr>
          <p:nvPr/>
        </p:nvSpPr>
        <p:spPr>
          <a:xfrm>
            <a:off x="457200" y="5223930"/>
            <a:ext cx="8229600" cy="8594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d. 1:4 angle</a:t>
            </a:r>
            <a:endParaRPr lang="en-US" b="1" dirty="0"/>
          </a:p>
        </p:txBody>
      </p:sp>
    </p:spTree>
    <p:extLst>
      <p:ext uri="{BB962C8B-B14F-4D97-AF65-F5344CB8AC3E}">
        <p14:creationId xmlns:p14="http://schemas.microsoft.com/office/powerpoint/2010/main" val="34687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Introduction</a:t>
            </a: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149"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6150" name="Rectangle 6"/>
          <p:cNvSpPr txBox="1">
            <a:spLocks noChangeArrowheads="1"/>
          </p:cNvSpPr>
          <p:nvPr/>
        </p:nvSpPr>
        <p:spPr bwMode="auto">
          <a:xfrm>
            <a:off x="473075" y="1086553"/>
            <a:ext cx="8213725" cy="66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marL="0" indent="0">
              <a:lnSpc>
                <a:spcPct val="90000"/>
              </a:lnSpc>
              <a:spcBef>
                <a:spcPct val="45000"/>
              </a:spcBef>
              <a:buClrTx/>
              <a:buNone/>
            </a:pPr>
            <a:r>
              <a:rPr lang="en-US" altLang="en-US" sz="1600">
                <a:solidFill>
                  <a:schemeClr val="tx1"/>
                </a:solidFill>
                <a:latin typeface="Tahoma" panose="020B0604030504040204" pitchFamily="34" charset="0"/>
                <a:ea typeface="Tahoma" panose="020B0604030504040204" pitchFamily="34" charset="0"/>
                <a:cs typeface="Tahoma" panose="020B0604030504040204" pitchFamily="34" charset="0"/>
              </a:rPr>
              <a:t>Percentage of ladder fall fatalities* and nonfatal ladder fall injuries treated in emergency departments,† by fall height (when documented) — United States, 2011</a:t>
            </a:r>
            <a:endParaRPr lang="en-US" altLang="en-US" sz="16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21" y="1659792"/>
            <a:ext cx="7015158" cy="4033716"/>
          </a:xfrm>
          <a:prstGeom prst="rect">
            <a:avLst/>
          </a:prstGeom>
          <a:ln>
            <a:solidFill>
              <a:schemeClr val="tx1"/>
            </a:solidFill>
          </a:ln>
        </p:spPr>
      </p:pic>
      <p:sp>
        <p:nvSpPr>
          <p:cNvPr id="15" name="TextBox 14"/>
          <p:cNvSpPr txBox="1"/>
          <p:nvPr/>
        </p:nvSpPr>
        <p:spPr>
          <a:xfrm>
            <a:off x="1047297" y="5693508"/>
            <a:ext cx="1777479" cy="215444"/>
          </a:xfrm>
          <a:prstGeom prst="rect">
            <a:avLst/>
          </a:prstGeom>
          <a:noFill/>
        </p:spPr>
        <p:txBody>
          <a:bodyPr wrap="square" rtlCol="0">
            <a:spAutoFit/>
          </a:bodyPr>
          <a:lstStyle/>
          <a:p>
            <a:r>
              <a:rPr lang="en-US" sz="800" dirty="0" smtClean="0">
                <a:latin typeface="Tahoma" panose="020B0604030504040204" pitchFamily="34" charset="0"/>
                <a:ea typeface="Tahoma" panose="020B0604030504040204" pitchFamily="34" charset="0"/>
                <a:cs typeface="Tahoma" panose="020B0604030504040204" pitchFamily="34" charset="0"/>
              </a:rPr>
              <a:t>Source: CDC</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7157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508318" y="100013"/>
            <a:ext cx="8289925" cy="8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400" dirty="0" smtClean="0">
                <a:solidFill>
                  <a:schemeClr val="tx1"/>
                </a:solidFill>
                <a:latin typeface="Tahoma" panose="020B0604030504040204" pitchFamily="34" charset="0"/>
                <a:ea typeface="Tahoma" panose="020B0604030504040204" pitchFamily="34" charset="0"/>
                <a:cs typeface="Tahoma" panose="020B0604030504040204" pitchFamily="34" charset="0"/>
              </a:rPr>
              <a:t>Types of Ladders and Stairways</a:t>
            </a:r>
            <a:endPar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245"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10250" name="Picture 1027" descr="C:\Reynaldo\Ladder07.jpg"/>
          <p:cNvPicPr>
            <a:picLocks noChangeAspect="1" noChangeArrowheads="1"/>
          </p:cNvPicPr>
          <p:nvPr/>
        </p:nvPicPr>
        <p:blipFill rotWithShape="1">
          <a:blip r:embed="rId3">
            <a:extLst>
              <a:ext uri="{28A0092B-C50C-407E-A947-70E740481C1C}">
                <a14:useLocalDpi xmlns:a14="http://schemas.microsoft.com/office/drawing/2010/main" val="0"/>
              </a:ext>
            </a:extLst>
          </a:blip>
          <a:srcRect t="2804"/>
          <a:stretch/>
        </p:blipFill>
        <p:spPr bwMode="auto">
          <a:xfrm>
            <a:off x="1371600" y="2271407"/>
            <a:ext cx="2978178" cy="31110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2500" y="1300876"/>
            <a:ext cx="72390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Basic types of ladders</a:t>
            </a:r>
          </a:p>
          <a:p>
            <a:pPr marL="914400" lvl="1" indent="-45720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311462" y="5382756"/>
            <a:ext cx="1777479" cy="215444"/>
          </a:xfrm>
          <a:prstGeom prst="rect">
            <a:avLst/>
          </a:prstGeom>
          <a:noFill/>
        </p:spPr>
        <p:txBody>
          <a:bodyPr wrap="square" rtlCol="0">
            <a:spAutoFit/>
          </a:bodyPr>
          <a:lstStyle/>
          <a:p>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0833" r="32500" b="13333"/>
          <a:stretch/>
        </p:blipFill>
        <p:spPr>
          <a:xfrm>
            <a:off x="5633795" y="2275058"/>
            <a:ext cx="2231167" cy="3107697"/>
          </a:xfrm>
          <a:prstGeom prst="rect">
            <a:avLst/>
          </a:prstGeom>
          <a:ln>
            <a:solidFill>
              <a:schemeClr val="tx1">
                <a:lumMod val="95000"/>
                <a:lumOff val="5000"/>
              </a:schemeClr>
            </a:solidFill>
          </a:ln>
        </p:spPr>
      </p:pic>
      <p:sp>
        <p:nvSpPr>
          <p:cNvPr id="11" name="TextBox 10"/>
          <p:cNvSpPr txBox="1"/>
          <p:nvPr/>
        </p:nvSpPr>
        <p:spPr>
          <a:xfrm>
            <a:off x="6676423" y="5382756"/>
            <a:ext cx="1235562"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TEEX Harwood</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7605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12" name="Rectangle 2"/>
          <p:cNvSpPr>
            <a:spLocks noChangeArrowheads="1"/>
          </p:cNvSpPr>
          <p:nvPr/>
        </p:nvSpPr>
        <p:spPr bwMode="auto">
          <a:xfrm>
            <a:off x="508318" y="100013"/>
            <a:ext cx="8289925" cy="8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400" dirty="0" smtClean="0">
                <a:solidFill>
                  <a:schemeClr val="tx1"/>
                </a:solidFill>
                <a:latin typeface="Tahoma" panose="020B0604030504040204" pitchFamily="34" charset="0"/>
                <a:ea typeface="Tahoma" panose="020B0604030504040204" pitchFamily="34" charset="0"/>
                <a:cs typeface="Tahoma" panose="020B0604030504040204" pitchFamily="34" charset="0"/>
              </a:rPr>
              <a:t>Types of Ladders and Stairways</a:t>
            </a:r>
            <a:endPar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762000" y="1071562"/>
            <a:ext cx="72390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Basic types of ladders</a:t>
            </a:r>
          </a:p>
          <a:p>
            <a:pPr marL="914400" lvl="1" indent="-457200">
              <a:buFont typeface="Arial" panose="020B0604020202020204" pitchFamily="34" charset="0"/>
              <a:buChar char="•"/>
            </a:pP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6000" t="20073"/>
          <a:stretch/>
        </p:blipFill>
        <p:spPr>
          <a:xfrm>
            <a:off x="5334000" y="3441900"/>
            <a:ext cx="1219200" cy="221470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608" y="3654484"/>
            <a:ext cx="1524000" cy="2309091"/>
          </a:xfrm>
          <a:prstGeom prst="rect">
            <a:avLst/>
          </a:prstGeom>
        </p:spPr>
      </p:pic>
      <p:pic>
        <p:nvPicPr>
          <p:cNvPr id="1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193" y="1328295"/>
            <a:ext cx="2203807" cy="348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247" y="2360146"/>
            <a:ext cx="1349515" cy="1921777"/>
          </a:xfrm>
          <a:prstGeom prst="rect">
            <a:avLst/>
          </a:prstGeom>
        </p:spPr>
      </p:pic>
      <p:sp>
        <p:nvSpPr>
          <p:cNvPr id="19" name="TextBox 18"/>
          <p:cNvSpPr txBox="1"/>
          <p:nvPr/>
        </p:nvSpPr>
        <p:spPr>
          <a:xfrm>
            <a:off x="3683260" y="5870408"/>
            <a:ext cx="1777479" cy="215444"/>
          </a:xfrm>
          <a:prstGeom prst="rect">
            <a:avLst/>
          </a:prstGeom>
          <a:noFill/>
        </p:spPr>
        <p:txBody>
          <a:bodyPr wrap="square" rtlCol="0">
            <a:spAutoFit/>
          </a:bodyPr>
          <a:lstStyle/>
          <a:p>
            <a:pPr algn="ctr"/>
            <a:r>
              <a:rPr lang="en-US" sz="800" dirty="0" smtClean="0">
                <a:latin typeface="Tahoma" panose="020B0604030504040204" pitchFamily="34" charset="0"/>
                <a:ea typeface="Tahoma" panose="020B0604030504040204" pitchFamily="34" charset="0"/>
                <a:cs typeface="Tahoma" panose="020B0604030504040204" pitchFamily="34" charset="0"/>
              </a:rPr>
              <a:t>Source of photos: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pic>
        <p:nvPicPr>
          <p:cNvPr id="20" name="Picture 22"/>
          <p:cNvPicPr>
            <a:picLocks noChangeAspect="1" noChangeArrowheads="1"/>
          </p:cNvPicPr>
          <p:nvPr/>
        </p:nvPicPr>
        <p:blipFill rotWithShape="1">
          <a:blip r:embed="rId7">
            <a:extLst>
              <a:ext uri="{28A0092B-C50C-407E-A947-70E740481C1C}">
                <a14:useLocalDpi xmlns:a14="http://schemas.microsoft.com/office/drawing/2010/main" val="0"/>
              </a:ext>
            </a:extLst>
          </a:blip>
          <a:srcRect t="2756"/>
          <a:stretch/>
        </p:blipFill>
        <p:spPr bwMode="auto">
          <a:xfrm>
            <a:off x="3806738" y="1976248"/>
            <a:ext cx="1195579" cy="218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605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8198" name="Picture 1026" descr="C:\My Documents\1910-Sub D\1910 SUB D - Stair railings and guards\Slide14.JPG"/>
          <p:cNvPicPr>
            <a:picLocks noChangeAspect="1" noChangeArrowheads="1"/>
          </p:cNvPicPr>
          <p:nvPr/>
        </p:nvPicPr>
        <p:blipFill rotWithShape="1">
          <a:blip r:embed="rId3">
            <a:extLst>
              <a:ext uri="{28A0092B-C50C-407E-A947-70E740481C1C}">
                <a14:useLocalDpi xmlns:a14="http://schemas.microsoft.com/office/drawing/2010/main" val="0"/>
              </a:ext>
            </a:extLst>
          </a:blip>
          <a:srcRect b="2222"/>
          <a:stretch/>
        </p:blipFill>
        <p:spPr bwMode="auto">
          <a:xfrm>
            <a:off x="5257800" y="2286000"/>
            <a:ext cx="2996679" cy="3352800"/>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952500" y="1425576"/>
            <a:ext cx="5067300" cy="535531"/>
          </a:xfrm>
          <a:prstGeom prst="rect">
            <a:avLst/>
          </a:prstGeom>
        </p:spPr>
        <p:txBody>
          <a:bodyPr wrap="square">
            <a:spAutoFit/>
          </a:bodyPr>
          <a:lstStyle/>
          <a:p>
            <a:pPr marL="457200" indent="-457200">
              <a:lnSpc>
                <a:spcPct val="90000"/>
              </a:lnSpc>
              <a:spcBef>
                <a:spcPct val="45000"/>
              </a:spcBef>
              <a:buFont typeface="Arial" panose="020B0604020202020204" pitchFamily="34" charset="0"/>
              <a:buChar char="•"/>
            </a:pPr>
            <a:r>
              <a:rPr lang="en-US" altLang="en-US" sz="3200" dirty="0" smtClean="0">
                <a:latin typeface="Tahoma" panose="020B0604030504040204" pitchFamily="34" charset="0"/>
                <a:ea typeface="Tahoma" panose="020B0604030504040204" pitchFamily="34" charset="0"/>
                <a:cs typeface="Tahoma" panose="020B0604030504040204" pitchFamily="34" charset="0"/>
              </a:rPr>
              <a:t>Basic types of stairways</a:t>
            </a:r>
          </a:p>
        </p:txBody>
      </p:sp>
      <p:sp>
        <p:nvSpPr>
          <p:cNvPr id="2" name="TextBox 1"/>
          <p:cNvSpPr txBox="1"/>
          <p:nvPr/>
        </p:nvSpPr>
        <p:spPr>
          <a:xfrm>
            <a:off x="3683260" y="5895362"/>
            <a:ext cx="1777479" cy="215444"/>
          </a:xfrm>
          <a:prstGeom prst="rect">
            <a:avLst/>
          </a:prstGeom>
          <a:noFill/>
        </p:spPr>
        <p:txBody>
          <a:bodyPr wrap="square" rtlCol="0">
            <a:spAutoFit/>
          </a:bodyPr>
          <a:lstStyle/>
          <a:p>
            <a:pPr algn="ctr"/>
            <a:r>
              <a:rPr lang="en-US" sz="800" dirty="0" smtClean="0">
                <a:latin typeface="Tahoma" panose="020B0604030504040204" pitchFamily="34" charset="0"/>
                <a:ea typeface="Tahoma" panose="020B0604030504040204" pitchFamily="34" charset="0"/>
                <a:cs typeface="Tahoma" panose="020B0604030504040204" pitchFamily="34" charset="0"/>
              </a:rPr>
              <a:t>Source of graphics: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2"/>
          <p:cNvSpPr>
            <a:spLocks noChangeArrowheads="1"/>
          </p:cNvSpPr>
          <p:nvPr/>
        </p:nvSpPr>
        <p:spPr bwMode="auto">
          <a:xfrm>
            <a:off x="508318" y="100013"/>
            <a:ext cx="8289925" cy="8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400" dirty="0" smtClean="0">
                <a:solidFill>
                  <a:schemeClr val="tx1"/>
                </a:solidFill>
                <a:latin typeface="Tahoma" panose="020B0604030504040204" pitchFamily="34" charset="0"/>
                <a:ea typeface="Tahoma" panose="020B0604030504040204" pitchFamily="34" charset="0"/>
                <a:cs typeface="Tahoma" panose="020B0604030504040204" pitchFamily="34" charset="0"/>
              </a:rPr>
              <a:t>Types of Ladders and Stairways</a:t>
            </a:r>
            <a:endPar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C:\Reynaldo\Stairways_Ladders jpg\Slide1.JPG"/>
          <p:cNvPicPr>
            <a:picLocks noChangeAspect="1" noChangeArrowheads="1"/>
          </p:cNvPicPr>
          <p:nvPr/>
        </p:nvPicPr>
        <p:blipFill rotWithShape="1">
          <a:blip r:embed="rId4">
            <a:extLst>
              <a:ext uri="{28A0092B-C50C-407E-A947-70E740481C1C}">
                <a14:useLocalDpi xmlns:a14="http://schemas.microsoft.com/office/drawing/2010/main" val="0"/>
              </a:ext>
            </a:extLst>
          </a:blip>
          <a:srcRect t="8696" r="4299" b="2751"/>
          <a:stretch/>
        </p:blipFill>
        <p:spPr bwMode="auto">
          <a:xfrm>
            <a:off x="952500" y="2286000"/>
            <a:ext cx="3324118"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926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idx="1"/>
          </p:nvPr>
        </p:nvSpPr>
        <p:spPr>
          <a:xfrm>
            <a:off x="1524000" y="1768803"/>
            <a:ext cx="4252686" cy="2193598"/>
          </a:xfrm>
        </p:spPr>
        <p:txBody>
          <a:bodyPr>
            <a:normAutofit/>
          </a:bodyPr>
          <a:lstStyle/>
          <a:p>
            <a:pPr>
              <a:lnSpc>
                <a:spcPct val="90000"/>
              </a:lnSpc>
              <a:spcBef>
                <a:spcPct val="45000"/>
              </a:spcBef>
            </a:pPr>
            <a:r>
              <a:rPr lang="en-US" altLang="en-US" dirty="0" smtClean="0"/>
              <a:t>Slips</a:t>
            </a:r>
          </a:p>
          <a:p>
            <a:pPr>
              <a:lnSpc>
                <a:spcPct val="90000"/>
              </a:lnSpc>
              <a:spcBef>
                <a:spcPct val="45000"/>
              </a:spcBef>
            </a:pPr>
            <a:r>
              <a:rPr lang="en-US" altLang="en-US" dirty="0" smtClean="0"/>
              <a:t>Trips</a:t>
            </a:r>
          </a:p>
          <a:p>
            <a:pPr>
              <a:lnSpc>
                <a:spcPct val="90000"/>
              </a:lnSpc>
              <a:spcBef>
                <a:spcPct val="45000"/>
              </a:spcBef>
            </a:pPr>
            <a:r>
              <a:rPr lang="en-US" altLang="en-US" dirty="0" smtClean="0"/>
              <a:t>Falls</a:t>
            </a:r>
          </a:p>
          <a:p>
            <a:pPr>
              <a:lnSpc>
                <a:spcPct val="90000"/>
              </a:lnSpc>
              <a:spcBef>
                <a:spcPct val="45000"/>
              </a:spcBef>
            </a:pPr>
            <a:endParaRPr lang="en-US" altLang="en-US" sz="2800" dirty="0" smtClean="0"/>
          </a:p>
        </p:txBody>
      </p:sp>
      <p:sp>
        <p:nvSpPr>
          <p:cNvPr id="12293" name="Rectangle 7"/>
          <p:cNvSpPr>
            <a:spLocks noGrp="1" noChangeArrowheads="1"/>
          </p:cNvSpPr>
          <p:nvPr>
            <p:ph type="title"/>
          </p:nvPr>
        </p:nvSpPr>
        <p:spPr>
          <a:xfrm>
            <a:off x="457200" y="171510"/>
            <a:ext cx="8229600" cy="1143000"/>
          </a:xfrm>
        </p:spPr>
        <p:txBody>
          <a:bodyPr>
            <a:normAutofit fontScale="90000"/>
          </a:bodyPr>
          <a:lstStyle/>
          <a:p>
            <a:r>
              <a:rPr lang="en-US" altLang="en-US" dirty="0" smtClean="0"/>
              <a:t>Hazards Associated with </a:t>
            </a:r>
            <a:br>
              <a:rPr lang="en-US" altLang="en-US" dirty="0" smtClean="0"/>
            </a:br>
            <a:r>
              <a:rPr lang="en-US" altLang="en-US" dirty="0" smtClean="0"/>
              <a:t>Stairs and </a:t>
            </a:r>
            <a:r>
              <a:rPr lang="es-PR" altLang="en-US" dirty="0" err="1" smtClean="0"/>
              <a:t>Ladders</a:t>
            </a:r>
            <a:r>
              <a:rPr lang="en-US" altLang="en-US" dirty="0" smtClean="0"/>
              <a:t>  </a:t>
            </a:r>
          </a:p>
        </p:txBody>
      </p:sp>
      <p:pic>
        <p:nvPicPr>
          <p:cNvPr id="12294" name="Picture 11" descr="Additional Example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23835"/>
            <a:ext cx="2244654" cy="33334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5" name="Text Box 13"/>
          <p:cNvSpPr txBox="1">
            <a:spLocks noChangeArrowheads="1"/>
          </p:cNvSpPr>
          <p:nvPr/>
        </p:nvSpPr>
        <p:spPr bwMode="auto">
          <a:xfrm>
            <a:off x="5550129" y="5462996"/>
            <a:ext cx="2257125" cy="523220"/>
          </a:xfrm>
          <a:prstGeom prst="rect">
            <a:avLst/>
          </a:prstGeom>
          <a:solidFill>
            <a:srgbClr val="FF99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spcBef>
                <a:spcPct val="0"/>
              </a:spcBef>
              <a:buClrTx/>
              <a:buFontTx/>
              <a:buNone/>
            </a:pPr>
            <a:r>
              <a:rPr lang="en-US" altLang="en-US" sz="1400" dirty="0">
                <a:solidFill>
                  <a:schemeClr val="tx1"/>
                </a:solidFill>
              </a:rPr>
              <a:t>Improper use of the top rung of a step ladder</a:t>
            </a:r>
          </a:p>
        </p:txBody>
      </p:sp>
      <p:sp>
        <p:nvSpPr>
          <p:cNvPr id="8" name="TextBox 7"/>
          <p:cNvSpPr txBox="1"/>
          <p:nvPr/>
        </p:nvSpPr>
        <p:spPr>
          <a:xfrm>
            <a:off x="3650343" y="5945290"/>
            <a:ext cx="1777479" cy="215444"/>
          </a:xfrm>
          <a:prstGeom prst="rect">
            <a:avLst/>
          </a:prstGeom>
          <a:noFill/>
        </p:spPr>
        <p:txBody>
          <a:bodyPr wrap="square" rtlCol="0">
            <a:spAutoFit/>
          </a:bodyPr>
          <a:lstStyle/>
          <a:p>
            <a:pPr algn="ctr"/>
            <a:r>
              <a:rPr lang="en-US" sz="800" dirty="0" smtClean="0">
                <a:latin typeface="Tahoma" panose="020B0604030504040204" pitchFamily="34" charset="0"/>
                <a:ea typeface="Tahoma" panose="020B0604030504040204" pitchFamily="34" charset="0"/>
                <a:cs typeface="Tahoma" panose="020B0604030504040204" pitchFamily="34" charset="0"/>
              </a:rPr>
              <a:t>Source of photos: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791" y="3700216"/>
            <a:ext cx="2667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799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idx="1"/>
          </p:nvPr>
        </p:nvSpPr>
        <p:spPr>
          <a:xfrm>
            <a:off x="990600" y="1782947"/>
            <a:ext cx="4419600" cy="2735354"/>
          </a:xfrm>
        </p:spPr>
        <p:txBody>
          <a:bodyPr>
            <a:normAutofit/>
          </a:bodyPr>
          <a:lstStyle/>
          <a:p>
            <a:pPr>
              <a:lnSpc>
                <a:spcPct val="90000"/>
              </a:lnSpc>
              <a:spcBef>
                <a:spcPct val="45000"/>
              </a:spcBef>
            </a:pPr>
            <a:r>
              <a:rPr lang="en-US" altLang="en-US" dirty="0" smtClean="0"/>
              <a:t>Electrical Hazards</a:t>
            </a:r>
          </a:p>
          <a:p>
            <a:pPr>
              <a:lnSpc>
                <a:spcPct val="90000"/>
              </a:lnSpc>
              <a:spcBef>
                <a:spcPct val="45000"/>
              </a:spcBef>
            </a:pPr>
            <a:r>
              <a:rPr lang="en-US" altLang="en-US" dirty="0" smtClean="0"/>
              <a:t>Falling Objects</a:t>
            </a:r>
          </a:p>
          <a:p>
            <a:pPr>
              <a:lnSpc>
                <a:spcPct val="90000"/>
              </a:lnSpc>
              <a:spcBef>
                <a:spcPct val="45000"/>
              </a:spcBef>
            </a:pPr>
            <a:r>
              <a:rPr lang="en-US" altLang="en-US" dirty="0" smtClean="0"/>
              <a:t>Protruding objects, sharp edges, or rough spots</a:t>
            </a:r>
          </a:p>
          <a:p>
            <a:pPr>
              <a:lnSpc>
                <a:spcPct val="90000"/>
              </a:lnSpc>
              <a:spcBef>
                <a:spcPct val="45000"/>
              </a:spcBef>
            </a:pPr>
            <a:endParaRPr lang="en-US" altLang="en-US" sz="2800" dirty="0" smtClean="0"/>
          </a:p>
        </p:txBody>
      </p:sp>
      <p:sp>
        <p:nvSpPr>
          <p:cNvPr id="12293" name="Rectangle 7"/>
          <p:cNvSpPr>
            <a:spLocks noGrp="1" noChangeArrowheads="1"/>
          </p:cNvSpPr>
          <p:nvPr>
            <p:ph type="title"/>
          </p:nvPr>
        </p:nvSpPr>
        <p:spPr>
          <a:xfrm>
            <a:off x="533400" y="213048"/>
            <a:ext cx="8229600" cy="1143000"/>
          </a:xfrm>
        </p:spPr>
        <p:txBody>
          <a:bodyPr>
            <a:normAutofit fontScale="90000"/>
          </a:bodyPr>
          <a:lstStyle/>
          <a:p>
            <a:r>
              <a:rPr lang="en-US" altLang="en-US" dirty="0" smtClean="0"/>
              <a:t>Hazards Associated with </a:t>
            </a:r>
            <a:br>
              <a:rPr lang="en-US" altLang="en-US" dirty="0" smtClean="0"/>
            </a:br>
            <a:r>
              <a:rPr lang="en-US" altLang="en-US" dirty="0" smtClean="0"/>
              <a:t>Stairs and </a:t>
            </a:r>
            <a:r>
              <a:rPr lang="es-PR" altLang="en-US" dirty="0" err="1" smtClean="0"/>
              <a:t>Ladders</a:t>
            </a:r>
            <a:r>
              <a:rPr lang="en-US" altLang="en-US" dirty="0" smtClean="0"/>
              <a:t>  </a:t>
            </a:r>
          </a:p>
        </p:txBody>
      </p:sp>
      <p:sp>
        <p:nvSpPr>
          <p:cNvPr id="8" name="TextBox 7"/>
          <p:cNvSpPr txBox="1"/>
          <p:nvPr/>
        </p:nvSpPr>
        <p:spPr>
          <a:xfrm>
            <a:off x="6648487" y="5612835"/>
            <a:ext cx="1777479" cy="215444"/>
          </a:xfrm>
          <a:prstGeom prst="rect">
            <a:avLst/>
          </a:prstGeom>
          <a:noFill/>
        </p:spPr>
        <p:txBody>
          <a:bodyPr wrap="square" rtlCol="0">
            <a:spAutoFit/>
          </a:bodyPr>
          <a:lstStyle/>
          <a:p>
            <a:pPr algn="r"/>
            <a:r>
              <a:rPr lang="en-US" sz="800" dirty="0" smtClean="0">
                <a:latin typeface="Tahoma" panose="020B0604030504040204" pitchFamily="34" charset="0"/>
                <a:ea typeface="Tahoma" panose="020B0604030504040204" pitchFamily="34" charset="0"/>
                <a:cs typeface="Tahoma" panose="020B0604030504040204" pitchFamily="34" charset="0"/>
              </a:rPr>
              <a:t>Source: OSHA</a:t>
            </a:r>
            <a:endParaRPr lang="en-US" sz="8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2" descr="C:\My Documents\1910-Sub D\1910 SUB D - Stair railings and guards\Slide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762662"/>
            <a:ext cx="2253766" cy="3594241"/>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6172200" y="5356903"/>
            <a:ext cx="2270033" cy="307777"/>
          </a:xfrm>
          <a:prstGeom prst="rect">
            <a:avLst/>
          </a:prstGeom>
          <a:solidFill>
            <a:srgbClr val="00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a:t>This is an unsafe </a:t>
            </a:r>
            <a:r>
              <a:rPr lang="en-US" altLang="en-US" sz="1400" dirty="0" smtClean="0"/>
              <a:t>condition.</a:t>
            </a:r>
            <a:endParaRPr lang="en-US" altLang="en-US" sz="1400" dirty="0"/>
          </a:p>
        </p:txBody>
      </p:sp>
    </p:spTree>
    <p:extLst>
      <p:ext uri="{BB962C8B-B14F-4D97-AF65-F5344CB8AC3E}">
        <p14:creationId xmlns:p14="http://schemas.microsoft.com/office/powerpoint/2010/main" val="30206633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2560</TotalTime>
  <Words>2452</Words>
  <Application>Microsoft Office PowerPoint</Application>
  <PresentationFormat>On-screen Show (4:3)</PresentationFormat>
  <Paragraphs>395</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1_ppt53C6.tmp</vt:lpstr>
      <vt:lpstr>Stairways and Ladders</vt:lpstr>
      <vt:lpstr>PowerPoint Presentation</vt:lpstr>
      <vt:lpstr>PowerPoint Presentation</vt:lpstr>
      <vt:lpstr>PowerPoint Presentation</vt:lpstr>
      <vt:lpstr>PowerPoint Presentation</vt:lpstr>
      <vt:lpstr>PowerPoint Presentation</vt:lpstr>
      <vt:lpstr>PowerPoint Presentation</vt:lpstr>
      <vt:lpstr>Hazards Associated with  Stairs and Ladders  </vt:lpstr>
      <vt:lpstr>Hazards Associated with  Stairs and Ladders  </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Employer requirements</vt:lpstr>
      <vt:lpstr>Hazard Recognition - Ladders</vt:lpstr>
      <vt:lpstr>Hazard Recognition - Stairs</vt:lpstr>
      <vt:lpstr>PowerPoint Presentation</vt:lpstr>
      <vt:lpstr>PowerPoint Presentation</vt:lpstr>
      <vt:lpstr>Knowledge Check</vt:lpstr>
      <vt:lpstr>Knowledge Check</vt:lpstr>
      <vt:lpstr>Knowledge Check</vt:lpstr>
      <vt:lpstr>Knowledge Check</vt:lpstr>
      <vt:lpstr>Knowledge Check</vt:lpstr>
    </vt:vector>
  </TitlesOfParts>
  <Company>OTIEC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Braam, Annette - OSHA</cp:lastModifiedBy>
  <cp:revision>147</cp:revision>
  <cp:lastPrinted>2015-02-02T21:25:01Z</cp:lastPrinted>
  <dcterms:created xsi:type="dcterms:W3CDTF">2009-02-10T20:09:14Z</dcterms:created>
  <dcterms:modified xsi:type="dcterms:W3CDTF">2015-06-29T15:49:04Z</dcterms:modified>
</cp:coreProperties>
</file>