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7315200" cy="96012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31" autoAdjust="0"/>
  </p:normalViewPr>
  <p:slideViewPr>
    <p:cSldViewPr>
      <p:cViewPr>
        <p:scale>
          <a:sx n="58" d="100"/>
          <a:sy n="58" d="100"/>
        </p:scale>
        <p:origin x="-23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11/9/2017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11/9/2017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 to hazards occur</a:t>
            </a:r>
            <a:r>
              <a:rPr lang="en-US" baseline="0" dirty="0" smtClean="0"/>
              <a:t> when a worker</a:t>
            </a:r>
            <a:r>
              <a:rPr lang="en-US" dirty="0" smtClean="0"/>
              <a:t>:</a:t>
            </a:r>
          </a:p>
          <a:p>
            <a:pPr marL="177845" indent="-177845">
              <a:buFont typeface="Arial" panose="020B0604020202020204" pitchFamily="34" charset="0"/>
              <a:buChar char="•"/>
            </a:pPr>
            <a:r>
              <a:rPr lang="en-US" dirty="0" smtClean="0"/>
              <a:t>Uses damaged or broken tools.</a:t>
            </a:r>
          </a:p>
          <a:p>
            <a:pPr marL="177845" indent="-177845">
              <a:buFont typeface="Arial" panose="020B0604020202020204" pitchFamily="34" charset="0"/>
              <a:buChar char="•"/>
            </a:pPr>
            <a:r>
              <a:rPr lang="en-US" dirty="0" smtClean="0"/>
              <a:t>Uses tools that are dull.</a:t>
            </a:r>
          </a:p>
          <a:p>
            <a:endParaRPr lang="en-US" baseline="0" dirty="0" smtClean="0"/>
          </a:p>
          <a:p>
            <a:r>
              <a:rPr lang="en-US" baseline="0" dirty="0" smtClean="0"/>
              <a:t>Photos:</a:t>
            </a:r>
          </a:p>
          <a:p>
            <a:r>
              <a:rPr lang="en-US" baseline="0" dirty="0" smtClean="0"/>
              <a:t>On left – cracked handle on hammer; do not use damaged tools</a:t>
            </a:r>
          </a:p>
          <a:p>
            <a:r>
              <a:rPr lang="en-US" baseline="0" dirty="0" smtClean="0"/>
              <a:t>On right – chisel rounded on corners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1174483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 to hazards occur</a:t>
            </a:r>
            <a:r>
              <a:rPr lang="en-US" baseline="0" dirty="0" smtClean="0"/>
              <a:t> when a worker</a:t>
            </a:r>
            <a:r>
              <a:rPr lang="en-US" dirty="0" smtClean="0"/>
              <a:t>:</a:t>
            </a:r>
          </a:p>
          <a:p>
            <a:pPr marL="177845" indent="-177845">
              <a:buFont typeface="Arial" panose="020B0604020202020204" pitchFamily="34" charset="0"/>
              <a:buChar char="•"/>
            </a:pPr>
            <a:r>
              <a:rPr lang="en-US" dirty="0" smtClean="0"/>
              <a:t>Uses spark-producing tools near flammable sources.</a:t>
            </a:r>
          </a:p>
          <a:p>
            <a:pPr marL="177845" indent="-177845">
              <a:buFont typeface="Arial" panose="020B0604020202020204" pitchFamily="34" charset="0"/>
              <a:buChar char="•"/>
            </a:pPr>
            <a:r>
              <a:rPr lang="en-US" dirty="0" smtClean="0"/>
              <a:t>Uses tools not properly guarded.</a:t>
            </a:r>
          </a:p>
          <a:p>
            <a:endParaRPr lang="en-US" baseline="0" dirty="0" smtClean="0"/>
          </a:p>
          <a:p>
            <a:r>
              <a:rPr lang="en-US" baseline="0" dirty="0" smtClean="0"/>
              <a:t>Photos:</a:t>
            </a:r>
          </a:p>
          <a:p>
            <a:r>
              <a:rPr lang="en-US" baseline="0" dirty="0" smtClean="0"/>
              <a:t>On left – tools that produce sparks when used, such as a grinder, should not be used around flammable sources.</a:t>
            </a:r>
          </a:p>
          <a:p>
            <a:r>
              <a:rPr lang="en-US" baseline="0" dirty="0" smtClean="0"/>
              <a:t>In middle – there is no guard on circular saw to prevent exposure to cutting blade.</a:t>
            </a:r>
          </a:p>
          <a:p>
            <a:r>
              <a:rPr lang="en-US" baseline="0" dirty="0" smtClean="0"/>
              <a:t>On right – worker is wearing proper PPE, including eye and face protection, while grinding.</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11339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p>
          <a:p>
            <a:r>
              <a:rPr lang="en-US" dirty="0" smtClean="0"/>
              <a:t>On left</a:t>
            </a:r>
            <a:r>
              <a:rPr lang="en-US" baseline="0" dirty="0" smtClean="0"/>
              <a:t> – nip points occur between rotating and fixed parts, such as the area where the rotating abrasive wheel meets the work rest and tongue.</a:t>
            </a:r>
          </a:p>
          <a:p>
            <a:r>
              <a:rPr lang="en-US" baseline="0" dirty="0" smtClean="0"/>
              <a:t>On right – rotating, reciprocating, or transverse motions in cutting actions can create hazards at the point of operation or with flying particles.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171530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Guarding techniques:</a:t>
            </a: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Guard exposed moving parts of power tools.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Guard belts, gears, shafts, pulleys, sprockets, spindles, flywheels, chains, or other moving parts.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Never remove a guard when a tool is in use.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Guard the point of operation, in-running nip points, and rotating parts.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Guard the operator and others from flying chips and sparks.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Appropriate guards must be in place to prevent operator from coming in contact with saw blades.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spcAft>
                <a:spcPts val="1037"/>
              </a:spcAft>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Guard an abrasive wheel so that the minimal amount of the wheel is exposed, and ensure the guard is properly aligned with the wheel.</a:t>
            </a:r>
          </a:p>
          <a:p>
            <a:pPr>
              <a:lnSpc>
                <a:spcPct val="115000"/>
              </a:lnSpc>
              <a:spcAft>
                <a:spcPts val="1037"/>
              </a:spcAft>
            </a:pPr>
            <a:endParaRPr lang="en-US" dirty="0">
              <a:latin typeface="Tahoma" panose="020B0604030504040204" pitchFamily="34" charset="0"/>
              <a:ea typeface="Calibri" panose="020F0502020204030204" pitchFamily="34" charset="0"/>
              <a:cs typeface="Times New Roman" panose="02020603050405020304" pitchFamily="18" charset="0"/>
            </a:endParaRPr>
          </a:p>
          <a:p>
            <a:r>
              <a:rPr lang="en-US" sz="1100" dirty="0"/>
              <a:t>Photos:</a:t>
            </a:r>
          </a:p>
          <a:p>
            <a:r>
              <a:rPr lang="en-US" sz="1100" dirty="0"/>
              <a:t>On left – portable circular saw with upper and lower guards in place.</a:t>
            </a:r>
          </a:p>
          <a:p>
            <a:r>
              <a:rPr lang="en-US" sz="1100" dirty="0"/>
              <a:t>On right – hand-held grinder with guard.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280087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3241763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Basic hand and power tool safety practices: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Always keep tools in good condition with regular maintenance.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Use the right tool for the job</a:t>
            </a:r>
            <a:r>
              <a:rPr lang="en-US" dirty="0" smtClean="0">
                <a:latin typeface="Tahoma" panose="020B0604030504040204" pitchFamily="34" charset="0"/>
                <a:ea typeface="Calibri" panose="020F0502020204030204" pitchFamily="34" charset="0"/>
                <a:cs typeface="Times New Roman" panose="02020603050405020304" pitchFamily="18" charset="0"/>
              </a:rPr>
              <a:t>. Use the tool that was designed for the job and use it the right way.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Examine each tool for any damage before using it and, if the tool is damaged, don’t use 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Follow manufacturers’ instructions when using tools and use them the right way. This includes using the guards that are part of a tool.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spcAft>
                <a:spcPts val="1037"/>
              </a:spcAft>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Always wear the right PPE and use it properly.</a:t>
            </a:r>
            <a:br>
              <a:rPr lang="en-US" dirty="0">
                <a:latin typeface="Tahoma" panose="020B060403050404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t>Photo: select appropriate PPE for the task</a:t>
            </a:r>
            <a:r>
              <a:rPr lang="en-US" baseline="0" dirty="0" smtClean="0"/>
              <a:t>, such as footwear, hand protection, head and face protection, eye protection, hearing protection, and respiratory protection.</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41846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Precautions for all hand and power tools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Keep the floors in the work clean and free from any debris that could cause tripping or slipping.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Keep work areas well lit</a:t>
            </a:r>
            <a:r>
              <a:rPr lang="en-US" dirty="0" smtClean="0">
                <a:latin typeface="Tahoma" panose="020B0604030504040204" pitchFamily="34" charset="0"/>
                <a:ea typeface="Calibri" panose="020F0502020204030204" pitchFamily="34" charset="0"/>
                <a:cs typeface="Times New Roman" panose="02020603050405020304" pitchFamily="18" charset="0"/>
              </a:rPr>
              <a:t>.</a:t>
            </a:r>
          </a:p>
          <a:p>
            <a:pPr marL="177845" marR="0" indent="-177845"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dirty="0" smtClean="0">
                <a:latin typeface="Tahoma" panose="020B0604030504040204" pitchFamily="34" charset="0"/>
                <a:ea typeface="Calibri" panose="020F0502020204030204" pitchFamily="34" charset="0"/>
                <a:cs typeface="Times New Roman" panose="02020603050405020304" pitchFamily="18" charset="0"/>
              </a:rPr>
              <a:t>Inspect all tools for defects and remove any broken or damaged tools from service.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FontTx/>
              <a:buNone/>
            </a:pPr>
            <a:endParaRPr lang="en-US" dirty="0" smtClean="0">
              <a:latin typeface="Tahoma" panose="020B0604030504040204" pitchFamily="34" charset="0"/>
              <a:ea typeface="Calibri" panose="020F0502020204030204" pitchFamily="34" charset="0"/>
              <a:cs typeface="Times New Roman" panose="02020603050405020304" pitchFamily="18" charset="0"/>
            </a:endParaRPr>
          </a:p>
          <a:p>
            <a:pPr>
              <a:lnSpc>
                <a:spcPct val="115000"/>
              </a:lnSpc>
            </a:pPr>
            <a:r>
              <a:rPr lang="en-US" dirty="0" smtClean="0">
                <a:latin typeface="Tahoma" panose="020B0604030504040204" pitchFamily="34" charset="0"/>
                <a:ea typeface="Calibri" panose="020F0502020204030204" pitchFamily="34" charset="0"/>
                <a:cs typeface="Times New Roman" panose="02020603050405020304" pitchFamily="18" charset="0"/>
              </a:rPr>
              <a:t>Photo: </a:t>
            </a:r>
          </a:p>
          <a:p>
            <a:pPr>
              <a:lnSpc>
                <a:spcPct val="115000"/>
              </a:lnSpc>
            </a:pPr>
            <a:r>
              <a:rPr lang="en-US" dirty="0" smtClean="0">
                <a:latin typeface="Tahoma" panose="020B0604030504040204" pitchFamily="34" charset="0"/>
                <a:ea typeface="Calibri" panose="020F0502020204030204" pitchFamily="34" charset="0"/>
                <a:cs typeface="Times New Roman" panose="02020603050405020304" pitchFamily="18" charset="0"/>
              </a:rPr>
              <a:t>On left - worker wearing full-face respiratory protection, hard hat, and protective clothing while operating a portable electric reciprocating saw.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Tahoma" panose="020B0604030504040204" pitchFamily="34" charset="0"/>
                <a:ea typeface="Calibri" panose="020F0502020204030204" pitchFamily="34" charset="0"/>
                <a:cs typeface="Times New Roman" panose="02020603050405020304" pitchFamily="18" charset="0"/>
              </a:rPr>
              <a:t>On right - </a:t>
            </a:r>
            <a:r>
              <a:rPr lang="en-US" sz="1100" dirty="0" smtClean="0">
                <a:latin typeface="Tahoma" panose="020B0604030504040204" pitchFamily="34" charset="0"/>
              </a:rPr>
              <a:t>both hand tools and power tools need to be well-maintained, inspected, and removed from service if damaged.</a:t>
            </a:r>
            <a:endParaRPr lang="en-US" sz="110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314690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Precautions for power tools: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Disconnect tools from power source when not in use, before servicing and cleaning them, and when changing accessories such as blades, bits, and cutters.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Keep all people not involved with the work at a safe distance from the work area.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Secure work with clamps or a vise so that both hands are free to operate the tool.</a:t>
            </a:r>
          </a:p>
          <a:p>
            <a:pPr>
              <a:lnSpc>
                <a:spcPct val="115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100" dirty="0">
                <a:latin typeface="Calibri" panose="020F0502020204030204" pitchFamily="34" charset="0"/>
                <a:ea typeface="Calibri" panose="020F0502020204030204" pitchFamily="34" charset="0"/>
                <a:cs typeface="Times New Roman" panose="02020603050405020304" pitchFamily="18" charset="0"/>
              </a:rPr>
              <a:t>Photo: shows vice mounted on a three-legged stand.</a:t>
            </a:r>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2074073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Precautions for power tools: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Avoid accidental starting; do not hold fingers on the switch button while carrying a tool that is still attached to its power source.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Power tools must be fitted with guards and safety switches.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Be sure to maintain good footing and balance when operating power tools.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spcAft>
                <a:spcPts val="1037"/>
              </a:spcAft>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Wear proper clothing for the task; do not wear loose clothing, ties, or jewelry when working in an area or a tool that has moving parts.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buFont typeface="Arial" panose="020B0604020202020204" pitchFamily="34" charset="0"/>
              <a:buChar char="•"/>
            </a:pPr>
            <a:r>
              <a:rPr lang="en-US" dirty="0">
                <a:latin typeface="Tahoma" panose="020B0604030504040204" pitchFamily="34" charset="0"/>
                <a:ea typeface="Calibri" panose="020F0502020204030204" pitchFamily="34" charset="0"/>
              </a:rPr>
              <a:t>Safeguard exposed moving parts of power tools, including belts, gears, shafts, pulleys, sprockets, spindles, drums, flywheels, chains, or other reciprocating, rotating, or moving parts of equipment.</a:t>
            </a:r>
          </a:p>
          <a:p>
            <a:endParaRPr lang="en-US" dirty="0">
              <a:latin typeface="Tahoma" panose="020B0604030504040204" pitchFamily="34" charset="0"/>
            </a:endParaRPr>
          </a:p>
          <a:p>
            <a:r>
              <a:rPr lang="en-US" dirty="0">
                <a:latin typeface="Tahoma" panose="020B0604030504040204" pitchFamily="34" charset="0"/>
              </a:rPr>
              <a:t>Photo: shows reciprocating saw with </a:t>
            </a:r>
            <a:r>
              <a:rPr lang="en-US" dirty="0" err="1">
                <a:latin typeface="Tahoma" panose="020B0604030504040204" pitchFamily="34" charset="0"/>
              </a:rPr>
              <a:t>deadman</a:t>
            </a:r>
            <a:r>
              <a:rPr lang="en-US" dirty="0">
                <a:latin typeface="Tahoma" panose="020B0604030504040204" pitchFamily="34" charset="0"/>
              </a:rPr>
              <a:t> switch.</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12493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Electric tools safety practices: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Electric tools that are damaged must be removed from service and tagged “Do Not Use.”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To protect a worker from shock, electrical tools must: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have a three-pronged plug that is used with a grounded receptacle;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be double-insulated; 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be powered by a low-voltage isolation transformer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Never remove the third prong (grounding pin) from a three-prong plug. An adapter may be used to accommodate a two-prong receptacle, but it must be attached to a known ground</a:t>
            </a:r>
            <a:r>
              <a:rPr lang="en-US" dirty="0" smtClean="0">
                <a:latin typeface="Tahoma" panose="020B0604030504040204" pitchFamily="34" charset="0"/>
                <a:ea typeface="Calibri" panose="020F0502020204030204" pitchFamily="34" charset="0"/>
                <a:cs typeface="Times New Roman" panose="02020603050405020304" pitchFamily="18" charset="0"/>
              </a:rPr>
              <a:t>.</a:t>
            </a:r>
          </a:p>
          <a:p>
            <a:pPr marL="0" indent="0">
              <a:lnSpc>
                <a:spcPct val="115000"/>
              </a:lnSpc>
              <a:buFontTx/>
              <a:buNone/>
            </a:pPr>
            <a:endParaRPr lang="en-US" sz="1100" dirty="0" smtClean="0">
              <a:latin typeface="Tahoma" panose="020B0604030504040204" pitchFamily="34" charset="0"/>
              <a:ea typeface="Calibri" panose="020F0502020204030204" pitchFamily="34" charset="0"/>
              <a:cs typeface="Times New Roman" panose="02020603050405020304" pitchFamily="18" charset="0"/>
            </a:endParaRPr>
          </a:p>
          <a:p>
            <a:pPr marL="0" indent="0">
              <a:lnSpc>
                <a:spcPct val="115000"/>
              </a:lnSpc>
              <a:buFontTx/>
              <a:buNone/>
            </a:pPr>
            <a:r>
              <a:rPr lang="en-US" sz="1100" dirty="0" smtClean="0">
                <a:latin typeface="Tahoma" panose="020B0604030504040204" pitchFamily="34" charset="0"/>
                <a:ea typeface="Calibri" panose="020F0502020204030204" pitchFamily="34" charset="0"/>
                <a:cs typeface="Times New Roman" panose="02020603050405020304" pitchFamily="18" charset="0"/>
              </a:rPr>
              <a:t>Photos:</a:t>
            </a:r>
          </a:p>
          <a:p>
            <a:pPr marL="171450" indent="-171450">
              <a:lnSpc>
                <a:spcPct val="115000"/>
              </a:lnSpc>
              <a:buFont typeface="Arial" panose="020B0604020202020204" pitchFamily="34" charset="0"/>
              <a:buChar char="•"/>
            </a:pPr>
            <a:r>
              <a:rPr lang="en-US" sz="1100" dirty="0" smtClean="0">
                <a:latin typeface="Tahoma" panose="020B0604030504040204" pitchFamily="34" charset="0"/>
                <a:ea typeface="Calibri" panose="020F0502020204030204" pitchFamily="34" charset="0"/>
                <a:cs typeface="Times New Roman" panose="02020603050405020304" pitchFamily="18" charset="0"/>
              </a:rPr>
              <a:t>On left: Shows use of grounded electrical device</a:t>
            </a:r>
            <a:r>
              <a:rPr lang="en-US" sz="1100" baseline="0" dirty="0" smtClean="0">
                <a:latin typeface="Tahoma" panose="020B0604030504040204" pitchFamily="34" charset="0"/>
                <a:ea typeface="Calibri" panose="020F0502020204030204" pitchFamily="34" charset="0"/>
                <a:cs typeface="Times New Roman" panose="02020603050405020304" pitchFamily="18" charset="0"/>
              </a:rPr>
              <a:t> (receptacle and 3-prong plug).</a:t>
            </a:r>
          </a:p>
          <a:p>
            <a:pPr marL="171450" indent="-171450">
              <a:lnSpc>
                <a:spcPct val="115000"/>
              </a:lnSpc>
              <a:buFont typeface="Arial" panose="020B0604020202020204" pitchFamily="34" charset="0"/>
              <a:buChar char="•"/>
            </a:pPr>
            <a:r>
              <a:rPr lang="en-US" sz="1100" baseline="0" dirty="0" smtClean="0">
                <a:latin typeface="Tahoma" panose="020B0604030504040204" pitchFamily="34" charset="0"/>
                <a:ea typeface="Calibri" panose="020F0502020204030204" pitchFamily="34" charset="0"/>
                <a:cs typeface="Times New Roman" panose="02020603050405020304" pitchFamily="18" charset="0"/>
              </a:rPr>
              <a:t>On right: Shows stamp of a double-insulated electric power tool.</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05457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20000"/>
              </a:spcBef>
            </a:pPr>
            <a:r>
              <a:rPr lang="en-US" altLang="en-US" b="1" dirty="0" smtClean="0">
                <a:solidFill>
                  <a:srgbClr val="000000"/>
                </a:solidFill>
              </a:rPr>
              <a:t>Fatal Facts</a:t>
            </a:r>
          </a:p>
          <a:p>
            <a:pPr>
              <a:lnSpc>
                <a:spcPct val="90000"/>
              </a:lnSpc>
              <a:spcBef>
                <a:spcPct val="20000"/>
              </a:spcBef>
            </a:pPr>
            <a:r>
              <a:rPr lang="en-US" altLang="en-US" dirty="0" smtClean="0">
                <a:solidFill>
                  <a:srgbClr val="000000"/>
                </a:solidFill>
              </a:rPr>
              <a:t>A 22-year-old carpenter’s apprentice was killed when he was struck in the head by a nail fired from a powder-actuated nail gun. The nail gun operator fired the gun while attempting to anchor a plywood concrete form, causing the nail to pass through the hollow form. The nail traveled 27 feet before striking the victim. The nail gun operator had never received training on how to use the tool, and none of the employees in the area was wearing PPE.</a:t>
            </a:r>
          </a:p>
          <a:p>
            <a:pPr>
              <a:lnSpc>
                <a:spcPct val="90000"/>
              </a:lnSpc>
              <a:spcBef>
                <a:spcPct val="20000"/>
              </a:spcBef>
            </a:pPr>
            <a:endParaRPr lang="en-US" altLang="en-US" dirty="0" smtClean="0">
              <a:solidFill>
                <a:srgbClr val="000000"/>
              </a:solidFill>
            </a:endParaRPr>
          </a:p>
          <a:p>
            <a:pPr>
              <a:lnSpc>
                <a:spcPct val="90000"/>
              </a:lnSpc>
              <a:spcBef>
                <a:spcPct val="2000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069981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Electric tools safety practices: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Do NOT: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pull cords to disconnect tool from outlet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use cords to hoist or lower tools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carry portable tools by the cord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run cords across walkways and traffic areas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Keep cords and hoses away from heat, oil, and sharp edges.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spcAft>
                <a:spcPts val="1037"/>
              </a:spcAft>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Store electrical tools in a dry place and do NOT use in damp or wet locations, unless they are approved for that purpose.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buFont typeface="Arial" panose="020B0604020202020204" pitchFamily="34" charset="0"/>
              <a:buChar char="•"/>
            </a:pPr>
            <a:r>
              <a:rPr lang="en-US" dirty="0">
                <a:latin typeface="Tahoma" panose="020B0604030504040204" pitchFamily="34" charset="0"/>
                <a:ea typeface="Calibri" panose="020F0502020204030204" pitchFamily="34" charset="0"/>
              </a:rPr>
              <a:t>Use Ground Fault Circuit Interrupter (GFCI) or Assured Equipment Ground Conductor (AEGC) program.</a:t>
            </a:r>
          </a:p>
          <a:p>
            <a:endParaRPr lang="en-US" dirty="0">
              <a:latin typeface="Tahoma" panose="020B0604030504040204" pitchFamily="34" charset="0"/>
              <a:ea typeface="Calibri" panose="020F0502020204030204" pitchFamily="34" charset="0"/>
            </a:endParaRPr>
          </a:p>
          <a:p>
            <a:r>
              <a:rPr lang="en-US" dirty="0">
                <a:latin typeface="Tahoma" panose="020B0604030504040204" pitchFamily="34" charset="0"/>
                <a:ea typeface="Calibri" panose="020F0502020204030204" pitchFamily="34" charset="0"/>
              </a:rPr>
              <a:t>Photos:</a:t>
            </a:r>
          </a:p>
          <a:p>
            <a:r>
              <a:rPr lang="en-US" dirty="0">
                <a:latin typeface="Tahoma" panose="020B0604030504040204" pitchFamily="34" charset="0"/>
                <a:ea typeface="Calibri" panose="020F0502020204030204" pitchFamily="34" charset="0"/>
              </a:rPr>
              <a:t>On left – shows electric power tool being carried improperly by cord.</a:t>
            </a:r>
          </a:p>
          <a:p>
            <a:r>
              <a:rPr lang="en-US" dirty="0">
                <a:latin typeface="Tahoma" panose="020B0604030504040204" pitchFamily="34" charset="0"/>
                <a:ea typeface="Calibri" panose="020F0502020204030204" pitchFamily="34" charset="0"/>
              </a:rPr>
              <a:t>On right – shows portable GFCI.</a:t>
            </a:r>
            <a:br>
              <a:rPr lang="en-US" dirty="0">
                <a:latin typeface="Tahoma" panose="020B0604030504040204" pitchFamily="34" charset="0"/>
                <a:ea typeface="Calibri" panose="020F0502020204030204" pitchFamily="34" charset="0"/>
              </a:rPr>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6582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Precautions with abrasive wheels and tools: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Equip with guards that: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cover the spindle end, nut, and flange projections;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maintain proper alignment with the wheel; and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do not exceed the strength of the fastenings.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Before an abrasive wheel is mounted: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inspect it for damage; and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sound- or ring-test it to ensure that it is free from cracks or defects</a:t>
            </a:r>
            <a:r>
              <a:rPr lang="en-US" dirty="0" smtClean="0">
                <a:latin typeface="Tahoma" panose="020B0604030504040204" pitchFamily="34" charset="0"/>
                <a:ea typeface="Calibri" panose="020F0502020204030204" pitchFamily="34" charset="0"/>
                <a:cs typeface="Times New Roman" panose="02020603050405020304" pitchFamily="18" charset="0"/>
              </a:rPr>
              <a:t>. </a:t>
            </a: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smtClean="0">
                <a:latin typeface="Tahoma" panose="020B0604030504040204" pitchFamily="34" charset="0"/>
                <a:ea typeface="Calibri" panose="020F0502020204030204" pitchFamily="34" charset="0"/>
                <a:cs typeface="Times New Roman" panose="02020603050405020304" pitchFamily="18" charset="0"/>
              </a:rPr>
              <a:t>Follow manufacturer recommendations for operating speeds.</a:t>
            </a:r>
          </a:p>
          <a:p>
            <a:pPr>
              <a:lnSpc>
                <a:spcPct val="115000"/>
              </a:lnSpc>
            </a:pPr>
            <a:endParaRPr lang="en-US" dirty="0">
              <a:latin typeface="Tahoma" panose="020B0604030504040204" pitchFamily="34" charset="0"/>
              <a:ea typeface="Calibri" panose="020F0502020204030204" pitchFamily="34" charset="0"/>
              <a:cs typeface="Times New Roman" panose="02020603050405020304" pitchFamily="18" charset="0"/>
            </a:endParaRPr>
          </a:p>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Photos:</a:t>
            </a:r>
          </a:p>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On left – abrasive wheel equipped with guards and work rest.</a:t>
            </a:r>
          </a:p>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In middle – ring test abrasive wheel before </a:t>
            </a:r>
            <a:r>
              <a:rPr lang="en-US" dirty="0" smtClean="0">
                <a:latin typeface="Tahoma" panose="020B0604030504040204" pitchFamily="34" charset="0"/>
                <a:ea typeface="Calibri" panose="020F0502020204030204" pitchFamily="34" charset="0"/>
                <a:cs typeface="Times New Roman" panose="02020603050405020304" pitchFamily="18" charset="0"/>
              </a:rPr>
              <a:t>mounting:</a:t>
            </a:r>
          </a:p>
          <a:p>
            <a:pPr lvl="1"/>
            <a:r>
              <a:rPr lang="en-US" b="1" dirty="0" smtClean="0"/>
              <a:t>1910.215(d)(1)</a:t>
            </a:r>
            <a:endParaRPr lang="en-US" dirty="0" smtClean="0"/>
          </a:p>
          <a:p>
            <a:pPr lvl="1"/>
            <a:r>
              <a:rPr lang="en-US" dirty="0" smtClean="0"/>
              <a:t>Inspection. Immediately before mounting, all wheels shall be closely inspected and sounded by the user (ring test) to make sure they have not been damaged in transit, storage, or otherwise. The spindle speed of the machine shall be checked before mounting of the wheel to be certain that it does not exceed the maximum operating speed marked on the wheel. Wheels should be tapped gently with a light nonmetallic implement, such as the handle of a screwdriver for light wheels, or a wooden mallet for heavier wheels. If they sound cracked (dead), they shall not be used. This is known as the "Ring Test".</a:t>
            </a:r>
          </a:p>
          <a:p>
            <a:pPr lvl="1"/>
            <a:r>
              <a:rPr lang="en-US" b="1" dirty="0" smtClean="0"/>
              <a:t>1910.215(d)(1)(</a:t>
            </a:r>
            <a:r>
              <a:rPr lang="en-US" b="1" dirty="0" err="1" smtClean="0"/>
              <a:t>i</a:t>
            </a:r>
            <a:r>
              <a:rPr lang="en-US" b="1" dirty="0" smtClean="0"/>
              <a:t>)</a:t>
            </a:r>
            <a:endParaRPr lang="en-US" dirty="0" smtClean="0"/>
          </a:p>
          <a:p>
            <a:pPr lvl="1"/>
            <a:r>
              <a:rPr lang="en-US" dirty="0" smtClean="0"/>
              <a:t>Wheels must be dry and free from sawdust when applying the ring test, otherwise the sound will be deadened. It should also be noted that organic bonded wheels do not emit the same clear metallic ring as do vitrified and silicate wheels.</a:t>
            </a:r>
          </a:p>
          <a:p>
            <a:pPr lvl="1">
              <a:lnSpc>
                <a:spcPct val="115000"/>
              </a:lnSpc>
            </a:pPr>
            <a:endParaRPr lang="en-US" dirty="0">
              <a:latin typeface="Tahoma" panose="020B0604030504040204" pitchFamily="34" charset="0"/>
              <a:ea typeface="Calibri" panose="020F0502020204030204" pitchFamily="34" charset="0"/>
              <a:cs typeface="Times New Roman" panose="02020603050405020304" pitchFamily="18" charset="0"/>
            </a:endParaRPr>
          </a:p>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On right – maximum speed as indicated by manufacturer on abrasive wheel.</a:t>
            </a:r>
            <a:r>
              <a:rPr lang="en-US" dirty="0">
                <a:latin typeface="Tahoma" panose="020B0604030504040204" pitchFamily="34" charset="0"/>
                <a:ea typeface="Calibri" panose="020F0502020204030204" pitchFamily="34" charset="0"/>
              </a:rPr>
              <a:t/>
            </a:r>
            <a:br>
              <a:rPr lang="en-US" dirty="0">
                <a:latin typeface="Tahoma" panose="020B0604030504040204" pitchFamily="34" charset="0"/>
                <a:ea typeface="Calibri" panose="020F0502020204030204" pitchFamily="34" charset="0"/>
              </a:rPr>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215477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ahoma" panose="020B0604030504040204" pitchFamily="34" charset="0"/>
                <a:ea typeface="Calibri" panose="020F0502020204030204" pitchFamily="34" charset="0"/>
                <a:cs typeface="Times New Roman" panose="02020603050405020304" pitchFamily="18" charset="0"/>
              </a:rPr>
              <a:t>Precautions with abrasive wheels and tools: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Allow the abrasive wheel to accelerate to operating speed before beginning grinding or cutting work to prevent disintegration or explosion during start-up.</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spcAft>
                <a:spcPts val="1037"/>
              </a:spcAft>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Do not stand in front of the grinding wheel as it comes up to speed; use eye and/or face protection.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buFont typeface="Arial" panose="020B0604020202020204" pitchFamily="34" charset="0"/>
              <a:buChar char="•"/>
            </a:pPr>
            <a:r>
              <a:rPr lang="en-US" dirty="0">
                <a:latin typeface="Tahoma" panose="020B0604030504040204" pitchFamily="34" charset="0"/>
                <a:ea typeface="Calibri" panose="020F0502020204030204" pitchFamily="34" charset="0"/>
              </a:rPr>
              <a:t>Properly adjust the work rest on grinding tools and use it to support the work and prevent it from being jammed</a:t>
            </a:r>
            <a:r>
              <a:rPr lang="en-US" dirty="0" smtClean="0">
                <a:latin typeface="Tahoma" panose="020B0604030504040204" pitchFamily="34" charset="0"/>
                <a:ea typeface="Calibri" panose="020F0502020204030204" pitchFamily="34" charset="0"/>
              </a:rPr>
              <a:t>. “Work rests shall be kept adjusted closely to the wheel with</a:t>
            </a:r>
            <a:r>
              <a:rPr lang="en-US" baseline="0" dirty="0" smtClean="0">
                <a:latin typeface="Tahoma" panose="020B0604030504040204" pitchFamily="34" charset="0"/>
                <a:ea typeface="Calibri" panose="020F0502020204030204" pitchFamily="34" charset="0"/>
              </a:rPr>
              <a:t> a maximum opening of one-eighth inch” [1910.215(a)(4)].</a:t>
            </a:r>
            <a:endParaRPr lang="en-US" dirty="0">
              <a:latin typeface="Tahoma" panose="020B0604030504040204" pitchFamily="34" charset="0"/>
              <a:ea typeface="Calibri" panose="020F0502020204030204" pitchFamily="34" charset="0"/>
            </a:endParaRPr>
          </a:p>
          <a:p>
            <a:endParaRPr lang="en-US" dirty="0">
              <a:latin typeface="Tahoma" panose="020B0604030504040204" pitchFamily="34" charset="0"/>
              <a:ea typeface="Calibri" panose="020F0502020204030204" pitchFamily="34" charset="0"/>
            </a:endParaRPr>
          </a:p>
          <a:p>
            <a:r>
              <a:rPr lang="en-US" dirty="0">
                <a:latin typeface="Tahoma" panose="020B0604030504040204" pitchFamily="34" charset="0"/>
                <a:ea typeface="Calibri" panose="020F0502020204030204" pitchFamily="34" charset="0"/>
              </a:rPr>
              <a:t>Photo: </a:t>
            </a:r>
            <a:r>
              <a:rPr lang="en-US" dirty="0" smtClean="0">
                <a:latin typeface="Tahoma" panose="020B0604030504040204" pitchFamily="34" charset="0"/>
                <a:ea typeface="Calibri" panose="020F0502020204030204" pitchFamily="34" charset="0"/>
              </a:rPr>
              <a:t>Shows proper </a:t>
            </a:r>
            <a:r>
              <a:rPr lang="en-US" dirty="0">
                <a:latin typeface="Tahoma" panose="020B0604030504040204" pitchFamily="34" charset="0"/>
                <a:ea typeface="Calibri" panose="020F0502020204030204" pitchFamily="34" charset="0"/>
              </a:rPr>
              <a:t>guarding of wheel and correctly adjusted work rest on bench grinder.</a:t>
            </a:r>
            <a:br>
              <a:rPr lang="en-US" dirty="0">
                <a:latin typeface="Tahoma" panose="020B0604030504040204" pitchFamily="34" charset="0"/>
                <a:ea typeface="Calibri" panose="020F0502020204030204" pitchFamily="34" charset="0"/>
              </a:rPr>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3206666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Precautions</a:t>
            </a:r>
            <a:r>
              <a:rPr lang="en-US" baseline="0" dirty="0" smtClean="0"/>
              <a:t> for safe use of pneumatic tools:</a:t>
            </a:r>
          </a:p>
          <a:p>
            <a:pPr marL="177845" indent="-177845">
              <a:buFont typeface="Arial" panose="020B0604020202020204" pitchFamily="34" charset="0"/>
              <a:buChar char="•"/>
            </a:pPr>
            <a:r>
              <a:rPr lang="en-US" dirty="0"/>
              <a:t>Use same precautions with air hose as with electric cords.</a:t>
            </a:r>
          </a:p>
          <a:p>
            <a:pPr marL="652099" lvl="1" indent="-177845">
              <a:buFont typeface="Arial" panose="020B0604020202020204" pitchFamily="34" charset="0"/>
              <a:buChar char="•"/>
            </a:pPr>
            <a:r>
              <a:rPr lang="en-US" sz="1100" dirty="0"/>
              <a:t>Do not use hose to hoist or lower tools.</a:t>
            </a:r>
          </a:p>
          <a:p>
            <a:pPr marL="652099" lvl="1" indent="-177845">
              <a:buFont typeface="Arial" panose="020B0604020202020204" pitchFamily="34" charset="0"/>
              <a:buChar char="•"/>
            </a:pPr>
            <a:r>
              <a:rPr lang="en-US" sz="1100" dirty="0"/>
              <a:t>Do not carry portable tools by the hose.</a:t>
            </a:r>
          </a:p>
          <a:p>
            <a:pPr marL="652099" lvl="1" indent="-177845">
              <a:buFont typeface="Arial" panose="020B0604020202020204" pitchFamily="34" charset="0"/>
              <a:buChar char="•"/>
            </a:pPr>
            <a:r>
              <a:rPr lang="en-US" sz="1100" dirty="0"/>
              <a:t>Do not run hose across walkways and traffic areas.</a:t>
            </a:r>
          </a:p>
          <a:p>
            <a:pPr marL="652099" lvl="1" indent="-177845">
              <a:buFont typeface="Arial" panose="020B0604020202020204" pitchFamily="34" charset="0"/>
              <a:buChar char="•"/>
            </a:pPr>
            <a:r>
              <a:rPr lang="en-US" sz="1100" dirty="0"/>
              <a:t>Keep away from heat, oil, and sharp edges.</a:t>
            </a:r>
          </a:p>
          <a:p>
            <a:pPr marL="177845" indent="-177845">
              <a:buFont typeface="Arial" panose="020B0604020202020204" pitchFamily="34" charset="0"/>
              <a:buChar char="•"/>
            </a:pPr>
            <a:r>
              <a:rPr lang="en-US" dirty="0"/>
              <a:t>Check that the tool is fastened securely to the air hose to prevent them from being disconnected and use a positive locking device as an added safeguard</a:t>
            </a:r>
            <a:r>
              <a:rPr lang="en-US" dirty="0" smtClean="0"/>
              <a:t>.</a:t>
            </a:r>
          </a:p>
          <a:p>
            <a:pPr marL="177845" indent="-177845">
              <a:buFont typeface="Arial" panose="020B0604020202020204" pitchFamily="34" charset="0"/>
              <a:buChar char="•"/>
            </a:pPr>
            <a:endParaRPr lang="en-US" sz="1100" dirty="0" smtClean="0"/>
          </a:p>
          <a:p>
            <a:pPr marL="0" indent="0">
              <a:buFontTx/>
              <a:buNone/>
            </a:pPr>
            <a:r>
              <a:rPr lang="en-US" sz="1100" dirty="0" smtClean="0"/>
              <a:t>Photo: pneumatic</a:t>
            </a:r>
            <a:r>
              <a:rPr lang="en-US" sz="1100" baseline="0" dirty="0" smtClean="0"/>
              <a:t> tool</a:t>
            </a:r>
            <a:endParaRPr lang="en-US" sz="1100"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845570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Precautions</a:t>
            </a:r>
            <a:r>
              <a:rPr lang="en-US" baseline="0" dirty="0" smtClean="0"/>
              <a:t> for safe use of pneumatic tools:</a:t>
            </a:r>
          </a:p>
          <a:p>
            <a:pPr marL="177845" indent="-177845">
              <a:buFont typeface="Arial" panose="020B0604020202020204" pitchFamily="34" charset="0"/>
              <a:buChar char="•"/>
            </a:pPr>
            <a:r>
              <a:rPr lang="en-US" dirty="0"/>
              <a:t>Pneumatic tools that shoot nails, rivets, staples, or similar fasteners must be equipped with a special device to keep fastener from being accidently ejected. </a:t>
            </a:r>
            <a:endParaRPr lang="en-US" sz="1100" dirty="0"/>
          </a:p>
          <a:p>
            <a:pPr marL="177845" indent="-177845">
              <a:buFont typeface="Arial" panose="020B0604020202020204" pitchFamily="34" charset="0"/>
              <a:buChar char="•"/>
            </a:pPr>
            <a:r>
              <a:rPr lang="en-US" dirty="0"/>
              <a:t>Screens must be set up to protect nearby workers from being struck by flying fragments.</a:t>
            </a:r>
            <a:endParaRPr lang="en-US" sz="1100" dirty="0"/>
          </a:p>
          <a:p>
            <a:pPr marL="177845" indent="-177845">
              <a:buFont typeface="Arial" panose="020B0604020202020204" pitchFamily="34" charset="0"/>
              <a:buChar char="•"/>
            </a:pPr>
            <a:r>
              <a:rPr lang="en-US" dirty="0"/>
              <a:t>Do not use compressed air for cleaning off clothing and never point compressed air guns at anyone.</a:t>
            </a:r>
          </a:p>
          <a:p>
            <a:endParaRPr lang="en-US" dirty="0"/>
          </a:p>
          <a:p>
            <a:r>
              <a:rPr lang="en-US" dirty="0"/>
              <a:t>Photos:</a:t>
            </a:r>
          </a:p>
          <a:p>
            <a:r>
              <a:rPr lang="en-US" dirty="0"/>
              <a:t>On left – pneumatic </a:t>
            </a:r>
            <a:r>
              <a:rPr lang="en-US" dirty="0" err="1"/>
              <a:t>nailer</a:t>
            </a:r>
            <a:r>
              <a:rPr lang="en-US" dirty="0"/>
              <a:t> </a:t>
            </a:r>
          </a:p>
          <a:p>
            <a:r>
              <a:rPr lang="en-US" dirty="0"/>
              <a:t>On right – air compressor</a:t>
            </a:r>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2315403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Precautions for safe use of fuel-powered tools:</a:t>
            </a:r>
            <a:endParaRPr lang="en-US" sz="1100" dirty="0"/>
          </a:p>
          <a:p>
            <a:pPr marL="177845" indent="-177845">
              <a:buFont typeface="Arial" panose="020B0604020202020204" pitchFamily="34" charset="0"/>
              <a:buChar char="•"/>
            </a:pPr>
            <a:r>
              <a:rPr lang="en-US" dirty="0"/>
              <a:t>Handle, transport, and store gas or fuel in approved flammable liquid containers only.</a:t>
            </a:r>
            <a:endParaRPr lang="en-US" sz="1100" dirty="0"/>
          </a:p>
          <a:p>
            <a:pPr marL="177845" indent="-177845">
              <a:buFont typeface="Arial" panose="020B0604020202020204" pitchFamily="34" charset="0"/>
              <a:buChar char="•"/>
            </a:pPr>
            <a:r>
              <a:rPr lang="en-US" dirty="0"/>
              <a:t>Shut down the engine and allow it to cool before refilling a fuel-powered tool tank.</a:t>
            </a:r>
            <a:endParaRPr lang="en-US" sz="1100" dirty="0"/>
          </a:p>
          <a:p>
            <a:pPr marL="177845" indent="-177845">
              <a:buFont typeface="Arial" panose="020B0604020202020204" pitchFamily="34" charset="0"/>
              <a:buChar char="•"/>
            </a:pPr>
            <a:r>
              <a:rPr lang="en-US" dirty="0"/>
              <a:t>Provide satisfactory ventilation or appropriate respiratory protection when using these tools inside a closed area.</a:t>
            </a:r>
          </a:p>
          <a:p>
            <a:endParaRPr lang="en-US" dirty="0"/>
          </a:p>
          <a:p>
            <a:r>
              <a:rPr lang="en-US" dirty="0"/>
              <a:t>Photo: </a:t>
            </a:r>
          </a:p>
          <a:p>
            <a:r>
              <a:rPr lang="en-US" dirty="0"/>
              <a:t>On left – </a:t>
            </a:r>
            <a:r>
              <a:rPr lang="en-US" dirty="0" smtClean="0"/>
              <a:t>fuel-powered</a:t>
            </a:r>
            <a:r>
              <a:rPr lang="en-US" baseline="0" dirty="0" smtClean="0"/>
              <a:t> </a:t>
            </a:r>
            <a:r>
              <a:rPr lang="en-US" dirty="0" smtClean="0"/>
              <a:t>blower</a:t>
            </a:r>
            <a:endParaRPr lang="en-US" dirty="0"/>
          </a:p>
          <a:p>
            <a:r>
              <a:rPr lang="en-US" dirty="0"/>
              <a:t>On right – workers may be exposed to toxic gases (carbon monoxide, nitrogen oxides, or diesel exhausts) when operating portable equipment with internal combustion engines in enclosed or confined spaces.</a:t>
            </a:r>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2253951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Precautions</a:t>
            </a:r>
            <a:r>
              <a:rPr lang="en-US" baseline="0" dirty="0" smtClean="0"/>
              <a:t> with powder-actuated tools:</a:t>
            </a:r>
          </a:p>
          <a:p>
            <a:pPr marL="177845" indent="-177845">
              <a:buFont typeface="Arial" panose="020B0604020202020204" pitchFamily="34" charset="0"/>
              <a:buChar char="•"/>
            </a:pPr>
            <a:r>
              <a:rPr lang="en-US" dirty="0"/>
              <a:t>Need to be treated with extreme caution, like a loaded gun</a:t>
            </a:r>
            <a:endParaRPr lang="en-US" sz="1100" dirty="0"/>
          </a:p>
          <a:p>
            <a:pPr marL="177845" indent="-177845">
              <a:buFont typeface="Arial" panose="020B0604020202020204" pitchFamily="34" charset="0"/>
              <a:buChar char="•"/>
            </a:pPr>
            <a:r>
              <a:rPr lang="en-US" dirty="0"/>
              <a:t>Must be </a:t>
            </a:r>
            <a:r>
              <a:rPr lang="en-US"/>
              <a:t>trained </a:t>
            </a:r>
            <a:r>
              <a:rPr lang="en-US" smtClean="0"/>
              <a:t>Wear </a:t>
            </a:r>
            <a:r>
              <a:rPr lang="en-US" dirty="0"/>
              <a:t>suitable ear, eye, and face protection. </a:t>
            </a:r>
            <a:endParaRPr lang="en-US" dirty="0" smtClean="0"/>
          </a:p>
          <a:p>
            <a:pPr marL="0" indent="0">
              <a:buFontTx/>
              <a:buNone/>
            </a:pPr>
            <a:endParaRPr lang="en-US" sz="1100" dirty="0" smtClean="0"/>
          </a:p>
          <a:p>
            <a:pPr marL="0" indent="0">
              <a:buFontTx/>
              <a:buNone/>
            </a:pPr>
            <a:r>
              <a:rPr lang="en-US" sz="1100" dirty="0" smtClean="0"/>
              <a:t>Photo: powder-actuated nail gun, nails,</a:t>
            </a:r>
            <a:r>
              <a:rPr lang="en-US" sz="1100" baseline="0" dirty="0" smtClean="0"/>
              <a:t> and powder</a:t>
            </a:r>
            <a:endParaRPr lang="en-US" sz="1100" dirty="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371959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Precautions</a:t>
            </a:r>
            <a:r>
              <a:rPr lang="en-US" baseline="0" dirty="0" smtClean="0"/>
              <a:t> with powder-actuated tools:</a:t>
            </a:r>
          </a:p>
          <a:p>
            <a:pPr marL="177845" indent="-177845">
              <a:buFont typeface="Arial" panose="020B0604020202020204" pitchFamily="34" charset="0"/>
              <a:buChar char="•"/>
            </a:pPr>
            <a:r>
              <a:rPr lang="en-US" dirty="0"/>
              <a:t>Select either a high-velocity or low-velocity powder level that is appropriate for the tool and task without applying excessive force.</a:t>
            </a:r>
            <a:endParaRPr lang="en-US" sz="1100" dirty="0"/>
          </a:p>
          <a:p>
            <a:pPr marL="177845" indent="-177845">
              <a:buFont typeface="Arial" panose="020B0604020202020204" pitchFamily="34" charset="0"/>
              <a:buChar char="•"/>
            </a:pPr>
            <a:r>
              <a:rPr lang="en-US" dirty="0"/>
              <a:t>Test the tool each day before loading to ensure the safety devices are working properly.</a:t>
            </a:r>
            <a:endParaRPr lang="en-US" sz="1100" dirty="0"/>
          </a:p>
          <a:p>
            <a:pPr marL="177845" indent="-177845">
              <a:buFont typeface="Arial" panose="020B0604020202020204" pitchFamily="34" charset="0"/>
              <a:buChar char="•"/>
            </a:pPr>
            <a:r>
              <a:rPr lang="en-US" dirty="0"/>
              <a:t>Inspect tool before each use to make sure that it is clean, the moving parts operate freely, the barrel is free from obstructions, and the proper shield, guard, and attachments are in place.</a:t>
            </a:r>
            <a:endParaRPr lang="en-US" sz="1100" dirty="0"/>
          </a:p>
          <a:p>
            <a:pPr marL="177845" indent="-177845">
              <a:buFont typeface="Arial" panose="020B0604020202020204" pitchFamily="34" charset="0"/>
              <a:buChar char="•"/>
            </a:pPr>
            <a:r>
              <a:rPr lang="en-US" dirty="0" smtClean="0"/>
              <a:t>Immediately </a:t>
            </a:r>
            <a:r>
              <a:rPr lang="en-US" dirty="0"/>
              <a:t>remove from service any defective tool and do not use until properly repaired</a:t>
            </a:r>
            <a:r>
              <a:rPr lang="en-US" dirty="0" smtClean="0"/>
              <a:t>.</a:t>
            </a:r>
          </a:p>
          <a:p>
            <a:pPr marL="0" indent="0">
              <a:buFontTx/>
              <a:buNone/>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Photo: powder-actuated tool</a:t>
            </a:r>
          </a:p>
          <a:p>
            <a:pPr marL="0" indent="0">
              <a:buFontTx/>
              <a:buNone/>
            </a:pPr>
            <a:endParaRPr lang="en-US" sz="1100"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3902976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Precautions</a:t>
            </a:r>
            <a:r>
              <a:rPr lang="en-US" baseline="0" dirty="0" smtClean="0"/>
              <a:t> with powder-actuated tools:</a:t>
            </a:r>
            <a:endParaRPr lang="en-US" sz="1100" dirty="0"/>
          </a:p>
          <a:p>
            <a:pPr marL="177845" indent="-177845">
              <a:buFont typeface="Arial" panose="020B0604020202020204" pitchFamily="34" charset="0"/>
              <a:buChar char="•"/>
            </a:pPr>
            <a:r>
              <a:rPr lang="en-US" dirty="0"/>
              <a:t>Do not load tools until just prior to use. </a:t>
            </a:r>
            <a:endParaRPr lang="en-US" sz="1100" dirty="0"/>
          </a:p>
          <a:p>
            <a:pPr marL="177845" indent="-177845">
              <a:buFont typeface="Arial" panose="020B0604020202020204" pitchFamily="34" charset="0"/>
              <a:buChar char="•"/>
            </a:pPr>
            <a:r>
              <a:rPr lang="en-US" dirty="0"/>
              <a:t>Never point the tool (loaded or empty) at any employee.</a:t>
            </a:r>
            <a:endParaRPr lang="en-US" sz="1100" dirty="0"/>
          </a:p>
          <a:p>
            <a:pPr marL="177845" indent="-177845">
              <a:buFont typeface="Arial" panose="020B0604020202020204" pitchFamily="34" charset="0"/>
              <a:buChar char="•"/>
            </a:pPr>
            <a:r>
              <a:rPr lang="en-US" dirty="0"/>
              <a:t>Keep hands clear of the open barrel end.</a:t>
            </a:r>
            <a:endParaRPr lang="en-US" sz="1100" dirty="0"/>
          </a:p>
          <a:p>
            <a:pPr marL="177845" indent="-177845">
              <a:buFont typeface="Arial" panose="020B0604020202020204" pitchFamily="34" charset="0"/>
              <a:buChar char="•"/>
            </a:pPr>
            <a:r>
              <a:rPr lang="en-US" dirty="0"/>
              <a:t>Never leave loaded tools unattended.</a:t>
            </a:r>
            <a:endParaRPr lang="en-US" sz="1100" dirty="0"/>
          </a:p>
          <a:p>
            <a:pPr marL="177845" indent="-177845">
              <a:buFont typeface="Arial" panose="020B0604020202020204" pitchFamily="34" charset="0"/>
              <a:buChar char="•"/>
            </a:pPr>
            <a:r>
              <a:rPr lang="en-US" dirty="0"/>
              <a:t>Do not drive fasteners into very hard or brittle materials; and, avoid driving into easily penetrated materials unless they are backed by an impenetrable backing.</a:t>
            </a:r>
            <a:endParaRPr lang="en-US" sz="1100" dirty="0"/>
          </a:p>
          <a:p>
            <a:pPr marL="177845" indent="-177845">
              <a:buFont typeface="Arial" panose="020B0604020202020204" pitchFamily="34" charset="0"/>
              <a:buChar char="•"/>
            </a:pPr>
            <a:r>
              <a:rPr lang="en-US" dirty="0"/>
              <a:t>Do not drive fastener into a </a:t>
            </a:r>
            <a:r>
              <a:rPr lang="en-US" dirty="0" err="1"/>
              <a:t>spalled</a:t>
            </a:r>
            <a:r>
              <a:rPr lang="en-US" dirty="0"/>
              <a:t> area.</a:t>
            </a:r>
            <a:endParaRPr lang="en-US" sz="1100" dirty="0"/>
          </a:p>
          <a:p>
            <a:pPr marL="177845" indent="-177845">
              <a:buFont typeface="Arial" panose="020B0604020202020204" pitchFamily="34" charset="0"/>
              <a:buChar char="•"/>
            </a:pPr>
            <a:r>
              <a:rPr lang="en-US" dirty="0"/>
              <a:t>Do not use tools in an explosive or flammable atmosphere.</a:t>
            </a:r>
            <a:endParaRPr lang="en-US" sz="1100" dirty="0"/>
          </a:p>
          <a:p>
            <a:pPr marL="177845" indent="-177845">
              <a:buFont typeface="Arial" panose="020B0604020202020204" pitchFamily="34" charset="0"/>
              <a:buChar char="•"/>
            </a:pPr>
            <a:r>
              <a:rPr lang="en-US" dirty="0"/>
              <a:t>Use manufacturer-recommended correct shield, guard, or attachment on tools.</a:t>
            </a:r>
            <a:endParaRPr lang="en-US" sz="1100" dirty="0"/>
          </a:p>
          <a:p>
            <a:pPr marL="177845" indent="-177845">
              <a:buFont typeface="Arial" panose="020B0604020202020204" pitchFamily="34" charset="0"/>
              <a:buChar char="•"/>
            </a:pPr>
            <a:r>
              <a:rPr lang="en-US" dirty="0"/>
              <a:t>Store tool unloaded and in a locked box.</a:t>
            </a:r>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2820231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57380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altLang="en-US" dirty="0" smtClean="0"/>
              <a:t>Hand and power tools are a part of our everyday lives. These tools help us to perform tasks that otherwise would be difficult or impossible. However, even  simple tools can be hazardous, and have the potential for causing severe injuries when used or maintained improperly. Special attention toward hand and power tool safety is necessary in order to reduce or eliminate these hazards.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413495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52046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27797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111837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1872045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535083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3217301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2623028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2308218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193462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successful completion of the topic, participants</a:t>
            </a:r>
            <a:r>
              <a:rPr lang="en-US" baseline="0" dirty="0" smtClean="0"/>
              <a:t> will be able to</a:t>
            </a:r>
            <a:r>
              <a:rPr lang="en-US" dirty="0" smtClean="0"/>
              <a:t>:</a:t>
            </a:r>
          </a:p>
          <a:p>
            <a:pPr marL="237127" indent="-237127">
              <a:buFont typeface="+mj-lt"/>
              <a:buAutoNum type="arabicPeriod"/>
            </a:pPr>
            <a:r>
              <a:rPr lang="en-US" dirty="0" smtClean="0"/>
              <a:t>Identify various types of tools commonly used at construction worksites.</a:t>
            </a:r>
          </a:p>
          <a:p>
            <a:pPr marL="237127" indent="-237127">
              <a:buFont typeface="+mj-lt"/>
              <a:buAutoNum type="arabicPeriod"/>
            </a:pPr>
            <a:r>
              <a:rPr lang="en-US" dirty="0" smtClean="0"/>
              <a:t>Describe types of hazards associated with the use of tools.</a:t>
            </a:r>
          </a:p>
          <a:p>
            <a:pPr marL="237127" indent="-237127">
              <a:buFont typeface="+mj-lt"/>
              <a:buAutoNum type="arabicPeriod"/>
            </a:pPr>
            <a:r>
              <a:rPr lang="en-US" dirty="0" smtClean="0"/>
              <a:t>Describe guarding requirements for various types of tools.</a:t>
            </a:r>
          </a:p>
          <a:p>
            <a:pPr marL="237127" indent="-237127">
              <a:buFont typeface="+mj-lt"/>
              <a:buAutoNum type="arabicPeriod"/>
            </a:pPr>
            <a:r>
              <a:rPr lang="en-US" dirty="0" smtClean="0"/>
              <a:t>Describe safe operation methods while working with various types of tools.</a:t>
            </a:r>
          </a:p>
          <a:p>
            <a:pPr marL="237127" indent="-237127">
              <a:buFont typeface="+mj-lt"/>
              <a:buAutoNum type="arabicPeriod"/>
            </a:pPr>
            <a:r>
              <a:rPr lang="en-US" dirty="0" smtClean="0"/>
              <a:t>Recognize employer requirements to protect workers from tool hazards.</a:t>
            </a:r>
          </a:p>
          <a:p>
            <a:pPr marL="237127" indent="-23712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139393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a:t>
            </a:r>
          </a:p>
          <a:p>
            <a:pPr marL="237127" indent="-237127">
              <a:buFont typeface="+mj-lt"/>
              <a:buAutoNum type="arabicPeriod"/>
            </a:pPr>
            <a:r>
              <a:rPr lang="en-US" baseline="0" dirty="0" smtClean="0"/>
              <a:t>Wrenches</a:t>
            </a:r>
          </a:p>
          <a:p>
            <a:pPr marL="237127" indent="-237127">
              <a:buFont typeface="+mj-lt"/>
              <a:buAutoNum type="arabicPeriod"/>
            </a:pPr>
            <a:r>
              <a:rPr lang="en-US" baseline="0" dirty="0" smtClean="0"/>
              <a:t>Impact tools – drift pins, wedges, chisels</a:t>
            </a:r>
          </a:p>
          <a:p>
            <a:pPr marL="237127" indent="-237127">
              <a:buFont typeface="+mj-lt"/>
              <a:buAutoNum type="arabicPeriod"/>
            </a:pPr>
            <a:r>
              <a:rPr lang="en-US" baseline="0" dirty="0" smtClean="0"/>
              <a:t>Hammers</a:t>
            </a:r>
          </a:p>
          <a:p>
            <a:pPr marL="237127" indent="-237127">
              <a:buFont typeface="+mj-lt"/>
              <a:buAutoNum type="arabicPeriod"/>
            </a:pPr>
            <a:r>
              <a:rPr lang="en-US" baseline="0" dirty="0" smtClean="0"/>
              <a:t>Screw drivers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338274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a:t>
            </a:r>
          </a:p>
          <a:p>
            <a:pPr marL="237127" indent="-237127">
              <a:buFont typeface="+mj-lt"/>
              <a:buAutoNum type="arabicPeriod"/>
            </a:pPr>
            <a:r>
              <a:rPr lang="en-US" baseline="0" dirty="0" smtClean="0"/>
              <a:t>Electrical – cord or battery provides electrical power; Examples: drills, saws, grinders</a:t>
            </a:r>
          </a:p>
          <a:p>
            <a:pPr marL="237127" indent="-237127">
              <a:buFont typeface="+mj-lt"/>
              <a:buAutoNum type="arabicPeriod"/>
            </a:pPr>
            <a:r>
              <a:rPr lang="en-US" baseline="0" dirty="0" smtClean="0"/>
              <a:t>Pneumatic – powered by compressed air; Examples: chippers, drills, hammers, and sanders</a:t>
            </a:r>
          </a:p>
          <a:p>
            <a:pPr marL="237127" indent="-237127">
              <a:buFont typeface="+mj-lt"/>
              <a:buAutoNum type="arabicPeriod"/>
            </a:pPr>
            <a:r>
              <a:rPr lang="en-US" baseline="0" dirty="0" smtClean="0"/>
              <a:t>Liquid fuel – powered by fuel, usually gasoline; Examples: chainsaw, weed-eater, drills, blowers, </a:t>
            </a:r>
            <a:r>
              <a:rPr lang="en-US" baseline="0" dirty="0" err="1" smtClean="0"/>
              <a:t>edgers</a:t>
            </a:r>
            <a:r>
              <a:rPr lang="en-US" baseline="0" dirty="0" smtClean="0"/>
              <a:t>, and augers</a:t>
            </a:r>
          </a:p>
          <a:p>
            <a:pPr marL="237127" indent="-237127">
              <a:buFont typeface="+mj-lt"/>
              <a:buAutoNum type="arabicPeriod"/>
            </a:pPr>
            <a:r>
              <a:rPr lang="en-US" baseline="0" dirty="0" smtClean="0"/>
              <a:t>Hydraulic – fluid provides medium for power transfer; Example: hydraulic jacks</a:t>
            </a:r>
          </a:p>
          <a:p>
            <a:pPr marL="237127" indent="-237127">
              <a:buFont typeface="+mj-lt"/>
              <a:buAutoNum type="arabicPeriod"/>
            </a:pPr>
            <a:r>
              <a:rPr lang="en-US" baseline="0" dirty="0" smtClean="0"/>
              <a:t>Powder-actuated – operates like a loaded gun; Example: </a:t>
            </a:r>
            <a:r>
              <a:rPr lang="en-US" baseline="0" dirty="0" err="1" smtClean="0"/>
              <a:t>nailer</a:t>
            </a:r>
            <a:r>
              <a:rPr lang="en-US" baseline="0" dirty="0" smtClean="0"/>
              <a:t>, riveter, framing tool, and other fastener tools</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89622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Hazards:</a:t>
            </a:r>
          </a:p>
          <a:p>
            <a:pPr marL="177845" indent="-177845">
              <a:buFont typeface="Arial" panose="020B0604020202020204" pitchFamily="34" charset="0"/>
              <a:buChar char="•"/>
            </a:pPr>
            <a:r>
              <a:rPr lang="en-US" dirty="0" smtClean="0"/>
              <a:t>Struck-by due to flying, falling, impact, or abrasive objects</a:t>
            </a:r>
          </a:p>
          <a:p>
            <a:pPr marL="177845" indent="-177845">
              <a:buFont typeface="Arial" panose="020B0604020202020204" pitchFamily="34" charset="0"/>
              <a:buChar char="•"/>
            </a:pPr>
            <a:r>
              <a:rPr lang="en-US" dirty="0" smtClean="0"/>
              <a:t>Electrical shock or electrocution</a:t>
            </a:r>
          </a:p>
          <a:p>
            <a:pPr marL="177845" indent="-177845">
              <a:buFont typeface="Arial" panose="020B0604020202020204" pitchFamily="34" charset="0"/>
              <a:buChar char="•"/>
            </a:pPr>
            <a:r>
              <a:rPr lang="en-US" dirty="0" smtClean="0"/>
              <a:t>Caught-in</a:t>
            </a:r>
            <a:r>
              <a:rPr lang="en-US" baseline="0" dirty="0" smtClean="0"/>
              <a:t> hazards with tools that have moving parts</a:t>
            </a:r>
          </a:p>
          <a:p>
            <a:pPr marL="177845" indent="-177845">
              <a:buFont typeface="Arial" panose="020B0604020202020204" pitchFamily="34" charset="0"/>
              <a:buChar char="•"/>
            </a:pPr>
            <a:endParaRPr lang="en-US" baseline="0" dirty="0" smtClean="0"/>
          </a:p>
          <a:p>
            <a:r>
              <a:rPr lang="en-US" dirty="0" smtClean="0"/>
              <a:t>Photos:</a:t>
            </a:r>
          </a:p>
          <a:p>
            <a:pPr defTabSz="948507">
              <a:defRPr/>
            </a:pPr>
            <a:r>
              <a:rPr lang="en-US" dirty="0" smtClean="0"/>
              <a:t>Top right - shows entrance wound and thermal burns a worker received when he was shocked by an overheated tool that he was holding.</a:t>
            </a:r>
          </a:p>
          <a:p>
            <a:pPr defTabSz="948507">
              <a:defRPr/>
            </a:pPr>
            <a:r>
              <a:rPr lang="en-US" dirty="0" smtClean="0"/>
              <a:t>Bottom</a:t>
            </a:r>
            <a:r>
              <a:rPr lang="en-US" baseline="0" dirty="0" smtClean="0"/>
              <a:t> left – shows hazardous situation that could occur when using powder-actuated tools to drive fasteners into materials. If material is easily penetrated, the worker on the other side of the wall is at risk of being struck by flying objects.</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100196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Hazards:</a:t>
            </a:r>
          </a:p>
          <a:p>
            <a:pPr marL="177845" indent="-177845" defTabSz="948507">
              <a:buFont typeface="Arial" panose="020B0604020202020204" pitchFamily="34" charset="0"/>
              <a:buChar char="•"/>
              <a:defRPr/>
            </a:pPr>
            <a:r>
              <a:rPr lang="en-US" baseline="0" dirty="0" smtClean="0"/>
              <a:t>Exposure to harmful dusts, fumes, mists, vapors, or gases</a:t>
            </a:r>
          </a:p>
          <a:p>
            <a:pPr marL="177845" indent="-177845" defTabSz="948507">
              <a:buFont typeface="Arial" panose="020B0604020202020204" pitchFamily="34" charset="0"/>
              <a:buChar char="•"/>
              <a:defRPr/>
            </a:pPr>
            <a:r>
              <a:rPr lang="en-US" dirty="0" smtClean="0"/>
              <a:t>Trips and slips –</a:t>
            </a:r>
            <a:r>
              <a:rPr lang="en-US" baseline="0" dirty="0" smtClean="0"/>
              <a:t> housekeeping issues, cords and hoses, tools left lying around, etc.</a:t>
            </a:r>
          </a:p>
          <a:p>
            <a:pPr marL="177845" indent="-177845">
              <a:buFont typeface="Arial" panose="020B0604020202020204" pitchFamily="34" charset="0"/>
              <a:buChar char="•"/>
            </a:pPr>
            <a:r>
              <a:rPr lang="en-US" baseline="0" dirty="0" smtClean="0"/>
              <a:t>Contact with sharp edges or protruding objects that cause cuts, punctures, or contusions</a:t>
            </a:r>
          </a:p>
          <a:p>
            <a:endParaRPr lang="en-US" dirty="0" smtClean="0"/>
          </a:p>
          <a:p>
            <a:r>
              <a:rPr lang="en-US" dirty="0" smtClean="0"/>
              <a:t>Photos:</a:t>
            </a:r>
          </a:p>
          <a:p>
            <a:r>
              <a:rPr lang="en-US" dirty="0" smtClean="0"/>
              <a:t>On</a:t>
            </a:r>
            <a:r>
              <a:rPr lang="en-US" baseline="0" dirty="0" smtClean="0"/>
              <a:t> left – worker cutting through cinder block is exposed to silica dust.</a:t>
            </a:r>
          </a:p>
          <a:p>
            <a:r>
              <a:rPr lang="en-US" baseline="0" dirty="0" smtClean="0"/>
              <a:t>On right – worker using chainsaw is potentially exposed to the sharp edges of the cutting chain; additional hazards include flying particles and noise.</a:t>
            </a: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91043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 to hazards occur</a:t>
            </a:r>
            <a:r>
              <a:rPr lang="en-US" baseline="0" dirty="0" smtClean="0"/>
              <a:t> when a worker</a:t>
            </a:r>
            <a:r>
              <a:rPr lang="en-US" dirty="0" smtClean="0"/>
              <a:t>:</a:t>
            </a:r>
          </a:p>
          <a:p>
            <a:pPr marL="177845" indent="-177845">
              <a:buFont typeface="Arial" panose="020B0604020202020204" pitchFamily="34" charset="0"/>
              <a:buChar char="•"/>
            </a:pPr>
            <a:r>
              <a:rPr lang="en-US" dirty="0" smtClean="0"/>
              <a:t>Uses the wrong</a:t>
            </a:r>
            <a:r>
              <a:rPr lang="en-US" baseline="0" dirty="0" smtClean="0"/>
              <a:t> tool for the job.</a:t>
            </a:r>
          </a:p>
          <a:p>
            <a:pPr marL="177845" indent="-177845">
              <a:buFont typeface="Arial" panose="020B0604020202020204" pitchFamily="34" charset="0"/>
              <a:buChar char="•"/>
            </a:pPr>
            <a:r>
              <a:rPr lang="en-US" baseline="0" dirty="0" smtClean="0"/>
              <a:t>Uses a tool the wrong way.</a:t>
            </a:r>
          </a:p>
          <a:p>
            <a:endParaRPr lang="en-US" baseline="0" dirty="0" smtClean="0"/>
          </a:p>
          <a:p>
            <a:r>
              <a:rPr lang="en-US" baseline="0" dirty="0" smtClean="0"/>
              <a:t>Photos:</a:t>
            </a:r>
          </a:p>
          <a:p>
            <a:r>
              <a:rPr lang="en-US" baseline="0" dirty="0" smtClean="0"/>
              <a:t>Worker is using a screwdriver as a pry bar, a task for which it was not designed.</a:t>
            </a:r>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167921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chemeClr val="tx2">
              <a:lumMod val="60000"/>
              <a:lumOff val="40000"/>
            </a:schemeClr>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330841"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Tools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Tools – Hand and Power</a:t>
            </a:r>
            <a:endParaRPr lang="en-US" dirty="0"/>
          </a:p>
        </p:txBody>
      </p:sp>
      <p:sp>
        <p:nvSpPr>
          <p:cNvPr id="3" name="Subtitle 2"/>
          <p:cNvSpPr>
            <a:spLocks noGrp="1"/>
          </p:cNvSpPr>
          <p:nvPr>
            <p:ph type="subTitle" idx="1"/>
          </p:nvPr>
        </p:nvSpPr>
        <p:spPr/>
        <p:txBody>
          <a:bodyPr/>
          <a:lstStyle/>
          <a:p>
            <a:r>
              <a:rPr lang="en-US" dirty="0" smtClean="0"/>
              <a:t>10-Hour Construction Outreach</a:t>
            </a:r>
            <a:endParaRPr lang="en-US" dirty="0"/>
          </a:p>
        </p:txBody>
      </p:sp>
    </p:spTree>
    <p:extLst>
      <p:ext uri="{BB962C8B-B14F-4D97-AF65-F5344CB8AC3E}">
        <p14:creationId xmlns:p14="http://schemas.microsoft.com/office/powerpoint/2010/main" val="340629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and Power Tool Hazards</a:t>
            </a:r>
            <a:endParaRPr lang="en-US" dirty="0"/>
          </a:p>
        </p:txBody>
      </p:sp>
      <p:sp>
        <p:nvSpPr>
          <p:cNvPr id="3" name="Content Placeholder 2"/>
          <p:cNvSpPr>
            <a:spLocks noGrp="1"/>
          </p:cNvSpPr>
          <p:nvPr>
            <p:ph idx="1"/>
          </p:nvPr>
        </p:nvSpPr>
        <p:spPr>
          <a:xfrm>
            <a:off x="990600" y="1428065"/>
            <a:ext cx="7239000" cy="2686736"/>
          </a:xfrm>
        </p:spPr>
        <p:txBody>
          <a:bodyPr/>
          <a:lstStyle/>
          <a:p>
            <a:pPr lvl="1"/>
            <a:r>
              <a:rPr lang="en-US" dirty="0" smtClean="0"/>
              <a:t>Damaged or broken tools</a:t>
            </a:r>
          </a:p>
          <a:p>
            <a:pPr lvl="1"/>
            <a:r>
              <a:rPr lang="en-US" dirty="0"/>
              <a:t>D</a:t>
            </a:r>
            <a:r>
              <a:rPr lang="en-US" dirty="0" smtClean="0"/>
              <a:t>ull tools</a:t>
            </a:r>
          </a:p>
        </p:txBody>
      </p:sp>
      <p:pic>
        <p:nvPicPr>
          <p:cNvPr id="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134604"/>
            <a:ext cx="2730608" cy="25330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90600" y="5667620"/>
            <a:ext cx="1727861" cy="215444"/>
          </a:xfrm>
          <a:prstGeom prst="rect">
            <a:avLst/>
          </a:prstGeom>
          <a:noFill/>
        </p:spPr>
        <p:txBody>
          <a:bodyPr wrap="square" rtlCol="0">
            <a:spAutoFit/>
          </a:bodyPr>
          <a:lstStyle/>
          <a:p>
            <a:r>
              <a:rPr lang="en-US" sz="800" dirty="0" smtClean="0"/>
              <a:t>Source: OSHA</a:t>
            </a:r>
            <a:endParaRPr lang="en-US" sz="800"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752" t="59040" r="54806" b="10012"/>
          <a:stretch/>
        </p:blipFill>
        <p:spPr>
          <a:xfrm>
            <a:off x="4114800" y="3884895"/>
            <a:ext cx="4419600" cy="1741055"/>
          </a:xfrm>
          <a:prstGeom prst="rect">
            <a:avLst/>
          </a:prstGeom>
          <a:ln>
            <a:solidFill>
              <a:schemeClr val="tx1"/>
            </a:solidFill>
          </a:ln>
        </p:spPr>
      </p:pic>
      <p:sp>
        <p:nvSpPr>
          <p:cNvPr id="11" name="TextBox 10"/>
          <p:cNvSpPr txBox="1"/>
          <p:nvPr/>
        </p:nvSpPr>
        <p:spPr>
          <a:xfrm>
            <a:off x="6859091" y="5632319"/>
            <a:ext cx="1727861" cy="215444"/>
          </a:xfrm>
          <a:prstGeom prst="rect">
            <a:avLst/>
          </a:prstGeom>
          <a:noFill/>
        </p:spPr>
        <p:txBody>
          <a:bodyPr wrap="square" rtlCol="0">
            <a:spAutoFit/>
          </a:bodyPr>
          <a:lstStyle/>
          <a:p>
            <a:pPr algn="r"/>
            <a:r>
              <a:rPr lang="en-US" sz="800" dirty="0" smtClean="0"/>
              <a:t>Source: TEEX Harwood</a:t>
            </a:r>
            <a:endParaRPr lang="en-US" sz="800" dirty="0"/>
          </a:p>
        </p:txBody>
      </p:sp>
    </p:spTree>
    <p:extLst>
      <p:ext uri="{BB962C8B-B14F-4D97-AF65-F5344CB8AC3E}">
        <p14:creationId xmlns:p14="http://schemas.microsoft.com/office/powerpoint/2010/main" val="673219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and Power Tool Hazards</a:t>
            </a:r>
            <a:endParaRPr lang="en-US" dirty="0"/>
          </a:p>
        </p:txBody>
      </p:sp>
      <p:sp>
        <p:nvSpPr>
          <p:cNvPr id="3" name="Content Placeholder 2"/>
          <p:cNvSpPr>
            <a:spLocks noGrp="1"/>
          </p:cNvSpPr>
          <p:nvPr>
            <p:ph idx="1"/>
          </p:nvPr>
        </p:nvSpPr>
        <p:spPr>
          <a:xfrm>
            <a:off x="457200" y="1087070"/>
            <a:ext cx="8229600" cy="3048000"/>
          </a:xfrm>
        </p:spPr>
        <p:txBody>
          <a:bodyPr/>
          <a:lstStyle/>
          <a:p>
            <a:pPr lvl="1"/>
            <a:r>
              <a:rPr lang="en-US" dirty="0" smtClean="0"/>
              <a:t>Spark-producing tools near flammable sources</a:t>
            </a:r>
          </a:p>
          <a:p>
            <a:pPr lvl="1"/>
            <a:r>
              <a:rPr lang="en-US" dirty="0" smtClean="0"/>
              <a:t>Tools not properly guarded</a:t>
            </a:r>
          </a:p>
          <a:p>
            <a:pPr lvl="1"/>
            <a:r>
              <a:rPr lang="en-US" dirty="0" smtClean="0"/>
              <a:t>Tools not properly grounded</a:t>
            </a:r>
          </a:p>
          <a:p>
            <a:pPr lvl="1"/>
            <a:r>
              <a:rPr lang="en-US" dirty="0" smtClean="0"/>
              <a:t>Inadequate PPE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333" r="12000"/>
          <a:stretch/>
        </p:blipFill>
        <p:spPr>
          <a:xfrm>
            <a:off x="757792" y="3754201"/>
            <a:ext cx="2133600" cy="2143125"/>
          </a:xfrm>
          <a:prstGeom prst="rect">
            <a:avLst/>
          </a:prstGeom>
          <a:ln>
            <a:solidFill>
              <a:schemeClr val="tx1"/>
            </a:solidFill>
          </a:ln>
        </p:spPr>
      </p:pic>
      <p:sp>
        <p:nvSpPr>
          <p:cNvPr id="8" name="TextBox 7"/>
          <p:cNvSpPr txBox="1"/>
          <p:nvPr/>
        </p:nvSpPr>
        <p:spPr>
          <a:xfrm>
            <a:off x="6690004" y="5872687"/>
            <a:ext cx="1727861" cy="215444"/>
          </a:xfrm>
          <a:prstGeom prst="rect">
            <a:avLst/>
          </a:prstGeom>
          <a:noFill/>
        </p:spPr>
        <p:txBody>
          <a:bodyPr wrap="square" rtlCol="0">
            <a:spAutoFit/>
          </a:bodyPr>
          <a:lstStyle/>
          <a:p>
            <a:pPr algn="r"/>
            <a:r>
              <a:rPr lang="en-US" sz="800" dirty="0" smtClean="0"/>
              <a:t>Source: OSHA</a:t>
            </a:r>
            <a:endParaRPr lang="en-US" sz="800" dirty="0"/>
          </a:p>
        </p:txBody>
      </p:sp>
      <p:sp>
        <p:nvSpPr>
          <p:cNvPr id="9" name="TextBox 8"/>
          <p:cNvSpPr txBox="1"/>
          <p:nvPr/>
        </p:nvSpPr>
        <p:spPr>
          <a:xfrm>
            <a:off x="683701" y="5872687"/>
            <a:ext cx="1727861" cy="215444"/>
          </a:xfrm>
          <a:prstGeom prst="rect">
            <a:avLst/>
          </a:prstGeom>
          <a:noFill/>
        </p:spPr>
        <p:txBody>
          <a:bodyPr wrap="square" rtlCol="0">
            <a:spAutoFit/>
          </a:bodyPr>
          <a:lstStyle/>
          <a:p>
            <a:r>
              <a:rPr lang="en-US" sz="800" dirty="0" smtClean="0"/>
              <a:t>Source: OSHA</a:t>
            </a:r>
            <a:endParaRPr lang="en-US" sz="800"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430" r="25250" b="39060"/>
          <a:stretch/>
        </p:blipFill>
        <p:spPr>
          <a:xfrm>
            <a:off x="5981825" y="3357658"/>
            <a:ext cx="2361949" cy="2544526"/>
          </a:xfrm>
          <a:prstGeom prst="rect">
            <a:avLst/>
          </a:prstGeom>
          <a:ln>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261" y="4172315"/>
            <a:ext cx="2695329" cy="1725011"/>
          </a:xfrm>
          <a:prstGeom prst="rect">
            <a:avLst/>
          </a:prstGeom>
          <a:ln>
            <a:solidFill>
              <a:schemeClr val="tx1"/>
            </a:solidFill>
          </a:ln>
        </p:spPr>
      </p:pic>
      <p:sp>
        <p:nvSpPr>
          <p:cNvPr id="12" name="TextBox 11"/>
          <p:cNvSpPr txBox="1"/>
          <p:nvPr/>
        </p:nvSpPr>
        <p:spPr>
          <a:xfrm>
            <a:off x="3535459" y="5897326"/>
            <a:ext cx="1727861" cy="215444"/>
          </a:xfrm>
          <a:prstGeom prst="rect">
            <a:avLst/>
          </a:prstGeom>
          <a:noFill/>
        </p:spPr>
        <p:txBody>
          <a:bodyPr wrap="square" rtlCol="0">
            <a:spAutoFit/>
          </a:bodyPr>
          <a:lstStyle/>
          <a:p>
            <a:pPr algn="ctr"/>
            <a:r>
              <a:rPr lang="en-US" sz="800" dirty="0" smtClean="0"/>
              <a:t>Source: TEEX Harwood</a:t>
            </a:r>
            <a:endParaRPr lang="en-US" sz="800" dirty="0"/>
          </a:p>
        </p:txBody>
      </p:sp>
    </p:spTree>
    <p:extLst>
      <p:ext uri="{BB962C8B-B14F-4D97-AF65-F5344CB8AC3E}">
        <p14:creationId xmlns:p14="http://schemas.microsoft.com/office/powerpoint/2010/main" val="1263392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Guarding</a:t>
            </a:r>
            <a:endParaRPr lang="en-US" dirty="0"/>
          </a:p>
        </p:txBody>
      </p:sp>
      <p:sp>
        <p:nvSpPr>
          <p:cNvPr id="11" name="TextBox 10"/>
          <p:cNvSpPr txBox="1"/>
          <p:nvPr/>
        </p:nvSpPr>
        <p:spPr>
          <a:xfrm>
            <a:off x="3708069" y="5974172"/>
            <a:ext cx="1727861"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17" y="3191014"/>
            <a:ext cx="3964482" cy="2775137"/>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384" y="3218065"/>
            <a:ext cx="3680157" cy="2760118"/>
          </a:xfrm>
          <a:prstGeom prst="rect">
            <a:avLst/>
          </a:prstGeom>
          <a:ln>
            <a:solidFill>
              <a:schemeClr val="tx1"/>
            </a:solidFill>
          </a:ln>
        </p:spPr>
      </p:pic>
      <p:sp>
        <p:nvSpPr>
          <p:cNvPr id="12" name="Content Placeholder 2"/>
          <p:cNvSpPr txBox="1">
            <a:spLocks/>
          </p:cNvSpPr>
          <p:nvPr/>
        </p:nvSpPr>
        <p:spPr>
          <a:xfrm>
            <a:off x="457200" y="1059644"/>
            <a:ext cx="8229600" cy="23075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Use guarding techniques for hazards</a:t>
            </a:r>
          </a:p>
          <a:p>
            <a:pPr lvl="1"/>
            <a:r>
              <a:rPr lang="en-US" dirty="0" smtClean="0"/>
              <a:t>Motions: rotating, in-running nip points, reciprocating, </a:t>
            </a:r>
            <a:r>
              <a:rPr lang="en-US" dirty="0" err="1" smtClean="0"/>
              <a:t>transversing</a:t>
            </a:r>
            <a:endParaRPr lang="en-US" dirty="0" smtClean="0"/>
          </a:p>
          <a:p>
            <a:pPr lvl="1"/>
            <a:r>
              <a:rPr lang="en-US" dirty="0" smtClean="0"/>
              <a:t>Actions: cutting, punching, shearing, bending</a:t>
            </a:r>
            <a:endParaRPr lang="en-US" dirty="0"/>
          </a:p>
        </p:txBody>
      </p:sp>
    </p:spTree>
    <p:extLst>
      <p:ext uri="{BB962C8B-B14F-4D97-AF65-F5344CB8AC3E}">
        <p14:creationId xmlns:p14="http://schemas.microsoft.com/office/powerpoint/2010/main" val="126249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Guarding</a:t>
            </a:r>
            <a:endParaRPr lang="en-US" dirty="0"/>
          </a:p>
        </p:txBody>
      </p:sp>
      <p:pic>
        <p:nvPicPr>
          <p:cNvPr id="7" name="Picture 6" descr="D:\General Industry\GEN PART I\204 Course\MACHINE GUARDING\1910 Machine Guarding\PORTABLE TOOLS FILTERED\Slid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129" y="1539129"/>
            <a:ext cx="2133600" cy="1963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16939"/>
          <a:stretch/>
        </p:blipFill>
        <p:spPr>
          <a:xfrm>
            <a:off x="6248400" y="3775482"/>
            <a:ext cx="2169329" cy="1958805"/>
          </a:xfrm>
          <a:prstGeom prst="rect">
            <a:avLst/>
          </a:prstGeom>
          <a:ln>
            <a:solidFill>
              <a:schemeClr val="tx1"/>
            </a:solidFill>
          </a:ln>
        </p:spPr>
      </p:pic>
      <p:sp>
        <p:nvSpPr>
          <p:cNvPr id="11" name="TextBox 10"/>
          <p:cNvSpPr txBox="1"/>
          <p:nvPr/>
        </p:nvSpPr>
        <p:spPr>
          <a:xfrm>
            <a:off x="6469133" y="5813452"/>
            <a:ext cx="1727861" cy="215444"/>
          </a:xfrm>
          <a:prstGeom prst="rect">
            <a:avLst/>
          </a:prstGeom>
          <a:noFill/>
        </p:spPr>
        <p:txBody>
          <a:bodyPr wrap="square" rtlCol="0">
            <a:spAutoFit/>
          </a:bodyPr>
          <a:lstStyle/>
          <a:p>
            <a:pPr algn="ctr"/>
            <a:r>
              <a:rPr lang="en-US" sz="800" dirty="0" smtClean="0"/>
              <a:t>Source of photos: OSHA</a:t>
            </a:r>
            <a:endParaRPr lang="en-US" sz="800" dirty="0"/>
          </a:p>
        </p:txBody>
      </p:sp>
      <p:sp>
        <p:nvSpPr>
          <p:cNvPr id="13" name="Content Placeholder 2"/>
          <p:cNvSpPr>
            <a:spLocks noGrp="1"/>
          </p:cNvSpPr>
          <p:nvPr>
            <p:ph idx="1"/>
          </p:nvPr>
        </p:nvSpPr>
        <p:spPr>
          <a:xfrm>
            <a:off x="457200" y="1143000"/>
            <a:ext cx="5638800" cy="4719733"/>
          </a:xfrm>
        </p:spPr>
        <p:txBody>
          <a:bodyPr>
            <a:normAutofit/>
          </a:bodyPr>
          <a:lstStyle/>
          <a:p>
            <a:r>
              <a:rPr lang="en-US" dirty="0" smtClean="0"/>
              <a:t>Guard</a:t>
            </a:r>
          </a:p>
          <a:p>
            <a:pPr lvl="1"/>
            <a:r>
              <a:rPr lang="en-US" dirty="0" smtClean="0"/>
              <a:t>Exposed moving parts</a:t>
            </a:r>
          </a:p>
          <a:p>
            <a:pPr lvl="1"/>
            <a:r>
              <a:rPr lang="en-US" dirty="0" smtClean="0"/>
              <a:t>Point of operation, in-running nip points, and rotating parts</a:t>
            </a:r>
          </a:p>
          <a:p>
            <a:pPr lvl="1"/>
            <a:r>
              <a:rPr lang="en-US" dirty="0" smtClean="0"/>
              <a:t>Flying chips and sparks</a:t>
            </a:r>
          </a:p>
          <a:p>
            <a:pPr lvl="1"/>
            <a:r>
              <a:rPr lang="en-US" dirty="0" smtClean="0"/>
              <a:t>Abrasive wheels and cutting blades</a:t>
            </a:r>
          </a:p>
          <a:p>
            <a:pPr lvl="1"/>
            <a:r>
              <a:rPr lang="en-US" dirty="0" smtClean="0"/>
              <a:t>Never remove guards when tool is in use</a:t>
            </a:r>
            <a:endParaRPr lang="en-US" dirty="0"/>
          </a:p>
        </p:txBody>
      </p:sp>
    </p:spTree>
    <p:extLst>
      <p:ext uri="{BB962C8B-B14F-4D97-AF65-F5344CB8AC3E}">
        <p14:creationId xmlns:p14="http://schemas.microsoft.com/office/powerpoint/2010/main" val="1716092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Guarding</a:t>
            </a:r>
            <a:endParaRPr lang="en-US" dirty="0"/>
          </a:p>
        </p:txBody>
      </p:sp>
      <p:sp>
        <p:nvSpPr>
          <p:cNvPr id="3" name="Content Placeholder 2"/>
          <p:cNvSpPr>
            <a:spLocks noGrp="1"/>
          </p:cNvSpPr>
          <p:nvPr>
            <p:ph idx="1"/>
          </p:nvPr>
        </p:nvSpPr>
        <p:spPr>
          <a:xfrm>
            <a:off x="457200" y="1143001"/>
            <a:ext cx="8229600" cy="1219200"/>
          </a:xfrm>
        </p:spPr>
        <p:txBody>
          <a:bodyPr/>
          <a:lstStyle/>
          <a:p>
            <a:r>
              <a:rPr lang="en-US" dirty="0" smtClean="0"/>
              <a:t>Properly guarded blower</a:t>
            </a:r>
            <a:endParaRPr lang="en-US" dirty="0"/>
          </a:p>
        </p:txBody>
      </p:sp>
      <p:sp>
        <p:nvSpPr>
          <p:cNvPr id="11" name="TextBox 10"/>
          <p:cNvSpPr txBox="1"/>
          <p:nvPr/>
        </p:nvSpPr>
        <p:spPr>
          <a:xfrm>
            <a:off x="4648200" y="5567243"/>
            <a:ext cx="1727861" cy="215444"/>
          </a:xfrm>
          <a:prstGeom prst="rect">
            <a:avLst/>
          </a:prstGeom>
          <a:noFill/>
        </p:spPr>
        <p:txBody>
          <a:bodyPr wrap="square" rtlCol="0">
            <a:spAutoFit/>
          </a:bodyPr>
          <a:lstStyle/>
          <a:p>
            <a:pPr algn="r"/>
            <a:r>
              <a:rPr lang="en-US" sz="800" dirty="0" smtClean="0"/>
              <a:t>Source: OSHA</a:t>
            </a:r>
            <a:endParaRPr lang="en-US" sz="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545" y="2362201"/>
            <a:ext cx="3464910" cy="3205042"/>
          </a:xfrm>
          <a:prstGeom prst="rect">
            <a:avLst/>
          </a:prstGeom>
          <a:ln>
            <a:solidFill>
              <a:schemeClr val="tx1"/>
            </a:solidFill>
          </a:ln>
        </p:spPr>
      </p:pic>
    </p:spTree>
    <p:extLst>
      <p:ext uri="{BB962C8B-B14F-4D97-AF65-F5344CB8AC3E}">
        <p14:creationId xmlns:p14="http://schemas.microsoft.com/office/powerpoint/2010/main" val="449192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for Safe Use</a:t>
            </a:r>
            <a:endParaRPr lang="en-US" dirty="0"/>
          </a:p>
        </p:txBody>
      </p:sp>
      <p:sp>
        <p:nvSpPr>
          <p:cNvPr id="3" name="Content Placeholder 2"/>
          <p:cNvSpPr>
            <a:spLocks noGrp="1"/>
          </p:cNvSpPr>
          <p:nvPr>
            <p:ph idx="1"/>
          </p:nvPr>
        </p:nvSpPr>
        <p:spPr>
          <a:xfrm>
            <a:off x="685800" y="1143001"/>
            <a:ext cx="8001000" cy="3429000"/>
          </a:xfrm>
        </p:spPr>
        <p:txBody>
          <a:bodyPr>
            <a:normAutofit/>
          </a:bodyPr>
          <a:lstStyle/>
          <a:p>
            <a:r>
              <a:rPr lang="en-US" dirty="0" smtClean="0"/>
              <a:t>General hand and power tool safety practices</a:t>
            </a:r>
          </a:p>
          <a:p>
            <a:pPr lvl="1"/>
            <a:r>
              <a:rPr lang="en-US" dirty="0" smtClean="0"/>
              <a:t>Keep tools clean and well-maintained.</a:t>
            </a:r>
          </a:p>
          <a:p>
            <a:pPr lvl="1"/>
            <a:r>
              <a:rPr lang="en-US" dirty="0" smtClean="0"/>
              <a:t>Use the right tool and use it the right way.</a:t>
            </a:r>
          </a:p>
          <a:p>
            <a:pPr lvl="1"/>
            <a:r>
              <a:rPr lang="en-US" dirty="0" smtClean="0"/>
              <a:t>Follow manufacturer’s instructions.</a:t>
            </a:r>
          </a:p>
          <a:p>
            <a:pPr lvl="1"/>
            <a:r>
              <a:rPr lang="en-US" dirty="0" smtClean="0"/>
              <a:t>Wear proper PPE</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9200" b="17617"/>
          <a:stretch/>
        </p:blipFill>
        <p:spPr>
          <a:xfrm>
            <a:off x="5169839" y="4009412"/>
            <a:ext cx="2882900" cy="1956529"/>
          </a:xfrm>
          <a:prstGeom prst="rect">
            <a:avLst/>
          </a:prstGeom>
          <a:ln>
            <a:solidFill>
              <a:schemeClr val="tx1"/>
            </a:solidFill>
          </a:ln>
        </p:spPr>
      </p:pic>
      <p:sp>
        <p:nvSpPr>
          <p:cNvPr id="9" name="TextBox 8"/>
          <p:cNvSpPr txBox="1"/>
          <p:nvPr/>
        </p:nvSpPr>
        <p:spPr>
          <a:xfrm>
            <a:off x="6431558" y="5936359"/>
            <a:ext cx="172786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825359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for Safe Use</a:t>
            </a:r>
            <a:endParaRPr lang="en-US" dirty="0"/>
          </a:p>
        </p:txBody>
      </p:sp>
      <p:sp>
        <p:nvSpPr>
          <p:cNvPr id="3" name="Content Placeholder 2"/>
          <p:cNvSpPr>
            <a:spLocks noGrp="1"/>
          </p:cNvSpPr>
          <p:nvPr>
            <p:ph idx="1"/>
          </p:nvPr>
        </p:nvSpPr>
        <p:spPr>
          <a:xfrm>
            <a:off x="685800" y="970914"/>
            <a:ext cx="8001000" cy="2667000"/>
          </a:xfrm>
        </p:spPr>
        <p:txBody>
          <a:bodyPr>
            <a:normAutofit/>
          </a:bodyPr>
          <a:lstStyle/>
          <a:p>
            <a:pPr lvl="1"/>
            <a:r>
              <a:rPr lang="en-US" dirty="0" smtClean="0"/>
              <a:t>Practice good housekeeping.</a:t>
            </a:r>
          </a:p>
          <a:p>
            <a:pPr lvl="1"/>
            <a:r>
              <a:rPr lang="en-US" dirty="0" smtClean="0"/>
              <a:t>Keep work areas well lit.</a:t>
            </a:r>
          </a:p>
          <a:p>
            <a:pPr lvl="1"/>
            <a:r>
              <a:rPr lang="en-US" dirty="0"/>
              <a:t>Inspect tools; remove from service if needed.</a:t>
            </a:r>
            <a:endParaRPr lang="en-US" dirty="0" smtClean="0"/>
          </a:p>
          <a:p>
            <a:pPr lvl="1"/>
            <a:r>
              <a:rPr lang="en-US" dirty="0" smtClean="0"/>
              <a:t>Keep all cutting tools sharp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549069"/>
            <a:ext cx="2566308" cy="2268616"/>
          </a:xfrm>
          <a:prstGeom prst="rect">
            <a:avLst/>
          </a:prstGeom>
          <a:ln>
            <a:solidFill>
              <a:schemeClr val="tx1"/>
            </a:solidFill>
          </a:ln>
        </p:spPr>
      </p:pic>
      <p:sp>
        <p:nvSpPr>
          <p:cNvPr id="9" name="TextBox 8"/>
          <p:cNvSpPr txBox="1"/>
          <p:nvPr/>
        </p:nvSpPr>
        <p:spPr>
          <a:xfrm>
            <a:off x="2844139" y="5860968"/>
            <a:ext cx="1727861" cy="215444"/>
          </a:xfrm>
          <a:prstGeom prst="rect">
            <a:avLst/>
          </a:prstGeom>
          <a:noFill/>
        </p:spPr>
        <p:txBody>
          <a:bodyPr wrap="square" rtlCol="0">
            <a:spAutoFit/>
          </a:bodyPr>
          <a:lstStyle/>
          <a:p>
            <a:pPr algn="r"/>
            <a:r>
              <a:rPr lang="en-US" sz="800" dirty="0" smtClean="0"/>
              <a:t>Source: OSHA</a:t>
            </a:r>
            <a:endParaRPr lang="en-US" sz="8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534341"/>
            <a:ext cx="3657600" cy="2273808"/>
          </a:xfrm>
          <a:prstGeom prst="rect">
            <a:avLst/>
          </a:prstGeom>
          <a:ln>
            <a:solidFill>
              <a:schemeClr val="tx1"/>
            </a:solidFill>
          </a:ln>
        </p:spPr>
      </p:pic>
    </p:spTree>
    <p:extLst>
      <p:ext uri="{BB962C8B-B14F-4D97-AF65-F5344CB8AC3E}">
        <p14:creationId xmlns:p14="http://schemas.microsoft.com/office/powerpoint/2010/main" val="1468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for Safe Use</a:t>
            </a:r>
            <a:endParaRPr lang="en-US" dirty="0"/>
          </a:p>
        </p:txBody>
      </p:sp>
      <p:sp>
        <p:nvSpPr>
          <p:cNvPr id="3" name="Content Placeholder 2"/>
          <p:cNvSpPr>
            <a:spLocks noGrp="1"/>
          </p:cNvSpPr>
          <p:nvPr>
            <p:ph idx="1"/>
          </p:nvPr>
        </p:nvSpPr>
        <p:spPr>
          <a:xfrm>
            <a:off x="914400" y="1143001"/>
            <a:ext cx="7315200" cy="2590800"/>
          </a:xfrm>
        </p:spPr>
        <p:txBody>
          <a:bodyPr/>
          <a:lstStyle/>
          <a:p>
            <a:r>
              <a:rPr lang="en-US" dirty="0" smtClean="0"/>
              <a:t>Precautions for power tools</a:t>
            </a:r>
          </a:p>
          <a:p>
            <a:pPr lvl="1"/>
            <a:r>
              <a:rPr lang="en-US" dirty="0" smtClean="0"/>
              <a:t>Disconnect from power source.</a:t>
            </a:r>
          </a:p>
          <a:p>
            <a:pPr lvl="1"/>
            <a:r>
              <a:rPr lang="en-US" dirty="0" smtClean="0"/>
              <a:t>Keep people at safe distance.</a:t>
            </a:r>
          </a:p>
          <a:p>
            <a:pPr lvl="1"/>
            <a:r>
              <a:rPr lang="en-US" dirty="0" smtClean="0"/>
              <a:t>Secure work.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352800"/>
            <a:ext cx="3048000" cy="2540000"/>
          </a:xfrm>
          <a:prstGeom prst="rect">
            <a:avLst/>
          </a:prstGeom>
          <a:ln>
            <a:solidFill>
              <a:schemeClr val="tx1"/>
            </a:solidFill>
          </a:ln>
        </p:spPr>
      </p:pic>
      <p:sp>
        <p:nvSpPr>
          <p:cNvPr id="9" name="TextBox 8"/>
          <p:cNvSpPr txBox="1"/>
          <p:nvPr/>
        </p:nvSpPr>
        <p:spPr>
          <a:xfrm>
            <a:off x="4368139" y="5880784"/>
            <a:ext cx="172786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808752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for Safe Use</a:t>
            </a:r>
            <a:endParaRPr lang="en-US" dirty="0"/>
          </a:p>
        </p:txBody>
      </p:sp>
      <p:sp>
        <p:nvSpPr>
          <p:cNvPr id="3" name="Content Placeholder 2"/>
          <p:cNvSpPr>
            <a:spLocks noGrp="1"/>
          </p:cNvSpPr>
          <p:nvPr>
            <p:ph idx="1"/>
          </p:nvPr>
        </p:nvSpPr>
        <p:spPr>
          <a:xfrm>
            <a:off x="914400" y="1143001"/>
            <a:ext cx="7315200" cy="3733800"/>
          </a:xfrm>
        </p:spPr>
        <p:txBody>
          <a:bodyPr/>
          <a:lstStyle/>
          <a:p>
            <a:pPr lvl="1"/>
            <a:r>
              <a:rPr lang="en-US" dirty="0" smtClean="0"/>
              <a:t>Avoid accidental start-ups.</a:t>
            </a:r>
          </a:p>
          <a:p>
            <a:pPr lvl="1"/>
            <a:r>
              <a:rPr lang="en-US" dirty="0" smtClean="0"/>
              <a:t>Fit with guards and safety switches.</a:t>
            </a:r>
          </a:p>
          <a:p>
            <a:pPr lvl="1"/>
            <a:r>
              <a:rPr lang="en-US" dirty="0" smtClean="0"/>
              <a:t>Maintain good footing and balance.</a:t>
            </a:r>
          </a:p>
          <a:p>
            <a:pPr lvl="1"/>
            <a:r>
              <a:rPr lang="en-US" dirty="0" smtClean="0"/>
              <a:t>Wear proper clothing for task.</a:t>
            </a:r>
          </a:p>
          <a:p>
            <a:pPr lvl="1"/>
            <a:r>
              <a:rPr lang="en-US" dirty="0" smtClean="0"/>
              <a:t>Safeguard exposed moving parts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343400"/>
            <a:ext cx="2590800" cy="1735836"/>
          </a:xfrm>
          <a:prstGeom prst="rect">
            <a:avLst/>
          </a:prstGeom>
          <a:ln>
            <a:solidFill>
              <a:schemeClr val="tx1"/>
            </a:solidFill>
          </a:ln>
        </p:spPr>
      </p:pic>
      <p:sp>
        <p:nvSpPr>
          <p:cNvPr id="9" name="TextBox 8"/>
          <p:cNvSpPr txBox="1"/>
          <p:nvPr/>
        </p:nvSpPr>
        <p:spPr>
          <a:xfrm>
            <a:off x="4850739" y="5926437"/>
            <a:ext cx="172786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023486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685800" y="1094320"/>
            <a:ext cx="7977352" cy="2597218"/>
          </a:xfrm>
        </p:spPr>
        <p:txBody>
          <a:bodyPr/>
          <a:lstStyle/>
          <a:p>
            <a:r>
              <a:rPr lang="en-US" dirty="0" smtClean="0"/>
              <a:t>Electrical tools:</a:t>
            </a:r>
          </a:p>
          <a:p>
            <a:pPr lvl="1"/>
            <a:r>
              <a:rPr lang="en-US" dirty="0" smtClean="0"/>
              <a:t>Remove from service and tag damaged tools</a:t>
            </a:r>
          </a:p>
          <a:p>
            <a:pPr lvl="1"/>
            <a:r>
              <a:rPr lang="en-US" dirty="0" smtClean="0"/>
              <a:t>Protect against shock</a:t>
            </a:r>
          </a:p>
          <a:p>
            <a:pPr lvl="1"/>
            <a:r>
              <a:rPr lang="en-US" dirty="0" smtClean="0"/>
              <a:t>Never remove third prong</a:t>
            </a:r>
          </a:p>
        </p:txBody>
      </p:sp>
      <p:sp>
        <p:nvSpPr>
          <p:cNvPr id="9" name="TextBox 8"/>
          <p:cNvSpPr txBox="1"/>
          <p:nvPr/>
        </p:nvSpPr>
        <p:spPr>
          <a:xfrm>
            <a:off x="6298869" y="5899180"/>
            <a:ext cx="1727861" cy="215444"/>
          </a:xfrm>
          <a:prstGeom prst="rect">
            <a:avLst/>
          </a:prstGeom>
          <a:noFill/>
        </p:spPr>
        <p:txBody>
          <a:bodyPr wrap="square" rtlCol="0">
            <a:spAutoFit/>
          </a:bodyPr>
          <a:lstStyle/>
          <a:p>
            <a:pPr algn="r"/>
            <a:r>
              <a:rPr lang="en-US" sz="800" dirty="0" smtClean="0"/>
              <a:t>Source: OSHA</a:t>
            </a:r>
            <a:endParaRPr lang="en-US" sz="800" dirty="0"/>
          </a:p>
        </p:txBody>
      </p:sp>
      <p:pic>
        <p:nvPicPr>
          <p:cNvPr id="11" name="Picture 10" descr="Q:\John B\filter\Slide27.JPG"/>
          <p:cNvPicPr>
            <a:picLocks noChangeAspect="1" noChangeArrowheads="1"/>
          </p:cNvPicPr>
          <p:nvPr/>
        </p:nvPicPr>
        <p:blipFill rotWithShape="1">
          <a:blip r:embed="rId3">
            <a:extLst>
              <a:ext uri="{28A0092B-C50C-407E-A947-70E740481C1C}">
                <a14:useLocalDpi xmlns:a14="http://schemas.microsoft.com/office/drawing/2010/main" val="0"/>
              </a:ext>
            </a:extLst>
          </a:blip>
          <a:srcRect l="24776" t="26224" r="15287" b="8215"/>
          <a:stretch/>
        </p:blipFill>
        <p:spPr bwMode="auto">
          <a:xfrm>
            <a:off x="5150893" y="3422691"/>
            <a:ext cx="2804613" cy="24554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532025" y="3427487"/>
            <a:ext cx="2475869" cy="2471693"/>
          </a:xfrm>
          <a:prstGeom prst="rect">
            <a:avLst/>
          </a:prstGeom>
          <a:ln>
            <a:solidFill>
              <a:schemeClr val="tx1"/>
            </a:solidFill>
          </a:ln>
        </p:spPr>
      </p:pic>
      <p:sp>
        <p:nvSpPr>
          <p:cNvPr id="13" name="TextBox 12"/>
          <p:cNvSpPr txBox="1"/>
          <p:nvPr/>
        </p:nvSpPr>
        <p:spPr>
          <a:xfrm>
            <a:off x="1532025" y="5891528"/>
            <a:ext cx="1727861" cy="215444"/>
          </a:xfrm>
          <a:prstGeom prst="rect">
            <a:avLst/>
          </a:prstGeom>
          <a:noFill/>
        </p:spPr>
        <p:txBody>
          <a:bodyPr wrap="square" rtlCol="0">
            <a:spAutoFit/>
          </a:bodyPr>
          <a:lstStyle/>
          <a:p>
            <a:r>
              <a:rPr lang="en-US" sz="800" dirty="0" smtClean="0"/>
              <a:t>Source: NIOSH</a:t>
            </a:r>
            <a:endParaRPr lang="en-US" sz="800" dirty="0"/>
          </a:p>
        </p:txBody>
      </p:sp>
    </p:spTree>
    <p:extLst>
      <p:ext uri="{BB962C8B-B14F-4D97-AF65-F5344CB8AC3E}">
        <p14:creationId xmlns:p14="http://schemas.microsoft.com/office/powerpoint/2010/main" val="3126487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25669" y="1295400"/>
            <a:ext cx="4146331" cy="1897215"/>
          </a:xfrm>
        </p:spPr>
        <p:txBody>
          <a:bodyPr/>
          <a:lstStyle/>
          <a:p>
            <a:pPr marL="0" indent="0">
              <a:buNone/>
            </a:pPr>
            <a:r>
              <a:rPr lang="en-US" dirty="0" smtClean="0"/>
              <a:t>Fatal Facts:</a:t>
            </a:r>
          </a:p>
          <a:p>
            <a:pPr marL="0" indent="0" eaLnBrk="0" hangingPunct="0">
              <a:lnSpc>
                <a:spcPct val="90000"/>
              </a:lnSpc>
              <a:buNone/>
            </a:pPr>
            <a:r>
              <a:rPr lang="en-US" altLang="en-US" sz="2400" dirty="0"/>
              <a:t>Employee killed when struck in head by a nail fired from a </a:t>
            </a:r>
            <a:r>
              <a:rPr lang="en-US" altLang="en-US" sz="2400" dirty="0" smtClean="0"/>
              <a:t>powder-actuated </a:t>
            </a:r>
            <a:r>
              <a:rPr lang="en-US" altLang="en-US" sz="2400" dirty="0"/>
              <a:t>tool. </a:t>
            </a:r>
          </a:p>
          <a:p>
            <a:pPr marL="0" indent="0">
              <a:buNone/>
            </a:pPr>
            <a:endParaRPr lang="en-US" dirty="0"/>
          </a:p>
        </p:txBody>
      </p:sp>
      <p:pic>
        <p:nvPicPr>
          <p:cNvPr id="7" name="Picture 8" descr="Q:\John B\filter\Slide44.JPG"/>
          <p:cNvPicPr>
            <a:picLocks noChangeAspect="1" noChangeArrowheads="1"/>
          </p:cNvPicPr>
          <p:nvPr/>
        </p:nvPicPr>
        <p:blipFill>
          <a:blip r:embed="rId3">
            <a:extLst>
              <a:ext uri="{28A0092B-C50C-407E-A947-70E740481C1C}">
                <a14:useLocalDpi xmlns:a14="http://schemas.microsoft.com/office/drawing/2010/main" val="0"/>
              </a:ext>
            </a:extLst>
          </a:blip>
          <a:srcRect t="3580"/>
          <a:stretch>
            <a:fillRect/>
          </a:stretch>
        </p:blipFill>
        <p:spPr>
          <a:xfrm>
            <a:off x="4876800" y="1295400"/>
            <a:ext cx="38100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6958939" y="5424218"/>
            <a:ext cx="172786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905675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978776" y="1332608"/>
            <a:ext cx="4748048" cy="2563280"/>
          </a:xfrm>
        </p:spPr>
        <p:txBody>
          <a:bodyPr/>
          <a:lstStyle/>
          <a:p>
            <a:pPr lvl="1"/>
            <a:r>
              <a:rPr lang="en-US" dirty="0" smtClean="0"/>
              <a:t>Protect cords</a:t>
            </a:r>
          </a:p>
          <a:p>
            <a:pPr lvl="1"/>
            <a:r>
              <a:rPr lang="en-US" dirty="0" smtClean="0"/>
              <a:t>Store properly</a:t>
            </a:r>
          </a:p>
          <a:p>
            <a:pPr lvl="1"/>
            <a:r>
              <a:rPr lang="en-US" dirty="0" smtClean="0"/>
              <a:t>Use GFCI or AEGC</a:t>
            </a:r>
            <a:endParaRPr lang="en-US" dirty="0"/>
          </a:p>
        </p:txBody>
      </p:sp>
      <p:sp>
        <p:nvSpPr>
          <p:cNvPr id="9" name="TextBox 8"/>
          <p:cNvSpPr txBox="1"/>
          <p:nvPr/>
        </p:nvSpPr>
        <p:spPr>
          <a:xfrm>
            <a:off x="1345161" y="5847166"/>
            <a:ext cx="1727861" cy="215444"/>
          </a:xfrm>
          <a:prstGeom prst="rect">
            <a:avLst/>
          </a:prstGeom>
          <a:noFill/>
        </p:spPr>
        <p:txBody>
          <a:bodyPr wrap="square" rtlCol="0">
            <a:spAutoFit/>
          </a:bodyPr>
          <a:lstStyle/>
          <a:p>
            <a:r>
              <a:rPr lang="en-US" sz="800" dirty="0" smtClean="0"/>
              <a:t>Source: OSHA</a:t>
            </a:r>
            <a:endParaRPr lang="en-US" sz="800" dirty="0"/>
          </a:p>
        </p:txBody>
      </p:sp>
      <p:pic>
        <p:nvPicPr>
          <p:cNvPr id="10" name="Picture 9" descr="Q:\John B\filter\Slide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10275"/>
            <a:ext cx="2348774" cy="2536891"/>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
          <p:cNvPicPr>
            <a:picLocks noChangeAspect="1"/>
          </p:cNvPicPr>
          <p:nvPr/>
        </p:nvPicPr>
        <p:blipFill>
          <a:blip r:embed="rId4"/>
          <a:stretch>
            <a:fillRect/>
          </a:stretch>
        </p:blipFill>
        <p:spPr>
          <a:xfrm>
            <a:off x="5459805" y="1299995"/>
            <a:ext cx="2464286" cy="4576565"/>
          </a:xfrm>
          <a:prstGeom prst="rect">
            <a:avLst/>
          </a:prstGeom>
          <a:ln>
            <a:solidFill>
              <a:schemeClr val="tx1"/>
            </a:solidFill>
          </a:ln>
        </p:spPr>
      </p:pic>
      <p:sp>
        <p:nvSpPr>
          <p:cNvPr id="14" name="TextBox 13"/>
          <p:cNvSpPr txBox="1"/>
          <p:nvPr/>
        </p:nvSpPr>
        <p:spPr>
          <a:xfrm>
            <a:off x="6298869" y="5876560"/>
            <a:ext cx="1727861"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313932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457200" y="1143001"/>
            <a:ext cx="8229600" cy="2743200"/>
          </a:xfrm>
        </p:spPr>
        <p:txBody>
          <a:bodyPr>
            <a:normAutofit/>
          </a:bodyPr>
          <a:lstStyle/>
          <a:p>
            <a:r>
              <a:rPr lang="en-US" dirty="0" smtClean="0"/>
              <a:t>Abrasive </a:t>
            </a:r>
            <a:r>
              <a:rPr lang="en-US" dirty="0"/>
              <a:t>w</a:t>
            </a:r>
            <a:r>
              <a:rPr lang="en-US" dirty="0" smtClean="0"/>
              <a:t>heels and tools</a:t>
            </a:r>
          </a:p>
          <a:p>
            <a:pPr lvl="1"/>
            <a:r>
              <a:rPr lang="en-US" dirty="0" smtClean="0"/>
              <a:t>Equip with guards.</a:t>
            </a:r>
          </a:p>
          <a:p>
            <a:pPr lvl="1"/>
            <a:r>
              <a:rPr lang="en-US" dirty="0" smtClean="0"/>
              <a:t>Before mounting, inspect and test.</a:t>
            </a:r>
          </a:p>
          <a:p>
            <a:pPr lvl="1"/>
            <a:r>
              <a:rPr lang="en-US" dirty="0" smtClean="0"/>
              <a:t>Follow manufacturer recommendations for operating speeds.</a:t>
            </a:r>
          </a:p>
        </p:txBody>
      </p:sp>
      <p:pic>
        <p:nvPicPr>
          <p:cNvPr id="7" name="Picture 6" descr="D:\General Industry\GEN PART I\204 Course\MACHINE GUARDING\1910 Machine Guarding\filtered photos\Slide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78318"/>
            <a:ext cx="2179402" cy="198849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descr="D:\General Industry\GEN PART I\204 Course\MACHINE GUARDING\1910 Machine Guarding\PORTABLE TOOLS FILTERED\Slide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301" y="3925195"/>
            <a:ext cx="1981200" cy="195517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rrowheads="1"/>
          </p:cNvPicPr>
          <p:nvPr/>
        </p:nvPicPr>
        <p:blipFill rotWithShape="1">
          <a:blip r:embed="rId5" cstate="print">
            <a:extLst>
              <a:ext uri="{28A0092B-C50C-407E-A947-70E740481C1C}">
                <a14:useLocalDpi xmlns:a14="http://schemas.microsoft.com/office/drawing/2010/main" val="0"/>
              </a:ext>
            </a:extLst>
          </a:blip>
          <a:srcRect l="35051" b="27957"/>
          <a:stretch/>
        </p:blipFill>
        <p:spPr bwMode="auto">
          <a:xfrm>
            <a:off x="5638800" y="3508117"/>
            <a:ext cx="2751082" cy="23700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504029" y="5878159"/>
            <a:ext cx="1727861"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1538359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457201" y="1447800"/>
            <a:ext cx="4495800" cy="4678363"/>
          </a:xfrm>
        </p:spPr>
        <p:txBody>
          <a:bodyPr>
            <a:normAutofit/>
          </a:bodyPr>
          <a:lstStyle/>
          <a:p>
            <a:pPr lvl="1"/>
            <a:r>
              <a:rPr lang="en-US" dirty="0" smtClean="0"/>
              <a:t>Accelerate wheel to operating speed before beginning task.</a:t>
            </a:r>
          </a:p>
          <a:p>
            <a:pPr lvl="1"/>
            <a:r>
              <a:rPr lang="en-US" dirty="0" smtClean="0"/>
              <a:t>Do not stand in front of grinding wheel as it comes up to speed.</a:t>
            </a:r>
          </a:p>
          <a:p>
            <a:pPr lvl="1"/>
            <a:r>
              <a:rPr lang="en-US" dirty="0" smtClean="0"/>
              <a:t>Properly adjust </a:t>
            </a:r>
            <a:br>
              <a:rPr lang="en-US" dirty="0" smtClean="0"/>
            </a:br>
            <a:r>
              <a:rPr lang="en-US" dirty="0" smtClean="0"/>
              <a:t>(1/8” opening) and use work rest.</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725737"/>
            <a:ext cx="3051450" cy="3566382"/>
          </a:xfrm>
          <a:prstGeom prst="rect">
            <a:avLst/>
          </a:prstGeom>
          <a:ln>
            <a:solidFill>
              <a:schemeClr val="tx1"/>
            </a:solidFill>
          </a:ln>
        </p:spPr>
      </p:pic>
      <p:sp>
        <p:nvSpPr>
          <p:cNvPr id="12" name="TextBox 11"/>
          <p:cNvSpPr txBox="1"/>
          <p:nvPr/>
        </p:nvSpPr>
        <p:spPr>
          <a:xfrm>
            <a:off x="6657589" y="5330353"/>
            <a:ext cx="172786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544947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914400" y="1143001"/>
            <a:ext cx="7315200" cy="2667000"/>
          </a:xfrm>
        </p:spPr>
        <p:txBody>
          <a:bodyPr/>
          <a:lstStyle/>
          <a:p>
            <a:r>
              <a:rPr lang="en-US" dirty="0" smtClean="0"/>
              <a:t>Pneumatic tools</a:t>
            </a:r>
          </a:p>
          <a:p>
            <a:pPr lvl="1"/>
            <a:r>
              <a:rPr lang="en-US" dirty="0" smtClean="0"/>
              <a:t>Use same precautions with air hose as with electric cords</a:t>
            </a:r>
          </a:p>
          <a:p>
            <a:pPr lvl="1"/>
            <a:r>
              <a:rPr lang="en-US" dirty="0" smtClean="0"/>
              <a:t>Securely fasten air hose to tool and safeguard with a positive locking device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3702780"/>
            <a:ext cx="3175000" cy="2222500"/>
          </a:xfrm>
          <a:prstGeom prst="rect">
            <a:avLst/>
          </a:prstGeom>
          <a:ln>
            <a:solidFill>
              <a:schemeClr val="tx1"/>
            </a:solidFill>
          </a:ln>
        </p:spPr>
      </p:pic>
      <p:sp>
        <p:nvSpPr>
          <p:cNvPr id="9" name="TextBox 8"/>
          <p:cNvSpPr txBox="1"/>
          <p:nvPr/>
        </p:nvSpPr>
        <p:spPr>
          <a:xfrm>
            <a:off x="4447405" y="5910162"/>
            <a:ext cx="172786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4146008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914400" y="1143001"/>
            <a:ext cx="7391400" cy="3124200"/>
          </a:xfrm>
        </p:spPr>
        <p:txBody>
          <a:bodyPr/>
          <a:lstStyle/>
          <a:p>
            <a:pPr lvl="1"/>
            <a:r>
              <a:rPr lang="en-US" dirty="0" smtClean="0"/>
              <a:t>Equip tool with device to keep fasteners from accidently being ejected.</a:t>
            </a:r>
          </a:p>
          <a:p>
            <a:pPr lvl="1"/>
            <a:r>
              <a:rPr lang="en-US" dirty="0" smtClean="0"/>
              <a:t>Use screens to protect nearby workers.</a:t>
            </a:r>
          </a:p>
          <a:p>
            <a:pPr lvl="1"/>
            <a:r>
              <a:rPr lang="en-US" dirty="0" smtClean="0"/>
              <a:t>No not use compressed air for cleaning off clothing.</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76895" y="4340974"/>
            <a:ext cx="1706940" cy="1644869"/>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414" y="3753544"/>
            <a:ext cx="2590800" cy="2317327"/>
          </a:xfrm>
          <a:prstGeom prst="rect">
            <a:avLst/>
          </a:prstGeom>
          <a:ln>
            <a:solidFill>
              <a:schemeClr val="tx1"/>
            </a:solidFill>
          </a:ln>
        </p:spPr>
      </p:pic>
      <p:sp>
        <p:nvSpPr>
          <p:cNvPr id="9" name="TextBox 8"/>
          <p:cNvSpPr txBox="1"/>
          <p:nvPr/>
        </p:nvSpPr>
        <p:spPr>
          <a:xfrm>
            <a:off x="3499176" y="5855427"/>
            <a:ext cx="1727861"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1941307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966916" y="958187"/>
            <a:ext cx="7567484" cy="3352800"/>
          </a:xfrm>
        </p:spPr>
        <p:txBody>
          <a:bodyPr>
            <a:normAutofit lnSpcReduction="10000"/>
          </a:bodyPr>
          <a:lstStyle/>
          <a:p>
            <a:r>
              <a:rPr lang="en-US" dirty="0" smtClean="0"/>
              <a:t>Fuel-powered tools</a:t>
            </a:r>
          </a:p>
          <a:p>
            <a:pPr lvl="1"/>
            <a:r>
              <a:rPr lang="en-US" dirty="0" smtClean="0"/>
              <a:t>Handle, transport, and store gas or fuel </a:t>
            </a:r>
            <a:br>
              <a:rPr lang="en-US" dirty="0" smtClean="0"/>
            </a:br>
            <a:r>
              <a:rPr lang="en-US" dirty="0" smtClean="0"/>
              <a:t>in approved containers.</a:t>
            </a:r>
          </a:p>
          <a:p>
            <a:pPr lvl="1"/>
            <a:r>
              <a:rPr lang="en-US" dirty="0" smtClean="0"/>
              <a:t>Shut down and allow engine to cool before refilling fuel tank.</a:t>
            </a:r>
          </a:p>
          <a:p>
            <a:pPr lvl="1"/>
            <a:r>
              <a:rPr lang="en-US" dirty="0" smtClean="0"/>
              <a:t>Use ventilation and respiratory protection as needed.</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00" t="4444" r="13333" b="43333"/>
          <a:stretch/>
        </p:blipFill>
        <p:spPr>
          <a:xfrm>
            <a:off x="966916" y="4191001"/>
            <a:ext cx="3733800" cy="1737511"/>
          </a:xfrm>
          <a:prstGeom prst="rect">
            <a:avLst/>
          </a:prstGeom>
          <a:ln>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21060"/>
          <a:stretch/>
        </p:blipFill>
        <p:spPr>
          <a:xfrm>
            <a:off x="5257799" y="4191001"/>
            <a:ext cx="2877173" cy="1737510"/>
          </a:xfrm>
          <a:prstGeom prst="rect">
            <a:avLst/>
          </a:prstGeom>
          <a:ln>
            <a:solidFill>
              <a:schemeClr val="tx1"/>
            </a:solidFill>
          </a:ln>
        </p:spPr>
      </p:pic>
      <p:sp>
        <p:nvSpPr>
          <p:cNvPr id="9" name="TextBox 8"/>
          <p:cNvSpPr txBox="1"/>
          <p:nvPr/>
        </p:nvSpPr>
        <p:spPr>
          <a:xfrm>
            <a:off x="6526924" y="5917456"/>
            <a:ext cx="1727861" cy="215444"/>
          </a:xfrm>
          <a:prstGeom prst="rect">
            <a:avLst/>
          </a:prstGeom>
          <a:noFill/>
        </p:spPr>
        <p:txBody>
          <a:bodyPr wrap="square" rtlCol="0">
            <a:spAutoFit/>
          </a:bodyPr>
          <a:lstStyle/>
          <a:p>
            <a:pPr algn="r"/>
            <a:r>
              <a:rPr lang="en-US" sz="800" dirty="0" smtClean="0"/>
              <a:t>Source: OSHA</a:t>
            </a:r>
            <a:endParaRPr lang="en-US" sz="800" dirty="0"/>
          </a:p>
        </p:txBody>
      </p:sp>
      <p:sp>
        <p:nvSpPr>
          <p:cNvPr id="10" name="TextBox 9"/>
          <p:cNvSpPr txBox="1"/>
          <p:nvPr/>
        </p:nvSpPr>
        <p:spPr>
          <a:xfrm>
            <a:off x="847103" y="5917456"/>
            <a:ext cx="1727861" cy="215444"/>
          </a:xfrm>
          <a:prstGeom prst="rect">
            <a:avLst/>
          </a:prstGeom>
          <a:noFill/>
        </p:spPr>
        <p:txBody>
          <a:bodyPr wrap="square" rtlCol="0">
            <a:spAutoFit/>
          </a:bodyPr>
          <a:lstStyle/>
          <a:p>
            <a:r>
              <a:rPr lang="en-US" sz="800" dirty="0" smtClean="0"/>
              <a:t>Source: TEEX</a:t>
            </a:r>
            <a:endParaRPr lang="en-US" sz="800" dirty="0"/>
          </a:p>
        </p:txBody>
      </p:sp>
    </p:spTree>
    <p:extLst>
      <p:ext uri="{BB962C8B-B14F-4D97-AF65-F5344CB8AC3E}">
        <p14:creationId xmlns:p14="http://schemas.microsoft.com/office/powerpoint/2010/main" val="2898979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914400" y="898573"/>
            <a:ext cx="7315200" cy="2590800"/>
          </a:xfrm>
        </p:spPr>
        <p:txBody>
          <a:bodyPr>
            <a:normAutofit fontScale="85000" lnSpcReduction="10000"/>
          </a:bodyPr>
          <a:lstStyle/>
          <a:p>
            <a:r>
              <a:rPr lang="en-US" dirty="0" smtClean="0"/>
              <a:t>Powder-actuated tools</a:t>
            </a:r>
          </a:p>
          <a:p>
            <a:pPr lvl="1"/>
            <a:r>
              <a:rPr lang="en-US" dirty="0" smtClean="0"/>
              <a:t>Treat with extreme caution</a:t>
            </a:r>
          </a:p>
          <a:p>
            <a:pPr lvl="1"/>
            <a:r>
              <a:rPr lang="en-US" dirty="0" smtClean="0"/>
              <a:t>Must be </a:t>
            </a:r>
            <a:r>
              <a:rPr lang="en-US" dirty="0" smtClean="0"/>
              <a:t>trained</a:t>
            </a:r>
          </a:p>
          <a:p>
            <a:pPr lvl="1"/>
            <a:r>
              <a:rPr lang="en-US" dirty="0" smtClean="0"/>
              <a:t>Only employees trained in the operation of the particular tool in use shall be allowed to use</a:t>
            </a:r>
            <a:endParaRPr lang="en-US" dirty="0" smtClean="0"/>
          </a:p>
          <a:p>
            <a:pPr lvl="1"/>
            <a:r>
              <a:rPr lang="en-US" dirty="0" smtClean="0"/>
              <a:t>Wear suitable PPE</a:t>
            </a:r>
          </a:p>
        </p:txBody>
      </p:sp>
      <p:sp>
        <p:nvSpPr>
          <p:cNvPr id="8" name="TextBox 7"/>
          <p:cNvSpPr txBox="1"/>
          <p:nvPr/>
        </p:nvSpPr>
        <p:spPr>
          <a:xfrm>
            <a:off x="5164298" y="5832072"/>
            <a:ext cx="1727861" cy="215444"/>
          </a:xfrm>
          <a:prstGeom prst="rect">
            <a:avLst/>
          </a:prstGeom>
          <a:noFill/>
        </p:spPr>
        <p:txBody>
          <a:bodyPr wrap="square" rtlCol="0">
            <a:spAutoFit/>
          </a:bodyPr>
          <a:lstStyle/>
          <a:p>
            <a:pPr algn="r"/>
            <a:r>
              <a:rPr lang="en-US" sz="800" dirty="0" smtClean="0"/>
              <a:t>Source: TEEX</a:t>
            </a:r>
            <a:endParaRPr lang="en-US" sz="8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5556" b="14444"/>
          <a:stretch/>
        </p:blipFill>
        <p:spPr>
          <a:xfrm>
            <a:off x="2286000" y="3456716"/>
            <a:ext cx="4572000" cy="2400300"/>
          </a:xfrm>
          <a:prstGeom prst="rect">
            <a:avLst/>
          </a:prstGeom>
          <a:ln>
            <a:solidFill>
              <a:schemeClr val="tx1"/>
            </a:solidFill>
          </a:ln>
        </p:spPr>
      </p:pic>
    </p:spTree>
    <p:extLst>
      <p:ext uri="{BB962C8B-B14F-4D97-AF65-F5344CB8AC3E}">
        <p14:creationId xmlns:p14="http://schemas.microsoft.com/office/powerpoint/2010/main" val="3412288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914400" y="1510293"/>
            <a:ext cx="7315200" cy="2985508"/>
          </a:xfrm>
        </p:spPr>
        <p:txBody>
          <a:bodyPr>
            <a:normAutofit/>
          </a:bodyPr>
          <a:lstStyle/>
          <a:p>
            <a:pPr lvl="1"/>
            <a:r>
              <a:rPr lang="en-US" dirty="0" smtClean="0"/>
              <a:t>Select appropriate powder level for tool and task</a:t>
            </a:r>
          </a:p>
          <a:p>
            <a:pPr lvl="1"/>
            <a:r>
              <a:rPr lang="en-US" dirty="0" smtClean="0"/>
              <a:t>Test tool to ensure safety devices work</a:t>
            </a:r>
          </a:p>
          <a:p>
            <a:pPr lvl="1"/>
            <a:r>
              <a:rPr lang="en-US" dirty="0" smtClean="0"/>
              <a:t>Inspect tool</a:t>
            </a:r>
          </a:p>
          <a:p>
            <a:pPr lvl="1"/>
            <a:r>
              <a:rPr lang="en-US" dirty="0" smtClean="0"/>
              <a:t>Do not use defective tools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936" b="37778"/>
          <a:stretch/>
        </p:blipFill>
        <p:spPr>
          <a:xfrm>
            <a:off x="2514600" y="4227415"/>
            <a:ext cx="4114800" cy="1829629"/>
          </a:xfrm>
          <a:prstGeom prst="rect">
            <a:avLst/>
          </a:prstGeom>
          <a:ln>
            <a:solidFill>
              <a:schemeClr val="tx1"/>
            </a:solidFill>
          </a:ln>
        </p:spPr>
      </p:pic>
      <p:sp>
        <p:nvSpPr>
          <p:cNvPr id="10" name="TextBox 9"/>
          <p:cNvSpPr txBox="1"/>
          <p:nvPr/>
        </p:nvSpPr>
        <p:spPr>
          <a:xfrm>
            <a:off x="5638800" y="5906228"/>
            <a:ext cx="1727861" cy="215444"/>
          </a:xfrm>
          <a:prstGeom prst="rect">
            <a:avLst/>
          </a:prstGeom>
          <a:noFill/>
        </p:spPr>
        <p:txBody>
          <a:bodyPr wrap="square" rtlCol="0">
            <a:spAutoFit/>
          </a:bodyPr>
          <a:lstStyle/>
          <a:p>
            <a:pPr algn="r"/>
            <a:r>
              <a:rPr lang="en-US" sz="800" dirty="0" smtClean="0"/>
              <a:t>Source: TEEX</a:t>
            </a:r>
            <a:endParaRPr lang="en-US" sz="800" dirty="0"/>
          </a:p>
        </p:txBody>
      </p:sp>
    </p:spTree>
    <p:extLst>
      <p:ext uri="{BB962C8B-B14F-4D97-AF65-F5344CB8AC3E}">
        <p14:creationId xmlns:p14="http://schemas.microsoft.com/office/powerpoint/2010/main" val="1751479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for Safe Use</a:t>
            </a:r>
          </a:p>
        </p:txBody>
      </p:sp>
      <p:sp>
        <p:nvSpPr>
          <p:cNvPr id="3" name="Content Placeholder 2"/>
          <p:cNvSpPr>
            <a:spLocks noGrp="1"/>
          </p:cNvSpPr>
          <p:nvPr>
            <p:ph idx="1"/>
          </p:nvPr>
        </p:nvSpPr>
        <p:spPr>
          <a:xfrm>
            <a:off x="457200" y="1143001"/>
            <a:ext cx="8229600" cy="4724400"/>
          </a:xfrm>
        </p:spPr>
        <p:txBody>
          <a:bodyPr>
            <a:normAutofit lnSpcReduction="10000"/>
          </a:bodyPr>
          <a:lstStyle/>
          <a:p>
            <a:pPr lvl="1"/>
            <a:r>
              <a:rPr lang="en-US" dirty="0" smtClean="0"/>
              <a:t>Do not load tools until just prior to use</a:t>
            </a:r>
          </a:p>
          <a:p>
            <a:pPr lvl="1"/>
            <a:r>
              <a:rPr lang="en-US" dirty="0" smtClean="0"/>
              <a:t>Never point tool at anyone</a:t>
            </a:r>
          </a:p>
          <a:p>
            <a:pPr lvl="1"/>
            <a:r>
              <a:rPr lang="en-US" dirty="0" smtClean="0"/>
              <a:t>Keep hands clear of open barrel end</a:t>
            </a:r>
          </a:p>
          <a:p>
            <a:pPr lvl="1"/>
            <a:r>
              <a:rPr lang="en-US" dirty="0" smtClean="0"/>
              <a:t>Never leave loaded tool unattended</a:t>
            </a:r>
          </a:p>
          <a:p>
            <a:pPr lvl="1"/>
            <a:r>
              <a:rPr lang="en-US" dirty="0" smtClean="0"/>
              <a:t>Do not drive fasteners into materials that are very hard, brittle, or easily penetrated</a:t>
            </a:r>
          </a:p>
          <a:p>
            <a:pPr lvl="1"/>
            <a:r>
              <a:rPr lang="en-US" dirty="0" smtClean="0"/>
              <a:t>Do not drive fastener into a </a:t>
            </a:r>
            <a:r>
              <a:rPr lang="en-US" dirty="0" err="1" smtClean="0"/>
              <a:t>spalled</a:t>
            </a:r>
            <a:r>
              <a:rPr lang="en-US" dirty="0" smtClean="0"/>
              <a:t> area</a:t>
            </a:r>
          </a:p>
          <a:p>
            <a:pPr lvl="1"/>
            <a:r>
              <a:rPr lang="en-US" dirty="0" smtClean="0"/>
              <a:t>Use manufacturer-recommended shields, guards, or attachments.</a:t>
            </a:r>
          </a:p>
          <a:p>
            <a:pPr lvl="1"/>
            <a:r>
              <a:rPr lang="en-US" dirty="0" smtClean="0"/>
              <a:t>Store unloaded in a locked box.</a:t>
            </a:r>
          </a:p>
        </p:txBody>
      </p:sp>
    </p:spTree>
    <p:extLst>
      <p:ext uri="{BB962C8B-B14F-4D97-AF65-F5344CB8AC3E}">
        <p14:creationId xmlns:p14="http://schemas.microsoft.com/office/powerpoint/2010/main" val="2424992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457200" y="1143001"/>
            <a:ext cx="8229600" cy="4114800"/>
          </a:xfrm>
        </p:spPr>
        <p:txBody>
          <a:bodyPr/>
          <a:lstStyle/>
          <a:p>
            <a:r>
              <a:rPr lang="en-US" dirty="0" smtClean="0"/>
              <a:t>Comply with OSHA standards</a:t>
            </a:r>
          </a:p>
          <a:p>
            <a:pPr lvl="1"/>
            <a:r>
              <a:rPr lang="en-US" dirty="0" smtClean="0"/>
              <a:t>Training</a:t>
            </a:r>
          </a:p>
          <a:p>
            <a:pPr lvl="1"/>
            <a:r>
              <a:rPr lang="en-US" dirty="0" smtClean="0"/>
              <a:t>Inspection</a:t>
            </a:r>
          </a:p>
          <a:p>
            <a:r>
              <a:rPr lang="en-US" dirty="0" smtClean="0"/>
              <a:t>Comply with manufacturer’s requirements and recommendations</a:t>
            </a:r>
          </a:p>
        </p:txBody>
      </p:sp>
    </p:spTree>
    <p:extLst>
      <p:ext uri="{BB962C8B-B14F-4D97-AF65-F5344CB8AC3E}">
        <p14:creationId xmlns:p14="http://schemas.microsoft.com/office/powerpoint/2010/main" val="29600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182522"/>
            <a:ext cx="7315200" cy="1789278"/>
          </a:xfrm>
        </p:spPr>
        <p:txBody>
          <a:bodyPr>
            <a:normAutofit/>
          </a:bodyPr>
          <a:lstStyle/>
          <a:p>
            <a:r>
              <a:rPr lang="en-US" dirty="0" smtClean="0"/>
              <a:t>Tools are part of our everyday lives.</a:t>
            </a:r>
          </a:p>
          <a:p>
            <a:r>
              <a:rPr lang="en-US" dirty="0" smtClean="0"/>
              <a:t>Even simple tools can be hazardous.</a:t>
            </a:r>
            <a:endParaRPr lang="en-US" dirty="0"/>
          </a:p>
          <a:p>
            <a:pPr marL="571500" indent="-457200"/>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4904712" y="5533340"/>
            <a:ext cx="1727861" cy="215444"/>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560" y="2863476"/>
            <a:ext cx="3895640" cy="2668514"/>
          </a:xfrm>
          <a:prstGeom prst="rect">
            <a:avLst/>
          </a:prstGeom>
          <a:ln>
            <a:solidFill>
              <a:schemeClr val="tx1"/>
            </a:solidFill>
          </a:ln>
        </p:spPr>
      </p:pic>
    </p:spTree>
    <p:extLst>
      <p:ext uri="{BB962C8B-B14F-4D97-AF65-F5344CB8AC3E}">
        <p14:creationId xmlns:p14="http://schemas.microsoft.com/office/powerpoint/2010/main" val="1266632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Hazards</a:t>
            </a:r>
            <a:endParaRPr lang="en-US" dirty="0"/>
          </a:p>
        </p:txBody>
      </p:sp>
      <p:pic>
        <p:nvPicPr>
          <p:cNvPr id="7" name="Picture 6"/>
          <p:cNvPicPr>
            <a:picLocks noChangeAspect="1"/>
          </p:cNvPicPr>
          <p:nvPr/>
        </p:nvPicPr>
        <p:blipFill>
          <a:blip r:embed="rId3"/>
          <a:stretch>
            <a:fillRect/>
          </a:stretch>
        </p:blipFill>
        <p:spPr>
          <a:xfrm>
            <a:off x="1066800" y="1143000"/>
            <a:ext cx="2845415" cy="4640774"/>
          </a:xfrm>
          <a:prstGeom prst="rect">
            <a:avLst/>
          </a:prstGeom>
          <a:ln>
            <a:solidFill>
              <a:schemeClr val="tx1"/>
            </a:solidFill>
          </a:ln>
        </p:spPr>
      </p:pic>
      <p:sp>
        <p:nvSpPr>
          <p:cNvPr id="8" name="Right Arrow 7"/>
          <p:cNvSpPr/>
          <p:nvPr/>
        </p:nvSpPr>
        <p:spPr>
          <a:xfrm flipH="1">
            <a:off x="3124200" y="1326363"/>
            <a:ext cx="18288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9" name="TextBox 8"/>
          <p:cNvSpPr txBox="1"/>
          <p:nvPr/>
        </p:nvSpPr>
        <p:spPr>
          <a:xfrm>
            <a:off x="4953000" y="1143000"/>
            <a:ext cx="3429000" cy="1384995"/>
          </a:xfrm>
          <a:prstGeom prst="rect">
            <a:avLst/>
          </a:prstGeom>
          <a:noFill/>
          <a:ln>
            <a:solidFill>
              <a:srgbClr val="FF0000"/>
            </a:solidFill>
          </a:ln>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Hand-held sander with exposed wires should not be used.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041069" y="5783774"/>
            <a:ext cx="1727861" cy="215444"/>
          </a:xfrm>
          <a:prstGeom prst="rect">
            <a:avLst/>
          </a:prstGeom>
          <a:noFill/>
        </p:spPr>
        <p:txBody>
          <a:bodyPr wrap="square" rtlCol="0">
            <a:spAutoFit/>
          </a:bodyPr>
          <a:lstStyle/>
          <a:p>
            <a:r>
              <a:rPr lang="en-US" sz="800" dirty="0" smtClean="0"/>
              <a:t>Source: NIOSH</a:t>
            </a:r>
            <a:endParaRPr lang="en-US" sz="800" dirty="0"/>
          </a:p>
        </p:txBody>
      </p:sp>
    </p:spTree>
    <p:extLst>
      <p:ext uri="{BB962C8B-B14F-4D97-AF65-F5344CB8AC3E}">
        <p14:creationId xmlns:p14="http://schemas.microsoft.com/office/powerpoint/2010/main" val="13190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Hazards</a:t>
            </a:r>
            <a:endParaRPr lang="en-US" dirty="0"/>
          </a:p>
        </p:txBody>
      </p:sp>
      <p:sp>
        <p:nvSpPr>
          <p:cNvPr id="9" name="TextBox 8"/>
          <p:cNvSpPr txBox="1"/>
          <p:nvPr/>
        </p:nvSpPr>
        <p:spPr>
          <a:xfrm>
            <a:off x="5013383" y="3764716"/>
            <a:ext cx="3329698" cy="1815882"/>
          </a:xfrm>
          <a:prstGeom prst="rect">
            <a:avLst/>
          </a:prstGeom>
          <a:noFill/>
          <a:ln>
            <a:solidFill>
              <a:srgbClr val="FF0000"/>
            </a:solidFill>
          </a:ln>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This three-prong grounding plug has the ground prong broken off.</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216077" y="5572715"/>
            <a:ext cx="1727861" cy="215444"/>
          </a:xfrm>
          <a:prstGeom prst="rect">
            <a:avLst/>
          </a:prstGeom>
          <a:noFill/>
        </p:spPr>
        <p:txBody>
          <a:bodyPr wrap="square" rtlCol="0">
            <a:spAutoFit/>
          </a:bodyPr>
          <a:lstStyle/>
          <a:p>
            <a:r>
              <a:rPr lang="en-US" sz="800" dirty="0" smtClean="0"/>
              <a:t>Source: NIOSH</a:t>
            </a:r>
            <a:endParaRPr lang="en-US" sz="800" dirty="0"/>
          </a:p>
        </p:txBody>
      </p:sp>
      <p:pic>
        <p:nvPicPr>
          <p:cNvPr id="3" name="Picture 2"/>
          <p:cNvPicPr>
            <a:picLocks noChangeAspect="1"/>
          </p:cNvPicPr>
          <p:nvPr/>
        </p:nvPicPr>
        <p:blipFill>
          <a:blip r:embed="rId3"/>
          <a:stretch>
            <a:fillRect/>
          </a:stretch>
        </p:blipFill>
        <p:spPr>
          <a:xfrm>
            <a:off x="1219200" y="1659466"/>
            <a:ext cx="3449476" cy="3913249"/>
          </a:xfrm>
          <a:prstGeom prst="rect">
            <a:avLst/>
          </a:prstGeom>
          <a:ln>
            <a:solidFill>
              <a:schemeClr val="tx1"/>
            </a:solidFill>
          </a:ln>
        </p:spPr>
      </p:pic>
      <p:sp>
        <p:nvSpPr>
          <p:cNvPr id="8" name="Right Arrow 7"/>
          <p:cNvSpPr/>
          <p:nvPr/>
        </p:nvSpPr>
        <p:spPr>
          <a:xfrm flipH="1">
            <a:off x="3184583" y="3886200"/>
            <a:ext cx="18288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185785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Hazards</a:t>
            </a:r>
            <a:endParaRPr lang="en-US" dirty="0"/>
          </a:p>
        </p:txBody>
      </p:sp>
      <p:sp>
        <p:nvSpPr>
          <p:cNvPr id="10" name="TextBox 9"/>
          <p:cNvSpPr txBox="1"/>
          <p:nvPr/>
        </p:nvSpPr>
        <p:spPr>
          <a:xfrm>
            <a:off x="670997" y="5222368"/>
            <a:ext cx="1727861" cy="215444"/>
          </a:xfrm>
          <a:prstGeom prst="rect">
            <a:avLst/>
          </a:prstGeom>
          <a:noFill/>
        </p:spPr>
        <p:txBody>
          <a:bodyPr wrap="square" rtlCol="0">
            <a:spAutoFit/>
          </a:bodyPr>
          <a:lstStyle/>
          <a:p>
            <a:r>
              <a:rPr lang="en-US" sz="800" dirty="0" smtClean="0"/>
              <a:t>Source: TEEX Harwood</a:t>
            </a:r>
            <a:endParaRPr lang="en-US" sz="800" dirty="0"/>
          </a:p>
        </p:txBody>
      </p:sp>
      <p:sp>
        <p:nvSpPr>
          <p:cNvPr id="9" name="TextBox 8"/>
          <p:cNvSpPr txBox="1"/>
          <p:nvPr/>
        </p:nvSpPr>
        <p:spPr>
          <a:xfrm>
            <a:off x="6362700" y="3393980"/>
            <a:ext cx="2514600" cy="1815882"/>
          </a:xfrm>
          <a:prstGeom prst="rect">
            <a:avLst/>
          </a:prstGeom>
          <a:noFill/>
          <a:ln>
            <a:solidFill>
              <a:srgbClr val="FF0000"/>
            </a:solidFill>
          </a:ln>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Grinder guard removed to accommodate larger wheel.</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97" y="1117909"/>
            <a:ext cx="5363606" cy="4091953"/>
          </a:xfrm>
          <a:prstGeom prst="rect">
            <a:avLst/>
          </a:prstGeom>
          <a:ln>
            <a:solidFill>
              <a:schemeClr val="tx1"/>
            </a:solidFill>
          </a:ln>
        </p:spPr>
      </p:pic>
      <p:sp>
        <p:nvSpPr>
          <p:cNvPr id="8" name="Right Arrow 7"/>
          <p:cNvSpPr/>
          <p:nvPr/>
        </p:nvSpPr>
        <p:spPr>
          <a:xfrm rot="1856445" flipH="1">
            <a:off x="5266641" y="2964691"/>
            <a:ext cx="1244541" cy="5078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6338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Hazards</a:t>
            </a:r>
            <a:endParaRPr lang="en-US" dirty="0"/>
          </a:p>
        </p:txBody>
      </p:sp>
      <p:sp>
        <p:nvSpPr>
          <p:cNvPr id="10" name="TextBox 9"/>
          <p:cNvSpPr txBox="1"/>
          <p:nvPr/>
        </p:nvSpPr>
        <p:spPr>
          <a:xfrm>
            <a:off x="211006" y="5281801"/>
            <a:ext cx="1727861" cy="215444"/>
          </a:xfrm>
          <a:prstGeom prst="rect">
            <a:avLst/>
          </a:prstGeom>
          <a:noFill/>
        </p:spPr>
        <p:txBody>
          <a:bodyPr wrap="square" rtlCol="0">
            <a:spAutoFit/>
          </a:bodyPr>
          <a:lstStyle/>
          <a:p>
            <a:r>
              <a:rPr lang="en-US" sz="800" dirty="0" smtClean="0"/>
              <a:t>Source: TEEX Harwood</a:t>
            </a:r>
            <a:endParaRPr lang="en-US" sz="800" dirty="0"/>
          </a:p>
        </p:txBody>
      </p:sp>
      <p:sp>
        <p:nvSpPr>
          <p:cNvPr id="9" name="TextBox 8"/>
          <p:cNvSpPr txBox="1"/>
          <p:nvPr/>
        </p:nvSpPr>
        <p:spPr>
          <a:xfrm>
            <a:off x="6570133" y="1223918"/>
            <a:ext cx="2391266" cy="1323439"/>
          </a:xfrm>
          <a:prstGeom prst="rect">
            <a:avLst/>
          </a:prstGeom>
          <a:noFill/>
          <a:ln>
            <a:solidFill>
              <a:srgbClr val="FF0000"/>
            </a:solidFill>
          </a:ln>
        </p:spPr>
        <p:txBody>
          <a:bodyPr wrap="squar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Working in street with power cords potentially exposed to traffic.</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97768"/>
            <a:ext cx="5035296" cy="3650166"/>
          </a:xfrm>
          <a:prstGeom prst="rect">
            <a:avLst/>
          </a:prstGeom>
          <a:ln>
            <a:solidFill>
              <a:schemeClr val="tx1"/>
            </a:solidFill>
          </a:ln>
        </p:spPr>
      </p:pic>
      <p:sp>
        <p:nvSpPr>
          <p:cNvPr id="8" name="Right Arrow 7"/>
          <p:cNvSpPr/>
          <p:nvPr/>
        </p:nvSpPr>
        <p:spPr>
          <a:xfrm flipH="1">
            <a:off x="5339195" y="1631691"/>
            <a:ext cx="1244541" cy="5078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3" name="Right Arrow 12"/>
          <p:cNvSpPr/>
          <p:nvPr/>
        </p:nvSpPr>
        <p:spPr>
          <a:xfrm rot="389151" flipH="1">
            <a:off x="3325018" y="2591786"/>
            <a:ext cx="2825113" cy="4976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4" name="TextBox 13"/>
          <p:cNvSpPr txBox="1"/>
          <p:nvPr/>
        </p:nvSpPr>
        <p:spPr>
          <a:xfrm>
            <a:off x="6112987" y="2872656"/>
            <a:ext cx="2848412" cy="707886"/>
          </a:xfrm>
          <a:prstGeom prst="rect">
            <a:avLst/>
          </a:prstGeom>
          <a:noFill/>
          <a:ln>
            <a:solidFill>
              <a:srgbClr val="FF0000"/>
            </a:solidFill>
          </a:ln>
        </p:spPr>
        <p:txBody>
          <a:bodyPr wrap="squar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Guard removed from saw blade.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Right Arrow 14"/>
          <p:cNvSpPr/>
          <p:nvPr/>
        </p:nvSpPr>
        <p:spPr>
          <a:xfrm rot="850971" flipH="1" flipV="1">
            <a:off x="2475095" y="3749592"/>
            <a:ext cx="3676090" cy="6043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6" name="TextBox 15"/>
          <p:cNvSpPr txBox="1"/>
          <p:nvPr/>
        </p:nvSpPr>
        <p:spPr>
          <a:xfrm>
            <a:off x="6068175" y="4313614"/>
            <a:ext cx="2848412" cy="707886"/>
          </a:xfrm>
          <a:prstGeom prst="rect">
            <a:avLst/>
          </a:prstGeom>
          <a:noFill/>
          <a:ln>
            <a:solidFill>
              <a:srgbClr val="FF0000"/>
            </a:solidFill>
          </a:ln>
        </p:spPr>
        <p:txBody>
          <a:bodyPr wrap="squar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Power take-off guard is missing.</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58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43000"/>
            <a:ext cx="8229600" cy="3810000"/>
          </a:xfrm>
        </p:spPr>
        <p:txBody>
          <a:bodyPr>
            <a:normAutofit fontScale="92500"/>
          </a:bodyPr>
          <a:lstStyle/>
          <a:p>
            <a:pPr marL="514350" indent="-514350">
              <a:buAutoNum type="arabicPeriod"/>
            </a:pPr>
            <a:r>
              <a:rPr lang="en-US" dirty="0" smtClean="0"/>
              <a:t>Which of the following is an example of an unsafe practice regarding the use of tools?</a:t>
            </a:r>
          </a:p>
          <a:p>
            <a:pPr marL="914400" lvl="1" indent="-514350">
              <a:buFont typeface="+mj-lt"/>
              <a:buAutoNum type="alphaLcPeriod"/>
            </a:pPr>
            <a:r>
              <a:rPr lang="en-US" dirty="0" smtClean="0"/>
              <a:t>Keeping cutting tools sharp</a:t>
            </a:r>
          </a:p>
          <a:p>
            <a:pPr marL="914400" lvl="1" indent="-514350">
              <a:buFont typeface="+mj-lt"/>
              <a:buAutoNum type="alphaLcPeriod"/>
            </a:pPr>
            <a:r>
              <a:rPr lang="en-US" dirty="0" smtClean="0"/>
              <a:t>Wearing eye and face protection while operating a grinder</a:t>
            </a:r>
          </a:p>
          <a:p>
            <a:pPr marL="914400" lvl="1" indent="-514350">
              <a:buFont typeface="+mj-lt"/>
              <a:buAutoNum type="alphaLcPeriod"/>
            </a:pPr>
            <a:r>
              <a:rPr lang="en-US" dirty="0" smtClean="0"/>
              <a:t>Using a screwdriver to carve or cut wood</a:t>
            </a:r>
          </a:p>
          <a:p>
            <a:pPr marL="914400" lvl="1" indent="-514350">
              <a:buFont typeface="+mj-lt"/>
              <a:buAutoNum type="alphaLcPeriod"/>
            </a:pPr>
            <a:r>
              <a:rPr lang="en-US" dirty="0" smtClean="0"/>
              <a:t>Following manufacturer’s instructions when using a tool</a:t>
            </a:r>
            <a:endParaRPr lang="en-US" dirty="0"/>
          </a:p>
        </p:txBody>
      </p:sp>
      <p:sp>
        <p:nvSpPr>
          <p:cNvPr id="7" name="Content Placeholder 2"/>
          <p:cNvSpPr txBox="1">
            <a:spLocks/>
          </p:cNvSpPr>
          <p:nvPr/>
        </p:nvSpPr>
        <p:spPr>
          <a:xfrm>
            <a:off x="304800" y="5181599"/>
            <a:ext cx="8610600" cy="67333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c. Using a screwdriver to carve or cut wood</a:t>
            </a:r>
            <a:endParaRPr lang="en-US" b="1" dirty="0"/>
          </a:p>
        </p:txBody>
      </p:sp>
    </p:spTree>
    <p:extLst>
      <p:ext uri="{BB962C8B-B14F-4D97-AF65-F5344CB8AC3E}">
        <p14:creationId xmlns:p14="http://schemas.microsoft.com/office/powerpoint/2010/main" val="254204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447800"/>
            <a:ext cx="8229600" cy="3505200"/>
          </a:xfrm>
        </p:spPr>
        <p:txBody>
          <a:bodyPr>
            <a:normAutofit/>
          </a:bodyPr>
          <a:lstStyle/>
          <a:p>
            <a:pPr marL="514350" indent="-514350">
              <a:buFont typeface="+mj-lt"/>
              <a:buAutoNum type="arabicPeriod" startAt="2"/>
            </a:pPr>
            <a:r>
              <a:rPr lang="en-US" dirty="0" smtClean="0"/>
              <a:t>Which term describes a tool that is powered by compressed air?</a:t>
            </a:r>
          </a:p>
          <a:p>
            <a:pPr marL="914400" lvl="1" indent="-514350">
              <a:buFont typeface="+mj-lt"/>
              <a:buAutoNum type="alphaLcPeriod"/>
            </a:pPr>
            <a:r>
              <a:rPr lang="en-US" dirty="0" smtClean="0"/>
              <a:t>Hydraulic</a:t>
            </a:r>
          </a:p>
          <a:p>
            <a:pPr marL="914400" lvl="1" indent="-514350">
              <a:buFont typeface="+mj-lt"/>
              <a:buAutoNum type="alphaLcPeriod"/>
            </a:pPr>
            <a:r>
              <a:rPr lang="en-US" dirty="0" smtClean="0"/>
              <a:t>Powder-actuated</a:t>
            </a:r>
          </a:p>
          <a:p>
            <a:pPr marL="914400" lvl="1" indent="-514350">
              <a:buFont typeface="+mj-lt"/>
              <a:buAutoNum type="alphaLcPeriod"/>
            </a:pPr>
            <a:r>
              <a:rPr lang="en-US" dirty="0" smtClean="0"/>
              <a:t>Electrical</a:t>
            </a:r>
          </a:p>
          <a:p>
            <a:pPr marL="914400" lvl="1" indent="-514350">
              <a:buFont typeface="+mj-lt"/>
              <a:buAutoNum type="alphaLcPeriod"/>
            </a:pPr>
            <a:r>
              <a:rPr lang="en-US" dirty="0" smtClean="0"/>
              <a:t>Pneumatic</a:t>
            </a:r>
            <a:endParaRPr lang="en-US" dirty="0"/>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d. Pneumatic</a:t>
            </a:r>
            <a:endParaRPr lang="en-US" b="1" dirty="0"/>
          </a:p>
        </p:txBody>
      </p:sp>
    </p:spTree>
    <p:extLst>
      <p:ext uri="{BB962C8B-B14F-4D97-AF65-F5344CB8AC3E}">
        <p14:creationId xmlns:p14="http://schemas.microsoft.com/office/powerpoint/2010/main" val="41406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304800" y="1034926"/>
            <a:ext cx="8534400" cy="3994274"/>
          </a:xfrm>
        </p:spPr>
        <p:txBody>
          <a:bodyPr>
            <a:normAutofit fontScale="92500" lnSpcReduction="10000"/>
          </a:bodyPr>
          <a:lstStyle/>
          <a:p>
            <a:pPr marL="514350" indent="-514350">
              <a:buFont typeface="+mj-lt"/>
              <a:buAutoNum type="arabicPeriod" startAt="3"/>
            </a:pPr>
            <a:r>
              <a:rPr lang="en-US" dirty="0" smtClean="0"/>
              <a:t>Which of the following actions may expose workers to electrical shock hazards and should be avoided?</a:t>
            </a:r>
          </a:p>
          <a:p>
            <a:pPr marL="914400" lvl="1" indent="-514350">
              <a:buFont typeface="+mj-lt"/>
              <a:buAutoNum type="alphaLcPeriod"/>
            </a:pPr>
            <a:r>
              <a:rPr lang="en-US" dirty="0" smtClean="0"/>
              <a:t>Removing the grounding pin on a three-prong plug</a:t>
            </a:r>
          </a:p>
          <a:p>
            <a:pPr marL="914400" lvl="1" indent="-514350">
              <a:buFont typeface="+mj-lt"/>
              <a:buAutoNum type="alphaLcPeriod"/>
            </a:pPr>
            <a:r>
              <a:rPr lang="en-US" dirty="0" smtClean="0"/>
              <a:t>Using double-insulated tools</a:t>
            </a:r>
          </a:p>
          <a:p>
            <a:pPr marL="914400" lvl="1" indent="-514350">
              <a:buFont typeface="+mj-lt"/>
              <a:buAutoNum type="alphaLcPeriod"/>
            </a:pPr>
            <a:r>
              <a:rPr lang="en-US" dirty="0" smtClean="0"/>
              <a:t>Using a grounded adaptor to accommodate a two-prong receptacle</a:t>
            </a:r>
          </a:p>
          <a:p>
            <a:pPr marL="914400" lvl="1" indent="-514350">
              <a:buFont typeface="+mj-lt"/>
              <a:buAutoNum type="alphaLcPeriod"/>
            </a:pPr>
            <a:r>
              <a:rPr lang="en-US" dirty="0" smtClean="0"/>
              <a:t>Removing damaged tools from service and tagging them “Do Not Use”</a:t>
            </a:r>
            <a:endParaRPr lang="en-US" dirty="0"/>
          </a:p>
        </p:txBody>
      </p:sp>
      <p:sp>
        <p:nvSpPr>
          <p:cNvPr id="7" name="Content Placeholder 2"/>
          <p:cNvSpPr txBox="1">
            <a:spLocks/>
          </p:cNvSpPr>
          <p:nvPr/>
        </p:nvSpPr>
        <p:spPr>
          <a:xfrm>
            <a:off x="304800" y="5317007"/>
            <a:ext cx="8534400" cy="67333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 </a:t>
            </a:r>
            <a:r>
              <a:rPr lang="en-US" sz="3400" b="1" dirty="0" smtClean="0"/>
              <a:t>Removing the grounding pin on a three-prong plug</a:t>
            </a:r>
            <a:endParaRPr lang="en-US" sz="3400" b="1" dirty="0"/>
          </a:p>
        </p:txBody>
      </p:sp>
    </p:spTree>
    <p:extLst>
      <p:ext uri="{BB962C8B-B14F-4D97-AF65-F5344CB8AC3E}">
        <p14:creationId xmlns:p14="http://schemas.microsoft.com/office/powerpoint/2010/main" val="121439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152400" y="1143000"/>
            <a:ext cx="8839200" cy="4077554"/>
          </a:xfrm>
        </p:spPr>
        <p:txBody>
          <a:bodyPr>
            <a:normAutofit fontScale="92500" lnSpcReduction="20000"/>
          </a:bodyPr>
          <a:lstStyle/>
          <a:p>
            <a:pPr marL="514350" indent="-514350">
              <a:buFont typeface="+mj-lt"/>
              <a:buAutoNum type="arabicPeriod" startAt="4"/>
            </a:pPr>
            <a:r>
              <a:rPr lang="en-US" dirty="0" smtClean="0"/>
              <a:t>Which of the following statements about guarding techniques is </a:t>
            </a:r>
            <a:r>
              <a:rPr lang="en-US" u="sng" dirty="0" smtClean="0"/>
              <a:t>true</a:t>
            </a:r>
            <a:r>
              <a:rPr lang="en-US" dirty="0" smtClean="0"/>
              <a:t>?</a:t>
            </a:r>
          </a:p>
          <a:p>
            <a:pPr marL="914400" lvl="1" indent="-514350">
              <a:buFont typeface="+mj-lt"/>
              <a:buAutoNum type="alphaLcPeriod"/>
            </a:pPr>
            <a:r>
              <a:rPr lang="en-US" dirty="0" smtClean="0"/>
              <a:t>Guard the point of operation, in-running nip points, and rotating parts of tools.</a:t>
            </a:r>
          </a:p>
          <a:p>
            <a:pPr marL="914400" lvl="1" indent="-514350">
              <a:buFont typeface="+mj-lt"/>
              <a:buAutoNum type="alphaLcPeriod"/>
            </a:pPr>
            <a:r>
              <a:rPr lang="en-US" dirty="0" smtClean="0"/>
              <a:t>Remove guard from tool while it is in use, then replace when the job is completed.</a:t>
            </a:r>
          </a:p>
          <a:p>
            <a:pPr marL="914400" lvl="1" indent="-514350">
              <a:buFont typeface="+mj-lt"/>
              <a:buAutoNum type="alphaLcPeriod"/>
            </a:pPr>
            <a:r>
              <a:rPr lang="en-US" dirty="0" smtClean="0"/>
              <a:t>Adjust guard on abrasive wheel to allow maximum exposure of the wheel surface.</a:t>
            </a:r>
          </a:p>
          <a:p>
            <a:pPr marL="914400" lvl="1" indent="-514350">
              <a:buFont typeface="+mj-lt"/>
              <a:buAutoNum type="alphaLcPeriod"/>
            </a:pPr>
            <a:r>
              <a:rPr lang="en-US" dirty="0" smtClean="0"/>
              <a:t>Wear PPE because guards will not protect operator from flying chips and sparks or moving parts of tool.</a:t>
            </a:r>
            <a:endParaRPr lang="en-US" dirty="0"/>
          </a:p>
        </p:txBody>
      </p:sp>
      <p:sp>
        <p:nvSpPr>
          <p:cNvPr id="7" name="Content Placeholder 2"/>
          <p:cNvSpPr txBox="1">
            <a:spLocks/>
          </p:cNvSpPr>
          <p:nvPr/>
        </p:nvSpPr>
        <p:spPr>
          <a:xfrm>
            <a:off x="152400" y="5257799"/>
            <a:ext cx="8839200" cy="76200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 Guard the point of operation, in-running nip points, and rotating parts of tools.</a:t>
            </a:r>
            <a:endParaRPr lang="en-US" b="1" dirty="0"/>
          </a:p>
        </p:txBody>
      </p:sp>
    </p:spTree>
    <p:extLst>
      <p:ext uri="{BB962C8B-B14F-4D97-AF65-F5344CB8AC3E}">
        <p14:creationId xmlns:p14="http://schemas.microsoft.com/office/powerpoint/2010/main" val="15921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228600" y="1034927"/>
            <a:ext cx="8686800" cy="3910992"/>
          </a:xfrm>
        </p:spPr>
        <p:txBody>
          <a:bodyPr>
            <a:normAutofit fontScale="85000" lnSpcReduction="20000"/>
          </a:bodyPr>
          <a:lstStyle/>
          <a:p>
            <a:pPr marL="514350" indent="-514350">
              <a:buFont typeface="+mj-lt"/>
              <a:buAutoNum type="arabicPeriod" startAt="5"/>
            </a:pPr>
            <a:r>
              <a:rPr lang="en-US" dirty="0" smtClean="0"/>
              <a:t>Employers must satisfy all of the following requirements, except:</a:t>
            </a:r>
          </a:p>
          <a:p>
            <a:pPr marL="914400" lvl="1" indent="-514350">
              <a:buFont typeface="+mj-lt"/>
              <a:buAutoNum type="alphaLcPeriod"/>
            </a:pPr>
            <a:r>
              <a:rPr lang="en-US" dirty="0" smtClean="0"/>
              <a:t>Provide PPE necessary to protect employees who are operating hand and power tools and are exposed to hazards.</a:t>
            </a:r>
          </a:p>
          <a:p>
            <a:pPr marL="914400" lvl="1" indent="-514350">
              <a:buFont typeface="+mj-lt"/>
              <a:buAutoNum type="alphaLcPeriod"/>
            </a:pPr>
            <a:r>
              <a:rPr lang="en-US" dirty="0" smtClean="0"/>
              <a:t>Comply with OSHA training and inspection standards related to hand and power tools.</a:t>
            </a:r>
          </a:p>
          <a:p>
            <a:pPr marL="914400" lvl="1" indent="-514350">
              <a:buFont typeface="+mj-lt"/>
              <a:buAutoNum type="alphaLcPeriod"/>
            </a:pPr>
            <a:r>
              <a:rPr lang="en-US" dirty="0" smtClean="0"/>
              <a:t>Determine which manufacturer’s requirements and recommendations for a tool shall be followed or ignored.</a:t>
            </a:r>
          </a:p>
          <a:p>
            <a:pPr marL="914400" lvl="1" indent="-514350">
              <a:buFont typeface="+mj-lt"/>
              <a:buAutoNum type="alphaLcPeriod"/>
            </a:pPr>
            <a:r>
              <a:rPr lang="en-US" dirty="0" smtClean="0"/>
              <a:t>Do not issue or permit the use of unsafe hand tools.</a:t>
            </a:r>
            <a:endParaRPr lang="en-US" dirty="0"/>
          </a:p>
        </p:txBody>
      </p:sp>
      <p:sp>
        <p:nvSpPr>
          <p:cNvPr id="7" name="Content Placeholder 2"/>
          <p:cNvSpPr txBox="1">
            <a:spLocks/>
          </p:cNvSpPr>
          <p:nvPr/>
        </p:nvSpPr>
        <p:spPr>
          <a:xfrm>
            <a:off x="228600" y="4945919"/>
            <a:ext cx="8686800" cy="90901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c. Determine which manufacturer’s requirements and recommendations for a tool shall be followed or ignored.</a:t>
            </a:r>
            <a:endParaRPr lang="en-US" b="1" dirty="0"/>
          </a:p>
        </p:txBody>
      </p:sp>
    </p:spTree>
    <p:extLst>
      <p:ext uri="{BB962C8B-B14F-4D97-AF65-F5344CB8AC3E}">
        <p14:creationId xmlns:p14="http://schemas.microsoft.com/office/powerpoint/2010/main" val="92557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98634" y="1143001"/>
            <a:ext cx="7330966" cy="4343400"/>
          </a:xfrm>
        </p:spPr>
        <p:txBody>
          <a:bodyPr>
            <a:normAutofit/>
          </a:bodyPr>
          <a:lstStyle/>
          <a:p>
            <a:pPr marL="0" indent="0">
              <a:buNone/>
            </a:pPr>
            <a:r>
              <a:rPr lang="en-US" dirty="0" smtClean="0"/>
              <a:t>Objectives:</a:t>
            </a:r>
          </a:p>
          <a:p>
            <a:pPr marL="514350" indent="-514350">
              <a:buFont typeface="+mj-lt"/>
              <a:buAutoNum type="arabicPeriod"/>
            </a:pPr>
            <a:r>
              <a:rPr lang="en-US" dirty="0" smtClean="0"/>
              <a:t>Identify various types of tools.</a:t>
            </a:r>
          </a:p>
          <a:p>
            <a:pPr marL="514350" indent="-514350">
              <a:buFont typeface="+mj-lt"/>
              <a:buAutoNum type="arabicPeriod"/>
            </a:pPr>
            <a:r>
              <a:rPr lang="en-US" dirty="0" smtClean="0"/>
              <a:t>Describe types of hazards.</a:t>
            </a:r>
          </a:p>
          <a:p>
            <a:pPr marL="514350" indent="-514350">
              <a:buFont typeface="+mj-lt"/>
              <a:buAutoNum type="arabicPeriod"/>
            </a:pPr>
            <a:r>
              <a:rPr lang="en-US" dirty="0" smtClean="0"/>
              <a:t>Describe guarding requirements.</a:t>
            </a:r>
          </a:p>
          <a:p>
            <a:pPr marL="514350" indent="-514350">
              <a:buFont typeface="+mj-lt"/>
              <a:buAutoNum type="arabicPeriod"/>
            </a:pPr>
            <a:r>
              <a:rPr lang="en-US" dirty="0" smtClean="0"/>
              <a:t>Describe safe operation methods.</a:t>
            </a:r>
          </a:p>
          <a:p>
            <a:pPr marL="514350" indent="-514350">
              <a:buFont typeface="+mj-lt"/>
              <a:buAutoNum type="arabicPeriod"/>
            </a:pPr>
            <a:r>
              <a:rPr lang="en-US" dirty="0" smtClean="0"/>
              <a:t>Recognize employer requirements.</a:t>
            </a:r>
          </a:p>
          <a:p>
            <a:pPr marL="571500" indent="-457200"/>
            <a:endParaRPr lang="en-US" sz="2000" dirty="0" smtClean="0">
              <a:solidFill>
                <a:srgbClr val="FF0000"/>
              </a:solidFill>
            </a:endParaRPr>
          </a:p>
        </p:txBody>
      </p:sp>
    </p:spTree>
    <p:extLst>
      <p:ext uri="{BB962C8B-B14F-4D97-AF65-F5344CB8AC3E}">
        <p14:creationId xmlns:p14="http://schemas.microsoft.com/office/powerpoint/2010/main" val="1893623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Tools</a:t>
            </a:r>
            <a:endParaRPr lang="en-US" dirty="0"/>
          </a:p>
        </p:txBody>
      </p:sp>
      <p:sp>
        <p:nvSpPr>
          <p:cNvPr id="3" name="Content Placeholder 2"/>
          <p:cNvSpPr>
            <a:spLocks noGrp="1"/>
          </p:cNvSpPr>
          <p:nvPr>
            <p:ph idx="1"/>
          </p:nvPr>
        </p:nvSpPr>
        <p:spPr>
          <a:xfrm>
            <a:off x="930442" y="1143001"/>
            <a:ext cx="7299158" cy="1676400"/>
          </a:xfrm>
        </p:spPr>
        <p:txBody>
          <a:bodyPr/>
          <a:lstStyle/>
          <a:p>
            <a:r>
              <a:rPr lang="en-US" dirty="0" smtClean="0"/>
              <a:t>Manually operated hand tools</a:t>
            </a:r>
            <a:endParaRPr lang="en-US" dirty="0"/>
          </a:p>
        </p:txBody>
      </p:sp>
      <p:sp>
        <p:nvSpPr>
          <p:cNvPr id="8" name="TextBox 7"/>
          <p:cNvSpPr txBox="1"/>
          <p:nvPr/>
        </p:nvSpPr>
        <p:spPr>
          <a:xfrm>
            <a:off x="5638800" y="5887191"/>
            <a:ext cx="1727861" cy="215444"/>
          </a:xfrm>
          <a:prstGeom prst="rect">
            <a:avLst/>
          </a:prstGeom>
          <a:noFill/>
        </p:spPr>
        <p:txBody>
          <a:bodyPr wrap="square" rtlCol="0">
            <a:spAutoFit/>
          </a:bodyPr>
          <a:lstStyle/>
          <a:p>
            <a:pPr algn="r"/>
            <a:r>
              <a:rPr lang="en-US" sz="800" dirty="0" smtClean="0"/>
              <a:t>Source: TEEX</a:t>
            </a:r>
            <a:endParaRPr lang="en-US" sz="8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13309" b="11975"/>
          <a:stretch/>
        </p:blipFill>
        <p:spPr>
          <a:xfrm>
            <a:off x="1869535" y="1771163"/>
            <a:ext cx="5404929" cy="4116028"/>
          </a:xfrm>
          <a:prstGeom prst="rect">
            <a:avLst/>
          </a:prstGeom>
          <a:ln>
            <a:solidFill>
              <a:schemeClr val="tx1"/>
            </a:solidFill>
          </a:ln>
        </p:spPr>
      </p:pic>
    </p:spTree>
    <p:extLst>
      <p:ext uri="{BB962C8B-B14F-4D97-AF65-F5344CB8AC3E}">
        <p14:creationId xmlns:p14="http://schemas.microsoft.com/office/powerpoint/2010/main" val="579975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623461" cy="1143000"/>
          </a:xfrm>
        </p:spPr>
        <p:txBody>
          <a:bodyPr/>
          <a:lstStyle/>
          <a:p>
            <a:r>
              <a:rPr lang="en-US" dirty="0" smtClean="0"/>
              <a:t>Types of Tools</a:t>
            </a:r>
            <a:endParaRPr lang="en-US" dirty="0"/>
          </a:p>
        </p:txBody>
      </p:sp>
      <p:sp>
        <p:nvSpPr>
          <p:cNvPr id="3" name="Content Placeholder 2"/>
          <p:cNvSpPr>
            <a:spLocks noGrp="1"/>
          </p:cNvSpPr>
          <p:nvPr>
            <p:ph idx="1"/>
          </p:nvPr>
        </p:nvSpPr>
        <p:spPr>
          <a:xfrm>
            <a:off x="457200" y="1381591"/>
            <a:ext cx="5095875" cy="3428999"/>
          </a:xfrm>
        </p:spPr>
        <p:txBody>
          <a:bodyPr/>
          <a:lstStyle/>
          <a:p>
            <a:r>
              <a:rPr lang="en-US" dirty="0" smtClean="0"/>
              <a:t>Power-operated tools</a:t>
            </a:r>
          </a:p>
          <a:p>
            <a:pPr lvl="1"/>
            <a:r>
              <a:rPr lang="en-US" dirty="0" smtClean="0"/>
              <a:t>Electrical</a:t>
            </a:r>
          </a:p>
          <a:p>
            <a:pPr lvl="1"/>
            <a:r>
              <a:rPr lang="en-US" dirty="0" smtClean="0"/>
              <a:t>Pneumatic</a:t>
            </a:r>
          </a:p>
          <a:p>
            <a:pPr lvl="1"/>
            <a:r>
              <a:rPr lang="en-US" dirty="0" smtClean="0"/>
              <a:t>Liquid fuel</a:t>
            </a:r>
          </a:p>
          <a:p>
            <a:pPr lvl="1"/>
            <a:r>
              <a:rPr lang="en-US" dirty="0" smtClean="0"/>
              <a:t>Hydraulic</a:t>
            </a:r>
          </a:p>
          <a:p>
            <a:pPr lvl="1"/>
            <a:r>
              <a:rPr lang="en-US" dirty="0" smtClean="0"/>
              <a:t>Powder-actuated</a:t>
            </a:r>
            <a:endParaRPr lang="en-US" dirty="0"/>
          </a:p>
        </p:txBody>
      </p:sp>
      <p:pic>
        <p:nvPicPr>
          <p:cNvPr id="7" name="Picture 6" descr="D:\General Industry\GEN PART I\204 Course\MACHINE GUARDING\1910 Machine Guarding\PORTABLE TOOLS FILTERED\Slide20.JPG"/>
          <p:cNvPicPr>
            <a:picLocks noChangeAspect="1" noChangeArrowheads="1"/>
          </p:cNvPicPr>
          <p:nvPr/>
        </p:nvPicPr>
        <p:blipFill>
          <a:blip r:embed="rId3">
            <a:extLst>
              <a:ext uri="{28A0092B-C50C-407E-A947-70E740481C1C}">
                <a14:useLocalDpi xmlns:a14="http://schemas.microsoft.com/office/drawing/2010/main" val="0"/>
              </a:ext>
            </a:extLst>
          </a:blip>
          <a:srcRect t="22832" b="10428"/>
          <a:stretch>
            <a:fillRect/>
          </a:stretch>
        </p:blipFill>
        <p:spPr bwMode="auto">
          <a:xfrm>
            <a:off x="5759668" y="525400"/>
            <a:ext cx="2806262" cy="120435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descr="D:\General Industry\GEN PART I\204 Course\MACHINE GUARDING\1910 Machine Guarding\PORTABLE TOOLS FILTERED\Slide2.JPG"/>
          <p:cNvPicPr>
            <a:picLocks noChangeAspect="1" noChangeArrowheads="1"/>
          </p:cNvPicPr>
          <p:nvPr/>
        </p:nvPicPr>
        <p:blipFill rotWithShape="1">
          <a:blip r:embed="rId4">
            <a:extLst>
              <a:ext uri="{28A0092B-C50C-407E-A947-70E740481C1C}">
                <a14:useLocalDpi xmlns:a14="http://schemas.microsoft.com/office/drawing/2010/main" val="0"/>
              </a:ext>
            </a:extLst>
          </a:blip>
          <a:srcRect t="22260" b="11520"/>
          <a:stretch/>
        </p:blipFill>
        <p:spPr bwMode="auto">
          <a:xfrm>
            <a:off x="5411538" y="3915453"/>
            <a:ext cx="3133725" cy="17902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4887" y="2059820"/>
            <a:ext cx="4061043" cy="1616336"/>
          </a:xfrm>
          <a:prstGeom prst="rect">
            <a:avLst/>
          </a:prstGeom>
          <a:ln>
            <a:solidFill>
              <a:schemeClr val="tx1"/>
            </a:solidFill>
          </a:ln>
        </p:spPr>
      </p:pic>
      <p:sp>
        <p:nvSpPr>
          <p:cNvPr id="10" name="TextBox 9"/>
          <p:cNvSpPr txBox="1"/>
          <p:nvPr/>
        </p:nvSpPr>
        <p:spPr>
          <a:xfrm>
            <a:off x="6135136" y="5817796"/>
            <a:ext cx="1727861"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3921966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and Power Tool Hazards</a:t>
            </a:r>
            <a:endParaRPr lang="en-US" dirty="0"/>
          </a:p>
        </p:txBody>
      </p:sp>
      <p:sp>
        <p:nvSpPr>
          <p:cNvPr id="3" name="Content Placeholder 2"/>
          <p:cNvSpPr>
            <a:spLocks noGrp="1"/>
          </p:cNvSpPr>
          <p:nvPr>
            <p:ph idx="1"/>
          </p:nvPr>
        </p:nvSpPr>
        <p:spPr>
          <a:xfrm>
            <a:off x="914400" y="1262961"/>
            <a:ext cx="4572000" cy="2466152"/>
          </a:xfrm>
        </p:spPr>
        <p:txBody>
          <a:bodyPr/>
          <a:lstStyle/>
          <a:p>
            <a:r>
              <a:rPr lang="en-US" dirty="0" smtClean="0"/>
              <a:t>Types of hazards</a:t>
            </a:r>
          </a:p>
          <a:p>
            <a:pPr lvl="1"/>
            <a:r>
              <a:rPr lang="en-US" dirty="0" smtClean="0"/>
              <a:t>Struck-by</a:t>
            </a:r>
          </a:p>
          <a:p>
            <a:pPr lvl="1"/>
            <a:r>
              <a:rPr lang="en-US" dirty="0" smtClean="0"/>
              <a:t>Electrical</a:t>
            </a:r>
          </a:p>
          <a:p>
            <a:pPr lvl="1"/>
            <a:r>
              <a:rPr lang="en-US" dirty="0" smtClean="0"/>
              <a:t>Caught-in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947" y="1270990"/>
            <a:ext cx="3202550" cy="1985582"/>
          </a:xfrm>
          <a:prstGeom prst="rect">
            <a:avLst/>
          </a:prstGeom>
          <a:ln>
            <a:solidFill>
              <a:schemeClr val="tx1"/>
            </a:solidFill>
          </a:ln>
        </p:spPr>
      </p:pic>
      <p:pic>
        <p:nvPicPr>
          <p:cNvPr id="9" name="Picture 8" descr="Picture3"/>
          <p:cNvPicPr>
            <a:picLocks noChangeArrowheads="1"/>
          </p:cNvPicPr>
          <p:nvPr/>
        </p:nvPicPr>
        <p:blipFill rotWithShape="1">
          <a:blip r:embed="rId4" cstate="print">
            <a:extLst>
              <a:ext uri="{28A0092B-C50C-407E-A947-70E740481C1C}">
                <a14:useLocalDpi xmlns:a14="http://schemas.microsoft.com/office/drawing/2010/main" val="0"/>
              </a:ext>
            </a:extLst>
          </a:blip>
          <a:srcRect t="14478"/>
          <a:stretch/>
        </p:blipFill>
        <p:spPr bwMode="auto">
          <a:xfrm>
            <a:off x="4969948" y="3529882"/>
            <a:ext cx="3165764" cy="22170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6"/>
          <p:cNvSpPr txBox="1">
            <a:spLocks noChangeArrowheads="1"/>
          </p:cNvSpPr>
          <p:nvPr/>
        </p:nvSpPr>
        <p:spPr bwMode="auto">
          <a:xfrm>
            <a:off x="5251662" y="5766710"/>
            <a:ext cx="29983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sz="800" dirty="0">
                <a:latin typeface="+mn-lt"/>
              </a:rPr>
              <a:t>Source:  Susan Harwood Grant Number </a:t>
            </a:r>
            <a:r>
              <a:rPr lang="en-US" altLang="en-US" sz="800" dirty="0" smtClean="0">
                <a:latin typeface="+mn-lt"/>
              </a:rPr>
              <a:t/>
            </a:r>
            <a:br>
              <a:rPr lang="en-US" altLang="en-US" sz="800" dirty="0" smtClean="0">
                <a:latin typeface="+mn-lt"/>
              </a:rPr>
            </a:br>
            <a:r>
              <a:rPr lang="en-US" altLang="en-US" sz="800" dirty="0" smtClean="0">
                <a:latin typeface="+mn-lt"/>
              </a:rPr>
              <a:t>SH-17792-08-60-F-48 </a:t>
            </a:r>
            <a:r>
              <a:rPr lang="en-US" altLang="en-US" sz="800" dirty="0">
                <a:latin typeface="+mn-lt"/>
              </a:rPr>
              <a:t>by </a:t>
            </a:r>
            <a:r>
              <a:rPr lang="en-US" altLang="en-US" sz="800" dirty="0" err="1">
                <a:latin typeface="+mn-lt"/>
              </a:rPr>
              <a:t>Compacion</a:t>
            </a:r>
            <a:r>
              <a:rPr lang="en-US" altLang="en-US" sz="800" dirty="0">
                <a:latin typeface="+mn-lt"/>
              </a:rPr>
              <a:t> Foundation</a:t>
            </a:r>
          </a:p>
        </p:txBody>
      </p:sp>
      <p:sp>
        <p:nvSpPr>
          <p:cNvPr id="11" name="TextBox 10"/>
          <p:cNvSpPr txBox="1"/>
          <p:nvPr/>
        </p:nvSpPr>
        <p:spPr>
          <a:xfrm>
            <a:off x="6522150" y="3264601"/>
            <a:ext cx="172786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143876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and Power Tool Hazards</a:t>
            </a:r>
            <a:endParaRPr lang="en-US" dirty="0"/>
          </a:p>
        </p:txBody>
      </p:sp>
      <p:sp>
        <p:nvSpPr>
          <p:cNvPr id="3" name="Content Placeholder 2"/>
          <p:cNvSpPr>
            <a:spLocks noGrp="1"/>
          </p:cNvSpPr>
          <p:nvPr>
            <p:ph idx="1"/>
          </p:nvPr>
        </p:nvSpPr>
        <p:spPr>
          <a:xfrm>
            <a:off x="457200" y="1295400"/>
            <a:ext cx="8229600" cy="1828800"/>
          </a:xfrm>
        </p:spPr>
        <p:txBody>
          <a:bodyPr/>
          <a:lstStyle/>
          <a:p>
            <a:pPr lvl="1"/>
            <a:r>
              <a:rPr lang="en-US" dirty="0" smtClean="0"/>
              <a:t>Harmful materials</a:t>
            </a:r>
          </a:p>
          <a:p>
            <a:pPr lvl="1"/>
            <a:r>
              <a:rPr lang="en-US" dirty="0" smtClean="0"/>
              <a:t>Trips and slips</a:t>
            </a:r>
          </a:p>
          <a:p>
            <a:pPr lvl="1"/>
            <a:r>
              <a:rPr lang="en-US" dirty="0" smtClean="0"/>
              <a:t>Sharp edges/protruding objects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971800"/>
            <a:ext cx="3645776" cy="2819400"/>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681" y="2971800"/>
            <a:ext cx="2819400" cy="2819400"/>
          </a:xfrm>
          <a:prstGeom prst="rect">
            <a:avLst/>
          </a:prstGeom>
          <a:ln>
            <a:solidFill>
              <a:schemeClr val="tx1"/>
            </a:solidFill>
          </a:ln>
        </p:spPr>
      </p:pic>
      <p:sp>
        <p:nvSpPr>
          <p:cNvPr id="11" name="TextBox 10"/>
          <p:cNvSpPr txBox="1"/>
          <p:nvPr/>
        </p:nvSpPr>
        <p:spPr>
          <a:xfrm>
            <a:off x="857027" y="5791200"/>
            <a:ext cx="3645776" cy="215444"/>
          </a:xfrm>
          <a:prstGeom prst="rect">
            <a:avLst/>
          </a:prstGeom>
          <a:noFill/>
        </p:spPr>
        <p:txBody>
          <a:bodyPr wrap="square" rtlCol="0">
            <a:spAutoFit/>
          </a:bodyPr>
          <a:lstStyle/>
          <a:p>
            <a:r>
              <a:rPr lang="en-US" sz="800" dirty="0" smtClean="0"/>
              <a:t>Source: OSHA, courtesy of New Jersey Department of Health</a:t>
            </a:r>
            <a:endParaRPr lang="en-US" sz="800" dirty="0"/>
          </a:p>
        </p:txBody>
      </p:sp>
      <p:sp>
        <p:nvSpPr>
          <p:cNvPr id="12" name="TextBox 11"/>
          <p:cNvSpPr txBox="1"/>
          <p:nvPr/>
        </p:nvSpPr>
        <p:spPr>
          <a:xfrm>
            <a:off x="6553200" y="5791200"/>
            <a:ext cx="172786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97105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and Power Tool Hazards</a:t>
            </a:r>
            <a:endParaRPr lang="en-US" dirty="0"/>
          </a:p>
        </p:txBody>
      </p:sp>
      <p:sp>
        <p:nvSpPr>
          <p:cNvPr id="3" name="Content Placeholder 2"/>
          <p:cNvSpPr>
            <a:spLocks noGrp="1"/>
          </p:cNvSpPr>
          <p:nvPr>
            <p:ph idx="1"/>
          </p:nvPr>
        </p:nvSpPr>
        <p:spPr>
          <a:xfrm>
            <a:off x="685800" y="1143001"/>
            <a:ext cx="7772400" cy="1828799"/>
          </a:xfrm>
        </p:spPr>
        <p:txBody>
          <a:bodyPr/>
          <a:lstStyle/>
          <a:p>
            <a:r>
              <a:rPr lang="en-US" dirty="0" smtClean="0"/>
              <a:t>Exposure to hazards due to using</a:t>
            </a:r>
          </a:p>
          <a:p>
            <a:pPr lvl="1"/>
            <a:r>
              <a:rPr lang="en-US" dirty="0"/>
              <a:t>W</a:t>
            </a:r>
            <a:r>
              <a:rPr lang="en-US" dirty="0" smtClean="0"/>
              <a:t>rong tool</a:t>
            </a:r>
          </a:p>
          <a:p>
            <a:pPr lvl="1"/>
            <a:r>
              <a:rPr lang="en-US" dirty="0"/>
              <a:t>T</a:t>
            </a:r>
            <a:r>
              <a:rPr lang="en-US" dirty="0" smtClean="0"/>
              <a:t>ool wrong way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846703"/>
            <a:ext cx="3886200" cy="2914650"/>
          </a:xfrm>
          <a:prstGeom prst="rect">
            <a:avLst/>
          </a:prstGeom>
          <a:ln>
            <a:solidFill>
              <a:schemeClr val="tx1"/>
            </a:solidFill>
          </a:ln>
        </p:spPr>
      </p:pic>
      <p:sp>
        <p:nvSpPr>
          <p:cNvPr id="10" name="TextBox 9"/>
          <p:cNvSpPr txBox="1"/>
          <p:nvPr/>
        </p:nvSpPr>
        <p:spPr>
          <a:xfrm>
            <a:off x="4825339" y="5761353"/>
            <a:ext cx="1727861" cy="215444"/>
          </a:xfrm>
          <a:prstGeom prst="rect">
            <a:avLst/>
          </a:prstGeom>
          <a:noFill/>
        </p:spPr>
        <p:txBody>
          <a:bodyPr wrap="square" rtlCol="0">
            <a:spAutoFit/>
          </a:bodyPr>
          <a:lstStyle/>
          <a:p>
            <a:pPr algn="r"/>
            <a:r>
              <a:rPr lang="en-US" sz="800" dirty="0" smtClean="0"/>
              <a:t>Source: TEEX</a:t>
            </a:r>
            <a:endParaRPr lang="en-US" sz="800" dirty="0"/>
          </a:p>
        </p:txBody>
      </p:sp>
    </p:spTree>
    <p:extLst>
      <p:ext uri="{BB962C8B-B14F-4D97-AF65-F5344CB8AC3E}">
        <p14:creationId xmlns:p14="http://schemas.microsoft.com/office/powerpoint/2010/main" val="5353822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2499</TotalTime>
  <Words>3649</Words>
  <Application>Microsoft Office PowerPoint</Application>
  <PresentationFormat>On-screen Show (4:3)</PresentationFormat>
  <Paragraphs>455</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1_ppt53C6.tmp</vt:lpstr>
      <vt:lpstr>Tools – Hand and Power</vt:lpstr>
      <vt:lpstr>Introduction</vt:lpstr>
      <vt:lpstr>Introduction</vt:lpstr>
      <vt:lpstr>Introduction</vt:lpstr>
      <vt:lpstr>Types of Tools</vt:lpstr>
      <vt:lpstr>Types of Tools</vt:lpstr>
      <vt:lpstr>Hand and Power Tool Hazards</vt:lpstr>
      <vt:lpstr>Hand and Power Tool Hazards</vt:lpstr>
      <vt:lpstr>Hand and Power Tool Hazards</vt:lpstr>
      <vt:lpstr>Hand and Power Tool Hazards</vt:lpstr>
      <vt:lpstr>Hand and Power Tool Hazards</vt:lpstr>
      <vt:lpstr>Guarding</vt:lpstr>
      <vt:lpstr>Guarding</vt:lpstr>
      <vt:lpstr>Guarding</vt:lpstr>
      <vt:lpstr>Precautions for Safe Use</vt:lpstr>
      <vt:lpstr>Precautions for Safe Use</vt:lpstr>
      <vt:lpstr>Precautions for Safe Use</vt:lpstr>
      <vt:lpstr>Precautions for Safe Use</vt:lpstr>
      <vt:lpstr>Precautions for Safe Use</vt:lpstr>
      <vt:lpstr>Precautions for Safe Use</vt:lpstr>
      <vt:lpstr>Precautions for Safe Use</vt:lpstr>
      <vt:lpstr>Precautions for Safe Use</vt:lpstr>
      <vt:lpstr>Precautions for Safe Use</vt:lpstr>
      <vt:lpstr>Precautions for Safe Use</vt:lpstr>
      <vt:lpstr>Precautions for Safe Use</vt:lpstr>
      <vt:lpstr>Precautions for Safe Use</vt:lpstr>
      <vt:lpstr>Precautions for Safe Use</vt:lpstr>
      <vt:lpstr>Precautions for Safe Use</vt:lpstr>
      <vt:lpstr>Employer Requirements</vt:lpstr>
      <vt:lpstr>Identify Hazards</vt:lpstr>
      <vt:lpstr>Identify Hazards</vt:lpstr>
      <vt:lpstr>Identify Hazards</vt:lpstr>
      <vt:lpstr>Identify Hazards</vt:lpstr>
      <vt:lpstr>Knowledge Check</vt:lpstr>
      <vt:lpstr>Knowledge Check</vt:lpstr>
      <vt:lpstr>Knowledge Check</vt:lpstr>
      <vt:lpstr>Knowledge Check</vt:lpstr>
      <vt:lpstr>Knowledge Check</vt:lpstr>
    </vt:vector>
  </TitlesOfParts>
  <Company>OTIEC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Braam, Annette - OSHA</cp:lastModifiedBy>
  <cp:revision>140</cp:revision>
  <cp:lastPrinted>2015-02-02T21:25:01Z</cp:lastPrinted>
  <dcterms:created xsi:type="dcterms:W3CDTF">2009-02-10T20:09:14Z</dcterms:created>
  <dcterms:modified xsi:type="dcterms:W3CDTF">2017-11-09T20:31:31Z</dcterms:modified>
</cp:coreProperties>
</file>