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54"/>
  </p:notesMasterIdLst>
  <p:handoutMasterIdLst>
    <p:handoutMasterId r:id="rId55"/>
  </p:handoutMasterIdLst>
  <p:sldIdLst>
    <p:sldId id="256" r:id="rId2"/>
    <p:sldId id="348" r:id="rId3"/>
    <p:sldId id="350" r:id="rId4"/>
    <p:sldId id="349" r:id="rId5"/>
    <p:sldId id="341" r:id="rId6"/>
    <p:sldId id="343" r:id="rId7"/>
    <p:sldId id="345" r:id="rId8"/>
    <p:sldId id="347" r:id="rId9"/>
    <p:sldId id="279" r:id="rId10"/>
    <p:sldId id="306" r:id="rId11"/>
    <p:sldId id="281" r:id="rId12"/>
    <p:sldId id="338" r:id="rId13"/>
    <p:sldId id="284" r:id="rId14"/>
    <p:sldId id="282" r:id="rId15"/>
    <p:sldId id="283" r:id="rId16"/>
    <p:sldId id="286" r:id="rId17"/>
    <p:sldId id="287" r:id="rId18"/>
    <p:sldId id="332" r:id="rId19"/>
    <p:sldId id="310" r:id="rId20"/>
    <p:sldId id="311" r:id="rId21"/>
    <p:sldId id="312" r:id="rId22"/>
    <p:sldId id="333" r:id="rId23"/>
    <p:sldId id="314" r:id="rId24"/>
    <p:sldId id="316" r:id="rId25"/>
    <p:sldId id="317" r:id="rId26"/>
    <p:sldId id="318" r:id="rId27"/>
    <p:sldId id="321" r:id="rId28"/>
    <p:sldId id="327" r:id="rId29"/>
    <p:sldId id="320" r:id="rId30"/>
    <p:sldId id="328" r:id="rId31"/>
    <p:sldId id="322" r:id="rId32"/>
    <p:sldId id="292" r:id="rId33"/>
    <p:sldId id="324" r:id="rId34"/>
    <p:sldId id="291" r:id="rId35"/>
    <p:sldId id="326" r:id="rId36"/>
    <p:sldId id="313" r:id="rId37"/>
    <p:sldId id="290" r:id="rId38"/>
    <p:sldId id="296" r:id="rId39"/>
    <p:sldId id="329" r:id="rId40"/>
    <p:sldId id="337" r:id="rId41"/>
    <p:sldId id="273" r:id="rId42"/>
    <p:sldId id="330" r:id="rId43"/>
    <p:sldId id="331" r:id="rId44"/>
    <p:sldId id="258" r:id="rId45"/>
    <p:sldId id="259" r:id="rId46"/>
    <p:sldId id="334" r:id="rId47"/>
    <p:sldId id="339" r:id="rId48"/>
    <p:sldId id="335" r:id="rId49"/>
    <p:sldId id="336" r:id="rId50"/>
    <p:sldId id="304" r:id="rId51"/>
    <p:sldId id="305" r:id="rId52"/>
    <p:sldId id="277" r:id="rId53"/>
  </p:sldIdLst>
  <p:sldSz cx="9144000" cy="6858000" type="screen4x3"/>
  <p:notesSz cx="6858000" cy="92964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99"/>
    <a:srgbClr val="FFFF00"/>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053C1-17AC-5740-9ECF-35BCED553A9D}" v="1" dt="2023-04-08T16:01:00.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85850" autoAdjust="0"/>
  </p:normalViewPr>
  <p:slideViewPr>
    <p:cSldViewPr>
      <p:cViewPr varScale="1">
        <p:scale>
          <a:sx n="109" d="100"/>
          <a:sy n="109" d="100"/>
        </p:scale>
        <p:origin x="2160" y="1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744" y="1884"/>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48.xml"/><Relationship Id="rId3" Type="http://schemas.openxmlformats.org/officeDocument/2006/relationships/slide" Target="slides/slide27.xml"/><Relationship Id="rId7" Type="http://schemas.openxmlformats.org/officeDocument/2006/relationships/slide" Target="slides/slide40.xml"/><Relationship Id="rId2" Type="http://schemas.openxmlformats.org/officeDocument/2006/relationships/slide" Target="slides/slide19.xml"/><Relationship Id="rId1" Type="http://schemas.openxmlformats.org/officeDocument/2006/relationships/slide" Target="slides/slide1.xml"/><Relationship Id="rId6" Type="http://schemas.openxmlformats.org/officeDocument/2006/relationships/slide" Target="slides/slide39.xml"/><Relationship Id="rId5" Type="http://schemas.openxmlformats.org/officeDocument/2006/relationships/slide" Target="slides/slide31.xml"/><Relationship Id="rId4" Type="http://schemas.openxmlformats.org/officeDocument/2006/relationships/slide" Target="slides/slide30.xml"/><Relationship Id="rId9"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8022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8022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8022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89EBA6F-840F-4935-AF1C-ED032291BA4C}" type="slidenum">
              <a:rPr lang="en-US"/>
              <a:pPr>
                <a:defRPr/>
              </a:pPr>
              <a:t>‹#›</a:t>
            </a:fld>
            <a:endParaRPr lang="en-US"/>
          </a:p>
        </p:txBody>
      </p:sp>
    </p:spTree>
    <p:extLst>
      <p:ext uri="{BB962C8B-B14F-4D97-AF65-F5344CB8AC3E}">
        <p14:creationId xmlns:p14="http://schemas.microsoft.com/office/powerpoint/2010/main" val="294257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457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458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BFDEE7E-5895-45A3-837E-75FBC9794737}" type="slidenum">
              <a:rPr lang="en-US"/>
              <a:pPr>
                <a:defRPr/>
              </a:pPr>
              <a:t>‹#›</a:t>
            </a:fld>
            <a:endParaRPr lang="en-US"/>
          </a:p>
        </p:txBody>
      </p:sp>
    </p:spTree>
    <p:extLst>
      <p:ext uri="{BB962C8B-B14F-4D97-AF65-F5344CB8AC3E}">
        <p14:creationId xmlns:p14="http://schemas.microsoft.com/office/powerpoint/2010/main" val="162719235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3DC39DF-CC35-44D2-AFA4-11939E0BE098}" type="slidenum">
              <a:rPr lang="en-US"/>
              <a:pPr/>
              <a:t>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416425"/>
            <a:ext cx="5181600" cy="4183063"/>
          </a:xfrm>
          <a:noFill/>
          <a:ln/>
        </p:spPr>
        <p:txBody>
          <a:bodyPr/>
          <a:lstStyle/>
          <a:p>
            <a:r>
              <a:rPr lang="en-US" b="1">
                <a:latin typeface="Arial" charset="0"/>
              </a:rPr>
              <a:t>1926 Subpart K ‑ Electrical</a:t>
            </a:r>
          </a:p>
          <a:p>
            <a:endParaRPr lang="en-US" b="1">
              <a:latin typeface="Arial" charset="0"/>
            </a:endParaRPr>
          </a:p>
          <a:p>
            <a:r>
              <a:rPr lang="en-US">
                <a:latin typeface="Arial" charset="0"/>
              </a:rPr>
              <a:t>This presentation is designed to assist trainers conducting OSHA 10-hour Construction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atin typeface="Arial" charset="0"/>
            </a:endParaRPr>
          </a:p>
          <a:p>
            <a:r>
              <a:rPr lang="en-US">
                <a:latin typeface="Arial" charset="0"/>
              </a:rPr>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endParaRPr lang="en-US">
              <a:latin typeface="Arial" charset="0"/>
            </a:endParaRPr>
          </a:p>
          <a:p>
            <a:r>
              <a:rPr lang="en-US">
                <a:latin typeface="Arial" charset="0"/>
              </a:rPr>
              <a:t>This presentation addresses electrical safety requirements that are necessary for the safety of construction employees and is divided into major divisions as follows:</a:t>
            </a:r>
          </a:p>
          <a:p>
            <a:r>
              <a:rPr lang="en-US" b="1" i="1">
                <a:latin typeface="Arial" charset="0"/>
              </a:rPr>
              <a:t>Overview.</a:t>
            </a:r>
            <a:r>
              <a:rPr lang="en-US">
                <a:latin typeface="Arial" charset="0"/>
              </a:rPr>
              <a:t>  Includes why electricity is dangerous and how it works.</a:t>
            </a:r>
          </a:p>
          <a:p>
            <a:r>
              <a:rPr lang="en-US" b="1" i="1">
                <a:latin typeface="Arial" charset="0"/>
              </a:rPr>
              <a:t>Hazard / Controls.</a:t>
            </a:r>
            <a:r>
              <a:rPr lang="en-US">
                <a:latin typeface="Arial" charset="0"/>
              </a:rPr>
              <a:t>  Covers the main hazards and explains the best ways to prevent these hazards from occurring. </a:t>
            </a:r>
          </a:p>
          <a:p>
            <a:r>
              <a:rPr lang="en-US" b="1" i="1">
                <a:latin typeface="Arial" charset="0"/>
              </a:rPr>
              <a:t>General Planning and Controls.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A3060D0-552A-4888-8888-152C233F98A9}" type="slidenum">
              <a:rPr lang="en-US"/>
              <a:pPr/>
              <a:t>16</a:t>
            </a:fld>
            <a:endParaRPr lang="en-US"/>
          </a:p>
        </p:txBody>
      </p:sp>
      <p:sp>
        <p:nvSpPr>
          <p:cNvPr id="57347"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57348" name="Rectangle 3"/>
          <p:cNvSpPr>
            <a:spLocks noGrp="1" noChangeArrowheads="1"/>
          </p:cNvSpPr>
          <p:nvPr>
            <p:ph type="body" idx="1"/>
          </p:nvPr>
        </p:nvSpPr>
        <p:spPr>
          <a:xfrm>
            <a:off x="914400" y="4414838"/>
            <a:ext cx="5257800" cy="4184650"/>
          </a:xfrm>
          <a:solidFill>
            <a:srgbClr val="FFFFFF"/>
          </a:solidFill>
          <a:ln/>
        </p:spPr>
        <p:txBody>
          <a:bodyPr/>
          <a:lstStyle/>
          <a:p>
            <a:r>
              <a:rPr lang="en-US">
                <a:latin typeface="Arial" charset="0"/>
              </a:rPr>
              <a:t>Shock-related injuries include burns, internal injuries, and injuries due to</a:t>
            </a:r>
          </a:p>
          <a:p>
            <a:r>
              <a:rPr lang="en-US">
                <a:latin typeface="Arial" charset="0"/>
              </a:rPr>
              <a:t>involuntary muscle contractions.</a:t>
            </a:r>
          </a:p>
          <a:p>
            <a:endParaRPr lang="en-US">
              <a:latin typeface="Arial" charset="0"/>
            </a:endParaRPr>
          </a:p>
          <a:p>
            <a:r>
              <a:rPr lang="en-US">
                <a:solidFill>
                  <a:srgbClr val="000000"/>
                </a:solidFill>
                <a:latin typeface="Arial" charset="0"/>
              </a:rPr>
              <a:t>The most common shock-related injury is a burn.  Burns suffered in electrical incidents may be one or more of the following three types.</a:t>
            </a:r>
          </a:p>
          <a:p>
            <a:endParaRPr lang="en-US">
              <a:solidFill>
                <a:srgbClr val="000000"/>
              </a:solidFill>
              <a:latin typeface="Arial" charset="0"/>
            </a:endParaRPr>
          </a:p>
          <a:p>
            <a:r>
              <a:rPr lang="en-US">
                <a:solidFill>
                  <a:srgbClr val="000000"/>
                </a:solidFill>
                <a:latin typeface="Arial" charset="0"/>
              </a:rPr>
              <a:t>Electrical burns cause tissue damage, and are the result of heat generated by the flow of electrical current through the body.   These are one of the most serious injuries you can receive and require immediate attention.</a:t>
            </a:r>
          </a:p>
          <a:p>
            <a:endParaRPr lang="en-US">
              <a:solidFill>
                <a:srgbClr val="000000"/>
              </a:solidFill>
              <a:latin typeface="Arial" charset="0"/>
            </a:endParaRPr>
          </a:p>
          <a:p>
            <a:r>
              <a:rPr lang="en-US">
                <a:solidFill>
                  <a:srgbClr val="000000"/>
                </a:solidFill>
                <a:latin typeface="Arial" charset="0"/>
              </a:rPr>
              <a:t>Arc or Flash burns are caused by high temperatures near the body produced by an electrical arc or explosion.  Attend to them immediately.</a:t>
            </a:r>
          </a:p>
          <a:p>
            <a:endParaRPr lang="en-US">
              <a:solidFill>
                <a:srgbClr val="000000"/>
              </a:solidFill>
              <a:latin typeface="Arial" charset="0"/>
            </a:endParaRPr>
          </a:p>
          <a:p>
            <a:r>
              <a:rPr lang="en-US">
                <a:solidFill>
                  <a:srgbClr val="000000"/>
                </a:solidFill>
                <a:latin typeface="Arial" charset="0"/>
              </a:rPr>
              <a:t>Thermal contact burns occur when skin comes in contact with overheated electric equipment, or when clothing is ignited by an electrical incident.  </a:t>
            </a:r>
          </a:p>
          <a:p>
            <a:endParaRPr lang="en-US">
              <a:latin typeface="Arial" charset="0"/>
            </a:endParaRPr>
          </a:p>
          <a:p>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AFBBA89-E732-495A-A90E-F873F46CD80E}" type="slidenum">
              <a:rPr lang="en-US"/>
              <a:pPr/>
              <a:t>17</a:t>
            </a:fld>
            <a:endParaRPr lang="en-US"/>
          </a:p>
        </p:txBody>
      </p:sp>
      <p:sp>
        <p:nvSpPr>
          <p:cNvPr id="58371"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58372" name="Rectangle 3"/>
          <p:cNvSpPr>
            <a:spLocks noGrp="1" noChangeArrowheads="1"/>
          </p:cNvSpPr>
          <p:nvPr>
            <p:ph type="body" idx="1"/>
          </p:nvPr>
        </p:nvSpPr>
        <p:spPr>
          <a:xfrm>
            <a:off x="914400" y="4414838"/>
            <a:ext cx="5029200" cy="4184650"/>
          </a:xfrm>
          <a:solidFill>
            <a:srgbClr val="FFFFFF"/>
          </a:solid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350590-C4F6-4816-B328-0355990D5159}" type="slidenum">
              <a:rPr lang="en-US"/>
              <a:pPr/>
              <a:t>18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a:solidFill>
                  <a:srgbClr val="000000"/>
                </a:solidFill>
                <a:latin typeface="Arial" charset="0"/>
              </a:rPr>
              <a:t>Electrical shocks, fires, or falls result from these hazards:</a:t>
            </a:r>
          </a:p>
          <a:p>
            <a:pPr>
              <a:buClr>
                <a:srgbClr val="FF0000"/>
              </a:buClr>
              <a:buFontTx/>
              <a:buChar char="•"/>
            </a:pPr>
            <a:r>
              <a:rPr lang="en-US">
                <a:solidFill>
                  <a:srgbClr val="000000"/>
                </a:solidFill>
                <a:latin typeface="Arial" charset="0"/>
              </a:rPr>
              <a:t> Exposed electrical parts</a:t>
            </a:r>
          </a:p>
          <a:p>
            <a:pPr>
              <a:buClr>
                <a:srgbClr val="FF0000"/>
              </a:buClr>
              <a:buFontTx/>
              <a:buChar char="•"/>
            </a:pPr>
            <a:r>
              <a:rPr lang="en-US">
                <a:solidFill>
                  <a:srgbClr val="000000"/>
                </a:solidFill>
                <a:latin typeface="Arial" charset="0"/>
              </a:rPr>
              <a:t> Overhead power lines</a:t>
            </a:r>
          </a:p>
          <a:p>
            <a:pPr>
              <a:buClr>
                <a:srgbClr val="FF0000"/>
              </a:buClr>
              <a:buFontTx/>
              <a:buChar char="•"/>
            </a:pPr>
            <a:r>
              <a:rPr lang="en-US">
                <a:solidFill>
                  <a:srgbClr val="000000"/>
                </a:solidFill>
                <a:latin typeface="Arial" charset="0"/>
              </a:rPr>
              <a:t> Inadequate wiring</a:t>
            </a:r>
          </a:p>
          <a:p>
            <a:pPr>
              <a:buClr>
                <a:srgbClr val="FF0000"/>
              </a:buClr>
              <a:buFontTx/>
              <a:buChar char="•"/>
            </a:pPr>
            <a:r>
              <a:rPr lang="en-US">
                <a:solidFill>
                  <a:srgbClr val="000000"/>
                </a:solidFill>
                <a:latin typeface="Arial" charset="0"/>
              </a:rPr>
              <a:t> Defective insulation</a:t>
            </a:r>
          </a:p>
          <a:p>
            <a:pPr>
              <a:buClr>
                <a:srgbClr val="FF0000"/>
              </a:buClr>
              <a:buFontTx/>
              <a:buChar char="•"/>
            </a:pPr>
            <a:r>
              <a:rPr lang="en-US">
                <a:solidFill>
                  <a:srgbClr val="000000"/>
                </a:solidFill>
                <a:latin typeface="Arial" charset="0"/>
              </a:rPr>
              <a:t> Improper grounding</a:t>
            </a:r>
          </a:p>
          <a:p>
            <a:pPr>
              <a:buClr>
                <a:srgbClr val="FF0000"/>
              </a:buClr>
              <a:buFontTx/>
              <a:buChar char="•"/>
            </a:pPr>
            <a:r>
              <a:rPr lang="en-US">
                <a:solidFill>
                  <a:srgbClr val="000000"/>
                </a:solidFill>
                <a:latin typeface="Arial" charset="0"/>
              </a:rPr>
              <a:t> Overloaded circuits</a:t>
            </a:r>
          </a:p>
          <a:p>
            <a:pPr>
              <a:buClr>
                <a:srgbClr val="FF0000"/>
              </a:buClr>
              <a:buFontTx/>
              <a:buChar char="•"/>
            </a:pPr>
            <a:r>
              <a:rPr lang="en-US">
                <a:solidFill>
                  <a:srgbClr val="000000"/>
                </a:solidFill>
                <a:latin typeface="Arial" charset="0"/>
              </a:rPr>
              <a:t> Wet conditions</a:t>
            </a:r>
          </a:p>
          <a:p>
            <a:pPr>
              <a:buClr>
                <a:srgbClr val="FF0000"/>
              </a:buClr>
              <a:buFontTx/>
              <a:buChar char="•"/>
            </a:pPr>
            <a:r>
              <a:rPr lang="en-US">
                <a:solidFill>
                  <a:srgbClr val="000000"/>
                </a:solidFill>
                <a:latin typeface="Arial" charset="0"/>
              </a:rPr>
              <a:t> Damaged tools and equipment</a:t>
            </a:r>
          </a:p>
          <a:p>
            <a:pPr>
              <a:buClr>
                <a:srgbClr val="FF0000"/>
              </a:buClr>
              <a:buFontTx/>
              <a:buChar char="•"/>
            </a:pPr>
            <a:r>
              <a:rPr lang="en-US">
                <a:solidFill>
                  <a:srgbClr val="000000"/>
                </a:solidFill>
                <a:latin typeface="Arial" charset="0"/>
              </a:rPr>
              <a:t> Improper PPE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2D41DBE-CC47-4865-B56A-C791786B8556}" type="slidenum">
              <a:rPr lang="en-US"/>
              <a:pPr/>
              <a:t>19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CD60A43-E891-46A8-9D35-080F4E6EE71C}" type="slidenum">
              <a:rPr lang="en-US"/>
              <a:pPr/>
              <a:t>20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416425"/>
            <a:ext cx="5334000" cy="4183063"/>
          </a:xfrm>
          <a:noFill/>
          <a:ln/>
        </p:spPr>
        <p:txBody>
          <a:bodyPr/>
          <a:lstStyle/>
          <a:p>
            <a:pPr>
              <a:spcBef>
                <a:spcPct val="50000"/>
              </a:spcBef>
            </a:pPr>
            <a:r>
              <a:rPr lang="en-US">
                <a:latin typeface="Arial" charset="0"/>
              </a:rPr>
              <a:t>Reference 1926.403(i)(2)</a:t>
            </a:r>
          </a:p>
          <a:p>
            <a:pPr>
              <a:spcBef>
                <a:spcPct val="50000"/>
              </a:spcBef>
            </a:pPr>
            <a:r>
              <a:rPr lang="en-US">
                <a:latin typeface="Arial" charset="0"/>
              </a:rPr>
              <a:t>Except as required or permitted elsewhere in the subpart, live parts of electric equipment operating at 50 volts or more shall be guarded against accidental contact by cabinets or other forms of enclosures, or by any of the following means:</a:t>
            </a:r>
          </a:p>
          <a:p>
            <a:r>
              <a:rPr lang="en-US">
                <a:latin typeface="Arial" charset="0"/>
              </a:rPr>
              <a:t>* By location in a room, vault, or similar enclosure that is accessible only to qualified persons.</a:t>
            </a:r>
          </a:p>
          <a:p>
            <a:r>
              <a:rPr lang="en-US">
                <a:latin typeface="Arial" charset="0"/>
              </a:rPr>
              <a:t>*  By partitions or screens so arranged that only qualified persons will have access to the space within reach of the live parts. Any openings in such partitions or screens shall be so sized and located that persons are not likely to come into accidental contact with the live parts or to bring conducting objects into contact with them.</a:t>
            </a:r>
          </a:p>
          <a:p>
            <a:r>
              <a:rPr lang="en-US">
                <a:latin typeface="Arial" charset="0"/>
              </a:rPr>
              <a:t>*  By location on a balcony, gallery, or platform so elevated and arranged as to exclude unqualified persons.</a:t>
            </a:r>
          </a:p>
          <a:p>
            <a:r>
              <a:rPr lang="en-US">
                <a:latin typeface="Arial" charset="0"/>
              </a:rPr>
              <a:t>*  By elevation of 8 feet or more above the floor or other working surface and so installed as to exclude unqualified persons.</a:t>
            </a:r>
          </a:p>
          <a:p>
            <a:endParaRPr lang="en-US">
              <a:latin typeface="Arial" charset="0"/>
            </a:endParaRPr>
          </a:p>
          <a:p>
            <a:endParaRPr lang="en-US" sz="10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3646E70-6241-4208-9E39-0BC14491B6B5}" type="slidenum">
              <a:rPr lang="en-US"/>
              <a:pPr/>
              <a:t>21</a:t>
            </a:fld>
            <a:endParaRPr 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p:spPr>
        <p:txBody>
          <a:bodyPr/>
          <a:lstStyle/>
          <a:p>
            <a:pPr marL="228600" indent="-228600"/>
            <a:r>
              <a:rPr lang="en-US">
                <a:latin typeface="Arial" charset="0"/>
              </a:rPr>
              <a:t>Reference 1926.405(b)(1)</a:t>
            </a:r>
          </a:p>
          <a:p>
            <a:pPr marL="228600" indent="-228600"/>
            <a:endParaRPr lang="en-US">
              <a:latin typeface="Arial" charset="0"/>
            </a:endParaRPr>
          </a:p>
          <a:p>
            <a:pPr marL="228600" indent="-228600"/>
            <a:r>
              <a:rPr lang="en-US" b="1">
                <a:latin typeface="Arial" charset="0"/>
              </a:rPr>
              <a:t>Conductors entering boxes, cabinets, or fittings.</a:t>
            </a:r>
            <a:r>
              <a:rPr lang="en-US">
                <a:latin typeface="Arial" charset="0"/>
              </a:rPr>
              <a:t>  Conductors entering boxes, cabinets, or fittings shall be protected from abrasion, and openings through which conductors enter shall be effectively closed. Unused openings in cabinets, boxes, and fittings shall also be effectively closed.</a:t>
            </a:r>
          </a:p>
          <a:p>
            <a:pPr marL="228600" indent="-228600"/>
            <a:r>
              <a:rPr lang="en-US" b="1">
                <a:latin typeface="Arial" charset="0"/>
              </a:rPr>
              <a:t>Covers and canopies</a:t>
            </a:r>
            <a:r>
              <a:rPr lang="en-US">
                <a:latin typeface="Arial" charset="0"/>
              </a:rPr>
              <a:t>.  All pull boxes, junction boxes, and fittings shall be provided with covers. If metal covers are used, they shall be grounded. In energized installations each outlet box shall have a cover, faceplate, or fixture canopy. Covers of outlet boxes having holes through which flexible cord pendants pass shall be provided with bushings designed for the purpose or shall have smooth, well‑rounded surfaces on which the cords may bear.</a:t>
            </a:r>
          </a:p>
          <a:p>
            <a:pPr marL="1143000" lvl="2" indent="-228600"/>
            <a:endParaRPr lang="en-US">
              <a:latin typeface="Arial" charset="0"/>
            </a:endParaRPr>
          </a:p>
          <a:p>
            <a:pPr marL="228600" indent="-228600"/>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C89112C-96C9-469C-BA24-9AD5CB3DE861}" type="slidenum">
              <a:rPr lang="en-US"/>
              <a:pPr/>
              <a:t>22</a:t>
            </a:fld>
            <a:endParaRPr lang="en-US"/>
          </a:p>
        </p:txBody>
      </p:sp>
      <p:sp>
        <p:nvSpPr>
          <p:cNvPr id="63491"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63492" name="Rectangle 3"/>
          <p:cNvSpPr>
            <a:spLocks noGrp="1" noChangeArrowheads="1"/>
          </p:cNvSpPr>
          <p:nvPr>
            <p:ph type="body" idx="1"/>
          </p:nvPr>
        </p:nvSpPr>
        <p:spPr>
          <a:xfrm>
            <a:off x="914400" y="4414838"/>
            <a:ext cx="5029200" cy="4184650"/>
          </a:xfrm>
          <a:solidFill>
            <a:srgbClr val="FFFFFF"/>
          </a:solid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9B8C09E-A545-47AB-8297-DEE538648CD2}" type="slidenum">
              <a:rPr lang="en-US"/>
              <a:pPr/>
              <a:t>23</a:t>
            </a:fld>
            <a:endParaRPr lang="en-US"/>
          </a:p>
        </p:txBody>
      </p:sp>
      <p:sp>
        <p:nvSpPr>
          <p:cNvPr id="64515"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64516" name="Rectangle 3"/>
          <p:cNvSpPr>
            <a:spLocks noGrp="1" noChangeArrowheads="1"/>
          </p:cNvSpPr>
          <p:nvPr>
            <p:ph type="body" idx="1"/>
          </p:nvPr>
        </p:nvSpPr>
        <p:spPr>
          <a:xfrm>
            <a:off x="914400" y="4414838"/>
            <a:ext cx="5029200" cy="4184650"/>
          </a:xfrm>
          <a:solidFill>
            <a:srgbClr val="FFFFFF"/>
          </a:solidFill>
          <a:ln/>
        </p:spPr>
        <p:txBody>
          <a:bodyPr/>
          <a:lstStyle/>
          <a:p>
            <a:r>
              <a:rPr lang="en-US" b="1">
                <a:latin typeface="Arial" charset="0"/>
              </a:rPr>
              <a:t>Overhead and buried power lines are especially hazardous</a:t>
            </a:r>
            <a:r>
              <a:rPr lang="en-US">
                <a:latin typeface="Arial" charset="0"/>
              </a:rPr>
              <a:t> because they carry extremely high voltage.  Fatal electrocution is the main risk, but burns and falls from elevation are also hazards.  Using tools and equipment that can contact power lines increases the risk. </a:t>
            </a:r>
          </a:p>
          <a:p>
            <a:endParaRPr lang="en-US">
              <a:latin typeface="Arial" charset="0"/>
            </a:endParaRPr>
          </a:p>
          <a:p>
            <a:r>
              <a:rPr lang="en-US">
                <a:latin typeface="Arial" charset="0"/>
              </a:rPr>
              <a:t>More than half of all electrocutions are caused by direct worker contact with energized powerlines. Powerline workers must be especially aware of the dangers of overhead lines. In the past, 80% of all lineman deaths were caused by contacting a live wire with a bare hand.  Due to such incidents, all linemen now wear special rubber gloves that protect them up to 34,500 volts.  Today, most electrocutions involving overhead powerlines are caused by failure to maintain proper work distances.</a:t>
            </a:r>
          </a:p>
          <a:p>
            <a:endParaRPr lang="en-US">
              <a:latin typeface="Arial" charset="0"/>
            </a:endParaRPr>
          </a:p>
          <a:p>
            <a:r>
              <a:rPr lang="en-US">
                <a:latin typeface="Arial" charset="0"/>
              </a:rPr>
              <a:t>Overhead power lines must be deenergized and grounded by the owner or operator of the lines, or other protective measures must be provided before work is started.  Protective measures (such as guarding or insulating the lines) must be designed to prevent contact with the lines.  </a:t>
            </a:r>
          </a:p>
          <a:p>
            <a:endParaRPr lang="en-US">
              <a:latin typeface="Arial" charset="0"/>
            </a:endParaRPr>
          </a:p>
          <a:p>
            <a:r>
              <a:rPr lang="en-US">
                <a:latin typeface="Arial" charset="0"/>
              </a:rPr>
              <a:t>PPE may consist of rubber insulating gloves, hoods, sleeves, matting, blankets, line hose, and industrial protective helmets.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81E7EAF-D472-45BB-83CB-15D798815685}" type="slidenum">
              <a:rPr lang="en-US"/>
              <a:pPr/>
              <a:t>24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a:latin typeface="Arial" charset="0"/>
              </a:rPr>
              <a:t>1926.416(a)</a:t>
            </a:r>
            <a:r>
              <a:rPr lang="en-US" b="1">
                <a:latin typeface="Arial" charset="0"/>
              </a:rPr>
              <a:t> </a:t>
            </a:r>
          </a:p>
          <a:p>
            <a:endParaRPr lang="en-US" b="1">
              <a:latin typeface="Arial" charset="0"/>
            </a:endParaRPr>
          </a:p>
          <a:p>
            <a:r>
              <a:rPr lang="en-US" b="1">
                <a:latin typeface="Arial" charset="0"/>
              </a:rPr>
              <a:t>How Do I Avoid Hazards?</a:t>
            </a:r>
          </a:p>
          <a:p>
            <a:r>
              <a:rPr lang="en-US">
                <a:latin typeface="Arial" charset="0"/>
              </a:rPr>
              <a:t>-- Look for overhead power lines and buried power line indicators.  Post warning signs. </a:t>
            </a:r>
          </a:p>
          <a:p>
            <a:r>
              <a:rPr lang="en-US">
                <a:latin typeface="Arial" charset="0"/>
              </a:rPr>
              <a:t>-- Contact utilities for buried power line locations. </a:t>
            </a:r>
          </a:p>
          <a:p>
            <a:r>
              <a:rPr lang="en-US">
                <a:latin typeface="Arial" charset="0"/>
              </a:rPr>
              <a:t>-- Stay at least 10 feet away from overhead power lines.  </a:t>
            </a:r>
          </a:p>
          <a:p>
            <a:r>
              <a:rPr lang="en-US">
                <a:latin typeface="Arial" charset="0"/>
              </a:rPr>
              <a:t>-- Unless you know otherwise, assume that overhead lines are energized. </a:t>
            </a:r>
          </a:p>
          <a:p>
            <a:r>
              <a:rPr lang="en-US">
                <a:latin typeface="Arial" charset="0"/>
              </a:rPr>
              <a:t>-- Get the owner or operator of the lines to de-energize and ground lines when working near them.</a:t>
            </a:r>
          </a:p>
          <a:p>
            <a:r>
              <a:rPr lang="en-US">
                <a:latin typeface="Arial" charset="0"/>
              </a:rPr>
              <a:t>-- Other protective measures include guarding or insulating the lines. </a:t>
            </a:r>
          </a:p>
          <a:p>
            <a:r>
              <a:rPr lang="en-US">
                <a:latin typeface="Arial" charset="0"/>
              </a:rPr>
              <a:t>-- Use non-conductive wood or fiberglass ladders when working near power lines.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1553C25-DBE7-48B8-BB3D-D4B86EB00F41}" type="slidenum">
              <a:rPr lang="en-US"/>
              <a:pPr/>
              <a:t>25</a:t>
            </a:fld>
            <a:endParaRPr lang="en-US"/>
          </a:p>
        </p:txBody>
      </p:sp>
      <p:sp>
        <p:nvSpPr>
          <p:cNvPr id="66563"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66564" name="Rectangle 3"/>
          <p:cNvSpPr>
            <a:spLocks noGrp="1" noChangeArrowheads="1"/>
          </p:cNvSpPr>
          <p:nvPr>
            <p:ph type="body" idx="1"/>
          </p:nvPr>
        </p:nvSpPr>
        <p:spPr>
          <a:xfrm>
            <a:off x="914400" y="4414838"/>
            <a:ext cx="5029200" cy="4184650"/>
          </a:xfrm>
          <a:solidFill>
            <a:srgbClr val="FFFFFF"/>
          </a:solidFill>
          <a:ln/>
        </p:spPr>
        <p:txBody>
          <a:bodyPr/>
          <a:lstStyle/>
          <a:p>
            <a:r>
              <a:rPr lang="en-US">
                <a:solidFill>
                  <a:srgbClr val="000000"/>
                </a:solidFill>
                <a:latin typeface="Arial" charset="0"/>
              </a:rPr>
              <a:t>An electrical hazard exists when the wire is too small a gauge for the</a:t>
            </a:r>
          </a:p>
          <a:p>
            <a:r>
              <a:rPr lang="en-US">
                <a:solidFill>
                  <a:srgbClr val="000000"/>
                </a:solidFill>
                <a:latin typeface="Arial" charset="0"/>
              </a:rPr>
              <a:t>current it will carry. Normally, the circuit breaker in a circuit is</a:t>
            </a:r>
          </a:p>
          <a:p>
            <a:r>
              <a:rPr lang="en-US">
                <a:solidFill>
                  <a:srgbClr val="000000"/>
                </a:solidFill>
                <a:latin typeface="Arial" charset="0"/>
              </a:rPr>
              <a:t>matched to the wire size. However, in older wiring, branch lines to</a:t>
            </a:r>
          </a:p>
          <a:p>
            <a:r>
              <a:rPr lang="en-US">
                <a:solidFill>
                  <a:srgbClr val="000000"/>
                </a:solidFill>
                <a:latin typeface="Arial" charset="0"/>
              </a:rPr>
              <a:t>permanent ceiling light fixtures could be wired with a smaller gauge</a:t>
            </a:r>
          </a:p>
          <a:p>
            <a:r>
              <a:rPr lang="en-US">
                <a:solidFill>
                  <a:srgbClr val="000000"/>
                </a:solidFill>
                <a:latin typeface="Arial" charset="0"/>
              </a:rPr>
              <a:t>than the supply cable. </a:t>
            </a:r>
          </a:p>
          <a:p>
            <a:endParaRPr lang="en-US">
              <a:latin typeface="Arial" charset="0"/>
            </a:endParaRPr>
          </a:p>
          <a:p>
            <a:r>
              <a:rPr lang="en-US">
                <a:latin typeface="Arial" charset="0"/>
              </a:rPr>
              <a:t>Note that wire-gauge size is inversely related to the diameter of the wire.  For example, a No. 12 flexible cord has a larger diameter wire than a No. 14 flexible cord.</a:t>
            </a:r>
          </a:p>
          <a:p>
            <a:endParaRPr lang="en-US">
              <a:latin typeface="Arial" charset="0"/>
            </a:endParaRPr>
          </a:p>
          <a:p>
            <a:r>
              <a:rPr lang="en-US">
                <a:latin typeface="Arial" charset="0"/>
              </a:rPr>
              <a:t>Choose a wire size that can handle the total current.  Remember: The larger the gauge number, the smaller the wire!</a:t>
            </a:r>
          </a:p>
          <a:p>
            <a:endParaRPr lang="en-US">
              <a:latin typeface="Arial" charset="0"/>
            </a:endParaRPr>
          </a:p>
          <a:p>
            <a:r>
              <a:rPr lang="en-US" u="sng">
                <a:latin typeface="Arial" charset="0"/>
              </a:rPr>
              <a:t>American Wire Gauge (AWG)</a:t>
            </a:r>
          </a:p>
          <a:p>
            <a:r>
              <a:rPr lang="en-US" b="1">
                <a:latin typeface="Arial" charset="0"/>
              </a:rPr>
              <a:t>Wire size 	Handles up to</a:t>
            </a:r>
          </a:p>
          <a:p>
            <a:r>
              <a:rPr lang="en-US">
                <a:latin typeface="Arial" charset="0"/>
              </a:rPr>
              <a:t>#10 AWG	 30 amps</a:t>
            </a:r>
          </a:p>
          <a:p>
            <a:r>
              <a:rPr lang="en-US">
                <a:latin typeface="Arial" charset="0"/>
              </a:rPr>
              <a:t>#12 AWG	 25 amps</a:t>
            </a:r>
          </a:p>
          <a:p>
            <a:r>
              <a:rPr lang="en-US">
                <a:latin typeface="Arial" charset="0"/>
              </a:rPr>
              <a:t>#14 AWG	18 amps</a:t>
            </a:r>
          </a:p>
          <a:p>
            <a:r>
              <a:rPr lang="en-US">
                <a:latin typeface="Arial" charset="0"/>
              </a:rPr>
              <a:t>#16 AWG	13 amps</a:t>
            </a:r>
          </a:p>
          <a:p>
            <a:endParaRPr lang="en-US">
              <a:latin typeface="Arial" charset="0"/>
            </a:endParaRPr>
          </a:p>
          <a:p>
            <a:endParaRPr lang="en-US">
              <a:latin typeface="Arial" charset="0"/>
            </a:endParaRPr>
          </a:p>
          <a:p>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b="1" dirty="0">
                <a:latin typeface="Arial" charset="0"/>
              </a:rPr>
              <a:t>B </a:t>
            </a:r>
            <a:r>
              <a:rPr lang="en-US" sz="1100" dirty="0">
                <a:latin typeface="Arial" charset="0"/>
              </a:rPr>
              <a:t>= </a:t>
            </a:r>
            <a:r>
              <a:rPr lang="en-US" sz="1100" b="1" dirty="0">
                <a:latin typeface="Arial" charset="0"/>
              </a:rPr>
              <a:t>Burns:</a:t>
            </a:r>
            <a:endParaRPr lang="en-US" sz="1100" dirty="0">
              <a:latin typeface="Arial" charset="0"/>
            </a:endParaRPr>
          </a:p>
          <a:p>
            <a:r>
              <a:rPr lang="en-US" sz="1100" dirty="0">
                <a:latin typeface="Arial" charset="0"/>
              </a:rPr>
              <a:t>A burn is the most common shock-related injury.</a:t>
            </a:r>
          </a:p>
          <a:p>
            <a:r>
              <a:rPr lang="en-US" sz="1100" dirty="0">
                <a:latin typeface="Arial" charset="0"/>
              </a:rPr>
              <a:t>Burns from electricity are one of three types:</a:t>
            </a:r>
          </a:p>
          <a:p>
            <a:r>
              <a:rPr lang="en-US" sz="1100" dirty="0">
                <a:latin typeface="Arial" charset="0"/>
              </a:rPr>
              <a:t>Electrical, Arc/Flash or Thermal Contact.</a:t>
            </a:r>
          </a:p>
          <a:p>
            <a:r>
              <a:rPr lang="en-US" sz="1100" dirty="0">
                <a:latin typeface="Arial" charset="0"/>
              </a:rPr>
              <a:t> </a:t>
            </a:r>
          </a:p>
          <a:p>
            <a:r>
              <a:rPr lang="en-US" sz="1100" b="1" dirty="0">
                <a:latin typeface="Arial" charset="0"/>
              </a:rPr>
              <a:t>E </a:t>
            </a:r>
            <a:r>
              <a:rPr lang="en-US" sz="1100" dirty="0">
                <a:latin typeface="Arial" charset="0"/>
              </a:rPr>
              <a:t>= </a:t>
            </a:r>
            <a:r>
              <a:rPr lang="en-US" sz="1100" b="1" dirty="0">
                <a:latin typeface="Arial" charset="0"/>
              </a:rPr>
              <a:t>Electrocution:</a:t>
            </a:r>
            <a:endParaRPr lang="en-US" sz="1100" dirty="0">
              <a:latin typeface="Arial" charset="0"/>
            </a:endParaRPr>
          </a:p>
          <a:p>
            <a:r>
              <a:rPr lang="en-US" sz="1100" dirty="0">
                <a:latin typeface="Arial" charset="0"/>
              </a:rPr>
              <a:t>Electrocution is fatal; it means to kill with electricity.</a:t>
            </a:r>
          </a:p>
          <a:p>
            <a:r>
              <a:rPr lang="en-US" sz="1100" dirty="0">
                <a:latin typeface="Arial" charset="0"/>
              </a:rPr>
              <a:t>Electrocution results when a human is exposed to a</a:t>
            </a:r>
          </a:p>
          <a:p>
            <a:r>
              <a:rPr lang="en-US" sz="1100" dirty="0">
                <a:latin typeface="Arial" charset="0"/>
              </a:rPr>
              <a:t>lethal amount of electrical energy.</a:t>
            </a:r>
          </a:p>
          <a:p>
            <a:r>
              <a:rPr lang="en-US" sz="1100" dirty="0">
                <a:latin typeface="Arial" charset="0"/>
              </a:rPr>
              <a:t> </a:t>
            </a:r>
          </a:p>
          <a:p>
            <a:r>
              <a:rPr lang="en-US" sz="1100" b="1" dirty="0">
                <a:latin typeface="Arial" charset="0"/>
              </a:rPr>
              <a:t>S </a:t>
            </a:r>
            <a:r>
              <a:rPr lang="en-US" sz="1100" dirty="0">
                <a:latin typeface="Arial" charset="0"/>
              </a:rPr>
              <a:t>= </a:t>
            </a:r>
            <a:r>
              <a:rPr lang="en-US" sz="1100" b="1" dirty="0">
                <a:latin typeface="Arial" charset="0"/>
              </a:rPr>
              <a:t>Shock:</a:t>
            </a:r>
            <a:endParaRPr lang="en-US" sz="1100" dirty="0">
              <a:latin typeface="Arial" charset="0"/>
            </a:endParaRPr>
          </a:p>
          <a:p>
            <a:r>
              <a:rPr lang="en-US" sz="1100" dirty="0">
                <a:latin typeface="Arial" charset="0"/>
              </a:rPr>
              <a:t>Shock results when the body becomes part of the</a:t>
            </a:r>
          </a:p>
          <a:p>
            <a:r>
              <a:rPr lang="en-US" sz="1100" dirty="0">
                <a:latin typeface="Arial" charset="0"/>
              </a:rPr>
              <a:t>electrical circuit; current enters the body at one point</a:t>
            </a:r>
          </a:p>
          <a:p>
            <a:r>
              <a:rPr lang="en-US" sz="1100" dirty="0">
                <a:latin typeface="Arial" charset="0"/>
              </a:rPr>
              <a:t>and leaves at another. Electrical shock is defined as a</a:t>
            </a:r>
          </a:p>
          <a:p>
            <a:r>
              <a:rPr lang="en-US" sz="1100" dirty="0">
                <a:latin typeface="Arial" charset="0"/>
              </a:rPr>
              <a:t>reflex response to the passage of electric current</a:t>
            </a:r>
          </a:p>
          <a:p>
            <a:r>
              <a:rPr lang="en-US" sz="1100" dirty="0">
                <a:latin typeface="Arial" charset="0"/>
              </a:rPr>
              <a:t>through the body.</a:t>
            </a:r>
          </a:p>
          <a:p>
            <a:r>
              <a:rPr lang="en-US" sz="1100" dirty="0">
                <a:latin typeface="Arial" charset="0"/>
              </a:rPr>
              <a:t> </a:t>
            </a:r>
          </a:p>
          <a:p>
            <a:r>
              <a:rPr lang="en-US" sz="1100" b="1" dirty="0">
                <a:latin typeface="Arial" charset="0"/>
              </a:rPr>
              <a:t>A </a:t>
            </a:r>
            <a:r>
              <a:rPr lang="en-US" sz="1100" dirty="0">
                <a:latin typeface="Arial" charset="0"/>
              </a:rPr>
              <a:t>= </a:t>
            </a:r>
            <a:r>
              <a:rPr lang="en-US" sz="1100" b="1" dirty="0">
                <a:latin typeface="Arial" charset="0"/>
              </a:rPr>
              <a:t>Arc Flash/Blast:</a:t>
            </a:r>
            <a:endParaRPr lang="en-US" sz="1100" dirty="0">
              <a:latin typeface="Arial" charset="0"/>
            </a:endParaRPr>
          </a:p>
          <a:p>
            <a:r>
              <a:rPr lang="en-US" sz="1100" dirty="0">
                <a:latin typeface="Arial" charset="0"/>
              </a:rPr>
              <a:t>An arc flash is the sudden release of electrical energy</a:t>
            </a:r>
          </a:p>
          <a:p>
            <a:r>
              <a:rPr lang="en-US" sz="1100" dirty="0">
                <a:latin typeface="Arial" charset="0"/>
              </a:rPr>
              <a:t>through the air when a high-voltage gap exists and</a:t>
            </a:r>
          </a:p>
          <a:p>
            <a:r>
              <a:rPr lang="en-US" sz="1100" dirty="0">
                <a:latin typeface="Arial" charset="0"/>
              </a:rPr>
              <a:t>there is a breakdown between conductors. An arc</a:t>
            </a:r>
          </a:p>
          <a:p>
            <a:r>
              <a:rPr lang="en-US" sz="1100" dirty="0">
                <a:latin typeface="Arial" charset="0"/>
              </a:rPr>
              <a:t>flash gives off thermal radiation (heat) and bright,</a:t>
            </a:r>
          </a:p>
          <a:p>
            <a:r>
              <a:rPr lang="en-US" sz="1100" dirty="0">
                <a:latin typeface="Arial" charset="0"/>
              </a:rPr>
              <a:t>intense light that can cause burns. Temperatures have</a:t>
            </a:r>
          </a:p>
          <a:p>
            <a:r>
              <a:rPr lang="en-US" sz="1100" dirty="0">
                <a:latin typeface="Arial" charset="0"/>
              </a:rPr>
              <a:t>been recorded as high as 35,000 °F. High-voltage</a:t>
            </a:r>
          </a:p>
          <a:p>
            <a:r>
              <a:rPr lang="en-US" sz="1100" dirty="0">
                <a:latin typeface="Arial" charset="0"/>
              </a:rPr>
              <a:t>arcs can also produce considerable pressure waves</a:t>
            </a:r>
          </a:p>
          <a:p>
            <a:r>
              <a:rPr lang="en-US" sz="1100" dirty="0">
                <a:latin typeface="Arial" charset="0"/>
              </a:rPr>
              <a:t>by rapidly heating the air and creating a blast.</a:t>
            </a:r>
          </a:p>
          <a:p>
            <a:r>
              <a:rPr lang="en-US" sz="1100" dirty="0">
                <a:latin typeface="Arial" charset="0"/>
              </a:rPr>
              <a:t> </a:t>
            </a:r>
          </a:p>
          <a:p>
            <a:r>
              <a:rPr lang="en-US" sz="1100" b="1" dirty="0">
                <a:latin typeface="Arial" charset="0"/>
              </a:rPr>
              <a:t>F </a:t>
            </a:r>
            <a:r>
              <a:rPr lang="en-US" sz="1100" dirty="0">
                <a:latin typeface="Arial" charset="0"/>
              </a:rPr>
              <a:t>= </a:t>
            </a:r>
            <a:r>
              <a:rPr lang="en-US" sz="1100" b="1" dirty="0">
                <a:latin typeface="Arial" charset="0"/>
              </a:rPr>
              <a:t>Fire:</a:t>
            </a:r>
            <a:endParaRPr lang="en-US" sz="1100" dirty="0">
              <a:latin typeface="Arial" charset="0"/>
            </a:endParaRPr>
          </a:p>
          <a:p>
            <a:r>
              <a:rPr lang="en-US" sz="1100" dirty="0">
                <a:latin typeface="Arial" charset="0"/>
              </a:rPr>
              <a:t>Most electrical distribution fires result from problems</a:t>
            </a:r>
          </a:p>
          <a:p>
            <a:r>
              <a:rPr lang="en-US" sz="1100" dirty="0">
                <a:latin typeface="Arial" charset="0"/>
              </a:rPr>
              <a:t>with "fixed wiring" such as faulty electrical outlets and</a:t>
            </a:r>
          </a:p>
          <a:p>
            <a:r>
              <a:rPr lang="en-US" sz="1100" dirty="0">
                <a:latin typeface="Arial" charset="0"/>
              </a:rPr>
              <a:t>old wiring. Problems with cords (such as extension</a:t>
            </a:r>
          </a:p>
          <a:p>
            <a:r>
              <a:rPr lang="en-US" sz="1100" dirty="0">
                <a:latin typeface="Arial" charset="0"/>
              </a:rPr>
              <a:t>and appliance cords), plugs, receptacles, and</a:t>
            </a:r>
          </a:p>
          <a:p>
            <a:r>
              <a:rPr lang="en-US" sz="1100" dirty="0">
                <a:latin typeface="Arial" charset="0"/>
              </a:rPr>
              <a:t>switches also cause electrical fires.</a:t>
            </a:r>
          </a:p>
          <a:p>
            <a:r>
              <a:rPr lang="en-US" sz="1100" dirty="0">
                <a:latin typeface="Arial" charset="0"/>
              </a:rPr>
              <a:t> </a:t>
            </a:r>
          </a:p>
          <a:p>
            <a:r>
              <a:rPr lang="en-US" sz="1100" b="1" dirty="0">
                <a:latin typeface="Arial" charset="0"/>
              </a:rPr>
              <a:t>E </a:t>
            </a:r>
            <a:r>
              <a:rPr lang="en-US" sz="1100" dirty="0">
                <a:latin typeface="Arial" charset="0"/>
              </a:rPr>
              <a:t>= </a:t>
            </a:r>
            <a:r>
              <a:rPr lang="en-US" sz="1100" b="1" dirty="0">
                <a:latin typeface="Arial" charset="0"/>
              </a:rPr>
              <a:t>Explosions:</a:t>
            </a:r>
            <a:endParaRPr lang="en-US" sz="1100" dirty="0">
              <a:latin typeface="Arial" charset="0"/>
            </a:endParaRPr>
          </a:p>
          <a:p>
            <a:r>
              <a:rPr lang="en-US" sz="1100" dirty="0">
                <a:latin typeface="Arial" charset="0"/>
              </a:rPr>
              <a:t>An explosion can occur when electricity ignites an</a:t>
            </a:r>
          </a:p>
          <a:p>
            <a:r>
              <a:rPr lang="en-US" sz="1100" dirty="0">
                <a:latin typeface="Arial" charset="0"/>
              </a:rPr>
              <a:t>explosive mixture of material in the air.</a:t>
            </a:r>
          </a:p>
          <a:p>
            <a:r>
              <a:rPr lang="en-US" sz="1100" dirty="0">
                <a:latin typeface="Arial" charset="0"/>
              </a:rPr>
              <a:t>Note that although a) electricity is the source of these</a:t>
            </a:r>
          </a:p>
          <a:p>
            <a:r>
              <a:rPr lang="en-US" sz="1100" dirty="0">
                <a:latin typeface="Arial" charset="0"/>
              </a:rPr>
              <a:t>hazards, and b) all of these hazards are of equal</a:t>
            </a:r>
          </a:p>
          <a:p>
            <a:r>
              <a:rPr lang="en-US" sz="1100" dirty="0">
                <a:latin typeface="Arial" charset="0"/>
              </a:rPr>
              <a:t>importance, for this focus four module, this lesson</a:t>
            </a:r>
          </a:p>
          <a:p>
            <a:r>
              <a:rPr lang="en-US" sz="1100" dirty="0">
                <a:latin typeface="Arial" charset="0"/>
              </a:rPr>
              <a:t>focuses on electrocution hazards.</a:t>
            </a:r>
          </a:p>
          <a:p>
            <a:endParaRPr lang="en-US" dirty="0"/>
          </a:p>
        </p:txBody>
      </p:sp>
      <p:sp>
        <p:nvSpPr>
          <p:cNvPr id="4" name="Header Placeholder 3"/>
          <p:cNvSpPr>
            <a:spLocks noGrp="1"/>
          </p:cNvSpPr>
          <p:nvPr>
            <p:ph type="hdr" sz="quarter" idx="10"/>
          </p:nvPr>
        </p:nvSpPr>
        <p:spPr/>
        <p:txBody>
          <a:bodyPr/>
          <a:lstStyle/>
          <a:p>
            <a:r>
              <a:rPr lang="en-US"/>
              <a:t>Construction Focus Four: Electrocution - Hazard Recognition</a:t>
            </a:r>
          </a:p>
        </p:txBody>
      </p:sp>
      <p:sp>
        <p:nvSpPr>
          <p:cNvPr id="5" name="Slide Number Placeholder 4"/>
          <p:cNvSpPr>
            <a:spLocks noGrp="1"/>
          </p:cNvSpPr>
          <p:nvPr>
            <p:ph type="sldNum" sz="quarter" idx="11"/>
          </p:nvPr>
        </p:nvSpPr>
        <p:spPr/>
        <p:txBody>
          <a:bodyPr/>
          <a:lstStyle/>
          <a:p>
            <a:fld id="{4D32FFF6-4410-442F-9C48-4A2059896A1B}"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7BA79A-794D-4696-B04E-0FCFBF6902BE}" type="slidenum">
              <a:rPr lang="en-US"/>
              <a:pPr/>
              <a:t>26</a:t>
            </a:fld>
            <a:endParaRPr lang="en-US"/>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p:spPr>
        <p:txBody>
          <a:bodyPr/>
          <a:lstStyle/>
          <a:p>
            <a:pPr>
              <a:spcBef>
                <a:spcPct val="50000"/>
              </a:spcBef>
            </a:pPr>
            <a:r>
              <a:rPr lang="en-US">
                <a:latin typeface="Arial" charset="0"/>
              </a:rPr>
              <a:t>1926.405(a)(2)(ii)(J)</a:t>
            </a:r>
          </a:p>
          <a:p>
            <a:endParaRPr lang="en-US">
              <a:latin typeface="Arial" charset="0"/>
            </a:endParaRPr>
          </a:p>
          <a:p>
            <a:r>
              <a:rPr lang="en-US">
                <a:latin typeface="Arial" charset="0"/>
              </a:rPr>
              <a:t>The OSHA standard requires flexible cords to be rated for hard or extra-hard usage.  These ratings are to be indelibly marked approximately every foot of the cord.  Since deterioration occurs more rapidly in cords which are not rugged enough for construction conditions, the National Electric Code and OSHA have specified the types of cords to use in a construction environment.  This rule designates the types of cords that must be used for various applications including portable tools, appliances, temporary and portable lights.  The cords are designated </a:t>
            </a:r>
            <a:r>
              <a:rPr lang="en-US" b="1">
                <a:latin typeface="Arial" charset="0"/>
              </a:rPr>
              <a:t>HARD and EXTRA HARD SERVICE</a:t>
            </a:r>
            <a:r>
              <a:rPr lang="en-US">
                <a:latin typeface="Arial" charset="0"/>
              </a:rPr>
              <a:t>.  </a:t>
            </a:r>
          </a:p>
          <a:p>
            <a:endParaRPr lang="en-US">
              <a:latin typeface="Arial" charset="0"/>
            </a:endParaRPr>
          </a:p>
          <a:p>
            <a:r>
              <a:rPr lang="en-US">
                <a:latin typeface="Arial" charset="0"/>
              </a:rPr>
              <a:t>Examples of </a:t>
            </a:r>
            <a:r>
              <a:rPr lang="en-US" b="1">
                <a:latin typeface="Arial" charset="0"/>
              </a:rPr>
              <a:t>HARD SERVICE</a:t>
            </a:r>
            <a:r>
              <a:rPr lang="en-US">
                <a:latin typeface="Arial" charset="0"/>
              </a:rPr>
              <a:t> designation types include </a:t>
            </a:r>
            <a:r>
              <a:rPr lang="en-US" b="1">
                <a:latin typeface="Arial" charset="0"/>
              </a:rPr>
              <a:t>S, ST, SO, STO, SJ, SJO, SJT, &amp; SJTO</a:t>
            </a:r>
            <a:r>
              <a:rPr lang="en-US">
                <a:latin typeface="Arial" charset="0"/>
              </a:rPr>
              <a:t>.  Extension cords must be durably marked as per 1926.405(g)(2)(ii) with one of the HARD or EXTRA HARD SERVICE designation letters, size and number of conductors.</a:t>
            </a:r>
          </a:p>
          <a:p>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911958D-4A21-435E-B5D5-EE0F7B851EF4}" type="slidenum">
              <a:rPr lang="en-US"/>
              <a:pPr/>
              <a:t>27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a:solidFill>
                  <a:srgbClr val="000000"/>
                </a:solidFill>
                <a:latin typeface="Arial" charset="0"/>
              </a:rPr>
              <a:t>Extension cords may have damaged insulation. Sometimes the insulation inside an electrical tool or appliance is damaged. When insulation is damaged, exposed metal parts may become energized if a live wire inside touches them.  Electric hand tools that are old, damaged, or misused may have damaged insulation inside.  If you touch damaged power tools or other equipment, you will receive a shock. You are more likely to receive a shock if the tool is not grounded or double-insulated.</a:t>
            </a:r>
          </a:p>
          <a:p>
            <a:endParaRPr lang="en-US" b="1">
              <a:solidFill>
                <a:srgbClr val="1AE4E4"/>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C434BFF-516A-480E-B89A-0D48CA0A67F1}" type="slidenum">
              <a:rPr lang="en-US"/>
              <a:pPr/>
              <a:t>28</a:t>
            </a:fld>
            <a:endParaRPr lang="en-US"/>
          </a:p>
        </p:txBody>
      </p:sp>
      <p:sp>
        <p:nvSpPr>
          <p:cNvPr id="69635" name="Rectangle 2050"/>
          <p:cNvSpPr>
            <a:spLocks noGrp="1" noRot="1" noChangeAspect="1" noChangeArrowheads="1" noTextEdit="1"/>
          </p:cNvSpPr>
          <p:nvPr>
            <p:ph type="sldImg"/>
          </p:nvPr>
        </p:nvSpPr>
        <p:spPr>
          <a:ln/>
        </p:spPr>
      </p:sp>
      <p:sp>
        <p:nvSpPr>
          <p:cNvPr id="69636" name="Rectangle 2051"/>
          <p:cNvSpPr>
            <a:spLocks noGrp="1" noChangeArrowheads="1"/>
          </p:cNvSpPr>
          <p:nvPr>
            <p:ph type="body" idx="1"/>
          </p:nvPr>
        </p:nvSpPr>
        <p:spPr>
          <a:xfrm>
            <a:off x="914400" y="4416425"/>
            <a:ext cx="5334000" cy="4183063"/>
          </a:xfrm>
          <a:noFill/>
          <a:ln/>
        </p:spPr>
        <p:txBody>
          <a:bodyPr/>
          <a:lstStyle/>
          <a:p>
            <a:pPr>
              <a:spcBef>
                <a:spcPct val="50000"/>
              </a:spcBef>
            </a:pPr>
            <a:r>
              <a:rPr lang="en-US">
                <a:latin typeface="Arial" charset="0"/>
              </a:rPr>
              <a:t>Reference 1926.405(a)(2)(ii)(I)</a:t>
            </a:r>
          </a:p>
          <a:p>
            <a:pPr>
              <a:spcBef>
                <a:spcPct val="50000"/>
              </a:spcBef>
            </a:pPr>
            <a:endParaRPr lang="en-US">
              <a:latin typeface="Arial" charset="0"/>
            </a:endParaRPr>
          </a:p>
          <a:p>
            <a:r>
              <a:rPr lang="en-US">
                <a:latin typeface="Arial" charset="0"/>
              </a:rPr>
              <a:t>The normal wear and tear on extension and flexible cords at your site can loosen or expose wires, creating hazardous conditions. Cords that are not 3-wire type, not designed for hard-usage, or that have been modified, increase your risk of contacting electrical current. </a:t>
            </a:r>
          </a:p>
          <a:p>
            <a:pPr>
              <a:spcBef>
                <a:spcPct val="50000"/>
              </a:spcBef>
            </a:pPr>
            <a:endParaRPr lang="en-US">
              <a:latin typeface="Arial" charset="0"/>
            </a:endParaRPr>
          </a:p>
          <a:p>
            <a:pPr>
              <a:spcBef>
                <a:spcPct val="50000"/>
              </a:spcBef>
            </a:pPr>
            <a:endParaRPr lang="en-US">
              <a:latin typeface="Arial" charset="0"/>
            </a:endParaRPr>
          </a:p>
          <a:p>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1A471AE-878C-4DC8-9A8E-869423F34B6E}" type="slidenum">
              <a:rPr lang="en-US"/>
              <a:pPr/>
              <a:t>29</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416425"/>
            <a:ext cx="5334000" cy="4183063"/>
          </a:xfrm>
          <a:noFill/>
          <a:ln/>
        </p:spPr>
        <p:txBody>
          <a:bodyPr/>
          <a:lstStyle/>
          <a:p>
            <a:r>
              <a:rPr lang="en-US">
                <a:latin typeface="Arial" charset="0"/>
              </a:rPr>
              <a:t>Insulation is the most common manner of guarding electrical energy.</a:t>
            </a:r>
          </a:p>
          <a:p>
            <a:endParaRPr lang="en-US">
              <a:latin typeface="Arial" charset="0"/>
            </a:endParaRPr>
          </a:p>
          <a:p>
            <a:r>
              <a:rPr lang="en-US">
                <a:latin typeface="Arial" charset="0"/>
              </a:rPr>
              <a:t>Extension cords must be 3-wire type so they may be grounded, and to permit grounding of any tools or equipment connected to them. </a:t>
            </a:r>
          </a:p>
          <a:p>
            <a:endParaRPr lang="en-US">
              <a:latin typeface="Arial" charset="0"/>
            </a:endParaRPr>
          </a:p>
          <a:p>
            <a:r>
              <a:rPr lang="en-US" b="1">
                <a:latin typeface="Arial" charset="0"/>
              </a:rPr>
              <a:t>Extension cords</a:t>
            </a:r>
            <a:r>
              <a:rPr lang="en-US">
                <a:latin typeface="Arial" charset="0"/>
              </a:rPr>
              <a:t> when exposed to "normal" construction use can experience rapid deterioration.  When this happens, conductors with energized bare wires can be exposed.  Conductors can break or come loose from their terminal screws, specifically the equipment grounding conductor.  If that occurs, the equipment grounding for the tool in use is lost.  </a:t>
            </a:r>
          </a:p>
          <a:p>
            <a:endParaRPr lang="en-US">
              <a:latin typeface="Arial" charset="0"/>
            </a:endParaRPr>
          </a:p>
          <a:p>
            <a:endParaRPr lang="en-US">
              <a:latin typeface="Arial" charset="0"/>
            </a:endParaRPr>
          </a:p>
          <a:p>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1EA44CD-2005-4241-92C3-40823F427DAD}" type="slidenum">
              <a:rPr lang="en-US"/>
              <a:pPr/>
              <a:t>30</a:t>
            </a:fld>
            <a:endParaRPr lang="en-US"/>
          </a:p>
        </p:txBody>
      </p:sp>
      <p:sp>
        <p:nvSpPr>
          <p:cNvPr id="71683" name="Rectangle 1026"/>
          <p:cNvSpPr>
            <a:spLocks noGrp="1" noRot="1" noChangeAspect="1" noChangeArrowheads="1" noTextEdit="1"/>
          </p:cNvSpPr>
          <p:nvPr>
            <p:ph type="sldImg"/>
          </p:nvPr>
        </p:nvSpPr>
        <p:spPr>
          <a:xfrm>
            <a:off x="1162050" y="741363"/>
            <a:ext cx="4533900" cy="3400425"/>
          </a:xfrm>
          <a:solidFill>
            <a:srgbClr val="FFFFFF"/>
          </a:solidFill>
          <a:ln/>
        </p:spPr>
      </p:sp>
      <p:sp>
        <p:nvSpPr>
          <p:cNvPr id="71684" name="Rectangle 1027"/>
          <p:cNvSpPr>
            <a:spLocks noGrp="1" noChangeArrowheads="1"/>
          </p:cNvSpPr>
          <p:nvPr>
            <p:ph type="body" idx="1"/>
          </p:nvPr>
        </p:nvSpPr>
        <p:spPr>
          <a:xfrm>
            <a:off x="914400" y="4414838"/>
            <a:ext cx="5181600" cy="4184650"/>
          </a:xfrm>
          <a:solidFill>
            <a:srgbClr val="FFFFFF"/>
          </a:solidFill>
          <a:ln/>
        </p:spPr>
        <p:txBody>
          <a:bodyPr/>
          <a:lstStyle/>
          <a:p>
            <a:r>
              <a:rPr lang="en-US" b="1">
                <a:latin typeface="Arial" charset="0"/>
              </a:rPr>
              <a:t>Other use examples:</a:t>
            </a:r>
          </a:p>
          <a:p>
            <a:pPr>
              <a:buFontTx/>
              <a:buChar char="-"/>
            </a:pPr>
            <a:r>
              <a:rPr lang="en-US">
                <a:latin typeface="Arial" charset="0"/>
              </a:rPr>
              <a:t> Elevator cables</a:t>
            </a:r>
          </a:p>
          <a:p>
            <a:pPr>
              <a:buFontTx/>
              <a:buChar char="-"/>
            </a:pPr>
            <a:r>
              <a:rPr lang="en-US">
                <a:latin typeface="Arial" charset="0"/>
              </a:rPr>
              <a:t> Wiring of cranes and hoists</a:t>
            </a:r>
          </a:p>
          <a:p>
            <a:pPr>
              <a:buFontTx/>
              <a:buChar char="-"/>
            </a:pPr>
            <a:r>
              <a:rPr lang="en-US">
                <a:latin typeface="Arial" charset="0"/>
              </a:rPr>
              <a:t> Prevention of the transmission of noise or vibration</a:t>
            </a:r>
          </a:p>
          <a:p>
            <a:pPr>
              <a:buFontTx/>
              <a:buChar char="-"/>
            </a:pPr>
            <a:r>
              <a:rPr lang="en-US">
                <a:latin typeface="Arial" charset="0"/>
              </a:rPr>
              <a:t> Appliances where the fastening means and mechanical connections are designed to permit removal for maintenance and repair</a:t>
            </a:r>
          </a:p>
          <a:p>
            <a:pPr>
              <a:buFontTx/>
              <a:buChar char="-"/>
            </a:pPr>
            <a:endParaRPr lang="en-US">
              <a:latin typeface="Arial" charset="0"/>
            </a:endParaRPr>
          </a:p>
          <a:p>
            <a:r>
              <a:rPr lang="en-US">
                <a:latin typeface="Arial" charset="0"/>
              </a:rPr>
              <a:t>DO NOT use flexible wiring in situations where frequent inspection would be difficult, where damage would be likely, or where long-term electrical supply is needed. Flexible cords cannot be used as a substitute for the fixed wiring of a structure. </a:t>
            </a:r>
          </a:p>
          <a:p>
            <a:endParaRPr lang="en-US">
              <a:latin typeface="Arial" charset="0"/>
            </a:endParaRPr>
          </a:p>
          <a:p>
            <a:r>
              <a:rPr lang="en-US" b="1">
                <a:latin typeface="Arial" charset="0"/>
              </a:rPr>
              <a:t>Flexible cords must not be . . .</a:t>
            </a:r>
          </a:p>
          <a:p>
            <a:pPr>
              <a:buFontTx/>
              <a:buChar char="•"/>
            </a:pPr>
            <a:r>
              <a:rPr lang="en-US">
                <a:latin typeface="Arial" charset="0"/>
              </a:rPr>
              <a:t> run through holes in walls, ceilings, or floors;</a:t>
            </a:r>
          </a:p>
          <a:p>
            <a:pPr>
              <a:buFontTx/>
              <a:buChar char="•"/>
            </a:pPr>
            <a:r>
              <a:rPr lang="en-US">
                <a:latin typeface="Arial" charset="0"/>
              </a:rPr>
              <a:t> run through doorways, windows, or similar openings (unless physically protected);</a:t>
            </a:r>
          </a:p>
          <a:p>
            <a:pPr>
              <a:buFontTx/>
              <a:buChar char="•"/>
            </a:pPr>
            <a:r>
              <a:rPr lang="en-US">
                <a:latin typeface="Arial" charset="0"/>
              </a:rPr>
              <a:t> attached to building surfaces (except with a tension take-up device within 6 feet of the supply end);</a:t>
            </a:r>
          </a:p>
          <a:p>
            <a:pPr>
              <a:buFontTx/>
              <a:buChar char="•"/>
            </a:pPr>
            <a:r>
              <a:rPr lang="en-US">
                <a:latin typeface="Arial" charset="0"/>
              </a:rPr>
              <a:t> hidden in walls, ceilings, or floors; or</a:t>
            </a:r>
          </a:p>
          <a:p>
            <a:pPr>
              <a:buFontTx/>
              <a:buChar char="•"/>
            </a:pPr>
            <a:r>
              <a:rPr lang="en-US">
                <a:latin typeface="Arial" charset="0"/>
              </a:rPr>
              <a:t> hidden in conduit or other raceways.</a:t>
            </a:r>
          </a:p>
          <a:p>
            <a:r>
              <a:rPr lang="en-US">
                <a:latin typeface="Arial"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6B1909B-7672-4709-9574-A36EB2E3A097}" type="slidenum">
              <a:rPr lang="en-US"/>
              <a:pPr/>
              <a:t>31</a:t>
            </a:fld>
            <a:endParaRPr lang="en-US"/>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xfrm>
            <a:off x="914400" y="4416425"/>
            <a:ext cx="5410200" cy="4183063"/>
          </a:xfrm>
          <a:noFill/>
          <a:ln/>
        </p:spPr>
        <p:txBody>
          <a:bodyPr/>
          <a:lstStyle/>
          <a:p>
            <a:pPr>
              <a:lnSpc>
                <a:spcPct val="90000"/>
              </a:lnSpc>
            </a:pPr>
            <a:r>
              <a:rPr lang="en-US">
                <a:latin typeface="Arial" charset="0"/>
              </a:rPr>
              <a:t>Grounding is a secondary method of preventing electrical shock.</a:t>
            </a:r>
          </a:p>
          <a:p>
            <a:pPr>
              <a:lnSpc>
                <a:spcPct val="90000"/>
              </a:lnSpc>
            </a:pPr>
            <a:endParaRPr lang="en-US">
              <a:latin typeface="Arial" charset="0"/>
            </a:endParaRPr>
          </a:p>
          <a:p>
            <a:pPr>
              <a:lnSpc>
                <a:spcPct val="90000"/>
              </a:lnSpc>
            </a:pPr>
            <a:r>
              <a:rPr lang="en-US">
                <a:latin typeface="Arial" charset="0"/>
              </a:rPr>
              <a:t>Grounded electrical systems are usually connected to a grounding rod that is placed 6-8 feet deep into the earth.</a:t>
            </a:r>
          </a:p>
          <a:p>
            <a:pPr>
              <a:lnSpc>
                <a:spcPct val="90000"/>
              </a:lnSpc>
            </a:pPr>
            <a:endParaRPr lang="en-US">
              <a:latin typeface="Arial" charset="0"/>
            </a:endParaRPr>
          </a:p>
          <a:p>
            <a:pPr>
              <a:lnSpc>
                <a:spcPct val="90000"/>
              </a:lnSpc>
            </a:pPr>
            <a:r>
              <a:rPr lang="en-US" b="1">
                <a:latin typeface="Arial" charset="0"/>
              </a:rPr>
              <a:t>Grounded </a:t>
            </a:r>
            <a:r>
              <a:rPr lang="en-US">
                <a:latin typeface="Arial" charset="0"/>
              </a:rPr>
              <a:t>- connected to earth or to some conducting body that serves in place of the earth.</a:t>
            </a:r>
          </a:p>
          <a:p>
            <a:pPr>
              <a:lnSpc>
                <a:spcPct val="90000"/>
              </a:lnSpc>
            </a:pPr>
            <a:endParaRPr lang="en-US">
              <a:latin typeface="Arial" charset="0"/>
            </a:endParaRPr>
          </a:p>
          <a:p>
            <a:pPr>
              <a:lnSpc>
                <a:spcPct val="90000"/>
              </a:lnSpc>
            </a:pPr>
            <a:r>
              <a:rPr lang="en-US" b="1">
                <a:latin typeface="Arial" charset="0"/>
              </a:rPr>
              <a:t>Grounded, effectively</a:t>
            </a:r>
            <a:r>
              <a:rPr lang="en-US">
                <a:latin typeface="Arial" charset="0"/>
              </a:rPr>
              <a:t> (Over 600 volts, nominal.) Permanently connected to earth through a ground connection of sufficiently low impedance and having sufficient ampacity that ground fault current which may occur cannot build up to voltages dangerous to personnel.</a:t>
            </a:r>
          </a:p>
          <a:p>
            <a:pPr>
              <a:lnSpc>
                <a:spcPct val="90000"/>
              </a:lnSpc>
            </a:pPr>
            <a:endParaRPr lang="en-US">
              <a:latin typeface="Arial" charset="0"/>
            </a:endParaRPr>
          </a:p>
          <a:p>
            <a:pPr>
              <a:lnSpc>
                <a:spcPct val="90000"/>
              </a:lnSpc>
            </a:pPr>
            <a:r>
              <a:rPr lang="en-US" b="1">
                <a:latin typeface="Arial" charset="0"/>
              </a:rPr>
              <a:t>Grounded conductor</a:t>
            </a:r>
            <a:r>
              <a:rPr lang="en-US">
                <a:latin typeface="Arial" charset="0"/>
              </a:rPr>
              <a:t>.  A system or circuit conductor that is intentionally grounded.</a:t>
            </a:r>
          </a:p>
          <a:p>
            <a:pPr>
              <a:lnSpc>
                <a:spcPct val="90000"/>
              </a:lnSpc>
            </a:pPr>
            <a:endParaRPr lang="en-US">
              <a:latin typeface="Arial" charset="0"/>
            </a:endParaRPr>
          </a:p>
          <a:p>
            <a:pPr>
              <a:lnSpc>
                <a:spcPct val="90000"/>
              </a:lnSpc>
            </a:pPr>
            <a:r>
              <a:rPr lang="en-US" b="1">
                <a:latin typeface="Arial" charset="0"/>
              </a:rPr>
              <a:t>Grounding conductor</a:t>
            </a:r>
            <a:r>
              <a:rPr lang="en-US">
                <a:latin typeface="Arial" charset="0"/>
              </a:rPr>
              <a:t>.  A conductor used to connect equipment or the grounded circuit of a wiring system to a grounding electrode or electrodes.</a:t>
            </a:r>
          </a:p>
          <a:p>
            <a:pPr>
              <a:lnSpc>
                <a:spcPct val="90000"/>
              </a:lnSpc>
            </a:pPr>
            <a:endParaRPr lang="en-US">
              <a:latin typeface="Arial" charset="0"/>
            </a:endParaRPr>
          </a:p>
          <a:p>
            <a:pPr>
              <a:lnSpc>
                <a:spcPct val="90000"/>
              </a:lnSpc>
            </a:pPr>
            <a:endParaRPr lang="en-US">
              <a:latin typeface="Arial" charset="0"/>
            </a:endParaRPr>
          </a:p>
          <a:p>
            <a:pPr>
              <a:lnSpc>
                <a:spcPct val="90000"/>
              </a:lnSpc>
            </a:pPr>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FAC6F33-CAA0-4454-BCF8-FA4FA1C573F5}" type="slidenum">
              <a:rPr lang="en-US"/>
              <a:pPr/>
              <a:t>32</a:t>
            </a:fld>
            <a:endParaRPr lang="en-US"/>
          </a:p>
        </p:txBody>
      </p:sp>
      <p:sp>
        <p:nvSpPr>
          <p:cNvPr id="73731"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73732" name="Rectangle 3"/>
          <p:cNvSpPr>
            <a:spLocks noGrp="1" noChangeArrowheads="1"/>
          </p:cNvSpPr>
          <p:nvPr>
            <p:ph type="body" idx="1"/>
          </p:nvPr>
        </p:nvSpPr>
        <p:spPr>
          <a:xfrm>
            <a:off x="914400" y="4414838"/>
            <a:ext cx="5029200" cy="4184650"/>
          </a:xfrm>
          <a:solidFill>
            <a:srgbClr val="FFFFFF"/>
          </a:solidFill>
          <a:ln/>
        </p:spPr>
        <p:txBody>
          <a:bodyPr/>
          <a:lstStyle/>
          <a:p>
            <a:r>
              <a:rPr lang="en-US" b="1">
                <a:solidFill>
                  <a:srgbClr val="000000"/>
                </a:solidFill>
                <a:latin typeface="Arial" charset="0"/>
              </a:rPr>
              <a:t>The most frequently violated OSHA electrical regulation</a:t>
            </a:r>
            <a:r>
              <a:rPr lang="en-US">
                <a:solidFill>
                  <a:srgbClr val="000000"/>
                </a:solidFill>
                <a:latin typeface="Arial" charset="0"/>
              </a:rPr>
              <a:t> is improper grounding of equipment and circuitry. The metal parts of an electrical wiring system that we touch (switch plates, ceiling light fixtures, conduit, etc.) should be grounded and at 0 volts.  If the system is not grounded properly, these parts may become energized.  Metal parts of motors, appliances, or electronics that are plugged into improperly grounded circuits may be energized.  When a circuit is not grounded properly, a hazard exists because unwanted voltage cannot be safely eliminated.  If there is no safe path to ground for fault currents, exposed metal parts in damaged appliances can become energized.</a:t>
            </a:r>
          </a:p>
          <a:p>
            <a:endParaRPr lang="en-US">
              <a:solidFill>
                <a:srgbClr val="000000"/>
              </a:solidFill>
              <a:latin typeface="Arial" charset="0"/>
            </a:endParaRPr>
          </a:p>
          <a:p>
            <a:r>
              <a:rPr lang="en-US" b="1">
                <a:solidFill>
                  <a:srgbClr val="000000"/>
                </a:solidFill>
                <a:latin typeface="Arial" charset="0"/>
              </a:rPr>
              <a:t>Extension cords</a:t>
            </a:r>
            <a:r>
              <a:rPr lang="en-US">
                <a:solidFill>
                  <a:srgbClr val="000000"/>
                </a:solidFill>
                <a:latin typeface="Arial" charset="0"/>
              </a:rPr>
              <a:t> may not provide a continuous path to ground because of a broken ground wire or plug. </a:t>
            </a:r>
          </a:p>
          <a:p>
            <a:endParaRPr lang="en-US">
              <a:solidFill>
                <a:srgbClr val="000000"/>
              </a:solidFill>
              <a:latin typeface="Arial" charset="0"/>
            </a:endParaRPr>
          </a:p>
          <a:p>
            <a:r>
              <a:rPr lang="en-US" b="1">
                <a:latin typeface="Arial" charset="0"/>
              </a:rPr>
              <a:t>Electrical systems are often grounded to metal water pipes</a:t>
            </a:r>
            <a:r>
              <a:rPr lang="en-US">
                <a:latin typeface="Arial" charset="0"/>
              </a:rPr>
              <a:t> that serve as a continuous path to ground. If plumbing is used as a path to ground for fault current, all pipes must be made of conductive material (a type of metal). Many electrocutions and fires occur because (during renovation or repair) parts of metal plumbing are replaced with plastic pipe, which does not conduct electricity.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F809D69-AE76-4486-B86C-ABA1FCACEFFA}" type="slidenum">
              <a:rPr lang="en-US"/>
              <a:pPr/>
              <a:t>33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416425"/>
            <a:ext cx="5181600" cy="4183063"/>
          </a:xfrm>
          <a:noFill/>
          <a:ln/>
        </p:spPr>
        <p:txBody>
          <a:bodyPr/>
          <a:lstStyle/>
          <a:p>
            <a:r>
              <a:rPr lang="en-US" b="1">
                <a:solidFill>
                  <a:srgbClr val="000000"/>
                </a:solidFill>
                <a:latin typeface="Arial" charset="0"/>
              </a:rPr>
              <a:t>A typical extension cord grounding system has four components:</a:t>
            </a:r>
          </a:p>
          <a:p>
            <a:pPr>
              <a:buFont typeface="Wingdings" pitchFamily="2" charset="2"/>
              <a:buChar char="§"/>
            </a:pPr>
            <a:r>
              <a:rPr lang="en-US">
                <a:solidFill>
                  <a:srgbClr val="FF0103"/>
                </a:solidFill>
                <a:latin typeface="Arial" charset="0"/>
              </a:rPr>
              <a:t> </a:t>
            </a:r>
            <a:r>
              <a:rPr lang="en-US">
                <a:solidFill>
                  <a:srgbClr val="000000"/>
                </a:solidFill>
                <a:latin typeface="Arial" charset="0"/>
              </a:rPr>
              <a:t>a third wire in the cord, called a ground wire;</a:t>
            </a:r>
          </a:p>
          <a:p>
            <a:pPr>
              <a:buFont typeface="Wingdings" pitchFamily="2" charset="2"/>
              <a:buChar char="§"/>
            </a:pPr>
            <a:r>
              <a:rPr lang="en-US">
                <a:solidFill>
                  <a:srgbClr val="FF0103"/>
                </a:solidFill>
                <a:latin typeface="Arial" charset="0"/>
              </a:rPr>
              <a:t> </a:t>
            </a:r>
            <a:r>
              <a:rPr lang="en-US">
                <a:solidFill>
                  <a:srgbClr val="000000"/>
                </a:solidFill>
                <a:latin typeface="Arial" charset="0"/>
              </a:rPr>
              <a:t>a three-prong plug with a grounding prong on one end of the cord;</a:t>
            </a:r>
          </a:p>
          <a:p>
            <a:pPr>
              <a:buFont typeface="Wingdings" pitchFamily="2" charset="2"/>
              <a:buChar char="§"/>
            </a:pPr>
            <a:r>
              <a:rPr lang="en-US">
                <a:solidFill>
                  <a:srgbClr val="FF0103"/>
                </a:solidFill>
                <a:latin typeface="Arial" charset="0"/>
              </a:rPr>
              <a:t> </a:t>
            </a:r>
            <a:r>
              <a:rPr lang="en-US">
                <a:solidFill>
                  <a:srgbClr val="000000"/>
                </a:solidFill>
                <a:latin typeface="Arial" charset="0"/>
              </a:rPr>
              <a:t>a three-wire, grounding-type receptacle at the other end of the cord; and</a:t>
            </a:r>
          </a:p>
          <a:p>
            <a:pPr>
              <a:buFont typeface="Wingdings" pitchFamily="2" charset="2"/>
              <a:buChar char="§"/>
            </a:pPr>
            <a:r>
              <a:rPr lang="en-US">
                <a:solidFill>
                  <a:srgbClr val="FF0103"/>
                </a:solidFill>
                <a:latin typeface="Arial" charset="0"/>
              </a:rPr>
              <a:t> </a:t>
            </a:r>
            <a:r>
              <a:rPr lang="en-US">
                <a:solidFill>
                  <a:srgbClr val="000000"/>
                </a:solidFill>
                <a:latin typeface="Arial" charset="0"/>
              </a:rPr>
              <a:t>a properly grounded outlet.</a:t>
            </a:r>
          </a:p>
          <a:p>
            <a:endParaRPr lang="en-US">
              <a:latin typeface="Arial" charset="0"/>
            </a:endParaRPr>
          </a:p>
          <a:p>
            <a:r>
              <a:rPr lang="en-US" b="1">
                <a:latin typeface="Arial" charset="0"/>
              </a:rPr>
              <a:t>Two kinds of grounds are required by the standard:  </a:t>
            </a:r>
          </a:p>
          <a:p>
            <a:r>
              <a:rPr lang="en-US">
                <a:latin typeface="Arial" charset="0"/>
              </a:rPr>
              <a:t>  1.  </a:t>
            </a:r>
            <a:r>
              <a:rPr lang="en-US" u="sng">
                <a:latin typeface="Arial" charset="0"/>
              </a:rPr>
              <a:t>Service or system ground</a:t>
            </a:r>
            <a:r>
              <a:rPr lang="en-US">
                <a:latin typeface="Arial" charset="0"/>
              </a:rPr>
              <a:t>.   In this instance, one wire, called the neutral conductor or grounded conductor, is grounded.  In an ordinary low-voltage circuit, the white (or gray) wire is grounded at the generator or transformer and again at the service entrance of the building.  This type of ground is primarily designed to protect machines, tools, and insulation against damage.</a:t>
            </a:r>
          </a:p>
          <a:p>
            <a:r>
              <a:rPr lang="en-US">
                <a:latin typeface="Arial" charset="0"/>
              </a:rPr>
              <a:t>   2.  For enhanced worker protection, an additional ground, called the </a:t>
            </a:r>
            <a:r>
              <a:rPr lang="en-US" u="sng">
                <a:latin typeface="Arial" charset="0"/>
              </a:rPr>
              <a:t>equipment ground</a:t>
            </a:r>
            <a:r>
              <a:rPr lang="en-US">
                <a:latin typeface="Arial" charset="0"/>
              </a:rPr>
              <a:t>, must be furnished by providing another path from the tool or machine through which the current can flow to the ground. This additional ground safeguards the electric equipment operator if a malfunction causes the metal frame of the tool to become energized.  </a:t>
            </a:r>
          </a:p>
          <a:p>
            <a:endParaRPr lang="en-US">
              <a:latin typeface="Arial" charset="0"/>
            </a:endParaRPr>
          </a:p>
          <a:p>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307367B-CA46-4392-9E4F-4ED810EB97EE}" type="slidenum">
              <a:rPr lang="en-US"/>
              <a:pPr/>
              <a:t>34</a:t>
            </a:fld>
            <a:endParaRPr lang="en-US"/>
          </a:p>
        </p:txBody>
      </p:sp>
      <p:sp>
        <p:nvSpPr>
          <p:cNvPr id="75779"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75780" name="Rectangle 3"/>
          <p:cNvSpPr>
            <a:spLocks noGrp="1" noChangeArrowheads="1"/>
          </p:cNvSpPr>
          <p:nvPr>
            <p:ph type="body" idx="1"/>
          </p:nvPr>
        </p:nvSpPr>
        <p:spPr>
          <a:xfrm>
            <a:off x="914400" y="4414838"/>
            <a:ext cx="5486400" cy="4184650"/>
          </a:xfrm>
          <a:solidFill>
            <a:srgbClr val="FFFFFF"/>
          </a:solidFill>
          <a:ln/>
        </p:spPr>
        <p:txBody>
          <a:bodyPr/>
          <a:lstStyle/>
          <a:p>
            <a:r>
              <a:rPr lang="en-US">
                <a:latin typeface="Arial" charset="0"/>
              </a:rPr>
              <a:t>Reference 1926.404(b)(1)(i)</a:t>
            </a:r>
          </a:p>
          <a:p>
            <a:endParaRPr lang="en-US">
              <a:latin typeface="Arial" charset="0"/>
            </a:endParaRPr>
          </a:p>
          <a:p>
            <a:r>
              <a:rPr lang="en-US" b="1">
                <a:latin typeface="Arial" charset="0"/>
              </a:rPr>
              <a:t>GFCI: </a:t>
            </a:r>
          </a:p>
          <a:p>
            <a:pPr>
              <a:buFontTx/>
              <a:buChar char="•"/>
            </a:pPr>
            <a:r>
              <a:rPr lang="en-US">
                <a:latin typeface="Arial" charset="0"/>
              </a:rPr>
              <a:t> Matches the amount of current going to an electrical device against the amount of current returning from the device.</a:t>
            </a:r>
          </a:p>
          <a:p>
            <a:pPr>
              <a:buFontTx/>
              <a:buChar char="•"/>
            </a:pPr>
            <a:r>
              <a:rPr lang="en-US">
                <a:latin typeface="Arial" charset="0"/>
              </a:rPr>
              <a:t> Interrupts the electric power within as little as 1/40 of a second when the amount of current going differs from the amount returning by about 5 mA </a:t>
            </a:r>
          </a:p>
          <a:p>
            <a:pPr>
              <a:buFontTx/>
              <a:buChar char="•"/>
            </a:pPr>
            <a:r>
              <a:rPr lang="en-US">
                <a:latin typeface="Arial" charset="0"/>
              </a:rPr>
              <a:t> Must be tested to ensure it is working correctly.   </a:t>
            </a:r>
          </a:p>
          <a:p>
            <a:pPr>
              <a:buFontTx/>
              <a:buChar char="•"/>
            </a:pPr>
            <a:r>
              <a:rPr lang="en-US">
                <a:solidFill>
                  <a:srgbClr val="000000"/>
                </a:solidFill>
                <a:latin typeface="Arial" charset="0"/>
              </a:rPr>
              <a:t> NEC requires GFCI’s be used in these high-risk situations:</a:t>
            </a:r>
          </a:p>
          <a:p>
            <a:pPr lvl="1">
              <a:buFontTx/>
              <a:buChar char="•"/>
            </a:pPr>
            <a:r>
              <a:rPr lang="en-US">
                <a:solidFill>
                  <a:srgbClr val="000000"/>
                </a:solidFill>
                <a:latin typeface="Arial" charset="0"/>
              </a:rPr>
              <a:t> Electricity is used near water.</a:t>
            </a:r>
          </a:p>
          <a:p>
            <a:pPr lvl="1">
              <a:buFontTx/>
              <a:buChar char="•"/>
            </a:pPr>
            <a:r>
              <a:rPr lang="en-US">
                <a:solidFill>
                  <a:srgbClr val="000000"/>
                </a:solidFill>
                <a:latin typeface="Arial" charset="0"/>
              </a:rPr>
              <a:t> The user of electrical equipment is grounded (by touching grounded material).</a:t>
            </a:r>
          </a:p>
          <a:p>
            <a:pPr lvl="1">
              <a:buFontTx/>
              <a:buChar char="•"/>
            </a:pPr>
            <a:r>
              <a:rPr lang="en-US">
                <a:solidFill>
                  <a:srgbClr val="000000"/>
                </a:solidFill>
                <a:latin typeface="Arial" charset="0"/>
              </a:rPr>
              <a:t> Circuits are providing power to portable tools or outdoor receptacles.</a:t>
            </a:r>
          </a:p>
          <a:p>
            <a:pPr lvl="1">
              <a:buFontTx/>
              <a:buChar char="•"/>
            </a:pPr>
            <a:r>
              <a:rPr lang="en-US">
                <a:solidFill>
                  <a:srgbClr val="000000"/>
                </a:solidFill>
                <a:latin typeface="Arial" charset="0"/>
              </a:rPr>
              <a:t> Temporary wiring or extension cords are used.</a:t>
            </a:r>
          </a:p>
          <a:p>
            <a:endParaRPr lang="en-US">
              <a:solidFill>
                <a:srgbClr val="000000"/>
              </a:solidFill>
              <a:latin typeface="Arial" charset="0"/>
            </a:endParaRPr>
          </a:p>
          <a:p>
            <a:r>
              <a:rPr lang="en-US">
                <a:latin typeface="Arial" charset="0"/>
              </a:rPr>
              <a:t>There is one disadvantage to grounding: a break in the grounding system may occur without the user's knowledge.  Using a ground-fault circuit interrupter (GFCI) is one way of overcoming grounding deficiencies.</a:t>
            </a:r>
          </a:p>
          <a:p>
            <a:endParaRPr lang="en-US">
              <a:solidFill>
                <a:srgbClr val="000000"/>
              </a:solidFill>
              <a:latin typeface="Arial" charset="0"/>
            </a:endParaRPr>
          </a:p>
          <a:p>
            <a:r>
              <a:rPr lang="en-US">
                <a:latin typeface="Arial" charset="0"/>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6FB20F7-5665-44CB-9170-D483CA99DBF0}" type="slidenum">
              <a:rPr lang="en-US"/>
              <a:pPr/>
              <a:t>35</a:t>
            </a:fld>
            <a:endParaRPr lang="en-US"/>
          </a:p>
        </p:txBody>
      </p:sp>
      <p:sp>
        <p:nvSpPr>
          <p:cNvPr id="76803" name="Rectangle 1026"/>
          <p:cNvSpPr>
            <a:spLocks noGrp="1" noRot="1" noChangeAspect="1" noChangeArrowheads="1" noTextEdit="1"/>
          </p:cNvSpPr>
          <p:nvPr>
            <p:ph type="sldImg"/>
          </p:nvPr>
        </p:nvSpPr>
        <p:spPr>
          <a:solidFill>
            <a:srgbClr val="FFFFFF"/>
          </a:solidFill>
          <a:ln/>
        </p:spPr>
      </p:sp>
      <p:sp>
        <p:nvSpPr>
          <p:cNvPr id="76804" name="Rectangle 1027"/>
          <p:cNvSpPr>
            <a:spLocks noGrp="1" noChangeArrowheads="1"/>
          </p:cNvSpPr>
          <p:nvPr>
            <p:ph type="body" idx="1"/>
          </p:nvPr>
        </p:nvSpPr>
        <p:spPr>
          <a:xfrm>
            <a:off x="914400" y="4416425"/>
            <a:ext cx="5486400" cy="4183063"/>
          </a:xfrm>
          <a:solidFill>
            <a:srgbClr val="FFFFFF"/>
          </a:solidFill>
          <a:ln/>
        </p:spPr>
        <p:txBody>
          <a:bodyPr/>
          <a:lstStyle/>
          <a:p>
            <a:r>
              <a:rPr lang="en-US">
                <a:latin typeface="Arial" charset="0"/>
              </a:rPr>
              <a:t>Reference 1926.404(b)(1)(iii)</a:t>
            </a:r>
          </a:p>
          <a:p>
            <a:endParaRPr lang="en-US">
              <a:latin typeface="Arial" charset="0"/>
            </a:endParaRPr>
          </a:p>
          <a:p>
            <a:r>
              <a:rPr lang="en-US" b="1">
                <a:latin typeface="Arial" charset="0"/>
              </a:rPr>
              <a:t>Assured Equipment Grounding Conductor Program</a:t>
            </a:r>
            <a:r>
              <a:rPr lang="en-US">
                <a:latin typeface="Arial" charset="0"/>
              </a:rPr>
              <a:t> (AEGCP). </a:t>
            </a:r>
          </a:p>
          <a:p>
            <a:r>
              <a:rPr lang="en-US">
                <a:latin typeface="Arial" charset="0"/>
              </a:rPr>
              <a:t>The employer shall establish and implement AEGCP on construction sites covering all listed above which are available for use or used by employees. This program has the following minimum requirements:</a:t>
            </a:r>
          </a:p>
          <a:p>
            <a:r>
              <a:rPr lang="en-US">
                <a:latin typeface="Arial" charset="0"/>
              </a:rPr>
              <a:t>  - Daily visual inspections,  </a:t>
            </a:r>
          </a:p>
          <a:p>
            <a:r>
              <a:rPr lang="en-US">
                <a:latin typeface="Arial" charset="0"/>
              </a:rPr>
              <a:t>  - Periodic test inspections (3 months at most for temporary cords and cords exposed to damage, 6 months for fixed cords not exposed) </a:t>
            </a:r>
          </a:p>
          <a:p>
            <a:r>
              <a:rPr lang="en-US">
                <a:latin typeface="Arial" charset="0"/>
              </a:rPr>
              <a:t>  - Written description, </a:t>
            </a:r>
          </a:p>
          <a:p>
            <a:r>
              <a:rPr lang="en-US">
                <a:latin typeface="Arial" charset="0"/>
              </a:rPr>
              <a:t>  - A competent person to implement the program, and</a:t>
            </a:r>
          </a:p>
          <a:p>
            <a:r>
              <a:rPr lang="en-US">
                <a:latin typeface="Arial" charset="0"/>
              </a:rPr>
              <a:t>  - Record of the periodic tests.</a:t>
            </a:r>
          </a:p>
          <a:p>
            <a:endParaRPr lang="en-US">
              <a:latin typeface="Arial" charset="0"/>
            </a:endParaRPr>
          </a:p>
          <a:p>
            <a:r>
              <a:rPr lang="en-US">
                <a:latin typeface="Arial" charset="0"/>
              </a:rPr>
              <a:t>When portions of the building(s) or structures(s) which have been completed and no longer expose employees to weather or damp and wet locations, or to other grounding hazards, GFCIs or an assured equipment grounding program may not be required when approved extension cords are plugged into the permanent wiring at construction sites. </a:t>
            </a:r>
          </a:p>
          <a:p>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0780F1-5B0E-4218-ADAC-8A2D93DDAFAE}" type="slidenum">
              <a:rPr lang="en-US"/>
              <a:pPr/>
              <a:t>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a:solidFill>
                  <a:srgbClr val="000000"/>
                </a:solidFill>
                <a:latin typeface="Arial" charset="0"/>
              </a:rPr>
              <a:t>Whenever you work with power tools or electrical circuits there is a risk of electrical hazards, especially electrical shock.  Risks are increased at construction sites because many jobs involve electric power tools.  </a:t>
            </a:r>
          </a:p>
          <a:p>
            <a:endParaRPr lang="en-US">
              <a:solidFill>
                <a:srgbClr val="000000"/>
              </a:solidFill>
              <a:latin typeface="Arial" charset="0"/>
            </a:endParaRPr>
          </a:p>
          <a:p>
            <a:r>
              <a:rPr lang="en-US">
                <a:solidFill>
                  <a:srgbClr val="000000"/>
                </a:solidFill>
                <a:latin typeface="Arial" charset="0"/>
              </a:rPr>
              <a:t>Electrical trades workers must pay special attention to electrical hazards because they work on electrical circuits.  Coming in contact with an electrical voltage can cause current to flow through the body, resulting in electrical shock and burns.  Serious </a:t>
            </a:r>
            <a:r>
              <a:rPr lang="en-US">
                <a:latin typeface="Arial" charset="0"/>
              </a:rPr>
              <a:t>injury </a:t>
            </a:r>
            <a:r>
              <a:rPr lang="en-US" i="1">
                <a:latin typeface="Arial" charset="0"/>
              </a:rPr>
              <a:t>or even death </a:t>
            </a:r>
            <a:r>
              <a:rPr lang="en-US">
                <a:solidFill>
                  <a:srgbClr val="000000"/>
                </a:solidFill>
                <a:latin typeface="Arial" charset="0"/>
              </a:rPr>
              <a:t>may occur. </a:t>
            </a:r>
          </a:p>
          <a:p>
            <a:endParaRPr lang="en-US">
              <a:solidFill>
                <a:srgbClr val="000000"/>
              </a:solidFill>
              <a:latin typeface="Arial" charset="0"/>
            </a:endParaRPr>
          </a:p>
          <a:p>
            <a:r>
              <a:rPr lang="en-US">
                <a:solidFill>
                  <a:srgbClr val="292526"/>
                </a:solidFill>
                <a:latin typeface="Arial" charset="0"/>
              </a:rPr>
              <a:t>Electricity has long been recognized as a serious workplace hazard, exposing employees to electric shock, electrocution, burns, fires, and explosions.  In 1999, for example, 278 workers died from electrocutions at work, accounting for almost 5 percent of all on-the-job fatalities that year, according to the Bureau of Labor Statistics.  What makes these statistics more tragic is that most of these fatalities could have been easily avoided.</a:t>
            </a:r>
            <a:endParaRPr lang="en-US">
              <a:solidFill>
                <a:srgbClr val="000000"/>
              </a:solidFill>
              <a:latin typeface="Arial" charset="0"/>
            </a:endParaRPr>
          </a:p>
          <a:p>
            <a:endParaRPr lang="en-US">
              <a:solidFill>
                <a:srgbClr val="000000"/>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E4D55D2-8A1B-43CD-8AA5-6E76492CEFAD}" type="slidenum">
              <a:rPr lang="en-US"/>
              <a:pPr/>
              <a:t>36</a:t>
            </a:fld>
            <a:endParaRPr lang="en-US"/>
          </a:p>
        </p:txBody>
      </p:sp>
      <p:sp>
        <p:nvSpPr>
          <p:cNvPr id="77827"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77828" name="Rectangle 3"/>
          <p:cNvSpPr>
            <a:spLocks noGrp="1" noChangeArrowheads="1"/>
          </p:cNvSpPr>
          <p:nvPr>
            <p:ph type="body" idx="1"/>
          </p:nvPr>
        </p:nvSpPr>
        <p:spPr>
          <a:xfrm>
            <a:off x="914400" y="4414838"/>
            <a:ext cx="5029200" cy="4184650"/>
          </a:xfrm>
          <a:solidFill>
            <a:srgbClr val="FFFFFF"/>
          </a:solidFill>
          <a:ln/>
        </p:spPr>
        <p:txBody>
          <a:bodyPr/>
          <a:lstStyle/>
          <a:p>
            <a:r>
              <a:rPr lang="en-US">
                <a:latin typeface="Arial" charset="0"/>
              </a:rPr>
              <a:t>If the circuit breakers or fuses are too big (high current rating) for the wires they are supposed to protect, an overload in the circuit will not be detected and the current will not be shut off.  A circuit with improper overcurrent protection devices – or one with no overcurrent protection devices at all – is a hazard.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8AD93F7-7982-4216-9605-222CCB848AD2}" type="slidenum">
              <a:rPr lang="en-US"/>
              <a:pPr/>
              <a:t>37</a:t>
            </a:fld>
            <a:endParaRPr lang="en-US"/>
          </a:p>
        </p:txBody>
      </p:sp>
      <p:sp>
        <p:nvSpPr>
          <p:cNvPr id="78851"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78852" name="Rectangle 3"/>
          <p:cNvSpPr>
            <a:spLocks noGrp="1" noChangeArrowheads="1"/>
          </p:cNvSpPr>
          <p:nvPr>
            <p:ph type="body" idx="1"/>
          </p:nvPr>
        </p:nvSpPr>
        <p:spPr>
          <a:xfrm>
            <a:off x="914400" y="4414838"/>
            <a:ext cx="5029200" cy="4184650"/>
          </a:xfrm>
          <a:solidFill>
            <a:srgbClr val="FFFFFF"/>
          </a:solidFill>
          <a:ln/>
        </p:spPr>
        <p:txBody>
          <a:bodyPr/>
          <a:lstStyle/>
          <a:p>
            <a:r>
              <a:rPr lang="en-US">
                <a:solidFill>
                  <a:srgbClr val="000000"/>
                </a:solidFill>
                <a:latin typeface="Arial" charset="0"/>
              </a:rPr>
              <a:t>To prevent too much current in a circuit, a circuit breaker or fuse is placed in the circuit.  If there is too much current in the circuit, the breaker “trips” and opens like a switch.  If an overloaded circuit is equipped with a fuse, an internal part of the fuse melts, opening the circuit.  Both breakers and fuses do the same thing: open the circuit to shut off the electrical current</a:t>
            </a:r>
          </a:p>
          <a:p>
            <a:endParaRPr lang="en-US">
              <a:latin typeface="Arial" charset="0"/>
            </a:endParaRPr>
          </a:p>
          <a:p>
            <a:r>
              <a:rPr lang="en-US">
                <a:latin typeface="Arial" charset="0"/>
              </a:rPr>
              <a:t>The basic idea of an overcurrent device is to make a weak link in the circuit.  In the case of a fuse, the fuse is destroyed before another part of the system is destroyed.  In the case of a circuit breaker, a set of contacts opens the circuit.  Unlike a fuse, a circuit breaker can be re-used by re-closing the contacts.  Fuses and circuit breakers are designed to protect equipment and facilities, and in so doing, they also provide considerable protection against shock in most situations.  However, the only electrical protective device whose sole purpose is to protect people is the ground-fault circuit-interrupter.</a:t>
            </a:r>
          </a:p>
          <a:p>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09D417D-FDAC-4F66-B091-94F83308DB2E}" type="slidenum">
              <a:rPr lang="en-US"/>
              <a:pPr/>
              <a:t>38</a:t>
            </a:fld>
            <a:endParaRPr lang="en-US"/>
          </a:p>
        </p:txBody>
      </p:sp>
      <p:sp>
        <p:nvSpPr>
          <p:cNvPr id="79875"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79876" name="Rectangle 3"/>
          <p:cNvSpPr>
            <a:spLocks noGrp="1" noChangeArrowheads="1"/>
          </p:cNvSpPr>
          <p:nvPr>
            <p:ph type="body" idx="1"/>
          </p:nvPr>
        </p:nvSpPr>
        <p:spPr>
          <a:xfrm>
            <a:off x="914400" y="4414838"/>
            <a:ext cx="5181600" cy="4184650"/>
          </a:xfrm>
          <a:solidFill>
            <a:srgbClr val="FFFFFF"/>
          </a:solidFill>
          <a:ln/>
        </p:spPr>
        <p:txBody>
          <a:bodyPr/>
          <a:lstStyle/>
          <a:p>
            <a:r>
              <a:rPr lang="en-US" b="1">
                <a:latin typeface="Arial" charset="0"/>
              </a:rPr>
              <a:t>Common Examples of Misused Equipment = OSHA Violations</a:t>
            </a:r>
          </a:p>
          <a:p>
            <a:r>
              <a:rPr lang="en-US">
                <a:latin typeface="Arial" charset="0"/>
              </a:rPr>
              <a:t>* Using multi-receptacle boxes designed to be mounted by fitting them with a power cord and placing them on the floor. </a:t>
            </a:r>
          </a:p>
          <a:p>
            <a:r>
              <a:rPr lang="en-US">
                <a:latin typeface="Arial" charset="0"/>
              </a:rPr>
              <a:t>* Fabricating extension cords with ROMEX® wire. </a:t>
            </a:r>
          </a:p>
          <a:p>
            <a:r>
              <a:rPr lang="en-US">
                <a:latin typeface="Arial" charset="0"/>
              </a:rPr>
              <a:t>* Using equipment outdoors that is labeled for use only in dry, indoor locations. </a:t>
            </a:r>
          </a:p>
          <a:p>
            <a:r>
              <a:rPr lang="en-US">
                <a:latin typeface="Arial" charset="0"/>
              </a:rPr>
              <a:t>* Attaching ungrounded, two-prong adapter plugs to three-prong cords and tools. </a:t>
            </a:r>
          </a:p>
          <a:p>
            <a:r>
              <a:rPr lang="en-US">
                <a:latin typeface="Arial" charset="0"/>
              </a:rPr>
              <a:t>* Using circuit breakers or fuses with the wrong rating for over-current protection, e.g. using a 30-amp breaker in a system with 15- or 20-amp receptacles.   Protection is lost because it will not trip when the system's load has been exceeded. </a:t>
            </a:r>
          </a:p>
          <a:p>
            <a:r>
              <a:rPr lang="en-US">
                <a:latin typeface="Arial" charset="0"/>
              </a:rPr>
              <a:t>* Using modified cords or tools, e.g., removing ground prongs, face plates, insulation, etc. </a:t>
            </a:r>
          </a:p>
          <a:p>
            <a:r>
              <a:rPr lang="en-US">
                <a:latin typeface="Arial" charset="0"/>
              </a:rPr>
              <a:t>* Using cords or tools with worn insulation or exposed wires. </a:t>
            </a:r>
          </a:p>
          <a:p>
            <a:endParaRPr lang="en-US">
              <a:latin typeface="Arial" charset="0"/>
            </a:endParaRPr>
          </a:p>
          <a:p>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5D3AD1D-D0B9-4B43-BC31-8138C47ED6F1}" type="slidenum">
              <a:rPr lang="en-US"/>
              <a:pPr/>
              <a:t>39</a:t>
            </a:fld>
            <a:endParaRPr lang="en-US"/>
          </a:p>
        </p:txBody>
      </p:sp>
      <p:sp>
        <p:nvSpPr>
          <p:cNvPr id="80899" name="Rectangle 1026"/>
          <p:cNvSpPr>
            <a:spLocks noGrp="1" noRot="1" noChangeAspect="1" noChangeArrowheads="1" noTextEdit="1"/>
          </p:cNvSpPr>
          <p:nvPr>
            <p:ph type="sldImg"/>
          </p:nvPr>
        </p:nvSpPr>
        <p:spPr>
          <a:ln/>
        </p:spPr>
      </p:sp>
      <p:sp>
        <p:nvSpPr>
          <p:cNvPr id="80900" name="Rectangle 1027"/>
          <p:cNvSpPr>
            <a:spLocks noGrp="1" noChangeArrowheads="1"/>
          </p:cNvSpPr>
          <p:nvPr>
            <p:ph type="body" idx="1"/>
          </p:nvPr>
        </p:nvSpPr>
        <p:spPr>
          <a:noFill/>
          <a:ln/>
        </p:spPr>
        <p:txBody>
          <a:bodyPr/>
          <a:lstStyle/>
          <a:p>
            <a:r>
              <a:rPr lang="en-US">
                <a:latin typeface="Arial" charset="0"/>
              </a:rPr>
              <a:t>Avoid accidental starting.  Don’t hold fingers on switch button while carrying a plugged-in tool. </a:t>
            </a:r>
          </a:p>
          <a:p>
            <a:endParaRPr lang="en-US">
              <a:latin typeface="Arial" charset="0"/>
            </a:endParaRPr>
          </a:p>
          <a:p>
            <a:r>
              <a:rPr lang="en-US">
                <a:latin typeface="Arial" charset="0"/>
              </a:rPr>
              <a:t>Tag damaged tools: "Do Not Use." </a:t>
            </a:r>
          </a:p>
          <a:p>
            <a:endParaRPr lang="en-US">
              <a:latin typeface="Arial" charset="0"/>
            </a:endParaRPr>
          </a:p>
          <a:p>
            <a:r>
              <a:rPr lang="en-US" b="1">
                <a:latin typeface="Arial" charset="0"/>
              </a:rPr>
              <a:t>Hazards of portable electric tools:</a:t>
            </a:r>
          </a:p>
          <a:p>
            <a:r>
              <a:rPr lang="en-US">
                <a:latin typeface="Arial" charset="0"/>
              </a:rPr>
              <a:t>- Currents as small as 10 mA can paralyze, or “freeze” muscles: person cannot release tool.</a:t>
            </a:r>
          </a:p>
          <a:p>
            <a:r>
              <a:rPr lang="en-US">
                <a:latin typeface="Arial" charset="0"/>
              </a:rPr>
              <a:t>- Tools are held tightly, resulting in longer shock exposure. </a:t>
            </a:r>
          </a:p>
          <a:p>
            <a:r>
              <a:rPr lang="en-US">
                <a:latin typeface="Arial" charset="0"/>
              </a:rPr>
              <a:t>- Power drills use 30 times as much current as what will kill.</a:t>
            </a:r>
          </a:p>
          <a:p>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581680E-8937-4259-8CDC-7B066F0CB18E}" type="slidenum">
              <a:rPr lang="en-US"/>
              <a:pPr/>
              <a:t>40</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a:latin typeface="Arial" charset="0"/>
              </a:rPr>
              <a:t>* Use tools and equipment according to the instructions included in their listing, labeling or certification. </a:t>
            </a:r>
          </a:p>
          <a:p>
            <a:r>
              <a:rPr lang="en-US">
                <a:latin typeface="Arial" charset="0"/>
              </a:rPr>
              <a:t>* Visually inspect all electrical equipment before use.  Remove from service any equipment with frayed cords, missing ground prongs, cracked tool casings, etc.  Apply a warning tag to any defective tool and do not use it until the problem has been corrected. </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41530AC-2F1E-4131-B152-109C81D0C59B}" type="slidenum">
              <a:rPr lang="en-US"/>
              <a:pPr/>
              <a:t>41</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spcBef>
                <a:spcPct val="50000"/>
              </a:spcBef>
            </a:pPr>
            <a:r>
              <a:rPr lang="en-US">
                <a:latin typeface="Arial" charset="0"/>
              </a:rPr>
              <a:t>Reference 1926.405(a)(2)</a:t>
            </a:r>
          </a:p>
          <a:p>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6D39494-5658-4370-A724-0BB7039BAF34}" type="slidenum">
              <a:rPr lang="en-US"/>
              <a:pPr/>
              <a:t>42</a:t>
            </a:fld>
            <a:endParaRPr lang="en-US"/>
          </a:p>
        </p:txBody>
      </p:sp>
      <p:sp>
        <p:nvSpPr>
          <p:cNvPr id="83971"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83972" name="Rectangle 3"/>
          <p:cNvSpPr>
            <a:spLocks noGrp="1" noChangeArrowheads="1"/>
          </p:cNvSpPr>
          <p:nvPr>
            <p:ph type="body" idx="1"/>
          </p:nvPr>
        </p:nvSpPr>
        <p:spPr>
          <a:xfrm>
            <a:off x="914400" y="4414838"/>
            <a:ext cx="5486400" cy="4184650"/>
          </a:xfrm>
          <a:solidFill>
            <a:srgbClr val="FFFFFF"/>
          </a:solidFill>
          <a:ln/>
        </p:spPr>
        <p:txBody>
          <a:bodyPr/>
          <a:lstStyle/>
          <a:p>
            <a:r>
              <a:rPr lang="en-US" sz="1000">
                <a:solidFill>
                  <a:srgbClr val="000000"/>
                </a:solidFill>
                <a:latin typeface="Arial" charset="0"/>
              </a:rPr>
              <a:t>There are “clues” that electrical hazards exist.  For example, if a GFCI keeps tripping while you are using a power tool, there is a problem. Don’t keep resetting the GFCI and continue to work. You must evaluate the “clue” and decide what action should be taken to control the hazard. </a:t>
            </a:r>
          </a:p>
          <a:p>
            <a:r>
              <a:rPr lang="en-US" sz="1000">
                <a:solidFill>
                  <a:srgbClr val="000000"/>
                </a:solidFill>
                <a:latin typeface="Arial" charset="0"/>
              </a:rPr>
              <a:t>There are a number of other conditions that indicate a hazard.</a:t>
            </a:r>
          </a:p>
          <a:p>
            <a:pPr>
              <a:buFont typeface="Wingdings" pitchFamily="2" charset="2"/>
              <a:buChar char="§"/>
            </a:pPr>
            <a:r>
              <a:rPr lang="en-US" sz="1000">
                <a:solidFill>
                  <a:srgbClr val="FF0103"/>
                </a:solidFill>
                <a:latin typeface="Arial" charset="0"/>
              </a:rPr>
              <a:t> </a:t>
            </a:r>
            <a:r>
              <a:rPr lang="en-US" sz="1000">
                <a:solidFill>
                  <a:srgbClr val="000000"/>
                </a:solidFill>
                <a:latin typeface="Arial" charset="0"/>
              </a:rPr>
              <a:t>Tripped circuit breakers and blown fuses show that too much current is flowing in a circuit. This could be due to several factors, such as malfunctioning equipment or a short between conductors. You need to determine the cause in order to control the hazard.</a:t>
            </a:r>
          </a:p>
          <a:p>
            <a:pPr>
              <a:buFont typeface="Wingdings" pitchFamily="2" charset="2"/>
              <a:buChar char="§"/>
            </a:pPr>
            <a:r>
              <a:rPr lang="en-US" sz="1000">
                <a:solidFill>
                  <a:srgbClr val="FF0103"/>
                </a:solidFill>
                <a:latin typeface="Arial" charset="0"/>
              </a:rPr>
              <a:t> </a:t>
            </a:r>
            <a:r>
              <a:rPr lang="en-US" sz="1000">
                <a:solidFill>
                  <a:srgbClr val="000000"/>
                </a:solidFill>
                <a:latin typeface="Arial" charset="0"/>
              </a:rPr>
              <a:t>An electrical tool, appliance, wire, or connection that feels warm may indicate too much current in the circuit or equipment. You need to evaluate the situation and determine your risk.</a:t>
            </a:r>
          </a:p>
          <a:p>
            <a:pPr>
              <a:buFont typeface="Wingdings" pitchFamily="2" charset="2"/>
              <a:buChar char="§"/>
            </a:pPr>
            <a:r>
              <a:rPr lang="en-US" sz="1000">
                <a:solidFill>
                  <a:srgbClr val="FF0103"/>
                </a:solidFill>
                <a:latin typeface="Arial" charset="0"/>
              </a:rPr>
              <a:t> </a:t>
            </a:r>
            <a:r>
              <a:rPr lang="en-US" sz="1000">
                <a:solidFill>
                  <a:srgbClr val="000000"/>
                </a:solidFill>
                <a:latin typeface="Arial" charset="0"/>
              </a:rPr>
              <a:t>An extension cord that feels warm may indicate too much current for the wire size of the cord. You must decide when action needs to be taken.</a:t>
            </a:r>
          </a:p>
          <a:p>
            <a:pPr>
              <a:buFont typeface="Wingdings" pitchFamily="2" charset="2"/>
              <a:buChar char="§"/>
            </a:pPr>
            <a:r>
              <a:rPr lang="en-US" sz="1000">
                <a:solidFill>
                  <a:srgbClr val="FF0103"/>
                </a:solidFill>
                <a:latin typeface="Arial" charset="0"/>
              </a:rPr>
              <a:t> </a:t>
            </a:r>
            <a:r>
              <a:rPr lang="en-US" sz="1000">
                <a:solidFill>
                  <a:srgbClr val="000000"/>
                </a:solidFill>
                <a:latin typeface="Arial" charset="0"/>
              </a:rPr>
              <a:t>A cable, fuse box, or junction box that feels warm may indicate too much current in the circuits.</a:t>
            </a:r>
          </a:p>
          <a:p>
            <a:pPr>
              <a:buFont typeface="Wingdings" pitchFamily="2" charset="2"/>
              <a:buChar char="§"/>
            </a:pPr>
            <a:r>
              <a:rPr lang="en-US" sz="1000">
                <a:solidFill>
                  <a:srgbClr val="FF0103"/>
                </a:solidFill>
                <a:latin typeface="Arial" charset="0"/>
              </a:rPr>
              <a:t> </a:t>
            </a:r>
            <a:r>
              <a:rPr lang="en-US" sz="1000">
                <a:solidFill>
                  <a:srgbClr val="000000"/>
                </a:solidFill>
                <a:latin typeface="Arial" charset="0"/>
              </a:rPr>
              <a:t>A burning odor may indicate overheated insulation.</a:t>
            </a:r>
          </a:p>
          <a:p>
            <a:pPr>
              <a:buFont typeface="Wingdings" pitchFamily="2" charset="2"/>
              <a:buChar char="§"/>
            </a:pPr>
            <a:r>
              <a:rPr lang="en-US" sz="1000">
                <a:solidFill>
                  <a:srgbClr val="FF0103"/>
                </a:solidFill>
                <a:latin typeface="Arial" charset="0"/>
              </a:rPr>
              <a:t> </a:t>
            </a:r>
            <a:r>
              <a:rPr lang="en-US" sz="1000">
                <a:solidFill>
                  <a:srgbClr val="000000"/>
                </a:solidFill>
                <a:latin typeface="Arial" charset="0"/>
              </a:rPr>
              <a:t>Worn, frayed, or damaged insulation around any wire or other conductor is an electrical hazard because the conductors could be exposed.  Contact with an exposed wire could cause a shock.  Damaged insulation could cause a short, leading to arcing or a fire. Inspect all insulation for scrapes and breaks.  You need to evaluate the seriousness of any damage you find and decide how to deal with the hazard.</a:t>
            </a:r>
          </a:p>
          <a:p>
            <a:pPr>
              <a:buFont typeface="Wingdings" pitchFamily="2" charset="2"/>
              <a:buChar char="§"/>
            </a:pPr>
            <a:r>
              <a:rPr lang="en-US" sz="1000">
                <a:solidFill>
                  <a:srgbClr val="FF0103"/>
                </a:solidFill>
                <a:latin typeface="Arial" charset="0"/>
              </a:rPr>
              <a:t> </a:t>
            </a:r>
            <a:r>
              <a:rPr lang="en-US" sz="1000">
                <a:solidFill>
                  <a:srgbClr val="000000"/>
                </a:solidFill>
                <a:latin typeface="Arial" charset="0"/>
              </a:rPr>
              <a:t>A GFCI that trips indicates there is current leakage from the circuit  First, you must decide the probable cause of the leakage by recognizing any contributing hazards. Then, you must decide what action needs to be taken.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1B6A4B9-479C-4A1B-A2D3-C48F475BB615}" type="slidenum">
              <a:rPr lang="en-US"/>
              <a:pPr/>
              <a:t>43</a:t>
            </a:fld>
            <a:endParaRPr lang="en-US"/>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xfrm>
            <a:off x="914400" y="4416425"/>
            <a:ext cx="5486400" cy="4183063"/>
          </a:xfrm>
          <a:solidFill>
            <a:srgbClr val="FFFFFF"/>
          </a:solidFill>
          <a:ln/>
        </p:spPr>
        <p:txBody>
          <a:bodyPr/>
          <a:lstStyle/>
          <a:p>
            <a:pPr>
              <a:spcBef>
                <a:spcPct val="50000"/>
              </a:spcBef>
            </a:pPr>
            <a:r>
              <a:rPr lang="en-US" sz="1000">
                <a:latin typeface="Arial" charset="0"/>
              </a:rPr>
              <a:t>Reference 1926.417:</a:t>
            </a:r>
          </a:p>
          <a:p>
            <a:r>
              <a:rPr lang="en-US" sz="1000" b="1">
                <a:latin typeface="Arial" charset="0"/>
              </a:rPr>
              <a:t>(a) Controls.</a:t>
            </a:r>
            <a:r>
              <a:rPr lang="en-US" sz="1000">
                <a:latin typeface="Arial" charset="0"/>
              </a:rPr>
              <a:t> Controls that are to be deactivated during the course of work on energized or de-energized equipment or circuits shall be tagged.</a:t>
            </a:r>
          </a:p>
          <a:p>
            <a:r>
              <a:rPr lang="en-US" sz="1000" b="1">
                <a:latin typeface="Arial" charset="0"/>
              </a:rPr>
              <a:t>(b) Equipment and circuits.</a:t>
            </a:r>
            <a:r>
              <a:rPr lang="en-US" sz="1000">
                <a:latin typeface="Arial" charset="0"/>
              </a:rPr>
              <a:t> Equipment or circuits that are deenergized shall be rendered inoperative and shall have tags attached at all points where such equipment or circuits can be energized.</a:t>
            </a:r>
          </a:p>
          <a:p>
            <a:r>
              <a:rPr lang="en-US" sz="1000" b="1">
                <a:latin typeface="Arial" charset="0"/>
              </a:rPr>
              <a:t>(c) Tags.</a:t>
            </a:r>
            <a:r>
              <a:rPr lang="en-US" sz="1000">
                <a:latin typeface="Arial" charset="0"/>
              </a:rPr>
              <a:t> Tags shall be placed to identify plainly the equipment or circuits being worked on.</a:t>
            </a:r>
          </a:p>
          <a:p>
            <a:r>
              <a:rPr lang="en-US" sz="1000" b="1">
                <a:latin typeface="Arial" charset="0"/>
              </a:rPr>
              <a:t>(d) Lockout and tagging.</a:t>
            </a:r>
            <a:r>
              <a:rPr lang="en-US" sz="1000">
                <a:latin typeface="Arial" charset="0"/>
              </a:rPr>
              <a:t>  While any employee is exposed to contact with  parts of fixed electric equipment or circuits which have been de-energized, the circuits energizing the parts shall be locked out or tagged or both.</a:t>
            </a:r>
          </a:p>
          <a:p>
            <a:endParaRPr lang="en-US" sz="1000">
              <a:latin typeface="Arial" charset="0"/>
            </a:endParaRPr>
          </a:p>
          <a:p>
            <a:r>
              <a:rPr lang="en-US" sz="1000" b="1">
                <a:latin typeface="Arial" charset="0"/>
              </a:rPr>
              <a:t>Case study</a:t>
            </a:r>
          </a:p>
          <a:p>
            <a:r>
              <a:rPr lang="en-US" sz="1000">
                <a:latin typeface="Arial" charset="0"/>
              </a:rPr>
              <a:t>A</a:t>
            </a:r>
            <a:r>
              <a:rPr lang="en-US" sz="1000">
                <a:solidFill>
                  <a:srgbClr val="000000"/>
                </a:solidFill>
                <a:latin typeface="Arial" charset="0"/>
              </a:rPr>
              <a:t>n electrician was removing a metal fish tape from a hole at the base of a metal light pole. </a:t>
            </a:r>
          </a:p>
          <a:p>
            <a:r>
              <a:rPr lang="en-US" sz="1000">
                <a:solidFill>
                  <a:srgbClr val="000000"/>
                </a:solidFill>
                <a:latin typeface="Arial" charset="0"/>
              </a:rPr>
              <a:t>(A fish tape is used to pull wire through a conduit run.)  The fish tape became energized, electrocuting him.  As a result of its inspection, OSHA issued a citation for three serious violations of the agency’s construction standards.</a:t>
            </a:r>
          </a:p>
          <a:p>
            <a:endParaRPr lang="en-US" sz="1000">
              <a:solidFill>
                <a:srgbClr val="000000"/>
              </a:solidFill>
              <a:latin typeface="Arial" charset="0"/>
            </a:endParaRPr>
          </a:p>
          <a:p>
            <a:r>
              <a:rPr lang="en-US" sz="1000">
                <a:solidFill>
                  <a:srgbClr val="000000"/>
                </a:solidFill>
                <a:latin typeface="Arial" charset="0"/>
              </a:rPr>
              <a:t>If the following OSHA requirements had been followed, this death could have been prevented.</a:t>
            </a:r>
          </a:p>
          <a:p>
            <a:r>
              <a:rPr lang="en-US" sz="1000">
                <a:solidFill>
                  <a:srgbClr val="FF0103"/>
                </a:solidFill>
                <a:latin typeface="Arial" charset="0"/>
              </a:rPr>
              <a:t>• </a:t>
            </a:r>
            <a:r>
              <a:rPr lang="en-US" sz="1000">
                <a:solidFill>
                  <a:srgbClr val="000000"/>
                </a:solidFill>
                <a:latin typeface="Arial" charset="0"/>
              </a:rPr>
              <a:t>De-energize all circuits before beginning work.</a:t>
            </a:r>
          </a:p>
          <a:p>
            <a:r>
              <a:rPr lang="en-US" sz="1000">
                <a:solidFill>
                  <a:srgbClr val="FF0103"/>
                </a:solidFill>
                <a:latin typeface="Arial" charset="0"/>
              </a:rPr>
              <a:t>• </a:t>
            </a:r>
            <a:r>
              <a:rPr lang="en-US" sz="1000">
                <a:solidFill>
                  <a:srgbClr val="000000"/>
                </a:solidFill>
                <a:latin typeface="Arial" charset="0"/>
              </a:rPr>
              <a:t>Always lock out and tag out de-energized equipment.</a:t>
            </a:r>
          </a:p>
          <a:p>
            <a:r>
              <a:rPr lang="en-US" sz="1000">
                <a:solidFill>
                  <a:srgbClr val="FF0103"/>
                </a:solidFill>
                <a:latin typeface="Arial" charset="0"/>
              </a:rPr>
              <a:t>• </a:t>
            </a:r>
            <a:r>
              <a:rPr lang="en-US" sz="1000">
                <a:solidFill>
                  <a:srgbClr val="000000"/>
                </a:solidFill>
                <a:latin typeface="Arial" charset="0"/>
              </a:rPr>
              <a:t>Companies must train workers to recognize and avoid unsafe conditions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BB2B904-A09C-47E1-B995-D84D674184B5}" type="slidenum">
              <a:rPr lang="en-US"/>
              <a:pPr/>
              <a:t>44</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4400" y="4416425"/>
            <a:ext cx="5181600" cy="4183063"/>
          </a:xfrm>
          <a:noFill/>
          <a:ln/>
        </p:spPr>
        <p:txBody>
          <a:bodyPr/>
          <a:lstStyle/>
          <a:p>
            <a:r>
              <a:rPr lang="en-US">
                <a:latin typeface="Arial" charset="0"/>
              </a:rPr>
              <a:t>1926.416, 1926.417</a:t>
            </a:r>
          </a:p>
          <a:p>
            <a:endParaRPr lang="en-US">
              <a:latin typeface="Arial" charset="0"/>
            </a:endParaRPr>
          </a:p>
          <a:p>
            <a:r>
              <a:rPr lang="en-US">
                <a:latin typeface="Arial" charset="0"/>
              </a:rPr>
              <a:t>Employees must not work near any part of an electric power circuit that the employee could contact in the course of work, unless the employee is protected against electric shock by de-energizing the circuit and grounding it or by guarding it effectively by insulation or other means.</a:t>
            </a:r>
          </a:p>
          <a:p>
            <a:r>
              <a:rPr lang="en-US">
                <a:latin typeface="Arial" charset="0"/>
              </a:rPr>
              <a:t>*  </a:t>
            </a:r>
            <a:r>
              <a:rPr lang="en-US" b="1">
                <a:latin typeface="Arial" charset="0"/>
              </a:rPr>
              <a:t>In work areas where the exact location of underground electric power lines is unknown</a:t>
            </a:r>
            <a:r>
              <a:rPr lang="en-US">
                <a:latin typeface="Arial" charset="0"/>
              </a:rPr>
              <a:t>, employees using jack‑hammers, bars, or other hand tools which may contact a line shall be provided with insulated protective gloves.</a:t>
            </a:r>
          </a:p>
          <a:p>
            <a:r>
              <a:rPr lang="en-US">
                <a:latin typeface="Arial" charset="0"/>
              </a:rPr>
              <a:t>*  </a:t>
            </a:r>
            <a:r>
              <a:rPr lang="en-US" b="1">
                <a:latin typeface="Arial" charset="0"/>
              </a:rPr>
              <a:t>Before work is begun</a:t>
            </a:r>
            <a:r>
              <a:rPr lang="en-US">
                <a:latin typeface="Arial" charset="0"/>
              </a:rPr>
              <a:t>, inquire or observe by instruments whether any part of an energized electric power circuit is so located that the performance of the work may bring any person, tool, or machine into physical or electrical contact with the electric power circuit. Post and maintain proper warning signs where such a circuit exists. The employer shall advise employees of the location of such lines, the hazards involved, and the protective measures to be taken.</a:t>
            </a:r>
          </a:p>
          <a:p>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212D160-0D13-4B53-83B8-CC0C3900B4D8}" type="slidenum">
              <a:rPr lang="en-US"/>
              <a:pPr/>
              <a:t>45</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416425"/>
            <a:ext cx="5486400" cy="4183063"/>
          </a:xfrm>
          <a:noFill/>
          <a:ln/>
        </p:spPr>
        <p:txBody>
          <a:bodyPr/>
          <a:lstStyle/>
          <a:p>
            <a:pPr>
              <a:lnSpc>
                <a:spcPct val="90000"/>
              </a:lnSpc>
              <a:spcBef>
                <a:spcPct val="50000"/>
              </a:spcBef>
            </a:pPr>
            <a:r>
              <a:rPr lang="en-US" sz="1000">
                <a:latin typeface="Arial" charset="0"/>
              </a:rPr>
              <a:t>1926.416, 1926.417</a:t>
            </a:r>
          </a:p>
          <a:p>
            <a:pPr>
              <a:lnSpc>
                <a:spcPct val="90000"/>
              </a:lnSpc>
              <a:spcBef>
                <a:spcPct val="50000"/>
              </a:spcBef>
            </a:pPr>
            <a:r>
              <a:rPr lang="en-US" sz="1000">
                <a:latin typeface="Arial" charset="0"/>
              </a:rPr>
              <a:t>Only qualified persons may work on electric circuit parts or equipment that have not been deenergized.  Such persons shall be capable of working safely on energized circuits and shall be familiar with the proper use of special precautionary techniques, PPE, insulating and shielding materials, and insulated tools.</a:t>
            </a:r>
          </a:p>
          <a:p>
            <a:pPr>
              <a:lnSpc>
                <a:spcPct val="90000"/>
              </a:lnSpc>
            </a:pPr>
            <a:endParaRPr lang="en-US" sz="1000">
              <a:latin typeface="Arial" charset="0"/>
            </a:endParaRPr>
          </a:p>
          <a:p>
            <a:pPr>
              <a:lnSpc>
                <a:spcPct val="90000"/>
              </a:lnSpc>
            </a:pPr>
            <a:r>
              <a:rPr lang="en-US" sz="1000" b="1">
                <a:latin typeface="Arial" charset="0"/>
              </a:rPr>
              <a:t>Deenergize live parts </a:t>
            </a:r>
            <a:r>
              <a:rPr lang="en-US" sz="1000">
                <a:latin typeface="Arial" charset="0"/>
              </a:rPr>
              <a:t>that an employee may be exposed to</a:t>
            </a:r>
            <a:r>
              <a:rPr lang="en-US" sz="1000" b="1">
                <a:latin typeface="Arial" charset="0"/>
              </a:rPr>
              <a:t> </a:t>
            </a:r>
            <a:r>
              <a:rPr lang="en-US" sz="1000">
                <a:latin typeface="Arial" charset="0"/>
              </a:rPr>
              <a:t>before the employee works on or near them, unless the employer can demonstrate that deenergizing introduces additional or increased hazards or is infeasible due to equipment design or operational limitations. Live parts that operate at less than 50 volts to ground need not be deenergized if there will be no increased exposure to electrical burns or to explosion due to electric arcs.</a:t>
            </a:r>
          </a:p>
          <a:p>
            <a:pPr>
              <a:lnSpc>
                <a:spcPct val="90000"/>
              </a:lnSpc>
            </a:pPr>
            <a:endParaRPr lang="en-US" sz="1000">
              <a:latin typeface="Arial" charset="0"/>
            </a:endParaRPr>
          </a:p>
          <a:p>
            <a:pPr>
              <a:lnSpc>
                <a:spcPct val="90000"/>
              </a:lnSpc>
            </a:pPr>
            <a:r>
              <a:rPr lang="en-US" sz="1000" b="1">
                <a:latin typeface="Arial" charset="0"/>
              </a:rPr>
              <a:t>If the exposed live parts are not deenergized other safety-related work practices shall be used to protect employees</a:t>
            </a:r>
            <a:r>
              <a:rPr lang="en-US" sz="1000">
                <a:latin typeface="Arial" charset="0"/>
              </a:rPr>
              <a:t> who may be exposed to the electrical hazards.  Employees must be protected against contact with energized circuit parts with any part of their body or indirectly through some other conductive object. </a:t>
            </a:r>
          </a:p>
          <a:p>
            <a:pPr>
              <a:lnSpc>
                <a:spcPct val="90000"/>
              </a:lnSpc>
            </a:pPr>
            <a:endParaRPr lang="en-US" sz="1000">
              <a:latin typeface="Arial" charset="0"/>
            </a:endParaRPr>
          </a:p>
          <a:p>
            <a:pPr>
              <a:lnSpc>
                <a:spcPct val="90000"/>
              </a:lnSpc>
            </a:pPr>
            <a:r>
              <a:rPr lang="en-US" sz="1000" b="1">
                <a:latin typeface="Arial" charset="0"/>
              </a:rPr>
              <a:t>Lock or tag out</a:t>
            </a:r>
            <a:r>
              <a:rPr lang="en-US" sz="1000">
                <a:latin typeface="Arial" charset="0"/>
              </a:rPr>
              <a:t> (or both) the circuits energizing the parts while any employee is exposed to contact with parts of fixed electric equipment or circuits which have been deenergized.</a:t>
            </a:r>
          </a:p>
          <a:p>
            <a:pPr>
              <a:lnSpc>
                <a:spcPct val="90000"/>
              </a:lnSpc>
            </a:pPr>
            <a:endParaRPr lang="en-US" sz="1000">
              <a:latin typeface="Arial" charset="0"/>
            </a:endParaRPr>
          </a:p>
          <a:p>
            <a:pPr>
              <a:lnSpc>
                <a:spcPct val="90000"/>
              </a:lnSpc>
            </a:pPr>
            <a:r>
              <a:rPr lang="en-US" sz="1000" b="1">
                <a:latin typeface="Arial" charset="0"/>
              </a:rPr>
              <a:t>If working near overhead lines</a:t>
            </a:r>
            <a:r>
              <a:rPr lang="en-US" sz="1000">
                <a:latin typeface="Arial" charset="0"/>
              </a:rPr>
              <a:t>, the lines shall be deenergized and grounded, or other protective measures shall be provided before work is started. </a:t>
            </a:r>
          </a:p>
          <a:p>
            <a:pPr>
              <a:lnSpc>
                <a:spcPct val="90000"/>
              </a:lnSpc>
            </a:pPr>
            <a:endParaRPr lang="en-US" sz="1000">
              <a:latin typeface="Arial" charset="0"/>
            </a:endParaRPr>
          </a:p>
          <a:p>
            <a:pPr>
              <a:lnSpc>
                <a:spcPct val="90000"/>
              </a:lnSpc>
            </a:pPr>
            <a:r>
              <a:rPr lang="en-US" sz="1000" b="1">
                <a:latin typeface="Arial" charset="0"/>
              </a:rPr>
              <a:t>Portable cord and plug connected equipment and extension cords </a:t>
            </a:r>
            <a:r>
              <a:rPr lang="en-US" sz="1000">
                <a:latin typeface="Arial" charset="0"/>
              </a:rPr>
              <a:t>shall be visually inspected before use on any shift for external defects (such as loose parts, deformed and missing pins, or damage to outer jacket or insulation) and for evidence of possible internal damage (such as pinched or crushed outer jacket).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BBCEA77-78A6-42DB-90CA-1DA796D8177E}" type="slidenum">
              <a:rPr lang="en-US"/>
              <a:pPr/>
              <a:t>10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b="1">
                <a:latin typeface="Arial" charset="0"/>
              </a:rPr>
              <a:t>Operating an electric switch is like turning on a water faucet.</a:t>
            </a:r>
            <a:r>
              <a:rPr lang="en-US">
                <a:latin typeface="Arial" charset="0"/>
              </a:rPr>
              <a:t> </a:t>
            </a:r>
          </a:p>
          <a:p>
            <a:r>
              <a:rPr lang="en-US">
                <a:latin typeface="Arial" charset="0"/>
              </a:rPr>
              <a:t>Behind the faucet (or switch) there is a source of water (or electricity) with a way to transport it, and pressure to make it flow.  The faucet’s water source is a reservoir or pumping station. A pump provides enough pressure for the water to travel through the pipes.  For electricity the source is the power generating station.  A generator provides the pressure (voltage) for the electrical current to travel through electric conductors (wires).</a:t>
            </a:r>
          </a:p>
          <a:p>
            <a:endParaRPr lang="en-US">
              <a:latin typeface="Arial" charset="0"/>
            </a:endParaRPr>
          </a:p>
          <a:p>
            <a:r>
              <a:rPr lang="en-US" b="1">
                <a:latin typeface="Arial" charset="0"/>
              </a:rPr>
              <a:t>Volts</a:t>
            </a:r>
            <a:r>
              <a:rPr lang="en-US">
                <a:latin typeface="Arial" charset="0"/>
              </a:rPr>
              <a:t> – the electrical pressure (measure of electrical force)</a:t>
            </a:r>
          </a:p>
          <a:p>
            <a:r>
              <a:rPr lang="en-US" b="1">
                <a:latin typeface="Arial" charset="0"/>
              </a:rPr>
              <a:t>Amps</a:t>
            </a:r>
            <a:r>
              <a:rPr lang="en-US">
                <a:latin typeface="Arial" charset="0"/>
              </a:rPr>
              <a:t> – the volume or intensity of the electrical flow</a:t>
            </a:r>
          </a:p>
          <a:p>
            <a:r>
              <a:rPr lang="en-US" b="1">
                <a:latin typeface="Arial" charset="0"/>
              </a:rPr>
              <a:t>Watts</a:t>
            </a:r>
            <a:r>
              <a:rPr lang="en-US">
                <a:latin typeface="Arial" charset="0"/>
              </a:rPr>
              <a:t> – the power consumed</a:t>
            </a:r>
          </a:p>
          <a:p>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0265EB3-DAFF-4357-87F3-1A44192A52E1}" type="slidenum">
              <a:rPr lang="en-US"/>
              <a:pPr/>
              <a:t>46</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838200" y="4398963"/>
            <a:ext cx="5791200" cy="4181475"/>
          </a:xfrm>
          <a:noFill/>
          <a:ln/>
        </p:spPr>
        <p:txBody>
          <a:bodyPr/>
          <a:lstStyle/>
          <a:p>
            <a:r>
              <a:rPr lang="en-US">
                <a:solidFill>
                  <a:srgbClr val="000000"/>
                </a:solidFill>
                <a:latin typeface="Arial" charset="0"/>
              </a:rPr>
              <a:t>Make your environment safer by doing the following:</a:t>
            </a:r>
          </a:p>
          <a:p>
            <a:pPr>
              <a:buFont typeface="Wingdings" pitchFamily="2" charset="2"/>
              <a:buChar char="§"/>
            </a:pPr>
            <a:r>
              <a:rPr lang="en-US">
                <a:solidFill>
                  <a:srgbClr val="FF0103"/>
                </a:solidFill>
                <a:latin typeface="Arial" charset="0"/>
              </a:rPr>
              <a:t> </a:t>
            </a:r>
            <a:r>
              <a:rPr lang="en-US">
                <a:solidFill>
                  <a:srgbClr val="000000"/>
                </a:solidFill>
                <a:latin typeface="Arial" charset="0"/>
              </a:rPr>
              <a:t>Lock and tag out circuits and machines.</a:t>
            </a:r>
          </a:p>
          <a:p>
            <a:pPr>
              <a:buFont typeface="Wingdings" pitchFamily="2" charset="2"/>
              <a:buChar char="§"/>
            </a:pPr>
            <a:r>
              <a:rPr lang="en-US">
                <a:solidFill>
                  <a:srgbClr val="FF0103"/>
                </a:solidFill>
                <a:latin typeface="Arial" charset="0"/>
              </a:rPr>
              <a:t> </a:t>
            </a:r>
            <a:r>
              <a:rPr lang="en-US">
                <a:solidFill>
                  <a:srgbClr val="000000"/>
                </a:solidFill>
                <a:latin typeface="Arial" charset="0"/>
              </a:rPr>
              <a:t>Prevent overloaded wiring by using the right size and type of wire.</a:t>
            </a:r>
          </a:p>
          <a:p>
            <a:pPr>
              <a:buFont typeface="Wingdings" pitchFamily="2" charset="2"/>
              <a:buChar char="§"/>
            </a:pPr>
            <a:r>
              <a:rPr lang="en-US">
                <a:solidFill>
                  <a:srgbClr val="FF0103"/>
                </a:solidFill>
                <a:latin typeface="Arial" charset="0"/>
              </a:rPr>
              <a:t> </a:t>
            </a:r>
            <a:r>
              <a:rPr lang="en-US">
                <a:solidFill>
                  <a:srgbClr val="000000"/>
                </a:solidFill>
                <a:latin typeface="Arial" charset="0"/>
              </a:rPr>
              <a:t>Prevent exposure to live electrical parts by isolating them.</a:t>
            </a:r>
          </a:p>
          <a:p>
            <a:pPr>
              <a:buFont typeface="Wingdings" pitchFamily="2" charset="2"/>
              <a:buChar char="§"/>
            </a:pPr>
            <a:r>
              <a:rPr lang="en-US">
                <a:solidFill>
                  <a:srgbClr val="FF0103"/>
                </a:solidFill>
                <a:latin typeface="Arial" charset="0"/>
              </a:rPr>
              <a:t> </a:t>
            </a:r>
            <a:r>
              <a:rPr lang="en-US">
                <a:solidFill>
                  <a:srgbClr val="000000"/>
                </a:solidFill>
                <a:latin typeface="Arial" charset="0"/>
              </a:rPr>
              <a:t>Prevent exposure to live wires and parts by using insulation.</a:t>
            </a:r>
          </a:p>
          <a:p>
            <a:pPr>
              <a:buFont typeface="Wingdings" pitchFamily="2" charset="2"/>
              <a:buChar char="§"/>
            </a:pPr>
            <a:r>
              <a:rPr lang="en-US">
                <a:solidFill>
                  <a:srgbClr val="FF0103"/>
                </a:solidFill>
                <a:latin typeface="Arial" charset="0"/>
              </a:rPr>
              <a:t> </a:t>
            </a:r>
            <a:r>
              <a:rPr lang="en-US">
                <a:solidFill>
                  <a:srgbClr val="000000"/>
                </a:solidFill>
                <a:latin typeface="Arial" charset="0"/>
              </a:rPr>
              <a:t>Prevent shocking currents from electrical systems and tools by grounding them.</a:t>
            </a:r>
          </a:p>
          <a:p>
            <a:pPr>
              <a:buFont typeface="Wingdings" pitchFamily="2" charset="2"/>
              <a:buChar char="§"/>
            </a:pPr>
            <a:r>
              <a:rPr lang="en-US">
                <a:solidFill>
                  <a:srgbClr val="FF0103"/>
                </a:solidFill>
                <a:latin typeface="Arial" charset="0"/>
              </a:rPr>
              <a:t> </a:t>
            </a:r>
            <a:r>
              <a:rPr lang="en-US">
                <a:solidFill>
                  <a:srgbClr val="000000"/>
                </a:solidFill>
                <a:latin typeface="Arial" charset="0"/>
              </a:rPr>
              <a:t>Prevent shocking currents by using GFCI’s.</a:t>
            </a:r>
          </a:p>
          <a:p>
            <a:pPr>
              <a:buFont typeface="Wingdings" pitchFamily="2" charset="2"/>
              <a:buChar char="§"/>
            </a:pPr>
            <a:r>
              <a:rPr lang="en-US">
                <a:solidFill>
                  <a:srgbClr val="FF0103"/>
                </a:solidFill>
                <a:latin typeface="Arial" charset="0"/>
              </a:rPr>
              <a:t> </a:t>
            </a:r>
            <a:r>
              <a:rPr lang="en-US">
                <a:solidFill>
                  <a:srgbClr val="000000"/>
                </a:solidFill>
                <a:latin typeface="Arial" charset="0"/>
              </a:rPr>
              <a:t>Prevent too much current in circuits by using overcurrent protection devices.</a:t>
            </a:r>
          </a:p>
          <a:p>
            <a:pPr>
              <a:buFont typeface="Wingdings" pitchFamily="2" charset="2"/>
              <a:buNone/>
            </a:pPr>
            <a:endParaRPr lang="en-US">
              <a:solidFill>
                <a:srgbClr val="000000"/>
              </a:solidFill>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B598D23-32F9-4135-9944-14F11F5F43B1}" type="slidenum">
              <a:rPr lang="en-US"/>
              <a:pPr/>
              <a:t>47</a:t>
            </a:fld>
            <a:endParaRPr lang="en-US"/>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noFill/>
          <a:ln/>
        </p:spPr>
        <p:txBody>
          <a:bodyPr/>
          <a:lstStyle/>
          <a:p>
            <a:pPr>
              <a:buFont typeface="Wingdings" pitchFamily="2" charset="2"/>
              <a:buNone/>
            </a:pPr>
            <a:r>
              <a:rPr lang="en-US">
                <a:solidFill>
                  <a:srgbClr val="000000"/>
                </a:solidFill>
                <a:latin typeface="Arial" charset="0"/>
              </a:rPr>
              <a:t>A damaged tool may not be grounded properly, so the housing of the tool may be energized, causing you to receive a shock. </a:t>
            </a:r>
          </a:p>
          <a:p>
            <a:pPr>
              <a:buFont typeface="Wingdings" pitchFamily="2" charset="2"/>
              <a:buNone/>
            </a:pPr>
            <a:endParaRPr lang="en-US">
              <a:solidFill>
                <a:srgbClr val="000000"/>
              </a:solidFill>
              <a:latin typeface="Arial" charset="0"/>
            </a:endParaRPr>
          </a:p>
          <a:p>
            <a:pPr>
              <a:buFont typeface="Wingdings" pitchFamily="2" charset="2"/>
              <a:buNone/>
            </a:pPr>
            <a:r>
              <a:rPr lang="en-US">
                <a:solidFill>
                  <a:srgbClr val="000000"/>
                </a:solidFill>
                <a:latin typeface="Arial" charset="0"/>
              </a:rPr>
              <a:t>Improperly grounded metal switch plates and ceiling lights are especially hazardous in wet conditions. If you touch a live electrical component with an uninsulated hand tool, you are more likely to receive a shock when standing in water.  But remember: you don’t have to be standing in water to be electrocuted. Wet clothing, high humidity, and perspiration also increase your chances of being electrocuted. </a:t>
            </a:r>
          </a:p>
          <a:p>
            <a:pPr>
              <a:buFont typeface="Wingdings" pitchFamily="2" charset="2"/>
              <a:buNone/>
            </a:pPr>
            <a:endParaRPr lang="en-US">
              <a:solidFill>
                <a:srgbClr val="000000"/>
              </a:solidFill>
              <a:latin typeface="Arial" charset="0"/>
            </a:endParaRPr>
          </a:p>
          <a:p>
            <a:r>
              <a:rPr lang="en-US">
                <a:latin typeface="Arial" charset="0"/>
              </a:rPr>
              <a:t>Use extra caution when working with electricity when water is present in the environment or on the skin.  Pure water is a poor conductor, but small amounts of impurities, like salt and acid (both are in perspiration), make it a ready conductor.</a:t>
            </a:r>
          </a:p>
          <a:p>
            <a:pPr>
              <a:buFont typeface="Wingdings" pitchFamily="2" charset="2"/>
              <a:buNone/>
            </a:pPr>
            <a:endParaRPr lang="en-US">
              <a:solidFill>
                <a:srgbClr val="000000"/>
              </a:solidFill>
              <a:latin typeface="Arial" charset="0"/>
            </a:endParaRPr>
          </a:p>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CDDE37C-F84E-45EC-9A53-B33A73B828DD}" type="slidenum">
              <a:rPr lang="en-US"/>
              <a:pPr/>
              <a:t>48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416425"/>
            <a:ext cx="5486400" cy="4183063"/>
          </a:xfrm>
          <a:noFill/>
          <a:ln/>
        </p:spPr>
        <p:txBody>
          <a:bodyPr/>
          <a:lstStyle/>
          <a:p>
            <a:r>
              <a:rPr lang="en-US">
                <a:solidFill>
                  <a:srgbClr val="000000"/>
                </a:solidFill>
                <a:latin typeface="Arial" charset="0"/>
              </a:rPr>
              <a:t>Personal protective equipment (PPE) should always be the last line of defense against a hazard.  If the hazard is unavoidable, and cannot be addressed in any other safe manner, then employees must be fitted with proper PPE.</a:t>
            </a:r>
          </a:p>
          <a:p>
            <a:endParaRPr lang="en-US">
              <a:solidFill>
                <a:srgbClr val="000000"/>
              </a:solidFill>
              <a:latin typeface="Arial" charset="0"/>
            </a:endParaRPr>
          </a:p>
          <a:p>
            <a:r>
              <a:rPr lang="en-US" b="1">
                <a:solidFill>
                  <a:srgbClr val="000000"/>
                </a:solidFill>
                <a:latin typeface="Arial" charset="0"/>
              </a:rPr>
              <a:t>Safety shoes</a:t>
            </a:r>
            <a:r>
              <a:rPr lang="en-US">
                <a:solidFill>
                  <a:srgbClr val="000000"/>
                </a:solidFill>
                <a:latin typeface="Arial" charset="0"/>
              </a:rPr>
              <a:t> should be</a:t>
            </a:r>
            <a:r>
              <a:rPr lang="en-US">
                <a:latin typeface="Arial" charset="0"/>
              </a:rPr>
              <a:t> nonconductive</a:t>
            </a:r>
            <a:r>
              <a:rPr lang="en-US" b="1">
                <a:latin typeface="Arial" charset="0"/>
              </a:rPr>
              <a:t> </a:t>
            </a:r>
            <a:r>
              <a:rPr lang="en-US">
                <a:latin typeface="Arial" charset="0"/>
              </a:rPr>
              <a:t>and protect your feet from completing an electrical circuit to ground.  They can also protect against open circuits of up to 600 volts in dry conditions.  These shoes should be used with other insulating equipment and in connection with active precautions to reduce or eliminate the potential for providing a path for hazardous electrical energy. </a:t>
            </a:r>
          </a:p>
          <a:p>
            <a:endParaRPr lang="en-US">
              <a:latin typeface="Arial" charset="0"/>
            </a:endParaRPr>
          </a:p>
          <a:p>
            <a:r>
              <a:rPr lang="en-US">
                <a:latin typeface="Arial" charset="0"/>
              </a:rPr>
              <a:t>When it is necessary to handle or come close to wires with a potential live electrical charge, it is essential to use proper insulating PPE to protect employees from contact with the hazardous electrical energy.</a:t>
            </a:r>
          </a:p>
          <a:p>
            <a:endParaRPr lang="en-US">
              <a:latin typeface="Arial" charset="0"/>
            </a:endParaRPr>
          </a:p>
          <a:p>
            <a:r>
              <a:rPr lang="en-US" b="1">
                <a:latin typeface="Arial" charset="0"/>
              </a:rPr>
              <a:t>Specific types of hard hats</a:t>
            </a:r>
            <a:r>
              <a:rPr lang="en-US">
                <a:latin typeface="Arial" charset="0"/>
              </a:rPr>
              <a:t> are needed when performing electrical work. </a:t>
            </a:r>
          </a:p>
          <a:p>
            <a:r>
              <a:rPr lang="en-US">
                <a:latin typeface="Arial" charset="0"/>
              </a:rPr>
              <a:t>A “Class B” Electrical/Utility type hard hat protects against falling objects and high-voltage shock and burns. </a:t>
            </a:r>
          </a:p>
          <a:p>
            <a:endParaRPr lang="en-US">
              <a:solidFill>
                <a:srgbClr val="000000"/>
              </a:solidFill>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D710BD6-02CB-4C84-BF1F-5F5AF4223BA3}" type="slidenum">
              <a:rPr lang="en-US"/>
              <a:pPr/>
              <a:t>49</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a:latin typeface="Arial" charset="0"/>
              </a:rPr>
              <a:t>If the polarity is reversed on a GFCI, the lights will test good, but the press to test button will not trip the circuit.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5C12B24-A001-4299-AECD-6D26EE6463CF}" type="slidenum">
              <a:rPr lang="en-US"/>
              <a:pPr/>
              <a:t>50</a:t>
            </a:fld>
            <a:endParaRPr lang="en-US"/>
          </a:p>
        </p:txBody>
      </p:sp>
      <p:sp>
        <p:nvSpPr>
          <p:cNvPr id="92163"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92164" name="Rectangle 3"/>
          <p:cNvSpPr>
            <a:spLocks noGrp="1" noChangeArrowheads="1"/>
          </p:cNvSpPr>
          <p:nvPr>
            <p:ph type="body" idx="1"/>
          </p:nvPr>
        </p:nvSpPr>
        <p:spPr>
          <a:xfrm>
            <a:off x="914400" y="4414838"/>
            <a:ext cx="5257800" cy="4184650"/>
          </a:xfrm>
          <a:solidFill>
            <a:srgbClr val="FFFFFF"/>
          </a:solidFill>
          <a:ln/>
        </p:spPr>
        <p:txBody>
          <a:bodyPr/>
          <a:lstStyle/>
          <a:p>
            <a:r>
              <a:rPr lang="en-US">
                <a:latin typeface="Arial" charset="0"/>
              </a:rPr>
              <a:t>1926.21(b)(2)</a:t>
            </a:r>
          </a:p>
          <a:p>
            <a:endParaRPr lang="en-US">
              <a:latin typeface="Arial" charset="0"/>
            </a:endParaRPr>
          </a:p>
          <a:p>
            <a:r>
              <a:rPr lang="en-US" b="1">
                <a:latin typeface="Arial" charset="0"/>
              </a:rPr>
              <a:t>De-energizing Electrical Equipment</a:t>
            </a:r>
            <a:r>
              <a:rPr lang="en-US">
                <a:latin typeface="Arial" charset="0"/>
              </a:rPr>
              <a:t>. </a:t>
            </a:r>
          </a:p>
          <a:p>
            <a:r>
              <a:rPr lang="en-US">
                <a:latin typeface="Arial" charset="0"/>
              </a:rPr>
              <a:t>Accidental or unexpected starting of electrical equipment can cause injury or death.  Before ANY inspections or repairs are made, the current must be turned off at the switch box and the switch padlocked in the OFF position.  At the same time, the switch or controls of the machine or other equipment being locked out of service must be securely tagged to show which equipment or circuits are being worked on.</a:t>
            </a:r>
          </a:p>
          <a:p>
            <a:endParaRPr lang="en-US">
              <a:latin typeface="Arial" charset="0"/>
            </a:endParaRPr>
          </a:p>
          <a:p>
            <a:r>
              <a:rPr lang="en-US">
                <a:latin typeface="Arial" charset="0"/>
              </a:rPr>
              <a:t>Employees shall be trained in and familiar with the safety-related work practices that pertain to their respective job assignments.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6CFE236-59AE-49E0-B231-10F06D6869EE}" type="slidenum">
              <a:rPr lang="en-US"/>
              <a:pPr/>
              <a:t>51</a:t>
            </a:fld>
            <a:endParaRPr lang="en-US"/>
          </a:p>
        </p:txBody>
      </p:sp>
      <p:sp>
        <p:nvSpPr>
          <p:cNvPr id="93187"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93188" name="Rectangle 3"/>
          <p:cNvSpPr>
            <a:spLocks noGrp="1" noChangeArrowheads="1"/>
          </p:cNvSpPr>
          <p:nvPr>
            <p:ph type="body" idx="1"/>
          </p:nvPr>
        </p:nvSpPr>
        <p:spPr>
          <a:xfrm>
            <a:off x="914400" y="4414838"/>
            <a:ext cx="5029200" cy="4184650"/>
          </a:xfrm>
          <a:solidFill>
            <a:srgbClr val="FFFFFF"/>
          </a:solidFill>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828FDA2-92EB-4B38-9E29-F0042FC963D3}" type="slidenum">
              <a:rPr lang="en-US"/>
              <a:pPr/>
              <a:t>52</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6063F09-92B1-4FC7-83B0-6D410DB09953}" type="slidenum">
              <a:rPr lang="en-US"/>
              <a:pPr/>
              <a:t>11</a:t>
            </a:fld>
            <a:endParaRPr lang="en-US"/>
          </a:p>
        </p:txBody>
      </p:sp>
      <p:sp>
        <p:nvSpPr>
          <p:cNvPr id="52227" name="Rectangle 1026"/>
          <p:cNvSpPr>
            <a:spLocks noGrp="1" noRot="1" noChangeAspect="1" noChangeArrowheads="1" noTextEdit="1"/>
          </p:cNvSpPr>
          <p:nvPr>
            <p:ph type="sldImg"/>
          </p:nvPr>
        </p:nvSpPr>
        <p:spPr>
          <a:xfrm>
            <a:off x="1163638" y="741363"/>
            <a:ext cx="4533900" cy="3400425"/>
          </a:xfrm>
          <a:solidFill>
            <a:srgbClr val="FFFFFF"/>
          </a:solidFill>
          <a:ln/>
        </p:spPr>
      </p:sp>
      <p:sp>
        <p:nvSpPr>
          <p:cNvPr id="52228" name="Rectangle 1027"/>
          <p:cNvSpPr>
            <a:spLocks noGrp="1" noChangeArrowheads="1"/>
          </p:cNvSpPr>
          <p:nvPr>
            <p:ph type="body" idx="1"/>
          </p:nvPr>
        </p:nvSpPr>
        <p:spPr>
          <a:xfrm>
            <a:off x="914400" y="4414838"/>
            <a:ext cx="5334000" cy="4184650"/>
          </a:xfrm>
          <a:solidFill>
            <a:srgbClr val="FFFFFF"/>
          </a:solidFill>
          <a:ln/>
        </p:spPr>
        <p:txBody>
          <a:bodyPr/>
          <a:lstStyle/>
          <a:p>
            <a:r>
              <a:rPr lang="en-US" b="1">
                <a:latin typeface="Arial" charset="0"/>
              </a:rPr>
              <a:t>Resistance</a:t>
            </a:r>
            <a:r>
              <a:rPr lang="en-US">
                <a:latin typeface="Arial" charset="0"/>
              </a:rPr>
              <a:t> – Measured in ohms.</a:t>
            </a:r>
          </a:p>
          <a:p>
            <a:r>
              <a:rPr lang="en-US">
                <a:latin typeface="Arial" charset="0"/>
              </a:rPr>
              <a:t>Four factors determine the resistance of a material to the flow of electricity. </a:t>
            </a:r>
          </a:p>
          <a:p>
            <a:pPr>
              <a:buFontTx/>
              <a:buChar char="-"/>
            </a:pPr>
            <a:r>
              <a:rPr lang="en-US">
                <a:latin typeface="Arial" charset="0"/>
              </a:rPr>
              <a:t> What it is made of (silver is best, copper is most common)</a:t>
            </a:r>
          </a:p>
          <a:p>
            <a:pPr>
              <a:buFontTx/>
              <a:buChar char="-"/>
            </a:pPr>
            <a:r>
              <a:rPr lang="en-US">
                <a:latin typeface="Arial" charset="0"/>
              </a:rPr>
              <a:t> Its diameter (smaller diameter = more resistance) </a:t>
            </a:r>
          </a:p>
          <a:p>
            <a:pPr>
              <a:buFontTx/>
              <a:buChar char="-"/>
            </a:pPr>
            <a:r>
              <a:rPr lang="en-US">
                <a:latin typeface="Arial" charset="0"/>
              </a:rPr>
              <a:t> Its temperature (higher temperature = higher resistance)</a:t>
            </a:r>
          </a:p>
          <a:p>
            <a:pPr>
              <a:buFontTx/>
              <a:buChar char="-"/>
            </a:pPr>
            <a:r>
              <a:rPr lang="en-US">
                <a:latin typeface="Arial" charset="0"/>
              </a:rPr>
              <a:t> Its length (longer = higher resistance)</a:t>
            </a:r>
          </a:p>
          <a:p>
            <a:endParaRPr lang="en-US">
              <a:latin typeface="Arial" charset="0"/>
            </a:endParaRPr>
          </a:p>
          <a:p>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7032F87-AF17-4382-B14F-438216C28024}" type="slidenum">
              <a:rPr lang="en-US"/>
              <a:pPr/>
              <a:t>12</a:t>
            </a:fld>
            <a:endParaRPr lang="en-US"/>
          </a:p>
        </p:txBody>
      </p:sp>
      <p:sp>
        <p:nvSpPr>
          <p:cNvPr id="53251"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53252" name="Rectangle 3"/>
          <p:cNvSpPr>
            <a:spLocks noGrp="1" noChangeArrowheads="1"/>
          </p:cNvSpPr>
          <p:nvPr>
            <p:ph type="body" idx="1"/>
          </p:nvPr>
        </p:nvSpPr>
        <p:spPr>
          <a:xfrm>
            <a:off x="914400" y="4414838"/>
            <a:ext cx="5334000" cy="4184650"/>
          </a:xfrm>
          <a:solidFill>
            <a:srgbClr val="FFFFFF"/>
          </a:solidFill>
          <a:ln/>
        </p:spPr>
        <p:txBody>
          <a:bodyPr/>
          <a:lstStyle/>
          <a:p>
            <a:r>
              <a:rPr lang="en-US">
                <a:latin typeface="Arial" charset="0"/>
              </a:rPr>
              <a:t>When an electrical shock enters the body it may produce different types of injuries.  Electrocution results in internal and external injury to body parts or the entire body – often resulting in death.  After receiving a “jolt” of electricity all or part of the body may be temporarily paralyzed and this may cause loss of grip or stability.  A person may also involuntarily move as a result of receiving an electrical shock, resulting in a fall.  Internal or external burns may result from contact with electricity.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B21C713-8CB1-40CF-8A29-3517AFA04F7D}" type="slidenum">
              <a:rPr lang="en-US"/>
              <a:pPr/>
              <a:t>13</a:t>
            </a:fld>
            <a:endParaRPr lang="en-US"/>
          </a:p>
        </p:txBody>
      </p:sp>
      <p:sp>
        <p:nvSpPr>
          <p:cNvPr id="54275"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54276" name="Rectangle 3"/>
          <p:cNvSpPr>
            <a:spLocks noGrp="1" noChangeArrowheads="1"/>
          </p:cNvSpPr>
          <p:nvPr>
            <p:ph type="body" idx="1"/>
          </p:nvPr>
        </p:nvSpPr>
        <p:spPr>
          <a:xfrm>
            <a:off x="914400" y="4414838"/>
            <a:ext cx="5105400" cy="4184650"/>
          </a:xfrm>
          <a:solidFill>
            <a:srgbClr val="FFFFFF"/>
          </a:solidFill>
          <a:ln/>
        </p:spPr>
        <p:txBody>
          <a:bodyPr/>
          <a:lstStyle/>
          <a:p>
            <a:r>
              <a:rPr lang="en-US"/>
              <a:t>Electricity travels in closed circuits, and its normal route is through a conductor. Electric shock occurs when the body becomes a part of the  circuit. </a:t>
            </a:r>
          </a:p>
          <a:p>
            <a:endParaRPr lang="en-US" b="1"/>
          </a:p>
          <a:p>
            <a:r>
              <a:rPr lang="en-US" b="1"/>
              <a:t>Grounding</a:t>
            </a:r>
            <a:r>
              <a:rPr lang="en-US"/>
              <a:t> is a physical connection to the earth, which is at zero volts.</a:t>
            </a:r>
          </a:p>
          <a:p>
            <a:endParaRPr lang="en-US"/>
          </a:p>
          <a:p>
            <a:r>
              <a:rPr lang="en-US" b="1"/>
              <a:t>The metal parts of electric tools and machines may become energized</a:t>
            </a:r>
            <a:r>
              <a:rPr lang="en-US"/>
              <a:t> if there is a break in the insulation of the tool or machine wiring.  A worker using these tools and machines is made less vulnerable to electric shock when there is a low-resistance path from the metallic case of the tool or machine to the ground.  This is done through the use of an equipment grounding conductor—a low-resistance wire that causes the unwanted current to pass directly to the ground, thereby greatly reducing the amount of current passing through the body of the person in contact with the tool or machine.  </a:t>
            </a:r>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2C4BE10-B71D-463C-92E8-46EAF80D35E2}" type="slidenum">
              <a:rPr lang="en-US"/>
              <a:pPr/>
              <a:t>14</a:t>
            </a:fld>
            <a:endParaRPr lang="en-US"/>
          </a:p>
        </p:txBody>
      </p:sp>
      <p:sp>
        <p:nvSpPr>
          <p:cNvPr id="55299"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55300" name="Rectangle 3"/>
          <p:cNvSpPr>
            <a:spLocks noGrp="1" noChangeArrowheads="1"/>
          </p:cNvSpPr>
          <p:nvPr>
            <p:ph type="body" idx="1"/>
          </p:nvPr>
        </p:nvSpPr>
        <p:spPr>
          <a:xfrm>
            <a:off x="914400" y="4414838"/>
            <a:ext cx="5181600" cy="4184650"/>
          </a:xfrm>
          <a:solidFill>
            <a:srgbClr val="FFFFFF"/>
          </a:solidFill>
          <a:ln/>
        </p:spPr>
        <p:txBody>
          <a:bodyPr/>
          <a:lstStyle/>
          <a:p>
            <a:r>
              <a:rPr lang="en-US">
                <a:latin typeface="Arial" charset="0"/>
              </a:rPr>
              <a:t>Other factors that may affect the severity of the shock are:</a:t>
            </a:r>
          </a:p>
          <a:p>
            <a:r>
              <a:rPr lang="en-US">
                <a:latin typeface="Arial" charset="0"/>
              </a:rPr>
              <a:t>       - The voltage of the current. </a:t>
            </a:r>
          </a:p>
          <a:p>
            <a:r>
              <a:rPr lang="en-US">
                <a:latin typeface="Arial" charset="0"/>
              </a:rPr>
              <a:t>       - The presence of moisture </a:t>
            </a:r>
          </a:p>
          <a:p>
            <a:r>
              <a:rPr lang="en-US">
                <a:latin typeface="Arial" charset="0"/>
              </a:rPr>
              <a:t>       - The general health of the person prior to the shock. </a:t>
            </a:r>
          </a:p>
          <a:p>
            <a:endParaRPr lang="en-US">
              <a:latin typeface="Arial" charset="0"/>
            </a:endParaRPr>
          </a:p>
          <a:p>
            <a:r>
              <a:rPr lang="en-US">
                <a:latin typeface="Arial" charset="0"/>
              </a:rPr>
              <a:t>Low voltages can be extremely dangerous because, all other factors being equal, the degree of injury increases the longer the body is in contact with the circuit.</a:t>
            </a:r>
          </a:p>
          <a:p>
            <a:endParaRPr lang="en-US">
              <a:latin typeface="Arial" charset="0"/>
            </a:endParaRPr>
          </a:p>
          <a:p>
            <a:r>
              <a:rPr lang="en-US">
                <a:latin typeface="Arial" charset="0"/>
              </a:rPr>
              <a:t>The resistance of the body varies based on:</a:t>
            </a:r>
          </a:p>
          <a:p>
            <a:pPr>
              <a:buFontTx/>
              <a:buChar char="•"/>
            </a:pPr>
            <a:r>
              <a:rPr lang="en-US">
                <a:latin typeface="Arial" charset="0"/>
              </a:rPr>
              <a:t> The amount of moisture on the skin (less moisture = more resistance)</a:t>
            </a:r>
          </a:p>
          <a:p>
            <a:pPr>
              <a:buFontTx/>
              <a:buChar char="•"/>
            </a:pPr>
            <a:r>
              <a:rPr lang="en-US">
                <a:latin typeface="Arial" charset="0"/>
              </a:rPr>
              <a:t> The size of the area of contact (smaller area = more resistance)</a:t>
            </a:r>
          </a:p>
          <a:p>
            <a:pPr>
              <a:buFontTx/>
              <a:buChar char="•"/>
            </a:pPr>
            <a:r>
              <a:rPr lang="en-US">
                <a:latin typeface="Arial" charset="0"/>
              </a:rPr>
              <a:t> The pressure applied to the contact point (less pressure = more resistance)</a:t>
            </a:r>
          </a:p>
          <a:p>
            <a:pPr>
              <a:buFontTx/>
              <a:buChar char="•"/>
            </a:pPr>
            <a:r>
              <a:rPr lang="en-US">
                <a:latin typeface="Arial" charset="0"/>
              </a:rPr>
              <a:t> Muscular structure (less muscle = less resistance)</a:t>
            </a:r>
          </a:p>
          <a:p>
            <a:pPr lvl="1">
              <a:buFontTx/>
              <a:buChar char="•"/>
            </a:pPr>
            <a:endParaRPr lang="en-US">
              <a:latin typeface="Arial" charset="0"/>
            </a:endParaRPr>
          </a:p>
          <a:p>
            <a:endParaRPr lang="en-US">
              <a:latin typeface="Arial" charset="0"/>
            </a:endParaRPr>
          </a:p>
          <a:p>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078A5E2-266E-4CB3-8771-3C7E1863E830}" type="slidenum">
              <a:rPr lang="en-US"/>
              <a:pPr/>
              <a:t>15</a:t>
            </a:fld>
            <a:endParaRPr lang="en-US"/>
          </a:p>
        </p:txBody>
      </p:sp>
      <p:sp>
        <p:nvSpPr>
          <p:cNvPr id="56323" name="Rectangle 2"/>
          <p:cNvSpPr>
            <a:spLocks noGrp="1" noRot="1" noChangeAspect="1" noChangeArrowheads="1" noTextEdit="1"/>
          </p:cNvSpPr>
          <p:nvPr>
            <p:ph type="sldImg"/>
          </p:nvPr>
        </p:nvSpPr>
        <p:spPr>
          <a:xfrm>
            <a:off x="1163638" y="741363"/>
            <a:ext cx="4533900" cy="3400425"/>
          </a:xfrm>
          <a:solidFill>
            <a:srgbClr val="FFFFFF"/>
          </a:solidFill>
          <a:ln/>
        </p:spPr>
      </p:sp>
      <p:sp>
        <p:nvSpPr>
          <p:cNvPr id="56324" name="Rectangle 3"/>
          <p:cNvSpPr>
            <a:spLocks noGrp="1" noChangeArrowheads="1"/>
          </p:cNvSpPr>
          <p:nvPr>
            <p:ph type="body" idx="1"/>
          </p:nvPr>
        </p:nvSpPr>
        <p:spPr>
          <a:xfrm>
            <a:off x="914400" y="4414838"/>
            <a:ext cx="5029200" cy="4184650"/>
          </a:xfrm>
          <a:solidFill>
            <a:srgbClr val="FFFFFF"/>
          </a:solidFill>
          <a:ln/>
        </p:spPr>
        <p:txBody>
          <a:bodyPr/>
          <a:lstStyle/>
          <a:p>
            <a:r>
              <a:rPr lang="en-US">
                <a:solidFill>
                  <a:srgbClr val="000000"/>
                </a:solidFill>
              </a:rPr>
              <a:t>For example, 1/10 of an ampere (amp) of electricity going through the body for just 2 seconds is enough to cause death. </a:t>
            </a:r>
          </a:p>
          <a:p>
            <a:endParaRPr lang="en-US">
              <a:solidFill>
                <a:srgbClr val="000000"/>
              </a:solidFill>
            </a:endParaRPr>
          </a:p>
          <a:p>
            <a:r>
              <a:rPr lang="en-US">
                <a:solidFill>
                  <a:srgbClr val="000000"/>
                </a:solidFill>
              </a:rPr>
              <a:t>Currents above 10 mA can paralyze or “freeze” muscles.  When this “freezing” happens, a person is no longer able to release a tool, wire, or other object.  In fact, the electrified object may be held even more tightly, resulting in longer exposure to the shocking current.  For this reason, hand-held tools that give a shock can be very dangerous.  If you can’t let go of the tool, current continues through your body for a longer time, which can lead to respiratory paralysis (the muscles that control breathing cannot move).  You stop breathing for a period of time.  People have stopped breathing when shocked with currents from voltages as low as 49 volts. Usually, it takes about 30 mA of current to cause respiratory paralysis.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396319" y="329308"/>
            <a:ext cx="3086292" cy="309201"/>
          </a:xfrm>
        </p:spPr>
        <p:txBody>
          <a:bodyPr/>
          <a:lstStyle/>
          <a:p>
            <a:pPr>
              <a:defRPr/>
            </a:pPr>
            <a:r>
              <a:rPr lang="en-US"/>
              <a:t>OSHA Office of Training &amp; Education</a:t>
            </a:r>
          </a:p>
        </p:txBody>
      </p:sp>
      <p:sp>
        <p:nvSpPr>
          <p:cNvPr id="6" name="Slide Number Placeholder 5"/>
          <p:cNvSpPr>
            <a:spLocks noGrp="1"/>
          </p:cNvSpPr>
          <p:nvPr>
            <p:ph type="sldNum" sz="quarter" idx="12"/>
          </p:nvPr>
        </p:nvSpPr>
        <p:spPr>
          <a:xfrm>
            <a:off x="1434703" y="798973"/>
            <a:ext cx="802005" cy="503578"/>
          </a:xfrm>
        </p:spPr>
        <p:txBody>
          <a:bodyPr/>
          <a:lstStyle/>
          <a:p>
            <a:pPr>
              <a:defRPr/>
            </a:pPr>
            <a:fld id="{ED616278-0A1E-4408-8583-A09C77940613}" type="slidenum">
              <a:rPr lang="en-US" smtClean="0"/>
              <a:pPr>
                <a:defRPr/>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011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OSHA Office of Training &amp; Education</a:t>
            </a:r>
          </a:p>
        </p:txBody>
      </p:sp>
      <p:sp>
        <p:nvSpPr>
          <p:cNvPr id="6" name="Slide Number Placeholder 5"/>
          <p:cNvSpPr>
            <a:spLocks noGrp="1"/>
          </p:cNvSpPr>
          <p:nvPr>
            <p:ph type="sldNum" sz="quarter" idx="12"/>
          </p:nvPr>
        </p:nvSpPr>
        <p:spPr/>
        <p:txBody>
          <a:bodyPr/>
          <a:lstStyle/>
          <a:p>
            <a:pPr>
              <a:defRPr/>
            </a:pPr>
            <a:fld id="{6DEF37B2-DDD2-4D21-BF36-559801A314CB}" type="slidenum">
              <a:rPr lang="en-US" smtClean="0"/>
              <a:pPr>
                <a:defRPr/>
              </a:pPr>
              <a:t>‹#›</a:t>
            </a:fld>
            <a:endParaRPr lang="en-US"/>
          </a:p>
        </p:txBody>
      </p:sp>
    </p:spTree>
    <p:extLst>
      <p:ext uri="{BB962C8B-B14F-4D97-AF65-F5344CB8AC3E}">
        <p14:creationId xmlns:p14="http://schemas.microsoft.com/office/powerpoint/2010/main" val="237563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OSHA Office of Training &amp; Education</a:t>
            </a:r>
          </a:p>
        </p:txBody>
      </p:sp>
      <p:sp>
        <p:nvSpPr>
          <p:cNvPr id="6" name="Slide Number Placeholder 5"/>
          <p:cNvSpPr>
            <a:spLocks noGrp="1"/>
          </p:cNvSpPr>
          <p:nvPr>
            <p:ph type="sldNum" sz="quarter" idx="12"/>
          </p:nvPr>
        </p:nvSpPr>
        <p:spPr/>
        <p:txBody>
          <a:bodyPr/>
          <a:lstStyle/>
          <a:p>
            <a:pPr>
              <a:defRPr/>
            </a:pPr>
            <a:fld id="{B8D4DAF0-BF96-42E9-8C14-4FA52D97D2F8}" type="slidenum">
              <a:rPr lang="en-US" smtClean="0"/>
              <a:pPr>
                <a:defRPr/>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067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OSHA Office of Training &amp; Education</a:t>
            </a:r>
          </a:p>
        </p:txBody>
      </p:sp>
      <p:sp>
        <p:nvSpPr>
          <p:cNvPr id="7" name="Rectangle 6"/>
          <p:cNvSpPr>
            <a:spLocks noGrp="1" noChangeArrowheads="1"/>
          </p:cNvSpPr>
          <p:nvPr>
            <p:ph type="sldNum" sz="quarter" idx="12"/>
          </p:nvPr>
        </p:nvSpPr>
        <p:spPr>
          <a:ln/>
        </p:spPr>
        <p:txBody>
          <a:bodyPr/>
          <a:lstStyle>
            <a:lvl1pPr>
              <a:defRPr/>
            </a:lvl1pPr>
          </a:lstStyle>
          <a:p>
            <a:pPr>
              <a:defRPr/>
            </a:pPr>
            <a:fld id="{782B9780-2F1B-49F2-BCA7-5672BBA9515D}" type="slidenum">
              <a:rPr lang="en-US"/>
              <a:pPr>
                <a:defRPr/>
              </a:pPr>
              <a:t>‹#›</a:t>
            </a:fld>
            <a:endParaRPr lang="en-US"/>
          </a:p>
        </p:txBody>
      </p:sp>
    </p:spTree>
    <p:extLst>
      <p:ext uri="{BB962C8B-B14F-4D97-AF65-F5344CB8AC3E}">
        <p14:creationId xmlns:p14="http://schemas.microsoft.com/office/powerpoint/2010/main" val="266121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OSHA Office of Training &amp; Education</a:t>
            </a:r>
          </a:p>
        </p:txBody>
      </p:sp>
      <p:sp>
        <p:nvSpPr>
          <p:cNvPr id="7" name="Rectangle 6"/>
          <p:cNvSpPr>
            <a:spLocks noGrp="1" noChangeArrowheads="1"/>
          </p:cNvSpPr>
          <p:nvPr>
            <p:ph type="sldNum" sz="quarter" idx="12"/>
          </p:nvPr>
        </p:nvSpPr>
        <p:spPr>
          <a:ln/>
        </p:spPr>
        <p:txBody>
          <a:bodyPr/>
          <a:lstStyle>
            <a:lvl1pPr>
              <a:defRPr/>
            </a:lvl1pPr>
          </a:lstStyle>
          <a:p>
            <a:pPr>
              <a:defRPr/>
            </a:pPr>
            <a:fld id="{638BB902-5FD3-4FCE-87A2-F34DE4C0EFF3}" type="slidenum">
              <a:rPr lang="en-US"/>
              <a:pPr>
                <a:defRPr/>
              </a:pPr>
              <a:t>‹#›</a:t>
            </a:fld>
            <a:endParaRPr lang="en-US"/>
          </a:p>
        </p:txBody>
      </p:sp>
    </p:spTree>
    <p:extLst>
      <p:ext uri="{BB962C8B-B14F-4D97-AF65-F5344CB8AC3E}">
        <p14:creationId xmlns:p14="http://schemas.microsoft.com/office/powerpoint/2010/main" val="387322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OSHA Office of Training &amp; Education</a:t>
            </a:r>
          </a:p>
        </p:txBody>
      </p:sp>
      <p:sp>
        <p:nvSpPr>
          <p:cNvPr id="6" name="Slide Number Placeholder 5"/>
          <p:cNvSpPr>
            <a:spLocks noGrp="1"/>
          </p:cNvSpPr>
          <p:nvPr>
            <p:ph type="sldNum" sz="quarter" idx="12"/>
          </p:nvPr>
        </p:nvSpPr>
        <p:spPr/>
        <p:txBody>
          <a:bodyPr/>
          <a:lstStyle/>
          <a:p>
            <a:pPr>
              <a:defRPr/>
            </a:pPr>
            <a:fld id="{A30B2FC1-960B-4521-8FD5-F431BAB73B14}" type="slidenum">
              <a:rPr lang="en-US" smtClean="0"/>
              <a:pPr>
                <a:defRPr/>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350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OSHA Office of Training &amp; Education</a:t>
            </a:r>
          </a:p>
        </p:txBody>
      </p:sp>
      <p:sp>
        <p:nvSpPr>
          <p:cNvPr id="6" name="Slide Number Placeholder 5"/>
          <p:cNvSpPr>
            <a:spLocks noGrp="1"/>
          </p:cNvSpPr>
          <p:nvPr>
            <p:ph type="sldNum" sz="quarter" idx="12"/>
          </p:nvPr>
        </p:nvSpPr>
        <p:spPr/>
        <p:txBody>
          <a:bodyPr/>
          <a:lstStyle/>
          <a:p>
            <a:pPr>
              <a:defRPr/>
            </a:pPr>
            <a:fld id="{6A99BF1F-7AF0-4B38-BFE2-941427A647A8}" type="slidenum">
              <a:rPr lang="en-US" smtClean="0"/>
              <a:pPr>
                <a:defRPr/>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850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OSHA Office of Training &amp; Education</a:t>
            </a:r>
          </a:p>
        </p:txBody>
      </p:sp>
      <p:sp>
        <p:nvSpPr>
          <p:cNvPr id="7" name="Slide Number Placeholder 6"/>
          <p:cNvSpPr>
            <a:spLocks noGrp="1"/>
          </p:cNvSpPr>
          <p:nvPr>
            <p:ph type="sldNum" sz="quarter" idx="12"/>
          </p:nvPr>
        </p:nvSpPr>
        <p:spPr/>
        <p:txBody>
          <a:bodyPr/>
          <a:lstStyle/>
          <a:p>
            <a:pPr>
              <a:defRPr/>
            </a:pPr>
            <a:fld id="{43B8F2BD-A540-44BF-8AC2-94425335291F}" type="slidenum">
              <a:rPr lang="en-US" smtClean="0"/>
              <a:pPr>
                <a:defRPr/>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793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OSHA Office of Training &amp; Education</a:t>
            </a:r>
          </a:p>
        </p:txBody>
      </p:sp>
      <p:sp>
        <p:nvSpPr>
          <p:cNvPr id="9" name="Slide Number Placeholder 8"/>
          <p:cNvSpPr>
            <a:spLocks noGrp="1"/>
          </p:cNvSpPr>
          <p:nvPr>
            <p:ph type="sldNum" sz="quarter" idx="12"/>
          </p:nvPr>
        </p:nvSpPr>
        <p:spPr/>
        <p:txBody>
          <a:bodyPr/>
          <a:lstStyle/>
          <a:p>
            <a:pPr>
              <a:defRPr/>
            </a:pPr>
            <a:fld id="{A5F2DDB5-C498-49BE-9CFB-01A22B62DB5E}" type="slidenum">
              <a:rPr lang="en-US" smtClean="0"/>
              <a:pPr>
                <a:defRPr/>
              </a:pPr>
              <a:t>‹#›</a:t>
            </a:fld>
            <a:endParaRPr lang="en-US"/>
          </a:p>
        </p:txBody>
      </p:sp>
    </p:spTree>
    <p:extLst>
      <p:ext uri="{BB962C8B-B14F-4D97-AF65-F5344CB8AC3E}">
        <p14:creationId xmlns:p14="http://schemas.microsoft.com/office/powerpoint/2010/main" val="226125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OSHA Office of Training &amp; Education</a:t>
            </a:r>
          </a:p>
        </p:txBody>
      </p:sp>
      <p:sp>
        <p:nvSpPr>
          <p:cNvPr id="5" name="Slide Number Placeholder 4"/>
          <p:cNvSpPr>
            <a:spLocks noGrp="1"/>
          </p:cNvSpPr>
          <p:nvPr>
            <p:ph type="sldNum" sz="quarter" idx="12"/>
          </p:nvPr>
        </p:nvSpPr>
        <p:spPr/>
        <p:txBody>
          <a:bodyPr/>
          <a:lstStyle/>
          <a:p>
            <a:pPr>
              <a:defRPr/>
            </a:pPr>
            <a:fld id="{F51B9DEA-9C22-4619-89F0-09D2A82D866D}" type="slidenum">
              <a:rPr lang="en-US" smtClean="0"/>
              <a:pPr>
                <a:defRPr/>
              </a:pPr>
              <a:t>‹#›</a:t>
            </a:fld>
            <a:endParaRPr lang="en-US"/>
          </a:p>
        </p:txBody>
      </p:sp>
    </p:spTree>
    <p:extLst>
      <p:ext uri="{BB962C8B-B14F-4D97-AF65-F5344CB8AC3E}">
        <p14:creationId xmlns:p14="http://schemas.microsoft.com/office/powerpoint/2010/main" val="355706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OSHA Office of Training &amp; Education</a:t>
            </a:r>
          </a:p>
        </p:txBody>
      </p:sp>
      <p:sp>
        <p:nvSpPr>
          <p:cNvPr id="4" name="Slide Number Placeholder 3"/>
          <p:cNvSpPr>
            <a:spLocks noGrp="1"/>
          </p:cNvSpPr>
          <p:nvPr>
            <p:ph type="sldNum" sz="quarter" idx="12"/>
          </p:nvPr>
        </p:nvSpPr>
        <p:spPr/>
        <p:txBody>
          <a:bodyPr/>
          <a:lstStyle/>
          <a:p>
            <a:pPr>
              <a:defRPr/>
            </a:pPr>
            <a:fld id="{236D1507-901D-4ECE-8B58-DDA5670983B4}" type="slidenum">
              <a:rPr lang="en-US" smtClean="0"/>
              <a:pPr>
                <a:defRPr/>
              </a:pPr>
              <a:t>‹#›</a:t>
            </a:fld>
            <a:endParaRPr lang="en-US"/>
          </a:p>
        </p:txBody>
      </p:sp>
    </p:spTree>
    <p:extLst>
      <p:ext uri="{BB962C8B-B14F-4D97-AF65-F5344CB8AC3E}">
        <p14:creationId xmlns:p14="http://schemas.microsoft.com/office/powerpoint/2010/main" val="228632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OSHA Office of Training &amp; Education</a:t>
            </a:r>
          </a:p>
        </p:txBody>
      </p:sp>
      <p:sp>
        <p:nvSpPr>
          <p:cNvPr id="7" name="Slide Number Placeholder 6"/>
          <p:cNvSpPr>
            <a:spLocks noGrp="1"/>
          </p:cNvSpPr>
          <p:nvPr>
            <p:ph type="sldNum" sz="quarter" idx="12"/>
          </p:nvPr>
        </p:nvSpPr>
        <p:spPr/>
        <p:txBody>
          <a:bodyPr/>
          <a:lstStyle/>
          <a:p>
            <a:pPr>
              <a:defRPr/>
            </a:pPr>
            <a:fld id="{2CC84E57-12DB-4A66-8740-80903301867A}" type="slidenum">
              <a:rPr lang="en-US" smtClean="0"/>
              <a:pPr>
                <a:defRPr/>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295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437530" y="318641"/>
            <a:ext cx="3251553" cy="320931"/>
          </a:xfrm>
        </p:spPr>
        <p:txBody>
          <a:bodyPr/>
          <a:lstStyle/>
          <a:p>
            <a:pPr>
              <a:defRPr/>
            </a:pPr>
            <a:r>
              <a:rPr lang="en-US"/>
              <a:t>OSHA Office of Training &amp; Education</a:t>
            </a:r>
          </a:p>
        </p:txBody>
      </p:sp>
      <p:sp>
        <p:nvSpPr>
          <p:cNvPr id="7" name="Slide Number Placeholder 6"/>
          <p:cNvSpPr>
            <a:spLocks noGrp="1"/>
          </p:cNvSpPr>
          <p:nvPr>
            <p:ph type="sldNum" sz="quarter" idx="12"/>
          </p:nvPr>
        </p:nvSpPr>
        <p:spPr/>
        <p:txBody>
          <a:bodyPr/>
          <a:lstStyle/>
          <a:p>
            <a:pPr>
              <a:defRPr/>
            </a:pPr>
            <a:fld id="{3D073766-446A-4AD3-98F9-1DF206982BE8}" type="slidenum">
              <a:rPr lang="en-US" smtClean="0"/>
              <a:pPr>
                <a:defRPr/>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457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5">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OSHA Office of Training &amp; Education</a:t>
            </a: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EA413A4B-A945-418D-ADDB-947186E49660}" type="slidenum">
              <a:rPr lang="en-US" smtClean="0"/>
              <a:pPr>
                <a:defRPr/>
              </a:pPr>
              <a:t>‹#›</a:t>
            </a:fld>
            <a:endParaRPr lang="en-US"/>
          </a:p>
        </p:txBody>
      </p:sp>
    </p:spTree>
    <p:extLst>
      <p:ext uri="{BB962C8B-B14F-4D97-AF65-F5344CB8AC3E}">
        <p14:creationId xmlns:p14="http://schemas.microsoft.com/office/powerpoint/2010/main" val="27581217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533400" y="457200"/>
            <a:ext cx="7772400" cy="1143000"/>
          </a:xfrm>
        </p:spPr>
        <p:txBody>
          <a:bodyPr>
            <a:noAutofit/>
          </a:bodyPr>
          <a:lstStyle/>
          <a:p>
            <a:r>
              <a:rPr lang="en-US" sz="3600" dirty="0"/>
              <a:t>Electrical Safety - Construction</a:t>
            </a:r>
          </a:p>
        </p:txBody>
      </p:sp>
      <p:sp>
        <p:nvSpPr>
          <p:cNvPr id="2050" name="Footer Placeholder 4"/>
          <p:cNvSpPr>
            <a:spLocks noGrp="1"/>
          </p:cNvSpPr>
          <p:nvPr>
            <p:ph type="ftr" sz="quarter" idx="11"/>
          </p:nvPr>
        </p:nvSpPr>
        <p:spPr>
          <a:noFill/>
        </p:spPr>
        <p:txBody>
          <a:bodyPr/>
          <a:lstStyle/>
          <a:p>
            <a:r>
              <a:rPr lang="en-US"/>
              <a:t>OSHA Office of Training &amp; Education</a:t>
            </a:r>
          </a:p>
        </p:txBody>
      </p:sp>
      <p:sp>
        <p:nvSpPr>
          <p:cNvPr id="2051" name="Slide Number Placeholder 5"/>
          <p:cNvSpPr>
            <a:spLocks noGrp="1"/>
          </p:cNvSpPr>
          <p:nvPr>
            <p:ph type="sldNum" sz="quarter" idx="12"/>
          </p:nvPr>
        </p:nvSpPr>
        <p:spPr>
          <a:noFill/>
        </p:spPr>
        <p:txBody>
          <a:bodyPr/>
          <a:lstStyle/>
          <a:p>
            <a:fld id="{EF9CCA64-0C2F-413E-9CC7-544279813612}" type="slidenum">
              <a:rPr lang="en-US"/>
              <a:pPr/>
              <a:t>1</a:t>
            </a:fld>
            <a:endParaRPr lang="en-US"/>
          </a:p>
        </p:txBody>
      </p:sp>
      <p:pic>
        <p:nvPicPr>
          <p:cNvPr id="2053" name="Picture 7" descr="c:\Program Files\Microsoft Office\Clipart\standard\stddir4\PE02684_.wmf"/>
          <p:cNvPicPr>
            <a:picLocks noChangeAspect="1" noChangeArrowheads="1"/>
          </p:cNvPicPr>
          <p:nvPr/>
        </p:nvPicPr>
        <p:blipFill>
          <a:blip r:embed="rId3" cstate="print"/>
          <a:srcRect/>
          <a:stretch>
            <a:fillRect/>
          </a:stretch>
        </p:blipFill>
        <p:spPr bwMode="auto">
          <a:xfrm>
            <a:off x="2438400" y="1524000"/>
            <a:ext cx="4724400" cy="4495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dirty="0"/>
              <a:t>Electricity – How it Works</a:t>
            </a:r>
          </a:p>
        </p:txBody>
      </p:sp>
      <p:sp>
        <p:nvSpPr>
          <p:cNvPr id="4101" name="Rectangle 3"/>
          <p:cNvSpPr>
            <a:spLocks noGrp="1" noChangeArrowheads="1"/>
          </p:cNvSpPr>
          <p:nvPr>
            <p:ph idx="1"/>
          </p:nvPr>
        </p:nvSpPr>
        <p:spPr>
          <a:xfrm>
            <a:off x="381000" y="1981200"/>
            <a:ext cx="5105400" cy="4114800"/>
          </a:xfrm>
        </p:spPr>
        <p:txBody>
          <a:bodyPr/>
          <a:lstStyle/>
          <a:p>
            <a:pPr>
              <a:lnSpc>
                <a:spcPct val="90000"/>
              </a:lnSpc>
              <a:spcBef>
                <a:spcPct val="35000"/>
              </a:spcBef>
            </a:pPr>
            <a:r>
              <a:rPr lang="en-US"/>
              <a:t>Electricity is the flow of energy from one place to another</a:t>
            </a:r>
          </a:p>
          <a:p>
            <a:pPr>
              <a:lnSpc>
                <a:spcPct val="90000"/>
              </a:lnSpc>
              <a:spcBef>
                <a:spcPct val="35000"/>
              </a:spcBef>
            </a:pPr>
            <a:r>
              <a:rPr lang="en-US"/>
              <a:t>Requires a source of power: usually a generating station</a:t>
            </a:r>
          </a:p>
          <a:p>
            <a:pPr>
              <a:lnSpc>
                <a:spcPct val="90000"/>
              </a:lnSpc>
              <a:spcBef>
                <a:spcPct val="35000"/>
              </a:spcBef>
            </a:pPr>
            <a:r>
              <a:rPr lang="en-US"/>
              <a:t>A flow of electrons (current) travels through a conductor</a:t>
            </a:r>
          </a:p>
          <a:p>
            <a:pPr>
              <a:lnSpc>
                <a:spcPct val="90000"/>
              </a:lnSpc>
              <a:spcBef>
                <a:spcPct val="35000"/>
              </a:spcBef>
            </a:pPr>
            <a:r>
              <a:rPr lang="en-US"/>
              <a:t>Travels in a closed circuit</a:t>
            </a:r>
          </a:p>
        </p:txBody>
      </p:sp>
      <p:sp>
        <p:nvSpPr>
          <p:cNvPr id="4098" name="Footer Placeholder 4"/>
          <p:cNvSpPr>
            <a:spLocks noGrp="1"/>
          </p:cNvSpPr>
          <p:nvPr>
            <p:ph type="ftr" sz="quarter" idx="11"/>
          </p:nvPr>
        </p:nvSpPr>
        <p:spPr>
          <a:noFill/>
        </p:spPr>
        <p:txBody>
          <a:bodyPr/>
          <a:lstStyle/>
          <a:p>
            <a:r>
              <a:rPr lang="en-US"/>
              <a:t>OSHA Office of Training &amp; Education</a:t>
            </a:r>
          </a:p>
        </p:txBody>
      </p:sp>
      <p:sp>
        <p:nvSpPr>
          <p:cNvPr id="4099" name="Slide Number Placeholder 5"/>
          <p:cNvSpPr>
            <a:spLocks noGrp="1"/>
          </p:cNvSpPr>
          <p:nvPr>
            <p:ph type="sldNum" sz="quarter" idx="12"/>
          </p:nvPr>
        </p:nvSpPr>
        <p:spPr>
          <a:noFill/>
        </p:spPr>
        <p:txBody>
          <a:bodyPr/>
          <a:lstStyle/>
          <a:p>
            <a:fld id="{97B3FAB3-0C14-4679-B374-189148E38BDB}" type="slidenum">
              <a:rPr lang="en-US"/>
              <a:pPr/>
              <a:t>10</a:t>
            </a:fld>
            <a:endParaRPr lang="en-US"/>
          </a:p>
        </p:txBody>
      </p:sp>
      <p:pic>
        <p:nvPicPr>
          <p:cNvPr id="4102" name="Picture 4" descr="C:\2001 spring\112 lab\andswich.bmp"/>
          <p:cNvPicPr>
            <a:picLocks noChangeAspect="1" noChangeArrowheads="1"/>
          </p:cNvPicPr>
          <p:nvPr/>
        </p:nvPicPr>
        <p:blipFill>
          <a:blip r:embed="rId3" cstate="print"/>
          <a:srcRect/>
          <a:stretch>
            <a:fillRect/>
          </a:stretch>
        </p:blipFill>
        <p:spPr bwMode="auto">
          <a:xfrm>
            <a:off x="5562600" y="2971800"/>
            <a:ext cx="3581400" cy="1546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61076" y="631662"/>
            <a:ext cx="7772400" cy="838200"/>
          </a:xfrm>
        </p:spPr>
        <p:txBody>
          <a:bodyPr/>
          <a:lstStyle/>
          <a:p>
            <a:r>
              <a:rPr lang="en-US" dirty="0"/>
              <a:t>Electrical Terms</a:t>
            </a:r>
          </a:p>
        </p:txBody>
      </p:sp>
      <p:sp>
        <p:nvSpPr>
          <p:cNvPr id="5125" name="Rectangle 3"/>
          <p:cNvSpPr>
            <a:spLocks noGrp="1" noChangeArrowheads="1"/>
          </p:cNvSpPr>
          <p:nvPr>
            <p:ph idx="1"/>
          </p:nvPr>
        </p:nvSpPr>
        <p:spPr>
          <a:xfrm>
            <a:off x="685800" y="1904999"/>
            <a:ext cx="8001000" cy="4154027"/>
          </a:xfrm>
        </p:spPr>
        <p:txBody>
          <a:bodyPr>
            <a:normAutofit fontScale="77500" lnSpcReduction="20000"/>
          </a:bodyPr>
          <a:lstStyle/>
          <a:p>
            <a:r>
              <a:rPr lang="en-US" sz="2400" b="1" dirty="0"/>
              <a:t>Current</a:t>
            </a:r>
            <a:r>
              <a:rPr lang="en-US" sz="2400" dirty="0"/>
              <a:t> -- electrical movement (measured in amps)</a:t>
            </a:r>
          </a:p>
          <a:p>
            <a:r>
              <a:rPr lang="en-US" sz="2400" b="1" dirty="0"/>
              <a:t>Circuit </a:t>
            </a:r>
            <a:r>
              <a:rPr lang="en-US" sz="2400" dirty="0"/>
              <a:t>-- complete path of the current.                Includes electricity source, a conductor, and the output device or load (such as a lamp, tool, or heater)</a:t>
            </a:r>
          </a:p>
          <a:p>
            <a:r>
              <a:rPr lang="en-US" sz="2400" b="1" dirty="0"/>
              <a:t>Resistance</a:t>
            </a:r>
            <a:r>
              <a:rPr lang="en-US" sz="2400" dirty="0"/>
              <a:t> -- restriction to electrical flow </a:t>
            </a:r>
          </a:p>
          <a:p>
            <a:r>
              <a:rPr lang="en-US" sz="2400" b="1" dirty="0"/>
              <a:t>Conductors</a:t>
            </a:r>
            <a:r>
              <a:rPr lang="en-US" sz="2400" dirty="0"/>
              <a:t> – substances, like metals, with little resistance to electricity that allow electricity to flow </a:t>
            </a:r>
          </a:p>
          <a:p>
            <a:r>
              <a:rPr lang="en-US" sz="2400" b="1" dirty="0"/>
              <a:t>Grounding</a:t>
            </a:r>
            <a:r>
              <a:rPr lang="en-US" sz="2400" dirty="0"/>
              <a:t> – a conductive connection to the earth which acts as a protective measure</a:t>
            </a:r>
          </a:p>
          <a:p>
            <a:r>
              <a:rPr lang="en-US" sz="2400" b="1" dirty="0"/>
              <a:t>Insulators</a:t>
            </a:r>
            <a:r>
              <a:rPr lang="en-US" sz="2400" dirty="0"/>
              <a:t> -- substances with high resistance to electricity like glass, porcelain, plastic, and dry wood that prevent electricity from getting to unwanted areas</a:t>
            </a:r>
          </a:p>
          <a:p>
            <a:pPr>
              <a:buFontTx/>
              <a:buNone/>
            </a:pPr>
            <a:endParaRPr lang="en-US" sz="2400" dirty="0"/>
          </a:p>
        </p:txBody>
      </p:sp>
      <p:sp>
        <p:nvSpPr>
          <p:cNvPr id="5122" name="Footer Placeholder 4"/>
          <p:cNvSpPr>
            <a:spLocks noGrp="1"/>
          </p:cNvSpPr>
          <p:nvPr>
            <p:ph type="ftr" sz="quarter" idx="11"/>
          </p:nvPr>
        </p:nvSpPr>
        <p:spPr>
          <a:noFill/>
        </p:spPr>
        <p:txBody>
          <a:bodyPr/>
          <a:lstStyle/>
          <a:p>
            <a:r>
              <a:rPr lang="en-US"/>
              <a:t>OSHA Office of Training &amp; Education</a:t>
            </a:r>
          </a:p>
        </p:txBody>
      </p:sp>
      <p:sp>
        <p:nvSpPr>
          <p:cNvPr id="5123" name="Slide Number Placeholder 5"/>
          <p:cNvSpPr>
            <a:spLocks noGrp="1"/>
          </p:cNvSpPr>
          <p:nvPr>
            <p:ph type="sldNum" sz="quarter" idx="12"/>
          </p:nvPr>
        </p:nvSpPr>
        <p:spPr>
          <a:noFill/>
        </p:spPr>
        <p:txBody>
          <a:bodyPr/>
          <a:lstStyle/>
          <a:p>
            <a:fld id="{C99EAA10-4A63-40AC-B625-F2814F496862}" type="slidenum">
              <a:rPr lang="en-US"/>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283471" y="846926"/>
            <a:ext cx="7772400" cy="1143000"/>
          </a:xfrm>
        </p:spPr>
        <p:txBody>
          <a:bodyPr/>
          <a:lstStyle/>
          <a:p>
            <a:r>
              <a:rPr lang="en-US" dirty="0"/>
              <a:t>Electrical Injuries</a:t>
            </a:r>
          </a:p>
        </p:txBody>
      </p:sp>
      <p:sp>
        <p:nvSpPr>
          <p:cNvPr id="6149" name="Rectangle 3"/>
          <p:cNvSpPr>
            <a:spLocks noGrp="1" noChangeArrowheads="1"/>
          </p:cNvSpPr>
          <p:nvPr>
            <p:ph idx="1"/>
          </p:nvPr>
        </p:nvSpPr>
        <p:spPr>
          <a:xfrm>
            <a:off x="457200" y="1941972"/>
            <a:ext cx="8686800" cy="3925427"/>
          </a:xfrm>
        </p:spPr>
        <p:txBody>
          <a:bodyPr/>
          <a:lstStyle/>
          <a:p>
            <a:pPr>
              <a:buFontTx/>
              <a:buNone/>
            </a:pPr>
            <a:r>
              <a:rPr lang="en-US" dirty="0"/>
              <a:t>There are four main types of electrical injuries:</a:t>
            </a:r>
          </a:p>
          <a:p>
            <a:r>
              <a:rPr lang="en-US" dirty="0"/>
              <a:t>Direct:</a:t>
            </a:r>
          </a:p>
          <a:p>
            <a:pPr lvl="2">
              <a:buClr>
                <a:srgbClr val="FFCC00"/>
              </a:buClr>
              <a:buFont typeface="Wingdings" pitchFamily="2" charset="2"/>
              <a:buChar char="Ø"/>
            </a:pPr>
            <a:r>
              <a:rPr lang="en-US" sz="2800" dirty="0"/>
              <a:t>Electrocution or death due to electrical shock</a:t>
            </a:r>
          </a:p>
          <a:p>
            <a:pPr lvl="2">
              <a:buClr>
                <a:srgbClr val="FFCC00"/>
              </a:buClr>
              <a:buFont typeface="Wingdings" pitchFamily="2" charset="2"/>
              <a:buChar char="Ø"/>
            </a:pPr>
            <a:r>
              <a:rPr lang="en-US" sz="2800" dirty="0"/>
              <a:t>Electrical shock</a:t>
            </a:r>
          </a:p>
          <a:p>
            <a:pPr lvl="2">
              <a:buClr>
                <a:srgbClr val="FFCC00"/>
              </a:buClr>
              <a:buFont typeface="Wingdings" pitchFamily="2" charset="2"/>
              <a:buChar char="Ø"/>
            </a:pPr>
            <a:r>
              <a:rPr lang="en-US" sz="2800" dirty="0"/>
              <a:t>Burns </a:t>
            </a:r>
          </a:p>
          <a:p>
            <a:r>
              <a:rPr lang="en-US" dirty="0"/>
              <a:t>Indirect - Falls</a:t>
            </a:r>
          </a:p>
          <a:p>
            <a:pPr>
              <a:buFontTx/>
              <a:buNone/>
            </a:pPr>
            <a:endParaRPr lang="en-US" dirty="0"/>
          </a:p>
        </p:txBody>
      </p:sp>
      <p:sp>
        <p:nvSpPr>
          <p:cNvPr id="6146" name="Footer Placeholder 4"/>
          <p:cNvSpPr>
            <a:spLocks noGrp="1"/>
          </p:cNvSpPr>
          <p:nvPr>
            <p:ph type="ftr" sz="quarter" idx="11"/>
          </p:nvPr>
        </p:nvSpPr>
        <p:spPr>
          <a:noFill/>
        </p:spPr>
        <p:txBody>
          <a:bodyPr/>
          <a:lstStyle/>
          <a:p>
            <a:r>
              <a:rPr lang="en-US"/>
              <a:t>OSHA Office of Training &amp; Education</a:t>
            </a:r>
          </a:p>
        </p:txBody>
      </p:sp>
      <p:sp>
        <p:nvSpPr>
          <p:cNvPr id="6147" name="Slide Number Placeholder 5"/>
          <p:cNvSpPr>
            <a:spLocks noGrp="1"/>
          </p:cNvSpPr>
          <p:nvPr>
            <p:ph type="sldNum" sz="quarter" idx="12"/>
          </p:nvPr>
        </p:nvSpPr>
        <p:spPr>
          <a:noFill/>
        </p:spPr>
        <p:txBody>
          <a:bodyPr/>
          <a:lstStyle/>
          <a:p>
            <a:fld id="{5293FA98-6C78-4324-A970-61F5F730CA4B}" type="slidenum">
              <a:rPr lang="en-US"/>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1283471" y="798973"/>
            <a:ext cx="9144000" cy="1143000"/>
          </a:xfrm>
        </p:spPr>
        <p:txBody>
          <a:bodyPr/>
          <a:lstStyle/>
          <a:p>
            <a:r>
              <a:rPr lang="en-US" dirty="0"/>
              <a:t>Electrical Shock</a:t>
            </a:r>
          </a:p>
        </p:txBody>
      </p:sp>
      <p:sp>
        <p:nvSpPr>
          <p:cNvPr id="7173" name="Rectangle 3"/>
          <p:cNvSpPr>
            <a:spLocks noGrp="1" noChangeArrowheads="1"/>
          </p:cNvSpPr>
          <p:nvPr>
            <p:ph idx="1"/>
          </p:nvPr>
        </p:nvSpPr>
        <p:spPr>
          <a:xfrm>
            <a:off x="609600" y="1941973"/>
            <a:ext cx="8305800" cy="4117054"/>
          </a:xfrm>
        </p:spPr>
        <p:txBody>
          <a:bodyPr/>
          <a:lstStyle/>
          <a:p>
            <a:pPr>
              <a:lnSpc>
                <a:spcPct val="85000"/>
              </a:lnSpc>
              <a:spcBef>
                <a:spcPct val="15000"/>
              </a:spcBef>
              <a:buFontTx/>
              <a:buNone/>
            </a:pPr>
            <a:r>
              <a:rPr lang="en-US" dirty="0"/>
              <a:t>An electrical shock is received when electrical </a:t>
            </a:r>
          </a:p>
          <a:p>
            <a:pPr>
              <a:lnSpc>
                <a:spcPct val="85000"/>
              </a:lnSpc>
              <a:spcBef>
                <a:spcPct val="15000"/>
              </a:spcBef>
              <a:buFontTx/>
              <a:buNone/>
            </a:pPr>
            <a:r>
              <a:rPr lang="en-US" dirty="0"/>
              <a:t>current passes through the body</a:t>
            </a:r>
            <a:r>
              <a:rPr lang="en-US" dirty="0">
                <a:solidFill>
                  <a:srgbClr val="000000"/>
                </a:solidFill>
              </a:rPr>
              <a:t>. </a:t>
            </a:r>
          </a:p>
          <a:p>
            <a:pPr>
              <a:lnSpc>
                <a:spcPct val="90000"/>
              </a:lnSpc>
              <a:spcBef>
                <a:spcPct val="15000"/>
              </a:spcBef>
              <a:buFontTx/>
              <a:buNone/>
            </a:pPr>
            <a:endParaRPr lang="en-US" dirty="0">
              <a:solidFill>
                <a:srgbClr val="000000"/>
              </a:solidFill>
            </a:endParaRPr>
          </a:p>
          <a:p>
            <a:pPr>
              <a:lnSpc>
                <a:spcPct val="80000"/>
              </a:lnSpc>
              <a:spcBef>
                <a:spcPct val="15000"/>
              </a:spcBef>
              <a:buFontTx/>
              <a:buNone/>
            </a:pPr>
            <a:r>
              <a:rPr lang="en-US" dirty="0"/>
              <a:t>You will get an electrical shock if a part of your </a:t>
            </a:r>
          </a:p>
          <a:p>
            <a:pPr>
              <a:lnSpc>
                <a:spcPct val="80000"/>
              </a:lnSpc>
              <a:spcBef>
                <a:spcPct val="15000"/>
              </a:spcBef>
              <a:buFontTx/>
              <a:buNone/>
            </a:pPr>
            <a:r>
              <a:rPr lang="en-US" dirty="0"/>
              <a:t>body completes an electrical circuit by…</a:t>
            </a:r>
          </a:p>
          <a:p>
            <a:pPr>
              <a:lnSpc>
                <a:spcPct val="90000"/>
              </a:lnSpc>
              <a:spcBef>
                <a:spcPct val="15000"/>
              </a:spcBef>
            </a:pPr>
            <a:r>
              <a:rPr lang="en-US" dirty="0"/>
              <a:t>Touching a live wire and an electrical ground, or</a:t>
            </a:r>
          </a:p>
          <a:p>
            <a:pPr>
              <a:lnSpc>
                <a:spcPct val="90000"/>
              </a:lnSpc>
              <a:spcBef>
                <a:spcPct val="15000"/>
              </a:spcBef>
            </a:pPr>
            <a:r>
              <a:rPr lang="en-US" dirty="0"/>
              <a:t>Touching a live wire and another wire at a different voltage.</a:t>
            </a:r>
          </a:p>
        </p:txBody>
      </p:sp>
      <p:sp>
        <p:nvSpPr>
          <p:cNvPr id="7170" name="Footer Placeholder 4"/>
          <p:cNvSpPr>
            <a:spLocks noGrp="1"/>
          </p:cNvSpPr>
          <p:nvPr>
            <p:ph type="ftr" sz="quarter" idx="11"/>
          </p:nvPr>
        </p:nvSpPr>
        <p:spPr>
          <a:noFill/>
        </p:spPr>
        <p:txBody>
          <a:bodyPr/>
          <a:lstStyle/>
          <a:p>
            <a:r>
              <a:rPr lang="en-US"/>
              <a:t>OSHA Office of Training &amp; Education</a:t>
            </a:r>
          </a:p>
        </p:txBody>
      </p:sp>
      <p:sp>
        <p:nvSpPr>
          <p:cNvPr id="7171" name="Slide Number Placeholder 5"/>
          <p:cNvSpPr>
            <a:spLocks noGrp="1"/>
          </p:cNvSpPr>
          <p:nvPr>
            <p:ph type="sldNum" sz="quarter" idx="12"/>
          </p:nvPr>
        </p:nvSpPr>
        <p:spPr>
          <a:noFill/>
        </p:spPr>
        <p:txBody>
          <a:bodyPr/>
          <a:lstStyle/>
          <a:p>
            <a:fld id="{182793D7-C6AB-4E29-BA52-25E45F210650}" type="slidenum">
              <a:rPr lang="en-US"/>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283471" y="798973"/>
            <a:ext cx="7773988" cy="1143000"/>
          </a:xfrm>
        </p:spPr>
        <p:txBody>
          <a:bodyPr/>
          <a:lstStyle/>
          <a:p>
            <a:r>
              <a:rPr lang="en-US" dirty="0"/>
              <a:t>Shock Severity</a:t>
            </a:r>
          </a:p>
        </p:txBody>
      </p:sp>
      <p:sp>
        <p:nvSpPr>
          <p:cNvPr id="8197" name="Rectangle 3"/>
          <p:cNvSpPr>
            <a:spLocks noGrp="1" noChangeArrowheads="1"/>
          </p:cNvSpPr>
          <p:nvPr>
            <p:ph idx="1"/>
          </p:nvPr>
        </p:nvSpPr>
        <p:spPr>
          <a:xfrm>
            <a:off x="228600" y="2514600"/>
            <a:ext cx="5638800" cy="3579813"/>
          </a:xfrm>
        </p:spPr>
        <p:txBody>
          <a:bodyPr/>
          <a:lstStyle/>
          <a:p>
            <a:pPr>
              <a:lnSpc>
                <a:spcPct val="90000"/>
              </a:lnSpc>
            </a:pPr>
            <a:r>
              <a:rPr lang="en-US" dirty="0"/>
              <a:t>Severity of the shock depends on:</a:t>
            </a:r>
          </a:p>
          <a:p>
            <a:pPr lvl="1">
              <a:lnSpc>
                <a:spcPct val="90000"/>
              </a:lnSpc>
            </a:pPr>
            <a:r>
              <a:rPr lang="en-US" u="sng" dirty="0"/>
              <a:t>Path</a:t>
            </a:r>
            <a:r>
              <a:rPr lang="en-US" dirty="0"/>
              <a:t> of current through the body</a:t>
            </a:r>
          </a:p>
          <a:p>
            <a:pPr lvl="1">
              <a:lnSpc>
                <a:spcPct val="90000"/>
              </a:lnSpc>
            </a:pPr>
            <a:r>
              <a:rPr lang="en-US" u="sng" dirty="0"/>
              <a:t>Amount of current</a:t>
            </a:r>
            <a:r>
              <a:rPr lang="en-US" dirty="0"/>
              <a:t> flowing through the body (amps)</a:t>
            </a:r>
          </a:p>
          <a:p>
            <a:pPr lvl="1">
              <a:lnSpc>
                <a:spcPct val="90000"/>
              </a:lnSpc>
            </a:pPr>
            <a:r>
              <a:rPr lang="en-US" u="sng" dirty="0"/>
              <a:t>Duration</a:t>
            </a:r>
            <a:r>
              <a:rPr lang="en-US" dirty="0"/>
              <a:t> of the shocking current through the body</a:t>
            </a:r>
            <a:r>
              <a:rPr lang="en-US" dirty="0">
                <a:solidFill>
                  <a:srgbClr val="000000"/>
                </a:solidFill>
                <a:latin typeface="Times New Roman" pitchFamily="18" charset="0"/>
              </a:rPr>
              <a:t>,</a:t>
            </a:r>
            <a:r>
              <a:rPr lang="en-US" u="sng" dirty="0"/>
              <a:t> </a:t>
            </a:r>
          </a:p>
          <a:p>
            <a:pPr>
              <a:lnSpc>
                <a:spcPct val="90000"/>
              </a:lnSpc>
            </a:pPr>
            <a:r>
              <a:rPr lang="en-US" dirty="0"/>
              <a:t>LOW VOLTAGE DOES NOT MEAN LOW HAZARD</a:t>
            </a:r>
          </a:p>
        </p:txBody>
      </p:sp>
      <p:sp>
        <p:nvSpPr>
          <p:cNvPr id="8194" name="Footer Placeholder 4"/>
          <p:cNvSpPr>
            <a:spLocks noGrp="1"/>
          </p:cNvSpPr>
          <p:nvPr>
            <p:ph type="ftr" sz="quarter" idx="11"/>
          </p:nvPr>
        </p:nvSpPr>
        <p:spPr>
          <a:noFill/>
        </p:spPr>
        <p:txBody>
          <a:bodyPr/>
          <a:lstStyle/>
          <a:p>
            <a:r>
              <a:rPr lang="en-US" dirty="0"/>
              <a:t>OSHA Office of Training &amp; Education</a:t>
            </a:r>
          </a:p>
        </p:txBody>
      </p:sp>
      <p:sp>
        <p:nvSpPr>
          <p:cNvPr id="8195" name="Slide Number Placeholder 5"/>
          <p:cNvSpPr>
            <a:spLocks noGrp="1"/>
          </p:cNvSpPr>
          <p:nvPr>
            <p:ph type="sldNum" sz="quarter" idx="12"/>
          </p:nvPr>
        </p:nvSpPr>
        <p:spPr>
          <a:noFill/>
        </p:spPr>
        <p:txBody>
          <a:bodyPr/>
          <a:lstStyle/>
          <a:p>
            <a:fld id="{FCCBB7D5-91CC-4F48-A2E0-12203586BF49}" type="slidenum">
              <a:rPr lang="en-US"/>
              <a:pPr/>
              <a:t>14</a:t>
            </a:fld>
            <a:endParaRPr lang="en-US"/>
          </a:p>
        </p:txBody>
      </p:sp>
      <p:pic>
        <p:nvPicPr>
          <p:cNvPr id="8198" name="Picture 4" descr="Q:\Oetd\Path.jpg"/>
          <p:cNvPicPr>
            <a:picLocks noChangeAspect="1" noChangeArrowheads="1"/>
          </p:cNvPicPr>
          <p:nvPr/>
        </p:nvPicPr>
        <p:blipFill>
          <a:blip r:embed="rId3" cstate="print"/>
          <a:srcRect/>
          <a:stretch>
            <a:fillRect/>
          </a:stretch>
        </p:blipFill>
        <p:spPr bwMode="auto">
          <a:xfrm>
            <a:off x="6086475" y="2057400"/>
            <a:ext cx="3057525" cy="365760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295194" y="800099"/>
            <a:ext cx="7772400" cy="1143000"/>
          </a:xfrm>
        </p:spPr>
        <p:txBody>
          <a:bodyPr/>
          <a:lstStyle/>
          <a:p>
            <a:r>
              <a:rPr lang="en-US" dirty="0"/>
              <a:t>Dangers of Electrical Shock</a:t>
            </a:r>
          </a:p>
        </p:txBody>
      </p:sp>
      <p:sp>
        <p:nvSpPr>
          <p:cNvPr id="9221" name="Rectangle 3"/>
          <p:cNvSpPr>
            <a:spLocks noGrp="1" noChangeArrowheads="1"/>
          </p:cNvSpPr>
          <p:nvPr>
            <p:ph idx="1"/>
          </p:nvPr>
        </p:nvSpPr>
        <p:spPr>
          <a:xfrm>
            <a:off x="533400" y="2104688"/>
            <a:ext cx="5486400" cy="2924511"/>
          </a:xfrm>
        </p:spPr>
        <p:txBody>
          <a:bodyPr>
            <a:normAutofit fontScale="92500"/>
          </a:bodyPr>
          <a:lstStyle/>
          <a:p>
            <a:pPr>
              <a:lnSpc>
                <a:spcPct val="90000"/>
              </a:lnSpc>
            </a:pPr>
            <a:r>
              <a:rPr lang="en-US" sz="2400" b="1" dirty="0"/>
              <a:t>Currents above 10 mA* can paralyze or “freeze” muscles.</a:t>
            </a:r>
          </a:p>
          <a:p>
            <a:pPr>
              <a:lnSpc>
                <a:spcPct val="90000"/>
              </a:lnSpc>
            </a:pPr>
            <a:r>
              <a:rPr lang="en-US" sz="2400" b="1" dirty="0"/>
              <a:t>Currents more than 75 mA can cause a rapid, ineffective heartbeat -- death will occur in a few minutes unless a defibrillator is used </a:t>
            </a:r>
          </a:p>
          <a:p>
            <a:pPr>
              <a:lnSpc>
                <a:spcPct val="90000"/>
              </a:lnSpc>
            </a:pPr>
            <a:r>
              <a:rPr lang="en-US" sz="2400" b="1" dirty="0"/>
              <a:t>75 mA is not much current – a small power drill uses 30 times as much</a:t>
            </a:r>
          </a:p>
        </p:txBody>
      </p:sp>
      <p:sp>
        <p:nvSpPr>
          <p:cNvPr id="9218" name="Footer Placeholder 4"/>
          <p:cNvSpPr>
            <a:spLocks noGrp="1"/>
          </p:cNvSpPr>
          <p:nvPr>
            <p:ph type="ftr" sz="quarter" idx="11"/>
          </p:nvPr>
        </p:nvSpPr>
        <p:spPr>
          <a:noFill/>
        </p:spPr>
        <p:txBody>
          <a:bodyPr/>
          <a:lstStyle/>
          <a:p>
            <a:r>
              <a:rPr lang="en-US"/>
              <a:t>OSHA Office of Training &amp; Education</a:t>
            </a:r>
          </a:p>
        </p:txBody>
      </p:sp>
      <p:sp>
        <p:nvSpPr>
          <p:cNvPr id="9219" name="Slide Number Placeholder 5"/>
          <p:cNvSpPr>
            <a:spLocks noGrp="1"/>
          </p:cNvSpPr>
          <p:nvPr>
            <p:ph type="sldNum" sz="quarter" idx="12"/>
          </p:nvPr>
        </p:nvSpPr>
        <p:spPr>
          <a:noFill/>
        </p:spPr>
        <p:txBody>
          <a:bodyPr/>
          <a:lstStyle/>
          <a:p>
            <a:fld id="{8315640E-3AC7-46E1-AA26-A0C633EA49C7}" type="slidenum">
              <a:rPr lang="en-US"/>
              <a:pPr/>
              <a:t>15</a:t>
            </a:fld>
            <a:endParaRPr lang="en-US"/>
          </a:p>
        </p:txBody>
      </p:sp>
      <p:sp>
        <p:nvSpPr>
          <p:cNvPr id="9222" name="Line 4"/>
          <p:cNvSpPr>
            <a:spLocks noChangeShapeType="1"/>
          </p:cNvSpPr>
          <p:nvPr/>
        </p:nvSpPr>
        <p:spPr bwMode="auto">
          <a:xfrm>
            <a:off x="942975" y="5486400"/>
            <a:ext cx="1800225"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223" name="Text Box 5"/>
          <p:cNvSpPr txBox="1">
            <a:spLocks noChangeArrowheads="1"/>
          </p:cNvSpPr>
          <p:nvPr/>
        </p:nvSpPr>
        <p:spPr bwMode="auto">
          <a:xfrm>
            <a:off x="914400" y="5554663"/>
            <a:ext cx="7239000" cy="427037"/>
          </a:xfrm>
          <a:prstGeom prst="rect">
            <a:avLst/>
          </a:prstGeom>
          <a:noFill/>
          <a:ln w="9525">
            <a:noFill/>
            <a:miter lim="800000"/>
            <a:headEnd type="none" w="sm" len="sm"/>
            <a:tailEnd type="none" w="sm" len="sm"/>
          </a:ln>
        </p:spPr>
        <p:txBody>
          <a:bodyPr>
            <a:spAutoFit/>
          </a:bodyPr>
          <a:lstStyle/>
          <a:p>
            <a:pPr>
              <a:spcBef>
                <a:spcPct val="50000"/>
              </a:spcBef>
            </a:pPr>
            <a:r>
              <a:rPr lang="en-US" sz="2200" dirty="0">
                <a:latin typeface="Arial" charset="0"/>
              </a:rPr>
              <a:t>* mA = milliampere = 1/1,000 of an ampere</a:t>
            </a:r>
          </a:p>
        </p:txBody>
      </p:sp>
      <p:sp>
        <p:nvSpPr>
          <p:cNvPr id="9224" name="Rectangle 6"/>
          <p:cNvSpPr>
            <a:spLocks noChangeArrowheads="1"/>
          </p:cNvSpPr>
          <p:nvPr/>
        </p:nvSpPr>
        <p:spPr bwMode="auto">
          <a:xfrm>
            <a:off x="7391400" y="1981200"/>
            <a:ext cx="228600" cy="76200"/>
          </a:xfrm>
          <a:prstGeom prst="rect">
            <a:avLst/>
          </a:prstGeom>
          <a:noFill/>
          <a:ln w="9525">
            <a:noFill/>
            <a:miter lim="800000"/>
            <a:headEnd type="none" w="sm" len="sm"/>
            <a:tailEnd type="none" w="sm" len="sm"/>
          </a:ln>
        </p:spPr>
        <p:txBody>
          <a:bodyPr wrap="none" anchor="ctr"/>
          <a:lstStyle/>
          <a:p>
            <a:endParaRPr lang="en-US"/>
          </a:p>
        </p:txBody>
      </p:sp>
      <p:pic>
        <p:nvPicPr>
          <p:cNvPr id="9225" name="Picture 7" descr="C:\Temp\aedcode25.jpg"/>
          <p:cNvPicPr>
            <a:picLocks noChangeAspect="1" noChangeArrowheads="1"/>
          </p:cNvPicPr>
          <p:nvPr/>
        </p:nvPicPr>
        <p:blipFill>
          <a:blip r:embed="rId3" cstate="print"/>
          <a:srcRect/>
          <a:stretch>
            <a:fillRect/>
          </a:stretch>
        </p:blipFill>
        <p:spPr bwMode="auto">
          <a:xfrm>
            <a:off x="6096000" y="2438400"/>
            <a:ext cx="3048000" cy="2060575"/>
          </a:xfrm>
          <a:prstGeom prst="rect">
            <a:avLst/>
          </a:prstGeom>
          <a:noFill/>
          <a:ln w="9525">
            <a:noFill/>
            <a:miter lim="800000"/>
            <a:headEnd/>
            <a:tailEnd/>
          </a:ln>
        </p:spPr>
      </p:pic>
      <p:sp>
        <p:nvSpPr>
          <p:cNvPr id="9226" name="Text Box 8"/>
          <p:cNvSpPr txBox="1">
            <a:spLocks noChangeArrowheads="1"/>
          </p:cNvSpPr>
          <p:nvPr/>
        </p:nvSpPr>
        <p:spPr bwMode="auto">
          <a:xfrm>
            <a:off x="6477000" y="4419600"/>
            <a:ext cx="2409825" cy="396875"/>
          </a:xfrm>
          <a:prstGeom prst="rect">
            <a:avLst/>
          </a:prstGeom>
          <a:solidFill>
            <a:schemeClr val="accent1"/>
          </a:solidFill>
          <a:ln w="9525">
            <a:noFill/>
            <a:miter lim="800000"/>
            <a:headEnd type="none" w="sm" len="sm"/>
            <a:tailEnd type="none" w="sm" len="sm"/>
          </a:ln>
        </p:spPr>
        <p:txBody>
          <a:bodyPr wrap="none">
            <a:spAutoFit/>
          </a:bodyPr>
          <a:lstStyle/>
          <a:p>
            <a:r>
              <a:rPr lang="en-US" sz="2000" b="1" dirty="0">
                <a:solidFill>
                  <a:schemeClr val="bg1"/>
                </a:solidFill>
                <a:latin typeface="Arial" charset="0"/>
              </a:rPr>
              <a:t>Defibrillator in use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283471" y="827339"/>
            <a:ext cx="7772400" cy="1143000"/>
          </a:xfrm>
        </p:spPr>
        <p:txBody>
          <a:bodyPr/>
          <a:lstStyle/>
          <a:p>
            <a:r>
              <a:rPr lang="en-US"/>
              <a:t>Burns</a:t>
            </a:r>
          </a:p>
        </p:txBody>
      </p:sp>
      <p:sp>
        <p:nvSpPr>
          <p:cNvPr id="10245" name="Rectangle 3"/>
          <p:cNvSpPr>
            <a:spLocks noGrp="1" noChangeArrowheads="1"/>
          </p:cNvSpPr>
          <p:nvPr>
            <p:ph idx="1"/>
          </p:nvPr>
        </p:nvSpPr>
        <p:spPr>
          <a:xfrm>
            <a:off x="457200" y="2133600"/>
            <a:ext cx="5181600" cy="3429000"/>
          </a:xfrm>
        </p:spPr>
        <p:txBody>
          <a:bodyPr/>
          <a:lstStyle/>
          <a:p>
            <a:pPr>
              <a:lnSpc>
                <a:spcPct val="85000"/>
              </a:lnSpc>
              <a:spcBef>
                <a:spcPct val="35000"/>
              </a:spcBef>
            </a:pPr>
            <a:r>
              <a:rPr lang="en-US" dirty="0"/>
              <a:t>Most common shock-related injury</a:t>
            </a:r>
          </a:p>
          <a:p>
            <a:pPr>
              <a:lnSpc>
                <a:spcPct val="85000"/>
              </a:lnSpc>
              <a:spcBef>
                <a:spcPct val="35000"/>
              </a:spcBef>
            </a:pPr>
            <a:r>
              <a:rPr lang="en-US" dirty="0"/>
              <a:t>Occurs when you touch electrical wiring or equipment that is improperly used or maintained</a:t>
            </a:r>
          </a:p>
          <a:p>
            <a:pPr>
              <a:lnSpc>
                <a:spcPct val="85000"/>
              </a:lnSpc>
              <a:spcBef>
                <a:spcPct val="35000"/>
              </a:spcBef>
            </a:pPr>
            <a:r>
              <a:rPr lang="en-US" dirty="0"/>
              <a:t>Typically occurs on hands</a:t>
            </a:r>
          </a:p>
          <a:p>
            <a:pPr>
              <a:lnSpc>
                <a:spcPct val="85000"/>
              </a:lnSpc>
              <a:spcBef>
                <a:spcPct val="35000"/>
              </a:spcBef>
            </a:pPr>
            <a:r>
              <a:rPr lang="en-US" dirty="0"/>
              <a:t>Very serious injury that needs  immediate attention</a:t>
            </a:r>
          </a:p>
        </p:txBody>
      </p:sp>
      <p:sp>
        <p:nvSpPr>
          <p:cNvPr id="10242" name="Footer Placeholder 4"/>
          <p:cNvSpPr>
            <a:spLocks noGrp="1"/>
          </p:cNvSpPr>
          <p:nvPr>
            <p:ph type="ftr" sz="quarter" idx="11"/>
          </p:nvPr>
        </p:nvSpPr>
        <p:spPr>
          <a:noFill/>
        </p:spPr>
        <p:txBody>
          <a:bodyPr/>
          <a:lstStyle/>
          <a:p>
            <a:r>
              <a:rPr lang="en-US"/>
              <a:t>OSHA Office of Training &amp; Education</a:t>
            </a:r>
          </a:p>
        </p:txBody>
      </p:sp>
      <p:sp>
        <p:nvSpPr>
          <p:cNvPr id="10243" name="Slide Number Placeholder 5"/>
          <p:cNvSpPr>
            <a:spLocks noGrp="1"/>
          </p:cNvSpPr>
          <p:nvPr>
            <p:ph type="sldNum" sz="quarter" idx="12"/>
          </p:nvPr>
        </p:nvSpPr>
        <p:spPr>
          <a:noFill/>
        </p:spPr>
        <p:txBody>
          <a:bodyPr/>
          <a:lstStyle/>
          <a:p>
            <a:fld id="{668E854D-BEC2-49CE-BD36-3FA14DDEA3B0}" type="slidenum">
              <a:rPr lang="en-US"/>
              <a:pPr/>
              <a:t>16</a:t>
            </a:fld>
            <a:endParaRPr lang="en-US"/>
          </a:p>
        </p:txBody>
      </p:sp>
      <p:pic>
        <p:nvPicPr>
          <p:cNvPr id="10246" name="Picture 4"/>
          <p:cNvPicPr>
            <a:picLocks noChangeAspect="1" noChangeArrowheads="1"/>
          </p:cNvPicPr>
          <p:nvPr/>
        </p:nvPicPr>
        <p:blipFill>
          <a:blip r:embed="rId3" cstate="print"/>
          <a:srcRect l="12999" t="30667" r="56001" b="37334"/>
          <a:stretch>
            <a:fillRect/>
          </a:stretch>
        </p:blipFill>
        <p:spPr bwMode="auto">
          <a:xfrm>
            <a:off x="5715000" y="1828800"/>
            <a:ext cx="3429000" cy="2409825"/>
          </a:xfrm>
          <a:prstGeom prst="rect">
            <a:avLst/>
          </a:prstGeom>
          <a:noFill/>
          <a:ln w="9525">
            <a:noFill/>
            <a:miter lim="800000"/>
            <a:headEnd type="none" w="sm" len="sm"/>
            <a:tailEnd type="none" w="sm" len="sm"/>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1371600" y="798973"/>
            <a:ext cx="7772400" cy="1143000"/>
          </a:xfrm>
        </p:spPr>
        <p:txBody>
          <a:bodyPr/>
          <a:lstStyle/>
          <a:p>
            <a:r>
              <a:rPr lang="en-US" dirty="0"/>
              <a:t>Falls</a:t>
            </a:r>
          </a:p>
        </p:txBody>
      </p:sp>
      <p:sp>
        <p:nvSpPr>
          <p:cNvPr id="11269" name="Rectangle 3"/>
          <p:cNvSpPr>
            <a:spLocks noGrp="1" noChangeArrowheads="1"/>
          </p:cNvSpPr>
          <p:nvPr>
            <p:ph idx="1"/>
          </p:nvPr>
        </p:nvSpPr>
        <p:spPr>
          <a:xfrm>
            <a:off x="685800" y="2133600"/>
            <a:ext cx="4876800" cy="3810000"/>
          </a:xfrm>
        </p:spPr>
        <p:txBody>
          <a:bodyPr/>
          <a:lstStyle/>
          <a:p>
            <a:pPr>
              <a:lnSpc>
                <a:spcPct val="90000"/>
              </a:lnSpc>
              <a:spcBef>
                <a:spcPct val="40000"/>
              </a:spcBef>
            </a:pPr>
            <a:r>
              <a:rPr lang="en-US" b="1" dirty="0"/>
              <a:t>Electric shock can also cause indirect injuries  </a:t>
            </a:r>
          </a:p>
          <a:p>
            <a:pPr>
              <a:lnSpc>
                <a:spcPct val="90000"/>
              </a:lnSpc>
              <a:spcBef>
                <a:spcPct val="40000"/>
              </a:spcBef>
            </a:pPr>
            <a:r>
              <a:rPr lang="en-US" b="1" dirty="0"/>
              <a:t>Workers in elevated locations who experience a shock may fall, resulting in serious injury or death</a:t>
            </a:r>
          </a:p>
        </p:txBody>
      </p:sp>
      <p:sp>
        <p:nvSpPr>
          <p:cNvPr id="11266" name="Footer Placeholder 4"/>
          <p:cNvSpPr>
            <a:spLocks noGrp="1"/>
          </p:cNvSpPr>
          <p:nvPr>
            <p:ph type="ftr" sz="quarter" idx="11"/>
          </p:nvPr>
        </p:nvSpPr>
        <p:spPr>
          <a:noFill/>
        </p:spPr>
        <p:txBody>
          <a:bodyPr/>
          <a:lstStyle/>
          <a:p>
            <a:r>
              <a:rPr lang="en-US"/>
              <a:t>OSHA Office of Training &amp; Education</a:t>
            </a:r>
          </a:p>
        </p:txBody>
      </p:sp>
      <p:sp>
        <p:nvSpPr>
          <p:cNvPr id="11267" name="Slide Number Placeholder 5"/>
          <p:cNvSpPr>
            <a:spLocks noGrp="1"/>
          </p:cNvSpPr>
          <p:nvPr>
            <p:ph type="sldNum" sz="quarter" idx="12"/>
          </p:nvPr>
        </p:nvSpPr>
        <p:spPr>
          <a:noFill/>
        </p:spPr>
        <p:txBody>
          <a:bodyPr/>
          <a:lstStyle/>
          <a:p>
            <a:fld id="{0D4D8FA9-B741-4697-B86D-9BA37292EBBC}" type="slidenum">
              <a:rPr lang="en-US"/>
              <a:pPr/>
              <a:t>17</a:t>
            </a:fld>
            <a:endParaRPr lang="en-US"/>
          </a:p>
        </p:txBody>
      </p:sp>
      <p:pic>
        <p:nvPicPr>
          <p:cNvPr id="11270" name="Picture 4"/>
          <p:cNvPicPr>
            <a:picLocks noChangeAspect="1" noChangeArrowheads="1"/>
          </p:cNvPicPr>
          <p:nvPr/>
        </p:nvPicPr>
        <p:blipFill>
          <a:blip r:embed="rId3" cstate="print"/>
          <a:srcRect l="40999" t="30000" r="33000" b="14000"/>
          <a:stretch>
            <a:fillRect/>
          </a:stretch>
        </p:blipFill>
        <p:spPr bwMode="auto">
          <a:xfrm>
            <a:off x="6138863" y="1447800"/>
            <a:ext cx="2736850" cy="4419600"/>
          </a:xfrm>
          <a:prstGeom prst="rect">
            <a:avLst/>
          </a:prstGeom>
          <a:noFill/>
          <a:ln w="9525">
            <a:noFill/>
            <a:miter lim="800000"/>
            <a:headEnd type="none" w="sm" len="sm"/>
            <a:tailEnd type="none" w="sm" len="sm"/>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1283471" y="814554"/>
            <a:ext cx="7772400" cy="1143000"/>
          </a:xfrm>
        </p:spPr>
        <p:txBody>
          <a:bodyPr/>
          <a:lstStyle/>
          <a:p>
            <a:r>
              <a:rPr lang="en-US" dirty="0"/>
              <a:t>Electrical Hazards and How to </a:t>
            </a:r>
            <a:br>
              <a:rPr lang="en-US" dirty="0"/>
            </a:br>
            <a:r>
              <a:rPr lang="en-US" dirty="0"/>
              <a:t>Control Them</a:t>
            </a:r>
          </a:p>
        </p:txBody>
      </p:sp>
      <p:sp>
        <p:nvSpPr>
          <p:cNvPr id="12293" name="Rectangle 3"/>
          <p:cNvSpPr>
            <a:spLocks noGrp="1" noChangeArrowheads="1"/>
          </p:cNvSpPr>
          <p:nvPr>
            <p:ph type="body" sz="half" idx="1"/>
          </p:nvPr>
        </p:nvSpPr>
        <p:spPr>
          <a:xfrm>
            <a:off x="381000" y="2133600"/>
            <a:ext cx="4572000" cy="4114800"/>
          </a:xfrm>
        </p:spPr>
        <p:txBody>
          <a:bodyPr/>
          <a:lstStyle/>
          <a:p>
            <a:pPr>
              <a:lnSpc>
                <a:spcPct val="90000"/>
              </a:lnSpc>
              <a:buFontTx/>
              <a:buNone/>
            </a:pPr>
            <a:r>
              <a:rPr lang="en-US" sz="2400" dirty="0"/>
              <a:t>	Electrical accidents are  caused by a combination of three factors:</a:t>
            </a:r>
          </a:p>
          <a:p>
            <a:pPr lvl="1">
              <a:lnSpc>
                <a:spcPct val="90000"/>
              </a:lnSpc>
            </a:pPr>
            <a:r>
              <a:rPr lang="en-US" sz="2400" dirty="0"/>
              <a:t>Unsafe equipment and/or installation, </a:t>
            </a:r>
          </a:p>
          <a:p>
            <a:pPr lvl="1">
              <a:lnSpc>
                <a:spcPct val="90000"/>
              </a:lnSpc>
            </a:pPr>
            <a:r>
              <a:rPr lang="en-US" sz="2400" dirty="0"/>
              <a:t>Workplaces made unsafe by the environment, and </a:t>
            </a:r>
          </a:p>
          <a:p>
            <a:pPr lvl="1">
              <a:lnSpc>
                <a:spcPct val="90000"/>
              </a:lnSpc>
            </a:pPr>
            <a:r>
              <a:rPr lang="en-US" sz="2400" dirty="0"/>
              <a:t>Unsafe work practices.</a:t>
            </a:r>
          </a:p>
        </p:txBody>
      </p:sp>
      <p:pic>
        <p:nvPicPr>
          <p:cNvPr id="12294" name="Picture 5" descr="D:\Construction\CONST PART I\Electrical\elecfilter\Slide41.JPG"/>
          <p:cNvPicPr>
            <a:picLocks noGrp="1" noChangeAspect="1" noChangeArrowheads="1"/>
          </p:cNvPicPr>
          <p:nvPr>
            <p:ph type="clipArt" sz="half" idx="2"/>
          </p:nvPr>
        </p:nvPicPr>
        <p:blipFill>
          <a:blip r:embed="rId3" cstate="print"/>
          <a:srcRect/>
          <a:stretch>
            <a:fillRect/>
          </a:stretch>
        </p:blipFill>
        <p:spPr>
          <a:xfrm>
            <a:off x="5486400" y="1905000"/>
            <a:ext cx="3392488" cy="4114800"/>
          </a:xfrm>
          <a:noFill/>
        </p:spPr>
      </p:pic>
      <p:sp>
        <p:nvSpPr>
          <p:cNvPr id="12290" name="Footer Placeholder 5"/>
          <p:cNvSpPr>
            <a:spLocks noGrp="1"/>
          </p:cNvSpPr>
          <p:nvPr>
            <p:ph type="ftr" sz="quarter" idx="11"/>
          </p:nvPr>
        </p:nvSpPr>
        <p:spPr>
          <a:noFill/>
        </p:spPr>
        <p:txBody>
          <a:bodyPr/>
          <a:lstStyle/>
          <a:p>
            <a:r>
              <a:rPr lang="en-US"/>
              <a:t>OSHA Office of Training &amp; Education</a:t>
            </a:r>
          </a:p>
        </p:txBody>
      </p:sp>
      <p:sp>
        <p:nvSpPr>
          <p:cNvPr id="12291" name="Slide Number Placeholder 6"/>
          <p:cNvSpPr>
            <a:spLocks noGrp="1"/>
          </p:cNvSpPr>
          <p:nvPr>
            <p:ph type="sldNum" sz="quarter" idx="12"/>
          </p:nvPr>
        </p:nvSpPr>
        <p:spPr>
          <a:noFill/>
        </p:spPr>
        <p:txBody>
          <a:bodyPr/>
          <a:lstStyle/>
          <a:p>
            <a:fld id="{A3385DA4-D82F-453F-9CF9-47A850D56497}"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1301056" y="798973"/>
            <a:ext cx="8534400" cy="1143000"/>
          </a:xfrm>
        </p:spPr>
        <p:txBody>
          <a:bodyPr/>
          <a:lstStyle/>
          <a:p>
            <a:r>
              <a:rPr lang="en-US" dirty="0"/>
              <a:t>Hazard – Exposed Electrical Parts</a:t>
            </a:r>
          </a:p>
        </p:txBody>
      </p:sp>
      <p:sp>
        <p:nvSpPr>
          <p:cNvPr id="13317" name="Rectangle 7"/>
          <p:cNvSpPr>
            <a:spLocks noGrp="1" noChangeArrowheads="1"/>
          </p:cNvSpPr>
          <p:nvPr>
            <p:ph idx="1"/>
          </p:nvPr>
        </p:nvSpPr>
        <p:spPr>
          <a:xfrm>
            <a:off x="990600" y="5562600"/>
            <a:ext cx="7162800" cy="609600"/>
          </a:xfrm>
          <a:solidFill>
            <a:schemeClr val="accent1"/>
          </a:solidFill>
        </p:spPr>
        <p:txBody>
          <a:bodyPr/>
          <a:lstStyle/>
          <a:p>
            <a:pPr>
              <a:buFontTx/>
              <a:buNone/>
            </a:pPr>
            <a:r>
              <a:rPr lang="en-US" dirty="0">
                <a:solidFill>
                  <a:schemeClr val="bg1"/>
                </a:solidFill>
              </a:rPr>
              <a:t>Cover removed from wiring or breaker box</a:t>
            </a:r>
          </a:p>
        </p:txBody>
      </p:sp>
      <p:sp>
        <p:nvSpPr>
          <p:cNvPr id="13314" name="Footer Placeholder 4"/>
          <p:cNvSpPr>
            <a:spLocks noGrp="1"/>
          </p:cNvSpPr>
          <p:nvPr>
            <p:ph type="ftr" sz="quarter" idx="11"/>
          </p:nvPr>
        </p:nvSpPr>
        <p:spPr>
          <a:noFill/>
        </p:spPr>
        <p:txBody>
          <a:bodyPr/>
          <a:lstStyle/>
          <a:p>
            <a:r>
              <a:rPr lang="en-US"/>
              <a:t>OSHA Office of Training &amp; Education</a:t>
            </a:r>
          </a:p>
        </p:txBody>
      </p:sp>
      <p:sp>
        <p:nvSpPr>
          <p:cNvPr id="13315" name="Slide Number Placeholder 5"/>
          <p:cNvSpPr>
            <a:spLocks noGrp="1"/>
          </p:cNvSpPr>
          <p:nvPr>
            <p:ph type="sldNum" sz="quarter" idx="12"/>
          </p:nvPr>
        </p:nvSpPr>
        <p:spPr>
          <a:noFill/>
        </p:spPr>
        <p:txBody>
          <a:bodyPr/>
          <a:lstStyle/>
          <a:p>
            <a:fld id="{E7B063C5-7D95-4EB4-8C62-35DA11172316}" type="slidenum">
              <a:rPr lang="en-US"/>
              <a:pPr/>
              <a:t>19</a:t>
            </a:fld>
            <a:endParaRPr lang="en-US"/>
          </a:p>
        </p:txBody>
      </p:sp>
      <p:pic>
        <p:nvPicPr>
          <p:cNvPr id="13318" name="Picture 8" descr="G:\Photos\Hazards-JPG Filter\Slide3.JPG"/>
          <p:cNvPicPr>
            <a:picLocks noChangeAspect="1" noChangeArrowheads="1"/>
          </p:cNvPicPr>
          <p:nvPr/>
        </p:nvPicPr>
        <p:blipFill>
          <a:blip r:embed="rId3" cstate="print"/>
          <a:srcRect/>
          <a:stretch>
            <a:fillRect/>
          </a:stretch>
        </p:blipFill>
        <p:spPr bwMode="auto">
          <a:xfrm>
            <a:off x="1828800" y="1676400"/>
            <a:ext cx="5943600" cy="3886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OSHA Office of Training &amp; Education</a:t>
            </a:r>
          </a:p>
        </p:txBody>
      </p:sp>
      <p:sp>
        <p:nvSpPr>
          <p:cNvPr id="5" name="Slide Number Placeholder 4"/>
          <p:cNvSpPr>
            <a:spLocks noGrp="1"/>
          </p:cNvSpPr>
          <p:nvPr>
            <p:ph type="sldNum" sz="quarter" idx="12"/>
          </p:nvPr>
        </p:nvSpPr>
        <p:spPr/>
        <p:txBody>
          <a:bodyPr/>
          <a:lstStyle/>
          <a:p>
            <a:pPr>
              <a:defRPr/>
            </a:pPr>
            <a:fld id="{A30B2FC1-960B-4521-8FD5-F431BAB73B14}" type="slidenum">
              <a:rPr lang="en-US" smtClean="0"/>
              <a:pPr>
                <a:defRPr/>
              </a:pPr>
              <a:t>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4350"/>
            <a:ext cx="8458200"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04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295194" y="762000"/>
            <a:ext cx="8153400" cy="1143000"/>
          </a:xfrm>
        </p:spPr>
        <p:txBody>
          <a:bodyPr/>
          <a:lstStyle/>
          <a:p>
            <a:r>
              <a:rPr lang="en-US" dirty="0"/>
              <a:t>Control – Isolate Electrical Parts</a:t>
            </a:r>
          </a:p>
        </p:txBody>
      </p:sp>
      <p:sp>
        <p:nvSpPr>
          <p:cNvPr id="14341" name="Rectangle 3"/>
          <p:cNvSpPr>
            <a:spLocks noGrp="1" noChangeArrowheads="1"/>
          </p:cNvSpPr>
          <p:nvPr>
            <p:ph idx="1"/>
          </p:nvPr>
        </p:nvSpPr>
        <p:spPr>
          <a:xfrm>
            <a:off x="685800" y="1981200"/>
            <a:ext cx="3581400" cy="4114800"/>
          </a:xfrm>
        </p:spPr>
        <p:txBody>
          <a:bodyPr/>
          <a:lstStyle/>
          <a:p>
            <a:r>
              <a:rPr lang="en-US" b="1"/>
              <a:t>Use guards or barriers </a:t>
            </a:r>
          </a:p>
          <a:p>
            <a:pPr>
              <a:buFontTx/>
              <a:buNone/>
            </a:pPr>
            <a:endParaRPr lang="en-US" b="1"/>
          </a:p>
          <a:p>
            <a:r>
              <a:rPr lang="en-US" b="1"/>
              <a:t>Replace covers</a:t>
            </a:r>
          </a:p>
        </p:txBody>
      </p:sp>
      <p:sp>
        <p:nvSpPr>
          <p:cNvPr id="14338" name="Footer Placeholder 4"/>
          <p:cNvSpPr>
            <a:spLocks noGrp="1"/>
          </p:cNvSpPr>
          <p:nvPr>
            <p:ph type="ftr" sz="quarter" idx="11"/>
          </p:nvPr>
        </p:nvSpPr>
        <p:spPr>
          <a:noFill/>
        </p:spPr>
        <p:txBody>
          <a:bodyPr/>
          <a:lstStyle/>
          <a:p>
            <a:r>
              <a:rPr lang="en-US"/>
              <a:t>OSHA Office of Training &amp; Education</a:t>
            </a:r>
          </a:p>
        </p:txBody>
      </p:sp>
      <p:sp>
        <p:nvSpPr>
          <p:cNvPr id="14339" name="Slide Number Placeholder 5"/>
          <p:cNvSpPr>
            <a:spLocks noGrp="1"/>
          </p:cNvSpPr>
          <p:nvPr>
            <p:ph type="sldNum" sz="quarter" idx="12"/>
          </p:nvPr>
        </p:nvSpPr>
        <p:spPr>
          <a:noFill/>
        </p:spPr>
        <p:txBody>
          <a:bodyPr/>
          <a:lstStyle/>
          <a:p>
            <a:fld id="{B1ABA6E4-EFCD-4729-8CC6-02E0424EDA0A}" type="slidenum">
              <a:rPr lang="en-US"/>
              <a:pPr/>
              <a:t>20</a:t>
            </a:fld>
            <a:endParaRPr lang="en-US"/>
          </a:p>
        </p:txBody>
      </p:sp>
      <p:pic>
        <p:nvPicPr>
          <p:cNvPr id="14342" name="Picture 4" descr="P:\Photos\elec-KNOCKOUT10.jpg"/>
          <p:cNvPicPr>
            <a:picLocks noChangeAspect="1" noChangeArrowheads="1"/>
          </p:cNvPicPr>
          <p:nvPr/>
        </p:nvPicPr>
        <p:blipFill>
          <a:blip r:embed="rId3" cstate="print"/>
          <a:srcRect/>
          <a:stretch>
            <a:fillRect/>
          </a:stretch>
        </p:blipFill>
        <p:spPr bwMode="auto">
          <a:xfrm>
            <a:off x="5029200" y="1371600"/>
            <a:ext cx="3425825" cy="4343400"/>
          </a:xfrm>
          <a:prstGeom prst="rect">
            <a:avLst/>
          </a:prstGeom>
          <a:noFill/>
          <a:ln w="9525">
            <a:noFill/>
            <a:miter lim="800000"/>
            <a:headEnd/>
            <a:tailEnd/>
          </a:ln>
        </p:spPr>
      </p:pic>
      <p:sp>
        <p:nvSpPr>
          <p:cNvPr id="14343" name="Rectangle 5"/>
          <p:cNvSpPr>
            <a:spLocks noChangeArrowheads="1"/>
          </p:cNvSpPr>
          <p:nvPr/>
        </p:nvSpPr>
        <p:spPr bwMode="auto">
          <a:xfrm>
            <a:off x="4343400" y="4953000"/>
            <a:ext cx="4800600" cy="1077913"/>
          </a:xfrm>
          <a:prstGeom prst="rect">
            <a:avLst/>
          </a:prstGeom>
          <a:solidFill>
            <a:srgbClr val="00FF00"/>
          </a:solidFill>
          <a:ln w="9525">
            <a:noFill/>
            <a:miter lim="800000"/>
            <a:headEnd/>
            <a:tailEnd/>
          </a:ln>
        </p:spPr>
        <p:txBody>
          <a:bodyPr>
            <a:spAutoFit/>
          </a:bodyPr>
          <a:lstStyle/>
          <a:p>
            <a:pPr>
              <a:lnSpc>
                <a:spcPct val="90000"/>
              </a:lnSpc>
            </a:pPr>
            <a:r>
              <a:rPr lang="en-US">
                <a:latin typeface="Arial" charset="0"/>
              </a:rPr>
              <a:t>Guard live parts of electric equipment operating at 50 volts or more against accidental contact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Grp="1" noChangeArrowheads="1"/>
          </p:cNvSpPr>
          <p:nvPr>
            <p:ph type="title"/>
          </p:nvPr>
        </p:nvSpPr>
        <p:spPr>
          <a:xfrm>
            <a:off x="1408322" y="459764"/>
            <a:ext cx="7583278" cy="1143000"/>
          </a:xfrm>
        </p:spPr>
        <p:txBody>
          <a:bodyPr/>
          <a:lstStyle/>
          <a:p>
            <a:r>
              <a:rPr lang="en-US" dirty="0"/>
              <a:t>Control – Isolate Electrical Parts  - Cabinets, Boxes &amp; Fittings</a:t>
            </a:r>
          </a:p>
        </p:txBody>
      </p:sp>
      <p:sp>
        <p:nvSpPr>
          <p:cNvPr id="15365" name="Rectangle 1027"/>
          <p:cNvSpPr>
            <a:spLocks noGrp="1" noChangeArrowheads="1"/>
          </p:cNvSpPr>
          <p:nvPr>
            <p:ph idx="1"/>
          </p:nvPr>
        </p:nvSpPr>
        <p:spPr>
          <a:xfrm>
            <a:off x="0" y="5257800"/>
            <a:ext cx="9144000" cy="914400"/>
          </a:xfrm>
        </p:spPr>
        <p:txBody>
          <a:bodyPr/>
          <a:lstStyle/>
          <a:p>
            <a:pPr algn="ctr">
              <a:lnSpc>
                <a:spcPct val="90000"/>
              </a:lnSpc>
              <a:spcBef>
                <a:spcPct val="15000"/>
              </a:spcBef>
              <a:buFontTx/>
              <a:buNone/>
            </a:pPr>
            <a:r>
              <a:rPr lang="en-US" sz="3200"/>
              <a:t>	</a:t>
            </a:r>
            <a:r>
              <a:rPr lang="en-US" b="1"/>
              <a:t>Conductors going into them must be protected, and unused openings must be closed</a:t>
            </a:r>
          </a:p>
        </p:txBody>
      </p:sp>
      <p:sp>
        <p:nvSpPr>
          <p:cNvPr id="15362" name="Footer Placeholder 4"/>
          <p:cNvSpPr>
            <a:spLocks noGrp="1"/>
          </p:cNvSpPr>
          <p:nvPr>
            <p:ph type="ftr" sz="quarter" idx="11"/>
          </p:nvPr>
        </p:nvSpPr>
        <p:spPr>
          <a:xfrm>
            <a:off x="1373153" y="88286"/>
            <a:ext cx="4034004" cy="309201"/>
          </a:xfrm>
          <a:noFill/>
        </p:spPr>
        <p:txBody>
          <a:bodyPr/>
          <a:lstStyle/>
          <a:p>
            <a:r>
              <a:rPr lang="en-US" dirty="0"/>
              <a:t>OSHA Office of Training &amp; Education</a:t>
            </a:r>
          </a:p>
        </p:txBody>
      </p:sp>
      <p:sp>
        <p:nvSpPr>
          <p:cNvPr id="15363" name="Slide Number Placeholder 5"/>
          <p:cNvSpPr>
            <a:spLocks noGrp="1"/>
          </p:cNvSpPr>
          <p:nvPr>
            <p:ph type="sldNum" sz="quarter" idx="12"/>
          </p:nvPr>
        </p:nvSpPr>
        <p:spPr>
          <a:noFill/>
        </p:spPr>
        <p:txBody>
          <a:bodyPr/>
          <a:lstStyle/>
          <a:p>
            <a:fld id="{7CD24A7F-D2E3-424F-9ACE-A358A7E5D7E3}" type="slidenum">
              <a:rPr lang="en-US"/>
              <a:pPr/>
              <a:t>21</a:t>
            </a:fld>
            <a:endParaRPr lang="en-US"/>
          </a:p>
        </p:txBody>
      </p:sp>
      <p:pic>
        <p:nvPicPr>
          <p:cNvPr id="15366" name="Picture 1028" descr="P:\Photos\elec-KNOCKOUT.jpg"/>
          <p:cNvPicPr>
            <a:picLocks noChangeAspect="1" noChangeArrowheads="1"/>
          </p:cNvPicPr>
          <p:nvPr/>
        </p:nvPicPr>
        <p:blipFill>
          <a:blip r:embed="rId3" cstate="print"/>
          <a:srcRect/>
          <a:stretch>
            <a:fillRect/>
          </a:stretch>
        </p:blipFill>
        <p:spPr bwMode="auto">
          <a:xfrm>
            <a:off x="5029200" y="1371600"/>
            <a:ext cx="3198813" cy="3962400"/>
          </a:xfrm>
          <a:prstGeom prst="rect">
            <a:avLst/>
          </a:prstGeom>
          <a:noFill/>
          <a:ln w="9525">
            <a:solidFill>
              <a:srgbClr val="000099"/>
            </a:solidFill>
            <a:miter lim="800000"/>
            <a:headEnd/>
            <a:tailEnd/>
          </a:ln>
        </p:spPr>
      </p:pic>
      <p:pic>
        <p:nvPicPr>
          <p:cNvPr id="15367" name="Picture 1029" descr="P:\Photos\elec-KNOCKOUT01.jpg"/>
          <p:cNvPicPr>
            <a:picLocks noChangeAspect="1" noChangeArrowheads="1"/>
          </p:cNvPicPr>
          <p:nvPr/>
        </p:nvPicPr>
        <p:blipFill>
          <a:blip r:embed="rId4" cstate="print"/>
          <a:srcRect/>
          <a:stretch>
            <a:fillRect/>
          </a:stretch>
        </p:blipFill>
        <p:spPr bwMode="auto">
          <a:xfrm>
            <a:off x="915988" y="1371600"/>
            <a:ext cx="3140075" cy="3962400"/>
          </a:xfrm>
          <a:prstGeom prst="rect">
            <a:avLst/>
          </a:prstGeom>
          <a:noFill/>
          <a:ln w="9525">
            <a:solidFill>
              <a:srgbClr val="000099"/>
            </a:solidFill>
            <a:miter lim="800000"/>
            <a:headEnd/>
            <a:tailEnd/>
          </a:ln>
        </p:spPr>
      </p:pic>
      <p:sp>
        <p:nvSpPr>
          <p:cNvPr id="15368" name="Line 1030"/>
          <p:cNvSpPr>
            <a:spLocks noChangeShapeType="1"/>
          </p:cNvSpPr>
          <p:nvPr/>
        </p:nvSpPr>
        <p:spPr bwMode="auto">
          <a:xfrm>
            <a:off x="838200" y="304800"/>
            <a:ext cx="0" cy="0"/>
          </a:xfrm>
          <a:prstGeom prst="line">
            <a:avLst/>
          </a:prstGeom>
          <a:noFill/>
          <a:ln w="9525">
            <a:solidFill>
              <a:schemeClr val="tx1"/>
            </a:solidFill>
            <a:round/>
            <a:headEnd/>
            <a:tailEnd/>
          </a:ln>
        </p:spPr>
        <p:txBody>
          <a:bodyPr wrap="none" anchor="ctr"/>
          <a:lstStyle/>
          <a:p>
            <a:endParaRPr lang="en-US"/>
          </a:p>
        </p:txBody>
      </p:sp>
      <p:sp>
        <p:nvSpPr>
          <p:cNvPr id="15369" name="Text Box 1031"/>
          <p:cNvSpPr txBox="1">
            <a:spLocks noChangeArrowheads="1"/>
          </p:cNvSpPr>
          <p:nvPr/>
        </p:nvSpPr>
        <p:spPr bwMode="auto">
          <a:xfrm>
            <a:off x="0" y="6248400"/>
            <a:ext cx="2971800" cy="366713"/>
          </a:xfrm>
          <a:prstGeom prst="rect">
            <a:avLst/>
          </a:prstGeom>
          <a:noFill/>
          <a:ln w="9525">
            <a:noFill/>
            <a:miter lim="800000"/>
            <a:headEnd/>
            <a:tailEnd/>
          </a:ln>
        </p:spPr>
        <p:txBody>
          <a:bodyPr>
            <a:spAutoFit/>
          </a:bodyPr>
          <a:lstStyle/>
          <a:p>
            <a:pPr>
              <a:spcBef>
                <a:spcPct val="50000"/>
              </a:spcBef>
            </a:pPr>
            <a:endParaRPr lang="en-US" sz="180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280746" y="838200"/>
            <a:ext cx="7772400" cy="1143000"/>
          </a:xfrm>
        </p:spPr>
        <p:txBody>
          <a:bodyPr/>
          <a:lstStyle/>
          <a:p>
            <a:r>
              <a:rPr lang="en-US" dirty="0"/>
              <a:t>Control – Close Openings</a:t>
            </a:r>
          </a:p>
        </p:txBody>
      </p:sp>
      <p:sp>
        <p:nvSpPr>
          <p:cNvPr id="16389" name="Rectangle 3"/>
          <p:cNvSpPr>
            <a:spLocks noGrp="1" noChangeArrowheads="1"/>
          </p:cNvSpPr>
          <p:nvPr>
            <p:ph idx="1"/>
          </p:nvPr>
        </p:nvSpPr>
        <p:spPr>
          <a:xfrm>
            <a:off x="685800" y="1828800"/>
            <a:ext cx="4419600" cy="4114800"/>
          </a:xfrm>
        </p:spPr>
        <p:txBody>
          <a:bodyPr/>
          <a:lstStyle/>
          <a:p>
            <a:pPr>
              <a:lnSpc>
                <a:spcPct val="90000"/>
              </a:lnSpc>
              <a:spcBef>
                <a:spcPct val="45000"/>
              </a:spcBef>
            </a:pPr>
            <a:r>
              <a:rPr lang="en-US" dirty="0"/>
              <a:t>Junction boxes, pull boxes and fittings must have approved covers</a:t>
            </a:r>
          </a:p>
          <a:p>
            <a:pPr>
              <a:lnSpc>
                <a:spcPct val="90000"/>
              </a:lnSpc>
              <a:spcBef>
                <a:spcPct val="45000"/>
              </a:spcBef>
            </a:pPr>
            <a:r>
              <a:rPr lang="en-US" dirty="0"/>
              <a:t>Unused openings in cabinets, boxes and fittings must be closed (no missing knockouts)</a:t>
            </a:r>
          </a:p>
          <a:p>
            <a:endParaRPr lang="en-US" dirty="0"/>
          </a:p>
        </p:txBody>
      </p:sp>
      <p:sp>
        <p:nvSpPr>
          <p:cNvPr id="16386" name="Footer Placeholder 4"/>
          <p:cNvSpPr>
            <a:spLocks noGrp="1"/>
          </p:cNvSpPr>
          <p:nvPr>
            <p:ph type="ftr" sz="quarter" idx="11"/>
          </p:nvPr>
        </p:nvSpPr>
        <p:spPr>
          <a:noFill/>
        </p:spPr>
        <p:txBody>
          <a:bodyPr/>
          <a:lstStyle/>
          <a:p>
            <a:r>
              <a:rPr lang="en-US"/>
              <a:t>OSHA Office of Training &amp; Education</a:t>
            </a:r>
          </a:p>
        </p:txBody>
      </p:sp>
      <p:sp>
        <p:nvSpPr>
          <p:cNvPr id="16387" name="Slide Number Placeholder 5"/>
          <p:cNvSpPr>
            <a:spLocks noGrp="1"/>
          </p:cNvSpPr>
          <p:nvPr>
            <p:ph type="sldNum" sz="quarter" idx="12"/>
          </p:nvPr>
        </p:nvSpPr>
        <p:spPr>
          <a:noFill/>
        </p:spPr>
        <p:txBody>
          <a:bodyPr/>
          <a:lstStyle/>
          <a:p>
            <a:fld id="{E309C837-9C21-4B71-BBB6-E98787D6794D}" type="slidenum">
              <a:rPr lang="en-US"/>
              <a:pPr/>
              <a:t>22</a:t>
            </a:fld>
            <a:endParaRPr lang="en-US"/>
          </a:p>
        </p:txBody>
      </p:sp>
      <p:pic>
        <p:nvPicPr>
          <p:cNvPr id="16390" name="Picture 4" descr="S:\Untitled-1 copy.tif"/>
          <p:cNvPicPr>
            <a:picLocks noChangeAspect="1" noChangeArrowheads="1"/>
          </p:cNvPicPr>
          <p:nvPr/>
        </p:nvPicPr>
        <p:blipFill>
          <a:blip r:embed="rId3" cstate="print"/>
          <a:srcRect/>
          <a:stretch>
            <a:fillRect/>
          </a:stretch>
        </p:blipFill>
        <p:spPr bwMode="auto">
          <a:xfrm>
            <a:off x="5813425" y="1600200"/>
            <a:ext cx="2955925" cy="3581400"/>
          </a:xfrm>
          <a:prstGeom prst="rect">
            <a:avLst/>
          </a:prstGeom>
          <a:noFill/>
          <a:ln w="9525">
            <a:noFill/>
            <a:miter lim="800000"/>
            <a:headEnd/>
            <a:tailEnd/>
          </a:ln>
        </p:spPr>
      </p:pic>
      <p:sp>
        <p:nvSpPr>
          <p:cNvPr id="16391" name="Rectangle 5"/>
          <p:cNvSpPr>
            <a:spLocks noChangeArrowheads="1"/>
          </p:cNvSpPr>
          <p:nvPr/>
        </p:nvSpPr>
        <p:spPr bwMode="auto">
          <a:xfrm>
            <a:off x="5181600" y="4876800"/>
            <a:ext cx="3976688" cy="822325"/>
          </a:xfrm>
          <a:prstGeom prst="rect">
            <a:avLst/>
          </a:prstGeom>
          <a:solidFill>
            <a:srgbClr val="FF6600"/>
          </a:solidFill>
          <a:ln w="9525">
            <a:noFill/>
            <a:miter lim="800000"/>
            <a:headEnd/>
            <a:tailEnd/>
          </a:ln>
        </p:spPr>
        <p:txBody>
          <a:bodyPr wrap="none">
            <a:spAutoFit/>
          </a:bodyPr>
          <a:lstStyle/>
          <a:p>
            <a:r>
              <a:rPr lang="en-US" b="1">
                <a:solidFill>
                  <a:schemeClr val="bg1"/>
                </a:solidFill>
                <a:latin typeface="Arial" charset="0"/>
              </a:rPr>
              <a:t>Photo shows violations </a:t>
            </a:r>
          </a:p>
          <a:p>
            <a:r>
              <a:rPr lang="en-US" b="1">
                <a:solidFill>
                  <a:schemeClr val="bg1"/>
                </a:solidFill>
                <a:latin typeface="Arial" charset="0"/>
              </a:rPr>
              <a:t>of these two requirements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1219200" y="800035"/>
            <a:ext cx="7924800" cy="1143000"/>
          </a:xfrm>
        </p:spPr>
        <p:txBody>
          <a:bodyPr/>
          <a:lstStyle/>
          <a:p>
            <a:r>
              <a:rPr lang="en-US" dirty="0"/>
              <a:t>Hazard - Overhead Power Lines</a:t>
            </a:r>
          </a:p>
        </p:txBody>
      </p:sp>
      <p:sp>
        <p:nvSpPr>
          <p:cNvPr id="17413" name="Rectangle 3"/>
          <p:cNvSpPr>
            <a:spLocks noGrp="1" noChangeArrowheads="1"/>
          </p:cNvSpPr>
          <p:nvPr>
            <p:ph idx="1"/>
          </p:nvPr>
        </p:nvSpPr>
        <p:spPr>
          <a:xfrm>
            <a:off x="304800" y="1941972"/>
            <a:ext cx="5257800" cy="3925427"/>
          </a:xfrm>
          <a:noFill/>
        </p:spPr>
        <p:txBody>
          <a:bodyPr lIns="92075" tIns="46038" rIns="92075" bIns="46038">
            <a:normAutofit fontScale="85000" lnSpcReduction="20000"/>
          </a:bodyPr>
          <a:lstStyle/>
          <a:p>
            <a:r>
              <a:rPr lang="en-US" sz="2400" b="1" dirty="0"/>
              <a:t>Usually not insulated</a:t>
            </a:r>
          </a:p>
          <a:p>
            <a:r>
              <a:rPr lang="en-US" sz="2400" b="1" dirty="0"/>
              <a:t>Examples of equipment that can contact power lines:</a:t>
            </a:r>
          </a:p>
          <a:p>
            <a:pPr lvl="1"/>
            <a:r>
              <a:rPr lang="en-US" sz="2400" b="1" dirty="0"/>
              <a:t> Crane </a:t>
            </a:r>
          </a:p>
          <a:p>
            <a:pPr lvl="1"/>
            <a:r>
              <a:rPr lang="en-US" sz="2400" b="1" dirty="0"/>
              <a:t> Ladder</a:t>
            </a:r>
          </a:p>
          <a:p>
            <a:pPr lvl="1"/>
            <a:r>
              <a:rPr lang="en-US" sz="2400" b="1" dirty="0"/>
              <a:t> Scaffold</a:t>
            </a:r>
          </a:p>
          <a:p>
            <a:pPr lvl="1"/>
            <a:r>
              <a:rPr lang="en-US" sz="2400" b="1" dirty="0"/>
              <a:t> Backhoe</a:t>
            </a:r>
          </a:p>
          <a:p>
            <a:pPr lvl="1"/>
            <a:r>
              <a:rPr lang="en-US" sz="2400" b="1" dirty="0"/>
              <a:t> Scissors lift</a:t>
            </a:r>
          </a:p>
          <a:p>
            <a:pPr lvl="1"/>
            <a:r>
              <a:rPr lang="en-US" sz="2400" b="1" dirty="0"/>
              <a:t> Raised dump truck bed</a:t>
            </a:r>
          </a:p>
          <a:p>
            <a:pPr lvl="1"/>
            <a:r>
              <a:rPr lang="en-US" sz="2400" b="1" dirty="0"/>
              <a:t> Aluminum paint roller</a:t>
            </a:r>
          </a:p>
        </p:txBody>
      </p:sp>
      <p:sp>
        <p:nvSpPr>
          <p:cNvPr id="17410" name="Footer Placeholder 4"/>
          <p:cNvSpPr>
            <a:spLocks noGrp="1"/>
          </p:cNvSpPr>
          <p:nvPr>
            <p:ph type="ftr" sz="quarter" idx="11"/>
          </p:nvPr>
        </p:nvSpPr>
        <p:spPr>
          <a:noFill/>
        </p:spPr>
        <p:txBody>
          <a:bodyPr/>
          <a:lstStyle/>
          <a:p>
            <a:r>
              <a:rPr lang="en-US"/>
              <a:t>OSHA Office of Training &amp; Education</a:t>
            </a:r>
          </a:p>
        </p:txBody>
      </p:sp>
      <p:sp>
        <p:nvSpPr>
          <p:cNvPr id="17411" name="Slide Number Placeholder 5"/>
          <p:cNvSpPr>
            <a:spLocks noGrp="1"/>
          </p:cNvSpPr>
          <p:nvPr>
            <p:ph type="sldNum" sz="quarter" idx="12"/>
          </p:nvPr>
        </p:nvSpPr>
        <p:spPr>
          <a:noFill/>
        </p:spPr>
        <p:txBody>
          <a:bodyPr/>
          <a:lstStyle/>
          <a:p>
            <a:fld id="{3122CA9A-4D67-4CE1-95EB-543A3FAEBC38}" type="slidenum">
              <a:rPr lang="en-US"/>
              <a:pPr/>
              <a:t>23</a:t>
            </a:fld>
            <a:endParaRPr lang="en-US"/>
          </a:p>
        </p:txBody>
      </p:sp>
      <p:pic>
        <p:nvPicPr>
          <p:cNvPr id="17414" name="Picture 4"/>
          <p:cNvPicPr>
            <a:picLocks noChangeAspect="1" noChangeArrowheads="1"/>
          </p:cNvPicPr>
          <p:nvPr/>
        </p:nvPicPr>
        <p:blipFill>
          <a:blip r:embed="rId3" cstate="print"/>
          <a:srcRect l="67999" t="30000" r="14999" b="20667"/>
          <a:stretch>
            <a:fillRect/>
          </a:stretch>
        </p:blipFill>
        <p:spPr bwMode="auto">
          <a:xfrm>
            <a:off x="5715000" y="1676400"/>
            <a:ext cx="2717800" cy="4419600"/>
          </a:xfrm>
          <a:prstGeom prst="rect">
            <a:avLst/>
          </a:prstGeom>
          <a:noFill/>
          <a:ln w="9525">
            <a:noFill/>
            <a:miter lim="800000"/>
            <a:headEnd type="none" w="sm" len="sm"/>
            <a:tailEnd type="none" w="sm" len="sm"/>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248302" y="841776"/>
            <a:ext cx="8001000" cy="1143000"/>
          </a:xfrm>
        </p:spPr>
        <p:txBody>
          <a:bodyPr/>
          <a:lstStyle/>
          <a:p>
            <a:r>
              <a:rPr lang="en-US" dirty="0"/>
              <a:t>Control - Overhead Power Lines</a:t>
            </a:r>
          </a:p>
        </p:txBody>
      </p:sp>
      <p:sp>
        <p:nvSpPr>
          <p:cNvPr id="18437" name="Rectangle 3"/>
          <p:cNvSpPr>
            <a:spLocks noGrp="1" noChangeArrowheads="1"/>
          </p:cNvSpPr>
          <p:nvPr>
            <p:ph type="body" sz="half" idx="1"/>
          </p:nvPr>
        </p:nvSpPr>
        <p:spPr>
          <a:xfrm>
            <a:off x="381000" y="1676400"/>
            <a:ext cx="4343400" cy="4114800"/>
          </a:xfrm>
        </p:spPr>
        <p:txBody>
          <a:bodyPr/>
          <a:lstStyle/>
          <a:p>
            <a:r>
              <a:rPr lang="en-US" sz="2400" b="1" dirty="0"/>
              <a:t>Stay at least 10 feet away</a:t>
            </a:r>
          </a:p>
          <a:p>
            <a:r>
              <a:rPr lang="en-US" sz="2400" b="1" dirty="0"/>
              <a:t>Post warning signs</a:t>
            </a:r>
          </a:p>
          <a:p>
            <a:r>
              <a:rPr lang="en-US" sz="2400" b="1" dirty="0"/>
              <a:t>Assume that lines are energized</a:t>
            </a:r>
          </a:p>
          <a:p>
            <a:r>
              <a:rPr lang="en-US" sz="2400" b="1" dirty="0"/>
              <a:t>Use wood or fiberglass ladders, not metal</a:t>
            </a:r>
          </a:p>
          <a:p>
            <a:r>
              <a:rPr lang="en-US" sz="2400" b="1" dirty="0"/>
              <a:t>Power line workers need     special training &amp; PPE</a:t>
            </a:r>
          </a:p>
          <a:p>
            <a:endParaRPr lang="en-US" sz="2400" dirty="0"/>
          </a:p>
          <a:p>
            <a:pPr>
              <a:buFontTx/>
              <a:buNone/>
            </a:pPr>
            <a:endParaRPr lang="en-US" sz="2400" dirty="0"/>
          </a:p>
        </p:txBody>
      </p:sp>
      <p:pic>
        <p:nvPicPr>
          <p:cNvPr id="18438" name="Picture 5" descr="C:\TMP\powerlines.jpg"/>
          <p:cNvPicPr>
            <a:picLocks noGrp="1" noChangeAspect="1" noChangeArrowheads="1"/>
          </p:cNvPicPr>
          <p:nvPr>
            <p:ph type="chart" sz="half" idx="2"/>
          </p:nvPr>
        </p:nvPicPr>
        <p:blipFill>
          <a:blip r:embed="rId3" cstate="print"/>
          <a:srcRect/>
          <a:stretch>
            <a:fillRect/>
          </a:stretch>
        </p:blipFill>
        <p:spPr>
          <a:xfrm>
            <a:off x="4876800" y="1600200"/>
            <a:ext cx="3354388" cy="4114800"/>
          </a:xfrm>
          <a:noFill/>
        </p:spPr>
      </p:pic>
      <p:sp>
        <p:nvSpPr>
          <p:cNvPr id="18434" name="Footer Placeholder 5"/>
          <p:cNvSpPr>
            <a:spLocks noGrp="1"/>
          </p:cNvSpPr>
          <p:nvPr>
            <p:ph type="ftr" sz="quarter" idx="11"/>
          </p:nvPr>
        </p:nvSpPr>
        <p:spPr>
          <a:noFill/>
        </p:spPr>
        <p:txBody>
          <a:bodyPr/>
          <a:lstStyle/>
          <a:p>
            <a:r>
              <a:rPr lang="en-US"/>
              <a:t>OSHA Office of Training &amp; Education</a:t>
            </a:r>
          </a:p>
        </p:txBody>
      </p:sp>
      <p:sp>
        <p:nvSpPr>
          <p:cNvPr id="18435" name="Slide Number Placeholder 6"/>
          <p:cNvSpPr>
            <a:spLocks noGrp="1"/>
          </p:cNvSpPr>
          <p:nvPr>
            <p:ph type="sldNum" sz="quarter" idx="12"/>
          </p:nvPr>
        </p:nvSpPr>
        <p:spPr>
          <a:noFill/>
        </p:spPr>
        <p:txBody>
          <a:bodyPr/>
          <a:lstStyle/>
          <a:p>
            <a:fld id="{54D7998F-4750-41F2-80DE-E72DDBD16D25}"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283471" y="796651"/>
            <a:ext cx="7772400" cy="1143000"/>
          </a:xfrm>
        </p:spPr>
        <p:txBody>
          <a:bodyPr/>
          <a:lstStyle/>
          <a:p>
            <a:r>
              <a:rPr lang="en-US" dirty="0"/>
              <a:t>Hazard - Inadequate Wiring</a:t>
            </a:r>
          </a:p>
        </p:txBody>
      </p:sp>
      <p:sp>
        <p:nvSpPr>
          <p:cNvPr id="19461" name="Rectangle 3"/>
          <p:cNvSpPr>
            <a:spLocks noGrp="1" noChangeArrowheads="1"/>
          </p:cNvSpPr>
          <p:nvPr>
            <p:ph idx="1"/>
          </p:nvPr>
        </p:nvSpPr>
        <p:spPr>
          <a:xfrm>
            <a:off x="228600" y="1941972"/>
            <a:ext cx="5562600" cy="4230227"/>
          </a:xfrm>
        </p:spPr>
        <p:txBody>
          <a:bodyPr>
            <a:normAutofit fontScale="92500"/>
          </a:bodyPr>
          <a:lstStyle/>
          <a:p>
            <a:r>
              <a:rPr lang="en-US" sz="2300" b="1" dirty="0"/>
              <a:t>Hazard </a:t>
            </a:r>
            <a:r>
              <a:rPr lang="en-US" sz="2300" dirty="0"/>
              <a:t>- wire too small for the  current </a:t>
            </a:r>
          </a:p>
          <a:p>
            <a:r>
              <a:rPr lang="en-US" sz="2300" b="1" dirty="0"/>
              <a:t>Example</a:t>
            </a:r>
            <a:r>
              <a:rPr lang="en-US" sz="2300" dirty="0"/>
              <a:t> - portable tool with an extension cord that has a wire too small for the tool</a:t>
            </a:r>
          </a:p>
          <a:p>
            <a:pPr lvl="1"/>
            <a:r>
              <a:rPr lang="en-US" sz="2200" dirty="0"/>
              <a:t>The tool will draw more current than the cord can handle, causing overheating and a possible fire without tripping the circuit breaker</a:t>
            </a:r>
          </a:p>
          <a:p>
            <a:pPr lvl="1"/>
            <a:r>
              <a:rPr lang="en-US" sz="2200" dirty="0"/>
              <a:t>The circuit breaker could be the right size for the circuit but not for the smaller-wire extension cord</a:t>
            </a:r>
          </a:p>
        </p:txBody>
      </p:sp>
      <p:sp>
        <p:nvSpPr>
          <p:cNvPr id="19458" name="Footer Placeholder 4"/>
          <p:cNvSpPr>
            <a:spLocks noGrp="1"/>
          </p:cNvSpPr>
          <p:nvPr>
            <p:ph type="ftr" sz="quarter" idx="11"/>
          </p:nvPr>
        </p:nvSpPr>
        <p:spPr>
          <a:noFill/>
        </p:spPr>
        <p:txBody>
          <a:bodyPr/>
          <a:lstStyle/>
          <a:p>
            <a:r>
              <a:rPr lang="en-US"/>
              <a:t>OSHA Office of Training &amp; Education</a:t>
            </a:r>
          </a:p>
        </p:txBody>
      </p:sp>
      <p:sp>
        <p:nvSpPr>
          <p:cNvPr id="19459" name="Slide Number Placeholder 5"/>
          <p:cNvSpPr>
            <a:spLocks noGrp="1"/>
          </p:cNvSpPr>
          <p:nvPr>
            <p:ph type="sldNum" sz="quarter" idx="12"/>
          </p:nvPr>
        </p:nvSpPr>
        <p:spPr>
          <a:noFill/>
        </p:spPr>
        <p:txBody>
          <a:bodyPr/>
          <a:lstStyle/>
          <a:p>
            <a:fld id="{A75C4787-2923-4328-B4E9-BDC0BB9F524E}" type="slidenum">
              <a:rPr lang="en-US"/>
              <a:pPr/>
              <a:t>25</a:t>
            </a:fld>
            <a:endParaRPr lang="en-US"/>
          </a:p>
        </p:txBody>
      </p:sp>
      <p:grpSp>
        <p:nvGrpSpPr>
          <p:cNvPr id="19462" name="Group 4"/>
          <p:cNvGrpSpPr>
            <a:grpSpLocks/>
          </p:cNvGrpSpPr>
          <p:nvPr/>
        </p:nvGrpSpPr>
        <p:grpSpPr bwMode="auto">
          <a:xfrm>
            <a:off x="5791200" y="1800225"/>
            <a:ext cx="3124200" cy="2865438"/>
            <a:chOff x="3600" y="1086"/>
            <a:chExt cx="1968" cy="1805"/>
          </a:xfrm>
        </p:grpSpPr>
        <p:pic>
          <p:nvPicPr>
            <p:cNvPr id="19464" name="Picture 5" descr="A:\awg.jpg"/>
            <p:cNvPicPr>
              <a:picLocks noChangeAspect="1" noChangeArrowheads="1"/>
            </p:cNvPicPr>
            <p:nvPr/>
          </p:nvPicPr>
          <p:blipFill>
            <a:blip r:embed="rId3" cstate="print"/>
            <a:srcRect/>
            <a:stretch>
              <a:fillRect/>
            </a:stretch>
          </p:blipFill>
          <p:spPr bwMode="auto">
            <a:xfrm>
              <a:off x="3600" y="1086"/>
              <a:ext cx="1811" cy="1779"/>
            </a:xfrm>
            <a:prstGeom prst="rect">
              <a:avLst/>
            </a:prstGeom>
            <a:noFill/>
            <a:ln w="9525">
              <a:noFill/>
              <a:miter lim="800000"/>
              <a:headEnd/>
              <a:tailEnd/>
            </a:ln>
          </p:spPr>
        </p:pic>
        <p:sp>
          <p:nvSpPr>
            <p:cNvPr id="19465" name="Text Box 6"/>
            <p:cNvSpPr txBox="1">
              <a:spLocks noChangeArrowheads="1"/>
            </p:cNvSpPr>
            <p:nvPr/>
          </p:nvSpPr>
          <p:spPr bwMode="auto">
            <a:xfrm>
              <a:off x="4176" y="2238"/>
              <a:ext cx="1104" cy="173"/>
            </a:xfrm>
            <a:prstGeom prst="rect">
              <a:avLst/>
            </a:prstGeom>
            <a:noFill/>
            <a:ln w="9525">
              <a:noFill/>
              <a:miter lim="800000"/>
              <a:headEnd type="none" w="sm" len="sm"/>
              <a:tailEnd type="none" w="sm" len="sm"/>
            </a:ln>
          </p:spPr>
          <p:txBody>
            <a:bodyPr>
              <a:spAutoFit/>
            </a:bodyPr>
            <a:lstStyle/>
            <a:p>
              <a:pPr>
                <a:spcBef>
                  <a:spcPct val="50000"/>
                </a:spcBef>
              </a:pPr>
              <a:r>
                <a:rPr lang="en-US" sz="1200">
                  <a:latin typeface="Arial" charset="0"/>
                </a:rPr>
                <a:t>Wire Gauge</a:t>
              </a:r>
            </a:p>
          </p:txBody>
        </p:sp>
        <p:sp>
          <p:nvSpPr>
            <p:cNvPr id="19466" name="Text Box 7"/>
            <p:cNvSpPr txBox="1">
              <a:spLocks noChangeArrowheads="1"/>
            </p:cNvSpPr>
            <p:nvPr/>
          </p:nvSpPr>
          <p:spPr bwMode="auto">
            <a:xfrm>
              <a:off x="5040" y="2718"/>
              <a:ext cx="528" cy="173"/>
            </a:xfrm>
            <a:prstGeom prst="rect">
              <a:avLst/>
            </a:prstGeom>
            <a:noFill/>
            <a:ln w="9525">
              <a:noFill/>
              <a:miter lim="800000"/>
              <a:headEnd type="none" w="sm" len="sm"/>
              <a:tailEnd type="none" w="sm" len="sm"/>
            </a:ln>
          </p:spPr>
          <p:txBody>
            <a:bodyPr>
              <a:spAutoFit/>
            </a:bodyPr>
            <a:lstStyle/>
            <a:p>
              <a:pPr>
                <a:spcBef>
                  <a:spcPct val="50000"/>
                </a:spcBef>
              </a:pPr>
              <a:r>
                <a:rPr lang="en-US" sz="1200">
                  <a:latin typeface="Arial" charset="0"/>
                </a:rPr>
                <a:t>WIRE</a:t>
              </a:r>
            </a:p>
          </p:txBody>
        </p:sp>
        <p:sp>
          <p:nvSpPr>
            <p:cNvPr id="19467" name="Line 8"/>
            <p:cNvSpPr>
              <a:spLocks noChangeShapeType="1"/>
            </p:cNvSpPr>
            <p:nvPr/>
          </p:nvSpPr>
          <p:spPr bwMode="auto">
            <a:xfrm flipH="1" flipV="1">
              <a:off x="5040" y="2574"/>
              <a:ext cx="96" cy="144"/>
            </a:xfrm>
            <a:prstGeom prst="line">
              <a:avLst/>
            </a:prstGeom>
            <a:noFill/>
            <a:ln w="25400">
              <a:solidFill>
                <a:schemeClr val="tx1"/>
              </a:solidFill>
              <a:round/>
              <a:headEnd type="none" w="sm" len="sm"/>
              <a:tailEnd type="triangle" w="sm" len="sm"/>
            </a:ln>
          </p:spPr>
          <p:txBody>
            <a:bodyPr/>
            <a:lstStyle/>
            <a:p>
              <a:endParaRPr lang="en-US"/>
            </a:p>
          </p:txBody>
        </p:sp>
      </p:grpSp>
      <p:sp>
        <p:nvSpPr>
          <p:cNvPr id="19463" name="Text Box 9"/>
          <p:cNvSpPr txBox="1">
            <a:spLocks noChangeArrowheads="1"/>
          </p:cNvSpPr>
          <p:nvPr/>
        </p:nvSpPr>
        <p:spPr bwMode="auto">
          <a:xfrm>
            <a:off x="5791200" y="4724400"/>
            <a:ext cx="3048000" cy="1247775"/>
          </a:xfrm>
          <a:prstGeom prst="rect">
            <a:avLst/>
          </a:prstGeom>
          <a:solidFill>
            <a:schemeClr val="tx2"/>
          </a:solidFill>
          <a:ln w="9525">
            <a:noFill/>
            <a:miter lim="800000"/>
            <a:headEnd type="none" w="sm" len="sm"/>
            <a:tailEnd type="none" w="sm" len="sm"/>
          </a:ln>
        </p:spPr>
        <p:txBody>
          <a:bodyPr>
            <a:spAutoFit/>
          </a:bodyPr>
          <a:lstStyle/>
          <a:p>
            <a:pPr>
              <a:spcBef>
                <a:spcPct val="50000"/>
              </a:spcBef>
            </a:pPr>
            <a:r>
              <a:rPr lang="en-US" sz="1900" i="1">
                <a:solidFill>
                  <a:srgbClr val="FFFFFF"/>
                </a:solidFill>
                <a:latin typeface="Arial" charset="0"/>
              </a:rPr>
              <a:t>Wire gauge measures wires ranging in size from number 36 to 0 American wire gauge (AWG)</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283471" y="835204"/>
            <a:ext cx="7772400" cy="1143000"/>
          </a:xfrm>
        </p:spPr>
        <p:txBody>
          <a:bodyPr/>
          <a:lstStyle/>
          <a:p>
            <a:r>
              <a:rPr lang="en-US" dirty="0"/>
              <a:t>Control – Use the Correct Wire</a:t>
            </a:r>
          </a:p>
        </p:txBody>
      </p:sp>
      <p:sp>
        <p:nvSpPr>
          <p:cNvPr id="20485" name="Rectangle 3"/>
          <p:cNvSpPr>
            <a:spLocks noGrp="1" noChangeArrowheads="1"/>
          </p:cNvSpPr>
          <p:nvPr>
            <p:ph idx="1"/>
          </p:nvPr>
        </p:nvSpPr>
        <p:spPr>
          <a:xfrm>
            <a:off x="381000" y="1978204"/>
            <a:ext cx="8763000" cy="1450795"/>
          </a:xfrm>
        </p:spPr>
        <p:txBody>
          <a:bodyPr>
            <a:normAutofit fontScale="70000" lnSpcReduction="20000"/>
          </a:bodyPr>
          <a:lstStyle/>
          <a:p>
            <a:r>
              <a:rPr lang="en-US" sz="2600" b="1" dirty="0"/>
              <a:t>Wire used depends on operation, building materials, electrical load, and environmental factors</a:t>
            </a:r>
          </a:p>
          <a:p>
            <a:r>
              <a:rPr lang="en-US" sz="2600" b="1" dirty="0"/>
              <a:t>Use fixed cords rather than flexible cords</a:t>
            </a:r>
          </a:p>
          <a:p>
            <a:r>
              <a:rPr lang="en-US" sz="2600" b="1" dirty="0"/>
              <a:t>Use the correct extension cord</a:t>
            </a:r>
          </a:p>
        </p:txBody>
      </p:sp>
      <p:sp>
        <p:nvSpPr>
          <p:cNvPr id="20482" name="Footer Placeholder 4"/>
          <p:cNvSpPr>
            <a:spLocks noGrp="1"/>
          </p:cNvSpPr>
          <p:nvPr>
            <p:ph type="ftr" sz="quarter" idx="11"/>
          </p:nvPr>
        </p:nvSpPr>
        <p:spPr>
          <a:noFill/>
        </p:spPr>
        <p:txBody>
          <a:bodyPr/>
          <a:lstStyle/>
          <a:p>
            <a:r>
              <a:rPr lang="en-US"/>
              <a:t>OSHA Office of Training &amp; Education</a:t>
            </a:r>
          </a:p>
        </p:txBody>
      </p:sp>
      <p:sp>
        <p:nvSpPr>
          <p:cNvPr id="20483" name="Slide Number Placeholder 5"/>
          <p:cNvSpPr>
            <a:spLocks noGrp="1"/>
          </p:cNvSpPr>
          <p:nvPr>
            <p:ph type="sldNum" sz="quarter" idx="12"/>
          </p:nvPr>
        </p:nvSpPr>
        <p:spPr>
          <a:noFill/>
        </p:spPr>
        <p:txBody>
          <a:bodyPr/>
          <a:lstStyle/>
          <a:p>
            <a:fld id="{B937EC9A-AE16-4D8C-AB10-BBF4D5245D03}" type="slidenum">
              <a:rPr lang="en-US"/>
              <a:pPr/>
              <a:t>26</a:t>
            </a:fld>
            <a:endParaRPr lang="en-US"/>
          </a:p>
        </p:txBody>
      </p:sp>
      <p:pic>
        <p:nvPicPr>
          <p:cNvPr id="20486" name="Picture 4" descr="P:\Reading\perm wiring01.jpg"/>
          <p:cNvPicPr>
            <a:picLocks noChangeAspect="1" noChangeArrowheads="1"/>
          </p:cNvPicPr>
          <p:nvPr/>
        </p:nvPicPr>
        <p:blipFill>
          <a:blip r:embed="rId3" cstate="print"/>
          <a:srcRect t="13736" b="17580"/>
          <a:stretch>
            <a:fillRect/>
          </a:stretch>
        </p:blipFill>
        <p:spPr bwMode="auto">
          <a:xfrm>
            <a:off x="1828800" y="3581400"/>
            <a:ext cx="5410200" cy="1981200"/>
          </a:xfrm>
          <a:prstGeom prst="rect">
            <a:avLst/>
          </a:prstGeom>
          <a:noFill/>
          <a:ln w="9525">
            <a:solidFill>
              <a:schemeClr val="tx1"/>
            </a:solidFill>
            <a:miter lim="800000"/>
            <a:headEnd/>
            <a:tailEnd/>
          </a:ln>
        </p:spPr>
      </p:pic>
      <p:sp>
        <p:nvSpPr>
          <p:cNvPr id="20487" name="Rectangle 5"/>
          <p:cNvSpPr>
            <a:spLocks noChangeArrowheads="1"/>
          </p:cNvSpPr>
          <p:nvPr/>
        </p:nvSpPr>
        <p:spPr bwMode="auto">
          <a:xfrm>
            <a:off x="228600" y="5562600"/>
            <a:ext cx="8915400" cy="384175"/>
          </a:xfrm>
          <a:prstGeom prst="rect">
            <a:avLst/>
          </a:prstGeom>
          <a:solidFill>
            <a:schemeClr val="bg1"/>
          </a:solidFill>
          <a:ln w="9525">
            <a:noFill/>
            <a:miter lim="800000"/>
            <a:headEnd/>
            <a:tailEnd/>
          </a:ln>
        </p:spPr>
        <p:txBody>
          <a:bodyPr>
            <a:spAutoFit/>
          </a:bodyPr>
          <a:lstStyle/>
          <a:p>
            <a:pPr>
              <a:lnSpc>
                <a:spcPct val="80000"/>
              </a:lnSpc>
            </a:pPr>
            <a:r>
              <a:rPr lang="en-US" b="1">
                <a:latin typeface="Arial" charset="0"/>
              </a:rPr>
              <a:t>Must be 3-wire type and designed for hard or extra-hard use</a:t>
            </a:r>
          </a:p>
        </p:txBody>
      </p:sp>
      <p:sp>
        <p:nvSpPr>
          <p:cNvPr id="133126" name="Rectangle 6"/>
          <p:cNvSpPr>
            <a:spLocks noChangeArrowheads="1"/>
          </p:cNvSpPr>
          <p:nvPr/>
        </p:nvSpPr>
        <p:spPr bwMode="auto">
          <a:xfrm>
            <a:off x="4038600" y="4114800"/>
            <a:ext cx="1524000" cy="990600"/>
          </a:xfrm>
          <a:prstGeom prst="rect">
            <a:avLst/>
          </a:prstGeom>
          <a:noFill/>
          <a:ln w="76200">
            <a:solidFill>
              <a:srgbClr val="000099"/>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3126"/>
                                        </p:tgtEl>
                                        <p:attrNameLst>
                                          <p:attrName>style.visibility</p:attrName>
                                        </p:attrNameLst>
                                      </p:cBhvr>
                                      <p:to>
                                        <p:strVal val="visible"/>
                                      </p:to>
                                    </p:set>
                                    <p:anim calcmode="lin" valueType="num">
                                      <p:cBhvr>
                                        <p:cTn id="7" dur="500" fill="hold"/>
                                        <p:tgtEl>
                                          <p:spTgt spid="133126"/>
                                        </p:tgtEl>
                                        <p:attrNameLst>
                                          <p:attrName>ppt_w</p:attrName>
                                        </p:attrNameLst>
                                      </p:cBhvr>
                                      <p:tavLst>
                                        <p:tav tm="0">
                                          <p:val>
                                            <p:strVal val="4*#ppt_w"/>
                                          </p:val>
                                        </p:tav>
                                        <p:tav tm="100000">
                                          <p:val>
                                            <p:strVal val="#ppt_w"/>
                                          </p:val>
                                        </p:tav>
                                      </p:tavLst>
                                    </p:anim>
                                    <p:anim calcmode="lin" valueType="num">
                                      <p:cBhvr>
                                        <p:cTn id="8" dur="500" fill="hold"/>
                                        <p:tgtEl>
                                          <p:spTgt spid="1331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050"/>
          <p:cNvSpPr>
            <a:spLocks noGrp="1" noChangeArrowheads="1"/>
          </p:cNvSpPr>
          <p:nvPr>
            <p:ph type="title"/>
          </p:nvPr>
        </p:nvSpPr>
        <p:spPr>
          <a:xfrm>
            <a:off x="1283471" y="769151"/>
            <a:ext cx="8915400" cy="1066800"/>
          </a:xfrm>
        </p:spPr>
        <p:txBody>
          <a:bodyPr/>
          <a:lstStyle/>
          <a:p>
            <a:r>
              <a:rPr lang="en-US" dirty="0"/>
              <a:t>Hazard – Defective Cords &amp; Wires</a:t>
            </a:r>
          </a:p>
        </p:txBody>
      </p:sp>
      <p:sp>
        <p:nvSpPr>
          <p:cNvPr id="21509" name="Rectangle 2051"/>
          <p:cNvSpPr>
            <a:spLocks noGrp="1" noChangeArrowheads="1"/>
          </p:cNvSpPr>
          <p:nvPr>
            <p:ph type="body" sz="half" idx="1"/>
          </p:nvPr>
        </p:nvSpPr>
        <p:spPr>
          <a:xfrm>
            <a:off x="762000" y="1600200"/>
            <a:ext cx="3429000" cy="4114800"/>
          </a:xfrm>
        </p:spPr>
        <p:txBody>
          <a:bodyPr/>
          <a:lstStyle/>
          <a:p>
            <a:r>
              <a:rPr lang="en-US" b="1"/>
              <a:t>Plastic or rubber covering is missing</a:t>
            </a:r>
          </a:p>
          <a:p>
            <a:endParaRPr lang="en-US" b="1"/>
          </a:p>
          <a:p>
            <a:r>
              <a:rPr lang="en-US" b="1"/>
              <a:t>Damaged extension cords &amp; tools</a:t>
            </a:r>
          </a:p>
          <a:p>
            <a:endParaRPr lang="en-US" b="1"/>
          </a:p>
        </p:txBody>
      </p:sp>
      <p:pic>
        <p:nvPicPr>
          <p:cNvPr id="21510" name="Picture 2058" descr="D:\Construction\CONST PART I\Electrical\elecfilter\Slide46.JPG"/>
          <p:cNvPicPr>
            <a:picLocks noGrp="1" noChangeAspect="1" noChangeArrowheads="1"/>
          </p:cNvPicPr>
          <p:nvPr>
            <p:ph type="chart" sz="half" idx="2"/>
          </p:nvPr>
        </p:nvPicPr>
        <p:blipFill>
          <a:blip r:embed="rId3" cstate="print"/>
          <a:srcRect/>
          <a:stretch>
            <a:fillRect/>
          </a:stretch>
        </p:blipFill>
        <p:spPr>
          <a:xfrm>
            <a:off x="5105400" y="1524000"/>
            <a:ext cx="3200400" cy="2209800"/>
          </a:xfrm>
          <a:noFill/>
        </p:spPr>
      </p:pic>
      <p:sp>
        <p:nvSpPr>
          <p:cNvPr id="21506" name="Footer Placeholder 5"/>
          <p:cNvSpPr>
            <a:spLocks noGrp="1"/>
          </p:cNvSpPr>
          <p:nvPr>
            <p:ph type="ftr" sz="quarter" idx="11"/>
          </p:nvPr>
        </p:nvSpPr>
        <p:spPr>
          <a:noFill/>
        </p:spPr>
        <p:txBody>
          <a:bodyPr/>
          <a:lstStyle/>
          <a:p>
            <a:r>
              <a:rPr lang="en-US"/>
              <a:t>OSHA Office of Training &amp; Education</a:t>
            </a:r>
          </a:p>
        </p:txBody>
      </p:sp>
      <p:sp>
        <p:nvSpPr>
          <p:cNvPr id="21507" name="Slide Number Placeholder 6"/>
          <p:cNvSpPr>
            <a:spLocks noGrp="1"/>
          </p:cNvSpPr>
          <p:nvPr>
            <p:ph type="sldNum" sz="quarter" idx="12"/>
          </p:nvPr>
        </p:nvSpPr>
        <p:spPr>
          <a:noFill/>
        </p:spPr>
        <p:txBody>
          <a:bodyPr/>
          <a:lstStyle/>
          <a:p>
            <a:fld id="{D1352925-BA27-4007-9EAB-D654AB0470BB}" type="slidenum">
              <a:rPr lang="en-US"/>
              <a:pPr/>
              <a:t>27</a:t>
            </a:fld>
            <a:endParaRPr lang="en-US"/>
          </a:p>
        </p:txBody>
      </p:sp>
      <p:pic>
        <p:nvPicPr>
          <p:cNvPr id="21511" name="Picture 2059" descr="D:\Construction\CONST PART I\Electrical\elecfilter\Slide44.JPG"/>
          <p:cNvPicPr>
            <a:picLocks noChangeAspect="1" noChangeArrowheads="1"/>
          </p:cNvPicPr>
          <p:nvPr/>
        </p:nvPicPr>
        <p:blipFill>
          <a:blip r:embed="rId4" cstate="print"/>
          <a:srcRect/>
          <a:stretch>
            <a:fillRect/>
          </a:stretch>
        </p:blipFill>
        <p:spPr bwMode="auto">
          <a:xfrm>
            <a:off x="5105400" y="4114800"/>
            <a:ext cx="3048000" cy="1828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318640" y="798973"/>
            <a:ext cx="9144000" cy="1143000"/>
          </a:xfrm>
        </p:spPr>
        <p:txBody>
          <a:bodyPr/>
          <a:lstStyle/>
          <a:p>
            <a:r>
              <a:rPr lang="en-US" dirty="0"/>
              <a:t>Hazard – Damaged Cords</a:t>
            </a:r>
          </a:p>
        </p:txBody>
      </p:sp>
      <p:sp>
        <p:nvSpPr>
          <p:cNvPr id="22533" name="Rectangle 3"/>
          <p:cNvSpPr>
            <a:spLocks noGrp="1" noChangeArrowheads="1"/>
          </p:cNvSpPr>
          <p:nvPr>
            <p:ph type="body" sz="half" idx="1"/>
          </p:nvPr>
        </p:nvSpPr>
        <p:spPr>
          <a:xfrm>
            <a:off x="457200" y="1524000"/>
            <a:ext cx="4953000" cy="4114800"/>
          </a:xfrm>
        </p:spPr>
        <p:txBody>
          <a:bodyPr>
            <a:normAutofit fontScale="92500" lnSpcReduction="20000"/>
          </a:bodyPr>
          <a:lstStyle/>
          <a:p>
            <a:r>
              <a:rPr lang="en-US" sz="2600" b="1"/>
              <a:t>Cords can be damaged by:</a:t>
            </a:r>
          </a:p>
          <a:p>
            <a:pPr lvl="1"/>
            <a:r>
              <a:rPr lang="en-US" sz="2600" b="1"/>
              <a:t>Aging</a:t>
            </a:r>
          </a:p>
          <a:p>
            <a:pPr lvl="1"/>
            <a:r>
              <a:rPr lang="en-US" sz="2600" b="1"/>
              <a:t>Door or window edges</a:t>
            </a:r>
          </a:p>
          <a:p>
            <a:pPr lvl="1"/>
            <a:r>
              <a:rPr lang="en-US" sz="2600" b="1"/>
              <a:t>Staples or fastenings</a:t>
            </a:r>
          </a:p>
          <a:p>
            <a:pPr lvl="1"/>
            <a:r>
              <a:rPr lang="en-US" sz="2600" b="1"/>
              <a:t>Abrasion from adjacent materials</a:t>
            </a:r>
          </a:p>
          <a:p>
            <a:pPr lvl="1"/>
            <a:r>
              <a:rPr lang="en-US" sz="2600" b="1"/>
              <a:t>Activity in the area</a:t>
            </a:r>
          </a:p>
          <a:p>
            <a:r>
              <a:rPr lang="en-US" sz="2600" b="1"/>
              <a:t>Improper use can cause shocks, burns or fire</a:t>
            </a:r>
          </a:p>
          <a:p>
            <a:endParaRPr lang="en-US" sz="2600" b="1"/>
          </a:p>
        </p:txBody>
      </p:sp>
      <p:pic>
        <p:nvPicPr>
          <p:cNvPr id="22534" name="Picture 5" descr="P:\Photos\elec-KNOCKOUT21.jpg"/>
          <p:cNvPicPr>
            <a:picLocks noGrp="1" noChangeAspect="1" noChangeArrowheads="1"/>
          </p:cNvPicPr>
          <p:nvPr>
            <p:ph type="chart" sz="half" idx="2"/>
          </p:nvPr>
        </p:nvPicPr>
        <p:blipFill>
          <a:blip r:embed="rId3" cstate="print"/>
          <a:srcRect/>
          <a:stretch>
            <a:fillRect/>
          </a:stretch>
        </p:blipFill>
        <p:spPr>
          <a:xfrm>
            <a:off x="6629400" y="1371600"/>
            <a:ext cx="1905000" cy="1893888"/>
          </a:xfrm>
          <a:noFill/>
          <a:ln>
            <a:solidFill>
              <a:schemeClr val="tx1"/>
            </a:solidFill>
          </a:ln>
        </p:spPr>
      </p:pic>
      <p:sp>
        <p:nvSpPr>
          <p:cNvPr id="22530" name="Footer Placeholder 5"/>
          <p:cNvSpPr>
            <a:spLocks noGrp="1"/>
          </p:cNvSpPr>
          <p:nvPr>
            <p:ph type="ftr" sz="quarter" idx="11"/>
          </p:nvPr>
        </p:nvSpPr>
        <p:spPr>
          <a:noFill/>
        </p:spPr>
        <p:txBody>
          <a:bodyPr/>
          <a:lstStyle/>
          <a:p>
            <a:r>
              <a:rPr lang="en-US"/>
              <a:t>OSHA Office of Training &amp; Education</a:t>
            </a:r>
          </a:p>
        </p:txBody>
      </p:sp>
      <p:sp>
        <p:nvSpPr>
          <p:cNvPr id="22531" name="Slide Number Placeholder 6"/>
          <p:cNvSpPr>
            <a:spLocks noGrp="1"/>
          </p:cNvSpPr>
          <p:nvPr>
            <p:ph type="sldNum" sz="quarter" idx="12"/>
          </p:nvPr>
        </p:nvSpPr>
        <p:spPr>
          <a:noFill/>
        </p:spPr>
        <p:txBody>
          <a:bodyPr/>
          <a:lstStyle/>
          <a:p>
            <a:fld id="{7182ED46-23A0-4470-9242-33F291779385}" type="slidenum">
              <a:rPr lang="en-US"/>
              <a:pPr/>
              <a:t>28</a:t>
            </a:fld>
            <a:endParaRPr lang="en-US"/>
          </a:p>
        </p:txBody>
      </p:sp>
      <p:pic>
        <p:nvPicPr>
          <p:cNvPr id="22535" name="Picture 6" descr="C:\Construction-10 HOUR\temp wiring.01.jpg"/>
          <p:cNvPicPr>
            <a:picLocks noChangeAspect="1" noChangeArrowheads="1"/>
          </p:cNvPicPr>
          <p:nvPr/>
        </p:nvPicPr>
        <p:blipFill>
          <a:blip r:embed="rId4" cstate="print"/>
          <a:srcRect l="17288" r="3502"/>
          <a:stretch>
            <a:fillRect/>
          </a:stretch>
        </p:blipFill>
        <p:spPr bwMode="auto">
          <a:xfrm>
            <a:off x="6511925" y="3505200"/>
            <a:ext cx="2046288" cy="2667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254163" y="798973"/>
            <a:ext cx="7772400" cy="1143000"/>
          </a:xfrm>
        </p:spPr>
        <p:txBody>
          <a:bodyPr/>
          <a:lstStyle/>
          <a:p>
            <a:r>
              <a:rPr lang="en-US" dirty="0"/>
              <a:t>Control – Cords &amp; Wires</a:t>
            </a:r>
          </a:p>
        </p:txBody>
      </p:sp>
      <p:sp>
        <p:nvSpPr>
          <p:cNvPr id="23557" name="Rectangle 3"/>
          <p:cNvSpPr>
            <a:spLocks noGrp="1" noChangeArrowheads="1"/>
          </p:cNvSpPr>
          <p:nvPr>
            <p:ph type="body" sz="half" idx="1"/>
          </p:nvPr>
        </p:nvSpPr>
        <p:spPr>
          <a:xfrm>
            <a:off x="457200" y="1524000"/>
            <a:ext cx="5791200" cy="4267200"/>
          </a:xfrm>
        </p:spPr>
        <p:txBody>
          <a:bodyPr>
            <a:normAutofit fontScale="92500" lnSpcReduction="10000"/>
          </a:bodyPr>
          <a:lstStyle/>
          <a:p>
            <a:pPr>
              <a:lnSpc>
                <a:spcPct val="85000"/>
              </a:lnSpc>
            </a:pPr>
            <a:r>
              <a:rPr lang="en-US" sz="2400" b="1" dirty="0"/>
              <a:t>Insulate live wires  </a:t>
            </a:r>
          </a:p>
          <a:p>
            <a:pPr>
              <a:lnSpc>
                <a:spcPct val="85000"/>
              </a:lnSpc>
            </a:pPr>
            <a:r>
              <a:rPr lang="en-US" sz="2400" b="1" dirty="0"/>
              <a:t>Check before use</a:t>
            </a:r>
          </a:p>
          <a:p>
            <a:pPr>
              <a:lnSpc>
                <a:spcPct val="85000"/>
              </a:lnSpc>
            </a:pPr>
            <a:r>
              <a:rPr lang="en-US" sz="2400" b="1" dirty="0"/>
              <a:t>Use only cords that are 3-wire type </a:t>
            </a:r>
          </a:p>
          <a:p>
            <a:pPr>
              <a:lnSpc>
                <a:spcPct val="85000"/>
              </a:lnSpc>
            </a:pPr>
            <a:r>
              <a:rPr lang="en-US" sz="2400" b="1" dirty="0"/>
              <a:t>Use only cords marked for hard or extra-hard usage</a:t>
            </a:r>
          </a:p>
          <a:p>
            <a:pPr>
              <a:lnSpc>
                <a:spcPct val="85000"/>
              </a:lnSpc>
            </a:pPr>
            <a:r>
              <a:rPr lang="en-US" sz="2400" b="1" dirty="0"/>
              <a:t>Use only cords, connection devices, and fittings equipped with strain relief</a:t>
            </a:r>
          </a:p>
          <a:p>
            <a:pPr>
              <a:lnSpc>
                <a:spcPct val="85000"/>
              </a:lnSpc>
            </a:pPr>
            <a:r>
              <a:rPr lang="en-US" sz="2400" b="1" dirty="0"/>
              <a:t>Remove cords by pulling on the plugs, not the cords</a:t>
            </a:r>
          </a:p>
          <a:p>
            <a:pPr>
              <a:lnSpc>
                <a:spcPct val="85000"/>
              </a:lnSpc>
            </a:pPr>
            <a:r>
              <a:rPr lang="en-US" sz="2400" b="1" dirty="0"/>
              <a:t>Cords not marked for hard or extra-hard use, or which have been modified, must be taken out of service immediately</a:t>
            </a:r>
          </a:p>
        </p:txBody>
      </p:sp>
      <p:pic>
        <p:nvPicPr>
          <p:cNvPr id="23558" name="Picture 6" descr="C:\TMP\c70f501.jpg"/>
          <p:cNvPicPr>
            <a:picLocks noGrp="1" noChangeAspect="1" noChangeArrowheads="1"/>
          </p:cNvPicPr>
          <p:nvPr>
            <p:ph type="chart" sz="half" idx="2"/>
          </p:nvPr>
        </p:nvPicPr>
        <p:blipFill>
          <a:blip r:embed="rId3" cstate="print"/>
          <a:srcRect/>
          <a:stretch>
            <a:fillRect/>
          </a:stretch>
        </p:blipFill>
        <p:spPr>
          <a:xfrm>
            <a:off x="6316663" y="1828800"/>
            <a:ext cx="2827337" cy="2895600"/>
          </a:xfrm>
          <a:noFill/>
        </p:spPr>
      </p:pic>
      <p:sp>
        <p:nvSpPr>
          <p:cNvPr id="23554" name="Footer Placeholder 5"/>
          <p:cNvSpPr>
            <a:spLocks noGrp="1"/>
          </p:cNvSpPr>
          <p:nvPr>
            <p:ph type="ftr" sz="quarter" idx="11"/>
          </p:nvPr>
        </p:nvSpPr>
        <p:spPr>
          <a:noFill/>
        </p:spPr>
        <p:txBody>
          <a:bodyPr/>
          <a:lstStyle/>
          <a:p>
            <a:r>
              <a:rPr lang="en-US"/>
              <a:t>OSHA Office of Training &amp; Education</a:t>
            </a:r>
          </a:p>
        </p:txBody>
      </p:sp>
      <p:sp>
        <p:nvSpPr>
          <p:cNvPr id="23555" name="Slide Number Placeholder 6"/>
          <p:cNvSpPr>
            <a:spLocks noGrp="1"/>
          </p:cNvSpPr>
          <p:nvPr>
            <p:ph type="sldNum" sz="quarter" idx="12"/>
          </p:nvPr>
        </p:nvSpPr>
        <p:spPr>
          <a:noFill/>
        </p:spPr>
        <p:txBody>
          <a:bodyPr/>
          <a:lstStyle/>
          <a:p>
            <a:fld id="{3BB08FAD-BA2B-4B34-A398-E2B4BBA098AD}" type="slidenum">
              <a:rPr lang="en-US"/>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OSHA Office of Training &amp; Education</a:t>
            </a:r>
          </a:p>
        </p:txBody>
      </p:sp>
      <p:sp>
        <p:nvSpPr>
          <p:cNvPr id="3" name="Slide Number Placeholder 2"/>
          <p:cNvSpPr>
            <a:spLocks noGrp="1"/>
          </p:cNvSpPr>
          <p:nvPr>
            <p:ph type="sldNum" sz="quarter" idx="12"/>
          </p:nvPr>
        </p:nvSpPr>
        <p:spPr/>
        <p:txBody>
          <a:bodyPr/>
          <a:lstStyle/>
          <a:p>
            <a:pPr>
              <a:defRPr/>
            </a:pPr>
            <a:fld id="{236D1507-901D-4ECE-8B58-DDA5670983B4}" type="slidenum">
              <a:rPr lang="en-US" smtClean="0"/>
              <a:pPr>
                <a:defRPr/>
              </a:pPr>
              <a:t>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314"/>
            <a:ext cx="8839200" cy="658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79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1362695" y="540151"/>
            <a:ext cx="6790705" cy="1143000"/>
          </a:xfrm>
        </p:spPr>
        <p:txBody>
          <a:bodyPr>
            <a:normAutofit/>
          </a:bodyPr>
          <a:lstStyle/>
          <a:p>
            <a:r>
              <a:rPr lang="en-US" dirty="0"/>
              <a:t>Permissible Use of Flexible Cords</a:t>
            </a:r>
            <a:endParaRPr lang="en-US" sz="2800" dirty="0"/>
          </a:p>
        </p:txBody>
      </p:sp>
      <p:sp>
        <p:nvSpPr>
          <p:cNvPr id="24578" name="Footer Placeholder 4"/>
          <p:cNvSpPr>
            <a:spLocks noGrp="1"/>
          </p:cNvSpPr>
          <p:nvPr>
            <p:ph type="ftr" sz="quarter" idx="11"/>
          </p:nvPr>
        </p:nvSpPr>
        <p:spPr>
          <a:noFill/>
        </p:spPr>
        <p:txBody>
          <a:bodyPr/>
          <a:lstStyle/>
          <a:p>
            <a:r>
              <a:rPr lang="en-US"/>
              <a:t>OSHA Office of Training &amp; Education</a:t>
            </a:r>
          </a:p>
        </p:txBody>
      </p:sp>
      <p:sp>
        <p:nvSpPr>
          <p:cNvPr id="24579" name="Slide Number Placeholder 5"/>
          <p:cNvSpPr>
            <a:spLocks noGrp="1"/>
          </p:cNvSpPr>
          <p:nvPr>
            <p:ph type="sldNum" sz="quarter" idx="12"/>
          </p:nvPr>
        </p:nvSpPr>
        <p:spPr>
          <a:noFill/>
        </p:spPr>
        <p:txBody>
          <a:bodyPr/>
          <a:lstStyle/>
          <a:p>
            <a:fld id="{41CC0A99-679F-4F95-BA41-DB89C4B9032E}" type="slidenum">
              <a:rPr lang="en-US"/>
              <a:pPr/>
              <a:t>30</a:t>
            </a:fld>
            <a:endParaRPr lang="en-US"/>
          </a:p>
        </p:txBody>
      </p:sp>
      <p:pic>
        <p:nvPicPr>
          <p:cNvPr id="24581" name="Picture 3" descr="C:\My Documents\Outreach Training\flexyes.tif"/>
          <p:cNvPicPr>
            <a:picLocks noChangeAspect="1" noChangeArrowheads="1"/>
          </p:cNvPicPr>
          <p:nvPr/>
        </p:nvPicPr>
        <p:blipFill>
          <a:blip r:embed="rId3" cstate="print"/>
          <a:srcRect/>
          <a:stretch>
            <a:fillRect/>
          </a:stretch>
        </p:blipFill>
        <p:spPr bwMode="auto">
          <a:xfrm>
            <a:off x="304800" y="1828800"/>
            <a:ext cx="8839200" cy="2957513"/>
          </a:xfrm>
          <a:prstGeom prst="rect">
            <a:avLst/>
          </a:prstGeom>
          <a:noFill/>
          <a:ln w="9525">
            <a:noFill/>
            <a:miter lim="800000"/>
            <a:headEnd/>
            <a:tailEnd/>
          </a:ln>
        </p:spPr>
      </p:pic>
      <p:sp>
        <p:nvSpPr>
          <p:cNvPr id="24582" name="Text Box 6"/>
          <p:cNvSpPr txBox="1">
            <a:spLocks noChangeArrowheads="1"/>
          </p:cNvSpPr>
          <p:nvPr/>
        </p:nvSpPr>
        <p:spPr bwMode="auto">
          <a:xfrm>
            <a:off x="5715000" y="4800600"/>
            <a:ext cx="3429000" cy="762000"/>
          </a:xfrm>
          <a:prstGeom prst="rect">
            <a:avLst/>
          </a:prstGeom>
          <a:solidFill>
            <a:srgbClr val="339966"/>
          </a:solidFill>
          <a:ln w="9525">
            <a:noFill/>
            <a:miter lim="800000"/>
            <a:headEnd type="none" w="sm" len="sm"/>
            <a:tailEnd type="none" w="sm" len="sm"/>
          </a:ln>
        </p:spPr>
        <p:txBody>
          <a:bodyPr>
            <a:spAutoFit/>
          </a:bodyPr>
          <a:lstStyle/>
          <a:p>
            <a:pPr>
              <a:spcBef>
                <a:spcPct val="50000"/>
              </a:spcBef>
            </a:pPr>
            <a:r>
              <a:rPr lang="en-US" sz="2200" b="1">
                <a:solidFill>
                  <a:srgbClr val="FFFFFF"/>
                </a:solidFill>
                <a:latin typeface="Arial" charset="0"/>
              </a:rPr>
              <a:t>Stationary equipment-to facilitate interchange</a:t>
            </a:r>
          </a:p>
        </p:txBody>
      </p:sp>
      <p:sp>
        <p:nvSpPr>
          <p:cNvPr id="24583" name="Text Box 7"/>
          <p:cNvSpPr txBox="1">
            <a:spLocks noChangeArrowheads="1"/>
          </p:cNvSpPr>
          <p:nvPr/>
        </p:nvSpPr>
        <p:spPr bwMode="auto">
          <a:xfrm>
            <a:off x="0" y="1524000"/>
            <a:ext cx="5638800" cy="4473575"/>
          </a:xfrm>
          <a:prstGeom prst="rect">
            <a:avLst/>
          </a:prstGeom>
          <a:solidFill>
            <a:srgbClr val="0000CC"/>
          </a:solidFill>
          <a:ln w="9525">
            <a:noFill/>
            <a:miter lim="800000"/>
            <a:headEnd/>
            <a:tailEnd/>
          </a:ln>
        </p:spPr>
        <p:txBody>
          <a:bodyPr>
            <a:spAutoFit/>
          </a:bodyPr>
          <a:lstStyle/>
          <a:p>
            <a:r>
              <a:rPr lang="en-US" b="1">
                <a:solidFill>
                  <a:schemeClr val="bg1"/>
                </a:solidFill>
                <a:latin typeface="Arial" charset="0"/>
              </a:rPr>
              <a:t>DO NOT use flexible wiring where frequent inspection would be difficult or where damage would be likely. </a:t>
            </a:r>
          </a:p>
          <a:p>
            <a:endParaRPr lang="en-US" b="1">
              <a:solidFill>
                <a:schemeClr val="bg1"/>
              </a:solidFill>
              <a:latin typeface="Arial" charset="0"/>
            </a:endParaRPr>
          </a:p>
          <a:p>
            <a:r>
              <a:rPr lang="en-US" b="1">
                <a:solidFill>
                  <a:srgbClr val="FFCC00"/>
                </a:solidFill>
                <a:latin typeface="Arial" charset="0"/>
              </a:rPr>
              <a:t>Flexible cords must not be . . .</a:t>
            </a:r>
          </a:p>
          <a:p>
            <a:pPr>
              <a:buFontTx/>
              <a:buChar char="•"/>
            </a:pPr>
            <a:r>
              <a:rPr lang="en-US" b="1">
                <a:solidFill>
                  <a:schemeClr val="bg1"/>
                </a:solidFill>
                <a:latin typeface="Arial" charset="0"/>
              </a:rPr>
              <a:t> run through holes in walls, ceilings, or floors;</a:t>
            </a:r>
          </a:p>
          <a:p>
            <a:pPr>
              <a:buFontTx/>
              <a:buChar char="•"/>
            </a:pPr>
            <a:r>
              <a:rPr lang="en-US" b="1">
                <a:solidFill>
                  <a:schemeClr val="bg1"/>
                </a:solidFill>
                <a:latin typeface="Arial" charset="0"/>
              </a:rPr>
              <a:t> run through doorways, windows, or similar openings (unless physically protected);</a:t>
            </a:r>
          </a:p>
          <a:p>
            <a:pPr>
              <a:buFontTx/>
              <a:buChar char="•"/>
            </a:pPr>
            <a:r>
              <a:rPr lang="en-US" b="1">
                <a:solidFill>
                  <a:schemeClr val="bg1"/>
                </a:solidFill>
                <a:latin typeface="Arial" charset="0"/>
              </a:rPr>
              <a:t> hidden in walls, ceilings, floors, conduit or other raceways.</a:t>
            </a:r>
          </a:p>
        </p:txBody>
      </p:sp>
      <p:sp>
        <p:nvSpPr>
          <p:cNvPr id="24584" name="Text Box 8"/>
          <p:cNvSpPr txBox="1">
            <a:spLocks noChangeArrowheads="1"/>
          </p:cNvSpPr>
          <p:nvPr/>
        </p:nvSpPr>
        <p:spPr bwMode="auto">
          <a:xfrm>
            <a:off x="898525" y="1793875"/>
            <a:ext cx="4664075" cy="4108450"/>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1219200" y="798973"/>
            <a:ext cx="7772400" cy="1143000"/>
          </a:xfrm>
        </p:spPr>
        <p:txBody>
          <a:bodyPr/>
          <a:lstStyle/>
          <a:p>
            <a:r>
              <a:rPr lang="en-US" dirty="0"/>
              <a:t>Grounding</a:t>
            </a:r>
          </a:p>
        </p:txBody>
      </p:sp>
      <p:sp>
        <p:nvSpPr>
          <p:cNvPr id="25606" name="Rectangle 7"/>
          <p:cNvSpPr>
            <a:spLocks noGrp="1" noChangeArrowheads="1"/>
          </p:cNvSpPr>
          <p:nvPr>
            <p:ph type="body" sz="half" idx="1"/>
          </p:nvPr>
        </p:nvSpPr>
        <p:spPr>
          <a:xfrm>
            <a:off x="381000" y="1524000"/>
            <a:ext cx="4495800" cy="4114800"/>
          </a:xfrm>
        </p:spPr>
        <p:txBody>
          <a:bodyPr>
            <a:normAutofit lnSpcReduction="10000"/>
          </a:bodyPr>
          <a:lstStyle/>
          <a:p>
            <a:pPr>
              <a:buFontTx/>
              <a:buNone/>
            </a:pPr>
            <a:r>
              <a:rPr lang="en-US" sz="2400" b="1" dirty="0"/>
              <a:t>    Grounding creates a low-resistance path from a tool to the earth to disperse unwanted current.  </a:t>
            </a:r>
          </a:p>
          <a:p>
            <a:pPr>
              <a:lnSpc>
                <a:spcPct val="50000"/>
              </a:lnSpc>
              <a:buFontTx/>
              <a:buNone/>
            </a:pPr>
            <a:r>
              <a:rPr lang="en-US" sz="2400" b="1" dirty="0"/>
              <a:t>    </a:t>
            </a:r>
          </a:p>
          <a:p>
            <a:pPr>
              <a:buFontTx/>
              <a:buNone/>
            </a:pPr>
            <a:r>
              <a:rPr lang="en-US" sz="2400" b="1" dirty="0"/>
              <a:t>    When a short or lightning occurs, energy flows to the ground, protecting you from electrical shock, injury and death.</a:t>
            </a:r>
          </a:p>
        </p:txBody>
      </p:sp>
      <p:pic>
        <p:nvPicPr>
          <p:cNvPr id="25605" name="Picture 6" descr="C:\TMP\threeprong2.gif"/>
          <p:cNvPicPr>
            <a:picLocks noGrp="1" noChangeAspect="1" noChangeArrowheads="1" noCrop="1"/>
          </p:cNvPicPr>
          <p:nvPr>
            <p:ph type="chart" sz="half" idx="2"/>
          </p:nvPr>
        </p:nvPicPr>
        <p:blipFill>
          <a:blip r:embed="rId3" cstate="print"/>
          <a:srcRect/>
          <a:stretch>
            <a:fillRect/>
          </a:stretch>
        </p:blipFill>
        <p:spPr>
          <a:xfrm>
            <a:off x="5334000" y="1524000"/>
            <a:ext cx="3259138" cy="4419600"/>
          </a:xfrm>
          <a:noFill/>
        </p:spPr>
      </p:pic>
      <p:sp>
        <p:nvSpPr>
          <p:cNvPr id="25602" name="Footer Placeholder 5"/>
          <p:cNvSpPr>
            <a:spLocks noGrp="1"/>
          </p:cNvSpPr>
          <p:nvPr>
            <p:ph type="ftr" sz="quarter" idx="11"/>
          </p:nvPr>
        </p:nvSpPr>
        <p:spPr>
          <a:noFill/>
        </p:spPr>
        <p:txBody>
          <a:bodyPr/>
          <a:lstStyle/>
          <a:p>
            <a:r>
              <a:rPr lang="en-US"/>
              <a:t>OSHA Office of Training &amp; Education</a:t>
            </a:r>
          </a:p>
        </p:txBody>
      </p:sp>
      <p:sp>
        <p:nvSpPr>
          <p:cNvPr id="25603" name="Slide Number Placeholder 6"/>
          <p:cNvSpPr>
            <a:spLocks noGrp="1"/>
          </p:cNvSpPr>
          <p:nvPr>
            <p:ph type="sldNum" sz="quarter" idx="12"/>
          </p:nvPr>
        </p:nvSpPr>
        <p:spPr>
          <a:noFill/>
        </p:spPr>
        <p:txBody>
          <a:bodyPr/>
          <a:lstStyle/>
          <a:p>
            <a:fld id="{BA1F9517-FFDC-42BA-8F8D-CD2D411B8A87}" type="slidenum">
              <a:rPr lang="en-US"/>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283471" y="798973"/>
            <a:ext cx="7772400" cy="1143000"/>
          </a:xfrm>
        </p:spPr>
        <p:txBody>
          <a:bodyPr/>
          <a:lstStyle/>
          <a:p>
            <a:r>
              <a:rPr lang="en-US" dirty="0"/>
              <a:t>Hazard – Improper Grounding</a:t>
            </a:r>
          </a:p>
        </p:txBody>
      </p:sp>
      <p:sp>
        <p:nvSpPr>
          <p:cNvPr id="26629" name="Rectangle 3"/>
          <p:cNvSpPr>
            <a:spLocks noGrp="1" noChangeArrowheads="1"/>
          </p:cNvSpPr>
          <p:nvPr>
            <p:ph type="body" sz="half" idx="1"/>
          </p:nvPr>
        </p:nvSpPr>
        <p:spPr>
          <a:xfrm>
            <a:off x="762000" y="1981200"/>
            <a:ext cx="4495800" cy="4114800"/>
          </a:xfrm>
        </p:spPr>
        <p:txBody>
          <a:bodyPr/>
          <a:lstStyle/>
          <a:p>
            <a:pPr>
              <a:lnSpc>
                <a:spcPct val="95000"/>
              </a:lnSpc>
              <a:spcBef>
                <a:spcPct val="40000"/>
              </a:spcBef>
            </a:pPr>
            <a:r>
              <a:rPr lang="en-US" sz="2400" b="1"/>
              <a:t>Tools plugged into improperly grounded circuits may become energized</a:t>
            </a:r>
          </a:p>
          <a:p>
            <a:pPr>
              <a:lnSpc>
                <a:spcPct val="95000"/>
              </a:lnSpc>
              <a:spcBef>
                <a:spcPct val="40000"/>
              </a:spcBef>
            </a:pPr>
            <a:r>
              <a:rPr lang="en-US" sz="2400" b="1"/>
              <a:t>Broken wire or plug on extension cord</a:t>
            </a:r>
          </a:p>
          <a:p>
            <a:pPr>
              <a:lnSpc>
                <a:spcPct val="95000"/>
              </a:lnSpc>
              <a:spcBef>
                <a:spcPct val="40000"/>
              </a:spcBef>
            </a:pPr>
            <a:r>
              <a:rPr lang="en-US" sz="2400" b="1"/>
              <a:t>Some of the most frequently violated OSHA standards</a:t>
            </a:r>
          </a:p>
        </p:txBody>
      </p:sp>
      <p:pic>
        <p:nvPicPr>
          <p:cNvPr id="26630" name="Picture 5" descr="D:\Construction\CONST PART I\Electrical\elecfilter\Slide44.JPG"/>
          <p:cNvPicPr>
            <a:picLocks noGrp="1" noChangeAspect="1" noChangeArrowheads="1"/>
          </p:cNvPicPr>
          <p:nvPr>
            <p:ph type="chart" sz="half" idx="2"/>
          </p:nvPr>
        </p:nvPicPr>
        <p:blipFill>
          <a:blip r:embed="rId3" cstate="print"/>
          <a:srcRect/>
          <a:stretch>
            <a:fillRect/>
          </a:stretch>
        </p:blipFill>
        <p:spPr>
          <a:xfrm>
            <a:off x="5638800" y="1905000"/>
            <a:ext cx="2590800" cy="1981200"/>
          </a:xfrm>
          <a:noFill/>
        </p:spPr>
      </p:pic>
      <p:sp>
        <p:nvSpPr>
          <p:cNvPr id="26626" name="Footer Placeholder 5"/>
          <p:cNvSpPr>
            <a:spLocks noGrp="1"/>
          </p:cNvSpPr>
          <p:nvPr>
            <p:ph type="ftr" sz="quarter" idx="11"/>
          </p:nvPr>
        </p:nvSpPr>
        <p:spPr>
          <a:noFill/>
        </p:spPr>
        <p:txBody>
          <a:bodyPr/>
          <a:lstStyle/>
          <a:p>
            <a:r>
              <a:rPr lang="en-US"/>
              <a:t>OSHA Office of Training &amp; Education</a:t>
            </a:r>
          </a:p>
        </p:txBody>
      </p:sp>
      <p:sp>
        <p:nvSpPr>
          <p:cNvPr id="26627" name="Slide Number Placeholder 6"/>
          <p:cNvSpPr>
            <a:spLocks noGrp="1"/>
          </p:cNvSpPr>
          <p:nvPr>
            <p:ph type="sldNum" sz="quarter" idx="12"/>
          </p:nvPr>
        </p:nvSpPr>
        <p:spPr>
          <a:noFill/>
        </p:spPr>
        <p:txBody>
          <a:bodyPr/>
          <a:lstStyle/>
          <a:p>
            <a:fld id="{602D865E-7A17-41DA-863F-5EF57710A616}" type="slidenum">
              <a:rPr lang="en-US"/>
              <a:pPr/>
              <a:t>32</a:t>
            </a:fld>
            <a:endParaRPr lang="en-US"/>
          </a:p>
        </p:txBody>
      </p:sp>
      <p:pic>
        <p:nvPicPr>
          <p:cNvPr id="26631" name="Picture 6" descr="C:\TMP\missingpin.jpg"/>
          <p:cNvPicPr>
            <a:picLocks noChangeAspect="1" noChangeArrowheads="1"/>
          </p:cNvPicPr>
          <p:nvPr/>
        </p:nvPicPr>
        <p:blipFill>
          <a:blip r:embed="rId4" cstate="print"/>
          <a:srcRect/>
          <a:stretch>
            <a:fillRect/>
          </a:stretch>
        </p:blipFill>
        <p:spPr bwMode="auto">
          <a:xfrm>
            <a:off x="6019800" y="4191000"/>
            <a:ext cx="1828800" cy="1714500"/>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1271748" y="845351"/>
            <a:ext cx="8024652" cy="914400"/>
          </a:xfrm>
        </p:spPr>
        <p:txBody>
          <a:bodyPr>
            <a:normAutofit fontScale="90000"/>
          </a:bodyPr>
          <a:lstStyle/>
          <a:p>
            <a:r>
              <a:rPr lang="en-US" sz="3600" dirty="0"/>
              <a:t>Control – Ground Tools &amp; Equipment</a:t>
            </a:r>
          </a:p>
        </p:txBody>
      </p:sp>
      <p:sp>
        <p:nvSpPr>
          <p:cNvPr id="27653" name="Rectangle 3"/>
          <p:cNvSpPr>
            <a:spLocks noGrp="1" noChangeArrowheads="1"/>
          </p:cNvSpPr>
          <p:nvPr>
            <p:ph type="body" sz="half" idx="1"/>
          </p:nvPr>
        </p:nvSpPr>
        <p:spPr>
          <a:xfrm>
            <a:off x="304800" y="1966592"/>
            <a:ext cx="5715000" cy="3824607"/>
          </a:xfrm>
        </p:spPr>
        <p:txBody>
          <a:bodyPr>
            <a:normAutofit fontScale="92500"/>
          </a:bodyPr>
          <a:lstStyle/>
          <a:p>
            <a:pPr>
              <a:lnSpc>
                <a:spcPct val="90000"/>
              </a:lnSpc>
            </a:pPr>
            <a:r>
              <a:rPr lang="en-US" sz="2400" b="1" dirty="0"/>
              <a:t>Ground power supply systems, electrical circuits, and electrical equipment </a:t>
            </a:r>
          </a:p>
          <a:p>
            <a:pPr>
              <a:lnSpc>
                <a:spcPct val="90000"/>
              </a:lnSpc>
            </a:pPr>
            <a:r>
              <a:rPr lang="en-US" sz="2400" b="1" dirty="0"/>
              <a:t>Frequently inspect electrical systems to insure path to ground is continuous</a:t>
            </a:r>
          </a:p>
          <a:p>
            <a:pPr>
              <a:lnSpc>
                <a:spcPct val="90000"/>
              </a:lnSpc>
            </a:pPr>
            <a:r>
              <a:rPr lang="en-US" sz="2400" b="1" dirty="0"/>
              <a:t>Inspect electrical equipment before use</a:t>
            </a:r>
          </a:p>
          <a:p>
            <a:pPr>
              <a:lnSpc>
                <a:spcPct val="90000"/>
              </a:lnSpc>
            </a:pPr>
            <a:r>
              <a:rPr lang="en-US" sz="2400" b="1" dirty="0"/>
              <a:t>Don’t remove ground prongs from tools or extension cords</a:t>
            </a:r>
          </a:p>
          <a:p>
            <a:pPr>
              <a:lnSpc>
                <a:spcPct val="90000"/>
              </a:lnSpc>
            </a:pPr>
            <a:r>
              <a:rPr lang="en-US" sz="2400" b="1" dirty="0"/>
              <a:t>Ground exposed metal parts of equipment</a:t>
            </a:r>
          </a:p>
        </p:txBody>
      </p:sp>
      <p:pic>
        <p:nvPicPr>
          <p:cNvPr id="27654" name="Picture 6" descr="C:\TMP\drill.jpg"/>
          <p:cNvPicPr>
            <a:picLocks noGrp="1" noChangeAspect="1" noChangeArrowheads="1"/>
          </p:cNvPicPr>
          <p:nvPr>
            <p:ph type="chart" sz="half" idx="2"/>
          </p:nvPr>
        </p:nvPicPr>
        <p:blipFill>
          <a:blip r:embed="rId3" cstate="print"/>
          <a:srcRect/>
          <a:stretch>
            <a:fillRect/>
          </a:stretch>
        </p:blipFill>
        <p:spPr>
          <a:xfrm>
            <a:off x="6172200" y="2743200"/>
            <a:ext cx="2971800" cy="2081213"/>
          </a:xfrm>
          <a:noFill/>
        </p:spPr>
      </p:pic>
      <p:sp>
        <p:nvSpPr>
          <p:cNvPr id="27650" name="Footer Placeholder 5"/>
          <p:cNvSpPr>
            <a:spLocks noGrp="1"/>
          </p:cNvSpPr>
          <p:nvPr>
            <p:ph type="ftr" sz="quarter" idx="11"/>
          </p:nvPr>
        </p:nvSpPr>
        <p:spPr>
          <a:noFill/>
        </p:spPr>
        <p:txBody>
          <a:bodyPr/>
          <a:lstStyle/>
          <a:p>
            <a:r>
              <a:rPr lang="en-US"/>
              <a:t>OSHA Office of Training &amp; Education</a:t>
            </a:r>
          </a:p>
        </p:txBody>
      </p:sp>
      <p:sp>
        <p:nvSpPr>
          <p:cNvPr id="27651" name="Slide Number Placeholder 6"/>
          <p:cNvSpPr>
            <a:spLocks noGrp="1"/>
          </p:cNvSpPr>
          <p:nvPr>
            <p:ph type="sldNum" sz="quarter" idx="12"/>
          </p:nvPr>
        </p:nvSpPr>
        <p:spPr>
          <a:noFill/>
        </p:spPr>
        <p:txBody>
          <a:bodyPr/>
          <a:lstStyle/>
          <a:p>
            <a:fld id="{8189D773-277D-472E-968F-213279B6BB17}" type="slidenum">
              <a:rPr lang="en-US"/>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1271748" y="573421"/>
            <a:ext cx="7860529" cy="1143000"/>
          </a:xfrm>
        </p:spPr>
        <p:txBody>
          <a:bodyPr/>
          <a:lstStyle/>
          <a:p>
            <a:r>
              <a:rPr lang="en-US" dirty="0"/>
              <a:t>Control – Use GFCI (ground-fault circuit interrupter)</a:t>
            </a:r>
          </a:p>
        </p:txBody>
      </p:sp>
      <p:sp>
        <p:nvSpPr>
          <p:cNvPr id="28677" name="Rectangle 3"/>
          <p:cNvSpPr>
            <a:spLocks noGrp="1" noChangeArrowheads="1"/>
          </p:cNvSpPr>
          <p:nvPr>
            <p:ph idx="1"/>
          </p:nvPr>
        </p:nvSpPr>
        <p:spPr>
          <a:xfrm>
            <a:off x="228600" y="1872924"/>
            <a:ext cx="5562600" cy="3994476"/>
          </a:xfrm>
        </p:spPr>
        <p:txBody>
          <a:bodyPr>
            <a:normAutofit fontScale="92500" lnSpcReduction="10000"/>
          </a:bodyPr>
          <a:lstStyle/>
          <a:p>
            <a:r>
              <a:rPr lang="en-US" sz="2400" b="1" dirty="0"/>
              <a:t>Protects you from shock</a:t>
            </a:r>
          </a:p>
          <a:p>
            <a:r>
              <a:rPr lang="en-US" sz="2400" b="1" dirty="0"/>
              <a:t>Detects difference in current between the black and white wires </a:t>
            </a:r>
          </a:p>
          <a:p>
            <a:r>
              <a:rPr lang="en-US" sz="2400" b="1" dirty="0"/>
              <a:t>If ground fault detected, GFCI shuts off electricity in 1/40</a:t>
            </a:r>
            <a:r>
              <a:rPr lang="en-US" sz="2400" b="1" baseline="30000" dirty="0"/>
              <a:t>th</a:t>
            </a:r>
            <a:r>
              <a:rPr lang="en-US" sz="2400" b="1" dirty="0"/>
              <a:t> of a  second</a:t>
            </a:r>
          </a:p>
          <a:p>
            <a:r>
              <a:rPr lang="en-US" sz="2400" b="1" dirty="0"/>
              <a:t>Use GFCI’s on all 120-volt, single-phase, 15- and 20-ampere receptacles, or have an assured equipment grounding conductor program.  </a:t>
            </a:r>
          </a:p>
        </p:txBody>
      </p:sp>
      <p:sp>
        <p:nvSpPr>
          <p:cNvPr id="28674" name="Footer Placeholder 4"/>
          <p:cNvSpPr>
            <a:spLocks noGrp="1"/>
          </p:cNvSpPr>
          <p:nvPr>
            <p:ph type="ftr" sz="quarter" idx="11"/>
          </p:nvPr>
        </p:nvSpPr>
        <p:spPr>
          <a:noFill/>
        </p:spPr>
        <p:txBody>
          <a:bodyPr/>
          <a:lstStyle/>
          <a:p>
            <a:r>
              <a:rPr lang="en-US"/>
              <a:t>OSHA Office of Training &amp; Education</a:t>
            </a:r>
          </a:p>
        </p:txBody>
      </p:sp>
      <p:sp>
        <p:nvSpPr>
          <p:cNvPr id="28675" name="Slide Number Placeholder 5"/>
          <p:cNvSpPr>
            <a:spLocks noGrp="1"/>
          </p:cNvSpPr>
          <p:nvPr>
            <p:ph type="sldNum" sz="quarter" idx="12"/>
          </p:nvPr>
        </p:nvSpPr>
        <p:spPr>
          <a:noFill/>
        </p:spPr>
        <p:txBody>
          <a:bodyPr/>
          <a:lstStyle/>
          <a:p>
            <a:fld id="{FFB3E70A-E936-4423-B9B8-E6F7D69E6B1B}" type="slidenum">
              <a:rPr lang="en-US"/>
              <a:pPr/>
              <a:t>34</a:t>
            </a:fld>
            <a:endParaRPr lang="en-US"/>
          </a:p>
        </p:txBody>
      </p:sp>
      <p:pic>
        <p:nvPicPr>
          <p:cNvPr id="28678" name="Picture 5" descr="D:\PPT-PRESENTATIONS\Electrical\Mikee's Electrical Photos\Slide12.JPG"/>
          <p:cNvPicPr>
            <a:picLocks noChangeAspect="1" noChangeArrowheads="1"/>
          </p:cNvPicPr>
          <p:nvPr/>
        </p:nvPicPr>
        <p:blipFill>
          <a:blip r:embed="rId3" cstate="print"/>
          <a:srcRect/>
          <a:stretch>
            <a:fillRect/>
          </a:stretch>
        </p:blipFill>
        <p:spPr bwMode="auto">
          <a:xfrm>
            <a:off x="6553200" y="1828800"/>
            <a:ext cx="2362200" cy="1779588"/>
          </a:xfrm>
          <a:prstGeom prst="rect">
            <a:avLst/>
          </a:prstGeom>
          <a:noFill/>
          <a:ln w="9525">
            <a:noFill/>
            <a:miter lim="800000"/>
            <a:headEnd/>
            <a:tailEnd/>
          </a:ln>
        </p:spPr>
      </p:pic>
      <p:pic>
        <p:nvPicPr>
          <p:cNvPr id="28679" name="Picture 6" descr="D:\PPT-PRESENTATIONS\Electrical\Mikee's Electrical Photos\Slide10.JPG"/>
          <p:cNvPicPr>
            <a:picLocks noChangeAspect="1" noChangeArrowheads="1"/>
          </p:cNvPicPr>
          <p:nvPr/>
        </p:nvPicPr>
        <p:blipFill>
          <a:blip r:embed="rId4" cstate="print"/>
          <a:srcRect t="17961" b="22374"/>
          <a:stretch>
            <a:fillRect/>
          </a:stretch>
        </p:blipFill>
        <p:spPr bwMode="auto">
          <a:xfrm>
            <a:off x="5791200" y="4114800"/>
            <a:ext cx="3352800" cy="1243013"/>
          </a:xfrm>
          <a:prstGeom prst="rect">
            <a:avLst/>
          </a:prstGeom>
          <a:noFill/>
          <a:ln w="9525">
            <a:noFill/>
            <a:miter lim="800000"/>
            <a:headEnd/>
            <a:tailEnd/>
          </a:ln>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026"/>
          <p:cNvSpPr>
            <a:spLocks noGrp="1" noChangeArrowheads="1"/>
          </p:cNvSpPr>
          <p:nvPr>
            <p:ph type="title"/>
          </p:nvPr>
        </p:nvSpPr>
        <p:spPr>
          <a:xfrm>
            <a:off x="1283471" y="616523"/>
            <a:ext cx="7860529" cy="1143000"/>
          </a:xfrm>
        </p:spPr>
        <p:txBody>
          <a:bodyPr/>
          <a:lstStyle/>
          <a:p>
            <a:r>
              <a:rPr lang="en-US" dirty="0"/>
              <a:t>Control - Assured Equipment Grounding Conductor Program</a:t>
            </a:r>
          </a:p>
        </p:txBody>
      </p:sp>
      <p:sp>
        <p:nvSpPr>
          <p:cNvPr id="29701" name="Rectangle 1027"/>
          <p:cNvSpPr>
            <a:spLocks noGrp="1" noChangeArrowheads="1"/>
          </p:cNvSpPr>
          <p:nvPr>
            <p:ph idx="1"/>
          </p:nvPr>
        </p:nvSpPr>
        <p:spPr>
          <a:xfrm>
            <a:off x="381000" y="2057400"/>
            <a:ext cx="8534400" cy="4114800"/>
          </a:xfrm>
        </p:spPr>
        <p:txBody>
          <a:bodyPr/>
          <a:lstStyle/>
          <a:p>
            <a:pPr>
              <a:lnSpc>
                <a:spcPct val="90000"/>
              </a:lnSpc>
              <a:buFontTx/>
              <a:buNone/>
            </a:pPr>
            <a:r>
              <a:rPr lang="en-US" sz="2400" b="1"/>
              <a:t>Program must cover:</a:t>
            </a:r>
          </a:p>
          <a:p>
            <a:pPr lvl="1">
              <a:lnSpc>
                <a:spcPct val="90000"/>
              </a:lnSpc>
            </a:pPr>
            <a:r>
              <a:rPr lang="en-US" sz="2400" b="1"/>
              <a:t>All cord sets</a:t>
            </a:r>
          </a:p>
          <a:p>
            <a:pPr lvl="1">
              <a:lnSpc>
                <a:spcPct val="90000"/>
              </a:lnSpc>
            </a:pPr>
            <a:r>
              <a:rPr lang="en-US" sz="2400" b="1"/>
              <a:t>Receptacles not part of a building or structure </a:t>
            </a:r>
          </a:p>
          <a:p>
            <a:pPr lvl="1">
              <a:lnSpc>
                <a:spcPct val="90000"/>
              </a:lnSpc>
            </a:pPr>
            <a:r>
              <a:rPr lang="en-US" sz="2400" b="1"/>
              <a:t>Equipment connected by plug and cord</a:t>
            </a:r>
          </a:p>
          <a:p>
            <a:pPr>
              <a:lnSpc>
                <a:spcPct val="90000"/>
              </a:lnSpc>
              <a:buFontTx/>
              <a:buNone/>
            </a:pPr>
            <a:endParaRPr lang="en-US" sz="2400" b="1"/>
          </a:p>
          <a:p>
            <a:pPr>
              <a:lnSpc>
                <a:spcPct val="90000"/>
              </a:lnSpc>
              <a:buFontTx/>
              <a:buNone/>
            </a:pPr>
            <a:r>
              <a:rPr lang="en-US" sz="2400" b="1"/>
              <a:t>Program requirements include:</a:t>
            </a:r>
          </a:p>
          <a:p>
            <a:pPr lvl="1">
              <a:lnSpc>
                <a:spcPct val="90000"/>
              </a:lnSpc>
            </a:pPr>
            <a:r>
              <a:rPr lang="en-US" sz="2400" b="1"/>
              <a:t>Specific procedures adopted by the employer</a:t>
            </a:r>
          </a:p>
          <a:p>
            <a:pPr lvl="1">
              <a:lnSpc>
                <a:spcPct val="90000"/>
              </a:lnSpc>
            </a:pPr>
            <a:r>
              <a:rPr lang="en-US" sz="2400" b="1"/>
              <a:t>Competent person to implement the program</a:t>
            </a:r>
          </a:p>
          <a:p>
            <a:pPr lvl="1">
              <a:lnSpc>
                <a:spcPct val="90000"/>
              </a:lnSpc>
            </a:pPr>
            <a:r>
              <a:rPr lang="en-US" sz="2400" b="1"/>
              <a:t>Visual inspection for damage of equipment connected by cord and plug</a:t>
            </a:r>
          </a:p>
        </p:txBody>
      </p:sp>
      <p:sp>
        <p:nvSpPr>
          <p:cNvPr id="29698" name="Footer Placeholder 4"/>
          <p:cNvSpPr>
            <a:spLocks noGrp="1"/>
          </p:cNvSpPr>
          <p:nvPr>
            <p:ph type="ftr" sz="quarter" idx="11"/>
          </p:nvPr>
        </p:nvSpPr>
        <p:spPr>
          <a:noFill/>
        </p:spPr>
        <p:txBody>
          <a:bodyPr/>
          <a:lstStyle/>
          <a:p>
            <a:r>
              <a:rPr lang="en-US"/>
              <a:t>OSHA Office of Training &amp; Education</a:t>
            </a:r>
          </a:p>
        </p:txBody>
      </p:sp>
      <p:sp>
        <p:nvSpPr>
          <p:cNvPr id="29699" name="Slide Number Placeholder 5"/>
          <p:cNvSpPr>
            <a:spLocks noGrp="1"/>
          </p:cNvSpPr>
          <p:nvPr>
            <p:ph type="sldNum" sz="quarter" idx="12"/>
          </p:nvPr>
        </p:nvSpPr>
        <p:spPr>
          <a:noFill/>
        </p:spPr>
        <p:txBody>
          <a:bodyPr/>
          <a:lstStyle/>
          <a:p>
            <a:fld id="{197DA3B3-121F-4F20-88D8-68D193E8B23E}" type="slidenum">
              <a:rPr lang="en-US"/>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026"/>
          <p:cNvSpPr>
            <a:spLocks noGrp="1" noChangeArrowheads="1"/>
          </p:cNvSpPr>
          <p:nvPr>
            <p:ph type="title"/>
          </p:nvPr>
        </p:nvSpPr>
        <p:spPr>
          <a:xfrm>
            <a:off x="1354909" y="811758"/>
            <a:ext cx="7772400" cy="1143000"/>
          </a:xfrm>
        </p:spPr>
        <p:txBody>
          <a:bodyPr/>
          <a:lstStyle/>
          <a:p>
            <a:r>
              <a:rPr lang="en-US" dirty="0"/>
              <a:t>Hazard – Overloaded Circuits</a:t>
            </a:r>
          </a:p>
        </p:txBody>
      </p:sp>
      <p:sp>
        <p:nvSpPr>
          <p:cNvPr id="30725" name="Rectangle 1027"/>
          <p:cNvSpPr>
            <a:spLocks noGrp="1" noChangeArrowheads="1"/>
          </p:cNvSpPr>
          <p:nvPr>
            <p:ph idx="1"/>
          </p:nvPr>
        </p:nvSpPr>
        <p:spPr>
          <a:xfrm>
            <a:off x="152400" y="2128006"/>
            <a:ext cx="5257800" cy="3810000"/>
          </a:xfrm>
        </p:spPr>
        <p:txBody>
          <a:bodyPr>
            <a:normAutofit lnSpcReduction="10000"/>
          </a:bodyPr>
          <a:lstStyle/>
          <a:p>
            <a:pPr>
              <a:lnSpc>
                <a:spcPct val="90000"/>
              </a:lnSpc>
              <a:buFontTx/>
              <a:buNone/>
            </a:pPr>
            <a:r>
              <a:rPr lang="en-US" sz="2400" b="1" dirty="0"/>
              <a:t>Hazards may result from:</a:t>
            </a:r>
          </a:p>
          <a:p>
            <a:pPr>
              <a:lnSpc>
                <a:spcPct val="90000"/>
              </a:lnSpc>
            </a:pPr>
            <a:r>
              <a:rPr lang="en-US" sz="2400" b="1" dirty="0"/>
              <a:t>Too many devices plugged into a circuit, causing heated  wires and possibly a fire</a:t>
            </a:r>
          </a:p>
          <a:p>
            <a:pPr>
              <a:lnSpc>
                <a:spcPct val="90000"/>
              </a:lnSpc>
            </a:pPr>
            <a:r>
              <a:rPr lang="en-US" sz="2400" b="1" dirty="0"/>
              <a:t>Damaged tools overheating</a:t>
            </a:r>
          </a:p>
          <a:p>
            <a:pPr>
              <a:lnSpc>
                <a:spcPct val="90000"/>
              </a:lnSpc>
            </a:pPr>
            <a:r>
              <a:rPr lang="en-US" sz="2400" b="1" dirty="0"/>
              <a:t>Lack of overcurrent  protection</a:t>
            </a:r>
          </a:p>
          <a:p>
            <a:pPr>
              <a:lnSpc>
                <a:spcPct val="90000"/>
              </a:lnSpc>
            </a:pPr>
            <a:r>
              <a:rPr lang="en-US" sz="2400" b="1" dirty="0"/>
              <a:t>Wire insulation melting, which may cause arcing and a fire in the area where the overload exists, even inside a wall</a:t>
            </a:r>
          </a:p>
        </p:txBody>
      </p:sp>
      <p:sp>
        <p:nvSpPr>
          <p:cNvPr id="30722" name="Footer Placeholder 4"/>
          <p:cNvSpPr>
            <a:spLocks noGrp="1"/>
          </p:cNvSpPr>
          <p:nvPr>
            <p:ph type="ftr" sz="quarter" idx="11"/>
          </p:nvPr>
        </p:nvSpPr>
        <p:spPr>
          <a:noFill/>
        </p:spPr>
        <p:txBody>
          <a:bodyPr/>
          <a:lstStyle/>
          <a:p>
            <a:r>
              <a:rPr lang="en-US"/>
              <a:t>OSHA Office of Training &amp; Education</a:t>
            </a:r>
          </a:p>
        </p:txBody>
      </p:sp>
      <p:sp>
        <p:nvSpPr>
          <p:cNvPr id="30723" name="Slide Number Placeholder 5"/>
          <p:cNvSpPr>
            <a:spLocks noGrp="1"/>
          </p:cNvSpPr>
          <p:nvPr>
            <p:ph type="sldNum" sz="quarter" idx="12"/>
          </p:nvPr>
        </p:nvSpPr>
        <p:spPr>
          <a:noFill/>
        </p:spPr>
        <p:txBody>
          <a:bodyPr/>
          <a:lstStyle/>
          <a:p>
            <a:fld id="{0C4B9C92-1EB6-4F4B-A810-905BE7A05EA0}" type="slidenum">
              <a:rPr lang="en-US"/>
              <a:pPr/>
              <a:t>36</a:t>
            </a:fld>
            <a:endParaRPr lang="en-US"/>
          </a:p>
        </p:txBody>
      </p:sp>
      <p:pic>
        <p:nvPicPr>
          <p:cNvPr id="30726" name="Picture 1030" descr="G:\Photos\Hazards-JPG Filter\Slide5.JPG"/>
          <p:cNvPicPr>
            <a:picLocks noChangeAspect="1" noChangeArrowheads="1"/>
          </p:cNvPicPr>
          <p:nvPr/>
        </p:nvPicPr>
        <p:blipFill>
          <a:blip r:embed="rId3" cstate="print"/>
          <a:srcRect/>
          <a:stretch>
            <a:fillRect/>
          </a:stretch>
        </p:blipFill>
        <p:spPr bwMode="auto">
          <a:xfrm>
            <a:off x="5481638" y="1524000"/>
            <a:ext cx="3662362" cy="3810000"/>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1283471" y="547855"/>
            <a:ext cx="7708129" cy="1143000"/>
          </a:xfrm>
        </p:spPr>
        <p:txBody>
          <a:bodyPr/>
          <a:lstStyle/>
          <a:p>
            <a:r>
              <a:rPr lang="en-US" sz="3800" dirty="0"/>
              <a:t>Control - Electrical Protective Devices</a:t>
            </a:r>
          </a:p>
        </p:txBody>
      </p:sp>
      <p:sp>
        <p:nvSpPr>
          <p:cNvPr id="31749" name="Rectangle 3"/>
          <p:cNvSpPr>
            <a:spLocks noGrp="1" noChangeArrowheads="1"/>
          </p:cNvSpPr>
          <p:nvPr>
            <p:ph type="body" sz="half" idx="1"/>
          </p:nvPr>
        </p:nvSpPr>
        <p:spPr>
          <a:xfrm>
            <a:off x="304800" y="1828799"/>
            <a:ext cx="4800600" cy="4230227"/>
          </a:xfrm>
        </p:spPr>
        <p:txBody>
          <a:bodyPr/>
          <a:lstStyle/>
          <a:p>
            <a:pPr>
              <a:lnSpc>
                <a:spcPct val="90000"/>
              </a:lnSpc>
            </a:pPr>
            <a:r>
              <a:rPr lang="en-US" sz="2400" b="1" dirty="0"/>
              <a:t>Automatically opens circuit if excess current from overload or ground-fault is detected – shutting off electricity </a:t>
            </a:r>
          </a:p>
          <a:p>
            <a:pPr>
              <a:lnSpc>
                <a:spcPct val="90000"/>
              </a:lnSpc>
            </a:pPr>
            <a:r>
              <a:rPr lang="en-US" sz="2400" b="1" dirty="0"/>
              <a:t>Includes GFCI’s, fuses, and circuit breakers</a:t>
            </a:r>
          </a:p>
          <a:p>
            <a:pPr>
              <a:lnSpc>
                <a:spcPct val="90000"/>
              </a:lnSpc>
            </a:pPr>
            <a:r>
              <a:rPr lang="en-US" sz="2400" b="1" dirty="0"/>
              <a:t>Fuses and circuit breakers are </a:t>
            </a:r>
            <a:r>
              <a:rPr lang="en-US" sz="2400" b="1" u="sng" dirty="0"/>
              <a:t>overcurrent</a:t>
            </a:r>
            <a:r>
              <a:rPr lang="en-US" sz="2400" b="1" dirty="0"/>
              <a:t> devices. When too much current:</a:t>
            </a:r>
          </a:p>
          <a:p>
            <a:pPr lvl="2">
              <a:lnSpc>
                <a:spcPct val="90000"/>
              </a:lnSpc>
              <a:buClr>
                <a:srgbClr val="FFCC00"/>
              </a:buClr>
              <a:buFont typeface="Wingdings" pitchFamily="2" charset="2"/>
              <a:buChar char="Ø"/>
            </a:pPr>
            <a:r>
              <a:rPr lang="en-US" b="1" dirty="0"/>
              <a:t> Fuses melt</a:t>
            </a:r>
          </a:p>
          <a:p>
            <a:pPr lvl="2">
              <a:lnSpc>
                <a:spcPct val="90000"/>
              </a:lnSpc>
              <a:buClr>
                <a:srgbClr val="FFCC00"/>
              </a:buClr>
              <a:buFont typeface="Wingdings" pitchFamily="2" charset="2"/>
              <a:buChar char="Ø"/>
            </a:pPr>
            <a:r>
              <a:rPr lang="en-US" b="1" dirty="0"/>
              <a:t> Circuit breakers trip open</a:t>
            </a:r>
          </a:p>
          <a:p>
            <a:pPr lvl="2">
              <a:lnSpc>
                <a:spcPct val="90000"/>
              </a:lnSpc>
              <a:buFontTx/>
              <a:buNone/>
            </a:pPr>
            <a:endParaRPr lang="en-US" b="1" dirty="0"/>
          </a:p>
        </p:txBody>
      </p:sp>
      <p:pic>
        <p:nvPicPr>
          <p:cNvPr id="31750" name="Picture 5" descr="D:\Construction\CONST PART I\Electrical\elecfilter\Slide17.JPG"/>
          <p:cNvPicPr>
            <a:picLocks noGrp="1" noChangeAspect="1" noChangeArrowheads="1"/>
          </p:cNvPicPr>
          <p:nvPr>
            <p:ph type="chart" sz="half" idx="2"/>
          </p:nvPr>
        </p:nvPicPr>
        <p:blipFill>
          <a:blip r:embed="rId3" cstate="print"/>
          <a:srcRect/>
          <a:stretch>
            <a:fillRect/>
          </a:stretch>
        </p:blipFill>
        <p:spPr>
          <a:xfrm>
            <a:off x="5334000" y="2209800"/>
            <a:ext cx="3505200" cy="2855913"/>
          </a:xfrm>
          <a:noFill/>
        </p:spPr>
      </p:pic>
      <p:sp>
        <p:nvSpPr>
          <p:cNvPr id="31746" name="Footer Placeholder 5"/>
          <p:cNvSpPr>
            <a:spLocks noGrp="1"/>
          </p:cNvSpPr>
          <p:nvPr>
            <p:ph type="ftr" sz="quarter" idx="11"/>
          </p:nvPr>
        </p:nvSpPr>
        <p:spPr>
          <a:noFill/>
        </p:spPr>
        <p:txBody>
          <a:bodyPr/>
          <a:lstStyle/>
          <a:p>
            <a:r>
              <a:rPr lang="en-US"/>
              <a:t>OSHA Office of Training &amp; Education</a:t>
            </a:r>
          </a:p>
        </p:txBody>
      </p:sp>
      <p:sp>
        <p:nvSpPr>
          <p:cNvPr id="31747" name="Slide Number Placeholder 6"/>
          <p:cNvSpPr>
            <a:spLocks noGrp="1"/>
          </p:cNvSpPr>
          <p:nvPr>
            <p:ph type="sldNum" sz="quarter" idx="12"/>
          </p:nvPr>
        </p:nvSpPr>
        <p:spPr>
          <a:noFill/>
        </p:spPr>
        <p:txBody>
          <a:bodyPr/>
          <a:lstStyle/>
          <a:p>
            <a:fld id="{486DAD0B-9346-46A7-BA52-1C3E85743D63}" type="slidenum">
              <a:rPr lang="en-US"/>
              <a:pPr/>
              <a:t>37</a:t>
            </a:fld>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1283471" y="822004"/>
            <a:ext cx="7772400" cy="1144588"/>
          </a:xfrm>
        </p:spPr>
        <p:txBody>
          <a:bodyPr/>
          <a:lstStyle/>
          <a:p>
            <a:r>
              <a:rPr lang="en-US" dirty="0"/>
              <a:t>Power Tool Requirements</a:t>
            </a:r>
          </a:p>
        </p:txBody>
      </p:sp>
      <p:sp>
        <p:nvSpPr>
          <p:cNvPr id="32773" name="Rectangle 3"/>
          <p:cNvSpPr>
            <a:spLocks noGrp="1" noChangeArrowheads="1"/>
          </p:cNvSpPr>
          <p:nvPr>
            <p:ph idx="1"/>
          </p:nvPr>
        </p:nvSpPr>
        <p:spPr>
          <a:xfrm>
            <a:off x="381000" y="1966592"/>
            <a:ext cx="5791200" cy="3672207"/>
          </a:xfrm>
        </p:spPr>
        <p:txBody>
          <a:bodyPr>
            <a:normAutofit/>
          </a:bodyPr>
          <a:lstStyle/>
          <a:p>
            <a:pPr lvl="1">
              <a:buFontTx/>
              <a:buChar char="•"/>
            </a:pPr>
            <a:r>
              <a:rPr lang="en-US" sz="2800" dirty="0"/>
              <a:t>Have a three-wire cord with ground plugged into a grounded receptacle, or</a:t>
            </a:r>
          </a:p>
          <a:p>
            <a:pPr lvl="1">
              <a:buFontTx/>
              <a:buChar char="•"/>
            </a:pPr>
            <a:r>
              <a:rPr lang="en-US" sz="2800" dirty="0"/>
              <a:t>Be double insulated, or</a:t>
            </a:r>
          </a:p>
          <a:p>
            <a:pPr lvl="1">
              <a:buFontTx/>
              <a:buChar char="•"/>
            </a:pPr>
            <a:r>
              <a:rPr lang="en-US" sz="2800" dirty="0"/>
              <a:t>Be powered by a low-voltage isolation transformer</a:t>
            </a:r>
          </a:p>
        </p:txBody>
      </p:sp>
      <p:sp>
        <p:nvSpPr>
          <p:cNvPr id="32770" name="Footer Placeholder 4"/>
          <p:cNvSpPr>
            <a:spLocks noGrp="1"/>
          </p:cNvSpPr>
          <p:nvPr>
            <p:ph type="ftr" sz="quarter" idx="11"/>
          </p:nvPr>
        </p:nvSpPr>
        <p:spPr>
          <a:noFill/>
        </p:spPr>
        <p:txBody>
          <a:bodyPr/>
          <a:lstStyle/>
          <a:p>
            <a:r>
              <a:rPr lang="en-US"/>
              <a:t>OSHA Office of Training &amp; Education</a:t>
            </a:r>
          </a:p>
        </p:txBody>
      </p:sp>
      <p:sp>
        <p:nvSpPr>
          <p:cNvPr id="32771" name="Slide Number Placeholder 5"/>
          <p:cNvSpPr>
            <a:spLocks noGrp="1"/>
          </p:cNvSpPr>
          <p:nvPr>
            <p:ph type="sldNum" sz="quarter" idx="12"/>
          </p:nvPr>
        </p:nvSpPr>
        <p:spPr>
          <a:noFill/>
        </p:spPr>
        <p:txBody>
          <a:bodyPr/>
          <a:lstStyle/>
          <a:p>
            <a:fld id="{05232BBB-9408-4500-B35A-CBF09C7B2EF1}" type="slidenum">
              <a:rPr lang="en-US"/>
              <a:pPr/>
              <a:t>38</a:t>
            </a:fld>
            <a:endParaRPr lang="en-US"/>
          </a:p>
        </p:txBody>
      </p:sp>
      <p:pic>
        <p:nvPicPr>
          <p:cNvPr id="32774" name="Picture 4" descr="P:\Outreach Training\pluginrecept.tif"/>
          <p:cNvPicPr>
            <a:picLocks noChangeAspect="1" noChangeArrowheads="1"/>
          </p:cNvPicPr>
          <p:nvPr/>
        </p:nvPicPr>
        <p:blipFill>
          <a:blip r:embed="rId3" cstate="print"/>
          <a:srcRect/>
          <a:stretch>
            <a:fillRect/>
          </a:stretch>
        </p:blipFill>
        <p:spPr bwMode="auto">
          <a:xfrm>
            <a:off x="6627813" y="1647825"/>
            <a:ext cx="1830387" cy="2085975"/>
          </a:xfrm>
          <a:prstGeom prst="rect">
            <a:avLst/>
          </a:prstGeom>
          <a:noFill/>
          <a:ln w="9525">
            <a:noFill/>
            <a:miter lim="800000"/>
            <a:headEnd/>
            <a:tailEnd/>
          </a:ln>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1306917" y="798973"/>
            <a:ext cx="7772400" cy="914400"/>
          </a:xfrm>
        </p:spPr>
        <p:txBody>
          <a:bodyPr/>
          <a:lstStyle/>
          <a:p>
            <a:r>
              <a:rPr lang="en-US" dirty="0"/>
              <a:t>Tool Safety Tips</a:t>
            </a:r>
          </a:p>
        </p:txBody>
      </p:sp>
      <p:sp>
        <p:nvSpPr>
          <p:cNvPr id="33797" name="Rectangle 3"/>
          <p:cNvSpPr>
            <a:spLocks noGrp="1" noChangeArrowheads="1"/>
          </p:cNvSpPr>
          <p:nvPr>
            <p:ph type="body" sz="half" idx="1"/>
          </p:nvPr>
        </p:nvSpPr>
        <p:spPr>
          <a:xfrm>
            <a:off x="609600" y="1873837"/>
            <a:ext cx="6781800" cy="4114800"/>
          </a:xfrm>
        </p:spPr>
        <p:txBody>
          <a:bodyPr>
            <a:normAutofit fontScale="92500" lnSpcReduction="10000"/>
          </a:bodyPr>
          <a:lstStyle/>
          <a:p>
            <a:pPr>
              <a:lnSpc>
                <a:spcPct val="90000"/>
              </a:lnSpc>
            </a:pPr>
            <a:r>
              <a:rPr lang="en-US" sz="2200" b="1" dirty="0"/>
              <a:t>Use gloves and appropriate footwear</a:t>
            </a:r>
          </a:p>
          <a:p>
            <a:pPr>
              <a:lnSpc>
                <a:spcPct val="90000"/>
              </a:lnSpc>
            </a:pPr>
            <a:r>
              <a:rPr lang="en-US" sz="2200" b="1" dirty="0"/>
              <a:t>Store in dry place when not using</a:t>
            </a:r>
          </a:p>
          <a:p>
            <a:pPr>
              <a:lnSpc>
                <a:spcPct val="90000"/>
              </a:lnSpc>
            </a:pPr>
            <a:r>
              <a:rPr lang="en-US" sz="2200" b="1" dirty="0"/>
              <a:t>Don’t use in wet/damp conditions </a:t>
            </a:r>
          </a:p>
          <a:p>
            <a:pPr>
              <a:lnSpc>
                <a:spcPct val="90000"/>
              </a:lnSpc>
            </a:pPr>
            <a:r>
              <a:rPr lang="en-US" sz="2200" b="1" dirty="0"/>
              <a:t>Keep working areas well lit</a:t>
            </a:r>
          </a:p>
          <a:p>
            <a:pPr>
              <a:lnSpc>
                <a:spcPct val="90000"/>
              </a:lnSpc>
            </a:pPr>
            <a:r>
              <a:rPr lang="en-US" sz="2200" b="1" dirty="0"/>
              <a:t>Ensure not a tripping hazard</a:t>
            </a:r>
          </a:p>
          <a:p>
            <a:pPr>
              <a:lnSpc>
                <a:spcPct val="90000"/>
              </a:lnSpc>
            </a:pPr>
            <a:r>
              <a:rPr lang="en-US" sz="2200" b="1" dirty="0"/>
              <a:t>Don’t carry a tool by the cord</a:t>
            </a:r>
          </a:p>
          <a:p>
            <a:pPr>
              <a:lnSpc>
                <a:spcPct val="90000"/>
              </a:lnSpc>
            </a:pPr>
            <a:r>
              <a:rPr lang="en-US" sz="2200" b="1" dirty="0"/>
              <a:t>Don’t yank the cord to disconnect it </a:t>
            </a:r>
          </a:p>
          <a:p>
            <a:pPr>
              <a:lnSpc>
                <a:spcPct val="90000"/>
              </a:lnSpc>
            </a:pPr>
            <a:r>
              <a:rPr lang="en-US" sz="2200" b="1" dirty="0"/>
              <a:t>Keep cords away from heat, oil, &amp; sharp edges</a:t>
            </a:r>
          </a:p>
          <a:p>
            <a:pPr>
              <a:lnSpc>
                <a:spcPct val="90000"/>
              </a:lnSpc>
            </a:pPr>
            <a:r>
              <a:rPr lang="en-US" sz="2200" b="1" dirty="0"/>
              <a:t>Disconnect when not in use and when changing accessories such as blades &amp; bits </a:t>
            </a:r>
          </a:p>
          <a:p>
            <a:pPr>
              <a:lnSpc>
                <a:spcPct val="90000"/>
              </a:lnSpc>
            </a:pPr>
            <a:r>
              <a:rPr lang="en-US" sz="2200" b="1" dirty="0"/>
              <a:t>Remove damaged tools from use</a:t>
            </a:r>
          </a:p>
        </p:txBody>
      </p:sp>
      <p:pic>
        <p:nvPicPr>
          <p:cNvPr id="33798" name="Picture 10" descr="C:\A-MAIN FILE\gun.jpg"/>
          <p:cNvPicPr>
            <a:picLocks noGrp="1" noChangeAspect="1" noChangeArrowheads="1"/>
          </p:cNvPicPr>
          <p:nvPr>
            <p:ph type="chart" sz="half" idx="2"/>
          </p:nvPr>
        </p:nvPicPr>
        <p:blipFill>
          <a:blip r:embed="rId3" cstate="print"/>
          <a:srcRect/>
          <a:stretch>
            <a:fillRect/>
          </a:stretch>
        </p:blipFill>
        <p:spPr>
          <a:xfrm>
            <a:off x="6367463" y="1295400"/>
            <a:ext cx="2347912" cy="2895600"/>
          </a:xfrm>
          <a:noFill/>
        </p:spPr>
      </p:pic>
      <p:sp>
        <p:nvSpPr>
          <p:cNvPr id="33794" name="Footer Placeholder 5"/>
          <p:cNvSpPr>
            <a:spLocks noGrp="1"/>
          </p:cNvSpPr>
          <p:nvPr>
            <p:ph type="ftr" sz="quarter" idx="11"/>
          </p:nvPr>
        </p:nvSpPr>
        <p:spPr>
          <a:noFill/>
        </p:spPr>
        <p:txBody>
          <a:bodyPr/>
          <a:lstStyle/>
          <a:p>
            <a:r>
              <a:rPr lang="en-US" dirty="0"/>
              <a:t>OSHA Office of Training &amp; Education</a:t>
            </a:r>
          </a:p>
        </p:txBody>
      </p:sp>
      <p:sp>
        <p:nvSpPr>
          <p:cNvPr id="33795" name="Slide Number Placeholder 6"/>
          <p:cNvSpPr>
            <a:spLocks noGrp="1"/>
          </p:cNvSpPr>
          <p:nvPr>
            <p:ph type="sldNum" sz="quarter" idx="12"/>
          </p:nvPr>
        </p:nvSpPr>
        <p:spPr>
          <a:noFill/>
        </p:spPr>
        <p:txBody>
          <a:bodyPr/>
          <a:lstStyle/>
          <a:p>
            <a:fld id="{4082F6C6-2DC2-4ADF-B00E-6C10690B51E0}" type="slidenum">
              <a:rPr lang="en-US"/>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OSHA Office of Training &amp; Education</a:t>
            </a:r>
          </a:p>
        </p:txBody>
      </p:sp>
      <p:sp>
        <p:nvSpPr>
          <p:cNvPr id="3" name="Slide Number Placeholder 2"/>
          <p:cNvSpPr>
            <a:spLocks noGrp="1"/>
          </p:cNvSpPr>
          <p:nvPr>
            <p:ph type="sldNum" sz="quarter" idx="12"/>
          </p:nvPr>
        </p:nvSpPr>
        <p:spPr/>
        <p:txBody>
          <a:bodyPr/>
          <a:lstStyle/>
          <a:p>
            <a:pPr>
              <a:defRPr/>
            </a:pPr>
            <a:fld id="{236D1507-901D-4ECE-8B58-DDA5670983B4}" type="slidenum">
              <a:rPr lang="en-US" smtClean="0"/>
              <a:pPr>
                <a:defRPr/>
              </a:pPr>
              <a:t>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027" y="295275"/>
            <a:ext cx="7467600" cy="65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762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1248302" y="798973"/>
            <a:ext cx="7667098" cy="1143000"/>
          </a:xfrm>
        </p:spPr>
        <p:txBody>
          <a:bodyPr/>
          <a:lstStyle/>
          <a:p>
            <a:r>
              <a:rPr lang="en-US" dirty="0"/>
              <a:t>Preventing Electrical Hazards - Tools</a:t>
            </a:r>
          </a:p>
        </p:txBody>
      </p:sp>
      <p:sp>
        <p:nvSpPr>
          <p:cNvPr id="34821" name="Rectangle 3"/>
          <p:cNvSpPr>
            <a:spLocks noGrp="1" noChangeArrowheads="1"/>
          </p:cNvSpPr>
          <p:nvPr>
            <p:ph type="body" sz="half" idx="1"/>
          </p:nvPr>
        </p:nvSpPr>
        <p:spPr>
          <a:xfrm>
            <a:off x="381000" y="1981200"/>
            <a:ext cx="4343400" cy="4114800"/>
          </a:xfrm>
        </p:spPr>
        <p:txBody>
          <a:bodyPr/>
          <a:lstStyle/>
          <a:p>
            <a:r>
              <a:rPr lang="en-US" sz="2800" dirty="0"/>
              <a:t>Inspect tools before use</a:t>
            </a:r>
          </a:p>
          <a:p>
            <a:r>
              <a:rPr lang="en-US" sz="2800" dirty="0"/>
              <a:t>Use the right tool correctly</a:t>
            </a:r>
          </a:p>
          <a:p>
            <a:r>
              <a:rPr lang="en-US" sz="2800" dirty="0"/>
              <a:t>Protect your tools</a:t>
            </a:r>
          </a:p>
          <a:p>
            <a:r>
              <a:rPr lang="en-US" sz="2800" dirty="0"/>
              <a:t>Use double insulated tools</a:t>
            </a:r>
            <a:endParaRPr lang="en-US" dirty="0"/>
          </a:p>
        </p:txBody>
      </p:sp>
      <p:pic>
        <p:nvPicPr>
          <p:cNvPr id="34822" name="Picture 8"/>
          <p:cNvPicPr>
            <a:picLocks noGrp="1" noChangeArrowheads="1"/>
          </p:cNvPicPr>
          <p:nvPr>
            <p:ph type="clipArt" sz="half" idx="2"/>
          </p:nvPr>
        </p:nvPicPr>
        <p:blipFill>
          <a:blip r:embed="rId3" cstate="print"/>
          <a:srcRect/>
          <a:stretch>
            <a:fillRect/>
          </a:stretch>
        </p:blipFill>
        <p:spPr>
          <a:xfrm>
            <a:off x="4648200" y="1981200"/>
            <a:ext cx="4495800" cy="3581400"/>
          </a:xfrm>
          <a:noFill/>
        </p:spPr>
      </p:pic>
      <p:sp>
        <p:nvSpPr>
          <p:cNvPr id="34818" name="Footer Placeholder 5"/>
          <p:cNvSpPr>
            <a:spLocks noGrp="1"/>
          </p:cNvSpPr>
          <p:nvPr>
            <p:ph type="ftr" sz="quarter" idx="11"/>
          </p:nvPr>
        </p:nvSpPr>
        <p:spPr>
          <a:noFill/>
        </p:spPr>
        <p:txBody>
          <a:bodyPr/>
          <a:lstStyle/>
          <a:p>
            <a:r>
              <a:rPr lang="en-US"/>
              <a:t>OSHA Office of Training &amp; Education</a:t>
            </a:r>
          </a:p>
        </p:txBody>
      </p:sp>
      <p:sp>
        <p:nvSpPr>
          <p:cNvPr id="34819" name="Slide Number Placeholder 6"/>
          <p:cNvSpPr>
            <a:spLocks noGrp="1"/>
          </p:cNvSpPr>
          <p:nvPr>
            <p:ph type="sldNum" sz="quarter" idx="12"/>
          </p:nvPr>
        </p:nvSpPr>
        <p:spPr>
          <a:noFill/>
        </p:spPr>
        <p:txBody>
          <a:bodyPr/>
          <a:lstStyle/>
          <a:p>
            <a:fld id="{C2B99A08-3ADA-447E-831D-02A9FD08B99C}" type="slidenum">
              <a:rPr lang="en-US"/>
              <a:pPr/>
              <a:t>40</a:t>
            </a:fld>
            <a:endParaRPr lang="en-US"/>
          </a:p>
        </p:txBody>
      </p:sp>
      <p:sp>
        <p:nvSpPr>
          <p:cNvPr id="34823" name="AutoShape 9"/>
          <p:cNvSpPr>
            <a:spLocks noChangeArrowheads="1"/>
          </p:cNvSpPr>
          <p:nvPr/>
        </p:nvSpPr>
        <p:spPr bwMode="auto">
          <a:xfrm rot="-900000">
            <a:off x="7162800" y="4114800"/>
            <a:ext cx="368300" cy="977900"/>
          </a:xfrm>
          <a:prstGeom prst="upArrow">
            <a:avLst>
              <a:gd name="adj1" fmla="val 50000"/>
              <a:gd name="adj2" fmla="val 132746"/>
            </a:avLst>
          </a:prstGeom>
          <a:solidFill>
            <a:srgbClr val="FF0000"/>
          </a:solidFill>
          <a:ln w="12700">
            <a:solidFill>
              <a:schemeClr val="tx1"/>
            </a:solidFill>
            <a:miter lim="800000"/>
            <a:headEnd/>
            <a:tailEnd/>
          </a:ln>
        </p:spPr>
        <p:txBody>
          <a:bodyPr wrap="none" anchor="ctr"/>
          <a:lstStyle/>
          <a:p>
            <a:endParaRPr lang="en-US"/>
          </a:p>
        </p:txBody>
      </p:sp>
      <p:sp>
        <p:nvSpPr>
          <p:cNvPr id="34824" name="Rectangle 10"/>
          <p:cNvSpPr>
            <a:spLocks noChangeArrowheads="1"/>
          </p:cNvSpPr>
          <p:nvPr/>
        </p:nvSpPr>
        <p:spPr bwMode="auto">
          <a:xfrm>
            <a:off x="4724400" y="5257800"/>
            <a:ext cx="4419600" cy="457200"/>
          </a:xfrm>
          <a:prstGeom prst="rect">
            <a:avLst/>
          </a:prstGeom>
          <a:solidFill>
            <a:schemeClr val="bg1"/>
          </a:solidFill>
          <a:ln w="9525">
            <a:noFill/>
            <a:miter lim="800000"/>
            <a:headEnd/>
            <a:tailEnd/>
          </a:ln>
        </p:spPr>
        <p:txBody>
          <a:bodyPr>
            <a:spAutoFit/>
          </a:bodyPr>
          <a:lstStyle/>
          <a:p>
            <a:pPr lvl="1">
              <a:spcBef>
                <a:spcPct val="20000"/>
              </a:spcBef>
              <a:buClr>
                <a:srgbClr val="FFCC00"/>
              </a:buClr>
              <a:buFont typeface="Wingdings" pitchFamily="2" charset="2"/>
              <a:buNone/>
            </a:pPr>
            <a:r>
              <a:rPr lang="en-US" b="1">
                <a:latin typeface="Arial" charset="0"/>
              </a:rPr>
              <a:t>Double Insulated marking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1277609" y="800901"/>
            <a:ext cx="7772400" cy="1143000"/>
          </a:xfrm>
        </p:spPr>
        <p:txBody>
          <a:bodyPr/>
          <a:lstStyle/>
          <a:p>
            <a:r>
              <a:rPr lang="en-US" dirty="0"/>
              <a:t>Temporary Lights</a:t>
            </a:r>
          </a:p>
        </p:txBody>
      </p:sp>
      <p:sp>
        <p:nvSpPr>
          <p:cNvPr id="35845" name="Rectangle 3"/>
          <p:cNvSpPr>
            <a:spLocks noGrp="1" noChangeArrowheads="1"/>
          </p:cNvSpPr>
          <p:nvPr>
            <p:ph idx="1"/>
          </p:nvPr>
        </p:nvSpPr>
        <p:spPr>
          <a:xfrm>
            <a:off x="838200" y="5257800"/>
            <a:ext cx="8077200" cy="838200"/>
          </a:xfrm>
        </p:spPr>
        <p:txBody>
          <a:bodyPr>
            <a:normAutofit fontScale="92500" lnSpcReduction="20000"/>
          </a:bodyPr>
          <a:lstStyle/>
          <a:p>
            <a:pPr>
              <a:buFontTx/>
              <a:buNone/>
            </a:pPr>
            <a:r>
              <a:rPr lang="en-US" sz="3200" dirty="0"/>
              <a:t>	</a:t>
            </a:r>
            <a:r>
              <a:rPr lang="en-US" dirty="0"/>
              <a:t>Protect from contact and damage, and don’t suspend by cords unless designed to do so. </a:t>
            </a:r>
          </a:p>
        </p:txBody>
      </p:sp>
      <p:sp>
        <p:nvSpPr>
          <p:cNvPr id="35842" name="Footer Placeholder 4"/>
          <p:cNvSpPr>
            <a:spLocks noGrp="1"/>
          </p:cNvSpPr>
          <p:nvPr>
            <p:ph type="ftr" sz="quarter" idx="11"/>
          </p:nvPr>
        </p:nvSpPr>
        <p:spPr>
          <a:noFill/>
        </p:spPr>
        <p:txBody>
          <a:bodyPr/>
          <a:lstStyle/>
          <a:p>
            <a:r>
              <a:rPr lang="en-US"/>
              <a:t>OSHA Office of Training &amp; Education</a:t>
            </a:r>
          </a:p>
        </p:txBody>
      </p:sp>
      <p:sp>
        <p:nvSpPr>
          <p:cNvPr id="35843" name="Slide Number Placeholder 5"/>
          <p:cNvSpPr>
            <a:spLocks noGrp="1"/>
          </p:cNvSpPr>
          <p:nvPr>
            <p:ph type="sldNum" sz="quarter" idx="12"/>
          </p:nvPr>
        </p:nvSpPr>
        <p:spPr>
          <a:noFill/>
        </p:spPr>
        <p:txBody>
          <a:bodyPr/>
          <a:lstStyle/>
          <a:p>
            <a:fld id="{33AAB189-56EF-42D1-B923-E86E2D6979A7}" type="slidenum">
              <a:rPr lang="en-US"/>
              <a:pPr/>
              <a:t>41</a:t>
            </a:fld>
            <a:endParaRPr lang="en-US"/>
          </a:p>
        </p:txBody>
      </p:sp>
      <p:pic>
        <p:nvPicPr>
          <p:cNvPr id="35846" name="Picture 4" descr="C:\Photo-Database\Electrical\Electrical-Cont-temp lighting.tif"/>
          <p:cNvPicPr>
            <a:picLocks noChangeAspect="1" noChangeArrowheads="1"/>
          </p:cNvPicPr>
          <p:nvPr/>
        </p:nvPicPr>
        <p:blipFill>
          <a:blip r:embed="rId3" cstate="print"/>
          <a:srcRect/>
          <a:stretch>
            <a:fillRect/>
          </a:stretch>
        </p:blipFill>
        <p:spPr bwMode="auto">
          <a:xfrm>
            <a:off x="2247900" y="1974362"/>
            <a:ext cx="4648200" cy="3289300"/>
          </a:xfrm>
          <a:prstGeom prst="rect">
            <a:avLst/>
          </a:prstGeom>
          <a:noFill/>
          <a:ln w="9525">
            <a:noFill/>
            <a:miter lim="800000"/>
            <a:headEnd/>
            <a:tailEnd/>
          </a:ln>
        </p:spPr>
      </p:pic>
      <p:sp>
        <p:nvSpPr>
          <p:cNvPr id="35847" name="Text Box 5"/>
          <p:cNvSpPr txBox="1">
            <a:spLocks noChangeArrowheads="1"/>
          </p:cNvSpPr>
          <p:nvPr/>
        </p:nvSpPr>
        <p:spPr bwMode="auto">
          <a:xfrm>
            <a:off x="381000" y="6324600"/>
            <a:ext cx="2895600" cy="366713"/>
          </a:xfrm>
          <a:prstGeom prst="rect">
            <a:avLst/>
          </a:prstGeom>
          <a:noFill/>
          <a:ln w="9525">
            <a:noFill/>
            <a:miter lim="800000"/>
            <a:headEnd/>
            <a:tailEnd/>
          </a:ln>
        </p:spPr>
        <p:txBody>
          <a:bodyPr>
            <a:spAutoFit/>
          </a:bodyPr>
          <a:lstStyle/>
          <a:p>
            <a:pPr>
              <a:spcBef>
                <a:spcPct val="50000"/>
              </a:spcBef>
            </a:pPr>
            <a:endParaRPr lang="en-US" sz="1800">
              <a:solidFill>
                <a:srgbClr val="FFFF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1283471" y="838200"/>
            <a:ext cx="7555729" cy="1143000"/>
          </a:xfrm>
        </p:spPr>
        <p:txBody>
          <a:bodyPr/>
          <a:lstStyle/>
          <a:p>
            <a:r>
              <a:rPr lang="en-US" dirty="0"/>
              <a:t>Clues that Electrical Hazards Exist  </a:t>
            </a:r>
          </a:p>
        </p:txBody>
      </p:sp>
      <p:sp>
        <p:nvSpPr>
          <p:cNvPr id="36869" name="Rectangle 3"/>
          <p:cNvSpPr>
            <a:spLocks noGrp="1" noChangeArrowheads="1"/>
          </p:cNvSpPr>
          <p:nvPr>
            <p:ph type="body" sz="half" idx="1"/>
          </p:nvPr>
        </p:nvSpPr>
        <p:spPr>
          <a:xfrm>
            <a:off x="533400" y="1981200"/>
            <a:ext cx="5334000" cy="4114800"/>
          </a:xfrm>
        </p:spPr>
        <p:txBody>
          <a:bodyPr/>
          <a:lstStyle/>
          <a:p>
            <a:pPr>
              <a:lnSpc>
                <a:spcPct val="90000"/>
              </a:lnSpc>
              <a:spcBef>
                <a:spcPct val="35000"/>
              </a:spcBef>
            </a:pPr>
            <a:r>
              <a:rPr lang="en-US" sz="2600" b="1"/>
              <a:t>Tripped circuit breakers or blown fuses</a:t>
            </a:r>
          </a:p>
          <a:p>
            <a:pPr>
              <a:lnSpc>
                <a:spcPct val="90000"/>
              </a:lnSpc>
              <a:spcBef>
                <a:spcPct val="35000"/>
              </a:spcBef>
            </a:pPr>
            <a:r>
              <a:rPr lang="en-US" sz="2600" b="1"/>
              <a:t>Warm tools, wires, cords, connections, or junction boxes</a:t>
            </a:r>
          </a:p>
          <a:p>
            <a:pPr>
              <a:lnSpc>
                <a:spcPct val="90000"/>
              </a:lnSpc>
              <a:spcBef>
                <a:spcPct val="35000"/>
              </a:spcBef>
            </a:pPr>
            <a:r>
              <a:rPr lang="en-US" sz="2600" b="1"/>
              <a:t>GFCI that shuts off a circuit</a:t>
            </a:r>
          </a:p>
          <a:p>
            <a:pPr>
              <a:lnSpc>
                <a:spcPct val="90000"/>
              </a:lnSpc>
              <a:spcBef>
                <a:spcPct val="35000"/>
              </a:spcBef>
            </a:pPr>
            <a:r>
              <a:rPr lang="en-US" sz="2600" b="1"/>
              <a:t>Worn or frayed insulation around wire or connection</a:t>
            </a:r>
          </a:p>
        </p:txBody>
      </p:sp>
      <p:pic>
        <p:nvPicPr>
          <p:cNvPr id="36870" name="Picture 6" descr="C:\TMP\worn_insulation2.jpg"/>
          <p:cNvPicPr>
            <a:picLocks noGrp="1" noChangeAspect="1" noChangeArrowheads="1"/>
          </p:cNvPicPr>
          <p:nvPr>
            <p:ph type="clipArt" sz="half" idx="2"/>
          </p:nvPr>
        </p:nvPicPr>
        <p:blipFill>
          <a:blip r:embed="rId3" cstate="print"/>
          <a:srcRect/>
          <a:stretch>
            <a:fillRect/>
          </a:stretch>
        </p:blipFill>
        <p:spPr>
          <a:xfrm>
            <a:off x="5867400" y="2362200"/>
            <a:ext cx="3276600" cy="2563813"/>
          </a:xfrm>
          <a:noFill/>
        </p:spPr>
      </p:pic>
      <p:sp>
        <p:nvSpPr>
          <p:cNvPr id="36866" name="Footer Placeholder 5"/>
          <p:cNvSpPr>
            <a:spLocks noGrp="1"/>
          </p:cNvSpPr>
          <p:nvPr>
            <p:ph type="ftr" sz="quarter" idx="11"/>
          </p:nvPr>
        </p:nvSpPr>
        <p:spPr>
          <a:noFill/>
        </p:spPr>
        <p:txBody>
          <a:bodyPr/>
          <a:lstStyle/>
          <a:p>
            <a:r>
              <a:rPr lang="en-US"/>
              <a:t>OSHA Office of Training &amp; Education</a:t>
            </a:r>
          </a:p>
        </p:txBody>
      </p:sp>
      <p:sp>
        <p:nvSpPr>
          <p:cNvPr id="36867" name="Slide Number Placeholder 6"/>
          <p:cNvSpPr>
            <a:spLocks noGrp="1"/>
          </p:cNvSpPr>
          <p:nvPr>
            <p:ph type="sldNum" sz="quarter" idx="12"/>
          </p:nvPr>
        </p:nvSpPr>
        <p:spPr>
          <a:noFill/>
        </p:spPr>
        <p:txBody>
          <a:bodyPr/>
          <a:lstStyle/>
          <a:p>
            <a:fld id="{171F68A5-7937-4D37-861E-24FFF8466421}" type="slidenum">
              <a:rPr lang="en-US"/>
              <a:pPr/>
              <a:t>42</a:t>
            </a:fld>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1277609" y="821858"/>
            <a:ext cx="8001000" cy="1143000"/>
          </a:xfrm>
        </p:spPr>
        <p:txBody>
          <a:bodyPr/>
          <a:lstStyle/>
          <a:p>
            <a:r>
              <a:rPr lang="en-US" dirty="0"/>
              <a:t>Lockout and Tagging of Circuits</a:t>
            </a:r>
          </a:p>
        </p:txBody>
      </p:sp>
      <p:sp>
        <p:nvSpPr>
          <p:cNvPr id="37893" name="Rectangle 3"/>
          <p:cNvSpPr>
            <a:spLocks noGrp="1" noChangeArrowheads="1"/>
          </p:cNvSpPr>
          <p:nvPr>
            <p:ph idx="1"/>
          </p:nvPr>
        </p:nvSpPr>
        <p:spPr>
          <a:xfrm>
            <a:off x="228600" y="2057400"/>
            <a:ext cx="6781800" cy="3581400"/>
          </a:xfrm>
        </p:spPr>
        <p:txBody>
          <a:bodyPr/>
          <a:lstStyle/>
          <a:p>
            <a:pPr>
              <a:lnSpc>
                <a:spcPct val="90000"/>
              </a:lnSpc>
              <a:spcBef>
                <a:spcPct val="35000"/>
              </a:spcBef>
            </a:pPr>
            <a:r>
              <a:rPr lang="en-US" dirty="0"/>
              <a:t>Apply locks to power source after de-energizing</a:t>
            </a:r>
          </a:p>
          <a:p>
            <a:pPr>
              <a:lnSpc>
                <a:spcPct val="90000"/>
              </a:lnSpc>
              <a:spcBef>
                <a:spcPct val="35000"/>
              </a:spcBef>
            </a:pPr>
            <a:r>
              <a:rPr lang="en-US" dirty="0"/>
              <a:t>Tag deactivated controls</a:t>
            </a:r>
          </a:p>
          <a:p>
            <a:pPr>
              <a:lnSpc>
                <a:spcPct val="90000"/>
              </a:lnSpc>
              <a:spcBef>
                <a:spcPct val="35000"/>
              </a:spcBef>
            </a:pPr>
            <a:r>
              <a:rPr lang="en-US" dirty="0"/>
              <a:t>Tag de-energized equipment and circuits at all points where they can be energized</a:t>
            </a:r>
          </a:p>
          <a:p>
            <a:pPr>
              <a:lnSpc>
                <a:spcPct val="90000"/>
              </a:lnSpc>
              <a:spcBef>
                <a:spcPct val="35000"/>
              </a:spcBef>
            </a:pPr>
            <a:r>
              <a:rPr lang="en-US" dirty="0"/>
              <a:t>Tags must identify equipment or circuits being worked on</a:t>
            </a:r>
          </a:p>
        </p:txBody>
      </p:sp>
      <p:sp>
        <p:nvSpPr>
          <p:cNvPr id="37890" name="Footer Placeholder 4"/>
          <p:cNvSpPr>
            <a:spLocks noGrp="1"/>
          </p:cNvSpPr>
          <p:nvPr>
            <p:ph type="ftr" sz="quarter" idx="11"/>
          </p:nvPr>
        </p:nvSpPr>
        <p:spPr>
          <a:noFill/>
        </p:spPr>
        <p:txBody>
          <a:bodyPr/>
          <a:lstStyle/>
          <a:p>
            <a:r>
              <a:rPr lang="en-US"/>
              <a:t>OSHA Office of Training &amp; Education</a:t>
            </a:r>
          </a:p>
        </p:txBody>
      </p:sp>
      <p:sp>
        <p:nvSpPr>
          <p:cNvPr id="37891" name="Slide Number Placeholder 5"/>
          <p:cNvSpPr>
            <a:spLocks noGrp="1"/>
          </p:cNvSpPr>
          <p:nvPr>
            <p:ph type="sldNum" sz="quarter" idx="12"/>
          </p:nvPr>
        </p:nvSpPr>
        <p:spPr>
          <a:noFill/>
        </p:spPr>
        <p:txBody>
          <a:bodyPr/>
          <a:lstStyle/>
          <a:p>
            <a:fld id="{E5E1E449-262B-4222-81BF-D269BDEF58E6}" type="slidenum">
              <a:rPr lang="en-US"/>
              <a:pPr/>
              <a:t>43</a:t>
            </a:fld>
            <a:endParaRPr lang="en-US"/>
          </a:p>
        </p:txBody>
      </p:sp>
      <p:pic>
        <p:nvPicPr>
          <p:cNvPr id="37894" name="Picture 4" descr="C:\jpegs\panel_lock.JPG"/>
          <p:cNvPicPr>
            <a:picLocks noChangeAspect="1" noChangeArrowheads="1"/>
          </p:cNvPicPr>
          <p:nvPr/>
        </p:nvPicPr>
        <p:blipFill>
          <a:blip r:embed="rId3" cstate="print"/>
          <a:srcRect/>
          <a:stretch>
            <a:fillRect/>
          </a:stretch>
        </p:blipFill>
        <p:spPr bwMode="auto">
          <a:xfrm>
            <a:off x="7038975" y="1600200"/>
            <a:ext cx="2105025" cy="325278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1371600" y="798973"/>
            <a:ext cx="7772400" cy="1143000"/>
          </a:xfrm>
        </p:spPr>
        <p:txBody>
          <a:bodyPr/>
          <a:lstStyle/>
          <a:p>
            <a:r>
              <a:rPr lang="en-US" dirty="0"/>
              <a:t>Safety-Related Work Practices</a:t>
            </a:r>
          </a:p>
        </p:txBody>
      </p:sp>
      <p:sp>
        <p:nvSpPr>
          <p:cNvPr id="38917" name="Rectangle 3"/>
          <p:cNvSpPr>
            <a:spLocks noGrp="1" noChangeArrowheads="1"/>
          </p:cNvSpPr>
          <p:nvPr>
            <p:ph idx="1"/>
          </p:nvPr>
        </p:nvSpPr>
        <p:spPr>
          <a:xfrm>
            <a:off x="0" y="2102436"/>
            <a:ext cx="6781800" cy="3536363"/>
          </a:xfrm>
        </p:spPr>
        <p:txBody>
          <a:bodyPr/>
          <a:lstStyle/>
          <a:p>
            <a:pPr>
              <a:lnSpc>
                <a:spcPct val="90000"/>
              </a:lnSpc>
              <a:spcBef>
                <a:spcPct val="25000"/>
              </a:spcBef>
              <a:buClr>
                <a:srgbClr val="FFFF00"/>
              </a:buClr>
              <a:buSzPct val="110000"/>
              <a:buFontTx/>
              <a:buNone/>
            </a:pPr>
            <a:r>
              <a:rPr lang="en-US" sz="2400" b="1" dirty="0"/>
              <a:t> </a:t>
            </a:r>
            <a:r>
              <a:rPr lang="en-US" sz="2600" b="1" dirty="0"/>
              <a:t>To protect workers from electrical shock:</a:t>
            </a:r>
          </a:p>
          <a:p>
            <a:pPr lvl="1">
              <a:lnSpc>
                <a:spcPct val="90000"/>
              </a:lnSpc>
              <a:spcBef>
                <a:spcPct val="25000"/>
              </a:spcBef>
            </a:pPr>
            <a:r>
              <a:rPr lang="en-US" sz="2600" b="1" dirty="0"/>
              <a:t>Use barriers and guards to prevent passage through areas of exposed energized equipment</a:t>
            </a:r>
          </a:p>
          <a:p>
            <a:pPr lvl="1">
              <a:lnSpc>
                <a:spcPct val="90000"/>
              </a:lnSpc>
              <a:spcBef>
                <a:spcPct val="25000"/>
              </a:spcBef>
            </a:pPr>
            <a:r>
              <a:rPr lang="en-US" sz="2600" b="1" dirty="0"/>
              <a:t>Pre-plan work, post hazard warnings and use protective measures</a:t>
            </a:r>
          </a:p>
          <a:p>
            <a:pPr lvl="1">
              <a:lnSpc>
                <a:spcPct val="90000"/>
              </a:lnSpc>
              <a:spcBef>
                <a:spcPct val="25000"/>
              </a:spcBef>
            </a:pPr>
            <a:r>
              <a:rPr lang="en-US" sz="2600" b="1" dirty="0"/>
              <a:t>Keep working spaces and walkways clear of cords</a:t>
            </a:r>
          </a:p>
        </p:txBody>
      </p:sp>
      <p:sp>
        <p:nvSpPr>
          <p:cNvPr id="38914" name="Footer Placeholder 4"/>
          <p:cNvSpPr>
            <a:spLocks noGrp="1"/>
          </p:cNvSpPr>
          <p:nvPr>
            <p:ph type="ftr" sz="quarter" idx="11"/>
          </p:nvPr>
        </p:nvSpPr>
        <p:spPr>
          <a:noFill/>
        </p:spPr>
        <p:txBody>
          <a:bodyPr/>
          <a:lstStyle/>
          <a:p>
            <a:r>
              <a:rPr lang="en-US"/>
              <a:t>OSHA Office of Training &amp; Education</a:t>
            </a:r>
          </a:p>
        </p:txBody>
      </p:sp>
      <p:sp>
        <p:nvSpPr>
          <p:cNvPr id="38915" name="Slide Number Placeholder 5"/>
          <p:cNvSpPr>
            <a:spLocks noGrp="1"/>
          </p:cNvSpPr>
          <p:nvPr>
            <p:ph type="sldNum" sz="quarter" idx="12"/>
          </p:nvPr>
        </p:nvSpPr>
        <p:spPr>
          <a:noFill/>
        </p:spPr>
        <p:txBody>
          <a:bodyPr/>
          <a:lstStyle/>
          <a:p>
            <a:fld id="{10FEF09D-3C54-4DFA-A70F-DAF744646822}" type="slidenum">
              <a:rPr lang="en-US"/>
              <a:pPr/>
              <a:t>44</a:t>
            </a:fld>
            <a:endParaRPr lang="en-US"/>
          </a:p>
        </p:txBody>
      </p:sp>
      <p:pic>
        <p:nvPicPr>
          <p:cNvPr id="38918" name="Picture 12"/>
          <p:cNvPicPr>
            <a:picLocks noChangeArrowheads="1"/>
          </p:cNvPicPr>
          <p:nvPr/>
        </p:nvPicPr>
        <p:blipFill>
          <a:blip r:embed="rId3" cstate="print"/>
          <a:srcRect/>
          <a:stretch>
            <a:fillRect/>
          </a:stretch>
        </p:blipFill>
        <p:spPr bwMode="auto">
          <a:xfrm>
            <a:off x="6781800" y="1828800"/>
            <a:ext cx="2362200" cy="2743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1371600" y="804835"/>
            <a:ext cx="7772400" cy="1143000"/>
          </a:xfrm>
        </p:spPr>
        <p:txBody>
          <a:bodyPr/>
          <a:lstStyle/>
          <a:p>
            <a:r>
              <a:rPr lang="en-US" dirty="0"/>
              <a:t>Safety-Related Work Practices</a:t>
            </a:r>
          </a:p>
        </p:txBody>
      </p:sp>
      <p:sp>
        <p:nvSpPr>
          <p:cNvPr id="39941" name="Rectangle 3"/>
          <p:cNvSpPr>
            <a:spLocks noGrp="1" noChangeArrowheads="1"/>
          </p:cNvSpPr>
          <p:nvPr>
            <p:ph idx="1"/>
          </p:nvPr>
        </p:nvSpPr>
        <p:spPr>
          <a:xfrm>
            <a:off x="274637" y="2031390"/>
            <a:ext cx="4800600" cy="4114800"/>
          </a:xfrm>
        </p:spPr>
        <p:txBody>
          <a:bodyPr/>
          <a:lstStyle/>
          <a:p>
            <a:pPr>
              <a:spcBef>
                <a:spcPct val="30000"/>
              </a:spcBef>
            </a:pPr>
            <a:r>
              <a:rPr lang="en-US" sz="2400" b="1" dirty="0"/>
              <a:t>Use special insulated tools when working on fuses with energized terminals </a:t>
            </a:r>
          </a:p>
          <a:p>
            <a:pPr>
              <a:spcBef>
                <a:spcPct val="30000"/>
              </a:spcBef>
            </a:pPr>
            <a:r>
              <a:rPr lang="en-US" sz="2400" b="1" dirty="0"/>
              <a:t>Don’t use worn or frayed cords and cables</a:t>
            </a:r>
          </a:p>
          <a:p>
            <a:pPr>
              <a:spcBef>
                <a:spcPct val="30000"/>
              </a:spcBef>
            </a:pPr>
            <a:r>
              <a:rPr lang="en-US" sz="2400" b="1" dirty="0"/>
              <a:t>Don’t fasten extension cords with staples, hang from nails, or suspend by wire.</a:t>
            </a:r>
          </a:p>
        </p:txBody>
      </p:sp>
      <p:sp>
        <p:nvSpPr>
          <p:cNvPr id="39938" name="Footer Placeholder 4"/>
          <p:cNvSpPr>
            <a:spLocks noGrp="1"/>
          </p:cNvSpPr>
          <p:nvPr>
            <p:ph type="ftr" sz="quarter" idx="11"/>
          </p:nvPr>
        </p:nvSpPr>
        <p:spPr>
          <a:noFill/>
        </p:spPr>
        <p:txBody>
          <a:bodyPr/>
          <a:lstStyle/>
          <a:p>
            <a:r>
              <a:rPr lang="en-US"/>
              <a:t>OSHA Office of Training &amp; Education</a:t>
            </a:r>
          </a:p>
        </p:txBody>
      </p:sp>
      <p:sp>
        <p:nvSpPr>
          <p:cNvPr id="39939" name="Slide Number Placeholder 5"/>
          <p:cNvSpPr>
            <a:spLocks noGrp="1"/>
          </p:cNvSpPr>
          <p:nvPr>
            <p:ph type="sldNum" sz="quarter" idx="12"/>
          </p:nvPr>
        </p:nvSpPr>
        <p:spPr>
          <a:noFill/>
        </p:spPr>
        <p:txBody>
          <a:bodyPr/>
          <a:lstStyle/>
          <a:p>
            <a:fld id="{DC5EF269-3170-4291-92EA-E02F4E361D4F}" type="slidenum">
              <a:rPr lang="en-US"/>
              <a:pPr/>
              <a:t>45</a:t>
            </a:fld>
            <a:endParaRPr lang="en-US"/>
          </a:p>
        </p:txBody>
      </p:sp>
      <p:sp>
        <p:nvSpPr>
          <p:cNvPr id="39942" name="Text Box 8"/>
          <p:cNvSpPr txBox="1">
            <a:spLocks noChangeArrowheads="1"/>
          </p:cNvSpPr>
          <p:nvPr/>
        </p:nvSpPr>
        <p:spPr bwMode="auto">
          <a:xfrm>
            <a:off x="4191000" y="5791200"/>
            <a:ext cx="4953000" cy="366713"/>
          </a:xfrm>
          <a:prstGeom prst="rect">
            <a:avLst/>
          </a:prstGeom>
          <a:noFill/>
          <a:ln w="9525">
            <a:noFill/>
            <a:miter lim="800000"/>
            <a:headEnd/>
            <a:tailEnd/>
          </a:ln>
        </p:spPr>
        <p:txBody>
          <a:bodyPr>
            <a:spAutoFit/>
          </a:bodyPr>
          <a:lstStyle/>
          <a:p>
            <a:pPr>
              <a:spcBef>
                <a:spcPct val="50000"/>
              </a:spcBef>
            </a:pPr>
            <a:endParaRPr lang="en-US" sz="1800">
              <a:solidFill>
                <a:srgbClr val="FFFF00"/>
              </a:solidFill>
            </a:endParaRPr>
          </a:p>
        </p:txBody>
      </p:sp>
      <p:pic>
        <p:nvPicPr>
          <p:cNvPr id="39943" name="Picture 11" descr="C:\TMP\damaged_conductor3.jpg"/>
          <p:cNvPicPr>
            <a:picLocks noChangeAspect="1" noChangeArrowheads="1"/>
          </p:cNvPicPr>
          <p:nvPr/>
        </p:nvPicPr>
        <p:blipFill>
          <a:blip r:embed="rId3" cstate="print"/>
          <a:srcRect/>
          <a:stretch>
            <a:fillRect/>
          </a:stretch>
        </p:blipFill>
        <p:spPr bwMode="auto">
          <a:xfrm>
            <a:off x="5172075" y="1524000"/>
            <a:ext cx="3697288" cy="3810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1143000" y="798973"/>
            <a:ext cx="7772400" cy="1143000"/>
          </a:xfrm>
        </p:spPr>
        <p:txBody>
          <a:bodyPr/>
          <a:lstStyle/>
          <a:p>
            <a:r>
              <a:rPr lang="en-US" dirty="0"/>
              <a:t>Preventing Electrical Hazards - Planning</a:t>
            </a:r>
          </a:p>
        </p:txBody>
      </p:sp>
      <p:sp>
        <p:nvSpPr>
          <p:cNvPr id="40965" name="Rectangle 3"/>
          <p:cNvSpPr>
            <a:spLocks noGrp="1" noChangeArrowheads="1"/>
          </p:cNvSpPr>
          <p:nvPr>
            <p:ph type="body" sz="half" idx="1"/>
          </p:nvPr>
        </p:nvSpPr>
        <p:spPr>
          <a:xfrm>
            <a:off x="685800" y="2102436"/>
            <a:ext cx="4800600" cy="3993563"/>
          </a:xfrm>
        </p:spPr>
        <p:txBody>
          <a:bodyPr>
            <a:normAutofit/>
          </a:bodyPr>
          <a:lstStyle/>
          <a:p>
            <a:pPr>
              <a:lnSpc>
                <a:spcPct val="95000"/>
              </a:lnSpc>
              <a:spcBef>
                <a:spcPct val="25000"/>
              </a:spcBef>
            </a:pPr>
            <a:r>
              <a:rPr lang="en-US" sz="2800" dirty="0"/>
              <a:t>Plan your work with others</a:t>
            </a:r>
          </a:p>
          <a:p>
            <a:pPr>
              <a:lnSpc>
                <a:spcPct val="95000"/>
              </a:lnSpc>
              <a:spcBef>
                <a:spcPct val="25000"/>
              </a:spcBef>
            </a:pPr>
            <a:r>
              <a:rPr lang="en-US" sz="2800" dirty="0"/>
              <a:t>Plan to avoid falls</a:t>
            </a:r>
          </a:p>
          <a:p>
            <a:pPr>
              <a:lnSpc>
                <a:spcPct val="95000"/>
              </a:lnSpc>
              <a:spcBef>
                <a:spcPct val="25000"/>
              </a:spcBef>
            </a:pPr>
            <a:r>
              <a:rPr lang="en-US" sz="2800" dirty="0"/>
              <a:t>Plan to lock-out and tag-out equipment</a:t>
            </a:r>
          </a:p>
          <a:p>
            <a:pPr>
              <a:lnSpc>
                <a:spcPct val="95000"/>
              </a:lnSpc>
              <a:spcBef>
                <a:spcPct val="25000"/>
              </a:spcBef>
            </a:pPr>
            <a:r>
              <a:rPr lang="en-US" sz="2800" dirty="0"/>
              <a:t>Remove jewelry</a:t>
            </a:r>
          </a:p>
          <a:p>
            <a:pPr>
              <a:lnSpc>
                <a:spcPct val="95000"/>
              </a:lnSpc>
              <a:spcBef>
                <a:spcPct val="25000"/>
              </a:spcBef>
            </a:pPr>
            <a:r>
              <a:rPr lang="en-US" sz="2800" dirty="0"/>
              <a:t>Avoid wet conditions and overhead power lines</a:t>
            </a:r>
          </a:p>
        </p:txBody>
      </p:sp>
      <p:pic>
        <p:nvPicPr>
          <p:cNvPr id="40966" name="Picture 5" descr="F:\miscPhotosZUCH01\Slide55.JPG"/>
          <p:cNvPicPr>
            <a:picLocks noGrp="1" noChangeAspect="1" noChangeArrowheads="1"/>
          </p:cNvPicPr>
          <p:nvPr>
            <p:ph type="clipArt" sz="half" idx="2"/>
          </p:nvPr>
        </p:nvPicPr>
        <p:blipFill>
          <a:blip r:embed="rId3" cstate="print"/>
          <a:srcRect/>
          <a:stretch>
            <a:fillRect/>
          </a:stretch>
        </p:blipFill>
        <p:spPr>
          <a:xfrm>
            <a:off x="5867400" y="1828800"/>
            <a:ext cx="2947988" cy="4114800"/>
          </a:xfrm>
          <a:noFill/>
        </p:spPr>
      </p:pic>
      <p:sp>
        <p:nvSpPr>
          <p:cNvPr id="40962" name="Footer Placeholder 5"/>
          <p:cNvSpPr>
            <a:spLocks noGrp="1"/>
          </p:cNvSpPr>
          <p:nvPr>
            <p:ph type="ftr" sz="quarter" idx="11"/>
          </p:nvPr>
        </p:nvSpPr>
        <p:spPr>
          <a:noFill/>
        </p:spPr>
        <p:txBody>
          <a:bodyPr/>
          <a:lstStyle/>
          <a:p>
            <a:r>
              <a:rPr lang="en-US"/>
              <a:t>OSHA Office of Training &amp; Education</a:t>
            </a:r>
          </a:p>
        </p:txBody>
      </p:sp>
      <p:sp>
        <p:nvSpPr>
          <p:cNvPr id="40963" name="Slide Number Placeholder 6"/>
          <p:cNvSpPr>
            <a:spLocks noGrp="1"/>
          </p:cNvSpPr>
          <p:nvPr>
            <p:ph type="sldNum" sz="quarter" idx="12"/>
          </p:nvPr>
        </p:nvSpPr>
        <p:spPr>
          <a:noFill/>
        </p:spPr>
        <p:txBody>
          <a:bodyPr/>
          <a:lstStyle/>
          <a:p>
            <a:fld id="{1F9D3C10-84E8-406A-95AF-6AAA1A406D25}" type="slidenum">
              <a:rPr lang="en-US"/>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050"/>
          <p:cNvSpPr>
            <a:spLocks noGrp="1" noChangeArrowheads="1"/>
          </p:cNvSpPr>
          <p:nvPr>
            <p:ph type="title"/>
          </p:nvPr>
        </p:nvSpPr>
        <p:spPr>
          <a:xfrm>
            <a:off x="1283471" y="840552"/>
            <a:ext cx="7772400" cy="914400"/>
          </a:xfrm>
        </p:spPr>
        <p:txBody>
          <a:bodyPr/>
          <a:lstStyle/>
          <a:p>
            <a:r>
              <a:rPr lang="en-US" dirty="0"/>
              <a:t>Avoid Wet Conditions</a:t>
            </a:r>
          </a:p>
        </p:txBody>
      </p:sp>
      <p:sp>
        <p:nvSpPr>
          <p:cNvPr id="41989" name="Rectangle 2051"/>
          <p:cNvSpPr>
            <a:spLocks noGrp="1" noChangeArrowheads="1"/>
          </p:cNvSpPr>
          <p:nvPr>
            <p:ph idx="1"/>
          </p:nvPr>
        </p:nvSpPr>
        <p:spPr>
          <a:xfrm>
            <a:off x="0" y="1981199"/>
            <a:ext cx="5943600" cy="4077827"/>
          </a:xfrm>
        </p:spPr>
        <p:txBody>
          <a:bodyPr>
            <a:normAutofit fontScale="92500"/>
          </a:bodyPr>
          <a:lstStyle/>
          <a:p>
            <a:pPr>
              <a:lnSpc>
                <a:spcPct val="90000"/>
              </a:lnSpc>
              <a:spcBef>
                <a:spcPct val="35000"/>
              </a:spcBef>
            </a:pPr>
            <a:r>
              <a:rPr lang="en-US" sz="2400" b="1" dirty="0"/>
              <a:t>If you touch a live wire or other electrical component while standing in even a small puddle of water, you’ll get a shock.  </a:t>
            </a:r>
          </a:p>
          <a:p>
            <a:pPr>
              <a:lnSpc>
                <a:spcPct val="90000"/>
              </a:lnSpc>
              <a:spcBef>
                <a:spcPct val="35000"/>
              </a:spcBef>
            </a:pPr>
            <a:r>
              <a:rPr lang="en-US" sz="2400" b="1" dirty="0"/>
              <a:t>Damaged insulation, equipment, or tools can expose you to live electrical parts. </a:t>
            </a:r>
          </a:p>
          <a:p>
            <a:pPr>
              <a:lnSpc>
                <a:spcPct val="90000"/>
              </a:lnSpc>
              <a:spcBef>
                <a:spcPct val="35000"/>
              </a:spcBef>
            </a:pPr>
            <a:r>
              <a:rPr lang="en-US" sz="2400" b="1" dirty="0"/>
              <a:t>Improperly grounded metal switch plates &amp; ceiling lights are especially hazardous in wet conditions. </a:t>
            </a:r>
          </a:p>
          <a:p>
            <a:pPr>
              <a:lnSpc>
                <a:spcPct val="90000"/>
              </a:lnSpc>
              <a:spcBef>
                <a:spcPct val="35000"/>
              </a:spcBef>
            </a:pPr>
            <a:r>
              <a:rPr lang="en-US" sz="2400" b="1" dirty="0"/>
              <a:t>Wet clothing, high humidity, and perspiration increase your chances of being electrocuted. </a:t>
            </a:r>
            <a:endParaRPr lang="en-US" b="1" dirty="0"/>
          </a:p>
        </p:txBody>
      </p:sp>
      <p:sp>
        <p:nvSpPr>
          <p:cNvPr id="41986" name="Footer Placeholder 4"/>
          <p:cNvSpPr>
            <a:spLocks noGrp="1"/>
          </p:cNvSpPr>
          <p:nvPr>
            <p:ph type="ftr" sz="quarter" idx="11"/>
          </p:nvPr>
        </p:nvSpPr>
        <p:spPr>
          <a:noFill/>
        </p:spPr>
        <p:txBody>
          <a:bodyPr/>
          <a:lstStyle/>
          <a:p>
            <a:r>
              <a:rPr lang="en-US"/>
              <a:t>OSHA Office of Training &amp; Education</a:t>
            </a:r>
          </a:p>
        </p:txBody>
      </p:sp>
      <p:sp>
        <p:nvSpPr>
          <p:cNvPr id="41987" name="Slide Number Placeholder 5"/>
          <p:cNvSpPr>
            <a:spLocks noGrp="1"/>
          </p:cNvSpPr>
          <p:nvPr>
            <p:ph type="sldNum" sz="quarter" idx="12"/>
          </p:nvPr>
        </p:nvSpPr>
        <p:spPr>
          <a:noFill/>
        </p:spPr>
        <p:txBody>
          <a:bodyPr/>
          <a:lstStyle/>
          <a:p>
            <a:fld id="{62E2DEDF-EFA1-46C0-BDAD-25CF841D3BD9}" type="slidenum">
              <a:rPr lang="en-US"/>
              <a:pPr/>
              <a:t>47</a:t>
            </a:fld>
            <a:endParaRPr lang="en-US"/>
          </a:p>
        </p:txBody>
      </p:sp>
      <p:pic>
        <p:nvPicPr>
          <p:cNvPr id="41990" name="Picture 2053" descr="P:\General Files\General Instructional Assignments\10-hour outreach\10-hour construction\rusted.jpg"/>
          <p:cNvPicPr>
            <a:picLocks noChangeAspect="1" noChangeArrowheads="1"/>
          </p:cNvPicPr>
          <p:nvPr/>
        </p:nvPicPr>
        <p:blipFill>
          <a:blip r:embed="rId3" cstate="print">
            <a:lum bright="30000" contrast="42000"/>
          </a:blip>
          <a:srcRect/>
          <a:stretch>
            <a:fillRect/>
          </a:stretch>
        </p:blipFill>
        <p:spPr bwMode="auto">
          <a:xfrm>
            <a:off x="5715000" y="2362200"/>
            <a:ext cx="3429000" cy="255111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1219200" y="814554"/>
            <a:ext cx="5105400" cy="914400"/>
          </a:xfrm>
        </p:spPr>
        <p:txBody>
          <a:bodyPr>
            <a:normAutofit fontScale="90000"/>
          </a:bodyPr>
          <a:lstStyle/>
          <a:p>
            <a:r>
              <a:rPr lang="en-US" dirty="0"/>
              <a:t>Preventing Electrical Hazards - PPE</a:t>
            </a:r>
          </a:p>
        </p:txBody>
      </p:sp>
      <p:sp>
        <p:nvSpPr>
          <p:cNvPr id="43013" name="Rectangle 3"/>
          <p:cNvSpPr>
            <a:spLocks noGrp="1" noChangeArrowheads="1"/>
          </p:cNvSpPr>
          <p:nvPr>
            <p:ph type="body" sz="half" idx="1"/>
          </p:nvPr>
        </p:nvSpPr>
        <p:spPr>
          <a:xfrm>
            <a:off x="228600" y="2186154"/>
            <a:ext cx="4495800" cy="3833645"/>
          </a:xfrm>
        </p:spPr>
        <p:txBody>
          <a:bodyPr/>
          <a:lstStyle/>
          <a:p>
            <a:pPr marL="457200" lvl="2">
              <a:lnSpc>
                <a:spcPct val="90000"/>
              </a:lnSpc>
              <a:spcBef>
                <a:spcPct val="35000"/>
              </a:spcBef>
              <a:buClr>
                <a:srgbClr val="FFCC00"/>
              </a:buClr>
            </a:pPr>
            <a:r>
              <a:rPr lang="en-US" sz="2800" dirty="0"/>
              <a:t>Proper foot protection (not tennis shoes)</a:t>
            </a:r>
          </a:p>
          <a:p>
            <a:pPr marL="457200" lvl="2">
              <a:lnSpc>
                <a:spcPct val="90000"/>
              </a:lnSpc>
              <a:spcBef>
                <a:spcPct val="35000"/>
              </a:spcBef>
              <a:buClr>
                <a:srgbClr val="FFCC00"/>
              </a:buClr>
            </a:pPr>
            <a:r>
              <a:rPr lang="en-US" sz="2800" dirty="0"/>
              <a:t>Rubber insulating gloves, hoods, sleeves, matting, and blankets</a:t>
            </a:r>
            <a:r>
              <a:rPr lang="en-US" sz="2800" dirty="0">
                <a:solidFill>
                  <a:srgbClr val="66FF66"/>
                </a:solidFill>
              </a:rPr>
              <a:t> </a:t>
            </a:r>
            <a:endParaRPr lang="en-US" sz="2800" dirty="0"/>
          </a:p>
          <a:p>
            <a:pPr marL="457200" lvl="2">
              <a:lnSpc>
                <a:spcPct val="90000"/>
              </a:lnSpc>
              <a:spcBef>
                <a:spcPct val="35000"/>
              </a:spcBef>
              <a:buClr>
                <a:srgbClr val="FFCC00"/>
              </a:buClr>
            </a:pPr>
            <a:r>
              <a:rPr lang="en-US" sz="2800" dirty="0"/>
              <a:t>Hard hat (insulated - nonconductive)</a:t>
            </a:r>
          </a:p>
        </p:txBody>
      </p:sp>
      <p:pic>
        <p:nvPicPr>
          <p:cNvPr id="43014" name="Picture 11"/>
          <p:cNvPicPr>
            <a:picLocks noGrp="1" noChangeArrowheads="1"/>
          </p:cNvPicPr>
          <p:nvPr>
            <p:ph type="clipArt" sz="half" idx="2"/>
          </p:nvPr>
        </p:nvPicPr>
        <p:blipFill>
          <a:blip r:embed="rId3" cstate="print"/>
          <a:srcRect/>
          <a:stretch>
            <a:fillRect/>
          </a:stretch>
        </p:blipFill>
        <p:spPr>
          <a:xfrm>
            <a:off x="4572000" y="3276600"/>
            <a:ext cx="2743200" cy="2813050"/>
          </a:xfrm>
          <a:noFill/>
        </p:spPr>
      </p:pic>
      <p:sp>
        <p:nvSpPr>
          <p:cNvPr id="43010" name="Footer Placeholder 5"/>
          <p:cNvSpPr>
            <a:spLocks noGrp="1"/>
          </p:cNvSpPr>
          <p:nvPr>
            <p:ph type="ftr" sz="quarter" idx="11"/>
          </p:nvPr>
        </p:nvSpPr>
        <p:spPr>
          <a:noFill/>
        </p:spPr>
        <p:txBody>
          <a:bodyPr/>
          <a:lstStyle/>
          <a:p>
            <a:r>
              <a:rPr lang="en-US"/>
              <a:t>OSHA Office of Training &amp; Education</a:t>
            </a:r>
          </a:p>
        </p:txBody>
      </p:sp>
      <p:sp>
        <p:nvSpPr>
          <p:cNvPr id="43011" name="Slide Number Placeholder 6"/>
          <p:cNvSpPr>
            <a:spLocks noGrp="1"/>
          </p:cNvSpPr>
          <p:nvPr>
            <p:ph type="sldNum" sz="quarter" idx="12"/>
          </p:nvPr>
        </p:nvSpPr>
        <p:spPr>
          <a:noFill/>
        </p:spPr>
        <p:txBody>
          <a:bodyPr/>
          <a:lstStyle/>
          <a:p>
            <a:fld id="{D5AD8CBF-C5B8-4896-9B3E-4BBB47B13BF5}" type="slidenum">
              <a:rPr lang="en-US"/>
              <a:pPr/>
              <a:t>48</a:t>
            </a:fld>
            <a:endParaRPr lang="en-US"/>
          </a:p>
        </p:txBody>
      </p:sp>
      <p:pic>
        <p:nvPicPr>
          <p:cNvPr id="43015" name="Picture 12"/>
          <p:cNvPicPr>
            <a:picLocks noChangeArrowheads="1"/>
          </p:cNvPicPr>
          <p:nvPr/>
        </p:nvPicPr>
        <p:blipFill>
          <a:blip r:embed="rId4" cstate="print"/>
          <a:srcRect/>
          <a:stretch>
            <a:fillRect/>
          </a:stretch>
        </p:blipFill>
        <p:spPr bwMode="auto">
          <a:xfrm>
            <a:off x="6553200" y="1295400"/>
            <a:ext cx="2303463" cy="2438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1289333" y="710308"/>
            <a:ext cx="7473667" cy="1143000"/>
          </a:xfrm>
        </p:spPr>
        <p:txBody>
          <a:bodyPr/>
          <a:lstStyle/>
          <a:p>
            <a:r>
              <a:rPr lang="en-US" dirty="0"/>
              <a:t>Preventing Electrical Hazards – Proper Wiring and Connectors</a:t>
            </a:r>
          </a:p>
        </p:txBody>
      </p:sp>
      <p:sp>
        <p:nvSpPr>
          <p:cNvPr id="44037" name="Rectangle 3"/>
          <p:cNvSpPr>
            <a:spLocks noGrp="1" noChangeArrowheads="1"/>
          </p:cNvSpPr>
          <p:nvPr>
            <p:ph type="body" sz="half" idx="1"/>
          </p:nvPr>
        </p:nvSpPr>
        <p:spPr>
          <a:xfrm>
            <a:off x="-260350" y="2286000"/>
            <a:ext cx="5715000" cy="4114800"/>
          </a:xfrm>
        </p:spPr>
        <p:txBody>
          <a:bodyPr/>
          <a:lstStyle/>
          <a:p>
            <a:pPr lvl="2">
              <a:lnSpc>
                <a:spcPct val="85000"/>
              </a:lnSpc>
              <a:spcBef>
                <a:spcPct val="35000"/>
              </a:spcBef>
              <a:buClr>
                <a:srgbClr val="FFCC00"/>
              </a:buClr>
            </a:pPr>
            <a:r>
              <a:rPr lang="en-US" sz="2800" dirty="0"/>
              <a:t>Use and test GFCI’s</a:t>
            </a:r>
          </a:p>
          <a:p>
            <a:pPr lvl="2">
              <a:lnSpc>
                <a:spcPct val="85000"/>
              </a:lnSpc>
              <a:spcBef>
                <a:spcPct val="35000"/>
              </a:spcBef>
              <a:buClr>
                <a:srgbClr val="FFCC00"/>
              </a:buClr>
            </a:pPr>
            <a:r>
              <a:rPr lang="en-US" sz="2800" dirty="0"/>
              <a:t>Check switches and insulation</a:t>
            </a:r>
          </a:p>
          <a:p>
            <a:pPr lvl="2">
              <a:lnSpc>
                <a:spcPct val="85000"/>
              </a:lnSpc>
              <a:spcBef>
                <a:spcPct val="35000"/>
              </a:spcBef>
              <a:buClr>
                <a:srgbClr val="FFCC00"/>
              </a:buClr>
            </a:pPr>
            <a:r>
              <a:rPr lang="en-US" sz="2800" dirty="0"/>
              <a:t>Use three prong plugs</a:t>
            </a:r>
          </a:p>
          <a:p>
            <a:pPr lvl="2">
              <a:lnSpc>
                <a:spcPct val="85000"/>
              </a:lnSpc>
              <a:spcBef>
                <a:spcPct val="35000"/>
              </a:spcBef>
              <a:buClr>
                <a:srgbClr val="FFCC00"/>
              </a:buClr>
            </a:pPr>
            <a:r>
              <a:rPr lang="en-US" sz="2800" dirty="0"/>
              <a:t>Use extension cords only when necessary &amp; assure in proper condition and right type for job</a:t>
            </a:r>
          </a:p>
          <a:p>
            <a:pPr lvl="2">
              <a:lnSpc>
                <a:spcPct val="85000"/>
              </a:lnSpc>
              <a:spcBef>
                <a:spcPct val="35000"/>
              </a:spcBef>
              <a:buClr>
                <a:srgbClr val="FFCC00"/>
              </a:buClr>
            </a:pPr>
            <a:r>
              <a:rPr lang="en-US" sz="2800" dirty="0"/>
              <a:t>Use correct connectors</a:t>
            </a:r>
          </a:p>
        </p:txBody>
      </p:sp>
      <p:pic>
        <p:nvPicPr>
          <p:cNvPr id="44038" name="Picture 12" descr="D:\Construction\CONST PART I\Electrical\elecfilter\Slide22.JPG"/>
          <p:cNvPicPr>
            <a:picLocks noGrp="1" noChangeAspect="1" noChangeArrowheads="1"/>
          </p:cNvPicPr>
          <p:nvPr>
            <p:ph type="clipArt" sz="half" idx="2"/>
          </p:nvPr>
        </p:nvPicPr>
        <p:blipFill>
          <a:blip r:embed="rId3" cstate="print"/>
          <a:srcRect/>
          <a:stretch>
            <a:fillRect/>
          </a:stretch>
        </p:blipFill>
        <p:spPr>
          <a:xfrm>
            <a:off x="5334000" y="2133600"/>
            <a:ext cx="3810000" cy="2857500"/>
          </a:xfrm>
          <a:noFill/>
        </p:spPr>
      </p:pic>
      <p:sp>
        <p:nvSpPr>
          <p:cNvPr id="44034" name="Footer Placeholder 5"/>
          <p:cNvSpPr>
            <a:spLocks noGrp="1"/>
          </p:cNvSpPr>
          <p:nvPr>
            <p:ph type="ftr" sz="quarter" idx="11"/>
          </p:nvPr>
        </p:nvSpPr>
        <p:spPr>
          <a:noFill/>
        </p:spPr>
        <p:txBody>
          <a:bodyPr/>
          <a:lstStyle/>
          <a:p>
            <a:r>
              <a:rPr lang="en-US"/>
              <a:t>OSHA Office of Training &amp; Education</a:t>
            </a:r>
          </a:p>
        </p:txBody>
      </p:sp>
      <p:sp>
        <p:nvSpPr>
          <p:cNvPr id="44035" name="Slide Number Placeholder 6"/>
          <p:cNvSpPr>
            <a:spLocks noGrp="1"/>
          </p:cNvSpPr>
          <p:nvPr>
            <p:ph type="sldNum" sz="quarter" idx="12"/>
          </p:nvPr>
        </p:nvSpPr>
        <p:spPr>
          <a:noFill/>
        </p:spPr>
        <p:txBody>
          <a:bodyPr/>
          <a:lstStyle/>
          <a:p>
            <a:fld id="{52B36CB3-84F4-412C-8815-1137AED8BCC5}" type="slidenum">
              <a:rPr lang="en-US"/>
              <a:pPr/>
              <a:t>49</a:t>
            </a:fld>
            <a:endParaRPr lang="en-US"/>
          </a:p>
        </p:txBody>
      </p:sp>
      <p:sp>
        <p:nvSpPr>
          <p:cNvPr id="177165" name="AutoShape 13"/>
          <p:cNvSpPr>
            <a:spLocks noChangeArrowheads="1"/>
          </p:cNvSpPr>
          <p:nvPr/>
        </p:nvSpPr>
        <p:spPr bwMode="auto">
          <a:xfrm rot="-10135460">
            <a:off x="6858000" y="3733800"/>
            <a:ext cx="882650" cy="635000"/>
          </a:xfrm>
          <a:custGeom>
            <a:avLst/>
            <a:gdLst>
              <a:gd name="T0" fmla="*/ 441284 w 21600"/>
              <a:gd name="T1" fmla="*/ 0 h 21600"/>
              <a:gd name="T2" fmla="*/ 110331 w 21600"/>
              <a:gd name="T3" fmla="*/ 317500 h 21600"/>
              <a:gd name="T4" fmla="*/ 441284 w 21600"/>
              <a:gd name="T5" fmla="*/ 158750 h 21600"/>
              <a:gd name="T6" fmla="*/ 992981 w 21600"/>
              <a:gd name="T7" fmla="*/ 317500 h 21600"/>
              <a:gd name="T8" fmla="*/ 772319 w 21600"/>
              <a:gd name="T9" fmla="*/ 476250 h 21600"/>
              <a:gd name="T10" fmla="*/ 551656 w 21600"/>
              <a:gd name="T11" fmla="*/ 3175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77165"/>
                                        </p:tgtEl>
                                        <p:attrNameLst>
                                          <p:attrName>style.visibility</p:attrName>
                                        </p:attrNameLst>
                                      </p:cBhvr>
                                      <p:to>
                                        <p:strVal val="visible"/>
                                      </p:to>
                                    </p:set>
                                    <p:anim calcmode="lin" valueType="num">
                                      <p:cBhvr additive="base">
                                        <p:cTn id="7" dur="500" fill="hold"/>
                                        <p:tgtEl>
                                          <p:spTgt spid="177165"/>
                                        </p:tgtEl>
                                        <p:attrNameLst>
                                          <p:attrName>ppt_x</p:attrName>
                                        </p:attrNameLst>
                                      </p:cBhvr>
                                      <p:tavLst>
                                        <p:tav tm="0">
                                          <p:val>
                                            <p:strVal val="1+#ppt_w/2"/>
                                          </p:val>
                                        </p:tav>
                                        <p:tav tm="100000">
                                          <p:val>
                                            <p:strVal val="#ppt_x"/>
                                          </p:val>
                                        </p:tav>
                                      </p:tavLst>
                                    </p:anim>
                                    <p:anim calcmode="lin" valueType="num">
                                      <p:cBhvr additive="base">
                                        <p:cTn id="8" dur="500" fill="hold"/>
                                        <p:tgtEl>
                                          <p:spTgt spid="177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470" y="304800"/>
            <a:ext cx="7098529" cy="1143000"/>
          </a:xfrm>
        </p:spPr>
        <p:txBody>
          <a:bodyPr/>
          <a:lstStyle/>
          <a:p>
            <a:r>
              <a:rPr lang="en-US" sz="3600" dirty="0"/>
              <a:t>Electrocution Hazards - Topics</a:t>
            </a:r>
          </a:p>
        </p:txBody>
      </p:sp>
      <p:sp>
        <p:nvSpPr>
          <p:cNvPr id="3" name="Content Placeholder 2"/>
          <p:cNvSpPr>
            <a:spLocks noGrp="1"/>
          </p:cNvSpPr>
          <p:nvPr>
            <p:ph idx="1"/>
          </p:nvPr>
        </p:nvSpPr>
        <p:spPr>
          <a:xfrm>
            <a:off x="685800" y="1941972"/>
            <a:ext cx="7772400" cy="4154027"/>
          </a:xfrm>
        </p:spPr>
        <p:txBody>
          <a:bodyPr/>
          <a:lstStyle/>
          <a:p>
            <a:r>
              <a:rPr lang="en-US" b="1" dirty="0">
                <a:latin typeface="+mn-lt"/>
                <a:ea typeface="+mn-ea"/>
                <a:cs typeface="+mn-cs"/>
              </a:rPr>
              <a:t>Identify major electrocution hazards</a:t>
            </a:r>
          </a:p>
          <a:p>
            <a:r>
              <a:rPr lang="en-US" b="1" dirty="0">
                <a:latin typeface="+mn-lt"/>
                <a:ea typeface="+mn-ea"/>
                <a:cs typeface="+mn-cs"/>
              </a:rPr>
              <a:t>Describe types of electrocution hazards</a:t>
            </a:r>
          </a:p>
          <a:p>
            <a:r>
              <a:rPr lang="en-US" b="1" dirty="0">
                <a:latin typeface="+mn-lt"/>
                <a:ea typeface="+mn-ea"/>
                <a:cs typeface="+mn-cs"/>
              </a:rPr>
              <a:t>Protect him/herself from electrocution hazards</a:t>
            </a:r>
          </a:p>
          <a:p>
            <a:r>
              <a:rPr lang="en-US" b="1" dirty="0">
                <a:latin typeface="+mn-lt"/>
                <a:ea typeface="+mn-ea"/>
                <a:cs typeface="+mn-cs"/>
              </a:rPr>
              <a:t>Recognize employer requirements to protect workers from electrocution hazards</a:t>
            </a:r>
            <a:endParaRPr lang="en-US" b="1" dirty="0"/>
          </a:p>
        </p:txBody>
      </p:sp>
      <p:sp>
        <p:nvSpPr>
          <p:cNvPr id="4" name="Slide Number Placeholder 3"/>
          <p:cNvSpPr>
            <a:spLocks noGrp="1"/>
          </p:cNvSpPr>
          <p:nvPr>
            <p:ph type="sldNum" sz="quarter" idx="12"/>
          </p:nvPr>
        </p:nvSpPr>
        <p:spPr/>
        <p:txBody>
          <a:bodyPr/>
          <a:lstStyle/>
          <a:p>
            <a:fld id="{BAC62EEE-1371-4B0E-B5D1-F4BA3325F58E}" type="slidenum">
              <a:rPr lang="en-US" smtClean="0"/>
              <a:pPr/>
              <a:t>5</a:t>
            </a:fld>
            <a:endParaRPr lang="en-US"/>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1336431" y="786508"/>
            <a:ext cx="7772400" cy="1143000"/>
          </a:xfrm>
        </p:spPr>
        <p:txBody>
          <a:bodyPr/>
          <a:lstStyle/>
          <a:p>
            <a:r>
              <a:rPr lang="en-US" dirty="0"/>
              <a:t>Training</a:t>
            </a:r>
          </a:p>
        </p:txBody>
      </p:sp>
      <p:sp>
        <p:nvSpPr>
          <p:cNvPr id="45061" name="Rectangle 3"/>
          <p:cNvSpPr>
            <a:spLocks noGrp="1" noChangeArrowheads="1"/>
          </p:cNvSpPr>
          <p:nvPr>
            <p:ph idx="1"/>
          </p:nvPr>
        </p:nvSpPr>
        <p:spPr>
          <a:xfrm>
            <a:off x="152400" y="3429000"/>
            <a:ext cx="8839200" cy="2667000"/>
          </a:xfrm>
        </p:spPr>
        <p:txBody>
          <a:bodyPr>
            <a:normAutofit/>
          </a:bodyPr>
          <a:lstStyle/>
          <a:p>
            <a:pPr>
              <a:lnSpc>
                <a:spcPct val="85000"/>
              </a:lnSpc>
              <a:spcBef>
                <a:spcPct val="35000"/>
              </a:spcBef>
            </a:pPr>
            <a:r>
              <a:rPr lang="en-US" sz="2400" dirty="0"/>
              <a:t>Deenergize electric equipment before inspecting or repairing</a:t>
            </a:r>
          </a:p>
          <a:p>
            <a:pPr>
              <a:lnSpc>
                <a:spcPct val="85000"/>
              </a:lnSpc>
              <a:spcBef>
                <a:spcPct val="35000"/>
              </a:spcBef>
            </a:pPr>
            <a:r>
              <a:rPr lang="en-US" sz="2400" dirty="0"/>
              <a:t>Using cords, cables, and electric tools that are in good repair</a:t>
            </a:r>
          </a:p>
          <a:p>
            <a:pPr>
              <a:lnSpc>
                <a:spcPct val="85000"/>
              </a:lnSpc>
              <a:spcBef>
                <a:spcPct val="35000"/>
              </a:spcBef>
            </a:pPr>
            <a:r>
              <a:rPr lang="en-US" sz="2400" dirty="0"/>
              <a:t>Lockout / Tagout recognition and procedures</a:t>
            </a:r>
          </a:p>
          <a:p>
            <a:pPr>
              <a:lnSpc>
                <a:spcPct val="85000"/>
              </a:lnSpc>
              <a:spcBef>
                <a:spcPct val="35000"/>
              </a:spcBef>
            </a:pPr>
            <a:r>
              <a:rPr lang="en-US" sz="2400" dirty="0"/>
              <a:t>Use appropriate protective equipment</a:t>
            </a:r>
          </a:p>
        </p:txBody>
      </p:sp>
      <p:sp>
        <p:nvSpPr>
          <p:cNvPr id="45058" name="Footer Placeholder 4"/>
          <p:cNvSpPr>
            <a:spLocks noGrp="1"/>
          </p:cNvSpPr>
          <p:nvPr>
            <p:ph type="ftr" sz="quarter" idx="11"/>
          </p:nvPr>
        </p:nvSpPr>
        <p:spPr>
          <a:noFill/>
        </p:spPr>
        <p:txBody>
          <a:bodyPr/>
          <a:lstStyle/>
          <a:p>
            <a:r>
              <a:rPr lang="en-US"/>
              <a:t>OSHA Office of Training &amp; Education</a:t>
            </a:r>
          </a:p>
        </p:txBody>
      </p:sp>
      <p:sp>
        <p:nvSpPr>
          <p:cNvPr id="45059" name="Slide Number Placeholder 5"/>
          <p:cNvSpPr>
            <a:spLocks noGrp="1"/>
          </p:cNvSpPr>
          <p:nvPr>
            <p:ph type="sldNum" sz="quarter" idx="12"/>
          </p:nvPr>
        </p:nvSpPr>
        <p:spPr>
          <a:noFill/>
        </p:spPr>
        <p:txBody>
          <a:bodyPr/>
          <a:lstStyle/>
          <a:p>
            <a:fld id="{163E03DC-8B9F-4F29-860D-A7F7930BAA38}" type="slidenum">
              <a:rPr lang="en-US"/>
              <a:pPr/>
              <a:t>50</a:t>
            </a:fld>
            <a:endParaRPr lang="en-US"/>
          </a:p>
        </p:txBody>
      </p:sp>
      <p:sp>
        <p:nvSpPr>
          <p:cNvPr id="45062" name="Text Box 4"/>
          <p:cNvSpPr txBox="1">
            <a:spLocks noChangeArrowheads="1"/>
          </p:cNvSpPr>
          <p:nvPr/>
        </p:nvSpPr>
        <p:spPr bwMode="auto">
          <a:xfrm>
            <a:off x="762000" y="2077507"/>
            <a:ext cx="7620000" cy="860425"/>
          </a:xfrm>
          <a:prstGeom prst="rect">
            <a:avLst/>
          </a:prstGeom>
          <a:noFill/>
          <a:ln w="9525">
            <a:noFill/>
            <a:miter lim="800000"/>
            <a:headEnd type="none" w="sm" len="sm"/>
            <a:tailEnd type="none" w="sm" len="sm"/>
          </a:ln>
        </p:spPr>
        <p:txBody>
          <a:bodyPr>
            <a:spAutoFit/>
          </a:bodyPr>
          <a:lstStyle/>
          <a:p>
            <a:pPr>
              <a:lnSpc>
                <a:spcPct val="90000"/>
              </a:lnSpc>
              <a:spcBef>
                <a:spcPct val="50000"/>
              </a:spcBef>
            </a:pPr>
            <a:r>
              <a:rPr lang="en-US" sz="2800" dirty="0">
                <a:latin typeface="Arial" charset="0"/>
              </a:rPr>
              <a:t>Train employees working with electric equipment in safe work practices, including:</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1277609" y="787251"/>
            <a:ext cx="9144000" cy="914400"/>
          </a:xfrm>
        </p:spPr>
        <p:txBody>
          <a:bodyPr/>
          <a:lstStyle/>
          <a:p>
            <a:r>
              <a:rPr lang="en-US" dirty="0"/>
              <a:t>Summary – Hazards &amp; Protections</a:t>
            </a:r>
          </a:p>
        </p:txBody>
      </p:sp>
      <p:sp>
        <p:nvSpPr>
          <p:cNvPr id="46085" name="Rectangle 3"/>
          <p:cNvSpPr>
            <a:spLocks noGrp="1" noChangeArrowheads="1"/>
          </p:cNvSpPr>
          <p:nvPr>
            <p:ph sz="half" idx="1"/>
          </p:nvPr>
        </p:nvSpPr>
        <p:spPr>
          <a:xfrm>
            <a:off x="234462" y="1981200"/>
            <a:ext cx="4800600" cy="4089549"/>
          </a:xfrm>
          <a:solidFill>
            <a:srgbClr val="00B0F0"/>
          </a:solidFill>
          <a:ln>
            <a:solidFill>
              <a:schemeClr val="bg1"/>
            </a:solidFill>
          </a:ln>
        </p:spPr>
        <p:txBody>
          <a:bodyPr>
            <a:normAutofit fontScale="85000" lnSpcReduction="20000"/>
          </a:bodyPr>
          <a:lstStyle/>
          <a:p>
            <a:pPr algn="ctr">
              <a:lnSpc>
                <a:spcPct val="90000"/>
              </a:lnSpc>
              <a:buFontTx/>
              <a:buNone/>
            </a:pPr>
            <a:r>
              <a:rPr lang="en-US" sz="2400" b="1" u="sng" dirty="0">
                <a:solidFill>
                  <a:schemeClr val="bg1"/>
                </a:solidFill>
              </a:rPr>
              <a:t>Hazards</a:t>
            </a:r>
          </a:p>
          <a:p>
            <a:pPr>
              <a:lnSpc>
                <a:spcPct val="90000"/>
              </a:lnSpc>
            </a:pPr>
            <a:r>
              <a:rPr lang="en-US" sz="2400" dirty="0">
                <a:solidFill>
                  <a:schemeClr val="bg1"/>
                </a:solidFill>
              </a:rPr>
              <a:t>Inadequate wiring</a:t>
            </a:r>
          </a:p>
          <a:p>
            <a:pPr>
              <a:lnSpc>
                <a:spcPct val="90000"/>
              </a:lnSpc>
            </a:pPr>
            <a:r>
              <a:rPr lang="en-US" sz="2400" dirty="0">
                <a:solidFill>
                  <a:schemeClr val="bg1"/>
                </a:solidFill>
              </a:rPr>
              <a:t>Exposed electrical parts</a:t>
            </a:r>
          </a:p>
          <a:p>
            <a:pPr>
              <a:lnSpc>
                <a:spcPct val="90000"/>
              </a:lnSpc>
            </a:pPr>
            <a:r>
              <a:rPr lang="en-US" sz="2400" dirty="0">
                <a:solidFill>
                  <a:schemeClr val="bg1"/>
                </a:solidFill>
              </a:rPr>
              <a:t>Wires with bad insulation</a:t>
            </a:r>
          </a:p>
          <a:p>
            <a:pPr>
              <a:lnSpc>
                <a:spcPct val="90000"/>
              </a:lnSpc>
            </a:pPr>
            <a:r>
              <a:rPr lang="en-US" sz="2400" dirty="0">
                <a:solidFill>
                  <a:schemeClr val="bg1"/>
                </a:solidFill>
              </a:rPr>
              <a:t>Ungrounded electrical systems and tools</a:t>
            </a:r>
          </a:p>
          <a:p>
            <a:pPr>
              <a:lnSpc>
                <a:spcPct val="90000"/>
              </a:lnSpc>
            </a:pPr>
            <a:r>
              <a:rPr lang="en-US" sz="2400" dirty="0">
                <a:solidFill>
                  <a:schemeClr val="bg1"/>
                </a:solidFill>
              </a:rPr>
              <a:t>Overloaded circuits</a:t>
            </a:r>
          </a:p>
          <a:p>
            <a:pPr>
              <a:lnSpc>
                <a:spcPct val="90000"/>
              </a:lnSpc>
            </a:pPr>
            <a:r>
              <a:rPr lang="en-US" sz="2400" dirty="0">
                <a:solidFill>
                  <a:schemeClr val="bg1"/>
                </a:solidFill>
              </a:rPr>
              <a:t>Damaged power tools and equipment</a:t>
            </a:r>
          </a:p>
          <a:p>
            <a:pPr>
              <a:lnSpc>
                <a:spcPct val="90000"/>
              </a:lnSpc>
            </a:pPr>
            <a:r>
              <a:rPr lang="en-US" sz="2400" dirty="0">
                <a:solidFill>
                  <a:schemeClr val="bg1"/>
                </a:solidFill>
              </a:rPr>
              <a:t>Using the wrong PPE and tools</a:t>
            </a:r>
          </a:p>
          <a:p>
            <a:pPr>
              <a:lnSpc>
                <a:spcPct val="90000"/>
              </a:lnSpc>
            </a:pPr>
            <a:r>
              <a:rPr lang="en-US" sz="2400" dirty="0">
                <a:solidFill>
                  <a:schemeClr val="bg1"/>
                </a:solidFill>
              </a:rPr>
              <a:t>Overhead powerlines</a:t>
            </a:r>
          </a:p>
          <a:p>
            <a:pPr>
              <a:lnSpc>
                <a:spcPct val="90000"/>
              </a:lnSpc>
            </a:pPr>
            <a:r>
              <a:rPr lang="en-US" sz="2400" dirty="0">
                <a:solidFill>
                  <a:schemeClr val="bg1"/>
                </a:solidFill>
              </a:rPr>
              <a:t>All hazards are made worse in wet conditions</a:t>
            </a:r>
          </a:p>
          <a:p>
            <a:pPr>
              <a:lnSpc>
                <a:spcPct val="90000"/>
              </a:lnSpc>
            </a:pPr>
            <a:endParaRPr lang="en-US" sz="2400" dirty="0">
              <a:solidFill>
                <a:schemeClr val="bg1"/>
              </a:solidFill>
            </a:endParaRPr>
          </a:p>
          <a:p>
            <a:pPr>
              <a:lnSpc>
                <a:spcPct val="90000"/>
              </a:lnSpc>
              <a:buFontTx/>
              <a:buNone/>
            </a:pPr>
            <a:endParaRPr lang="en-US" sz="1800" dirty="0"/>
          </a:p>
          <a:p>
            <a:pPr>
              <a:lnSpc>
                <a:spcPct val="90000"/>
              </a:lnSpc>
              <a:buFontTx/>
              <a:buNone/>
            </a:pPr>
            <a:endParaRPr lang="en-US" sz="1800" dirty="0"/>
          </a:p>
        </p:txBody>
      </p:sp>
      <p:sp>
        <p:nvSpPr>
          <p:cNvPr id="46086" name="Rectangle 4"/>
          <p:cNvSpPr>
            <a:spLocks noGrp="1" noChangeArrowheads="1"/>
          </p:cNvSpPr>
          <p:nvPr>
            <p:ph sz="half" idx="2"/>
          </p:nvPr>
        </p:nvSpPr>
        <p:spPr>
          <a:xfrm>
            <a:off x="5410200" y="1981200"/>
            <a:ext cx="3505200" cy="4089549"/>
          </a:xfrm>
          <a:solidFill>
            <a:srgbClr val="008080"/>
          </a:solidFill>
          <a:ln>
            <a:solidFill>
              <a:schemeClr val="bg1"/>
            </a:solidFill>
          </a:ln>
        </p:spPr>
        <p:txBody>
          <a:bodyPr>
            <a:normAutofit fontScale="85000" lnSpcReduction="20000"/>
          </a:bodyPr>
          <a:lstStyle/>
          <a:p>
            <a:pPr algn="ctr">
              <a:buFontTx/>
              <a:buNone/>
            </a:pPr>
            <a:r>
              <a:rPr lang="en-US" sz="2400" b="1" u="sng" dirty="0">
                <a:solidFill>
                  <a:schemeClr val="bg1"/>
                </a:solidFill>
              </a:rPr>
              <a:t>Protective Measures</a:t>
            </a:r>
          </a:p>
          <a:p>
            <a:r>
              <a:rPr lang="en-US" sz="2400" dirty="0">
                <a:solidFill>
                  <a:schemeClr val="bg1"/>
                </a:solidFill>
              </a:rPr>
              <a:t>Proper grounding</a:t>
            </a:r>
          </a:p>
          <a:p>
            <a:r>
              <a:rPr lang="en-US" sz="2400" dirty="0">
                <a:solidFill>
                  <a:schemeClr val="bg1"/>
                </a:solidFill>
              </a:rPr>
              <a:t>Use GFCI’s</a:t>
            </a:r>
          </a:p>
          <a:p>
            <a:r>
              <a:rPr lang="en-US" sz="2400" dirty="0">
                <a:solidFill>
                  <a:schemeClr val="bg1"/>
                </a:solidFill>
              </a:rPr>
              <a:t>Use fuses and circuit breakers</a:t>
            </a:r>
          </a:p>
          <a:p>
            <a:r>
              <a:rPr lang="en-US" sz="2400" dirty="0">
                <a:solidFill>
                  <a:schemeClr val="bg1"/>
                </a:solidFill>
              </a:rPr>
              <a:t>Guard live parts</a:t>
            </a:r>
          </a:p>
          <a:p>
            <a:r>
              <a:rPr lang="en-US" sz="2400" dirty="0">
                <a:solidFill>
                  <a:schemeClr val="bg1"/>
                </a:solidFill>
              </a:rPr>
              <a:t>Lockout/Tagout</a:t>
            </a:r>
          </a:p>
          <a:p>
            <a:r>
              <a:rPr lang="en-US" sz="2400" dirty="0">
                <a:solidFill>
                  <a:schemeClr val="bg1"/>
                </a:solidFill>
              </a:rPr>
              <a:t>Proper use of flexible cords</a:t>
            </a:r>
          </a:p>
          <a:p>
            <a:r>
              <a:rPr lang="en-US" sz="2400" dirty="0">
                <a:solidFill>
                  <a:schemeClr val="bg1"/>
                </a:solidFill>
              </a:rPr>
              <a:t>Close electric panels</a:t>
            </a:r>
          </a:p>
          <a:p>
            <a:r>
              <a:rPr lang="en-US" sz="2400" dirty="0">
                <a:solidFill>
                  <a:schemeClr val="bg1"/>
                </a:solidFill>
              </a:rPr>
              <a:t>Training</a:t>
            </a:r>
          </a:p>
        </p:txBody>
      </p:sp>
      <p:sp>
        <p:nvSpPr>
          <p:cNvPr id="46082" name="Footer Placeholder 5"/>
          <p:cNvSpPr>
            <a:spLocks noGrp="1"/>
          </p:cNvSpPr>
          <p:nvPr>
            <p:ph type="ftr" sz="quarter" idx="11"/>
          </p:nvPr>
        </p:nvSpPr>
        <p:spPr>
          <a:noFill/>
        </p:spPr>
        <p:txBody>
          <a:bodyPr/>
          <a:lstStyle/>
          <a:p>
            <a:r>
              <a:rPr lang="en-US"/>
              <a:t>OSHA Office of Training &amp; Education</a:t>
            </a:r>
          </a:p>
        </p:txBody>
      </p:sp>
      <p:sp>
        <p:nvSpPr>
          <p:cNvPr id="46083" name="Slide Number Placeholder 6"/>
          <p:cNvSpPr>
            <a:spLocks noGrp="1"/>
          </p:cNvSpPr>
          <p:nvPr>
            <p:ph type="sldNum" sz="quarter" idx="12"/>
          </p:nvPr>
        </p:nvSpPr>
        <p:spPr>
          <a:noFill/>
        </p:spPr>
        <p:txBody>
          <a:bodyPr/>
          <a:lstStyle/>
          <a:p>
            <a:fld id="{80F4B3A4-8511-41BA-A8B9-AB0C91CE2EF3}" type="slidenum">
              <a:rPr lang="en-US"/>
              <a:pPr/>
              <a:t>51</a:t>
            </a:fld>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1283471" y="900989"/>
            <a:ext cx="7772400" cy="990600"/>
          </a:xfrm>
        </p:spPr>
        <p:txBody>
          <a:bodyPr/>
          <a:lstStyle/>
          <a:p>
            <a:r>
              <a:rPr lang="en-US" dirty="0"/>
              <a:t>Summary</a:t>
            </a:r>
          </a:p>
        </p:txBody>
      </p:sp>
      <p:sp>
        <p:nvSpPr>
          <p:cNvPr id="47109" name="Rectangle 3"/>
          <p:cNvSpPr>
            <a:spLocks noGrp="1" noChangeArrowheads="1"/>
          </p:cNvSpPr>
          <p:nvPr>
            <p:ph idx="1"/>
          </p:nvPr>
        </p:nvSpPr>
        <p:spPr>
          <a:xfrm>
            <a:off x="685800" y="2154069"/>
            <a:ext cx="7772400" cy="4191000"/>
          </a:xfrm>
        </p:spPr>
        <p:txBody>
          <a:bodyPr/>
          <a:lstStyle/>
          <a:p>
            <a:pPr>
              <a:lnSpc>
                <a:spcPct val="90000"/>
              </a:lnSpc>
              <a:buFontTx/>
              <a:buNone/>
            </a:pPr>
            <a:r>
              <a:rPr lang="en-US" dirty="0"/>
              <a:t>Electrical equipment must be:</a:t>
            </a:r>
          </a:p>
          <a:p>
            <a:pPr lvl="1">
              <a:lnSpc>
                <a:spcPct val="90000"/>
              </a:lnSpc>
            </a:pPr>
            <a:r>
              <a:rPr lang="en-US" dirty="0"/>
              <a:t> Listed and labeled</a:t>
            </a:r>
          </a:p>
          <a:p>
            <a:pPr lvl="1">
              <a:lnSpc>
                <a:spcPct val="90000"/>
              </a:lnSpc>
            </a:pPr>
            <a:r>
              <a:rPr lang="en-US" dirty="0"/>
              <a:t> Free from hazards</a:t>
            </a:r>
          </a:p>
          <a:p>
            <a:pPr lvl="1">
              <a:lnSpc>
                <a:spcPct val="90000"/>
              </a:lnSpc>
            </a:pPr>
            <a:r>
              <a:rPr lang="en-US" dirty="0"/>
              <a:t> Used in the proper manner</a:t>
            </a:r>
          </a:p>
          <a:p>
            <a:pPr>
              <a:lnSpc>
                <a:spcPct val="120000"/>
              </a:lnSpc>
              <a:buFontTx/>
              <a:buNone/>
            </a:pPr>
            <a:r>
              <a:rPr lang="en-US" dirty="0"/>
              <a:t>If you use electrical tools you must be:</a:t>
            </a:r>
          </a:p>
          <a:p>
            <a:pPr lvl="1">
              <a:lnSpc>
                <a:spcPct val="90000"/>
              </a:lnSpc>
            </a:pPr>
            <a:r>
              <a:rPr lang="en-US" dirty="0"/>
              <a:t> Protected from electrical shock</a:t>
            </a:r>
          </a:p>
          <a:p>
            <a:pPr lvl="1">
              <a:lnSpc>
                <a:spcPct val="90000"/>
              </a:lnSpc>
            </a:pPr>
            <a:r>
              <a:rPr lang="en-US" dirty="0"/>
              <a:t> Provided necessary safety equipment</a:t>
            </a:r>
          </a:p>
          <a:p>
            <a:pPr>
              <a:lnSpc>
                <a:spcPct val="90000"/>
              </a:lnSpc>
              <a:buFontTx/>
              <a:buNone/>
            </a:pPr>
            <a:r>
              <a:rPr lang="en-US" dirty="0"/>
              <a:t>			</a:t>
            </a:r>
          </a:p>
        </p:txBody>
      </p:sp>
      <p:sp>
        <p:nvSpPr>
          <p:cNvPr id="47106" name="Footer Placeholder 4"/>
          <p:cNvSpPr>
            <a:spLocks noGrp="1"/>
          </p:cNvSpPr>
          <p:nvPr>
            <p:ph type="ftr" sz="quarter" idx="11"/>
          </p:nvPr>
        </p:nvSpPr>
        <p:spPr>
          <a:noFill/>
        </p:spPr>
        <p:txBody>
          <a:bodyPr/>
          <a:lstStyle/>
          <a:p>
            <a:r>
              <a:rPr lang="en-US" dirty="0"/>
              <a:t>OSHA Office of Training &amp; Education</a:t>
            </a:r>
          </a:p>
        </p:txBody>
      </p:sp>
      <p:sp>
        <p:nvSpPr>
          <p:cNvPr id="47107" name="Slide Number Placeholder 5"/>
          <p:cNvSpPr>
            <a:spLocks noGrp="1"/>
          </p:cNvSpPr>
          <p:nvPr>
            <p:ph type="sldNum" sz="quarter" idx="12"/>
          </p:nvPr>
        </p:nvSpPr>
        <p:spPr>
          <a:noFill/>
        </p:spPr>
        <p:txBody>
          <a:bodyPr/>
          <a:lstStyle/>
          <a:p>
            <a:fld id="{F8E8C593-3AD7-4ADB-A498-F0A957E320C2}" type="slidenum">
              <a:rPr lang="en-US"/>
              <a:pPr/>
              <a:t>52</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3491" y="685800"/>
            <a:ext cx="6571343" cy="948080"/>
          </a:xfrm>
        </p:spPr>
        <p:txBody>
          <a:bodyPr>
            <a:normAutofit fontScale="90000"/>
          </a:bodyPr>
          <a:lstStyle/>
          <a:p>
            <a:r>
              <a:rPr lang="en-US" sz="4400" dirty="0"/>
              <a:t>Electrocution Hazards</a:t>
            </a:r>
            <a:endParaRPr lang="en-US" dirty="0"/>
          </a:p>
        </p:txBody>
      </p:sp>
      <p:sp>
        <p:nvSpPr>
          <p:cNvPr id="2" name="Content Placeholder 1"/>
          <p:cNvSpPr>
            <a:spLocks noGrp="1"/>
          </p:cNvSpPr>
          <p:nvPr>
            <p:ph idx="1"/>
          </p:nvPr>
        </p:nvSpPr>
        <p:spPr/>
        <p:txBody>
          <a:bodyPr>
            <a:normAutofit fontScale="92500" lnSpcReduction="10000"/>
          </a:bodyPr>
          <a:lstStyle/>
          <a:p>
            <a:r>
              <a:rPr lang="en-US" dirty="0"/>
              <a:t>An electrical hazard can be defined as a serious workplace hazard that exposes workers to the following:</a:t>
            </a:r>
          </a:p>
          <a:p>
            <a:r>
              <a:rPr lang="en-US" b="1" dirty="0">
                <a:solidFill>
                  <a:srgbClr val="FF0000"/>
                </a:solidFill>
              </a:rPr>
              <a:t>B</a:t>
            </a:r>
            <a:r>
              <a:rPr lang="en-US" dirty="0"/>
              <a:t>urns</a:t>
            </a:r>
          </a:p>
          <a:p>
            <a:r>
              <a:rPr lang="en-US" b="1" dirty="0">
                <a:solidFill>
                  <a:srgbClr val="FF0000"/>
                </a:solidFill>
              </a:rPr>
              <a:t>E</a:t>
            </a:r>
            <a:r>
              <a:rPr lang="en-US" dirty="0"/>
              <a:t>lectrocution</a:t>
            </a:r>
          </a:p>
          <a:p>
            <a:r>
              <a:rPr lang="en-US" b="1" dirty="0">
                <a:solidFill>
                  <a:srgbClr val="FF0000"/>
                </a:solidFill>
              </a:rPr>
              <a:t>S</a:t>
            </a:r>
            <a:r>
              <a:rPr lang="en-US" dirty="0"/>
              <a:t>hock</a:t>
            </a:r>
          </a:p>
          <a:p>
            <a:r>
              <a:rPr lang="en-US" b="1" dirty="0">
                <a:solidFill>
                  <a:srgbClr val="FF0000"/>
                </a:solidFill>
              </a:rPr>
              <a:t>A</a:t>
            </a:r>
            <a:r>
              <a:rPr lang="en-US" dirty="0"/>
              <a:t>rc Flash/Arc Blast</a:t>
            </a:r>
          </a:p>
          <a:p>
            <a:r>
              <a:rPr lang="en-US" b="1" dirty="0">
                <a:solidFill>
                  <a:srgbClr val="FF0000"/>
                </a:solidFill>
              </a:rPr>
              <a:t>F</a:t>
            </a:r>
            <a:r>
              <a:rPr lang="en-US" dirty="0"/>
              <a:t>ire</a:t>
            </a:r>
          </a:p>
          <a:p>
            <a:r>
              <a:rPr lang="en-US" b="1" dirty="0">
                <a:solidFill>
                  <a:srgbClr val="FF0000"/>
                </a:solidFill>
              </a:rPr>
              <a:t>E</a:t>
            </a:r>
            <a:r>
              <a:rPr lang="en-US" dirty="0"/>
              <a:t>xplosions</a:t>
            </a:r>
          </a:p>
        </p:txBody>
      </p:sp>
      <p:sp>
        <p:nvSpPr>
          <p:cNvPr id="3" name="Slide Number Placeholder 2"/>
          <p:cNvSpPr>
            <a:spLocks noGrp="1"/>
          </p:cNvSpPr>
          <p:nvPr>
            <p:ph type="sldNum" sz="quarter" idx="12"/>
          </p:nvPr>
        </p:nvSpPr>
        <p:spPr/>
        <p:txBody>
          <a:bodyPr/>
          <a:lstStyle/>
          <a:p>
            <a:fld id="{BAC62EEE-1371-4B0E-B5D1-F4BA3325F58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3490" y="526144"/>
            <a:ext cx="6571343" cy="1049235"/>
          </a:xfrm>
        </p:spPr>
        <p:txBody>
          <a:bodyPr>
            <a:normAutofit fontScale="90000"/>
          </a:bodyPr>
          <a:lstStyle/>
          <a:p>
            <a:r>
              <a:rPr lang="en-US" sz="3100" dirty="0"/>
              <a:t>What are the major types of electrocution hazards in construction?</a:t>
            </a:r>
            <a:br>
              <a:rPr lang="en-US" dirty="0"/>
            </a:br>
            <a:endParaRPr lang="en-US" dirty="0"/>
          </a:p>
        </p:txBody>
      </p:sp>
      <p:sp>
        <p:nvSpPr>
          <p:cNvPr id="2" name="Content Placeholder 1"/>
          <p:cNvSpPr>
            <a:spLocks noGrp="1"/>
          </p:cNvSpPr>
          <p:nvPr>
            <p:ph idx="1"/>
          </p:nvPr>
        </p:nvSpPr>
        <p:spPr/>
        <p:txBody>
          <a:bodyPr>
            <a:normAutofit/>
          </a:bodyPr>
          <a:lstStyle/>
          <a:p>
            <a:r>
              <a:rPr lang="en-US" b="1" dirty="0"/>
              <a:t>Contact with overhead power lines</a:t>
            </a:r>
          </a:p>
          <a:p>
            <a:endParaRPr lang="en-US" b="1" dirty="0"/>
          </a:p>
          <a:p>
            <a:r>
              <a:rPr lang="en-US" b="1" dirty="0"/>
              <a:t>Contact with energized sources (e.g., live parts, damaged or bare wires, defective equipment or tools)</a:t>
            </a:r>
          </a:p>
          <a:p>
            <a:endParaRPr lang="en-US" b="1" dirty="0"/>
          </a:p>
          <a:p>
            <a:r>
              <a:rPr lang="en-US" b="1" dirty="0"/>
              <a:t>Improper use of extension and flexible cords</a:t>
            </a:r>
          </a:p>
        </p:txBody>
      </p:sp>
      <p:sp>
        <p:nvSpPr>
          <p:cNvPr id="3" name="Slide Number Placeholder 2"/>
          <p:cNvSpPr>
            <a:spLocks noGrp="1"/>
          </p:cNvSpPr>
          <p:nvPr>
            <p:ph type="sldNum" sz="quarter" idx="12"/>
          </p:nvPr>
        </p:nvSpPr>
        <p:spPr/>
        <p:txBody>
          <a:bodyPr/>
          <a:lstStyle/>
          <a:p>
            <a:fld id="{BAC62EEE-1371-4B0E-B5D1-F4BA3325F58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8322" y="219951"/>
            <a:ext cx="6571343" cy="1049235"/>
          </a:xfrm>
        </p:spPr>
        <p:txBody>
          <a:bodyPr>
            <a:normAutofit fontScale="90000"/>
          </a:bodyPr>
          <a:lstStyle/>
          <a:p>
            <a:br>
              <a:rPr lang="en-US" sz="3100" dirty="0"/>
            </a:br>
            <a:r>
              <a:rPr lang="en-US" sz="3100" dirty="0"/>
              <a:t>What is my employer required to do to protect workers from electrocutions?</a:t>
            </a:r>
            <a:br>
              <a:rPr lang="en-US" dirty="0"/>
            </a:br>
            <a:endParaRPr lang="en-US" dirty="0"/>
          </a:p>
        </p:txBody>
      </p:sp>
      <p:sp>
        <p:nvSpPr>
          <p:cNvPr id="2" name="Content Placeholder 1"/>
          <p:cNvSpPr>
            <a:spLocks noGrp="1"/>
          </p:cNvSpPr>
          <p:nvPr>
            <p:ph idx="1"/>
          </p:nvPr>
        </p:nvSpPr>
        <p:spPr/>
        <p:txBody>
          <a:bodyPr>
            <a:normAutofit fontScale="85000" lnSpcReduction="20000"/>
          </a:bodyPr>
          <a:lstStyle/>
          <a:p>
            <a:r>
              <a:rPr lang="en-US" dirty="0"/>
              <a:t>Ensure overhead power line safety</a:t>
            </a:r>
          </a:p>
          <a:p>
            <a:r>
              <a:rPr lang="en-US" dirty="0"/>
              <a:t>Isolate electrical parts</a:t>
            </a:r>
          </a:p>
          <a:p>
            <a:r>
              <a:rPr lang="en-US" dirty="0"/>
              <a:t>Supply ground-fault circuit Interrupters (GFCI)</a:t>
            </a:r>
          </a:p>
          <a:p>
            <a:r>
              <a:rPr lang="en-US" dirty="0"/>
              <a:t>Ensure proper grounding</a:t>
            </a:r>
          </a:p>
          <a:p>
            <a:r>
              <a:rPr lang="en-US" dirty="0"/>
              <a:t>Ensure power tools are maintained in a safe condition</a:t>
            </a:r>
          </a:p>
          <a:p>
            <a:r>
              <a:rPr lang="en-US" dirty="0"/>
              <a:t>Ensure proper guarding</a:t>
            </a:r>
          </a:p>
          <a:p>
            <a:r>
              <a:rPr lang="en-US" dirty="0"/>
              <a:t>Provide training</a:t>
            </a:r>
          </a:p>
          <a:p>
            <a:r>
              <a:rPr lang="en-US" dirty="0"/>
              <a:t>Enforce </a:t>
            </a:r>
            <a:r>
              <a:rPr lang="en-US" b="1" dirty="0"/>
              <a:t>a LOTO safety-related work practices</a:t>
            </a:r>
          </a:p>
          <a:p>
            <a:r>
              <a:rPr lang="en-US" dirty="0"/>
              <a:t>Ensure Proper Use of Flexible Cords</a:t>
            </a:r>
          </a:p>
        </p:txBody>
      </p:sp>
      <p:sp>
        <p:nvSpPr>
          <p:cNvPr id="3" name="Slide Number Placeholder 2"/>
          <p:cNvSpPr>
            <a:spLocks noGrp="1"/>
          </p:cNvSpPr>
          <p:nvPr>
            <p:ph type="sldNum" sz="quarter" idx="12"/>
          </p:nvPr>
        </p:nvSpPr>
        <p:spPr/>
        <p:txBody>
          <a:bodyPr/>
          <a:lstStyle/>
          <a:p>
            <a:fld id="{BAC62EEE-1371-4B0E-B5D1-F4BA3325F58E}"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312985" y="798973"/>
            <a:ext cx="7772400" cy="1143000"/>
          </a:xfrm>
        </p:spPr>
        <p:txBody>
          <a:bodyPr/>
          <a:lstStyle/>
          <a:p>
            <a:r>
              <a:rPr lang="en-US" dirty="0"/>
              <a:t>Electricity - The Dangers</a:t>
            </a:r>
          </a:p>
        </p:txBody>
      </p:sp>
      <p:sp>
        <p:nvSpPr>
          <p:cNvPr id="3077" name="Rectangle 3"/>
          <p:cNvSpPr>
            <a:spLocks noGrp="1" noChangeArrowheads="1"/>
          </p:cNvSpPr>
          <p:nvPr>
            <p:ph idx="1"/>
          </p:nvPr>
        </p:nvSpPr>
        <p:spPr>
          <a:xfrm>
            <a:off x="304800" y="2102436"/>
            <a:ext cx="4572000" cy="3536363"/>
          </a:xfrm>
        </p:spPr>
        <p:txBody>
          <a:bodyPr/>
          <a:lstStyle/>
          <a:p>
            <a:pPr>
              <a:lnSpc>
                <a:spcPct val="90000"/>
              </a:lnSpc>
              <a:spcBef>
                <a:spcPct val="40000"/>
              </a:spcBef>
            </a:pPr>
            <a:r>
              <a:rPr lang="en-US" dirty="0"/>
              <a:t>About 5 workers are electrocuted every week</a:t>
            </a:r>
          </a:p>
          <a:p>
            <a:pPr>
              <a:lnSpc>
                <a:spcPct val="90000"/>
              </a:lnSpc>
              <a:spcBef>
                <a:spcPct val="40000"/>
              </a:spcBef>
            </a:pPr>
            <a:r>
              <a:rPr lang="en-US" dirty="0"/>
              <a:t>Causes 12% of young worker workplace deaths </a:t>
            </a:r>
          </a:p>
          <a:p>
            <a:pPr>
              <a:lnSpc>
                <a:spcPct val="90000"/>
              </a:lnSpc>
              <a:spcBef>
                <a:spcPct val="40000"/>
              </a:spcBef>
            </a:pPr>
            <a:r>
              <a:rPr lang="en-US" dirty="0"/>
              <a:t>Takes very little electricity to cause harm </a:t>
            </a:r>
          </a:p>
          <a:p>
            <a:pPr>
              <a:lnSpc>
                <a:spcPct val="90000"/>
              </a:lnSpc>
              <a:spcBef>
                <a:spcPct val="40000"/>
              </a:spcBef>
            </a:pPr>
            <a:r>
              <a:rPr lang="en-US" dirty="0"/>
              <a:t>Significant risk of causing fires</a:t>
            </a:r>
          </a:p>
        </p:txBody>
      </p:sp>
      <p:sp>
        <p:nvSpPr>
          <p:cNvPr id="3074" name="Footer Placeholder 4"/>
          <p:cNvSpPr>
            <a:spLocks noGrp="1"/>
          </p:cNvSpPr>
          <p:nvPr>
            <p:ph type="ftr" sz="quarter" idx="11"/>
          </p:nvPr>
        </p:nvSpPr>
        <p:spPr>
          <a:noFill/>
        </p:spPr>
        <p:txBody>
          <a:bodyPr/>
          <a:lstStyle/>
          <a:p>
            <a:r>
              <a:rPr lang="en-US"/>
              <a:t>OSHA Office of Training &amp; Education</a:t>
            </a:r>
          </a:p>
        </p:txBody>
      </p:sp>
      <p:sp>
        <p:nvSpPr>
          <p:cNvPr id="3075" name="Slide Number Placeholder 5"/>
          <p:cNvSpPr>
            <a:spLocks noGrp="1"/>
          </p:cNvSpPr>
          <p:nvPr>
            <p:ph type="sldNum" sz="quarter" idx="12"/>
          </p:nvPr>
        </p:nvSpPr>
        <p:spPr>
          <a:noFill/>
        </p:spPr>
        <p:txBody>
          <a:bodyPr/>
          <a:lstStyle/>
          <a:p>
            <a:fld id="{8120CFB1-0D1F-4489-98CC-FE28CD91CC0D}" type="slidenum">
              <a:rPr lang="en-US"/>
              <a:pPr/>
              <a:t>9</a:t>
            </a:fld>
            <a:endParaRPr lang="en-US"/>
          </a:p>
        </p:txBody>
      </p:sp>
      <p:pic>
        <p:nvPicPr>
          <p:cNvPr id="3078" name="Picture 4"/>
          <p:cNvPicPr>
            <a:picLocks noChangeArrowheads="1"/>
          </p:cNvPicPr>
          <p:nvPr/>
        </p:nvPicPr>
        <p:blipFill>
          <a:blip r:embed="rId3" cstate="print"/>
          <a:srcRect/>
          <a:stretch>
            <a:fillRect/>
          </a:stretch>
        </p:blipFill>
        <p:spPr bwMode="auto">
          <a:xfrm>
            <a:off x="5029200" y="1752600"/>
            <a:ext cx="4114800" cy="41148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{3BA2A036-83AB-0146-8C7F-914226C4FF7A}tf10001119</Template>
  <TotalTime>7337</TotalTime>
  <Words>8440</Words>
  <Application>Microsoft Macintosh PowerPoint</Application>
  <PresentationFormat>On-screen Show (4:3)</PresentationFormat>
  <Paragraphs>782</Paragraphs>
  <Slides>52</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Gill Sans MT</vt:lpstr>
      <vt:lpstr>Times New Roman</vt:lpstr>
      <vt:lpstr>Wingdings</vt:lpstr>
      <vt:lpstr>Gallery</vt:lpstr>
      <vt:lpstr>Electrical Safety - Construction</vt:lpstr>
      <vt:lpstr>PowerPoint Presentation</vt:lpstr>
      <vt:lpstr>PowerPoint Presentation</vt:lpstr>
      <vt:lpstr>PowerPoint Presentation</vt:lpstr>
      <vt:lpstr>Electrocution Hazards - Topics</vt:lpstr>
      <vt:lpstr>Electrocution Hazards</vt:lpstr>
      <vt:lpstr>What are the major types of electrocution hazards in construction? </vt:lpstr>
      <vt:lpstr> What is my employer required to do to protect workers from electrocutions? </vt:lpstr>
      <vt:lpstr>Electricity - The Dangers</vt:lpstr>
      <vt:lpstr>Electricity – How it Works</vt:lpstr>
      <vt:lpstr>Electrical Terms</vt:lpstr>
      <vt:lpstr>Electrical Injuries</vt:lpstr>
      <vt:lpstr>Electrical Shock</vt:lpstr>
      <vt:lpstr>Shock Severity</vt:lpstr>
      <vt:lpstr>Dangers of Electrical Shock</vt:lpstr>
      <vt:lpstr>Burns</vt:lpstr>
      <vt:lpstr>Falls</vt:lpstr>
      <vt:lpstr>Electrical Hazards and How to  Control Them</vt:lpstr>
      <vt:lpstr>Hazard – Exposed Electrical Parts</vt:lpstr>
      <vt:lpstr>Control – Isolate Electrical Parts</vt:lpstr>
      <vt:lpstr>Control – Isolate Electrical Parts  - Cabinets, Boxes &amp; Fittings</vt:lpstr>
      <vt:lpstr>Control – Close Openings</vt:lpstr>
      <vt:lpstr>Hazard - Overhead Power Lines</vt:lpstr>
      <vt:lpstr>Control - Overhead Power Lines</vt:lpstr>
      <vt:lpstr>Hazard - Inadequate Wiring</vt:lpstr>
      <vt:lpstr>Control – Use the Correct Wire</vt:lpstr>
      <vt:lpstr>Hazard – Defective Cords &amp; Wires</vt:lpstr>
      <vt:lpstr>Hazard – Damaged Cords</vt:lpstr>
      <vt:lpstr>Control – Cords &amp; Wires</vt:lpstr>
      <vt:lpstr>Permissible Use of Flexible Cords</vt:lpstr>
      <vt:lpstr>Grounding</vt:lpstr>
      <vt:lpstr>Hazard – Improper Grounding</vt:lpstr>
      <vt:lpstr>Control – Ground Tools &amp; Equipment</vt:lpstr>
      <vt:lpstr>Control – Use GFCI (ground-fault circuit interrupter)</vt:lpstr>
      <vt:lpstr>Control - Assured Equipment Grounding Conductor Program</vt:lpstr>
      <vt:lpstr>Hazard – Overloaded Circuits</vt:lpstr>
      <vt:lpstr>Control - Electrical Protective Devices</vt:lpstr>
      <vt:lpstr>Power Tool Requirements</vt:lpstr>
      <vt:lpstr>Tool Safety Tips</vt:lpstr>
      <vt:lpstr>Preventing Electrical Hazards - Tools</vt:lpstr>
      <vt:lpstr>Temporary Lights</vt:lpstr>
      <vt:lpstr>Clues that Electrical Hazards Exist  </vt:lpstr>
      <vt:lpstr>Lockout and Tagging of Circuits</vt:lpstr>
      <vt:lpstr>Safety-Related Work Practices</vt:lpstr>
      <vt:lpstr>Safety-Related Work Practices</vt:lpstr>
      <vt:lpstr>Preventing Electrical Hazards - Planning</vt:lpstr>
      <vt:lpstr>Avoid Wet Conditions</vt:lpstr>
      <vt:lpstr>Preventing Electrical Hazards - PPE</vt:lpstr>
      <vt:lpstr>Preventing Electrical Hazards – Proper Wiring and Connectors</vt:lpstr>
      <vt:lpstr>Training</vt:lpstr>
      <vt:lpstr>Summary – Hazards &amp; Protections</vt:lpstr>
      <vt:lpstr>Summary</vt:lpstr>
    </vt:vector>
  </TitlesOfParts>
  <Company>ote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dc:title>
  <dc:creator>Bill WHEATLEY</dc:creator>
  <cp:lastModifiedBy>Paul Salazar</cp:lastModifiedBy>
  <cp:revision>268</cp:revision>
  <dcterms:created xsi:type="dcterms:W3CDTF">2000-07-05T14:38:48Z</dcterms:created>
  <dcterms:modified xsi:type="dcterms:W3CDTF">2023-04-08T16:20:41Z</dcterms:modified>
</cp:coreProperties>
</file>