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9.xml" ContentType="application/vnd.openxmlformats-officedocument.presentationml.notesSlide+xml"/>
  <Override PartName="/ppt/tags/tag15.xml" ContentType="application/vnd.openxmlformats-officedocument.presentationml.tags+xml"/>
  <Override PartName="/ppt/notesSlides/notesSlide10.xml" ContentType="application/vnd.openxmlformats-officedocument.presentationml.notesSlide+xml"/>
  <Override PartName="/ppt/tags/tag16.xml" ContentType="application/vnd.openxmlformats-officedocument.presentationml.tags+xml"/>
  <Override PartName="/ppt/notesSlides/notesSlide11.xml" ContentType="application/vnd.openxmlformats-officedocument.presentationml.notesSlide+xml"/>
  <Override PartName="/ppt/tags/tag17.xml" ContentType="application/vnd.openxmlformats-officedocument.presentationml.tags+xml"/>
  <Override PartName="/ppt/notesSlides/notesSlide12.xml" ContentType="application/vnd.openxmlformats-officedocument.presentationml.notesSlide+xml"/>
  <Override PartName="/ppt/tags/tag18.xml" ContentType="application/vnd.openxmlformats-officedocument.presentationml.tags+xml"/>
  <Override PartName="/ppt/notesSlides/notesSlide13.xml" ContentType="application/vnd.openxmlformats-officedocument.presentationml.notesSlide+xml"/>
  <Override PartName="/ppt/tags/tag19.xml" ContentType="application/vnd.openxmlformats-officedocument.presentationml.tags+xml"/>
  <Override PartName="/ppt/notesSlides/notesSlide14.xml" ContentType="application/vnd.openxmlformats-officedocument.presentationml.notesSlide+xml"/>
  <Override PartName="/ppt/tags/tag20.xml" ContentType="application/vnd.openxmlformats-officedocument.presentationml.tags+xml"/>
  <Override PartName="/ppt/notesSlides/notesSlide15.xml" ContentType="application/vnd.openxmlformats-officedocument.presentationml.notesSlide+xml"/>
  <Override PartName="/ppt/tags/tag21.xml" ContentType="application/vnd.openxmlformats-officedocument.presentationml.tags+xml"/>
  <Override PartName="/ppt/notesSlides/notesSlide16.xml" ContentType="application/vnd.openxmlformats-officedocument.presentationml.notesSlide+xml"/>
  <Override PartName="/ppt/tags/tag22.xml" ContentType="application/vnd.openxmlformats-officedocument.presentationml.tags+xml"/>
  <Override PartName="/ppt/notesSlides/notesSlide17.xml" ContentType="application/vnd.openxmlformats-officedocument.presentationml.notesSlide+xml"/>
  <Override PartName="/ppt/tags/tag23.xml" ContentType="application/vnd.openxmlformats-officedocument.presentationml.tags+xml"/>
  <Override PartName="/ppt/notesSlides/notesSlide18.xml" ContentType="application/vnd.openxmlformats-officedocument.presentationml.notesSlide+xml"/>
  <Override PartName="/ppt/tags/tag24.xml" ContentType="application/vnd.openxmlformats-officedocument.presentationml.tags+xml"/>
  <Override PartName="/ppt/notesSlides/notesSlide19.xml" ContentType="application/vnd.openxmlformats-officedocument.presentationml.notesSlide+xml"/>
  <Override PartName="/ppt/tags/tag25.xml" ContentType="application/vnd.openxmlformats-officedocument.presentationml.tags+xml"/>
  <Override PartName="/ppt/notesSlides/notesSlide20.xml" ContentType="application/vnd.openxmlformats-officedocument.presentationml.notesSlide+xml"/>
  <Override PartName="/ppt/tags/tag26.xml" ContentType="application/vnd.openxmlformats-officedocument.presentationml.tags+xml"/>
  <Override PartName="/ppt/notesSlides/notesSlide21.xml" ContentType="application/vnd.openxmlformats-officedocument.presentationml.notesSlide+xml"/>
  <Override PartName="/ppt/tags/tag27.xml" ContentType="application/vnd.openxmlformats-officedocument.presentationml.tags+xml"/>
  <Override PartName="/ppt/notesSlides/notesSlide22.xml" ContentType="application/vnd.openxmlformats-officedocument.presentationml.notesSlide+xml"/>
  <Override PartName="/ppt/tags/tag28.xml" ContentType="application/vnd.openxmlformats-officedocument.presentationml.tags+xml"/>
  <Override PartName="/ppt/notesSlides/notesSlide23.xml" ContentType="application/vnd.openxmlformats-officedocument.presentationml.notesSlide+xml"/>
  <Override PartName="/ppt/tags/tag29.xml" ContentType="application/vnd.openxmlformats-officedocument.presentationml.tags+xml"/>
  <Override PartName="/ppt/notesSlides/notesSlide24.xml" ContentType="application/vnd.openxmlformats-officedocument.presentationml.notesSlide+xml"/>
  <Override PartName="/ppt/tags/tag30.xml" ContentType="application/vnd.openxmlformats-officedocument.presentationml.tags+xml"/>
  <Override PartName="/ppt/notesSlides/notesSlide25.xml" ContentType="application/vnd.openxmlformats-officedocument.presentationml.notesSlide+xml"/>
  <Override PartName="/ppt/tags/tag31.xml" ContentType="application/vnd.openxmlformats-officedocument.presentationml.tags+xml"/>
  <Override PartName="/ppt/notesSlides/notesSlide26.xml" ContentType="application/vnd.openxmlformats-officedocument.presentationml.notesSlide+xml"/>
  <Override PartName="/ppt/tags/tag32.xml" ContentType="application/vnd.openxmlformats-officedocument.presentationml.tags+xml"/>
  <Override PartName="/ppt/notesSlides/notesSlide27.xml" ContentType="application/vnd.openxmlformats-officedocument.presentationml.notesSlide+xml"/>
  <Override PartName="/ppt/tags/tag33.xml" ContentType="application/vnd.openxmlformats-officedocument.presentationml.tags+xml"/>
  <Override PartName="/ppt/notesSlides/notesSlide28.xml" ContentType="application/vnd.openxmlformats-officedocument.presentationml.notesSlide+xml"/>
  <Override PartName="/ppt/tags/tag34.xml" ContentType="application/vnd.openxmlformats-officedocument.presentationml.tags+xml"/>
  <Override PartName="/ppt/notesSlides/notesSlide29.xml" ContentType="application/vnd.openxmlformats-officedocument.presentationml.notesSlide+xml"/>
  <Override PartName="/ppt/tags/tag35.xml" ContentType="application/vnd.openxmlformats-officedocument.presentationml.tags+xml"/>
  <Override PartName="/ppt/notesSlides/notesSlide30.xml" ContentType="application/vnd.openxmlformats-officedocument.presentationml.notesSlide+xml"/>
  <Override PartName="/ppt/tags/tag36.xml" ContentType="application/vnd.openxmlformats-officedocument.presentationml.tags+xml"/>
  <Override PartName="/ppt/notesSlides/notesSlide31.xml" ContentType="application/vnd.openxmlformats-officedocument.presentationml.notesSlide+xml"/>
  <Override PartName="/ppt/tags/tag37.xml" ContentType="application/vnd.openxmlformats-officedocument.presentationml.tags+xml"/>
  <Override PartName="/ppt/notesSlides/notesSlide32.xml" ContentType="application/vnd.openxmlformats-officedocument.presentationml.notesSlide+xml"/>
  <Override PartName="/ppt/tags/tag38.xml" ContentType="application/vnd.openxmlformats-officedocument.presentationml.tags+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36"/>
  </p:notesMasterIdLst>
  <p:handoutMasterIdLst>
    <p:handoutMasterId r:id="rId37"/>
  </p:handoutMasterIdLst>
  <p:sldIdLst>
    <p:sldId id="648" r:id="rId2"/>
    <p:sldId id="706" r:id="rId3"/>
    <p:sldId id="708" r:id="rId4"/>
    <p:sldId id="709" r:id="rId5"/>
    <p:sldId id="716" r:id="rId6"/>
    <p:sldId id="710" r:id="rId7"/>
    <p:sldId id="717" r:id="rId8"/>
    <p:sldId id="718" r:id="rId9"/>
    <p:sldId id="713" r:id="rId10"/>
    <p:sldId id="719" r:id="rId11"/>
    <p:sldId id="721" r:id="rId12"/>
    <p:sldId id="720" r:id="rId13"/>
    <p:sldId id="722" r:id="rId14"/>
    <p:sldId id="723" r:id="rId15"/>
    <p:sldId id="727" r:id="rId16"/>
    <p:sldId id="726" r:id="rId17"/>
    <p:sldId id="724" r:id="rId18"/>
    <p:sldId id="728" r:id="rId19"/>
    <p:sldId id="729" r:id="rId20"/>
    <p:sldId id="730" r:id="rId21"/>
    <p:sldId id="731" r:id="rId22"/>
    <p:sldId id="732" r:id="rId23"/>
    <p:sldId id="733" r:id="rId24"/>
    <p:sldId id="734" r:id="rId25"/>
    <p:sldId id="735" r:id="rId26"/>
    <p:sldId id="736" r:id="rId27"/>
    <p:sldId id="737" r:id="rId28"/>
    <p:sldId id="738" r:id="rId29"/>
    <p:sldId id="739" r:id="rId30"/>
    <p:sldId id="740" r:id="rId31"/>
    <p:sldId id="741" r:id="rId32"/>
    <p:sldId id="742" r:id="rId33"/>
    <p:sldId id="743" r:id="rId34"/>
    <p:sldId id="689" r:id="rId35"/>
  </p:sldIdLst>
  <p:sldSz cx="9144000" cy="6858000" type="screen4x3"/>
  <p:notesSz cx="6858000" cy="9296400"/>
  <p:custDataLst>
    <p:tags r:id="rId38"/>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C9CB"/>
    <a:srgbClr val="FFFF66"/>
    <a:srgbClr val="CC0000"/>
    <a:srgbClr val="003399"/>
    <a:srgbClr val="FFFFCC"/>
    <a:srgbClr val="0099CC"/>
    <a:srgbClr val="3399FF"/>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56" autoAdjust="0"/>
    <p:restoredTop sz="94584" autoAdjust="0"/>
  </p:normalViewPr>
  <p:slideViewPr>
    <p:cSldViewPr>
      <p:cViewPr varScale="1">
        <p:scale>
          <a:sx n="128" d="100"/>
          <a:sy n="128" d="100"/>
        </p:scale>
        <p:origin x="1544"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5" d="100"/>
        <a:sy n="95" d="100"/>
      </p:scale>
      <p:origin x="0" y="0"/>
    </p:cViewPr>
  </p:sorterViewPr>
  <p:notesViewPr>
    <p:cSldViewPr>
      <p:cViewPr>
        <p:scale>
          <a:sx n="100" d="100"/>
          <a:sy n="100" d="100"/>
        </p:scale>
        <p:origin x="1152" y="-1236"/>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4.xm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1186"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2305" tIns="46153" rIns="92305" bIns="46153" numCol="1" anchor="t" anchorCtr="0" compatLnSpc="1">
            <a:prstTxWarp prst="textNoShape">
              <a:avLst/>
            </a:prstTxWarp>
          </a:bodyPr>
          <a:lstStyle>
            <a:lvl1pPr defTabSz="922338">
              <a:defRPr sz="1200">
                <a:latin typeface="Arial" charset="0"/>
              </a:defRPr>
            </a:lvl1pPr>
          </a:lstStyle>
          <a:p>
            <a:pPr>
              <a:defRPr/>
            </a:pPr>
            <a:endParaRPr lang="en-US" dirty="0"/>
          </a:p>
        </p:txBody>
      </p:sp>
      <p:sp>
        <p:nvSpPr>
          <p:cNvPr id="221187"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2305" tIns="46153" rIns="92305" bIns="46153" numCol="1" anchor="t" anchorCtr="0" compatLnSpc="1">
            <a:prstTxWarp prst="textNoShape">
              <a:avLst/>
            </a:prstTxWarp>
          </a:bodyPr>
          <a:lstStyle>
            <a:lvl1pPr algn="r" defTabSz="922338">
              <a:defRPr sz="1200">
                <a:latin typeface="Arial" charset="0"/>
              </a:defRPr>
            </a:lvl1pPr>
          </a:lstStyle>
          <a:p>
            <a:pPr>
              <a:defRPr/>
            </a:pPr>
            <a:endParaRPr lang="en-US" dirty="0"/>
          </a:p>
        </p:txBody>
      </p:sp>
      <p:sp>
        <p:nvSpPr>
          <p:cNvPr id="221188" name="Rectangle 4"/>
          <p:cNvSpPr>
            <a:spLocks noGrp="1" noChangeArrowheads="1"/>
          </p:cNvSpPr>
          <p:nvPr>
            <p:ph type="ftr" sz="quarter" idx="2"/>
          </p:nvPr>
        </p:nvSpPr>
        <p:spPr bwMode="auto">
          <a:xfrm>
            <a:off x="0" y="8831263"/>
            <a:ext cx="2971800" cy="463550"/>
          </a:xfrm>
          <a:prstGeom prst="rect">
            <a:avLst/>
          </a:prstGeom>
          <a:noFill/>
          <a:ln w="9525">
            <a:noFill/>
            <a:miter lim="800000"/>
            <a:headEnd/>
            <a:tailEnd/>
          </a:ln>
          <a:effectLst/>
        </p:spPr>
        <p:txBody>
          <a:bodyPr vert="horz" wrap="square" lIns="92305" tIns="46153" rIns="92305" bIns="46153" numCol="1" anchor="b" anchorCtr="0" compatLnSpc="1">
            <a:prstTxWarp prst="textNoShape">
              <a:avLst/>
            </a:prstTxWarp>
          </a:bodyPr>
          <a:lstStyle>
            <a:lvl1pPr defTabSz="922338">
              <a:defRPr sz="1200">
                <a:latin typeface="Arial" charset="0"/>
              </a:defRPr>
            </a:lvl1pPr>
          </a:lstStyle>
          <a:p>
            <a:pPr>
              <a:defRPr/>
            </a:pPr>
            <a:endParaRPr lang="en-US" dirty="0"/>
          </a:p>
        </p:txBody>
      </p:sp>
      <p:sp>
        <p:nvSpPr>
          <p:cNvPr id="221189" name="Rectangle 5"/>
          <p:cNvSpPr>
            <a:spLocks noGrp="1" noChangeArrowheads="1"/>
          </p:cNvSpPr>
          <p:nvPr>
            <p:ph type="sldNum" sz="quarter" idx="3"/>
          </p:nvPr>
        </p:nvSpPr>
        <p:spPr bwMode="auto">
          <a:xfrm>
            <a:off x="3884613" y="8831263"/>
            <a:ext cx="2971800" cy="463550"/>
          </a:xfrm>
          <a:prstGeom prst="rect">
            <a:avLst/>
          </a:prstGeom>
          <a:noFill/>
          <a:ln w="9525">
            <a:noFill/>
            <a:miter lim="800000"/>
            <a:headEnd/>
            <a:tailEnd/>
          </a:ln>
          <a:effectLst/>
        </p:spPr>
        <p:txBody>
          <a:bodyPr vert="horz" wrap="square" lIns="92305" tIns="46153" rIns="92305" bIns="46153" numCol="1" anchor="b" anchorCtr="0" compatLnSpc="1">
            <a:prstTxWarp prst="textNoShape">
              <a:avLst/>
            </a:prstTxWarp>
          </a:bodyPr>
          <a:lstStyle>
            <a:lvl1pPr algn="r" defTabSz="922338">
              <a:defRPr sz="1200">
                <a:latin typeface="Arial" charset="0"/>
              </a:defRPr>
            </a:lvl1pPr>
          </a:lstStyle>
          <a:p>
            <a:pPr>
              <a:defRPr/>
            </a:pPr>
            <a:fld id="{34B8587B-4AD5-4965-A4E8-8F560E045EA3}" type="slidenum">
              <a:rPr lang="en-US"/>
              <a:pPr>
                <a:defRPr/>
              </a:pPr>
              <a:t>‹#›</a:t>
            </a:fld>
            <a:endParaRPr lang="en-US" dirty="0"/>
          </a:p>
        </p:txBody>
      </p:sp>
    </p:spTree>
    <p:custDataLst>
      <p:tags r:id="rId2"/>
    </p:custDataLst>
    <p:extLst>
      <p:ext uri="{BB962C8B-B14F-4D97-AF65-F5344CB8AC3E}">
        <p14:creationId xmlns:p14="http://schemas.microsoft.com/office/powerpoint/2010/main" val="41175588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2305" tIns="46153" rIns="92305" bIns="46153" numCol="1" anchor="t" anchorCtr="0" compatLnSpc="1">
            <a:prstTxWarp prst="textNoShape">
              <a:avLst/>
            </a:prstTxWarp>
          </a:bodyPr>
          <a:lstStyle>
            <a:lvl1pPr defTabSz="922338">
              <a:defRPr sz="1200">
                <a:latin typeface="Arial" charset="0"/>
              </a:defRPr>
            </a:lvl1pPr>
          </a:lstStyle>
          <a:p>
            <a:pPr>
              <a:defRPr/>
            </a:pPr>
            <a:endParaRPr lang="en-US" dirty="0"/>
          </a:p>
        </p:txBody>
      </p:sp>
      <p:sp>
        <p:nvSpPr>
          <p:cNvPr id="13315"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2305" tIns="46153" rIns="92305" bIns="46153" numCol="1" anchor="t" anchorCtr="0" compatLnSpc="1">
            <a:prstTxWarp prst="textNoShape">
              <a:avLst/>
            </a:prstTxWarp>
          </a:bodyPr>
          <a:lstStyle>
            <a:lvl1pPr algn="r" defTabSz="922338">
              <a:defRPr sz="1200">
                <a:latin typeface="Arial" charset="0"/>
              </a:defRPr>
            </a:lvl1pPr>
          </a:lstStyle>
          <a:p>
            <a:pPr>
              <a:defRPr/>
            </a:pPr>
            <a:endParaRPr lang="en-US" dirty="0"/>
          </a:p>
        </p:txBody>
      </p:sp>
      <p:sp>
        <p:nvSpPr>
          <p:cNvPr id="23556" name="Rectangle 4"/>
          <p:cNvSpPr>
            <a:spLocks noGrp="1" noRot="1" noChangeAspect="1" noChangeArrowheads="1" noTextEdit="1"/>
          </p:cNvSpPr>
          <p:nvPr>
            <p:ph type="sldImg" idx="2"/>
          </p:nvPr>
        </p:nvSpPr>
        <p:spPr bwMode="auto">
          <a:xfrm>
            <a:off x="1106488"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7" name="Rectangle 5"/>
          <p:cNvSpPr>
            <a:spLocks noGrp="1" noChangeArrowheads="1"/>
          </p:cNvSpPr>
          <p:nvPr>
            <p:ph type="body" sz="quarter" idx="3"/>
          </p:nvPr>
        </p:nvSpPr>
        <p:spPr bwMode="auto">
          <a:xfrm>
            <a:off x="685800" y="4414838"/>
            <a:ext cx="5486400" cy="4184650"/>
          </a:xfrm>
          <a:prstGeom prst="rect">
            <a:avLst/>
          </a:prstGeom>
          <a:noFill/>
          <a:ln w="9525">
            <a:noFill/>
            <a:miter lim="800000"/>
            <a:headEnd/>
            <a:tailEnd/>
          </a:ln>
          <a:effectLst/>
        </p:spPr>
        <p:txBody>
          <a:bodyPr vert="horz" wrap="square" lIns="92305" tIns="46153" rIns="92305" bIns="4615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318" name="Rectangle 6"/>
          <p:cNvSpPr>
            <a:spLocks noGrp="1" noChangeArrowheads="1"/>
          </p:cNvSpPr>
          <p:nvPr>
            <p:ph type="ftr" sz="quarter" idx="4"/>
          </p:nvPr>
        </p:nvSpPr>
        <p:spPr bwMode="auto">
          <a:xfrm>
            <a:off x="0" y="8831263"/>
            <a:ext cx="2971800" cy="463550"/>
          </a:xfrm>
          <a:prstGeom prst="rect">
            <a:avLst/>
          </a:prstGeom>
          <a:noFill/>
          <a:ln w="9525">
            <a:noFill/>
            <a:miter lim="800000"/>
            <a:headEnd/>
            <a:tailEnd/>
          </a:ln>
          <a:effectLst/>
        </p:spPr>
        <p:txBody>
          <a:bodyPr vert="horz" wrap="square" lIns="92305" tIns="46153" rIns="92305" bIns="46153" numCol="1" anchor="b" anchorCtr="0" compatLnSpc="1">
            <a:prstTxWarp prst="textNoShape">
              <a:avLst/>
            </a:prstTxWarp>
          </a:bodyPr>
          <a:lstStyle>
            <a:lvl1pPr defTabSz="922338">
              <a:defRPr sz="1200">
                <a:latin typeface="Arial" charset="0"/>
              </a:defRPr>
            </a:lvl1pPr>
          </a:lstStyle>
          <a:p>
            <a:pPr>
              <a:defRPr/>
            </a:pPr>
            <a:endParaRPr lang="en-US" dirty="0"/>
          </a:p>
        </p:txBody>
      </p:sp>
      <p:sp>
        <p:nvSpPr>
          <p:cNvPr id="13319" name="Rectangle 7"/>
          <p:cNvSpPr>
            <a:spLocks noGrp="1" noChangeArrowheads="1"/>
          </p:cNvSpPr>
          <p:nvPr>
            <p:ph type="sldNum" sz="quarter" idx="5"/>
          </p:nvPr>
        </p:nvSpPr>
        <p:spPr bwMode="auto">
          <a:xfrm>
            <a:off x="3884613" y="8831263"/>
            <a:ext cx="2971800" cy="463550"/>
          </a:xfrm>
          <a:prstGeom prst="rect">
            <a:avLst/>
          </a:prstGeom>
          <a:noFill/>
          <a:ln w="9525">
            <a:noFill/>
            <a:miter lim="800000"/>
            <a:headEnd/>
            <a:tailEnd/>
          </a:ln>
          <a:effectLst/>
        </p:spPr>
        <p:txBody>
          <a:bodyPr vert="horz" wrap="square" lIns="92305" tIns="46153" rIns="92305" bIns="46153" numCol="1" anchor="b" anchorCtr="0" compatLnSpc="1">
            <a:prstTxWarp prst="textNoShape">
              <a:avLst/>
            </a:prstTxWarp>
          </a:bodyPr>
          <a:lstStyle>
            <a:lvl1pPr algn="r" defTabSz="922338">
              <a:defRPr sz="1200">
                <a:latin typeface="Arial" charset="0"/>
              </a:defRPr>
            </a:lvl1pPr>
          </a:lstStyle>
          <a:p>
            <a:pPr>
              <a:defRPr/>
            </a:pPr>
            <a:fld id="{82F7C984-7724-4DEB-8EF2-9A7EE08DE613}" type="slidenum">
              <a:rPr lang="en-US"/>
              <a:pPr>
                <a:defRPr/>
              </a:pPr>
              <a:t>‹#›</a:t>
            </a:fld>
            <a:endParaRPr lang="en-US" dirty="0"/>
          </a:p>
        </p:txBody>
      </p:sp>
    </p:spTree>
    <p:extLst>
      <p:ext uri="{BB962C8B-B14F-4D97-AF65-F5344CB8AC3E}">
        <p14:creationId xmlns:p14="http://schemas.microsoft.com/office/powerpoint/2010/main" val="23689212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a:solidFill>
                  <a:schemeClr val="tx1"/>
                </a:solidFill>
                <a:latin typeface="Arial" charset="0"/>
              </a:defRPr>
            </a:lvl1pPr>
            <a:lvl2pPr marL="742950" indent="-285750" defTabSz="922338" eaLnBrk="0" hangingPunct="0">
              <a:defRPr>
                <a:solidFill>
                  <a:schemeClr val="tx1"/>
                </a:solidFill>
                <a:latin typeface="Arial" charset="0"/>
              </a:defRPr>
            </a:lvl2pPr>
            <a:lvl3pPr marL="1143000" indent="-228600" defTabSz="922338" eaLnBrk="0" hangingPunct="0">
              <a:defRPr>
                <a:solidFill>
                  <a:schemeClr val="tx1"/>
                </a:solidFill>
                <a:latin typeface="Arial" charset="0"/>
              </a:defRPr>
            </a:lvl3pPr>
            <a:lvl4pPr marL="1600200" indent="-228600" defTabSz="922338" eaLnBrk="0" hangingPunct="0">
              <a:defRPr>
                <a:solidFill>
                  <a:schemeClr val="tx1"/>
                </a:solidFill>
                <a:latin typeface="Arial" charset="0"/>
              </a:defRPr>
            </a:lvl4pPr>
            <a:lvl5pPr marL="2057400" indent="-228600" defTabSz="922338" eaLnBrk="0" hangingPunct="0">
              <a:defRPr>
                <a:solidFill>
                  <a:schemeClr val="tx1"/>
                </a:solidFill>
                <a:latin typeface="Arial" charset="0"/>
              </a:defRPr>
            </a:lvl5pPr>
            <a:lvl6pPr marL="2514600" indent="-228600" defTabSz="922338" eaLnBrk="0" fontAlgn="base" hangingPunct="0">
              <a:spcBef>
                <a:spcPct val="0"/>
              </a:spcBef>
              <a:spcAft>
                <a:spcPct val="0"/>
              </a:spcAft>
              <a:defRPr>
                <a:solidFill>
                  <a:schemeClr val="tx1"/>
                </a:solidFill>
                <a:latin typeface="Arial" charset="0"/>
              </a:defRPr>
            </a:lvl6pPr>
            <a:lvl7pPr marL="2971800" indent="-228600" defTabSz="922338" eaLnBrk="0" fontAlgn="base" hangingPunct="0">
              <a:spcBef>
                <a:spcPct val="0"/>
              </a:spcBef>
              <a:spcAft>
                <a:spcPct val="0"/>
              </a:spcAft>
              <a:defRPr>
                <a:solidFill>
                  <a:schemeClr val="tx1"/>
                </a:solidFill>
                <a:latin typeface="Arial" charset="0"/>
              </a:defRPr>
            </a:lvl7pPr>
            <a:lvl8pPr marL="3429000" indent="-228600" defTabSz="922338" eaLnBrk="0" fontAlgn="base" hangingPunct="0">
              <a:spcBef>
                <a:spcPct val="0"/>
              </a:spcBef>
              <a:spcAft>
                <a:spcPct val="0"/>
              </a:spcAft>
              <a:defRPr>
                <a:solidFill>
                  <a:schemeClr val="tx1"/>
                </a:solidFill>
                <a:latin typeface="Arial" charset="0"/>
              </a:defRPr>
            </a:lvl8pPr>
            <a:lvl9pPr marL="3886200" indent="-228600" defTabSz="922338" eaLnBrk="0" fontAlgn="base" hangingPunct="0">
              <a:spcBef>
                <a:spcPct val="0"/>
              </a:spcBef>
              <a:spcAft>
                <a:spcPct val="0"/>
              </a:spcAft>
              <a:defRPr>
                <a:solidFill>
                  <a:schemeClr val="tx1"/>
                </a:solidFill>
                <a:latin typeface="Arial" charset="0"/>
              </a:defRPr>
            </a:lvl9pPr>
          </a:lstStyle>
          <a:p>
            <a:pPr eaLnBrk="1" hangingPunct="1"/>
            <a:fld id="{9C0F3413-1D0C-41C1-A701-43BD46A3F072}" type="slidenum">
              <a:rPr lang="en-US" altLang="en-US" smtClean="0"/>
              <a:pPr eaLnBrk="1" hangingPunct="1"/>
              <a:t>1</a:t>
            </a:fld>
            <a:endParaRPr lang="en-US" altLang="en-US" dirty="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2328867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5734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defTabSz="909638">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defTabSz="909638">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defTabSz="909638">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defTabSz="909638">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r>
              <a:rPr lang="en-US" altLang="en-US" sz="1300" i="0" dirty="0">
                <a:latin typeface="Arial" panose="020B0604020202020204" pitchFamily="34" charset="0"/>
                <a:cs typeface="Arial" panose="020B0604020202020204" pitchFamily="34" charset="0"/>
              </a:rPr>
              <a:t>INTRODUCTION TO OSHA Lesson</a:t>
            </a:r>
          </a:p>
        </p:txBody>
      </p:sp>
      <p:sp>
        <p:nvSpPr>
          <p:cNvPr id="57349"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defTabSz="909638">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defTabSz="909638">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defTabSz="909638">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defTabSz="909638">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r>
              <a:rPr lang="en-US" altLang="en-US" sz="1000" dirty="0">
                <a:latin typeface="Arial" panose="020B0604020202020204" pitchFamily="34" charset="0"/>
                <a:cs typeface="Arial" panose="020B0604020202020204" pitchFamily="34" charset="0"/>
              </a:rPr>
              <a:t>Revised 04.2014</a:t>
            </a:r>
          </a:p>
        </p:txBody>
      </p:sp>
      <p:sp>
        <p:nvSpPr>
          <p:cNvPr id="57350"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defTabSz="911225">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defTabSz="911225">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defTabSz="911225">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defTabSz="911225">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1A2C891C-04CA-4CDD-8AA1-97B403DD2A64}" type="slidenum">
              <a:rPr lang="en-US" altLang="en-US" sz="1000" smtClean="0"/>
              <a:pPr>
                <a:spcBef>
                  <a:spcPct val="0"/>
                </a:spcBef>
              </a:pPr>
              <a:t>11</a:t>
            </a:fld>
            <a:endParaRPr lang="en-US" altLang="en-US" sz="1000" dirty="0"/>
          </a:p>
        </p:txBody>
      </p:sp>
    </p:spTree>
    <p:extLst>
      <p:ext uri="{BB962C8B-B14F-4D97-AF65-F5344CB8AC3E}">
        <p14:creationId xmlns:p14="http://schemas.microsoft.com/office/powerpoint/2010/main" val="2838549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5734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defTabSz="909638">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defTabSz="909638">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defTabSz="909638">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defTabSz="909638">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r>
              <a:rPr lang="en-US" altLang="en-US" sz="1300" i="0" dirty="0">
                <a:latin typeface="Arial" panose="020B0604020202020204" pitchFamily="34" charset="0"/>
                <a:cs typeface="Arial" panose="020B0604020202020204" pitchFamily="34" charset="0"/>
              </a:rPr>
              <a:t>INTRODUCTION TO OSHA Lesson</a:t>
            </a:r>
          </a:p>
        </p:txBody>
      </p:sp>
      <p:sp>
        <p:nvSpPr>
          <p:cNvPr id="57349"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defTabSz="909638">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defTabSz="909638">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defTabSz="909638">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defTabSz="909638">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r>
              <a:rPr lang="en-US" altLang="en-US" sz="1000" dirty="0">
                <a:latin typeface="Arial" panose="020B0604020202020204" pitchFamily="34" charset="0"/>
                <a:cs typeface="Arial" panose="020B0604020202020204" pitchFamily="34" charset="0"/>
              </a:rPr>
              <a:t>Revised 04.2014</a:t>
            </a:r>
          </a:p>
        </p:txBody>
      </p:sp>
      <p:sp>
        <p:nvSpPr>
          <p:cNvPr id="57350"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defTabSz="911225">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defTabSz="911225">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defTabSz="911225">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defTabSz="911225">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1A2C891C-04CA-4CDD-8AA1-97B403DD2A64}" type="slidenum">
              <a:rPr lang="en-US" altLang="en-US" sz="1000" smtClean="0"/>
              <a:pPr>
                <a:spcBef>
                  <a:spcPct val="0"/>
                </a:spcBef>
              </a:pPr>
              <a:t>12</a:t>
            </a:fld>
            <a:endParaRPr lang="en-US" altLang="en-US" sz="1000" dirty="0"/>
          </a:p>
        </p:txBody>
      </p:sp>
    </p:spTree>
    <p:extLst>
      <p:ext uri="{BB962C8B-B14F-4D97-AF65-F5344CB8AC3E}">
        <p14:creationId xmlns:p14="http://schemas.microsoft.com/office/powerpoint/2010/main" val="32499394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5734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defTabSz="909638">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defTabSz="909638">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defTabSz="909638">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defTabSz="909638">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r>
              <a:rPr lang="en-US" altLang="en-US" sz="1300" i="0" dirty="0">
                <a:latin typeface="Arial" panose="020B0604020202020204" pitchFamily="34" charset="0"/>
                <a:cs typeface="Arial" panose="020B0604020202020204" pitchFamily="34" charset="0"/>
              </a:rPr>
              <a:t>INTRODUCTION TO OSHA Lesson</a:t>
            </a:r>
          </a:p>
        </p:txBody>
      </p:sp>
      <p:sp>
        <p:nvSpPr>
          <p:cNvPr id="57349"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defTabSz="909638">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defTabSz="909638">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defTabSz="909638">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defTabSz="909638">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r>
              <a:rPr lang="en-US" altLang="en-US" sz="1000" dirty="0">
                <a:latin typeface="Arial" panose="020B0604020202020204" pitchFamily="34" charset="0"/>
                <a:cs typeface="Arial" panose="020B0604020202020204" pitchFamily="34" charset="0"/>
              </a:rPr>
              <a:t>Revised 04.2014</a:t>
            </a:r>
          </a:p>
        </p:txBody>
      </p:sp>
      <p:sp>
        <p:nvSpPr>
          <p:cNvPr id="57350"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defTabSz="911225">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defTabSz="911225">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defTabSz="911225">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defTabSz="911225">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1A2C891C-04CA-4CDD-8AA1-97B403DD2A64}" type="slidenum">
              <a:rPr lang="en-US" altLang="en-US" sz="1000" smtClean="0"/>
              <a:pPr>
                <a:spcBef>
                  <a:spcPct val="0"/>
                </a:spcBef>
              </a:pPr>
              <a:t>13</a:t>
            </a:fld>
            <a:endParaRPr lang="en-US" altLang="en-US" sz="1000" dirty="0"/>
          </a:p>
        </p:txBody>
      </p:sp>
    </p:spTree>
    <p:extLst>
      <p:ext uri="{BB962C8B-B14F-4D97-AF65-F5344CB8AC3E}">
        <p14:creationId xmlns:p14="http://schemas.microsoft.com/office/powerpoint/2010/main" val="8397601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553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defTabSz="909638">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defTabSz="909638">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defTabSz="909638">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defTabSz="909638">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r>
              <a:rPr lang="en-US" altLang="en-US" sz="1300" i="0" dirty="0">
                <a:latin typeface="Arial" panose="020B0604020202020204" pitchFamily="34" charset="0"/>
                <a:cs typeface="Arial" panose="020B0604020202020204" pitchFamily="34" charset="0"/>
              </a:rPr>
              <a:t>INTRODUCTION TO OSHA Lesson</a:t>
            </a:r>
          </a:p>
        </p:txBody>
      </p:sp>
      <p:sp>
        <p:nvSpPr>
          <p:cNvPr id="55301"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defTabSz="909638">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defTabSz="909638">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defTabSz="909638">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defTabSz="909638">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r>
              <a:rPr lang="en-US" altLang="en-US" sz="1000" dirty="0">
                <a:latin typeface="Arial" panose="020B0604020202020204" pitchFamily="34" charset="0"/>
                <a:cs typeface="Arial" panose="020B0604020202020204" pitchFamily="34" charset="0"/>
              </a:rPr>
              <a:t>Revised 04.2014</a:t>
            </a:r>
          </a:p>
        </p:txBody>
      </p:sp>
      <p:sp>
        <p:nvSpPr>
          <p:cNvPr id="55302"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defTabSz="911225">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defTabSz="911225">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defTabSz="911225">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defTabSz="911225">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B5269F64-8C25-414A-A278-D4759306151D}" type="slidenum">
              <a:rPr lang="en-US" altLang="en-US" sz="1000" smtClean="0"/>
              <a:pPr>
                <a:spcBef>
                  <a:spcPct val="0"/>
                </a:spcBef>
              </a:pPr>
              <a:t>14</a:t>
            </a:fld>
            <a:endParaRPr lang="en-US" altLang="en-US" sz="1000" dirty="0"/>
          </a:p>
        </p:txBody>
      </p:sp>
    </p:spTree>
    <p:extLst>
      <p:ext uri="{BB962C8B-B14F-4D97-AF65-F5344CB8AC3E}">
        <p14:creationId xmlns:p14="http://schemas.microsoft.com/office/powerpoint/2010/main" val="18443917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553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defTabSz="909638">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defTabSz="909638">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defTabSz="909638">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defTabSz="909638">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r>
              <a:rPr lang="en-US" altLang="en-US" sz="1300" i="0" dirty="0">
                <a:latin typeface="Arial" panose="020B0604020202020204" pitchFamily="34" charset="0"/>
                <a:cs typeface="Arial" panose="020B0604020202020204" pitchFamily="34" charset="0"/>
              </a:rPr>
              <a:t>INTRODUCTION TO OSHA Lesson</a:t>
            </a:r>
          </a:p>
        </p:txBody>
      </p:sp>
      <p:sp>
        <p:nvSpPr>
          <p:cNvPr id="55301"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defTabSz="909638">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defTabSz="909638">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defTabSz="909638">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defTabSz="909638">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r>
              <a:rPr lang="en-US" altLang="en-US" sz="1000" dirty="0">
                <a:latin typeface="Arial" panose="020B0604020202020204" pitchFamily="34" charset="0"/>
                <a:cs typeface="Arial" panose="020B0604020202020204" pitchFamily="34" charset="0"/>
              </a:rPr>
              <a:t>Revised 04.2014</a:t>
            </a:r>
          </a:p>
        </p:txBody>
      </p:sp>
      <p:sp>
        <p:nvSpPr>
          <p:cNvPr id="55302"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defTabSz="911225">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defTabSz="911225">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defTabSz="911225">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defTabSz="911225">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B5269F64-8C25-414A-A278-D4759306151D}" type="slidenum">
              <a:rPr lang="en-US" altLang="en-US" sz="1000" smtClean="0"/>
              <a:pPr>
                <a:spcBef>
                  <a:spcPct val="0"/>
                </a:spcBef>
              </a:pPr>
              <a:t>15</a:t>
            </a:fld>
            <a:endParaRPr lang="en-US" altLang="en-US" sz="1000" dirty="0"/>
          </a:p>
        </p:txBody>
      </p:sp>
    </p:spTree>
    <p:extLst>
      <p:ext uri="{BB962C8B-B14F-4D97-AF65-F5344CB8AC3E}">
        <p14:creationId xmlns:p14="http://schemas.microsoft.com/office/powerpoint/2010/main" val="41039007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553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defTabSz="909638">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defTabSz="909638">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defTabSz="909638">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defTabSz="909638">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r>
              <a:rPr lang="en-US" altLang="en-US" sz="1300" i="0" dirty="0">
                <a:latin typeface="Arial" panose="020B0604020202020204" pitchFamily="34" charset="0"/>
                <a:cs typeface="Arial" panose="020B0604020202020204" pitchFamily="34" charset="0"/>
              </a:rPr>
              <a:t>INTRODUCTION TO OSHA Lesson</a:t>
            </a:r>
          </a:p>
        </p:txBody>
      </p:sp>
      <p:sp>
        <p:nvSpPr>
          <p:cNvPr id="55301"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defTabSz="909638">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defTabSz="909638">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defTabSz="909638">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defTabSz="909638">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r>
              <a:rPr lang="en-US" altLang="en-US" sz="1000" dirty="0">
                <a:latin typeface="Arial" panose="020B0604020202020204" pitchFamily="34" charset="0"/>
                <a:cs typeface="Arial" panose="020B0604020202020204" pitchFamily="34" charset="0"/>
              </a:rPr>
              <a:t>Revised 04.2014</a:t>
            </a:r>
          </a:p>
        </p:txBody>
      </p:sp>
      <p:sp>
        <p:nvSpPr>
          <p:cNvPr id="55302"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defTabSz="911225">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defTabSz="911225">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defTabSz="911225">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defTabSz="911225">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B5269F64-8C25-414A-A278-D4759306151D}" type="slidenum">
              <a:rPr lang="en-US" altLang="en-US" sz="1000" smtClean="0"/>
              <a:pPr>
                <a:spcBef>
                  <a:spcPct val="0"/>
                </a:spcBef>
              </a:pPr>
              <a:t>16</a:t>
            </a:fld>
            <a:endParaRPr lang="en-US" altLang="en-US" sz="1000" dirty="0"/>
          </a:p>
        </p:txBody>
      </p:sp>
    </p:spTree>
    <p:extLst>
      <p:ext uri="{BB962C8B-B14F-4D97-AF65-F5344CB8AC3E}">
        <p14:creationId xmlns:p14="http://schemas.microsoft.com/office/powerpoint/2010/main" val="8479490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307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defTabSz="909638">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defTabSz="909638">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defTabSz="909638">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defTabSz="909638">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r>
              <a:rPr lang="en-US" altLang="en-US" sz="1300" i="0" dirty="0">
                <a:latin typeface="Arial" panose="020B0604020202020204" pitchFamily="34" charset="0"/>
                <a:cs typeface="Arial" panose="020B0604020202020204" pitchFamily="34" charset="0"/>
              </a:rPr>
              <a:t>INTRODUCTION TO OSHA Lesson</a:t>
            </a:r>
          </a:p>
        </p:txBody>
      </p:sp>
      <p:sp>
        <p:nvSpPr>
          <p:cNvPr id="30725"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defTabSz="909638">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defTabSz="909638">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defTabSz="909638">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defTabSz="909638">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r>
              <a:rPr lang="en-US" altLang="en-US" sz="1000" dirty="0">
                <a:latin typeface="Arial" panose="020B0604020202020204" pitchFamily="34" charset="0"/>
                <a:cs typeface="Arial" panose="020B0604020202020204" pitchFamily="34" charset="0"/>
              </a:rPr>
              <a:t>Revised 04.2014</a:t>
            </a:r>
          </a:p>
        </p:txBody>
      </p:sp>
      <p:sp>
        <p:nvSpPr>
          <p:cNvPr id="30726"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defTabSz="911225">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defTabSz="911225">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defTabSz="911225">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defTabSz="911225">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8C29F22A-27AC-43CF-AFEB-064A94B9A2F6}" type="slidenum">
              <a:rPr lang="en-US" altLang="en-US" sz="1000" smtClean="0"/>
              <a:pPr>
                <a:spcBef>
                  <a:spcPct val="0"/>
                </a:spcBef>
              </a:pPr>
              <a:t>17</a:t>
            </a:fld>
            <a:endParaRPr lang="en-US" altLang="en-US" sz="1000" dirty="0"/>
          </a:p>
        </p:txBody>
      </p:sp>
    </p:spTree>
    <p:extLst>
      <p:ext uri="{BB962C8B-B14F-4D97-AF65-F5344CB8AC3E}">
        <p14:creationId xmlns:p14="http://schemas.microsoft.com/office/powerpoint/2010/main" val="41885189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553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defTabSz="909638">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defTabSz="909638">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defTabSz="909638">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defTabSz="909638">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r>
              <a:rPr lang="en-US" altLang="en-US" sz="1300" i="0" dirty="0">
                <a:latin typeface="Arial" panose="020B0604020202020204" pitchFamily="34" charset="0"/>
                <a:cs typeface="Arial" panose="020B0604020202020204" pitchFamily="34" charset="0"/>
              </a:rPr>
              <a:t>INTRODUCTION TO OSHA Lesson</a:t>
            </a:r>
          </a:p>
        </p:txBody>
      </p:sp>
      <p:sp>
        <p:nvSpPr>
          <p:cNvPr id="55301"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defTabSz="909638">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defTabSz="909638">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defTabSz="909638">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defTabSz="909638">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r>
              <a:rPr lang="en-US" altLang="en-US" sz="1000" dirty="0">
                <a:latin typeface="Arial" panose="020B0604020202020204" pitchFamily="34" charset="0"/>
                <a:cs typeface="Arial" panose="020B0604020202020204" pitchFamily="34" charset="0"/>
              </a:rPr>
              <a:t>Revised 04.2014</a:t>
            </a:r>
          </a:p>
        </p:txBody>
      </p:sp>
      <p:sp>
        <p:nvSpPr>
          <p:cNvPr id="55302"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defTabSz="911225">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defTabSz="911225">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defTabSz="911225">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defTabSz="911225">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B5269F64-8C25-414A-A278-D4759306151D}" type="slidenum">
              <a:rPr lang="en-US" altLang="en-US" sz="1000" smtClean="0"/>
              <a:pPr>
                <a:spcBef>
                  <a:spcPct val="0"/>
                </a:spcBef>
              </a:pPr>
              <a:t>18</a:t>
            </a:fld>
            <a:endParaRPr lang="en-US" altLang="en-US" sz="1000" dirty="0"/>
          </a:p>
        </p:txBody>
      </p:sp>
    </p:spTree>
    <p:extLst>
      <p:ext uri="{BB962C8B-B14F-4D97-AF65-F5344CB8AC3E}">
        <p14:creationId xmlns:p14="http://schemas.microsoft.com/office/powerpoint/2010/main" val="26410443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553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defTabSz="909638">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defTabSz="909638">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defTabSz="909638">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defTabSz="909638">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r>
              <a:rPr lang="en-US" altLang="en-US" sz="1300" i="0" dirty="0">
                <a:latin typeface="Arial" panose="020B0604020202020204" pitchFamily="34" charset="0"/>
                <a:cs typeface="Arial" panose="020B0604020202020204" pitchFamily="34" charset="0"/>
              </a:rPr>
              <a:t>INTRODUCTION TO OSHA Lesson</a:t>
            </a:r>
          </a:p>
        </p:txBody>
      </p:sp>
      <p:sp>
        <p:nvSpPr>
          <p:cNvPr id="55301"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defTabSz="909638">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defTabSz="909638">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defTabSz="909638">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defTabSz="909638">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r>
              <a:rPr lang="en-US" altLang="en-US" sz="1000" dirty="0">
                <a:latin typeface="Arial" panose="020B0604020202020204" pitchFamily="34" charset="0"/>
                <a:cs typeface="Arial" panose="020B0604020202020204" pitchFamily="34" charset="0"/>
              </a:rPr>
              <a:t>Revised 04.2014</a:t>
            </a:r>
          </a:p>
        </p:txBody>
      </p:sp>
      <p:sp>
        <p:nvSpPr>
          <p:cNvPr id="55302"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defTabSz="911225">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defTabSz="911225">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defTabSz="911225">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defTabSz="911225">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B5269F64-8C25-414A-A278-D4759306151D}" type="slidenum">
              <a:rPr lang="en-US" altLang="en-US" sz="1000" smtClean="0"/>
              <a:pPr>
                <a:spcBef>
                  <a:spcPct val="0"/>
                </a:spcBef>
              </a:pPr>
              <a:t>19</a:t>
            </a:fld>
            <a:endParaRPr lang="en-US" altLang="en-US" sz="1000" dirty="0"/>
          </a:p>
        </p:txBody>
      </p:sp>
    </p:spTree>
    <p:extLst>
      <p:ext uri="{BB962C8B-B14F-4D97-AF65-F5344CB8AC3E}">
        <p14:creationId xmlns:p14="http://schemas.microsoft.com/office/powerpoint/2010/main" val="37501745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553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defTabSz="909638">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defTabSz="909638">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defTabSz="909638">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defTabSz="909638">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r>
              <a:rPr lang="en-US" altLang="en-US" sz="1300" i="0" dirty="0">
                <a:latin typeface="Arial" panose="020B0604020202020204" pitchFamily="34" charset="0"/>
                <a:cs typeface="Arial" panose="020B0604020202020204" pitchFamily="34" charset="0"/>
              </a:rPr>
              <a:t>INTRODUCTION TO OSHA Lesson</a:t>
            </a:r>
          </a:p>
        </p:txBody>
      </p:sp>
      <p:sp>
        <p:nvSpPr>
          <p:cNvPr id="55301"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defTabSz="909638">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defTabSz="909638">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defTabSz="909638">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defTabSz="909638">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r>
              <a:rPr lang="en-US" altLang="en-US" sz="1000" dirty="0">
                <a:latin typeface="Arial" panose="020B0604020202020204" pitchFamily="34" charset="0"/>
                <a:cs typeface="Arial" panose="020B0604020202020204" pitchFamily="34" charset="0"/>
              </a:rPr>
              <a:t>Revised 04.2014</a:t>
            </a:r>
          </a:p>
        </p:txBody>
      </p:sp>
      <p:sp>
        <p:nvSpPr>
          <p:cNvPr id="55302"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defTabSz="911225">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defTabSz="911225">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defTabSz="911225">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defTabSz="911225">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B5269F64-8C25-414A-A278-D4759306151D}" type="slidenum">
              <a:rPr lang="en-US" altLang="en-US" sz="1000" smtClean="0"/>
              <a:pPr>
                <a:spcBef>
                  <a:spcPct val="0"/>
                </a:spcBef>
              </a:pPr>
              <a:t>20</a:t>
            </a:fld>
            <a:endParaRPr lang="en-US" altLang="en-US" sz="1000" dirty="0"/>
          </a:p>
        </p:txBody>
      </p:sp>
    </p:spTree>
    <p:extLst>
      <p:ext uri="{BB962C8B-B14F-4D97-AF65-F5344CB8AC3E}">
        <p14:creationId xmlns:p14="http://schemas.microsoft.com/office/powerpoint/2010/main" val="3822696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946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defTabSz="909638">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defTabSz="909638">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defTabSz="909638">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defTabSz="909638">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r>
              <a:rPr lang="en-US" altLang="en-US" sz="1300" i="0" dirty="0">
                <a:latin typeface="Arial" panose="020B0604020202020204" pitchFamily="34" charset="0"/>
                <a:cs typeface="Arial" panose="020B0604020202020204" pitchFamily="34" charset="0"/>
              </a:rPr>
              <a:t>INTRODUCTION TO OSHA Lesson</a:t>
            </a:r>
          </a:p>
        </p:txBody>
      </p:sp>
      <p:sp>
        <p:nvSpPr>
          <p:cNvPr id="19461"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defTabSz="909638">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defTabSz="909638">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defTabSz="909638">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defTabSz="909638">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r>
              <a:rPr lang="en-US" altLang="en-US" sz="1000" dirty="0">
                <a:latin typeface="Arial" panose="020B0604020202020204" pitchFamily="34" charset="0"/>
                <a:cs typeface="Arial" panose="020B0604020202020204" pitchFamily="34" charset="0"/>
              </a:rPr>
              <a:t>Revised 04.2014</a:t>
            </a:r>
          </a:p>
        </p:txBody>
      </p:sp>
      <p:sp>
        <p:nvSpPr>
          <p:cNvPr id="19462"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defTabSz="911225">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defTabSz="911225">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defTabSz="911225">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defTabSz="911225">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175A0115-947D-449E-A517-2D2113C9A589}" type="slidenum">
              <a:rPr lang="en-US" altLang="en-US" sz="1000" smtClean="0"/>
              <a:pPr>
                <a:spcBef>
                  <a:spcPct val="0"/>
                </a:spcBef>
              </a:pPr>
              <a:t>2</a:t>
            </a:fld>
            <a:endParaRPr lang="en-US" altLang="en-US" sz="1000" dirty="0"/>
          </a:p>
        </p:txBody>
      </p:sp>
    </p:spTree>
    <p:extLst>
      <p:ext uri="{BB962C8B-B14F-4D97-AF65-F5344CB8AC3E}">
        <p14:creationId xmlns:p14="http://schemas.microsoft.com/office/powerpoint/2010/main" val="9203667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307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defTabSz="909638">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defTabSz="909638">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defTabSz="909638">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defTabSz="909638">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r>
              <a:rPr lang="en-US" altLang="en-US" sz="1300" i="0" dirty="0">
                <a:latin typeface="Arial" panose="020B0604020202020204" pitchFamily="34" charset="0"/>
                <a:cs typeface="Arial" panose="020B0604020202020204" pitchFamily="34" charset="0"/>
              </a:rPr>
              <a:t>INTRODUCTION TO OSHA Lesson</a:t>
            </a:r>
          </a:p>
        </p:txBody>
      </p:sp>
      <p:sp>
        <p:nvSpPr>
          <p:cNvPr id="30725"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defTabSz="909638">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defTabSz="909638">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defTabSz="909638">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defTabSz="909638">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r>
              <a:rPr lang="en-US" altLang="en-US" sz="1000" dirty="0">
                <a:latin typeface="Arial" panose="020B0604020202020204" pitchFamily="34" charset="0"/>
                <a:cs typeface="Arial" panose="020B0604020202020204" pitchFamily="34" charset="0"/>
              </a:rPr>
              <a:t>Revised 04.2014</a:t>
            </a:r>
          </a:p>
        </p:txBody>
      </p:sp>
      <p:sp>
        <p:nvSpPr>
          <p:cNvPr id="30726"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defTabSz="911225">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defTabSz="911225">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defTabSz="911225">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defTabSz="911225">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8C29F22A-27AC-43CF-AFEB-064A94B9A2F6}" type="slidenum">
              <a:rPr lang="en-US" altLang="en-US" sz="1000" smtClean="0"/>
              <a:pPr>
                <a:spcBef>
                  <a:spcPct val="0"/>
                </a:spcBef>
              </a:pPr>
              <a:t>21</a:t>
            </a:fld>
            <a:endParaRPr lang="en-US" altLang="en-US" sz="1000" dirty="0"/>
          </a:p>
        </p:txBody>
      </p:sp>
    </p:spTree>
    <p:extLst>
      <p:ext uri="{BB962C8B-B14F-4D97-AF65-F5344CB8AC3E}">
        <p14:creationId xmlns:p14="http://schemas.microsoft.com/office/powerpoint/2010/main" val="8410217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553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defTabSz="909638">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defTabSz="909638">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defTabSz="909638">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defTabSz="909638">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r>
              <a:rPr lang="en-US" altLang="en-US" sz="1300" i="0" dirty="0">
                <a:latin typeface="Arial" panose="020B0604020202020204" pitchFamily="34" charset="0"/>
                <a:cs typeface="Arial" panose="020B0604020202020204" pitchFamily="34" charset="0"/>
              </a:rPr>
              <a:t>INTRODUCTION TO OSHA Lesson</a:t>
            </a:r>
          </a:p>
        </p:txBody>
      </p:sp>
      <p:sp>
        <p:nvSpPr>
          <p:cNvPr id="55301"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defTabSz="909638">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defTabSz="909638">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defTabSz="909638">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defTabSz="909638">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r>
              <a:rPr lang="en-US" altLang="en-US" sz="1000" dirty="0">
                <a:latin typeface="Arial" panose="020B0604020202020204" pitchFamily="34" charset="0"/>
                <a:cs typeface="Arial" panose="020B0604020202020204" pitchFamily="34" charset="0"/>
              </a:rPr>
              <a:t>Revised 04.2014</a:t>
            </a:r>
          </a:p>
        </p:txBody>
      </p:sp>
      <p:sp>
        <p:nvSpPr>
          <p:cNvPr id="55302"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defTabSz="911225">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defTabSz="911225">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defTabSz="911225">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defTabSz="911225">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B5269F64-8C25-414A-A278-D4759306151D}" type="slidenum">
              <a:rPr lang="en-US" altLang="en-US" sz="1000" smtClean="0"/>
              <a:pPr>
                <a:spcBef>
                  <a:spcPct val="0"/>
                </a:spcBef>
              </a:pPr>
              <a:t>22</a:t>
            </a:fld>
            <a:endParaRPr lang="en-US" altLang="en-US" sz="1000" dirty="0"/>
          </a:p>
        </p:txBody>
      </p:sp>
    </p:spTree>
    <p:extLst>
      <p:ext uri="{BB962C8B-B14F-4D97-AF65-F5344CB8AC3E}">
        <p14:creationId xmlns:p14="http://schemas.microsoft.com/office/powerpoint/2010/main" val="999915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553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defTabSz="909638">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defTabSz="909638">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defTabSz="909638">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defTabSz="909638">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r>
              <a:rPr lang="en-US" altLang="en-US" sz="1300" i="0" dirty="0">
                <a:latin typeface="Arial" panose="020B0604020202020204" pitchFamily="34" charset="0"/>
                <a:cs typeface="Arial" panose="020B0604020202020204" pitchFamily="34" charset="0"/>
              </a:rPr>
              <a:t>INTRODUCTION TO OSHA Lesson</a:t>
            </a:r>
          </a:p>
        </p:txBody>
      </p:sp>
      <p:sp>
        <p:nvSpPr>
          <p:cNvPr id="55301"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defTabSz="909638">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defTabSz="909638">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defTabSz="909638">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defTabSz="909638">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r>
              <a:rPr lang="en-US" altLang="en-US" sz="1000" dirty="0">
                <a:latin typeface="Arial" panose="020B0604020202020204" pitchFamily="34" charset="0"/>
                <a:cs typeface="Arial" panose="020B0604020202020204" pitchFamily="34" charset="0"/>
              </a:rPr>
              <a:t>Revised 04.2014</a:t>
            </a:r>
          </a:p>
        </p:txBody>
      </p:sp>
      <p:sp>
        <p:nvSpPr>
          <p:cNvPr id="55302"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defTabSz="911225">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defTabSz="911225">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defTabSz="911225">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defTabSz="911225">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B5269F64-8C25-414A-A278-D4759306151D}" type="slidenum">
              <a:rPr lang="en-US" altLang="en-US" sz="1000" smtClean="0"/>
              <a:pPr>
                <a:spcBef>
                  <a:spcPct val="0"/>
                </a:spcBef>
              </a:pPr>
              <a:t>23</a:t>
            </a:fld>
            <a:endParaRPr lang="en-US" altLang="en-US" sz="1000" dirty="0"/>
          </a:p>
        </p:txBody>
      </p:sp>
    </p:spTree>
    <p:extLst>
      <p:ext uri="{BB962C8B-B14F-4D97-AF65-F5344CB8AC3E}">
        <p14:creationId xmlns:p14="http://schemas.microsoft.com/office/powerpoint/2010/main" val="27924980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6861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defTabSz="909638">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defTabSz="909638">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defTabSz="909638">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defTabSz="909638">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r>
              <a:rPr lang="en-US" altLang="en-US" sz="1300" i="0" dirty="0">
                <a:latin typeface="Arial" panose="020B0604020202020204" pitchFamily="34" charset="0"/>
                <a:cs typeface="Arial" panose="020B0604020202020204" pitchFamily="34" charset="0"/>
              </a:rPr>
              <a:t>INTRODUCTION TO OSHA Lesson</a:t>
            </a:r>
          </a:p>
        </p:txBody>
      </p:sp>
      <p:sp>
        <p:nvSpPr>
          <p:cNvPr id="68613"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defTabSz="909638">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defTabSz="909638">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defTabSz="909638">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defTabSz="909638">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r>
              <a:rPr lang="en-US" altLang="en-US" sz="1000" dirty="0">
                <a:latin typeface="Arial" panose="020B0604020202020204" pitchFamily="34" charset="0"/>
                <a:cs typeface="Arial" panose="020B0604020202020204" pitchFamily="34" charset="0"/>
              </a:rPr>
              <a:t>Revised 04.2014</a:t>
            </a:r>
          </a:p>
        </p:txBody>
      </p:sp>
      <p:sp>
        <p:nvSpPr>
          <p:cNvPr id="68614"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defTabSz="911225">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defTabSz="911225">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defTabSz="911225">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defTabSz="911225">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AA340338-E3CB-4817-BE51-DE6BC174E35A}" type="slidenum">
              <a:rPr lang="en-US" altLang="en-US" sz="1000" smtClean="0"/>
              <a:pPr>
                <a:spcBef>
                  <a:spcPct val="0"/>
                </a:spcBef>
              </a:pPr>
              <a:t>24</a:t>
            </a:fld>
            <a:endParaRPr lang="en-US" altLang="en-US" sz="1000" dirty="0"/>
          </a:p>
        </p:txBody>
      </p:sp>
    </p:spTree>
    <p:extLst>
      <p:ext uri="{BB962C8B-B14F-4D97-AF65-F5344CB8AC3E}">
        <p14:creationId xmlns:p14="http://schemas.microsoft.com/office/powerpoint/2010/main" val="166818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553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defTabSz="909638">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defTabSz="909638">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defTabSz="909638">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defTabSz="909638">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r>
              <a:rPr lang="en-US" altLang="en-US" sz="1300" i="0" dirty="0">
                <a:latin typeface="Arial" panose="020B0604020202020204" pitchFamily="34" charset="0"/>
                <a:cs typeface="Arial" panose="020B0604020202020204" pitchFamily="34" charset="0"/>
              </a:rPr>
              <a:t>INTRODUCTION TO OSHA Lesson</a:t>
            </a:r>
          </a:p>
        </p:txBody>
      </p:sp>
      <p:sp>
        <p:nvSpPr>
          <p:cNvPr id="55301"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defTabSz="909638">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defTabSz="909638">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defTabSz="909638">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defTabSz="909638">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r>
              <a:rPr lang="en-US" altLang="en-US" sz="1000" dirty="0">
                <a:latin typeface="Arial" panose="020B0604020202020204" pitchFamily="34" charset="0"/>
                <a:cs typeface="Arial" panose="020B0604020202020204" pitchFamily="34" charset="0"/>
              </a:rPr>
              <a:t>Revised 04.2014</a:t>
            </a:r>
          </a:p>
        </p:txBody>
      </p:sp>
      <p:sp>
        <p:nvSpPr>
          <p:cNvPr id="55302"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defTabSz="911225">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defTabSz="911225">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defTabSz="911225">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defTabSz="911225">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B5269F64-8C25-414A-A278-D4759306151D}" type="slidenum">
              <a:rPr lang="en-US" altLang="en-US" sz="1000" smtClean="0"/>
              <a:pPr>
                <a:spcBef>
                  <a:spcPct val="0"/>
                </a:spcBef>
              </a:pPr>
              <a:t>25</a:t>
            </a:fld>
            <a:endParaRPr lang="en-US" altLang="en-US" sz="1000" dirty="0"/>
          </a:p>
        </p:txBody>
      </p:sp>
    </p:spTree>
    <p:extLst>
      <p:ext uri="{BB962C8B-B14F-4D97-AF65-F5344CB8AC3E}">
        <p14:creationId xmlns:p14="http://schemas.microsoft.com/office/powerpoint/2010/main" val="17636205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4710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defTabSz="909638">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defTabSz="909638">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defTabSz="909638">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defTabSz="909638">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r>
              <a:rPr lang="en-US" altLang="en-US" sz="1300" i="0" dirty="0">
                <a:latin typeface="Arial" panose="020B0604020202020204" pitchFamily="34" charset="0"/>
                <a:cs typeface="Arial" panose="020B0604020202020204" pitchFamily="34" charset="0"/>
              </a:rPr>
              <a:t>INTRODUCTION TO OSHA Lesson</a:t>
            </a:r>
          </a:p>
        </p:txBody>
      </p:sp>
      <p:sp>
        <p:nvSpPr>
          <p:cNvPr id="47109"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defTabSz="909638">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defTabSz="909638">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defTabSz="909638">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defTabSz="909638">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r>
              <a:rPr lang="en-US" altLang="en-US" sz="1000" dirty="0">
                <a:latin typeface="Arial" panose="020B0604020202020204" pitchFamily="34" charset="0"/>
                <a:cs typeface="Arial" panose="020B0604020202020204" pitchFamily="34" charset="0"/>
              </a:rPr>
              <a:t>Revised 04.2014</a:t>
            </a:r>
          </a:p>
        </p:txBody>
      </p:sp>
      <p:sp>
        <p:nvSpPr>
          <p:cNvPr id="47110"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defTabSz="911225">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defTabSz="911225">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defTabSz="911225">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defTabSz="911225">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5671A482-91FE-41F9-84C4-9B975E90EFB9}" type="slidenum">
              <a:rPr lang="en-US" altLang="en-US" sz="1000" smtClean="0"/>
              <a:pPr>
                <a:spcBef>
                  <a:spcPct val="0"/>
                </a:spcBef>
              </a:pPr>
              <a:t>26</a:t>
            </a:fld>
            <a:endParaRPr lang="en-US" altLang="en-US" sz="1000" dirty="0"/>
          </a:p>
        </p:txBody>
      </p:sp>
    </p:spTree>
    <p:extLst>
      <p:ext uri="{BB962C8B-B14F-4D97-AF65-F5344CB8AC3E}">
        <p14:creationId xmlns:p14="http://schemas.microsoft.com/office/powerpoint/2010/main" val="17899469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4710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defTabSz="909638">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defTabSz="909638">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defTabSz="909638">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defTabSz="909638">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r>
              <a:rPr lang="en-US" altLang="en-US" sz="1300" i="0" dirty="0">
                <a:latin typeface="Arial" panose="020B0604020202020204" pitchFamily="34" charset="0"/>
                <a:cs typeface="Arial" panose="020B0604020202020204" pitchFamily="34" charset="0"/>
              </a:rPr>
              <a:t>INTRODUCTION TO OSHA Lesson</a:t>
            </a:r>
          </a:p>
        </p:txBody>
      </p:sp>
      <p:sp>
        <p:nvSpPr>
          <p:cNvPr id="47109"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defTabSz="909638">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defTabSz="909638">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defTabSz="909638">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defTabSz="909638">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r>
              <a:rPr lang="en-US" altLang="en-US" sz="1000" dirty="0">
                <a:latin typeface="Arial" panose="020B0604020202020204" pitchFamily="34" charset="0"/>
                <a:cs typeface="Arial" panose="020B0604020202020204" pitchFamily="34" charset="0"/>
              </a:rPr>
              <a:t>Revised 04.2014</a:t>
            </a:r>
          </a:p>
        </p:txBody>
      </p:sp>
      <p:sp>
        <p:nvSpPr>
          <p:cNvPr id="47110"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defTabSz="911225">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defTabSz="911225">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defTabSz="911225">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defTabSz="911225">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5671A482-91FE-41F9-84C4-9B975E90EFB9}" type="slidenum">
              <a:rPr lang="en-US" altLang="en-US" sz="1000" smtClean="0"/>
              <a:pPr>
                <a:spcBef>
                  <a:spcPct val="0"/>
                </a:spcBef>
              </a:pPr>
              <a:t>27</a:t>
            </a:fld>
            <a:endParaRPr lang="en-US" altLang="en-US" sz="1000" dirty="0"/>
          </a:p>
        </p:txBody>
      </p:sp>
    </p:spTree>
    <p:extLst>
      <p:ext uri="{BB962C8B-B14F-4D97-AF65-F5344CB8AC3E}">
        <p14:creationId xmlns:p14="http://schemas.microsoft.com/office/powerpoint/2010/main" val="24373433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553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defTabSz="909638">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defTabSz="909638">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defTabSz="909638">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defTabSz="909638">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r>
              <a:rPr lang="en-US" altLang="en-US" sz="1300" i="0" dirty="0">
                <a:latin typeface="Arial" panose="020B0604020202020204" pitchFamily="34" charset="0"/>
                <a:cs typeface="Arial" panose="020B0604020202020204" pitchFamily="34" charset="0"/>
              </a:rPr>
              <a:t>INTRODUCTION TO OSHA Lesson</a:t>
            </a:r>
          </a:p>
        </p:txBody>
      </p:sp>
      <p:sp>
        <p:nvSpPr>
          <p:cNvPr id="55301"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defTabSz="909638">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defTabSz="909638">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defTabSz="909638">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defTabSz="909638">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r>
              <a:rPr lang="en-US" altLang="en-US" sz="1000" dirty="0">
                <a:latin typeface="Arial" panose="020B0604020202020204" pitchFamily="34" charset="0"/>
                <a:cs typeface="Arial" panose="020B0604020202020204" pitchFamily="34" charset="0"/>
              </a:rPr>
              <a:t>Revised 04.2014</a:t>
            </a:r>
          </a:p>
        </p:txBody>
      </p:sp>
      <p:sp>
        <p:nvSpPr>
          <p:cNvPr id="55302"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defTabSz="911225">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defTabSz="911225">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defTabSz="911225">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defTabSz="911225">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B5269F64-8C25-414A-A278-D4759306151D}" type="slidenum">
              <a:rPr lang="en-US" altLang="en-US" sz="1000" smtClean="0"/>
              <a:pPr>
                <a:spcBef>
                  <a:spcPct val="0"/>
                </a:spcBef>
              </a:pPr>
              <a:t>28</a:t>
            </a:fld>
            <a:endParaRPr lang="en-US" altLang="en-US" sz="1000" dirty="0"/>
          </a:p>
        </p:txBody>
      </p:sp>
    </p:spTree>
    <p:extLst>
      <p:ext uri="{BB962C8B-B14F-4D97-AF65-F5344CB8AC3E}">
        <p14:creationId xmlns:p14="http://schemas.microsoft.com/office/powerpoint/2010/main" val="15909401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553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defTabSz="909638">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defTabSz="909638">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defTabSz="909638">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defTabSz="909638">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r>
              <a:rPr lang="en-US" altLang="en-US" sz="1300" i="0" dirty="0">
                <a:latin typeface="Arial" panose="020B0604020202020204" pitchFamily="34" charset="0"/>
                <a:cs typeface="Arial" panose="020B0604020202020204" pitchFamily="34" charset="0"/>
              </a:rPr>
              <a:t>INTRODUCTION TO OSHA Lesson</a:t>
            </a:r>
          </a:p>
        </p:txBody>
      </p:sp>
      <p:sp>
        <p:nvSpPr>
          <p:cNvPr id="55301"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defTabSz="909638">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defTabSz="909638">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defTabSz="909638">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defTabSz="909638">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r>
              <a:rPr lang="en-US" altLang="en-US" sz="1000" dirty="0">
                <a:latin typeface="Arial" panose="020B0604020202020204" pitchFamily="34" charset="0"/>
                <a:cs typeface="Arial" panose="020B0604020202020204" pitchFamily="34" charset="0"/>
              </a:rPr>
              <a:t>Revised 04.2014</a:t>
            </a:r>
          </a:p>
        </p:txBody>
      </p:sp>
      <p:sp>
        <p:nvSpPr>
          <p:cNvPr id="55302"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defTabSz="911225">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defTabSz="911225">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defTabSz="911225">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defTabSz="911225">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B5269F64-8C25-414A-A278-D4759306151D}" type="slidenum">
              <a:rPr lang="en-US" altLang="en-US" sz="1000" smtClean="0"/>
              <a:pPr>
                <a:spcBef>
                  <a:spcPct val="0"/>
                </a:spcBef>
              </a:pPr>
              <a:t>29</a:t>
            </a:fld>
            <a:endParaRPr lang="en-US" altLang="en-US" sz="1000" dirty="0"/>
          </a:p>
        </p:txBody>
      </p:sp>
    </p:spTree>
    <p:extLst>
      <p:ext uri="{BB962C8B-B14F-4D97-AF65-F5344CB8AC3E}">
        <p14:creationId xmlns:p14="http://schemas.microsoft.com/office/powerpoint/2010/main" val="28478514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553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defTabSz="909638">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defTabSz="909638">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defTabSz="909638">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defTabSz="909638">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r>
              <a:rPr lang="en-US" altLang="en-US" sz="1300" i="0" dirty="0">
                <a:latin typeface="Arial" panose="020B0604020202020204" pitchFamily="34" charset="0"/>
                <a:cs typeface="Arial" panose="020B0604020202020204" pitchFamily="34" charset="0"/>
              </a:rPr>
              <a:t>INTRODUCTION TO OSHA Lesson</a:t>
            </a:r>
          </a:p>
        </p:txBody>
      </p:sp>
      <p:sp>
        <p:nvSpPr>
          <p:cNvPr id="55301"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defTabSz="909638">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defTabSz="909638">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defTabSz="909638">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defTabSz="909638">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r>
              <a:rPr lang="en-US" altLang="en-US" sz="1000" dirty="0">
                <a:latin typeface="Arial" panose="020B0604020202020204" pitchFamily="34" charset="0"/>
                <a:cs typeface="Arial" panose="020B0604020202020204" pitchFamily="34" charset="0"/>
              </a:rPr>
              <a:t>Revised 04.2014</a:t>
            </a:r>
          </a:p>
        </p:txBody>
      </p:sp>
      <p:sp>
        <p:nvSpPr>
          <p:cNvPr id="55302"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defTabSz="911225">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defTabSz="911225">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defTabSz="911225">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defTabSz="911225">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B5269F64-8C25-414A-A278-D4759306151D}" type="slidenum">
              <a:rPr lang="en-US" altLang="en-US" sz="1000" smtClean="0"/>
              <a:pPr>
                <a:spcBef>
                  <a:spcPct val="0"/>
                </a:spcBef>
              </a:pPr>
              <a:t>30</a:t>
            </a:fld>
            <a:endParaRPr lang="en-US" altLang="en-US" sz="1000" dirty="0"/>
          </a:p>
        </p:txBody>
      </p:sp>
    </p:spTree>
    <p:extLst>
      <p:ext uri="{BB962C8B-B14F-4D97-AF65-F5344CB8AC3E}">
        <p14:creationId xmlns:p14="http://schemas.microsoft.com/office/powerpoint/2010/main" val="4032375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946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defTabSz="909638">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defTabSz="909638">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defTabSz="909638">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defTabSz="909638">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r>
              <a:rPr lang="en-US" altLang="en-US" sz="1300" i="0" dirty="0">
                <a:latin typeface="Arial" panose="020B0604020202020204" pitchFamily="34" charset="0"/>
                <a:cs typeface="Arial" panose="020B0604020202020204" pitchFamily="34" charset="0"/>
              </a:rPr>
              <a:t>INTRODUCTION TO OSHA Lesson</a:t>
            </a:r>
          </a:p>
        </p:txBody>
      </p:sp>
      <p:sp>
        <p:nvSpPr>
          <p:cNvPr id="19461"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defTabSz="909638">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defTabSz="909638">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defTabSz="909638">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defTabSz="909638">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r>
              <a:rPr lang="en-US" altLang="en-US" sz="1000" dirty="0">
                <a:latin typeface="Arial" panose="020B0604020202020204" pitchFamily="34" charset="0"/>
                <a:cs typeface="Arial" panose="020B0604020202020204" pitchFamily="34" charset="0"/>
              </a:rPr>
              <a:t>Revised 04.2014</a:t>
            </a:r>
          </a:p>
        </p:txBody>
      </p:sp>
      <p:sp>
        <p:nvSpPr>
          <p:cNvPr id="19462"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defTabSz="911225">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defTabSz="911225">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defTabSz="911225">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defTabSz="911225">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175A0115-947D-449E-A517-2D2113C9A589}" type="slidenum">
              <a:rPr lang="en-US" altLang="en-US" sz="1000" smtClean="0"/>
              <a:pPr>
                <a:spcBef>
                  <a:spcPct val="0"/>
                </a:spcBef>
              </a:pPr>
              <a:t>3</a:t>
            </a:fld>
            <a:endParaRPr lang="en-US" altLang="en-US" sz="1000" dirty="0"/>
          </a:p>
        </p:txBody>
      </p:sp>
    </p:spTree>
    <p:extLst>
      <p:ext uri="{BB962C8B-B14F-4D97-AF65-F5344CB8AC3E}">
        <p14:creationId xmlns:p14="http://schemas.microsoft.com/office/powerpoint/2010/main" val="20684429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553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defTabSz="909638">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defTabSz="909638">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defTabSz="909638">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defTabSz="909638">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r>
              <a:rPr lang="en-US" altLang="en-US" sz="1300" i="0" dirty="0">
                <a:latin typeface="Arial" panose="020B0604020202020204" pitchFamily="34" charset="0"/>
                <a:cs typeface="Arial" panose="020B0604020202020204" pitchFamily="34" charset="0"/>
              </a:rPr>
              <a:t>INTRODUCTION TO OSHA Lesson</a:t>
            </a:r>
          </a:p>
        </p:txBody>
      </p:sp>
      <p:sp>
        <p:nvSpPr>
          <p:cNvPr id="55301"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defTabSz="909638">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defTabSz="909638">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defTabSz="909638">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defTabSz="909638">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r>
              <a:rPr lang="en-US" altLang="en-US" sz="1000" dirty="0">
                <a:latin typeface="Arial" panose="020B0604020202020204" pitchFamily="34" charset="0"/>
                <a:cs typeface="Arial" panose="020B0604020202020204" pitchFamily="34" charset="0"/>
              </a:rPr>
              <a:t>Revised 04.2014</a:t>
            </a:r>
          </a:p>
        </p:txBody>
      </p:sp>
      <p:sp>
        <p:nvSpPr>
          <p:cNvPr id="55302"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defTabSz="911225">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defTabSz="911225">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defTabSz="911225">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defTabSz="911225">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B5269F64-8C25-414A-A278-D4759306151D}" type="slidenum">
              <a:rPr lang="en-US" altLang="en-US" sz="1000" smtClean="0"/>
              <a:pPr>
                <a:spcBef>
                  <a:spcPct val="0"/>
                </a:spcBef>
              </a:pPr>
              <a:t>31</a:t>
            </a:fld>
            <a:endParaRPr lang="en-US" altLang="en-US" sz="1000" dirty="0"/>
          </a:p>
        </p:txBody>
      </p:sp>
    </p:spTree>
    <p:extLst>
      <p:ext uri="{BB962C8B-B14F-4D97-AF65-F5344CB8AC3E}">
        <p14:creationId xmlns:p14="http://schemas.microsoft.com/office/powerpoint/2010/main" val="21980282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7270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defTabSz="909638">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defTabSz="909638">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defTabSz="909638">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defTabSz="909638">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r>
              <a:rPr lang="en-US" altLang="en-US" sz="1300" i="0" dirty="0">
                <a:latin typeface="Arial" panose="020B0604020202020204" pitchFamily="34" charset="0"/>
                <a:cs typeface="Arial" panose="020B0604020202020204" pitchFamily="34" charset="0"/>
              </a:rPr>
              <a:t>INTRODUCTION TO OSHA Lesson</a:t>
            </a:r>
          </a:p>
        </p:txBody>
      </p:sp>
      <p:sp>
        <p:nvSpPr>
          <p:cNvPr id="72709"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defTabSz="909638">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defTabSz="909638">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defTabSz="909638">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defTabSz="909638">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r>
              <a:rPr lang="en-US" altLang="en-US" sz="1000" dirty="0">
                <a:latin typeface="Arial" panose="020B0604020202020204" pitchFamily="34" charset="0"/>
                <a:cs typeface="Arial" panose="020B0604020202020204" pitchFamily="34" charset="0"/>
              </a:rPr>
              <a:t>Revised 04.2014</a:t>
            </a:r>
          </a:p>
        </p:txBody>
      </p:sp>
      <p:sp>
        <p:nvSpPr>
          <p:cNvPr id="72710"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defTabSz="911225">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defTabSz="911225">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defTabSz="911225">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defTabSz="911225">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69F16A3-3581-4227-A2D2-25B2A0EF43A2}" type="slidenum">
              <a:rPr lang="en-US" altLang="en-US" sz="1000" smtClean="0"/>
              <a:pPr>
                <a:spcBef>
                  <a:spcPct val="0"/>
                </a:spcBef>
              </a:pPr>
              <a:t>32</a:t>
            </a:fld>
            <a:endParaRPr lang="en-US" altLang="en-US" sz="1000" dirty="0"/>
          </a:p>
        </p:txBody>
      </p:sp>
    </p:spTree>
    <p:extLst>
      <p:ext uri="{BB962C8B-B14F-4D97-AF65-F5344CB8AC3E}">
        <p14:creationId xmlns:p14="http://schemas.microsoft.com/office/powerpoint/2010/main" val="13787996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7475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defTabSz="909638">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defTabSz="909638">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defTabSz="909638">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defTabSz="909638">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r>
              <a:rPr lang="en-US" altLang="en-US" sz="1300" i="0" dirty="0">
                <a:latin typeface="Arial" panose="020B0604020202020204" pitchFamily="34" charset="0"/>
                <a:cs typeface="Arial" panose="020B0604020202020204" pitchFamily="34" charset="0"/>
              </a:rPr>
              <a:t>INTRODUCTION TO OSHA Lesson</a:t>
            </a:r>
          </a:p>
        </p:txBody>
      </p:sp>
      <p:sp>
        <p:nvSpPr>
          <p:cNvPr id="74757"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defTabSz="909638">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defTabSz="909638">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defTabSz="909638">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defTabSz="909638">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r>
              <a:rPr lang="en-US" altLang="en-US" sz="1000" dirty="0">
                <a:latin typeface="Arial" panose="020B0604020202020204" pitchFamily="34" charset="0"/>
                <a:cs typeface="Arial" panose="020B0604020202020204" pitchFamily="34" charset="0"/>
              </a:rPr>
              <a:t>Revised 04.2014</a:t>
            </a:r>
          </a:p>
        </p:txBody>
      </p:sp>
      <p:sp>
        <p:nvSpPr>
          <p:cNvPr id="74758"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defTabSz="911225">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defTabSz="911225">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defTabSz="911225">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defTabSz="911225">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197083A4-5259-4F49-ACE8-418E99D50E09}" type="slidenum">
              <a:rPr lang="en-US" altLang="en-US" sz="1000" smtClean="0"/>
              <a:pPr>
                <a:spcBef>
                  <a:spcPct val="0"/>
                </a:spcBef>
              </a:pPr>
              <a:t>33</a:t>
            </a:fld>
            <a:endParaRPr lang="en-US" altLang="en-US" sz="1000" dirty="0"/>
          </a:p>
        </p:txBody>
      </p:sp>
    </p:spTree>
    <p:extLst>
      <p:ext uri="{BB962C8B-B14F-4D97-AF65-F5344CB8AC3E}">
        <p14:creationId xmlns:p14="http://schemas.microsoft.com/office/powerpoint/2010/main" val="14886576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a:solidFill>
                  <a:schemeClr val="tx1"/>
                </a:solidFill>
                <a:latin typeface="Arial" charset="0"/>
              </a:defRPr>
            </a:lvl1pPr>
            <a:lvl2pPr marL="742950" indent="-285750" defTabSz="922338" eaLnBrk="0" hangingPunct="0">
              <a:defRPr>
                <a:solidFill>
                  <a:schemeClr val="tx1"/>
                </a:solidFill>
                <a:latin typeface="Arial" charset="0"/>
              </a:defRPr>
            </a:lvl2pPr>
            <a:lvl3pPr marL="1143000" indent="-228600" defTabSz="922338" eaLnBrk="0" hangingPunct="0">
              <a:defRPr>
                <a:solidFill>
                  <a:schemeClr val="tx1"/>
                </a:solidFill>
                <a:latin typeface="Arial" charset="0"/>
              </a:defRPr>
            </a:lvl3pPr>
            <a:lvl4pPr marL="1600200" indent="-228600" defTabSz="922338" eaLnBrk="0" hangingPunct="0">
              <a:defRPr>
                <a:solidFill>
                  <a:schemeClr val="tx1"/>
                </a:solidFill>
                <a:latin typeface="Arial" charset="0"/>
              </a:defRPr>
            </a:lvl4pPr>
            <a:lvl5pPr marL="2057400" indent="-228600" defTabSz="922338" eaLnBrk="0" hangingPunct="0">
              <a:defRPr>
                <a:solidFill>
                  <a:schemeClr val="tx1"/>
                </a:solidFill>
                <a:latin typeface="Arial" charset="0"/>
              </a:defRPr>
            </a:lvl5pPr>
            <a:lvl6pPr marL="2514600" indent="-228600" defTabSz="922338" eaLnBrk="0" fontAlgn="base" hangingPunct="0">
              <a:spcBef>
                <a:spcPct val="0"/>
              </a:spcBef>
              <a:spcAft>
                <a:spcPct val="0"/>
              </a:spcAft>
              <a:defRPr>
                <a:solidFill>
                  <a:schemeClr val="tx1"/>
                </a:solidFill>
                <a:latin typeface="Arial" charset="0"/>
              </a:defRPr>
            </a:lvl6pPr>
            <a:lvl7pPr marL="2971800" indent="-228600" defTabSz="922338" eaLnBrk="0" fontAlgn="base" hangingPunct="0">
              <a:spcBef>
                <a:spcPct val="0"/>
              </a:spcBef>
              <a:spcAft>
                <a:spcPct val="0"/>
              </a:spcAft>
              <a:defRPr>
                <a:solidFill>
                  <a:schemeClr val="tx1"/>
                </a:solidFill>
                <a:latin typeface="Arial" charset="0"/>
              </a:defRPr>
            </a:lvl7pPr>
            <a:lvl8pPr marL="3429000" indent="-228600" defTabSz="922338" eaLnBrk="0" fontAlgn="base" hangingPunct="0">
              <a:spcBef>
                <a:spcPct val="0"/>
              </a:spcBef>
              <a:spcAft>
                <a:spcPct val="0"/>
              </a:spcAft>
              <a:defRPr>
                <a:solidFill>
                  <a:schemeClr val="tx1"/>
                </a:solidFill>
                <a:latin typeface="Arial" charset="0"/>
              </a:defRPr>
            </a:lvl8pPr>
            <a:lvl9pPr marL="3886200" indent="-228600" defTabSz="922338" eaLnBrk="0" fontAlgn="base" hangingPunct="0">
              <a:spcBef>
                <a:spcPct val="0"/>
              </a:spcBef>
              <a:spcAft>
                <a:spcPct val="0"/>
              </a:spcAft>
              <a:defRPr>
                <a:solidFill>
                  <a:schemeClr val="tx1"/>
                </a:solidFill>
                <a:latin typeface="Arial" charset="0"/>
              </a:defRPr>
            </a:lvl9pPr>
          </a:lstStyle>
          <a:p>
            <a:pPr eaLnBrk="1" hangingPunct="1"/>
            <a:fld id="{CAC7716F-058A-434C-897E-30C13A79AA3C}" type="slidenum">
              <a:rPr lang="en-US" altLang="en-US" smtClean="0"/>
              <a:pPr eaLnBrk="1" hangingPunct="1"/>
              <a:t>34</a:t>
            </a:fld>
            <a:endParaRPr lang="en-US" altLang="en-US"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691668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355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defTabSz="909638">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defTabSz="909638">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defTabSz="909638">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defTabSz="909638">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r>
              <a:rPr lang="en-US" altLang="en-US" sz="1300" i="0" dirty="0">
                <a:latin typeface="Arial" panose="020B0604020202020204" pitchFamily="34" charset="0"/>
                <a:cs typeface="Arial" panose="020B0604020202020204" pitchFamily="34" charset="0"/>
              </a:rPr>
              <a:t>INTRODUCTION TO OSHA Lesson</a:t>
            </a:r>
          </a:p>
        </p:txBody>
      </p:sp>
      <p:sp>
        <p:nvSpPr>
          <p:cNvPr id="23557"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defTabSz="909638">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defTabSz="909638">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defTabSz="909638">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defTabSz="909638">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r>
              <a:rPr lang="en-US" altLang="en-US" sz="1000" dirty="0">
                <a:latin typeface="Arial" panose="020B0604020202020204" pitchFamily="34" charset="0"/>
                <a:cs typeface="Arial" panose="020B0604020202020204" pitchFamily="34" charset="0"/>
              </a:rPr>
              <a:t>Revised 04.2014</a:t>
            </a:r>
          </a:p>
        </p:txBody>
      </p:sp>
      <p:sp>
        <p:nvSpPr>
          <p:cNvPr id="23558"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defTabSz="911225">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defTabSz="911225">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defTabSz="911225">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defTabSz="911225">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5003F58-F8D6-45F6-9CCE-7A12304F6BC9}" type="slidenum">
              <a:rPr lang="en-US" altLang="en-US" sz="1000" smtClean="0"/>
              <a:pPr>
                <a:spcBef>
                  <a:spcPct val="0"/>
                </a:spcBef>
              </a:pPr>
              <a:t>4</a:t>
            </a:fld>
            <a:endParaRPr lang="en-US" altLang="en-US" sz="1000" dirty="0"/>
          </a:p>
        </p:txBody>
      </p:sp>
    </p:spTree>
    <p:extLst>
      <p:ext uri="{BB962C8B-B14F-4D97-AF65-F5344CB8AC3E}">
        <p14:creationId xmlns:p14="http://schemas.microsoft.com/office/powerpoint/2010/main" val="1531308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307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defTabSz="909638">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defTabSz="909638">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defTabSz="909638">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defTabSz="909638">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r>
              <a:rPr lang="en-US" altLang="en-US" sz="1300" i="0" dirty="0">
                <a:latin typeface="Arial" panose="020B0604020202020204" pitchFamily="34" charset="0"/>
                <a:cs typeface="Arial" panose="020B0604020202020204" pitchFamily="34" charset="0"/>
              </a:rPr>
              <a:t>INTRODUCTION TO OSHA Lesson</a:t>
            </a:r>
          </a:p>
        </p:txBody>
      </p:sp>
      <p:sp>
        <p:nvSpPr>
          <p:cNvPr id="30725"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defTabSz="909638">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defTabSz="909638">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defTabSz="909638">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defTabSz="909638">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r>
              <a:rPr lang="en-US" altLang="en-US" sz="1000" dirty="0">
                <a:latin typeface="Arial" panose="020B0604020202020204" pitchFamily="34" charset="0"/>
                <a:cs typeface="Arial" panose="020B0604020202020204" pitchFamily="34" charset="0"/>
              </a:rPr>
              <a:t>Revised 04.2014</a:t>
            </a:r>
          </a:p>
        </p:txBody>
      </p:sp>
      <p:sp>
        <p:nvSpPr>
          <p:cNvPr id="30726"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defTabSz="911225">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defTabSz="911225">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defTabSz="911225">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defTabSz="911225">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8C29F22A-27AC-43CF-AFEB-064A94B9A2F6}" type="slidenum">
              <a:rPr lang="en-US" altLang="en-US" sz="1000" smtClean="0"/>
              <a:pPr>
                <a:spcBef>
                  <a:spcPct val="0"/>
                </a:spcBef>
              </a:pPr>
              <a:t>5</a:t>
            </a:fld>
            <a:endParaRPr lang="en-US" altLang="en-US" sz="1000" dirty="0"/>
          </a:p>
        </p:txBody>
      </p:sp>
    </p:spTree>
    <p:extLst>
      <p:ext uri="{BB962C8B-B14F-4D97-AF65-F5344CB8AC3E}">
        <p14:creationId xmlns:p14="http://schemas.microsoft.com/office/powerpoint/2010/main" val="1553245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66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defTabSz="909638">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defTabSz="909638">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defTabSz="909638">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defTabSz="909638">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r>
              <a:rPr lang="en-US" altLang="en-US" sz="1300" i="0" dirty="0">
                <a:latin typeface="Arial" panose="020B0604020202020204" pitchFamily="34" charset="0"/>
                <a:cs typeface="Arial" panose="020B0604020202020204" pitchFamily="34" charset="0"/>
              </a:rPr>
              <a:t>INTRODUCTION TO OSHA Lesson</a:t>
            </a:r>
          </a:p>
        </p:txBody>
      </p:sp>
      <p:sp>
        <p:nvSpPr>
          <p:cNvPr id="26629"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defTabSz="909638">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defTabSz="909638">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defTabSz="909638">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defTabSz="909638">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r>
              <a:rPr lang="en-US" altLang="en-US" sz="1000" dirty="0">
                <a:latin typeface="Arial" panose="020B0604020202020204" pitchFamily="34" charset="0"/>
                <a:cs typeface="Arial" panose="020B0604020202020204" pitchFamily="34" charset="0"/>
              </a:rPr>
              <a:t>Revised 04.2014</a:t>
            </a:r>
          </a:p>
        </p:txBody>
      </p:sp>
      <p:sp>
        <p:nvSpPr>
          <p:cNvPr id="26630"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defTabSz="911225">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defTabSz="911225">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defTabSz="911225">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defTabSz="911225">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3BE9982B-87C0-4540-9D1B-489674B43C32}" type="slidenum">
              <a:rPr lang="en-US" altLang="en-US" sz="1000" smtClean="0"/>
              <a:pPr>
                <a:spcBef>
                  <a:spcPct val="0"/>
                </a:spcBef>
              </a:pPr>
              <a:t>6</a:t>
            </a:fld>
            <a:endParaRPr lang="en-US" altLang="en-US" sz="1000" dirty="0"/>
          </a:p>
        </p:txBody>
      </p:sp>
    </p:spTree>
    <p:extLst>
      <p:ext uri="{BB962C8B-B14F-4D97-AF65-F5344CB8AC3E}">
        <p14:creationId xmlns:p14="http://schemas.microsoft.com/office/powerpoint/2010/main" val="3309379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66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defTabSz="909638">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defTabSz="909638">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defTabSz="909638">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defTabSz="909638">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r>
              <a:rPr lang="en-US" altLang="en-US" sz="1300" i="0" dirty="0">
                <a:latin typeface="Arial" panose="020B0604020202020204" pitchFamily="34" charset="0"/>
                <a:cs typeface="Arial" panose="020B0604020202020204" pitchFamily="34" charset="0"/>
              </a:rPr>
              <a:t>INTRODUCTION TO OSHA Lesson</a:t>
            </a:r>
          </a:p>
        </p:txBody>
      </p:sp>
      <p:sp>
        <p:nvSpPr>
          <p:cNvPr id="26629"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defTabSz="909638">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defTabSz="909638">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defTabSz="909638">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defTabSz="909638">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r>
              <a:rPr lang="en-US" altLang="en-US" sz="1000" dirty="0">
                <a:latin typeface="Arial" panose="020B0604020202020204" pitchFamily="34" charset="0"/>
                <a:cs typeface="Arial" panose="020B0604020202020204" pitchFamily="34" charset="0"/>
              </a:rPr>
              <a:t>Revised 04.2014</a:t>
            </a:r>
          </a:p>
        </p:txBody>
      </p:sp>
      <p:sp>
        <p:nvSpPr>
          <p:cNvPr id="26630"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defTabSz="911225">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defTabSz="911225">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defTabSz="911225">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defTabSz="911225">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3BE9982B-87C0-4540-9D1B-489674B43C32}" type="slidenum">
              <a:rPr lang="en-US" altLang="en-US" sz="1000" smtClean="0"/>
              <a:pPr>
                <a:spcBef>
                  <a:spcPct val="0"/>
                </a:spcBef>
              </a:pPr>
              <a:t>7</a:t>
            </a:fld>
            <a:endParaRPr lang="en-US" altLang="en-US" sz="1000" dirty="0"/>
          </a:p>
        </p:txBody>
      </p:sp>
    </p:spTree>
    <p:extLst>
      <p:ext uri="{BB962C8B-B14F-4D97-AF65-F5344CB8AC3E}">
        <p14:creationId xmlns:p14="http://schemas.microsoft.com/office/powerpoint/2010/main" val="1858656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66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defTabSz="909638">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defTabSz="909638">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defTabSz="909638">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defTabSz="909638">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r>
              <a:rPr lang="en-US" altLang="en-US" sz="1300" i="0" dirty="0">
                <a:latin typeface="Arial" panose="020B0604020202020204" pitchFamily="34" charset="0"/>
                <a:cs typeface="Arial" panose="020B0604020202020204" pitchFamily="34" charset="0"/>
              </a:rPr>
              <a:t>INTRODUCTION TO OSHA Lesson</a:t>
            </a:r>
          </a:p>
        </p:txBody>
      </p:sp>
      <p:sp>
        <p:nvSpPr>
          <p:cNvPr id="26629"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defTabSz="909638">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defTabSz="909638">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defTabSz="909638">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defTabSz="909638">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r>
              <a:rPr lang="en-US" altLang="en-US" sz="1000" dirty="0">
                <a:latin typeface="Arial" panose="020B0604020202020204" pitchFamily="34" charset="0"/>
                <a:cs typeface="Arial" panose="020B0604020202020204" pitchFamily="34" charset="0"/>
              </a:rPr>
              <a:t>Revised 04.2014</a:t>
            </a:r>
          </a:p>
        </p:txBody>
      </p:sp>
      <p:sp>
        <p:nvSpPr>
          <p:cNvPr id="26630"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defTabSz="911225">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defTabSz="911225">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defTabSz="911225">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defTabSz="911225">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3BE9982B-87C0-4540-9D1B-489674B43C32}" type="slidenum">
              <a:rPr lang="en-US" altLang="en-US" sz="1000" smtClean="0"/>
              <a:pPr>
                <a:spcBef>
                  <a:spcPct val="0"/>
                </a:spcBef>
              </a:pPr>
              <a:t>8</a:t>
            </a:fld>
            <a:endParaRPr lang="en-US" altLang="en-US" sz="1000" dirty="0"/>
          </a:p>
        </p:txBody>
      </p:sp>
    </p:spTree>
    <p:extLst>
      <p:ext uri="{BB962C8B-B14F-4D97-AF65-F5344CB8AC3E}">
        <p14:creationId xmlns:p14="http://schemas.microsoft.com/office/powerpoint/2010/main" val="33678036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553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defTabSz="909638">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defTabSz="909638">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defTabSz="909638">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defTabSz="909638">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r>
              <a:rPr lang="en-US" altLang="en-US" sz="1300" i="0" dirty="0">
                <a:latin typeface="Arial" panose="020B0604020202020204" pitchFamily="34" charset="0"/>
                <a:cs typeface="Arial" panose="020B0604020202020204" pitchFamily="34" charset="0"/>
              </a:rPr>
              <a:t>INTRODUCTION TO OSHA Lesson</a:t>
            </a:r>
          </a:p>
        </p:txBody>
      </p:sp>
      <p:sp>
        <p:nvSpPr>
          <p:cNvPr id="55301"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defTabSz="909638">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defTabSz="909638">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defTabSz="909638">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defTabSz="909638">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r>
              <a:rPr lang="en-US" altLang="en-US" sz="1000" dirty="0">
                <a:latin typeface="Arial" panose="020B0604020202020204" pitchFamily="34" charset="0"/>
                <a:cs typeface="Arial" panose="020B0604020202020204" pitchFamily="34" charset="0"/>
              </a:rPr>
              <a:t>Revised 04.2014</a:t>
            </a:r>
          </a:p>
        </p:txBody>
      </p:sp>
      <p:sp>
        <p:nvSpPr>
          <p:cNvPr id="55302"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defTabSz="911225">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defTabSz="911225">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defTabSz="911225">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defTabSz="911225">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B5269F64-8C25-414A-A278-D4759306151D}" type="slidenum">
              <a:rPr lang="en-US" altLang="en-US" sz="1000" smtClean="0"/>
              <a:pPr>
                <a:spcBef>
                  <a:spcPct val="0"/>
                </a:spcBef>
              </a:pPr>
              <a:t>10</a:t>
            </a:fld>
            <a:endParaRPr lang="en-US" altLang="en-US" sz="1000" dirty="0"/>
          </a:p>
        </p:txBody>
      </p:sp>
    </p:spTree>
    <p:extLst>
      <p:ext uri="{BB962C8B-B14F-4D97-AF65-F5344CB8AC3E}">
        <p14:creationId xmlns:p14="http://schemas.microsoft.com/office/powerpoint/2010/main" val="29289588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Occupational Safety &amp; Health Administration"/>
          <p:cNvPicPr>
            <a:picLocks noChangeAspect="1" noChangeArrowheads="1"/>
          </p:cNvPicPr>
          <p:nvPr/>
        </p:nvPicPr>
        <p:blipFill>
          <a:blip r:embed="rId2">
            <a:extLst>
              <a:ext uri="{28A0092B-C50C-407E-A947-70E740481C1C}">
                <a14:useLocalDpi xmlns:a14="http://schemas.microsoft.com/office/drawing/2010/main" val="0"/>
              </a:ext>
            </a:extLst>
          </a:blip>
          <a:srcRect r="467"/>
          <a:stretch>
            <a:fillRect/>
          </a:stretch>
        </p:blipFill>
        <p:spPr bwMode="auto">
          <a:xfrm>
            <a:off x="0" y="0"/>
            <a:ext cx="9144000"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8258"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60825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Tree>
    <p:extLst>
      <p:ext uri="{BB962C8B-B14F-4D97-AF65-F5344CB8AC3E}">
        <p14:creationId xmlns:p14="http://schemas.microsoft.com/office/powerpoint/2010/main" val="3565648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3466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66800"/>
            <a:ext cx="2057400" cy="5334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066800"/>
            <a:ext cx="601980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56408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914400"/>
          </a:xfrm>
        </p:spPr>
        <p:txBody>
          <a:bodyPr/>
          <a:lstStyle/>
          <a:p>
            <a:r>
              <a:rPr lang="en-US"/>
              <a:t>Click to edit Master title style</a:t>
            </a:r>
          </a:p>
        </p:txBody>
      </p:sp>
      <p:sp>
        <p:nvSpPr>
          <p:cNvPr id="3" name="Content Placeholder 2"/>
          <p:cNvSpPr>
            <a:spLocks noGrp="1"/>
          </p:cNvSpPr>
          <p:nvPr>
            <p:ph sz="half" idx="1"/>
          </p:nvPr>
        </p:nvSpPr>
        <p:spPr>
          <a:xfrm>
            <a:off x="457200" y="2438400"/>
            <a:ext cx="4038600" cy="396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2438400"/>
            <a:ext cx="4038600" cy="396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2417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2657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578262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438400"/>
            <a:ext cx="40386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438400"/>
            <a:ext cx="40386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177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2689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50963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212066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69217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84353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rgbClr val="BFC9CB"/>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06680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2438400"/>
            <a:ext cx="82296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p:txBody>
      </p:sp>
      <p:pic>
        <p:nvPicPr>
          <p:cNvPr id="6" name="Picture 5"/>
          <p:cNvPicPr>
            <a:picLocks noChangeAspect="1"/>
          </p:cNvPicPr>
          <p:nvPr userDrawn="1"/>
        </p:nvPicPr>
        <p:blipFill>
          <a:blip r:embed="rId15">
            <a:clrChange>
              <a:clrFrom>
                <a:srgbClr val="FFFFFF"/>
              </a:clrFrom>
              <a:clrTo>
                <a:srgbClr val="FFFFFF">
                  <a:alpha val="0"/>
                </a:srgbClr>
              </a:clrTo>
            </a:clrChange>
          </a:blip>
          <a:stretch>
            <a:fillRect/>
          </a:stretch>
        </p:blipFill>
        <p:spPr>
          <a:xfrm>
            <a:off x="228600" y="5486400"/>
            <a:ext cx="1349858" cy="1262062"/>
          </a:xfrm>
          <a:prstGeom prst="rect">
            <a:avLst/>
          </a:prstGeom>
        </p:spPr>
      </p:pic>
      <p:pic>
        <p:nvPicPr>
          <p:cNvPr id="3" name="Picture 2"/>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76200"/>
            <a:ext cx="9144000" cy="1066800"/>
          </a:xfrm>
          <a:prstGeom prst="rect">
            <a:avLst/>
          </a:prstGeom>
          <a:effectLst>
            <a:softEdge rad="317500"/>
          </a:effectLst>
        </p:spPr>
      </p:pic>
    </p:spTree>
    <p:custDataLst>
      <p:tags r:id="rId14"/>
    </p:custDataLst>
  </p:cSld>
  <p:clrMap bg1="lt1" tx1="dk1" bg2="lt2" tx2="dk2" accent1="accent1" accent2="accent2" accent3="accent3" accent4="accent4" accent5="accent5" accent6="accent6" hlink="hlink" folHlink="folHlink"/>
  <p:sldLayoutIdLst>
    <p:sldLayoutId id="2147483689"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l" rtl="0" eaLnBrk="0" fontAlgn="base" hangingPunct="0">
        <a:spcBef>
          <a:spcPct val="0"/>
        </a:spcBef>
        <a:spcAft>
          <a:spcPct val="0"/>
        </a:spcAft>
        <a:defRPr sz="4000" b="1" i="0" u="none">
          <a:solidFill>
            <a:srgbClr val="003399"/>
          </a:solidFill>
          <a:latin typeface="+mj-lt"/>
          <a:ea typeface="+mj-ea"/>
          <a:cs typeface="+mj-cs"/>
        </a:defRPr>
      </a:lvl1pPr>
      <a:lvl2pPr algn="l" rtl="0" eaLnBrk="0" fontAlgn="base" hangingPunct="0">
        <a:spcBef>
          <a:spcPct val="0"/>
        </a:spcBef>
        <a:spcAft>
          <a:spcPct val="0"/>
        </a:spcAft>
        <a:defRPr sz="4000" b="1">
          <a:solidFill>
            <a:srgbClr val="003399"/>
          </a:solidFill>
          <a:latin typeface="Verdana" pitchFamily="34" charset="0"/>
        </a:defRPr>
      </a:lvl2pPr>
      <a:lvl3pPr algn="l" rtl="0" eaLnBrk="0" fontAlgn="base" hangingPunct="0">
        <a:spcBef>
          <a:spcPct val="0"/>
        </a:spcBef>
        <a:spcAft>
          <a:spcPct val="0"/>
        </a:spcAft>
        <a:defRPr sz="4000" b="1">
          <a:solidFill>
            <a:srgbClr val="003399"/>
          </a:solidFill>
          <a:latin typeface="Verdana" pitchFamily="34" charset="0"/>
        </a:defRPr>
      </a:lvl3pPr>
      <a:lvl4pPr algn="l" rtl="0" eaLnBrk="0" fontAlgn="base" hangingPunct="0">
        <a:spcBef>
          <a:spcPct val="0"/>
        </a:spcBef>
        <a:spcAft>
          <a:spcPct val="0"/>
        </a:spcAft>
        <a:defRPr sz="4000" b="1">
          <a:solidFill>
            <a:srgbClr val="003399"/>
          </a:solidFill>
          <a:latin typeface="Verdana" pitchFamily="34" charset="0"/>
        </a:defRPr>
      </a:lvl4pPr>
      <a:lvl5pPr algn="l" rtl="0" eaLnBrk="0" fontAlgn="base" hangingPunct="0">
        <a:spcBef>
          <a:spcPct val="0"/>
        </a:spcBef>
        <a:spcAft>
          <a:spcPct val="0"/>
        </a:spcAft>
        <a:defRPr sz="4000" b="1">
          <a:solidFill>
            <a:srgbClr val="003399"/>
          </a:solidFill>
          <a:latin typeface="Verdana" pitchFamily="34" charset="0"/>
        </a:defRPr>
      </a:lvl5pPr>
      <a:lvl6pPr marL="457200" algn="l" rtl="0" fontAlgn="base">
        <a:spcBef>
          <a:spcPct val="0"/>
        </a:spcBef>
        <a:spcAft>
          <a:spcPct val="0"/>
        </a:spcAft>
        <a:defRPr sz="4000" b="1">
          <a:solidFill>
            <a:srgbClr val="003399"/>
          </a:solidFill>
          <a:latin typeface="Verdana" pitchFamily="34" charset="0"/>
        </a:defRPr>
      </a:lvl6pPr>
      <a:lvl7pPr marL="914400" algn="l" rtl="0" fontAlgn="base">
        <a:spcBef>
          <a:spcPct val="0"/>
        </a:spcBef>
        <a:spcAft>
          <a:spcPct val="0"/>
        </a:spcAft>
        <a:defRPr sz="4000" b="1">
          <a:solidFill>
            <a:srgbClr val="003399"/>
          </a:solidFill>
          <a:latin typeface="Verdana" pitchFamily="34" charset="0"/>
        </a:defRPr>
      </a:lvl7pPr>
      <a:lvl8pPr marL="1371600" algn="l" rtl="0" fontAlgn="base">
        <a:spcBef>
          <a:spcPct val="0"/>
        </a:spcBef>
        <a:spcAft>
          <a:spcPct val="0"/>
        </a:spcAft>
        <a:defRPr sz="4000" b="1">
          <a:solidFill>
            <a:srgbClr val="003399"/>
          </a:solidFill>
          <a:latin typeface="Verdana" pitchFamily="34" charset="0"/>
        </a:defRPr>
      </a:lvl8pPr>
      <a:lvl9pPr marL="1828800" algn="l" rtl="0" fontAlgn="base">
        <a:spcBef>
          <a:spcPct val="0"/>
        </a:spcBef>
        <a:spcAft>
          <a:spcPct val="0"/>
        </a:spcAft>
        <a:defRPr sz="4000" b="1">
          <a:solidFill>
            <a:srgbClr val="003399"/>
          </a:solidFill>
          <a:latin typeface="Verdana" pitchFamily="34" charset="0"/>
        </a:defRPr>
      </a:lvl9pPr>
    </p:titleStyle>
    <p:bodyStyle>
      <a:lvl1pPr marL="406400" indent="-406400" algn="l" rtl="0" eaLnBrk="0" fontAlgn="base" hangingPunct="0">
        <a:lnSpc>
          <a:spcPct val="90000"/>
        </a:lnSpc>
        <a:spcBef>
          <a:spcPct val="20000"/>
        </a:spcBef>
        <a:spcAft>
          <a:spcPct val="20000"/>
        </a:spcAft>
        <a:buClr>
          <a:srgbClr val="CC0000"/>
        </a:buClr>
        <a:buChar char="•"/>
        <a:defRPr sz="3200" b="1">
          <a:solidFill>
            <a:schemeClr val="tx1"/>
          </a:solidFill>
          <a:latin typeface="+mn-lt"/>
          <a:ea typeface="+mn-ea"/>
          <a:cs typeface="+mn-cs"/>
        </a:defRPr>
      </a:lvl1pPr>
      <a:lvl2pPr marL="863600" indent="-342900" algn="l" rtl="0" eaLnBrk="0" fontAlgn="base" hangingPunct="0">
        <a:lnSpc>
          <a:spcPct val="90000"/>
        </a:lnSpc>
        <a:spcBef>
          <a:spcPct val="20000"/>
        </a:spcBef>
        <a:spcAft>
          <a:spcPct val="20000"/>
        </a:spcAft>
        <a:buClr>
          <a:srgbClr val="4D4D4D"/>
        </a:buClr>
        <a:buFont typeface="Wingdings" pitchFamily="2" charset="2"/>
        <a:buChar char="§"/>
        <a:defRPr sz="2800" b="1" i="0" u="none">
          <a:solidFill>
            <a:schemeClr val="tx1"/>
          </a:solidFill>
          <a:latin typeface="+mn-lt"/>
        </a:defRPr>
      </a:lvl2pPr>
      <a:lvl3pPr marL="1320800" indent="-342900" algn="l" rtl="0" eaLnBrk="0" fontAlgn="base" hangingPunct="0">
        <a:lnSpc>
          <a:spcPct val="90000"/>
        </a:lnSpc>
        <a:spcBef>
          <a:spcPct val="20000"/>
        </a:spcBef>
        <a:spcAft>
          <a:spcPct val="20000"/>
        </a:spcAft>
        <a:buClr>
          <a:schemeClr val="tx1"/>
        </a:buClr>
        <a:buChar char="o"/>
        <a:defRPr sz="2400" b="1">
          <a:solidFill>
            <a:schemeClr val="tx1"/>
          </a:solidFill>
          <a:latin typeface="+mn-lt"/>
        </a:defRPr>
      </a:lvl3pPr>
      <a:lvl4pPr marL="1663700" indent="-228600" algn="l" rtl="0" eaLnBrk="0" fontAlgn="base" hangingPunct="0">
        <a:lnSpc>
          <a:spcPct val="90000"/>
        </a:lnSpc>
        <a:spcBef>
          <a:spcPct val="20000"/>
        </a:spcBef>
        <a:spcAft>
          <a:spcPct val="2000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rgbClr val="003399"/>
          </a:solidFill>
          <a:latin typeface="Tahoma" charset="0"/>
        </a:defRPr>
      </a:lvl5pPr>
      <a:lvl6pPr marL="2514600" indent="-228600" algn="l" rtl="0" fontAlgn="base">
        <a:spcBef>
          <a:spcPct val="20000"/>
        </a:spcBef>
        <a:spcAft>
          <a:spcPct val="0"/>
        </a:spcAft>
        <a:buChar char="»"/>
        <a:defRPr sz="2000" b="1">
          <a:solidFill>
            <a:srgbClr val="003399"/>
          </a:solidFill>
          <a:latin typeface="Tahoma" charset="0"/>
        </a:defRPr>
      </a:lvl6pPr>
      <a:lvl7pPr marL="2971800" indent="-228600" algn="l" rtl="0" fontAlgn="base">
        <a:spcBef>
          <a:spcPct val="20000"/>
        </a:spcBef>
        <a:spcAft>
          <a:spcPct val="0"/>
        </a:spcAft>
        <a:buChar char="»"/>
        <a:defRPr sz="2000" b="1">
          <a:solidFill>
            <a:srgbClr val="003399"/>
          </a:solidFill>
          <a:latin typeface="Tahoma" charset="0"/>
        </a:defRPr>
      </a:lvl7pPr>
      <a:lvl8pPr marL="3429000" indent="-228600" algn="l" rtl="0" fontAlgn="base">
        <a:spcBef>
          <a:spcPct val="20000"/>
        </a:spcBef>
        <a:spcAft>
          <a:spcPct val="0"/>
        </a:spcAft>
        <a:buChar char="»"/>
        <a:defRPr sz="2000" b="1">
          <a:solidFill>
            <a:srgbClr val="003399"/>
          </a:solidFill>
          <a:latin typeface="Tahoma" charset="0"/>
        </a:defRPr>
      </a:lvl8pPr>
      <a:lvl9pPr marL="3886200" indent="-228600" algn="l" rtl="0" fontAlgn="base">
        <a:spcBef>
          <a:spcPct val="20000"/>
        </a:spcBef>
        <a:spcAft>
          <a:spcPct val="0"/>
        </a:spcAft>
        <a:buChar char="»"/>
        <a:defRPr sz="2000" b="1">
          <a:solidFill>
            <a:srgbClr val="003399"/>
          </a:solidFill>
          <a:latin typeface="Tahoma"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image" Target="../media/image12.jpe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18.xml"/><Relationship Id="rId5" Type="http://schemas.openxmlformats.org/officeDocument/2006/relationships/image" Target="../media/image13.gif"/><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20.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21.xml"/><Relationship Id="rId5" Type="http://schemas.openxmlformats.org/officeDocument/2006/relationships/image" Target="../media/image14.jp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22.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23.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24.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25.xml"/><Relationship Id="rId5" Type="http://schemas.openxmlformats.org/officeDocument/2006/relationships/image" Target="../media/image16.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26.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2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28.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29.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30.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ags" Target="../tags/tag31.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tags" Target="../tags/tag32.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tags" Target="../tags/tag33.xml"/><Relationship Id="rId6" Type="http://schemas.openxmlformats.org/officeDocument/2006/relationships/image" Target="../media/image17.png"/><Relationship Id="rId5" Type="http://schemas.openxmlformats.org/officeDocument/2006/relationships/image" Target="../media/image20.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tags" Target="../tags/tag34.xml"/><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tags" Target="../tags/tag35.xm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tags" Target="../tags/tag36.xml"/><Relationship Id="rId5" Type="http://schemas.openxmlformats.org/officeDocument/2006/relationships/image" Target="../media/image8.png"/><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tags" Target="../tags/tag37.xml"/><Relationship Id="rId5" Type="http://schemas.openxmlformats.org/officeDocument/2006/relationships/image" Target="../media/image8.png"/><Relationship Id="rId4" Type="http://schemas.openxmlformats.org/officeDocument/2006/relationships/hyperlink" Target="http://www.osha.gov/" TargetMode="Externa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8.xml"/><Relationship Id="rId4" Type="http://schemas.openxmlformats.org/officeDocument/2006/relationships/image" Target="../media/image23.w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8.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9.xml"/><Relationship Id="rId5" Type="http://schemas.openxmlformats.org/officeDocument/2006/relationships/image" Target="../media/image9.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Subtitle 2"/>
          <p:cNvSpPr>
            <a:spLocks noGrp="1"/>
          </p:cNvSpPr>
          <p:nvPr>
            <p:ph type="subTitle" idx="4294967295"/>
          </p:nvPr>
        </p:nvSpPr>
        <p:spPr>
          <a:xfrm>
            <a:off x="1371600" y="4440238"/>
            <a:ext cx="6400800" cy="1533525"/>
          </a:xfrm>
        </p:spPr>
        <p:txBody>
          <a:bodyPr/>
          <a:lstStyle/>
          <a:p>
            <a:pPr marL="0" indent="0" algn="ctr" eaLnBrk="1" hangingPunct="1">
              <a:buFontTx/>
              <a:buNone/>
            </a:pPr>
            <a:r>
              <a:rPr lang="en-US" altLang="en-US" b="0" dirty="0">
                <a:solidFill>
                  <a:srgbClr val="002060"/>
                </a:solidFill>
                <a:latin typeface="Maiandra GD" pitchFamily="34" charset="0"/>
              </a:rPr>
              <a:t> </a:t>
            </a:r>
          </a:p>
        </p:txBody>
      </p:sp>
      <p:sp>
        <p:nvSpPr>
          <p:cNvPr id="5" name="Subtitle 2"/>
          <p:cNvSpPr txBox="1">
            <a:spLocks/>
          </p:cNvSpPr>
          <p:nvPr/>
        </p:nvSpPr>
        <p:spPr>
          <a:xfrm>
            <a:off x="1447800" y="6248400"/>
            <a:ext cx="6400800" cy="228600"/>
          </a:xfrm>
          <a:prstGeom prst="rect">
            <a:avLst/>
          </a:prstGeom>
        </p:spPr>
        <p:txBody>
          <a:bodyPr>
            <a:normAutofit fontScale="32500" lnSpcReduction="20000"/>
          </a:bodyPr>
          <a:lstStyle/>
          <a:p>
            <a:pPr algn="ctr" fontAlgn="auto">
              <a:spcBef>
                <a:spcPct val="20000"/>
              </a:spcBef>
              <a:spcAft>
                <a:spcPts val="0"/>
              </a:spcAft>
              <a:buFont typeface="Arial" pitchFamily="34" charset="0"/>
              <a:buNone/>
              <a:defRPr/>
            </a:pPr>
            <a:r>
              <a:rPr lang="en-US" sz="3200" dirty="0">
                <a:solidFill>
                  <a:schemeClr val="tx1">
                    <a:tint val="75000"/>
                  </a:schemeClr>
                </a:solidFill>
                <a:latin typeface="+mn-lt"/>
              </a:rPr>
              <a:t> </a:t>
            </a:r>
          </a:p>
        </p:txBody>
      </p:sp>
      <p:pic>
        <p:nvPicPr>
          <p:cNvPr id="2" name="Picture 1"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28800" y="5005218"/>
            <a:ext cx="5562600" cy="1090782"/>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5">
            <a:clrChange>
              <a:clrFrom>
                <a:srgbClr val="FFFFFF"/>
              </a:clrFrom>
              <a:clrTo>
                <a:srgbClr val="FFFFFF">
                  <a:alpha val="0"/>
                </a:srgbClr>
              </a:clrTo>
            </a:clrChange>
          </a:blip>
          <a:stretch>
            <a:fillRect/>
          </a:stretch>
        </p:blipFill>
        <p:spPr>
          <a:xfrm>
            <a:off x="604837" y="1601788"/>
            <a:ext cx="7934325" cy="2686050"/>
          </a:xfrm>
          <a:prstGeom prst="rect">
            <a:avLst/>
          </a:prstGeom>
        </p:spPr>
      </p:pic>
      <p:pic>
        <p:nvPicPr>
          <p:cNvPr id="7"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124199" y="860426"/>
            <a:ext cx="28956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4"/>
          <p:cNvSpPr>
            <a:spLocks noGrp="1"/>
          </p:cNvSpPr>
          <p:nvPr>
            <p:ph type="title"/>
          </p:nvPr>
        </p:nvSpPr>
        <p:spPr/>
        <p:txBody>
          <a:bodyPr/>
          <a:lstStyle/>
          <a:p>
            <a:r>
              <a:rPr lang="en-US" altLang="en-US" sz="3200" i="1" dirty="0">
                <a:latin typeface="Times New Roman" panose="02020603050405020304" pitchFamily="18" charset="0"/>
                <a:cs typeface="Times New Roman" panose="02020603050405020304" pitchFamily="18" charset="0"/>
              </a:rPr>
              <a:t>Topic 2</a:t>
            </a:r>
            <a:br>
              <a:rPr lang="en-US" altLang="en-US" sz="3200" i="1" dirty="0">
                <a:latin typeface="Times New Roman" panose="02020603050405020304" pitchFamily="18" charset="0"/>
                <a:cs typeface="Times New Roman" panose="02020603050405020304" pitchFamily="18" charset="0"/>
              </a:rPr>
            </a:br>
            <a:r>
              <a:rPr lang="en-US" altLang="en-US" sz="3200" i="1" dirty="0">
                <a:latin typeface="Times New Roman" panose="02020603050405020304" pitchFamily="18" charset="0"/>
                <a:cs typeface="Times New Roman" panose="02020603050405020304" pitchFamily="18" charset="0"/>
              </a:rPr>
              <a:t>What are OSHA Standards?</a:t>
            </a:r>
          </a:p>
        </p:txBody>
      </p:sp>
      <p:sp>
        <p:nvSpPr>
          <p:cNvPr id="30723" name="Content Placeholder 1"/>
          <p:cNvSpPr>
            <a:spLocks noGrp="1"/>
          </p:cNvSpPr>
          <p:nvPr>
            <p:ph sz="half" idx="1"/>
          </p:nvPr>
        </p:nvSpPr>
        <p:spPr>
          <a:xfrm>
            <a:off x="457199" y="2065338"/>
            <a:ext cx="4800601" cy="4525962"/>
          </a:xfrm>
        </p:spPr>
        <p:txBody>
          <a:bodyPr/>
          <a:lstStyle/>
          <a:p>
            <a:pPr marL="109537" indent="0" eaLnBrk="1" hangingPunct="1">
              <a:buFont typeface="Wingdings 3" panose="05040102010807070707" pitchFamily="18" charset="2"/>
              <a:buNone/>
              <a:defRPr/>
            </a:pPr>
            <a:r>
              <a:rPr lang="en-US" b="0" i="1" dirty="0">
                <a:ea typeface="+mn-ea"/>
              </a:rPr>
              <a:t>OSHA standards are:</a:t>
            </a:r>
          </a:p>
          <a:p>
            <a:pPr eaLnBrk="1" hangingPunct="1">
              <a:defRPr/>
            </a:pPr>
            <a:r>
              <a:rPr lang="en-US" b="0" dirty="0">
                <a:ea typeface="+mn-ea"/>
              </a:rPr>
              <a:t>Rules that describe the methods employers must use to protect employees from hazards.</a:t>
            </a:r>
          </a:p>
          <a:p>
            <a:pPr eaLnBrk="1" hangingPunct="1">
              <a:defRPr/>
            </a:pPr>
            <a:r>
              <a:rPr lang="en-US" b="0" dirty="0">
                <a:ea typeface="+mn-ea"/>
              </a:rPr>
              <a:t>Designed to protect workers from a wide range of hazards…</a:t>
            </a:r>
          </a:p>
          <a:p>
            <a:pPr eaLnBrk="1" hangingPunct="1">
              <a:defRPr/>
            </a:pPr>
            <a:endParaRPr lang="en-US" b="0" dirty="0">
              <a:ea typeface="+mn-ea"/>
            </a:endParaRPr>
          </a:p>
        </p:txBody>
      </p:sp>
      <p:sp>
        <p:nvSpPr>
          <p:cNvPr id="54276" name="Slide Number Placeholder 3"/>
          <p:cNvSpPr>
            <a:spLocks noGrp="1"/>
          </p:cNvSpPr>
          <p:nvPr>
            <p:ph type="sldNum" sz="quarter" idx="4294967295"/>
          </p:nvPr>
        </p:nvSpPr>
        <p:spPr bwMode="auto">
          <a:xfrm>
            <a:off x="8320088" y="6408738"/>
            <a:ext cx="36671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ea typeface="MS PGothic" panose="020B0600070205080204" pitchFamily="34" charset="-128"/>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ea typeface="MS PGothic" panose="020B0600070205080204" pitchFamily="34" charset="-128"/>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ea typeface="MS PGothic" panose="020B0600070205080204" pitchFamily="34" charset="-128"/>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ea typeface="MS PGothic" panose="020B0600070205080204" pitchFamily="34" charset="-128"/>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9pPr>
          </a:lstStyle>
          <a:p>
            <a:pPr>
              <a:spcBef>
                <a:spcPct val="0"/>
              </a:spcBef>
              <a:buClrTx/>
              <a:buSzTx/>
              <a:buFontTx/>
              <a:buNone/>
            </a:pPr>
            <a:fld id="{F9AF4D7D-A24D-40A5-B257-951A1A186F5A}" type="slidenum">
              <a:rPr lang="en-US" altLang="en-US" sz="1000" smtClean="0"/>
              <a:pPr>
                <a:spcBef>
                  <a:spcPct val="0"/>
                </a:spcBef>
                <a:buClrTx/>
                <a:buSzTx/>
                <a:buFontTx/>
                <a:buNone/>
              </a:pPr>
              <a:t>10</a:t>
            </a:fld>
            <a:endParaRPr lang="en-US" altLang="en-US" sz="1000" dirty="0"/>
          </a:p>
        </p:txBody>
      </p:sp>
      <p:graphicFrame>
        <p:nvGraphicFramePr>
          <p:cNvPr id="2" name="Table 1"/>
          <p:cNvGraphicFramePr>
            <a:graphicFrameLocks noGrp="1"/>
          </p:cNvGraphicFramePr>
          <p:nvPr>
            <p:extLst>
              <p:ext uri="{D42A27DB-BD31-4B8C-83A1-F6EECF244321}">
                <p14:modId xmlns:p14="http://schemas.microsoft.com/office/powerpoint/2010/main" val="10758743"/>
              </p:ext>
            </p:extLst>
          </p:nvPr>
        </p:nvGraphicFramePr>
        <p:xfrm>
          <a:off x="5599563" y="1546746"/>
          <a:ext cx="3126474" cy="3734753"/>
        </p:xfrm>
        <a:graphic>
          <a:graphicData uri="http://schemas.openxmlformats.org/drawingml/2006/table">
            <a:tbl>
              <a:tblPr firstRow="1" bandRow="1">
                <a:tableStyleId>{5C22544A-7EE6-4342-B048-85BDC9FD1C3A}</a:tableStyleId>
              </a:tblPr>
              <a:tblGrid>
                <a:gridCol w="3126474">
                  <a:extLst>
                    <a:ext uri="{9D8B030D-6E8A-4147-A177-3AD203B41FA5}">
                      <a16:colId xmlns:a16="http://schemas.microsoft.com/office/drawing/2014/main" val="20000"/>
                    </a:ext>
                  </a:extLst>
                </a:gridCol>
              </a:tblGrid>
              <a:tr h="700088">
                <a:tc>
                  <a:txBody>
                    <a:bodyPr/>
                    <a:lstStyle/>
                    <a:p>
                      <a:pPr algn="ctr"/>
                      <a:r>
                        <a:rPr lang="en-US" sz="2000" b="1" dirty="0"/>
                        <a:t>Four Groups of</a:t>
                      </a:r>
                    </a:p>
                    <a:p>
                      <a:pPr algn="ctr"/>
                      <a:r>
                        <a:rPr lang="en-US" sz="2000" b="1" dirty="0"/>
                        <a:t>OSHA Standards</a:t>
                      </a:r>
                    </a:p>
                  </a:txBody>
                  <a:tcPr anchor="ctr"/>
                </a:tc>
                <a:extLst>
                  <a:ext uri="{0D108BD9-81ED-4DB2-BD59-A6C34878D82A}">
                    <a16:rowId xmlns:a16="http://schemas.microsoft.com/office/drawing/2014/main" val="10000"/>
                  </a:ext>
                </a:extLst>
              </a:tr>
              <a:tr h="501043">
                <a:tc>
                  <a:txBody>
                    <a:bodyPr/>
                    <a:lstStyle/>
                    <a:p>
                      <a:pPr algn="ctr"/>
                      <a:r>
                        <a:rPr lang="en-US" sz="2400" b="1" dirty="0"/>
                        <a:t>General Industry*</a:t>
                      </a:r>
                    </a:p>
                  </a:txBody>
                  <a:tcPr anchor="ctr"/>
                </a:tc>
                <a:extLst>
                  <a:ext uri="{0D108BD9-81ED-4DB2-BD59-A6C34878D82A}">
                    <a16:rowId xmlns:a16="http://schemas.microsoft.com/office/drawing/2014/main" val="10001"/>
                  </a:ext>
                </a:extLst>
              </a:tr>
              <a:tr h="50104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t>Construction</a:t>
                      </a:r>
                    </a:p>
                  </a:txBody>
                  <a:tcPr anchor="ctr"/>
                </a:tc>
                <a:extLst>
                  <a:ext uri="{0D108BD9-81ED-4DB2-BD59-A6C34878D82A}">
                    <a16:rowId xmlns:a16="http://schemas.microsoft.com/office/drawing/2014/main" val="10002"/>
                  </a:ext>
                </a:extLst>
              </a:tr>
              <a:tr h="50104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t>Maritime</a:t>
                      </a:r>
                    </a:p>
                  </a:txBody>
                  <a:tcPr anchor="ctr"/>
                </a:tc>
                <a:extLst>
                  <a:ext uri="{0D108BD9-81ED-4DB2-BD59-A6C34878D82A}">
                    <a16:rowId xmlns:a16="http://schemas.microsoft.com/office/drawing/2014/main" val="10003"/>
                  </a:ext>
                </a:extLst>
              </a:tr>
              <a:tr h="50104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t>Agriculture</a:t>
                      </a:r>
                    </a:p>
                  </a:txBody>
                  <a:tcPr anchor="ctr"/>
                </a:tc>
                <a:extLst>
                  <a:ext uri="{0D108BD9-81ED-4DB2-BD59-A6C34878D82A}">
                    <a16:rowId xmlns:a16="http://schemas.microsoft.com/office/drawing/2014/main" val="10004"/>
                  </a:ext>
                </a:extLst>
              </a:tr>
              <a:tr h="1029541">
                <a:tc>
                  <a:txBody>
                    <a:bodyPr/>
                    <a:lstStyle/>
                    <a:p>
                      <a:pPr algn="ctr"/>
                      <a:r>
                        <a:rPr lang="en-US" sz="1200" i="1" dirty="0"/>
                        <a:t>*General Industry is the set that applies</a:t>
                      </a:r>
                      <a:r>
                        <a:rPr lang="en-US" sz="1200" i="1" baseline="0" dirty="0"/>
                        <a:t> to the largest number of workers and worksites</a:t>
                      </a:r>
                      <a:endParaRPr lang="en-US" sz="1200" i="1" dirty="0"/>
                    </a:p>
                  </a:txBody>
                  <a:tcPr anchor="ctr"/>
                </a:tc>
                <a:extLst>
                  <a:ext uri="{0D108BD9-81ED-4DB2-BD59-A6C34878D82A}">
                    <a16:rowId xmlns:a16="http://schemas.microsoft.com/office/drawing/2014/main" val="10005"/>
                  </a:ext>
                </a:extLst>
              </a:tr>
            </a:tbl>
          </a:graphicData>
        </a:graphic>
      </p:graphicFrame>
    </p:spTree>
    <p:custDataLst>
      <p:tags r:id="rId1"/>
    </p:custDataLst>
    <p:extLst>
      <p:ext uri="{BB962C8B-B14F-4D97-AF65-F5344CB8AC3E}">
        <p14:creationId xmlns:p14="http://schemas.microsoft.com/office/powerpoint/2010/main" val="312676159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457200" y="1058862"/>
            <a:ext cx="8229600" cy="914400"/>
          </a:xfrm>
        </p:spPr>
        <p:txBody>
          <a:bodyPr/>
          <a:lstStyle/>
          <a:p>
            <a:r>
              <a:rPr lang="en-US" altLang="en-US" sz="3200" i="1" dirty="0">
                <a:latin typeface="Times New Roman" panose="02020603050405020304" pitchFamily="18" charset="0"/>
                <a:cs typeface="Times New Roman" panose="02020603050405020304" pitchFamily="18" charset="0"/>
              </a:rPr>
              <a:t>How Do OSHA Standards Protect Workers?</a:t>
            </a:r>
            <a:endParaRPr lang="en-US" altLang="en-US" sz="2400" b="0" dirty="0">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idx="1"/>
          </p:nvPr>
        </p:nvSpPr>
        <p:spPr>
          <a:xfrm>
            <a:off x="450376" y="1973262"/>
            <a:ext cx="7869712" cy="3962400"/>
          </a:xfrm>
        </p:spPr>
        <p:txBody>
          <a:bodyPr/>
          <a:lstStyle/>
          <a:p>
            <a:pPr marL="109537" indent="0">
              <a:buClrTx/>
              <a:buFont typeface="Wingdings 3" panose="05040102010807070707" pitchFamily="18" charset="2"/>
              <a:buNone/>
              <a:defRPr/>
            </a:pPr>
            <a:r>
              <a:rPr lang="en-US" sz="2800" b="0" i="1" dirty="0"/>
              <a:t>They are in the Code of Federal Regulations. </a:t>
            </a:r>
          </a:p>
          <a:p>
            <a:pPr marL="566737" indent="-457200">
              <a:buClrTx/>
              <a:defRPr/>
            </a:pPr>
            <a:r>
              <a:rPr lang="en-US" sz="2800" b="0" i="1" dirty="0"/>
              <a:t>29 is the book assigned to the Department of Labor; therefore, the OSHA standards are:</a:t>
            </a:r>
          </a:p>
          <a:p>
            <a:pPr marL="109537" indent="0">
              <a:buClrTx/>
              <a:buNone/>
              <a:defRPr/>
            </a:pPr>
            <a:endParaRPr lang="en-US" sz="2800" b="0" dirty="0">
              <a:ea typeface="+mn-ea"/>
            </a:endParaRPr>
          </a:p>
        </p:txBody>
      </p:sp>
      <p:sp>
        <p:nvSpPr>
          <p:cNvPr id="56324" name="Slide Number Placeholder 4"/>
          <p:cNvSpPr>
            <a:spLocks noGrp="1"/>
          </p:cNvSpPr>
          <p:nvPr>
            <p:ph type="sldNum" sz="quarter" idx="4294967295"/>
          </p:nvPr>
        </p:nvSpPr>
        <p:spPr bwMode="auto">
          <a:xfrm>
            <a:off x="8320088" y="6408738"/>
            <a:ext cx="36671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ea typeface="MS PGothic" panose="020B0600070205080204" pitchFamily="34" charset="-128"/>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ea typeface="MS PGothic" panose="020B0600070205080204" pitchFamily="34" charset="-128"/>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ea typeface="MS PGothic" panose="020B0600070205080204" pitchFamily="34" charset="-128"/>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ea typeface="MS PGothic" panose="020B0600070205080204" pitchFamily="34" charset="-128"/>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9pPr>
          </a:lstStyle>
          <a:p>
            <a:pPr>
              <a:spcBef>
                <a:spcPct val="0"/>
              </a:spcBef>
              <a:buClrTx/>
              <a:buSzTx/>
              <a:buFontTx/>
              <a:buNone/>
            </a:pPr>
            <a:fld id="{EEFDFA50-E8FF-482A-B7C6-931EE0956DA3}" type="slidenum">
              <a:rPr lang="en-US" altLang="en-US" sz="1000" smtClean="0"/>
              <a:pPr>
                <a:spcBef>
                  <a:spcPct val="0"/>
                </a:spcBef>
                <a:buClrTx/>
                <a:buSzTx/>
                <a:buFontTx/>
                <a:buNone/>
              </a:pPr>
              <a:t>11</a:t>
            </a:fld>
            <a:endParaRPr lang="en-US" altLang="en-US" sz="1000" dirty="0"/>
          </a:p>
        </p:txBody>
      </p:sp>
      <p:sp>
        <p:nvSpPr>
          <p:cNvPr id="3" name="Rounded Rectangle 2"/>
          <p:cNvSpPr/>
          <p:nvPr/>
        </p:nvSpPr>
        <p:spPr>
          <a:xfrm>
            <a:off x="1371600" y="3505200"/>
            <a:ext cx="54102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66737" indent="-457200">
              <a:buClrTx/>
              <a:buFont typeface="Arial" panose="020B0604020202020204" pitchFamily="34" charset="0"/>
              <a:buChar char="•"/>
              <a:defRPr/>
            </a:pPr>
            <a:r>
              <a:rPr lang="en-US" sz="2400" i="1" dirty="0">
                <a:solidFill>
                  <a:schemeClr val="tx1"/>
                </a:solidFill>
              </a:rPr>
              <a:t>1910 is assigned to General Industry</a:t>
            </a:r>
          </a:p>
        </p:txBody>
      </p:sp>
      <p:sp>
        <p:nvSpPr>
          <p:cNvPr id="7" name="Rounded Rectangle 6"/>
          <p:cNvSpPr/>
          <p:nvPr/>
        </p:nvSpPr>
        <p:spPr>
          <a:xfrm>
            <a:off x="1866899" y="4293393"/>
            <a:ext cx="4914901" cy="609600"/>
          </a:xfrm>
          <a:prstGeom prst="roundRect">
            <a:avLst/>
          </a:prstGeom>
          <a:solidFill>
            <a:srgbClr val="BFC9C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66737" indent="-457200">
              <a:buClrTx/>
              <a:buFont typeface="Arial" panose="020B0604020202020204" pitchFamily="34" charset="0"/>
              <a:buChar char="•"/>
              <a:defRPr/>
            </a:pPr>
            <a:r>
              <a:rPr lang="en-US" sz="2400" i="1" dirty="0">
                <a:solidFill>
                  <a:schemeClr val="tx1"/>
                </a:solidFill>
              </a:rPr>
              <a:t>1926 is assigned to Construction</a:t>
            </a:r>
          </a:p>
        </p:txBody>
      </p:sp>
      <p:sp>
        <p:nvSpPr>
          <p:cNvPr id="8" name="Rounded Rectangle 7"/>
          <p:cNvSpPr/>
          <p:nvPr/>
        </p:nvSpPr>
        <p:spPr>
          <a:xfrm>
            <a:off x="2349690" y="5100097"/>
            <a:ext cx="4419600" cy="609600"/>
          </a:xfrm>
          <a:prstGeom prst="roundRect">
            <a:avLst/>
          </a:prstGeom>
          <a:solidFill>
            <a:schemeClr val="accent3">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66737" indent="-457200">
              <a:buClrTx/>
              <a:buFont typeface="Arial" panose="020B0604020202020204" pitchFamily="34" charset="0"/>
              <a:buChar char="•"/>
              <a:defRPr/>
            </a:pPr>
            <a:r>
              <a:rPr lang="en-US" sz="2400" i="1" dirty="0">
                <a:solidFill>
                  <a:schemeClr val="tx1"/>
                </a:solidFill>
              </a:rPr>
              <a:t>1915 is assigned to Maritime</a:t>
            </a:r>
          </a:p>
        </p:txBody>
      </p:sp>
      <p:sp>
        <p:nvSpPr>
          <p:cNvPr id="9" name="TextBox 8"/>
          <p:cNvSpPr txBox="1"/>
          <p:nvPr/>
        </p:nvSpPr>
        <p:spPr>
          <a:xfrm>
            <a:off x="1841878" y="5849035"/>
            <a:ext cx="5829301" cy="646331"/>
          </a:xfrm>
          <a:prstGeom prst="rect">
            <a:avLst/>
          </a:prstGeom>
          <a:noFill/>
          <a:effectLst>
            <a:outerShdw blurRad="50800" dist="38100" dir="13500000" algn="br" rotWithShape="0">
              <a:prstClr val="black">
                <a:alpha val="40000"/>
              </a:prstClr>
            </a:outerShdw>
          </a:effectLst>
        </p:spPr>
        <p:txBody>
          <a:bodyPr wrap="square">
            <a:spAutoFit/>
          </a:bodyPr>
          <a:lstStyle/>
          <a:p>
            <a:pPr algn="ctr" eaLnBrk="1" hangingPunct="1">
              <a:defRPr/>
            </a:pPr>
            <a:r>
              <a:rPr lang="en-US" dirty="0">
                <a:latin typeface="+mn-lt"/>
                <a:ea typeface="ＭＳ Ｐゴシック" pitchFamily="-105" charset="-128"/>
              </a:rPr>
              <a:t>Where there are no specific standards, employers must comply with the General Duty Clause of the OSH Act.</a:t>
            </a:r>
          </a:p>
        </p:txBody>
      </p:sp>
    </p:spTree>
    <p:custDataLst>
      <p:tags r:id="rId1"/>
    </p:custDataLst>
    <p:extLst>
      <p:ext uri="{BB962C8B-B14F-4D97-AF65-F5344CB8AC3E}">
        <p14:creationId xmlns:p14="http://schemas.microsoft.com/office/powerpoint/2010/main" val="2702747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457200" y="1058862"/>
            <a:ext cx="8229600" cy="914400"/>
          </a:xfrm>
        </p:spPr>
        <p:txBody>
          <a:bodyPr/>
          <a:lstStyle/>
          <a:p>
            <a:r>
              <a:rPr lang="en-US" altLang="en-US" sz="3200" i="1" dirty="0">
                <a:latin typeface="Times New Roman" panose="02020603050405020304" pitchFamily="18" charset="0"/>
                <a:cs typeface="Times New Roman" panose="02020603050405020304" pitchFamily="18" charset="0"/>
              </a:rPr>
              <a:t>OSHA Standards </a:t>
            </a:r>
            <a:r>
              <a:rPr lang="en-US" altLang="en-US" sz="2400" b="0" i="1" dirty="0">
                <a:latin typeface="Times New Roman" panose="02020603050405020304" pitchFamily="18" charset="0"/>
                <a:cs typeface="Times New Roman" panose="02020603050405020304" pitchFamily="18" charset="0"/>
              </a:rPr>
              <a:t>cont’d</a:t>
            </a:r>
            <a:endParaRPr lang="en-US" altLang="en-US" sz="2400" b="0" dirty="0">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idx="1"/>
          </p:nvPr>
        </p:nvSpPr>
        <p:spPr>
          <a:xfrm>
            <a:off x="450376" y="1828800"/>
            <a:ext cx="7869712" cy="3962400"/>
          </a:xfrm>
        </p:spPr>
        <p:txBody>
          <a:bodyPr/>
          <a:lstStyle/>
          <a:p>
            <a:pPr marL="109537" indent="0">
              <a:buClrTx/>
              <a:buFont typeface="Wingdings 3" panose="05040102010807070707" pitchFamily="18" charset="2"/>
              <a:buNone/>
              <a:defRPr/>
            </a:pPr>
            <a:r>
              <a:rPr lang="en-US" sz="2800" b="0" i="1" dirty="0">
                <a:ea typeface="+mn-ea"/>
              </a:rPr>
              <a:t>These standards:</a:t>
            </a:r>
          </a:p>
          <a:p>
            <a:pPr>
              <a:buClrTx/>
              <a:defRPr/>
            </a:pPr>
            <a:r>
              <a:rPr lang="en-US" sz="2800" b="0" dirty="0">
                <a:ea typeface="+mn-ea"/>
              </a:rPr>
              <a:t>Limit the amount of hazardous chemicals workers can be exposed to,</a:t>
            </a:r>
          </a:p>
          <a:p>
            <a:pPr>
              <a:buClrTx/>
              <a:defRPr/>
            </a:pPr>
            <a:endParaRPr lang="en-US" sz="1100" b="0" dirty="0">
              <a:ea typeface="+mn-ea"/>
            </a:endParaRPr>
          </a:p>
          <a:p>
            <a:pPr>
              <a:buClrTx/>
              <a:defRPr/>
            </a:pPr>
            <a:r>
              <a:rPr lang="en-US" sz="2800" b="0" dirty="0">
                <a:ea typeface="+mn-ea"/>
              </a:rPr>
              <a:t>Require the use of certain safe work practices and equipment,</a:t>
            </a:r>
          </a:p>
          <a:p>
            <a:pPr>
              <a:buClrTx/>
              <a:defRPr/>
            </a:pPr>
            <a:endParaRPr lang="en-US" sz="1100" b="0" dirty="0">
              <a:ea typeface="+mn-ea"/>
            </a:endParaRPr>
          </a:p>
          <a:p>
            <a:pPr>
              <a:buClrTx/>
              <a:defRPr/>
            </a:pPr>
            <a:r>
              <a:rPr lang="en-US" sz="2800" b="0" dirty="0">
                <a:ea typeface="+mn-ea"/>
              </a:rPr>
              <a:t>Require employers to monitor hazards and keep records of workplace injuries and illnesses.</a:t>
            </a:r>
          </a:p>
        </p:txBody>
      </p:sp>
      <p:sp>
        <p:nvSpPr>
          <p:cNvPr id="56324" name="Slide Number Placeholder 4"/>
          <p:cNvSpPr>
            <a:spLocks noGrp="1"/>
          </p:cNvSpPr>
          <p:nvPr>
            <p:ph type="sldNum" sz="quarter" idx="4294967295"/>
          </p:nvPr>
        </p:nvSpPr>
        <p:spPr bwMode="auto">
          <a:xfrm>
            <a:off x="8320088" y="6408738"/>
            <a:ext cx="36671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ea typeface="MS PGothic" panose="020B0600070205080204" pitchFamily="34" charset="-128"/>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ea typeface="MS PGothic" panose="020B0600070205080204" pitchFamily="34" charset="-128"/>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ea typeface="MS PGothic" panose="020B0600070205080204" pitchFamily="34" charset="-128"/>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ea typeface="MS PGothic" panose="020B0600070205080204" pitchFamily="34" charset="-128"/>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9pPr>
          </a:lstStyle>
          <a:p>
            <a:pPr>
              <a:spcBef>
                <a:spcPct val="0"/>
              </a:spcBef>
              <a:buClrTx/>
              <a:buSzTx/>
              <a:buFontTx/>
              <a:buNone/>
            </a:pPr>
            <a:fld id="{EEFDFA50-E8FF-482A-B7C6-931EE0956DA3}" type="slidenum">
              <a:rPr lang="en-US" altLang="en-US" sz="1000" smtClean="0"/>
              <a:pPr>
                <a:spcBef>
                  <a:spcPct val="0"/>
                </a:spcBef>
                <a:buClrTx/>
                <a:buSzTx/>
                <a:buFontTx/>
                <a:buNone/>
              </a:pPr>
              <a:t>12</a:t>
            </a:fld>
            <a:endParaRPr lang="en-US" altLang="en-US" sz="1000" dirty="0"/>
          </a:p>
        </p:txBody>
      </p:sp>
    </p:spTree>
    <p:custDataLst>
      <p:tags r:id="rId1"/>
    </p:custDataLst>
    <p:extLst>
      <p:ext uri="{BB962C8B-B14F-4D97-AF65-F5344CB8AC3E}">
        <p14:creationId xmlns:p14="http://schemas.microsoft.com/office/powerpoint/2010/main" val="3585995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457200" y="1058862"/>
            <a:ext cx="8229600" cy="914400"/>
          </a:xfrm>
        </p:spPr>
        <p:txBody>
          <a:bodyPr/>
          <a:lstStyle/>
          <a:p>
            <a:r>
              <a:rPr lang="en-US" altLang="en-US" sz="3200" i="1" dirty="0">
                <a:latin typeface="Times New Roman" panose="02020603050405020304" pitchFamily="18" charset="0"/>
                <a:cs typeface="Times New Roman" panose="02020603050405020304" pitchFamily="18" charset="0"/>
              </a:rPr>
              <a:t>OSHA Standards </a:t>
            </a:r>
            <a:r>
              <a:rPr lang="en-US" altLang="en-US" sz="2400" b="0" i="1" dirty="0">
                <a:latin typeface="Times New Roman" panose="02020603050405020304" pitchFamily="18" charset="0"/>
                <a:cs typeface="Times New Roman" panose="02020603050405020304" pitchFamily="18" charset="0"/>
              </a:rPr>
              <a:t>cont’d</a:t>
            </a:r>
            <a:endParaRPr lang="en-US" altLang="en-US" sz="2400" b="0" dirty="0">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idx="1"/>
          </p:nvPr>
        </p:nvSpPr>
        <p:spPr>
          <a:xfrm>
            <a:off x="1066800" y="1752600"/>
            <a:ext cx="7869712" cy="3962400"/>
          </a:xfrm>
        </p:spPr>
        <p:txBody>
          <a:bodyPr/>
          <a:lstStyle/>
          <a:p>
            <a:pPr marL="566737" indent="-457200">
              <a:buClrTx/>
              <a:defRPr/>
            </a:pPr>
            <a:r>
              <a:rPr lang="en-US" sz="2800" b="0" i="1" dirty="0">
                <a:ea typeface="+mn-ea"/>
              </a:rPr>
              <a:t>Noise                                    </a:t>
            </a:r>
          </a:p>
          <a:p>
            <a:pPr marL="566737" indent="-457200">
              <a:buClrTx/>
              <a:defRPr/>
            </a:pPr>
            <a:r>
              <a:rPr lang="en-US" sz="2800" b="0" i="1" dirty="0"/>
              <a:t>Chemicals</a:t>
            </a:r>
          </a:p>
          <a:p>
            <a:pPr marL="566737" indent="-457200">
              <a:buClrTx/>
              <a:defRPr/>
            </a:pPr>
            <a:r>
              <a:rPr lang="en-US" sz="2800" b="0" i="1" dirty="0"/>
              <a:t>Protective equipment</a:t>
            </a:r>
          </a:p>
          <a:p>
            <a:pPr marL="566737" indent="-457200">
              <a:buClrTx/>
              <a:defRPr/>
            </a:pPr>
            <a:r>
              <a:rPr lang="en-US" sz="2800" b="0" i="1" dirty="0">
                <a:ea typeface="+mn-ea"/>
              </a:rPr>
              <a:t>Fall protection</a:t>
            </a:r>
            <a:endParaRPr lang="en-US" sz="2800" b="0" i="1" dirty="0"/>
          </a:p>
          <a:p>
            <a:pPr marL="566737" indent="-457200">
              <a:buClrTx/>
              <a:defRPr/>
            </a:pPr>
            <a:r>
              <a:rPr lang="en-US" sz="2800" b="0" i="1" dirty="0">
                <a:ea typeface="+mn-ea"/>
              </a:rPr>
              <a:t>Guarding of open sided platforms</a:t>
            </a:r>
          </a:p>
          <a:p>
            <a:pPr marL="566737" indent="-457200">
              <a:buClrTx/>
              <a:defRPr/>
            </a:pPr>
            <a:r>
              <a:rPr lang="en-US" sz="2800" b="0" i="1" dirty="0"/>
              <a:t>Scaffolding</a:t>
            </a:r>
          </a:p>
          <a:p>
            <a:pPr marL="566737" indent="-457200">
              <a:buClrTx/>
              <a:defRPr/>
            </a:pPr>
            <a:r>
              <a:rPr lang="en-US" sz="2800" b="0" i="1" dirty="0">
                <a:ea typeface="+mn-ea"/>
              </a:rPr>
              <a:t>Right to know</a:t>
            </a:r>
          </a:p>
        </p:txBody>
      </p:sp>
      <p:sp>
        <p:nvSpPr>
          <p:cNvPr id="56324" name="Slide Number Placeholder 4"/>
          <p:cNvSpPr>
            <a:spLocks noGrp="1"/>
          </p:cNvSpPr>
          <p:nvPr>
            <p:ph type="sldNum" sz="quarter" idx="4294967295"/>
          </p:nvPr>
        </p:nvSpPr>
        <p:spPr bwMode="auto">
          <a:xfrm>
            <a:off x="8320088" y="6408738"/>
            <a:ext cx="36671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ea typeface="MS PGothic" panose="020B0600070205080204" pitchFamily="34" charset="-128"/>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ea typeface="MS PGothic" panose="020B0600070205080204" pitchFamily="34" charset="-128"/>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ea typeface="MS PGothic" panose="020B0600070205080204" pitchFamily="34" charset="-128"/>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ea typeface="MS PGothic" panose="020B0600070205080204" pitchFamily="34" charset="-128"/>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9pPr>
          </a:lstStyle>
          <a:p>
            <a:pPr>
              <a:spcBef>
                <a:spcPct val="0"/>
              </a:spcBef>
              <a:buClrTx/>
              <a:buSzTx/>
              <a:buFontTx/>
              <a:buNone/>
            </a:pPr>
            <a:fld id="{EEFDFA50-E8FF-482A-B7C6-931EE0956DA3}" type="slidenum">
              <a:rPr lang="en-US" altLang="en-US" sz="1000" smtClean="0"/>
              <a:pPr>
                <a:spcBef>
                  <a:spcPct val="0"/>
                </a:spcBef>
                <a:buClrTx/>
                <a:buSzTx/>
                <a:buFontTx/>
                <a:buNone/>
              </a:pPr>
              <a:t>13</a:t>
            </a:fld>
            <a:endParaRPr lang="en-US" altLang="en-US" sz="1000"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1656" y="1502569"/>
            <a:ext cx="3644185" cy="2328862"/>
          </a:xfrm>
          <a:prstGeom prst="rect">
            <a:avLst/>
          </a:prstGeom>
        </p:spPr>
      </p:pic>
      <p:pic>
        <p:nvPicPr>
          <p:cNvPr id="4" name="Picture 3"/>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78468" y="4591812"/>
            <a:ext cx="2246376" cy="2246376"/>
          </a:xfrm>
          <a:prstGeom prst="rect">
            <a:avLst/>
          </a:prstGeom>
        </p:spPr>
      </p:pic>
    </p:spTree>
    <p:custDataLst>
      <p:tags r:id="rId1"/>
    </p:custDataLst>
    <p:extLst>
      <p:ext uri="{BB962C8B-B14F-4D97-AF65-F5344CB8AC3E}">
        <p14:creationId xmlns:p14="http://schemas.microsoft.com/office/powerpoint/2010/main" val="4161576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4"/>
          <p:cNvSpPr>
            <a:spLocks noGrp="1"/>
          </p:cNvSpPr>
          <p:nvPr>
            <p:ph type="title"/>
          </p:nvPr>
        </p:nvSpPr>
        <p:spPr>
          <a:xfrm>
            <a:off x="512679" y="1143000"/>
            <a:ext cx="8229600" cy="914400"/>
          </a:xfrm>
        </p:spPr>
        <p:txBody>
          <a:bodyPr/>
          <a:lstStyle/>
          <a:p>
            <a:r>
              <a:rPr lang="en-US" altLang="en-US" sz="3200" i="1" dirty="0">
                <a:latin typeface="Times New Roman" panose="02020603050405020304" pitchFamily="18" charset="0"/>
                <a:cs typeface="Times New Roman" panose="02020603050405020304" pitchFamily="18" charset="0"/>
              </a:rPr>
              <a:t>Topic 3</a:t>
            </a:r>
            <a:br>
              <a:rPr lang="en-US" altLang="en-US" sz="3200" i="1" dirty="0">
                <a:latin typeface="Times New Roman" panose="02020603050405020304" pitchFamily="18" charset="0"/>
                <a:cs typeface="Times New Roman" panose="02020603050405020304" pitchFamily="18" charset="0"/>
              </a:rPr>
            </a:br>
            <a:r>
              <a:rPr lang="en-US" altLang="en-US" sz="3200" i="1" dirty="0">
                <a:latin typeface="Times New Roman" panose="02020603050405020304" pitchFamily="18" charset="0"/>
                <a:cs typeface="Times New Roman" panose="02020603050405020304" pitchFamily="18" charset="0"/>
              </a:rPr>
              <a:t>What are the Employer’s Responsibilities?</a:t>
            </a:r>
          </a:p>
        </p:txBody>
      </p:sp>
      <p:sp>
        <p:nvSpPr>
          <p:cNvPr id="30723" name="Content Placeholder 1"/>
          <p:cNvSpPr>
            <a:spLocks noGrp="1"/>
          </p:cNvSpPr>
          <p:nvPr>
            <p:ph sz="half" idx="1"/>
          </p:nvPr>
        </p:nvSpPr>
        <p:spPr>
          <a:xfrm>
            <a:off x="502443" y="2332038"/>
            <a:ext cx="8001001" cy="4525962"/>
          </a:xfrm>
        </p:spPr>
        <p:txBody>
          <a:bodyPr/>
          <a:lstStyle/>
          <a:p>
            <a:pPr eaLnBrk="1" hangingPunct="1">
              <a:buClrTx/>
              <a:defRPr/>
            </a:pPr>
            <a:r>
              <a:rPr lang="en-US" b="0" dirty="0"/>
              <a:t>Provide a workplace free from recognized hazards and comply with OSHA standards,</a:t>
            </a:r>
          </a:p>
          <a:p>
            <a:pPr eaLnBrk="1" hangingPunct="1">
              <a:buClrTx/>
              <a:defRPr/>
            </a:pPr>
            <a:endParaRPr lang="en-US" sz="1600" b="0" dirty="0"/>
          </a:p>
          <a:p>
            <a:pPr eaLnBrk="1" hangingPunct="1">
              <a:buClrTx/>
              <a:defRPr/>
            </a:pPr>
            <a:r>
              <a:rPr lang="en-US" b="0" dirty="0"/>
              <a:t>Provide training required                                                              by OSHA standards,</a:t>
            </a:r>
          </a:p>
        </p:txBody>
      </p:sp>
      <p:sp>
        <p:nvSpPr>
          <p:cNvPr id="54276" name="Slide Number Placeholder 3"/>
          <p:cNvSpPr>
            <a:spLocks noGrp="1"/>
          </p:cNvSpPr>
          <p:nvPr>
            <p:ph type="sldNum" sz="quarter" idx="4294967295"/>
          </p:nvPr>
        </p:nvSpPr>
        <p:spPr bwMode="auto">
          <a:xfrm>
            <a:off x="8320088" y="6408738"/>
            <a:ext cx="36671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ea typeface="MS PGothic" panose="020B0600070205080204" pitchFamily="34" charset="-128"/>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ea typeface="MS PGothic" panose="020B0600070205080204" pitchFamily="34" charset="-128"/>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ea typeface="MS PGothic" panose="020B0600070205080204" pitchFamily="34" charset="-128"/>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ea typeface="MS PGothic" panose="020B0600070205080204" pitchFamily="34" charset="-128"/>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9pPr>
          </a:lstStyle>
          <a:p>
            <a:pPr>
              <a:spcBef>
                <a:spcPct val="0"/>
              </a:spcBef>
              <a:buClrTx/>
              <a:buSzTx/>
              <a:buFontTx/>
              <a:buNone/>
            </a:pPr>
            <a:fld id="{F9AF4D7D-A24D-40A5-B257-951A1A186F5A}" type="slidenum">
              <a:rPr lang="en-US" altLang="en-US" sz="1000" smtClean="0"/>
              <a:pPr>
                <a:spcBef>
                  <a:spcPct val="0"/>
                </a:spcBef>
                <a:buClrTx/>
                <a:buSzTx/>
                <a:buFontTx/>
                <a:buNone/>
              </a:pPr>
              <a:t>14</a:t>
            </a:fld>
            <a:endParaRPr lang="en-US" altLang="en-US" sz="1000" dirty="0"/>
          </a:p>
        </p:txBody>
      </p:sp>
      <p:pic>
        <p:nvPicPr>
          <p:cNvPr id="6" name="Picture 7" descr="C:\Documents and Settings\jtaylor.OSHA\Local Settings\Temporary Internet Files\Content.IE5\FSRY5FTZ\MCj0442000000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0988" y="1017374"/>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64932" y="3436938"/>
            <a:ext cx="2971800" cy="2971800"/>
          </a:xfrm>
          <a:prstGeom prst="rect">
            <a:avLst/>
          </a:prstGeom>
        </p:spPr>
      </p:pic>
    </p:spTree>
    <p:custDataLst>
      <p:tags r:id="rId1"/>
    </p:custDataLst>
    <p:extLst>
      <p:ext uri="{BB962C8B-B14F-4D97-AF65-F5344CB8AC3E}">
        <p14:creationId xmlns:p14="http://schemas.microsoft.com/office/powerpoint/2010/main" val="300741051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4"/>
          <p:cNvSpPr>
            <a:spLocks noGrp="1"/>
          </p:cNvSpPr>
          <p:nvPr>
            <p:ph type="title"/>
          </p:nvPr>
        </p:nvSpPr>
        <p:spPr/>
        <p:txBody>
          <a:bodyPr/>
          <a:lstStyle/>
          <a:p>
            <a:r>
              <a:rPr lang="en-US" altLang="en-US" sz="3200" i="1" dirty="0">
                <a:latin typeface="Times New Roman" panose="02020603050405020304" pitchFamily="18" charset="0"/>
                <a:cs typeface="Times New Roman" panose="02020603050405020304" pitchFamily="18" charset="0"/>
              </a:rPr>
              <a:t>Employer’s Responsibilities</a:t>
            </a:r>
          </a:p>
        </p:txBody>
      </p:sp>
      <p:sp>
        <p:nvSpPr>
          <p:cNvPr id="30723" name="Content Placeholder 1"/>
          <p:cNvSpPr>
            <a:spLocks noGrp="1"/>
          </p:cNvSpPr>
          <p:nvPr>
            <p:ph sz="half" idx="1"/>
          </p:nvPr>
        </p:nvSpPr>
        <p:spPr>
          <a:xfrm>
            <a:off x="685799" y="1915236"/>
            <a:ext cx="8001001" cy="4525962"/>
          </a:xfrm>
        </p:spPr>
        <p:txBody>
          <a:bodyPr/>
          <a:lstStyle/>
          <a:p>
            <a:pPr eaLnBrk="1" hangingPunct="1">
              <a:buClrTx/>
              <a:defRPr/>
            </a:pPr>
            <a:r>
              <a:rPr lang="en-US" b="0" dirty="0"/>
              <a:t>Keep records of injuries and illnesses:</a:t>
            </a:r>
          </a:p>
          <a:p>
            <a:pPr lvl="1" eaLnBrk="1" hangingPunct="1">
              <a:buClrTx/>
              <a:defRPr/>
            </a:pPr>
            <a:r>
              <a:rPr lang="en-US" b="0" dirty="0"/>
              <a:t>Set up a reporting system; </a:t>
            </a:r>
          </a:p>
          <a:p>
            <a:pPr lvl="1" eaLnBrk="1" hangingPunct="1">
              <a:buClrTx/>
              <a:defRPr/>
            </a:pPr>
            <a:r>
              <a:rPr lang="en-US" b="0" dirty="0"/>
              <a:t>Provide copies of logs (i.e., OSHA 300), upon request;</a:t>
            </a:r>
          </a:p>
          <a:p>
            <a:pPr lvl="1" eaLnBrk="1" hangingPunct="1">
              <a:buClrTx/>
              <a:defRPr/>
            </a:pPr>
            <a:r>
              <a:rPr lang="en-US" b="0" dirty="0"/>
              <a:t>Post the annual summary; </a:t>
            </a:r>
          </a:p>
          <a:p>
            <a:pPr lvl="1" eaLnBrk="1" hangingPunct="1">
              <a:buClrTx/>
              <a:defRPr/>
            </a:pPr>
            <a:r>
              <a:rPr lang="en-US" b="0" dirty="0"/>
              <a:t>Report within 8 hours any work-related fatalities and within 24 hours, all work-related: </a:t>
            </a:r>
          </a:p>
          <a:p>
            <a:pPr lvl="2" eaLnBrk="1" hangingPunct="1">
              <a:buClrTx/>
              <a:defRPr/>
            </a:pPr>
            <a:r>
              <a:rPr lang="en-US" b="0" dirty="0"/>
              <a:t>inpatient hospitalizations, </a:t>
            </a:r>
          </a:p>
          <a:p>
            <a:pPr lvl="2" eaLnBrk="1" hangingPunct="1">
              <a:buClrTx/>
              <a:defRPr/>
            </a:pPr>
            <a:r>
              <a:rPr lang="en-US" b="0" dirty="0"/>
              <a:t>amputations, and </a:t>
            </a:r>
          </a:p>
          <a:p>
            <a:pPr lvl="2" eaLnBrk="1" hangingPunct="1">
              <a:buClrTx/>
              <a:defRPr/>
            </a:pPr>
            <a:r>
              <a:rPr lang="en-US" b="0" dirty="0"/>
              <a:t>losses of an eye.</a:t>
            </a:r>
          </a:p>
        </p:txBody>
      </p:sp>
      <p:sp>
        <p:nvSpPr>
          <p:cNvPr id="54276" name="Slide Number Placeholder 3"/>
          <p:cNvSpPr>
            <a:spLocks noGrp="1"/>
          </p:cNvSpPr>
          <p:nvPr>
            <p:ph type="sldNum" sz="quarter" idx="4294967295"/>
          </p:nvPr>
        </p:nvSpPr>
        <p:spPr bwMode="auto">
          <a:xfrm>
            <a:off x="8320088" y="6408738"/>
            <a:ext cx="36671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ea typeface="MS PGothic" panose="020B0600070205080204" pitchFamily="34" charset="-128"/>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ea typeface="MS PGothic" panose="020B0600070205080204" pitchFamily="34" charset="-128"/>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ea typeface="MS PGothic" panose="020B0600070205080204" pitchFamily="34" charset="-128"/>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ea typeface="MS PGothic" panose="020B0600070205080204" pitchFamily="34" charset="-128"/>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9pPr>
          </a:lstStyle>
          <a:p>
            <a:pPr>
              <a:spcBef>
                <a:spcPct val="0"/>
              </a:spcBef>
              <a:buClrTx/>
              <a:buSzTx/>
              <a:buFontTx/>
              <a:buNone/>
            </a:pPr>
            <a:fld id="{F9AF4D7D-A24D-40A5-B257-951A1A186F5A}" type="slidenum">
              <a:rPr lang="en-US" altLang="en-US" sz="1000" smtClean="0"/>
              <a:pPr>
                <a:spcBef>
                  <a:spcPct val="0"/>
                </a:spcBef>
                <a:buClrTx/>
                <a:buSzTx/>
                <a:buFontTx/>
                <a:buNone/>
              </a:pPr>
              <a:t>15</a:t>
            </a:fld>
            <a:endParaRPr lang="en-US" altLang="en-US" sz="1000" dirty="0"/>
          </a:p>
        </p:txBody>
      </p:sp>
    </p:spTree>
    <p:custDataLst>
      <p:tags r:id="rId1"/>
    </p:custDataLst>
    <p:extLst>
      <p:ext uri="{BB962C8B-B14F-4D97-AF65-F5344CB8AC3E}">
        <p14:creationId xmlns:p14="http://schemas.microsoft.com/office/powerpoint/2010/main" val="183914353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4"/>
          <p:cNvSpPr>
            <a:spLocks noGrp="1"/>
          </p:cNvSpPr>
          <p:nvPr>
            <p:ph type="title"/>
          </p:nvPr>
        </p:nvSpPr>
        <p:spPr/>
        <p:txBody>
          <a:bodyPr/>
          <a:lstStyle/>
          <a:p>
            <a:r>
              <a:rPr lang="en-US" altLang="en-US" sz="3200" i="1" dirty="0">
                <a:latin typeface="Times New Roman" panose="02020603050405020304" pitchFamily="18" charset="0"/>
                <a:cs typeface="Times New Roman" panose="02020603050405020304" pitchFamily="18" charset="0"/>
              </a:rPr>
              <a:t>Employer’s Responsibilities?</a:t>
            </a:r>
          </a:p>
        </p:txBody>
      </p:sp>
      <p:sp>
        <p:nvSpPr>
          <p:cNvPr id="30723" name="Content Placeholder 1"/>
          <p:cNvSpPr>
            <a:spLocks noGrp="1"/>
          </p:cNvSpPr>
          <p:nvPr>
            <p:ph sz="half" idx="1"/>
          </p:nvPr>
        </p:nvSpPr>
        <p:spPr>
          <a:xfrm>
            <a:off x="502443" y="1981200"/>
            <a:ext cx="8001001" cy="4525962"/>
          </a:xfrm>
        </p:spPr>
        <p:txBody>
          <a:bodyPr/>
          <a:lstStyle/>
          <a:p>
            <a:pPr eaLnBrk="1" hangingPunct="1">
              <a:buClrTx/>
              <a:defRPr/>
            </a:pPr>
            <a:r>
              <a:rPr lang="en-US" b="0" dirty="0"/>
              <a:t>Provide medical exams when required by OSHA standards and provide workers access to their exposure and medical records,</a:t>
            </a:r>
          </a:p>
          <a:p>
            <a:pPr eaLnBrk="1" hangingPunct="1">
              <a:buClrTx/>
              <a:defRPr/>
            </a:pPr>
            <a:r>
              <a:rPr lang="en-US" b="0" dirty="0"/>
              <a:t>Not discriminate against workers who exercise their rights under the Act,</a:t>
            </a:r>
          </a:p>
          <a:p>
            <a:pPr eaLnBrk="1" hangingPunct="1">
              <a:buClrTx/>
              <a:defRPr/>
            </a:pPr>
            <a:r>
              <a:rPr lang="en-US" b="0" dirty="0"/>
              <a:t>Post OSHA citations and hazard abatement verification notices,</a:t>
            </a:r>
          </a:p>
        </p:txBody>
      </p:sp>
      <p:sp>
        <p:nvSpPr>
          <p:cNvPr id="54276" name="Slide Number Placeholder 3"/>
          <p:cNvSpPr>
            <a:spLocks noGrp="1"/>
          </p:cNvSpPr>
          <p:nvPr>
            <p:ph type="sldNum" sz="quarter" idx="4294967295"/>
          </p:nvPr>
        </p:nvSpPr>
        <p:spPr bwMode="auto">
          <a:xfrm>
            <a:off x="8320088" y="6408738"/>
            <a:ext cx="36671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ea typeface="MS PGothic" panose="020B0600070205080204" pitchFamily="34" charset="-128"/>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ea typeface="MS PGothic" panose="020B0600070205080204" pitchFamily="34" charset="-128"/>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ea typeface="MS PGothic" panose="020B0600070205080204" pitchFamily="34" charset="-128"/>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ea typeface="MS PGothic" panose="020B0600070205080204" pitchFamily="34" charset="-128"/>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9pPr>
          </a:lstStyle>
          <a:p>
            <a:pPr>
              <a:spcBef>
                <a:spcPct val="0"/>
              </a:spcBef>
              <a:buClrTx/>
              <a:buSzTx/>
              <a:buFontTx/>
              <a:buNone/>
            </a:pPr>
            <a:fld id="{F9AF4D7D-A24D-40A5-B257-951A1A186F5A}" type="slidenum">
              <a:rPr lang="en-US" altLang="en-US" sz="1000" smtClean="0"/>
              <a:pPr>
                <a:spcBef>
                  <a:spcPct val="0"/>
                </a:spcBef>
                <a:buClrTx/>
                <a:buSzTx/>
                <a:buFontTx/>
                <a:buNone/>
              </a:pPr>
              <a:t>16</a:t>
            </a:fld>
            <a:endParaRPr lang="en-US" altLang="en-US" sz="1000" dirty="0"/>
          </a:p>
        </p:txBody>
      </p:sp>
    </p:spTree>
    <p:custDataLst>
      <p:tags r:id="rId1"/>
    </p:custDataLst>
    <p:extLst>
      <p:ext uri="{BB962C8B-B14F-4D97-AF65-F5344CB8AC3E}">
        <p14:creationId xmlns:p14="http://schemas.microsoft.com/office/powerpoint/2010/main" val="142218612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6"/>
          <p:cNvSpPr>
            <a:spLocks noGrp="1"/>
          </p:cNvSpPr>
          <p:nvPr>
            <p:ph type="title" idx="4294967295"/>
          </p:nvPr>
        </p:nvSpPr>
        <p:spPr/>
        <p:txBody>
          <a:bodyPr/>
          <a:lstStyle/>
          <a:p>
            <a:pPr eaLnBrk="1" hangingPunct="1"/>
            <a:r>
              <a:rPr lang="en-US" altLang="en-US" sz="3200" i="1" dirty="0">
                <a:latin typeface="Times New Roman" panose="02020603050405020304" pitchFamily="18" charset="0"/>
                <a:cs typeface="Times New Roman" panose="02020603050405020304" pitchFamily="18" charset="0"/>
              </a:rPr>
              <a:t>Employer’s Responsibilities</a:t>
            </a:r>
          </a:p>
        </p:txBody>
      </p:sp>
      <p:sp>
        <p:nvSpPr>
          <p:cNvPr id="29699" name="Content Placeholder 1"/>
          <p:cNvSpPr>
            <a:spLocks noGrp="1"/>
          </p:cNvSpPr>
          <p:nvPr>
            <p:ph idx="4294967295"/>
          </p:nvPr>
        </p:nvSpPr>
        <p:spPr>
          <a:xfrm>
            <a:off x="457200" y="1949450"/>
            <a:ext cx="6324600" cy="3962400"/>
          </a:xfrm>
        </p:spPr>
        <p:txBody>
          <a:bodyPr/>
          <a:lstStyle/>
          <a:p>
            <a:pPr eaLnBrk="1" hangingPunct="1">
              <a:buFont typeface="Wingdings 3" panose="05040102010807070707" pitchFamily="18" charset="2"/>
              <a:buNone/>
            </a:pPr>
            <a:r>
              <a:rPr lang="en-US" altLang="en-US" b="0" dirty="0"/>
              <a:t>Handout #2: </a:t>
            </a:r>
          </a:p>
          <a:p>
            <a:pPr eaLnBrk="1" hangingPunct="1">
              <a:buClrTx/>
            </a:pPr>
            <a:r>
              <a:rPr lang="en-US" altLang="en-US" b="0" dirty="0"/>
              <a:t>Provide and pay for most Personal Protective Equipment (PPE)</a:t>
            </a:r>
          </a:p>
        </p:txBody>
      </p:sp>
      <p:pic>
        <p:nvPicPr>
          <p:cNvPr id="29701" name="Picture 7" descr="C:\Documents and Settings\jtaylor.OSHA\Local Settings\Temporary Internet Files\Content.IE5\FSRY5FTZ\MCj0442000000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0988" y="1017374"/>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Slide Number Placeholder 1"/>
          <p:cNvSpPr>
            <a:spLocks noGrp="1"/>
          </p:cNvSpPr>
          <p:nvPr>
            <p:ph type="sldNum" sz="quarter" idx="4294967295"/>
          </p:nvPr>
        </p:nvSpPr>
        <p:spPr bwMode="auto">
          <a:xfrm>
            <a:off x="8320088" y="6408738"/>
            <a:ext cx="36671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ea typeface="MS PGothic" panose="020B0600070205080204" pitchFamily="34" charset="-128"/>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ea typeface="MS PGothic" panose="020B0600070205080204" pitchFamily="34" charset="-128"/>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ea typeface="MS PGothic" panose="020B0600070205080204" pitchFamily="34" charset="-128"/>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ea typeface="MS PGothic" panose="020B0600070205080204" pitchFamily="34" charset="-128"/>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9pPr>
          </a:lstStyle>
          <a:p>
            <a:pPr>
              <a:spcBef>
                <a:spcPct val="0"/>
              </a:spcBef>
              <a:buClrTx/>
              <a:buSzTx/>
              <a:buFontTx/>
              <a:buNone/>
            </a:pPr>
            <a:fld id="{79A48B06-E5F2-411C-8886-D925E4CD403C}" type="slidenum">
              <a:rPr lang="en-US" altLang="en-US" sz="1000" smtClean="0"/>
              <a:pPr>
                <a:spcBef>
                  <a:spcPct val="0"/>
                </a:spcBef>
                <a:buClrTx/>
                <a:buSzTx/>
                <a:buFontTx/>
                <a:buNone/>
              </a:pPr>
              <a:t>17</a:t>
            </a:fld>
            <a:endParaRPr lang="en-US" altLang="en-US" sz="1000" dirty="0"/>
          </a:p>
        </p:txBody>
      </p:sp>
      <p:pic>
        <p:nvPicPr>
          <p:cNvPr id="2" name="Picture 1"/>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45075" y="3217476"/>
            <a:ext cx="5555913" cy="3191262"/>
          </a:xfrm>
          <a:prstGeom prst="rect">
            <a:avLst/>
          </a:prstGeom>
        </p:spPr>
      </p:pic>
    </p:spTree>
    <p:custDataLst>
      <p:tags r:id="rId1"/>
    </p:custDataLst>
    <p:extLst>
      <p:ext uri="{BB962C8B-B14F-4D97-AF65-F5344CB8AC3E}">
        <p14:creationId xmlns:p14="http://schemas.microsoft.com/office/powerpoint/2010/main" val="292443222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4"/>
          <p:cNvSpPr>
            <a:spLocks noGrp="1"/>
          </p:cNvSpPr>
          <p:nvPr>
            <p:ph type="title"/>
          </p:nvPr>
        </p:nvSpPr>
        <p:spPr>
          <a:xfrm>
            <a:off x="381000" y="1333501"/>
            <a:ext cx="8631321" cy="914400"/>
          </a:xfrm>
        </p:spPr>
        <p:txBody>
          <a:bodyPr/>
          <a:lstStyle/>
          <a:p>
            <a:r>
              <a:rPr lang="en-US" altLang="en-US" sz="3200" i="1" dirty="0">
                <a:latin typeface="Times New Roman" panose="02020603050405020304" pitchFamily="18" charset="0"/>
                <a:cs typeface="Times New Roman" panose="02020603050405020304" pitchFamily="18" charset="0"/>
              </a:rPr>
              <a:t>Topic 4</a:t>
            </a:r>
            <a:br>
              <a:rPr lang="en-US" altLang="en-US" sz="3200" i="1" dirty="0">
                <a:latin typeface="Times New Roman" panose="02020603050405020304" pitchFamily="18" charset="0"/>
                <a:cs typeface="Times New Roman" panose="02020603050405020304" pitchFamily="18" charset="0"/>
              </a:rPr>
            </a:br>
            <a:r>
              <a:rPr lang="en-US" altLang="en-US" sz="3200" i="1" dirty="0">
                <a:latin typeface="Times New Roman" panose="02020603050405020304" pitchFamily="18" charset="0"/>
                <a:cs typeface="Times New Roman" panose="02020603050405020304" pitchFamily="18" charset="0"/>
              </a:rPr>
              <a:t>What are the Worker’s Rights &amp; Responsibilities?</a:t>
            </a:r>
          </a:p>
        </p:txBody>
      </p:sp>
      <p:sp>
        <p:nvSpPr>
          <p:cNvPr id="30723" name="Content Placeholder 1"/>
          <p:cNvSpPr>
            <a:spLocks noGrp="1"/>
          </p:cNvSpPr>
          <p:nvPr>
            <p:ph sz="half" idx="1"/>
          </p:nvPr>
        </p:nvSpPr>
        <p:spPr>
          <a:xfrm>
            <a:off x="502443" y="2332038"/>
            <a:ext cx="8001001" cy="4525962"/>
          </a:xfrm>
        </p:spPr>
        <p:txBody>
          <a:bodyPr/>
          <a:lstStyle/>
          <a:p>
            <a:pPr marL="0" indent="0" eaLnBrk="1" hangingPunct="1">
              <a:buClrTx/>
              <a:buNone/>
              <a:defRPr/>
            </a:pPr>
            <a:r>
              <a:rPr lang="en-US" b="0" dirty="0"/>
              <a:t>Worker’s Rights:</a:t>
            </a:r>
          </a:p>
          <a:p>
            <a:pPr marL="0" indent="0" eaLnBrk="1" hangingPunct="1">
              <a:buClrTx/>
              <a:buNone/>
              <a:defRPr/>
            </a:pPr>
            <a:r>
              <a:rPr lang="en-US" b="0" dirty="0"/>
              <a:t>Section 5(a)(1) of the OSH Act states: “Each employer shall furnish to each of his employees employment and a place of employment which are free from recognized hazards that are causing or are likely to cause death or serious physical harm to his employees." </a:t>
            </a:r>
          </a:p>
          <a:p>
            <a:pPr marL="0" indent="0" eaLnBrk="1" hangingPunct="1">
              <a:buClrTx/>
              <a:buNone/>
              <a:defRPr/>
            </a:pPr>
            <a:endParaRPr lang="en-US" b="0" dirty="0"/>
          </a:p>
        </p:txBody>
      </p:sp>
      <p:sp>
        <p:nvSpPr>
          <p:cNvPr id="54276" name="Slide Number Placeholder 3"/>
          <p:cNvSpPr>
            <a:spLocks noGrp="1"/>
          </p:cNvSpPr>
          <p:nvPr>
            <p:ph type="sldNum" sz="quarter" idx="4294967295"/>
          </p:nvPr>
        </p:nvSpPr>
        <p:spPr bwMode="auto">
          <a:xfrm>
            <a:off x="8320088" y="6408738"/>
            <a:ext cx="36671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ea typeface="MS PGothic" panose="020B0600070205080204" pitchFamily="34" charset="-128"/>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ea typeface="MS PGothic" panose="020B0600070205080204" pitchFamily="34" charset="-128"/>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ea typeface="MS PGothic" panose="020B0600070205080204" pitchFamily="34" charset="-128"/>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ea typeface="MS PGothic" panose="020B0600070205080204" pitchFamily="34" charset="-128"/>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9pPr>
          </a:lstStyle>
          <a:p>
            <a:pPr>
              <a:spcBef>
                <a:spcPct val="0"/>
              </a:spcBef>
              <a:buClrTx/>
              <a:buSzTx/>
              <a:buFontTx/>
              <a:buNone/>
            </a:pPr>
            <a:fld id="{F9AF4D7D-A24D-40A5-B257-951A1A186F5A}" type="slidenum">
              <a:rPr lang="en-US" altLang="en-US" sz="1000" smtClean="0"/>
              <a:pPr>
                <a:spcBef>
                  <a:spcPct val="0"/>
                </a:spcBef>
                <a:buClrTx/>
                <a:buSzTx/>
                <a:buFontTx/>
                <a:buNone/>
              </a:pPr>
              <a:t>18</a:t>
            </a:fld>
            <a:endParaRPr lang="en-US" altLang="en-US" sz="1000" dirty="0"/>
          </a:p>
        </p:txBody>
      </p:sp>
      <p:pic>
        <p:nvPicPr>
          <p:cNvPr id="6" name="Picture 7" descr="C:\Documents and Settings\jtaylor.OSHA\Local Settings\Temporary Internet Files\Content.IE5\FSRY5FTZ\MCj0442000000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0988" y="1017374"/>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95910478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4"/>
          <p:cNvSpPr>
            <a:spLocks noGrp="1"/>
          </p:cNvSpPr>
          <p:nvPr>
            <p:ph type="title"/>
          </p:nvPr>
        </p:nvSpPr>
        <p:spPr>
          <a:xfrm>
            <a:off x="368343" y="1143000"/>
            <a:ext cx="8631321" cy="914400"/>
          </a:xfrm>
        </p:spPr>
        <p:txBody>
          <a:bodyPr/>
          <a:lstStyle/>
          <a:p>
            <a:r>
              <a:rPr lang="en-US" altLang="en-US" sz="3200" i="1" dirty="0">
                <a:latin typeface="Times New Roman" panose="02020603050405020304" pitchFamily="18" charset="0"/>
                <a:cs typeface="Times New Roman" panose="02020603050405020304" pitchFamily="18" charset="0"/>
              </a:rPr>
              <a:t>What are the Worker’s Rights</a:t>
            </a:r>
          </a:p>
        </p:txBody>
      </p:sp>
      <p:sp>
        <p:nvSpPr>
          <p:cNvPr id="54276" name="Slide Number Placeholder 3"/>
          <p:cNvSpPr>
            <a:spLocks noGrp="1"/>
          </p:cNvSpPr>
          <p:nvPr>
            <p:ph type="sldNum" sz="quarter" idx="4294967295"/>
          </p:nvPr>
        </p:nvSpPr>
        <p:spPr bwMode="auto">
          <a:xfrm>
            <a:off x="8320088" y="6408738"/>
            <a:ext cx="36671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ea typeface="MS PGothic" panose="020B0600070205080204" pitchFamily="34" charset="-128"/>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ea typeface="MS PGothic" panose="020B0600070205080204" pitchFamily="34" charset="-128"/>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ea typeface="MS PGothic" panose="020B0600070205080204" pitchFamily="34" charset="-128"/>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ea typeface="MS PGothic" panose="020B0600070205080204" pitchFamily="34" charset="-128"/>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9pPr>
          </a:lstStyle>
          <a:p>
            <a:pPr>
              <a:spcBef>
                <a:spcPct val="0"/>
              </a:spcBef>
              <a:buClrTx/>
              <a:buSzTx/>
              <a:buFontTx/>
              <a:buNone/>
            </a:pPr>
            <a:fld id="{F9AF4D7D-A24D-40A5-B257-951A1A186F5A}" type="slidenum">
              <a:rPr lang="en-US" altLang="en-US" sz="1000" smtClean="0"/>
              <a:pPr>
                <a:spcBef>
                  <a:spcPct val="0"/>
                </a:spcBef>
                <a:buClrTx/>
                <a:buSzTx/>
                <a:buFontTx/>
                <a:buNone/>
              </a:pPr>
              <a:t>19</a:t>
            </a:fld>
            <a:endParaRPr lang="en-US" altLang="en-US" sz="1000" dirty="0"/>
          </a:p>
        </p:txBody>
      </p:sp>
      <p:pic>
        <p:nvPicPr>
          <p:cNvPr id="3" name="Picture 2"/>
          <p:cNvPicPr>
            <a:picLocks noChangeAspect="1"/>
          </p:cNvPicPr>
          <p:nvPr/>
        </p:nvPicPr>
        <p:blipFill>
          <a:blip r:embed="rId4">
            <a:clrChange>
              <a:clrFrom>
                <a:srgbClr val="FFFFFF"/>
              </a:clrFrom>
              <a:clrTo>
                <a:srgbClr val="FFFFFF">
                  <a:alpha val="0"/>
                </a:srgbClr>
              </a:clrTo>
            </a:clrChange>
          </a:blip>
          <a:stretch>
            <a:fillRect/>
          </a:stretch>
        </p:blipFill>
        <p:spPr>
          <a:xfrm>
            <a:off x="681208" y="1981200"/>
            <a:ext cx="8005592" cy="3396848"/>
          </a:xfrm>
          <a:prstGeom prst="rect">
            <a:avLst/>
          </a:prstGeom>
        </p:spPr>
      </p:pic>
    </p:spTree>
    <p:custDataLst>
      <p:tags r:id="rId1"/>
    </p:custDataLst>
    <p:extLst>
      <p:ext uri="{BB962C8B-B14F-4D97-AF65-F5344CB8AC3E}">
        <p14:creationId xmlns:p14="http://schemas.microsoft.com/office/powerpoint/2010/main" val="99768113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4"/>
          <p:cNvSpPr>
            <a:spLocks noGrp="1"/>
          </p:cNvSpPr>
          <p:nvPr>
            <p:ph type="title"/>
          </p:nvPr>
        </p:nvSpPr>
        <p:spPr>
          <a:xfrm>
            <a:off x="457200" y="688075"/>
            <a:ext cx="8229600" cy="914400"/>
          </a:xfrm>
        </p:spPr>
        <p:txBody>
          <a:bodyPr/>
          <a:lstStyle/>
          <a:p>
            <a:r>
              <a:rPr lang="en-US" altLang="en-US" i="1" dirty="0">
                <a:latin typeface="Times New Roman" panose="02020603050405020304" pitchFamily="18" charset="0"/>
                <a:cs typeface="Times New Roman" panose="02020603050405020304" pitchFamily="18" charset="0"/>
              </a:rPr>
              <a:t>Lesson Overview</a:t>
            </a:r>
          </a:p>
        </p:txBody>
      </p:sp>
      <p:sp>
        <p:nvSpPr>
          <p:cNvPr id="18435" name="Content Placeholder 2"/>
          <p:cNvSpPr>
            <a:spLocks noGrp="1"/>
          </p:cNvSpPr>
          <p:nvPr>
            <p:ph idx="1"/>
          </p:nvPr>
        </p:nvSpPr>
        <p:spPr>
          <a:xfrm>
            <a:off x="457200" y="1602475"/>
            <a:ext cx="8229600" cy="3962400"/>
          </a:xfrm>
        </p:spPr>
        <p:txBody>
          <a:bodyPr/>
          <a:lstStyle/>
          <a:p>
            <a:pPr marL="514350" indent="-514350" eaLnBrk="1" hangingPunct="1">
              <a:lnSpc>
                <a:spcPct val="90000"/>
              </a:lnSpc>
              <a:buFont typeface="Wingdings 3" panose="05040102010807070707" pitchFamily="18" charset="2"/>
              <a:buNone/>
            </a:pPr>
            <a:r>
              <a:rPr lang="en-US" altLang="en-US" sz="2800" b="0" u="sng" dirty="0"/>
              <a:t>Purpose:</a:t>
            </a:r>
          </a:p>
          <a:p>
            <a:pPr marL="0" indent="0" eaLnBrk="1" hangingPunct="1">
              <a:lnSpc>
                <a:spcPct val="90000"/>
              </a:lnSpc>
              <a:buNone/>
            </a:pPr>
            <a:r>
              <a:rPr lang="en-US" altLang="en-US" sz="2800" b="0" dirty="0"/>
              <a:t>To provide workers with introductory information about OSHA…</a:t>
            </a:r>
          </a:p>
          <a:p>
            <a:pPr marL="514350" indent="-514350" eaLnBrk="1" hangingPunct="1">
              <a:lnSpc>
                <a:spcPct val="90000"/>
              </a:lnSpc>
            </a:pPr>
            <a:endParaRPr lang="en-US" altLang="en-US" sz="1100" b="0" dirty="0"/>
          </a:p>
          <a:p>
            <a:pPr marL="514350" indent="-514350" eaLnBrk="1" hangingPunct="1">
              <a:lnSpc>
                <a:spcPct val="90000"/>
              </a:lnSpc>
              <a:buFont typeface="Wingdings 3" panose="05040102010807070707" pitchFamily="18" charset="2"/>
              <a:buNone/>
            </a:pPr>
            <a:r>
              <a:rPr lang="en-US" altLang="en-US" sz="2800" b="0" u="sng" dirty="0"/>
              <a:t>Topics:</a:t>
            </a:r>
          </a:p>
          <a:p>
            <a:pPr marL="1066800" lvl="1" indent="-438150" eaLnBrk="1" hangingPunct="1">
              <a:lnSpc>
                <a:spcPct val="90000"/>
              </a:lnSpc>
              <a:buFont typeface="Lucida Sans Unicode" panose="020B0602030504020204" pitchFamily="34" charset="0"/>
              <a:buAutoNum type="arabicPeriod"/>
            </a:pPr>
            <a:r>
              <a:rPr lang="en-US" altLang="en-US" sz="2400" b="0" dirty="0"/>
              <a:t>OSHA’s Mission</a:t>
            </a:r>
          </a:p>
          <a:p>
            <a:pPr marL="1066800" lvl="1" indent="-438150" eaLnBrk="1" hangingPunct="1">
              <a:lnSpc>
                <a:spcPct val="90000"/>
              </a:lnSpc>
              <a:buFont typeface="Lucida Sans Unicode" panose="020B0602030504020204" pitchFamily="34" charset="0"/>
              <a:buAutoNum type="arabicPeriod"/>
            </a:pPr>
            <a:r>
              <a:rPr lang="en-US" altLang="en-US" sz="2400" b="0" dirty="0"/>
              <a:t>OSHA Standards</a:t>
            </a:r>
          </a:p>
          <a:p>
            <a:pPr marL="1066800" lvl="1" indent="-438150" eaLnBrk="1" hangingPunct="1">
              <a:lnSpc>
                <a:spcPct val="90000"/>
              </a:lnSpc>
              <a:buFont typeface="Lucida Sans Unicode" panose="020B0602030504020204" pitchFamily="34" charset="0"/>
              <a:buAutoNum type="arabicPeriod"/>
            </a:pPr>
            <a:r>
              <a:rPr lang="en-US" altLang="en-US" sz="2400" b="0" dirty="0"/>
              <a:t>Employer Responsibilities</a:t>
            </a:r>
          </a:p>
          <a:p>
            <a:pPr marL="1066800" lvl="1" indent="-438150" eaLnBrk="1" hangingPunct="1">
              <a:lnSpc>
                <a:spcPct val="90000"/>
              </a:lnSpc>
              <a:buFont typeface="Lucida Sans Unicode" panose="020B0602030504020204" pitchFamily="34" charset="0"/>
              <a:buAutoNum type="arabicPeriod"/>
            </a:pPr>
            <a:r>
              <a:rPr lang="en-US" altLang="en-US" sz="2400" b="0" dirty="0"/>
              <a:t>Workers Rights/Responsibilities</a:t>
            </a:r>
          </a:p>
        </p:txBody>
      </p:sp>
      <p:sp>
        <p:nvSpPr>
          <p:cNvPr id="18436" name="Slide Number Placeholder 3"/>
          <p:cNvSpPr>
            <a:spLocks noGrp="1"/>
          </p:cNvSpPr>
          <p:nvPr>
            <p:ph type="sldNum" sz="quarter" idx="4294967295"/>
          </p:nvPr>
        </p:nvSpPr>
        <p:spPr bwMode="auto">
          <a:xfrm>
            <a:off x="8320088" y="6408738"/>
            <a:ext cx="36671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ea typeface="MS PGothic" panose="020B0600070205080204" pitchFamily="34" charset="-128"/>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ea typeface="MS PGothic" panose="020B0600070205080204" pitchFamily="34" charset="-128"/>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ea typeface="MS PGothic" panose="020B0600070205080204" pitchFamily="34" charset="-128"/>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ea typeface="MS PGothic" panose="020B0600070205080204" pitchFamily="34" charset="-128"/>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9pPr>
          </a:lstStyle>
          <a:p>
            <a:pPr>
              <a:spcBef>
                <a:spcPct val="0"/>
              </a:spcBef>
              <a:buClrTx/>
              <a:buSzTx/>
              <a:buFontTx/>
              <a:buNone/>
            </a:pPr>
            <a:fld id="{A8FD613D-6EDE-490C-BB6C-AB069612BA23}" type="slidenum">
              <a:rPr lang="en-US" altLang="en-US" sz="1000" smtClean="0"/>
              <a:pPr>
                <a:spcBef>
                  <a:spcPct val="0"/>
                </a:spcBef>
                <a:buClrTx/>
                <a:buSzTx/>
                <a:buFontTx/>
                <a:buNone/>
              </a:pPr>
              <a:t>2</a:t>
            </a:fld>
            <a:endParaRPr lang="en-US" altLang="en-US" sz="1000" dirty="0"/>
          </a:p>
        </p:txBody>
      </p:sp>
      <p:sp>
        <p:nvSpPr>
          <p:cNvPr id="2" name="Rectangle 1"/>
          <p:cNvSpPr/>
          <p:nvPr/>
        </p:nvSpPr>
        <p:spPr>
          <a:xfrm>
            <a:off x="1676400" y="6019800"/>
            <a:ext cx="6248400" cy="5715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OSHA “We Can Help”</a:t>
            </a:r>
          </a:p>
        </p:txBody>
      </p:sp>
    </p:spTree>
    <p:custDataLst>
      <p:tags r:id="rId1"/>
    </p:custDataLst>
    <p:extLst>
      <p:ext uri="{BB962C8B-B14F-4D97-AF65-F5344CB8AC3E}">
        <p14:creationId xmlns:p14="http://schemas.microsoft.com/office/powerpoint/2010/main" val="291588196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4"/>
          <p:cNvSpPr>
            <a:spLocks noGrp="1"/>
          </p:cNvSpPr>
          <p:nvPr>
            <p:ph type="title"/>
          </p:nvPr>
        </p:nvSpPr>
        <p:spPr>
          <a:xfrm>
            <a:off x="502443" y="1143000"/>
            <a:ext cx="8631321" cy="914400"/>
          </a:xfrm>
        </p:spPr>
        <p:txBody>
          <a:bodyPr/>
          <a:lstStyle/>
          <a:p>
            <a:r>
              <a:rPr lang="en-US" altLang="en-US" sz="3200" i="1" dirty="0">
                <a:latin typeface="Times New Roman" panose="02020603050405020304" pitchFamily="18" charset="0"/>
                <a:cs typeface="Times New Roman" panose="02020603050405020304" pitchFamily="18" charset="0"/>
              </a:rPr>
              <a:t>Worker’s Responsibilities</a:t>
            </a:r>
          </a:p>
        </p:txBody>
      </p:sp>
      <p:sp>
        <p:nvSpPr>
          <p:cNvPr id="30723" name="Content Placeholder 1"/>
          <p:cNvSpPr>
            <a:spLocks noGrp="1"/>
          </p:cNvSpPr>
          <p:nvPr>
            <p:ph sz="half" idx="1"/>
          </p:nvPr>
        </p:nvSpPr>
        <p:spPr>
          <a:xfrm>
            <a:off x="502443" y="1882776"/>
            <a:ext cx="8001001" cy="4525962"/>
          </a:xfrm>
        </p:spPr>
        <p:txBody>
          <a:bodyPr/>
          <a:lstStyle/>
          <a:p>
            <a:pPr marL="0" indent="0" eaLnBrk="1" hangingPunct="1">
              <a:buClrTx/>
              <a:buNone/>
              <a:defRPr/>
            </a:pPr>
            <a:r>
              <a:rPr lang="en-US" b="0" dirty="0"/>
              <a:t>Workers should know that OSHA holds employers responsible for the safety and health conditions in the workplace and does not cite workers for violations. </a:t>
            </a:r>
          </a:p>
          <a:p>
            <a:pPr marL="0" indent="0" eaLnBrk="1" hangingPunct="1">
              <a:buClrTx/>
              <a:buNone/>
              <a:defRPr/>
            </a:pPr>
            <a:r>
              <a:rPr lang="en-US" b="0" dirty="0"/>
              <a:t>However, Section 5(b) of the OSH Act states that each employee shall comply with occupational safety and health standards and all applicable rules, regulations and orders. Therefore, workers are encouraged to follow all appropriate safety and health rules and wear personal protective equipment while working. </a:t>
            </a:r>
          </a:p>
        </p:txBody>
      </p:sp>
      <p:sp>
        <p:nvSpPr>
          <p:cNvPr id="54276" name="Slide Number Placeholder 3"/>
          <p:cNvSpPr>
            <a:spLocks noGrp="1"/>
          </p:cNvSpPr>
          <p:nvPr>
            <p:ph type="sldNum" sz="quarter" idx="4294967295"/>
          </p:nvPr>
        </p:nvSpPr>
        <p:spPr bwMode="auto">
          <a:xfrm>
            <a:off x="8320088" y="6408738"/>
            <a:ext cx="36671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ea typeface="MS PGothic" panose="020B0600070205080204" pitchFamily="34" charset="-128"/>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ea typeface="MS PGothic" panose="020B0600070205080204" pitchFamily="34" charset="-128"/>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ea typeface="MS PGothic" panose="020B0600070205080204" pitchFamily="34" charset="-128"/>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ea typeface="MS PGothic" panose="020B0600070205080204" pitchFamily="34" charset="-128"/>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9pPr>
          </a:lstStyle>
          <a:p>
            <a:pPr>
              <a:spcBef>
                <a:spcPct val="0"/>
              </a:spcBef>
              <a:buClrTx/>
              <a:buSzTx/>
              <a:buFontTx/>
              <a:buNone/>
            </a:pPr>
            <a:fld id="{F9AF4D7D-A24D-40A5-B257-951A1A186F5A}" type="slidenum">
              <a:rPr lang="en-US" altLang="en-US" sz="1000" smtClean="0"/>
              <a:pPr>
                <a:spcBef>
                  <a:spcPct val="0"/>
                </a:spcBef>
                <a:buClrTx/>
                <a:buSzTx/>
                <a:buFontTx/>
                <a:buNone/>
              </a:pPr>
              <a:t>20</a:t>
            </a:fld>
            <a:endParaRPr lang="en-US" altLang="en-US" sz="1000" dirty="0"/>
          </a:p>
        </p:txBody>
      </p:sp>
    </p:spTree>
    <p:custDataLst>
      <p:tags r:id="rId1"/>
    </p:custDataLst>
    <p:extLst>
      <p:ext uri="{BB962C8B-B14F-4D97-AF65-F5344CB8AC3E}">
        <p14:creationId xmlns:p14="http://schemas.microsoft.com/office/powerpoint/2010/main" val="8657936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6"/>
          <p:cNvSpPr>
            <a:spLocks noGrp="1"/>
          </p:cNvSpPr>
          <p:nvPr>
            <p:ph type="title" idx="4294967295"/>
          </p:nvPr>
        </p:nvSpPr>
        <p:spPr/>
        <p:txBody>
          <a:bodyPr/>
          <a:lstStyle/>
          <a:p>
            <a:pPr eaLnBrk="1" hangingPunct="1"/>
            <a:r>
              <a:rPr lang="en-US" altLang="en-US" sz="3200" i="1" dirty="0">
                <a:latin typeface="Times New Roman" panose="02020603050405020304" pitchFamily="18" charset="0"/>
                <a:cs typeface="Times New Roman" panose="02020603050405020304" pitchFamily="18" charset="0"/>
              </a:rPr>
              <a:t>Worker’s Rights</a:t>
            </a:r>
          </a:p>
        </p:txBody>
      </p:sp>
      <p:sp>
        <p:nvSpPr>
          <p:cNvPr id="29699" name="Content Placeholder 1"/>
          <p:cNvSpPr>
            <a:spLocks noGrp="1"/>
          </p:cNvSpPr>
          <p:nvPr>
            <p:ph idx="4294967295"/>
          </p:nvPr>
        </p:nvSpPr>
        <p:spPr>
          <a:xfrm>
            <a:off x="457200" y="1949450"/>
            <a:ext cx="6324600" cy="3962400"/>
          </a:xfrm>
        </p:spPr>
        <p:txBody>
          <a:bodyPr/>
          <a:lstStyle/>
          <a:p>
            <a:pPr eaLnBrk="1" hangingPunct="1">
              <a:buFont typeface="Wingdings 3" panose="05040102010807070707" pitchFamily="18" charset="2"/>
              <a:buNone/>
            </a:pPr>
            <a:r>
              <a:rPr lang="en-US" altLang="en-US" b="0" dirty="0"/>
              <a:t>Puzzle: </a:t>
            </a:r>
          </a:p>
        </p:txBody>
      </p:sp>
      <p:pic>
        <p:nvPicPr>
          <p:cNvPr id="29701" name="Picture 7" descr="C:\Documents and Settings\jtaylor.OSHA\Local Settings\Temporary Internet Files\Content.IE5\FSRY5FTZ\MCj0442000000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0988" y="1017374"/>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Slide Number Placeholder 1"/>
          <p:cNvSpPr>
            <a:spLocks noGrp="1"/>
          </p:cNvSpPr>
          <p:nvPr>
            <p:ph type="sldNum" sz="quarter" idx="4294967295"/>
          </p:nvPr>
        </p:nvSpPr>
        <p:spPr bwMode="auto">
          <a:xfrm>
            <a:off x="8320088" y="6408738"/>
            <a:ext cx="36671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ea typeface="MS PGothic" panose="020B0600070205080204" pitchFamily="34" charset="-128"/>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ea typeface="MS PGothic" panose="020B0600070205080204" pitchFamily="34" charset="-128"/>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ea typeface="MS PGothic" panose="020B0600070205080204" pitchFamily="34" charset="-128"/>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ea typeface="MS PGothic" panose="020B0600070205080204" pitchFamily="34" charset="-128"/>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9pPr>
          </a:lstStyle>
          <a:p>
            <a:pPr>
              <a:spcBef>
                <a:spcPct val="0"/>
              </a:spcBef>
              <a:buClrTx/>
              <a:buSzTx/>
              <a:buFontTx/>
              <a:buNone/>
            </a:pPr>
            <a:fld id="{79A48B06-E5F2-411C-8886-D925E4CD403C}" type="slidenum">
              <a:rPr lang="en-US" altLang="en-US" sz="1000" smtClean="0"/>
              <a:pPr>
                <a:spcBef>
                  <a:spcPct val="0"/>
                </a:spcBef>
                <a:buClrTx/>
                <a:buSzTx/>
                <a:buFontTx/>
                <a:buNone/>
              </a:pPr>
              <a:t>21</a:t>
            </a:fld>
            <a:endParaRPr lang="en-US" altLang="en-US" sz="1000" dirty="0"/>
          </a:p>
        </p:txBody>
      </p:sp>
      <p:pic>
        <p:nvPicPr>
          <p:cNvPr id="3" name="Picture 2"/>
          <p:cNvPicPr>
            <a:picLocks noChangeAspect="1"/>
          </p:cNvPicPr>
          <p:nvPr/>
        </p:nvPicPr>
        <p:blipFill>
          <a:blip r:embed="rId5">
            <a:clrChange>
              <a:clrFrom>
                <a:srgbClr val="FFFFFF"/>
              </a:clrFrom>
              <a:clrTo>
                <a:srgbClr val="FFFFFF">
                  <a:alpha val="0"/>
                </a:srgbClr>
              </a:clrTo>
            </a:clrChange>
          </a:blip>
          <a:stretch>
            <a:fillRect/>
          </a:stretch>
        </p:blipFill>
        <p:spPr>
          <a:xfrm>
            <a:off x="1828800" y="2030626"/>
            <a:ext cx="6172200" cy="3982064"/>
          </a:xfrm>
          <a:prstGeom prst="rect">
            <a:avLst/>
          </a:prstGeom>
        </p:spPr>
      </p:pic>
    </p:spTree>
    <p:custDataLst>
      <p:tags r:id="rId1"/>
    </p:custDataLst>
    <p:extLst>
      <p:ext uri="{BB962C8B-B14F-4D97-AF65-F5344CB8AC3E}">
        <p14:creationId xmlns:p14="http://schemas.microsoft.com/office/powerpoint/2010/main" val="414239705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4"/>
          <p:cNvSpPr>
            <a:spLocks noGrp="1"/>
          </p:cNvSpPr>
          <p:nvPr>
            <p:ph type="title"/>
          </p:nvPr>
        </p:nvSpPr>
        <p:spPr>
          <a:xfrm>
            <a:off x="381000" y="1333501"/>
            <a:ext cx="8631321" cy="914400"/>
          </a:xfrm>
        </p:spPr>
        <p:txBody>
          <a:bodyPr/>
          <a:lstStyle/>
          <a:p>
            <a:r>
              <a:rPr lang="en-US" altLang="en-US" sz="3200" i="1" dirty="0">
                <a:latin typeface="Times New Roman" panose="02020603050405020304" pitchFamily="18" charset="0"/>
                <a:cs typeface="Times New Roman" panose="02020603050405020304" pitchFamily="18" charset="0"/>
              </a:rPr>
              <a:t>Topic 5</a:t>
            </a:r>
            <a:br>
              <a:rPr lang="en-US" altLang="en-US" sz="3200" i="1" dirty="0">
                <a:latin typeface="Times New Roman" panose="02020603050405020304" pitchFamily="18" charset="0"/>
                <a:cs typeface="Times New Roman" panose="02020603050405020304" pitchFamily="18" charset="0"/>
              </a:rPr>
            </a:br>
            <a:r>
              <a:rPr lang="en-US" altLang="en-US" sz="3200" i="1" dirty="0">
                <a:latin typeface="Times New Roman" panose="02020603050405020304" pitchFamily="18" charset="0"/>
                <a:cs typeface="Times New Roman" panose="02020603050405020304" pitchFamily="18" charset="0"/>
              </a:rPr>
              <a:t>How Does OSHA Enforce Standards?</a:t>
            </a:r>
          </a:p>
        </p:txBody>
      </p:sp>
      <p:sp>
        <p:nvSpPr>
          <p:cNvPr id="30723" name="Content Placeholder 1"/>
          <p:cNvSpPr>
            <a:spLocks noGrp="1"/>
          </p:cNvSpPr>
          <p:nvPr>
            <p:ph sz="half" idx="1"/>
          </p:nvPr>
        </p:nvSpPr>
        <p:spPr>
          <a:xfrm>
            <a:off x="502443" y="2332038"/>
            <a:ext cx="8001001" cy="4525962"/>
          </a:xfrm>
        </p:spPr>
        <p:txBody>
          <a:bodyPr/>
          <a:lstStyle/>
          <a:p>
            <a:pPr marL="0" indent="0" eaLnBrk="1" hangingPunct="1">
              <a:buClrTx/>
              <a:buNone/>
              <a:defRPr/>
            </a:pPr>
            <a:r>
              <a:rPr lang="en-US" b="0" dirty="0"/>
              <a:t>OSHA enforces standards through inspections.</a:t>
            </a:r>
          </a:p>
          <a:p>
            <a:pPr eaLnBrk="1" hangingPunct="1">
              <a:buClrTx/>
              <a:defRPr/>
            </a:pPr>
            <a:r>
              <a:rPr lang="en-US" b="0" dirty="0"/>
              <a:t>Approximately 2,400 inspectors for over 7 million workplaces nationwide.</a:t>
            </a:r>
          </a:p>
          <a:p>
            <a:pPr eaLnBrk="1" hangingPunct="1">
              <a:buClrTx/>
              <a:defRPr/>
            </a:pPr>
            <a:r>
              <a:rPr lang="en-US" b="0" dirty="0"/>
              <a:t>OSHA targets most dangerous workplaces.</a:t>
            </a:r>
          </a:p>
          <a:p>
            <a:pPr marL="0" indent="0" eaLnBrk="1" hangingPunct="1">
              <a:buClrTx/>
              <a:buNone/>
              <a:defRPr/>
            </a:pPr>
            <a:endParaRPr lang="en-US" b="0" dirty="0"/>
          </a:p>
        </p:txBody>
      </p:sp>
      <p:sp>
        <p:nvSpPr>
          <p:cNvPr id="54276" name="Slide Number Placeholder 3"/>
          <p:cNvSpPr>
            <a:spLocks noGrp="1"/>
          </p:cNvSpPr>
          <p:nvPr>
            <p:ph type="sldNum" sz="quarter" idx="4294967295"/>
          </p:nvPr>
        </p:nvSpPr>
        <p:spPr bwMode="auto">
          <a:xfrm>
            <a:off x="8320088" y="6408738"/>
            <a:ext cx="36671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ea typeface="MS PGothic" panose="020B0600070205080204" pitchFamily="34" charset="-128"/>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ea typeface="MS PGothic" panose="020B0600070205080204" pitchFamily="34" charset="-128"/>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ea typeface="MS PGothic" panose="020B0600070205080204" pitchFamily="34" charset="-128"/>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ea typeface="MS PGothic" panose="020B0600070205080204" pitchFamily="34" charset="-128"/>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9pPr>
          </a:lstStyle>
          <a:p>
            <a:pPr>
              <a:spcBef>
                <a:spcPct val="0"/>
              </a:spcBef>
              <a:buClrTx/>
              <a:buSzTx/>
              <a:buFontTx/>
              <a:buNone/>
            </a:pPr>
            <a:fld id="{F9AF4D7D-A24D-40A5-B257-951A1A186F5A}" type="slidenum">
              <a:rPr lang="en-US" altLang="en-US" sz="1000" smtClean="0"/>
              <a:pPr>
                <a:spcBef>
                  <a:spcPct val="0"/>
                </a:spcBef>
                <a:buClrTx/>
                <a:buSzTx/>
                <a:buFontTx/>
                <a:buNone/>
              </a:pPr>
              <a:t>22</a:t>
            </a:fld>
            <a:endParaRPr lang="en-US" altLang="en-US" sz="1000" dirty="0"/>
          </a:p>
        </p:txBody>
      </p:sp>
      <p:pic>
        <p:nvPicPr>
          <p:cNvPr id="6" name="Picture 7" descr="C:\Documents and Settings\jtaylor.OSHA\Local Settings\Temporary Internet Files\Content.IE5\FSRY5FTZ\MCj0442000000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0988" y="1017374"/>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12058906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4"/>
          <p:cNvSpPr>
            <a:spLocks noGrp="1"/>
          </p:cNvSpPr>
          <p:nvPr>
            <p:ph type="title"/>
          </p:nvPr>
        </p:nvSpPr>
        <p:spPr>
          <a:xfrm>
            <a:off x="685799" y="1147527"/>
            <a:ext cx="8631321" cy="914400"/>
          </a:xfrm>
        </p:spPr>
        <p:txBody>
          <a:bodyPr/>
          <a:lstStyle/>
          <a:p>
            <a:r>
              <a:rPr lang="en-US" altLang="en-US" sz="3200" i="1" dirty="0">
                <a:latin typeface="Times New Roman" panose="02020603050405020304" pitchFamily="18" charset="0"/>
                <a:cs typeface="Times New Roman" panose="02020603050405020304" pitchFamily="18" charset="0"/>
              </a:rPr>
              <a:t>Enforcing Standards</a:t>
            </a:r>
          </a:p>
        </p:txBody>
      </p:sp>
      <p:sp>
        <p:nvSpPr>
          <p:cNvPr id="30723" name="Content Placeholder 1"/>
          <p:cNvSpPr>
            <a:spLocks noGrp="1"/>
          </p:cNvSpPr>
          <p:nvPr>
            <p:ph sz="half" idx="1"/>
          </p:nvPr>
        </p:nvSpPr>
        <p:spPr>
          <a:xfrm>
            <a:off x="685799" y="2065339"/>
            <a:ext cx="8001001" cy="4525962"/>
          </a:xfrm>
        </p:spPr>
        <p:txBody>
          <a:bodyPr/>
          <a:lstStyle/>
          <a:p>
            <a:pPr marL="0" indent="0" eaLnBrk="1" hangingPunct="1">
              <a:buClrTx/>
              <a:buNone/>
              <a:defRPr/>
            </a:pPr>
            <a:r>
              <a:rPr lang="en-US" b="0" dirty="0"/>
              <a:t>OSHA enforces standards through inspections.</a:t>
            </a:r>
          </a:p>
          <a:p>
            <a:pPr eaLnBrk="1" hangingPunct="1">
              <a:buClrTx/>
              <a:defRPr/>
            </a:pPr>
            <a:r>
              <a:rPr lang="en-US" b="0" dirty="0"/>
              <a:t>Approximately 2,400 inspectors for over 7 million workplaces nationwide.</a:t>
            </a:r>
          </a:p>
          <a:p>
            <a:pPr eaLnBrk="1" hangingPunct="1">
              <a:buClrTx/>
              <a:defRPr/>
            </a:pPr>
            <a:r>
              <a:rPr lang="en-US" b="0" dirty="0"/>
              <a:t>OSHA targets most dangerous workplaces.</a:t>
            </a:r>
          </a:p>
          <a:p>
            <a:pPr marL="0" indent="0" eaLnBrk="1" hangingPunct="1">
              <a:buClrTx/>
              <a:buNone/>
              <a:defRPr/>
            </a:pPr>
            <a:endParaRPr lang="en-US" b="0" dirty="0"/>
          </a:p>
        </p:txBody>
      </p:sp>
      <p:sp>
        <p:nvSpPr>
          <p:cNvPr id="54276" name="Slide Number Placeholder 3"/>
          <p:cNvSpPr>
            <a:spLocks noGrp="1"/>
          </p:cNvSpPr>
          <p:nvPr>
            <p:ph type="sldNum" sz="quarter" idx="4294967295"/>
          </p:nvPr>
        </p:nvSpPr>
        <p:spPr bwMode="auto">
          <a:xfrm>
            <a:off x="8320088" y="6408738"/>
            <a:ext cx="36671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ea typeface="MS PGothic" panose="020B0600070205080204" pitchFamily="34" charset="-128"/>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ea typeface="MS PGothic" panose="020B0600070205080204" pitchFamily="34" charset="-128"/>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ea typeface="MS PGothic" panose="020B0600070205080204" pitchFamily="34" charset="-128"/>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ea typeface="MS PGothic" panose="020B0600070205080204" pitchFamily="34" charset="-128"/>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9pPr>
          </a:lstStyle>
          <a:p>
            <a:pPr>
              <a:spcBef>
                <a:spcPct val="0"/>
              </a:spcBef>
              <a:buClrTx/>
              <a:buSzTx/>
              <a:buFontTx/>
              <a:buNone/>
            </a:pPr>
            <a:fld id="{F9AF4D7D-A24D-40A5-B257-951A1A186F5A}" type="slidenum">
              <a:rPr lang="en-US" altLang="en-US" sz="1000" smtClean="0"/>
              <a:pPr>
                <a:spcBef>
                  <a:spcPct val="0"/>
                </a:spcBef>
                <a:buClrTx/>
                <a:buSzTx/>
                <a:buFontTx/>
                <a:buNone/>
              </a:pPr>
              <a:t>23</a:t>
            </a:fld>
            <a:endParaRPr lang="en-US" altLang="en-US" sz="1000" dirty="0"/>
          </a:p>
        </p:txBody>
      </p:sp>
    </p:spTree>
    <p:custDataLst>
      <p:tags r:id="rId1"/>
    </p:custDataLst>
    <p:extLst>
      <p:ext uri="{BB962C8B-B14F-4D97-AF65-F5344CB8AC3E}">
        <p14:creationId xmlns:p14="http://schemas.microsoft.com/office/powerpoint/2010/main" val="282314168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Content Placeholder 1"/>
          <p:cNvSpPr>
            <a:spLocks noGrp="1"/>
          </p:cNvSpPr>
          <p:nvPr>
            <p:ph idx="4294967295"/>
          </p:nvPr>
        </p:nvSpPr>
        <p:spPr>
          <a:xfrm>
            <a:off x="567112" y="2446338"/>
            <a:ext cx="8229600" cy="3962400"/>
          </a:xfrm>
        </p:spPr>
        <p:txBody>
          <a:bodyPr/>
          <a:lstStyle/>
          <a:p>
            <a:pPr eaLnBrk="1" hangingPunct="1">
              <a:buClrTx/>
            </a:pPr>
            <a:r>
              <a:rPr lang="en-US" altLang="en-US" sz="2800" b="0" dirty="0"/>
              <a:t>Give an example of a reason why OSHA would conduct an inspection at your workplace.</a:t>
            </a:r>
          </a:p>
          <a:p>
            <a:pPr eaLnBrk="1" hangingPunct="1">
              <a:buClrTx/>
            </a:pPr>
            <a:endParaRPr lang="en-US" altLang="en-US" sz="1600" b="0" dirty="0"/>
          </a:p>
          <a:p>
            <a:pPr eaLnBrk="1" hangingPunct="1">
              <a:buClrTx/>
            </a:pPr>
            <a:r>
              <a:rPr lang="en-US" altLang="en-US" sz="2800" b="0" dirty="0"/>
              <a:t>What are the types of OSHA violations?</a:t>
            </a:r>
          </a:p>
          <a:p>
            <a:pPr eaLnBrk="1" hangingPunct="1">
              <a:buClrTx/>
            </a:pPr>
            <a:endParaRPr lang="en-US" altLang="en-US" sz="2800" b="0" dirty="0"/>
          </a:p>
          <a:p>
            <a:pPr eaLnBrk="1" hangingPunct="1">
              <a:buClrTx/>
            </a:pPr>
            <a:endParaRPr lang="en-US" altLang="en-US" sz="2800" b="0" dirty="0"/>
          </a:p>
        </p:txBody>
      </p:sp>
      <p:sp>
        <p:nvSpPr>
          <p:cNvPr id="3" name="Title 2"/>
          <p:cNvSpPr>
            <a:spLocks noGrp="1"/>
          </p:cNvSpPr>
          <p:nvPr>
            <p:ph type="title" idx="4294967295"/>
          </p:nvPr>
        </p:nvSpPr>
        <p:spPr>
          <a:xfrm>
            <a:off x="533400" y="1198279"/>
            <a:ext cx="8228055" cy="1143000"/>
          </a:xfrm>
          <a:ln>
            <a:miter lim="800000"/>
            <a:headEnd/>
            <a:tailEnd/>
          </a:ln>
        </p:spPr>
        <p:txBody>
          <a:bodyPr rtlCol="0">
            <a:normAutofit/>
            <a:scene3d>
              <a:camera prst="orthographicFront"/>
              <a:lightRig rig="soft" dir="t"/>
            </a:scene3d>
            <a:sp3d prstMaterial="softEdge">
              <a:bevelT w="25400" h="25400"/>
            </a:sp3d>
          </a:bodyPr>
          <a:lstStyle/>
          <a:p>
            <a:pPr eaLnBrk="1" hangingPunct="1">
              <a:defRPr/>
            </a:pPr>
            <a:r>
              <a:rPr lang="en-US" altLang="en-US" sz="3200" i="1" dirty="0">
                <a:latin typeface="Times New Roman" panose="02020603050405020304" pitchFamily="18" charset="0"/>
                <a:cs typeface="Times New Roman" panose="02020603050405020304" pitchFamily="18" charset="0"/>
              </a:rPr>
              <a:t>Enforcing Standards</a:t>
            </a:r>
            <a:br>
              <a:rPr lang="en-US" altLang="en-US" sz="3200" i="1" dirty="0">
                <a:latin typeface="Times New Roman" panose="02020603050405020304" pitchFamily="18" charset="0"/>
                <a:cs typeface="Times New Roman" panose="02020603050405020304" pitchFamily="18" charset="0"/>
              </a:rPr>
            </a:br>
            <a:r>
              <a:rPr lang="en-US" sz="3200" i="1" kern="1200" dirty="0">
                <a:latin typeface="Times New Roman" panose="02020603050405020304" pitchFamily="18" charset="0"/>
                <a:cs typeface="Times New Roman" panose="02020603050405020304" pitchFamily="18" charset="0"/>
              </a:rPr>
              <a:t>Questions for Review</a:t>
            </a:r>
          </a:p>
        </p:txBody>
      </p:sp>
      <p:pic>
        <p:nvPicPr>
          <p:cNvPr id="67588" name="Picture 4" descr="C:\Documents and Settings\jtaylor.OSHA\Local Settings\Temporary Internet Files\Content.IE5\FSRY5FTZ\MCj0442000000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1275272"/>
            <a:ext cx="989013"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9" name="Slide Number Placeholder 1"/>
          <p:cNvSpPr>
            <a:spLocks noGrp="1"/>
          </p:cNvSpPr>
          <p:nvPr>
            <p:ph type="sldNum" sz="quarter" idx="4294967295"/>
          </p:nvPr>
        </p:nvSpPr>
        <p:spPr bwMode="auto">
          <a:xfrm>
            <a:off x="8320088" y="6408738"/>
            <a:ext cx="36671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ea typeface="MS PGothic" panose="020B0600070205080204" pitchFamily="34" charset="-128"/>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ea typeface="MS PGothic" panose="020B0600070205080204" pitchFamily="34" charset="-128"/>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ea typeface="MS PGothic" panose="020B0600070205080204" pitchFamily="34" charset="-128"/>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ea typeface="MS PGothic" panose="020B0600070205080204" pitchFamily="34" charset="-128"/>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9pPr>
          </a:lstStyle>
          <a:p>
            <a:pPr>
              <a:spcBef>
                <a:spcPct val="0"/>
              </a:spcBef>
              <a:buClrTx/>
              <a:buSzTx/>
              <a:buFontTx/>
              <a:buNone/>
            </a:pPr>
            <a:fld id="{2C358752-6011-4498-A129-A554CBF918C1}" type="slidenum">
              <a:rPr lang="en-US" altLang="en-US" sz="1000" smtClean="0"/>
              <a:pPr>
                <a:spcBef>
                  <a:spcPct val="0"/>
                </a:spcBef>
                <a:buClrTx/>
                <a:buSzTx/>
                <a:buFontTx/>
                <a:buNone/>
              </a:pPr>
              <a:t>24</a:t>
            </a:fld>
            <a:endParaRPr lang="en-US" altLang="en-US" sz="1000" dirty="0"/>
          </a:p>
        </p:txBody>
      </p:sp>
    </p:spTree>
    <p:custDataLst>
      <p:tags r:id="rId1"/>
    </p:custDataLst>
    <p:extLst>
      <p:ext uri="{BB962C8B-B14F-4D97-AF65-F5344CB8AC3E}">
        <p14:creationId xmlns:p14="http://schemas.microsoft.com/office/powerpoint/2010/main" val="415391150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4"/>
          <p:cNvSpPr>
            <a:spLocks noGrp="1"/>
          </p:cNvSpPr>
          <p:nvPr>
            <p:ph type="title"/>
          </p:nvPr>
        </p:nvSpPr>
        <p:spPr>
          <a:xfrm>
            <a:off x="685799" y="921581"/>
            <a:ext cx="8631321" cy="914400"/>
          </a:xfrm>
        </p:spPr>
        <p:txBody>
          <a:bodyPr/>
          <a:lstStyle/>
          <a:p>
            <a:r>
              <a:rPr lang="en-US" altLang="en-US" sz="3200" i="1" dirty="0">
                <a:latin typeface="Times New Roman" panose="02020603050405020304" pitchFamily="18" charset="0"/>
                <a:cs typeface="Times New Roman" panose="02020603050405020304" pitchFamily="18" charset="0"/>
              </a:rPr>
              <a:t>Enforcing Standards</a:t>
            </a:r>
          </a:p>
        </p:txBody>
      </p:sp>
      <p:sp>
        <p:nvSpPr>
          <p:cNvPr id="30723" name="Content Placeholder 1"/>
          <p:cNvSpPr>
            <a:spLocks noGrp="1"/>
          </p:cNvSpPr>
          <p:nvPr>
            <p:ph sz="half" idx="1"/>
          </p:nvPr>
        </p:nvSpPr>
        <p:spPr>
          <a:xfrm>
            <a:off x="685799" y="1752600"/>
            <a:ext cx="8001001" cy="4525962"/>
          </a:xfrm>
        </p:spPr>
        <p:txBody>
          <a:bodyPr/>
          <a:lstStyle/>
          <a:p>
            <a:pPr marL="0" indent="0" eaLnBrk="1" hangingPunct="1">
              <a:buClrTx/>
              <a:buNone/>
              <a:defRPr/>
            </a:pPr>
            <a:r>
              <a:rPr lang="en-US" b="0" dirty="0"/>
              <a:t>OSHA inspection process:</a:t>
            </a:r>
          </a:p>
          <a:p>
            <a:pPr lvl="1" eaLnBrk="1" hangingPunct="1">
              <a:buClrTx/>
              <a:defRPr/>
            </a:pPr>
            <a:r>
              <a:rPr lang="en-US" b="0" dirty="0"/>
              <a:t>Opening conference,</a:t>
            </a:r>
          </a:p>
          <a:p>
            <a:pPr lvl="1" eaLnBrk="1" hangingPunct="1">
              <a:buClrTx/>
              <a:defRPr/>
            </a:pPr>
            <a:r>
              <a:rPr lang="en-US" b="0" dirty="0"/>
              <a:t>A walkthrough, and </a:t>
            </a:r>
          </a:p>
          <a:p>
            <a:pPr lvl="1" eaLnBrk="1" hangingPunct="1">
              <a:buClrTx/>
              <a:defRPr/>
            </a:pPr>
            <a:r>
              <a:rPr lang="en-US" b="0" dirty="0"/>
              <a:t>A closing conference with the employer.</a:t>
            </a:r>
          </a:p>
          <a:p>
            <a:pPr eaLnBrk="1" hangingPunct="1">
              <a:buClrTx/>
              <a:defRPr/>
            </a:pPr>
            <a:r>
              <a:rPr lang="en-US" b="0" dirty="0"/>
              <a:t>Results can take up to 6 months</a:t>
            </a:r>
          </a:p>
          <a:p>
            <a:pPr eaLnBrk="1" hangingPunct="1">
              <a:buClrTx/>
              <a:defRPr/>
            </a:pPr>
            <a:r>
              <a:rPr lang="en-US" b="0" dirty="0"/>
              <a:t>OSHA can issue citations which may include fines and dates by which the hazard must be abated.</a:t>
            </a:r>
          </a:p>
          <a:p>
            <a:pPr marL="0" indent="0" eaLnBrk="1" hangingPunct="1">
              <a:buClrTx/>
              <a:buNone/>
              <a:defRPr/>
            </a:pPr>
            <a:endParaRPr lang="en-US" b="0" dirty="0"/>
          </a:p>
        </p:txBody>
      </p:sp>
      <p:sp>
        <p:nvSpPr>
          <p:cNvPr id="54276" name="Slide Number Placeholder 3"/>
          <p:cNvSpPr>
            <a:spLocks noGrp="1"/>
          </p:cNvSpPr>
          <p:nvPr>
            <p:ph type="sldNum" sz="quarter" idx="4294967295"/>
          </p:nvPr>
        </p:nvSpPr>
        <p:spPr bwMode="auto">
          <a:xfrm>
            <a:off x="8320088" y="6408738"/>
            <a:ext cx="36671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ea typeface="MS PGothic" panose="020B0600070205080204" pitchFamily="34" charset="-128"/>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ea typeface="MS PGothic" panose="020B0600070205080204" pitchFamily="34" charset="-128"/>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ea typeface="MS PGothic" panose="020B0600070205080204" pitchFamily="34" charset="-128"/>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ea typeface="MS PGothic" panose="020B0600070205080204" pitchFamily="34" charset="-128"/>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9pPr>
          </a:lstStyle>
          <a:p>
            <a:pPr>
              <a:spcBef>
                <a:spcPct val="0"/>
              </a:spcBef>
              <a:buClrTx/>
              <a:buSzTx/>
              <a:buFontTx/>
              <a:buNone/>
            </a:pPr>
            <a:fld id="{F9AF4D7D-A24D-40A5-B257-951A1A186F5A}" type="slidenum">
              <a:rPr lang="en-US" altLang="en-US" sz="1000" smtClean="0"/>
              <a:pPr>
                <a:spcBef>
                  <a:spcPct val="0"/>
                </a:spcBef>
                <a:buClrTx/>
                <a:buSzTx/>
                <a:buFontTx/>
                <a:buNone/>
              </a:pPr>
              <a:t>25</a:t>
            </a:fld>
            <a:endParaRPr lang="en-US" altLang="en-US" sz="1000" dirty="0"/>
          </a:p>
        </p:txBody>
      </p:sp>
    </p:spTree>
    <p:custDataLst>
      <p:tags r:id="rId1"/>
    </p:custDataLst>
    <p:extLst>
      <p:ext uri="{BB962C8B-B14F-4D97-AF65-F5344CB8AC3E}">
        <p14:creationId xmlns:p14="http://schemas.microsoft.com/office/powerpoint/2010/main" val="88046548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1"/>
          <p:cNvSpPr>
            <a:spLocks noGrp="1"/>
          </p:cNvSpPr>
          <p:nvPr>
            <p:ph idx="4294967295"/>
          </p:nvPr>
        </p:nvSpPr>
        <p:spPr>
          <a:xfrm>
            <a:off x="457200" y="1752600"/>
            <a:ext cx="7862888" cy="3962400"/>
          </a:xfrm>
        </p:spPr>
        <p:txBody>
          <a:bodyPr/>
          <a:lstStyle/>
          <a:p>
            <a:pPr eaLnBrk="1" hangingPunct="1">
              <a:buClrTx/>
            </a:pPr>
            <a:r>
              <a:rPr lang="en-US" altLang="en-US" sz="2800" b="0" dirty="0"/>
              <a:t>Workers have right to have worker representative accompany OSHA inspector on inspection.</a:t>
            </a:r>
          </a:p>
          <a:p>
            <a:pPr eaLnBrk="1" hangingPunct="1">
              <a:buClrTx/>
            </a:pPr>
            <a:r>
              <a:rPr lang="en-US" altLang="en-US" sz="2800" b="0" dirty="0"/>
              <a:t>Workers can talk to the inspector privately.</a:t>
            </a:r>
          </a:p>
          <a:p>
            <a:pPr eaLnBrk="1" hangingPunct="1">
              <a:buClrTx/>
            </a:pPr>
            <a:r>
              <a:rPr lang="en-US" altLang="en-US" sz="2800" b="0" dirty="0"/>
              <a:t>Workers may point out hazards, describe injuries, illnesses or near misses that resulted from those hazards and describe any concern you have about a safety or health issue. </a:t>
            </a:r>
          </a:p>
        </p:txBody>
      </p:sp>
      <p:sp>
        <p:nvSpPr>
          <p:cNvPr id="46084" name="TextBox 4"/>
          <p:cNvSpPr txBox="1">
            <a:spLocks noChangeArrowheads="1"/>
          </p:cNvSpPr>
          <p:nvPr/>
        </p:nvSpPr>
        <p:spPr bwMode="auto">
          <a:xfrm>
            <a:off x="457200" y="228600"/>
            <a:ext cx="17510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ea typeface="MS PGothic" panose="020B0600070205080204" pitchFamily="34" charset="-128"/>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ea typeface="MS PGothic" panose="020B0600070205080204" pitchFamily="34" charset="-128"/>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ea typeface="MS PGothic" panose="020B0600070205080204" pitchFamily="34" charset="-128"/>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ea typeface="MS PGothic" panose="020B0600070205080204" pitchFamily="34" charset="-128"/>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9pPr>
          </a:lstStyle>
          <a:p>
            <a:pPr eaLnBrk="1" hangingPunct="1">
              <a:spcBef>
                <a:spcPct val="0"/>
              </a:spcBef>
              <a:buClrTx/>
              <a:buSzTx/>
              <a:buFontTx/>
              <a:buNone/>
            </a:pPr>
            <a:r>
              <a:rPr lang="en-US" altLang="en-US" sz="1800" i="1" dirty="0">
                <a:latin typeface="Arial" panose="020B0604020202020204" pitchFamily="34" charset="0"/>
                <a:cs typeface="Arial" panose="020B0604020202020204" pitchFamily="34" charset="0"/>
              </a:rPr>
              <a:t>Your Right to…</a:t>
            </a:r>
          </a:p>
        </p:txBody>
      </p:sp>
      <p:sp>
        <p:nvSpPr>
          <p:cNvPr id="46085" name="Slide Number Placeholder 1"/>
          <p:cNvSpPr>
            <a:spLocks noGrp="1"/>
          </p:cNvSpPr>
          <p:nvPr>
            <p:ph type="sldNum" sz="quarter" idx="4294967295"/>
          </p:nvPr>
        </p:nvSpPr>
        <p:spPr bwMode="auto">
          <a:xfrm>
            <a:off x="8320088" y="6408738"/>
            <a:ext cx="36671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ea typeface="MS PGothic" panose="020B0600070205080204" pitchFamily="34" charset="-128"/>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ea typeface="MS PGothic" panose="020B0600070205080204" pitchFamily="34" charset="-128"/>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ea typeface="MS PGothic" panose="020B0600070205080204" pitchFamily="34" charset="-128"/>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ea typeface="MS PGothic" panose="020B0600070205080204" pitchFamily="34" charset="-128"/>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9pPr>
          </a:lstStyle>
          <a:p>
            <a:pPr>
              <a:spcBef>
                <a:spcPct val="0"/>
              </a:spcBef>
              <a:buClrTx/>
              <a:buSzTx/>
              <a:buFontTx/>
              <a:buNone/>
            </a:pPr>
            <a:fld id="{FA9EDF79-2B5D-49F9-BEF0-39A482206880}" type="slidenum">
              <a:rPr lang="en-US" altLang="en-US" sz="1000" smtClean="0"/>
              <a:pPr>
                <a:spcBef>
                  <a:spcPct val="0"/>
                </a:spcBef>
                <a:buClrTx/>
                <a:buSzTx/>
                <a:buFontTx/>
                <a:buNone/>
              </a:pPr>
              <a:t>26</a:t>
            </a:fld>
            <a:endParaRPr lang="en-US" altLang="en-US" sz="1000" dirty="0"/>
          </a:p>
        </p:txBody>
      </p:sp>
      <p:sp>
        <p:nvSpPr>
          <p:cNvPr id="6" name="Title 4"/>
          <p:cNvSpPr txBox="1">
            <a:spLocks/>
          </p:cNvSpPr>
          <p:nvPr/>
        </p:nvSpPr>
        <p:spPr>
          <a:xfrm>
            <a:off x="512679" y="1049493"/>
            <a:ext cx="8631321" cy="914400"/>
          </a:xfrm>
          <a:prstGeom prst="rect">
            <a:avLst/>
          </a:prstGeom>
        </p:spPr>
        <p:txBody>
          <a:bodyPr/>
          <a:lstStyle>
            <a:lvl1pPr algn="l" rtl="0" eaLnBrk="0" fontAlgn="base" hangingPunct="0">
              <a:spcBef>
                <a:spcPct val="0"/>
              </a:spcBef>
              <a:spcAft>
                <a:spcPct val="0"/>
              </a:spcAft>
              <a:defRPr sz="4000" b="1">
                <a:solidFill>
                  <a:srgbClr val="003399"/>
                </a:solidFill>
                <a:latin typeface="+mj-lt"/>
                <a:ea typeface="+mj-ea"/>
                <a:cs typeface="+mj-cs"/>
              </a:defRPr>
            </a:lvl1pPr>
            <a:lvl2pPr algn="l" rtl="0" eaLnBrk="0" fontAlgn="base" hangingPunct="0">
              <a:spcBef>
                <a:spcPct val="0"/>
              </a:spcBef>
              <a:spcAft>
                <a:spcPct val="0"/>
              </a:spcAft>
              <a:defRPr sz="4000" b="1">
                <a:solidFill>
                  <a:srgbClr val="003399"/>
                </a:solidFill>
                <a:latin typeface="Verdana" pitchFamily="34" charset="0"/>
              </a:defRPr>
            </a:lvl2pPr>
            <a:lvl3pPr algn="l" rtl="0" eaLnBrk="0" fontAlgn="base" hangingPunct="0">
              <a:spcBef>
                <a:spcPct val="0"/>
              </a:spcBef>
              <a:spcAft>
                <a:spcPct val="0"/>
              </a:spcAft>
              <a:defRPr sz="4000" b="1">
                <a:solidFill>
                  <a:srgbClr val="003399"/>
                </a:solidFill>
                <a:latin typeface="Verdana" pitchFamily="34" charset="0"/>
              </a:defRPr>
            </a:lvl3pPr>
            <a:lvl4pPr algn="l" rtl="0" eaLnBrk="0" fontAlgn="base" hangingPunct="0">
              <a:spcBef>
                <a:spcPct val="0"/>
              </a:spcBef>
              <a:spcAft>
                <a:spcPct val="0"/>
              </a:spcAft>
              <a:defRPr sz="4000" b="1">
                <a:solidFill>
                  <a:srgbClr val="003399"/>
                </a:solidFill>
                <a:latin typeface="Verdana" pitchFamily="34" charset="0"/>
              </a:defRPr>
            </a:lvl4pPr>
            <a:lvl5pPr algn="l" rtl="0" eaLnBrk="0" fontAlgn="base" hangingPunct="0">
              <a:spcBef>
                <a:spcPct val="0"/>
              </a:spcBef>
              <a:spcAft>
                <a:spcPct val="0"/>
              </a:spcAft>
              <a:defRPr sz="4000" b="1">
                <a:solidFill>
                  <a:srgbClr val="003399"/>
                </a:solidFill>
                <a:latin typeface="Verdana" pitchFamily="34" charset="0"/>
              </a:defRPr>
            </a:lvl5pPr>
            <a:lvl6pPr marL="457200" algn="l" rtl="0" fontAlgn="base">
              <a:spcBef>
                <a:spcPct val="0"/>
              </a:spcBef>
              <a:spcAft>
                <a:spcPct val="0"/>
              </a:spcAft>
              <a:defRPr sz="4000" b="1">
                <a:solidFill>
                  <a:srgbClr val="003399"/>
                </a:solidFill>
                <a:latin typeface="Verdana" pitchFamily="34" charset="0"/>
              </a:defRPr>
            </a:lvl6pPr>
            <a:lvl7pPr marL="914400" algn="l" rtl="0" fontAlgn="base">
              <a:spcBef>
                <a:spcPct val="0"/>
              </a:spcBef>
              <a:spcAft>
                <a:spcPct val="0"/>
              </a:spcAft>
              <a:defRPr sz="4000" b="1">
                <a:solidFill>
                  <a:srgbClr val="003399"/>
                </a:solidFill>
                <a:latin typeface="Verdana" pitchFamily="34" charset="0"/>
              </a:defRPr>
            </a:lvl7pPr>
            <a:lvl8pPr marL="1371600" algn="l" rtl="0" fontAlgn="base">
              <a:spcBef>
                <a:spcPct val="0"/>
              </a:spcBef>
              <a:spcAft>
                <a:spcPct val="0"/>
              </a:spcAft>
              <a:defRPr sz="4000" b="1">
                <a:solidFill>
                  <a:srgbClr val="003399"/>
                </a:solidFill>
                <a:latin typeface="Verdana" pitchFamily="34" charset="0"/>
              </a:defRPr>
            </a:lvl8pPr>
            <a:lvl9pPr marL="1828800" algn="l" rtl="0" fontAlgn="base">
              <a:spcBef>
                <a:spcPct val="0"/>
              </a:spcBef>
              <a:spcAft>
                <a:spcPct val="0"/>
              </a:spcAft>
              <a:defRPr sz="4000" b="1">
                <a:solidFill>
                  <a:srgbClr val="003399"/>
                </a:solidFill>
                <a:latin typeface="Verdana" pitchFamily="34" charset="0"/>
              </a:defRPr>
            </a:lvl9pPr>
          </a:lstStyle>
          <a:p>
            <a:r>
              <a:rPr lang="en-US" altLang="en-US" sz="3200" i="1" kern="0" dirty="0">
                <a:latin typeface="Times New Roman" panose="02020603050405020304" pitchFamily="18" charset="0"/>
                <a:cs typeface="Times New Roman" panose="02020603050405020304" pitchFamily="18" charset="0"/>
              </a:rPr>
              <a:t>Participation in OSHA Inspections</a:t>
            </a:r>
          </a:p>
        </p:txBody>
      </p:sp>
    </p:spTree>
    <p:custDataLst>
      <p:tags r:id="rId1"/>
    </p:custDataLst>
    <p:extLst>
      <p:ext uri="{BB962C8B-B14F-4D97-AF65-F5344CB8AC3E}">
        <p14:creationId xmlns:p14="http://schemas.microsoft.com/office/powerpoint/2010/main" val="168965747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1"/>
          <p:cNvSpPr>
            <a:spLocks noGrp="1"/>
          </p:cNvSpPr>
          <p:nvPr>
            <p:ph idx="4294967295"/>
          </p:nvPr>
        </p:nvSpPr>
        <p:spPr>
          <a:xfrm>
            <a:off x="480482" y="1752600"/>
            <a:ext cx="7977718" cy="3962400"/>
          </a:xfrm>
        </p:spPr>
        <p:txBody>
          <a:bodyPr/>
          <a:lstStyle/>
          <a:p>
            <a:pPr eaLnBrk="1" hangingPunct="1">
              <a:buClrTx/>
            </a:pPr>
            <a:r>
              <a:rPr lang="en-US" altLang="en-US" sz="2800" b="0" dirty="0"/>
              <a:t>Workers can also find out about inspection results and abatement measures, and get involved in any meetings or hearings related to the inspection.</a:t>
            </a:r>
          </a:p>
          <a:p>
            <a:pPr eaLnBrk="1" hangingPunct="1">
              <a:buClrTx/>
            </a:pPr>
            <a:r>
              <a:rPr lang="en-US" altLang="en-US" sz="2800" b="0" dirty="0"/>
              <a:t>Workers may also object to date set for violation to be corrected and be notified if employer files a contest.</a:t>
            </a:r>
          </a:p>
        </p:txBody>
      </p:sp>
      <p:sp>
        <p:nvSpPr>
          <p:cNvPr id="46084" name="TextBox 4"/>
          <p:cNvSpPr txBox="1">
            <a:spLocks noChangeArrowheads="1"/>
          </p:cNvSpPr>
          <p:nvPr/>
        </p:nvSpPr>
        <p:spPr bwMode="auto">
          <a:xfrm>
            <a:off x="457200" y="228600"/>
            <a:ext cx="17510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ea typeface="MS PGothic" panose="020B0600070205080204" pitchFamily="34" charset="-128"/>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ea typeface="MS PGothic" panose="020B0600070205080204" pitchFamily="34" charset="-128"/>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ea typeface="MS PGothic" panose="020B0600070205080204" pitchFamily="34" charset="-128"/>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ea typeface="MS PGothic" panose="020B0600070205080204" pitchFamily="34" charset="-128"/>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9pPr>
          </a:lstStyle>
          <a:p>
            <a:pPr eaLnBrk="1" hangingPunct="1">
              <a:spcBef>
                <a:spcPct val="0"/>
              </a:spcBef>
              <a:buClrTx/>
              <a:buSzTx/>
              <a:buFontTx/>
              <a:buNone/>
            </a:pPr>
            <a:r>
              <a:rPr lang="en-US" altLang="en-US" sz="1800" i="1" dirty="0">
                <a:latin typeface="Arial" panose="020B0604020202020204" pitchFamily="34" charset="0"/>
                <a:cs typeface="Arial" panose="020B0604020202020204" pitchFamily="34" charset="0"/>
              </a:rPr>
              <a:t>Your Right to…</a:t>
            </a:r>
          </a:p>
        </p:txBody>
      </p:sp>
      <p:sp>
        <p:nvSpPr>
          <p:cNvPr id="46085" name="Slide Number Placeholder 1"/>
          <p:cNvSpPr>
            <a:spLocks noGrp="1"/>
          </p:cNvSpPr>
          <p:nvPr>
            <p:ph type="sldNum" sz="quarter" idx="4294967295"/>
          </p:nvPr>
        </p:nvSpPr>
        <p:spPr bwMode="auto">
          <a:xfrm>
            <a:off x="8320088" y="6408738"/>
            <a:ext cx="36671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ea typeface="MS PGothic" panose="020B0600070205080204" pitchFamily="34" charset="-128"/>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ea typeface="MS PGothic" panose="020B0600070205080204" pitchFamily="34" charset="-128"/>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ea typeface="MS PGothic" panose="020B0600070205080204" pitchFamily="34" charset="-128"/>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ea typeface="MS PGothic" panose="020B0600070205080204" pitchFamily="34" charset="-128"/>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9pPr>
          </a:lstStyle>
          <a:p>
            <a:pPr>
              <a:spcBef>
                <a:spcPct val="0"/>
              </a:spcBef>
              <a:buClrTx/>
              <a:buSzTx/>
              <a:buFontTx/>
              <a:buNone/>
            </a:pPr>
            <a:fld id="{FA9EDF79-2B5D-49F9-BEF0-39A482206880}" type="slidenum">
              <a:rPr lang="en-US" altLang="en-US" sz="1000" smtClean="0"/>
              <a:pPr>
                <a:spcBef>
                  <a:spcPct val="0"/>
                </a:spcBef>
                <a:buClrTx/>
                <a:buSzTx/>
                <a:buFontTx/>
                <a:buNone/>
              </a:pPr>
              <a:t>27</a:t>
            </a:fld>
            <a:endParaRPr lang="en-US" altLang="en-US" sz="1000" dirty="0"/>
          </a:p>
        </p:txBody>
      </p:sp>
      <p:sp>
        <p:nvSpPr>
          <p:cNvPr id="6" name="Title 4"/>
          <p:cNvSpPr txBox="1">
            <a:spLocks/>
          </p:cNvSpPr>
          <p:nvPr/>
        </p:nvSpPr>
        <p:spPr>
          <a:xfrm>
            <a:off x="512679" y="1049493"/>
            <a:ext cx="8631321" cy="914400"/>
          </a:xfrm>
          <a:prstGeom prst="rect">
            <a:avLst/>
          </a:prstGeom>
        </p:spPr>
        <p:txBody>
          <a:bodyPr/>
          <a:lstStyle>
            <a:lvl1pPr algn="l" rtl="0" eaLnBrk="0" fontAlgn="base" hangingPunct="0">
              <a:spcBef>
                <a:spcPct val="0"/>
              </a:spcBef>
              <a:spcAft>
                <a:spcPct val="0"/>
              </a:spcAft>
              <a:defRPr sz="4000" b="1">
                <a:solidFill>
                  <a:srgbClr val="003399"/>
                </a:solidFill>
                <a:latin typeface="+mj-lt"/>
                <a:ea typeface="+mj-ea"/>
                <a:cs typeface="+mj-cs"/>
              </a:defRPr>
            </a:lvl1pPr>
            <a:lvl2pPr algn="l" rtl="0" eaLnBrk="0" fontAlgn="base" hangingPunct="0">
              <a:spcBef>
                <a:spcPct val="0"/>
              </a:spcBef>
              <a:spcAft>
                <a:spcPct val="0"/>
              </a:spcAft>
              <a:defRPr sz="4000" b="1">
                <a:solidFill>
                  <a:srgbClr val="003399"/>
                </a:solidFill>
                <a:latin typeface="Verdana" pitchFamily="34" charset="0"/>
              </a:defRPr>
            </a:lvl2pPr>
            <a:lvl3pPr algn="l" rtl="0" eaLnBrk="0" fontAlgn="base" hangingPunct="0">
              <a:spcBef>
                <a:spcPct val="0"/>
              </a:spcBef>
              <a:spcAft>
                <a:spcPct val="0"/>
              </a:spcAft>
              <a:defRPr sz="4000" b="1">
                <a:solidFill>
                  <a:srgbClr val="003399"/>
                </a:solidFill>
                <a:latin typeface="Verdana" pitchFamily="34" charset="0"/>
              </a:defRPr>
            </a:lvl3pPr>
            <a:lvl4pPr algn="l" rtl="0" eaLnBrk="0" fontAlgn="base" hangingPunct="0">
              <a:spcBef>
                <a:spcPct val="0"/>
              </a:spcBef>
              <a:spcAft>
                <a:spcPct val="0"/>
              </a:spcAft>
              <a:defRPr sz="4000" b="1">
                <a:solidFill>
                  <a:srgbClr val="003399"/>
                </a:solidFill>
                <a:latin typeface="Verdana" pitchFamily="34" charset="0"/>
              </a:defRPr>
            </a:lvl4pPr>
            <a:lvl5pPr algn="l" rtl="0" eaLnBrk="0" fontAlgn="base" hangingPunct="0">
              <a:spcBef>
                <a:spcPct val="0"/>
              </a:spcBef>
              <a:spcAft>
                <a:spcPct val="0"/>
              </a:spcAft>
              <a:defRPr sz="4000" b="1">
                <a:solidFill>
                  <a:srgbClr val="003399"/>
                </a:solidFill>
                <a:latin typeface="Verdana" pitchFamily="34" charset="0"/>
              </a:defRPr>
            </a:lvl5pPr>
            <a:lvl6pPr marL="457200" algn="l" rtl="0" fontAlgn="base">
              <a:spcBef>
                <a:spcPct val="0"/>
              </a:spcBef>
              <a:spcAft>
                <a:spcPct val="0"/>
              </a:spcAft>
              <a:defRPr sz="4000" b="1">
                <a:solidFill>
                  <a:srgbClr val="003399"/>
                </a:solidFill>
                <a:latin typeface="Verdana" pitchFamily="34" charset="0"/>
              </a:defRPr>
            </a:lvl6pPr>
            <a:lvl7pPr marL="914400" algn="l" rtl="0" fontAlgn="base">
              <a:spcBef>
                <a:spcPct val="0"/>
              </a:spcBef>
              <a:spcAft>
                <a:spcPct val="0"/>
              </a:spcAft>
              <a:defRPr sz="4000" b="1">
                <a:solidFill>
                  <a:srgbClr val="003399"/>
                </a:solidFill>
                <a:latin typeface="Verdana" pitchFamily="34" charset="0"/>
              </a:defRPr>
            </a:lvl7pPr>
            <a:lvl8pPr marL="1371600" algn="l" rtl="0" fontAlgn="base">
              <a:spcBef>
                <a:spcPct val="0"/>
              </a:spcBef>
              <a:spcAft>
                <a:spcPct val="0"/>
              </a:spcAft>
              <a:defRPr sz="4000" b="1">
                <a:solidFill>
                  <a:srgbClr val="003399"/>
                </a:solidFill>
                <a:latin typeface="Verdana" pitchFamily="34" charset="0"/>
              </a:defRPr>
            </a:lvl8pPr>
            <a:lvl9pPr marL="1828800" algn="l" rtl="0" fontAlgn="base">
              <a:spcBef>
                <a:spcPct val="0"/>
              </a:spcBef>
              <a:spcAft>
                <a:spcPct val="0"/>
              </a:spcAft>
              <a:defRPr sz="4000" b="1">
                <a:solidFill>
                  <a:srgbClr val="003399"/>
                </a:solidFill>
                <a:latin typeface="Verdana" pitchFamily="34" charset="0"/>
              </a:defRPr>
            </a:lvl9pPr>
          </a:lstStyle>
          <a:p>
            <a:r>
              <a:rPr lang="en-US" altLang="en-US" sz="3200" i="1" kern="0" dirty="0">
                <a:latin typeface="Times New Roman" panose="02020603050405020304" pitchFamily="18" charset="0"/>
                <a:cs typeface="Times New Roman" panose="02020603050405020304" pitchFamily="18" charset="0"/>
              </a:rPr>
              <a:t>Participation in OSHA Inspections </a:t>
            </a:r>
            <a:r>
              <a:rPr lang="en-US" altLang="en-US" sz="2400" b="0" i="1" kern="0" dirty="0">
                <a:latin typeface="Times New Roman" panose="02020603050405020304" pitchFamily="18" charset="0"/>
                <a:cs typeface="Times New Roman" panose="02020603050405020304" pitchFamily="18" charset="0"/>
              </a:rPr>
              <a:t>cont’d</a:t>
            </a:r>
          </a:p>
        </p:txBody>
      </p:sp>
    </p:spTree>
    <p:custDataLst>
      <p:tags r:id="rId1"/>
    </p:custDataLst>
    <p:extLst>
      <p:ext uri="{BB962C8B-B14F-4D97-AF65-F5344CB8AC3E}">
        <p14:creationId xmlns:p14="http://schemas.microsoft.com/office/powerpoint/2010/main" val="418596895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4"/>
          <p:cNvSpPr>
            <a:spLocks noGrp="1"/>
          </p:cNvSpPr>
          <p:nvPr>
            <p:ph type="title"/>
          </p:nvPr>
        </p:nvSpPr>
        <p:spPr>
          <a:xfrm>
            <a:off x="914400" y="982662"/>
            <a:ext cx="8631321" cy="914400"/>
          </a:xfrm>
        </p:spPr>
        <p:txBody>
          <a:bodyPr/>
          <a:lstStyle/>
          <a:p>
            <a:r>
              <a:rPr lang="en-US" altLang="en-US" sz="3200" i="1" dirty="0">
                <a:latin typeface="Times New Roman" panose="02020603050405020304" pitchFamily="18" charset="0"/>
                <a:cs typeface="Times New Roman" panose="02020603050405020304" pitchFamily="18" charset="0"/>
              </a:rPr>
              <a:t>Topic 6</a:t>
            </a:r>
            <a:br>
              <a:rPr lang="en-US" altLang="en-US" sz="3200" i="1" dirty="0">
                <a:latin typeface="Times New Roman" panose="02020603050405020304" pitchFamily="18" charset="0"/>
                <a:cs typeface="Times New Roman" panose="02020603050405020304" pitchFamily="18" charset="0"/>
              </a:rPr>
            </a:br>
            <a:r>
              <a:rPr lang="en-US" altLang="en-US" sz="3200" i="1" dirty="0">
                <a:latin typeface="Times New Roman" panose="02020603050405020304" pitchFamily="18" charset="0"/>
                <a:cs typeface="Times New Roman" panose="02020603050405020304" pitchFamily="18" charset="0"/>
              </a:rPr>
              <a:t>Reporting Safety Hazards</a:t>
            </a:r>
          </a:p>
        </p:txBody>
      </p:sp>
      <p:sp>
        <p:nvSpPr>
          <p:cNvPr id="54276" name="Slide Number Placeholder 3"/>
          <p:cNvSpPr>
            <a:spLocks noGrp="1"/>
          </p:cNvSpPr>
          <p:nvPr>
            <p:ph type="sldNum" sz="quarter" idx="4294967295"/>
          </p:nvPr>
        </p:nvSpPr>
        <p:spPr bwMode="auto">
          <a:xfrm>
            <a:off x="8320088" y="6408738"/>
            <a:ext cx="36671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ea typeface="MS PGothic" panose="020B0600070205080204" pitchFamily="34" charset="-128"/>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ea typeface="MS PGothic" panose="020B0600070205080204" pitchFamily="34" charset="-128"/>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ea typeface="MS PGothic" panose="020B0600070205080204" pitchFamily="34" charset="-128"/>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ea typeface="MS PGothic" panose="020B0600070205080204" pitchFamily="34" charset="-128"/>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9pPr>
          </a:lstStyle>
          <a:p>
            <a:pPr>
              <a:spcBef>
                <a:spcPct val="0"/>
              </a:spcBef>
              <a:buClrTx/>
              <a:buSzTx/>
              <a:buFontTx/>
              <a:buNone/>
            </a:pPr>
            <a:fld id="{F9AF4D7D-A24D-40A5-B257-951A1A186F5A}" type="slidenum">
              <a:rPr lang="en-US" altLang="en-US" sz="1000" smtClean="0"/>
              <a:pPr>
                <a:spcBef>
                  <a:spcPct val="0"/>
                </a:spcBef>
                <a:buClrTx/>
                <a:buSzTx/>
                <a:buFontTx/>
                <a:buNone/>
              </a:pPr>
              <a:t>28</a:t>
            </a:fld>
            <a:endParaRPr lang="en-US" altLang="en-US" sz="1000" dirty="0"/>
          </a:p>
        </p:txBody>
      </p:sp>
      <p:pic>
        <p:nvPicPr>
          <p:cNvPr id="3" name="Picture 2"/>
          <p:cNvPicPr>
            <a:picLocks noChangeAspect="1"/>
          </p:cNvPicPr>
          <p:nvPr/>
        </p:nvPicPr>
        <p:blipFill>
          <a:blip r:embed="rId4"/>
          <a:stretch>
            <a:fillRect/>
          </a:stretch>
        </p:blipFill>
        <p:spPr>
          <a:xfrm>
            <a:off x="1572339" y="1981200"/>
            <a:ext cx="6885861" cy="4191000"/>
          </a:xfrm>
          <a:prstGeom prst="rect">
            <a:avLst/>
          </a:prstGeom>
        </p:spPr>
      </p:pic>
    </p:spTree>
    <p:custDataLst>
      <p:tags r:id="rId1"/>
    </p:custDataLst>
    <p:extLst>
      <p:ext uri="{BB962C8B-B14F-4D97-AF65-F5344CB8AC3E}">
        <p14:creationId xmlns:p14="http://schemas.microsoft.com/office/powerpoint/2010/main" val="2072340494"/>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4"/>
          <p:cNvSpPr>
            <a:spLocks noGrp="1"/>
          </p:cNvSpPr>
          <p:nvPr>
            <p:ph type="title"/>
          </p:nvPr>
        </p:nvSpPr>
        <p:spPr>
          <a:xfrm>
            <a:off x="914400" y="762000"/>
            <a:ext cx="8631321" cy="914400"/>
          </a:xfrm>
        </p:spPr>
        <p:txBody>
          <a:bodyPr/>
          <a:lstStyle/>
          <a:p>
            <a:r>
              <a:rPr lang="en-US" altLang="en-US" sz="3200" i="1" dirty="0">
                <a:latin typeface="Times New Roman" panose="02020603050405020304" pitchFamily="18" charset="0"/>
                <a:cs typeface="Times New Roman" panose="02020603050405020304" pitchFamily="18" charset="0"/>
              </a:rPr>
              <a:t>How OSHA Responds to a Complaint</a:t>
            </a:r>
          </a:p>
        </p:txBody>
      </p:sp>
      <p:sp>
        <p:nvSpPr>
          <p:cNvPr id="54276" name="Slide Number Placeholder 3"/>
          <p:cNvSpPr>
            <a:spLocks noGrp="1"/>
          </p:cNvSpPr>
          <p:nvPr>
            <p:ph type="sldNum" sz="quarter" idx="4294967295"/>
          </p:nvPr>
        </p:nvSpPr>
        <p:spPr bwMode="auto">
          <a:xfrm>
            <a:off x="8320088" y="6408738"/>
            <a:ext cx="36671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ea typeface="MS PGothic" panose="020B0600070205080204" pitchFamily="34" charset="-128"/>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ea typeface="MS PGothic" panose="020B0600070205080204" pitchFamily="34" charset="-128"/>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ea typeface="MS PGothic" panose="020B0600070205080204" pitchFamily="34" charset="-128"/>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ea typeface="MS PGothic" panose="020B0600070205080204" pitchFamily="34" charset="-128"/>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9pPr>
          </a:lstStyle>
          <a:p>
            <a:pPr>
              <a:spcBef>
                <a:spcPct val="0"/>
              </a:spcBef>
              <a:buClrTx/>
              <a:buSzTx/>
              <a:buFontTx/>
              <a:buNone/>
            </a:pPr>
            <a:fld id="{F9AF4D7D-A24D-40A5-B257-951A1A186F5A}" type="slidenum">
              <a:rPr lang="en-US" altLang="en-US" sz="1000" smtClean="0"/>
              <a:pPr>
                <a:spcBef>
                  <a:spcPct val="0"/>
                </a:spcBef>
                <a:buClrTx/>
                <a:buSzTx/>
                <a:buFontTx/>
                <a:buNone/>
              </a:pPr>
              <a:t>29</a:t>
            </a:fld>
            <a:endParaRPr lang="en-US" altLang="en-US" sz="1000" dirty="0"/>
          </a:p>
        </p:txBody>
      </p:sp>
      <p:pic>
        <p:nvPicPr>
          <p:cNvPr id="4" name="Picture 3"/>
          <p:cNvPicPr>
            <a:picLocks noChangeAspect="1"/>
          </p:cNvPicPr>
          <p:nvPr/>
        </p:nvPicPr>
        <p:blipFill>
          <a:blip r:embed="rId4"/>
          <a:stretch>
            <a:fillRect/>
          </a:stretch>
        </p:blipFill>
        <p:spPr>
          <a:xfrm>
            <a:off x="870026" y="1828800"/>
            <a:ext cx="7798529" cy="3033436"/>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95600" y="4113727"/>
            <a:ext cx="2744273" cy="2744273"/>
          </a:xfrm>
          <a:prstGeom prst="rect">
            <a:avLst/>
          </a:prstGeom>
        </p:spPr>
      </p:pic>
      <p:sp>
        <p:nvSpPr>
          <p:cNvPr id="6" name="TextBox 5"/>
          <p:cNvSpPr txBox="1"/>
          <p:nvPr/>
        </p:nvSpPr>
        <p:spPr>
          <a:xfrm>
            <a:off x="2133600" y="5420380"/>
            <a:ext cx="2701381" cy="523220"/>
          </a:xfrm>
          <a:prstGeom prst="rect">
            <a:avLst/>
          </a:prstGeom>
          <a:noFill/>
        </p:spPr>
        <p:txBody>
          <a:bodyPr wrap="none" rtlCol="0">
            <a:spAutoFit/>
          </a:bodyPr>
          <a:lstStyle/>
          <a:p>
            <a:r>
              <a:rPr lang="en-US" sz="2800" b="1" dirty="0"/>
              <a:t>Speed Rounds</a:t>
            </a:r>
          </a:p>
        </p:txBody>
      </p:sp>
      <p:sp>
        <p:nvSpPr>
          <p:cNvPr id="7" name="Rectangle 6"/>
          <p:cNvSpPr/>
          <p:nvPr/>
        </p:nvSpPr>
        <p:spPr>
          <a:xfrm>
            <a:off x="914400" y="2209800"/>
            <a:ext cx="3886200" cy="6313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4953000" y="2238777"/>
            <a:ext cx="3581400" cy="6313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952500" y="2904660"/>
            <a:ext cx="3886200" cy="2481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4864829" y="2919152"/>
            <a:ext cx="3669571" cy="262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939621" y="3239583"/>
            <a:ext cx="3860979" cy="591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4877171" y="3267995"/>
            <a:ext cx="3657229" cy="563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988915" y="4006224"/>
            <a:ext cx="2821085" cy="7567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4877171" y="3894227"/>
            <a:ext cx="3657229" cy="9680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4" descr="C:\Documents and Settings\jtaylor.OSHA\Local Settings\Temporary Internet Files\Content.IE5\FSRY5FTZ\MCj04420000000[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79542" y="923388"/>
            <a:ext cx="989013"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1360274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3" grpId="0" animBg="1"/>
      <p:bldP spid="14" grpId="0" animBg="1"/>
      <p:bldP spid="15" grpId="0" animBg="1"/>
      <p:bldP spid="16"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4"/>
          <p:cNvSpPr>
            <a:spLocks noGrp="1"/>
          </p:cNvSpPr>
          <p:nvPr>
            <p:ph type="title"/>
          </p:nvPr>
        </p:nvSpPr>
        <p:spPr>
          <a:xfrm>
            <a:off x="457200" y="688075"/>
            <a:ext cx="8229600" cy="914400"/>
          </a:xfrm>
        </p:spPr>
        <p:txBody>
          <a:bodyPr/>
          <a:lstStyle/>
          <a:p>
            <a:r>
              <a:rPr lang="en-US" altLang="en-US" i="1" dirty="0">
                <a:latin typeface="Times New Roman" panose="02020603050405020304" pitchFamily="18" charset="0"/>
                <a:cs typeface="Times New Roman" panose="02020603050405020304" pitchFamily="18" charset="0"/>
              </a:rPr>
              <a:t>Lesson Overview</a:t>
            </a:r>
          </a:p>
        </p:txBody>
      </p:sp>
      <p:sp>
        <p:nvSpPr>
          <p:cNvPr id="18435" name="Content Placeholder 2"/>
          <p:cNvSpPr>
            <a:spLocks noGrp="1"/>
          </p:cNvSpPr>
          <p:nvPr>
            <p:ph idx="1"/>
          </p:nvPr>
        </p:nvSpPr>
        <p:spPr>
          <a:xfrm>
            <a:off x="457200" y="2024406"/>
            <a:ext cx="8229600" cy="3962400"/>
          </a:xfrm>
        </p:spPr>
        <p:txBody>
          <a:bodyPr/>
          <a:lstStyle/>
          <a:p>
            <a:pPr marL="514350" indent="-514350" eaLnBrk="1" hangingPunct="1">
              <a:lnSpc>
                <a:spcPct val="90000"/>
              </a:lnSpc>
              <a:buFont typeface="Wingdings 3" panose="05040102010807070707" pitchFamily="18" charset="2"/>
              <a:buNone/>
            </a:pPr>
            <a:r>
              <a:rPr lang="en-US" altLang="en-US" sz="2800" b="0" u="sng" dirty="0"/>
              <a:t>Topics</a:t>
            </a:r>
            <a:r>
              <a:rPr lang="en-US" altLang="en-US" sz="2800" b="0" dirty="0"/>
              <a:t>: </a:t>
            </a:r>
            <a:r>
              <a:rPr lang="en-US" altLang="en-US" sz="2400" b="0" i="1" dirty="0"/>
              <a:t>cont’d</a:t>
            </a:r>
          </a:p>
          <a:p>
            <a:pPr marL="1085850" lvl="1" indent="-457200" eaLnBrk="1" hangingPunct="1">
              <a:lnSpc>
                <a:spcPct val="90000"/>
              </a:lnSpc>
              <a:buAutoNum type="arabicPeriod" startAt="5"/>
            </a:pPr>
            <a:r>
              <a:rPr lang="en-US" altLang="en-US" sz="2400" b="0" dirty="0"/>
              <a:t>Enforcing Standards</a:t>
            </a:r>
          </a:p>
          <a:p>
            <a:pPr marL="1085850" lvl="1" indent="-457200" eaLnBrk="1" hangingPunct="1">
              <a:lnSpc>
                <a:spcPct val="90000"/>
              </a:lnSpc>
              <a:buAutoNum type="arabicPeriod" startAt="5"/>
            </a:pPr>
            <a:r>
              <a:rPr lang="en-US" altLang="en-US" sz="2400" b="0" dirty="0"/>
              <a:t>Reporting Safety Hazards</a:t>
            </a:r>
          </a:p>
          <a:p>
            <a:pPr marL="1085850" lvl="1" indent="-457200" eaLnBrk="1" hangingPunct="1">
              <a:lnSpc>
                <a:spcPct val="90000"/>
              </a:lnSpc>
              <a:buAutoNum type="arabicPeriod" startAt="5"/>
            </a:pPr>
            <a:r>
              <a:rPr lang="en-US" altLang="en-US" sz="2400" b="0" dirty="0"/>
              <a:t>Whistleblower Protection</a:t>
            </a:r>
          </a:p>
          <a:p>
            <a:pPr marL="1085850" lvl="1" indent="-457200" eaLnBrk="1" hangingPunct="1">
              <a:lnSpc>
                <a:spcPct val="90000"/>
              </a:lnSpc>
              <a:buAutoNum type="arabicPeriod" startAt="5"/>
            </a:pPr>
            <a:r>
              <a:rPr lang="en-US" altLang="en-US" sz="2400" b="0" dirty="0"/>
              <a:t>Worker Resources</a:t>
            </a:r>
          </a:p>
        </p:txBody>
      </p:sp>
      <p:sp>
        <p:nvSpPr>
          <p:cNvPr id="18436" name="Slide Number Placeholder 3"/>
          <p:cNvSpPr>
            <a:spLocks noGrp="1"/>
          </p:cNvSpPr>
          <p:nvPr>
            <p:ph type="sldNum" sz="quarter" idx="4294967295"/>
          </p:nvPr>
        </p:nvSpPr>
        <p:spPr bwMode="auto">
          <a:xfrm>
            <a:off x="8320088" y="6408738"/>
            <a:ext cx="36671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ea typeface="MS PGothic" panose="020B0600070205080204" pitchFamily="34" charset="-128"/>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ea typeface="MS PGothic" panose="020B0600070205080204" pitchFamily="34" charset="-128"/>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ea typeface="MS PGothic" panose="020B0600070205080204" pitchFamily="34" charset="-128"/>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ea typeface="MS PGothic" panose="020B0600070205080204" pitchFamily="34" charset="-128"/>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9pPr>
          </a:lstStyle>
          <a:p>
            <a:pPr>
              <a:spcBef>
                <a:spcPct val="0"/>
              </a:spcBef>
              <a:buClrTx/>
              <a:buSzTx/>
              <a:buFontTx/>
              <a:buNone/>
            </a:pPr>
            <a:fld id="{A8FD613D-6EDE-490C-BB6C-AB069612BA23}" type="slidenum">
              <a:rPr lang="en-US" altLang="en-US" sz="1000" smtClean="0"/>
              <a:pPr>
                <a:spcBef>
                  <a:spcPct val="0"/>
                </a:spcBef>
                <a:buClrTx/>
                <a:buSzTx/>
                <a:buFontTx/>
                <a:buNone/>
              </a:pPr>
              <a:t>3</a:t>
            </a:fld>
            <a:endParaRPr lang="en-US" altLang="en-US" sz="1000" dirty="0"/>
          </a:p>
        </p:txBody>
      </p:sp>
      <p:sp>
        <p:nvSpPr>
          <p:cNvPr id="2" name="Rectangle 1"/>
          <p:cNvSpPr/>
          <p:nvPr/>
        </p:nvSpPr>
        <p:spPr>
          <a:xfrm>
            <a:off x="1676400" y="6019800"/>
            <a:ext cx="6248400" cy="5715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OSHA “We Can Help”</a:t>
            </a:r>
          </a:p>
        </p:txBody>
      </p:sp>
    </p:spTree>
    <p:custDataLst>
      <p:tags r:id="rId1"/>
    </p:custDataLst>
    <p:extLst>
      <p:ext uri="{BB962C8B-B14F-4D97-AF65-F5344CB8AC3E}">
        <p14:creationId xmlns:p14="http://schemas.microsoft.com/office/powerpoint/2010/main" val="2252010755"/>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4"/>
          <p:cNvSpPr>
            <a:spLocks noGrp="1"/>
          </p:cNvSpPr>
          <p:nvPr>
            <p:ph type="title"/>
          </p:nvPr>
        </p:nvSpPr>
        <p:spPr>
          <a:xfrm>
            <a:off x="762000" y="990600"/>
            <a:ext cx="8631321" cy="914400"/>
          </a:xfrm>
        </p:spPr>
        <p:txBody>
          <a:bodyPr/>
          <a:lstStyle/>
          <a:p>
            <a:r>
              <a:rPr lang="en-US" altLang="en-US" sz="3200" i="1" dirty="0">
                <a:latin typeface="Times New Roman" panose="02020603050405020304" pitchFamily="18" charset="0"/>
                <a:cs typeface="Times New Roman" panose="02020603050405020304" pitchFamily="18" charset="0"/>
              </a:rPr>
              <a:t>Topic #7</a:t>
            </a:r>
            <a:br>
              <a:rPr lang="en-US" altLang="en-US" sz="3200" i="1" dirty="0">
                <a:latin typeface="Times New Roman" panose="02020603050405020304" pitchFamily="18" charset="0"/>
                <a:cs typeface="Times New Roman" panose="02020603050405020304" pitchFamily="18" charset="0"/>
              </a:rPr>
            </a:br>
            <a:r>
              <a:rPr lang="en-US" altLang="en-US" sz="3200" i="1" dirty="0">
                <a:latin typeface="Times New Roman" panose="02020603050405020304" pitchFamily="18" charset="0"/>
                <a:cs typeface="Times New Roman" panose="02020603050405020304" pitchFamily="18" charset="0"/>
              </a:rPr>
              <a:t>What are Your Rights as a Whistleblower?</a:t>
            </a:r>
          </a:p>
        </p:txBody>
      </p:sp>
      <p:sp>
        <p:nvSpPr>
          <p:cNvPr id="54276" name="Slide Number Placeholder 3"/>
          <p:cNvSpPr>
            <a:spLocks noGrp="1"/>
          </p:cNvSpPr>
          <p:nvPr>
            <p:ph type="sldNum" sz="quarter" idx="4294967295"/>
          </p:nvPr>
        </p:nvSpPr>
        <p:spPr bwMode="auto">
          <a:xfrm>
            <a:off x="8320088" y="6408738"/>
            <a:ext cx="36671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ea typeface="MS PGothic" panose="020B0600070205080204" pitchFamily="34" charset="-128"/>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ea typeface="MS PGothic" panose="020B0600070205080204" pitchFamily="34" charset="-128"/>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ea typeface="MS PGothic" panose="020B0600070205080204" pitchFamily="34" charset="-128"/>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ea typeface="MS PGothic" panose="020B0600070205080204" pitchFamily="34" charset="-128"/>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9pPr>
          </a:lstStyle>
          <a:p>
            <a:pPr>
              <a:spcBef>
                <a:spcPct val="0"/>
              </a:spcBef>
              <a:buClrTx/>
              <a:buSzTx/>
              <a:buFontTx/>
              <a:buNone/>
            </a:pPr>
            <a:fld id="{F9AF4D7D-A24D-40A5-B257-951A1A186F5A}" type="slidenum">
              <a:rPr lang="en-US" altLang="en-US" sz="1000" smtClean="0"/>
              <a:pPr>
                <a:spcBef>
                  <a:spcPct val="0"/>
                </a:spcBef>
                <a:buClrTx/>
                <a:buSzTx/>
                <a:buFontTx/>
                <a:buNone/>
              </a:pPr>
              <a:t>30</a:t>
            </a:fld>
            <a:endParaRPr lang="en-US" altLang="en-US" sz="1000" dirty="0"/>
          </a:p>
        </p:txBody>
      </p:sp>
      <p:sp>
        <p:nvSpPr>
          <p:cNvPr id="5" name="Content Placeholder 1"/>
          <p:cNvSpPr>
            <a:spLocks noGrp="1"/>
          </p:cNvSpPr>
          <p:nvPr>
            <p:ph idx="4294967295"/>
          </p:nvPr>
        </p:nvSpPr>
        <p:spPr>
          <a:xfrm>
            <a:off x="914400" y="2111173"/>
            <a:ext cx="7405688" cy="3962400"/>
          </a:xfrm>
        </p:spPr>
        <p:txBody>
          <a:bodyPr/>
          <a:lstStyle/>
          <a:p>
            <a:pPr eaLnBrk="1" hangingPunct="1">
              <a:buFont typeface="Wingdings 3" panose="05040102010807070707" pitchFamily="18" charset="2"/>
              <a:buNone/>
            </a:pPr>
            <a:r>
              <a:rPr lang="en-US" altLang="en-US" b="0" dirty="0"/>
              <a:t>Handout #3: </a:t>
            </a:r>
          </a:p>
          <a:p>
            <a:pPr marL="0" indent="0" eaLnBrk="1" hangingPunct="1">
              <a:buClrTx/>
              <a:buNone/>
            </a:pPr>
            <a:r>
              <a:rPr lang="en-US" altLang="en-US" sz="2400" b="0" dirty="0"/>
              <a:t>If you have been punished or discriminated against for using your rights, you must file a complaint with OSHA within 30 days of the alleged reprisal for most complaints. </a:t>
            </a:r>
          </a:p>
          <a:p>
            <a:pPr marL="0" indent="0" eaLnBrk="1" hangingPunct="1">
              <a:buClrTx/>
              <a:buNone/>
            </a:pPr>
            <a:r>
              <a:rPr lang="en-US" altLang="en-US" sz="2400" b="0" dirty="0"/>
              <a:t>No form is required, but you must send a letter or call the OSHA Area Office nearest you to report the discrimination within 30 days of the alleged discrimination. </a:t>
            </a:r>
          </a:p>
        </p:txBody>
      </p:sp>
      <p:pic>
        <p:nvPicPr>
          <p:cNvPr id="6" name="Picture 4" descr="C:\Documents and Settings\jtaylor.OSHA\Local Settings\Temporary Internet Files\Content.IE5\FSRY5FTZ\MCj0442000000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7787" y="1776008"/>
            <a:ext cx="989013"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713106379"/>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4"/>
          <p:cNvSpPr>
            <a:spLocks noGrp="1"/>
          </p:cNvSpPr>
          <p:nvPr>
            <p:ph type="title"/>
          </p:nvPr>
        </p:nvSpPr>
        <p:spPr>
          <a:xfrm>
            <a:off x="762000" y="990600"/>
            <a:ext cx="8631321" cy="914400"/>
          </a:xfrm>
        </p:spPr>
        <p:txBody>
          <a:bodyPr/>
          <a:lstStyle/>
          <a:p>
            <a:r>
              <a:rPr lang="en-US" altLang="en-US" sz="3200" i="1" dirty="0">
                <a:latin typeface="Times New Roman" panose="02020603050405020304" pitchFamily="18" charset="0"/>
                <a:cs typeface="Times New Roman" panose="02020603050405020304" pitchFamily="18" charset="0"/>
              </a:rPr>
              <a:t>Topic #8</a:t>
            </a:r>
            <a:br>
              <a:rPr lang="en-US" altLang="en-US" sz="3200" i="1" dirty="0">
                <a:latin typeface="Times New Roman" panose="02020603050405020304" pitchFamily="18" charset="0"/>
                <a:cs typeface="Times New Roman" panose="02020603050405020304" pitchFamily="18" charset="0"/>
              </a:rPr>
            </a:br>
            <a:r>
              <a:rPr lang="en-US" altLang="en-US" sz="3200" i="1" dirty="0">
                <a:latin typeface="Times New Roman" panose="02020603050405020304" pitchFamily="18" charset="0"/>
                <a:cs typeface="Times New Roman" panose="02020603050405020304" pitchFamily="18" charset="0"/>
              </a:rPr>
              <a:t>Worker Resources</a:t>
            </a:r>
          </a:p>
        </p:txBody>
      </p:sp>
      <p:sp>
        <p:nvSpPr>
          <p:cNvPr id="54276" name="Slide Number Placeholder 3"/>
          <p:cNvSpPr>
            <a:spLocks noGrp="1"/>
          </p:cNvSpPr>
          <p:nvPr>
            <p:ph type="sldNum" sz="quarter" idx="4294967295"/>
          </p:nvPr>
        </p:nvSpPr>
        <p:spPr bwMode="auto">
          <a:xfrm>
            <a:off x="8320088" y="6408738"/>
            <a:ext cx="36671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ea typeface="MS PGothic" panose="020B0600070205080204" pitchFamily="34" charset="-128"/>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ea typeface="MS PGothic" panose="020B0600070205080204" pitchFamily="34" charset="-128"/>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ea typeface="MS PGothic" panose="020B0600070205080204" pitchFamily="34" charset="-128"/>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ea typeface="MS PGothic" panose="020B0600070205080204" pitchFamily="34" charset="-128"/>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9pPr>
          </a:lstStyle>
          <a:p>
            <a:pPr>
              <a:spcBef>
                <a:spcPct val="0"/>
              </a:spcBef>
              <a:buClrTx/>
              <a:buSzTx/>
              <a:buFontTx/>
              <a:buNone/>
            </a:pPr>
            <a:fld id="{F9AF4D7D-A24D-40A5-B257-951A1A186F5A}" type="slidenum">
              <a:rPr lang="en-US" altLang="en-US" sz="1000" smtClean="0"/>
              <a:pPr>
                <a:spcBef>
                  <a:spcPct val="0"/>
                </a:spcBef>
                <a:buClrTx/>
                <a:buSzTx/>
                <a:buFontTx/>
                <a:buNone/>
              </a:pPr>
              <a:t>31</a:t>
            </a:fld>
            <a:endParaRPr lang="en-US" altLang="en-US" sz="1000" dirty="0"/>
          </a:p>
        </p:txBody>
      </p:sp>
      <p:sp>
        <p:nvSpPr>
          <p:cNvPr id="5" name="Content Placeholder 1"/>
          <p:cNvSpPr>
            <a:spLocks noGrp="1"/>
          </p:cNvSpPr>
          <p:nvPr>
            <p:ph idx="4294967295"/>
          </p:nvPr>
        </p:nvSpPr>
        <p:spPr>
          <a:xfrm>
            <a:off x="914400" y="2111173"/>
            <a:ext cx="7405688" cy="3962400"/>
          </a:xfrm>
        </p:spPr>
        <p:txBody>
          <a:bodyPr/>
          <a:lstStyle/>
          <a:p>
            <a:pPr eaLnBrk="1" hangingPunct="1">
              <a:buFont typeface="Wingdings 3" panose="05040102010807070707" pitchFamily="18" charset="2"/>
              <a:buNone/>
            </a:pPr>
            <a:r>
              <a:rPr lang="en-US" altLang="en-US" b="0" dirty="0"/>
              <a:t>Handout #4: </a:t>
            </a:r>
          </a:p>
        </p:txBody>
      </p:sp>
      <p:pic>
        <p:nvPicPr>
          <p:cNvPr id="2" name="Picture 1"/>
          <p:cNvPicPr>
            <a:picLocks noChangeAspect="1"/>
          </p:cNvPicPr>
          <p:nvPr/>
        </p:nvPicPr>
        <p:blipFill>
          <a:blip r:embed="rId4"/>
          <a:stretch>
            <a:fillRect/>
          </a:stretch>
        </p:blipFill>
        <p:spPr>
          <a:xfrm>
            <a:off x="1874044" y="2704176"/>
            <a:ext cx="5486400" cy="3575570"/>
          </a:xfrm>
          <a:prstGeom prst="rect">
            <a:avLst/>
          </a:prstGeom>
        </p:spPr>
      </p:pic>
    </p:spTree>
    <p:custDataLst>
      <p:tags r:id="rId1"/>
    </p:custDataLst>
    <p:extLst>
      <p:ext uri="{BB962C8B-B14F-4D97-AF65-F5344CB8AC3E}">
        <p14:creationId xmlns:p14="http://schemas.microsoft.com/office/powerpoint/2010/main" val="141695119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Content Placeholder 1"/>
          <p:cNvSpPr>
            <a:spLocks noGrp="1"/>
          </p:cNvSpPr>
          <p:nvPr>
            <p:ph idx="4294967295"/>
          </p:nvPr>
        </p:nvSpPr>
        <p:spPr>
          <a:xfrm>
            <a:off x="914400" y="2182432"/>
            <a:ext cx="5410200" cy="3962400"/>
          </a:xfrm>
        </p:spPr>
        <p:txBody>
          <a:bodyPr/>
          <a:lstStyle/>
          <a:p>
            <a:pPr eaLnBrk="1" hangingPunct="1">
              <a:buClrTx/>
            </a:pPr>
            <a:r>
              <a:rPr lang="en-US" altLang="en-US" sz="2400" b="0" dirty="0"/>
              <a:t>Employer or supervisor, co-workers and union representatives </a:t>
            </a:r>
            <a:endParaRPr lang="en-US" altLang="en-US" sz="800" b="0" dirty="0"/>
          </a:p>
          <a:p>
            <a:pPr eaLnBrk="1" hangingPunct="1">
              <a:buClrTx/>
            </a:pPr>
            <a:r>
              <a:rPr lang="en-US" altLang="en-US" sz="2400" b="0" dirty="0"/>
              <a:t>Safety Data Sheet (SDS)</a:t>
            </a:r>
            <a:endParaRPr lang="en-US" altLang="en-US" sz="800" b="0" dirty="0"/>
          </a:p>
          <a:p>
            <a:pPr eaLnBrk="1" hangingPunct="1">
              <a:buClrTx/>
            </a:pPr>
            <a:r>
              <a:rPr lang="en-US" altLang="en-US" sz="2400" b="0" dirty="0"/>
              <a:t>Labels and warning signs</a:t>
            </a:r>
            <a:endParaRPr lang="en-US" altLang="en-US" sz="800" b="0" dirty="0"/>
          </a:p>
          <a:p>
            <a:pPr eaLnBrk="1" hangingPunct="1">
              <a:buClrTx/>
            </a:pPr>
            <a:r>
              <a:rPr lang="en-US" altLang="en-US" sz="2400" b="0" dirty="0"/>
              <a:t>Employee orientation manuals                                                                          or other training materials</a:t>
            </a:r>
            <a:endParaRPr lang="en-US" altLang="en-US" sz="800" b="0" dirty="0"/>
          </a:p>
        </p:txBody>
      </p:sp>
      <p:sp>
        <p:nvSpPr>
          <p:cNvPr id="71684" name="Slide Number Placeholder 1"/>
          <p:cNvSpPr>
            <a:spLocks noGrp="1"/>
          </p:cNvSpPr>
          <p:nvPr>
            <p:ph type="sldNum" sz="quarter" idx="4294967295"/>
          </p:nvPr>
        </p:nvSpPr>
        <p:spPr bwMode="auto">
          <a:xfrm>
            <a:off x="8320088" y="6408738"/>
            <a:ext cx="36671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ea typeface="MS PGothic" panose="020B0600070205080204" pitchFamily="34" charset="-128"/>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ea typeface="MS PGothic" panose="020B0600070205080204" pitchFamily="34" charset="-128"/>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ea typeface="MS PGothic" panose="020B0600070205080204" pitchFamily="34" charset="-128"/>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ea typeface="MS PGothic" panose="020B0600070205080204" pitchFamily="34" charset="-128"/>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9pPr>
          </a:lstStyle>
          <a:p>
            <a:pPr>
              <a:spcBef>
                <a:spcPct val="0"/>
              </a:spcBef>
              <a:buClrTx/>
              <a:buSzTx/>
              <a:buFontTx/>
              <a:buNone/>
            </a:pPr>
            <a:fld id="{B8356385-5545-4E0D-9587-5E27C901AE6E}" type="slidenum">
              <a:rPr lang="en-US" altLang="en-US" sz="1000" smtClean="0"/>
              <a:pPr>
                <a:spcBef>
                  <a:spcPct val="0"/>
                </a:spcBef>
                <a:buClrTx/>
                <a:buSzTx/>
                <a:buFontTx/>
                <a:buNone/>
              </a:pPr>
              <a:t>32</a:t>
            </a:fld>
            <a:endParaRPr lang="en-US" altLang="en-US" sz="1000" dirty="0"/>
          </a:p>
        </p:txBody>
      </p:sp>
      <p:pic>
        <p:nvPicPr>
          <p:cNvPr id="71685" name="Picture 2"/>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34000" y="2590800"/>
            <a:ext cx="2808288"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4"/>
          <p:cNvSpPr txBox="1">
            <a:spLocks/>
          </p:cNvSpPr>
          <p:nvPr/>
        </p:nvSpPr>
        <p:spPr>
          <a:xfrm>
            <a:off x="838200" y="1371600"/>
            <a:ext cx="8631321" cy="914400"/>
          </a:xfrm>
          <a:prstGeom prst="rect">
            <a:avLst/>
          </a:prstGeom>
        </p:spPr>
        <p:txBody>
          <a:bodyPr/>
          <a:lstStyle>
            <a:lvl1pPr algn="l" rtl="0" eaLnBrk="0" fontAlgn="base" hangingPunct="0">
              <a:spcBef>
                <a:spcPct val="0"/>
              </a:spcBef>
              <a:spcAft>
                <a:spcPct val="0"/>
              </a:spcAft>
              <a:defRPr sz="4000" b="1" i="0" u="none">
                <a:solidFill>
                  <a:srgbClr val="003399"/>
                </a:solidFill>
                <a:latin typeface="+mj-lt"/>
                <a:ea typeface="+mj-ea"/>
                <a:cs typeface="+mj-cs"/>
              </a:defRPr>
            </a:lvl1pPr>
            <a:lvl2pPr algn="l" rtl="0" eaLnBrk="0" fontAlgn="base" hangingPunct="0">
              <a:spcBef>
                <a:spcPct val="0"/>
              </a:spcBef>
              <a:spcAft>
                <a:spcPct val="0"/>
              </a:spcAft>
              <a:defRPr sz="4000" b="1">
                <a:solidFill>
                  <a:srgbClr val="003399"/>
                </a:solidFill>
                <a:latin typeface="Verdana" pitchFamily="34" charset="0"/>
              </a:defRPr>
            </a:lvl2pPr>
            <a:lvl3pPr algn="l" rtl="0" eaLnBrk="0" fontAlgn="base" hangingPunct="0">
              <a:spcBef>
                <a:spcPct val="0"/>
              </a:spcBef>
              <a:spcAft>
                <a:spcPct val="0"/>
              </a:spcAft>
              <a:defRPr sz="4000" b="1">
                <a:solidFill>
                  <a:srgbClr val="003399"/>
                </a:solidFill>
                <a:latin typeface="Verdana" pitchFamily="34" charset="0"/>
              </a:defRPr>
            </a:lvl3pPr>
            <a:lvl4pPr algn="l" rtl="0" eaLnBrk="0" fontAlgn="base" hangingPunct="0">
              <a:spcBef>
                <a:spcPct val="0"/>
              </a:spcBef>
              <a:spcAft>
                <a:spcPct val="0"/>
              </a:spcAft>
              <a:defRPr sz="4000" b="1">
                <a:solidFill>
                  <a:srgbClr val="003399"/>
                </a:solidFill>
                <a:latin typeface="Verdana" pitchFamily="34" charset="0"/>
              </a:defRPr>
            </a:lvl4pPr>
            <a:lvl5pPr algn="l" rtl="0" eaLnBrk="0" fontAlgn="base" hangingPunct="0">
              <a:spcBef>
                <a:spcPct val="0"/>
              </a:spcBef>
              <a:spcAft>
                <a:spcPct val="0"/>
              </a:spcAft>
              <a:defRPr sz="4000" b="1">
                <a:solidFill>
                  <a:srgbClr val="003399"/>
                </a:solidFill>
                <a:latin typeface="Verdana" pitchFamily="34" charset="0"/>
              </a:defRPr>
            </a:lvl5pPr>
            <a:lvl6pPr marL="457200" algn="l" rtl="0" fontAlgn="base">
              <a:spcBef>
                <a:spcPct val="0"/>
              </a:spcBef>
              <a:spcAft>
                <a:spcPct val="0"/>
              </a:spcAft>
              <a:defRPr sz="4000" b="1">
                <a:solidFill>
                  <a:srgbClr val="003399"/>
                </a:solidFill>
                <a:latin typeface="Verdana" pitchFamily="34" charset="0"/>
              </a:defRPr>
            </a:lvl6pPr>
            <a:lvl7pPr marL="914400" algn="l" rtl="0" fontAlgn="base">
              <a:spcBef>
                <a:spcPct val="0"/>
              </a:spcBef>
              <a:spcAft>
                <a:spcPct val="0"/>
              </a:spcAft>
              <a:defRPr sz="4000" b="1">
                <a:solidFill>
                  <a:srgbClr val="003399"/>
                </a:solidFill>
                <a:latin typeface="Verdana" pitchFamily="34" charset="0"/>
              </a:defRPr>
            </a:lvl7pPr>
            <a:lvl8pPr marL="1371600" algn="l" rtl="0" fontAlgn="base">
              <a:spcBef>
                <a:spcPct val="0"/>
              </a:spcBef>
              <a:spcAft>
                <a:spcPct val="0"/>
              </a:spcAft>
              <a:defRPr sz="4000" b="1">
                <a:solidFill>
                  <a:srgbClr val="003399"/>
                </a:solidFill>
                <a:latin typeface="Verdana" pitchFamily="34" charset="0"/>
              </a:defRPr>
            </a:lvl8pPr>
            <a:lvl9pPr marL="1828800" algn="l" rtl="0" fontAlgn="base">
              <a:spcBef>
                <a:spcPct val="0"/>
              </a:spcBef>
              <a:spcAft>
                <a:spcPct val="0"/>
              </a:spcAft>
              <a:defRPr sz="4000" b="1">
                <a:solidFill>
                  <a:srgbClr val="003399"/>
                </a:solidFill>
                <a:latin typeface="Verdana" pitchFamily="34" charset="0"/>
              </a:defRPr>
            </a:lvl9pPr>
          </a:lstStyle>
          <a:p>
            <a:r>
              <a:rPr lang="en-US" altLang="en-US" sz="3200" i="1" kern="0" dirty="0">
                <a:latin typeface="Times New Roman" panose="02020603050405020304" pitchFamily="18" charset="0"/>
                <a:cs typeface="Times New Roman" panose="02020603050405020304" pitchFamily="18" charset="0"/>
              </a:rPr>
              <a:t>What Are Resources in the Workplace?</a:t>
            </a:r>
          </a:p>
        </p:txBody>
      </p:sp>
      <p:pic>
        <p:nvPicPr>
          <p:cNvPr id="7" name="Picture 7" descr="C:\Documents and Settings\jtaylor.OSHA\Local Settings\Temporary Internet Files\Content.IE5\FSRY5FTZ\MCj04420000000[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00988" y="1017374"/>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08528730"/>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Content Placeholder 1"/>
          <p:cNvSpPr>
            <a:spLocks noGrp="1"/>
          </p:cNvSpPr>
          <p:nvPr>
            <p:ph idx="4294967295"/>
          </p:nvPr>
        </p:nvSpPr>
        <p:spPr>
          <a:xfrm>
            <a:off x="454025" y="1936750"/>
            <a:ext cx="8229600" cy="3962400"/>
          </a:xfrm>
        </p:spPr>
        <p:txBody>
          <a:bodyPr/>
          <a:lstStyle/>
          <a:p>
            <a:pPr eaLnBrk="1" hangingPunct="1">
              <a:buClrTx/>
            </a:pPr>
            <a:r>
              <a:rPr lang="en-US" altLang="en-US" sz="2400" b="0" dirty="0"/>
              <a:t>OSHA online at: </a:t>
            </a:r>
            <a:r>
              <a:rPr lang="en-US" altLang="en-US" sz="2400" b="0" dirty="0">
                <a:solidFill>
                  <a:srgbClr val="0070C0"/>
                </a:solidFill>
                <a:hlinkClick r:id="rId4"/>
              </a:rPr>
              <a:t>http://www.osha.gov</a:t>
            </a:r>
            <a:endParaRPr lang="en-US" altLang="en-US" sz="2400" b="0" dirty="0">
              <a:solidFill>
                <a:srgbClr val="0070C0"/>
              </a:solidFill>
            </a:endParaRPr>
          </a:p>
          <a:p>
            <a:pPr eaLnBrk="1" hangingPunct="1">
              <a:buClrTx/>
            </a:pPr>
            <a:r>
              <a:rPr lang="en-US" altLang="en-US" sz="2400" b="0" dirty="0">
                <a:solidFill>
                  <a:srgbClr val="0070C0"/>
                </a:solidFill>
              </a:rPr>
              <a:t> </a:t>
            </a:r>
            <a:r>
              <a:rPr lang="en-US" altLang="en-US" sz="2400" b="0" dirty="0"/>
              <a:t>Compliance Assistance Specialists in the area offices </a:t>
            </a:r>
          </a:p>
          <a:p>
            <a:pPr eaLnBrk="1" hangingPunct="1">
              <a:buClrTx/>
            </a:pPr>
            <a:r>
              <a:rPr lang="en-US" altLang="en-US" sz="2400" b="0" dirty="0"/>
              <a:t>National Institute for Occupational Safety and Health (NIOSH) – OSHA’s sister agency</a:t>
            </a:r>
          </a:p>
          <a:p>
            <a:pPr lvl="1" eaLnBrk="1" hangingPunct="1">
              <a:buClrTx/>
            </a:pPr>
            <a:r>
              <a:rPr lang="en-US" altLang="en-US" sz="2000" b="0" dirty="0"/>
              <a:t>Health hazard Evaluations (HHEs)</a:t>
            </a:r>
          </a:p>
          <a:p>
            <a:pPr eaLnBrk="1" hangingPunct="1">
              <a:buClrTx/>
            </a:pPr>
            <a:r>
              <a:rPr lang="en-US" altLang="en-US" sz="2400" b="0" dirty="0"/>
              <a:t>OSHA Training Institute Education Centers</a:t>
            </a:r>
          </a:p>
          <a:p>
            <a:pPr eaLnBrk="1" hangingPunct="1">
              <a:buClrTx/>
            </a:pPr>
            <a:r>
              <a:rPr lang="en-US" altLang="en-US" sz="2400" b="0" dirty="0"/>
              <a:t>Health Care Providers</a:t>
            </a:r>
          </a:p>
        </p:txBody>
      </p:sp>
      <p:sp>
        <p:nvSpPr>
          <p:cNvPr id="73732" name="Slide Number Placeholder 1"/>
          <p:cNvSpPr>
            <a:spLocks noGrp="1"/>
          </p:cNvSpPr>
          <p:nvPr>
            <p:ph type="sldNum" sz="quarter" idx="4294967295"/>
          </p:nvPr>
        </p:nvSpPr>
        <p:spPr bwMode="auto">
          <a:xfrm>
            <a:off x="8320088" y="6408738"/>
            <a:ext cx="36671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ea typeface="MS PGothic" panose="020B0600070205080204" pitchFamily="34" charset="-128"/>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ea typeface="MS PGothic" panose="020B0600070205080204" pitchFamily="34" charset="-128"/>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ea typeface="MS PGothic" panose="020B0600070205080204" pitchFamily="34" charset="-128"/>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ea typeface="MS PGothic" panose="020B0600070205080204" pitchFamily="34" charset="-128"/>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9pPr>
          </a:lstStyle>
          <a:p>
            <a:pPr>
              <a:spcBef>
                <a:spcPct val="0"/>
              </a:spcBef>
              <a:buClrTx/>
              <a:buSzTx/>
              <a:buFontTx/>
              <a:buNone/>
            </a:pPr>
            <a:fld id="{52523C14-4A81-4D3B-85B7-5A4FE1ADCF6B}" type="slidenum">
              <a:rPr lang="en-US" altLang="en-US" sz="1000" smtClean="0"/>
              <a:pPr>
                <a:spcBef>
                  <a:spcPct val="0"/>
                </a:spcBef>
                <a:buClrTx/>
                <a:buSzTx/>
                <a:buFontTx/>
                <a:buNone/>
              </a:pPr>
              <a:t>33</a:t>
            </a:fld>
            <a:endParaRPr lang="en-US" altLang="en-US" sz="1000" dirty="0"/>
          </a:p>
        </p:txBody>
      </p:sp>
      <p:sp>
        <p:nvSpPr>
          <p:cNvPr id="7" name="Title 4"/>
          <p:cNvSpPr txBox="1">
            <a:spLocks/>
          </p:cNvSpPr>
          <p:nvPr/>
        </p:nvSpPr>
        <p:spPr>
          <a:xfrm>
            <a:off x="454025" y="1247707"/>
            <a:ext cx="8631321" cy="914400"/>
          </a:xfrm>
          <a:prstGeom prst="rect">
            <a:avLst/>
          </a:prstGeom>
        </p:spPr>
        <p:txBody>
          <a:bodyPr/>
          <a:lstStyle>
            <a:lvl1pPr algn="l" rtl="0" eaLnBrk="0" fontAlgn="base" hangingPunct="0">
              <a:spcBef>
                <a:spcPct val="0"/>
              </a:spcBef>
              <a:spcAft>
                <a:spcPct val="0"/>
              </a:spcAft>
              <a:defRPr sz="4000" b="1" i="0" u="none">
                <a:solidFill>
                  <a:srgbClr val="003399"/>
                </a:solidFill>
                <a:latin typeface="+mj-lt"/>
                <a:ea typeface="+mj-ea"/>
                <a:cs typeface="+mj-cs"/>
              </a:defRPr>
            </a:lvl1pPr>
            <a:lvl2pPr algn="l" rtl="0" eaLnBrk="0" fontAlgn="base" hangingPunct="0">
              <a:spcBef>
                <a:spcPct val="0"/>
              </a:spcBef>
              <a:spcAft>
                <a:spcPct val="0"/>
              </a:spcAft>
              <a:defRPr sz="4000" b="1">
                <a:solidFill>
                  <a:srgbClr val="003399"/>
                </a:solidFill>
                <a:latin typeface="Verdana" pitchFamily="34" charset="0"/>
              </a:defRPr>
            </a:lvl2pPr>
            <a:lvl3pPr algn="l" rtl="0" eaLnBrk="0" fontAlgn="base" hangingPunct="0">
              <a:spcBef>
                <a:spcPct val="0"/>
              </a:spcBef>
              <a:spcAft>
                <a:spcPct val="0"/>
              </a:spcAft>
              <a:defRPr sz="4000" b="1">
                <a:solidFill>
                  <a:srgbClr val="003399"/>
                </a:solidFill>
                <a:latin typeface="Verdana" pitchFamily="34" charset="0"/>
              </a:defRPr>
            </a:lvl3pPr>
            <a:lvl4pPr algn="l" rtl="0" eaLnBrk="0" fontAlgn="base" hangingPunct="0">
              <a:spcBef>
                <a:spcPct val="0"/>
              </a:spcBef>
              <a:spcAft>
                <a:spcPct val="0"/>
              </a:spcAft>
              <a:defRPr sz="4000" b="1">
                <a:solidFill>
                  <a:srgbClr val="003399"/>
                </a:solidFill>
                <a:latin typeface="Verdana" pitchFamily="34" charset="0"/>
              </a:defRPr>
            </a:lvl4pPr>
            <a:lvl5pPr algn="l" rtl="0" eaLnBrk="0" fontAlgn="base" hangingPunct="0">
              <a:spcBef>
                <a:spcPct val="0"/>
              </a:spcBef>
              <a:spcAft>
                <a:spcPct val="0"/>
              </a:spcAft>
              <a:defRPr sz="4000" b="1">
                <a:solidFill>
                  <a:srgbClr val="003399"/>
                </a:solidFill>
                <a:latin typeface="Verdana" pitchFamily="34" charset="0"/>
              </a:defRPr>
            </a:lvl5pPr>
            <a:lvl6pPr marL="457200" algn="l" rtl="0" fontAlgn="base">
              <a:spcBef>
                <a:spcPct val="0"/>
              </a:spcBef>
              <a:spcAft>
                <a:spcPct val="0"/>
              </a:spcAft>
              <a:defRPr sz="4000" b="1">
                <a:solidFill>
                  <a:srgbClr val="003399"/>
                </a:solidFill>
                <a:latin typeface="Verdana" pitchFamily="34" charset="0"/>
              </a:defRPr>
            </a:lvl6pPr>
            <a:lvl7pPr marL="914400" algn="l" rtl="0" fontAlgn="base">
              <a:spcBef>
                <a:spcPct val="0"/>
              </a:spcBef>
              <a:spcAft>
                <a:spcPct val="0"/>
              </a:spcAft>
              <a:defRPr sz="4000" b="1">
                <a:solidFill>
                  <a:srgbClr val="003399"/>
                </a:solidFill>
                <a:latin typeface="Verdana" pitchFamily="34" charset="0"/>
              </a:defRPr>
            </a:lvl7pPr>
            <a:lvl8pPr marL="1371600" algn="l" rtl="0" fontAlgn="base">
              <a:spcBef>
                <a:spcPct val="0"/>
              </a:spcBef>
              <a:spcAft>
                <a:spcPct val="0"/>
              </a:spcAft>
              <a:defRPr sz="4000" b="1">
                <a:solidFill>
                  <a:srgbClr val="003399"/>
                </a:solidFill>
                <a:latin typeface="Verdana" pitchFamily="34" charset="0"/>
              </a:defRPr>
            </a:lvl8pPr>
            <a:lvl9pPr marL="1828800" algn="l" rtl="0" fontAlgn="base">
              <a:spcBef>
                <a:spcPct val="0"/>
              </a:spcBef>
              <a:spcAft>
                <a:spcPct val="0"/>
              </a:spcAft>
              <a:defRPr sz="4000" b="1">
                <a:solidFill>
                  <a:srgbClr val="003399"/>
                </a:solidFill>
                <a:latin typeface="Verdana" pitchFamily="34" charset="0"/>
              </a:defRPr>
            </a:lvl9pPr>
          </a:lstStyle>
          <a:p>
            <a:r>
              <a:rPr lang="en-US" altLang="en-US" sz="3200" i="1" kern="0" dirty="0">
                <a:latin typeface="Times New Roman" panose="02020603050405020304" pitchFamily="18" charset="0"/>
                <a:cs typeface="Times New Roman" panose="02020603050405020304" pitchFamily="18" charset="0"/>
              </a:rPr>
              <a:t>What Are Resources Outside the Workplace?</a:t>
            </a:r>
          </a:p>
        </p:txBody>
      </p:sp>
      <p:pic>
        <p:nvPicPr>
          <p:cNvPr id="8" name="Picture 7" descr="C:\Documents and Settings\jtaylor.OSHA\Local Settings\Temporary Internet Files\Content.IE5\FSRY5FTZ\MCj04420000000[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32882" y="1704907"/>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188519135"/>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sz="3200" i="1" dirty="0">
                <a:latin typeface="Times New Roman" panose="02020603050405020304" pitchFamily="18" charset="0"/>
                <a:cs typeface="Times New Roman" panose="02020603050405020304" pitchFamily="18" charset="0"/>
              </a:rPr>
              <a:t>Questions &amp; Answers</a:t>
            </a:r>
          </a:p>
        </p:txBody>
      </p:sp>
      <p:pic>
        <p:nvPicPr>
          <p:cNvPr id="22531" name="Picture 3" descr="MCj0295721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0017" y="2133600"/>
            <a:ext cx="6443965" cy="39814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1"/>
          <p:cNvSpPr>
            <a:spLocks noGrp="1"/>
          </p:cNvSpPr>
          <p:nvPr>
            <p:ph sz="half" idx="1"/>
          </p:nvPr>
        </p:nvSpPr>
        <p:spPr>
          <a:xfrm>
            <a:off x="457200" y="2076664"/>
            <a:ext cx="6926240" cy="3090862"/>
          </a:xfrm>
        </p:spPr>
        <p:txBody>
          <a:bodyPr/>
          <a:lstStyle/>
          <a:p>
            <a:pPr eaLnBrk="1" hangingPunct="1">
              <a:buClrTx/>
            </a:pPr>
            <a:r>
              <a:rPr lang="en-US" altLang="en-US" sz="2400" b="0" dirty="0"/>
              <a:t>Until 1970, there were no national laws for safety and health hazards.</a:t>
            </a:r>
          </a:p>
          <a:p>
            <a:pPr eaLnBrk="1" hangingPunct="1">
              <a:buClrTx/>
            </a:pPr>
            <a:r>
              <a:rPr lang="en-US" altLang="en-US" sz="2400" b="0" dirty="0"/>
              <a:t>The U.S. Congress created OSHA under the Occupational Safety and Health Act of 1970                 (the OSH Act). </a:t>
            </a:r>
          </a:p>
          <a:p>
            <a:pPr eaLnBrk="1" hangingPunct="1">
              <a:buClrTx/>
            </a:pPr>
            <a:r>
              <a:rPr lang="en-US" altLang="en-US" sz="2400" b="0" dirty="0"/>
              <a:t>Congress passed the law                                                                                      and established OSHA. </a:t>
            </a:r>
          </a:p>
        </p:txBody>
      </p:sp>
      <p:sp>
        <p:nvSpPr>
          <p:cNvPr id="22531" name="Slide Number Placeholder 3"/>
          <p:cNvSpPr>
            <a:spLocks noGrp="1"/>
          </p:cNvSpPr>
          <p:nvPr>
            <p:ph type="sldNum" sz="quarter" idx="4294967295"/>
          </p:nvPr>
        </p:nvSpPr>
        <p:spPr bwMode="auto">
          <a:xfrm>
            <a:off x="8320088" y="6408738"/>
            <a:ext cx="36671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ea typeface="MS PGothic" panose="020B0600070205080204" pitchFamily="34" charset="-128"/>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ea typeface="MS PGothic" panose="020B0600070205080204" pitchFamily="34" charset="-128"/>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ea typeface="MS PGothic" panose="020B0600070205080204" pitchFamily="34" charset="-128"/>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ea typeface="MS PGothic" panose="020B0600070205080204" pitchFamily="34" charset="-128"/>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9pPr>
          </a:lstStyle>
          <a:p>
            <a:pPr>
              <a:spcBef>
                <a:spcPct val="0"/>
              </a:spcBef>
              <a:buClrTx/>
              <a:buSzTx/>
              <a:buFontTx/>
              <a:buNone/>
            </a:pPr>
            <a:fld id="{9540BE2B-20BD-4D29-A494-966C7400B8E7}" type="slidenum">
              <a:rPr lang="en-US" altLang="en-US" sz="1000" smtClean="0"/>
              <a:pPr>
                <a:spcBef>
                  <a:spcPct val="0"/>
                </a:spcBef>
                <a:buClrTx/>
                <a:buSzTx/>
                <a:buFontTx/>
                <a:buNone/>
              </a:pPr>
              <a:t>4</a:t>
            </a:fld>
            <a:endParaRPr lang="en-US" altLang="en-US" sz="1000" dirty="0"/>
          </a:p>
        </p:txBody>
      </p:sp>
      <p:pic>
        <p:nvPicPr>
          <p:cNvPr id="5" name="Content Placeholder 5" descr="Act_1970_new.jpg"/>
          <p:cNvPicPr>
            <a:picLocks noChangeAspect="1"/>
          </p:cNvPicPr>
          <p:nvPr/>
        </p:nvPicPr>
        <p:blipFill>
          <a:blip r:embed="rId4"/>
          <a:stretch>
            <a:fillRect/>
          </a:stretch>
        </p:blipFill>
        <p:spPr>
          <a:xfrm>
            <a:off x="4267200" y="3746026"/>
            <a:ext cx="3657600" cy="2838450"/>
          </a:xfrm>
          <a:prstGeom prst="rect">
            <a:avLst/>
          </a:prstGeom>
          <a:ln>
            <a:solidFill>
              <a:schemeClr val="tx1">
                <a:lumMod val="50000"/>
                <a:lumOff val="50000"/>
              </a:schemeClr>
            </a:solidFill>
          </a:ln>
        </p:spPr>
      </p:pic>
      <p:sp>
        <p:nvSpPr>
          <p:cNvPr id="22534" name="Title 7"/>
          <p:cNvSpPr>
            <a:spLocks noGrp="1"/>
          </p:cNvSpPr>
          <p:nvPr>
            <p:ph type="title"/>
          </p:nvPr>
        </p:nvSpPr>
        <p:spPr/>
        <p:txBody>
          <a:bodyPr/>
          <a:lstStyle/>
          <a:p>
            <a:r>
              <a:rPr lang="en-US" altLang="en-US" sz="3200" i="1" dirty="0">
                <a:latin typeface="Times New Roman" panose="02020603050405020304" pitchFamily="18" charset="0"/>
                <a:cs typeface="Times New Roman" panose="02020603050405020304" pitchFamily="18" charset="0"/>
              </a:rPr>
              <a:t>Topic 1</a:t>
            </a:r>
            <a:br>
              <a:rPr lang="en-US" altLang="en-US" sz="3200" i="1" dirty="0">
                <a:latin typeface="Times New Roman" panose="02020603050405020304" pitchFamily="18" charset="0"/>
                <a:cs typeface="Times New Roman" panose="02020603050405020304" pitchFamily="18" charset="0"/>
              </a:rPr>
            </a:br>
            <a:r>
              <a:rPr lang="en-US" altLang="en-US" sz="3200" i="1" dirty="0">
                <a:latin typeface="Times New Roman" panose="02020603050405020304" pitchFamily="18" charset="0"/>
                <a:cs typeface="Times New Roman" panose="02020603050405020304" pitchFamily="18" charset="0"/>
              </a:rPr>
              <a:t>History of OSHA</a:t>
            </a:r>
          </a:p>
        </p:txBody>
      </p:sp>
    </p:spTree>
    <p:custDataLst>
      <p:tags r:id="rId1"/>
    </p:custDataLst>
    <p:extLst>
      <p:ext uri="{BB962C8B-B14F-4D97-AF65-F5344CB8AC3E}">
        <p14:creationId xmlns:p14="http://schemas.microsoft.com/office/powerpoint/2010/main" val="265491394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6"/>
          <p:cNvSpPr>
            <a:spLocks noGrp="1"/>
          </p:cNvSpPr>
          <p:nvPr>
            <p:ph type="title" idx="4294967295"/>
          </p:nvPr>
        </p:nvSpPr>
        <p:spPr/>
        <p:txBody>
          <a:bodyPr/>
          <a:lstStyle/>
          <a:p>
            <a:pPr eaLnBrk="1" hangingPunct="1"/>
            <a:r>
              <a:rPr lang="en-US" altLang="en-US" sz="3200" i="1" dirty="0">
                <a:latin typeface="Times New Roman" panose="02020603050405020304" pitchFamily="18" charset="0"/>
                <a:cs typeface="Times New Roman" panose="02020603050405020304" pitchFamily="18" charset="0"/>
              </a:rPr>
              <a:t>Worker Rights</a:t>
            </a:r>
          </a:p>
        </p:txBody>
      </p:sp>
      <p:sp>
        <p:nvSpPr>
          <p:cNvPr id="29699" name="Content Placeholder 1"/>
          <p:cNvSpPr>
            <a:spLocks noGrp="1"/>
          </p:cNvSpPr>
          <p:nvPr>
            <p:ph idx="4294967295"/>
          </p:nvPr>
        </p:nvSpPr>
        <p:spPr>
          <a:xfrm>
            <a:off x="457200" y="1949450"/>
            <a:ext cx="8229600" cy="3962400"/>
          </a:xfrm>
        </p:spPr>
        <p:txBody>
          <a:bodyPr/>
          <a:lstStyle/>
          <a:p>
            <a:pPr algn="ctr" eaLnBrk="1" hangingPunct="1">
              <a:buFont typeface="Wingdings 3" panose="05040102010807070707" pitchFamily="18" charset="2"/>
              <a:buNone/>
            </a:pPr>
            <a:r>
              <a:rPr lang="en-US" altLang="en-US" b="0" dirty="0"/>
              <a:t>Handout #1: </a:t>
            </a:r>
          </a:p>
          <a:p>
            <a:pPr algn="ctr" eaLnBrk="1" hangingPunct="1">
              <a:buFont typeface="Wingdings 3" panose="05040102010807070707" pitchFamily="18" charset="2"/>
              <a:buNone/>
            </a:pPr>
            <a:r>
              <a:rPr lang="en-US" altLang="en-US" b="0" dirty="0"/>
              <a:t>OSHA Poster</a:t>
            </a:r>
          </a:p>
          <a:p>
            <a:pPr eaLnBrk="1" hangingPunct="1">
              <a:buClrTx/>
            </a:pPr>
            <a:r>
              <a:rPr lang="en-US" altLang="en-US" b="0" dirty="0"/>
              <a:t>Have you seen this poster                                           at your place of work?</a:t>
            </a:r>
          </a:p>
          <a:p>
            <a:pPr eaLnBrk="1" hangingPunct="1">
              <a:buClrTx/>
            </a:pPr>
            <a:endParaRPr lang="en-US" altLang="en-US" sz="1200" b="0" dirty="0"/>
          </a:p>
          <a:p>
            <a:pPr eaLnBrk="1" hangingPunct="1">
              <a:buClrTx/>
            </a:pPr>
            <a:r>
              <a:rPr lang="en-US" altLang="en-US" b="0" dirty="0"/>
              <a:t>Why was OSHA created?</a:t>
            </a:r>
          </a:p>
        </p:txBody>
      </p:sp>
      <p:pic>
        <p:nvPicPr>
          <p:cNvPr id="29701" name="Picture 7" descr="C:\Documents and Settings\jtaylor.OSHA\Local Settings\Temporary Internet Files\Content.IE5\FSRY5FTZ\MCj0442000000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0988" y="1017374"/>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Slide Number Placeholder 1"/>
          <p:cNvSpPr>
            <a:spLocks noGrp="1"/>
          </p:cNvSpPr>
          <p:nvPr>
            <p:ph type="sldNum" sz="quarter" idx="4294967295"/>
          </p:nvPr>
        </p:nvSpPr>
        <p:spPr bwMode="auto">
          <a:xfrm>
            <a:off x="8320088" y="6408738"/>
            <a:ext cx="36671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ea typeface="MS PGothic" panose="020B0600070205080204" pitchFamily="34" charset="-128"/>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ea typeface="MS PGothic" panose="020B0600070205080204" pitchFamily="34" charset="-128"/>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ea typeface="MS PGothic" panose="020B0600070205080204" pitchFamily="34" charset="-128"/>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ea typeface="MS PGothic" panose="020B0600070205080204" pitchFamily="34" charset="-128"/>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9pPr>
          </a:lstStyle>
          <a:p>
            <a:pPr>
              <a:spcBef>
                <a:spcPct val="0"/>
              </a:spcBef>
              <a:buClrTx/>
              <a:buSzTx/>
              <a:buFontTx/>
              <a:buNone/>
            </a:pPr>
            <a:fld id="{79A48B06-E5F2-411C-8886-D925E4CD403C}" type="slidenum">
              <a:rPr lang="en-US" altLang="en-US" sz="1000" smtClean="0"/>
              <a:pPr>
                <a:spcBef>
                  <a:spcPct val="0"/>
                </a:spcBef>
                <a:buClrTx/>
                <a:buSzTx/>
                <a:buFontTx/>
                <a:buNone/>
              </a:pPr>
              <a:t>5</a:t>
            </a:fld>
            <a:endParaRPr lang="en-US" altLang="en-US" sz="1000"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15468" y="2055742"/>
            <a:ext cx="2923720" cy="4070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64611334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4"/>
          <p:cNvSpPr>
            <a:spLocks noGrp="1"/>
          </p:cNvSpPr>
          <p:nvPr>
            <p:ph type="title"/>
          </p:nvPr>
        </p:nvSpPr>
        <p:spPr/>
        <p:txBody>
          <a:bodyPr/>
          <a:lstStyle/>
          <a:p>
            <a:r>
              <a:rPr lang="en-US" altLang="en-US" sz="3200" i="1" dirty="0">
                <a:latin typeface="Times New Roman" panose="02020603050405020304" pitchFamily="18" charset="0"/>
                <a:cs typeface="Times New Roman" panose="02020603050405020304" pitchFamily="18" charset="0"/>
              </a:rPr>
              <a:t>OSHA’s Mission</a:t>
            </a:r>
          </a:p>
        </p:txBody>
      </p:sp>
      <p:sp>
        <p:nvSpPr>
          <p:cNvPr id="25603" name="Content Placeholder 1"/>
          <p:cNvSpPr>
            <a:spLocks noGrp="1"/>
          </p:cNvSpPr>
          <p:nvPr>
            <p:ph idx="1"/>
          </p:nvPr>
        </p:nvSpPr>
        <p:spPr>
          <a:xfrm>
            <a:off x="457200" y="2057400"/>
            <a:ext cx="8382000" cy="3581400"/>
          </a:xfrm>
        </p:spPr>
        <p:txBody>
          <a:bodyPr/>
          <a:lstStyle/>
          <a:p>
            <a:pPr eaLnBrk="1" hangingPunct="1">
              <a:buClrTx/>
            </a:pPr>
            <a:r>
              <a:rPr lang="en-US" altLang="en-US" sz="2800" b="0" dirty="0"/>
              <a:t>The mission of OSHA is to save lives, prevent injuries and protect the health of America’s workers.</a:t>
            </a:r>
          </a:p>
          <a:p>
            <a:pPr eaLnBrk="1" hangingPunct="1">
              <a:buClrTx/>
            </a:pPr>
            <a:endParaRPr lang="en-US" altLang="en-US" sz="2800" b="0" dirty="0"/>
          </a:p>
          <a:p>
            <a:pPr eaLnBrk="1" hangingPunct="1">
              <a:buClrTx/>
            </a:pPr>
            <a:r>
              <a:rPr lang="en-US" altLang="en-US" sz="2800" b="0" dirty="0"/>
              <a:t>The OSH Act stated that workers have the right           to a safe workplace and that it is the employer’s responsibility to provide safe and healthy workplaces.</a:t>
            </a:r>
          </a:p>
          <a:p>
            <a:pPr eaLnBrk="1" hangingPunct="1">
              <a:buClrTx/>
            </a:pPr>
            <a:endParaRPr lang="en-US" altLang="en-US" sz="2800" b="0" dirty="0"/>
          </a:p>
          <a:p>
            <a:pPr marL="0" indent="0" eaLnBrk="1" hangingPunct="1">
              <a:buClrTx/>
              <a:buNone/>
            </a:pPr>
            <a:r>
              <a:rPr lang="en-US" altLang="en-US" sz="2800" b="0" dirty="0"/>
              <a:t>                  </a:t>
            </a:r>
          </a:p>
        </p:txBody>
      </p:sp>
      <p:sp>
        <p:nvSpPr>
          <p:cNvPr id="25604" name="Slide Number Placeholder 3"/>
          <p:cNvSpPr>
            <a:spLocks noGrp="1"/>
          </p:cNvSpPr>
          <p:nvPr>
            <p:ph type="sldNum" sz="quarter" idx="4294967295"/>
          </p:nvPr>
        </p:nvSpPr>
        <p:spPr bwMode="auto">
          <a:xfrm>
            <a:off x="8320088" y="6408738"/>
            <a:ext cx="36671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ea typeface="MS PGothic" panose="020B0600070205080204" pitchFamily="34" charset="-128"/>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ea typeface="MS PGothic" panose="020B0600070205080204" pitchFamily="34" charset="-128"/>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ea typeface="MS PGothic" panose="020B0600070205080204" pitchFamily="34" charset="-128"/>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ea typeface="MS PGothic" panose="020B0600070205080204" pitchFamily="34" charset="-128"/>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9pPr>
          </a:lstStyle>
          <a:p>
            <a:pPr>
              <a:spcBef>
                <a:spcPct val="0"/>
              </a:spcBef>
              <a:buClrTx/>
              <a:buSzTx/>
              <a:buFontTx/>
              <a:buNone/>
            </a:pPr>
            <a:fld id="{FE8F5587-646E-411C-BE3C-66B6FE6B948D}" type="slidenum">
              <a:rPr lang="en-US" altLang="en-US" sz="1000" smtClean="0"/>
              <a:pPr>
                <a:spcBef>
                  <a:spcPct val="0"/>
                </a:spcBef>
                <a:buClrTx/>
                <a:buSzTx/>
                <a:buFontTx/>
                <a:buNone/>
              </a:pPr>
              <a:t>6</a:t>
            </a:fld>
            <a:endParaRPr lang="en-US" altLang="en-US" sz="1000" dirty="0"/>
          </a:p>
        </p:txBody>
      </p:sp>
    </p:spTree>
    <p:custDataLst>
      <p:tags r:id="rId1"/>
    </p:custDataLst>
    <p:extLst>
      <p:ext uri="{BB962C8B-B14F-4D97-AF65-F5344CB8AC3E}">
        <p14:creationId xmlns:p14="http://schemas.microsoft.com/office/powerpoint/2010/main" val="106841802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4"/>
          <p:cNvSpPr>
            <a:spLocks noGrp="1"/>
          </p:cNvSpPr>
          <p:nvPr>
            <p:ph type="title"/>
          </p:nvPr>
        </p:nvSpPr>
        <p:spPr/>
        <p:txBody>
          <a:bodyPr/>
          <a:lstStyle/>
          <a:p>
            <a:r>
              <a:rPr lang="en-US" altLang="en-US" sz="3200" i="1" dirty="0">
                <a:latin typeface="Times New Roman" panose="02020603050405020304" pitchFamily="18" charset="0"/>
                <a:cs typeface="Times New Roman" panose="02020603050405020304" pitchFamily="18" charset="0"/>
              </a:rPr>
              <a:t>OSHA’s Mission </a:t>
            </a:r>
            <a:r>
              <a:rPr lang="en-US" altLang="en-US" sz="2800" b="0" i="1" dirty="0">
                <a:latin typeface="Times New Roman" panose="02020603050405020304" pitchFamily="18" charset="0"/>
                <a:cs typeface="Times New Roman" panose="02020603050405020304" pitchFamily="18" charset="0"/>
              </a:rPr>
              <a:t>cont’d</a:t>
            </a:r>
          </a:p>
        </p:txBody>
      </p:sp>
      <p:sp>
        <p:nvSpPr>
          <p:cNvPr id="25603" name="Content Placeholder 1"/>
          <p:cNvSpPr>
            <a:spLocks noGrp="1"/>
          </p:cNvSpPr>
          <p:nvPr>
            <p:ph idx="1"/>
          </p:nvPr>
        </p:nvSpPr>
        <p:spPr>
          <a:xfrm>
            <a:off x="457200" y="2133600"/>
            <a:ext cx="8229600" cy="3581400"/>
          </a:xfrm>
        </p:spPr>
        <p:txBody>
          <a:bodyPr/>
          <a:lstStyle/>
          <a:p>
            <a:pPr eaLnBrk="1" hangingPunct="1">
              <a:buClrTx/>
            </a:pPr>
            <a:r>
              <a:rPr lang="en-US" altLang="en-US" sz="2800" b="0" dirty="0"/>
              <a:t>OSH Act was passed to prevent workers from being killed or seriously harmed at work.</a:t>
            </a:r>
          </a:p>
          <a:p>
            <a:pPr eaLnBrk="1" hangingPunct="1">
              <a:buClrTx/>
            </a:pPr>
            <a:endParaRPr lang="en-US" altLang="en-US" sz="2800" b="0" dirty="0"/>
          </a:p>
          <a:p>
            <a:pPr eaLnBrk="1" hangingPunct="1">
              <a:buClrTx/>
            </a:pPr>
            <a:r>
              <a:rPr lang="en-US" altLang="en-US" sz="2800" b="0" dirty="0"/>
              <a:t>The law requires that employers provide their employees with working conditions that are free of known dangers.</a:t>
            </a:r>
          </a:p>
        </p:txBody>
      </p:sp>
      <p:sp>
        <p:nvSpPr>
          <p:cNvPr id="25604" name="Slide Number Placeholder 3"/>
          <p:cNvSpPr>
            <a:spLocks noGrp="1"/>
          </p:cNvSpPr>
          <p:nvPr>
            <p:ph type="sldNum" sz="quarter" idx="4294967295"/>
          </p:nvPr>
        </p:nvSpPr>
        <p:spPr bwMode="auto">
          <a:xfrm>
            <a:off x="8320088" y="6408738"/>
            <a:ext cx="36671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ea typeface="MS PGothic" panose="020B0600070205080204" pitchFamily="34" charset="-128"/>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ea typeface="MS PGothic" panose="020B0600070205080204" pitchFamily="34" charset="-128"/>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ea typeface="MS PGothic" panose="020B0600070205080204" pitchFamily="34" charset="-128"/>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ea typeface="MS PGothic" panose="020B0600070205080204" pitchFamily="34" charset="-128"/>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9pPr>
          </a:lstStyle>
          <a:p>
            <a:pPr>
              <a:spcBef>
                <a:spcPct val="0"/>
              </a:spcBef>
              <a:buClrTx/>
              <a:buSzTx/>
              <a:buFontTx/>
              <a:buNone/>
            </a:pPr>
            <a:fld id="{FE8F5587-646E-411C-BE3C-66B6FE6B948D}" type="slidenum">
              <a:rPr lang="en-US" altLang="en-US" sz="1000" smtClean="0"/>
              <a:pPr>
                <a:spcBef>
                  <a:spcPct val="0"/>
                </a:spcBef>
                <a:buClrTx/>
                <a:buSzTx/>
                <a:buFontTx/>
                <a:buNone/>
              </a:pPr>
              <a:t>7</a:t>
            </a:fld>
            <a:endParaRPr lang="en-US" altLang="en-US" sz="1000" dirty="0"/>
          </a:p>
        </p:txBody>
      </p:sp>
    </p:spTree>
    <p:custDataLst>
      <p:tags r:id="rId1"/>
    </p:custDataLst>
    <p:extLst>
      <p:ext uri="{BB962C8B-B14F-4D97-AF65-F5344CB8AC3E}">
        <p14:creationId xmlns:p14="http://schemas.microsoft.com/office/powerpoint/2010/main" val="8743916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4"/>
          <p:cNvSpPr>
            <a:spLocks noGrp="1"/>
          </p:cNvSpPr>
          <p:nvPr>
            <p:ph type="title"/>
          </p:nvPr>
        </p:nvSpPr>
        <p:spPr/>
        <p:txBody>
          <a:bodyPr/>
          <a:lstStyle/>
          <a:p>
            <a:r>
              <a:rPr lang="en-US" altLang="en-US" sz="3200" i="1" dirty="0">
                <a:latin typeface="Times New Roman" panose="02020603050405020304" pitchFamily="18" charset="0"/>
                <a:cs typeface="Times New Roman" panose="02020603050405020304" pitchFamily="18" charset="0"/>
              </a:rPr>
              <a:t>OSHA’s Mission </a:t>
            </a:r>
            <a:r>
              <a:rPr lang="en-US" altLang="en-US" sz="2800" b="0" i="1" dirty="0">
                <a:latin typeface="Times New Roman" panose="02020603050405020304" pitchFamily="18" charset="0"/>
                <a:cs typeface="Times New Roman" panose="02020603050405020304" pitchFamily="18" charset="0"/>
              </a:rPr>
              <a:t>cont’d</a:t>
            </a:r>
          </a:p>
        </p:txBody>
      </p:sp>
      <p:sp>
        <p:nvSpPr>
          <p:cNvPr id="25603" name="Content Placeholder 1"/>
          <p:cNvSpPr>
            <a:spLocks noGrp="1"/>
          </p:cNvSpPr>
          <p:nvPr>
            <p:ph idx="1"/>
          </p:nvPr>
        </p:nvSpPr>
        <p:spPr>
          <a:xfrm>
            <a:off x="457200" y="1905000"/>
            <a:ext cx="8229600" cy="3581400"/>
          </a:xfrm>
        </p:spPr>
        <p:txBody>
          <a:bodyPr/>
          <a:lstStyle/>
          <a:p>
            <a:pPr eaLnBrk="1" hangingPunct="1">
              <a:buClrTx/>
            </a:pPr>
            <a:r>
              <a:rPr lang="en-US" altLang="en-US" sz="2800" b="0" dirty="0"/>
              <a:t>The Act created the Occupational Safety and Health Administration (OSHA), which sets and enforces protective workplace safety and health standards.</a:t>
            </a:r>
          </a:p>
          <a:p>
            <a:pPr eaLnBrk="1" hangingPunct="1">
              <a:buClrTx/>
            </a:pPr>
            <a:endParaRPr lang="en-US" altLang="en-US" sz="2800" b="0" dirty="0"/>
          </a:p>
          <a:p>
            <a:pPr eaLnBrk="1" hangingPunct="1">
              <a:buClrTx/>
            </a:pPr>
            <a:r>
              <a:rPr lang="en-US" altLang="en-US" sz="2800" b="0" dirty="0"/>
              <a:t>OSHA also provides information, training and assistance to workers and employers..</a:t>
            </a:r>
          </a:p>
        </p:txBody>
      </p:sp>
      <p:sp>
        <p:nvSpPr>
          <p:cNvPr id="25604" name="Slide Number Placeholder 3"/>
          <p:cNvSpPr>
            <a:spLocks noGrp="1"/>
          </p:cNvSpPr>
          <p:nvPr>
            <p:ph type="sldNum" sz="quarter" idx="4294967295"/>
          </p:nvPr>
        </p:nvSpPr>
        <p:spPr bwMode="auto">
          <a:xfrm>
            <a:off x="8320088" y="6408738"/>
            <a:ext cx="36671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ea typeface="MS PGothic" panose="020B0600070205080204" pitchFamily="34" charset="-128"/>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ea typeface="MS PGothic" panose="020B0600070205080204" pitchFamily="34" charset="-128"/>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ea typeface="MS PGothic" panose="020B0600070205080204" pitchFamily="34" charset="-128"/>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ea typeface="MS PGothic" panose="020B0600070205080204" pitchFamily="34" charset="-128"/>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9pPr>
          </a:lstStyle>
          <a:p>
            <a:pPr>
              <a:spcBef>
                <a:spcPct val="0"/>
              </a:spcBef>
              <a:buClrTx/>
              <a:buSzTx/>
              <a:buFontTx/>
              <a:buNone/>
            </a:pPr>
            <a:fld id="{FE8F5587-646E-411C-BE3C-66B6FE6B948D}" type="slidenum">
              <a:rPr lang="en-US" altLang="en-US" sz="1000" smtClean="0"/>
              <a:pPr>
                <a:spcBef>
                  <a:spcPct val="0"/>
                </a:spcBef>
                <a:buClrTx/>
                <a:buSzTx/>
                <a:buFontTx/>
                <a:buNone/>
              </a:pPr>
              <a:t>8</a:t>
            </a:fld>
            <a:endParaRPr lang="en-US" altLang="en-US" sz="1000" dirty="0"/>
          </a:p>
        </p:txBody>
      </p:sp>
      <p:sp>
        <p:nvSpPr>
          <p:cNvPr id="5" name="Rectangle 4"/>
          <p:cNvSpPr/>
          <p:nvPr/>
        </p:nvSpPr>
        <p:spPr>
          <a:xfrm>
            <a:off x="1676400" y="6019800"/>
            <a:ext cx="6248400" cy="5715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OSHA “We Can Help”</a:t>
            </a:r>
          </a:p>
        </p:txBody>
      </p:sp>
    </p:spTree>
    <p:custDataLst>
      <p:tags r:id="rId1"/>
    </p:custDataLst>
    <p:extLst>
      <p:ext uri="{BB962C8B-B14F-4D97-AF65-F5344CB8AC3E}">
        <p14:creationId xmlns:p14="http://schemas.microsoft.com/office/powerpoint/2010/main" val="166576427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clrChange>
              <a:clrFrom>
                <a:srgbClr val="FFFFFF"/>
              </a:clrFrom>
              <a:clrTo>
                <a:srgbClr val="FFFFFF">
                  <a:alpha val="0"/>
                </a:srgbClr>
              </a:clrTo>
            </a:clrChange>
          </a:blip>
          <a:stretch>
            <a:fillRect/>
          </a:stretch>
        </p:blipFill>
        <p:spPr>
          <a:xfrm>
            <a:off x="1295400" y="970548"/>
            <a:ext cx="6400800" cy="4744452"/>
          </a:xfrm>
          <a:prstGeom prst="rect">
            <a:avLst/>
          </a:prstGeom>
        </p:spPr>
      </p:pic>
    </p:spTree>
    <p:custDataLst>
      <p:tags r:id="rId1"/>
    </p:custDataLst>
    <p:extLst>
      <p:ext uri="{BB962C8B-B14F-4D97-AF65-F5344CB8AC3E}">
        <p14:creationId xmlns:p14="http://schemas.microsoft.com/office/powerpoint/2010/main" val="30320233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ARTICULATE_DESIGN_ID_NEW OSHA TEMPLATE JULY 2009" val="Uups5Pm2"/>
  <p:tag name="ARTICULATE_PROJECT_OPEN" val="0"/>
  <p:tag name="ARTICULATE_SLIDE_COUNT" val="34"/>
  <p:tag name="MMPROD_UIDATA" val="&lt;database version=&quot;11.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648&quot;/&gt;&lt;/object&gt;&lt;object type=&quot;3&quot; unique_id=&quot;10023&quot;&gt;&lt;property id=&quot;20148&quot; value=&quot;5&quot;/&gt;&lt;property id=&quot;20300&quot; value=&quot;Slide 34 - &amp;quot;Questions &amp;amp; Answers&amp;quot;&quot;/&gt;&lt;property id=&quot;20307&quot; value=&quot;689&quot;/&gt;&lt;/object&gt;&lt;object type=&quot;3&quot; unique_id=&quot;266327&quot;&gt;&lt;property id=&quot;20148&quot; value=&quot;5&quot;/&gt;&lt;property id=&quot;20300&quot; value=&quot;Slide 2 - &amp;quot;Lesson Overview&amp;quot;&quot;/&gt;&lt;property id=&quot;20307&quot; value=&quot;706&quot;/&gt;&lt;/object&gt;&lt;object type=&quot;3&quot; unique_id=&quot;266328&quot;&gt;&lt;property id=&quot;20148&quot; value=&quot;5&quot;/&gt;&lt;property id=&quot;20300&quot; value=&quot;Slide 3 - &amp;quot;Lesson Overview&amp;quot;&quot;/&gt;&lt;property id=&quot;20307&quot; value=&quot;708&quot;/&gt;&lt;/object&gt;&lt;object type=&quot;3&quot; unique_id=&quot;266329&quot;&gt;&lt;property id=&quot;20148&quot; value=&quot;5&quot;/&gt;&lt;property id=&quot;20300&quot; value=&quot;Slide 4 - &amp;quot;Topic 1 History of OSHA&amp;quot;&quot;/&gt;&lt;property id=&quot;20307&quot; value=&quot;709&quot;/&gt;&lt;/object&gt;&lt;object type=&quot;3&quot; unique_id=&quot;266330&quot;&gt;&lt;property id=&quot;20148&quot; value=&quot;5&quot;/&gt;&lt;property id=&quot;20300&quot; value=&quot;Slide 5 - &amp;quot;Worker Rights&amp;quot;&quot;/&gt;&lt;property id=&quot;20307&quot; value=&quot;716&quot;/&gt;&lt;/object&gt;&lt;object type=&quot;3&quot; unique_id=&quot;266331&quot;&gt;&lt;property id=&quot;20148&quot; value=&quot;5&quot;/&gt;&lt;property id=&quot;20300&quot; value=&quot;Slide 6 - &amp;quot;OSHA’s Mission&amp;quot;&quot;/&gt;&lt;property id=&quot;20307&quot; value=&quot;710&quot;/&gt;&lt;/object&gt;&lt;object type=&quot;3&quot; unique_id=&quot;266332&quot;&gt;&lt;property id=&quot;20148&quot; value=&quot;5&quot;/&gt;&lt;property id=&quot;20300&quot; value=&quot;Slide 7 - &amp;quot;OSHA’s Mission cont’d&amp;quot;&quot;/&gt;&lt;property id=&quot;20307&quot; value=&quot;717&quot;/&gt;&lt;/object&gt;&lt;object type=&quot;3&quot; unique_id=&quot;266333&quot;&gt;&lt;property id=&quot;20148&quot; value=&quot;5&quot;/&gt;&lt;property id=&quot;20300&quot; value=&quot;Slide 8 - &amp;quot;OSHA’s Mission cont’d&amp;quot;&quot;/&gt;&lt;property id=&quot;20307&quot; value=&quot;718&quot;/&gt;&lt;/object&gt;&lt;object type=&quot;3&quot; unique_id=&quot;266334&quot;&gt;&lt;property id=&quot;20148&quot; value=&quot;5&quot;/&gt;&lt;property id=&quot;20300&quot; value=&quot;Slide 9&quot;/&gt;&lt;property id=&quot;20307&quot; value=&quot;713&quot;/&gt;&lt;/object&gt;&lt;object type=&quot;3&quot; unique_id=&quot;266335&quot;&gt;&lt;property id=&quot;20148&quot; value=&quot;5&quot;/&gt;&lt;property id=&quot;20300&quot; value=&quot;Slide 10 - &amp;quot;Topic 2 What are OSHA Standards?&amp;quot;&quot;/&gt;&lt;property id=&quot;20307&quot; value=&quot;719&quot;/&gt;&lt;/object&gt;&lt;object type=&quot;3&quot; unique_id=&quot;266336&quot;&gt;&lt;property id=&quot;20148&quot; value=&quot;5&quot;/&gt;&lt;property id=&quot;20300&quot; value=&quot;Slide 11 - &amp;quot;How Do OSHA Standards Protect Workers?&amp;quot;&quot;/&gt;&lt;property id=&quot;20307&quot; value=&quot;721&quot;/&gt;&lt;/object&gt;&lt;object type=&quot;3&quot; unique_id=&quot;266337&quot;&gt;&lt;property id=&quot;20148&quot; value=&quot;5&quot;/&gt;&lt;property id=&quot;20300&quot; value=&quot;Slide 12 - &amp;quot;OSHA Standards cont’d&amp;quot;&quot;/&gt;&lt;property id=&quot;20307&quot; value=&quot;720&quot;/&gt;&lt;/object&gt;&lt;object type=&quot;3&quot; unique_id=&quot;266338&quot;&gt;&lt;property id=&quot;20148&quot; value=&quot;5&quot;/&gt;&lt;property id=&quot;20300&quot; value=&quot;Slide 13 - &amp;quot;OSHA Standards cont’d&amp;quot;&quot;/&gt;&lt;property id=&quot;20307&quot; value=&quot;722&quot;/&gt;&lt;/object&gt;&lt;object type=&quot;3&quot; unique_id=&quot;266339&quot;&gt;&lt;property id=&quot;20148&quot; value=&quot;5&quot;/&gt;&lt;property id=&quot;20300&quot; value=&quot;Slide 14 - &amp;quot;Topic 3 What are the Employer’s Responsibilities?&amp;quot;&quot;/&gt;&lt;property id=&quot;20307&quot; value=&quot;723&quot;/&gt;&lt;/object&gt;&lt;object type=&quot;3&quot; unique_id=&quot;266340&quot;&gt;&lt;property id=&quot;20148&quot; value=&quot;5&quot;/&gt;&lt;property id=&quot;20300&quot; value=&quot;Slide 15 - &amp;quot;Employer’s Responsibilities&amp;quot;&quot;/&gt;&lt;property id=&quot;20307&quot; value=&quot;727&quot;/&gt;&lt;/object&gt;&lt;object type=&quot;3&quot; unique_id=&quot;266341&quot;&gt;&lt;property id=&quot;20148&quot; value=&quot;5&quot;/&gt;&lt;property id=&quot;20300&quot; value=&quot;Slide 16 - &amp;quot;Employer’s Responsibilities?&amp;quot;&quot;/&gt;&lt;property id=&quot;20307&quot; value=&quot;726&quot;/&gt;&lt;/object&gt;&lt;object type=&quot;3&quot; unique_id=&quot;266342&quot;&gt;&lt;property id=&quot;20148&quot; value=&quot;5&quot;/&gt;&lt;property id=&quot;20300&quot; value=&quot;Slide 17 - &amp;quot;Employer’s Responsibilities&amp;quot;&quot;/&gt;&lt;property id=&quot;20307&quot; value=&quot;724&quot;/&gt;&lt;/object&gt;&lt;object type=&quot;3&quot; unique_id=&quot;266343&quot;&gt;&lt;property id=&quot;20148&quot; value=&quot;5&quot;/&gt;&lt;property id=&quot;20300&quot; value=&quot;Slide 18 - &amp;quot;Topic 4 What are the Worker’s Rights &amp;amp; Responsibilities?&amp;quot;&quot;/&gt;&lt;property id=&quot;20307&quot; value=&quot;728&quot;/&gt;&lt;/object&gt;&lt;object type=&quot;3&quot; unique_id=&quot;266344&quot;&gt;&lt;property id=&quot;20148&quot; value=&quot;5&quot;/&gt;&lt;property id=&quot;20300&quot; value=&quot;Slide 19 - &amp;quot;What are the Worker’s Rights&amp;quot;&quot;/&gt;&lt;property id=&quot;20307&quot; value=&quot;729&quot;/&gt;&lt;/object&gt;&lt;object type=&quot;3&quot; unique_id=&quot;266345&quot;&gt;&lt;property id=&quot;20148&quot; value=&quot;5&quot;/&gt;&lt;property id=&quot;20300&quot; value=&quot;Slide 20 - &amp;quot;Worker’s Responsibilities&amp;quot;&quot;/&gt;&lt;property id=&quot;20307&quot; value=&quot;730&quot;/&gt;&lt;/object&gt;&lt;object type=&quot;3&quot; unique_id=&quot;266346&quot;&gt;&lt;property id=&quot;20148&quot; value=&quot;5&quot;/&gt;&lt;property id=&quot;20300&quot; value=&quot;Slide 21 - &amp;quot;Worker’s Rights&amp;quot;&quot;/&gt;&lt;property id=&quot;20307&quot; value=&quot;731&quot;/&gt;&lt;/object&gt;&lt;object type=&quot;3&quot; unique_id=&quot;266347&quot;&gt;&lt;property id=&quot;20148&quot; value=&quot;5&quot;/&gt;&lt;property id=&quot;20300&quot; value=&quot;Slide 22 - &amp;quot;Topic 5 How Does OSHA Enforce Standards?&amp;quot;&quot;/&gt;&lt;property id=&quot;20307&quot; value=&quot;732&quot;/&gt;&lt;/object&gt;&lt;object type=&quot;3&quot; unique_id=&quot;266348&quot;&gt;&lt;property id=&quot;20148&quot; value=&quot;5&quot;/&gt;&lt;property id=&quot;20300&quot; value=&quot;Slide 23 - &amp;quot;Enforcing Standards&amp;quot;&quot;/&gt;&lt;property id=&quot;20307&quot; value=&quot;733&quot;/&gt;&lt;/object&gt;&lt;object type=&quot;3&quot; unique_id=&quot;266349&quot;&gt;&lt;property id=&quot;20148&quot; value=&quot;5&quot;/&gt;&lt;property id=&quot;20300&quot; value=&quot;Slide 24 - &amp;quot;Enforcing Standards Questions for Review&amp;quot;&quot;/&gt;&lt;property id=&quot;20307&quot; value=&quot;734&quot;/&gt;&lt;/object&gt;&lt;object type=&quot;3&quot; unique_id=&quot;266350&quot;&gt;&lt;property id=&quot;20148&quot; value=&quot;5&quot;/&gt;&lt;property id=&quot;20300&quot; value=&quot;Slide 25 - &amp;quot;Enforcing Standards&amp;quot;&quot;/&gt;&lt;property id=&quot;20307&quot; value=&quot;735&quot;/&gt;&lt;/object&gt;&lt;object type=&quot;3&quot; unique_id=&quot;266351&quot;&gt;&lt;property id=&quot;20148&quot; value=&quot;5&quot;/&gt;&lt;property id=&quot;20300&quot; value=&quot;Slide 26&quot;/&gt;&lt;property id=&quot;20307&quot; value=&quot;736&quot;/&gt;&lt;/object&gt;&lt;object type=&quot;3&quot; unique_id=&quot;266679&quot;&gt;&lt;property id=&quot;20148&quot; value=&quot;5&quot;/&gt;&lt;property id=&quot;20300&quot; value=&quot;Slide 27&quot;/&gt;&lt;property id=&quot;20307&quot; value=&quot;737&quot;/&gt;&lt;/object&gt;&lt;object type=&quot;3&quot; unique_id=&quot;266680&quot;&gt;&lt;property id=&quot;20148&quot; value=&quot;5&quot;/&gt;&lt;property id=&quot;20300&quot; value=&quot;Slide 28 - &amp;quot;Topic 6 Reporting Safety Hazards&amp;quot;&quot;/&gt;&lt;property id=&quot;20307&quot; value=&quot;738&quot;/&gt;&lt;/object&gt;&lt;object type=&quot;3&quot; unique_id=&quot;266905&quot;&gt;&lt;property id=&quot;20148&quot; value=&quot;5&quot;/&gt;&lt;property id=&quot;20300&quot; value=&quot;Slide 29 - &amp;quot;How OSHA Responds to a Complaint&amp;quot;&quot;/&gt;&lt;property id=&quot;20307&quot; value=&quot;739&quot;/&gt;&lt;/object&gt;&lt;object type=&quot;3&quot; unique_id=&quot;266906&quot;&gt;&lt;property id=&quot;20148&quot; value=&quot;5&quot;/&gt;&lt;property id=&quot;20300&quot; value=&quot;Slide 30 - &amp;quot;Topic #7 What are Your Rights as a Whistleblower?&amp;quot;&quot;/&gt;&lt;property id=&quot;20307&quot; value=&quot;740&quot;/&gt;&lt;/object&gt;&lt;object type=&quot;3&quot; unique_id=&quot;266907&quot;&gt;&lt;property id=&quot;20148&quot; value=&quot;5&quot;/&gt;&lt;property id=&quot;20300&quot; value=&quot;Slide 31 - &amp;quot;Topic #8 Worker Resources&amp;quot;&quot;/&gt;&lt;property id=&quot;20307&quot; value=&quot;741&quot;/&gt;&lt;/object&gt;&lt;object type=&quot;3&quot; unique_id=&quot;266908&quot;&gt;&lt;property id=&quot;20148&quot; value=&quot;5&quot;/&gt;&lt;property id=&quot;20300&quot; value=&quot;Slide 32&quot;/&gt;&lt;property id=&quot;20307&quot; value=&quot;742&quot;/&gt;&lt;/object&gt;&lt;object type=&quot;3&quot; unique_id=&quot;266909&quot;&gt;&lt;property id=&quot;20148&quot; value=&quot;5&quot;/&gt;&lt;property id=&quot;20300&quot; value=&quot;Slide 33&quot;/&gt;&lt;property id=&quot;20307&quot; value=&quot;743&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New OSHA Template July 2009">
  <a:themeElements>
    <a:clrScheme name="New OSHA Template July 200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ew OSHA Template July 2009">
      <a:majorFont>
        <a:latin typeface="Verdan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w OSHA Template July 200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ew OSHA Template July 2009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ew OSHA Template July 2009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ew OSHA Template July 2009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ew OSHA Template July 2009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ew OSHA Template July 2009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ew OSHA Template July 2009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ew OSHA Template July 2009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ew OSHA Template July 2009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ew OSHA Template July 2009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ew OSHA Template July 2009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ew OSHA Template July 2009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 OSHA Template July 2009</Template>
  <TotalTime>6156</TotalTime>
  <Words>1444</Words>
  <Application>Microsoft Macintosh PowerPoint</Application>
  <PresentationFormat>On-screen Show (4:3)</PresentationFormat>
  <Paragraphs>282</Paragraphs>
  <Slides>34</Slides>
  <Notes>33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Arial</vt:lpstr>
      <vt:lpstr>Calibri</vt:lpstr>
      <vt:lpstr>Lucida Sans Unicode</vt:lpstr>
      <vt:lpstr>Maiandra GD</vt:lpstr>
      <vt:lpstr>Tahoma</vt:lpstr>
      <vt:lpstr>Times New Roman</vt:lpstr>
      <vt:lpstr>Verdana</vt:lpstr>
      <vt:lpstr>Wingdings</vt:lpstr>
      <vt:lpstr>Wingdings 3</vt:lpstr>
      <vt:lpstr>New OSHA Template July 2009</vt:lpstr>
      <vt:lpstr>PowerPoint Presentation</vt:lpstr>
      <vt:lpstr>Lesson Overview</vt:lpstr>
      <vt:lpstr>Lesson Overview</vt:lpstr>
      <vt:lpstr>Topic 1 History of OSHA</vt:lpstr>
      <vt:lpstr>Worker Rights</vt:lpstr>
      <vt:lpstr>OSHA’s Mission</vt:lpstr>
      <vt:lpstr>OSHA’s Mission cont’d</vt:lpstr>
      <vt:lpstr>OSHA’s Mission cont’d</vt:lpstr>
      <vt:lpstr>PowerPoint Presentation</vt:lpstr>
      <vt:lpstr>Topic 2 What are OSHA Standards?</vt:lpstr>
      <vt:lpstr>How Do OSHA Standards Protect Workers?</vt:lpstr>
      <vt:lpstr>OSHA Standards cont’d</vt:lpstr>
      <vt:lpstr>OSHA Standards cont’d</vt:lpstr>
      <vt:lpstr>Topic 3 What are the Employer’s Responsibilities?</vt:lpstr>
      <vt:lpstr>Employer’s Responsibilities</vt:lpstr>
      <vt:lpstr>Employer’s Responsibilities?</vt:lpstr>
      <vt:lpstr>Employer’s Responsibilities</vt:lpstr>
      <vt:lpstr>Topic 4 What are the Worker’s Rights &amp; Responsibilities?</vt:lpstr>
      <vt:lpstr>What are the Worker’s Rights</vt:lpstr>
      <vt:lpstr>Worker’s Responsibilities</vt:lpstr>
      <vt:lpstr>Worker’s Rights</vt:lpstr>
      <vt:lpstr>Topic 5 How Does OSHA Enforce Standards?</vt:lpstr>
      <vt:lpstr>Enforcing Standards</vt:lpstr>
      <vt:lpstr>Enforcing Standards Questions for Review</vt:lpstr>
      <vt:lpstr>Enforcing Standards</vt:lpstr>
      <vt:lpstr>PowerPoint Presentation</vt:lpstr>
      <vt:lpstr>PowerPoint Presentation</vt:lpstr>
      <vt:lpstr>Topic 6 Reporting Safety Hazards</vt:lpstr>
      <vt:lpstr>How OSHA Responds to a Complaint</vt:lpstr>
      <vt:lpstr>Topic #7 What are Your Rights as a Whistleblower?</vt:lpstr>
      <vt:lpstr>Topic #8 Worker Resources</vt:lpstr>
      <vt:lpstr>PowerPoint Presentation</vt:lpstr>
      <vt:lpstr>PowerPoint Presentation</vt:lpstr>
      <vt:lpstr>Questions &amp; Answers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OSHA  Directorate of  Training and Education</dc:title>
  <dc:creator>Canterbury, Jeffrey;Gamalinda, Luis</dc:creator>
  <cp:lastModifiedBy>Paul Salazar</cp:lastModifiedBy>
  <cp:revision>310</cp:revision>
  <dcterms:created xsi:type="dcterms:W3CDTF">2009-07-26T21:50:34Z</dcterms:created>
  <dcterms:modified xsi:type="dcterms:W3CDTF">2023-04-08T14:02:41Z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FDD7CF4C-D474-45EB-A035-A78E47BDC643</vt:lpwstr>
  </property>
  <property fmtid="{D5CDD505-2E9C-101B-9397-08002B2CF9AE}" pid="3" name="ArticulatePath">
    <vt:lpwstr>Summary OTP Requirements Changes January 2018 - FINAL</vt:lpwstr>
  </property>
</Properties>
</file>