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3"/>
  </p:notesMasterIdLst>
  <p:handoutMasterIdLst>
    <p:handoutMasterId r:id="rId44"/>
  </p:handoutMasterIdLst>
  <p:sldIdLst>
    <p:sldId id="270" r:id="rId2"/>
    <p:sldId id="307" r:id="rId3"/>
    <p:sldId id="356" r:id="rId4"/>
    <p:sldId id="357" r:id="rId5"/>
    <p:sldId id="298" r:id="rId6"/>
    <p:sldId id="318" r:id="rId7"/>
    <p:sldId id="325" r:id="rId8"/>
    <p:sldId id="344" r:id="rId9"/>
    <p:sldId id="350" r:id="rId10"/>
    <p:sldId id="338" r:id="rId11"/>
    <p:sldId id="339" r:id="rId12"/>
    <p:sldId id="331" r:id="rId13"/>
    <p:sldId id="334" r:id="rId14"/>
    <p:sldId id="340" r:id="rId15"/>
    <p:sldId id="341" r:id="rId16"/>
    <p:sldId id="342" r:id="rId17"/>
    <p:sldId id="351" r:id="rId18"/>
    <p:sldId id="352" r:id="rId19"/>
    <p:sldId id="353" r:id="rId20"/>
    <p:sldId id="354"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7" r:id="rId37"/>
    <p:sldId id="373" r:id="rId38"/>
    <p:sldId id="374" r:id="rId39"/>
    <p:sldId id="378" r:id="rId40"/>
    <p:sldId id="375" r:id="rId41"/>
    <p:sldId id="376" r:id="rId42"/>
  </p:sldIdLst>
  <p:sldSz cx="9144000" cy="6858000" type="screen4x3"/>
  <p:notesSz cx="7315200" cy="96012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7F4"/>
    <a:srgbClr val="B9D8ED"/>
    <a:srgbClr val="9EC9E6"/>
    <a:srgbClr val="D3EBED"/>
    <a:srgbClr val="F8F8F8"/>
    <a:srgbClr val="A47964"/>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A875B-FE8B-5D43-BD62-7B39495B418C}" v="1" dt="2023-04-08T14:59:39.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721" autoAdjust="0"/>
  </p:normalViewPr>
  <p:slideViewPr>
    <p:cSldViewPr>
      <p:cViewPr varScale="1">
        <p:scale>
          <a:sx n="105" d="100"/>
          <a:sy n="105" d="100"/>
        </p:scale>
        <p:origin x="23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
    </p:cViewPr>
  </p:sorterViewPr>
  <p:notesViewPr>
    <p:cSldViewPr>
      <p:cViewPr varScale="1">
        <p:scale>
          <a:sx n="54" d="100"/>
          <a:sy n="54" d="100"/>
        </p:scale>
        <p:origin x="-174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7315200"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ctr" defTabSz="957263">
              <a:defRPr sz="1300"/>
            </a:lvl1pPr>
          </a:lstStyle>
          <a:p>
            <a:r>
              <a:rPr lang="en-US"/>
              <a:t>Construction Focus Four: Struck-By Hazards</a:t>
            </a:r>
          </a:p>
          <a:p>
            <a:r>
              <a:rPr lang="en-US"/>
              <a:t>Hazard Recognition</a:t>
            </a:r>
          </a:p>
          <a:p>
            <a:r>
              <a:rPr lang="en-US"/>
              <a:t>Instructor Copy with Answer Slides</a:t>
            </a:r>
          </a:p>
        </p:txBody>
      </p:sp>
      <p:sp>
        <p:nvSpPr>
          <p:cNvPr id="16179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vl1pPr>
          </a:lstStyle>
          <a:p>
            <a:r>
              <a:rPr lang="en-US"/>
              <a:t>04/2011</a:t>
            </a:r>
          </a:p>
        </p:txBody>
      </p:sp>
      <p:sp>
        <p:nvSpPr>
          <p:cNvPr id="16179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365F02E5-F4BB-4B27-B4B6-B0589575E444}" type="slidenum">
              <a:rPr lang="en-US"/>
              <a:pPr/>
              <a:t>‹#›</a:t>
            </a:fld>
            <a:endParaRPr lang="en-US"/>
          </a:p>
        </p:txBody>
      </p:sp>
    </p:spTree>
    <p:extLst>
      <p:ext uri="{BB962C8B-B14F-4D97-AF65-F5344CB8AC3E}">
        <p14:creationId xmlns:p14="http://schemas.microsoft.com/office/powerpoint/2010/main" val="4204708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0A918A35-89EC-483D-916D-8C9822626F07}" type="slidenum">
              <a:rPr lang="en-US"/>
              <a:pPr/>
              <a:t>‹#›</a:t>
            </a:fld>
            <a:endParaRPr lang="en-US"/>
          </a:p>
        </p:txBody>
      </p:sp>
      <p:sp>
        <p:nvSpPr>
          <p:cNvPr id="4104" name="Rectangle 8"/>
          <p:cNvSpPr>
            <a:spLocks noGrp="1" noChangeArrowheads="1"/>
          </p:cNvSpPr>
          <p:nvPr>
            <p:ph type="hdr" sz="quarter"/>
          </p:nvPr>
        </p:nvSpPr>
        <p:spPr bwMode="auto">
          <a:xfrm>
            <a:off x="0" y="0"/>
            <a:ext cx="7315200"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ctr" defTabSz="957263">
              <a:defRPr sz="1300"/>
            </a:lvl1pPr>
          </a:lstStyle>
          <a:p>
            <a:r>
              <a:rPr lang="en-US"/>
              <a:t>Construction Focus Four: Struck-By Hazards</a:t>
            </a:r>
          </a:p>
          <a:p>
            <a:r>
              <a:rPr lang="en-US"/>
              <a:t>Hazard Recognition Presentation</a:t>
            </a:r>
          </a:p>
        </p:txBody>
      </p:sp>
      <p:sp>
        <p:nvSpPr>
          <p:cNvPr id="4105" name="Rectangle 9"/>
          <p:cNvSpPr>
            <a:spLocks noChangeArrowheads="1"/>
          </p:cNvSpPr>
          <p:nvPr/>
        </p:nvSpPr>
        <p:spPr bwMode="auto">
          <a:xfrm>
            <a:off x="0" y="9118600"/>
            <a:ext cx="3170238" cy="481013"/>
          </a:xfrm>
          <a:prstGeom prst="rect">
            <a:avLst/>
          </a:prstGeom>
          <a:noFill/>
          <a:ln w="9525">
            <a:noFill/>
            <a:miter lim="800000"/>
            <a:headEnd/>
            <a:tailEnd/>
          </a:ln>
          <a:effectLst/>
        </p:spPr>
        <p:txBody>
          <a:bodyPr lIns="95747" tIns="47873" rIns="95747" bIns="47873" anchor="b"/>
          <a:lstStyle/>
          <a:p>
            <a:pPr defTabSz="957263"/>
            <a:r>
              <a:rPr lang="en-US" sz="1300"/>
              <a:t>04/2011</a:t>
            </a:r>
          </a:p>
        </p:txBody>
      </p:sp>
    </p:spTree>
    <p:extLst>
      <p:ext uri="{BB962C8B-B14F-4D97-AF65-F5344CB8AC3E}">
        <p14:creationId xmlns:p14="http://schemas.microsoft.com/office/powerpoint/2010/main" val="4266631643"/>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2E1ED1B-E435-475D-AE71-CADE15E40767}" type="slidenum">
              <a:rPr lang="en-US"/>
              <a:pPr/>
              <a:t>1</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D309805-93E5-4B0E-B527-8F3CA6968C1E}" type="slidenum">
              <a:rPr lang="en-US"/>
              <a:pPr/>
              <a:t>12</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974725" y="4560888"/>
            <a:ext cx="5365750" cy="432117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3FF1D9-DF62-4E72-AE59-23444C4C487E}" type="slidenum">
              <a:rPr lang="en-US"/>
              <a:pPr/>
              <a:t>13</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CD8E780-6137-40F4-9861-18C51AF6C5D3}" type="slidenum">
              <a:rPr lang="en-US"/>
              <a:pPr/>
              <a:t>14</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DFBB8E-4F69-4902-8A11-ADFDA60EEB74}" type="slidenum">
              <a:rPr lang="en-US"/>
              <a:pPr/>
              <a:t>15</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45C05E-0F7F-4CA4-805C-87542147AAB3}" type="slidenum">
              <a:rPr lang="en-US"/>
              <a:pPr/>
              <a:t>16</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D70F8B-2905-459F-92D8-15F6C750C174}" type="slidenum">
              <a:rPr lang="en-US"/>
              <a:pPr/>
              <a:t>17</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xfrm>
            <a:off x="974725" y="4560888"/>
            <a:ext cx="5365750" cy="4321175"/>
          </a:xfrm>
        </p:spPr>
        <p:txBody>
          <a:bodyPr/>
          <a:lstStyle/>
          <a:p>
            <a:endParaRPr lang="en-US"/>
          </a:p>
          <a:p>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2B905E-5EF3-493B-8A56-E9696E539916}" type="slidenum">
              <a:rPr lang="en-US"/>
              <a:pPr/>
              <a:t>18</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974725" y="4560888"/>
            <a:ext cx="5365750" cy="4321175"/>
          </a:xfrm>
        </p:spPr>
        <p:txBody>
          <a:bodyPr/>
          <a:lstStyle/>
          <a:p>
            <a:endParaRPr lang="en-US"/>
          </a:p>
          <a:p>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mn-ea"/>
                <a:cs typeface="+mn-cs"/>
              </a:rPr>
              <a:t>According to OSHA, “Struck” is</a:t>
            </a:r>
          </a:p>
          <a:p>
            <a:r>
              <a:rPr lang="en-US" sz="1200" kern="1200" baseline="0" dirty="0">
                <a:solidFill>
                  <a:schemeClr val="tx1"/>
                </a:solidFill>
                <a:latin typeface="Arial" charset="0"/>
                <a:ea typeface="+mn-ea"/>
                <a:cs typeface="+mn-cs"/>
              </a:rPr>
              <a:t>defined as: injuries produced by</a:t>
            </a:r>
          </a:p>
          <a:p>
            <a:r>
              <a:rPr lang="en-US" sz="1200" kern="1200" baseline="0" dirty="0">
                <a:solidFill>
                  <a:schemeClr val="tx1"/>
                </a:solidFill>
                <a:latin typeface="Arial" charset="0"/>
                <a:ea typeface="+mn-ea"/>
                <a:cs typeface="+mn-cs"/>
              </a:rPr>
              <a:t>forcible contact or impact between</a:t>
            </a:r>
          </a:p>
          <a:p>
            <a:r>
              <a:rPr lang="en-US" sz="1200" kern="1200" baseline="0" dirty="0">
                <a:solidFill>
                  <a:schemeClr val="tx1"/>
                </a:solidFill>
                <a:latin typeface="Arial" charset="0"/>
                <a:ea typeface="+mn-ea"/>
                <a:cs typeface="+mn-cs"/>
              </a:rPr>
              <a:t>the injured person and an object or</a:t>
            </a:r>
          </a:p>
          <a:p>
            <a:r>
              <a:rPr lang="en-US" sz="1200" kern="1200" baseline="0" dirty="0">
                <a:solidFill>
                  <a:schemeClr val="tx1"/>
                </a:solidFill>
                <a:latin typeface="Arial" charset="0"/>
                <a:ea typeface="+mn-ea"/>
                <a:cs typeface="+mn-cs"/>
              </a:rPr>
              <a:t>piece of equipment.</a:t>
            </a:r>
            <a:endParaRPr lang="en-US" dirty="0"/>
          </a:p>
        </p:txBody>
      </p:sp>
      <p:sp>
        <p:nvSpPr>
          <p:cNvPr id="4" name="Slide Number Placeholder 3"/>
          <p:cNvSpPr>
            <a:spLocks noGrp="1"/>
          </p:cNvSpPr>
          <p:nvPr>
            <p:ph type="sldNum" sz="quarter" idx="10"/>
          </p:nvPr>
        </p:nvSpPr>
        <p:spPr/>
        <p:txBody>
          <a:bodyPr/>
          <a:lstStyle/>
          <a:p>
            <a:fld id="{0A918A35-89EC-483D-916D-8C9822626F07}" type="slidenum">
              <a:rPr lang="en-US" smtClean="0"/>
              <a:pPr/>
              <a:t>23</a:t>
            </a:fld>
            <a:endParaRPr lang="en-US"/>
          </a:p>
        </p:txBody>
      </p:sp>
      <p:sp>
        <p:nvSpPr>
          <p:cNvPr id="5" name="Header Placeholder 4"/>
          <p:cNvSpPr>
            <a:spLocks noGrp="1"/>
          </p:cNvSpPr>
          <p:nvPr>
            <p:ph type="hdr" sz="quarter" idx="11"/>
          </p:nvPr>
        </p:nvSpPr>
        <p:spPr/>
        <p:txBody>
          <a:bodyPr/>
          <a:lstStyle/>
          <a:p>
            <a:r>
              <a:rPr lang="en-US"/>
              <a:t>Construction Focus Four: Struck-By Hazards</a:t>
            </a:r>
          </a:p>
          <a:p>
            <a:r>
              <a:rPr lang="en-US"/>
              <a:t>Hazard Recognition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91B744-021D-4CB4-88DA-B0815E0C85D6}" type="slidenum">
              <a:rPr lang="en-US"/>
              <a:pPr/>
              <a:t>2</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C7ADF12-9828-4104-AD5A-A48E6720F823}" type="slidenum">
              <a:rPr lang="en-US"/>
              <a:pPr/>
              <a:t>3</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74725" y="4560888"/>
            <a:ext cx="5365750" cy="4321175"/>
          </a:xfrm>
        </p:spPr>
        <p:txBody>
          <a:bodyPr/>
          <a:lstStyle/>
          <a:p>
            <a:endParaRPr lang="en-US"/>
          </a:p>
          <a:p>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D17EB2D-7D9E-465A-82BF-67DE912ADFD0}" type="slidenum">
              <a:rPr lang="en-US"/>
              <a:pPr/>
              <a:t>4</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xfrm>
            <a:off x="974725" y="4560888"/>
            <a:ext cx="5365750" cy="4321175"/>
          </a:xfrm>
        </p:spPr>
        <p:txBody>
          <a:bodyPr/>
          <a:lstStyle/>
          <a:p>
            <a:endParaRPr lang="en-US"/>
          </a:p>
          <a:p>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566E345-1CA0-412E-9C76-B76A3DC65A12}" type="slidenum">
              <a:rPr lang="en-US"/>
              <a:pPr/>
              <a:t>5</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CAB5EBE-FAB1-4815-99BE-D05165177886}" type="slidenum">
              <a:rPr lang="en-US"/>
              <a:pPr/>
              <a:t>6</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BA8794-4276-498A-AE49-899F33206DF6}" type="slidenum">
              <a:rPr lang="en-US"/>
              <a:pPr/>
              <a:t>9</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34498" name="Rectangle 2"/>
          <p:cNvSpPr>
            <a:spLocks noGrp="1" noRot="1" noChangeAspect="1" noChangeArrowheads="1" noTextEdit="1"/>
          </p:cNvSpPr>
          <p:nvPr>
            <p:ph type="sldImg"/>
          </p:nvPr>
        </p:nvSpPr>
        <p:spPr>
          <a:xfrm>
            <a:off x="1258888" y="719138"/>
            <a:ext cx="4800600" cy="3600450"/>
          </a:xfrm>
          <a:ln/>
        </p:spPr>
      </p:sp>
      <p:sp>
        <p:nvSpPr>
          <p:cNvPr id="234499" name="Rectangle 3"/>
          <p:cNvSpPr>
            <a:spLocks noGrp="1" noChangeArrowheads="1"/>
          </p:cNvSpPr>
          <p:nvPr>
            <p:ph type="body" idx="1"/>
          </p:nvPr>
        </p:nvSpPr>
        <p:spPr>
          <a:xfrm>
            <a:off x="974725" y="4560888"/>
            <a:ext cx="5365750" cy="4321175"/>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F23F56-B671-470E-B999-41557E6B8D19}" type="slidenum">
              <a:rPr lang="en-US"/>
              <a:pPr/>
              <a:t>10</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74725" y="4560888"/>
            <a:ext cx="5365750" cy="4321175"/>
          </a:xfrm>
        </p:spPr>
        <p:txBody>
          <a:bodyPr/>
          <a:lstStyle/>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889ECF-8226-4B8A-B342-73A6B40CB64D}" type="slidenum">
              <a:rPr lang="en-US"/>
              <a:pPr/>
              <a:t>11</a:t>
            </a:fld>
            <a:endParaRPr lang="en-US"/>
          </a:p>
        </p:txBody>
      </p:sp>
      <p:sp>
        <p:nvSpPr>
          <p:cNvPr id="5" name="Rectangle 8"/>
          <p:cNvSpPr>
            <a:spLocks noGrp="1" noChangeArrowheads="1"/>
          </p:cNvSpPr>
          <p:nvPr>
            <p:ph type="hdr" sz="quarter"/>
          </p:nvPr>
        </p:nvSpPr>
        <p:spPr>
          <a:ln/>
        </p:spPr>
        <p:txBody>
          <a:bodyPr/>
          <a:lstStyle/>
          <a:p>
            <a:r>
              <a:rPr lang="en-US"/>
              <a:t>Construction Focus Four: Struck-By Hazards</a:t>
            </a:r>
          </a:p>
          <a:p>
            <a:r>
              <a:rPr lang="en-US"/>
              <a:t>Hazard Recognition Presentation</a:t>
            </a: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74725" y="4560888"/>
            <a:ext cx="5365750" cy="432117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F7B70694-38ED-47B2-8DBA-BD4EA495B17D}"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8B78EB30-EB83-0622-4223-D524D30EF0C0}"/>
              </a:ext>
            </a:extLst>
          </p:cNvPr>
          <p:cNvSpPr>
            <a:spLocks noChangeArrowheads="1"/>
          </p:cNvSpPr>
          <p:nvPr userDrawn="1"/>
        </p:nvSpPr>
        <p:spPr bwMode="auto">
          <a:xfrm>
            <a:off x="0" y="0"/>
            <a:ext cx="9144000" cy="6858000"/>
          </a:xfrm>
          <a:prstGeom prst="rect">
            <a:avLst/>
          </a:prstGeom>
          <a:solidFill>
            <a:srgbClr val="F8F8F8">
              <a:alpha val="46001"/>
            </a:srgb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428515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042C-8DE2-4D01-8BBB-87B49C45122C}" type="slidenum">
              <a:rPr lang="en-US" smtClean="0"/>
              <a:pPr/>
              <a:t>‹#›</a:t>
            </a:fld>
            <a:endParaRPr lang="en-US"/>
          </a:p>
        </p:txBody>
      </p:sp>
    </p:spTree>
    <p:extLst>
      <p:ext uri="{BB962C8B-B14F-4D97-AF65-F5344CB8AC3E}">
        <p14:creationId xmlns:p14="http://schemas.microsoft.com/office/powerpoint/2010/main" val="101789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4B6AC-E779-4081-B358-5EB78D9D6463}"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936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D0979-DDBE-4122-8073-8D9C146D125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321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77E1C-DE2C-4C6D-9FC1-4E870E4ECD0E}"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90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0B2F-542E-429C-8DBC-E434B47E6BF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698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CC35C-0880-431B-9637-99B90DB1E017}" type="slidenum">
              <a:rPr lang="en-US" smtClean="0"/>
              <a:pPr/>
              <a:t>‹#›</a:t>
            </a:fld>
            <a:endParaRPr lang="en-US"/>
          </a:p>
        </p:txBody>
      </p:sp>
    </p:spTree>
    <p:extLst>
      <p:ext uri="{BB962C8B-B14F-4D97-AF65-F5344CB8AC3E}">
        <p14:creationId xmlns:p14="http://schemas.microsoft.com/office/powerpoint/2010/main" val="79108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06E30-028E-4DA9-9907-E515B2DE41DE}" type="slidenum">
              <a:rPr lang="en-US" smtClean="0"/>
              <a:pPr/>
              <a:t>‹#›</a:t>
            </a:fld>
            <a:endParaRPr lang="en-US"/>
          </a:p>
        </p:txBody>
      </p:sp>
    </p:spTree>
    <p:extLst>
      <p:ext uri="{BB962C8B-B14F-4D97-AF65-F5344CB8AC3E}">
        <p14:creationId xmlns:p14="http://schemas.microsoft.com/office/powerpoint/2010/main" val="87762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72C61-C8B9-4BC1-8DE9-3A083263256D}" type="slidenum">
              <a:rPr lang="en-US" smtClean="0"/>
              <a:pPr/>
              <a:t>‹#›</a:t>
            </a:fld>
            <a:endParaRPr lang="en-US"/>
          </a:p>
        </p:txBody>
      </p:sp>
    </p:spTree>
    <p:extLst>
      <p:ext uri="{BB962C8B-B14F-4D97-AF65-F5344CB8AC3E}">
        <p14:creationId xmlns:p14="http://schemas.microsoft.com/office/powerpoint/2010/main" val="12953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A0B8-A011-462D-A9E6-5AAB559661A2}"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561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D1D70FF5-1167-4678-AA34-B7D728A5BD63}"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442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650DC8F-276D-4435-818C-1EB404D124C3}" type="slidenum">
              <a:rPr lang="en-US" smtClean="0"/>
              <a:pPr/>
              <a:t>‹#›</a:t>
            </a:fld>
            <a:endParaRPr lang="en-US"/>
          </a:p>
        </p:txBody>
      </p:sp>
    </p:spTree>
    <p:extLst>
      <p:ext uri="{BB962C8B-B14F-4D97-AF65-F5344CB8AC3E}">
        <p14:creationId xmlns:p14="http://schemas.microsoft.com/office/powerpoint/2010/main" val="3254400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http://intranet.osha.gov/pls/photoarchive/photoarchive.display?v_photoid=346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http://intranet.osha.gov/pls/photoarchive/photoarchive.display?v_photoid=346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http://intranet.osha.gov/pls/photoarchive/photoarchive.display?v_photoid=186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http://intranet.osha.gov/pls/photoarchive/photoarchive.display?v_photoid=186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i1-news.softpedia-static.com/images/news2/Gloria-Estefan-Defends-Miley-Cyrus-Wrecking-Ball-Video-on-CNN-382191-2.jpg?1378906309"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2564D3F7-3772-46D2-A647-8156304C939D}" type="slidenum">
              <a:rPr lang="en-US"/>
              <a:pPr/>
              <a:t>1</a:t>
            </a:fld>
            <a:endParaRPr lang="en-US"/>
          </a:p>
        </p:txBody>
      </p:sp>
      <p:pic>
        <p:nvPicPr>
          <p:cNvPr id="29698" name="Picture 2" descr="precast25"/>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29699" name="Text Box 3"/>
          <p:cNvSpPr txBox="1">
            <a:spLocks noChangeArrowheads="1"/>
          </p:cNvSpPr>
          <p:nvPr/>
        </p:nvSpPr>
        <p:spPr bwMode="auto">
          <a:xfrm>
            <a:off x="0" y="6613525"/>
            <a:ext cx="2743200" cy="244475"/>
          </a:xfrm>
          <a:prstGeom prst="rect">
            <a:avLst/>
          </a:prstGeom>
          <a:noFill/>
          <a:ln w="9525">
            <a:noFill/>
            <a:miter lim="800000"/>
            <a:headEnd/>
            <a:tailEnd/>
          </a:ln>
          <a:effectLst/>
        </p:spPr>
        <p:txBody>
          <a:bodyPr>
            <a:spAutoFit/>
          </a:bodyPr>
          <a:lstStyle/>
          <a:p>
            <a:pPr>
              <a:spcBef>
                <a:spcPct val="50000"/>
              </a:spcBef>
            </a:pPr>
            <a:r>
              <a:rPr lang="en-US" sz="1000"/>
              <a:t>Source:  OTI Course #3030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a:r>
              <a:rPr lang="en-US" dirty="0">
                <a:solidFill>
                  <a:srgbClr val="FF0000"/>
                </a:solidFill>
              </a:rPr>
              <a:t>YES</a:t>
            </a:r>
          </a:p>
        </p:txBody>
      </p:sp>
      <p:sp>
        <p:nvSpPr>
          <p:cNvPr id="9" name="Slide Number Placeholder 4"/>
          <p:cNvSpPr>
            <a:spLocks noGrp="1"/>
          </p:cNvSpPr>
          <p:nvPr>
            <p:ph type="sldNum" sz="quarter" idx="12"/>
          </p:nvPr>
        </p:nvSpPr>
        <p:spPr/>
        <p:txBody>
          <a:bodyPr/>
          <a:lstStyle/>
          <a:p>
            <a:fld id="{9F68080D-2673-49C1-9959-2542F315678C}" type="slidenum">
              <a:rPr lang="en-US"/>
              <a:pPr/>
              <a:t>10</a:t>
            </a:fld>
            <a:endParaRPr lang="en-US"/>
          </a:p>
        </p:txBody>
      </p:sp>
      <p:sp>
        <p:nvSpPr>
          <p:cNvPr id="208899" name="Rectangle 3"/>
          <p:cNvSpPr>
            <a:spLocks noGrp="1" noChangeArrowheads="1"/>
          </p:cNvSpPr>
          <p:nvPr>
            <p:ph type="body" sz="half" idx="4294967295"/>
          </p:nvPr>
        </p:nvSpPr>
        <p:spPr>
          <a:xfrm>
            <a:off x="0" y="1600200"/>
            <a:ext cx="3873500" cy="4525963"/>
          </a:xfrm>
        </p:spPr>
        <p:txBody>
          <a:bodyPr/>
          <a:lstStyle/>
          <a:p>
            <a:pPr>
              <a:buFontTx/>
              <a:buNone/>
            </a:pPr>
            <a:endParaRPr lang="en-US" sz="2800"/>
          </a:p>
          <a:p>
            <a:endParaRPr lang="en-US" sz="2800"/>
          </a:p>
        </p:txBody>
      </p:sp>
      <p:sp>
        <p:nvSpPr>
          <p:cNvPr id="208900" name="Text Box 4"/>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#1470</a:t>
            </a:r>
          </a:p>
        </p:txBody>
      </p:sp>
      <p:pic>
        <p:nvPicPr>
          <p:cNvPr id="208901" name="Picture 5" descr="Photo description: A lift truck was attempting to lift several unsecured gas cylinders to the second floor of a construction site.&#10;"/>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FF0000"/>
            </a:solidFill>
            <a:miter lim="800000"/>
            <a:headEnd/>
            <a:tailEnd/>
          </a:ln>
        </p:spPr>
      </p:pic>
      <p:sp>
        <p:nvSpPr>
          <p:cNvPr id="208902" name="AutoShape 6"/>
          <p:cNvSpPr>
            <a:spLocks noChangeArrowheads="1"/>
          </p:cNvSpPr>
          <p:nvPr/>
        </p:nvSpPr>
        <p:spPr bwMode="auto">
          <a:xfrm>
            <a:off x="381000" y="838200"/>
            <a:ext cx="2667000" cy="1828800"/>
          </a:xfrm>
          <a:prstGeom prst="wedgeRoundRectCallout">
            <a:avLst>
              <a:gd name="adj1" fmla="val 86014"/>
              <a:gd name="adj2" fmla="val 108769"/>
              <a:gd name="adj3" fmla="val 16667"/>
            </a:avLst>
          </a:prstGeom>
          <a:solidFill>
            <a:srgbClr val="EAEAEA"/>
          </a:solidFill>
          <a:ln w="19050">
            <a:solidFill>
              <a:srgbClr val="FF0000"/>
            </a:solidFill>
            <a:miter lim="800000"/>
            <a:headEnd/>
            <a:tailEnd/>
          </a:ln>
          <a:effectLst/>
        </p:spPr>
        <p:txBody>
          <a:bodyPr/>
          <a:lstStyle/>
          <a:p>
            <a:r>
              <a:rPr lang="en-US" dirty="0"/>
              <a:t>Unsecured gas cylinders are being transported, exposing workers to struck-by hazard from flying projectiles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t>Recognize Any Hazard(s)?</a:t>
            </a:r>
          </a:p>
        </p:txBody>
      </p:sp>
      <p:sp>
        <p:nvSpPr>
          <p:cNvPr id="9" name="Slide Number Placeholder 4"/>
          <p:cNvSpPr>
            <a:spLocks noGrp="1"/>
          </p:cNvSpPr>
          <p:nvPr>
            <p:ph type="sldNum" sz="quarter" idx="12"/>
          </p:nvPr>
        </p:nvSpPr>
        <p:spPr/>
        <p:txBody>
          <a:bodyPr/>
          <a:lstStyle/>
          <a:p>
            <a:fld id="{11B62632-FE20-4D0B-B22A-5A83BFBBAB0D}" type="slidenum">
              <a:rPr lang="en-US"/>
              <a:pPr/>
              <a:t>11</a:t>
            </a:fld>
            <a:endParaRPr lang="en-US"/>
          </a:p>
        </p:txBody>
      </p:sp>
      <p:sp>
        <p:nvSpPr>
          <p:cNvPr id="210947" name="Rectangle 3"/>
          <p:cNvSpPr>
            <a:spLocks noGrp="1" noChangeArrowheads="1"/>
          </p:cNvSpPr>
          <p:nvPr>
            <p:ph type="body" sz="half" idx="4294967295"/>
          </p:nvPr>
        </p:nvSpPr>
        <p:spPr>
          <a:xfrm>
            <a:off x="0" y="1600200"/>
            <a:ext cx="3873500" cy="4525963"/>
          </a:xfrm>
        </p:spPr>
        <p:txBody>
          <a:bodyPr/>
          <a:lstStyle/>
          <a:p>
            <a:pPr>
              <a:buFontTx/>
              <a:buNone/>
            </a:pPr>
            <a:endParaRPr lang="en-US" sz="2800"/>
          </a:p>
          <a:p>
            <a:endParaRPr lang="en-US" sz="2800"/>
          </a:p>
        </p:txBody>
      </p:sp>
      <p:sp>
        <p:nvSpPr>
          <p:cNvPr id="210949" name="Text Box 5"/>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OTI Course #2000</a:t>
            </a:r>
          </a:p>
        </p:txBody>
      </p:sp>
      <p:sp>
        <p:nvSpPr>
          <p:cNvPr id="210950" name="Rectangle 6"/>
          <p:cNvSpPr>
            <a:spLocks noChangeArrowheads="1"/>
          </p:cNvSpPr>
          <p:nvPr/>
        </p:nvSpPr>
        <p:spPr bwMode="auto">
          <a:xfrm>
            <a:off x="666750" y="1214438"/>
            <a:ext cx="7696200" cy="5127625"/>
          </a:xfrm>
          <a:prstGeom prst="rect">
            <a:avLst/>
          </a:prstGeom>
          <a:solidFill>
            <a:srgbClr val="A47964"/>
          </a:solidFill>
          <a:ln w="38100">
            <a:solidFill>
              <a:srgbClr val="0000FF"/>
            </a:solidFill>
            <a:miter lim="800000"/>
            <a:headEnd/>
            <a:tailEnd/>
          </a:ln>
          <a:effectLst/>
        </p:spPr>
        <p:txBody>
          <a:bodyPr wrap="none" anchor="ctr"/>
          <a:lstStyle/>
          <a:p>
            <a:endParaRPr lang="en-US"/>
          </a:p>
        </p:txBody>
      </p:sp>
      <p:pic>
        <p:nvPicPr>
          <p:cNvPr id="210951" name="Picture 7"/>
          <p:cNvPicPr>
            <a:picLocks noChangeAspect="1" noChangeArrowheads="1"/>
          </p:cNvPicPr>
          <p:nvPr/>
        </p:nvPicPr>
        <p:blipFill>
          <a:blip r:embed="rId3" cstate="print"/>
          <a:srcRect r="40680" b="18814"/>
          <a:stretch>
            <a:fillRect/>
          </a:stretch>
        </p:blipFill>
        <p:spPr bwMode="auto">
          <a:xfrm>
            <a:off x="1371600" y="1295400"/>
            <a:ext cx="6173788" cy="4946650"/>
          </a:xfrm>
          <a:prstGeom prst="rect">
            <a:avLst/>
          </a:prstGeom>
          <a:noFill/>
          <a:ln w="38100">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solidFill>
                  <a:srgbClr val="FF0000"/>
                </a:solidFill>
              </a:rPr>
              <a:t>YES</a:t>
            </a:r>
          </a:p>
        </p:txBody>
      </p:sp>
      <p:sp>
        <p:nvSpPr>
          <p:cNvPr id="10" name="Slide Number Placeholder 4"/>
          <p:cNvSpPr>
            <a:spLocks noGrp="1"/>
          </p:cNvSpPr>
          <p:nvPr>
            <p:ph type="sldNum" sz="quarter" idx="12"/>
          </p:nvPr>
        </p:nvSpPr>
        <p:spPr/>
        <p:txBody>
          <a:bodyPr/>
          <a:lstStyle/>
          <a:p>
            <a:fld id="{C6D66755-5F3D-448A-AC1A-38349EDDE054}" type="slidenum">
              <a:rPr lang="en-US"/>
              <a:pPr/>
              <a:t>12</a:t>
            </a:fld>
            <a:endParaRPr lang="en-US"/>
          </a:p>
        </p:txBody>
      </p:sp>
      <p:sp>
        <p:nvSpPr>
          <p:cNvPr id="193539" name="Rectangle 3"/>
          <p:cNvSpPr>
            <a:spLocks noGrp="1" noChangeArrowheads="1"/>
          </p:cNvSpPr>
          <p:nvPr>
            <p:ph type="body" sz="half" idx="4294967295"/>
          </p:nvPr>
        </p:nvSpPr>
        <p:spPr>
          <a:xfrm>
            <a:off x="0" y="1600200"/>
            <a:ext cx="3873500" cy="4525963"/>
          </a:xfrm>
        </p:spPr>
        <p:txBody>
          <a:bodyPr/>
          <a:lstStyle/>
          <a:p>
            <a:pPr>
              <a:buFontTx/>
              <a:buNone/>
            </a:pPr>
            <a:endParaRPr lang="en-US" sz="2800"/>
          </a:p>
          <a:p>
            <a:endParaRPr lang="en-US" sz="2800"/>
          </a:p>
        </p:txBody>
      </p:sp>
      <p:sp>
        <p:nvSpPr>
          <p:cNvPr id="193542" name="Text Box 6"/>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OTI Course #2000</a:t>
            </a:r>
          </a:p>
        </p:txBody>
      </p:sp>
      <p:sp>
        <p:nvSpPr>
          <p:cNvPr id="193543" name="Rectangle 7"/>
          <p:cNvSpPr>
            <a:spLocks noChangeArrowheads="1"/>
          </p:cNvSpPr>
          <p:nvPr/>
        </p:nvSpPr>
        <p:spPr bwMode="auto">
          <a:xfrm>
            <a:off x="666750" y="1214438"/>
            <a:ext cx="7696200" cy="5127625"/>
          </a:xfrm>
          <a:prstGeom prst="rect">
            <a:avLst/>
          </a:prstGeom>
          <a:solidFill>
            <a:srgbClr val="A47964"/>
          </a:solidFill>
          <a:ln w="38100">
            <a:solidFill>
              <a:srgbClr val="0000FF"/>
            </a:solidFill>
            <a:miter lim="800000"/>
            <a:headEnd/>
            <a:tailEnd/>
          </a:ln>
          <a:effectLst/>
        </p:spPr>
        <p:txBody>
          <a:bodyPr wrap="none" anchor="ctr"/>
          <a:lstStyle/>
          <a:p>
            <a:endParaRPr lang="en-US"/>
          </a:p>
        </p:txBody>
      </p:sp>
      <p:pic>
        <p:nvPicPr>
          <p:cNvPr id="193544" name="Picture 8"/>
          <p:cNvPicPr>
            <a:picLocks noChangeAspect="1" noChangeArrowheads="1"/>
          </p:cNvPicPr>
          <p:nvPr/>
        </p:nvPicPr>
        <p:blipFill>
          <a:blip r:embed="rId3" cstate="print"/>
          <a:srcRect r="40680" b="18814"/>
          <a:stretch>
            <a:fillRect/>
          </a:stretch>
        </p:blipFill>
        <p:spPr bwMode="auto">
          <a:xfrm>
            <a:off x="1371600" y="1295400"/>
            <a:ext cx="6173788" cy="4946650"/>
          </a:xfrm>
          <a:prstGeom prst="rect">
            <a:avLst/>
          </a:prstGeom>
          <a:noFill/>
          <a:ln w="38100">
            <a:noFill/>
            <a:miter lim="800000"/>
            <a:headEnd/>
            <a:tailEnd/>
          </a:ln>
          <a:effectLst/>
        </p:spPr>
      </p:pic>
      <p:sp>
        <p:nvSpPr>
          <p:cNvPr id="193541" name="AutoShape 5"/>
          <p:cNvSpPr>
            <a:spLocks noChangeArrowheads="1"/>
          </p:cNvSpPr>
          <p:nvPr/>
        </p:nvSpPr>
        <p:spPr bwMode="auto">
          <a:xfrm>
            <a:off x="2590800" y="5486400"/>
            <a:ext cx="3657600" cy="1295400"/>
          </a:xfrm>
          <a:prstGeom prst="wedgeRoundRectCallout">
            <a:avLst>
              <a:gd name="adj1" fmla="val -57250"/>
              <a:gd name="adj2" fmla="val -102083"/>
              <a:gd name="adj3" fmla="val 16667"/>
            </a:avLst>
          </a:prstGeom>
          <a:solidFill>
            <a:srgbClr val="EAEAEA"/>
          </a:solidFill>
          <a:ln w="19050">
            <a:solidFill>
              <a:srgbClr val="FF0000"/>
            </a:solidFill>
            <a:miter lim="800000"/>
            <a:headEnd/>
            <a:tailEnd/>
          </a:ln>
          <a:effectLst/>
        </p:spPr>
        <p:txBody>
          <a:bodyPr/>
          <a:lstStyle/>
          <a:p>
            <a:pPr>
              <a:spcBef>
                <a:spcPct val="30000"/>
              </a:spcBef>
            </a:pPr>
            <a:r>
              <a:rPr lang="en-US" dirty="0"/>
              <a:t>Avoid working below suspended overhead materials. Worker is exposed to falling and swinging struck-by hazards</a:t>
            </a:r>
          </a:p>
          <a:p>
            <a:pPr>
              <a:spcBef>
                <a:spcPct val="30000"/>
              </a:spcBef>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DB1E3A6E-1B0C-48FD-BFE6-6414A9C2AE56}" type="slidenum">
              <a:rPr lang="en-US"/>
              <a:pPr/>
              <a:t>13</a:t>
            </a:fld>
            <a:endParaRPr lang="en-US"/>
          </a:p>
        </p:txBody>
      </p:sp>
      <p:pic>
        <p:nvPicPr>
          <p:cNvPr id="199685" name="Picture 5" descr="http://intranet.osha.gov/pls/photoarchive/photoarchive.display?v_photoid=3466"/>
          <p:cNvPicPr>
            <a:picLocks noChangeArrowheads="1"/>
          </p:cNvPicPr>
          <p:nvPr/>
        </p:nvPicPr>
        <p:blipFill>
          <a:blip r:embed="rId3" r:link="rId4" cstate="print"/>
          <a:srcRect/>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199686" name="Text Box 6"/>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#3466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p:txBody>
          <a:bodyPr/>
          <a:lstStyle/>
          <a:p>
            <a:r>
              <a:rPr lang="en-US">
                <a:solidFill>
                  <a:srgbClr val="FF0000"/>
                </a:solidFill>
              </a:rPr>
              <a:t>YES</a:t>
            </a:r>
          </a:p>
        </p:txBody>
      </p:sp>
      <p:sp>
        <p:nvSpPr>
          <p:cNvPr id="8" name="Slide Number Placeholder 4"/>
          <p:cNvSpPr>
            <a:spLocks noGrp="1"/>
          </p:cNvSpPr>
          <p:nvPr>
            <p:ph type="sldNum" sz="quarter" idx="12"/>
          </p:nvPr>
        </p:nvSpPr>
        <p:spPr/>
        <p:txBody>
          <a:bodyPr/>
          <a:lstStyle/>
          <a:p>
            <a:fld id="{1BC25962-0ABD-4800-8D93-28DCBECEFEB2}" type="slidenum">
              <a:rPr lang="en-US"/>
              <a:pPr/>
              <a:t>14</a:t>
            </a:fld>
            <a:endParaRPr lang="en-US"/>
          </a:p>
        </p:txBody>
      </p:sp>
      <p:pic>
        <p:nvPicPr>
          <p:cNvPr id="212996" name="Picture 4" descr="http://intranet.osha.gov/pls/photoarchive/photoarchive.display?v_photoid=3466"/>
          <p:cNvPicPr>
            <a:picLocks noChangeArrowheads="1"/>
          </p:cNvPicPr>
          <p:nvPr/>
        </p:nvPicPr>
        <p:blipFill>
          <a:blip r:embed="rId3" r:link="rId4" cstate="print"/>
          <a:srcRect/>
          <a:stretch>
            <a:fillRect/>
          </a:stretch>
        </p:blipFill>
        <p:spPr bwMode="auto">
          <a:xfrm>
            <a:off x="666750" y="1214438"/>
            <a:ext cx="7696200" cy="5127625"/>
          </a:xfrm>
          <a:prstGeom prst="rect">
            <a:avLst/>
          </a:prstGeom>
          <a:solidFill>
            <a:srgbClr val="FF3300"/>
          </a:solidFill>
          <a:ln w="38100">
            <a:solidFill>
              <a:srgbClr val="FF0000"/>
            </a:solidFill>
            <a:miter lim="800000"/>
            <a:headEnd/>
            <a:tailEnd/>
          </a:ln>
        </p:spPr>
      </p:pic>
      <p:sp>
        <p:nvSpPr>
          <p:cNvPr id="212997" name="Text Box 5"/>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#3466</a:t>
            </a:r>
          </a:p>
        </p:txBody>
      </p:sp>
      <p:sp>
        <p:nvSpPr>
          <p:cNvPr id="212999" name="AutoShape 7"/>
          <p:cNvSpPr>
            <a:spLocks noChangeArrowheads="1"/>
          </p:cNvSpPr>
          <p:nvPr/>
        </p:nvSpPr>
        <p:spPr bwMode="auto">
          <a:xfrm>
            <a:off x="2743200" y="5715000"/>
            <a:ext cx="5715000" cy="914400"/>
          </a:xfrm>
          <a:prstGeom prst="wedgeRoundRectCallout">
            <a:avLst>
              <a:gd name="adj1" fmla="val 6139"/>
              <a:gd name="adj2" fmla="val -159204"/>
              <a:gd name="adj3" fmla="val 16667"/>
            </a:avLst>
          </a:prstGeom>
          <a:solidFill>
            <a:srgbClr val="EAEAEA"/>
          </a:solidFill>
          <a:ln w="19050">
            <a:solidFill>
              <a:srgbClr val="FF0000"/>
            </a:solidFill>
            <a:miter lim="800000"/>
            <a:headEnd/>
            <a:tailEnd/>
          </a:ln>
          <a:effectLst/>
        </p:spPr>
        <p:txBody>
          <a:bodyPr/>
          <a:lstStyle/>
          <a:p>
            <a:pPr>
              <a:spcBef>
                <a:spcPct val="30000"/>
              </a:spcBef>
            </a:pPr>
            <a:r>
              <a:rPr lang="en-US" dirty="0"/>
              <a:t>Highway construction worker needs to wear high visibility reflective clothing to help prevent struck-by hazard from moving heavy equipment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E2187CA6-4C70-4492-9412-95304FAE87F7}" type="slidenum">
              <a:rPr lang="en-US"/>
              <a:pPr/>
              <a:t>15</a:t>
            </a:fld>
            <a:endParaRPr lang="en-US"/>
          </a:p>
        </p:txBody>
      </p:sp>
      <p:pic>
        <p:nvPicPr>
          <p:cNvPr id="215045" name="Picture 5" descr="http://intranet.osha.gov/pls/photoarchive/photoarchive.display?v_photoid=1860"/>
          <p:cNvPicPr>
            <a:picLocks noChangeArrowheads="1"/>
          </p:cNvPicPr>
          <p:nvPr/>
        </p:nvPicPr>
        <p:blipFill>
          <a:blip r:embed="rId3" r:link="rId4" cstate="print"/>
          <a:srcRect l="1128" t="25600" r="55374" b="5653"/>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215050" name="Text Box 10"/>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#1860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solidFill>
                  <a:srgbClr val="FF0000"/>
                </a:solidFill>
              </a:rPr>
              <a:t>YES</a:t>
            </a:r>
          </a:p>
        </p:txBody>
      </p:sp>
      <p:sp>
        <p:nvSpPr>
          <p:cNvPr id="8" name="Slide Number Placeholder 4"/>
          <p:cNvSpPr>
            <a:spLocks noGrp="1"/>
          </p:cNvSpPr>
          <p:nvPr>
            <p:ph type="sldNum" sz="quarter" idx="12"/>
          </p:nvPr>
        </p:nvSpPr>
        <p:spPr/>
        <p:txBody>
          <a:bodyPr/>
          <a:lstStyle/>
          <a:p>
            <a:fld id="{5FAF70DE-D80D-41D7-A209-995FB280AC6C}" type="slidenum">
              <a:rPr lang="en-US"/>
              <a:pPr/>
              <a:t>16</a:t>
            </a:fld>
            <a:endParaRPr lang="en-US"/>
          </a:p>
        </p:txBody>
      </p:sp>
      <p:pic>
        <p:nvPicPr>
          <p:cNvPr id="217091" name="Picture 3" descr="http://intranet.osha.gov/pls/photoarchive/photoarchive.display?v_photoid=1860"/>
          <p:cNvPicPr>
            <a:picLocks noChangeArrowheads="1"/>
          </p:cNvPicPr>
          <p:nvPr/>
        </p:nvPicPr>
        <p:blipFill>
          <a:blip r:embed="rId3" r:link="rId4" cstate="print"/>
          <a:srcRect/>
          <a:stretch>
            <a:fillRect/>
          </a:stretch>
        </p:blipFill>
        <p:spPr bwMode="auto">
          <a:xfrm>
            <a:off x="666750" y="1214438"/>
            <a:ext cx="7696200" cy="5127625"/>
          </a:xfrm>
          <a:prstGeom prst="rect">
            <a:avLst/>
          </a:prstGeom>
          <a:noFill/>
          <a:ln w="38100">
            <a:solidFill>
              <a:srgbClr val="FF0000"/>
            </a:solidFill>
            <a:miter lim="800000"/>
            <a:headEnd/>
            <a:tailEnd/>
          </a:ln>
        </p:spPr>
      </p:pic>
      <p:sp>
        <p:nvSpPr>
          <p:cNvPr id="217093" name="AutoShape 5"/>
          <p:cNvSpPr>
            <a:spLocks noChangeArrowheads="1"/>
          </p:cNvSpPr>
          <p:nvPr/>
        </p:nvSpPr>
        <p:spPr bwMode="auto">
          <a:xfrm>
            <a:off x="1981200" y="1143000"/>
            <a:ext cx="6705600" cy="1066800"/>
          </a:xfrm>
          <a:prstGeom prst="wedgeRoundRectCallout">
            <a:avLst>
              <a:gd name="adj1" fmla="val -12690"/>
              <a:gd name="adj2" fmla="val 85565"/>
              <a:gd name="adj3" fmla="val 16667"/>
            </a:avLst>
          </a:prstGeom>
          <a:solidFill>
            <a:srgbClr val="EAEAEA"/>
          </a:solidFill>
          <a:ln w="19050">
            <a:solidFill>
              <a:srgbClr val="FF0000"/>
            </a:solidFill>
            <a:miter lim="800000"/>
            <a:headEnd/>
            <a:tailEnd/>
          </a:ln>
          <a:effectLst/>
        </p:spPr>
        <p:txBody>
          <a:bodyPr/>
          <a:lstStyle/>
          <a:p>
            <a:pPr algn="ctr">
              <a:spcBef>
                <a:spcPct val="30000"/>
              </a:spcBef>
            </a:pPr>
            <a:r>
              <a:rPr lang="en-US" dirty="0"/>
              <a:t>Slip form paver had blind spot to the rear exposing workers to a struck-by hazard from moving heavy equipment; mirror was added in order for operator to see</a:t>
            </a:r>
          </a:p>
        </p:txBody>
      </p:sp>
      <p:sp>
        <p:nvSpPr>
          <p:cNvPr id="217094" name="Text Box 6"/>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#1860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6EEB0575-804E-4EC2-A7FC-958C0D74AD37}" type="slidenum">
              <a:rPr lang="en-US"/>
              <a:pPr/>
              <a:t>17</a:t>
            </a:fld>
            <a:endParaRPr lang="en-US"/>
          </a:p>
        </p:txBody>
      </p:sp>
      <p:pic>
        <p:nvPicPr>
          <p:cNvPr id="235522" name="Picture 2" descr="MVC-004S"/>
          <p:cNvPicPr>
            <a:picLocks noChangeArrowheads="1"/>
          </p:cNvPicPr>
          <p:nvPr/>
        </p:nvPicPr>
        <p:blipFill>
          <a:blip r:embed="rId3" cstate="print"/>
          <a:srcRect/>
          <a:stretch>
            <a:fillRect/>
          </a:stretch>
        </p:blipFill>
        <p:spPr bwMode="auto">
          <a:xfrm>
            <a:off x="666750" y="1214438"/>
            <a:ext cx="7696200" cy="5127625"/>
          </a:xfrm>
          <a:prstGeom prst="rect">
            <a:avLst/>
          </a:prstGeom>
          <a:solidFill>
            <a:schemeClr val="tx2"/>
          </a:solidFill>
          <a:ln w="38100">
            <a:solidFill>
              <a:srgbClr val="0000FF"/>
            </a:solidFill>
            <a:miter lim="800000"/>
            <a:headEnd/>
            <a:tailEnd/>
          </a:ln>
        </p:spPr>
      </p:pic>
      <p:sp>
        <p:nvSpPr>
          <p:cNvPr id="235523" name="Text Box 3"/>
          <p:cNvSpPr txBox="1">
            <a:spLocks noChangeArrowheads="1"/>
          </p:cNvSpPr>
          <p:nvPr/>
        </p:nvSpPr>
        <p:spPr bwMode="auto">
          <a:xfrm>
            <a:off x="0" y="6629400"/>
            <a:ext cx="2819400" cy="244475"/>
          </a:xfrm>
          <a:prstGeom prst="rect">
            <a:avLst/>
          </a:prstGeom>
          <a:noFill/>
          <a:ln w="9525">
            <a:noFill/>
            <a:miter lim="800000"/>
            <a:headEnd/>
            <a:tailEnd/>
          </a:ln>
          <a:effectLst/>
        </p:spPr>
        <p:txBody>
          <a:bodyPr>
            <a:spAutoFit/>
          </a:bodyPr>
          <a:lstStyle/>
          <a:p>
            <a:pPr>
              <a:spcBef>
                <a:spcPct val="50000"/>
              </a:spcBef>
            </a:pPr>
            <a:r>
              <a:rPr lang="en-US" sz="1000"/>
              <a:t>Source:  OTI Course #2080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solidFill>
                  <a:srgbClr val="FF0000"/>
                </a:solidFill>
              </a:rPr>
              <a:t>YES</a:t>
            </a:r>
          </a:p>
        </p:txBody>
      </p:sp>
      <p:sp>
        <p:nvSpPr>
          <p:cNvPr id="8" name="Slide Number Placeholder 4"/>
          <p:cNvSpPr>
            <a:spLocks noGrp="1"/>
          </p:cNvSpPr>
          <p:nvPr>
            <p:ph type="sldNum" sz="quarter" idx="12"/>
          </p:nvPr>
        </p:nvSpPr>
        <p:spPr/>
        <p:txBody>
          <a:bodyPr/>
          <a:lstStyle/>
          <a:p>
            <a:fld id="{31E70F02-94FB-410B-8C2F-6509C97E22B7}" type="slidenum">
              <a:rPr lang="en-US"/>
              <a:pPr/>
              <a:t>18</a:t>
            </a:fld>
            <a:endParaRPr lang="en-US"/>
          </a:p>
        </p:txBody>
      </p:sp>
      <p:pic>
        <p:nvPicPr>
          <p:cNvPr id="237571" name="Picture 3" descr="MVC-004S"/>
          <p:cNvPicPr>
            <a:picLocks noChangeArrowheads="1"/>
          </p:cNvPicPr>
          <p:nvPr/>
        </p:nvPicPr>
        <p:blipFill>
          <a:blip r:embed="rId3" cstate="print"/>
          <a:srcRect/>
          <a:stretch>
            <a:fillRect/>
          </a:stretch>
        </p:blipFill>
        <p:spPr bwMode="auto">
          <a:xfrm>
            <a:off x="666750" y="1214438"/>
            <a:ext cx="7696200" cy="5127625"/>
          </a:xfrm>
          <a:prstGeom prst="rect">
            <a:avLst/>
          </a:prstGeom>
          <a:solidFill>
            <a:schemeClr val="tx2"/>
          </a:solidFill>
          <a:ln w="38100">
            <a:solidFill>
              <a:srgbClr val="FF0000"/>
            </a:solidFill>
            <a:miter lim="800000"/>
            <a:headEnd/>
            <a:tailEnd/>
          </a:ln>
        </p:spPr>
      </p:pic>
      <p:sp>
        <p:nvSpPr>
          <p:cNvPr id="237572" name="AutoShape 4"/>
          <p:cNvSpPr>
            <a:spLocks noChangeArrowheads="1"/>
          </p:cNvSpPr>
          <p:nvPr/>
        </p:nvSpPr>
        <p:spPr bwMode="auto">
          <a:xfrm>
            <a:off x="2667000" y="5257800"/>
            <a:ext cx="6172200" cy="1295400"/>
          </a:xfrm>
          <a:prstGeom prst="wedgeRoundRectCallout">
            <a:avLst>
              <a:gd name="adj1" fmla="val -33514"/>
              <a:gd name="adj2" fmla="val -226593"/>
              <a:gd name="adj3" fmla="val 16667"/>
            </a:avLst>
          </a:prstGeom>
          <a:solidFill>
            <a:srgbClr val="EAEAEA"/>
          </a:solidFill>
          <a:ln w="19050">
            <a:solidFill>
              <a:srgbClr val="FF0000"/>
            </a:solidFill>
            <a:miter lim="800000"/>
            <a:headEnd/>
            <a:tailEnd/>
          </a:ln>
          <a:effectLst/>
        </p:spPr>
        <p:txBody>
          <a:bodyPr/>
          <a:lstStyle/>
          <a:p>
            <a:pPr>
              <a:spcBef>
                <a:spcPct val="30000"/>
              </a:spcBef>
            </a:pPr>
            <a:r>
              <a:rPr lang="en-US" dirty="0"/>
              <a:t>Stay clear of loads that are suspended or about to be suspended which create struck-by hazards from falling or swinging objects. If control of the load by a worker is necessary then a tag line should be used</a:t>
            </a:r>
          </a:p>
        </p:txBody>
      </p:sp>
      <p:sp>
        <p:nvSpPr>
          <p:cNvPr id="237573" name="Text Box 5"/>
          <p:cNvSpPr txBox="1">
            <a:spLocks noChangeArrowheads="1"/>
          </p:cNvSpPr>
          <p:nvPr/>
        </p:nvSpPr>
        <p:spPr bwMode="auto">
          <a:xfrm>
            <a:off x="0" y="6629400"/>
            <a:ext cx="2819400" cy="244475"/>
          </a:xfrm>
          <a:prstGeom prst="rect">
            <a:avLst/>
          </a:prstGeom>
          <a:noFill/>
          <a:ln w="9525">
            <a:noFill/>
            <a:miter lim="800000"/>
            <a:headEnd/>
            <a:tailEnd/>
          </a:ln>
          <a:effectLst/>
        </p:spPr>
        <p:txBody>
          <a:bodyPr>
            <a:spAutoFit/>
          </a:bodyPr>
          <a:lstStyle/>
          <a:p>
            <a:pPr>
              <a:spcBef>
                <a:spcPct val="50000"/>
              </a:spcBef>
            </a:pPr>
            <a:r>
              <a:rPr lang="en-US" sz="1000"/>
              <a:t>Source:  OTI Course #2080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7818" name="Picture 10" descr="Picture2"/>
          <p:cNvPicPr>
            <a:picLocks noChangeArrowheads="1"/>
          </p:cNvPicPr>
          <p:nvPr/>
        </p:nvPicPr>
        <p:blipFill>
          <a:blip r:embed="rId2" cstate="print"/>
          <a:srcRect/>
          <a:stretch>
            <a:fillRect/>
          </a:stretch>
        </p:blipFill>
        <p:spPr bwMode="auto">
          <a:xfrm>
            <a:off x="666750" y="1214438"/>
            <a:ext cx="7696200" cy="5127625"/>
          </a:xfrm>
          <a:prstGeom prst="rect">
            <a:avLst/>
          </a:prstGeom>
          <a:noFill/>
        </p:spPr>
      </p:pic>
      <p:sp>
        <p:nvSpPr>
          <p:cNvPr id="24781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b="1" dirty="0">
                <a:solidFill>
                  <a:schemeClr val="tx2"/>
                </a:solidFill>
                <a:effectLst>
                  <a:outerShdw blurRad="38100" dist="38100" dir="2700000" algn="tl">
                    <a:srgbClr val="C0C0C0"/>
                  </a:outerShdw>
                </a:effectLst>
              </a:rPr>
              <a:t>Recognize Any Hazard(s)?</a:t>
            </a:r>
          </a:p>
        </p:txBody>
      </p:sp>
      <p:sp>
        <p:nvSpPr>
          <p:cNvPr id="247814" name="Text Box 6"/>
          <p:cNvSpPr txBox="1">
            <a:spLocks noChangeArrowheads="1"/>
          </p:cNvSpPr>
          <p:nvPr/>
        </p:nvSpPr>
        <p:spPr bwMode="auto">
          <a:xfrm>
            <a:off x="0" y="6629400"/>
            <a:ext cx="5410200" cy="244475"/>
          </a:xfrm>
          <a:prstGeom prst="rect">
            <a:avLst/>
          </a:prstGeom>
          <a:noFill/>
          <a:ln w="9525">
            <a:noFill/>
            <a:miter lim="800000"/>
            <a:headEnd/>
            <a:tailEnd/>
          </a:ln>
          <a:effectLst/>
        </p:spPr>
        <p:txBody>
          <a:bodyPr>
            <a:spAutoFit/>
          </a:bodyPr>
          <a:lstStyle/>
          <a:p>
            <a:pPr>
              <a:spcBef>
                <a:spcPct val="50000"/>
              </a:spcBef>
            </a:pPr>
            <a:r>
              <a:rPr lang="en-US" sz="1000"/>
              <a:t>Source:  Susan Harwood Grant Number SH-17792-08-60-F-48 by Compacion Foundation</a:t>
            </a:r>
          </a:p>
        </p:txBody>
      </p:sp>
      <p:pic>
        <p:nvPicPr>
          <p:cNvPr id="247817" name="Picture 9" descr="Picture3"/>
          <p:cNvPicPr>
            <a:picLocks noChangeArrowheads="1"/>
          </p:cNvPicPr>
          <p:nvPr/>
        </p:nvPicPr>
        <p:blipFill>
          <a:blip r:embed="rId3" cstate="print"/>
          <a:srcRect/>
          <a:stretch>
            <a:fillRect/>
          </a:stretch>
        </p:blipFill>
        <p:spPr bwMode="auto">
          <a:xfrm>
            <a:off x="1598613" y="1296988"/>
            <a:ext cx="5930900" cy="49641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a:ln/>
        </p:spPr>
        <p:txBody>
          <a:bodyPr/>
          <a:lstStyle/>
          <a:p>
            <a:r>
              <a:rPr lang="en-US">
                <a:solidFill>
                  <a:srgbClr val="FF0000"/>
                </a:solidFill>
              </a:rPr>
              <a:t>YES</a:t>
            </a:r>
          </a:p>
        </p:txBody>
      </p:sp>
      <p:sp>
        <p:nvSpPr>
          <p:cNvPr id="9" name="Slide Number Placeholder 4"/>
          <p:cNvSpPr>
            <a:spLocks noGrp="1"/>
          </p:cNvSpPr>
          <p:nvPr>
            <p:ph type="sldNum" sz="quarter" idx="12"/>
          </p:nvPr>
        </p:nvSpPr>
        <p:spPr/>
        <p:txBody>
          <a:bodyPr/>
          <a:lstStyle/>
          <a:p>
            <a:fld id="{A426B864-F74E-4366-8BAF-1A2E14863804}" type="slidenum">
              <a:rPr lang="en-US"/>
              <a:pPr/>
              <a:t>2</a:t>
            </a:fld>
            <a:endParaRPr lang="en-US"/>
          </a:p>
        </p:txBody>
      </p:sp>
      <p:pic>
        <p:nvPicPr>
          <p:cNvPr id="124930" name="Picture 2" descr="precast25"/>
          <p:cNvPicPr>
            <a:picLocks noChangeArrowheads="1"/>
          </p:cNvPicPr>
          <p:nvPr/>
        </p:nvPicPr>
        <p:blipFill>
          <a:blip r:embed="rId3" cstate="print"/>
          <a:srcRect/>
          <a:stretch>
            <a:fillRect/>
          </a:stretch>
        </p:blipFill>
        <p:spPr bwMode="auto">
          <a:xfrm>
            <a:off x="666750" y="1219200"/>
            <a:ext cx="7696200" cy="5127625"/>
          </a:xfrm>
          <a:prstGeom prst="rect">
            <a:avLst/>
          </a:prstGeom>
          <a:noFill/>
          <a:ln w="38100">
            <a:solidFill>
              <a:srgbClr val="FF0000"/>
            </a:solidFill>
            <a:miter lim="800000"/>
            <a:headEnd/>
            <a:tailEnd/>
          </a:ln>
        </p:spPr>
      </p:pic>
      <p:sp>
        <p:nvSpPr>
          <p:cNvPr id="124936" name="AutoShape 8"/>
          <p:cNvSpPr>
            <a:spLocks noChangeArrowheads="1"/>
          </p:cNvSpPr>
          <p:nvPr/>
        </p:nvSpPr>
        <p:spPr bwMode="auto">
          <a:xfrm>
            <a:off x="5715000" y="1371600"/>
            <a:ext cx="1905000" cy="1295400"/>
          </a:xfrm>
          <a:prstGeom prst="wedgeRoundRectCallout">
            <a:avLst>
              <a:gd name="adj1" fmla="val -65500"/>
              <a:gd name="adj2" fmla="val 206130"/>
              <a:gd name="adj3" fmla="val 16667"/>
            </a:avLst>
          </a:prstGeom>
          <a:solidFill>
            <a:srgbClr val="EAEAEA"/>
          </a:solidFill>
          <a:ln w="19050">
            <a:solidFill>
              <a:srgbClr val="FF0000"/>
            </a:solidFill>
            <a:miter lim="800000"/>
            <a:headEnd/>
            <a:tailEnd/>
          </a:ln>
          <a:effectLst/>
        </p:spPr>
        <p:txBody>
          <a:bodyPr/>
          <a:lstStyle/>
          <a:p>
            <a:pPr algn="ctr">
              <a:spcBef>
                <a:spcPct val="30000"/>
              </a:spcBef>
            </a:pPr>
            <a:endParaRPr lang="en-US"/>
          </a:p>
        </p:txBody>
      </p:sp>
      <p:sp>
        <p:nvSpPr>
          <p:cNvPr id="124934" name="Text Box 6"/>
          <p:cNvSpPr txBox="1">
            <a:spLocks noChangeArrowheads="1"/>
          </p:cNvSpPr>
          <p:nvPr/>
        </p:nvSpPr>
        <p:spPr bwMode="auto">
          <a:xfrm>
            <a:off x="0" y="6629400"/>
            <a:ext cx="2743200" cy="244475"/>
          </a:xfrm>
          <a:prstGeom prst="rect">
            <a:avLst/>
          </a:prstGeom>
          <a:noFill/>
          <a:ln w="9525">
            <a:noFill/>
            <a:miter lim="800000"/>
            <a:headEnd/>
            <a:tailEnd/>
          </a:ln>
          <a:effectLst/>
        </p:spPr>
        <p:txBody>
          <a:bodyPr>
            <a:spAutoFit/>
          </a:bodyPr>
          <a:lstStyle/>
          <a:p>
            <a:pPr>
              <a:spcBef>
                <a:spcPct val="50000"/>
              </a:spcBef>
            </a:pPr>
            <a:r>
              <a:rPr lang="en-US" sz="1000"/>
              <a:t>Source:  OTI Course #3030</a:t>
            </a:r>
          </a:p>
        </p:txBody>
      </p:sp>
      <p:sp>
        <p:nvSpPr>
          <p:cNvPr id="124935" name="AutoShape 7"/>
          <p:cNvSpPr>
            <a:spLocks noChangeArrowheads="1"/>
          </p:cNvSpPr>
          <p:nvPr/>
        </p:nvSpPr>
        <p:spPr bwMode="auto">
          <a:xfrm>
            <a:off x="4876800" y="1371600"/>
            <a:ext cx="3124200" cy="1295400"/>
          </a:xfrm>
          <a:prstGeom prst="wedgeRoundRectCallout">
            <a:avLst>
              <a:gd name="adj1" fmla="val -112856"/>
              <a:gd name="adj2" fmla="val 189704"/>
              <a:gd name="adj3" fmla="val 16667"/>
            </a:avLst>
          </a:prstGeom>
          <a:solidFill>
            <a:srgbClr val="EAEAEA"/>
          </a:solidFill>
          <a:ln w="19050">
            <a:solidFill>
              <a:srgbClr val="FF0000"/>
            </a:solidFill>
            <a:miter lim="800000"/>
            <a:headEnd/>
            <a:tailEnd/>
          </a:ln>
          <a:effectLst/>
        </p:spPr>
        <p:txBody>
          <a:bodyPr/>
          <a:lstStyle/>
          <a:p>
            <a:pPr algn="ctr">
              <a:spcBef>
                <a:spcPct val="30000"/>
              </a:spcBef>
            </a:pPr>
            <a:r>
              <a:rPr lang="en-US" dirty="0"/>
              <a:t>Avoid struck-by hazards by not working within the swing radius of heavy equipment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41" name="Picture 9" descr="Picture1"/>
          <p:cNvPicPr>
            <a:picLocks noChangeArrowheads="1"/>
          </p:cNvPicPr>
          <p:nvPr/>
        </p:nvPicPr>
        <p:blipFill>
          <a:blip r:embed="rId2" cstate="print"/>
          <a:srcRect/>
          <a:stretch>
            <a:fillRect/>
          </a:stretch>
        </p:blipFill>
        <p:spPr bwMode="auto">
          <a:xfrm>
            <a:off x="666750" y="1214438"/>
            <a:ext cx="7696200" cy="5127625"/>
          </a:xfrm>
          <a:prstGeom prst="rect">
            <a:avLst/>
          </a:prstGeom>
          <a:noFill/>
        </p:spPr>
      </p:pic>
      <p:sp>
        <p:nvSpPr>
          <p:cNvPr id="24883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b="1">
                <a:solidFill>
                  <a:srgbClr val="FF0000"/>
                </a:solidFill>
                <a:effectLst>
                  <a:outerShdw blurRad="38100" dist="38100" dir="2700000" algn="tl">
                    <a:srgbClr val="C0C0C0"/>
                  </a:outerShdw>
                </a:effectLst>
              </a:rPr>
              <a:t>YES</a:t>
            </a:r>
          </a:p>
        </p:txBody>
      </p:sp>
      <p:sp>
        <p:nvSpPr>
          <p:cNvPr id="248839" name="Text Box 7"/>
          <p:cNvSpPr txBox="1">
            <a:spLocks noChangeArrowheads="1"/>
          </p:cNvSpPr>
          <p:nvPr/>
        </p:nvSpPr>
        <p:spPr bwMode="auto">
          <a:xfrm>
            <a:off x="0" y="6629400"/>
            <a:ext cx="5410200" cy="244475"/>
          </a:xfrm>
          <a:prstGeom prst="rect">
            <a:avLst/>
          </a:prstGeom>
          <a:noFill/>
          <a:ln w="9525">
            <a:noFill/>
            <a:miter lim="800000"/>
            <a:headEnd/>
            <a:tailEnd/>
          </a:ln>
          <a:effectLst/>
        </p:spPr>
        <p:txBody>
          <a:bodyPr>
            <a:spAutoFit/>
          </a:bodyPr>
          <a:lstStyle/>
          <a:p>
            <a:pPr>
              <a:spcBef>
                <a:spcPct val="50000"/>
              </a:spcBef>
            </a:pPr>
            <a:r>
              <a:rPr lang="en-US" sz="1000"/>
              <a:t>Source:  Susan Harwood Grant Number SH-17792-08-60-F-48 by Compacion Foundation</a:t>
            </a:r>
          </a:p>
        </p:txBody>
      </p:sp>
      <p:pic>
        <p:nvPicPr>
          <p:cNvPr id="248840" name="Picture 8" descr="Picture3"/>
          <p:cNvPicPr>
            <a:picLocks noChangeArrowheads="1"/>
          </p:cNvPicPr>
          <p:nvPr/>
        </p:nvPicPr>
        <p:blipFill>
          <a:blip r:embed="rId3" cstate="print"/>
          <a:srcRect/>
          <a:stretch>
            <a:fillRect/>
          </a:stretch>
        </p:blipFill>
        <p:spPr bwMode="auto">
          <a:xfrm>
            <a:off x="1598613" y="1296988"/>
            <a:ext cx="5930900" cy="4964112"/>
          </a:xfrm>
          <a:prstGeom prst="rect">
            <a:avLst/>
          </a:prstGeom>
          <a:noFill/>
        </p:spPr>
      </p:pic>
      <p:sp>
        <p:nvSpPr>
          <p:cNvPr id="248837" name="AutoShape 5"/>
          <p:cNvSpPr>
            <a:spLocks noChangeArrowheads="1"/>
          </p:cNvSpPr>
          <p:nvPr/>
        </p:nvSpPr>
        <p:spPr bwMode="auto">
          <a:xfrm>
            <a:off x="3886200" y="5410200"/>
            <a:ext cx="4953000" cy="1219200"/>
          </a:xfrm>
          <a:prstGeom prst="wedgeRoundRectCallout">
            <a:avLst>
              <a:gd name="adj1" fmla="val -20579"/>
              <a:gd name="adj2" fmla="val -204819"/>
              <a:gd name="adj3" fmla="val 16667"/>
            </a:avLst>
          </a:prstGeom>
          <a:solidFill>
            <a:srgbClr val="EAEAEA"/>
          </a:solidFill>
          <a:ln w="19050">
            <a:solidFill>
              <a:srgbClr val="FF0000"/>
            </a:solidFill>
            <a:miter lim="800000"/>
            <a:headEnd/>
            <a:tailEnd/>
          </a:ln>
          <a:effectLst/>
        </p:spPr>
        <p:txBody>
          <a:bodyPr/>
          <a:lstStyle/>
          <a:p>
            <a:pPr>
              <a:spcBef>
                <a:spcPct val="30000"/>
              </a:spcBef>
            </a:pPr>
            <a:r>
              <a:rPr lang="en-US" dirty="0"/>
              <a:t>Powder-actuated tools can create flying object struck-by hazards. Never drive into easily penetrated materials when workers are on the other side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Struck By Hazards - Topics</a:t>
            </a:r>
          </a:p>
        </p:txBody>
      </p:sp>
      <p:sp>
        <p:nvSpPr>
          <p:cNvPr id="3" name="Content Placeholder 2"/>
          <p:cNvSpPr>
            <a:spLocks noGrp="1"/>
          </p:cNvSpPr>
          <p:nvPr>
            <p:ph idx="1"/>
          </p:nvPr>
        </p:nvSpPr>
        <p:spPr/>
        <p:txBody>
          <a:bodyPr>
            <a:normAutofit fontScale="92500" lnSpcReduction="10000"/>
          </a:bodyPr>
          <a:lstStyle/>
          <a:p>
            <a:r>
              <a:rPr lang="en-US" b="1" dirty="0">
                <a:solidFill>
                  <a:schemeClr val="tx1"/>
                </a:solidFill>
                <a:latin typeface="+mn-lt"/>
                <a:ea typeface="+mn-ea"/>
                <a:cs typeface="+mn-cs"/>
              </a:rPr>
              <a:t>Identify common struck-by hazards</a:t>
            </a:r>
          </a:p>
          <a:p>
            <a:endParaRPr lang="en-US" b="1" dirty="0">
              <a:solidFill>
                <a:schemeClr val="tx1"/>
              </a:solidFill>
              <a:latin typeface="+mn-lt"/>
              <a:ea typeface="+mn-ea"/>
              <a:cs typeface="+mn-cs"/>
            </a:endParaRPr>
          </a:p>
          <a:p>
            <a:r>
              <a:rPr lang="en-US" b="1" dirty="0">
                <a:solidFill>
                  <a:schemeClr val="tx1"/>
                </a:solidFill>
                <a:latin typeface="+mn-lt"/>
                <a:ea typeface="+mn-ea"/>
                <a:cs typeface="+mn-cs"/>
              </a:rPr>
              <a:t>Describe types of struck-by hazards</a:t>
            </a:r>
          </a:p>
          <a:p>
            <a:endParaRPr lang="en-US" b="1" dirty="0">
              <a:solidFill>
                <a:schemeClr val="tx1"/>
              </a:solidFill>
              <a:latin typeface="+mn-lt"/>
              <a:ea typeface="+mn-ea"/>
              <a:cs typeface="+mn-cs"/>
            </a:endParaRPr>
          </a:p>
          <a:p>
            <a:r>
              <a:rPr lang="en-US" b="1" dirty="0">
                <a:solidFill>
                  <a:schemeClr val="tx1"/>
                </a:solidFill>
                <a:latin typeface="+mn-lt"/>
                <a:ea typeface="+mn-ea"/>
                <a:cs typeface="+mn-cs"/>
              </a:rPr>
              <a:t>Protect themselves from struck-by hazards</a:t>
            </a:r>
          </a:p>
          <a:p>
            <a:pPr>
              <a:buNone/>
            </a:pPr>
            <a:endParaRPr lang="en-US" b="1" dirty="0">
              <a:solidFill>
                <a:schemeClr val="tx1"/>
              </a:solidFill>
              <a:latin typeface="+mn-lt"/>
              <a:ea typeface="+mn-ea"/>
              <a:cs typeface="+mn-cs"/>
            </a:endParaRPr>
          </a:p>
          <a:p>
            <a:r>
              <a:rPr lang="en-US" b="1" dirty="0">
                <a:solidFill>
                  <a:schemeClr val="tx1"/>
                </a:solidFill>
                <a:latin typeface="+mn-lt"/>
                <a:ea typeface="+mn-ea"/>
                <a:cs typeface="+mn-cs"/>
              </a:rPr>
              <a:t>Recognize employer requirements to protect workers from struck-by hazards</a:t>
            </a:r>
            <a:endParaRPr lang="en-US" b="1" dirty="0"/>
          </a:p>
        </p:txBody>
      </p:sp>
      <p:sp>
        <p:nvSpPr>
          <p:cNvPr id="4" name="Slide Number Placeholder 3"/>
          <p:cNvSpPr>
            <a:spLocks noGrp="1"/>
          </p:cNvSpPr>
          <p:nvPr>
            <p:ph type="sldNum" sz="quarter" idx="12"/>
          </p:nvPr>
        </p:nvSpPr>
        <p:spPr/>
        <p:txBody>
          <a:bodyPr/>
          <a:lstStyle/>
          <a:p>
            <a:fld id="{00AD0979-DDBE-4122-8073-8D9C146D125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struck-by hazard?</a:t>
            </a:r>
          </a:p>
        </p:txBody>
      </p:sp>
      <p:sp>
        <p:nvSpPr>
          <p:cNvPr id="2" name="Content Placeholder 1"/>
          <p:cNvSpPr>
            <a:spLocks noGrp="1"/>
          </p:cNvSpPr>
          <p:nvPr>
            <p:ph idx="1"/>
          </p:nvPr>
        </p:nvSpPr>
        <p:spPr/>
        <p:txBody>
          <a:bodyPr>
            <a:normAutofit/>
          </a:bodyPr>
          <a:lstStyle/>
          <a:p>
            <a:r>
              <a:rPr lang="en-US" dirty="0"/>
              <a:t>Struck-by injuries are produced by forcible contact or impact between the injured person and an object or piece of equipment. Having said that, it is important to point out that in construction, struck-by hazards can resemble caught–in or –between hazards.</a:t>
            </a:r>
          </a:p>
        </p:txBody>
      </p:sp>
      <p:sp>
        <p:nvSpPr>
          <p:cNvPr id="3" name="Slide Number Placeholder 2"/>
          <p:cNvSpPr>
            <a:spLocks noGrp="1"/>
          </p:cNvSpPr>
          <p:nvPr>
            <p:ph type="sldNum" sz="quarter" idx="12"/>
          </p:nvPr>
        </p:nvSpPr>
        <p:spPr/>
        <p:txBody>
          <a:bodyPr/>
          <a:lstStyle/>
          <a:p>
            <a:fld id="{00AD0979-DDBE-4122-8073-8D9C146D125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struck-by hazard?</a:t>
            </a:r>
          </a:p>
        </p:txBody>
      </p:sp>
      <p:sp>
        <p:nvSpPr>
          <p:cNvPr id="2" name="Content Placeholder 1"/>
          <p:cNvSpPr>
            <a:spLocks noGrp="1"/>
          </p:cNvSpPr>
          <p:nvPr>
            <p:ph idx="1"/>
          </p:nvPr>
        </p:nvSpPr>
        <p:spPr/>
        <p:txBody>
          <a:bodyPr>
            <a:normAutofit lnSpcReduction="10000"/>
          </a:bodyPr>
          <a:lstStyle/>
          <a:p>
            <a:r>
              <a:rPr lang="en-US" dirty="0"/>
              <a:t>There is a distinction which is best explained by looking at the key factor in making a determination between a </a:t>
            </a:r>
            <a:r>
              <a:rPr lang="en-US" b="1" i="1" dirty="0"/>
              <a:t>Caught event </a:t>
            </a:r>
            <a:r>
              <a:rPr lang="en-US" i="1" dirty="0"/>
              <a:t>and a </a:t>
            </a:r>
            <a:r>
              <a:rPr lang="en-US" b="1" i="1" dirty="0"/>
              <a:t>Struck event</a:t>
            </a:r>
            <a:r>
              <a:rPr lang="en-US" i="1" dirty="0"/>
              <a:t>, ask: Was </a:t>
            </a:r>
            <a:r>
              <a:rPr lang="en-US" dirty="0"/>
              <a:t>it the impact of the object alone that caused the injury?</a:t>
            </a:r>
          </a:p>
          <a:p>
            <a:endParaRPr lang="en-US" dirty="0"/>
          </a:p>
          <a:p>
            <a:r>
              <a:rPr lang="en-US" dirty="0"/>
              <a:t>When the impact alone creates the injury, the event is considered as </a:t>
            </a:r>
            <a:r>
              <a:rPr lang="en-US" b="1" i="1" dirty="0"/>
              <a:t>Struck</a:t>
            </a:r>
            <a:r>
              <a:rPr lang="en-US" i="1" dirty="0"/>
              <a:t>. On the other hand, when the </a:t>
            </a:r>
            <a:r>
              <a:rPr lang="en-US" dirty="0"/>
              <a:t>injury is created more as a result of crushing injuries between objects, the event is considered as </a:t>
            </a:r>
            <a:r>
              <a:rPr lang="en-US" b="1" i="1" dirty="0"/>
              <a:t>Caught</a:t>
            </a:r>
            <a:r>
              <a:rPr lang="en-US" i="1" dirty="0"/>
              <a:t>.</a:t>
            </a:r>
            <a:endParaRPr lang="en-US" dirty="0"/>
          </a:p>
        </p:txBody>
      </p:sp>
      <p:sp>
        <p:nvSpPr>
          <p:cNvPr id="3" name="Slide Number Placeholder 2"/>
          <p:cNvSpPr>
            <a:spLocks noGrp="1"/>
          </p:cNvSpPr>
          <p:nvPr>
            <p:ph type="sldNum" sz="quarter" idx="12"/>
          </p:nvPr>
        </p:nvSpPr>
        <p:spPr/>
        <p:txBody>
          <a:bodyPr/>
          <a:lstStyle/>
          <a:p>
            <a:fld id="{00AD0979-DDBE-4122-8073-8D9C146D125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Struck-by hazards are categorized as follows:</a:t>
            </a:r>
          </a:p>
        </p:txBody>
      </p:sp>
      <p:sp>
        <p:nvSpPr>
          <p:cNvPr id="2" name="Content Placeholder 1"/>
          <p:cNvSpPr>
            <a:spLocks noGrp="1"/>
          </p:cNvSpPr>
          <p:nvPr>
            <p:ph idx="1"/>
          </p:nvPr>
        </p:nvSpPr>
        <p:spPr/>
        <p:txBody>
          <a:bodyPr/>
          <a:lstStyle/>
          <a:p>
            <a:r>
              <a:rPr lang="en-US" dirty="0"/>
              <a:t>Struck-by flying object</a:t>
            </a:r>
          </a:p>
          <a:p>
            <a:endParaRPr lang="en-US" dirty="0"/>
          </a:p>
          <a:p>
            <a:r>
              <a:rPr lang="en-US" dirty="0"/>
              <a:t>Struck-by falling object</a:t>
            </a:r>
          </a:p>
          <a:p>
            <a:endParaRPr lang="en-US" dirty="0"/>
          </a:p>
          <a:p>
            <a:r>
              <a:rPr lang="en-US" dirty="0"/>
              <a:t>Struck-by swinging object</a:t>
            </a:r>
          </a:p>
          <a:p>
            <a:endParaRPr lang="en-US" dirty="0"/>
          </a:p>
          <a:p>
            <a:r>
              <a:rPr lang="en-US" dirty="0"/>
              <a:t>Stuck-by rolling object</a:t>
            </a:r>
          </a:p>
        </p:txBody>
      </p:sp>
      <p:sp>
        <p:nvSpPr>
          <p:cNvPr id="3" name="Slide Number Placeholder 2"/>
          <p:cNvSpPr>
            <a:spLocks noGrp="1"/>
          </p:cNvSpPr>
          <p:nvPr>
            <p:ph type="sldNum" sz="quarter" idx="12"/>
          </p:nvPr>
        </p:nvSpPr>
        <p:spPr/>
        <p:txBody>
          <a:bodyPr/>
          <a:lstStyle/>
          <a:p>
            <a:fld id="{00AD0979-DDBE-4122-8073-8D9C146D125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Examples of accidents related to struck-by flying object hazards are:</a:t>
            </a:r>
          </a:p>
        </p:txBody>
      </p:sp>
      <p:sp>
        <p:nvSpPr>
          <p:cNvPr id="2" name="Content Placeholder 1"/>
          <p:cNvSpPr>
            <a:spLocks noGrp="1"/>
          </p:cNvSpPr>
          <p:nvPr>
            <p:ph idx="1"/>
          </p:nvPr>
        </p:nvSpPr>
        <p:spPr/>
        <p:txBody>
          <a:bodyPr>
            <a:normAutofit fontScale="77500" lnSpcReduction="20000"/>
          </a:bodyPr>
          <a:lstStyle/>
          <a:p>
            <a:r>
              <a:rPr lang="en-US" b="1" dirty="0"/>
              <a:t>Worker was freeing a pump component under pressure and was impaled by the pump component.</a:t>
            </a:r>
          </a:p>
          <a:p>
            <a:endParaRPr lang="en-US" b="1" dirty="0"/>
          </a:p>
          <a:p>
            <a:r>
              <a:rPr lang="en-US" b="1" dirty="0"/>
              <a:t>The victim was in the process of using an 8-foot step ladder to gain height to nail a strap onto a residential home single story construction project. The victim used a nail gun with a 16d nail to affix the strap to the exterior wall. Using his right hand for the gun, he leaned over to the left and tried to place a nail into the strap. The nail ricocheted and him on the left side of his head just above the left ear. He fell to the ground and eventually passed out. Fellow workers transported him to the hospital. He died approximately two days later.</a:t>
            </a:r>
          </a:p>
        </p:txBody>
      </p:sp>
      <p:sp>
        <p:nvSpPr>
          <p:cNvPr id="3" name="Slide Number Placeholder 2"/>
          <p:cNvSpPr>
            <a:spLocks noGrp="1"/>
          </p:cNvSpPr>
          <p:nvPr>
            <p:ph type="sldNum" sz="quarter" idx="12"/>
          </p:nvPr>
        </p:nvSpPr>
        <p:spPr/>
        <p:txBody>
          <a:bodyPr/>
          <a:lstStyle/>
          <a:p>
            <a:fld id="{00AD0979-DDBE-4122-8073-8D9C146D125C}"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Examples of accidents related to struck-by falling object:</a:t>
            </a:r>
          </a:p>
        </p:txBody>
      </p:sp>
      <p:sp>
        <p:nvSpPr>
          <p:cNvPr id="2" name="Content Placeholder 1"/>
          <p:cNvSpPr>
            <a:spLocks noGrp="1"/>
          </p:cNvSpPr>
          <p:nvPr>
            <p:ph idx="1"/>
          </p:nvPr>
        </p:nvSpPr>
        <p:spPr/>
        <p:txBody>
          <a:bodyPr>
            <a:normAutofit/>
          </a:bodyPr>
          <a:lstStyle/>
          <a:p>
            <a:r>
              <a:rPr lang="en-US" dirty="0"/>
              <a:t>Worker was tearing down a transmission structure using a digger-derrick when a pole broke and struck him on the head.</a:t>
            </a:r>
          </a:p>
          <a:p>
            <a:r>
              <a:rPr lang="en-US" dirty="0"/>
              <a:t>Worker was struck by a load of wall panels that fell off his truck.</a:t>
            </a:r>
          </a:p>
          <a:p>
            <a:r>
              <a:rPr lang="en-US" dirty="0"/>
              <a:t>Four workers rebuilding a bridge that had washed out by floods were injured when a crane boom cable broke, and the boom fell on them.</a:t>
            </a:r>
          </a:p>
        </p:txBody>
      </p:sp>
      <p:sp>
        <p:nvSpPr>
          <p:cNvPr id="3" name="Slide Number Placeholder 2"/>
          <p:cNvSpPr>
            <a:spLocks noGrp="1"/>
          </p:cNvSpPr>
          <p:nvPr>
            <p:ph type="sldNum" sz="quarter" idx="12"/>
          </p:nvPr>
        </p:nvSpPr>
        <p:spPr/>
        <p:txBody>
          <a:bodyPr/>
          <a:lstStyle/>
          <a:p>
            <a:fld id="{00AD0979-DDBE-4122-8073-8D9C146D125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Examples of accidents related to struck-by swinging hazards:</a:t>
            </a:r>
          </a:p>
        </p:txBody>
      </p:sp>
      <p:sp>
        <p:nvSpPr>
          <p:cNvPr id="2" name="Content Placeholder 1"/>
          <p:cNvSpPr>
            <a:spLocks noGrp="1"/>
          </p:cNvSpPr>
          <p:nvPr>
            <p:ph idx="1"/>
          </p:nvPr>
        </p:nvSpPr>
        <p:spPr/>
        <p:txBody>
          <a:bodyPr/>
          <a:lstStyle/>
          <a:p>
            <a:r>
              <a:rPr lang="en-US" dirty="0"/>
              <a:t>Worker was working within the swing radius of a barge-mounted crane used in dredging operations. He was hit and killed.</a:t>
            </a:r>
          </a:p>
        </p:txBody>
      </p:sp>
      <p:sp>
        <p:nvSpPr>
          <p:cNvPr id="3" name="Slide Number Placeholder 2"/>
          <p:cNvSpPr>
            <a:spLocks noGrp="1"/>
          </p:cNvSpPr>
          <p:nvPr>
            <p:ph type="sldNum" sz="quarter" idx="12"/>
          </p:nvPr>
        </p:nvSpPr>
        <p:spPr/>
        <p:txBody>
          <a:bodyPr/>
          <a:lstStyle/>
          <a:p>
            <a:fld id="{00AD0979-DDBE-4122-8073-8D9C146D125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Examples of accidents related to struck-by rolling hazards:</a:t>
            </a:r>
          </a:p>
        </p:txBody>
      </p:sp>
      <p:sp>
        <p:nvSpPr>
          <p:cNvPr id="2" name="Content Placeholder 1"/>
          <p:cNvSpPr>
            <a:spLocks noGrp="1"/>
          </p:cNvSpPr>
          <p:nvPr>
            <p:ph idx="1"/>
          </p:nvPr>
        </p:nvSpPr>
        <p:spPr/>
        <p:txBody>
          <a:bodyPr/>
          <a:lstStyle/>
          <a:p>
            <a:r>
              <a:rPr lang="en-US" dirty="0"/>
              <a:t>While walking along track, worker was struck by unmanned rail car at airport.</a:t>
            </a:r>
          </a:p>
          <a:p>
            <a:r>
              <a:rPr lang="en-US" dirty="0"/>
              <a:t>Worker (security guard) was struck by tractor trailer and dragged, resulting in fatal injuries.</a:t>
            </a:r>
          </a:p>
          <a:p>
            <a:r>
              <a:rPr lang="en-US" dirty="0"/>
              <a:t>Worker suffered fatal injuries after being struck by a moving semi truck while loading/unloading freight.</a:t>
            </a:r>
          </a:p>
        </p:txBody>
      </p:sp>
      <p:sp>
        <p:nvSpPr>
          <p:cNvPr id="3" name="Slide Number Placeholder 2"/>
          <p:cNvSpPr>
            <a:spLocks noGrp="1"/>
          </p:cNvSpPr>
          <p:nvPr>
            <p:ph type="sldNum" sz="quarter" idx="12"/>
          </p:nvPr>
        </p:nvSpPr>
        <p:spPr/>
        <p:txBody>
          <a:bodyPr/>
          <a:lstStyle/>
          <a:p>
            <a:fld id="{00AD0979-DDBE-4122-8073-8D9C146D125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Avoid Hazards?</a:t>
            </a:r>
            <a:r>
              <a:rPr lang="en-US" b="0" dirty="0"/>
              <a:t> </a:t>
            </a:r>
            <a:endParaRPr lang="en-US" dirty="0"/>
          </a:p>
        </p:txBody>
      </p:sp>
      <p:sp>
        <p:nvSpPr>
          <p:cNvPr id="2" name="Content Placeholder 1"/>
          <p:cNvSpPr>
            <a:spLocks noGrp="1"/>
          </p:cNvSpPr>
          <p:nvPr>
            <p:ph idx="1"/>
          </p:nvPr>
        </p:nvSpPr>
        <p:spPr/>
        <p:txBody>
          <a:bodyPr/>
          <a:lstStyle/>
          <a:p>
            <a:pPr>
              <a:buNone/>
            </a:pPr>
            <a:r>
              <a:rPr lang="en-US" b="1" u="sng" dirty="0"/>
              <a:t>General</a:t>
            </a:r>
          </a:p>
          <a:p>
            <a:pPr>
              <a:buNone/>
            </a:pPr>
            <a:endParaRPr lang="en-US" b="1" dirty="0"/>
          </a:p>
          <a:p>
            <a:r>
              <a:rPr lang="en-US" dirty="0"/>
              <a:t>Wear hardhats and eye protection.</a:t>
            </a:r>
          </a:p>
          <a:p>
            <a:r>
              <a:rPr lang="en-US" dirty="0"/>
              <a:t>Stack materials to prevent sliding, falling, or collapse.</a:t>
            </a:r>
          </a:p>
          <a:p>
            <a:r>
              <a:rPr lang="en-US" dirty="0"/>
              <a:t>Use protective measures such as </a:t>
            </a:r>
            <a:r>
              <a:rPr lang="en-US" dirty="0" err="1"/>
              <a:t>toeboards</a:t>
            </a:r>
            <a:r>
              <a:rPr lang="en-US" dirty="0"/>
              <a:t> and debris nets.</a:t>
            </a:r>
          </a:p>
          <a:p>
            <a:endParaRPr lang="en-US" dirty="0"/>
          </a:p>
        </p:txBody>
      </p:sp>
      <p:sp>
        <p:nvSpPr>
          <p:cNvPr id="3" name="Slide Number Placeholder 2"/>
          <p:cNvSpPr>
            <a:spLocks noGrp="1"/>
          </p:cNvSpPr>
          <p:nvPr>
            <p:ph type="sldNum" sz="quarter" idx="12"/>
          </p:nvPr>
        </p:nvSpPr>
        <p:spPr/>
        <p:txBody>
          <a:bodyPr/>
          <a:lstStyle/>
          <a:p>
            <a:fld id="{00AD0979-DDBE-4122-8073-8D9C146D125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B690C624-9208-4EA8-8EB3-0C75B7CAD008}" type="slidenum">
              <a:rPr lang="en-US"/>
              <a:pPr/>
              <a:t>3</a:t>
            </a:fld>
            <a:endParaRPr lang="en-US"/>
          </a:p>
        </p:txBody>
      </p:sp>
      <p:sp>
        <p:nvSpPr>
          <p:cNvPr id="250890" name="Text Box 10"/>
          <p:cNvSpPr txBox="1">
            <a:spLocks noChangeArrowheads="1"/>
          </p:cNvSpPr>
          <p:nvPr/>
        </p:nvSpPr>
        <p:spPr bwMode="auto">
          <a:xfrm>
            <a:off x="0" y="6629400"/>
            <a:ext cx="5410200" cy="244475"/>
          </a:xfrm>
          <a:prstGeom prst="rect">
            <a:avLst/>
          </a:prstGeom>
          <a:noFill/>
          <a:ln w="9525">
            <a:noFill/>
            <a:miter lim="800000"/>
            <a:headEnd/>
            <a:tailEnd/>
          </a:ln>
          <a:effectLst/>
        </p:spPr>
        <p:txBody>
          <a:bodyPr>
            <a:spAutoFit/>
          </a:bodyPr>
          <a:lstStyle/>
          <a:p>
            <a:pPr>
              <a:spcBef>
                <a:spcPct val="50000"/>
              </a:spcBef>
            </a:pPr>
            <a:r>
              <a:rPr lang="en-US" sz="1000"/>
              <a:t>Source:  Susan Harwood Grant Number SH-17792-08-60-F-48 by Compacion Foundation</a:t>
            </a:r>
          </a:p>
        </p:txBody>
      </p:sp>
      <p:pic>
        <p:nvPicPr>
          <p:cNvPr id="250892" name="Picture 12" descr="Picture2"/>
          <p:cNvPicPr>
            <a:picLocks noChangeArrowheads="1"/>
          </p:cNvPicPr>
          <p:nvPr/>
        </p:nvPicPr>
        <p:blipFill>
          <a:blip r:embed="rId3" cstate="print"/>
          <a:srcRect/>
          <a:stretch>
            <a:fillRect/>
          </a:stretch>
        </p:blipFill>
        <p:spPr bwMode="auto">
          <a:xfrm>
            <a:off x="666750" y="1214438"/>
            <a:ext cx="7696200" cy="5132387"/>
          </a:xfrm>
          <a:prstGeom prst="rect">
            <a:avLst/>
          </a:prstGeom>
          <a:noFill/>
          <a:ln w="38100">
            <a:solidFill>
              <a:srgbClr val="0000FF"/>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Avoid Hazards?</a:t>
            </a:r>
            <a:r>
              <a:rPr lang="en-US" b="0" dirty="0"/>
              <a:t> </a:t>
            </a:r>
            <a:endParaRPr lang="en-US" dirty="0"/>
          </a:p>
        </p:txBody>
      </p:sp>
      <p:sp>
        <p:nvSpPr>
          <p:cNvPr id="2" name="Content Placeholder 1"/>
          <p:cNvSpPr>
            <a:spLocks noGrp="1"/>
          </p:cNvSpPr>
          <p:nvPr>
            <p:ph idx="1"/>
          </p:nvPr>
        </p:nvSpPr>
        <p:spPr/>
        <p:txBody>
          <a:bodyPr>
            <a:normAutofit lnSpcReduction="10000"/>
          </a:bodyPr>
          <a:lstStyle/>
          <a:p>
            <a:pPr>
              <a:buNone/>
            </a:pPr>
            <a:r>
              <a:rPr lang="en-US" b="1" u="sng" dirty="0"/>
              <a:t>Power Tools, Machines, etc.</a:t>
            </a:r>
          </a:p>
          <a:p>
            <a:pPr>
              <a:buNone/>
            </a:pPr>
            <a:endParaRPr lang="en-US" b="1" dirty="0"/>
          </a:p>
          <a:p>
            <a:r>
              <a:rPr lang="en-US" dirty="0"/>
              <a:t>Use safety glasses, goggles, face shields, etc., where machines or tools may cause flying particles.</a:t>
            </a:r>
          </a:p>
          <a:p>
            <a:r>
              <a:rPr lang="en-US" dirty="0"/>
              <a:t>Inspect tools, such as saws and lathes, to insure that protective guards are in good condition.</a:t>
            </a:r>
          </a:p>
          <a:p>
            <a:r>
              <a:rPr lang="en-US" dirty="0"/>
              <a:t>Make sure you are trained in the proper operation of powder actuated tools.</a:t>
            </a:r>
          </a:p>
          <a:p>
            <a:endParaRPr lang="en-US" dirty="0"/>
          </a:p>
        </p:txBody>
      </p:sp>
      <p:sp>
        <p:nvSpPr>
          <p:cNvPr id="3" name="Slide Number Placeholder 2"/>
          <p:cNvSpPr>
            <a:spLocks noGrp="1"/>
          </p:cNvSpPr>
          <p:nvPr>
            <p:ph type="sldNum" sz="quarter" idx="12"/>
          </p:nvPr>
        </p:nvSpPr>
        <p:spPr/>
        <p:txBody>
          <a:bodyPr/>
          <a:lstStyle/>
          <a:p>
            <a:fld id="{00AD0979-DDBE-4122-8073-8D9C146D125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Avoid Hazards?</a:t>
            </a:r>
            <a:r>
              <a:rPr lang="en-US" b="0" dirty="0"/>
              <a:t> </a:t>
            </a:r>
            <a:endParaRPr lang="en-US" dirty="0"/>
          </a:p>
        </p:txBody>
      </p:sp>
      <p:sp>
        <p:nvSpPr>
          <p:cNvPr id="2" name="Content Placeholder 1"/>
          <p:cNvSpPr>
            <a:spLocks noGrp="1"/>
          </p:cNvSpPr>
          <p:nvPr>
            <p:ph idx="1"/>
          </p:nvPr>
        </p:nvSpPr>
        <p:spPr/>
        <p:txBody>
          <a:bodyPr>
            <a:normAutofit lnSpcReduction="10000"/>
          </a:bodyPr>
          <a:lstStyle/>
          <a:p>
            <a:pPr>
              <a:buNone/>
            </a:pPr>
            <a:r>
              <a:rPr lang="en-US" b="1" u="sng" dirty="0"/>
              <a:t>Cranes and Hoists</a:t>
            </a:r>
          </a:p>
          <a:p>
            <a:pPr>
              <a:buNone/>
            </a:pPr>
            <a:endParaRPr lang="en-US" b="1" dirty="0"/>
          </a:p>
          <a:p>
            <a:r>
              <a:rPr lang="en-US" dirty="0"/>
              <a:t>Avoid working underneath loads being moved.</a:t>
            </a:r>
          </a:p>
          <a:p>
            <a:r>
              <a:rPr lang="en-US" dirty="0"/>
              <a:t>Barricade hazard areas and post warning signs.</a:t>
            </a:r>
          </a:p>
          <a:p>
            <a:r>
              <a:rPr lang="en-US" dirty="0"/>
              <a:t>Inspect cranes and hoists to see that all components, such as wire rope, lifting hooks, chains, etc., are in good condition.</a:t>
            </a:r>
          </a:p>
          <a:p>
            <a:r>
              <a:rPr lang="en-US" dirty="0"/>
              <a:t>Do not exceed lifting capacity of cranes and hoists.</a:t>
            </a:r>
          </a:p>
          <a:p>
            <a:endParaRPr lang="en-US" dirty="0"/>
          </a:p>
        </p:txBody>
      </p:sp>
      <p:sp>
        <p:nvSpPr>
          <p:cNvPr id="3" name="Slide Number Placeholder 2"/>
          <p:cNvSpPr>
            <a:spLocks noGrp="1"/>
          </p:cNvSpPr>
          <p:nvPr>
            <p:ph type="sldNum" sz="quarter" idx="12"/>
          </p:nvPr>
        </p:nvSpPr>
        <p:spPr/>
        <p:txBody>
          <a:bodyPr/>
          <a:lstStyle/>
          <a:p>
            <a:fld id="{00AD0979-DDBE-4122-8073-8D9C146D125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Avoid Hazards?</a:t>
            </a:r>
          </a:p>
        </p:txBody>
      </p:sp>
      <p:sp>
        <p:nvSpPr>
          <p:cNvPr id="2" name="Content Placeholder 1"/>
          <p:cNvSpPr>
            <a:spLocks noGrp="1"/>
          </p:cNvSpPr>
          <p:nvPr>
            <p:ph idx="1"/>
          </p:nvPr>
        </p:nvSpPr>
        <p:spPr/>
        <p:txBody>
          <a:bodyPr>
            <a:normAutofit fontScale="92500" lnSpcReduction="20000"/>
          </a:bodyPr>
          <a:lstStyle/>
          <a:p>
            <a:pPr>
              <a:buNone/>
            </a:pPr>
            <a:r>
              <a:rPr lang="en-US" b="1" u="sng" dirty="0"/>
              <a:t>Overhead Work</a:t>
            </a:r>
          </a:p>
          <a:p>
            <a:endParaRPr lang="en-US" b="1" dirty="0"/>
          </a:p>
          <a:p>
            <a:r>
              <a:rPr lang="en-US" dirty="0"/>
              <a:t>Secure tools and materials to prevent them from falling on people below.</a:t>
            </a:r>
          </a:p>
          <a:p>
            <a:r>
              <a:rPr lang="en-US" dirty="0"/>
              <a:t>Barricade hazard areas and post warning signs.</a:t>
            </a:r>
          </a:p>
          <a:p>
            <a:r>
              <a:rPr lang="en-US" dirty="0"/>
              <a:t>Use </a:t>
            </a:r>
            <a:r>
              <a:rPr lang="en-US" dirty="0" err="1"/>
              <a:t>toeboards</a:t>
            </a:r>
            <a:r>
              <a:rPr lang="en-US" dirty="0"/>
              <a:t>, screens, or guardrails on scaffolds to prevent falling objects, </a:t>
            </a:r>
            <a:r>
              <a:rPr lang="en-US" i="1" dirty="0"/>
              <a:t>or,</a:t>
            </a:r>
            <a:endParaRPr lang="en-US" dirty="0"/>
          </a:p>
          <a:p>
            <a:r>
              <a:rPr lang="en-US" dirty="0"/>
              <a:t>Use debris nets, catch platforms, or canopies to catch or deflect falling objects.</a:t>
            </a:r>
          </a:p>
          <a:p>
            <a:endParaRPr lang="en-US" dirty="0"/>
          </a:p>
        </p:txBody>
      </p:sp>
      <p:sp>
        <p:nvSpPr>
          <p:cNvPr id="3" name="Slide Number Placeholder 2"/>
          <p:cNvSpPr>
            <a:spLocks noGrp="1"/>
          </p:cNvSpPr>
          <p:nvPr>
            <p:ph type="sldNum" sz="quarter" idx="12"/>
          </p:nvPr>
        </p:nvSpPr>
        <p:spPr/>
        <p:txBody>
          <a:bodyPr/>
          <a:lstStyle/>
          <a:p>
            <a:fld id="{00AD0979-DDBE-4122-8073-8D9C146D125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Avoid Hazards?</a:t>
            </a:r>
          </a:p>
        </p:txBody>
      </p:sp>
      <p:sp>
        <p:nvSpPr>
          <p:cNvPr id="2" name="Content Placeholder 1"/>
          <p:cNvSpPr>
            <a:spLocks noGrp="1"/>
          </p:cNvSpPr>
          <p:nvPr>
            <p:ph idx="1"/>
          </p:nvPr>
        </p:nvSpPr>
        <p:spPr/>
        <p:txBody>
          <a:bodyPr/>
          <a:lstStyle/>
          <a:p>
            <a:pPr>
              <a:buNone/>
            </a:pPr>
            <a:r>
              <a:rPr lang="en-US" b="1" u="sng" dirty="0"/>
              <a:t>Compressed Air</a:t>
            </a:r>
          </a:p>
          <a:p>
            <a:endParaRPr lang="en-US" b="1" dirty="0"/>
          </a:p>
          <a:p>
            <a:r>
              <a:rPr lang="en-US" dirty="0"/>
              <a:t>Reduce compressed air used for cleaning to 30 psi, and only use with appropriate guarding and protective equipment.</a:t>
            </a:r>
          </a:p>
          <a:p>
            <a:r>
              <a:rPr lang="en-US" dirty="0"/>
              <a:t>Never clean clothing with compressed air.</a:t>
            </a:r>
          </a:p>
          <a:p>
            <a:endParaRPr lang="en-US" dirty="0"/>
          </a:p>
        </p:txBody>
      </p:sp>
      <p:sp>
        <p:nvSpPr>
          <p:cNvPr id="3" name="Slide Number Placeholder 2"/>
          <p:cNvSpPr>
            <a:spLocks noGrp="1"/>
          </p:cNvSpPr>
          <p:nvPr>
            <p:ph type="sldNum" sz="quarter" idx="12"/>
          </p:nvPr>
        </p:nvSpPr>
        <p:spPr/>
        <p:txBody>
          <a:bodyPr/>
          <a:lstStyle/>
          <a:p>
            <a:fld id="{00AD0979-DDBE-4122-8073-8D9C146D125C}"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What is my employer required to do to protect workers from struck-by hazards?</a:t>
            </a:r>
          </a:p>
        </p:txBody>
      </p:sp>
      <p:sp>
        <p:nvSpPr>
          <p:cNvPr id="2" name="Content Placeholder 1"/>
          <p:cNvSpPr>
            <a:spLocks noGrp="1"/>
          </p:cNvSpPr>
          <p:nvPr>
            <p:ph idx="1"/>
          </p:nvPr>
        </p:nvSpPr>
        <p:spPr/>
        <p:txBody>
          <a:bodyPr/>
          <a:lstStyle/>
          <a:p>
            <a:endParaRPr lang="en-US" dirty="0"/>
          </a:p>
          <a:p>
            <a:r>
              <a:rPr lang="en-US" dirty="0"/>
              <a:t>Heavy equipment [cranes, excavators, etc.]</a:t>
            </a:r>
          </a:p>
          <a:p>
            <a:r>
              <a:rPr lang="en-US" dirty="0"/>
              <a:t>Motor vehicles [trucks, cars, etc.]</a:t>
            </a:r>
          </a:p>
          <a:p>
            <a:r>
              <a:rPr lang="en-US" dirty="0"/>
              <a:t>General requirements for protecting workers</a:t>
            </a:r>
          </a:p>
          <a:p>
            <a:r>
              <a:rPr lang="en-US" dirty="0"/>
              <a:t>Provide personal protective equipment (PPE)</a:t>
            </a:r>
          </a:p>
          <a:p>
            <a:r>
              <a:rPr lang="en-US" dirty="0"/>
              <a:t>Training</a:t>
            </a:r>
          </a:p>
        </p:txBody>
      </p:sp>
      <p:sp>
        <p:nvSpPr>
          <p:cNvPr id="3" name="Slide Number Placeholder 2"/>
          <p:cNvSpPr>
            <a:spLocks noGrp="1"/>
          </p:cNvSpPr>
          <p:nvPr>
            <p:ph type="sldNum" sz="quarter" idx="12"/>
          </p:nvPr>
        </p:nvSpPr>
        <p:spPr/>
        <p:txBody>
          <a:bodyPr/>
          <a:lstStyle/>
          <a:p>
            <a:fld id="{00AD0979-DDBE-4122-8073-8D9C146D125C}"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71" y="775446"/>
            <a:ext cx="7250929" cy="838200"/>
          </a:xfrm>
        </p:spPr>
        <p:txBody>
          <a:bodyPr>
            <a:normAutofit fontScale="90000"/>
          </a:bodyPr>
          <a:lstStyle/>
          <a:p>
            <a:r>
              <a:rPr lang="en-US" sz="2800" b="1" dirty="0"/>
              <a:t>Heavy equipment [cranes, excavators, etc.]</a:t>
            </a:r>
            <a:endParaRPr lang="en-US" sz="2800" dirty="0"/>
          </a:p>
        </p:txBody>
      </p:sp>
      <p:sp>
        <p:nvSpPr>
          <p:cNvPr id="3" name="Content Placeholder 2"/>
          <p:cNvSpPr>
            <a:spLocks noGrp="1"/>
          </p:cNvSpPr>
          <p:nvPr>
            <p:ph idx="1"/>
          </p:nvPr>
        </p:nvSpPr>
        <p:spPr>
          <a:xfrm>
            <a:off x="286512" y="1924740"/>
            <a:ext cx="8686800" cy="4527876"/>
          </a:xfrm>
        </p:spPr>
        <p:txBody>
          <a:bodyPr>
            <a:normAutofit fontScale="47500" lnSpcReduction="20000"/>
          </a:bodyPr>
          <a:lstStyle/>
          <a:p>
            <a:endParaRPr lang="en-US" b="1" dirty="0"/>
          </a:p>
          <a:p>
            <a:pPr>
              <a:buNone/>
            </a:pPr>
            <a:r>
              <a:rPr lang="en-US" sz="3800" b="1" dirty="0"/>
              <a:t>Employers must</a:t>
            </a:r>
            <a:r>
              <a:rPr lang="en-US" sz="3800" dirty="0"/>
              <a:t>:</a:t>
            </a:r>
          </a:p>
          <a:p>
            <a:r>
              <a:rPr lang="en-US" sz="3800" dirty="0"/>
              <a:t>Determine whether the </a:t>
            </a:r>
            <a:r>
              <a:rPr lang="en-US" sz="3800" b="1" dirty="0"/>
              <a:t>ground is sufficiently level and firm</a:t>
            </a:r>
            <a:r>
              <a:rPr lang="en-US" sz="3800" dirty="0"/>
              <a:t> to support the anticipated weight of hoisting equipment and associated loads </a:t>
            </a:r>
          </a:p>
          <a:p>
            <a:r>
              <a:rPr lang="en-US" sz="3800" b="1" dirty="0"/>
              <a:t>Assess hazards within the work zone </a:t>
            </a:r>
            <a:r>
              <a:rPr lang="en-US" sz="3800" dirty="0"/>
              <a:t>that would affect the safe operation of hoisting equipment such as, power lines and objects or personnel that would be within the swing radius of the hoisting equipment</a:t>
            </a:r>
          </a:p>
          <a:p>
            <a:r>
              <a:rPr lang="en-US" sz="3800" b="1" dirty="0"/>
              <a:t>Erect barriers </a:t>
            </a:r>
            <a:r>
              <a:rPr lang="en-US" sz="3800" dirty="0"/>
              <a:t>to mark the area covered by the rotating superstructure to warn workers of the danger zone</a:t>
            </a:r>
          </a:p>
          <a:p>
            <a:r>
              <a:rPr lang="en-US" sz="3800" dirty="0"/>
              <a:t>Ensure that the </a:t>
            </a:r>
            <a:r>
              <a:rPr lang="en-US" sz="3800" b="1" dirty="0"/>
              <a:t>equipment is in safe operating condition</a:t>
            </a:r>
            <a:r>
              <a:rPr lang="en-US" sz="3800" dirty="0"/>
              <a:t> via required inspections</a:t>
            </a:r>
          </a:p>
          <a:p>
            <a:r>
              <a:rPr lang="en-US" sz="3800" b="1" dirty="0"/>
              <a:t>Comply with all manufacturer procedures</a:t>
            </a:r>
            <a:r>
              <a:rPr lang="en-US" sz="3800" dirty="0"/>
              <a:t> regarding proper operational functions of equipment, including its use with attachments</a:t>
            </a:r>
          </a:p>
        </p:txBody>
      </p:sp>
      <p:sp>
        <p:nvSpPr>
          <p:cNvPr id="4" name="Slide Number Placeholder 3"/>
          <p:cNvSpPr>
            <a:spLocks noGrp="1"/>
          </p:cNvSpPr>
          <p:nvPr>
            <p:ph type="sldNum" sz="quarter" idx="12"/>
          </p:nvPr>
        </p:nvSpPr>
        <p:spPr/>
        <p:txBody>
          <a:bodyPr/>
          <a:lstStyle/>
          <a:p>
            <a:fld id="{00AD0979-DDBE-4122-8073-8D9C146D125C}"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4E3B30"/>
                </a:solidFill>
              </a:rPr>
              <a:t>Heavy equipment [cranes, excavators, etc.]</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Ensure safe attachment of rigging devices</a:t>
            </a:r>
            <a:r>
              <a:rPr lang="en-US" dirty="0"/>
              <a:t> such as, shackles, hooks, eyebolts, spreader beams and slings, wedge socket and wire rope clips</a:t>
            </a:r>
          </a:p>
          <a:p>
            <a:r>
              <a:rPr lang="en-US" b="1" dirty="0"/>
              <a:t>Provide seat belts when required</a:t>
            </a:r>
          </a:p>
          <a:p>
            <a:r>
              <a:rPr lang="en-US" dirty="0"/>
              <a:t>Ensure </a:t>
            </a:r>
            <a:r>
              <a:rPr lang="en-US" b="1" dirty="0"/>
              <a:t>roadways and grades are maintained</a:t>
            </a:r>
            <a:r>
              <a:rPr lang="en-US" dirty="0"/>
              <a:t> to accommodate the safe movement of equipment and vehicles</a:t>
            </a:r>
          </a:p>
          <a:p>
            <a:r>
              <a:rPr lang="en-US" dirty="0"/>
              <a:t>Ensure all </a:t>
            </a:r>
            <a:r>
              <a:rPr lang="en-US" b="1" dirty="0"/>
              <a:t>earthmoving/compacting equipment with obstructed view</a:t>
            </a:r>
            <a:r>
              <a:rPr lang="en-US" dirty="0"/>
              <a:t> does not operate in reverse gear unless the </a:t>
            </a:r>
            <a:r>
              <a:rPr lang="en-US" b="1" dirty="0"/>
              <a:t>equipment has a reverse signal alarm or a worker has been designated to signal</a:t>
            </a:r>
            <a:r>
              <a:rPr lang="en-US" dirty="0"/>
              <a:t> when it is safe</a:t>
            </a:r>
          </a:p>
        </p:txBody>
      </p:sp>
      <p:sp>
        <p:nvSpPr>
          <p:cNvPr id="4" name="Slide Number Placeholder 3"/>
          <p:cNvSpPr>
            <a:spLocks noGrp="1"/>
          </p:cNvSpPr>
          <p:nvPr>
            <p:ph type="sldNum" sz="quarter" idx="12"/>
          </p:nvPr>
        </p:nvSpPr>
        <p:spPr/>
        <p:txBody>
          <a:bodyPr/>
          <a:lstStyle/>
          <a:p>
            <a:fld id="{00AD0979-DDBE-4122-8073-8D9C146D125C}"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vehicles [trucks, cars, etc.]</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a:t>The employer is required to do the following:</a:t>
            </a:r>
          </a:p>
          <a:p>
            <a:r>
              <a:rPr lang="en-US" dirty="0"/>
              <a:t>Conduct a hazard assessment of the worksite using the job-site coordinator (supervisor or foreman) who should </a:t>
            </a:r>
          </a:p>
          <a:p>
            <a:pPr lvl="1"/>
            <a:r>
              <a:rPr lang="en-US" dirty="0"/>
              <a:t>Make a thorough assessment of potential worksite safety hazards;</a:t>
            </a:r>
          </a:p>
          <a:p>
            <a:pPr lvl="1"/>
            <a:r>
              <a:rPr lang="en-US" dirty="0"/>
              <a:t>Plan for work being conducted in close proximity of a public road or highway and for the safe handling of intermittent roadway traffic stoppages, such as a truck entering a roadway;</a:t>
            </a:r>
          </a:p>
          <a:p>
            <a:pPr lvl="1"/>
            <a:r>
              <a:rPr lang="en-US" dirty="0"/>
              <a:t>Plan the entry and exit to and from the worksite to reduce exposure to traffic</a:t>
            </a:r>
          </a:p>
          <a:p>
            <a:r>
              <a:rPr lang="en-US" dirty="0"/>
              <a:t>Post construction areas with legible traffic signs at points of hazard</a:t>
            </a:r>
          </a:p>
          <a:p>
            <a:r>
              <a:rPr lang="en-US" dirty="0"/>
              <a:t>Erect barricades that conform to the MUTCD</a:t>
            </a:r>
          </a:p>
          <a:p>
            <a:r>
              <a:rPr lang="en-US" dirty="0"/>
              <a:t>Place necessary warning signs along the road</a:t>
            </a:r>
          </a:p>
          <a:p>
            <a:r>
              <a:rPr lang="en-US" dirty="0"/>
              <a:t>All workers on site should have a safety and operations orientation</a:t>
            </a:r>
          </a:p>
        </p:txBody>
      </p:sp>
      <p:sp>
        <p:nvSpPr>
          <p:cNvPr id="4" name="Slide Number Placeholder 3"/>
          <p:cNvSpPr>
            <a:spLocks noGrp="1"/>
          </p:cNvSpPr>
          <p:nvPr>
            <p:ph type="sldNum" sz="quarter" idx="12"/>
          </p:nvPr>
        </p:nvSpPr>
        <p:spPr/>
        <p:txBody>
          <a:bodyPr/>
          <a:lstStyle/>
          <a:p>
            <a:fld id="{00AD0979-DDBE-4122-8073-8D9C146D125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71" y="759587"/>
            <a:ext cx="7708129" cy="838200"/>
          </a:xfrm>
        </p:spPr>
        <p:txBody>
          <a:bodyPr>
            <a:normAutofit fontScale="90000"/>
          </a:bodyPr>
          <a:lstStyle/>
          <a:p>
            <a:r>
              <a:rPr lang="en-US" sz="3100" b="1" dirty="0"/>
              <a:t>General requirements for protecting workers</a:t>
            </a:r>
            <a:br>
              <a:rPr lang="en-US" b="1" dirty="0"/>
            </a:br>
            <a:endParaRPr lang="en-US" dirty="0"/>
          </a:p>
        </p:txBody>
      </p:sp>
      <p:sp>
        <p:nvSpPr>
          <p:cNvPr id="3" name="Content Placeholder 2"/>
          <p:cNvSpPr>
            <a:spLocks noGrp="1"/>
          </p:cNvSpPr>
          <p:nvPr>
            <p:ph idx="1"/>
          </p:nvPr>
        </p:nvSpPr>
        <p:spPr>
          <a:xfrm>
            <a:off x="304800" y="1949124"/>
            <a:ext cx="8686800" cy="4131001"/>
          </a:xfrm>
        </p:spPr>
        <p:txBody>
          <a:bodyPr>
            <a:normAutofit/>
          </a:bodyPr>
          <a:lstStyle/>
          <a:p>
            <a:pPr>
              <a:buNone/>
            </a:pPr>
            <a:r>
              <a:rPr lang="en-US" b="1" dirty="0"/>
              <a:t>Employers must ensure:</a:t>
            </a:r>
          </a:p>
          <a:p>
            <a:r>
              <a:rPr lang="en-US" dirty="0"/>
              <a:t>All hand tools are maintained in good condition</a:t>
            </a:r>
          </a:p>
          <a:p>
            <a:r>
              <a:rPr lang="en-US" dirty="0"/>
              <a:t>The use of unsafe hand tools is not permitted (i.e., no sprung jaws on wrenches, no mushroomed heads, no splinters or cracks in wooden handles, no loose parts / heads of tools)</a:t>
            </a:r>
          </a:p>
          <a:p>
            <a:r>
              <a:rPr lang="en-US" dirty="0"/>
              <a:t>Saws are equipped with guards and have a constant pressure switch that will shut off the power when the pressure is released</a:t>
            </a:r>
          </a:p>
          <a:p>
            <a:r>
              <a:rPr lang="en-US" dirty="0"/>
              <a:t>Safety guards are on all abrasive wheel bench and stand grinders</a:t>
            </a:r>
          </a:p>
          <a:p>
            <a:r>
              <a:rPr lang="en-US" dirty="0"/>
              <a:t>Only trained workers are allowed to operate powder-actuated tools</a:t>
            </a:r>
          </a:p>
        </p:txBody>
      </p:sp>
      <p:sp>
        <p:nvSpPr>
          <p:cNvPr id="4" name="Slide Number Placeholder 3"/>
          <p:cNvSpPr>
            <a:spLocks noGrp="1"/>
          </p:cNvSpPr>
          <p:nvPr>
            <p:ph type="sldNum" sz="quarter" idx="12"/>
          </p:nvPr>
        </p:nvSpPr>
        <p:spPr/>
        <p:txBody>
          <a:bodyPr/>
          <a:lstStyle/>
          <a:p>
            <a:fld id="{00AD0979-DDBE-4122-8073-8D9C146D125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solidFill>
                  <a:srgbClr val="4E3B30"/>
                </a:solidFill>
              </a:rPr>
              <a:t>General requirements for protecting workers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All powder-actuated tools are tested daily before use and all defects discovered before or during use are corrected</a:t>
            </a:r>
          </a:p>
          <a:p>
            <a:r>
              <a:rPr lang="en-US" dirty="0"/>
              <a:t>Powder-actuated tools are not loaded until immediately before use and loaded tools are not left unattended</a:t>
            </a:r>
          </a:p>
          <a:p>
            <a:r>
              <a:rPr lang="en-US" dirty="0"/>
              <a:t>Compressed air used for cleaning purposes is reduced to less than 30 pounds per square inch (psi) and provide effective chip guarding and PPE</a:t>
            </a:r>
          </a:p>
          <a:p>
            <a:r>
              <a:rPr lang="en-US" dirty="0"/>
              <a:t>All materials stored in tiers are secured to prevent sliding, falling, or collapsing</a:t>
            </a:r>
          </a:p>
          <a:p>
            <a:r>
              <a:rPr lang="en-US" dirty="0" err="1"/>
              <a:t>Toeboards</a:t>
            </a:r>
            <a:r>
              <a:rPr lang="en-US" dirty="0"/>
              <a:t> are erected along the edge of overhead walking/working surfaces</a:t>
            </a:r>
          </a:p>
        </p:txBody>
      </p:sp>
      <p:sp>
        <p:nvSpPr>
          <p:cNvPr id="4" name="Slide Number Placeholder 3"/>
          <p:cNvSpPr>
            <a:spLocks noGrp="1"/>
          </p:cNvSpPr>
          <p:nvPr>
            <p:ph type="sldNum" sz="quarter" idx="12"/>
          </p:nvPr>
        </p:nvSpPr>
        <p:spPr/>
        <p:txBody>
          <a:bodyPr/>
          <a:lstStyle/>
          <a:p>
            <a:fld id="{00AD0979-DDBE-4122-8073-8D9C146D125C}"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solidFill>
                  <a:srgbClr val="FF0000"/>
                </a:solidFill>
              </a:rPr>
              <a:t>YES</a:t>
            </a:r>
          </a:p>
        </p:txBody>
      </p:sp>
      <p:sp>
        <p:nvSpPr>
          <p:cNvPr id="8" name="Slide Number Placeholder 4"/>
          <p:cNvSpPr>
            <a:spLocks noGrp="1"/>
          </p:cNvSpPr>
          <p:nvPr>
            <p:ph type="sldNum" sz="quarter" idx="12"/>
          </p:nvPr>
        </p:nvSpPr>
        <p:spPr/>
        <p:txBody>
          <a:bodyPr/>
          <a:lstStyle/>
          <a:p>
            <a:fld id="{0185EA57-1BB4-475B-BFA8-7D680544AE2A}" type="slidenum">
              <a:rPr lang="en-US"/>
              <a:pPr/>
              <a:t>4</a:t>
            </a:fld>
            <a:endParaRPr lang="en-US"/>
          </a:p>
        </p:txBody>
      </p:sp>
      <p:sp>
        <p:nvSpPr>
          <p:cNvPr id="252934" name="Text Box 6"/>
          <p:cNvSpPr txBox="1">
            <a:spLocks noChangeArrowheads="1"/>
          </p:cNvSpPr>
          <p:nvPr/>
        </p:nvSpPr>
        <p:spPr bwMode="auto">
          <a:xfrm>
            <a:off x="0" y="6629400"/>
            <a:ext cx="5410200" cy="244475"/>
          </a:xfrm>
          <a:prstGeom prst="rect">
            <a:avLst/>
          </a:prstGeom>
          <a:noFill/>
          <a:ln w="9525">
            <a:noFill/>
            <a:miter lim="800000"/>
            <a:headEnd/>
            <a:tailEnd/>
          </a:ln>
          <a:effectLst/>
        </p:spPr>
        <p:txBody>
          <a:bodyPr>
            <a:spAutoFit/>
          </a:bodyPr>
          <a:lstStyle/>
          <a:p>
            <a:pPr>
              <a:spcBef>
                <a:spcPct val="50000"/>
              </a:spcBef>
            </a:pPr>
            <a:r>
              <a:rPr lang="en-US" sz="1000"/>
              <a:t>Source:  Susan Harwood Grant Number SH-17792-08-60-F-48 by Compacion Foundation</a:t>
            </a:r>
          </a:p>
        </p:txBody>
      </p:sp>
      <p:pic>
        <p:nvPicPr>
          <p:cNvPr id="252938" name="Picture 10" descr="Picture2"/>
          <p:cNvPicPr>
            <a:picLocks noChangeArrowheads="1"/>
          </p:cNvPicPr>
          <p:nvPr/>
        </p:nvPicPr>
        <p:blipFill>
          <a:blip r:embed="rId3" cstate="print"/>
          <a:srcRect/>
          <a:stretch>
            <a:fillRect/>
          </a:stretch>
        </p:blipFill>
        <p:spPr bwMode="auto">
          <a:xfrm>
            <a:off x="666750" y="1214438"/>
            <a:ext cx="7696200" cy="5132387"/>
          </a:xfrm>
          <a:prstGeom prst="rect">
            <a:avLst/>
          </a:prstGeom>
          <a:noFill/>
          <a:ln w="38100">
            <a:solidFill>
              <a:srgbClr val="FF3300"/>
            </a:solidFill>
            <a:miter lim="800000"/>
            <a:headEnd/>
            <a:tailEnd/>
          </a:ln>
        </p:spPr>
      </p:pic>
      <p:sp>
        <p:nvSpPr>
          <p:cNvPr id="252936" name="AutoShape 8"/>
          <p:cNvSpPr>
            <a:spLocks noChangeArrowheads="1"/>
          </p:cNvSpPr>
          <p:nvPr/>
        </p:nvSpPr>
        <p:spPr bwMode="auto">
          <a:xfrm>
            <a:off x="533400" y="3352800"/>
            <a:ext cx="4191000" cy="1600200"/>
          </a:xfrm>
          <a:prstGeom prst="wedgeRoundRectCallout">
            <a:avLst>
              <a:gd name="adj1" fmla="val 62917"/>
              <a:gd name="adj2" fmla="val -92759"/>
              <a:gd name="adj3" fmla="val 16667"/>
            </a:avLst>
          </a:prstGeom>
          <a:solidFill>
            <a:srgbClr val="EAEAEA"/>
          </a:solidFill>
          <a:ln w="19050">
            <a:solidFill>
              <a:srgbClr val="FF0000"/>
            </a:solidFill>
            <a:miter lim="800000"/>
            <a:headEnd/>
            <a:tailEnd/>
          </a:ln>
          <a:effectLst/>
        </p:spPr>
        <p:txBody>
          <a:bodyPr/>
          <a:lstStyle/>
          <a:p>
            <a:pPr>
              <a:spcBef>
                <a:spcPct val="30000"/>
              </a:spcBef>
            </a:pPr>
            <a:r>
              <a:rPr lang="en-US" dirty="0"/>
              <a:t>Grinding or striking materials can create flying object hazards.  This worker is protected by equipment guarding and </a:t>
            </a:r>
            <a:r>
              <a:rPr lang="en-US" dirty="0" err="1"/>
              <a:t>faceshield</a:t>
            </a:r>
            <a:r>
              <a:rPr lang="en-US" dirty="0"/>
              <a:t>, but should have safety glasses/goggles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71" y="777875"/>
            <a:ext cx="7239000" cy="838200"/>
          </a:xfrm>
        </p:spPr>
        <p:txBody>
          <a:bodyPr>
            <a:noAutofit/>
          </a:bodyPr>
          <a:lstStyle/>
          <a:p>
            <a:r>
              <a:rPr lang="en-US" sz="2800" b="1" dirty="0"/>
              <a:t>Provide personal protective equipment (PPE)</a:t>
            </a:r>
            <a:br>
              <a:rPr lang="en-US" sz="2800" b="1" dirty="0"/>
            </a:br>
            <a:endParaRPr lang="en-US" sz="2800" dirty="0"/>
          </a:p>
        </p:txBody>
      </p:sp>
      <p:sp>
        <p:nvSpPr>
          <p:cNvPr id="3" name="Content Placeholder 2"/>
          <p:cNvSpPr>
            <a:spLocks noGrp="1"/>
          </p:cNvSpPr>
          <p:nvPr>
            <p:ph idx="1"/>
          </p:nvPr>
        </p:nvSpPr>
        <p:spPr>
          <a:xfrm>
            <a:off x="304800" y="1949124"/>
            <a:ext cx="8686800" cy="4131001"/>
          </a:xfrm>
        </p:spPr>
        <p:txBody>
          <a:bodyPr>
            <a:normAutofit fontScale="85000" lnSpcReduction="10000"/>
          </a:bodyPr>
          <a:lstStyle/>
          <a:p>
            <a:pPr>
              <a:buNone/>
            </a:pPr>
            <a:r>
              <a:rPr lang="en-US" b="1" dirty="0"/>
              <a:t>Employers must:</a:t>
            </a:r>
          </a:p>
          <a:p>
            <a:r>
              <a:rPr lang="en-US" dirty="0"/>
              <a:t>Pay for PPE as required by OSHA</a:t>
            </a:r>
          </a:p>
          <a:p>
            <a:r>
              <a:rPr lang="en-US" dirty="0"/>
              <a:t>Provide and require the use of appropriate PPE in all operations where there is an exposure to hazardous conditions</a:t>
            </a:r>
          </a:p>
          <a:p>
            <a:r>
              <a:rPr lang="en-US" dirty="0"/>
              <a:t>Ensure adequacy of PPE including proper maintenance and sanitation</a:t>
            </a:r>
          </a:p>
          <a:p>
            <a:r>
              <a:rPr lang="en-US" dirty="0"/>
              <a:t>Provide head protection (e.g., hard hats, helmets) whenever there is possible danger of head injuries from impact, flying or falling objects</a:t>
            </a:r>
          </a:p>
          <a:p>
            <a:r>
              <a:rPr lang="en-US" dirty="0"/>
              <a:t>Provide eye and face protection when machines or operations present eye or face injury</a:t>
            </a:r>
          </a:p>
          <a:p>
            <a:r>
              <a:rPr lang="en-US" dirty="0"/>
              <a:t>Provide workers involved in welding operations with filter lenses or plates of proper shade number</a:t>
            </a:r>
          </a:p>
          <a:p>
            <a:r>
              <a:rPr lang="en-US" dirty="0"/>
              <a:t>Ensure eye, face and head protective equipment meets ANSI requirements</a:t>
            </a:r>
          </a:p>
        </p:txBody>
      </p:sp>
      <p:sp>
        <p:nvSpPr>
          <p:cNvPr id="4" name="Slide Number Placeholder 3"/>
          <p:cNvSpPr>
            <a:spLocks noGrp="1"/>
          </p:cNvSpPr>
          <p:nvPr>
            <p:ph type="sldNum" sz="quarter" idx="12"/>
          </p:nvPr>
        </p:nvSpPr>
        <p:spPr/>
        <p:txBody>
          <a:bodyPr/>
          <a:lstStyle/>
          <a:p>
            <a:fld id="{00AD0979-DDBE-4122-8073-8D9C146D125C}"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Training</a:t>
            </a:r>
            <a:br>
              <a:rPr lang="en-US" b="1" dirty="0"/>
            </a:br>
            <a:endParaRPr lang="en-US" dirty="0"/>
          </a:p>
        </p:txBody>
      </p:sp>
      <p:sp>
        <p:nvSpPr>
          <p:cNvPr id="3" name="Content Placeholder 2"/>
          <p:cNvSpPr>
            <a:spLocks noGrp="1"/>
          </p:cNvSpPr>
          <p:nvPr>
            <p:ph idx="1"/>
          </p:nvPr>
        </p:nvSpPr>
        <p:spPr>
          <a:xfrm>
            <a:off x="1443491" y="2015733"/>
            <a:ext cx="6571343" cy="3851667"/>
          </a:xfrm>
        </p:spPr>
        <p:txBody>
          <a:bodyPr>
            <a:normAutofit fontScale="77500" lnSpcReduction="20000"/>
          </a:bodyPr>
          <a:lstStyle/>
          <a:p>
            <a:r>
              <a:rPr lang="en-US" dirty="0"/>
              <a:t>Train workers in the work zone to recognize hazards associated with the use of the equipment and any related duties that they are assigned to perform</a:t>
            </a:r>
          </a:p>
          <a:p>
            <a:r>
              <a:rPr lang="en-US" dirty="0"/>
              <a:t>Ensure crane operators are qualified or certified according to OSHA standards</a:t>
            </a:r>
          </a:p>
          <a:p>
            <a:r>
              <a:rPr lang="fr-FR" dirty="0" err="1"/>
              <a:t>Ensure</a:t>
            </a:r>
            <a:r>
              <a:rPr lang="fr-FR" dirty="0"/>
              <a:t> signal </a:t>
            </a:r>
            <a:r>
              <a:rPr lang="fr-FR" dirty="0" err="1"/>
              <a:t>person</a:t>
            </a:r>
            <a:r>
              <a:rPr lang="fr-FR" dirty="0"/>
              <a:t> </a:t>
            </a:r>
            <a:r>
              <a:rPr lang="fr-FR" dirty="0" err="1"/>
              <a:t>meets</a:t>
            </a:r>
            <a:r>
              <a:rPr lang="fr-FR" dirty="0"/>
              <a:t> qualification </a:t>
            </a:r>
            <a:r>
              <a:rPr lang="en-US" dirty="0"/>
              <a:t>requirement according to OSHA standards</a:t>
            </a:r>
          </a:p>
          <a:p>
            <a:r>
              <a:rPr lang="en-US" dirty="0"/>
              <a:t>Instruct workers in the recognition and avoidance of unsafe conditions and the regulations applicable to his/her work environment to control or eliminate any hazards or other exposure to illness or injury</a:t>
            </a:r>
          </a:p>
          <a:p>
            <a:r>
              <a:rPr lang="en-US" dirty="0"/>
              <a:t>Ensure that qualified operators and riggers have been trained on rigging safety</a:t>
            </a:r>
          </a:p>
        </p:txBody>
      </p:sp>
      <p:sp>
        <p:nvSpPr>
          <p:cNvPr id="4" name="Slide Number Placeholder 3"/>
          <p:cNvSpPr>
            <a:spLocks noGrp="1"/>
          </p:cNvSpPr>
          <p:nvPr>
            <p:ph type="sldNum" sz="quarter" idx="12"/>
          </p:nvPr>
        </p:nvSpPr>
        <p:spPr/>
        <p:txBody>
          <a:bodyPr/>
          <a:lstStyle/>
          <a:p>
            <a:fld id="{00AD0979-DDBE-4122-8073-8D9C146D125C}" type="slidenum">
              <a:rPr lang="en-US" smtClean="0"/>
              <a:pPr/>
              <a:t>41</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6C8F3A65-E44D-4F33-A0E5-5BCC62DD2635}" type="slidenum">
              <a:rPr lang="en-US"/>
              <a:pPr/>
              <a:t>5</a:t>
            </a:fld>
            <a:endParaRPr lang="en-US"/>
          </a:p>
        </p:txBody>
      </p:sp>
      <p:pic>
        <p:nvPicPr>
          <p:cNvPr id="86018" name="Picture 2" descr="tire"/>
          <p:cNvPicPr>
            <a:picLocks noChangeArrowheads="1"/>
          </p:cNvPicPr>
          <p:nvPr/>
        </p:nvPicPr>
        <p:blipFill>
          <a:blip r:embed="rId3" cstate="print">
            <a:lum bright="6000"/>
          </a:blip>
          <a:srcRect/>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86019" name="Text Box 3"/>
          <p:cNvSpPr txBox="1">
            <a:spLocks noChangeArrowheads="1"/>
          </p:cNvSpPr>
          <p:nvPr/>
        </p:nvSpPr>
        <p:spPr bwMode="auto">
          <a:xfrm>
            <a:off x="0" y="6613525"/>
            <a:ext cx="2819400" cy="244475"/>
          </a:xfrm>
          <a:prstGeom prst="rect">
            <a:avLst/>
          </a:prstGeom>
          <a:noFill/>
          <a:ln w="9525">
            <a:noFill/>
            <a:miter lim="800000"/>
            <a:headEnd/>
            <a:tailEnd/>
          </a:ln>
          <a:effectLst/>
        </p:spPr>
        <p:txBody>
          <a:bodyPr>
            <a:spAutoFit/>
          </a:bodyPr>
          <a:lstStyle/>
          <a:p>
            <a:pPr>
              <a:spcBef>
                <a:spcPct val="50000"/>
              </a:spcBef>
            </a:pPr>
            <a:r>
              <a:rPr lang="en-US" sz="1000"/>
              <a:t>Source:  Construction Safety Council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p:txBody>
          <a:bodyPr/>
          <a:lstStyle/>
          <a:p>
            <a:r>
              <a:rPr lang="en-US" dirty="0">
                <a:solidFill>
                  <a:srgbClr val="FF0000"/>
                </a:solidFill>
                <a:hlinkClick r:id="rId3"/>
              </a:rPr>
              <a:t>YES</a:t>
            </a:r>
            <a:r>
              <a:rPr lang="en-US" dirty="0">
                <a:solidFill>
                  <a:srgbClr val="FF0000"/>
                </a:solidFill>
              </a:rPr>
              <a:t> </a:t>
            </a:r>
          </a:p>
        </p:txBody>
      </p:sp>
      <p:sp>
        <p:nvSpPr>
          <p:cNvPr id="11" name="Slide Number Placeholder 4"/>
          <p:cNvSpPr>
            <a:spLocks noGrp="1"/>
          </p:cNvSpPr>
          <p:nvPr>
            <p:ph type="sldNum" sz="quarter" idx="12"/>
          </p:nvPr>
        </p:nvSpPr>
        <p:spPr/>
        <p:txBody>
          <a:bodyPr/>
          <a:lstStyle/>
          <a:p>
            <a:fld id="{0D7D4C82-ACAB-44BD-97AE-96DC534B5BEC}" type="slidenum">
              <a:rPr lang="en-US"/>
              <a:pPr/>
              <a:t>6</a:t>
            </a:fld>
            <a:endParaRPr lang="en-US"/>
          </a:p>
        </p:txBody>
      </p:sp>
      <p:pic>
        <p:nvPicPr>
          <p:cNvPr id="159746" name="Picture 2" descr="tire"/>
          <p:cNvPicPr>
            <a:picLocks noChangeArrowheads="1"/>
          </p:cNvPicPr>
          <p:nvPr/>
        </p:nvPicPr>
        <p:blipFill>
          <a:blip r:embed="rId4" cstate="print">
            <a:lum bright="6000"/>
          </a:blip>
          <a:srcRect/>
          <a:stretch>
            <a:fillRect/>
          </a:stretch>
        </p:blipFill>
        <p:spPr bwMode="auto">
          <a:xfrm>
            <a:off x="666750" y="1214438"/>
            <a:ext cx="7696200" cy="5127625"/>
          </a:xfrm>
          <a:prstGeom prst="rect">
            <a:avLst/>
          </a:prstGeom>
          <a:noFill/>
          <a:ln w="38100">
            <a:solidFill>
              <a:srgbClr val="FF0000"/>
            </a:solidFill>
            <a:miter lim="800000"/>
            <a:headEnd/>
            <a:tailEnd/>
          </a:ln>
        </p:spPr>
      </p:pic>
      <p:sp>
        <p:nvSpPr>
          <p:cNvPr id="159753" name="AutoShape 9"/>
          <p:cNvSpPr>
            <a:spLocks noChangeArrowheads="1"/>
          </p:cNvSpPr>
          <p:nvPr/>
        </p:nvSpPr>
        <p:spPr bwMode="auto">
          <a:xfrm>
            <a:off x="5638800" y="6019800"/>
            <a:ext cx="2286000" cy="533400"/>
          </a:xfrm>
          <a:prstGeom prst="wedgeRoundRectCallout">
            <a:avLst>
              <a:gd name="adj1" fmla="val -47569"/>
              <a:gd name="adj2" fmla="val -307440"/>
              <a:gd name="adj3" fmla="val 16667"/>
            </a:avLst>
          </a:prstGeom>
          <a:solidFill>
            <a:srgbClr val="EAEAEA"/>
          </a:solidFill>
          <a:ln w="19050">
            <a:solidFill>
              <a:srgbClr val="FF0000"/>
            </a:solidFill>
            <a:miter lim="800000"/>
            <a:headEnd/>
            <a:tailEnd/>
          </a:ln>
          <a:effectLst/>
        </p:spPr>
        <p:txBody>
          <a:bodyPr/>
          <a:lstStyle/>
          <a:p>
            <a:pPr algn="ctr">
              <a:spcBef>
                <a:spcPct val="30000"/>
              </a:spcBef>
            </a:pPr>
            <a:endParaRPr lang="en-US"/>
          </a:p>
        </p:txBody>
      </p:sp>
      <p:sp>
        <p:nvSpPr>
          <p:cNvPr id="159749" name="AutoShape 5"/>
          <p:cNvSpPr>
            <a:spLocks noChangeArrowheads="1"/>
          </p:cNvSpPr>
          <p:nvPr/>
        </p:nvSpPr>
        <p:spPr bwMode="auto">
          <a:xfrm>
            <a:off x="4038600" y="6019800"/>
            <a:ext cx="4800600" cy="609600"/>
          </a:xfrm>
          <a:prstGeom prst="wedgeRoundRectCallout">
            <a:avLst>
              <a:gd name="adj1" fmla="val -40477"/>
              <a:gd name="adj2" fmla="val -111981"/>
              <a:gd name="adj3" fmla="val 16667"/>
            </a:avLst>
          </a:prstGeom>
          <a:solidFill>
            <a:srgbClr val="EAEAEA"/>
          </a:solidFill>
          <a:ln w="19050">
            <a:solidFill>
              <a:srgbClr val="FF0000"/>
            </a:solidFill>
            <a:miter lim="800000"/>
            <a:headEnd/>
            <a:tailEnd/>
          </a:ln>
          <a:effectLst/>
        </p:spPr>
        <p:txBody>
          <a:bodyPr/>
          <a:lstStyle/>
          <a:p>
            <a:pPr algn="ctr">
              <a:spcBef>
                <a:spcPct val="30000"/>
              </a:spcBef>
            </a:pPr>
            <a:r>
              <a:rPr lang="en-US" dirty="0"/>
              <a:t>A worker could be struck by the wrecking ball, hit, or run over by the excavator</a:t>
            </a:r>
          </a:p>
        </p:txBody>
      </p:sp>
      <p:sp>
        <p:nvSpPr>
          <p:cNvPr id="159751" name="AutoShape 7"/>
          <p:cNvSpPr>
            <a:spLocks noChangeArrowheads="1"/>
          </p:cNvSpPr>
          <p:nvPr/>
        </p:nvSpPr>
        <p:spPr bwMode="auto">
          <a:xfrm>
            <a:off x="2438400" y="2819400"/>
            <a:ext cx="3505200" cy="762000"/>
          </a:xfrm>
          <a:prstGeom prst="wedgeRoundRectCallout">
            <a:avLst>
              <a:gd name="adj1" fmla="val 24500"/>
              <a:gd name="adj2" fmla="val 138750"/>
              <a:gd name="adj3" fmla="val 16667"/>
            </a:avLst>
          </a:prstGeom>
          <a:solidFill>
            <a:srgbClr val="EAEAEA"/>
          </a:solidFill>
          <a:ln w="19050">
            <a:solidFill>
              <a:srgbClr val="FF3300"/>
            </a:solidFill>
            <a:miter lim="800000"/>
            <a:headEnd/>
            <a:tailEnd/>
          </a:ln>
          <a:effectLst/>
        </p:spPr>
        <p:txBody>
          <a:bodyPr/>
          <a:lstStyle/>
          <a:p>
            <a:pPr algn="ctr">
              <a:spcBef>
                <a:spcPct val="30000"/>
              </a:spcBef>
            </a:pPr>
            <a:endParaRPr lang="en-US"/>
          </a:p>
        </p:txBody>
      </p:sp>
      <p:sp>
        <p:nvSpPr>
          <p:cNvPr id="159750" name="AutoShape 6"/>
          <p:cNvSpPr>
            <a:spLocks noChangeArrowheads="1"/>
          </p:cNvSpPr>
          <p:nvPr/>
        </p:nvSpPr>
        <p:spPr bwMode="auto">
          <a:xfrm>
            <a:off x="2209800" y="2667000"/>
            <a:ext cx="4038600" cy="990600"/>
          </a:xfrm>
          <a:prstGeom prst="wedgeRoundRectCallout">
            <a:avLst>
              <a:gd name="adj1" fmla="val 66981"/>
              <a:gd name="adj2" fmla="val 40065"/>
              <a:gd name="adj3" fmla="val 16667"/>
            </a:avLst>
          </a:prstGeom>
          <a:solidFill>
            <a:srgbClr val="EAEAEA"/>
          </a:solidFill>
          <a:ln w="19050">
            <a:solidFill>
              <a:srgbClr val="FF0000"/>
            </a:solidFill>
            <a:miter lim="800000"/>
            <a:headEnd/>
            <a:tailEnd/>
          </a:ln>
          <a:effectLst/>
        </p:spPr>
        <p:txBody>
          <a:bodyPr/>
          <a:lstStyle/>
          <a:p>
            <a:pPr algn="ctr">
              <a:spcBef>
                <a:spcPct val="30000"/>
              </a:spcBef>
            </a:pPr>
            <a:r>
              <a:rPr lang="en-US" dirty="0"/>
              <a:t>The wrecking ball is loosely attached to arm; could come loose and strike operator’s cab</a:t>
            </a:r>
          </a:p>
        </p:txBody>
      </p:sp>
      <p:sp>
        <p:nvSpPr>
          <p:cNvPr id="159752" name="Text Box 8"/>
          <p:cNvSpPr txBox="1">
            <a:spLocks noChangeArrowheads="1"/>
          </p:cNvSpPr>
          <p:nvPr/>
        </p:nvSpPr>
        <p:spPr bwMode="auto">
          <a:xfrm>
            <a:off x="0" y="6613525"/>
            <a:ext cx="2819400" cy="244475"/>
          </a:xfrm>
          <a:prstGeom prst="rect">
            <a:avLst/>
          </a:prstGeom>
          <a:noFill/>
          <a:ln w="9525">
            <a:noFill/>
            <a:miter lim="800000"/>
            <a:headEnd/>
            <a:tailEnd/>
          </a:ln>
          <a:effectLst/>
        </p:spPr>
        <p:txBody>
          <a:bodyPr>
            <a:spAutoFit/>
          </a:bodyPr>
          <a:lstStyle/>
          <a:p>
            <a:pPr>
              <a:spcBef>
                <a:spcPct val="50000"/>
              </a:spcBef>
            </a:pPr>
            <a:r>
              <a:rPr lang="en-US" sz="1000"/>
              <a:t>Source:  Construction Safety Council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r>
              <a:rPr lang="en-US"/>
              <a:t>Recognize Any Hazard(s)?</a:t>
            </a:r>
          </a:p>
        </p:txBody>
      </p:sp>
      <p:sp>
        <p:nvSpPr>
          <p:cNvPr id="8" name="Slide Number Placeholder 4"/>
          <p:cNvSpPr>
            <a:spLocks noGrp="1"/>
          </p:cNvSpPr>
          <p:nvPr>
            <p:ph type="sldNum" sz="quarter" idx="12"/>
          </p:nvPr>
        </p:nvSpPr>
        <p:spPr/>
        <p:txBody>
          <a:bodyPr/>
          <a:lstStyle/>
          <a:p>
            <a:fld id="{D6974101-17F9-4121-A963-9F77BF5D7004}" type="slidenum">
              <a:rPr lang="en-US"/>
              <a:pPr/>
              <a:t>7</a:t>
            </a:fld>
            <a:endParaRPr lang="en-US"/>
          </a:p>
        </p:txBody>
      </p:sp>
      <p:sp>
        <p:nvSpPr>
          <p:cNvPr id="176134" name="Text Box 6"/>
          <p:cNvSpPr txBox="1">
            <a:spLocks noChangeArrowheads="1"/>
          </p:cNvSpPr>
          <p:nvPr/>
        </p:nvSpPr>
        <p:spPr bwMode="auto">
          <a:xfrm>
            <a:off x="38100" y="6572250"/>
            <a:ext cx="5105400" cy="244475"/>
          </a:xfrm>
          <a:prstGeom prst="rect">
            <a:avLst/>
          </a:prstGeom>
          <a:noFill/>
          <a:ln w="9525">
            <a:noFill/>
            <a:miter lim="800000"/>
            <a:headEnd/>
            <a:tailEnd/>
          </a:ln>
          <a:effectLst/>
        </p:spPr>
        <p:txBody>
          <a:bodyPr>
            <a:spAutoFit/>
          </a:bodyPr>
          <a:lstStyle/>
          <a:p>
            <a:pPr>
              <a:spcBef>
                <a:spcPct val="50000"/>
              </a:spcBef>
            </a:pPr>
            <a:endParaRPr lang="en-US" sz="1000"/>
          </a:p>
        </p:txBody>
      </p:sp>
      <p:sp>
        <p:nvSpPr>
          <p:cNvPr id="176136" name="Text Box 8"/>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#3295</a:t>
            </a:r>
          </a:p>
        </p:txBody>
      </p:sp>
      <p:pic>
        <p:nvPicPr>
          <p:cNvPr id="176137" name="Picture 9" descr="8a"/>
          <p:cNvPicPr>
            <a:picLocks noChangeAspect="1" noChangeArrowheads="1"/>
          </p:cNvPicPr>
          <p:nvPr/>
        </p:nvPicPr>
        <p:blipFill>
          <a:blip r:embed="rId2" cstate="print"/>
          <a:srcRect/>
          <a:stretch>
            <a:fillRect/>
          </a:stretch>
        </p:blipFill>
        <p:spPr bwMode="auto">
          <a:xfrm>
            <a:off x="666750" y="1214438"/>
            <a:ext cx="7785100" cy="52117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solidFill>
                  <a:srgbClr val="FF0000"/>
                </a:solidFill>
              </a:rPr>
              <a:t>YES</a:t>
            </a:r>
          </a:p>
        </p:txBody>
      </p:sp>
      <p:sp>
        <p:nvSpPr>
          <p:cNvPr id="9" name="Slide Number Placeholder 4"/>
          <p:cNvSpPr>
            <a:spLocks noGrp="1"/>
          </p:cNvSpPr>
          <p:nvPr>
            <p:ph type="sldNum" sz="quarter" idx="12"/>
          </p:nvPr>
        </p:nvSpPr>
        <p:spPr/>
        <p:txBody>
          <a:bodyPr/>
          <a:lstStyle/>
          <a:p>
            <a:fld id="{36B61249-4670-4557-A4AB-91601A34A85B}" type="slidenum">
              <a:rPr lang="en-US"/>
              <a:pPr/>
              <a:t>8</a:t>
            </a:fld>
            <a:endParaRPr lang="en-US"/>
          </a:p>
        </p:txBody>
      </p:sp>
      <p:pic>
        <p:nvPicPr>
          <p:cNvPr id="221191" name="Picture 7" descr="8y"/>
          <p:cNvPicPr>
            <a:picLocks noChangeAspect="1" noChangeArrowheads="1"/>
          </p:cNvPicPr>
          <p:nvPr/>
        </p:nvPicPr>
        <p:blipFill>
          <a:blip r:embed="rId2" cstate="print"/>
          <a:srcRect/>
          <a:stretch>
            <a:fillRect/>
          </a:stretch>
        </p:blipFill>
        <p:spPr bwMode="auto">
          <a:xfrm>
            <a:off x="666750" y="1214438"/>
            <a:ext cx="7785100" cy="5211762"/>
          </a:xfrm>
          <a:prstGeom prst="rect">
            <a:avLst/>
          </a:prstGeom>
          <a:noFill/>
        </p:spPr>
      </p:pic>
      <p:sp>
        <p:nvSpPr>
          <p:cNvPr id="221187" name="Text Box 3"/>
          <p:cNvSpPr txBox="1">
            <a:spLocks noChangeArrowheads="1"/>
          </p:cNvSpPr>
          <p:nvPr/>
        </p:nvSpPr>
        <p:spPr bwMode="auto">
          <a:xfrm>
            <a:off x="38100" y="6572250"/>
            <a:ext cx="5105400" cy="244475"/>
          </a:xfrm>
          <a:prstGeom prst="rect">
            <a:avLst/>
          </a:prstGeom>
          <a:noFill/>
          <a:ln w="9525">
            <a:noFill/>
            <a:miter lim="800000"/>
            <a:headEnd/>
            <a:tailEnd/>
          </a:ln>
          <a:effectLst/>
        </p:spPr>
        <p:txBody>
          <a:bodyPr>
            <a:spAutoFit/>
          </a:bodyPr>
          <a:lstStyle/>
          <a:p>
            <a:pPr>
              <a:spcBef>
                <a:spcPct val="50000"/>
              </a:spcBef>
            </a:pPr>
            <a:endParaRPr lang="en-US" sz="1000"/>
          </a:p>
        </p:txBody>
      </p:sp>
      <p:sp>
        <p:nvSpPr>
          <p:cNvPr id="221189" name="AutoShape 5"/>
          <p:cNvSpPr>
            <a:spLocks noChangeArrowheads="1"/>
          </p:cNvSpPr>
          <p:nvPr/>
        </p:nvSpPr>
        <p:spPr bwMode="auto">
          <a:xfrm>
            <a:off x="5791200" y="1600200"/>
            <a:ext cx="3124200" cy="1295400"/>
          </a:xfrm>
          <a:prstGeom prst="wedgeRoundRectCallout">
            <a:avLst>
              <a:gd name="adj1" fmla="val -58435"/>
              <a:gd name="adj2" fmla="val 194116"/>
              <a:gd name="adj3" fmla="val 16667"/>
            </a:avLst>
          </a:prstGeom>
          <a:solidFill>
            <a:srgbClr val="EAEAEA"/>
          </a:solidFill>
          <a:ln w="19050">
            <a:solidFill>
              <a:srgbClr val="FF0000"/>
            </a:solidFill>
            <a:miter lim="800000"/>
            <a:headEnd/>
            <a:tailEnd/>
          </a:ln>
          <a:effectLst/>
        </p:spPr>
        <p:txBody>
          <a:bodyPr/>
          <a:lstStyle/>
          <a:p>
            <a:pPr algn="ctr">
              <a:spcBef>
                <a:spcPct val="30000"/>
              </a:spcBef>
            </a:pPr>
            <a:r>
              <a:rPr lang="en-US" dirty="0"/>
              <a:t>No head protection - workers exposed to struck-by hazards from falling objects</a:t>
            </a:r>
          </a:p>
        </p:txBody>
      </p:sp>
      <p:sp>
        <p:nvSpPr>
          <p:cNvPr id="221190" name="Text Box 6"/>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#3295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Recognize Any Hazard(s)?</a:t>
            </a:r>
          </a:p>
        </p:txBody>
      </p:sp>
      <p:sp>
        <p:nvSpPr>
          <p:cNvPr id="8" name="Slide Number Placeholder 4"/>
          <p:cNvSpPr>
            <a:spLocks noGrp="1"/>
          </p:cNvSpPr>
          <p:nvPr>
            <p:ph type="sldNum" sz="quarter" idx="12"/>
          </p:nvPr>
        </p:nvSpPr>
        <p:spPr/>
        <p:txBody>
          <a:bodyPr/>
          <a:lstStyle/>
          <a:p>
            <a:fld id="{EFC2DCBA-80BC-49C4-8E2C-3C86B9792FB7}" type="slidenum">
              <a:rPr lang="en-US"/>
              <a:pPr/>
              <a:t>9</a:t>
            </a:fld>
            <a:endParaRPr lang="en-US"/>
          </a:p>
        </p:txBody>
      </p:sp>
      <p:sp>
        <p:nvSpPr>
          <p:cNvPr id="233475" name="Rectangle 3"/>
          <p:cNvSpPr>
            <a:spLocks noGrp="1" noChangeArrowheads="1"/>
          </p:cNvSpPr>
          <p:nvPr>
            <p:ph type="body" sz="half" idx="4294967295"/>
          </p:nvPr>
        </p:nvSpPr>
        <p:spPr>
          <a:xfrm>
            <a:off x="0" y="1600200"/>
            <a:ext cx="3873500" cy="4525963"/>
          </a:xfrm>
        </p:spPr>
        <p:txBody>
          <a:bodyPr/>
          <a:lstStyle/>
          <a:p>
            <a:pPr>
              <a:buFontTx/>
              <a:buNone/>
            </a:pPr>
            <a:endParaRPr lang="en-US" sz="2800"/>
          </a:p>
          <a:p>
            <a:endParaRPr lang="en-US" sz="2800"/>
          </a:p>
        </p:txBody>
      </p:sp>
      <p:sp>
        <p:nvSpPr>
          <p:cNvPr id="233476" name="Text Box 4"/>
          <p:cNvSpPr txBox="1">
            <a:spLocks noChangeArrowheads="1"/>
          </p:cNvSpPr>
          <p:nvPr/>
        </p:nvSpPr>
        <p:spPr bwMode="auto">
          <a:xfrm>
            <a:off x="0" y="6613525"/>
            <a:ext cx="3140075" cy="244475"/>
          </a:xfrm>
          <a:prstGeom prst="rect">
            <a:avLst/>
          </a:prstGeom>
          <a:noFill/>
          <a:ln w="9525">
            <a:noFill/>
            <a:miter lim="800000"/>
            <a:headEnd/>
            <a:tailEnd/>
          </a:ln>
          <a:effectLst/>
        </p:spPr>
        <p:txBody>
          <a:bodyPr>
            <a:spAutoFit/>
          </a:bodyPr>
          <a:lstStyle/>
          <a:p>
            <a:r>
              <a:rPr lang="en-US" sz="1000"/>
              <a:t>Source:  National Photo Archive ID #1470</a:t>
            </a:r>
          </a:p>
        </p:txBody>
      </p:sp>
      <p:pic>
        <p:nvPicPr>
          <p:cNvPr id="233477" name="Picture 5" descr="Photo description: A lift truck was attempting to lift several unsecured gas cylinders to the second floor of a construction site.&#10;"/>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0000FF"/>
            </a:solid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104&quot;&gt;&lt;/object&gt;&lt;object type=&quot;2&quot; unique_id=&quot;11105&quot;&gt;&lt;object type=&quot;3&quot; unique_id=&quot;11120&quot;&gt;&lt;property id=&quot;20148&quot; value=&quot;5&quot;/&gt;&lt;property id=&quot;20300&quot; value=&quot;Slide 1 - &amp;quot;Recognize Any Hazard(s)?&amp;quot;&quot;/&gt;&lt;property id=&quot;20307&quot; value=&quot;270&quot;/&gt;&lt;/object&gt;&lt;object type=&quot;3&quot; unique_id=&quot;11121&quot;&gt;&lt;property id=&quot;20148&quot; value=&quot;5&quot;/&gt;&lt;property id=&quot;20300&quot; value=&quot;Slide 2 - &amp;quot;YES&amp;quot;&quot;/&gt;&lt;property id=&quot;20307&quot; value=&quot;307&quot;/&gt;&lt;/object&gt;&lt;object type=&quot;3&quot; unique_id=&quot;11140&quot;&gt;&lt;property id=&quot;20148&quot; value=&quot;5&quot;/&gt;&lt;property id=&quot;20300&quot; value=&quot;Slide 5 - &amp;quot;Recognize Any Hazard(s)?&amp;quot;&quot;/&gt;&lt;property id=&quot;20307&quot; value=&quot;298&quot;/&gt;&lt;/object&gt;&lt;object type=&quot;3&quot; unique_id=&quot;11141&quot;&gt;&lt;property id=&quot;20148&quot; value=&quot;5&quot;/&gt;&lt;property id=&quot;20300&quot; value=&quot;Slide 6 - &amp;quot;YES&amp;quot;&quot;/&gt;&lt;property id=&quot;20307&quot; value=&quot;318&quot;/&gt;&lt;/object&gt;&lt;object type=&quot;3&quot; unique_id=&quot;11148&quot;&gt;&lt;property id=&quot;20148&quot; value=&quot;5&quot;/&gt;&lt;property id=&quot;20300&quot; value=&quot;Slide 7 - &amp;quot;Recognize Any Hazard(s)?&amp;quot;&quot;/&gt;&lt;property id=&quot;20307&quot; value=&quot;325&quot;/&gt;&lt;/object&gt;&lt;object type=&quot;3&quot; unique_id=&quot;11151&quot;&gt;&lt;property id=&quot;20148&quot; value=&quot;5&quot;/&gt;&lt;property id=&quot;20300&quot; value=&quot;Slide 8 - &amp;quot;YES&amp;quot;&quot;/&gt;&lt;property id=&quot;20307&quot; value=&quot;344&quot;/&gt;&lt;/object&gt;&lt;object type=&quot;3&quot; unique_id=&quot;11152&quot;&gt;&lt;property id=&quot;20148&quot; value=&quot;5&quot;/&gt;&lt;property id=&quot;20300&quot; value=&quot;Slide 9 - &amp;quot;Recognize Any Hazard(s)?&amp;quot;&quot;/&gt;&lt;property id=&quot;20307&quot; value=&quot;350&quot;/&gt;&lt;/object&gt;&lt;object type=&quot;3&quot; unique_id=&quot;11153&quot;&gt;&lt;property id=&quot;20148&quot; value=&quot;5&quot;/&gt;&lt;property id=&quot;20300&quot; value=&quot;Slide 10 - &amp;quot;YES&amp;quot;&quot;/&gt;&lt;property id=&quot;20307&quot; value=&quot;338&quot;/&gt;&lt;/object&gt;&lt;object type=&quot;3&quot; unique_id=&quot;11154&quot;&gt;&lt;property id=&quot;20148&quot; value=&quot;5&quot;/&gt;&lt;property id=&quot;20300&quot; value=&quot;Slide 11 - &amp;quot;Recognize Any Hazard(s)?&amp;quot;&quot;/&gt;&lt;property id=&quot;20307&quot; value=&quot;339&quot;/&gt;&lt;/object&gt;&lt;object type=&quot;3&quot; unique_id=&quot;11155&quot;&gt;&lt;property id=&quot;20148&quot; value=&quot;5&quot;/&gt;&lt;property id=&quot;20300&quot; value=&quot;Slide 12 - &amp;quot;YES&amp;quot;&quot;/&gt;&lt;property id=&quot;20307&quot; value=&quot;331&quot;/&gt;&lt;/object&gt;&lt;object type=&quot;3&quot; unique_id=&quot;11156&quot;&gt;&lt;property id=&quot;20148&quot; value=&quot;5&quot;/&gt;&lt;property id=&quot;20300&quot; value=&quot;Slide 13 - &amp;quot;Recognize Any Hazard(s)?&amp;quot;&quot;/&gt;&lt;property id=&quot;20307&quot; value=&quot;334&quot;/&gt;&lt;/object&gt;&lt;object type=&quot;3&quot; unique_id=&quot;11157&quot;&gt;&lt;property id=&quot;20148&quot; value=&quot;5&quot;/&gt;&lt;property id=&quot;20300&quot; value=&quot;Slide 14 - &amp;quot;YES&amp;quot;&quot;/&gt;&lt;property id=&quot;20307&quot; value=&quot;340&quot;/&gt;&lt;/object&gt;&lt;object type=&quot;3&quot; unique_id=&quot;11158&quot;&gt;&lt;property id=&quot;20148&quot; value=&quot;5&quot;/&gt;&lt;property id=&quot;20300&quot; value=&quot;Slide 15 - &amp;quot;Recognize Any Hazard(s)?&amp;quot;&quot;/&gt;&lt;property id=&quot;20307&quot; value=&quot;341&quot;/&gt;&lt;/object&gt;&lt;object type=&quot;3&quot; unique_id=&quot;11159&quot;&gt;&lt;property id=&quot;20148&quot; value=&quot;5&quot;/&gt;&lt;property id=&quot;20300&quot; value=&quot;Slide 16 - &amp;quot;YES&amp;quot;&quot;/&gt;&lt;property id=&quot;20307&quot; value=&quot;342&quot;/&gt;&lt;/object&gt;&lt;object type=&quot;3&quot; unique_id=&quot;11162&quot;&gt;&lt;property id=&quot;20148&quot; value=&quot;5&quot;/&gt;&lt;property id=&quot;20300&quot; value=&quot;Slide 17 - &amp;quot;Recognize Any Hazard(s)?&amp;quot;&quot;/&gt;&lt;property id=&quot;20307&quot; value=&quot;351&quot;/&gt;&lt;/object&gt;&lt;object type=&quot;3&quot; unique_id=&quot;11163&quot;&gt;&lt;property id=&quot;20148&quot; value=&quot;5&quot;/&gt;&lt;property id=&quot;20300&quot; value=&quot;Slide 18 - &amp;quot;YES&amp;quot;&quot;/&gt;&lt;property id=&quot;20307&quot; value=&quot;352&quot;/&gt;&lt;/object&gt;&lt;object type=&quot;3&quot; unique_id=&quot;11164&quot;&gt;&lt;property id=&quot;20148&quot; value=&quot;5&quot;/&gt;&lt;property id=&quot;20300&quot; value=&quot;Slide 3 - &amp;quot;Recognize Any Hazard(s)?&amp;quot;&quot;/&gt;&lt;property id=&quot;20307&quot; value=&quot;356&quot;/&gt;&lt;/object&gt;&lt;object type=&quot;3&quot; unique_id=&quot;11165&quot;&gt;&lt;property id=&quot;20148&quot; value=&quot;5&quot;/&gt;&lt;property id=&quot;20300&quot; value=&quot;Slide 4 - &amp;quot;YES&amp;quot;&quot;/&gt;&lt;property id=&quot;20307&quot; value=&quot;357&quot;/&gt;&lt;/object&gt;&lt;object type=&quot;3&quot; unique_id=&quot;11166&quot;&gt;&lt;property id=&quot;20148&quot; value=&quot;5&quot;/&gt;&lt;property id=&quot;20300&quot; value=&quot;Slide 19&quot;/&gt;&lt;property id=&quot;20307&quot; value=&quot;353&quot;/&gt;&lt;/object&gt;&lt;object type=&quot;3&quot; unique_id=&quot;11167&quot;&gt;&lt;property id=&quot;20148&quot; value=&quot;5&quot;/&gt;&lt;property id=&quot;20300&quot; value=&quot;Slide 20&quot;/&gt;&lt;property id=&quot;20307&quot; value=&quot;354&quot;/&gt;&lt;/object&gt;&lt;/object&gt;&lt;/object&gt;&lt;/database&gt;"/>
  <p:tag name="ARTICULATE_PROJECT_OPEN" val="0"/>
  <p:tag name="SECTOMILLISECCONVERTED"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{3BA2A036-83AB-0146-8C7F-914226C4FF7A}tf10001119</Template>
  <TotalTime>1565</TotalTime>
  <Words>2219</Words>
  <Application>Microsoft Macintosh PowerPoint</Application>
  <PresentationFormat>On-screen Show (4:3)</PresentationFormat>
  <Paragraphs>279</Paragraphs>
  <Slides>41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Gill Sans MT</vt:lpstr>
      <vt:lpstr>Gallery</vt:lpstr>
      <vt:lpstr>Recognize Any Hazard(s)?</vt:lpstr>
      <vt:lpstr>YES</vt:lpstr>
      <vt:lpstr>Recognize Any Hazard(s)?</vt:lpstr>
      <vt:lpstr>YES</vt:lpstr>
      <vt:lpstr>Recognize Any Hazard(s)?</vt:lpstr>
      <vt:lpstr>YES </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PowerPoint Presentation</vt:lpstr>
      <vt:lpstr>PowerPoint Presentation</vt:lpstr>
      <vt:lpstr>Struck By Hazards - Topics</vt:lpstr>
      <vt:lpstr>What is a struck-by hazard?</vt:lpstr>
      <vt:lpstr>What is a struck-by hazard?</vt:lpstr>
      <vt:lpstr>Struck-by hazards are categorized as follows:</vt:lpstr>
      <vt:lpstr>Examples of accidents related to struck-by flying object hazards are:</vt:lpstr>
      <vt:lpstr>Examples of accidents related to struck-by falling object:</vt:lpstr>
      <vt:lpstr>Examples of accidents related to struck-by swinging hazards:</vt:lpstr>
      <vt:lpstr>Examples of accidents related to struck-by rolling hazards:</vt:lpstr>
      <vt:lpstr>How Do I Avoid Hazards? </vt:lpstr>
      <vt:lpstr>How Do I Avoid Hazards? </vt:lpstr>
      <vt:lpstr>How Do I Avoid Hazards? </vt:lpstr>
      <vt:lpstr>How Do I Avoid Hazards?</vt:lpstr>
      <vt:lpstr>How Do I Avoid Hazards?</vt:lpstr>
      <vt:lpstr>What is my employer required to do to protect workers from struck-by hazards?</vt:lpstr>
      <vt:lpstr>Heavy equipment [cranes, excavators, etc.]</vt:lpstr>
      <vt:lpstr>Heavy equipment [cranes, excavators, etc.]</vt:lpstr>
      <vt:lpstr>Motor vehicles [trucks, cars, etc.]</vt:lpstr>
      <vt:lpstr>General requirements for protecting workers </vt:lpstr>
      <vt:lpstr>General requirements for protecting workers</vt:lpstr>
      <vt:lpstr>Provide personal protective equipment (PPE) </vt:lpstr>
      <vt:lpstr>Training </vt:lpstr>
    </vt:vector>
  </TitlesOfParts>
  <Company>OSHA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this be a caught-in or crushed-by?</dc:title>
  <dc:creator>kheckmann</dc:creator>
  <cp:lastModifiedBy>Paul Salazar</cp:lastModifiedBy>
  <cp:revision>126</cp:revision>
  <cp:lastPrinted>2010-09-23T18:43:15Z</cp:lastPrinted>
  <dcterms:created xsi:type="dcterms:W3CDTF">2010-06-29T19:00:58Z</dcterms:created>
  <dcterms:modified xsi:type="dcterms:W3CDTF">2023-04-08T15:02:40Z</dcterms:modified>
</cp:coreProperties>
</file>