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8FF39933-FE7D-44DF-B860-7E71702B4DF4}" type="datetimeFigureOut">
              <a:rPr lang="en-IN" smtClean="0"/>
              <a:t>17-12-2020</a:t>
            </a:fld>
            <a:endParaRPr lang="en-IN"/>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IN"/>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EE826F44-F729-4118-924A-E52BDD32C287}" type="slidenum">
              <a:rPr lang="en-IN" smtClean="0"/>
              <a:t>‹#›</a:t>
            </a:fld>
            <a:endParaRPr lang="en-IN"/>
          </a:p>
        </p:txBody>
      </p:sp>
    </p:spTree>
    <p:extLst>
      <p:ext uri="{BB962C8B-B14F-4D97-AF65-F5344CB8AC3E}">
        <p14:creationId xmlns:p14="http://schemas.microsoft.com/office/powerpoint/2010/main" val="28714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F39933-FE7D-44DF-B860-7E71702B4DF4}" type="datetimeFigureOut">
              <a:rPr lang="en-IN" smtClean="0"/>
              <a:t>17-12-2020</a:t>
            </a:fld>
            <a:endParaRPr lang="en-IN"/>
          </a:p>
        </p:txBody>
      </p:sp>
      <p:sp>
        <p:nvSpPr>
          <p:cNvPr id="6" name="Footer Placeholder 5"/>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E826F44-F729-4118-924A-E52BDD32C287}" type="slidenum">
              <a:rPr lang="en-IN" smtClean="0"/>
              <a:t>‹#›</a:t>
            </a:fld>
            <a:endParaRPr lang="en-IN"/>
          </a:p>
        </p:txBody>
      </p:sp>
    </p:spTree>
    <p:extLst>
      <p:ext uri="{BB962C8B-B14F-4D97-AF65-F5344CB8AC3E}">
        <p14:creationId xmlns:p14="http://schemas.microsoft.com/office/powerpoint/2010/main" val="3502246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FF39933-FE7D-44DF-B860-7E71702B4DF4}" type="datetimeFigureOut">
              <a:rPr lang="en-IN" smtClean="0"/>
              <a:t>17-12-2020</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E826F44-F729-4118-924A-E52BDD32C287}" type="slidenum">
              <a:rPr lang="en-IN" smtClean="0"/>
              <a:t>‹#›</a:t>
            </a:fld>
            <a:endParaRPr lang="en-IN"/>
          </a:p>
        </p:txBody>
      </p:sp>
    </p:spTree>
    <p:extLst>
      <p:ext uri="{BB962C8B-B14F-4D97-AF65-F5344CB8AC3E}">
        <p14:creationId xmlns:p14="http://schemas.microsoft.com/office/powerpoint/2010/main" val="3754246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FF39933-FE7D-44DF-B860-7E71702B4DF4}" type="datetimeFigureOut">
              <a:rPr lang="en-IN" smtClean="0"/>
              <a:t>17-12-2020</a:t>
            </a:fld>
            <a:endParaRPr lang="en-IN"/>
          </a:p>
        </p:txBody>
      </p:sp>
      <p:sp>
        <p:nvSpPr>
          <p:cNvPr id="5" name="Footer Placeholder 4"/>
          <p:cNvSpPr>
            <a:spLocks noGrp="1"/>
          </p:cNvSpPr>
          <p:nvPr>
            <p:ph type="ftr" sz="quarter" idx="11"/>
          </p:nvPr>
        </p:nvSpPr>
        <p:spPr/>
        <p:txBody>
          <a:bodyPr/>
          <a:lstStyle/>
          <a:p>
            <a:endParaRPr lang="en-IN"/>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E826F44-F729-4118-924A-E52BDD32C287}" type="slidenum">
              <a:rPr lang="en-IN" smtClean="0"/>
              <a:t>‹#›</a:t>
            </a:fld>
            <a:endParaRPr lang="en-IN"/>
          </a:p>
        </p:txBody>
      </p:sp>
    </p:spTree>
    <p:extLst>
      <p:ext uri="{BB962C8B-B14F-4D97-AF65-F5344CB8AC3E}">
        <p14:creationId xmlns:p14="http://schemas.microsoft.com/office/powerpoint/2010/main" val="35567313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F39933-FE7D-44DF-B860-7E71702B4DF4}" type="datetimeFigureOut">
              <a:rPr lang="en-IN" smtClean="0"/>
              <a:t>17-12-2020</a:t>
            </a:fld>
            <a:endParaRPr lang="en-IN"/>
          </a:p>
        </p:txBody>
      </p:sp>
      <p:sp>
        <p:nvSpPr>
          <p:cNvPr id="5" name="Footer Placeholder 4"/>
          <p:cNvSpPr>
            <a:spLocks noGrp="1"/>
          </p:cNvSpPr>
          <p:nvPr>
            <p:ph type="ftr" sz="quarter" idx="11"/>
          </p:nvPr>
        </p:nvSpPr>
        <p:spPr/>
        <p:txBody>
          <a:bodyPr/>
          <a:lstStyle/>
          <a:p>
            <a:endParaRPr lang="en-IN"/>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E826F44-F729-4118-924A-E52BDD32C287}" type="slidenum">
              <a:rPr lang="en-IN" smtClean="0"/>
              <a:t>‹#›</a:t>
            </a:fld>
            <a:endParaRPr lang="en-IN"/>
          </a:p>
        </p:txBody>
      </p:sp>
    </p:spTree>
    <p:extLst>
      <p:ext uri="{BB962C8B-B14F-4D97-AF65-F5344CB8AC3E}">
        <p14:creationId xmlns:p14="http://schemas.microsoft.com/office/powerpoint/2010/main" val="1034116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FF39933-FE7D-44DF-B860-7E71702B4DF4}" type="datetimeFigureOut">
              <a:rPr lang="en-IN" smtClean="0"/>
              <a:t>17-12-2020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E826F44-F729-4118-924A-E52BDD32C287}" type="slidenum">
              <a:rPr lang="en-IN" smtClean="0"/>
              <a:t>‹#›</a:t>
            </a:fld>
            <a:endParaRPr lang="en-IN"/>
          </a:p>
        </p:txBody>
      </p:sp>
    </p:spTree>
    <p:extLst>
      <p:ext uri="{BB962C8B-B14F-4D97-AF65-F5344CB8AC3E}">
        <p14:creationId xmlns:p14="http://schemas.microsoft.com/office/powerpoint/2010/main" val="660758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FF39933-FE7D-44DF-B860-7E71702B4DF4}" type="datetimeFigureOut">
              <a:rPr lang="en-IN" smtClean="0"/>
              <a:t>17-12-2020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E826F44-F729-4118-924A-E52BDD32C287}" type="slidenum">
              <a:rPr lang="en-IN" smtClean="0"/>
              <a:t>‹#›</a:t>
            </a:fld>
            <a:endParaRPr lang="en-IN"/>
          </a:p>
        </p:txBody>
      </p:sp>
    </p:spTree>
    <p:extLst>
      <p:ext uri="{BB962C8B-B14F-4D97-AF65-F5344CB8AC3E}">
        <p14:creationId xmlns:p14="http://schemas.microsoft.com/office/powerpoint/2010/main" val="40694889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F39933-FE7D-44DF-B860-7E71702B4DF4}" type="datetimeFigureOut">
              <a:rPr lang="en-IN" smtClean="0"/>
              <a:t>17-12-2020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826F44-F729-4118-924A-E52BDD32C287}" type="slidenum">
              <a:rPr lang="en-IN" smtClean="0"/>
              <a:t>‹#›</a:t>
            </a:fld>
            <a:endParaRPr lang="en-IN"/>
          </a:p>
        </p:txBody>
      </p:sp>
    </p:spTree>
    <p:extLst>
      <p:ext uri="{BB962C8B-B14F-4D97-AF65-F5344CB8AC3E}">
        <p14:creationId xmlns:p14="http://schemas.microsoft.com/office/powerpoint/2010/main" val="3117677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F39933-FE7D-44DF-B860-7E71702B4DF4}" type="datetimeFigureOut">
              <a:rPr lang="en-IN" smtClean="0"/>
              <a:t>17-12-2020</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E826F44-F729-4118-924A-E52BDD32C287}" type="slidenum">
              <a:rPr lang="en-IN" smtClean="0"/>
              <a:t>‹#›</a:t>
            </a:fld>
            <a:endParaRPr lang="en-IN"/>
          </a:p>
        </p:txBody>
      </p:sp>
    </p:spTree>
    <p:extLst>
      <p:ext uri="{BB962C8B-B14F-4D97-AF65-F5344CB8AC3E}">
        <p14:creationId xmlns:p14="http://schemas.microsoft.com/office/powerpoint/2010/main" val="53785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F39933-FE7D-44DF-B860-7E71702B4DF4}" type="datetimeFigureOut">
              <a:rPr lang="en-IN" smtClean="0"/>
              <a:t>17-12-2020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826F44-F729-4118-924A-E52BDD32C287}" type="slidenum">
              <a:rPr lang="en-IN" smtClean="0"/>
              <a:t>‹#›</a:t>
            </a:fld>
            <a:endParaRPr lang="en-IN"/>
          </a:p>
        </p:txBody>
      </p:sp>
    </p:spTree>
    <p:extLst>
      <p:ext uri="{BB962C8B-B14F-4D97-AF65-F5344CB8AC3E}">
        <p14:creationId xmlns:p14="http://schemas.microsoft.com/office/powerpoint/2010/main" val="922657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F39933-FE7D-44DF-B860-7E71702B4DF4}" type="datetimeFigureOut">
              <a:rPr lang="en-IN" smtClean="0"/>
              <a:t>17-12-2020</a:t>
            </a:fld>
            <a:endParaRPr lang="en-IN"/>
          </a:p>
        </p:txBody>
      </p:sp>
      <p:sp>
        <p:nvSpPr>
          <p:cNvPr id="5" name="Footer Placeholder 4"/>
          <p:cNvSpPr>
            <a:spLocks noGrp="1"/>
          </p:cNvSpPr>
          <p:nvPr>
            <p:ph type="ftr" sz="quarter" idx="11"/>
          </p:nvPr>
        </p:nvSpPr>
        <p:spPr/>
        <p:txBody>
          <a:bodyPr/>
          <a:lstStyle/>
          <a:p>
            <a:endParaRPr lang="en-IN"/>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E826F44-F729-4118-924A-E52BDD32C287}" type="slidenum">
              <a:rPr lang="en-IN" smtClean="0"/>
              <a:t>‹#›</a:t>
            </a:fld>
            <a:endParaRPr lang="en-IN"/>
          </a:p>
        </p:txBody>
      </p:sp>
    </p:spTree>
    <p:extLst>
      <p:ext uri="{BB962C8B-B14F-4D97-AF65-F5344CB8AC3E}">
        <p14:creationId xmlns:p14="http://schemas.microsoft.com/office/powerpoint/2010/main" val="1864965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F39933-FE7D-44DF-B860-7E71702B4DF4}" type="datetimeFigureOut">
              <a:rPr lang="en-IN" smtClean="0"/>
              <a:t>17-12-2020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E826F44-F729-4118-924A-E52BDD32C287}" type="slidenum">
              <a:rPr lang="en-IN" smtClean="0"/>
              <a:t>‹#›</a:t>
            </a:fld>
            <a:endParaRPr lang="en-IN"/>
          </a:p>
        </p:txBody>
      </p:sp>
    </p:spTree>
    <p:extLst>
      <p:ext uri="{BB962C8B-B14F-4D97-AF65-F5344CB8AC3E}">
        <p14:creationId xmlns:p14="http://schemas.microsoft.com/office/powerpoint/2010/main" val="142417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FF39933-FE7D-44DF-B860-7E71702B4DF4}" type="datetimeFigureOut">
              <a:rPr lang="en-IN" smtClean="0"/>
              <a:t>17-12-2020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E826F44-F729-4118-924A-E52BDD32C287}" type="slidenum">
              <a:rPr lang="en-IN" smtClean="0"/>
              <a:t>‹#›</a:t>
            </a:fld>
            <a:endParaRPr lang="en-IN"/>
          </a:p>
        </p:txBody>
      </p:sp>
    </p:spTree>
    <p:extLst>
      <p:ext uri="{BB962C8B-B14F-4D97-AF65-F5344CB8AC3E}">
        <p14:creationId xmlns:p14="http://schemas.microsoft.com/office/powerpoint/2010/main" val="968961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FF39933-FE7D-44DF-B860-7E71702B4DF4}" type="datetimeFigureOut">
              <a:rPr lang="en-IN" smtClean="0"/>
              <a:t>17-12-2020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E826F44-F729-4118-924A-E52BDD32C287}" type="slidenum">
              <a:rPr lang="en-IN" smtClean="0"/>
              <a:t>‹#›</a:t>
            </a:fld>
            <a:endParaRPr lang="en-IN"/>
          </a:p>
        </p:txBody>
      </p:sp>
    </p:spTree>
    <p:extLst>
      <p:ext uri="{BB962C8B-B14F-4D97-AF65-F5344CB8AC3E}">
        <p14:creationId xmlns:p14="http://schemas.microsoft.com/office/powerpoint/2010/main" val="1290169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F39933-FE7D-44DF-B860-7E71702B4DF4}" type="datetimeFigureOut">
              <a:rPr lang="en-IN" smtClean="0"/>
              <a:t>17-12-2020</a:t>
            </a:fld>
            <a:endParaRPr lang="en-IN"/>
          </a:p>
        </p:txBody>
      </p:sp>
      <p:sp>
        <p:nvSpPr>
          <p:cNvPr id="3" name="Footer Placeholder 2"/>
          <p:cNvSpPr>
            <a:spLocks noGrp="1"/>
          </p:cNvSpPr>
          <p:nvPr>
            <p:ph type="ftr" sz="quarter" idx="11"/>
          </p:nvPr>
        </p:nvSpPr>
        <p:spPr/>
        <p:txBody>
          <a:bodyPr/>
          <a:lstStyle/>
          <a:p>
            <a:endParaRPr lang="en-IN"/>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E826F44-F729-4118-924A-E52BDD32C287}" type="slidenum">
              <a:rPr lang="en-IN" smtClean="0"/>
              <a:t>‹#›</a:t>
            </a:fld>
            <a:endParaRPr lang="en-IN"/>
          </a:p>
        </p:txBody>
      </p:sp>
    </p:spTree>
    <p:extLst>
      <p:ext uri="{BB962C8B-B14F-4D97-AF65-F5344CB8AC3E}">
        <p14:creationId xmlns:p14="http://schemas.microsoft.com/office/powerpoint/2010/main" val="2257412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F39933-FE7D-44DF-B860-7E71702B4DF4}" type="datetimeFigureOut">
              <a:rPr lang="en-IN" smtClean="0"/>
              <a:t>17-12-2020</a:t>
            </a:fld>
            <a:endParaRPr lang="en-IN"/>
          </a:p>
        </p:txBody>
      </p:sp>
      <p:sp>
        <p:nvSpPr>
          <p:cNvPr id="6" name="Footer Placeholder 5"/>
          <p:cNvSpPr>
            <a:spLocks noGrp="1"/>
          </p:cNvSpPr>
          <p:nvPr>
            <p:ph type="ftr" sz="quarter" idx="11"/>
          </p:nvPr>
        </p:nvSpPr>
        <p:spPr/>
        <p:txBody>
          <a:bodyPr/>
          <a:lstStyle/>
          <a:p>
            <a:endParaRPr lang="en-IN"/>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E826F44-F729-4118-924A-E52BDD32C287}" type="slidenum">
              <a:rPr lang="en-IN" smtClean="0"/>
              <a:t>‹#›</a:t>
            </a:fld>
            <a:endParaRPr lang="en-IN"/>
          </a:p>
        </p:txBody>
      </p:sp>
    </p:spTree>
    <p:extLst>
      <p:ext uri="{BB962C8B-B14F-4D97-AF65-F5344CB8AC3E}">
        <p14:creationId xmlns:p14="http://schemas.microsoft.com/office/powerpoint/2010/main" val="3445561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F39933-FE7D-44DF-B860-7E71702B4DF4}" type="datetimeFigureOut">
              <a:rPr lang="en-IN" smtClean="0"/>
              <a:t>17-12-2020</a:t>
            </a:fld>
            <a:endParaRPr lang="en-IN"/>
          </a:p>
        </p:txBody>
      </p:sp>
      <p:sp>
        <p:nvSpPr>
          <p:cNvPr id="6" name="Footer Placeholder 5"/>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E826F44-F729-4118-924A-E52BDD32C287}" type="slidenum">
              <a:rPr lang="en-IN" smtClean="0"/>
              <a:t>‹#›</a:t>
            </a:fld>
            <a:endParaRPr lang="en-IN"/>
          </a:p>
        </p:txBody>
      </p:sp>
    </p:spTree>
    <p:extLst>
      <p:ext uri="{BB962C8B-B14F-4D97-AF65-F5344CB8AC3E}">
        <p14:creationId xmlns:p14="http://schemas.microsoft.com/office/powerpoint/2010/main" val="1913154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8FF39933-FE7D-44DF-B860-7E71702B4DF4}" type="datetimeFigureOut">
              <a:rPr lang="en-IN" smtClean="0"/>
              <a:t>17-12-2020</a:t>
            </a:fld>
            <a:endParaRPr lang="en-IN"/>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IN"/>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EE826F44-F729-4118-924A-E52BDD32C287}" type="slidenum">
              <a:rPr lang="en-IN" smtClean="0"/>
              <a:t>‹#›</a:t>
            </a:fld>
            <a:endParaRPr lang="en-IN"/>
          </a:p>
        </p:txBody>
      </p:sp>
    </p:spTree>
    <p:extLst>
      <p:ext uri="{BB962C8B-B14F-4D97-AF65-F5344CB8AC3E}">
        <p14:creationId xmlns:p14="http://schemas.microsoft.com/office/powerpoint/2010/main" val="419652084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tandfonline.com/doi/abs/10.1080/00224540903365554" TargetMode="External"/><Relationship Id="rId3" Type="http://schemas.openxmlformats.org/officeDocument/2006/relationships/hyperlink" Target="https://www.tandfonline.com/doi/abs/10.1080/17439760.2018.1424924?journalCode=rpos20" TargetMode="External"/><Relationship Id="rId7" Type="http://schemas.openxmlformats.org/officeDocument/2006/relationships/hyperlink" Target="https://www.healthline.com/health/science-sleep-why-you-need-7-8-hours-night" TargetMode="External"/><Relationship Id="rId2" Type="http://schemas.openxmlformats.org/officeDocument/2006/relationships/hyperlink" Target="https://www.healthline.com/health/depression/giving-thanks" TargetMode="External"/><Relationship Id="rId1" Type="http://schemas.openxmlformats.org/officeDocument/2006/relationships/slideLayout" Target="../slideLayouts/slideLayout2.xml"/><Relationship Id="rId6" Type="http://schemas.openxmlformats.org/officeDocument/2006/relationships/hyperlink" Target="https://www.nhlbi.nih.gov/health-topics/sleep-deprivation-and-deficiency" TargetMode="External"/><Relationship Id="rId5" Type="http://schemas.openxmlformats.org/officeDocument/2006/relationships/hyperlink" Target="https://link.springer.com/article/10.1007/s10902-018-9976-0" TargetMode="External"/><Relationship Id="rId4" Type="http://schemas.openxmlformats.org/officeDocument/2006/relationships/hyperlink" Target="https://www.healthline.com/health/depression/exerci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9BEE9-FEA0-4B6B-BBCC-88418E301FF7}"/>
              </a:ext>
            </a:extLst>
          </p:cNvPr>
          <p:cNvSpPr>
            <a:spLocks noGrp="1"/>
          </p:cNvSpPr>
          <p:nvPr>
            <p:ph type="ctrTitle"/>
          </p:nvPr>
        </p:nvSpPr>
        <p:spPr/>
        <p:txBody>
          <a:bodyPr/>
          <a:lstStyle/>
          <a:p>
            <a:r>
              <a:rPr lang="en-IN" dirty="0"/>
              <a:t>STRESS MANAGEMENT</a:t>
            </a:r>
          </a:p>
        </p:txBody>
      </p:sp>
      <p:sp>
        <p:nvSpPr>
          <p:cNvPr id="3" name="Subtitle 2">
            <a:extLst>
              <a:ext uri="{FF2B5EF4-FFF2-40B4-BE49-F238E27FC236}">
                <a16:creationId xmlns:a16="http://schemas.microsoft.com/office/drawing/2014/main" id="{53AF404C-B86F-4D21-9C52-1E7C369F2FFE}"/>
              </a:ext>
            </a:extLst>
          </p:cNvPr>
          <p:cNvSpPr>
            <a:spLocks noGrp="1"/>
          </p:cNvSpPr>
          <p:nvPr>
            <p:ph type="subTitle" idx="1"/>
          </p:nvPr>
        </p:nvSpPr>
        <p:spPr/>
        <p:txBody>
          <a:bodyPr/>
          <a:lstStyle/>
          <a:p>
            <a:r>
              <a:rPr lang="en-IN" dirty="0"/>
              <a:t>Lets make life easier !</a:t>
            </a:r>
          </a:p>
        </p:txBody>
      </p:sp>
    </p:spTree>
    <p:extLst>
      <p:ext uri="{BB962C8B-B14F-4D97-AF65-F5344CB8AC3E}">
        <p14:creationId xmlns:p14="http://schemas.microsoft.com/office/powerpoint/2010/main" val="4066380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9ADDE-0D69-4FB0-B566-07AD50B0F21E}"/>
              </a:ext>
            </a:extLst>
          </p:cNvPr>
          <p:cNvSpPr>
            <a:spLocks noGrp="1"/>
          </p:cNvSpPr>
          <p:nvPr>
            <p:ph type="title"/>
          </p:nvPr>
        </p:nvSpPr>
        <p:spPr/>
        <p:txBody>
          <a:bodyPr/>
          <a:lstStyle/>
          <a:p>
            <a:r>
              <a:rPr lang="en-IN" dirty="0"/>
              <a:t>WHAT IS STRESS?</a:t>
            </a:r>
          </a:p>
        </p:txBody>
      </p:sp>
      <p:sp>
        <p:nvSpPr>
          <p:cNvPr id="3" name="Content Placeholder 2">
            <a:extLst>
              <a:ext uri="{FF2B5EF4-FFF2-40B4-BE49-F238E27FC236}">
                <a16:creationId xmlns:a16="http://schemas.microsoft.com/office/drawing/2014/main" id="{1C4AF7F8-F5F0-452C-A3B6-84EE842A56C6}"/>
              </a:ext>
            </a:extLst>
          </p:cNvPr>
          <p:cNvSpPr>
            <a:spLocks noGrp="1"/>
          </p:cNvSpPr>
          <p:nvPr>
            <p:ph idx="1"/>
          </p:nvPr>
        </p:nvSpPr>
        <p:spPr/>
        <p:txBody>
          <a:bodyPr>
            <a:normAutofit lnSpcReduction="10000"/>
          </a:bodyPr>
          <a:lstStyle/>
          <a:p>
            <a:r>
              <a:rPr lang="en-IN" dirty="0"/>
              <a:t>Stress is the feeling of being under too much mental or emotional pressure. Pressure turns into stress when one feels unable to cope. People </a:t>
            </a:r>
            <a:r>
              <a:rPr lang="en-IN" dirty="0" err="1"/>
              <a:t>ave</a:t>
            </a:r>
            <a:r>
              <a:rPr lang="en-IN" dirty="0"/>
              <a:t> different ways of reacting to stress, so a situation that feels stressful to one may be motivating to someone else.</a:t>
            </a:r>
          </a:p>
          <a:p>
            <a:r>
              <a:rPr lang="en-IN" dirty="0"/>
              <a:t>Stress is reaction to any change that requires an adjustment or response. The body reacts to these changes wit physical, mental &amp; emotional responses! You can experience stress from your environment, your body, and your thoughts!</a:t>
            </a:r>
          </a:p>
          <a:p>
            <a:r>
              <a:rPr lang="en-IN" dirty="0"/>
              <a:t>Many of life’s demands can cause stress, particularly work, relationships, money problems, problem in family or society. And when you feel stressed it can get in the way of sorting out these demands, or can even affect everything you do!</a:t>
            </a:r>
          </a:p>
        </p:txBody>
      </p:sp>
    </p:spTree>
    <p:extLst>
      <p:ext uri="{BB962C8B-B14F-4D97-AF65-F5344CB8AC3E}">
        <p14:creationId xmlns:p14="http://schemas.microsoft.com/office/powerpoint/2010/main" val="250619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69BDB-7FCB-4425-B457-A6C90BF33CA6}"/>
              </a:ext>
            </a:extLst>
          </p:cNvPr>
          <p:cNvSpPr>
            <a:spLocks noGrp="1"/>
          </p:cNvSpPr>
          <p:nvPr>
            <p:ph type="title"/>
          </p:nvPr>
        </p:nvSpPr>
        <p:spPr/>
        <p:txBody>
          <a:bodyPr/>
          <a:lstStyle/>
          <a:p>
            <a:r>
              <a:rPr lang="en-US" sz="3200" b="1" i="0" dirty="0">
                <a:solidFill>
                  <a:srgbClr val="202124"/>
                </a:solidFill>
                <a:effectLst/>
                <a:latin typeface="Google Sans"/>
              </a:rPr>
              <a:t>What are psychological and emotional signs </a:t>
            </a:r>
            <a:r>
              <a:rPr lang="en-US" b="1" i="0" dirty="0">
                <a:solidFill>
                  <a:srgbClr val="202124"/>
                </a:solidFill>
                <a:effectLst/>
                <a:latin typeface="Google Sans"/>
              </a:rPr>
              <a:t>of stress?</a:t>
            </a:r>
            <a:br>
              <a:rPr lang="en-US" b="0" i="0" dirty="0">
                <a:solidFill>
                  <a:srgbClr val="202124"/>
                </a:solidFill>
                <a:effectLst/>
                <a:latin typeface="Google Sans"/>
              </a:rPr>
            </a:br>
            <a:endParaRPr lang="en-IN" dirty="0"/>
          </a:p>
        </p:txBody>
      </p:sp>
      <p:sp>
        <p:nvSpPr>
          <p:cNvPr id="3" name="Content Placeholder 2">
            <a:extLst>
              <a:ext uri="{FF2B5EF4-FFF2-40B4-BE49-F238E27FC236}">
                <a16:creationId xmlns:a16="http://schemas.microsoft.com/office/drawing/2014/main" id="{036960C1-02C7-417D-A7DA-25C3D0B221D3}"/>
              </a:ext>
            </a:extLst>
          </p:cNvPr>
          <p:cNvSpPr>
            <a:spLocks noGrp="1"/>
          </p:cNvSpPr>
          <p:nvPr>
            <p:ph idx="1"/>
          </p:nvPr>
        </p:nvSpPr>
        <p:spPr/>
        <p:txBody>
          <a:bodyPr>
            <a:normAutofit fontScale="92500" lnSpcReduction="20000"/>
          </a:bodyPr>
          <a:lstStyle/>
          <a:p>
            <a:pPr marL="0" indent="0" algn="l">
              <a:buNone/>
            </a:pPr>
            <a:endParaRPr lang="en-US" b="0" i="0" dirty="0">
              <a:solidFill>
                <a:srgbClr val="202124"/>
              </a:solidFill>
              <a:effectLst/>
              <a:latin typeface="Google Sans"/>
            </a:endParaRPr>
          </a:p>
          <a:p>
            <a:pPr algn="l">
              <a:buFont typeface="Arial" panose="020B0604020202020204" pitchFamily="34" charset="0"/>
              <a:buChar char="•"/>
            </a:pPr>
            <a:r>
              <a:rPr lang="en-US" b="1" i="0" dirty="0">
                <a:solidFill>
                  <a:srgbClr val="202124"/>
                </a:solidFill>
                <a:effectLst/>
                <a:latin typeface="arial" panose="020B0604020202020204" pitchFamily="34" charset="0"/>
              </a:rPr>
              <a:t>Depression</a:t>
            </a:r>
            <a:r>
              <a:rPr lang="en-US" b="0" i="0" dirty="0">
                <a:solidFill>
                  <a:srgbClr val="202124"/>
                </a:solidFill>
                <a:effectLst/>
                <a:latin typeface="arial" panose="020B0604020202020204" pitchFamily="34" charset="0"/>
              </a:rPr>
              <a:t> or </a:t>
            </a:r>
            <a:r>
              <a:rPr lang="en-US" b="1" i="0" dirty="0">
                <a:solidFill>
                  <a:srgbClr val="202124"/>
                </a:solidFill>
                <a:effectLst/>
                <a:latin typeface="arial" panose="020B0604020202020204" pitchFamily="34" charset="0"/>
              </a:rPr>
              <a:t>anxiety</a:t>
            </a:r>
            <a:r>
              <a:rPr lang="en-US" b="0" i="0" dirty="0">
                <a:solidFill>
                  <a:srgbClr val="202124"/>
                </a:solidFill>
                <a:effectLst/>
                <a:latin typeface="arial" panose="020B0604020202020204" pitchFamily="34" charset="0"/>
              </a:rPr>
              <a:t>.</a:t>
            </a:r>
          </a:p>
          <a:p>
            <a:pPr algn="l">
              <a:buFont typeface="Arial" panose="020B0604020202020204" pitchFamily="34" charset="0"/>
              <a:buChar char="•"/>
            </a:pPr>
            <a:r>
              <a:rPr lang="en-US" b="0" i="0" dirty="0">
                <a:solidFill>
                  <a:srgbClr val="202124"/>
                </a:solidFill>
                <a:effectLst/>
                <a:latin typeface="arial" panose="020B0604020202020204" pitchFamily="34" charset="0"/>
              </a:rPr>
              <a:t>Anger, </a:t>
            </a:r>
            <a:r>
              <a:rPr lang="en-US" b="1" i="0" dirty="0">
                <a:solidFill>
                  <a:srgbClr val="202124"/>
                </a:solidFill>
                <a:effectLst/>
                <a:latin typeface="arial" panose="020B0604020202020204" pitchFamily="34" charset="0"/>
              </a:rPr>
              <a:t>irritability</a:t>
            </a:r>
            <a:r>
              <a:rPr lang="en-US" b="0" i="0" dirty="0">
                <a:solidFill>
                  <a:srgbClr val="202124"/>
                </a:solidFill>
                <a:effectLst/>
                <a:latin typeface="arial" panose="020B0604020202020204" pitchFamily="34" charset="0"/>
              </a:rPr>
              <a:t>, or restlessness.</a:t>
            </a:r>
          </a:p>
          <a:p>
            <a:pPr algn="l">
              <a:buFont typeface="Arial" panose="020B0604020202020204" pitchFamily="34" charset="0"/>
              <a:buChar char="•"/>
            </a:pPr>
            <a:r>
              <a:rPr lang="en-US" b="0" i="0" dirty="0">
                <a:solidFill>
                  <a:srgbClr val="202124"/>
                </a:solidFill>
                <a:effectLst/>
                <a:latin typeface="arial" panose="020B0604020202020204" pitchFamily="34" charset="0"/>
              </a:rPr>
              <a:t>Feeling overwhelmed, unmotivated, or unfocused.</a:t>
            </a:r>
          </a:p>
          <a:p>
            <a:pPr algn="l">
              <a:buFont typeface="Arial" panose="020B0604020202020204" pitchFamily="34" charset="0"/>
              <a:buChar char="•"/>
            </a:pPr>
            <a:r>
              <a:rPr lang="en-US" b="1" i="0" dirty="0">
                <a:solidFill>
                  <a:srgbClr val="202124"/>
                </a:solidFill>
                <a:effectLst/>
                <a:latin typeface="arial" panose="020B0604020202020204" pitchFamily="34" charset="0"/>
              </a:rPr>
              <a:t>Trouble sleeping</a:t>
            </a:r>
            <a:r>
              <a:rPr lang="en-US" b="0" i="0" dirty="0">
                <a:solidFill>
                  <a:srgbClr val="202124"/>
                </a:solidFill>
                <a:effectLst/>
                <a:latin typeface="arial" panose="020B0604020202020204" pitchFamily="34" charset="0"/>
              </a:rPr>
              <a:t> or sleeping too much.</a:t>
            </a:r>
          </a:p>
          <a:p>
            <a:pPr algn="l">
              <a:buFont typeface="Arial" panose="020B0604020202020204" pitchFamily="34" charset="0"/>
              <a:buChar char="•"/>
            </a:pPr>
            <a:r>
              <a:rPr lang="en-US" b="0" i="0" dirty="0">
                <a:solidFill>
                  <a:srgbClr val="202124"/>
                </a:solidFill>
                <a:effectLst/>
                <a:latin typeface="arial" panose="020B0604020202020204" pitchFamily="34" charset="0"/>
              </a:rPr>
              <a:t>Racing thoughts or constant worry.</a:t>
            </a:r>
          </a:p>
          <a:p>
            <a:pPr algn="l">
              <a:buFont typeface="Arial" panose="020B0604020202020204" pitchFamily="34" charset="0"/>
              <a:buChar char="•"/>
            </a:pPr>
            <a:r>
              <a:rPr lang="en-US" b="0" i="0" dirty="0">
                <a:solidFill>
                  <a:srgbClr val="202124"/>
                </a:solidFill>
                <a:effectLst/>
                <a:latin typeface="arial" panose="020B0604020202020204" pitchFamily="34" charset="0"/>
              </a:rPr>
              <a:t>Problems with your memory or concentration.</a:t>
            </a:r>
          </a:p>
          <a:p>
            <a:pPr algn="l">
              <a:buFont typeface="Arial" panose="020B0604020202020204" pitchFamily="34" charset="0"/>
              <a:buChar char="•"/>
            </a:pPr>
            <a:r>
              <a:rPr lang="en-US" b="0" i="0" dirty="0">
                <a:solidFill>
                  <a:srgbClr val="202124"/>
                </a:solidFill>
                <a:effectLst/>
                <a:latin typeface="arial" panose="020B0604020202020204" pitchFamily="34" charset="0"/>
              </a:rPr>
              <a:t>Making bad decisions.</a:t>
            </a:r>
          </a:p>
          <a:p>
            <a:pPr marL="0" indent="0">
              <a:buNone/>
            </a:pPr>
            <a:br>
              <a:rPr lang="en-US" b="0" i="0" dirty="0">
                <a:solidFill>
                  <a:srgbClr val="202124"/>
                </a:solidFill>
                <a:effectLst/>
                <a:latin typeface="arial" panose="020B0604020202020204" pitchFamily="34" charset="0"/>
              </a:rPr>
            </a:br>
            <a:endParaRPr lang="en-IN" dirty="0"/>
          </a:p>
        </p:txBody>
      </p:sp>
    </p:spTree>
    <p:extLst>
      <p:ext uri="{BB962C8B-B14F-4D97-AF65-F5344CB8AC3E}">
        <p14:creationId xmlns:p14="http://schemas.microsoft.com/office/powerpoint/2010/main" val="2758409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76486-3DFC-4439-997F-DE2C309AF3C0}"/>
              </a:ext>
            </a:extLst>
          </p:cNvPr>
          <p:cNvSpPr>
            <a:spLocks noGrp="1"/>
          </p:cNvSpPr>
          <p:nvPr>
            <p:ph type="title"/>
          </p:nvPr>
        </p:nvSpPr>
        <p:spPr>
          <a:xfrm>
            <a:off x="1956021" y="1029032"/>
            <a:ext cx="4708262" cy="842432"/>
          </a:xfrm>
        </p:spPr>
        <p:txBody>
          <a:bodyPr/>
          <a:lstStyle/>
          <a:p>
            <a:r>
              <a:rPr lang="en-IN" sz="2800" dirty="0"/>
              <a:t>STRESS MANAGEMENT</a:t>
            </a:r>
            <a:br>
              <a:rPr lang="en-IN" dirty="0"/>
            </a:br>
            <a:br>
              <a:rPr lang="en-IN" dirty="0"/>
            </a:br>
            <a:r>
              <a:rPr lang="en-IN" dirty="0"/>
              <a:t>HAPPINESS MANAGEMENT</a:t>
            </a:r>
          </a:p>
        </p:txBody>
      </p:sp>
      <p:sp>
        <p:nvSpPr>
          <p:cNvPr id="3" name="Content Placeholder 2">
            <a:extLst>
              <a:ext uri="{FF2B5EF4-FFF2-40B4-BE49-F238E27FC236}">
                <a16:creationId xmlns:a16="http://schemas.microsoft.com/office/drawing/2014/main" id="{E583A74F-890F-4A80-AE2B-18705395A99A}"/>
              </a:ext>
            </a:extLst>
          </p:cNvPr>
          <p:cNvSpPr>
            <a:spLocks noGrp="1"/>
          </p:cNvSpPr>
          <p:nvPr>
            <p:ph idx="1"/>
          </p:nvPr>
        </p:nvSpPr>
        <p:spPr/>
        <p:txBody>
          <a:bodyPr>
            <a:normAutofit fontScale="85000" lnSpcReduction="10000"/>
          </a:bodyPr>
          <a:lstStyle/>
          <a:p>
            <a:pPr marL="0" indent="0">
              <a:buNone/>
            </a:pPr>
            <a:r>
              <a:rPr lang="en-US" b="1" i="0" u="sng" dirty="0">
                <a:solidFill>
                  <a:srgbClr val="202124"/>
                </a:solidFill>
                <a:effectLst/>
                <a:latin typeface="arial" panose="020B0604020202020204" pitchFamily="34" charset="0"/>
              </a:rPr>
              <a:t>WHAT ACTUALLY IS HAPPINESS? </a:t>
            </a:r>
          </a:p>
          <a:p>
            <a:r>
              <a:rPr lang="en-US" b="1" i="0" dirty="0">
                <a:solidFill>
                  <a:srgbClr val="202124"/>
                </a:solidFill>
                <a:effectLst/>
                <a:latin typeface="arial" panose="020B0604020202020204" pitchFamily="34" charset="0"/>
              </a:rPr>
              <a:t>Happiness means</a:t>
            </a:r>
            <a:r>
              <a:rPr lang="en-US" b="0" i="0" dirty="0">
                <a:solidFill>
                  <a:srgbClr val="202124"/>
                </a:solidFill>
                <a:effectLst/>
                <a:latin typeface="arial" panose="020B0604020202020204" pitchFamily="34" charset="0"/>
              </a:rPr>
              <a:t> living a moment fully, taking everything in, without comparing.</a:t>
            </a:r>
            <a:endParaRPr lang="en-IN" dirty="0"/>
          </a:p>
          <a:p>
            <a:r>
              <a:rPr lang="en-IN" dirty="0"/>
              <a:t>Happiness is that feeling that comes over you when you know life is good and you can’t help but smile.</a:t>
            </a:r>
          </a:p>
          <a:p>
            <a:r>
              <a:rPr lang="en-US" b="1" i="0" dirty="0">
                <a:solidFill>
                  <a:srgbClr val="202124"/>
                </a:solidFill>
                <a:effectLst/>
                <a:latin typeface="arial" panose="020B0604020202020204" pitchFamily="34" charset="0"/>
              </a:rPr>
              <a:t>Happiness</a:t>
            </a:r>
            <a:r>
              <a:rPr lang="en-US" b="0" i="0" dirty="0">
                <a:solidFill>
                  <a:srgbClr val="202124"/>
                </a:solidFill>
                <a:effectLst/>
                <a:latin typeface="arial" panose="020B0604020202020204" pitchFamily="34" charset="0"/>
              </a:rPr>
              <a:t> is a state, not a trait. </a:t>
            </a:r>
            <a:r>
              <a:rPr lang="en-US" b="0" i="0" dirty="0">
                <a:solidFill>
                  <a:srgbClr val="4D5156"/>
                </a:solidFill>
                <a:effectLst/>
                <a:latin typeface="arial" panose="020B0604020202020204" pitchFamily="34" charset="0"/>
              </a:rPr>
              <a:t>The term happiness is used in the context of mental or emotional states, including positive or pleasant emotions ranging from contentment to intense joy.</a:t>
            </a:r>
          </a:p>
          <a:p>
            <a:pPr algn="l"/>
            <a:r>
              <a:rPr lang="en-US" b="1" i="0" dirty="0">
                <a:solidFill>
                  <a:srgbClr val="202124"/>
                </a:solidFill>
                <a:effectLst/>
                <a:latin typeface="arial" panose="020B0604020202020204" pitchFamily="34" charset="0"/>
              </a:rPr>
              <a:t>Happiness</a:t>
            </a:r>
            <a:r>
              <a:rPr lang="en-US" b="0" i="0" dirty="0">
                <a:solidFill>
                  <a:srgbClr val="202124"/>
                </a:solidFill>
                <a:effectLst/>
                <a:latin typeface="arial" panose="020B0604020202020204" pitchFamily="34" charset="0"/>
              </a:rPr>
              <a:t> looks different for everyone. For you, maybe it's being at peace with who you are. Or having a secure network of friends who accept you unconditionally. Or the freedom to pursue your deepest dreams. Regardless of your version of true </a:t>
            </a:r>
            <a:r>
              <a:rPr lang="en-US" b="1" i="0" dirty="0">
                <a:solidFill>
                  <a:srgbClr val="202124"/>
                </a:solidFill>
                <a:effectLst/>
                <a:latin typeface="arial" panose="020B0604020202020204" pitchFamily="34" charset="0"/>
              </a:rPr>
              <a:t>happiness</a:t>
            </a:r>
            <a:r>
              <a:rPr lang="en-US" b="0" i="0" dirty="0">
                <a:solidFill>
                  <a:srgbClr val="202124"/>
                </a:solidFill>
                <a:effectLst/>
                <a:latin typeface="arial" panose="020B0604020202020204" pitchFamily="34" charset="0"/>
              </a:rPr>
              <a:t>, living a </a:t>
            </a:r>
            <a:r>
              <a:rPr lang="en-US" b="1" i="0" dirty="0">
                <a:solidFill>
                  <a:srgbClr val="202124"/>
                </a:solidFill>
                <a:effectLst/>
                <a:latin typeface="arial" panose="020B0604020202020204" pitchFamily="34" charset="0"/>
              </a:rPr>
              <a:t>happier</a:t>
            </a:r>
            <a:r>
              <a:rPr lang="en-US" b="0" i="0" dirty="0">
                <a:solidFill>
                  <a:srgbClr val="202124"/>
                </a:solidFill>
                <a:effectLst/>
                <a:latin typeface="arial" panose="020B0604020202020204" pitchFamily="34" charset="0"/>
              </a:rPr>
              <a:t>, more satisfied life is within reach.</a:t>
            </a:r>
            <a:r>
              <a:rPr lang="en-US" dirty="0">
                <a:solidFill>
                  <a:srgbClr val="70757A"/>
                </a:solidFill>
                <a:latin typeface="arial" panose="020B0604020202020204" pitchFamily="34" charset="0"/>
              </a:rPr>
              <a:t> You don’t need perfect things to be happy you need to have the mindset to find positivity in every situation &amp; be happy.</a:t>
            </a:r>
            <a:endParaRPr lang="en-US" b="0" i="0" dirty="0">
              <a:solidFill>
                <a:srgbClr val="372F2B"/>
              </a:solidFill>
              <a:effectLst/>
              <a:latin typeface="proxima-nova"/>
            </a:endParaRPr>
          </a:p>
          <a:p>
            <a:pPr algn="l"/>
            <a:r>
              <a:rPr lang="en-US" b="0" i="0" dirty="0">
                <a:solidFill>
                  <a:srgbClr val="372F2B"/>
                </a:solidFill>
                <a:effectLst/>
                <a:latin typeface="proxima-nova"/>
              </a:rPr>
              <a:t>In other words, you have the ability to control how you feel—and with consistent practice, you can form life-long habits for a more satisfying and fulfilling life.</a:t>
            </a:r>
          </a:p>
          <a:p>
            <a:pPr marL="0" indent="0">
              <a:buNone/>
            </a:pPr>
            <a:endParaRPr lang="en-IN" dirty="0"/>
          </a:p>
        </p:txBody>
      </p:sp>
      <p:cxnSp>
        <p:nvCxnSpPr>
          <p:cNvPr id="5" name="Straight Arrow Connector 4">
            <a:extLst>
              <a:ext uri="{FF2B5EF4-FFF2-40B4-BE49-F238E27FC236}">
                <a16:creationId xmlns:a16="http://schemas.microsoft.com/office/drawing/2014/main" id="{F2805BEB-D30C-49A2-9562-F710792A4FED}"/>
              </a:ext>
            </a:extLst>
          </p:cNvPr>
          <p:cNvCxnSpPr/>
          <p:nvPr/>
        </p:nvCxnSpPr>
        <p:spPr>
          <a:xfrm>
            <a:off x="2329731" y="296996"/>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76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D9CEE-01B6-4B42-A0F0-783580F72963}"/>
              </a:ext>
            </a:extLst>
          </p:cNvPr>
          <p:cNvSpPr>
            <a:spLocks noGrp="1"/>
          </p:cNvSpPr>
          <p:nvPr>
            <p:ph type="title"/>
          </p:nvPr>
        </p:nvSpPr>
        <p:spPr/>
        <p:txBody>
          <a:bodyPr/>
          <a:lstStyle/>
          <a:p>
            <a:r>
              <a:rPr lang="en-IN" dirty="0"/>
              <a:t>HOW TO REMAIN HAPPY IN EVERY SITUATION</a:t>
            </a:r>
          </a:p>
        </p:txBody>
      </p:sp>
      <p:sp>
        <p:nvSpPr>
          <p:cNvPr id="3" name="Content Placeholder 2">
            <a:extLst>
              <a:ext uri="{FF2B5EF4-FFF2-40B4-BE49-F238E27FC236}">
                <a16:creationId xmlns:a16="http://schemas.microsoft.com/office/drawing/2014/main" id="{D35AA17E-DC25-49BB-AC61-4A8425218ED3}"/>
              </a:ext>
            </a:extLst>
          </p:cNvPr>
          <p:cNvSpPr>
            <a:spLocks noGrp="1"/>
          </p:cNvSpPr>
          <p:nvPr>
            <p:ph idx="1"/>
          </p:nvPr>
        </p:nvSpPr>
        <p:spPr/>
        <p:txBody>
          <a:bodyPr/>
          <a:lstStyle/>
          <a:p>
            <a:r>
              <a:rPr lang="en-IN" dirty="0"/>
              <a:t>Happy here means comfortable in every situation.</a:t>
            </a:r>
          </a:p>
          <a:p>
            <a:r>
              <a:rPr lang="en-US" b="1" i="0" u="sng" dirty="0">
                <a:solidFill>
                  <a:srgbClr val="202124"/>
                </a:solidFill>
                <a:effectLst/>
                <a:latin typeface="arial" panose="020B0604020202020204" pitchFamily="34" charset="0"/>
              </a:rPr>
              <a:t>HAPPINESS IS A CHOICE!                                                                                 </a:t>
            </a:r>
            <a:r>
              <a:rPr lang="en-US" b="0" i="0" dirty="0">
                <a:solidFill>
                  <a:srgbClr val="202124"/>
                </a:solidFill>
                <a:effectLst/>
                <a:latin typeface="arial" panose="020B0604020202020204" pitchFamily="34" charset="0"/>
              </a:rPr>
              <a:t>Yes! Many </a:t>
            </a:r>
            <a:r>
              <a:rPr lang="en-US" b="1" i="0" dirty="0">
                <a:solidFill>
                  <a:srgbClr val="202124"/>
                </a:solidFill>
                <a:effectLst/>
                <a:latin typeface="arial" panose="020B0604020202020204" pitchFamily="34" charset="0"/>
              </a:rPr>
              <a:t>happy</a:t>
            </a:r>
            <a:r>
              <a:rPr lang="en-US" b="0" i="0" dirty="0">
                <a:solidFill>
                  <a:srgbClr val="202124"/>
                </a:solidFill>
                <a:effectLst/>
                <a:latin typeface="arial" panose="020B0604020202020204" pitchFamily="34" charset="0"/>
              </a:rPr>
              <a:t> people realize </a:t>
            </a:r>
            <a:r>
              <a:rPr lang="en-US" b="1" i="0" dirty="0">
                <a:solidFill>
                  <a:srgbClr val="202124"/>
                </a:solidFill>
                <a:effectLst/>
                <a:latin typeface="arial" panose="020B0604020202020204" pitchFamily="34" charset="0"/>
              </a:rPr>
              <a:t>happiness</a:t>
            </a:r>
            <a:r>
              <a:rPr lang="en-US" b="0" i="0" dirty="0">
                <a:solidFill>
                  <a:srgbClr val="202124"/>
                </a:solidFill>
                <a:effectLst/>
                <a:latin typeface="arial" panose="020B0604020202020204" pitchFamily="34" charset="0"/>
              </a:rPr>
              <a:t> is a </a:t>
            </a:r>
            <a:r>
              <a:rPr lang="en-US" b="1" i="0" dirty="0">
                <a:solidFill>
                  <a:srgbClr val="202124"/>
                </a:solidFill>
                <a:effectLst/>
                <a:latin typeface="arial" panose="020B0604020202020204" pitchFamily="34" charset="0"/>
              </a:rPr>
              <a:t>choice</a:t>
            </a:r>
            <a:r>
              <a:rPr lang="en-US" b="0" i="0" dirty="0">
                <a:solidFill>
                  <a:srgbClr val="202124"/>
                </a:solidFill>
                <a:effectLst/>
                <a:latin typeface="arial" panose="020B0604020202020204" pitchFamily="34" charset="0"/>
              </a:rPr>
              <a:t> and it's up to them to intentionally choose it every single day. </a:t>
            </a:r>
            <a:r>
              <a:rPr lang="en-US" b="1" i="0" dirty="0">
                <a:solidFill>
                  <a:srgbClr val="202124"/>
                </a:solidFill>
                <a:effectLst/>
                <a:latin typeface="arial" panose="020B0604020202020204" pitchFamily="34" charset="0"/>
              </a:rPr>
              <a:t>Happy</a:t>
            </a:r>
            <a:r>
              <a:rPr lang="en-US" b="0" i="0" dirty="0">
                <a:solidFill>
                  <a:srgbClr val="202124"/>
                </a:solidFill>
                <a:effectLst/>
                <a:latin typeface="arial" panose="020B0604020202020204" pitchFamily="34" charset="0"/>
              </a:rPr>
              <a:t> people are not held hostage by their circumstances and they do not seek </a:t>
            </a:r>
            <a:r>
              <a:rPr lang="en-US" b="1" i="0" dirty="0">
                <a:solidFill>
                  <a:srgbClr val="202124"/>
                </a:solidFill>
                <a:effectLst/>
                <a:latin typeface="arial" panose="020B0604020202020204" pitchFamily="34" charset="0"/>
              </a:rPr>
              <a:t>happiness</a:t>
            </a:r>
            <a:r>
              <a:rPr lang="en-US" b="0" i="0" dirty="0">
                <a:solidFill>
                  <a:srgbClr val="202124"/>
                </a:solidFill>
                <a:effectLst/>
                <a:latin typeface="arial" panose="020B0604020202020204" pitchFamily="34" charset="0"/>
              </a:rPr>
              <a:t> in people or possessions. ... Fully experiencing it still requires a conscious </a:t>
            </a:r>
            <a:r>
              <a:rPr lang="en-US" b="1" i="0" dirty="0">
                <a:solidFill>
                  <a:srgbClr val="202124"/>
                </a:solidFill>
                <a:effectLst/>
                <a:latin typeface="arial" panose="020B0604020202020204" pitchFamily="34" charset="0"/>
              </a:rPr>
              <a:t>decision</a:t>
            </a:r>
            <a:r>
              <a:rPr lang="en-US" b="0" i="0" dirty="0">
                <a:solidFill>
                  <a:srgbClr val="202124"/>
                </a:solidFill>
                <a:effectLst/>
                <a:latin typeface="arial" panose="020B0604020202020204" pitchFamily="34" charset="0"/>
              </a:rPr>
              <a:t> to choose </a:t>
            </a:r>
            <a:r>
              <a:rPr lang="en-US" b="1" i="0" dirty="0">
                <a:solidFill>
                  <a:srgbClr val="202124"/>
                </a:solidFill>
                <a:effectLst/>
                <a:latin typeface="arial" panose="020B0604020202020204" pitchFamily="34" charset="0"/>
              </a:rPr>
              <a:t>happiness</a:t>
            </a:r>
            <a:r>
              <a:rPr lang="en-US" b="0" i="0" dirty="0">
                <a:solidFill>
                  <a:srgbClr val="202124"/>
                </a:solidFill>
                <a:effectLst/>
                <a:latin typeface="arial" panose="020B0604020202020204" pitchFamily="34" charset="0"/>
              </a:rPr>
              <a:t> each day.</a:t>
            </a:r>
            <a:endParaRPr lang="en-IN" dirty="0"/>
          </a:p>
          <a:p>
            <a:r>
              <a:rPr lang="en-IN" dirty="0"/>
              <a:t>ACCEPTANCE is first the key to Happiness.</a:t>
            </a:r>
          </a:p>
          <a:p>
            <a:r>
              <a:rPr lang="en-IN" dirty="0"/>
              <a:t>Second key is to face the challenge(not problem) if any life gets you, and find solution to it at the earliest.</a:t>
            </a:r>
          </a:p>
        </p:txBody>
      </p:sp>
    </p:spTree>
    <p:extLst>
      <p:ext uri="{BB962C8B-B14F-4D97-AF65-F5344CB8AC3E}">
        <p14:creationId xmlns:p14="http://schemas.microsoft.com/office/powerpoint/2010/main" val="2489010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ED224-96F6-4482-A096-94D97BBBB123}"/>
              </a:ext>
            </a:extLst>
          </p:cNvPr>
          <p:cNvSpPr>
            <a:spLocks noGrp="1"/>
          </p:cNvSpPr>
          <p:nvPr>
            <p:ph type="title"/>
          </p:nvPr>
        </p:nvSpPr>
        <p:spPr>
          <a:xfrm>
            <a:off x="581025" y="973668"/>
            <a:ext cx="9335341" cy="706964"/>
          </a:xfrm>
        </p:spPr>
        <p:txBody>
          <a:bodyPr/>
          <a:lstStyle/>
          <a:p>
            <a:r>
              <a:rPr lang="en-IN" dirty="0"/>
              <a:t>HABITS TO HELP YOU LEAD A HAPPY LIFE!</a:t>
            </a:r>
          </a:p>
        </p:txBody>
      </p:sp>
      <p:sp>
        <p:nvSpPr>
          <p:cNvPr id="3" name="Content Placeholder 2">
            <a:extLst>
              <a:ext uri="{FF2B5EF4-FFF2-40B4-BE49-F238E27FC236}">
                <a16:creationId xmlns:a16="http://schemas.microsoft.com/office/drawing/2014/main" id="{C6661207-ABC2-490B-AF7A-5B257FB05F12}"/>
              </a:ext>
            </a:extLst>
          </p:cNvPr>
          <p:cNvSpPr>
            <a:spLocks noGrp="1"/>
          </p:cNvSpPr>
          <p:nvPr>
            <p:ph idx="1"/>
          </p:nvPr>
        </p:nvSpPr>
        <p:spPr/>
        <p:txBody>
          <a:bodyPr>
            <a:normAutofit fontScale="77500" lnSpcReduction="20000"/>
          </a:bodyPr>
          <a:lstStyle/>
          <a:p>
            <a:pPr algn="l"/>
            <a:r>
              <a:rPr lang="en-IN" dirty="0"/>
              <a:t>1. </a:t>
            </a:r>
            <a:r>
              <a:rPr lang="en-US" b="1" i="0" dirty="0">
                <a:solidFill>
                  <a:srgbClr val="231F20"/>
                </a:solidFill>
                <a:effectLst/>
                <a:latin typeface="Proxima Nova"/>
              </a:rPr>
              <a:t> Smile - </a:t>
            </a:r>
            <a:r>
              <a:rPr lang="en-US" b="0" i="0" dirty="0">
                <a:solidFill>
                  <a:srgbClr val="231F20"/>
                </a:solidFill>
                <a:effectLst/>
                <a:latin typeface="Proxima Nova"/>
              </a:rPr>
              <a:t>You tend to smile when you’re happy. But it’s actually a two-way </a:t>
            </a:r>
            <a:r>
              <a:rPr lang="en-US" b="0" i="0" dirty="0" err="1">
                <a:solidFill>
                  <a:srgbClr val="231F20"/>
                </a:solidFill>
                <a:effectLst/>
                <a:latin typeface="Proxima Nova"/>
              </a:rPr>
              <a:t>street.We</a:t>
            </a:r>
            <a:r>
              <a:rPr lang="en-US" b="0" i="0" dirty="0">
                <a:solidFill>
                  <a:srgbClr val="231F20"/>
                </a:solidFill>
                <a:effectLst/>
                <a:latin typeface="Proxima Nova"/>
              </a:rPr>
              <a:t> smile because we’re happy, and smiling causes the brain to release dopamine, which MAKES US HAPPY!</a:t>
            </a:r>
          </a:p>
          <a:p>
            <a:pPr algn="l"/>
            <a:r>
              <a:rPr lang="en-US" b="1" i="0" dirty="0">
                <a:solidFill>
                  <a:srgbClr val="231F20"/>
                </a:solidFill>
                <a:effectLst/>
                <a:latin typeface="Proxima Nova"/>
              </a:rPr>
              <a:t>2.  Be grateful - </a:t>
            </a:r>
            <a:r>
              <a:rPr lang="en-US" b="0" i="0" dirty="0">
                <a:solidFill>
                  <a:srgbClr val="231F20"/>
                </a:solidFill>
                <a:effectLst/>
                <a:latin typeface="Proxima Nova"/>
              </a:rPr>
              <a:t>Simply being grateful can give your mood a big boost, among other </a:t>
            </a:r>
            <a:r>
              <a:rPr lang="en-US" b="0" i="0" u="none" strike="noStrike" dirty="0">
                <a:solidFill>
                  <a:srgbClr val="01ADB9"/>
                </a:solidFill>
                <a:effectLst/>
                <a:latin typeface="Proxima Nova"/>
                <a:hlinkClick r:id="rId2"/>
              </a:rPr>
              <a:t>benefits</a:t>
            </a:r>
            <a:r>
              <a:rPr lang="en-US" b="0" i="0" dirty="0">
                <a:solidFill>
                  <a:srgbClr val="231F20"/>
                </a:solidFill>
                <a:effectLst/>
                <a:latin typeface="Proxima Nova"/>
              </a:rPr>
              <a:t>. For example, a </a:t>
            </a:r>
            <a:r>
              <a:rPr lang="en-US" b="0" i="0" u="none" strike="noStrike" dirty="0">
                <a:solidFill>
                  <a:srgbClr val="01ADB9"/>
                </a:solidFill>
                <a:effectLst/>
                <a:latin typeface="Proxima Nova"/>
                <a:hlinkClick r:id="rId3"/>
              </a:rPr>
              <a:t>recent two-part study</a:t>
            </a:r>
            <a:r>
              <a:rPr lang="en-US" b="0" i="0" dirty="0">
                <a:solidFill>
                  <a:srgbClr val="231F20"/>
                </a:solidFill>
                <a:effectLst/>
                <a:latin typeface="Proxima Nova"/>
              </a:rPr>
              <a:t> found that practicing gratitude can have a significant impact on feelings of hope and happiness.</a:t>
            </a:r>
          </a:p>
          <a:p>
            <a:pPr algn="l"/>
            <a:r>
              <a:rPr lang="en-US" b="1" dirty="0">
                <a:solidFill>
                  <a:srgbClr val="231F20"/>
                </a:solidFill>
                <a:latin typeface="Proxima Nova"/>
              </a:rPr>
              <a:t>3.</a:t>
            </a:r>
            <a:r>
              <a:rPr lang="en-US" b="1" i="0" dirty="0">
                <a:solidFill>
                  <a:srgbClr val="231F20"/>
                </a:solidFill>
                <a:effectLst/>
                <a:latin typeface="Proxima Nova"/>
              </a:rPr>
              <a:t> Exercise - </a:t>
            </a:r>
            <a:r>
              <a:rPr lang="en-US" b="0" i="0" dirty="0">
                <a:solidFill>
                  <a:srgbClr val="231F20"/>
                </a:solidFill>
                <a:effectLst/>
                <a:latin typeface="Proxima Nova"/>
              </a:rPr>
              <a:t>Exercise isn’t just for your body. Regular exercise can help to reduce stress, feelings of anxiety, and symptoms of </a:t>
            </a:r>
            <a:r>
              <a:rPr lang="en-US" b="0" i="0" u="none" strike="noStrike" dirty="0">
                <a:solidFill>
                  <a:srgbClr val="01ADB9"/>
                </a:solidFill>
                <a:effectLst/>
                <a:latin typeface="Proxima Nova"/>
                <a:hlinkClick r:id="rId4"/>
              </a:rPr>
              <a:t>depression</a:t>
            </a:r>
            <a:r>
              <a:rPr lang="en-US" b="0" i="0" dirty="0">
                <a:solidFill>
                  <a:srgbClr val="231F20"/>
                </a:solidFill>
                <a:effectLst/>
                <a:latin typeface="Proxima Nova"/>
              </a:rPr>
              <a:t> while boosting self-esteem and </a:t>
            </a:r>
            <a:r>
              <a:rPr lang="en-US" b="0" i="0" dirty="0" err="1">
                <a:solidFill>
                  <a:srgbClr val="231F20"/>
                </a:solidFill>
                <a:effectLst/>
                <a:latin typeface="Proxima Nova"/>
              </a:rPr>
              <a:t>happiness.Even</a:t>
            </a:r>
            <a:r>
              <a:rPr lang="en-US" b="0" i="0" dirty="0">
                <a:solidFill>
                  <a:srgbClr val="231F20"/>
                </a:solidFill>
                <a:effectLst/>
                <a:latin typeface="Proxima Nova"/>
              </a:rPr>
              <a:t> a </a:t>
            </a:r>
            <a:r>
              <a:rPr lang="en-US" b="0" i="0" u="none" strike="noStrike" dirty="0">
                <a:solidFill>
                  <a:srgbClr val="01ADB9"/>
                </a:solidFill>
                <a:effectLst/>
                <a:latin typeface="Proxima Nova"/>
                <a:hlinkClick r:id="rId5"/>
              </a:rPr>
              <a:t>small amount</a:t>
            </a:r>
            <a:r>
              <a:rPr lang="en-US" b="0" i="0" dirty="0">
                <a:solidFill>
                  <a:srgbClr val="231F20"/>
                </a:solidFill>
                <a:effectLst/>
                <a:latin typeface="Proxima Nova"/>
              </a:rPr>
              <a:t> of physical activity can make a difference. </a:t>
            </a:r>
            <a:endParaRPr lang="en-US" dirty="0">
              <a:solidFill>
                <a:srgbClr val="231F20"/>
              </a:solidFill>
              <a:latin typeface="Proxima Nova"/>
            </a:endParaRPr>
          </a:p>
          <a:p>
            <a:pPr algn="l"/>
            <a:r>
              <a:rPr lang="en-US" b="1" i="0" dirty="0">
                <a:solidFill>
                  <a:srgbClr val="231F20"/>
                </a:solidFill>
                <a:effectLst/>
                <a:latin typeface="Proxima Nova"/>
              </a:rPr>
              <a:t>4. Get plenty of sleep - </a:t>
            </a:r>
            <a:r>
              <a:rPr lang="en-US" b="0" i="0" dirty="0">
                <a:solidFill>
                  <a:srgbClr val="231F20"/>
                </a:solidFill>
                <a:effectLst/>
                <a:latin typeface="Proxima Nova"/>
              </a:rPr>
              <a:t>No matter how much modern society steers us toward less sleep, we know that adequate sleep is </a:t>
            </a:r>
            <a:r>
              <a:rPr lang="en-US" b="0" i="0" u="none" strike="noStrike" dirty="0" err="1">
                <a:solidFill>
                  <a:srgbClr val="01ADB9"/>
                </a:solidFill>
                <a:effectLst/>
                <a:latin typeface="Proxima Nova"/>
                <a:hlinkClick r:id="rId6"/>
              </a:rPr>
              <a:t>vitalTrusted</a:t>
            </a:r>
            <a:r>
              <a:rPr lang="en-US" b="0" i="0" u="none" strike="noStrike" dirty="0">
                <a:solidFill>
                  <a:srgbClr val="01ADB9"/>
                </a:solidFill>
                <a:effectLst/>
                <a:latin typeface="Proxima Nova"/>
                <a:hlinkClick r:id="rId6"/>
              </a:rPr>
              <a:t> Source</a:t>
            </a:r>
            <a:r>
              <a:rPr lang="en-US" b="0" i="0" dirty="0">
                <a:solidFill>
                  <a:srgbClr val="231F20"/>
                </a:solidFill>
                <a:effectLst/>
                <a:latin typeface="Proxima Nova"/>
              </a:rPr>
              <a:t> to good health, brain function, and emotional well-</a:t>
            </a:r>
            <a:r>
              <a:rPr lang="en-US" b="0" i="0" dirty="0" err="1">
                <a:solidFill>
                  <a:srgbClr val="231F20"/>
                </a:solidFill>
                <a:effectLst/>
                <a:latin typeface="Proxima Nova"/>
              </a:rPr>
              <a:t>being.Most</a:t>
            </a:r>
            <a:r>
              <a:rPr lang="en-US" b="0" i="0" dirty="0">
                <a:solidFill>
                  <a:srgbClr val="231F20"/>
                </a:solidFill>
                <a:effectLst/>
                <a:latin typeface="Proxima Nova"/>
              </a:rPr>
              <a:t> adults need about </a:t>
            </a:r>
            <a:r>
              <a:rPr lang="en-US" b="0" i="0" u="none" strike="noStrike" dirty="0">
                <a:solidFill>
                  <a:srgbClr val="01ADB9"/>
                </a:solidFill>
                <a:effectLst/>
                <a:latin typeface="Proxima Nova"/>
                <a:hlinkClick r:id="rId7"/>
              </a:rPr>
              <a:t>7 or 8 hours of sleep</a:t>
            </a:r>
            <a:r>
              <a:rPr lang="en-US" b="0" i="0" dirty="0">
                <a:solidFill>
                  <a:srgbClr val="231F20"/>
                </a:solidFill>
                <a:effectLst/>
                <a:latin typeface="Proxima Nova"/>
              </a:rPr>
              <a:t> every night.</a:t>
            </a:r>
          </a:p>
          <a:p>
            <a:pPr algn="l"/>
            <a:r>
              <a:rPr lang="en-US" b="1" dirty="0">
                <a:solidFill>
                  <a:srgbClr val="231F20"/>
                </a:solidFill>
                <a:latin typeface="Proxima Nova"/>
              </a:rPr>
              <a:t>5</a:t>
            </a:r>
            <a:r>
              <a:rPr lang="en-US" b="1" i="0" dirty="0">
                <a:solidFill>
                  <a:srgbClr val="231F20"/>
                </a:solidFill>
                <a:effectLst/>
                <a:latin typeface="Proxima Nova"/>
              </a:rPr>
              <a:t>. Eat with mood in mind - </a:t>
            </a:r>
            <a:r>
              <a:rPr lang="en-US" b="0" i="0" dirty="0">
                <a:solidFill>
                  <a:srgbClr val="231F20"/>
                </a:solidFill>
                <a:effectLst/>
                <a:latin typeface="Proxima Nova"/>
              </a:rPr>
              <a:t>You already know that food choices have an impact on your overall physical health. But some foods can also affect your state of mind.</a:t>
            </a:r>
          </a:p>
          <a:p>
            <a:pPr algn="l"/>
            <a:r>
              <a:rPr lang="en-US" b="1" i="0" dirty="0">
                <a:solidFill>
                  <a:srgbClr val="231F20"/>
                </a:solidFill>
                <a:effectLst/>
                <a:latin typeface="Proxima Nova"/>
              </a:rPr>
              <a:t>6. Give </a:t>
            </a:r>
            <a:r>
              <a:rPr lang="en-US" b="1" i="0">
                <a:solidFill>
                  <a:srgbClr val="231F20"/>
                </a:solidFill>
                <a:effectLst/>
                <a:latin typeface="Proxima Nova"/>
              </a:rPr>
              <a:t>a compliment - </a:t>
            </a:r>
            <a:r>
              <a:rPr lang="en-US" b="0" i="0" u="none" strike="noStrike">
                <a:solidFill>
                  <a:srgbClr val="01ADB9"/>
                </a:solidFill>
                <a:effectLst/>
                <a:latin typeface="Proxima Nova"/>
                <a:hlinkClick r:id="rId8"/>
              </a:rPr>
              <a:t>Research</a:t>
            </a:r>
            <a:r>
              <a:rPr lang="en-US" b="0" i="0">
                <a:solidFill>
                  <a:srgbClr val="231F20"/>
                </a:solidFill>
                <a:effectLst/>
                <a:latin typeface="Proxima Nova"/>
              </a:rPr>
              <a:t> </a:t>
            </a:r>
            <a:r>
              <a:rPr lang="en-US" b="0" i="0" dirty="0">
                <a:solidFill>
                  <a:srgbClr val="231F20"/>
                </a:solidFill>
                <a:effectLst/>
                <a:latin typeface="Proxima Nova"/>
              </a:rPr>
              <a:t>shows that performing acts of kindness can help you feel more satisfied.</a:t>
            </a:r>
          </a:p>
          <a:p>
            <a:pPr algn="l"/>
            <a:endParaRPr lang="en-US" b="0" i="0" dirty="0">
              <a:solidFill>
                <a:srgbClr val="231F20"/>
              </a:solidFill>
              <a:effectLst/>
              <a:latin typeface="Proxima Nova"/>
            </a:endParaRPr>
          </a:p>
          <a:p>
            <a:pPr algn="l"/>
            <a:endParaRPr lang="en-US" b="0" i="0" dirty="0">
              <a:solidFill>
                <a:srgbClr val="231F20"/>
              </a:solidFill>
              <a:effectLst/>
              <a:latin typeface="Proxima Nova"/>
            </a:endParaRPr>
          </a:p>
          <a:p>
            <a:pPr algn="l"/>
            <a:endParaRPr lang="en-US" b="0" i="0" dirty="0">
              <a:solidFill>
                <a:srgbClr val="231F20"/>
              </a:solidFill>
              <a:effectLst/>
              <a:latin typeface="Proxima Nova"/>
            </a:endParaRPr>
          </a:p>
          <a:p>
            <a:pPr algn="l"/>
            <a:endParaRPr lang="en-US" b="0" i="0" dirty="0">
              <a:solidFill>
                <a:srgbClr val="231F20"/>
              </a:solidFill>
              <a:effectLst/>
              <a:latin typeface="Proxima Nova"/>
            </a:endParaRPr>
          </a:p>
          <a:p>
            <a:pPr marL="0" indent="0">
              <a:buNone/>
            </a:pPr>
            <a:endParaRPr lang="en-IN" dirty="0"/>
          </a:p>
        </p:txBody>
      </p:sp>
    </p:spTree>
    <p:extLst>
      <p:ext uri="{BB962C8B-B14F-4D97-AF65-F5344CB8AC3E}">
        <p14:creationId xmlns:p14="http://schemas.microsoft.com/office/powerpoint/2010/main" val="11879013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166</TotalTime>
  <Words>752</Words>
  <Application>Microsoft Office PowerPoint</Application>
  <PresentationFormat>Widescreen</PresentationFormat>
  <Paragraphs>38</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Arial</vt:lpstr>
      <vt:lpstr>Century Gothic</vt:lpstr>
      <vt:lpstr>Google Sans</vt:lpstr>
      <vt:lpstr>Proxima Nova</vt:lpstr>
      <vt:lpstr>proxima-nova</vt:lpstr>
      <vt:lpstr>Wingdings 3</vt:lpstr>
      <vt:lpstr>Ion Boardroom</vt:lpstr>
      <vt:lpstr>STRESS MANAGEMENT</vt:lpstr>
      <vt:lpstr>WHAT IS STRESS?</vt:lpstr>
      <vt:lpstr>What are psychological and emotional signs of stress? </vt:lpstr>
      <vt:lpstr>STRESS MANAGEMENT  HAPPINESS MANAGEMENT</vt:lpstr>
      <vt:lpstr>HOW TO REMAIN HAPPY IN EVERY SITUATION</vt:lpstr>
      <vt:lpstr>HABITS TO HELP YOU LEAD A HAPPY LIFE!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MANAGEMENT</dc:title>
  <dc:creator>MANISHA KAKWANI</dc:creator>
  <cp:lastModifiedBy>MANISHA KAKWANI</cp:lastModifiedBy>
  <cp:revision>10</cp:revision>
  <dcterms:created xsi:type="dcterms:W3CDTF">2020-12-17T01:51:11Z</dcterms:created>
  <dcterms:modified xsi:type="dcterms:W3CDTF">2020-12-17T16:06:00Z</dcterms:modified>
</cp:coreProperties>
</file>