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953"/>
  </p:normalViewPr>
  <p:slideViewPr>
    <p:cSldViewPr snapToGrid="0" snapToObjects="1">
      <p:cViewPr varScale="1">
        <p:scale>
          <a:sx n="91" d="100"/>
          <a:sy n="91" d="100"/>
        </p:scale>
        <p:origin x="8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1512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4554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64784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2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16367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5958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858130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811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4471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4873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249245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2163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9426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6693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9/8/20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990371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9/8/20</a:t>
            </a:fld>
            <a:endParaRPr lang="en-US" dirty="0"/>
          </a:p>
        </p:txBody>
      </p:sp>
    </p:spTree>
    <p:extLst>
      <p:ext uri="{BB962C8B-B14F-4D97-AF65-F5344CB8AC3E}">
        <p14:creationId xmlns:p14="http://schemas.microsoft.com/office/powerpoint/2010/main" val="808459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9/8/20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012999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8535C-D725-AF4B-B5A3-32CA1B29889F}"/>
              </a:ext>
            </a:extLst>
          </p:cNvPr>
          <p:cNvSpPr>
            <a:spLocks noGrp="1"/>
          </p:cNvSpPr>
          <p:nvPr>
            <p:ph type="ctrTitle"/>
          </p:nvPr>
        </p:nvSpPr>
        <p:spPr/>
        <p:txBody>
          <a:bodyPr/>
          <a:lstStyle/>
          <a:p>
            <a:pPr algn="ctr"/>
            <a:r>
              <a:rPr lang="en-US" dirty="0"/>
              <a:t>Depression and its Management</a:t>
            </a:r>
          </a:p>
        </p:txBody>
      </p:sp>
      <p:sp>
        <p:nvSpPr>
          <p:cNvPr id="3" name="Subtitle 2">
            <a:extLst>
              <a:ext uri="{FF2B5EF4-FFF2-40B4-BE49-F238E27FC236}">
                <a16:creationId xmlns:a16="http://schemas.microsoft.com/office/drawing/2014/main" id="{DF9EC38B-5639-084C-BBA9-21A216D64614}"/>
              </a:ext>
            </a:extLst>
          </p:cNvPr>
          <p:cNvSpPr>
            <a:spLocks noGrp="1"/>
          </p:cNvSpPr>
          <p:nvPr>
            <p:ph type="subTitle" idx="1"/>
          </p:nvPr>
        </p:nvSpPr>
        <p:spPr>
          <a:xfrm>
            <a:off x="1507067" y="4304051"/>
            <a:ext cx="7766936" cy="1096899"/>
          </a:xfrm>
        </p:spPr>
        <p:txBody>
          <a:bodyPr>
            <a:normAutofit/>
          </a:bodyPr>
          <a:lstStyle/>
          <a:p>
            <a:pPr algn="ctr"/>
            <a:r>
              <a:rPr lang="en-US" sz="2000" dirty="0">
                <a:solidFill>
                  <a:schemeClr val="tx1">
                    <a:lumMod val="75000"/>
                    <a:lumOff val="25000"/>
                  </a:schemeClr>
                </a:solidFill>
              </a:rPr>
              <a:t>Ms. </a:t>
            </a:r>
            <a:r>
              <a:rPr lang="en-US" sz="2000" dirty="0" err="1">
                <a:solidFill>
                  <a:schemeClr val="tx1">
                    <a:lumMod val="75000"/>
                    <a:lumOff val="25000"/>
                  </a:schemeClr>
                </a:solidFill>
              </a:rPr>
              <a:t>Mehek</a:t>
            </a:r>
            <a:r>
              <a:rPr lang="en-US" sz="2000" dirty="0">
                <a:solidFill>
                  <a:schemeClr val="tx1">
                    <a:lumMod val="75000"/>
                    <a:lumOff val="25000"/>
                  </a:schemeClr>
                </a:solidFill>
              </a:rPr>
              <a:t> </a:t>
            </a:r>
            <a:r>
              <a:rPr lang="en-US" sz="2000" dirty="0" err="1">
                <a:solidFill>
                  <a:schemeClr val="tx1">
                    <a:lumMod val="75000"/>
                    <a:lumOff val="25000"/>
                  </a:schemeClr>
                </a:solidFill>
              </a:rPr>
              <a:t>Rohira</a:t>
            </a:r>
            <a:r>
              <a:rPr lang="en-US" sz="2000" dirty="0">
                <a:solidFill>
                  <a:schemeClr val="tx1">
                    <a:lumMod val="75000"/>
                    <a:lumOff val="25000"/>
                  </a:schemeClr>
                </a:solidFill>
              </a:rPr>
              <a:t>, Psychologist </a:t>
            </a:r>
          </a:p>
        </p:txBody>
      </p:sp>
    </p:spTree>
    <p:extLst>
      <p:ext uri="{BB962C8B-B14F-4D97-AF65-F5344CB8AC3E}">
        <p14:creationId xmlns:p14="http://schemas.microsoft.com/office/powerpoint/2010/main" val="1379271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2D562-2F8C-D546-ADA0-36DABA0809E8}"/>
              </a:ext>
            </a:extLst>
          </p:cNvPr>
          <p:cNvSpPr>
            <a:spLocks noGrp="1"/>
          </p:cNvSpPr>
          <p:nvPr>
            <p:ph type="title"/>
          </p:nvPr>
        </p:nvSpPr>
        <p:spPr>
          <a:xfrm>
            <a:off x="297506" y="215704"/>
            <a:ext cx="8596668" cy="867508"/>
          </a:xfrm>
        </p:spPr>
        <p:txBody>
          <a:bodyPr>
            <a:normAutofit/>
          </a:bodyPr>
          <a:lstStyle/>
          <a:p>
            <a:r>
              <a:rPr lang="en-US" sz="4000" dirty="0"/>
              <a:t>Lifestyle Changes</a:t>
            </a:r>
          </a:p>
        </p:txBody>
      </p:sp>
      <p:sp>
        <p:nvSpPr>
          <p:cNvPr id="3" name="Content Placeholder 2">
            <a:extLst>
              <a:ext uri="{FF2B5EF4-FFF2-40B4-BE49-F238E27FC236}">
                <a16:creationId xmlns:a16="http://schemas.microsoft.com/office/drawing/2014/main" id="{553884D3-BF50-FC47-B158-0B45ED37EC93}"/>
              </a:ext>
            </a:extLst>
          </p:cNvPr>
          <p:cNvSpPr>
            <a:spLocks noGrp="1"/>
          </p:cNvSpPr>
          <p:nvPr>
            <p:ph idx="1"/>
          </p:nvPr>
        </p:nvSpPr>
        <p:spPr>
          <a:xfrm>
            <a:off x="450167" y="928468"/>
            <a:ext cx="9003322" cy="5713828"/>
          </a:xfrm>
        </p:spPr>
        <p:txBody>
          <a:bodyPr>
            <a:normAutofit/>
          </a:bodyPr>
          <a:lstStyle/>
          <a:p>
            <a:r>
              <a:rPr lang="en-US" sz="2000" b="1" dirty="0">
                <a:solidFill>
                  <a:schemeClr val="accent1"/>
                </a:solidFill>
              </a:rPr>
              <a:t>Do Old and New Activities </a:t>
            </a:r>
            <a:r>
              <a:rPr lang="en-US" sz="2000" dirty="0"/>
              <a:t>: When you are depressed, you may not enjoy activities that you once loved. If you don’t try activities, you reduce the number of things that may help you cope with your depression. To increase the amount of activities you enjoy, you can list activities you used to enjoy</a:t>
            </a:r>
            <a:r>
              <a:rPr lang="en-GB" sz="2000" dirty="0"/>
              <a:t>, </a:t>
            </a:r>
            <a:r>
              <a:rPr lang="en-US" sz="2000" dirty="0"/>
              <a:t>plan one of these activities each day</a:t>
            </a:r>
            <a:r>
              <a:rPr lang="en-GB" sz="2000" dirty="0"/>
              <a:t> and </a:t>
            </a:r>
            <a:r>
              <a:rPr lang="en-US" sz="2000" dirty="0"/>
              <a:t>increase the amount of time available for activities you enjoy</a:t>
            </a:r>
            <a:r>
              <a:rPr lang="en-GB" sz="2000" dirty="0"/>
              <a:t>. </a:t>
            </a:r>
            <a:r>
              <a:rPr lang="en-US" sz="2000" dirty="0"/>
              <a:t>If you keep going, it will help you get better. You will enjoy activities more as you recover</a:t>
            </a:r>
            <a:r>
              <a:rPr lang="en-GB" sz="2000" dirty="0"/>
              <a:t>. Try something new everyday, it can help you discover things you did not like before and learn new things. </a:t>
            </a:r>
            <a:endParaRPr lang="en-US" sz="2000" b="1" dirty="0">
              <a:solidFill>
                <a:schemeClr val="accent1"/>
              </a:solidFill>
            </a:endParaRPr>
          </a:p>
          <a:p>
            <a:r>
              <a:rPr lang="en-US" sz="2000" b="1" dirty="0">
                <a:solidFill>
                  <a:schemeClr val="accent1"/>
                </a:solidFill>
              </a:rPr>
              <a:t>Challenge Negative Thoughts </a:t>
            </a:r>
            <a:r>
              <a:rPr lang="en-US" sz="2000" dirty="0"/>
              <a:t>: </a:t>
            </a:r>
            <a:r>
              <a:rPr lang="en-GB" sz="2000" dirty="0"/>
              <a:t>Worrying or thinking negatively is common in people with depression. In your fight against depression, a lot of the work Is mental – challenging how you think. Try not to focus on the things you cannot change. Write down what you are worried about. Go through each concern and think about how realistic your negative thoughts are. Explore alternative thoughts and explanations. Focus on the present. Accept your thoughts without actively engaging with them. </a:t>
            </a:r>
            <a:r>
              <a:rPr lang="en-US" sz="2000" dirty="0"/>
              <a:t> </a:t>
            </a:r>
            <a:endParaRPr lang="en-US" sz="2000" b="1" dirty="0">
              <a:solidFill>
                <a:schemeClr val="accent1"/>
              </a:solidFill>
            </a:endParaRPr>
          </a:p>
        </p:txBody>
      </p:sp>
    </p:spTree>
    <p:extLst>
      <p:ext uri="{BB962C8B-B14F-4D97-AF65-F5344CB8AC3E}">
        <p14:creationId xmlns:p14="http://schemas.microsoft.com/office/powerpoint/2010/main" val="989521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4E4F9-F4E9-964C-A4BE-860B15EB6E90}"/>
              </a:ext>
            </a:extLst>
          </p:cNvPr>
          <p:cNvSpPr>
            <a:spLocks noGrp="1"/>
          </p:cNvSpPr>
          <p:nvPr>
            <p:ph type="title"/>
          </p:nvPr>
        </p:nvSpPr>
        <p:spPr>
          <a:xfrm>
            <a:off x="353777" y="340681"/>
            <a:ext cx="8596668" cy="784734"/>
          </a:xfrm>
        </p:spPr>
        <p:txBody>
          <a:bodyPr>
            <a:normAutofit/>
          </a:bodyPr>
          <a:lstStyle/>
          <a:p>
            <a:r>
              <a:rPr lang="en-US" sz="4000" dirty="0"/>
              <a:t>Lifestyle Changes </a:t>
            </a:r>
          </a:p>
        </p:txBody>
      </p:sp>
      <p:sp>
        <p:nvSpPr>
          <p:cNvPr id="3" name="Content Placeholder 2">
            <a:extLst>
              <a:ext uri="{FF2B5EF4-FFF2-40B4-BE49-F238E27FC236}">
                <a16:creationId xmlns:a16="http://schemas.microsoft.com/office/drawing/2014/main" id="{2EB4FAFE-95E4-7448-AA15-F2DED8C2DF71}"/>
              </a:ext>
            </a:extLst>
          </p:cNvPr>
          <p:cNvSpPr>
            <a:spLocks noGrp="1"/>
          </p:cNvSpPr>
          <p:nvPr>
            <p:ph idx="1"/>
          </p:nvPr>
        </p:nvSpPr>
        <p:spPr>
          <a:xfrm>
            <a:off x="184965" y="1125414"/>
            <a:ext cx="9409201" cy="5391905"/>
          </a:xfrm>
        </p:spPr>
        <p:txBody>
          <a:bodyPr>
            <a:normAutofit/>
          </a:bodyPr>
          <a:lstStyle/>
          <a:p>
            <a:r>
              <a:rPr lang="en-US" sz="2000" b="1" dirty="0">
                <a:solidFill>
                  <a:schemeClr val="accent1"/>
                </a:solidFill>
              </a:rPr>
              <a:t>Social Support </a:t>
            </a:r>
            <a:r>
              <a:rPr lang="en-US" sz="2000" dirty="0"/>
              <a:t>: Strong social networks reduce isolation, a key risk factor for depression. Keep in regular contact with friends and family or consider joining a class or group. Volunteering is a wonderful way to get social support and help others while also helping yourself. </a:t>
            </a:r>
            <a:endParaRPr lang="en-US" sz="2000" b="1" dirty="0">
              <a:solidFill>
                <a:schemeClr val="accent1"/>
              </a:solidFill>
            </a:endParaRPr>
          </a:p>
          <a:p>
            <a:r>
              <a:rPr lang="en-US" sz="2000" b="1" dirty="0">
                <a:solidFill>
                  <a:schemeClr val="accent1"/>
                </a:solidFill>
              </a:rPr>
              <a:t>Quit Smoking </a:t>
            </a:r>
            <a:r>
              <a:rPr lang="en-US" sz="2000" dirty="0"/>
              <a:t>: Quitting smoking cigarettes is associated with reduced depression and anxiety, with the effect "equal or larger than" those of antidepressant treatment </a:t>
            </a:r>
            <a:endParaRPr lang="en-US" sz="2000" b="1" dirty="0">
              <a:solidFill>
                <a:schemeClr val="accent1"/>
              </a:solidFill>
            </a:endParaRPr>
          </a:p>
          <a:p>
            <a:r>
              <a:rPr lang="en-US" sz="2000" b="1" dirty="0">
                <a:solidFill>
                  <a:schemeClr val="accent1"/>
                </a:solidFill>
              </a:rPr>
              <a:t>Get in a Routine </a:t>
            </a:r>
            <a:r>
              <a:rPr lang="en-US" sz="2000" dirty="0"/>
              <a:t>: </a:t>
            </a:r>
            <a:r>
              <a:rPr lang="en-GB" sz="2000" dirty="0"/>
              <a:t>Depression can strip away the structure from your life. One day melts into the next. Setting a gentle daily schedule can help you get back on track. </a:t>
            </a:r>
            <a:endParaRPr lang="en-US" sz="2000" b="1" dirty="0">
              <a:solidFill>
                <a:schemeClr val="accent1"/>
              </a:solidFill>
            </a:endParaRPr>
          </a:p>
          <a:p>
            <a:r>
              <a:rPr lang="en-US" sz="2000" b="1" dirty="0">
                <a:solidFill>
                  <a:schemeClr val="accent1"/>
                </a:solidFill>
              </a:rPr>
              <a:t>Set Goals </a:t>
            </a:r>
            <a:r>
              <a:rPr lang="en-US" sz="2000" dirty="0"/>
              <a:t>: When you're depressed, you may feel like you can't accomplish anything. That makes you feel worse about yourself. To push back, set daily goals for yourself. Start very small, make your goal something that you can succeed at, like doing the dishes every other day. As you start to feel better, you can add more challenging daily goals</a:t>
            </a:r>
          </a:p>
          <a:p>
            <a:endParaRPr lang="en-US" sz="2000" b="1" dirty="0">
              <a:solidFill>
                <a:schemeClr val="accent1"/>
              </a:solidFill>
            </a:endParaRPr>
          </a:p>
          <a:p>
            <a:endParaRPr lang="en-US" sz="2000" dirty="0"/>
          </a:p>
        </p:txBody>
      </p:sp>
    </p:spTree>
    <p:extLst>
      <p:ext uri="{BB962C8B-B14F-4D97-AF65-F5344CB8AC3E}">
        <p14:creationId xmlns:p14="http://schemas.microsoft.com/office/powerpoint/2010/main" val="3344075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1905E-618D-BE4B-8710-EDF1FEF96EDD}"/>
              </a:ext>
            </a:extLst>
          </p:cNvPr>
          <p:cNvSpPr>
            <a:spLocks noGrp="1"/>
          </p:cNvSpPr>
          <p:nvPr>
            <p:ph type="title"/>
          </p:nvPr>
        </p:nvSpPr>
        <p:spPr>
          <a:xfrm>
            <a:off x="311574" y="375850"/>
            <a:ext cx="8596668" cy="881575"/>
          </a:xfrm>
        </p:spPr>
        <p:txBody>
          <a:bodyPr>
            <a:normAutofit fontScale="90000"/>
          </a:bodyPr>
          <a:lstStyle/>
          <a:p>
            <a:r>
              <a:rPr lang="en-US" sz="4400" dirty="0"/>
              <a:t>Medication</a:t>
            </a:r>
            <a:br>
              <a:rPr lang="en-US" sz="4400" dirty="0"/>
            </a:br>
            <a:br>
              <a:rPr lang="en-US" sz="2000" dirty="0"/>
            </a:br>
            <a:r>
              <a:rPr lang="en-US" sz="2200" dirty="0">
                <a:solidFill>
                  <a:schemeClr val="tx1">
                    <a:lumMod val="75000"/>
                    <a:lumOff val="25000"/>
                  </a:schemeClr>
                </a:solidFill>
                <a:latin typeface="+mn-lt"/>
              </a:rPr>
              <a:t>Antidepressant medications work well to treat depression. Sometimes different antidepressant medications would have to be tried before finding the one that works best for the individual. </a:t>
            </a:r>
            <a:br>
              <a:rPr lang="en-US" sz="2200" dirty="0">
                <a:solidFill>
                  <a:schemeClr val="tx1">
                    <a:lumMod val="75000"/>
                    <a:lumOff val="25000"/>
                  </a:schemeClr>
                </a:solidFill>
                <a:latin typeface="+mn-lt"/>
              </a:rPr>
            </a:br>
            <a:r>
              <a:rPr lang="en-US" sz="2200" dirty="0">
                <a:solidFill>
                  <a:schemeClr val="tx1">
                    <a:lumMod val="75000"/>
                    <a:lumOff val="25000"/>
                  </a:schemeClr>
                </a:solidFill>
                <a:latin typeface="+mn-lt"/>
              </a:rPr>
              <a:t>Antidepressants usually take some time before they start showing results. There are various types of antidepressants: </a:t>
            </a:r>
            <a:br>
              <a:rPr lang="en-US" dirty="0"/>
            </a:br>
            <a:endParaRPr lang="en-US" sz="4400" dirty="0"/>
          </a:p>
        </p:txBody>
      </p:sp>
      <p:sp>
        <p:nvSpPr>
          <p:cNvPr id="3" name="Content Placeholder 2">
            <a:extLst>
              <a:ext uri="{FF2B5EF4-FFF2-40B4-BE49-F238E27FC236}">
                <a16:creationId xmlns:a16="http://schemas.microsoft.com/office/drawing/2014/main" id="{54254F34-4A0D-9848-A8F4-BBF5BB055014}"/>
              </a:ext>
            </a:extLst>
          </p:cNvPr>
          <p:cNvSpPr>
            <a:spLocks noGrp="1"/>
          </p:cNvSpPr>
          <p:nvPr>
            <p:ph idx="1"/>
          </p:nvPr>
        </p:nvSpPr>
        <p:spPr>
          <a:xfrm>
            <a:off x="311574" y="2977227"/>
            <a:ext cx="8596668" cy="3880773"/>
          </a:xfrm>
        </p:spPr>
        <p:txBody>
          <a:bodyPr/>
          <a:lstStyle/>
          <a:p>
            <a:r>
              <a:rPr lang="en-US" sz="2000" dirty="0"/>
              <a:t>tricyclic antidepressants </a:t>
            </a:r>
          </a:p>
          <a:p>
            <a:r>
              <a:rPr lang="en-US" sz="2000" dirty="0"/>
              <a:t>atypical antidepressants</a:t>
            </a:r>
          </a:p>
          <a:p>
            <a:r>
              <a:rPr lang="en-US" sz="2000" dirty="0"/>
              <a:t>monoamine oxidase inhibitors (MAOIs)</a:t>
            </a:r>
          </a:p>
          <a:p>
            <a:r>
              <a:rPr lang="en-US" sz="2000" dirty="0"/>
              <a:t>selective serotonin reuptake inhibitors (SSRIs)</a:t>
            </a:r>
          </a:p>
          <a:p>
            <a:r>
              <a:rPr lang="en-US" sz="2000" dirty="0"/>
              <a:t>selective serotonin and norepinephrine reuptake inhibitors (SNRIs)</a:t>
            </a:r>
          </a:p>
          <a:p>
            <a:pPr marL="0" indent="0">
              <a:buNone/>
            </a:pPr>
            <a:r>
              <a:rPr lang="en-US" sz="2000" dirty="0"/>
              <a:t>One needs a doctor’s prescription before starting antidepressants, and it is important to regularly consult one’s doctor about its dosage and duration. </a:t>
            </a:r>
          </a:p>
          <a:p>
            <a:endParaRPr lang="en-US" dirty="0"/>
          </a:p>
        </p:txBody>
      </p:sp>
    </p:spTree>
    <p:extLst>
      <p:ext uri="{BB962C8B-B14F-4D97-AF65-F5344CB8AC3E}">
        <p14:creationId xmlns:p14="http://schemas.microsoft.com/office/powerpoint/2010/main" val="3014992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6AD3F-7EB8-E642-BB92-B8CEAD1C229A}"/>
              </a:ext>
            </a:extLst>
          </p:cNvPr>
          <p:cNvSpPr>
            <a:spLocks noGrp="1"/>
          </p:cNvSpPr>
          <p:nvPr>
            <p:ph type="title"/>
          </p:nvPr>
        </p:nvSpPr>
        <p:spPr>
          <a:xfrm>
            <a:off x="1206823" y="2459111"/>
            <a:ext cx="8596668" cy="2633394"/>
          </a:xfrm>
        </p:spPr>
        <p:txBody>
          <a:bodyPr>
            <a:normAutofit/>
          </a:bodyPr>
          <a:lstStyle/>
          <a:p>
            <a:pPr algn="ctr"/>
            <a:r>
              <a:rPr lang="en-US" sz="4000" dirty="0"/>
              <a:t>Thank You !</a:t>
            </a:r>
            <a:br>
              <a:rPr lang="en-US" sz="4000" dirty="0"/>
            </a:br>
            <a:r>
              <a:rPr lang="en-US" sz="4000" dirty="0"/>
              <a:t>For any questions reach out to us</a:t>
            </a:r>
            <a:br>
              <a:rPr lang="en-US" sz="4000" dirty="0"/>
            </a:br>
            <a:r>
              <a:rPr lang="en-US" sz="4000" dirty="0" err="1"/>
              <a:t>info@emotionoflife.in</a:t>
            </a:r>
            <a:endParaRPr lang="en-US" sz="4000" dirty="0"/>
          </a:p>
        </p:txBody>
      </p:sp>
    </p:spTree>
    <p:extLst>
      <p:ext uri="{BB962C8B-B14F-4D97-AF65-F5344CB8AC3E}">
        <p14:creationId xmlns:p14="http://schemas.microsoft.com/office/powerpoint/2010/main" val="1643602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0CADB-A0DA-2540-A1FE-123A2B588C59}"/>
              </a:ext>
            </a:extLst>
          </p:cNvPr>
          <p:cNvSpPr>
            <a:spLocks noGrp="1"/>
          </p:cNvSpPr>
          <p:nvPr>
            <p:ph type="title"/>
          </p:nvPr>
        </p:nvSpPr>
        <p:spPr/>
        <p:txBody>
          <a:bodyPr>
            <a:normAutofit/>
          </a:bodyPr>
          <a:lstStyle/>
          <a:p>
            <a:r>
              <a:rPr lang="en-US" sz="4400" dirty="0"/>
              <a:t>What is Depression? </a:t>
            </a:r>
          </a:p>
        </p:txBody>
      </p:sp>
      <p:sp>
        <p:nvSpPr>
          <p:cNvPr id="3" name="Content Placeholder 2">
            <a:extLst>
              <a:ext uri="{FF2B5EF4-FFF2-40B4-BE49-F238E27FC236}">
                <a16:creationId xmlns:a16="http://schemas.microsoft.com/office/drawing/2014/main" id="{797585D3-2576-0F49-BDE7-E8E0351202B0}"/>
              </a:ext>
            </a:extLst>
          </p:cNvPr>
          <p:cNvSpPr>
            <a:spLocks noGrp="1"/>
          </p:cNvSpPr>
          <p:nvPr>
            <p:ph idx="1"/>
          </p:nvPr>
        </p:nvSpPr>
        <p:spPr>
          <a:xfrm>
            <a:off x="677334" y="1930400"/>
            <a:ext cx="8596668" cy="3880773"/>
          </a:xfrm>
        </p:spPr>
        <p:txBody>
          <a:bodyPr>
            <a:normAutofit fontScale="92500" lnSpcReduction="10000"/>
          </a:bodyPr>
          <a:lstStyle/>
          <a:p>
            <a:r>
              <a:rPr lang="en-US" sz="2200" dirty="0"/>
              <a:t>Depression is the main cause of disability worldwide, according to the World Health Organization (WHO). It can affect adults, adolescents, and children.</a:t>
            </a:r>
          </a:p>
          <a:p>
            <a:r>
              <a:rPr lang="en-US" sz="2200" dirty="0"/>
              <a:t>Depression is a mood disorder that involves a persistent feeling of sadness and loss of interest. It is different from the mood fluctuations that people regularly experience as a part of life. </a:t>
            </a:r>
          </a:p>
          <a:p>
            <a:r>
              <a:rPr lang="en-US" sz="2200" dirty="0"/>
              <a:t>Depression is a "whole-body" illness, involving your body, mood, and thoughts. It affects the way you eat and sleep, the way you feel about yourself, and the way you think about things.</a:t>
            </a:r>
          </a:p>
          <a:p>
            <a:r>
              <a:rPr lang="en-US" sz="2200" dirty="0"/>
              <a:t>Depression is an ongoing problem, not a passing one. It consists of episodes during which the symptoms last for at least 2 weeks. Depression can last for several weeks, months, or years</a:t>
            </a:r>
          </a:p>
          <a:p>
            <a:endParaRPr lang="en-US" dirty="0"/>
          </a:p>
        </p:txBody>
      </p:sp>
    </p:spTree>
    <p:extLst>
      <p:ext uri="{BB962C8B-B14F-4D97-AF65-F5344CB8AC3E}">
        <p14:creationId xmlns:p14="http://schemas.microsoft.com/office/powerpoint/2010/main" val="211625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CF117-3695-A941-AE2F-B94CE989991C}"/>
              </a:ext>
            </a:extLst>
          </p:cNvPr>
          <p:cNvSpPr>
            <a:spLocks noGrp="1"/>
          </p:cNvSpPr>
          <p:nvPr>
            <p:ph type="title"/>
          </p:nvPr>
        </p:nvSpPr>
        <p:spPr>
          <a:xfrm>
            <a:off x="395979" y="300111"/>
            <a:ext cx="9057509" cy="1320800"/>
          </a:xfrm>
        </p:spPr>
        <p:txBody>
          <a:bodyPr>
            <a:noAutofit/>
          </a:bodyPr>
          <a:lstStyle/>
          <a:p>
            <a:r>
              <a:rPr lang="en-US" sz="4400" dirty="0"/>
              <a:t>Signs and Symptoms of Depression</a:t>
            </a:r>
          </a:p>
        </p:txBody>
      </p:sp>
      <p:sp>
        <p:nvSpPr>
          <p:cNvPr id="3" name="Content Placeholder 2">
            <a:extLst>
              <a:ext uri="{FF2B5EF4-FFF2-40B4-BE49-F238E27FC236}">
                <a16:creationId xmlns:a16="http://schemas.microsoft.com/office/drawing/2014/main" id="{48717D08-2B53-B849-B91F-DE4EC75DAA8E}"/>
              </a:ext>
            </a:extLst>
          </p:cNvPr>
          <p:cNvSpPr>
            <a:spLocks noGrp="1"/>
          </p:cNvSpPr>
          <p:nvPr>
            <p:ph idx="1"/>
          </p:nvPr>
        </p:nvSpPr>
        <p:spPr>
          <a:xfrm>
            <a:off x="395979" y="1241083"/>
            <a:ext cx="8596668" cy="4908842"/>
          </a:xfrm>
        </p:spPr>
        <p:txBody>
          <a:bodyPr>
            <a:normAutofit fontScale="92500" lnSpcReduction="20000"/>
          </a:bodyPr>
          <a:lstStyle/>
          <a:p>
            <a:pPr lvl="0"/>
            <a:r>
              <a:rPr lang="en-US" sz="2400" dirty="0"/>
              <a:t>a persistent low mood</a:t>
            </a:r>
          </a:p>
          <a:p>
            <a:pPr lvl="0"/>
            <a:r>
              <a:rPr lang="en-US" sz="2400" dirty="0"/>
              <a:t>reduced interest or pleasure in activities once enjoyed</a:t>
            </a:r>
          </a:p>
          <a:p>
            <a:pPr lvl="0"/>
            <a:r>
              <a:rPr lang="en-US" sz="2400" dirty="0"/>
              <a:t>a loss of sexual desire</a:t>
            </a:r>
          </a:p>
          <a:p>
            <a:pPr lvl="0"/>
            <a:r>
              <a:rPr lang="en-US" sz="2400" dirty="0"/>
              <a:t>changes in appetite</a:t>
            </a:r>
          </a:p>
          <a:p>
            <a:pPr lvl="0"/>
            <a:r>
              <a:rPr lang="en-US" sz="2400" dirty="0"/>
              <a:t>unintentional weight loss or gain</a:t>
            </a:r>
          </a:p>
          <a:p>
            <a:pPr lvl="0"/>
            <a:r>
              <a:rPr lang="en-US" sz="2400" dirty="0"/>
              <a:t>sleeping too much or too little</a:t>
            </a:r>
          </a:p>
          <a:p>
            <a:pPr lvl="0"/>
            <a:r>
              <a:rPr lang="en-US" sz="2400" dirty="0"/>
              <a:t>agitation, restlessness, and pacing up and down</a:t>
            </a:r>
          </a:p>
          <a:p>
            <a:pPr lvl="0"/>
            <a:r>
              <a:rPr lang="en-US" sz="2400" dirty="0"/>
              <a:t>slowed movement and speech</a:t>
            </a:r>
          </a:p>
          <a:p>
            <a:pPr lvl="0"/>
            <a:r>
              <a:rPr lang="en-US" sz="2400" dirty="0"/>
              <a:t>fatigue or loss of energy</a:t>
            </a:r>
          </a:p>
          <a:p>
            <a:pPr lvl="0"/>
            <a:r>
              <a:rPr lang="en-US" sz="2400" dirty="0"/>
              <a:t>feelings of worthlessness or guilt</a:t>
            </a:r>
          </a:p>
          <a:p>
            <a:pPr lvl="0"/>
            <a:r>
              <a:rPr lang="en-US" sz="2400" dirty="0"/>
              <a:t>difficulty thinking, concentrating, or making decisions</a:t>
            </a:r>
          </a:p>
          <a:p>
            <a:pPr lvl="0"/>
            <a:r>
              <a:rPr lang="en-US" sz="2400" dirty="0"/>
              <a:t>recurrent thoughts of death or suicide, or an attempt at suicide</a:t>
            </a:r>
          </a:p>
          <a:p>
            <a:endParaRPr lang="en-US" dirty="0"/>
          </a:p>
        </p:txBody>
      </p:sp>
    </p:spTree>
    <p:extLst>
      <p:ext uri="{BB962C8B-B14F-4D97-AF65-F5344CB8AC3E}">
        <p14:creationId xmlns:p14="http://schemas.microsoft.com/office/powerpoint/2010/main" val="1873311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3C18A-A1AB-D24D-9B6F-E4B25A64CF05}"/>
              </a:ext>
            </a:extLst>
          </p:cNvPr>
          <p:cNvSpPr>
            <a:spLocks noGrp="1"/>
          </p:cNvSpPr>
          <p:nvPr>
            <p:ph type="title"/>
          </p:nvPr>
        </p:nvSpPr>
        <p:spPr/>
        <p:txBody>
          <a:bodyPr>
            <a:normAutofit/>
          </a:bodyPr>
          <a:lstStyle/>
          <a:p>
            <a:r>
              <a:rPr lang="en-US" sz="4400" dirty="0"/>
              <a:t>Management of Depression</a:t>
            </a:r>
          </a:p>
        </p:txBody>
      </p:sp>
      <p:sp>
        <p:nvSpPr>
          <p:cNvPr id="3" name="Content Placeholder 2">
            <a:extLst>
              <a:ext uri="{FF2B5EF4-FFF2-40B4-BE49-F238E27FC236}">
                <a16:creationId xmlns:a16="http://schemas.microsoft.com/office/drawing/2014/main" id="{09A547F7-F09A-9E4B-B563-8FD87E60BCB6}"/>
              </a:ext>
            </a:extLst>
          </p:cNvPr>
          <p:cNvSpPr>
            <a:spLocks noGrp="1"/>
          </p:cNvSpPr>
          <p:nvPr>
            <p:ph idx="1"/>
          </p:nvPr>
        </p:nvSpPr>
        <p:spPr>
          <a:xfrm>
            <a:off x="677334" y="1710423"/>
            <a:ext cx="8596668" cy="4087811"/>
          </a:xfrm>
        </p:spPr>
        <p:txBody>
          <a:bodyPr/>
          <a:lstStyle/>
          <a:p>
            <a:r>
              <a:rPr lang="en-US" sz="2000" dirty="0"/>
              <a:t>Depression is unlikely to simply go away on its own. In fact, if ignored and left untreated, depression can go on for months, sometimes years, and can have many negative effects on a person’s life. </a:t>
            </a:r>
          </a:p>
          <a:p>
            <a:r>
              <a:rPr lang="en-US" sz="2000" dirty="0"/>
              <a:t>Every person needs to find the treatment that’s right for them. It can take time and patience to find a treatment that works. </a:t>
            </a:r>
          </a:p>
          <a:p>
            <a:r>
              <a:rPr lang="en-US" sz="2000" dirty="0"/>
              <a:t>Different types of depression require different treatment. Mild symptoms may be relieved by lifestyle changes and psychotherapy. </a:t>
            </a:r>
          </a:p>
          <a:p>
            <a:r>
              <a:rPr lang="en-US" sz="2000" dirty="0"/>
              <a:t>For moderate to more severe depression, medication is likely to be required, in combination with these other treatments. Each of them will be discussed in further detail. </a:t>
            </a:r>
          </a:p>
          <a:p>
            <a:endParaRPr lang="en-US" dirty="0"/>
          </a:p>
        </p:txBody>
      </p:sp>
    </p:spTree>
    <p:extLst>
      <p:ext uri="{BB962C8B-B14F-4D97-AF65-F5344CB8AC3E}">
        <p14:creationId xmlns:p14="http://schemas.microsoft.com/office/powerpoint/2010/main" val="2427354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3F218-AF2E-B049-A0BF-A5333FE34092}"/>
              </a:ext>
            </a:extLst>
          </p:cNvPr>
          <p:cNvSpPr>
            <a:spLocks noGrp="1"/>
          </p:cNvSpPr>
          <p:nvPr>
            <p:ph type="title"/>
          </p:nvPr>
        </p:nvSpPr>
        <p:spPr>
          <a:xfrm>
            <a:off x="452251" y="145367"/>
            <a:ext cx="8596668" cy="1739704"/>
          </a:xfrm>
        </p:spPr>
        <p:txBody>
          <a:bodyPr>
            <a:normAutofit fontScale="90000"/>
          </a:bodyPr>
          <a:lstStyle/>
          <a:p>
            <a:r>
              <a:rPr lang="en-US" sz="4400" dirty="0"/>
              <a:t>Psychotherapy </a:t>
            </a:r>
            <a:br>
              <a:rPr lang="en-US" sz="1800" dirty="0"/>
            </a:br>
            <a:br>
              <a:rPr lang="en-US" dirty="0"/>
            </a:br>
            <a:r>
              <a:rPr lang="en-US" sz="2200" dirty="0">
                <a:solidFill>
                  <a:schemeClr val="tx1">
                    <a:lumMod val="75000"/>
                    <a:lumOff val="25000"/>
                  </a:schemeClr>
                </a:solidFill>
                <a:latin typeface="+mn-lt"/>
              </a:rPr>
              <a:t>Psychotherapy is an effective way to treat depression. There are several different psychotherapies for depression which are provided to individuals or groups by psychotherapists, psychiatrists, psychologists, clinical psychologists or counsellors. </a:t>
            </a:r>
            <a:br>
              <a:rPr lang="en-US" sz="2200" dirty="0">
                <a:solidFill>
                  <a:schemeClr val="tx1">
                    <a:lumMod val="75000"/>
                    <a:lumOff val="25000"/>
                  </a:schemeClr>
                </a:solidFill>
                <a:latin typeface="+mn-lt"/>
              </a:rPr>
            </a:br>
            <a:endParaRPr lang="en-US" sz="2200" dirty="0">
              <a:solidFill>
                <a:schemeClr val="tx1">
                  <a:lumMod val="75000"/>
                  <a:lumOff val="25000"/>
                </a:schemeClr>
              </a:solidFill>
              <a:latin typeface="+mn-lt"/>
            </a:endParaRPr>
          </a:p>
        </p:txBody>
      </p:sp>
      <p:sp>
        <p:nvSpPr>
          <p:cNvPr id="3" name="Content Placeholder 2">
            <a:extLst>
              <a:ext uri="{FF2B5EF4-FFF2-40B4-BE49-F238E27FC236}">
                <a16:creationId xmlns:a16="http://schemas.microsoft.com/office/drawing/2014/main" id="{353B3C8B-88D9-E148-8429-6F6404A45C62}"/>
              </a:ext>
            </a:extLst>
          </p:cNvPr>
          <p:cNvSpPr>
            <a:spLocks noGrp="1"/>
          </p:cNvSpPr>
          <p:nvPr>
            <p:ph idx="1"/>
          </p:nvPr>
        </p:nvSpPr>
        <p:spPr>
          <a:xfrm>
            <a:off x="339710" y="2624823"/>
            <a:ext cx="9127848" cy="4087810"/>
          </a:xfrm>
        </p:spPr>
        <p:txBody>
          <a:bodyPr>
            <a:normAutofit fontScale="92500" lnSpcReduction="10000"/>
          </a:bodyPr>
          <a:lstStyle/>
          <a:p>
            <a:r>
              <a:rPr lang="en-US" sz="2000" b="1" dirty="0">
                <a:solidFill>
                  <a:schemeClr val="accent1"/>
                </a:solidFill>
              </a:rPr>
              <a:t>Cognitive Behavioural Therapy (CBT) </a:t>
            </a:r>
            <a:r>
              <a:rPr lang="en-US" sz="2000" dirty="0"/>
              <a:t>: It helps to identify and change unhelpful thoughts and behaviour. It also helps one to change their thinking patterns and improve coping skills so one is better equipped to deal with life's stresses and conflicts. CBT is based on the premise that patients with depression have thinking that is characterized by dysfunctional negative views of oneself, one’s life experiences (and world in general) and one’s future – the </a:t>
            </a:r>
            <a:r>
              <a:rPr lang="en-US" sz="2000" i="1" dirty="0"/>
              <a:t>cognitive triad</a:t>
            </a:r>
            <a:r>
              <a:rPr lang="en-US" dirty="0"/>
              <a:t>. </a:t>
            </a:r>
            <a:endParaRPr lang="en-US" sz="2000" dirty="0"/>
          </a:p>
          <a:p>
            <a:r>
              <a:rPr lang="en-US" sz="2000" b="1" dirty="0">
                <a:solidFill>
                  <a:schemeClr val="accent1"/>
                </a:solidFill>
              </a:rPr>
              <a:t>Behaviour Therapy (Behavioural Activation) </a:t>
            </a:r>
            <a:r>
              <a:rPr lang="en-US" sz="2000" dirty="0"/>
              <a:t>: Its goal is to increase access to pleasant events and rewards and decrease their experience of negative aversive events. It is done by daily monitoring of of pleasant/unpleasant events, scheduling activities that can improve mood, time management training, and identification of behavioural goals that can be targeted. It is based on a behavioural model which conceptualized depression because of </a:t>
            </a:r>
            <a:r>
              <a:rPr lang="en-US" sz="2000" i="1" dirty="0"/>
              <a:t>lack of positive reinforcement</a:t>
            </a:r>
            <a:r>
              <a:rPr lang="en-US" sz="2000" dirty="0"/>
              <a:t>. </a:t>
            </a:r>
          </a:p>
          <a:p>
            <a:endParaRPr lang="en-US" sz="2000" dirty="0"/>
          </a:p>
          <a:p>
            <a:endParaRPr lang="en-US" dirty="0"/>
          </a:p>
        </p:txBody>
      </p:sp>
    </p:spTree>
    <p:extLst>
      <p:ext uri="{BB962C8B-B14F-4D97-AF65-F5344CB8AC3E}">
        <p14:creationId xmlns:p14="http://schemas.microsoft.com/office/powerpoint/2010/main" val="3282853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1531-552C-8A40-98B2-2905B3C00D90}"/>
              </a:ext>
            </a:extLst>
          </p:cNvPr>
          <p:cNvSpPr>
            <a:spLocks noGrp="1"/>
          </p:cNvSpPr>
          <p:nvPr>
            <p:ph type="title"/>
          </p:nvPr>
        </p:nvSpPr>
        <p:spPr>
          <a:xfrm>
            <a:off x="424115" y="187569"/>
            <a:ext cx="8596668" cy="909711"/>
          </a:xfrm>
        </p:spPr>
        <p:txBody>
          <a:bodyPr>
            <a:normAutofit/>
          </a:bodyPr>
          <a:lstStyle/>
          <a:p>
            <a:r>
              <a:rPr lang="en-US" sz="4000" dirty="0"/>
              <a:t>Psychotherapy</a:t>
            </a:r>
          </a:p>
        </p:txBody>
      </p:sp>
      <p:sp>
        <p:nvSpPr>
          <p:cNvPr id="3" name="Content Placeholder 2">
            <a:extLst>
              <a:ext uri="{FF2B5EF4-FFF2-40B4-BE49-F238E27FC236}">
                <a16:creationId xmlns:a16="http://schemas.microsoft.com/office/drawing/2014/main" id="{3C172A9E-6F23-A34D-8EA5-12D565CE4E15}"/>
              </a:ext>
            </a:extLst>
          </p:cNvPr>
          <p:cNvSpPr>
            <a:spLocks noGrp="1"/>
          </p:cNvSpPr>
          <p:nvPr>
            <p:ph idx="1"/>
          </p:nvPr>
        </p:nvSpPr>
        <p:spPr>
          <a:xfrm>
            <a:off x="239151" y="956603"/>
            <a:ext cx="9636369" cy="5528603"/>
          </a:xfrm>
        </p:spPr>
        <p:txBody>
          <a:bodyPr/>
          <a:lstStyle/>
          <a:p>
            <a:r>
              <a:rPr lang="en-US" sz="2000" b="1" dirty="0">
                <a:solidFill>
                  <a:schemeClr val="accent1"/>
                </a:solidFill>
              </a:rPr>
              <a:t>Mindfulness Based Cognitive Therapy (MBCT) </a:t>
            </a:r>
            <a:r>
              <a:rPr lang="en-US" sz="2000" dirty="0"/>
              <a:t>: It draws from CBT and traditional mindfulness practices. It encourages individuals to become more aware of their internal thoughts feeling and bodily sensations and to change the ways in which they relate to these thoughts. It helps people to disengage from their ruminative thoughts to promote detachment and decentering from depression related thoughts and feelings </a:t>
            </a:r>
            <a:endParaRPr lang="en-US" sz="2000" b="1" dirty="0">
              <a:solidFill>
                <a:schemeClr val="accent1"/>
              </a:solidFill>
            </a:endParaRPr>
          </a:p>
          <a:p>
            <a:r>
              <a:rPr lang="en-US" sz="2000" b="1" dirty="0">
                <a:solidFill>
                  <a:schemeClr val="accent1"/>
                </a:solidFill>
              </a:rPr>
              <a:t>Acceptance and Commitment Therapy (ACT) </a:t>
            </a:r>
            <a:r>
              <a:rPr lang="en-US" sz="2000" dirty="0"/>
              <a:t>: ACT is a form of CBT which is focused on one being more accepting of irrational and negative thoughts. It helps increase awareness and develop an attitude of acceptance and compassion in the presence of painful thoughts and feelings. It helps one discover their true values and purpose. It is about letting go of the struggle with difficult thoughts, in order to pursue a richer and more meaningful life. </a:t>
            </a:r>
          </a:p>
          <a:p>
            <a:r>
              <a:rPr lang="en-US" sz="2000" b="1" dirty="0">
                <a:solidFill>
                  <a:schemeClr val="accent1"/>
                </a:solidFill>
              </a:rPr>
              <a:t>Social Skills Training </a:t>
            </a:r>
            <a:r>
              <a:rPr lang="en-US" sz="2000" dirty="0"/>
              <a:t>: It helps to </a:t>
            </a:r>
            <a:r>
              <a:rPr lang="en-GB" sz="2000" dirty="0"/>
              <a:t>build an individual’s ability to socialise and communicate effectively. It works on building skills such as assertion, conversational interaction skills, dating, job interview skills, understanding body language, being able to express and respond, etc. </a:t>
            </a:r>
            <a:endParaRPr lang="en-US" sz="2000" dirty="0"/>
          </a:p>
          <a:p>
            <a:endParaRPr lang="en-US" sz="2000" b="1" dirty="0">
              <a:solidFill>
                <a:schemeClr val="accent1"/>
              </a:solidFill>
            </a:endParaRPr>
          </a:p>
          <a:p>
            <a:endParaRPr lang="en-US" dirty="0"/>
          </a:p>
        </p:txBody>
      </p:sp>
    </p:spTree>
    <p:extLst>
      <p:ext uri="{BB962C8B-B14F-4D97-AF65-F5344CB8AC3E}">
        <p14:creationId xmlns:p14="http://schemas.microsoft.com/office/powerpoint/2010/main" val="228934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345DE-6038-6B4A-850E-4B0A50AEC24B}"/>
              </a:ext>
            </a:extLst>
          </p:cNvPr>
          <p:cNvSpPr>
            <a:spLocks noGrp="1"/>
          </p:cNvSpPr>
          <p:nvPr>
            <p:ph type="title"/>
          </p:nvPr>
        </p:nvSpPr>
        <p:spPr>
          <a:xfrm>
            <a:off x="339709" y="328246"/>
            <a:ext cx="8596668" cy="698695"/>
          </a:xfrm>
        </p:spPr>
        <p:txBody>
          <a:bodyPr/>
          <a:lstStyle/>
          <a:p>
            <a:r>
              <a:rPr lang="en-US" dirty="0"/>
              <a:t>Psychotherapy</a:t>
            </a:r>
          </a:p>
        </p:txBody>
      </p:sp>
      <p:sp>
        <p:nvSpPr>
          <p:cNvPr id="3" name="Content Placeholder 2">
            <a:extLst>
              <a:ext uri="{FF2B5EF4-FFF2-40B4-BE49-F238E27FC236}">
                <a16:creationId xmlns:a16="http://schemas.microsoft.com/office/drawing/2014/main" id="{93A913C7-8811-1D4F-9444-180D7A1C8456}"/>
              </a:ext>
            </a:extLst>
          </p:cNvPr>
          <p:cNvSpPr>
            <a:spLocks noGrp="1"/>
          </p:cNvSpPr>
          <p:nvPr>
            <p:ph idx="1"/>
          </p:nvPr>
        </p:nvSpPr>
        <p:spPr>
          <a:xfrm>
            <a:off x="677334" y="1181686"/>
            <a:ext cx="8596668" cy="5162843"/>
          </a:xfrm>
        </p:spPr>
        <p:txBody>
          <a:bodyPr>
            <a:normAutofit/>
          </a:bodyPr>
          <a:lstStyle/>
          <a:p>
            <a:r>
              <a:rPr lang="en-US" sz="2000" b="1" dirty="0">
                <a:solidFill>
                  <a:schemeClr val="accent1"/>
                </a:solidFill>
              </a:rPr>
              <a:t>Interpersonal Therapy (IPT) </a:t>
            </a:r>
            <a:r>
              <a:rPr lang="en-US" sz="2000" dirty="0"/>
              <a:t>: It focuses on the social and interpersonal triggers that may cause depression. The focus is on relationships with others. It is used to help a person develop or improve interpersonal skills in order to allow him or her to communicate more effectively and reduce stress. It aims at reducing or eliminating depressive symptoms by improving the quality of the patient’s current interpersonal relations and social functioning. </a:t>
            </a:r>
            <a:endParaRPr lang="en-US" sz="2000" b="1" dirty="0">
              <a:solidFill>
                <a:schemeClr val="accent1"/>
              </a:solidFill>
            </a:endParaRPr>
          </a:p>
          <a:p>
            <a:r>
              <a:rPr lang="en-US" sz="2000" b="1" dirty="0">
                <a:solidFill>
                  <a:schemeClr val="accent1"/>
                </a:solidFill>
              </a:rPr>
              <a:t>Psychodynamic Therapy </a:t>
            </a:r>
            <a:r>
              <a:rPr lang="en-US" sz="2000" dirty="0"/>
              <a:t>: It emphasizes the resolution of unconscious mental conflicts and unresolved feelings. The focus is on recognizing patterns of behaviours and feelings that stem from past experiences, so the client can become more aware of how his unconscious mind is affecting his or her present life. The goal is to foster internal resources needed to deal with and effectively managing defense mechanisms and unconscious thoughts and feelings. </a:t>
            </a:r>
            <a:endParaRPr lang="en-US" sz="2000" b="1" dirty="0">
              <a:solidFill>
                <a:schemeClr val="accent1"/>
              </a:solidFill>
            </a:endParaRPr>
          </a:p>
        </p:txBody>
      </p:sp>
    </p:spTree>
    <p:extLst>
      <p:ext uri="{BB962C8B-B14F-4D97-AF65-F5344CB8AC3E}">
        <p14:creationId xmlns:p14="http://schemas.microsoft.com/office/powerpoint/2010/main" val="3991762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26A2C-7D8B-1D4E-A2E1-A0565D85F19E}"/>
              </a:ext>
            </a:extLst>
          </p:cNvPr>
          <p:cNvSpPr>
            <a:spLocks noGrp="1"/>
          </p:cNvSpPr>
          <p:nvPr>
            <p:ph type="title"/>
          </p:nvPr>
        </p:nvSpPr>
        <p:spPr>
          <a:xfrm>
            <a:off x="395980" y="156238"/>
            <a:ext cx="8596668" cy="884771"/>
          </a:xfrm>
        </p:spPr>
        <p:txBody>
          <a:bodyPr>
            <a:normAutofit fontScale="90000"/>
          </a:bodyPr>
          <a:lstStyle/>
          <a:p>
            <a:r>
              <a:rPr lang="en-US" sz="4400" dirty="0"/>
              <a:t>Lifestyle Changes</a:t>
            </a:r>
            <a:br>
              <a:rPr lang="en-US" sz="2000" dirty="0"/>
            </a:br>
            <a:endParaRPr lang="en-US" sz="4000" dirty="0"/>
          </a:p>
        </p:txBody>
      </p:sp>
      <p:sp>
        <p:nvSpPr>
          <p:cNvPr id="3" name="Content Placeholder 2">
            <a:extLst>
              <a:ext uri="{FF2B5EF4-FFF2-40B4-BE49-F238E27FC236}">
                <a16:creationId xmlns:a16="http://schemas.microsoft.com/office/drawing/2014/main" id="{8AB65730-9A9A-7149-B106-6713B03188ED}"/>
              </a:ext>
            </a:extLst>
          </p:cNvPr>
          <p:cNvSpPr>
            <a:spLocks noGrp="1"/>
          </p:cNvSpPr>
          <p:nvPr>
            <p:ph idx="1"/>
          </p:nvPr>
        </p:nvSpPr>
        <p:spPr>
          <a:xfrm>
            <a:off x="253217" y="1041009"/>
            <a:ext cx="9594167" cy="5472333"/>
          </a:xfrm>
        </p:spPr>
        <p:txBody>
          <a:bodyPr>
            <a:normAutofit/>
          </a:bodyPr>
          <a:lstStyle/>
          <a:p>
            <a:r>
              <a:rPr lang="en-US" sz="2000" b="1" dirty="0">
                <a:solidFill>
                  <a:schemeClr val="accent1"/>
                </a:solidFill>
              </a:rPr>
              <a:t>Exercise</a:t>
            </a:r>
            <a:r>
              <a:rPr lang="en-US" sz="2000" dirty="0"/>
              <a:t> : Regular exercise can be as effective at treating depression as medication</a:t>
            </a:r>
            <a:r>
              <a:rPr lang="en-US" sz="2000" b="1" dirty="0"/>
              <a:t>.</a:t>
            </a:r>
            <a:r>
              <a:rPr lang="en-US" sz="2000" dirty="0"/>
              <a:t> Not only does exercise boost serotonin, endorphins, and other feel-good brain chemicals, it triggers the growth of new brain cells and connections, just like antidepressants do. It also increases the oxygen levels  flowing through your body. Even a half-hour daily walk can make a big difference. For maximum results, aim for 30 to 60 minutes of physical activity on most days. </a:t>
            </a:r>
          </a:p>
          <a:p>
            <a:pPr marL="0" indent="0">
              <a:buNone/>
            </a:pPr>
            <a:endParaRPr lang="en-US" sz="2000" b="1" dirty="0">
              <a:solidFill>
                <a:schemeClr val="accent1"/>
              </a:solidFill>
            </a:endParaRPr>
          </a:p>
          <a:p>
            <a:r>
              <a:rPr lang="en-US" sz="2000" b="1" dirty="0">
                <a:solidFill>
                  <a:schemeClr val="accent1"/>
                </a:solidFill>
              </a:rPr>
              <a:t>Sleep</a:t>
            </a:r>
            <a:r>
              <a:rPr lang="en-US" sz="2000" dirty="0">
                <a:solidFill>
                  <a:schemeClr val="accent1"/>
                </a:solidFill>
              </a:rPr>
              <a:t> </a:t>
            </a:r>
            <a:r>
              <a:rPr lang="en-US" sz="2000" dirty="0"/>
              <a:t>: Depression can make it hard to get enough sleep, and too little sleep can make depression worse. Good sleep hygiene is important to manage depression. What can you do?  Go to bed and get up at the same time every day. Try not to nap. Take all the distractions out of your bedroom -- no computer and no TV. Avoid drinking caffeine after 4 pm and try not to drink more than two cups of caffeine-type drinks (such as coffee, strong tea, cola or energy drinks) each day.</a:t>
            </a:r>
          </a:p>
          <a:p>
            <a:pPr marL="0" indent="0">
              <a:buNone/>
            </a:pPr>
            <a:endParaRPr lang="en-US" sz="2000" b="1" dirty="0">
              <a:solidFill>
                <a:schemeClr val="accent1"/>
              </a:solidFill>
            </a:endParaRPr>
          </a:p>
        </p:txBody>
      </p:sp>
    </p:spTree>
    <p:extLst>
      <p:ext uri="{BB962C8B-B14F-4D97-AF65-F5344CB8AC3E}">
        <p14:creationId xmlns:p14="http://schemas.microsoft.com/office/powerpoint/2010/main" val="4273303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B4729-B10D-1A49-B3B0-E037D5623B33}"/>
              </a:ext>
            </a:extLst>
          </p:cNvPr>
          <p:cNvSpPr>
            <a:spLocks noGrp="1"/>
          </p:cNvSpPr>
          <p:nvPr>
            <p:ph type="title"/>
          </p:nvPr>
        </p:nvSpPr>
        <p:spPr>
          <a:xfrm>
            <a:off x="353777" y="156238"/>
            <a:ext cx="8596668" cy="1053584"/>
          </a:xfrm>
        </p:spPr>
        <p:txBody>
          <a:bodyPr>
            <a:normAutofit/>
          </a:bodyPr>
          <a:lstStyle/>
          <a:p>
            <a:r>
              <a:rPr lang="en-US" sz="4000" dirty="0"/>
              <a:t>Lifestyle Changes </a:t>
            </a:r>
          </a:p>
        </p:txBody>
      </p:sp>
      <p:sp>
        <p:nvSpPr>
          <p:cNvPr id="3" name="Content Placeholder 2">
            <a:extLst>
              <a:ext uri="{FF2B5EF4-FFF2-40B4-BE49-F238E27FC236}">
                <a16:creationId xmlns:a16="http://schemas.microsoft.com/office/drawing/2014/main" id="{2B050580-0060-2C4F-9D92-1D5D2FDA9388}"/>
              </a:ext>
            </a:extLst>
          </p:cNvPr>
          <p:cNvSpPr>
            <a:spLocks noGrp="1"/>
          </p:cNvSpPr>
          <p:nvPr>
            <p:ph idx="1"/>
          </p:nvPr>
        </p:nvSpPr>
        <p:spPr>
          <a:xfrm>
            <a:off x="353778" y="956603"/>
            <a:ext cx="9310728" cy="5613009"/>
          </a:xfrm>
        </p:spPr>
        <p:txBody>
          <a:bodyPr>
            <a:normAutofit/>
          </a:bodyPr>
          <a:lstStyle/>
          <a:p>
            <a:r>
              <a:rPr lang="en-US" sz="2000" b="1" dirty="0">
                <a:solidFill>
                  <a:schemeClr val="accent1"/>
                </a:solidFill>
              </a:rPr>
              <a:t>Diet and Nutrition </a:t>
            </a:r>
            <a:r>
              <a:rPr lang="en-US" sz="2000" dirty="0"/>
              <a:t>: Eating well is important for both your physical and mental health. Eating small, well-balanced meals throughout the day will help you keep your energy up and minimize mood swings. While you may be drawn to sugary foods for the quick boost they provide, complex carbohydrates are a better choice. They’ll get you going without the all-too-soon sugar crash. </a:t>
            </a:r>
            <a:r>
              <a:rPr lang="en-GB" sz="2000" dirty="0"/>
              <a:t>There is also evidence that evidence that foods with omega-3 fatty acids (such as salmon and tuna) and folic acid  (such as spinach and avocado) could help ease depression. </a:t>
            </a:r>
          </a:p>
          <a:p>
            <a:endParaRPr lang="en-US" sz="2000" b="1" dirty="0">
              <a:solidFill>
                <a:schemeClr val="accent1"/>
              </a:solidFill>
            </a:endParaRPr>
          </a:p>
          <a:p>
            <a:r>
              <a:rPr lang="en-US" sz="2000" b="1" dirty="0">
                <a:solidFill>
                  <a:schemeClr val="accent1"/>
                </a:solidFill>
              </a:rPr>
              <a:t>Meditation and Relaxation </a:t>
            </a:r>
            <a:r>
              <a:rPr lang="en-US" sz="2000" dirty="0"/>
              <a:t>: </a:t>
            </a:r>
            <a:r>
              <a:rPr lang="en-GB" sz="2000" dirty="0"/>
              <a:t>Meditation practises can help by changing how the brain responds to stress and anxiety. It helps to change one’s response to negative thinking and manage depression more effectively. As well as helping to relieve symptoms of depression, relaxation techniques may also reduce stress and boost feelings of joy and well-being. Yoga, deep breathing, progressive muscle relaxation are helpful to alleviate the symptoms of depression</a:t>
            </a:r>
            <a:r>
              <a:rPr lang="en-US" sz="2000" dirty="0"/>
              <a:t> </a:t>
            </a:r>
            <a:endParaRPr lang="en-US" sz="2000" b="1" dirty="0">
              <a:solidFill>
                <a:schemeClr val="accent1"/>
              </a:solidFill>
            </a:endParaRPr>
          </a:p>
          <a:p>
            <a:endParaRPr lang="en-US" sz="2000" b="1" dirty="0">
              <a:solidFill>
                <a:schemeClr val="accent1"/>
              </a:solidFill>
            </a:endParaRPr>
          </a:p>
        </p:txBody>
      </p:sp>
    </p:spTree>
    <p:extLst>
      <p:ext uri="{BB962C8B-B14F-4D97-AF65-F5344CB8AC3E}">
        <p14:creationId xmlns:p14="http://schemas.microsoft.com/office/powerpoint/2010/main" val="507635536"/>
      </p:ext>
    </p:extLst>
  </p:cSld>
  <p:clrMapOvr>
    <a:masterClrMapping/>
  </p:clrMapOvr>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{85840EC3-DA61-3D45-9C41-1D19F9E755FC}tf10001060</Template>
  <TotalTime>145</TotalTime>
  <Words>1777</Words>
  <Application>Microsoft Macintosh PowerPoint</Application>
  <PresentationFormat>Widescreen</PresentationFormat>
  <Paragraphs>59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Depression and its Management</vt:lpstr>
      <vt:lpstr>What is Depression? </vt:lpstr>
      <vt:lpstr>Signs and Symptoms of Depression</vt:lpstr>
      <vt:lpstr>Management of Depression</vt:lpstr>
      <vt:lpstr>Psychotherapy   Psychotherapy is an effective way to treat depression. There are several different psychotherapies for depression which are provided to individuals or groups by psychotherapists, psychiatrists, psychologists, clinical psychologists or counsellors.  </vt:lpstr>
      <vt:lpstr>Psychotherapy</vt:lpstr>
      <vt:lpstr>Psychotherapy</vt:lpstr>
      <vt:lpstr>Lifestyle Changes </vt:lpstr>
      <vt:lpstr>Lifestyle Changes </vt:lpstr>
      <vt:lpstr>Lifestyle Changes</vt:lpstr>
      <vt:lpstr>Lifestyle Changes </vt:lpstr>
      <vt:lpstr>Medication  Antidepressant medications work well to treat depression. Sometimes different antidepressant medications would have to be tried before finding the one that works best for the individual.  Antidepressants usually take some time before they start showing results. There are various types of antidepressants:  </vt:lpstr>
      <vt:lpstr>Thank You ! For any questions reach out to us info@emotionoflife.in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Rohira, Mehek</dc:creator>
  <cp:lastModifiedBy>Rohira, Mehek</cp:lastModifiedBy>
  <cp:revision>29</cp:revision>
  <dcterms:created xsi:type="dcterms:W3CDTF">2020-09-08T11:18:55Z</dcterms:created>
  <dcterms:modified xsi:type="dcterms:W3CDTF">2020-09-08T17:46:39Z</dcterms:modified>
</cp:coreProperties>
</file>