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73" r:id="rId3"/>
    <p:sldId id="274" r:id="rId4"/>
    <p:sldId id="275" r:id="rId5"/>
    <p:sldId id="276" r:id="rId6"/>
    <p:sldId id="277" r:id="rId7"/>
    <p:sldId id="278" r:id="rId8"/>
    <p:sldId id="279" r:id="rId9"/>
    <p:sldId id="257" r:id="rId10"/>
    <p:sldId id="270" r:id="rId11"/>
    <p:sldId id="258" r:id="rId12"/>
    <p:sldId id="271" r:id="rId13"/>
    <p:sldId id="259" r:id="rId14"/>
    <p:sldId id="260" r:id="rId15"/>
    <p:sldId id="272" r:id="rId16"/>
    <p:sldId id="261" r:id="rId17"/>
    <p:sldId id="262" r:id="rId18"/>
    <p:sldId id="269" r:id="rId19"/>
    <p:sldId id="263" r:id="rId20"/>
    <p:sldId id="266" r:id="rId21"/>
    <p:sldId id="264" r:id="rId22"/>
    <p:sldId id="265" r:id="rId23"/>
    <p:sldId id="280" r:id="rId24"/>
    <p:sldId id="291" r:id="rId25"/>
    <p:sldId id="281" r:id="rId26"/>
    <p:sldId id="282" r:id="rId27"/>
    <p:sldId id="283" r:id="rId28"/>
    <p:sldId id="284" r:id="rId29"/>
    <p:sldId id="285" r:id="rId30"/>
    <p:sldId id="286" r:id="rId31"/>
    <p:sldId id="287" r:id="rId32"/>
    <p:sldId id="289" r:id="rId33"/>
    <p:sldId id="288" r:id="rId34"/>
    <p:sldId id="290" r:id="rId35"/>
    <p:sldId id="267"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p:restoredTop sz="82079" autoAdjust="0"/>
  </p:normalViewPr>
  <p:slideViewPr>
    <p:cSldViewPr>
      <p:cViewPr varScale="1">
        <p:scale>
          <a:sx n="73" d="100"/>
          <a:sy n="73" d="100"/>
        </p:scale>
        <p:origin x="-129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5D1F72E1-0366-4DB2-8D3D-023BCB0DEC34}" type="datetimeFigureOut">
              <a:rPr lang="en-US" smtClean="0"/>
              <a:pPr/>
              <a:t>10/2/2020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8019063F-C993-4DBE-985F-4D8AFD4BEB9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spli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1F72E1-0366-4DB2-8D3D-023BCB0DEC34}" type="datetimeFigureOut">
              <a:rPr lang="en-US" smtClean="0"/>
              <a:pPr/>
              <a:t>10/2/2020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19063F-C993-4DBE-985F-4D8AFD4BEB98}" type="slidenum">
              <a:rPr lang="en-US" smtClean="0"/>
              <a:pPr/>
              <a:t>‹#›</a:t>
            </a:fld>
            <a:endParaRPr lang="en-US"/>
          </a:p>
        </p:txBody>
      </p:sp>
    </p:spTree>
  </p:cSld>
  <p:clrMapOvr>
    <a:masterClrMapping/>
  </p:clrMapOvr>
  <p:transition>
    <p:spli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1F72E1-0366-4DB2-8D3D-023BCB0DEC34}" type="datetimeFigureOut">
              <a:rPr lang="en-US" smtClean="0"/>
              <a:pPr/>
              <a:t>10/2/2020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19063F-C993-4DBE-985F-4D8AFD4BEB98}" type="slidenum">
              <a:rPr lang="en-US" smtClean="0"/>
              <a:pPr/>
              <a:t>‹#›</a:t>
            </a:fld>
            <a:endParaRPr lang="en-US"/>
          </a:p>
        </p:txBody>
      </p:sp>
    </p:spTree>
  </p:cSld>
  <p:clrMapOvr>
    <a:masterClrMapping/>
  </p:clrMapOvr>
  <p:transition>
    <p:spli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5D1F72E1-0366-4DB2-8D3D-023BCB0DEC34}" type="datetimeFigureOut">
              <a:rPr lang="en-US" smtClean="0"/>
              <a:pPr/>
              <a:t>10/2/2020</a:t>
            </a:fld>
            <a:endParaRPr lang="en-US"/>
          </a:p>
        </p:txBody>
      </p:sp>
      <p:sp>
        <p:nvSpPr>
          <p:cNvPr id="9" name="Slide Number Placeholder 8"/>
          <p:cNvSpPr>
            <a:spLocks noGrp="1"/>
          </p:cNvSpPr>
          <p:nvPr>
            <p:ph type="sldNum" sz="quarter" idx="15"/>
          </p:nvPr>
        </p:nvSpPr>
        <p:spPr/>
        <p:txBody>
          <a:bodyPr rtlCol="0"/>
          <a:lstStyle/>
          <a:p>
            <a:fld id="{8019063F-C993-4DBE-985F-4D8AFD4BEB98}"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transition>
    <p:spli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D1F72E1-0366-4DB2-8D3D-023BCB0DEC34}" type="datetimeFigureOut">
              <a:rPr lang="en-US" smtClean="0"/>
              <a:pPr/>
              <a:t>10/2/2020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8019063F-C993-4DBE-985F-4D8AFD4BEB9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spli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D1F72E1-0366-4DB2-8D3D-023BCB0DEC34}" type="datetimeFigureOut">
              <a:rPr lang="en-US" smtClean="0"/>
              <a:pPr/>
              <a:t>10/2/2020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19063F-C993-4DBE-985F-4D8AFD4BEB98}"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spli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D1F72E1-0366-4DB2-8D3D-023BCB0DEC34}" type="datetimeFigureOut">
              <a:rPr lang="en-US" smtClean="0"/>
              <a:pPr/>
              <a:t>10/2/2020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19063F-C993-4DBE-985F-4D8AFD4BEB98}"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p:spli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5D1F72E1-0366-4DB2-8D3D-023BCB0DEC34}" type="datetimeFigureOut">
              <a:rPr lang="en-US" smtClean="0"/>
              <a:pPr/>
              <a:t>10/2/2020</a:t>
            </a:fld>
            <a:endParaRPr lang="en-US"/>
          </a:p>
        </p:txBody>
      </p:sp>
      <p:sp>
        <p:nvSpPr>
          <p:cNvPr id="7" name="Slide Number Placeholder 6"/>
          <p:cNvSpPr>
            <a:spLocks noGrp="1"/>
          </p:cNvSpPr>
          <p:nvPr>
            <p:ph type="sldNum" sz="quarter" idx="11"/>
          </p:nvPr>
        </p:nvSpPr>
        <p:spPr/>
        <p:txBody>
          <a:bodyPr rtlCol="0"/>
          <a:lstStyle/>
          <a:p>
            <a:fld id="{8019063F-C993-4DBE-985F-4D8AFD4BEB98}"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transition>
    <p:spli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1F72E1-0366-4DB2-8D3D-023BCB0DEC34}" type="datetimeFigureOut">
              <a:rPr lang="en-US" smtClean="0"/>
              <a:pPr/>
              <a:t>10/2/2020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19063F-C993-4DBE-985F-4D8AFD4BEB98}" type="slidenum">
              <a:rPr lang="en-US" smtClean="0"/>
              <a:pPr/>
              <a:t>‹#›</a:t>
            </a:fld>
            <a:endParaRPr lang="en-US"/>
          </a:p>
        </p:txBody>
      </p:sp>
    </p:spTree>
  </p:cSld>
  <p:clrMapOvr>
    <a:masterClrMapping/>
  </p:clrMapOvr>
  <p:transition>
    <p:spli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5D1F72E1-0366-4DB2-8D3D-023BCB0DEC34}" type="datetimeFigureOut">
              <a:rPr lang="en-US" smtClean="0"/>
              <a:pPr/>
              <a:t>10/2/2020</a:t>
            </a:fld>
            <a:endParaRPr lang="en-US"/>
          </a:p>
        </p:txBody>
      </p:sp>
      <p:sp>
        <p:nvSpPr>
          <p:cNvPr id="22" name="Slide Number Placeholder 21"/>
          <p:cNvSpPr>
            <a:spLocks noGrp="1"/>
          </p:cNvSpPr>
          <p:nvPr>
            <p:ph type="sldNum" sz="quarter" idx="15"/>
          </p:nvPr>
        </p:nvSpPr>
        <p:spPr/>
        <p:txBody>
          <a:bodyPr rtlCol="0"/>
          <a:lstStyle/>
          <a:p>
            <a:fld id="{8019063F-C993-4DBE-985F-4D8AFD4BEB98}"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transition>
    <p:spli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D1F72E1-0366-4DB2-8D3D-023BCB0DEC34}" type="datetimeFigureOut">
              <a:rPr lang="en-US" smtClean="0"/>
              <a:pPr/>
              <a:t>10/2/2020</a:t>
            </a:fld>
            <a:endParaRPr lang="en-US"/>
          </a:p>
        </p:txBody>
      </p:sp>
      <p:sp>
        <p:nvSpPr>
          <p:cNvPr id="18" name="Slide Number Placeholder 17"/>
          <p:cNvSpPr>
            <a:spLocks noGrp="1"/>
          </p:cNvSpPr>
          <p:nvPr>
            <p:ph type="sldNum" sz="quarter" idx="11"/>
          </p:nvPr>
        </p:nvSpPr>
        <p:spPr/>
        <p:txBody>
          <a:bodyPr rtlCol="0"/>
          <a:lstStyle/>
          <a:p>
            <a:fld id="{8019063F-C993-4DBE-985F-4D8AFD4BEB98}"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transition>
    <p:spli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D1F72E1-0366-4DB2-8D3D-023BCB0DEC34}" type="datetimeFigureOut">
              <a:rPr lang="en-US" smtClean="0"/>
              <a:pPr/>
              <a:t>10/2/2020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019063F-C993-4DBE-985F-4D8AFD4BEB9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p:split/>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www.webmd.com/beauty/features/build-a-better-body-image-no-dieting-required" TargetMode="External"/><Relationship Id="rId3" Type="http://schemas.openxmlformats.org/officeDocument/2006/relationships/hyperlink" Target="https://www.webmd.com/mental-health/medications-treat-disorders" TargetMode="External"/><Relationship Id="rId7" Type="http://schemas.openxmlformats.org/officeDocument/2006/relationships/hyperlink" Target="https://www.webmd.com/sleep-disorders/default.htm" TargetMode="External"/><Relationship Id="rId2" Type="http://schemas.openxmlformats.org/officeDocument/2006/relationships/hyperlink" Target="https://www.webmd.com/mental-health/mental-health-psychotherapy" TargetMode="External"/><Relationship Id="rId1" Type="http://schemas.openxmlformats.org/officeDocument/2006/relationships/slideLayout" Target="../slideLayouts/slideLayout2.xml"/><Relationship Id="rId6" Type="http://schemas.openxmlformats.org/officeDocument/2006/relationships/hyperlink" Target="https://www.webmd.com/depression/guide/depression-medications-antidepressants" TargetMode="External"/><Relationship Id="rId5" Type="http://schemas.openxmlformats.org/officeDocument/2006/relationships/hyperlink" Target="https://www.webmd.com/depression/ss/slideshow-depression-overview" TargetMode="External"/><Relationship Id="rId4" Type="http://schemas.openxmlformats.org/officeDocument/2006/relationships/hyperlink" Target="https://www.webmd.com/drugs/index-drugs.asp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webmd.com/help/crisis-resources-old" TargetMode="External"/><Relationship Id="rId2" Type="http://schemas.openxmlformats.org/officeDocument/2006/relationships/hyperlink" Target="https://www.webmd.com/depression/depression-assessment/zz-expire"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mailto:info@emotionoflife.i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eating-disorder-1-fb.jpg"/>
          <p:cNvPicPr>
            <a:picLocks noChangeAspect="1"/>
          </p:cNvPicPr>
          <p:nvPr/>
        </p:nvPicPr>
        <p:blipFill>
          <a:blip r:embed="rId2"/>
          <a:stretch>
            <a:fillRect/>
          </a:stretch>
        </p:blipFill>
        <p:spPr>
          <a:xfrm>
            <a:off x="0" y="0"/>
            <a:ext cx="9144000" cy="6858000"/>
          </a:xfrm>
          <a:prstGeom prst="rect">
            <a:avLst/>
          </a:prstGeom>
        </p:spPr>
      </p:pic>
      <p:sp>
        <p:nvSpPr>
          <p:cNvPr id="3" name="Subtitle 2"/>
          <p:cNvSpPr>
            <a:spLocks noGrp="1"/>
          </p:cNvSpPr>
          <p:nvPr>
            <p:ph type="subTitle" idx="1"/>
          </p:nvPr>
        </p:nvSpPr>
        <p:spPr>
          <a:xfrm>
            <a:off x="214282" y="3571876"/>
            <a:ext cx="3429024" cy="2924180"/>
          </a:xfrm>
        </p:spPr>
        <p:txBody>
          <a:bodyPr>
            <a:normAutofit fontScale="85000" lnSpcReduction="10000"/>
          </a:bodyPr>
          <a:lstStyle/>
          <a:p>
            <a:endParaRPr lang="en-US" b="1" dirty="0" smtClean="0">
              <a:solidFill>
                <a:schemeClr val="tx1"/>
              </a:solidFill>
            </a:endParaRPr>
          </a:p>
          <a:p>
            <a:r>
              <a:rPr lang="en-US" sz="2800" b="1" dirty="0" smtClean="0">
                <a:solidFill>
                  <a:schemeClr val="bg1"/>
                </a:solidFill>
              </a:rPr>
              <a:t>By Psychologist Shreyasi Mittal</a:t>
            </a:r>
          </a:p>
          <a:p>
            <a:r>
              <a:rPr lang="en-US" sz="3900" b="1" dirty="0" smtClean="0">
                <a:solidFill>
                  <a:schemeClr val="bg1"/>
                </a:solidFill>
              </a:rPr>
              <a:t>Emotion of life</a:t>
            </a:r>
          </a:p>
          <a:p>
            <a:r>
              <a:rPr lang="en-US" sz="2400" b="1" dirty="0" smtClean="0">
                <a:solidFill>
                  <a:schemeClr val="bg1"/>
                </a:solidFill>
              </a:rPr>
              <a:t>An online platform  for emotional health and mental health needs</a:t>
            </a:r>
            <a:r>
              <a:rPr lang="en-US" sz="2400" dirty="0" smtClean="0">
                <a:solidFill>
                  <a:schemeClr val="bg1"/>
                </a:solidFill>
              </a:rPr>
              <a:t> </a:t>
            </a:r>
          </a:p>
          <a:p>
            <a:endParaRPr lang="en-US" b="1" dirty="0" smtClean="0">
              <a:solidFill>
                <a:schemeClr val="tx1"/>
              </a:solidFill>
            </a:endParaRPr>
          </a:p>
        </p:txBody>
      </p:sp>
    </p:spTree>
  </p:cSld>
  <p:clrMapOvr>
    <a:masterClrMapping/>
  </p:clrMapOvr>
  <p:transition>
    <p:spli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descr="anorexia-deadly-mental-illness.jpg"/>
          <p:cNvPicPr>
            <a:picLocks noGrp="1" noChangeAspect="1"/>
          </p:cNvPicPr>
          <p:nvPr>
            <p:ph sz="quarter" idx="1"/>
          </p:nvPr>
        </p:nvPicPr>
        <p:blipFill>
          <a:blip r:embed="rId2"/>
          <a:stretch>
            <a:fillRect/>
          </a:stretch>
        </p:blipFill>
        <p:spPr>
          <a:xfrm>
            <a:off x="0" y="0"/>
            <a:ext cx="9144000" cy="3509368"/>
          </a:xfrm>
        </p:spPr>
      </p:pic>
      <p:pic>
        <p:nvPicPr>
          <p:cNvPr id="12" name="Picture 11" descr="45-is-anorexia-nervosa-mental-or-physical-disorder_-1200x630.jpg"/>
          <p:cNvPicPr>
            <a:picLocks noChangeAspect="1"/>
          </p:cNvPicPr>
          <p:nvPr/>
        </p:nvPicPr>
        <p:blipFill>
          <a:blip r:embed="rId3"/>
          <a:stretch>
            <a:fillRect/>
          </a:stretch>
        </p:blipFill>
        <p:spPr>
          <a:xfrm>
            <a:off x="0" y="3500438"/>
            <a:ext cx="9144000" cy="3357562"/>
          </a:xfrm>
          <a:prstGeom prst="rect">
            <a:avLst/>
          </a:prstGeom>
        </p:spPr>
      </p:pic>
      <p:sp>
        <p:nvSpPr>
          <p:cNvPr id="4" name="Rectangle 3"/>
          <p:cNvSpPr/>
          <p:nvPr/>
        </p:nvSpPr>
        <p:spPr>
          <a:xfrm>
            <a:off x="7332286" y="6072206"/>
            <a:ext cx="1811714" cy="369332"/>
          </a:xfrm>
          <a:prstGeom prst="rect">
            <a:avLst/>
          </a:prstGeom>
          <a:ln>
            <a:noFill/>
          </a:ln>
          <a:effectLst>
            <a:innerShdw blurRad="63500" dist="50800" dir="18900000">
              <a:prstClr val="black">
                <a:alpha val="50000"/>
              </a:prstClr>
            </a:innerShdw>
            <a:reflection blurRad="6350" stA="50000" endA="300" endPos="55000" dir="5400000" sy="-100000" algn="bl" rotWithShape="0"/>
          </a:effectLst>
          <a:scene3d>
            <a:camera prst="orthographicFront">
              <a:rot lat="0" lon="0" rev="0"/>
            </a:camera>
            <a:lightRig rig="contrasting" dir="t">
              <a:rot lat="0" lon="0" rev="7800000"/>
            </a:lightRig>
          </a:scene3d>
          <a:sp3d>
            <a:bevelT w="139700" h="139700"/>
          </a:sp3d>
        </p:spPr>
        <p:txBody>
          <a:bodyPr wrap="none">
            <a:spAutoFit/>
          </a:bodyPr>
          <a:lstStyle/>
          <a:p>
            <a:r>
              <a:rPr lang="en-US" dirty="0" smtClean="0">
                <a:solidFill>
                  <a:schemeClr val="accent1">
                    <a:lumMod val="75000"/>
                  </a:schemeClr>
                </a:solidFill>
                <a:effectLst>
                  <a:outerShdw blurRad="495300" dist="698500" dir="5400000" sx="130000" sy="130000" algn="ctr" rotWithShape="0">
                    <a:srgbClr val="000000">
                      <a:alpha val="0"/>
                    </a:srgbClr>
                  </a:outerShdw>
                </a:effectLst>
              </a:rPr>
              <a:t>Emotion of life </a:t>
            </a:r>
          </a:p>
        </p:txBody>
      </p:sp>
    </p:spTree>
  </p:cSld>
  <p:clrMapOvr>
    <a:masterClrMapping/>
  </p:clrMapOvr>
  <p:transition>
    <p:spli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cap="all" dirty="0" smtClean="0"/>
              <a:t>DIAGNOSTIC CRITERIA</a:t>
            </a:r>
            <a:br>
              <a:rPr lang="en-US" b="1" cap="all" dirty="0" smtClean="0"/>
            </a:br>
            <a:endParaRPr lang="en-US" dirty="0"/>
          </a:p>
        </p:txBody>
      </p:sp>
      <p:sp>
        <p:nvSpPr>
          <p:cNvPr id="3" name="Content Placeholder 2"/>
          <p:cNvSpPr>
            <a:spLocks noGrp="1"/>
          </p:cNvSpPr>
          <p:nvPr>
            <p:ph sz="quarter" idx="1"/>
          </p:nvPr>
        </p:nvSpPr>
        <p:spPr/>
        <p:txBody>
          <a:bodyPr>
            <a:normAutofit fontScale="92500" lnSpcReduction="10000"/>
          </a:bodyPr>
          <a:lstStyle/>
          <a:p>
            <a:pPr>
              <a:buNone/>
            </a:pPr>
            <a:r>
              <a:rPr lang="en-US" b="1" dirty="0" smtClean="0"/>
              <a:t>     To </a:t>
            </a:r>
            <a:r>
              <a:rPr lang="en-US" b="1" dirty="0"/>
              <a:t>be diagnosed with </a:t>
            </a:r>
            <a:r>
              <a:rPr lang="en-US" b="1" dirty="0" smtClean="0"/>
              <a:t>anorexia nervosa according to </a:t>
            </a:r>
            <a:r>
              <a:rPr lang="en-US" b="1" dirty="0"/>
              <a:t>the </a:t>
            </a:r>
            <a:r>
              <a:rPr lang="en-US" b="1" dirty="0" smtClean="0"/>
              <a:t>DSM 5</a:t>
            </a:r>
            <a:r>
              <a:rPr lang="en-US" b="1" dirty="0"/>
              <a:t>, the following criteria must be met</a:t>
            </a:r>
            <a:r>
              <a:rPr lang="en-US" b="1" dirty="0" smtClean="0"/>
              <a:t>:</a:t>
            </a:r>
          </a:p>
          <a:p>
            <a:pPr>
              <a:buNone/>
            </a:pPr>
            <a:endParaRPr lang="en-US" dirty="0"/>
          </a:p>
          <a:p>
            <a:r>
              <a:rPr lang="en-US" dirty="0"/>
              <a:t>Restriction of energy intake relative to requirements leading to a significantly low body weight in the context of age, sex, developmental trajectory, and physical health.</a:t>
            </a:r>
          </a:p>
          <a:p>
            <a:r>
              <a:rPr lang="en-US" dirty="0"/>
              <a:t>Intense fear of gaining weight or becoming fat, even though underweight.</a:t>
            </a:r>
          </a:p>
          <a:p>
            <a:r>
              <a:rPr lang="en-US" dirty="0"/>
              <a:t>Disturbance in the way in which one's body weight or shape is experienced, undue influence of body weight or shape on self-evaluation, or denial of the seriousness of the current low body weight.</a:t>
            </a:r>
          </a:p>
          <a:p>
            <a:endParaRPr lang="en-US" dirty="0"/>
          </a:p>
        </p:txBody>
      </p:sp>
      <p:sp>
        <p:nvSpPr>
          <p:cNvPr id="4" name="Rectangle 3"/>
          <p:cNvSpPr/>
          <p:nvPr/>
        </p:nvSpPr>
        <p:spPr>
          <a:xfrm>
            <a:off x="6429388" y="5786454"/>
            <a:ext cx="1811714" cy="369332"/>
          </a:xfrm>
          <a:prstGeom prst="rect">
            <a:avLst/>
          </a:prstGeom>
          <a:effectLst>
            <a:outerShdw blurRad="50800" dist="38100" dir="16200000" rotWithShape="0">
              <a:prstClr val="black">
                <a:alpha val="40000"/>
              </a:prstClr>
            </a:outerShdw>
          </a:effectLst>
        </p:spPr>
        <p:txBody>
          <a:bodyPr wrap="none">
            <a:spAutoFit/>
          </a:bodyPr>
          <a:lstStyle/>
          <a:p>
            <a:r>
              <a:rPr lang="en-US" dirty="0" smtClean="0">
                <a:solidFill>
                  <a:schemeClr val="accent1">
                    <a:lumMod val="75000"/>
                  </a:schemeClr>
                </a:solidFill>
                <a:effectLst>
                  <a:outerShdw blurRad="495300" dist="698500" dir="5400000" sx="130000" sy="130000" algn="ctr" rotWithShape="0">
                    <a:srgbClr val="000000">
                      <a:alpha val="0"/>
                    </a:srgbClr>
                  </a:outerShdw>
                </a:effectLst>
              </a:rPr>
              <a:t>Emotion of life </a:t>
            </a:r>
          </a:p>
        </p:txBody>
      </p:sp>
    </p:spTree>
  </p:cSld>
  <p:clrMapOvr>
    <a:masterClrMapping/>
  </p:clrMapOvr>
  <p:transition>
    <p:spli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anorexia flow chart.gif"/>
          <p:cNvPicPr>
            <a:picLocks noGrp="1" noChangeAspect="1"/>
          </p:cNvPicPr>
          <p:nvPr>
            <p:ph sz="quarter" idx="1"/>
          </p:nvPr>
        </p:nvPicPr>
        <p:blipFill>
          <a:blip r:embed="rId2"/>
          <a:stretch>
            <a:fillRect/>
          </a:stretch>
        </p:blipFill>
        <p:spPr>
          <a:xfrm>
            <a:off x="500034" y="0"/>
            <a:ext cx="7929618" cy="6500834"/>
          </a:xfrm>
        </p:spPr>
      </p:pic>
      <p:sp>
        <p:nvSpPr>
          <p:cNvPr id="3" name="Rectangle 2"/>
          <p:cNvSpPr/>
          <p:nvPr/>
        </p:nvSpPr>
        <p:spPr>
          <a:xfrm>
            <a:off x="6572264" y="5929330"/>
            <a:ext cx="1811714" cy="369332"/>
          </a:xfrm>
          <a:prstGeom prst="rect">
            <a:avLst/>
          </a:prstGeom>
          <a:effectLst>
            <a:outerShdw blurRad="50800" dist="38100" dir="16200000" rotWithShape="0">
              <a:prstClr val="black">
                <a:alpha val="40000"/>
              </a:prstClr>
            </a:outerShdw>
          </a:effectLst>
        </p:spPr>
        <p:txBody>
          <a:bodyPr wrap="none">
            <a:spAutoFit/>
          </a:bodyPr>
          <a:lstStyle/>
          <a:p>
            <a:r>
              <a:rPr lang="en-US" dirty="0" smtClean="0">
                <a:solidFill>
                  <a:schemeClr val="accent1">
                    <a:lumMod val="75000"/>
                  </a:schemeClr>
                </a:solidFill>
                <a:effectLst>
                  <a:outerShdw blurRad="495300" dist="698500" dir="5400000" sx="130000" sy="130000" algn="ctr" rotWithShape="0">
                    <a:srgbClr val="000000">
                      <a:alpha val="0"/>
                    </a:srgbClr>
                  </a:outerShdw>
                </a:effectLst>
              </a:rPr>
              <a:t>Emotion of life </a:t>
            </a:r>
          </a:p>
        </p:txBody>
      </p:sp>
    </p:spTree>
  </p:cSld>
  <p:clrMapOvr>
    <a:masterClrMapping/>
  </p:clrMapOvr>
  <p:transition>
    <p:spli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571480"/>
            <a:ext cx="8229600" cy="989034"/>
          </a:xfrm>
        </p:spPr>
        <p:txBody>
          <a:bodyPr>
            <a:normAutofit fontScale="90000"/>
          </a:bodyPr>
          <a:lstStyle/>
          <a:p>
            <a:r>
              <a:rPr lang="en-US" sz="4000" b="1" cap="all" dirty="0" smtClean="0"/>
              <a:t>WARNING SIGNS &amp; SYMPTOMS OF ANOREXIA NERVOSA</a:t>
            </a:r>
            <a:r>
              <a:rPr lang="en-US" b="1" cap="all" dirty="0" smtClean="0"/>
              <a:t/>
            </a:r>
            <a:br>
              <a:rPr lang="en-US" b="1" cap="all" dirty="0" smtClean="0"/>
            </a:br>
            <a:endParaRPr lang="en-US" dirty="0"/>
          </a:p>
        </p:txBody>
      </p:sp>
      <p:sp>
        <p:nvSpPr>
          <p:cNvPr id="3" name="Content Placeholder 2"/>
          <p:cNvSpPr>
            <a:spLocks noGrp="1"/>
          </p:cNvSpPr>
          <p:nvPr>
            <p:ph sz="quarter" idx="1"/>
          </p:nvPr>
        </p:nvSpPr>
        <p:spPr>
          <a:xfrm>
            <a:off x="428596" y="1500174"/>
            <a:ext cx="8229600" cy="5357826"/>
          </a:xfrm>
        </p:spPr>
        <p:txBody>
          <a:bodyPr>
            <a:normAutofit fontScale="25000" lnSpcReduction="20000"/>
          </a:bodyPr>
          <a:lstStyle/>
          <a:p>
            <a:pPr>
              <a:buFont typeface="Wingdings" pitchFamily="2" charset="2"/>
              <a:buChar char="v"/>
            </a:pPr>
            <a:r>
              <a:rPr lang="en-US" sz="11200" b="1" i="1" dirty="0" smtClean="0"/>
              <a:t>Emotional </a:t>
            </a:r>
            <a:r>
              <a:rPr lang="en-US" sz="11200" b="1" i="1" dirty="0"/>
              <a:t>and behavioral</a:t>
            </a:r>
            <a:endParaRPr lang="en-US" sz="11200" b="1" dirty="0"/>
          </a:p>
          <a:p>
            <a:r>
              <a:rPr lang="en-US" sz="8000" dirty="0"/>
              <a:t>Dramatic weight loss</a:t>
            </a:r>
          </a:p>
          <a:p>
            <a:r>
              <a:rPr lang="en-US" sz="8000" dirty="0"/>
              <a:t>Dresses in </a:t>
            </a:r>
            <a:r>
              <a:rPr lang="en-US" sz="8000" dirty="0" smtClean="0"/>
              <a:t>layers to stay </a:t>
            </a:r>
            <a:r>
              <a:rPr lang="en-US" sz="8000" dirty="0"/>
              <a:t>warm</a:t>
            </a:r>
          </a:p>
          <a:p>
            <a:r>
              <a:rPr lang="en-US" sz="8000" dirty="0"/>
              <a:t>Is preoccupied with weight, food, calories, fat grams, and dieting</a:t>
            </a:r>
          </a:p>
          <a:p>
            <a:r>
              <a:rPr lang="en-US" sz="8000" dirty="0"/>
              <a:t>Refuses to eat certain foods, progressing to restrictions against whole categories of food (e.g., no carbohydrates, etc.)</a:t>
            </a:r>
          </a:p>
          <a:p>
            <a:r>
              <a:rPr lang="en-US" sz="8000" dirty="0"/>
              <a:t>Makes frequent comments about feeling “fat” or overweight despite weight loss</a:t>
            </a:r>
          </a:p>
          <a:p>
            <a:r>
              <a:rPr lang="en-US" sz="8000" dirty="0"/>
              <a:t>Complains of constipation, abdominal pain, cold intolerance, lethargy, and/or excess energy</a:t>
            </a:r>
          </a:p>
          <a:p>
            <a:r>
              <a:rPr lang="en-US" sz="8000" dirty="0"/>
              <a:t>Denies feeling hungry</a:t>
            </a:r>
          </a:p>
          <a:p>
            <a:r>
              <a:rPr lang="en-US" sz="8000" dirty="0"/>
              <a:t>Develops food rituals (e.g., eating foods in certain orders, excessive chewing, rearranging food on a plate)</a:t>
            </a:r>
          </a:p>
          <a:p>
            <a:r>
              <a:rPr lang="en-US" sz="8000" dirty="0"/>
              <a:t>Cooks meals for others without eating</a:t>
            </a:r>
          </a:p>
          <a:p>
            <a:r>
              <a:rPr lang="en-US" sz="8000" dirty="0"/>
              <a:t>Consistently makes excuses to avoid mealtimes or situations involving </a:t>
            </a:r>
            <a:r>
              <a:rPr lang="en-US" sz="8000" dirty="0" smtClean="0"/>
              <a:t>food.</a:t>
            </a:r>
            <a:endParaRPr lang="en-US" sz="8000" dirty="0"/>
          </a:p>
        </p:txBody>
      </p:sp>
      <p:sp>
        <p:nvSpPr>
          <p:cNvPr id="4" name="Rectangle 3"/>
          <p:cNvSpPr/>
          <p:nvPr/>
        </p:nvSpPr>
        <p:spPr>
          <a:xfrm>
            <a:off x="6357950" y="6072206"/>
            <a:ext cx="1811714" cy="369332"/>
          </a:xfrm>
          <a:prstGeom prst="rect">
            <a:avLst/>
          </a:prstGeom>
          <a:effectLst>
            <a:outerShdw blurRad="50800" dist="38100" dir="16200000" rotWithShape="0">
              <a:prstClr val="black">
                <a:alpha val="40000"/>
              </a:prstClr>
            </a:outerShdw>
          </a:effectLst>
        </p:spPr>
        <p:txBody>
          <a:bodyPr wrap="none">
            <a:spAutoFit/>
          </a:bodyPr>
          <a:lstStyle/>
          <a:p>
            <a:r>
              <a:rPr lang="en-US" dirty="0" smtClean="0">
                <a:solidFill>
                  <a:schemeClr val="accent1">
                    <a:lumMod val="75000"/>
                  </a:schemeClr>
                </a:solidFill>
                <a:effectLst>
                  <a:outerShdw blurRad="495300" dist="698500" dir="5400000" sx="130000" sy="130000" algn="ctr" rotWithShape="0">
                    <a:srgbClr val="000000">
                      <a:alpha val="0"/>
                    </a:srgbClr>
                  </a:outerShdw>
                </a:effectLst>
              </a:rPr>
              <a:t>Emotion of life </a:t>
            </a:r>
          </a:p>
        </p:txBody>
      </p:sp>
    </p:spTree>
  </p:cSld>
  <p:clrMapOvr>
    <a:masterClrMapping/>
  </p:clrMapOvr>
  <p:transition>
    <p:spli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42918"/>
            <a:ext cx="8229600" cy="5715040"/>
          </a:xfrm>
        </p:spPr>
        <p:txBody>
          <a:bodyPr>
            <a:normAutofit fontScale="47500" lnSpcReduction="20000"/>
          </a:bodyPr>
          <a:lstStyle/>
          <a:p>
            <a:r>
              <a:rPr lang="en-US" sz="4200" dirty="0" smtClean="0"/>
              <a:t>Expresses a need to “burn off” calories taken in </a:t>
            </a:r>
          </a:p>
          <a:p>
            <a:r>
              <a:rPr lang="en-US" sz="4200" dirty="0" smtClean="0"/>
              <a:t>Maintains an excessive, rigid exercise regimen – despite weather, fatigue, illness, or injury </a:t>
            </a:r>
          </a:p>
          <a:p>
            <a:r>
              <a:rPr lang="en-US" sz="4200" dirty="0" smtClean="0"/>
              <a:t>Withdraws from usual friends and activities and becomes more isolated, withdrawn, and secretive</a:t>
            </a:r>
          </a:p>
          <a:p>
            <a:r>
              <a:rPr lang="en-US" sz="4200" dirty="0" smtClean="0"/>
              <a:t>Seems concerned about eating in public</a:t>
            </a:r>
          </a:p>
          <a:p>
            <a:r>
              <a:rPr lang="en-US" sz="4200" dirty="0" smtClean="0"/>
              <a:t>Has limited social spontaneity</a:t>
            </a:r>
          </a:p>
          <a:p>
            <a:r>
              <a:rPr lang="en-US" sz="4200" dirty="0" smtClean="0"/>
              <a:t>Resists or is unable to maintain a body weight appropriate for their age, height, and build </a:t>
            </a:r>
          </a:p>
          <a:p>
            <a:r>
              <a:rPr lang="en-US" sz="4200" dirty="0" smtClean="0"/>
              <a:t>Has intense fear of weight gain or being “fat,” even though underweight</a:t>
            </a:r>
          </a:p>
          <a:p>
            <a:r>
              <a:rPr lang="en-US" sz="4200" dirty="0" smtClean="0"/>
              <a:t>Has disturbed experience of body weight or shape, undue influence of weight or shape on self-evaluation, or denial of the seriousness of low body weight</a:t>
            </a:r>
          </a:p>
          <a:p>
            <a:r>
              <a:rPr lang="en-US" sz="4200" dirty="0" smtClean="0"/>
              <a:t>Post puberty female loses menstrual period</a:t>
            </a:r>
          </a:p>
          <a:p>
            <a:r>
              <a:rPr lang="en-US" sz="4200" dirty="0" smtClean="0"/>
              <a:t>Feels ineffective</a:t>
            </a:r>
          </a:p>
          <a:p>
            <a:r>
              <a:rPr lang="en-US" sz="4200" dirty="0" smtClean="0"/>
              <a:t>Has strong need for control</a:t>
            </a:r>
          </a:p>
          <a:p>
            <a:r>
              <a:rPr lang="en-US" sz="4200" dirty="0" smtClean="0"/>
              <a:t>Shows inflexible thinking</a:t>
            </a:r>
          </a:p>
          <a:p>
            <a:r>
              <a:rPr lang="en-US" sz="4200" dirty="0" smtClean="0"/>
              <a:t>Has overly restrained initiative and emotional expression</a:t>
            </a:r>
          </a:p>
          <a:p>
            <a:endParaRPr lang="en-US" dirty="0" smtClean="0"/>
          </a:p>
          <a:p>
            <a:endParaRPr lang="en-US" dirty="0"/>
          </a:p>
        </p:txBody>
      </p:sp>
      <p:sp>
        <p:nvSpPr>
          <p:cNvPr id="4" name="Rectangle 3"/>
          <p:cNvSpPr/>
          <p:nvPr/>
        </p:nvSpPr>
        <p:spPr>
          <a:xfrm>
            <a:off x="6500826" y="6286520"/>
            <a:ext cx="1811714" cy="369332"/>
          </a:xfrm>
          <a:prstGeom prst="rect">
            <a:avLst/>
          </a:prstGeom>
          <a:effectLst>
            <a:outerShdw blurRad="50800" dist="38100" dir="16200000" rotWithShape="0">
              <a:prstClr val="black">
                <a:alpha val="40000"/>
              </a:prstClr>
            </a:outerShdw>
          </a:effectLst>
        </p:spPr>
        <p:txBody>
          <a:bodyPr wrap="none">
            <a:spAutoFit/>
          </a:bodyPr>
          <a:lstStyle/>
          <a:p>
            <a:r>
              <a:rPr lang="en-US" dirty="0" smtClean="0">
                <a:solidFill>
                  <a:schemeClr val="accent1">
                    <a:lumMod val="75000"/>
                  </a:schemeClr>
                </a:solidFill>
                <a:effectLst>
                  <a:outerShdw blurRad="495300" dist="698500" dir="5400000" sx="130000" sy="130000" algn="ctr" rotWithShape="0">
                    <a:srgbClr val="000000">
                      <a:alpha val="0"/>
                    </a:srgbClr>
                  </a:outerShdw>
                </a:effectLst>
              </a:rPr>
              <a:t>Emotion of life </a:t>
            </a:r>
          </a:p>
        </p:txBody>
      </p:sp>
    </p:spTree>
  </p:cSld>
  <p:clrMapOvr>
    <a:masterClrMapping/>
  </p:clrMapOvr>
  <p:transition>
    <p:spli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norexia.jpg"/>
          <p:cNvPicPr>
            <a:picLocks noGrp="1" noChangeAspect="1"/>
          </p:cNvPicPr>
          <p:nvPr>
            <p:ph sz="quarter" idx="1"/>
          </p:nvPr>
        </p:nvPicPr>
        <p:blipFill>
          <a:blip r:embed="rId2"/>
          <a:stretch>
            <a:fillRect/>
          </a:stretch>
        </p:blipFill>
        <p:spPr>
          <a:xfrm>
            <a:off x="214282" y="214290"/>
            <a:ext cx="4714908" cy="6429420"/>
          </a:xfrm>
        </p:spPr>
      </p:pic>
      <p:pic>
        <p:nvPicPr>
          <p:cNvPr id="5" name="Picture 4" descr="dc-Cover-lti3p3fvebi0sfmikpoesiu8g7-20160815061437.Medi.jpeg"/>
          <p:cNvPicPr>
            <a:picLocks noChangeAspect="1"/>
          </p:cNvPicPr>
          <p:nvPr/>
        </p:nvPicPr>
        <p:blipFill>
          <a:blip r:embed="rId3"/>
          <a:stretch>
            <a:fillRect/>
          </a:stretch>
        </p:blipFill>
        <p:spPr>
          <a:xfrm>
            <a:off x="4500562" y="214290"/>
            <a:ext cx="4429156" cy="6429420"/>
          </a:xfrm>
          <a:prstGeom prst="rect">
            <a:avLst/>
          </a:prstGeom>
        </p:spPr>
      </p:pic>
      <p:sp>
        <p:nvSpPr>
          <p:cNvPr id="6" name="Rectangle 5"/>
          <p:cNvSpPr/>
          <p:nvPr/>
        </p:nvSpPr>
        <p:spPr>
          <a:xfrm>
            <a:off x="7072330" y="6286520"/>
            <a:ext cx="1811714" cy="369332"/>
          </a:xfrm>
          <a:prstGeom prst="rect">
            <a:avLst/>
          </a:prstGeom>
          <a:effectLst>
            <a:outerShdw blurRad="50800" dist="38100" dir="16200000" rotWithShape="0">
              <a:prstClr val="black">
                <a:alpha val="40000"/>
              </a:prstClr>
            </a:outerShdw>
          </a:effectLst>
        </p:spPr>
        <p:txBody>
          <a:bodyPr wrap="none">
            <a:spAutoFit/>
          </a:bodyPr>
          <a:lstStyle/>
          <a:p>
            <a:r>
              <a:rPr lang="en-US" dirty="0" smtClean="0">
                <a:solidFill>
                  <a:schemeClr val="accent1">
                    <a:lumMod val="75000"/>
                  </a:schemeClr>
                </a:solidFill>
                <a:effectLst>
                  <a:outerShdw blurRad="495300" dist="698500" dir="5400000" sx="130000" sy="130000" algn="ctr" rotWithShape="0">
                    <a:srgbClr val="000000">
                      <a:alpha val="0"/>
                    </a:srgbClr>
                  </a:outerShdw>
                </a:effectLst>
              </a:rPr>
              <a:t>Emotion of life </a:t>
            </a:r>
          </a:p>
        </p:txBody>
      </p:sp>
    </p:spTree>
  </p:cSld>
  <p:clrMapOvr>
    <a:masterClrMapping/>
  </p:clrMapOvr>
  <p:transition>
    <p:spli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57158" y="1000108"/>
            <a:ext cx="8229600" cy="4572032"/>
          </a:xfrm>
        </p:spPr>
        <p:txBody>
          <a:bodyPr>
            <a:normAutofit fontScale="70000" lnSpcReduction="20000"/>
          </a:bodyPr>
          <a:lstStyle/>
          <a:p>
            <a:pPr>
              <a:buFont typeface="Wingdings" pitchFamily="2" charset="2"/>
              <a:buChar char="v"/>
            </a:pPr>
            <a:r>
              <a:rPr lang="en-US" sz="3000" b="1" i="1" dirty="0"/>
              <a:t>Physical </a:t>
            </a:r>
            <a:endParaRPr lang="en-US" sz="3000" b="1" i="1" dirty="0" smtClean="0"/>
          </a:p>
          <a:p>
            <a:pPr>
              <a:buNone/>
            </a:pPr>
            <a:endParaRPr lang="en-US" sz="3000" b="1" dirty="0"/>
          </a:p>
          <a:p>
            <a:r>
              <a:rPr lang="en-US" sz="2800" dirty="0"/>
              <a:t>Stomach cramps, other non-specific gastrointestinal complaints (constipation, acid reflux, etc.)</a:t>
            </a:r>
          </a:p>
          <a:p>
            <a:r>
              <a:rPr lang="en-US" sz="2800" dirty="0"/>
              <a:t>Difficulties concentrating</a:t>
            </a:r>
          </a:p>
          <a:p>
            <a:r>
              <a:rPr lang="en-US" sz="2800" dirty="0"/>
              <a:t>Abnormal laboratory findings (anemia, low thyroid and hormone levels, low potassium, low blood cell counts, slow heart rate)</a:t>
            </a:r>
          </a:p>
          <a:p>
            <a:r>
              <a:rPr lang="en-US" sz="2800" dirty="0"/>
              <a:t>Dizziness</a:t>
            </a:r>
          </a:p>
          <a:p>
            <a:r>
              <a:rPr lang="en-US" sz="2800" dirty="0"/>
              <a:t>Fainting/syncope</a:t>
            </a:r>
          </a:p>
          <a:p>
            <a:r>
              <a:rPr lang="en-US" sz="2800" dirty="0"/>
              <a:t>Feeling cold all the time</a:t>
            </a:r>
          </a:p>
          <a:p>
            <a:r>
              <a:rPr lang="en-US" sz="2800" dirty="0"/>
              <a:t>Sleep problems</a:t>
            </a:r>
          </a:p>
          <a:p>
            <a:r>
              <a:rPr lang="en-US" sz="2800" dirty="0"/>
              <a:t>Menstrual irregularities—amenorrhea, irregular periods or only having a period while on hormonal contraceptives (this is not considered a “true” period</a:t>
            </a:r>
            <a:r>
              <a:rPr lang="en-US" sz="2800" dirty="0" smtClean="0"/>
              <a:t>)</a:t>
            </a:r>
            <a:endParaRPr lang="en-US" sz="2800" dirty="0"/>
          </a:p>
        </p:txBody>
      </p:sp>
      <p:sp>
        <p:nvSpPr>
          <p:cNvPr id="4" name="Rectangle 3"/>
          <p:cNvSpPr/>
          <p:nvPr/>
        </p:nvSpPr>
        <p:spPr>
          <a:xfrm>
            <a:off x="6286512" y="5786454"/>
            <a:ext cx="1811714" cy="369332"/>
          </a:xfrm>
          <a:prstGeom prst="rect">
            <a:avLst/>
          </a:prstGeom>
          <a:effectLst>
            <a:outerShdw blurRad="50800" dist="38100" dir="16200000" rotWithShape="0">
              <a:prstClr val="black">
                <a:alpha val="40000"/>
              </a:prstClr>
            </a:outerShdw>
          </a:effectLst>
        </p:spPr>
        <p:txBody>
          <a:bodyPr wrap="none">
            <a:spAutoFit/>
          </a:bodyPr>
          <a:lstStyle/>
          <a:p>
            <a:r>
              <a:rPr lang="en-US" dirty="0" smtClean="0">
                <a:solidFill>
                  <a:schemeClr val="accent1">
                    <a:lumMod val="75000"/>
                  </a:schemeClr>
                </a:solidFill>
                <a:effectLst>
                  <a:outerShdw blurRad="495300" dist="698500" dir="5400000" sx="130000" sy="130000" algn="ctr" rotWithShape="0">
                    <a:srgbClr val="000000">
                      <a:alpha val="0"/>
                    </a:srgbClr>
                  </a:outerShdw>
                </a:effectLst>
              </a:rPr>
              <a:t>Emotion of life </a:t>
            </a:r>
          </a:p>
        </p:txBody>
      </p:sp>
    </p:spTree>
  </p:cSld>
  <p:clrMapOvr>
    <a:masterClrMapping/>
  </p:clrMapOvr>
  <p:transition>
    <p:spli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85794"/>
            <a:ext cx="8229600" cy="5340369"/>
          </a:xfrm>
        </p:spPr>
        <p:txBody>
          <a:bodyPr>
            <a:normAutofit fontScale="92500" lnSpcReduction="20000"/>
          </a:bodyPr>
          <a:lstStyle/>
          <a:p>
            <a:r>
              <a:rPr lang="en-US" dirty="0" smtClean="0"/>
              <a:t>Cuts and calluses across the top of finger joints (a result of inducing vomiting)</a:t>
            </a:r>
          </a:p>
          <a:p>
            <a:r>
              <a:rPr lang="en-US" dirty="0" smtClean="0"/>
              <a:t>Dental problems, such as enamel erosion, cavities, and tooth sensitivity</a:t>
            </a:r>
          </a:p>
          <a:p>
            <a:r>
              <a:rPr lang="en-US" dirty="0" smtClean="0"/>
              <a:t>Dry skin</a:t>
            </a:r>
          </a:p>
          <a:p>
            <a:r>
              <a:rPr lang="en-US" dirty="0" smtClean="0"/>
              <a:t>Dry and brittle nails</a:t>
            </a:r>
          </a:p>
          <a:p>
            <a:r>
              <a:rPr lang="en-US" dirty="0" smtClean="0"/>
              <a:t>Swelling around area of salivary glands</a:t>
            </a:r>
          </a:p>
          <a:p>
            <a:r>
              <a:rPr lang="en-US" dirty="0" smtClean="0"/>
              <a:t>Fine hair on body (</a:t>
            </a:r>
            <a:r>
              <a:rPr lang="en-US" dirty="0" err="1" smtClean="0"/>
              <a:t>lanugo</a:t>
            </a:r>
            <a:r>
              <a:rPr lang="en-US" dirty="0" smtClean="0"/>
              <a:t>)</a:t>
            </a:r>
          </a:p>
          <a:p>
            <a:r>
              <a:rPr lang="en-US" dirty="0" smtClean="0"/>
              <a:t>Thinning of hair on head, dry and brittle hair </a:t>
            </a:r>
          </a:p>
          <a:p>
            <a:r>
              <a:rPr lang="en-US" dirty="0" smtClean="0"/>
              <a:t>Cavities, or discoloration of teeth, from vomiting</a:t>
            </a:r>
          </a:p>
          <a:p>
            <a:r>
              <a:rPr lang="en-US" dirty="0" smtClean="0"/>
              <a:t>Muscle weakness</a:t>
            </a:r>
          </a:p>
          <a:p>
            <a:r>
              <a:rPr lang="en-US" dirty="0" smtClean="0"/>
              <a:t>Yellow skin (in context of eating large amounts of carrots)</a:t>
            </a:r>
          </a:p>
          <a:p>
            <a:r>
              <a:rPr lang="en-US" dirty="0" smtClean="0"/>
              <a:t>Cold, mottled hands and feet or swelling of feet</a:t>
            </a:r>
          </a:p>
          <a:p>
            <a:r>
              <a:rPr lang="en-US" dirty="0" smtClean="0"/>
              <a:t>Poor wound healing</a:t>
            </a:r>
          </a:p>
          <a:p>
            <a:r>
              <a:rPr lang="en-US" dirty="0" smtClean="0"/>
              <a:t>Impaired immune functioning</a:t>
            </a:r>
          </a:p>
          <a:p>
            <a:endParaRPr lang="en-US" dirty="0"/>
          </a:p>
        </p:txBody>
      </p:sp>
      <p:sp>
        <p:nvSpPr>
          <p:cNvPr id="4" name="Rectangle 3"/>
          <p:cNvSpPr/>
          <p:nvPr/>
        </p:nvSpPr>
        <p:spPr>
          <a:xfrm>
            <a:off x="6286512" y="5786454"/>
            <a:ext cx="1811714" cy="369332"/>
          </a:xfrm>
          <a:prstGeom prst="rect">
            <a:avLst/>
          </a:prstGeom>
          <a:effectLst>
            <a:outerShdw blurRad="50800" dist="38100" dir="5400000" algn="t" rotWithShape="0">
              <a:prstClr val="black">
                <a:alpha val="40000"/>
              </a:prstClr>
            </a:outerShdw>
          </a:effectLst>
        </p:spPr>
        <p:txBody>
          <a:bodyPr wrap="none">
            <a:spAutoFit/>
          </a:bodyPr>
          <a:lstStyle/>
          <a:p>
            <a:r>
              <a:rPr lang="en-US" dirty="0" smtClean="0">
                <a:solidFill>
                  <a:schemeClr val="accent1">
                    <a:lumMod val="75000"/>
                  </a:schemeClr>
                </a:solidFill>
                <a:effectLst>
                  <a:outerShdw blurRad="495300" dist="698500" dir="5400000" sx="130000" sy="130000" algn="ctr" rotWithShape="0">
                    <a:srgbClr val="000000">
                      <a:alpha val="0"/>
                    </a:srgbClr>
                  </a:outerShdw>
                </a:effectLst>
              </a:rPr>
              <a:t>Emotion of life </a:t>
            </a:r>
          </a:p>
        </p:txBody>
      </p:sp>
    </p:spTree>
  </p:cSld>
  <p:clrMapOvr>
    <a:masterClrMapping/>
  </p:clrMapOvr>
  <p:transition>
    <p:spli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134656311-causes-of-anorexia-slim-physique-with-anorexia-reflection-of-obesity-in-the-mirror-infographics-vect.jpg"/>
          <p:cNvPicPr>
            <a:picLocks noGrp="1" noChangeAspect="1"/>
          </p:cNvPicPr>
          <p:nvPr>
            <p:ph sz="quarter" idx="1"/>
          </p:nvPr>
        </p:nvPicPr>
        <p:blipFill>
          <a:blip r:embed="rId2"/>
          <a:stretch>
            <a:fillRect/>
          </a:stretch>
        </p:blipFill>
        <p:spPr>
          <a:xfrm>
            <a:off x="428596" y="142852"/>
            <a:ext cx="8286808" cy="6506172"/>
          </a:xfrm>
        </p:spPr>
      </p:pic>
      <p:sp>
        <p:nvSpPr>
          <p:cNvPr id="3" name="Rectangle 2"/>
          <p:cNvSpPr/>
          <p:nvPr/>
        </p:nvSpPr>
        <p:spPr>
          <a:xfrm>
            <a:off x="6786578" y="6000768"/>
            <a:ext cx="1811714" cy="369332"/>
          </a:xfrm>
          <a:prstGeom prst="rect">
            <a:avLst/>
          </a:prstGeom>
          <a:effectLst>
            <a:outerShdw blurRad="50800" dist="38100" dir="5400000" algn="t" rotWithShape="0">
              <a:prstClr val="black">
                <a:alpha val="40000"/>
              </a:prstClr>
            </a:outerShdw>
          </a:effectLst>
        </p:spPr>
        <p:txBody>
          <a:bodyPr wrap="none">
            <a:spAutoFit/>
          </a:bodyPr>
          <a:lstStyle/>
          <a:p>
            <a:r>
              <a:rPr lang="en-US" dirty="0" smtClean="0">
                <a:solidFill>
                  <a:schemeClr val="accent1">
                    <a:lumMod val="75000"/>
                  </a:schemeClr>
                </a:solidFill>
                <a:effectLst>
                  <a:outerShdw blurRad="495300" dist="698500" dir="5400000" sx="130000" sy="130000" algn="ctr" rotWithShape="0">
                    <a:srgbClr val="000000">
                      <a:alpha val="0"/>
                    </a:srgbClr>
                  </a:outerShdw>
                </a:effectLst>
              </a:rPr>
              <a:t>Emotion of life </a:t>
            </a:r>
          </a:p>
        </p:txBody>
      </p:sp>
    </p:spTree>
  </p:cSld>
  <p:clrMapOvr>
    <a:masterClrMapping/>
  </p:clrMapOvr>
  <p:transition>
    <p:spli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14356"/>
            <a:ext cx="8229600" cy="1143000"/>
          </a:xfrm>
        </p:spPr>
        <p:txBody>
          <a:bodyPr>
            <a:normAutofit fontScale="90000"/>
          </a:bodyPr>
          <a:lstStyle/>
          <a:p>
            <a:r>
              <a:rPr lang="en-US" b="1" cap="all" dirty="0" smtClean="0"/>
              <a:t>HEALTH CONSEQUENCES OF ANOREXIA NERVOSA</a:t>
            </a:r>
            <a:br>
              <a:rPr lang="en-US" b="1" cap="all" dirty="0" smtClean="0"/>
            </a:br>
            <a:endParaRPr lang="en-US" dirty="0"/>
          </a:p>
        </p:txBody>
      </p:sp>
      <p:sp>
        <p:nvSpPr>
          <p:cNvPr id="3" name="Content Placeholder 2"/>
          <p:cNvSpPr>
            <a:spLocks noGrp="1"/>
          </p:cNvSpPr>
          <p:nvPr>
            <p:ph sz="quarter" idx="1"/>
          </p:nvPr>
        </p:nvSpPr>
        <p:spPr/>
        <p:txBody>
          <a:bodyPr>
            <a:normAutofit fontScale="92500" lnSpcReduction="20000"/>
          </a:bodyPr>
          <a:lstStyle/>
          <a:p>
            <a:r>
              <a:rPr lang="en-US" sz="2800" dirty="0" smtClean="0"/>
              <a:t>In </a:t>
            </a:r>
            <a:r>
              <a:rPr lang="en-US" sz="2800" dirty="0"/>
              <a:t>anorexia nervosa’s cycle of self-starvation, the body is denied the essential nutrients it needs to function normally.  Thus, the body is forced to slow down all of its processes to conserve energy, resulting in serious medical consequences.</a:t>
            </a:r>
          </a:p>
          <a:p>
            <a:r>
              <a:rPr lang="en-US" sz="2800" dirty="0"/>
              <a:t>The body is generally resilient at coping with the stress of eating disordered behaviors, and laboratory tests can generally appear perfect even as someone is at high risk of death. Electrolyte imbalances can kill without warning; so can cardiac arrest. Therefore, it’s incredibly important to understand the many ways that eating disorders affect the body.</a:t>
            </a:r>
          </a:p>
          <a:p>
            <a:endParaRPr lang="en-US" dirty="0"/>
          </a:p>
        </p:txBody>
      </p:sp>
      <p:sp>
        <p:nvSpPr>
          <p:cNvPr id="4" name="Rectangle 3"/>
          <p:cNvSpPr/>
          <p:nvPr/>
        </p:nvSpPr>
        <p:spPr>
          <a:xfrm>
            <a:off x="6357950" y="6286520"/>
            <a:ext cx="1811714" cy="369332"/>
          </a:xfrm>
          <a:prstGeom prst="rect">
            <a:avLst/>
          </a:prstGeom>
          <a:effectLst>
            <a:outerShdw blurRad="50800" dist="38100" dir="5400000" algn="t" rotWithShape="0">
              <a:prstClr val="black">
                <a:alpha val="40000"/>
              </a:prstClr>
            </a:outerShdw>
          </a:effectLst>
        </p:spPr>
        <p:txBody>
          <a:bodyPr wrap="square">
            <a:spAutoFit/>
          </a:bodyPr>
          <a:lstStyle/>
          <a:p>
            <a:r>
              <a:rPr lang="en-US" dirty="0" smtClean="0">
                <a:solidFill>
                  <a:schemeClr val="accent1">
                    <a:lumMod val="75000"/>
                  </a:schemeClr>
                </a:solidFill>
                <a:effectLst>
                  <a:outerShdw blurRad="495300" dist="698500" dir="5400000" sx="130000" sy="130000" algn="ctr" rotWithShape="0">
                    <a:srgbClr val="000000">
                      <a:alpha val="0"/>
                    </a:srgbClr>
                  </a:outerShdw>
                </a:effectLst>
              </a:rPr>
              <a:t>Emotion of life </a:t>
            </a:r>
          </a:p>
        </p:txBody>
      </p:sp>
    </p:spTree>
  </p:cSld>
  <p:clrMapOvr>
    <a:masterClrMapping/>
  </p:clrMapOvr>
  <p:transition>
    <p:spli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Eating Disorder</a:t>
            </a:r>
            <a:endParaRPr lang="en-US" dirty="0"/>
          </a:p>
        </p:txBody>
      </p:sp>
      <p:sp>
        <p:nvSpPr>
          <p:cNvPr id="3" name="Content Placeholder 2"/>
          <p:cNvSpPr>
            <a:spLocks noGrp="1"/>
          </p:cNvSpPr>
          <p:nvPr>
            <p:ph sz="quarter" idx="1"/>
          </p:nvPr>
        </p:nvSpPr>
        <p:spPr/>
        <p:txBody>
          <a:bodyPr>
            <a:normAutofit/>
          </a:bodyPr>
          <a:lstStyle/>
          <a:p>
            <a:pPr fontAlgn="base"/>
            <a:r>
              <a:rPr lang="en-US" dirty="0" smtClean="0"/>
              <a:t>Eating Disorders describe illnesses that are characterized by irregular eating habits and severe distress or concern about body weight or shape.</a:t>
            </a:r>
          </a:p>
          <a:p>
            <a:pPr fontAlgn="base"/>
            <a:r>
              <a:rPr lang="en-US" dirty="0" smtClean="0"/>
              <a:t>Eating disturbances may include inadequate or excessive food intake which can ultimately damage an individual’s well-being. The most common forms of eating disorders include Anorexia Nervosa, Bulimia Nervosa, and Binge Eating Disorder and affect both females and males.</a:t>
            </a:r>
          </a:p>
          <a:p>
            <a:endParaRPr lang="en-US" dirty="0"/>
          </a:p>
        </p:txBody>
      </p:sp>
      <p:sp>
        <p:nvSpPr>
          <p:cNvPr id="5" name="TextBox 4"/>
          <p:cNvSpPr txBox="1"/>
          <p:nvPr/>
        </p:nvSpPr>
        <p:spPr>
          <a:xfrm rot="16200000">
            <a:off x="6948655" y="5052873"/>
            <a:ext cx="461665" cy="1928826"/>
          </a:xfrm>
          <a:prstGeom prst="rect">
            <a:avLst/>
          </a:prstGeom>
          <a:noFill/>
          <a:effectLst>
            <a:outerShdw blurRad="50800" dist="38100" dir="16200000" rotWithShape="0">
              <a:prstClr val="black">
                <a:alpha val="40000"/>
              </a:prstClr>
            </a:outerShdw>
          </a:effectLst>
          <a:scene3d>
            <a:camera prst="orthographicFront"/>
            <a:lightRig rig="threePt" dir="t"/>
          </a:scene3d>
        </p:spPr>
        <p:txBody>
          <a:bodyPr vert="vert" wrap="square" rtlCol="0">
            <a:spAutoFit/>
          </a:bodyPr>
          <a:lstStyle/>
          <a:p>
            <a:r>
              <a:rPr lang="en-US" dirty="0" smtClean="0">
                <a:solidFill>
                  <a:schemeClr val="accent1">
                    <a:lumMod val="75000"/>
                  </a:schemeClr>
                </a:solidFill>
                <a:effectLst>
                  <a:outerShdw blurRad="495300" dist="698500" dir="5400000" sx="130000" sy="130000" algn="ctr" rotWithShape="0">
                    <a:srgbClr val="000000">
                      <a:alpha val="0"/>
                    </a:srgbClr>
                  </a:outerShdw>
                </a:effectLst>
              </a:rPr>
              <a:t>Emotion of life </a:t>
            </a:r>
            <a:endParaRPr lang="en-US" dirty="0">
              <a:solidFill>
                <a:schemeClr val="accent1">
                  <a:lumMod val="75000"/>
                </a:schemeClr>
              </a:solidFill>
              <a:effectLst>
                <a:outerShdw blurRad="495300" dist="698500" dir="5400000" sx="130000" sy="130000" algn="ctr" rotWithShape="0">
                  <a:srgbClr val="000000">
                    <a:alpha val="0"/>
                  </a:srgbClr>
                </a:outerShdw>
              </a:effectLst>
            </a:endParaRPr>
          </a:p>
        </p:txBody>
      </p:sp>
    </p:spTree>
  </p:cSld>
  <p:clrMapOvr>
    <a:masterClrMapping/>
  </p:clrMapOvr>
  <p:transition>
    <p:spli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1b5aec67bcb9a1f2b50a018162274cd0.jpg"/>
          <p:cNvPicPr>
            <a:picLocks noGrp="1" noChangeAspect="1"/>
          </p:cNvPicPr>
          <p:nvPr>
            <p:ph sz="quarter" idx="1"/>
          </p:nvPr>
        </p:nvPicPr>
        <p:blipFill>
          <a:blip r:embed="rId2"/>
          <a:stretch>
            <a:fillRect/>
          </a:stretch>
        </p:blipFill>
        <p:spPr>
          <a:xfrm>
            <a:off x="0" y="0"/>
            <a:ext cx="9143999" cy="6858000"/>
          </a:xfrm>
        </p:spPr>
      </p:pic>
      <p:sp>
        <p:nvSpPr>
          <p:cNvPr id="3" name="Rectangle 2"/>
          <p:cNvSpPr/>
          <p:nvPr/>
        </p:nvSpPr>
        <p:spPr>
          <a:xfrm>
            <a:off x="7000892" y="6357958"/>
            <a:ext cx="1811714" cy="369332"/>
          </a:xfrm>
          <a:prstGeom prst="rect">
            <a:avLst/>
          </a:prstGeom>
          <a:effectLst>
            <a:outerShdw blurRad="50800" dist="38100" dir="5400000" algn="t" rotWithShape="0">
              <a:prstClr val="black">
                <a:alpha val="40000"/>
              </a:prstClr>
            </a:outerShdw>
          </a:effectLst>
        </p:spPr>
        <p:txBody>
          <a:bodyPr wrap="none">
            <a:spAutoFit/>
          </a:bodyPr>
          <a:lstStyle/>
          <a:p>
            <a:r>
              <a:rPr lang="en-US" dirty="0" smtClean="0">
                <a:solidFill>
                  <a:schemeClr val="accent1">
                    <a:lumMod val="75000"/>
                  </a:schemeClr>
                </a:solidFill>
                <a:effectLst>
                  <a:outerShdw blurRad="495300" dist="698500" dir="5400000" sx="130000" sy="130000" algn="ctr" rotWithShape="0">
                    <a:srgbClr val="000000">
                      <a:alpha val="0"/>
                    </a:srgbClr>
                  </a:outerShdw>
                </a:effectLst>
              </a:rPr>
              <a:t>Emotion of life </a:t>
            </a:r>
          </a:p>
        </p:txBody>
      </p:sp>
    </p:spTree>
  </p:cSld>
  <p:clrMapOvr>
    <a:masterClrMapping/>
  </p:clrMapOvr>
  <p:transition>
    <p:spli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357214"/>
            <a:ext cx="8229600" cy="1071546"/>
          </a:xfrm>
        </p:spPr>
        <p:txBody>
          <a:bodyPr>
            <a:normAutofit/>
          </a:bodyPr>
          <a:lstStyle/>
          <a:p>
            <a:r>
              <a:rPr lang="en-US" b="1" dirty="0" smtClean="0"/>
              <a:t>Treatment</a:t>
            </a:r>
            <a:endParaRPr lang="en-US" b="1" dirty="0"/>
          </a:p>
        </p:txBody>
      </p:sp>
      <p:sp>
        <p:nvSpPr>
          <p:cNvPr id="3" name="Content Placeholder 2"/>
          <p:cNvSpPr>
            <a:spLocks noGrp="1"/>
          </p:cNvSpPr>
          <p:nvPr>
            <p:ph sz="quarter" idx="1"/>
          </p:nvPr>
        </p:nvSpPr>
        <p:spPr>
          <a:xfrm>
            <a:off x="0" y="1000108"/>
            <a:ext cx="8229600" cy="3929090"/>
          </a:xfrm>
        </p:spPr>
        <p:txBody>
          <a:bodyPr>
            <a:normAutofit fontScale="25000" lnSpcReduction="20000"/>
          </a:bodyPr>
          <a:lstStyle/>
          <a:p>
            <a:pPr>
              <a:buNone/>
            </a:pPr>
            <a:r>
              <a:rPr lang="en-US" sz="8000" dirty="0" smtClean="0"/>
              <a:t>     Goals </a:t>
            </a:r>
            <a:r>
              <a:rPr lang="en-US" sz="8000" dirty="0"/>
              <a:t>of treatment include restoring the person to a healthy weight, treating emotional issues such as low self-esteem, correcting distorted thinking patterns, and developing long-term behavioral changes. Treatment most often involves a combination of the following treatment methods</a:t>
            </a:r>
            <a:r>
              <a:rPr lang="en-US" sz="8000" dirty="0" smtClean="0"/>
              <a:t>:</a:t>
            </a:r>
          </a:p>
          <a:p>
            <a:pPr>
              <a:buNone/>
            </a:pPr>
            <a:endParaRPr lang="en-US" sz="8000" dirty="0"/>
          </a:p>
          <a:p>
            <a:r>
              <a:rPr lang="en-US" sz="8000" b="1" dirty="0">
                <a:hlinkClick r:id="rId2"/>
              </a:rPr>
              <a:t>Psychotherapy:</a:t>
            </a:r>
            <a:r>
              <a:rPr lang="en-US" sz="8000" dirty="0">
                <a:hlinkClick r:id="rId2"/>
              </a:rPr>
              <a:t> </a:t>
            </a:r>
            <a:r>
              <a:rPr lang="en-US" sz="8000" dirty="0"/>
              <a:t>This is a type of individual counseling that focuses on changing the thinking (cognitive therapy) and behavior (behavioral therapy) of a person with an eating disorder. Treatment includes practical techniques for developing healthy attitudes toward food and weight, as well as approaches for changing the way the person responds to difficult situations.</a:t>
            </a:r>
          </a:p>
          <a:p>
            <a:r>
              <a:rPr lang="en-US" sz="8000" b="1" dirty="0">
                <a:hlinkClick r:id="rId3"/>
              </a:rPr>
              <a:t>Medication:</a:t>
            </a:r>
            <a:r>
              <a:rPr lang="en-US" sz="8000" dirty="0">
                <a:hlinkClick r:id="rId3"/>
              </a:rPr>
              <a:t> </a:t>
            </a:r>
            <a:r>
              <a:rPr lang="en-US" sz="8000" dirty="0"/>
              <a:t>Certain antidepressant </a:t>
            </a:r>
            <a:r>
              <a:rPr lang="en-US" sz="8000" dirty="0">
                <a:hlinkClick r:id="rId4"/>
              </a:rPr>
              <a:t>medications</a:t>
            </a:r>
            <a:r>
              <a:rPr lang="en-US" sz="8000" dirty="0"/>
              <a:t> such as selective serotonin reuptake inhibitors (SSRIs) might be used to help control anxiety and </a:t>
            </a:r>
            <a:r>
              <a:rPr lang="en-US" sz="8000" dirty="0">
                <a:hlinkClick r:id="rId5"/>
              </a:rPr>
              <a:t>depression</a:t>
            </a:r>
            <a:r>
              <a:rPr lang="en-US" sz="8000" dirty="0"/>
              <a:t> associated with an eating disorder. Some </a:t>
            </a:r>
            <a:r>
              <a:rPr lang="en-US" sz="8000" dirty="0">
                <a:hlinkClick r:id="rId6"/>
              </a:rPr>
              <a:t>antidepressants</a:t>
            </a:r>
            <a:r>
              <a:rPr lang="en-US" sz="8000" dirty="0"/>
              <a:t> may also help with </a:t>
            </a:r>
            <a:r>
              <a:rPr lang="en-US" sz="8000" dirty="0">
                <a:hlinkClick r:id="rId7"/>
              </a:rPr>
              <a:t>sleep</a:t>
            </a:r>
            <a:r>
              <a:rPr lang="en-US" sz="8000" dirty="0"/>
              <a:t> and stimulate appetite. Other types of medications also might be offered to help control anxiety and/or distorted attitudes toward eating and </a:t>
            </a:r>
            <a:r>
              <a:rPr lang="en-US" sz="8000" dirty="0">
                <a:hlinkClick r:id="rId8"/>
              </a:rPr>
              <a:t>body image</a:t>
            </a:r>
            <a:r>
              <a:rPr lang="en-US" sz="8000" dirty="0"/>
              <a:t>.</a:t>
            </a:r>
          </a:p>
          <a:p>
            <a:endParaRPr lang="en-US" dirty="0"/>
          </a:p>
        </p:txBody>
      </p:sp>
      <p:sp>
        <p:nvSpPr>
          <p:cNvPr id="4" name="Rectangle 3"/>
          <p:cNvSpPr/>
          <p:nvPr/>
        </p:nvSpPr>
        <p:spPr>
          <a:xfrm>
            <a:off x="6072198" y="5929330"/>
            <a:ext cx="1811714" cy="369332"/>
          </a:xfrm>
          <a:prstGeom prst="rect">
            <a:avLst/>
          </a:prstGeom>
          <a:effectLst>
            <a:outerShdw blurRad="50800" dist="38100" dir="5400000" algn="t" rotWithShape="0">
              <a:prstClr val="black">
                <a:alpha val="40000"/>
              </a:prstClr>
            </a:outerShdw>
          </a:effectLst>
        </p:spPr>
        <p:txBody>
          <a:bodyPr wrap="none">
            <a:spAutoFit/>
          </a:bodyPr>
          <a:lstStyle/>
          <a:p>
            <a:r>
              <a:rPr lang="en-US" dirty="0" smtClean="0">
                <a:solidFill>
                  <a:schemeClr val="accent1">
                    <a:lumMod val="75000"/>
                  </a:schemeClr>
                </a:solidFill>
                <a:effectLst>
                  <a:outerShdw blurRad="495300" dist="698500" dir="5400000" sx="130000" sy="130000" algn="ctr" rotWithShape="0">
                    <a:srgbClr val="000000">
                      <a:alpha val="0"/>
                    </a:srgbClr>
                  </a:outerShdw>
                </a:effectLst>
              </a:rPr>
              <a:t>Emotion of life </a:t>
            </a:r>
          </a:p>
        </p:txBody>
      </p:sp>
    </p:spTree>
  </p:cSld>
  <p:clrMapOvr>
    <a:masterClrMapping/>
  </p:clrMapOvr>
  <p:transition>
    <p:spli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85728"/>
            <a:ext cx="8229600" cy="6357982"/>
          </a:xfrm>
        </p:spPr>
        <p:txBody>
          <a:bodyPr>
            <a:normAutofit lnSpcReduction="10000"/>
          </a:bodyPr>
          <a:lstStyle/>
          <a:p>
            <a:r>
              <a:rPr lang="en-US" b="1" dirty="0" smtClean="0"/>
              <a:t>Nutrition counseling:</a:t>
            </a:r>
            <a:r>
              <a:rPr lang="en-US" dirty="0" smtClean="0"/>
              <a:t> This strategy is designed to teach a healthy approach to food and weight, to help restore normal eating patterns, and to teach the importance of nutrition and following a balanced diet.</a:t>
            </a:r>
          </a:p>
          <a:p>
            <a:r>
              <a:rPr lang="en-US" b="1" dirty="0" smtClean="0"/>
              <a:t>Group and/or family therapy:</a:t>
            </a:r>
            <a:r>
              <a:rPr lang="en-US" dirty="0" smtClean="0"/>
              <a:t> Family support is very important to treatment success. It is important that family members understand the eating disorder and recognize its signs and symptoms. People with eating disorders might benefit from group therapy, where they can find support, and openly discuss their feelings and concerns with others who share common experiences and problems.</a:t>
            </a:r>
          </a:p>
          <a:p>
            <a:r>
              <a:rPr lang="en-US" b="1" dirty="0" smtClean="0"/>
              <a:t>Hospitalization:</a:t>
            </a:r>
            <a:r>
              <a:rPr lang="en-US" dirty="0" smtClean="0"/>
              <a:t> As mentioned above, hospitalization might be needed to treat severe weight loss that has resulted in malnutrition and other serious mental or physical health complications, such as heart disorders, serious </a:t>
            </a:r>
            <a:r>
              <a:rPr lang="en-US" dirty="0" smtClean="0">
                <a:hlinkClick r:id="rId2"/>
              </a:rPr>
              <a:t>depression</a:t>
            </a:r>
            <a:r>
              <a:rPr lang="en-US" dirty="0" smtClean="0"/>
              <a:t>, and risk of </a:t>
            </a:r>
            <a:r>
              <a:rPr lang="en-US" dirty="0" smtClean="0">
                <a:hlinkClick r:id="rId3"/>
              </a:rPr>
              <a:t>suicide</a:t>
            </a:r>
            <a:r>
              <a:rPr lang="en-US" dirty="0" smtClean="0"/>
              <a:t>. In some cases, the patient may need to be fed through a feeding tube.</a:t>
            </a:r>
          </a:p>
          <a:p>
            <a:endParaRPr lang="en-US" dirty="0"/>
          </a:p>
        </p:txBody>
      </p:sp>
      <p:sp>
        <p:nvSpPr>
          <p:cNvPr id="4" name="Rectangle 3"/>
          <p:cNvSpPr/>
          <p:nvPr/>
        </p:nvSpPr>
        <p:spPr>
          <a:xfrm>
            <a:off x="6715140" y="6357958"/>
            <a:ext cx="1811714" cy="369332"/>
          </a:xfrm>
          <a:prstGeom prst="rect">
            <a:avLst/>
          </a:prstGeom>
          <a:effectLst>
            <a:outerShdw blurRad="50800" dist="38100" dir="5400000" algn="t" rotWithShape="0">
              <a:prstClr val="black">
                <a:alpha val="40000"/>
              </a:prstClr>
            </a:outerShdw>
          </a:effectLst>
        </p:spPr>
        <p:txBody>
          <a:bodyPr wrap="none">
            <a:spAutoFit/>
          </a:bodyPr>
          <a:lstStyle/>
          <a:p>
            <a:r>
              <a:rPr lang="en-US" dirty="0" smtClean="0">
                <a:solidFill>
                  <a:schemeClr val="accent1">
                    <a:lumMod val="75000"/>
                  </a:schemeClr>
                </a:solidFill>
                <a:effectLst>
                  <a:outerShdw blurRad="495300" dist="698500" dir="5400000" sx="130000" sy="130000" algn="ctr" rotWithShape="0">
                    <a:srgbClr val="000000">
                      <a:alpha val="0"/>
                    </a:srgbClr>
                  </a:outerShdw>
                </a:effectLst>
              </a:rPr>
              <a:t>Emotion of life </a:t>
            </a:r>
          </a:p>
        </p:txBody>
      </p:sp>
    </p:spTree>
  </p:cSld>
  <p:clrMapOvr>
    <a:masterClrMapping/>
  </p:clrMapOvr>
  <p:transition>
    <p:spli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7467600" cy="1143000"/>
          </a:xfrm>
        </p:spPr>
        <p:txBody>
          <a:bodyPr/>
          <a:lstStyle/>
          <a:p>
            <a:r>
              <a:rPr lang="en-US" dirty="0" smtClean="0"/>
              <a:t>What is Bulimia Nervosa</a:t>
            </a:r>
            <a:endParaRPr lang="en-US" dirty="0"/>
          </a:p>
        </p:txBody>
      </p:sp>
      <p:sp>
        <p:nvSpPr>
          <p:cNvPr id="3" name="Content Placeholder 2"/>
          <p:cNvSpPr>
            <a:spLocks noGrp="1"/>
          </p:cNvSpPr>
          <p:nvPr>
            <p:ph sz="quarter" idx="1"/>
          </p:nvPr>
        </p:nvSpPr>
        <p:spPr/>
        <p:txBody>
          <a:bodyPr>
            <a:normAutofit fontScale="92500"/>
          </a:bodyPr>
          <a:lstStyle/>
          <a:p>
            <a:r>
              <a:rPr lang="en-US" dirty="0" smtClean="0"/>
              <a:t>Bulimia nervosa, commonly called bulimia, is a serious, potentially life-threatening eating disorder. People with bulimia may secretly binge — eating large amounts of food with a loss of control over the eating — and then purge, trying to get rid of the extra calories in an unhealthy way.</a:t>
            </a:r>
          </a:p>
          <a:p>
            <a:r>
              <a:rPr lang="en-US" dirty="0" smtClean="0"/>
              <a:t>To get rid of calories and prevent weight gain, people with bulimia may use different methods. For example, you may regularly self-induce vomiting or misuse laxatives, weight-loss supplements, diuretics or enemas after bingeing. Or you may use other ways to rid yourself of calories and prevent weight gain, such as fasting, strict dieting or excessive exercise.</a:t>
            </a:r>
          </a:p>
          <a:p>
            <a:endParaRPr lang="en-US" dirty="0"/>
          </a:p>
        </p:txBody>
      </p:sp>
      <p:sp>
        <p:nvSpPr>
          <p:cNvPr id="4" name="Rectangle 3"/>
          <p:cNvSpPr/>
          <p:nvPr/>
        </p:nvSpPr>
        <p:spPr>
          <a:xfrm>
            <a:off x="6357950" y="6286520"/>
            <a:ext cx="1811714" cy="369332"/>
          </a:xfrm>
          <a:prstGeom prst="rect">
            <a:avLst/>
          </a:prstGeom>
          <a:effectLst>
            <a:outerShdw blurRad="50800" dist="38100" dir="5400000" algn="t" rotWithShape="0">
              <a:prstClr val="black">
                <a:alpha val="40000"/>
              </a:prstClr>
            </a:outerShdw>
          </a:effectLst>
        </p:spPr>
        <p:txBody>
          <a:bodyPr wrap="none">
            <a:spAutoFit/>
          </a:bodyPr>
          <a:lstStyle/>
          <a:p>
            <a:r>
              <a:rPr lang="en-US" dirty="0" smtClean="0">
                <a:solidFill>
                  <a:schemeClr val="accent1">
                    <a:lumMod val="75000"/>
                  </a:schemeClr>
                </a:solidFill>
                <a:effectLst>
                  <a:outerShdw blurRad="495300" dist="698500" dir="5400000" sx="130000" sy="130000" algn="ctr" rotWithShape="0">
                    <a:srgbClr val="000000">
                      <a:alpha val="0"/>
                    </a:srgbClr>
                  </a:outerShdw>
                </a:effectLst>
              </a:rPr>
              <a:t>Emotion of life </a:t>
            </a:r>
          </a:p>
        </p:txBody>
      </p:sp>
    </p:spTree>
  </p:cSld>
  <p:clrMapOvr>
    <a:masterClrMapping/>
  </p:clrMapOvr>
  <p:transition>
    <p:spli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ulimia.png"/>
          <p:cNvPicPr>
            <a:picLocks noGrp="1" noChangeAspect="1"/>
          </p:cNvPicPr>
          <p:nvPr>
            <p:ph sz="quarter" idx="1"/>
          </p:nvPr>
        </p:nvPicPr>
        <p:blipFill>
          <a:blip r:embed="rId2"/>
          <a:stretch>
            <a:fillRect/>
          </a:stretch>
        </p:blipFill>
        <p:spPr>
          <a:xfrm>
            <a:off x="0" y="0"/>
            <a:ext cx="9144000" cy="6858000"/>
          </a:xfrm>
        </p:spPr>
      </p:pic>
    </p:spTree>
  </p:cSld>
  <p:clrMapOvr>
    <a:masterClrMapping/>
  </p:clrMapOvr>
  <p:transition>
    <p:spli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 of Bulimia Nervosa</a:t>
            </a:r>
            <a:endParaRPr lang="en-US" dirty="0"/>
          </a:p>
        </p:txBody>
      </p:sp>
      <p:sp>
        <p:nvSpPr>
          <p:cNvPr id="3" name="Content Placeholder 2"/>
          <p:cNvSpPr>
            <a:spLocks noGrp="1"/>
          </p:cNvSpPr>
          <p:nvPr>
            <p:ph sz="quarter" idx="1"/>
          </p:nvPr>
        </p:nvSpPr>
        <p:spPr>
          <a:xfrm>
            <a:off x="428596" y="1428736"/>
            <a:ext cx="8229600" cy="5143536"/>
          </a:xfrm>
        </p:spPr>
        <p:txBody>
          <a:bodyPr>
            <a:normAutofit fontScale="85000" lnSpcReduction="20000"/>
          </a:bodyPr>
          <a:lstStyle/>
          <a:p>
            <a:pPr>
              <a:buNone/>
            </a:pPr>
            <a:r>
              <a:rPr lang="en-US" b="1" dirty="0" smtClean="0"/>
              <a:t>      Usually self-diagnosable</a:t>
            </a:r>
          </a:p>
          <a:p>
            <a:r>
              <a:rPr lang="en-US" dirty="0" smtClean="0"/>
              <a:t>People with this condition binge eat. They then take steps to avoid weight gain. Most commonly, this means vomiting (purging). But it can also mean excessive exercising or fasting.</a:t>
            </a:r>
          </a:p>
          <a:p>
            <a:pPr>
              <a:buNone/>
            </a:pPr>
            <a:r>
              <a:rPr lang="en-US" b="1" dirty="0" smtClean="0"/>
              <a:t>      People may experience:</a:t>
            </a:r>
          </a:p>
          <a:p>
            <a:r>
              <a:rPr lang="en-US" dirty="0" smtClean="0"/>
              <a:t>Behavioral: binge eating, compulsive behavior, impulsivity, self-harm, vomiting after overeating, or lack of restraint</a:t>
            </a:r>
          </a:p>
          <a:p>
            <a:r>
              <a:rPr lang="en-US" dirty="0" smtClean="0"/>
              <a:t>Whole body: dehydration, fatigue, food aversion, hunger, or water-electrolyte imbalance</a:t>
            </a:r>
          </a:p>
          <a:p>
            <a:r>
              <a:rPr lang="en-US" dirty="0" smtClean="0"/>
              <a:t>Mood: anxiety, general discontent, guilt, or mood swings</a:t>
            </a:r>
          </a:p>
          <a:p>
            <a:r>
              <a:rPr lang="en-US" dirty="0" smtClean="0"/>
              <a:t>Mouth: bad breath, dental cavities, or dryness</a:t>
            </a:r>
          </a:p>
          <a:p>
            <a:r>
              <a:rPr lang="en-US" dirty="0" smtClean="0"/>
              <a:t>Gastrointestinal: constipation, heartburn, or inflamed esophagus</a:t>
            </a:r>
          </a:p>
          <a:p>
            <a:r>
              <a:rPr lang="en-US" dirty="0" smtClean="0"/>
              <a:t>Weight: body weight changes or weight loss</a:t>
            </a:r>
          </a:p>
          <a:p>
            <a:r>
              <a:rPr lang="en-US" dirty="0" smtClean="0"/>
              <a:t>Menstrual: absence of menstruation or irregular menstruation</a:t>
            </a:r>
          </a:p>
          <a:p>
            <a:r>
              <a:rPr lang="en-US" dirty="0" smtClean="0"/>
              <a:t>Also common: abnormality of taste, depression, poor self-esteem, or sore throat</a:t>
            </a:r>
          </a:p>
          <a:p>
            <a:endParaRPr lang="en-US" dirty="0"/>
          </a:p>
        </p:txBody>
      </p:sp>
      <p:sp>
        <p:nvSpPr>
          <p:cNvPr id="4" name="Rectangle 3"/>
          <p:cNvSpPr/>
          <p:nvPr/>
        </p:nvSpPr>
        <p:spPr>
          <a:xfrm>
            <a:off x="6143636" y="6143644"/>
            <a:ext cx="1811714" cy="369332"/>
          </a:xfrm>
          <a:prstGeom prst="rect">
            <a:avLst/>
          </a:prstGeom>
          <a:effectLst>
            <a:outerShdw blurRad="50800" dist="38100" dir="5400000" algn="t" rotWithShape="0">
              <a:prstClr val="black">
                <a:alpha val="40000"/>
              </a:prstClr>
            </a:outerShdw>
          </a:effectLst>
        </p:spPr>
        <p:txBody>
          <a:bodyPr wrap="none">
            <a:spAutoFit/>
          </a:bodyPr>
          <a:lstStyle/>
          <a:p>
            <a:r>
              <a:rPr lang="en-US" dirty="0" smtClean="0">
                <a:solidFill>
                  <a:schemeClr val="accent1">
                    <a:lumMod val="75000"/>
                  </a:schemeClr>
                </a:solidFill>
                <a:effectLst>
                  <a:outerShdw blurRad="495300" dist="698500" dir="5400000" sx="130000" sy="130000" algn="ctr" rotWithShape="0">
                    <a:srgbClr val="000000">
                      <a:alpha val="0"/>
                    </a:srgbClr>
                  </a:outerShdw>
                </a:effectLst>
              </a:rPr>
              <a:t>Emotion of life </a:t>
            </a:r>
          </a:p>
        </p:txBody>
      </p:sp>
    </p:spTree>
  </p:cSld>
  <p:clrMapOvr>
    <a:masterClrMapping/>
  </p:clrMapOvr>
  <p:transition>
    <p:spli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Behavioral Signs &amp; Symptoms </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Being preoccupied with your body shape and weight</a:t>
            </a:r>
          </a:p>
          <a:p>
            <a:r>
              <a:rPr lang="en-US" dirty="0" smtClean="0"/>
              <a:t>Living in fear of gaining weight</a:t>
            </a:r>
          </a:p>
          <a:p>
            <a:r>
              <a:rPr lang="en-US" dirty="0" smtClean="0"/>
              <a:t>Repeated episodes of eating abnormally large amounts of food in one sitting</a:t>
            </a:r>
          </a:p>
          <a:p>
            <a:r>
              <a:rPr lang="en-US" dirty="0" smtClean="0"/>
              <a:t>Feeling a loss of control during bingeing — like you can't stop eating or can't control what you eat</a:t>
            </a:r>
          </a:p>
          <a:p>
            <a:r>
              <a:rPr lang="en-US" dirty="0" smtClean="0"/>
              <a:t>Forcing yourself to vomit or exercising too much to keep from gaining weight after bingeing</a:t>
            </a:r>
          </a:p>
          <a:p>
            <a:r>
              <a:rPr lang="en-US" dirty="0" smtClean="0"/>
              <a:t>Using laxatives, diuretics or enemas after eating when they're not needed</a:t>
            </a:r>
          </a:p>
          <a:p>
            <a:r>
              <a:rPr lang="en-US" dirty="0" smtClean="0"/>
              <a:t>Fasting, restricting calories or avoiding certain foods between binges</a:t>
            </a:r>
          </a:p>
          <a:p>
            <a:r>
              <a:rPr lang="en-US" dirty="0" smtClean="0"/>
              <a:t>Using dietary supplements or herbal products excessively for weight loss</a:t>
            </a:r>
          </a:p>
          <a:p>
            <a:endParaRPr lang="en-US" dirty="0"/>
          </a:p>
        </p:txBody>
      </p:sp>
      <p:sp>
        <p:nvSpPr>
          <p:cNvPr id="4" name="Rectangle 3"/>
          <p:cNvSpPr/>
          <p:nvPr/>
        </p:nvSpPr>
        <p:spPr>
          <a:xfrm>
            <a:off x="6286512" y="6215082"/>
            <a:ext cx="1811714" cy="369332"/>
          </a:xfrm>
          <a:prstGeom prst="rect">
            <a:avLst/>
          </a:prstGeom>
          <a:effectLst>
            <a:outerShdw blurRad="50800" dist="38100" dir="5400000" algn="t" rotWithShape="0">
              <a:prstClr val="black">
                <a:alpha val="40000"/>
              </a:prstClr>
            </a:outerShdw>
          </a:effectLst>
        </p:spPr>
        <p:txBody>
          <a:bodyPr wrap="none">
            <a:spAutoFit/>
          </a:bodyPr>
          <a:lstStyle/>
          <a:p>
            <a:r>
              <a:rPr lang="en-US" dirty="0" smtClean="0">
                <a:solidFill>
                  <a:schemeClr val="accent1">
                    <a:lumMod val="75000"/>
                  </a:schemeClr>
                </a:solidFill>
                <a:effectLst>
                  <a:outerShdw blurRad="495300" dist="698500" dir="5400000" sx="130000" sy="130000" algn="ctr" rotWithShape="0">
                    <a:srgbClr val="000000">
                      <a:alpha val="0"/>
                    </a:srgbClr>
                  </a:outerShdw>
                </a:effectLst>
              </a:rPr>
              <a:t>Emotion of life </a:t>
            </a:r>
          </a:p>
        </p:txBody>
      </p:sp>
    </p:spTree>
  </p:cSld>
  <p:clrMapOvr>
    <a:masterClrMapping/>
  </p:clrMapOvr>
  <p:transition>
    <p:spli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71500"/>
            <a:ext cx="8229600" cy="1143000"/>
          </a:xfrm>
        </p:spPr>
        <p:txBody>
          <a:bodyPr/>
          <a:lstStyle/>
          <a:p>
            <a:r>
              <a:rPr lang="en-US" b="1" dirty="0" smtClean="0"/>
              <a:t>                         Treatment</a:t>
            </a:r>
            <a:r>
              <a:rPr lang="en-US" dirty="0" smtClean="0"/>
              <a:t> </a:t>
            </a:r>
            <a:endParaRPr lang="en-US" dirty="0"/>
          </a:p>
        </p:txBody>
      </p:sp>
      <p:sp>
        <p:nvSpPr>
          <p:cNvPr id="3" name="Content Placeholder 2"/>
          <p:cNvSpPr>
            <a:spLocks noGrp="1"/>
          </p:cNvSpPr>
          <p:nvPr>
            <p:ph sz="quarter" idx="1"/>
          </p:nvPr>
        </p:nvSpPr>
        <p:spPr>
          <a:xfrm>
            <a:off x="285720" y="500042"/>
            <a:ext cx="8229600" cy="5214974"/>
          </a:xfrm>
        </p:spPr>
        <p:txBody>
          <a:bodyPr>
            <a:normAutofit fontScale="25000" lnSpcReduction="20000"/>
          </a:bodyPr>
          <a:lstStyle/>
          <a:p>
            <a:pPr>
              <a:buFont typeface="Wingdings" pitchFamily="2" charset="2"/>
              <a:buChar char="q"/>
            </a:pPr>
            <a:r>
              <a:rPr lang="en-US" sz="8000" b="1" dirty="0" smtClean="0"/>
              <a:t>Therapies</a:t>
            </a:r>
            <a:r>
              <a:rPr lang="en-US" sz="8000" dirty="0" smtClean="0"/>
              <a:t>:</a:t>
            </a:r>
          </a:p>
          <a:p>
            <a:r>
              <a:rPr lang="en-US" sz="8000" b="1" dirty="0" smtClean="0"/>
              <a:t>Support group: </a:t>
            </a:r>
            <a:r>
              <a:rPr lang="en-US" sz="8000" dirty="0" smtClean="0"/>
              <a:t>A forum for counseling and sharing experiences among people with a similar condition or goal, such as depression or weight loss.</a:t>
            </a:r>
          </a:p>
          <a:p>
            <a:r>
              <a:rPr lang="en-US" sz="8000" b="1" dirty="0" smtClean="0"/>
              <a:t>Cognitive behavioral therapy: </a:t>
            </a:r>
            <a:r>
              <a:rPr lang="en-US" sz="8000" dirty="0" smtClean="0"/>
              <a:t>A talk therapy focused on modifying negative thoughts, behaviors and emotional responses associated with psychological distress.</a:t>
            </a:r>
          </a:p>
          <a:p>
            <a:r>
              <a:rPr lang="en-US" sz="8000" b="1" dirty="0" smtClean="0"/>
              <a:t>Cognitive therapy: </a:t>
            </a:r>
            <a:r>
              <a:rPr lang="en-US" sz="8000" dirty="0" smtClean="0"/>
              <a:t>Talk therapy that focuses on replacing negative, distorted thoughts with positive, accurate ones.</a:t>
            </a:r>
          </a:p>
          <a:p>
            <a:r>
              <a:rPr lang="en-US" sz="8000" b="1" dirty="0" smtClean="0"/>
              <a:t>Dialectical behavior therapy: </a:t>
            </a:r>
            <a:r>
              <a:rPr lang="en-US" sz="8000" dirty="0" smtClean="0"/>
              <a:t>Talk therapy that encourages people to both accept themselves and change their negative behaviors.</a:t>
            </a:r>
          </a:p>
          <a:p>
            <a:r>
              <a:rPr lang="en-US" sz="8000" b="1" dirty="0" smtClean="0"/>
              <a:t>Counseling psychology</a:t>
            </a:r>
            <a:r>
              <a:rPr lang="en-US" sz="8000" dirty="0" smtClean="0"/>
              <a:t>: A branch of psychology that treats personal problems related to school, work, family and social life.</a:t>
            </a:r>
          </a:p>
          <a:p>
            <a:r>
              <a:rPr lang="en-US" sz="8000" b="1" dirty="0" smtClean="0"/>
              <a:t>Psycho education: </a:t>
            </a:r>
            <a:r>
              <a:rPr lang="en-US" sz="8000" dirty="0" smtClean="0"/>
              <a:t>Education about mental health that also serves to support, validate and empower patients.</a:t>
            </a:r>
          </a:p>
          <a:p>
            <a:r>
              <a:rPr lang="en-US" sz="8000" b="1" dirty="0" smtClean="0"/>
              <a:t>Family therapy</a:t>
            </a:r>
            <a:r>
              <a:rPr lang="en-US" sz="8000" dirty="0" smtClean="0"/>
              <a:t>: Psychological counseling that helps families resolve conflicts and communicate more effectively.</a:t>
            </a:r>
          </a:p>
          <a:p>
            <a:r>
              <a:rPr lang="en-US" sz="8000" b="1" dirty="0" smtClean="0"/>
              <a:t>Behavior therapy: </a:t>
            </a:r>
            <a:r>
              <a:rPr lang="en-US" sz="8000" dirty="0" smtClean="0"/>
              <a:t>A therapy focused on modifying harmful behaviors associated with psychological distress.</a:t>
            </a:r>
          </a:p>
          <a:p>
            <a:r>
              <a:rPr lang="en-US" sz="8000" b="1" dirty="0" smtClean="0"/>
              <a:t>Psychotherapy: </a:t>
            </a:r>
            <a:r>
              <a:rPr lang="en-US" sz="8000" dirty="0" smtClean="0"/>
              <a:t>Treatment of mental or behavioral disorders through talk therapy.</a:t>
            </a:r>
          </a:p>
          <a:p>
            <a:pPr>
              <a:buNone/>
            </a:pP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4" name="Rectangle 3"/>
          <p:cNvSpPr/>
          <p:nvPr/>
        </p:nvSpPr>
        <p:spPr>
          <a:xfrm>
            <a:off x="6715140" y="6488668"/>
            <a:ext cx="1811714" cy="369332"/>
          </a:xfrm>
          <a:prstGeom prst="rect">
            <a:avLst/>
          </a:prstGeom>
          <a:effectLst>
            <a:outerShdw blurRad="50800" dist="38100" dir="5400000" algn="t" rotWithShape="0">
              <a:prstClr val="black">
                <a:alpha val="40000"/>
              </a:prstClr>
            </a:outerShdw>
          </a:effectLst>
        </p:spPr>
        <p:txBody>
          <a:bodyPr wrap="none">
            <a:spAutoFit/>
          </a:bodyPr>
          <a:lstStyle/>
          <a:p>
            <a:r>
              <a:rPr lang="en-US" dirty="0" smtClean="0">
                <a:solidFill>
                  <a:schemeClr val="accent1">
                    <a:lumMod val="75000"/>
                  </a:schemeClr>
                </a:solidFill>
                <a:effectLst>
                  <a:outerShdw blurRad="495300" dist="698500" dir="5400000" sx="130000" sy="130000" algn="ctr" rotWithShape="0">
                    <a:srgbClr val="000000">
                      <a:alpha val="0"/>
                    </a:srgbClr>
                  </a:outerShdw>
                </a:effectLst>
              </a:rPr>
              <a:t>Emotion of life </a:t>
            </a:r>
          </a:p>
        </p:txBody>
      </p:sp>
    </p:spTree>
  </p:cSld>
  <p:clrMapOvr>
    <a:masterClrMapping/>
  </p:clrMapOvr>
  <p:transition>
    <p:spli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142984"/>
            <a:ext cx="8229600" cy="4983179"/>
          </a:xfrm>
        </p:spPr>
        <p:txBody>
          <a:bodyPr>
            <a:normAutofit/>
          </a:bodyPr>
          <a:lstStyle/>
          <a:p>
            <a:pPr>
              <a:buFont typeface="Wingdings" pitchFamily="2" charset="2"/>
              <a:buChar char="q"/>
            </a:pPr>
            <a:r>
              <a:rPr lang="en-US" b="1" dirty="0" smtClean="0"/>
              <a:t>Medication:</a:t>
            </a:r>
          </a:p>
          <a:p>
            <a:r>
              <a:rPr lang="en-US" dirty="0" smtClean="0"/>
              <a:t>SSRIs: Eases symptoms of depressed mood and anxiety.</a:t>
            </a:r>
          </a:p>
          <a:p>
            <a:pPr>
              <a:buFont typeface="Wingdings" pitchFamily="2" charset="2"/>
              <a:buChar char="q"/>
            </a:pPr>
            <a:r>
              <a:rPr lang="en-US" dirty="0" smtClean="0"/>
              <a:t> </a:t>
            </a:r>
            <a:r>
              <a:rPr lang="en-US" b="1" dirty="0" smtClean="0"/>
              <a:t>Self Care:</a:t>
            </a:r>
          </a:p>
          <a:p>
            <a:r>
              <a:rPr lang="en-US" dirty="0" smtClean="0"/>
              <a:t>Physical exercise: Aerobic activity for 20–30 minutes 5 days a week improves cardiovascular health. If injured, pursuing an activity that avoids the injured muscle group or joint can help maintain physical function while recovering.</a:t>
            </a:r>
          </a:p>
          <a:p>
            <a:pPr>
              <a:buNone/>
            </a:pPr>
            <a:r>
              <a:rPr lang="en-US" dirty="0" smtClean="0"/>
              <a:t/>
            </a:r>
            <a:br>
              <a:rPr lang="en-US" dirty="0" smtClean="0"/>
            </a:br>
            <a:r>
              <a:rPr lang="en-US" dirty="0" smtClean="0"/>
              <a:t/>
            </a:r>
            <a:br>
              <a:rPr lang="en-US" dirty="0" smtClean="0"/>
            </a:br>
            <a:endParaRPr lang="en-US" dirty="0"/>
          </a:p>
        </p:txBody>
      </p:sp>
      <p:sp>
        <p:nvSpPr>
          <p:cNvPr id="4" name="Rectangle 3"/>
          <p:cNvSpPr/>
          <p:nvPr/>
        </p:nvSpPr>
        <p:spPr>
          <a:xfrm>
            <a:off x="6215074" y="5786454"/>
            <a:ext cx="1811714" cy="369332"/>
          </a:xfrm>
          <a:prstGeom prst="rect">
            <a:avLst/>
          </a:prstGeom>
          <a:effectLst>
            <a:outerShdw blurRad="50800" dist="38100" dir="5400000" algn="t" rotWithShape="0">
              <a:prstClr val="black">
                <a:alpha val="40000"/>
              </a:prstClr>
            </a:outerShdw>
          </a:effectLst>
        </p:spPr>
        <p:txBody>
          <a:bodyPr wrap="none">
            <a:spAutoFit/>
          </a:bodyPr>
          <a:lstStyle/>
          <a:p>
            <a:r>
              <a:rPr lang="en-US" dirty="0" smtClean="0">
                <a:solidFill>
                  <a:schemeClr val="accent1">
                    <a:lumMod val="75000"/>
                  </a:schemeClr>
                </a:solidFill>
                <a:effectLst>
                  <a:outerShdw blurRad="495300" dist="698500" dir="5400000" sx="130000" sy="130000" algn="ctr" rotWithShape="0">
                    <a:srgbClr val="000000">
                      <a:alpha val="0"/>
                    </a:srgbClr>
                  </a:outerShdw>
                </a:effectLst>
              </a:rPr>
              <a:t>Emotion of life </a:t>
            </a:r>
          </a:p>
        </p:txBody>
      </p:sp>
    </p:spTree>
  </p:cSld>
  <p:clrMapOvr>
    <a:masterClrMapping/>
  </p:clrMapOvr>
  <p:transition>
    <p:spli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Binge Eating Disorder?</a:t>
            </a:r>
            <a:endParaRPr lang="en-US" b="1" dirty="0"/>
          </a:p>
        </p:txBody>
      </p:sp>
      <p:sp>
        <p:nvSpPr>
          <p:cNvPr id="3" name="Content Placeholder 2"/>
          <p:cNvSpPr>
            <a:spLocks noGrp="1"/>
          </p:cNvSpPr>
          <p:nvPr>
            <p:ph sz="quarter" idx="1"/>
          </p:nvPr>
        </p:nvSpPr>
        <p:spPr/>
        <p:txBody>
          <a:bodyPr>
            <a:normAutofit/>
          </a:bodyPr>
          <a:lstStyle/>
          <a:p>
            <a:pPr>
              <a:buNone/>
            </a:pPr>
            <a:r>
              <a:rPr lang="en-US" dirty="0" smtClean="0"/>
              <a:t>    Individuals who suffer from Binge Eating Disorder will frequently lose control over his or her eating. Different from bulimia nervosa however, episodes of binge-eating are not followed by compensatory behaviors, such as purging, fasting, or excessive exercise. Because of this, many people suffering from BED may be obese. Frequently consuming unusually large amounts of food in one sitting and feeling that eating behavior is out of control.</a:t>
            </a:r>
            <a:endParaRPr lang="en-US" dirty="0"/>
          </a:p>
        </p:txBody>
      </p:sp>
      <p:sp>
        <p:nvSpPr>
          <p:cNvPr id="4" name="Rectangle 3"/>
          <p:cNvSpPr/>
          <p:nvPr/>
        </p:nvSpPr>
        <p:spPr>
          <a:xfrm>
            <a:off x="6143636" y="5786454"/>
            <a:ext cx="1811714" cy="369332"/>
          </a:xfrm>
          <a:prstGeom prst="rect">
            <a:avLst/>
          </a:prstGeom>
          <a:effectLst>
            <a:outerShdw blurRad="50800" dist="38100" dir="5400000" algn="t" rotWithShape="0">
              <a:prstClr val="black">
                <a:alpha val="40000"/>
              </a:prstClr>
            </a:outerShdw>
          </a:effectLst>
        </p:spPr>
        <p:txBody>
          <a:bodyPr wrap="none">
            <a:spAutoFit/>
          </a:bodyPr>
          <a:lstStyle/>
          <a:p>
            <a:r>
              <a:rPr lang="en-US" dirty="0" smtClean="0">
                <a:solidFill>
                  <a:schemeClr val="accent1">
                    <a:lumMod val="75000"/>
                  </a:schemeClr>
                </a:solidFill>
                <a:effectLst>
                  <a:outerShdw blurRad="495300" dist="698500" dir="5400000" sx="130000" sy="130000" algn="ctr" rotWithShape="0">
                    <a:srgbClr val="000000">
                      <a:alpha val="0"/>
                    </a:srgbClr>
                  </a:outerShdw>
                </a:effectLst>
              </a:rPr>
              <a:t>Emotion of life </a:t>
            </a:r>
          </a:p>
        </p:txBody>
      </p:sp>
    </p:spTree>
  </p:cSld>
  <p:clrMapOvr>
    <a:masterClrMapping/>
  </p:clrMapOvr>
  <p:transition>
    <p:spli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428604"/>
            <a:ext cx="8229600" cy="1066800"/>
          </a:xfrm>
        </p:spPr>
        <p:txBody>
          <a:bodyPr>
            <a:normAutofit/>
          </a:bodyPr>
          <a:lstStyle/>
          <a:p>
            <a:r>
              <a:rPr lang="en-US" b="1" dirty="0" smtClean="0"/>
              <a:t>What are the symptoms of eating disorders?</a:t>
            </a:r>
            <a:endParaRPr lang="en-US" dirty="0"/>
          </a:p>
        </p:txBody>
      </p:sp>
      <p:sp>
        <p:nvSpPr>
          <p:cNvPr id="3" name="Content Placeholder 2"/>
          <p:cNvSpPr>
            <a:spLocks noGrp="1"/>
          </p:cNvSpPr>
          <p:nvPr>
            <p:ph sz="quarter" idx="1"/>
          </p:nvPr>
        </p:nvSpPr>
        <p:spPr/>
        <p:txBody>
          <a:bodyPr>
            <a:normAutofit fontScale="85000" lnSpcReduction="20000"/>
          </a:bodyPr>
          <a:lstStyle/>
          <a:p>
            <a:pPr>
              <a:buNone/>
            </a:pPr>
            <a:r>
              <a:rPr lang="en-US" b="1" dirty="0" smtClean="0"/>
              <a:t>    Behavioral signs:</a:t>
            </a:r>
          </a:p>
          <a:p>
            <a:pPr>
              <a:buNone/>
            </a:pPr>
            <a:endParaRPr lang="en-US" dirty="0" smtClean="0"/>
          </a:p>
          <a:p>
            <a:r>
              <a:rPr lang="en-US" dirty="0" smtClean="0"/>
              <a:t>The person appears to be fasting regularly and always seems to be counting calories.</a:t>
            </a:r>
          </a:p>
          <a:p>
            <a:r>
              <a:rPr lang="en-US" dirty="0" smtClean="0"/>
              <a:t>They avoid meals with others, saying they have eaten even when they haven't. Sometimes they hide the uneaten food to eat privately.</a:t>
            </a:r>
          </a:p>
          <a:p>
            <a:r>
              <a:rPr lang="en-US" dirty="0" smtClean="0"/>
              <a:t>They visit the bathroom frequently, usually during or immediately after meals. This could be to purge or use the toilet in an attempt to rid their body of the food they have just consumed.</a:t>
            </a:r>
          </a:p>
          <a:p>
            <a:r>
              <a:rPr lang="en-US" dirty="0" smtClean="0"/>
              <a:t>They check their weight multiple times a day; they also repeatedly observe themselves in the mirror.</a:t>
            </a:r>
          </a:p>
          <a:p>
            <a:r>
              <a:rPr lang="en-US" dirty="0" smtClean="0"/>
              <a:t>The person may become obsessed with exercise so much so that they may go out for a run even when its pouring or when they're unwell.</a:t>
            </a:r>
          </a:p>
          <a:p>
            <a:endParaRPr lang="en-US" dirty="0"/>
          </a:p>
        </p:txBody>
      </p:sp>
      <p:sp>
        <p:nvSpPr>
          <p:cNvPr id="5" name="TextBox 4"/>
          <p:cNvSpPr txBox="1"/>
          <p:nvPr/>
        </p:nvSpPr>
        <p:spPr>
          <a:xfrm rot="16200000">
            <a:off x="6948655" y="5052873"/>
            <a:ext cx="461665" cy="1928826"/>
          </a:xfrm>
          <a:prstGeom prst="rect">
            <a:avLst/>
          </a:prstGeom>
          <a:noFill/>
          <a:effectLst>
            <a:outerShdw blurRad="50800" dist="38100" dir="16200000" rotWithShape="0">
              <a:prstClr val="black">
                <a:alpha val="40000"/>
              </a:prstClr>
            </a:outerShdw>
          </a:effectLst>
          <a:scene3d>
            <a:camera prst="orthographicFront"/>
            <a:lightRig rig="threePt" dir="t"/>
          </a:scene3d>
        </p:spPr>
        <p:txBody>
          <a:bodyPr vert="vert" wrap="square" rtlCol="0">
            <a:spAutoFit/>
          </a:bodyPr>
          <a:lstStyle/>
          <a:p>
            <a:r>
              <a:rPr lang="en-US" dirty="0" smtClean="0">
                <a:solidFill>
                  <a:schemeClr val="accent1">
                    <a:lumMod val="75000"/>
                  </a:schemeClr>
                </a:solidFill>
                <a:effectLst>
                  <a:outerShdw blurRad="495300" dist="698500" dir="5400000" sx="130000" sy="130000" algn="ctr" rotWithShape="0">
                    <a:srgbClr val="000000">
                      <a:alpha val="0"/>
                    </a:srgbClr>
                  </a:outerShdw>
                </a:effectLst>
              </a:rPr>
              <a:t>Emotion of life </a:t>
            </a:r>
            <a:endParaRPr lang="en-US" dirty="0">
              <a:solidFill>
                <a:schemeClr val="accent1">
                  <a:lumMod val="75000"/>
                </a:schemeClr>
              </a:solidFill>
              <a:effectLst>
                <a:outerShdw blurRad="495300" dist="698500" dir="5400000" sx="130000" sy="130000" algn="ctr" rotWithShape="0">
                  <a:srgbClr val="000000">
                    <a:alpha val="0"/>
                  </a:srgbClr>
                </a:outerShdw>
              </a:effectLst>
            </a:endParaRPr>
          </a:p>
        </p:txBody>
      </p:sp>
    </p:spTree>
  </p:cSld>
  <p:clrMapOvr>
    <a:masterClrMapping/>
  </p:clrMapOvr>
  <p:transition>
    <p:spli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all" dirty="0" smtClean="0"/>
              <a:t>COMMON CAUSES</a:t>
            </a:r>
            <a:endParaRPr lang="en-US" dirty="0"/>
          </a:p>
        </p:txBody>
      </p:sp>
      <p:sp>
        <p:nvSpPr>
          <p:cNvPr id="3" name="Content Placeholder 2"/>
          <p:cNvSpPr>
            <a:spLocks noGrp="1"/>
          </p:cNvSpPr>
          <p:nvPr>
            <p:ph sz="quarter" idx="1"/>
          </p:nvPr>
        </p:nvSpPr>
        <p:spPr>
          <a:xfrm>
            <a:off x="357158" y="1500174"/>
            <a:ext cx="8229600" cy="3786215"/>
          </a:xfrm>
        </p:spPr>
        <p:txBody>
          <a:bodyPr>
            <a:normAutofit/>
          </a:bodyPr>
          <a:lstStyle/>
          <a:p>
            <a:pPr>
              <a:buNone/>
            </a:pPr>
            <a:r>
              <a:rPr lang="en-US" dirty="0" smtClean="0"/>
              <a:t>    </a:t>
            </a:r>
          </a:p>
          <a:p>
            <a:pPr>
              <a:buNone/>
            </a:pPr>
            <a:r>
              <a:rPr lang="en-US" dirty="0" smtClean="0"/>
              <a:t>   The causes of binge-eating disorder are unknown. But genetics, biological factors, long-term dieting and psychological issues increase your risk.</a:t>
            </a:r>
          </a:p>
          <a:p>
            <a:pPr>
              <a:buNone/>
            </a:pPr>
            <a:endParaRPr lang="en-US" dirty="0" smtClean="0"/>
          </a:p>
        </p:txBody>
      </p:sp>
      <p:sp>
        <p:nvSpPr>
          <p:cNvPr id="4" name="Rectangle 3"/>
          <p:cNvSpPr/>
          <p:nvPr/>
        </p:nvSpPr>
        <p:spPr>
          <a:xfrm>
            <a:off x="6215074" y="5786454"/>
            <a:ext cx="1811714" cy="369332"/>
          </a:xfrm>
          <a:prstGeom prst="rect">
            <a:avLst/>
          </a:prstGeom>
          <a:effectLst>
            <a:outerShdw blurRad="50800" dist="38100" dir="5400000" algn="t" rotWithShape="0">
              <a:prstClr val="black">
                <a:alpha val="40000"/>
              </a:prstClr>
            </a:outerShdw>
          </a:effectLst>
        </p:spPr>
        <p:txBody>
          <a:bodyPr wrap="none">
            <a:spAutoFit/>
          </a:bodyPr>
          <a:lstStyle/>
          <a:p>
            <a:r>
              <a:rPr lang="en-US" dirty="0" smtClean="0">
                <a:solidFill>
                  <a:schemeClr val="accent1">
                    <a:lumMod val="75000"/>
                  </a:schemeClr>
                </a:solidFill>
                <a:effectLst>
                  <a:outerShdw blurRad="495300" dist="698500" dir="5400000" sx="130000" sy="130000" algn="ctr" rotWithShape="0">
                    <a:srgbClr val="000000">
                      <a:alpha val="0"/>
                    </a:srgbClr>
                  </a:outerShdw>
                </a:effectLst>
              </a:rPr>
              <a:t>Emotion of life </a:t>
            </a:r>
          </a:p>
        </p:txBody>
      </p:sp>
      <p:pic>
        <p:nvPicPr>
          <p:cNvPr id="5" name="Picture 4" descr="download.jpg"/>
          <p:cNvPicPr>
            <a:picLocks noChangeAspect="1"/>
          </p:cNvPicPr>
          <p:nvPr/>
        </p:nvPicPr>
        <p:blipFill>
          <a:blip r:embed="rId2"/>
          <a:stretch>
            <a:fillRect/>
          </a:stretch>
        </p:blipFill>
        <p:spPr>
          <a:xfrm>
            <a:off x="857224" y="3286124"/>
            <a:ext cx="5429288" cy="3040401"/>
          </a:xfrm>
          <a:prstGeom prst="rect">
            <a:avLst/>
          </a:prstGeom>
        </p:spPr>
      </p:pic>
    </p:spTree>
  </p:cSld>
  <p:clrMapOvr>
    <a:masterClrMapping/>
  </p:clrMapOvr>
  <p:transition>
    <p:spli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                         Symptoms</a:t>
            </a:r>
            <a:br>
              <a:rPr lang="en-US" b="1" dirty="0" smtClean="0"/>
            </a:br>
            <a:r>
              <a:rPr lang="en-US" b="1" dirty="0" smtClean="0"/>
              <a:t>            of Binge Eating Disorder</a:t>
            </a:r>
            <a:endParaRPr lang="en-US" b="1" dirty="0"/>
          </a:p>
        </p:txBody>
      </p:sp>
      <p:sp>
        <p:nvSpPr>
          <p:cNvPr id="3" name="Content Placeholder 2"/>
          <p:cNvSpPr>
            <a:spLocks noGrp="1"/>
          </p:cNvSpPr>
          <p:nvPr>
            <p:ph sz="quarter" idx="1"/>
          </p:nvPr>
        </p:nvSpPr>
        <p:spPr/>
        <p:txBody>
          <a:bodyPr>
            <a:normAutofit fontScale="92500" lnSpcReduction="20000"/>
          </a:bodyPr>
          <a:lstStyle/>
          <a:p>
            <a:pPr>
              <a:buNone/>
            </a:pPr>
            <a:r>
              <a:rPr lang="en-US" dirty="0" smtClean="0"/>
              <a:t>     Most people with binge-eating disorder are overweight or obese, but you may be at a normal weight. Behavioral and emotional signs and symptoms of binge-eating disorder include:</a:t>
            </a:r>
          </a:p>
          <a:p>
            <a:r>
              <a:rPr lang="en-US" dirty="0" smtClean="0"/>
              <a:t>Eating unusually large amounts of food in a specific amount of time, such as over a two-hour period</a:t>
            </a:r>
          </a:p>
          <a:p>
            <a:r>
              <a:rPr lang="en-US" dirty="0" smtClean="0"/>
              <a:t>Feeling that your eating behavior is out of control</a:t>
            </a:r>
          </a:p>
          <a:p>
            <a:r>
              <a:rPr lang="en-US" dirty="0" smtClean="0"/>
              <a:t>Eating even when you're full or not hungry</a:t>
            </a:r>
          </a:p>
          <a:p>
            <a:r>
              <a:rPr lang="en-US" dirty="0" smtClean="0"/>
              <a:t>Eating rapidly during binge episodes</a:t>
            </a:r>
          </a:p>
          <a:p>
            <a:r>
              <a:rPr lang="en-US" dirty="0" smtClean="0"/>
              <a:t>Eating until you're uncomfortably full</a:t>
            </a:r>
          </a:p>
          <a:p>
            <a:r>
              <a:rPr lang="en-US" dirty="0" smtClean="0"/>
              <a:t>Frequently eating alone or in secret</a:t>
            </a:r>
          </a:p>
          <a:p>
            <a:r>
              <a:rPr lang="en-US" dirty="0" smtClean="0"/>
              <a:t>Feeling depressed, disgusted, ashamed, guilty or upset about your eating</a:t>
            </a:r>
          </a:p>
          <a:p>
            <a:r>
              <a:rPr lang="en-US" dirty="0" smtClean="0"/>
              <a:t>Frequently dieting, possibly without weight loss</a:t>
            </a:r>
          </a:p>
          <a:p>
            <a:endParaRPr lang="en-US" dirty="0"/>
          </a:p>
        </p:txBody>
      </p:sp>
      <p:sp>
        <p:nvSpPr>
          <p:cNvPr id="4" name="Rectangle 3"/>
          <p:cNvSpPr/>
          <p:nvPr/>
        </p:nvSpPr>
        <p:spPr>
          <a:xfrm>
            <a:off x="6143636" y="6286520"/>
            <a:ext cx="1811714" cy="369332"/>
          </a:xfrm>
          <a:prstGeom prst="rect">
            <a:avLst/>
          </a:prstGeom>
          <a:effectLst>
            <a:outerShdw blurRad="50800" dist="38100" dir="5400000" algn="t" rotWithShape="0">
              <a:prstClr val="black">
                <a:alpha val="40000"/>
              </a:prstClr>
            </a:outerShdw>
          </a:effectLst>
        </p:spPr>
        <p:txBody>
          <a:bodyPr wrap="none">
            <a:spAutoFit/>
          </a:bodyPr>
          <a:lstStyle/>
          <a:p>
            <a:r>
              <a:rPr lang="en-US" dirty="0" smtClean="0">
                <a:solidFill>
                  <a:schemeClr val="accent1">
                    <a:lumMod val="75000"/>
                  </a:schemeClr>
                </a:solidFill>
                <a:effectLst>
                  <a:outerShdw blurRad="495300" dist="698500" dir="5400000" sx="130000" sy="130000" algn="ctr" rotWithShape="0">
                    <a:srgbClr val="000000">
                      <a:alpha val="0"/>
                    </a:srgbClr>
                  </a:outerShdw>
                </a:effectLst>
              </a:rPr>
              <a:t>Emotion of life </a:t>
            </a:r>
          </a:p>
        </p:txBody>
      </p:sp>
    </p:spTree>
  </p:cSld>
  <p:clrMapOvr>
    <a:masterClrMapping/>
  </p:clrMapOvr>
  <p:transition>
    <p:spli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Risk factors</a:t>
            </a:r>
            <a:r>
              <a:rPr lang="en-US" dirty="0" smtClean="0"/>
              <a:t/>
            </a:r>
            <a:br>
              <a:rPr lang="en-US" dirty="0" smtClean="0"/>
            </a:br>
            <a:endParaRPr lang="en-US" dirty="0"/>
          </a:p>
        </p:txBody>
      </p:sp>
      <p:sp>
        <p:nvSpPr>
          <p:cNvPr id="3" name="Content Placeholder 2"/>
          <p:cNvSpPr>
            <a:spLocks noGrp="1"/>
          </p:cNvSpPr>
          <p:nvPr>
            <p:ph sz="quarter" idx="1"/>
          </p:nvPr>
        </p:nvSpPr>
        <p:spPr>
          <a:xfrm>
            <a:off x="457200" y="1000108"/>
            <a:ext cx="8229600" cy="5857892"/>
          </a:xfrm>
        </p:spPr>
        <p:txBody>
          <a:bodyPr>
            <a:normAutofit fontScale="85000" lnSpcReduction="20000"/>
          </a:bodyPr>
          <a:lstStyle/>
          <a:p>
            <a:pPr>
              <a:buNone/>
            </a:pPr>
            <a:r>
              <a:rPr lang="en-US" dirty="0" smtClean="0"/>
              <a:t>      Binge-eating disorder is more common in women than in men. Although people of any age can have binge-eating disorder, it often begins in the late teens or early 20s.</a:t>
            </a:r>
          </a:p>
          <a:p>
            <a:pPr>
              <a:buNone/>
            </a:pPr>
            <a:endParaRPr lang="en-US" dirty="0" smtClean="0"/>
          </a:p>
          <a:p>
            <a:r>
              <a:rPr lang="en-US" dirty="0" smtClean="0"/>
              <a:t>Factors that can increase your risk of developing binge-eating disorder include:</a:t>
            </a:r>
          </a:p>
          <a:p>
            <a:r>
              <a:rPr lang="en-US" b="1" dirty="0" smtClean="0"/>
              <a:t>Family history.</a:t>
            </a:r>
            <a:r>
              <a:rPr lang="en-US" dirty="0" smtClean="0"/>
              <a:t> You're much more likely to have an eating disorder if your parents or siblings have (or had) an eating disorder. This may indicate that inherited genes increase the risk of developing an eating disorder.</a:t>
            </a:r>
          </a:p>
          <a:p>
            <a:r>
              <a:rPr lang="en-US" b="1" dirty="0" smtClean="0"/>
              <a:t>Dieting.</a:t>
            </a:r>
            <a:r>
              <a:rPr lang="en-US" dirty="0" smtClean="0"/>
              <a:t> Many people with binge-eating disorder have a history of dieting. Dieting or restricting calories during the day may trigger an urge to binge eat, especially if you have symptoms of depression.</a:t>
            </a:r>
          </a:p>
          <a:p>
            <a:r>
              <a:rPr lang="en-US" b="1" dirty="0" smtClean="0"/>
              <a:t>Psychological issues.</a:t>
            </a:r>
            <a:r>
              <a:rPr lang="en-US" dirty="0" smtClean="0"/>
              <a:t> Many people who have binge-eating disorder feel negatively about themselves and their skills and accomplishments. Triggers for bingeing can include stress, poor body self-image and the availability of preferred binge foods.</a:t>
            </a:r>
          </a:p>
          <a:p>
            <a:pPr>
              <a:buNone/>
            </a:pPr>
            <a:r>
              <a:rPr lang="en-US" dirty="0" smtClean="0"/>
              <a:t/>
            </a:r>
            <a:br>
              <a:rPr lang="en-US" dirty="0" smtClean="0"/>
            </a:br>
            <a:endParaRPr lang="en-US" dirty="0"/>
          </a:p>
        </p:txBody>
      </p:sp>
      <p:sp>
        <p:nvSpPr>
          <p:cNvPr id="4" name="Rectangle 3"/>
          <p:cNvSpPr/>
          <p:nvPr/>
        </p:nvSpPr>
        <p:spPr>
          <a:xfrm>
            <a:off x="6286512" y="5929330"/>
            <a:ext cx="1811714" cy="369332"/>
          </a:xfrm>
          <a:prstGeom prst="rect">
            <a:avLst/>
          </a:prstGeom>
          <a:effectLst>
            <a:outerShdw blurRad="50800" dist="38100" dir="5400000" algn="t" rotWithShape="0">
              <a:prstClr val="black">
                <a:alpha val="40000"/>
              </a:prstClr>
            </a:outerShdw>
          </a:effectLst>
        </p:spPr>
        <p:txBody>
          <a:bodyPr wrap="none">
            <a:spAutoFit/>
          </a:bodyPr>
          <a:lstStyle/>
          <a:p>
            <a:r>
              <a:rPr lang="en-US" dirty="0" smtClean="0">
                <a:solidFill>
                  <a:schemeClr val="accent1">
                    <a:lumMod val="75000"/>
                  </a:schemeClr>
                </a:solidFill>
                <a:effectLst>
                  <a:outerShdw blurRad="495300" dist="698500" dir="5400000" sx="130000" sy="130000" algn="ctr" rotWithShape="0">
                    <a:srgbClr val="000000">
                      <a:alpha val="0"/>
                    </a:srgbClr>
                  </a:outerShdw>
                </a:effectLst>
              </a:rPr>
              <a:t>Emotion of life </a:t>
            </a:r>
          </a:p>
        </p:txBody>
      </p:sp>
    </p:spTree>
  </p:cSld>
  <p:clrMapOvr>
    <a:masterClrMapping/>
  </p:clrMapOvr>
  <p:transition>
    <p:spli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71500"/>
            <a:ext cx="8229600" cy="1143000"/>
          </a:xfrm>
        </p:spPr>
        <p:txBody>
          <a:bodyPr/>
          <a:lstStyle/>
          <a:p>
            <a:r>
              <a:rPr lang="en-US" b="1" dirty="0" smtClean="0"/>
              <a:t>Treatment</a:t>
            </a:r>
            <a:endParaRPr lang="en-US" b="1" dirty="0"/>
          </a:p>
        </p:txBody>
      </p:sp>
      <p:sp>
        <p:nvSpPr>
          <p:cNvPr id="3" name="Content Placeholder 2"/>
          <p:cNvSpPr>
            <a:spLocks noGrp="1"/>
          </p:cNvSpPr>
          <p:nvPr>
            <p:ph sz="quarter" idx="1"/>
          </p:nvPr>
        </p:nvSpPr>
        <p:spPr>
          <a:xfrm>
            <a:off x="357158" y="642918"/>
            <a:ext cx="8229600" cy="5286412"/>
          </a:xfrm>
        </p:spPr>
        <p:txBody>
          <a:bodyPr>
            <a:normAutofit fontScale="25000" lnSpcReduction="20000"/>
          </a:bodyPr>
          <a:lstStyle/>
          <a:p>
            <a:pPr>
              <a:buNone/>
            </a:pPr>
            <a:r>
              <a:rPr lang="en-US" sz="6200" dirty="0" smtClean="0"/>
              <a:t>       </a:t>
            </a:r>
            <a:r>
              <a:rPr lang="en-US" sz="7200" dirty="0" smtClean="0"/>
              <a:t>The goals for treatment of binge-eating disorder are to reduce eating binges and achieve healthy eating habits. Because binge eating can be so entwined with shame, poor self-image and other negative emotions, treatment may also address these and any other mental health issues, such as depression. By getting help for binge eating, you can learn how to feel more in control of your eating.</a:t>
            </a:r>
          </a:p>
          <a:p>
            <a:pPr>
              <a:buNone/>
            </a:pPr>
            <a:endParaRPr lang="en-US" dirty="0" smtClean="0"/>
          </a:p>
          <a:p>
            <a:pPr>
              <a:buNone/>
            </a:pPr>
            <a:endParaRPr lang="en-US" dirty="0" smtClean="0"/>
          </a:p>
          <a:p>
            <a:pPr>
              <a:buNone/>
            </a:pPr>
            <a:endParaRPr lang="en-US" sz="1100" dirty="0" smtClean="0"/>
          </a:p>
          <a:p>
            <a:r>
              <a:rPr lang="en-US" sz="7200" b="1" dirty="0" smtClean="0"/>
              <a:t>Psychotherapy: </a:t>
            </a:r>
            <a:r>
              <a:rPr lang="en-US" sz="7200" dirty="0" smtClean="0"/>
              <a:t>Whether in individual or group sessions, psychotherapy (also called talk therapy) can help teach you how to exchange unhealthy habits for healthy ones and reduce bingeing episodes. Examples of psychotherapy include:</a:t>
            </a:r>
          </a:p>
          <a:p>
            <a:r>
              <a:rPr lang="en-US" sz="7200" b="1" dirty="0" smtClean="0"/>
              <a:t>Cognitive behavioral therapy (CBT).</a:t>
            </a:r>
            <a:r>
              <a:rPr lang="en-US" sz="7200" dirty="0" smtClean="0"/>
              <a:t> CBT may help you cope better with issues that can trigger binge-eating episodes, such as negative feelings about your body or a depressed mood. It may also give you a better sense of control over your behavior and help you regulate eating patterns.</a:t>
            </a:r>
          </a:p>
          <a:p>
            <a:r>
              <a:rPr lang="en-US" sz="7200" b="1" dirty="0" smtClean="0"/>
              <a:t>Interpersonal psychotherapy.</a:t>
            </a:r>
            <a:r>
              <a:rPr lang="en-US" sz="7200" dirty="0" smtClean="0"/>
              <a:t> This type of therapy focuses on your relationships with other people. The goal is to improve your interpersonal skills — how you relate to others, including family, friends and co-workers. This may help reduce binge eating that's triggered by problematic relationships and unhealthy communication skills.</a:t>
            </a:r>
          </a:p>
          <a:p>
            <a:r>
              <a:rPr lang="en-US" sz="7200" b="1" dirty="0" smtClean="0"/>
              <a:t>Dialectical behavior therapy.</a:t>
            </a:r>
            <a:r>
              <a:rPr lang="en-US" sz="7200" dirty="0" smtClean="0"/>
              <a:t> This form of therapy can help you learn behavioral skills to help you tolerate stress, regulate your emotions and improve your relationships with others, all of which can reduce the desire to binge eat.</a:t>
            </a:r>
          </a:p>
          <a:p>
            <a:pPr>
              <a:buNone/>
            </a:pPr>
            <a:endParaRPr lang="en-US" dirty="0"/>
          </a:p>
        </p:txBody>
      </p:sp>
      <p:sp>
        <p:nvSpPr>
          <p:cNvPr id="4" name="Rectangle 3"/>
          <p:cNvSpPr/>
          <p:nvPr/>
        </p:nvSpPr>
        <p:spPr>
          <a:xfrm>
            <a:off x="6786578" y="6488668"/>
            <a:ext cx="1811714" cy="369332"/>
          </a:xfrm>
          <a:prstGeom prst="rect">
            <a:avLst/>
          </a:prstGeom>
          <a:effectLst>
            <a:outerShdw blurRad="50800" dist="38100" dir="5400000" algn="t" rotWithShape="0">
              <a:prstClr val="black">
                <a:alpha val="40000"/>
              </a:prstClr>
            </a:outerShdw>
          </a:effectLst>
        </p:spPr>
        <p:txBody>
          <a:bodyPr wrap="none">
            <a:spAutoFit/>
          </a:bodyPr>
          <a:lstStyle/>
          <a:p>
            <a:r>
              <a:rPr lang="en-US" dirty="0" smtClean="0">
                <a:solidFill>
                  <a:schemeClr val="accent1">
                    <a:lumMod val="75000"/>
                  </a:schemeClr>
                </a:solidFill>
                <a:effectLst>
                  <a:outerShdw blurRad="495300" dist="698500" dir="5400000" sx="130000" sy="130000" algn="ctr" rotWithShape="0">
                    <a:srgbClr val="000000">
                      <a:alpha val="0"/>
                    </a:srgbClr>
                  </a:outerShdw>
                </a:effectLst>
              </a:rPr>
              <a:t>Emotion of life </a:t>
            </a:r>
          </a:p>
        </p:txBody>
      </p:sp>
    </p:spTree>
  </p:cSld>
  <p:clrMapOvr>
    <a:masterClrMapping/>
  </p:clrMapOvr>
  <p:transition>
    <p:spli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85794"/>
            <a:ext cx="8229600" cy="5340369"/>
          </a:xfrm>
        </p:spPr>
        <p:txBody>
          <a:bodyPr>
            <a:normAutofit fontScale="85000" lnSpcReduction="10000"/>
          </a:bodyPr>
          <a:lstStyle/>
          <a:p>
            <a:pPr>
              <a:buNone/>
            </a:pPr>
            <a:r>
              <a:rPr lang="en-US" b="1" dirty="0" smtClean="0"/>
              <a:t>    Medications: </a:t>
            </a:r>
            <a:r>
              <a:rPr lang="en-US" dirty="0" smtClean="0"/>
              <a:t>Lisdexamfetamine dimesylate (Vyvanse), a drug for attention-deficit hyperactivity disorder, is the first FDA-approved medication to treat moderate to severe binge-eating disorder in adults. A stimulant, Vyvanse can be habit-forming and abused. Common side effects include a dry mouth and insomnia, but more-serious side effects can occur.</a:t>
            </a:r>
          </a:p>
          <a:p>
            <a:pPr>
              <a:buNone/>
            </a:pPr>
            <a:r>
              <a:rPr lang="en-US" dirty="0" smtClean="0"/>
              <a:t>      Several other types of medication may help reduce symptoms. Examples include:</a:t>
            </a:r>
          </a:p>
          <a:p>
            <a:r>
              <a:rPr lang="en-US" b="1" dirty="0" smtClean="0"/>
              <a:t>Topiramate (Topamax), an anticonvulsant.</a:t>
            </a:r>
            <a:r>
              <a:rPr lang="en-US" dirty="0" smtClean="0"/>
              <a:t> Normally used to control seizures, topiramate has also been found to reduce binge-eating episodes. However, there are side effects, such as dizziness, nervousness, sleepiness and trouble concentrating, so discuss the risks and benefits with your medical care provider.</a:t>
            </a:r>
          </a:p>
          <a:p>
            <a:r>
              <a:rPr lang="en-US" b="1" dirty="0" smtClean="0"/>
              <a:t>Antidepressants.</a:t>
            </a:r>
            <a:r>
              <a:rPr lang="en-US" dirty="0" smtClean="0"/>
              <a:t> Antidepressants may reduce binge-eating. It's not clear how these can reduce binge eating, but it may relate to how they affect certain brain chemicals associated with mood.</a:t>
            </a:r>
          </a:p>
          <a:p>
            <a:pPr>
              <a:buNone/>
            </a:pPr>
            <a:endParaRPr lang="en-US" dirty="0"/>
          </a:p>
        </p:txBody>
      </p:sp>
      <p:sp>
        <p:nvSpPr>
          <p:cNvPr id="4" name="Rectangle 3"/>
          <p:cNvSpPr/>
          <p:nvPr/>
        </p:nvSpPr>
        <p:spPr>
          <a:xfrm>
            <a:off x="6357950" y="5786454"/>
            <a:ext cx="1811714" cy="369332"/>
          </a:xfrm>
          <a:prstGeom prst="rect">
            <a:avLst/>
          </a:prstGeom>
          <a:effectLst>
            <a:outerShdw blurRad="50800" dist="38100" dir="5400000" algn="t" rotWithShape="0">
              <a:prstClr val="black">
                <a:alpha val="40000"/>
              </a:prstClr>
            </a:outerShdw>
          </a:effectLst>
        </p:spPr>
        <p:txBody>
          <a:bodyPr wrap="none">
            <a:spAutoFit/>
          </a:bodyPr>
          <a:lstStyle/>
          <a:p>
            <a:r>
              <a:rPr lang="en-US" dirty="0" smtClean="0">
                <a:solidFill>
                  <a:schemeClr val="accent1">
                    <a:lumMod val="75000"/>
                  </a:schemeClr>
                </a:solidFill>
                <a:effectLst>
                  <a:outerShdw blurRad="495300" dist="698500" dir="5400000" sx="130000" sy="130000" algn="ctr" rotWithShape="0">
                    <a:srgbClr val="000000">
                      <a:alpha val="0"/>
                    </a:srgbClr>
                  </a:outerShdw>
                </a:effectLst>
              </a:rPr>
              <a:t>Emotion of life </a:t>
            </a:r>
          </a:p>
        </p:txBody>
      </p:sp>
    </p:spTree>
  </p:cSld>
  <p:clrMapOvr>
    <a:masterClrMapping/>
  </p:clrMapOvr>
  <p:transition>
    <p:spli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28802"/>
            <a:ext cx="9144000" cy="4357718"/>
          </a:xfrm>
        </p:spPr>
        <p:txBody>
          <a:bodyPr>
            <a:normAutofit fontScale="90000"/>
          </a:bodyPr>
          <a:lstStyle/>
          <a:p>
            <a:r>
              <a:rPr lang="en-US" sz="3200" b="1" dirty="0" smtClean="0">
                <a:solidFill>
                  <a:schemeClr val="tx1"/>
                </a:solidFill>
              </a:rPr>
              <a:t>       For further inquiry write to us at</a:t>
            </a:r>
            <a:br>
              <a:rPr lang="en-US" sz="3200" b="1" dirty="0" smtClean="0">
                <a:solidFill>
                  <a:schemeClr val="tx1"/>
                </a:solidFill>
              </a:rPr>
            </a:br>
            <a:r>
              <a:rPr lang="en-US" sz="3200" b="1" dirty="0" smtClean="0">
                <a:solidFill>
                  <a:schemeClr val="tx1"/>
                </a:solidFill>
              </a:rPr>
              <a:t>                   </a:t>
            </a:r>
            <a:r>
              <a:rPr lang="en-US" sz="3200" b="1" dirty="0" smtClean="0">
                <a:solidFill>
                  <a:schemeClr val="tx1"/>
                </a:solidFill>
                <a:hlinkClick r:id="rId2"/>
              </a:rPr>
              <a:t>info@emotionoflife.in</a:t>
            </a:r>
            <a:r>
              <a:rPr lang="en-US" sz="3200" b="1" dirty="0" smtClean="0">
                <a:solidFill>
                  <a:schemeClr val="tx1"/>
                </a:solidFill>
              </a:rPr>
              <a:t> </a:t>
            </a:r>
            <a:br>
              <a:rPr lang="en-US" sz="3200" b="1" dirty="0" smtClean="0">
                <a:solidFill>
                  <a:schemeClr val="tx1"/>
                </a:solidFill>
              </a:rPr>
            </a:br>
            <a:r>
              <a:rPr lang="en-US" sz="3200" b="1" dirty="0" smtClean="0">
                <a:solidFill>
                  <a:schemeClr val="tx1"/>
                </a:solidFill>
              </a:rPr>
              <a:t>                    </a:t>
            </a:r>
            <a:r>
              <a:rPr lang="en-US" sz="3200" b="1" dirty="0" smtClean="0"/>
              <a:t>Or </a:t>
            </a:r>
            <a:r>
              <a:rPr lang="en-US" sz="3200" b="1" dirty="0" smtClean="0">
                <a:solidFill>
                  <a:schemeClr val="tx1"/>
                </a:solidFill>
              </a:rPr>
              <a:t>call us at 7678694626</a:t>
            </a:r>
            <a:br>
              <a:rPr lang="en-US" sz="3200" b="1" dirty="0" smtClean="0">
                <a:solidFill>
                  <a:schemeClr val="tx1"/>
                </a:solidFill>
              </a:rPr>
            </a:br>
            <a:r>
              <a:rPr lang="en-US" sz="3200" b="1" dirty="0" smtClean="0">
                <a:solidFill>
                  <a:schemeClr val="tx1"/>
                </a:solidFill>
              </a:rPr>
              <a:t>                  </a:t>
            </a:r>
            <a:r>
              <a:rPr lang="en-US" sz="3200" b="1" dirty="0" smtClean="0"/>
              <a:t>You can also Visit us on </a:t>
            </a:r>
            <a:br>
              <a:rPr lang="en-US" sz="3200" b="1" dirty="0" smtClean="0"/>
            </a:br>
            <a:r>
              <a:rPr lang="en-US" sz="3200" b="1" dirty="0" smtClean="0"/>
              <a:t>                  </a:t>
            </a:r>
            <a:r>
              <a:rPr lang="en-US" sz="3200" b="1" u="sng" dirty="0" smtClean="0">
                <a:solidFill>
                  <a:schemeClr val="accent1">
                    <a:lumMod val="75000"/>
                  </a:schemeClr>
                </a:solidFill>
              </a:rPr>
              <a:t>https://emotionoflife.in/</a:t>
            </a:r>
            <a:r>
              <a:rPr lang="en-US" sz="3200" b="1" dirty="0" smtClean="0">
                <a:solidFill>
                  <a:schemeClr val="tx1"/>
                </a:solidFill>
              </a:rPr>
              <a:t/>
            </a:r>
            <a:br>
              <a:rPr lang="en-US" sz="3200" b="1" dirty="0" smtClean="0">
                <a:solidFill>
                  <a:schemeClr val="tx1"/>
                </a:solidFill>
              </a:rPr>
            </a:br>
            <a:r>
              <a:rPr lang="en-US" sz="3200" b="1" dirty="0" smtClean="0">
                <a:solidFill>
                  <a:schemeClr val="tx1"/>
                </a:solidFill>
              </a:rPr>
              <a:t/>
            </a:r>
            <a:br>
              <a:rPr lang="en-US" sz="3200" b="1" dirty="0" smtClean="0">
                <a:solidFill>
                  <a:schemeClr val="tx1"/>
                </a:solidFill>
              </a:rPr>
            </a:br>
            <a:r>
              <a:rPr lang="en-US" sz="2800" dirty="0" smtClean="0"/>
              <a:t/>
            </a:r>
            <a:br>
              <a:rPr lang="en-US" sz="2800" dirty="0" smtClean="0"/>
            </a:br>
            <a:r>
              <a:rPr lang="en-US" sz="2800" b="1" dirty="0" smtClean="0"/>
              <a:t/>
            </a:r>
            <a:br>
              <a:rPr lang="en-US" sz="2800" b="1" dirty="0" smtClean="0"/>
            </a:br>
            <a:r>
              <a:rPr lang="en-US" sz="2800" b="1" dirty="0" smtClean="0"/>
              <a:t/>
            </a:r>
            <a:br>
              <a:rPr lang="en-US" sz="2800" b="1" dirty="0" smtClean="0"/>
            </a:br>
            <a:endParaRPr lang="en-US" sz="2800" b="1" dirty="0">
              <a:solidFill>
                <a:schemeClr val="tx1"/>
              </a:solidFill>
            </a:endParaRPr>
          </a:p>
        </p:txBody>
      </p:sp>
      <p:sp>
        <p:nvSpPr>
          <p:cNvPr id="3" name="Rectangle 2"/>
          <p:cNvSpPr/>
          <p:nvPr/>
        </p:nvSpPr>
        <p:spPr>
          <a:xfrm>
            <a:off x="6143636" y="5786454"/>
            <a:ext cx="1811714" cy="369332"/>
          </a:xfrm>
          <a:prstGeom prst="rect">
            <a:avLst/>
          </a:prstGeom>
          <a:effectLst>
            <a:outerShdw blurRad="50800" dist="38100" dir="5400000" algn="t" rotWithShape="0">
              <a:prstClr val="black">
                <a:alpha val="40000"/>
              </a:prstClr>
            </a:outerShdw>
          </a:effectLst>
        </p:spPr>
        <p:txBody>
          <a:bodyPr wrap="none">
            <a:spAutoFit/>
          </a:bodyPr>
          <a:lstStyle/>
          <a:p>
            <a:r>
              <a:rPr lang="en-US" dirty="0" smtClean="0">
                <a:solidFill>
                  <a:schemeClr val="accent1">
                    <a:lumMod val="75000"/>
                  </a:schemeClr>
                </a:solidFill>
                <a:effectLst>
                  <a:outerShdw blurRad="495300" dist="698500" dir="5400000" sx="130000" sy="130000" algn="ctr" rotWithShape="0">
                    <a:srgbClr val="000000">
                      <a:alpha val="0"/>
                    </a:srgbClr>
                  </a:outerShdw>
                </a:effectLst>
              </a:rPr>
              <a:t>Emotion of life </a:t>
            </a:r>
          </a:p>
        </p:txBody>
      </p:sp>
    </p:spTree>
  </p:cSld>
  <p:clrMapOvr>
    <a:masterClrMapping/>
  </p:clrMapOvr>
  <p:transition>
    <p:spli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28596" y="785794"/>
            <a:ext cx="8229600" cy="5626121"/>
          </a:xfrm>
        </p:spPr>
        <p:txBody>
          <a:bodyPr>
            <a:normAutofit/>
          </a:bodyPr>
          <a:lstStyle/>
          <a:p>
            <a:pPr>
              <a:buNone/>
            </a:pPr>
            <a:r>
              <a:rPr lang="en-US" b="1" dirty="0" smtClean="0"/>
              <a:t>    Physical signs:</a:t>
            </a:r>
            <a:endParaRPr lang="en-US" dirty="0" smtClean="0"/>
          </a:p>
          <a:p>
            <a:r>
              <a:rPr lang="en-US" dirty="0" smtClean="0"/>
              <a:t>There is a rapid loss of weight or frequent changes in weight.</a:t>
            </a:r>
          </a:p>
          <a:p>
            <a:r>
              <a:rPr lang="en-US" dirty="0" smtClean="0"/>
              <a:t>The person feels tired all the time and doesn't sleep well. They feel lethargic and are unable to complete day-to-day tasks.</a:t>
            </a:r>
          </a:p>
          <a:p>
            <a:r>
              <a:rPr lang="en-US" dirty="0" smtClean="0"/>
              <a:t>They are extremely sensitive towards cold; they often feel cold in warm environments as well.</a:t>
            </a:r>
          </a:p>
          <a:p>
            <a:r>
              <a:rPr lang="en-US" dirty="0" smtClean="0"/>
              <a:t>The person may feel faint or dizzy often.</a:t>
            </a:r>
          </a:p>
          <a:p>
            <a:r>
              <a:rPr lang="en-US" dirty="0" smtClean="0"/>
              <a:t>Women may experience disturbances in their menstrual cycle; sometimes they may stop completely.</a:t>
            </a:r>
          </a:p>
          <a:p>
            <a:endParaRPr lang="en-US" dirty="0"/>
          </a:p>
        </p:txBody>
      </p:sp>
      <p:sp>
        <p:nvSpPr>
          <p:cNvPr id="5" name="TextBox 4"/>
          <p:cNvSpPr txBox="1"/>
          <p:nvPr/>
        </p:nvSpPr>
        <p:spPr>
          <a:xfrm rot="16200000">
            <a:off x="6877216" y="5052873"/>
            <a:ext cx="461665" cy="1928826"/>
          </a:xfrm>
          <a:prstGeom prst="rect">
            <a:avLst/>
          </a:prstGeom>
          <a:noFill/>
          <a:effectLst>
            <a:outerShdw blurRad="50800" dist="38100" dir="16200000" rotWithShape="0">
              <a:prstClr val="black">
                <a:alpha val="40000"/>
              </a:prstClr>
            </a:outerShdw>
          </a:effectLst>
          <a:scene3d>
            <a:camera prst="orthographicFront"/>
            <a:lightRig rig="threePt" dir="t"/>
          </a:scene3d>
        </p:spPr>
        <p:txBody>
          <a:bodyPr vert="vert" wrap="square" rtlCol="0">
            <a:spAutoFit/>
          </a:bodyPr>
          <a:lstStyle/>
          <a:p>
            <a:r>
              <a:rPr lang="en-US" dirty="0" smtClean="0">
                <a:solidFill>
                  <a:schemeClr val="accent1">
                    <a:lumMod val="75000"/>
                  </a:schemeClr>
                </a:solidFill>
                <a:effectLst>
                  <a:outerShdw blurRad="495300" dist="698500" dir="5400000" sx="130000" sy="130000" algn="ctr" rotWithShape="0">
                    <a:srgbClr val="000000">
                      <a:alpha val="0"/>
                    </a:srgbClr>
                  </a:outerShdw>
                </a:effectLst>
              </a:rPr>
              <a:t>Emotion of life </a:t>
            </a:r>
            <a:endParaRPr lang="en-US" dirty="0">
              <a:solidFill>
                <a:schemeClr val="accent1">
                  <a:lumMod val="75000"/>
                </a:schemeClr>
              </a:solidFill>
              <a:effectLst>
                <a:outerShdw blurRad="495300" dist="698500" dir="5400000" sx="130000" sy="130000" algn="ctr" rotWithShape="0">
                  <a:srgbClr val="000000">
                    <a:alpha val="0"/>
                  </a:srgbClr>
                </a:outerShdw>
              </a:effectLst>
            </a:endParaRPr>
          </a:p>
        </p:txBody>
      </p:sp>
    </p:spTree>
  </p:cSld>
  <p:clrMapOvr>
    <a:masterClrMapping/>
  </p:clrMapOvr>
  <p:transition>
    <p:spli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57158" y="642918"/>
            <a:ext cx="8229600" cy="5697559"/>
          </a:xfrm>
        </p:spPr>
        <p:txBody>
          <a:bodyPr>
            <a:normAutofit/>
          </a:bodyPr>
          <a:lstStyle/>
          <a:p>
            <a:pPr>
              <a:buNone/>
            </a:pPr>
            <a:r>
              <a:rPr lang="en-US" b="1" dirty="0" smtClean="0"/>
              <a:t>    Psychological signs:</a:t>
            </a:r>
            <a:endParaRPr lang="en-US" dirty="0" smtClean="0"/>
          </a:p>
          <a:p>
            <a:r>
              <a:rPr lang="en-US" dirty="0" smtClean="0"/>
              <a:t>It is important to remember that dieting and watching what you eat are perfectly normal behaviors. Being on a strict diet does not necessarily mean that the person is suffering from an eating disorder. When a person suffers from an eating disorder, their relationship with food or their body image becomes irrational.</a:t>
            </a:r>
          </a:p>
          <a:p>
            <a:r>
              <a:rPr lang="en-US" dirty="0" smtClean="0"/>
              <a:t>For instance, the diet itself becomes an obsession while the reason for the diet becomes secondary, or is lost completely. Another example would be of a person who is visibly underweight and still believes they need to lose weight.</a:t>
            </a:r>
          </a:p>
          <a:p>
            <a:endParaRPr lang="en-US" dirty="0"/>
          </a:p>
        </p:txBody>
      </p:sp>
      <p:sp>
        <p:nvSpPr>
          <p:cNvPr id="4" name="TextBox 3"/>
          <p:cNvSpPr txBox="1"/>
          <p:nvPr/>
        </p:nvSpPr>
        <p:spPr>
          <a:xfrm>
            <a:off x="6500826" y="6072206"/>
            <a:ext cx="184731" cy="369332"/>
          </a:xfrm>
          <a:prstGeom prst="rect">
            <a:avLst/>
          </a:prstGeom>
          <a:noFill/>
        </p:spPr>
        <p:txBody>
          <a:bodyPr wrap="none" rtlCol="0">
            <a:spAutoFit/>
          </a:bodyPr>
          <a:lstStyle/>
          <a:p>
            <a:endParaRPr lang="en-US" dirty="0"/>
          </a:p>
        </p:txBody>
      </p:sp>
      <p:sp>
        <p:nvSpPr>
          <p:cNvPr id="6" name="TextBox 5"/>
          <p:cNvSpPr txBox="1"/>
          <p:nvPr/>
        </p:nvSpPr>
        <p:spPr>
          <a:xfrm rot="16200000">
            <a:off x="6734340" y="5052873"/>
            <a:ext cx="461665" cy="1928826"/>
          </a:xfrm>
          <a:prstGeom prst="rect">
            <a:avLst/>
          </a:prstGeom>
          <a:noFill/>
          <a:effectLst>
            <a:outerShdw blurRad="50800" dist="38100" dir="16200000" rotWithShape="0">
              <a:prstClr val="black">
                <a:alpha val="40000"/>
              </a:prstClr>
            </a:outerShdw>
          </a:effectLst>
          <a:scene3d>
            <a:camera prst="orthographicFront"/>
            <a:lightRig rig="threePt" dir="t"/>
          </a:scene3d>
        </p:spPr>
        <p:txBody>
          <a:bodyPr vert="vert" wrap="square" rtlCol="0">
            <a:spAutoFit/>
          </a:bodyPr>
          <a:lstStyle/>
          <a:p>
            <a:r>
              <a:rPr lang="en-US" dirty="0" smtClean="0">
                <a:solidFill>
                  <a:schemeClr val="accent1">
                    <a:lumMod val="75000"/>
                  </a:schemeClr>
                </a:solidFill>
                <a:effectLst>
                  <a:outerShdw blurRad="495300" dist="698500" dir="5400000" sx="130000" sy="130000" algn="ctr" rotWithShape="0">
                    <a:srgbClr val="000000">
                      <a:alpha val="0"/>
                    </a:srgbClr>
                  </a:outerShdw>
                </a:effectLst>
              </a:rPr>
              <a:t>Emotion of life </a:t>
            </a:r>
            <a:endParaRPr lang="en-US" dirty="0">
              <a:solidFill>
                <a:schemeClr val="accent1">
                  <a:lumMod val="75000"/>
                </a:schemeClr>
              </a:solidFill>
              <a:effectLst>
                <a:outerShdw blurRad="495300" dist="698500" dir="5400000" sx="130000" sy="130000" algn="ctr" rotWithShape="0">
                  <a:srgbClr val="000000">
                    <a:alpha val="0"/>
                  </a:srgbClr>
                </a:outerShdw>
              </a:effectLst>
            </a:endParaRPr>
          </a:p>
        </p:txBody>
      </p:sp>
    </p:spTree>
  </p:cSld>
  <p:clrMapOvr>
    <a:masterClrMapping/>
  </p:clrMapOvr>
  <p:transition>
    <p:spli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285776"/>
            <a:ext cx="7467600" cy="1143000"/>
          </a:xfrm>
        </p:spPr>
        <p:txBody>
          <a:bodyPr/>
          <a:lstStyle/>
          <a:p>
            <a:r>
              <a:rPr lang="en-US" b="1" dirty="0" smtClean="0"/>
              <a:t>What causes eating disorders?</a:t>
            </a:r>
            <a:endParaRPr lang="en-US" dirty="0"/>
          </a:p>
        </p:txBody>
      </p:sp>
      <p:sp>
        <p:nvSpPr>
          <p:cNvPr id="3" name="Content Placeholder 2"/>
          <p:cNvSpPr>
            <a:spLocks noGrp="1"/>
          </p:cNvSpPr>
          <p:nvPr>
            <p:ph sz="quarter" idx="1"/>
          </p:nvPr>
        </p:nvSpPr>
        <p:spPr>
          <a:xfrm>
            <a:off x="457200" y="1214422"/>
            <a:ext cx="8229600" cy="5357850"/>
          </a:xfrm>
        </p:spPr>
        <p:txBody>
          <a:bodyPr>
            <a:normAutofit fontScale="92500" lnSpcReduction="20000"/>
          </a:bodyPr>
          <a:lstStyle/>
          <a:p>
            <a:pPr>
              <a:buNone/>
            </a:pPr>
            <a:r>
              <a:rPr lang="en-US" dirty="0" smtClean="0"/>
              <a:t>     There is no single factor because of which a person develops an eating disorder, the reasons are usually complex. Eating disorders can result from a variety of psychological, social and behavioral influences. Some of these factors are:</a:t>
            </a:r>
          </a:p>
          <a:p>
            <a:r>
              <a:rPr lang="en-US" b="1" dirty="0" smtClean="0"/>
              <a:t>Psychological factors: </a:t>
            </a:r>
            <a:r>
              <a:rPr lang="en-US" dirty="0" smtClean="0"/>
              <a:t>If you suffer from anxiety, depression or stress, things might seem out of your control and you may use emotional overeating or excessive exercise as a coping mechanism because you believe these are things you </a:t>
            </a:r>
            <a:r>
              <a:rPr lang="en-US" i="1" dirty="0" smtClean="0"/>
              <a:t>can </a:t>
            </a:r>
            <a:r>
              <a:rPr lang="en-US" dirty="0" smtClean="0"/>
              <a:t>control.</a:t>
            </a:r>
          </a:p>
          <a:p>
            <a:r>
              <a:rPr lang="en-US" b="1" dirty="0" smtClean="0"/>
              <a:t>Social factors: </a:t>
            </a:r>
            <a:r>
              <a:rPr lang="en-US" dirty="0" smtClean="0"/>
              <a:t>Media and society often inflate the importance of one's physical attributes and appearance: </a:t>
            </a:r>
            <a:r>
              <a:rPr lang="en-US" i="1" dirty="0" smtClean="0"/>
              <a:t>thin is beautiful</a:t>
            </a:r>
            <a:r>
              <a:rPr lang="en-US" dirty="0" smtClean="0"/>
              <a:t>, for instance. Constant exposure to such pressures can lead to low self-esteem. In an attempt to overcome this feeling you may start to starve yourself or exercise excessively.</a:t>
            </a:r>
            <a:r>
              <a:rPr lang="en-US" dirty="0" smtClean="0">
                <a:solidFill>
                  <a:schemeClr val="accent1">
                    <a:lumMod val="75000"/>
                  </a:schemeClr>
                </a:solidFill>
                <a:effectLst>
                  <a:outerShdw blurRad="495300" dist="698500" dir="5400000" sx="130000" sy="130000" algn="ctr" rotWithShape="0">
                    <a:srgbClr val="000000">
                      <a:alpha val="0"/>
                    </a:srgbClr>
                  </a:outerShdw>
                </a:effectLst>
              </a:rPr>
              <a:t>                 </a:t>
            </a:r>
          </a:p>
          <a:p>
            <a:pPr>
              <a:buNone/>
            </a:pPr>
            <a:r>
              <a:rPr lang="en-US" dirty="0" smtClean="0">
                <a:solidFill>
                  <a:schemeClr val="accent1">
                    <a:lumMod val="75000"/>
                  </a:schemeClr>
                </a:solidFill>
                <a:effectLst>
                  <a:outerShdw blurRad="495300" dist="698500" dir="5400000" sx="130000" sy="130000" algn="ctr" rotWithShape="0">
                    <a:srgbClr val="000000">
                      <a:alpha val="0"/>
                    </a:srgbClr>
                  </a:outerShdw>
                </a:effectLst>
              </a:rPr>
              <a:t>                                                                        </a:t>
            </a:r>
            <a:r>
              <a:rPr lang="en-US" dirty="0" smtClean="0"/>
              <a:t>         </a:t>
            </a:r>
          </a:p>
          <a:p>
            <a:endParaRPr lang="en-US" dirty="0"/>
          </a:p>
        </p:txBody>
      </p:sp>
      <p:sp>
        <p:nvSpPr>
          <p:cNvPr id="5" name="Rectangle 4"/>
          <p:cNvSpPr/>
          <p:nvPr/>
        </p:nvSpPr>
        <p:spPr>
          <a:xfrm>
            <a:off x="6215074" y="5857892"/>
            <a:ext cx="1811714" cy="369332"/>
          </a:xfrm>
          <a:prstGeom prst="rect">
            <a:avLst/>
          </a:prstGeom>
          <a:effectLst>
            <a:outerShdw blurRad="50800" dist="38100" dir="16200000" rotWithShape="0">
              <a:prstClr val="black">
                <a:alpha val="40000"/>
              </a:prstClr>
            </a:outerShdw>
          </a:effectLst>
          <a:scene3d>
            <a:camera prst="orthographicFront"/>
            <a:lightRig rig="threePt" dir="t"/>
          </a:scene3d>
          <a:sp3d>
            <a:bevelT prst="slope"/>
          </a:sp3d>
        </p:spPr>
        <p:txBody>
          <a:bodyPr wrap="none">
            <a:spAutoFit/>
          </a:bodyPr>
          <a:lstStyle/>
          <a:p>
            <a:r>
              <a:rPr lang="en-US" dirty="0" smtClean="0">
                <a:solidFill>
                  <a:schemeClr val="accent1">
                    <a:lumMod val="75000"/>
                  </a:schemeClr>
                </a:solidFill>
                <a:effectLst>
                  <a:outerShdw blurRad="495300" dist="698500" dir="5400000" sx="130000" sy="130000" algn="ctr" rotWithShape="0">
                    <a:srgbClr val="000000">
                      <a:alpha val="0"/>
                    </a:srgbClr>
                  </a:outerShdw>
                </a:effectLst>
              </a:rPr>
              <a:t>Emotion of life </a:t>
            </a:r>
          </a:p>
        </p:txBody>
      </p:sp>
    </p:spTree>
  </p:cSld>
  <p:clrMapOvr>
    <a:masterClrMapping/>
  </p:clrMapOvr>
  <p:transition>
    <p:spli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57232"/>
            <a:ext cx="8229600" cy="5268931"/>
          </a:xfrm>
        </p:spPr>
        <p:txBody>
          <a:bodyPr>
            <a:normAutofit/>
          </a:bodyPr>
          <a:lstStyle/>
          <a:p>
            <a:r>
              <a:rPr lang="en-US" b="1" dirty="0" smtClean="0"/>
              <a:t>Behavioral factors: </a:t>
            </a:r>
            <a:r>
              <a:rPr lang="en-US" dirty="0" smtClean="0"/>
              <a:t>People who display certain personality traits may be more susceptible to developing an eating disorder. People who show obsessive behavior, or those who are perfectionists and are extremely critical of themselves , are known to be more vulnerable.</a:t>
            </a:r>
          </a:p>
          <a:p>
            <a:r>
              <a:rPr lang="en-US" b="1" dirty="0" smtClean="0"/>
              <a:t>Life events:</a:t>
            </a:r>
            <a:r>
              <a:rPr lang="en-US" dirty="0" smtClean="0"/>
              <a:t> People who have been bullied or teased about their weight, or have history of physical or sexual abuse, may develop an eating disorder while trying to cope with their stress. Other stressful events such as the loss of a loved one, failure at school or at work, can also be a factor.</a:t>
            </a:r>
          </a:p>
          <a:p>
            <a:endParaRPr lang="en-US" dirty="0"/>
          </a:p>
        </p:txBody>
      </p:sp>
      <p:sp>
        <p:nvSpPr>
          <p:cNvPr id="5" name="Rectangle 4"/>
          <p:cNvSpPr/>
          <p:nvPr/>
        </p:nvSpPr>
        <p:spPr>
          <a:xfrm>
            <a:off x="6286512" y="5786454"/>
            <a:ext cx="1811714" cy="369332"/>
          </a:xfrm>
          <a:prstGeom prst="rect">
            <a:avLst/>
          </a:prstGeom>
          <a:effectLst>
            <a:outerShdw blurRad="50800" dist="38100" dir="16200000" rotWithShape="0">
              <a:prstClr val="black">
                <a:alpha val="40000"/>
              </a:prstClr>
            </a:outerShdw>
          </a:effectLst>
        </p:spPr>
        <p:txBody>
          <a:bodyPr wrap="none">
            <a:spAutoFit/>
          </a:bodyPr>
          <a:lstStyle/>
          <a:p>
            <a:r>
              <a:rPr lang="en-US" dirty="0" smtClean="0">
                <a:solidFill>
                  <a:schemeClr val="accent1">
                    <a:lumMod val="75000"/>
                  </a:schemeClr>
                </a:solidFill>
                <a:effectLst>
                  <a:outerShdw blurRad="495300" dist="698500" dir="5400000" sx="130000" sy="130000" algn="ctr" rotWithShape="0">
                    <a:srgbClr val="000000">
                      <a:alpha val="0"/>
                    </a:srgbClr>
                  </a:outerShdw>
                </a:effectLst>
              </a:rPr>
              <a:t>Emotion of life </a:t>
            </a:r>
          </a:p>
        </p:txBody>
      </p:sp>
    </p:spTree>
  </p:cSld>
  <p:clrMapOvr>
    <a:masterClrMapping/>
  </p:clrMapOvr>
  <p:transition>
    <p:spli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500174"/>
            <a:ext cx="8229600" cy="1143000"/>
          </a:xfrm>
        </p:spPr>
        <p:txBody>
          <a:bodyPr>
            <a:noAutofit/>
          </a:bodyPr>
          <a:lstStyle/>
          <a:p>
            <a:r>
              <a:rPr lang="en-US" sz="5400" b="1" dirty="0" smtClean="0"/>
              <a:t>What are the different types of eating disorders?</a:t>
            </a:r>
            <a:endParaRPr lang="en-US" sz="5400" dirty="0"/>
          </a:p>
        </p:txBody>
      </p:sp>
      <p:sp>
        <p:nvSpPr>
          <p:cNvPr id="3" name="Content Placeholder 2"/>
          <p:cNvSpPr>
            <a:spLocks noGrp="1"/>
          </p:cNvSpPr>
          <p:nvPr>
            <p:ph sz="quarter" idx="1"/>
          </p:nvPr>
        </p:nvSpPr>
        <p:spPr>
          <a:xfrm>
            <a:off x="428596" y="2857496"/>
            <a:ext cx="8229600" cy="3500462"/>
          </a:xfrm>
        </p:spPr>
        <p:txBody>
          <a:bodyPr>
            <a:normAutofit lnSpcReduction="10000"/>
          </a:bodyPr>
          <a:lstStyle/>
          <a:p>
            <a:r>
              <a:rPr lang="en-US" sz="5400" b="1" dirty="0" smtClean="0"/>
              <a:t>Anorexia Nervosa</a:t>
            </a:r>
          </a:p>
          <a:p>
            <a:r>
              <a:rPr lang="en-US" sz="5400" b="1" dirty="0" smtClean="0"/>
              <a:t>Bulimia Nervosa</a:t>
            </a:r>
          </a:p>
          <a:p>
            <a:r>
              <a:rPr lang="en-US" sz="5400" b="1" dirty="0" smtClean="0"/>
              <a:t>Binge-eating disorder</a:t>
            </a:r>
            <a:endParaRPr lang="en-US" sz="5400" dirty="0"/>
          </a:p>
        </p:txBody>
      </p:sp>
      <p:sp>
        <p:nvSpPr>
          <p:cNvPr id="4" name="Rectangle 3"/>
          <p:cNvSpPr/>
          <p:nvPr/>
        </p:nvSpPr>
        <p:spPr>
          <a:xfrm>
            <a:off x="6143636" y="5857892"/>
            <a:ext cx="1811714" cy="369332"/>
          </a:xfrm>
          <a:prstGeom prst="rect">
            <a:avLst/>
          </a:prstGeom>
          <a:effectLst>
            <a:outerShdw blurRad="50800" dist="38100" dir="16200000" rotWithShape="0">
              <a:prstClr val="black">
                <a:alpha val="40000"/>
              </a:prstClr>
            </a:outerShdw>
          </a:effectLst>
        </p:spPr>
        <p:txBody>
          <a:bodyPr wrap="none">
            <a:spAutoFit/>
          </a:bodyPr>
          <a:lstStyle/>
          <a:p>
            <a:r>
              <a:rPr lang="en-US" dirty="0" smtClean="0">
                <a:solidFill>
                  <a:schemeClr val="accent1">
                    <a:lumMod val="75000"/>
                  </a:schemeClr>
                </a:solidFill>
                <a:effectLst>
                  <a:outerShdw blurRad="495300" dist="698500" dir="5400000" sx="130000" sy="130000" algn="ctr" rotWithShape="0">
                    <a:srgbClr val="000000">
                      <a:alpha val="0"/>
                    </a:srgbClr>
                  </a:outerShdw>
                </a:effectLst>
              </a:rPr>
              <a:t>Emotion of life </a:t>
            </a:r>
          </a:p>
        </p:txBody>
      </p:sp>
    </p:spTree>
  </p:cSld>
  <p:clrMapOvr>
    <a:masterClrMapping/>
  </p:clrMapOvr>
  <p:transition>
    <p:spli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Anorexia Nervosa?</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    Anorexia </a:t>
            </a:r>
            <a:r>
              <a:rPr lang="en-US" dirty="0"/>
              <a:t>nervosa is an eating </a:t>
            </a:r>
            <a:r>
              <a:rPr lang="en-US" dirty="0" smtClean="0"/>
              <a:t>disorder</a:t>
            </a:r>
          </a:p>
          <a:p>
            <a:pPr>
              <a:buNone/>
            </a:pPr>
            <a:r>
              <a:rPr lang="en-US" dirty="0" smtClean="0"/>
              <a:t>    characterized </a:t>
            </a:r>
            <a:r>
              <a:rPr lang="en-US" dirty="0"/>
              <a:t>by weight loss (or lack of </a:t>
            </a:r>
            <a:r>
              <a:rPr lang="en-US" dirty="0" smtClean="0"/>
              <a:t>appropriate weight </a:t>
            </a:r>
            <a:r>
              <a:rPr lang="en-US" dirty="0"/>
              <a:t>gain in growing children); difficulties maintaining an appropriate body weight for height, age, and stature; and, in many individuals, distorted body image. People with anorexia generally restrict the number of calories and the types of food they eat. Some people with the disorder also exercise compulsively, purge via vomiting and laxatives, and/or binge eat</a:t>
            </a:r>
            <a:r>
              <a:rPr lang="en-US" dirty="0" smtClean="0"/>
              <a:t>.</a:t>
            </a:r>
          </a:p>
          <a:p>
            <a:pPr>
              <a:buNone/>
            </a:pPr>
            <a:endParaRPr lang="en-US" dirty="0"/>
          </a:p>
        </p:txBody>
      </p:sp>
      <p:sp>
        <p:nvSpPr>
          <p:cNvPr id="4" name="Rectangle 3"/>
          <p:cNvSpPr/>
          <p:nvPr/>
        </p:nvSpPr>
        <p:spPr>
          <a:xfrm>
            <a:off x="6215074" y="5857892"/>
            <a:ext cx="1811714" cy="369332"/>
          </a:xfrm>
          <a:prstGeom prst="rect">
            <a:avLst/>
          </a:prstGeom>
          <a:effectLst>
            <a:outerShdw blurRad="50800" dist="38100" dir="16200000" rotWithShape="0">
              <a:prstClr val="black">
                <a:alpha val="40000"/>
              </a:prstClr>
            </a:outerShdw>
          </a:effectLst>
        </p:spPr>
        <p:txBody>
          <a:bodyPr wrap="none">
            <a:spAutoFit/>
          </a:bodyPr>
          <a:lstStyle/>
          <a:p>
            <a:r>
              <a:rPr lang="en-US" dirty="0" smtClean="0">
                <a:solidFill>
                  <a:schemeClr val="accent1">
                    <a:lumMod val="75000"/>
                  </a:schemeClr>
                </a:solidFill>
                <a:effectLst>
                  <a:outerShdw blurRad="495300" dist="698500" dir="5400000" sx="130000" sy="130000" algn="ctr" rotWithShape="0">
                    <a:srgbClr val="000000">
                      <a:alpha val="0"/>
                    </a:srgbClr>
                  </a:outerShdw>
                </a:effectLst>
              </a:rPr>
              <a:t>Emotion of life </a:t>
            </a:r>
          </a:p>
        </p:txBody>
      </p:sp>
    </p:spTree>
  </p:cSld>
  <p:clrMapOvr>
    <a:masterClrMapping/>
  </p:clrMapOvr>
  <p:transition>
    <p:spli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261</TotalTime>
  <Words>1978</Words>
  <Application>Microsoft Office PowerPoint</Application>
  <PresentationFormat>On-screen Show (4:3)</PresentationFormat>
  <Paragraphs>214</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Oriel</vt:lpstr>
      <vt:lpstr>Slide 1</vt:lpstr>
      <vt:lpstr>Eating Disorder</vt:lpstr>
      <vt:lpstr>What are the symptoms of eating disorders?</vt:lpstr>
      <vt:lpstr>Slide 4</vt:lpstr>
      <vt:lpstr>Slide 5</vt:lpstr>
      <vt:lpstr>What causes eating disorders?</vt:lpstr>
      <vt:lpstr>Slide 7</vt:lpstr>
      <vt:lpstr>What are the different types of eating disorders?</vt:lpstr>
      <vt:lpstr>What is Anorexia Nervosa?</vt:lpstr>
      <vt:lpstr>Slide 10</vt:lpstr>
      <vt:lpstr>DIAGNOSTIC CRITERIA </vt:lpstr>
      <vt:lpstr>Slide 12</vt:lpstr>
      <vt:lpstr>WARNING SIGNS &amp; SYMPTOMS OF ANOREXIA NERVOSA </vt:lpstr>
      <vt:lpstr>Slide 14</vt:lpstr>
      <vt:lpstr>Slide 15</vt:lpstr>
      <vt:lpstr>Slide 16</vt:lpstr>
      <vt:lpstr>Slide 17</vt:lpstr>
      <vt:lpstr>Slide 18</vt:lpstr>
      <vt:lpstr>HEALTH CONSEQUENCES OF ANOREXIA NERVOSA </vt:lpstr>
      <vt:lpstr>Slide 20</vt:lpstr>
      <vt:lpstr>Treatment</vt:lpstr>
      <vt:lpstr>Slide 22</vt:lpstr>
      <vt:lpstr>What is Bulimia Nervosa</vt:lpstr>
      <vt:lpstr>Slide 24</vt:lpstr>
      <vt:lpstr>Symptoms of Bulimia Nervosa</vt:lpstr>
      <vt:lpstr>Behavioral Signs &amp; Symptoms </vt:lpstr>
      <vt:lpstr>                         Treatment </vt:lpstr>
      <vt:lpstr>Slide 28</vt:lpstr>
      <vt:lpstr>What is Binge Eating Disorder?</vt:lpstr>
      <vt:lpstr>COMMON CAUSES</vt:lpstr>
      <vt:lpstr>                         Symptoms             of Binge Eating Disorder</vt:lpstr>
      <vt:lpstr>Risk factors </vt:lpstr>
      <vt:lpstr>Treatment</vt:lpstr>
      <vt:lpstr>Slide 34</vt:lpstr>
      <vt:lpstr>       For further inquiry write to us at                    info@emotionoflife.in                      Or call us at 7678694626                   You can also Visit us on                    https://emotionoflife.in/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Anorexia Nervosa</dc:title>
  <dc:creator>HP</dc:creator>
  <cp:lastModifiedBy>HP</cp:lastModifiedBy>
  <cp:revision>29</cp:revision>
  <dcterms:created xsi:type="dcterms:W3CDTF">2020-09-26T16:13:21Z</dcterms:created>
  <dcterms:modified xsi:type="dcterms:W3CDTF">2020-10-02T15:44:25Z</dcterms:modified>
</cp:coreProperties>
</file>