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yam@emotionoflife.co.in" TargetMode="External"/><Relationship Id="rId2" Type="http://schemas.openxmlformats.org/officeDocument/2006/relationships/hyperlink" Target="http://www.emotionoflife.co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emotionoflife.co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5726" y="943378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Emotional Health </a:t>
            </a:r>
            <a:br>
              <a:rPr lang="en-US" dirty="0"/>
            </a:br>
            <a:r>
              <a:rPr lang="en-US" dirty="0"/>
              <a:t>“Key to Success”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411" y="3682674"/>
            <a:ext cx="9220714" cy="283403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Shyam</a:t>
            </a:r>
            <a:r>
              <a:rPr lang="en-US" b="1" dirty="0">
                <a:solidFill>
                  <a:schemeClr val="tx1"/>
                </a:solidFill>
              </a:rPr>
              <a:t> Gupta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Clinical Psychologist &amp; Therapist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Emotion Of Life 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www.emotionoflife.co.in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+mn-ea"/>
              </a:rPr>
              <a:t>Email:  </a:t>
            </a:r>
            <a:r>
              <a:rPr lang="en-US" dirty="0" err="1">
                <a:solidFill>
                  <a:schemeClr val="tx1"/>
                </a:solidFill>
                <a:sym typeface="+mn-ea"/>
              </a:rPr>
              <a:t>info</a:t>
            </a:r>
            <a:r>
              <a:rPr lang="en-US" dirty="0" err="1">
                <a:solidFill>
                  <a:schemeClr val="tx1"/>
                </a:solidFill>
                <a:sym typeface="+mn-ea"/>
                <a:hlinkClick r:id="rId3"/>
              </a:rPr>
              <a:t>@emotionoflife</a:t>
            </a:r>
            <a:r>
              <a:rPr lang="en-US" dirty="0">
                <a:solidFill>
                  <a:schemeClr val="tx1"/>
                </a:solidFill>
                <a:sym typeface="+mn-ea"/>
                <a:hlinkClick r:id="rId3"/>
              </a:rPr>
              <a:t>..in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Phone: 7678694626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Consequences of low 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1600" b="1" dirty="0"/>
              <a:t>Consequences of low EQ</a:t>
            </a:r>
            <a:endParaRPr lang="en-IN" sz="1500" b="1" dirty="0"/>
          </a:p>
          <a:p>
            <a:pPr marL="0" indent="0">
              <a:buNone/>
            </a:pPr>
            <a:r>
              <a:rPr lang="en-IN" sz="1500" dirty="0"/>
              <a:t>Low EQ generates feeling that builds </a:t>
            </a:r>
            <a:r>
              <a:rPr lang="en-IN" sz="1500" b="1" u="sng" dirty="0"/>
              <a:t>negative attitudes</a:t>
            </a:r>
          </a:p>
          <a:p>
            <a:r>
              <a:rPr lang="en-IN" sz="1500" dirty="0"/>
              <a:t>Angers, resentment, frustration, disappointment</a:t>
            </a:r>
          </a:p>
          <a:p>
            <a:r>
              <a:rPr lang="en-IN" sz="1500" dirty="0"/>
              <a:t>Loneliness, depression, stress, etc.</a:t>
            </a:r>
          </a:p>
          <a:p>
            <a:r>
              <a:rPr lang="en-IN" sz="1500" dirty="0"/>
              <a:t>Fear, instability, etc.</a:t>
            </a:r>
          </a:p>
          <a:p>
            <a:r>
              <a:rPr lang="en-IN" sz="1500" dirty="0"/>
              <a:t>Guilt, victimization, hurt ,etc.</a:t>
            </a:r>
          </a:p>
          <a:p>
            <a:pPr marL="0" indent="0">
              <a:buNone/>
            </a:pPr>
            <a:r>
              <a:rPr lang="en-IN" sz="1500" dirty="0"/>
              <a:t>Attributing setback or failure to larger environment,</a:t>
            </a:r>
          </a:p>
          <a:p>
            <a:pPr marL="0" indent="0">
              <a:buNone/>
            </a:pPr>
            <a:r>
              <a:rPr lang="en-IN" sz="1500" dirty="0"/>
              <a:t>permanent factor &amp; internal weakness (with low optimism) </a:t>
            </a:r>
          </a:p>
        </p:txBody>
      </p:sp>
      <p:pic>
        <p:nvPicPr>
          <p:cNvPr id="4" name="Content Placeholder 3" descr="12"/>
          <p:cNvPicPr>
            <a:picLocks noChangeAspect="1"/>
          </p:cNvPicPr>
          <p:nvPr/>
        </p:nvPicPr>
        <p:blipFill rotWithShape="1">
          <a:blip r:embed="rId2"/>
          <a:srcRect l="1468" t="18511" r="60069" b="10581"/>
          <a:stretch>
            <a:fillRect/>
          </a:stretch>
        </p:blipFill>
        <p:spPr>
          <a:xfrm>
            <a:off x="8658939" y="1661194"/>
            <a:ext cx="2884868" cy="3554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816"/>
          <a:stretch>
            <a:fillRect/>
          </a:stretch>
        </p:blipFill>
        <p:spPr>
          <a:xfrm>
            <a:off x="3682912" y="980694"/>
            <a:ext cx="5525482" cy="5038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Emotions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309590" y="1905000"/>
            <a:ext cx="2923504" cy="171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Negative Emotion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703703" y="4832262"/>
            <a:ext cx="2923504" cy="171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Neutral Emotion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587016" y="3350119"/>
            <a:ext cx="2923504" cy="171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Positive Emotion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Emotions: Negative Emotion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Anxiety </a:t>
            </a:r>
            <a:endParaRPr lang="en-US" dirty="0"/>
          </a:p>
          <a:p>
            <a:r>
              <a:rPr lang="en-GB" dirty="0"/>
              <a:t>Awkwardness</a:t>
            </a:r>
            <a:endParaRPr lang="en-US" dirty="0"/>
          </a:p>
          <a:p>
            <a:r>
              <a:rPr lang="en-GB" dirty="0"/>
              <a:t>Confusion</a:t>
            </a:r>
            <a:endParaRPr lang="en-US" dirty="0"/>
          </a:p>
          <a:p>
            <a:r>
              <a:rPr lang="en-GB" dirty="0"/>
              <a:t>Disgust </a:t>
            </a:r>
            <a:endParaRPr lang="en-US" dirty="0"/>
          </a:p>
          <a:p>
            <a:r>
              <a:rPr lang="en-GB" dirty="0"/>
              <a:t>Envy</a:t>
            </a:r>
            <a:endParaRPr lang="en-US" dirty="0"/>
          </a:p>
          <a:p>
            <a:r>
              <a:rPr lang="en-GB" dirty="0"/>
              <a:t>Fear </a:t>
            </a:r>
            <a:endParaRPr lang="en-US" dirty="0"/>
          </a:p>
          <a:p>
            <a:r>
              <a:rPr lang="en-GB" dirty="0"/>
              <a:t>Sadness</a:t>
            </a:r>
            <a:endParaRPr lang="en-US" dirty="0"/>
          </a:p>
          <a:p>
            <a:r>
              <a:rPr lang="en-GB" dirty="0"/>
              <a:t>Guilt </a:t>
            </a:r>
            <a:endParaRPr lang="en-US" dirty="0"/>
          </a:p>
          <a:p>
            <a:r>
              <a:rPr lang="en-GB" dirty="0"/>
              <a:t>Frustration</a:t>
            </a:r>
          </a:p>
          <a:p>
            <a:r>
              <a:rPr lang="en-GB" dirty="0"/>
              <a:t>Dissatisfaction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2"/>
          </p:nvPr>
        </p:nvSpPr>
        <p:spPr>
          <a:xfrm>
            <a:off x="7190747" y="1988127"/>
            <a:ext cx="4313864" cy="4052188"/>
          </a:xfrm>
        </p:spPr>
        <p:txBody>
          <a:bodyPr>
            <a:noAutofit/>
          </a:bodyPr>
          <a:lstStyle/>
          <a:p>
            <a:r>
              <a:rPr lang="en-GB" dirty="0"/>
              <a:t>Sorrow</a:t>
            </a:r>
            <a:endParaRPr lang="en-US" dirty="0"/>
          </a:p>
          <a:p>
            <a:r>
              <a:rPr lang="en-GB" dirty="0"/>
              <a:t>Crying</a:t>
            </a:r>
            <a:endParaRPr lang="en-US" dirty="0"/>
          </a:p>
          <a:p>
            <a:r>
              <a:rPr lang="en-GB" dirty="0"/>
              <a:t>Weeping </a:t>
            </a:r>
            <a:endParaRPr lang="en-US" dirty="0"/>
          </a:p>
          <a:p>
            <a:r>
              <a:rPr lang="en-GB" dirty="0"/>
              <a:t>Anger</a:t>
            </a:r>
            <a:endParaRPr lang="en-US" dirty="0"/>
          </a:p>
          <a:p>
            <a:r>
              <a:rPr lang="en-GB" dirty="0"/>
              <a:t>Embarrassment </a:t>
            </a:r>
            <a:endParaRPr lang="en-US" dirty="0"/>
          </a:p>
          <a:p>
            <a:r>
              <a:rPr lang="en-GB" dirty="0" smtClean="0"/>
              <a:t>Rage/ Revenge </a:t>
            </a:r>
            <a:endParaRPr lang="en-US" dirty="0"/>
          </a:p>
          <a:p>
            <a:r>
              <a:rPr lang="en-GB" dirty="0"/>
              <a:t>Melancholy </a:t>
            </a:r>
            <a:endParaRPr lang="en-US" dirty="0"/>
          </a:p>
          <a:p>
            <a:r>
              <a:rPr lang="en-GB" dirty="0"/>
              <a:t>Scared </a:t>
            </a:r>
            <a:endParaRPr lang="en-US" dirty="0"/>
          </a:p>
          <a:p>
            <a:r>
              <a:rPr lang="en-GB" dirty="0"/>
              <a:t>Loneliness </a:t>
            </a:r>
            <a:endParaRPr lang="en-US" dirty="0"/>
          </a:p>
          <a:p>
            <a:r>
              <a:rPr lang="en-GB" dirty="0"/>
              <a:t>Annoyance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Emotions: Positive Emotion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Triumph</a:t>
            </a:r>
            <a:endParaRPr lang="en-US" dirty="0"/>
          </a:p>
          <a:p>
            <a:r>
              <a:rPr lang="en-GB" dirty="0"/>
              <a:t>Sympathy</a:t>
            </a:r>
            <a:endParaRPr lang="en-US" dirty="0"/>
          </a:p>
          <a:p>
            <a:r>
              <a:rPr lang="en-GB" dirty="0"/>
              <a:t>Romance/ Intimate relation</a:t>
            </a:r>
            <a:endParaRPr lang="en-US" dirty="0"/>
          </a:p>
          <a:p>
            <a:r>
              <a:rPr lang="en-GB" dirty="0"/>
              <a:t>Interest </a:t>
            </a:r>
            <a:endParaRPr lang="en-US" dirty="0"/>
          </a:p>
          <a:p>
            <a:r>
              <a:rPr lang="en-GB" dirty="0"/>
              <a:t>Joy</a:t>
            </a:r>
            <a:endParaRPr lang="en-US" dirty="0"/>
          </a:p>
          <a:p>
            <a:r>
              <a:rPr lang="en-GB" dirty="0"/>
              <a:t>Excitement</a:t>
            </a:r>
            <a:endParaRPr lang="en-US" dirty="0"/>
          </a:p>
          <a:p>
            <a:r>
              <a:rPr lang="en-GB" dirty="0"/>
              <a:t>Satisfaction </a:t>
            </a:r>
            <a:endParaRPr lang="en-US" dirty="0"/>
          </a:p>
          <a:p>
            <a:r>
              <a:rPr lang="en-GB" dirty="0"/>
              <a:t>Happiness</a:t>
            </a:r>
            <a:endParaRPr lang="en-US" dirty="0"/>
          </a:p>
          <a:p>
            <a:r>
              <a:rPr lang="en-GB" dirty="0"/>
              <a:t>Calmness</a:t>
            </a:r>
            <a:endParaRPr lang="en-US" dirty="0"/>
          </a:p>
          <a:p>
            <a:r>
              <a:rPr lang="en-GB" dirty="0"/>
              <a:t>Amusement </a:t>
            </a:r>
            <a:endParaRPr lang="en-US" dirty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Hope </a:t>
            </a:r>
            <a:endParaRPr lang="en-US" dirty="0"/>
          </a:p>
          <a:p>
            <a:r>
              <a:rPr lang="en-GB" dirty="0"/>
              <a:t>Pride</a:t>
            </a:r>
            <a:endParaRPr lang="en-US" dirty="0"/>
          </a:p>
          <a:p>
            <a:r>
              <a:rPr lang="en-GB" dirty="0"/>
              <a:t>Gratitude </a:t>
            </a:r>
            <a:endParaRPr lang="en-US" dirty="0"/>
          </a:p>
          <a:p>
            <a:r>
              <a:rPr lang="en-GB" dirty="0"/>
              <a:t>Awe</a:t>
            </a:r>
            <a:endParaRPr lang="en-US" dirty="0"/>
          </a:p>
          <a:p>
            <a:r>
              <a:rPr lang="en-GB" dirty="0"/>
              <a:t>Serenity </a:t>
            </a:r>
            <a:endParaRPr lang="en-US" dirty="0"/>
          </a:p>
          <a:p>
            <a:r>
              <a:rPr lang="en-GB" dirty="0" smtClean="0"/>
              <a:t>Inspiration </a:t>
            </a:r>
            <a:endParaRPr lang="en-US" dirty="0"/>
          </a:p>
          <a:p>
            <a:r>
              <a:rPr lang="en-GB" dirty="0"/>
              <a:t>Love </a:t>
            </a:r>
            <a:endParaRPr lang="en-US" dirty="0"/>
          </a:p>
          <a:p>
            <a:r>
              <a:rPr lang="en-GB" dirty="0"/>
              <a:t>Forgiveness </a:t>
            </a:r>
            <a:endParaRPr lang="en-US" dirty="0"/>
          </a:p>
          <a:p>
            <a:r>
              <a:rPr lang="en-GB" dirty="0"/>
              <a:t>Trust </a:t>
            </a: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Emotions: Neutral Emotion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Boredom</a:t>
            </a:r>
            <a:endParaRPr lang="en-US" dirty="0"/>
          </a:p>
          <a:p>
            <a:endParaRPr lang="en-GB" dirty="0"/>
          </a:p>
          <a:p>
            <a:r>
              <a:rPr lang="en-GB" dirty="0"/>
              <a:t>Craving </a:t>
            </a:r>
            <a:endParaRPr lang="en-US" dirty="0"/>
          </a:p>
          <a:p>
            <a:endParaRPr lang="en-GB" dirty="0"/>
          </a:p>
          <a:p>
            <a:r>
              <a:rPr lang="en-GB" dirty="0"/>
              <a:t>Empathetic pain </a:t>
            </a:r>
            <a:endParaRPr lang="en-US" dirty="0"/>
          </a:p>
          <a:p>
            <a:endParaRPr lang="en-GB" dirty="0"/>
          </a:p>
          <a:p>
            <a:r>
              <a:rPr lang="en-GB" dirty="0"/>
              <a:t>Sexual Desire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6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271" y="2133600"/>
            <a:ext cx="3891915" cy="37490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Behavioural guidance for improving EQ &amp; building positive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Creating self awareness</a:t>
            </a:r>
          </a:p>
          <a:p>
            <a:r>
              <a:rPr lang="en-IN" dirty="0"/>
              <a:t>Respect yourself </a:t>
            </a:r>
          </a:p>
          <a:p>
            <a:r>
              <a:rPr lang="en-IN" dirty="0"/>
              <a:t>Be positive</a:t>
            </a:r>
          </a:p>
          <a:p>
            <a:r>
              <a:rPr lang="en-IN" dirty="0"/>
              <a:t>Be true to yourself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94" y="2133600"/>
            <a:ext cx="4760435" cy="26704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ym typeface="+mn-ea"/>
              </a:rPr>
              <a:t>Strategies for better emotional health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030569"/>
            <a:ext cx="3438101" cy="3777622"/>
          </a:xfrm>
        </p:spPr>
        <p:txBody>
          <a:bodyPr>
            <a:noAutofit/>
          </a:bodyPr>
          <a:lstStyle/>
          <a:p>
            <a:r>
              <a:rPr lang="en-GB" sz="1600" dirty="0">
                <a:sym typeface="+mn-ea"/>
              </a:rPr>
              <a:t>Set a Career Goal and life purpose </a:t>
            </a:r>
            <a:endParaRPr lang="en-GB" sz="1600" dirty="0"/>
          </a:p>
          <a:p>
            <a:r>
              <a:rPr lang="en-GB" sz="1600" dirty="0">
                <a:sym typeface="+mn-ea"/>
              </a:rPr>
              <a:t>Stay calm in difficult situations </a:t>
            </a:r>
            <a:endParaRPr lang="en-GB" sz="1600" dirty="0"/>
          </a:p>
          <a:p>
            <a:r>
              <a:rPr lang="en-GB" sz="1600" dirty="0">
                <a:sym typeface="+mn-ea"/>
              </a:rPr>
              <a:t>Ask for help if in need </a:t>
            </a:r>
            <a:r>
              <a:rPr lang="en-US" sz="1600" dirty="0">
                <a:sym typeface="+mn-ea"/>
              </a:rPr>
              <a:t>from</a:t>
            </a:r>
            <a:r>
              <a:rPr lang="en-US" altLang="en-GB" sz="1600" dirty="0">
                <a:sym typeface="+mn-ea"/>
              </a:rPr>
              <a:t> </a:t>
            </a:r>
            <a:r>
              <a:rPr lang="en-GB" sz="1600" dirty="0">
                <a:sym typeface="+mn-ea"/>
              </a:rPr>
              <a:t>parents, spouse, friends, teacher, mentor, Psychologist.</a:t>
            </a:r>
            <a:endParaRPr lang="en-GB" sz="1600" dirty="0"/>
          </a:p>
          <a:p>
            <a:r>
              <a:rPr lang="en-GB" sz="1600" dirty="0">
                <a:sym typeface="+mn-ea"/>
              </a:rPr>
              <a:t>Follow mindfulness, </a:t>
            </a:r>
            <a:r>
              <a:rPr lang="en-US" altLang="en-GB" sz="1600" dirty="0">
                <a:sym typeface="+mn-ea"/>
              </a:rPr>
              <a:t>do </a:t>
            </a:r>
            <a:r>
              <a:rPr lang="en-GB" sz="1600" dirty="0">
                <a:sym typeface="+mn-ea"/>
              </a:rPr>
              <a:t>meditation</a:t>
            </a:r>
            <a:endParaRPr lang="en-GB" sz="1600" dirty="0"/>
          </a:p>
          <a:p>
            <a:r>
              <a:rPr lang="en-GB" sz="1600" dirty="0">
                <a:sym typeface="+mn-ea"/>
              </a:rPr>
              <a:t>Remove and settle life obstacle/hurdle/challenges. </a:t>
            </a:r>
            <a:endParaRPr lang="en-GB" sz="1600" dirty="0"/>
          </a:p>
          <a:p>
            <a:pPr lvl="0"/>
            <a:r>
              <a:rPr lang="en-US" sz="1600" dirty="0">
                <a:sym typeface="+mn-ea"/>
              </a:rPr>
              <a:t>Connect with people around you like family, friends, colleague, Invest time.</a:t>
            </a:r>
            <a:endParaRPr lang="en-US" sz="1600" dirty="0"/>
          </a:p>
        </p:txBody>
      </p:sp>
      <p:sp>
        <p:nvSpPr>
          <p:cNvPr id="4" name="Content Placeholder 2"/>
          <p:cNvSpPr txBox="1"/>
          <p:nvPr/>
        </p:nvSpPr>
        <p:spPr>
          <a:xfrm>
            <a:off x="7048768" y="2030569"/>
            <a:ext cx="3438101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>
                <a:sym typeface="+mn-ea"/>
              </a:rPr>
              <a:t>Be active, step outside. </a:t>
            </a:r>
            <a:endParaRPr lang="en-GB" sz="2100" dirty="0"/>
          </a:p>
          <a:p>
            <a:r>
              <a:rPr lang="en-US" sz="2100" dirty="0">
                <a:sym typeface="+mn-ea"/>
              </a:rPr>
              <a:t>Take care your physical &amp; mental health </a:t>
            </a:r>
            <a:endParaRPr lang="en-US" sz="2100" dirty="0"/>
          </a:p>
          <a:p>
            <a:r>
              <a:rPr lang="en-US" sz="2100" dirty="0">
                <a:sym typeface="+mn-ea"/>
              </a:rPr>
              <a:t>Appreciate yourself and others. </a:t>
            </a:r>
            <a:endParaRPr lang="en-US" sz="2100" dirty="0"/>
          </a:p>
          <a:p>
            <a:r>
              <a:rPr lang="en-US" sz="2100" dirty="0">
                <a:sym typeface="+mn-ea"/>
              </a:rPr>
              <a:t>Follow your hobbies and dream.</a:t>
            </a:r>
            <a:endParaRPr lang="en-GB" sz="2100" dirty="0"/>
          </a:p>
          <a:p>
            <a:r>
              <a:rPr lang="en-US" sz="2100" dirty="0">
                <a:sym typeface="+mn-ea"/>
              </a:rPr>
              <a:t>Keep learning, there is no limit of learning  in life. </a:t>
            </a:r>
            <a:endParaRPr lang="en-GB" sz="2100" dirty="0"/>
          </a:p>
          <a:p>
            <a:r>
              <a:rPr lang="en-US" sz="2100" dirty="0">
                <a:sym typeface="+mn-ea"/>
              </a:rPr>
              <a:t>Do volunteering, either at physical level or over virtual world. Try to help others</a:t>
            </a:r>
            <a:endParaRPr lang="en-GB" sz="2100" dirty="0"/>
          </a:p>
          <a:p>
            <a:r>
              <a:rPr lang="en-US" sz="2100" dirty="0">
                <a:sym typeface="+mn-ea"/>
              </a:rPr>
              <a:t>Be kind to each other.</a:t>
            </a:r>
            <a:endParaRPr lang="en-GB" sz="21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773" y="1530932"/>
            <a:ext cx="40767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573" y="1530932"/>
            <a:ext cx="3986996" cy="341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5017" y="3943639"/>
            <a:ext cx="4954095" cy="1280890"/>
          </a:xfrm>
        </p:spPr>
        <p:txBody>
          <a:bodyPr/>
          <a:lstStyle/>
          <a:p>
            <a:r>
              <a:rPr lang="en-US" dirty="0"/>
              <a:t>Thank you so much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965" y="4999149"/>
            <a:ext cx="6091149" cy="185885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Questions are welcome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www.emotionoflife.co.in</a:t>
            </a:r>
            <a:r>
              <a:rPr lang="en-US" b="1" dirty="0"/>
              <a:t> </a:t>
            </a:r>
            <a:r>
              <a:rPr lang="en-US" sz="2000" dirty="0"/>
              <a:t> 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91" y="540913"/>
            <a:ext cx="6155098" cy="2859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Health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95" y="1300480"/>
            <a:ext cx="8915400" cy="4610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Emotional Health is a state of </a:t>
            </a:r>
            <a:r>
              <a:rPr lang="en-US" sz="1400" b="1" dirty="0" smtClean="0"/>
              <a:t>mind. </a:t>
            </a:r>
          </a:p>
          <a:p>
            <a:pPr marL="0" indent="0">
              <a:buNone/>
            </a:pPr>
            <a:r>
              <a:rPr lang="en-US" sz="1400" b="1" dirty="0" smtClean="0"/>
              <a:t>in </a:t>
            </a:r>
            <a:r>
              <a:rPr lang="en-US" sz="1400" b="1" dirty="0"/>
              <a:t>which an individual </a:t>
            </a:r>
            <a:r>
              <a:rPr lang="en-US" sz="1400" b="1" dirty="0" smtClean="0"/>
              <a:t>realizes/ identifies his </a:t>
            </a:r>
            <a:r>
              <a:rPr lang="en-US" sz="1400" b="1" dirty="0"/>
              <a:t>or her own </a:t>
            </a:r>
            <a:r>
              <a:rPr lang="en-US" sz="1400" b="1" dirty="0" smtClean="0"/>
              <a:t>actual potential. </a:t>
            </a:r>
          </a:p>
          <a:p>
            <a:pPr marL="0" indent="0">
              <a:buNone/>
            </a:pPr>
            <a:r>
              <a:rPr lang="en-US" sz="1400" b="1" dirty="0" smtClean="0"/>
              <a:t>and </a:t>
            </a:r>
            <a:r>
              <a:rPr lang="en-US" sz="1400" b="1" dirty="0"/>
              <a:t>also </a:t>
            </a:r>
            <a:r>
              <a:rPr lang="en-US" sz="1400" b="1" dirty="0" smtClean="0"/>
              <a:t>identified, </a:t>
            </a:r>
            <a:r>
              <a:rPr lang="en-US" sz="1400" b="1" dirty="0" err="1" smtClean="0"/>
              <a:t>acceptence</a:t>
            </a:r>
            <a:r>
              <a:rPr lang="en-US" sz="1400" b="1" dirty="0" smtClean="0"/>
              <a:t> </a:t>
            </a:r>
            <a:r>
              <a:rPr lang="en-US" sz="1400" b="1" dirty="0"/>
              <a:t>his or her </a:t>
            </a:r>
            <a:r>
              <a:rPr lang="en-US" sz="1400" b="1" dirty="0" smtClean="0"/>
              <a:t>weakness, have willingness and able to work on those  weakness. </a:t>
            </a:r>
          </a:p>
          <a:p>
            <a:pPr marL="0" indent="0">
              <a:buNone/>
            </a:pPr>
            <a:r>
              <a:rPr lang="en-US" sz="1400" b="1" dirty="0" smtClean="0"/>
              <a:t>can </a:t>
            </a:r>
            <a:r>
              <a:rPr lang="en-US" sz="1400" b="1" dirty="0"/>
              <a:t>cope up with the normal life day to day </a:t>
            </a:r>
            <a:r>
              <a:rPr lang="en-US" sz="1400" b="1" dirty="0" smtClean="0"/>
              <a:t>stresses.</a:t>
            </a:r>
          </a:p>
          <a:p>
            <a:pPr marL="0" indent="0">
              <a:buNone/>
            </a:pPr>
            <a:r>
              <a:rPr lang="en-US" sz="1400" b="1" dirty="0" smtClean="0"/>
              <a:t>can </a:t>
            </a:r>
            <a:r>
              <a:rPr lang="en-US" sz="1400" b="1" dirty="0"/>
              <a:t>work productively and </a:t>
            </a:r>
            <a:r>
              <a:rPr lang="en-US" sz="1400" b="1" dirty="0" smtClean="0"/>
              <a:t>fruitfully.</a:t>
            </a:r>
          </a:p>
          <a:p>
            <a:pPr marL="0" indent="0">
              <a:buNone/>
            </a:pPr>
            <a:r>
              <a:rPr lang="en-US" sz="1400" b="1" dirty="0" smtClean="0"/>
              <a:t> </a:t>
            </a:r>
            <a:r>
              <a:rPr lang="en-US" sz="1400" b="1" dirty="0"/>
              <a:t>and is able to contribute to himself or herself and the community.</a:t>
            </a:r>
            <a:endParaRPr lang="en-IN" sz="1400" b="1" dirty="0"/>
          </a:p>
          <a:p>
            <a:endParaRPr lang="en-IN" sz="1400" b="1" dirty="0"/>
          </a:p>
        </p:txBody>
      </p:sp>
      <p:pic>
        <p:nvPicPr>
          <p:cNvPr id="4" name="Content Placeholder 5" descr="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942" y="3417687"/>
            <a:ext cx="4080801" cy="24258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Emotional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923" y="1514198"/>
            <a:ext cx="8933689" cy="377762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“One’s ability to manage emotions in self &amp; others &amp; use the emotions adaptively”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Theorized first by Peter Salovey &amp; John Mayer in 1990 &amp; then operationalised &amp; popularized by </a:t>
            </a:r>
            <a:r>
              <a:rPr lang="en-IN" dirty="0" err="1"/>
              <a:t>Daneil</a:t>
            </a:r>
            <a:r>
              <a:rPr lang="en-IN" dirty="0"/>
              <a:t> Goleman in the late Nineties. The best selling books are </a:t>
            </a:r>
          </a:p>
          <a:p>
            <a:pPr marL="0" indent="0">
              <a:buNone/>
            </a:pPr>
            <a:r>
              <a:rPr lang="en-IN" b="1" dirty="0"/>
              <a:t>EMOTIONAL INTELLIGENCE : </a:t>
            </a:r>
            <a:r>
              <a:rPr lang="en-IN" b="1" i="1" dirty="0"/>
              <a:t>Why it can matter more than IQ (1995) &amp; Working with Emotional Intelligence</a:t>
            </a:r>
            <a:endParaRPr lang="en-IN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23" y="4209440"/>
            <a:ext cx="4764779" cy="2648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Positive Mind-set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All Major psychological properties &amp; processes.</a:t>
            </a:r>
          </a:p>
          <a:p>
            <a:r>
              <a:rPr lang="en-IN" dirty="0"/>
              <a:t>Thinking</a:t>
            </a:r>
          </a:p>
          <a:p>
            <a:r>
              <a:rPr lang="en-IN" dirty="0"/>
              <a:t>Feeling</a:t>
            </a:r>
          </a:p>
          <a:p>
            <a:r>
              <a:rPr lang="en-IN" dirty="0"/>
              <a:t>Willing</a:t>
            </a:r>
          </a:p>
          <a:p>
            <a:r>
              <a:rPr lang="en-IN" dirty="0"/>
              <a:t>Doing (Behaving)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04" y="2133600"/>
            <a:ext cx="3103808" cy="33753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787166" y="3129566"/>
            <a:ext cx="1309374" cy="33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Health Issues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Major emotional health issues are Depression, Anxiety, Stress, Sadness, Negativity, Procrastination, Body Image, Grief, Loss.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Major changes in your life such as new college, new syllabus, new work set up, relationships, becoming a parent, can all affect your </a:t>
            </a:r>
            <a:r>
              <a:rPr lang="en-GB" b="1" dirty="0"/>
              <a:t>emotional health</a:t>
            </a:r>
            <a:r>
              <a:rPr lang="en-GB" dirty="0"/>
              <a:t> and day to day living.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Sometimes it is hard to know if what you are experiencing is depression, sadness, worry or anxiety.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3421" y="825410"/>
            <a:ext cx="7027706" cy="5038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5" y="733022"/>
            <a:ext cx="5872765" cy="5429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Factor that Influence Emotional Health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+mn-ea"/>
              </a:rPr>
              <a:t>Personality type</a:t>
            </a:r>
            <a:endParaRPr lang="en-US" dirty="0"/>
          </a:p>
          <a:p>
            <a:r>
              <a:rPr lang="en-US" dirty="0">
                <a:sym typeface="+mn-ea"/>
              </a:rPr>
              <a:t>Personality Dynamics  </a:t>
            </a:r>
            <a:endParaRPr lang="en-US" dirty="0"/>
          </a:p>
          <a:p>
            <a:r>
              <a:rPr lang="en-US" dirty="0">
                <a:sym typeface="+mn-ea"/>
              </a:rPr>
              <a:t>Level of Emotional Health</a:t>
            </a:r>
            <a:endParaRPr lang="en-US" dirty="0"/>
          </a:p>
          <a:p>
            <a:r>
              <a:rPr lang="en-US" dirty="0">
                <a:sym typeface="+mn-ea"/>
              </a:rPr>
              <a:t>Parenting style</a:t>
            </a:r>
            <a:endParaRPr lang="en-US" dirty="0"/>
          </a:p>
          <a:p>
            <a:r>
              <a:rPr lang="en-US" dirty="0">
                <a:sym typeface="+mn-ea"/>
              </a:rPr>
              <a:t>Education, Age, sex</a:t>
            </a:r>
            <a:endParaRPr lang="en-US" dirty="0"/>
          </a:p>
          <a:p>
            <a:r>
              <a:rPr lang="en-US" dirty="0">
                <a:sym typeface="+mn-ea"/>
              </a:rPr>
              <a:t>Environmental situation </a:t>
            </a:r>
            <a:endParaRPr lang="en-US" dirty="0"/>
          </a:p>
          <a:p>
            <a:r>
              <a:rPr lang="en-US" dirty="0">
                <a:sym typeface="+mn-ea"/>
              </a:rPr>
              <a:t>Ego structure   </a:t>
            </a:r>
            <a:endParaRPr lang="en-US" dirty="0"/>
          </a:p>
          <a:p>
            <a:r>
              <a:rPr lang="en-US" dirty="0">
                <a:sym typeface="+mn-ea"/>
              </a:rPr>
              <a:t>Coping strategy </a:t>
            </a:r>
            <a:endParaRPr lang="en-US" dirty="0"/>
          </a:p>
          <a:p>
            <a:r>
              <a:rPr lang="en-US" dirty="0">
                <a:sym typeface="+mn-ea"/>
              </a:rPr>
              <a:t>Pattern of defense mechanism usage</a:t>
            </a:r>
            <a:endParaRPr lang="en-US" dirty="0"/>
          </a:p>
          <a:p>
            <a:r>
              <a:rPr lang="en-US" dirty="0">
                <a:sym typeface="+mn-ea"/>
              </a:rPr>
              <a:t>Career Goal and purpose of life </a:t>
            </a:r>
            <a:endParaRPr lang="en-US" dirty="0"/>
          </a:p>
          <a:p>
            <a:r>
              <a:rPr lang="en-US" dirty="0">
                <a:sym typeface="+mn-ea"/>
              </a:rPr>
              <a:t>High expectation by self and parents or spouse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89" y="2713321"/>
            <a:ext cx="4403301" cy="2618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Consequences of high 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High EQ generates feeling that builds </a:t>
            </a:r>
            <a:r>
              <a:rPr lang="en-IN" b="1" u="sng" dirty="0"/>
              <a:t>positive attitudes</a:t>
            </a:r>
          </a:p>
          <a:p>
            <a:r>
              <a:rPr lang="en-IN" dirty="0"/>
              <a:t>Motivation</a:t>
            </a:r>
          </a:p>
          <a:p>
            <a:r>
              <a:rPr lang="en-IN" dirty="0"/>
              <a:t>Satisfaction/happiness</a:t>
            </a:r>
          </a:p>
          <a:p>
            <a:r>
              <a:rPr lang="en-IN" dirty="0"/>
              <a:t>Desire</a:t>
            </a:r>
          </a:p>
          <a:p>
            <a:r>
              <a:rPr lang="en-IN" dirty="0"/>
              <a:t>Self-esteem</a:t>
            </a:r>
          </a:p>
          <a:p>
            <a:r>
              <a:rPr lang="en-IN" dirty="0"/>
              <a:t>Self-control</a:t>
            </a:r>
          </a:p>
          <a:p>
            <a:r>
              <a:rPr lang="en-IN" dirty="0"/>
              <a:t>Friendship</a:t>
            </a:r>
          </a:p>
          <a:p>
            <a:r>
              <a:rPr lang="en-IN" dirty="0"/>
              <a:t>Appreciation</a:t>
            </a:r>
          </a:p>
          <a:p>
            <a:r>
              <a:rPr lang="en-IN" dirty="0"/>
              <a:t>Peace</a:t>
            </a:r>
          </a:p>
          <a:p>
            <a:pPr marL="0" indent="0">
              <a:buNone/>
            </a:pPr>
            <a:r>
              <a:rPr lang="en-IN" dirty="0"/>
              <a:t>Attributing setback or failure to immediate environment, temporal factors &amp; external weakness (with optimism).  Laughing on ones’ own setbacks by taking different perspectives. 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684"/>
          <a:stretch>
            <a:fillRect/>
          </a:stretch>
        </p:blipFill>
        <p:spPr>
          <a:xfrm>
            <a:off x="8642115" y="1905000"/>
            <a:ext cx="3184860" cy="2532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550</Words>
  <Application>WPS Presentation</Application>
  <PresentationFormat>Custom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Emotional Health  “Key to Success”</vt:lpstr>
      <vt:lpstr>Emotional Health</vt:lpstr>
      <vt:lpstr>Emotional Intelligence</vt:lpstr>
      <vt:lpstr>Positive Mind-set</vt:lpstr>
      <vt:lpstr>Emotional Health Issues </vt:lpstr>
      <vt:lpstr>Slide 6</vt:lpstr>
      <vt:lpstr>Slide 7</vt:lpstr>
      <vt:lpstr>Factor that Influence Emotional Health </vt:lpstr>
      <vt:lpstr>Consequences of high EQ</vt:lpstr>
      <vt:lpstr>Consequences of low EQ</vt:lpstr>
      <vt:lpstr>Slide 11</vt:lpstr>
      <vt:lpstr>Types of Emotions</vt:lpstr>
      <vt:lpstr>Types of Emotions: Negative Emotion</vt:lpstr>
      <vt:lpstr>Types of Emotions: Positive Emotion</vt:lpstr>
      <vt:lpstr>Types of Emotions: Neutral Emotion</vt:lpstr>
      <vt:lpstr>Behavioural guidance for improving EQ &amp; building positive attitudes</vt:lpstr>
      <vt:lpstr>Strategies for better emotional health</vt:lpstr>
      <vt:lpstr>Slide 18</vt:lpstr>
      <vt:lpstr>Thank you so much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Shyam gupta</cp:lastModifiedBy>
  <cp:revision>24</cp:revision>
  <dcterms:created xsi:type="dcterms:W3CDTF">2020-08-12T10:19:00Z</dcterms:created>
  <dcterms:modified xsi:type="dcterms:W3CDTF">2022-09-04T06:48:47Z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C05702C62C5D4B1DAD6F7257DB6E2E03</vt:lpwstr>
  </property>
  <property fmtid="{D5CDD505-2E9C-101B-9397-08002B2CF9AE}" pid="3" name="KSOProductBuildVer">
    <vt:lpwstr>1033-11.2.0.11026</vt:lpwstr>
  </property>
</Properties>
</file>