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11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Lst>
  <p:sldSz cx="12192000" cy="6858000"/>
  <p:notesSz cx="6858000" cy="9144000"/>
  <p:embeddedFontLst>
    <p:embeddedFont>
      <p:font typeface="PT Serif" panose="020A0603040505020204" pitchFamily="18" charset="0"/>
      <p:regular r:id="rId113"/>
      <p:bold r:id="rId114"/>
      <p:italic r:id="rId115"/>
      <p:boldItalic r:id="rId1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7FD0410-1E48-4D9E-8D0D-69FC351A9D04}">
  <a:tblStyle styleId="{97FD0410-1E48-4D9E-8D0D-69FC351A9D0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 /><Relationship Id="rId117" Type="http://schemas.openxmlformats.org/officeDocument/2006/relationships/presProps" Target="presProps.xml" /><Relationship Id="rId21" Type="http://schemas.openxmlformats.org/officeDocument/2006/relationships/slide" Target="slides/slide19.xml" /><Relationship Id="rId42" Type="http://schemas.openxmlformats.org/officeDocument/2006/relationships/slide" Target="slides/slide40.xml" /><Relationship Id="rId47" Type="http://schemas.openxmlformats.org/officeDocument/2006/relationships/slide" Target="slides/slide45.xml" /><Relationship Id="rId63" Type="http://schemas.openxmlformats.org/officeDocument/2006/relationships/slide" Target="slides/slide61.xml" /><Relationship Id="rId68" Type="http://schemas.openxmlformats.org/officeDocument/2006/relationships/slide" Target="slides/slide66.xml" /><Relationship Id="rId84" Type="http://schemas.openxmlformats.org/officeDocument/2006/relationships/slide" Target="slides/slide82.xml" /><Relationship Id="rId89" Type="http://schemas.openxmlformats.org/officeDocument/2006/relationships/slide" Target="slides/slide87.xml" /><Relationship Id="rId112" Type="http://schemas.openxmlformats.org/officeDocument/2006/relationships/notesMaster" Target="notesMasters/notesMaster1.xml" /><Relationship Id="rId16" Type="http://schemas.openxmlformats.org/officeDocument/2006/relationships/slide" Target="slides/slide14.xml" /><Relationship Id="rId107" Type="http://schemas.openxmlformats.org/officeDocument/2006/relationships/slide" Target="slides/slide105.xml" /><Relationship Id="rId11" Type="http://schemas.openxmlformats.org/officeDocument/2006/relationships/slide" Target="slides/slide9.xml" /><Relationship Id="rId24" Type="http://schemas.openxmlformats.org/officeDocument/2006/relationships/slide" Target="slides/slide22.xml" /><Relationship Id="rId32" Type="http://schemas.openxmlformats.org/officeDocument/2006/relationships/slide" Target="slides/slide30.xml" /><Relationship Id="rId37" Type="http://schemas.openxmlformats.org/officeDocument/2006/relationships/slide" Target="slides/slide35.xml" /><Relationship Id="rId40" Type="http://schemas.openxmlformats.org/officeDocument/2006/relationships/slide" Target="slides/slide38.xml" /><Relationship Id="rId45" Type="http://schemas.openxmlformats.org/officeDocument/2006/relationships/slide" Target="slides/slide43.xml" /><Relationship Id="rId53" Type="http://schemas.openxmlformats.org/officeDocument/2006/relationships/slide" Target="slides/slide51.xml" /><Relationship Id="rId58" Type="http://schemas.openxmlformats.org/officeDocument/2006/relationships/slide" Target="slides/slide56.xml" /><Relationship Id="rId66" Type="http://schemas.openxmlformats.org/officeDocument/2006/relationships/slide" Target="slides/slide64.xml" /><Relationship Id="rId74" Type="http://schemas.openxmlformats.org/officeDocument/2006/relationships/slide" Target="slides/slide72.xml" /><Relationship Id="rId79" Type="http://schemas.openxmlformats.org/officeDocument/2006/relationships/slide" Target="slides/slide77.xml" /><Relationship Id="rId87" Type="http://schemas.openxmlformats.org/officeDocument/2006/relationships/slide" Target="slides/slide85.xml" /><Relationship Id="rId102" Type="http://schemas.openxmlformats.org/officeDocument/2006/relationships/slide" Target="slides/slide100.xml" /><Relationship Id="rId110" Type="http://schemas.openxmlformats.org/officeDocument/2006/relationships/slide" Target="slides/slide108.xml" /><Relationship Id="rId115" Type="http://schemas.openxmlformats.org/officeDocument/2006/relationships/font" Target="fonts/font3.fntdata" /><Relationship Id="rId5" Type="http://schemas.openxmlformats.org/officeDocument/2006/relationships/slide" Target="slides/slide3.xml" /><Relationship Id="rId61" Type="http://schemas.openxmlformats.org/officeDocument/2006/relationships/slide" Target="slides/slide59.xml" /><Relationship Id="rId82" Type="http://schemas.openxmlformats.org/officeDocument/2006/relationships/slide" Target="slides/slide80.xml" /><Relationship Id="rId90" Type="http://schemas.openxmlformats.org/officeDocument/2006/relationships/slide" Target="slides/slide88.xml" /><Relationship Id="rId95" Type="http://schemas.openxmlformats.org/officeDocument/2006/relationships/slide" Target="slides/slide93.xml" /><Relationship Id="rId19" Type="http://schemas.openxmlformats.org/officeDocument/2006/relationships/slide" Target="slides/slide17.xml" /><Relationship Id="rId14" Type="http://schemas.openxmlformats.org/officeDocument/2006/relationships/slide" Target="slides/slide12.xml" /><Relationship Id="rId22" Type="http://schemas.openxmlformats.org/officeDocument/2006/relationships/slide" Target="slides/slide20.xml" /><Relationship Id="rId27" Type="http://schemas.openxmlformats.org/officeDocument/2006/relationships/slide" Target="slides/slide25.xml" /><Relationship Id="rId30" Type="http://schemas.openxmlformats.org/officeDocument/2006/relationships/slide" Target="slides/slide28.xml" /><Relationship Id="rId35" Type="http://schemas.openxmlformats.org/officeDocument/2006/relationships/slide" Target="slides/slide33.xml" /><Relationship Id="rId43" Type="http://schemas.openxmlformats.org/officeDocument/2006/relationships/slide" Target="slides/slide41.xml" /><Relationship Id="rId48" Type="http://schemas.openxmlformats.org/officeDocument/2006/relationships/slide" Target="slides/slide46.xml" /><Relationship Id="rId56" Type="http://schemas.openxmlformats.org/officeDocument/2006/relationships/slide" Target="slides/slide54.xml" /><Relationship Id="rId64" Type="http://schemas.openxmlformats.org/officeDocument/2006/relationships/slide" Target="slides/slide62.xml" /><Relationship Id="rId69" Type="http://schemas.openxmlformats.org/officeDocument/2006/relationships/slide" Target="slides/slide67.xml" /><Relationship Id="rId77" Type="http://schemas.openxmlformats.org/officeDocument/2006/relationships/slide" Target="slides/slide75.xml" /><Relationship Id="rId100" Type="http://schemas.openxmlformats.org/officeDocument/2006/relationships/slide" Target="slides/slide98.xml" /><Relationship Id="rId105" Type="http://schemas.openxmlformats.org/officeDocument/2006/relationships/slide" Target="slides/slide103.xml" /><Relationship Id="rId113" Type="http://schemas.openxmlformats.org/officeDocument/2006/relationships/font" Target="fonts/font1.fntdata" /><Relationship Id="rId118" Type="http://schemas.openxmlformats.org/officeDocument/2006/relationships/viewProps" Target="viewProps.xml" /><Relationship Id="rId8" Type="http://schemas.openxmlformats.org/officeDocument/2006/relationships/slide" Target="slides/slide6.xml" /><Relationship Id="rId51" Type="http://schemas.openxmlformats.org/officeDocument/2006/relationships/slide" Target="slides/slide49.xml" /><Relationship Id="rId72" Type="http://schemas.openxmlformats.org/officeDocument/2006/relationships/slide" Target="slides/slide70.xml" /><Relationship Id="rId80" Type="http://schemas.openxmlformats.org/officeDocument/2006/relationships/slide" Target="slides/slide78.xml" /><Relationship Id="rId85" Type="http://schemas.openxmlformats.org/officeDocument/2006/relationships/slide" Target="slides/slide83.xml" /><Relationship Id="rId93" Type="http://schemas.openxmlformats.org/officeDocument/2006/relationships/slide" Target="slides/slide91.xml" /><Relationship Id="rId98" Type="http://schemas.openxmlformats.org/officeDocument/2006/relationships/slide" Target="slides/slide96.xml" /><Relationship Id="rId3" Type="http://schemas.openxmlformats.org/officeDocument/2006/relationships/slide" Target="slides/slide1.xml" /><Relationship Id="rId12" Type="http://schemas.openxmlformats.org/officeDocument/2006/relationships/slide" Target="slides/slide10.xml" /><Relationship Id="rId17" Type="http://schemas.openxmlformats.org/officeDocument/2006/relationships/slide" Target="slides/slide15.xml" /><Relationship Id="rId25" Type="http://schemas.openxmlformats.org/officeDocument/2006/relationships/slide" Target="slides/slide23.xml" /><Relationship Id="rId33" Type="http://schemas.openxmlformats.org/officeDocument/2006/relationships/slide" Target="slides/slide31.xml" /><Relationship Id="rId38" Type="http://schemas.openxmlformats.org/officeDocument/2006/relationships/slide" Target="slides/slide36.xml" /><Relationship Id="rId46" Type="http://schemas.openxmlformats.org/officeDocument/2006/relationships/slide" Target="slides/slide44.xml" /><Relationship Id="rId59" Type="http://schemas.openxmlformats.org/officeDocument/2006/relationships/slide" Target="slides/slide57.xml" /><Relationship Id="rId67" Type="http://schemas.openxmlformats.org/officeDocument/2006/relationships/slide" Target="slides/slide65.xml" /><Relationship Id="rId103" Type="http://schemas.openxmlformats.org/officeDocument/2006/relationships/slide" Target="slides/slide101.xml" /><Relationship Id="rId108" Type="http://schemas.openxmlformats.org/officeDocument/2006/relationships/slide" Target="slides/slide106.xml" /><Relationship Id="rId116" Type="http://schemas.openxmlformats.org/officeDocument/2006/relationships/font" Target="fonts/font4.fntdata" /><Relationship Id="rId20" Type="http://schemas.openxmlformats.org/officeDocument/2006/relationships/slide" Target="slides/slide18.xml" /><Relationship Id="rId41" Type="http://schemas.openxmlformats.org/officeDocument/2006/relationships/slide" Target="slides/slide39.xml" /><Relationship Id="rId54" Type="http://schemas.openxmlformats.org/officeDocument/2006/relationships/slide" Target="slides/slide52.xml" /><Relationship Id="rId62" Type="http://schemas.openxmlformats.org/officeDocument/2006/relationships/slide" Target="slides/slide60.xml" /><Relationship Id="rId70" Type="http://schemas.openxmlformats.org/officeDocument/2006/relationships/slide" Target="slides/slide68.xml" /><Relationship Id="rId75" Type="http://schemas.openxmlformats.org/officeDocument/2006/relationships/slide" Target="slides/slide73.xml" /><Relationship Id="rId83" Type="http://schemas.openxmlformats.org/officeDocument/2006/relationships/slide" Target="slides/slide81.xml" /><Relationship Id="rId88" Type="http://schemas.openxmlformats.org/officeDocument/2006/relationships/slide" Target="slides/slide86.xml" /><Relationship Id="rId91" Type="http://schemas.openxmlformats.org/officeDocument/2006/relationships/slide" Target="slides/slide89.xml" /><Relationship Id="rId96" Type="http://schemas.openxmlformats.org/officeDocument/2006/relationships/slide" Target="slides/slide94.xml" /><Relationship Id="rId111" Type="http://schemas.openxmlformats.org/officeDocument/2006/relationships/slide" Target="slides/slide109.xml" /><Relationship Id="rId1" Type="http://schemas.openxmlformats.org/officeDocument/2006/relationships/slideMaster" Target="slideMasters/slideMaster1.xml" /><Relationship Id="rId6" Type="http://schemas.openxmlformats.org/officeDocument/2006/relationships/slide" Target="slides/slide4.xml" /><Relationship Id="rId15" Type="http://schemas.openxmlformats.org/officeDocument/2006/relationships/slide" Target="slides/slide13.xml" /><Relationship Id="rId23" Type="http://schemas.openxmlformats.org/officeDocument/2006/relationships/slide" Target="slides/slide21.xml" /><Relationship Id="rId28" Type="http://schemas.openxmlformats.org/officeDocument/2006/relationships/slide" Target="slides/slide26.xml" /><Relationship Id="rId36" Type="http://schemas.openxmlformats.org/officeDocument/2006/relationships/slide" Target="slides/slide34.xml" /><Relationship Id="rId49" Type="http://schemas.openxmlformats.org/officeDocument/2006/relationships/slide" Target="slides/slide47.xml" /><Relationship Id="rId57" Type="http://schemas.openxmlformats.org/officeDocument/2006/relationships/slide" Target="slides/slide55.xml" /><Relationship Id="rId106" Type="http://schemas.openxmlformats.org/officeDocument/2006/relationships/slide" Target="slides/slide104.xml" /><Relationship Id="rId114" Type="http://schemas.openxmlformats.org/officeDocument/2006/relationships/font" Target="fonts/font2.fntdata" /><Relationship Id="rId119" Type="http://schemas.openxmlformats.org/officeDocument/2006/relationships/theme" Target="theme/theme1.xml" /><Relationship Id="rId10" Type="http://schemas.openxmlformats.org/officeDocument/2006/relationships/slide" Target="slides/slide8.xml" /><Relationship Id="rId31" Type="http://schemas.openxmlformats.org/officeDocument/2006/relationships/slide" Target="slides/slide29.xml" /><Relationship Id="rId44" Type="http://schemas.openxmlformats.org/officeDocument/2006/relationships/slide" Target="slides/slide42.xml" /><Relationship Id="rId52" Type="http://schemas.openxmlformats.org/officeDocument/2006/relationships/slide" Target="slides/slide50.xml" /><Relationship Id="rId60" Type="http://schemas.openxmlformats.org/officeDocument/2006/relationships/slide" Target="slides/slide58.xml" /><Relationship Id="rId65" Type="http://schemas.openxmlformats.org/officeDocument/2006/relationships/slide" Target="slides/slide63.xml" /><Relationship Id="rId73" Type="http://schemas.openxmlformats.org/officeDocument/2006/relationships/slide" Target="slides/slide71.xml" /><Relationship Id="rId78" Type="http://schemas.openxmlformats.org/officeDocument/2006/relationships/slide" Target="slides/slide76.xml" /><Relationship Id="rId81" Type="http://schemas.openxmlformats.org/officeDocument/2006/relationships/slide" Target="slides/slide79.xml" /><Relationship Id="rId86" Type="http://schemas.openxmlformats.org/officeDocument/2006/relationships/slide" Target="slides/slide84.xml" /><Relationship Id="rId94" Type="http://schemas.openxmlformats.org/officeDocument/2006/relationships/slide" Target="slides/slide92.xml" /><Relationship Id="rId99" Type="http://schemas.openxmlformats.org/officeDocument/2006/relationships/slide" Target="slides/slide97.xml" /><Relationship Id="rId101" Type="http://schemas.openxmlformats.org/officeDocument/2006/relationships/slide" Target="slides/slide99.xml" /><Relationship Id="rId4" Type="http://schemas.openxmlformats.org/officeDocument/2006/relationships/slide" Target="slides/slide2.xml" /><Relationship Id="rId9" Type="http://schemas.openxmlformats.org/officeDocument/2006/relationships/slide" Target="slides/slide7.xml" /><Relationship Id="rId13" Type="http://schemas.openxmlformats.org/officeDocument/2006/relationships/slide" Target="slides/slide11.xml" /><Relationship Id="rId18" Type="http://schemas.openxmlformats.org/officeDocument/2006/relationships/slide" Target="slides/slide16.xml" /><Relationship Id="rId39" Type="http://schemas.openxmlformats.org/officeDocument/2006/relationships/slide" Target="slides/slide37.xml" /><Relationship Id="rId109" Type="http://schemas.openxmlformats.org/officeDocument/2006/relationships/slide" Target="slides/slide107.xml" /><Relationship Id="rId34" Type="http://schemas.openxmlformats.org/officeDocument/2006/relationships/slide" Target="slides/slide32.xml" /><Relationship Id="rId50" Type="http://schemas.openxmlformats.org/officeDocument/2006/relationships/slide" Target="slides/slide48.xml" /><Relationship Id="rId55" Type="http://schemas.openxmlformats.org/officeDocument/2006/relationships/slide" Target="slides/slide53.xml" /><Relationship Id="rId76" Type="http://schemas.openxmlformats.org/officeDocument/2006/relationships/slide" Target="slides/slide74.xml" /><Relationship Id="rId97" Type="http://schemas.openxmlformats.org/officeDocument/2006/relationships/slide" Target="slides/slide95.xml" /><Relationship Id="rId104" Type="http://schemas.openxmlformats.org/officeDocument/2006/relationships/slide" Target="slides/slide102.xml" /><Relationship Id="rId120" Type="http://schemas.openxmlformats.org/officeDocument/2006/relationships/tableStyles" Target="tableStyles.xml" /><Relationship Id="rId7" Type="http://schemas.openxmlformats.org/officeDocument/2006/relationships/slide" Target="slides/slide5.xml" /><Relationship Id="rId71" Type="http://schemas.openxmlformats.org/officeDocument/2006/relationships/slide" Target="slides/slide69.xml" /><Relationship Id="rId92" Type="http://schemas.openxmlformats.org/officeDocument/2006/relationships/slide" Target="slides/slide90.xml" /><Relationship Id="rId2" Type="http://schemas.openxmlformats.org/officeDocument/2006/relationships/slideMaster" Target="slideMasters/slideMaster2.xml" /><Relationship Id="rId29" Type="http://schemas.openxmlformats.org/officeDocument/2006/relationships/slide" Target="slides/slide27.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 /><Relationship Id="rId1" Type="http://schemas.openxmlformats.org/officeDocument/2006/relationships/notesMaster" Target="../notesMasters/notesMaster1.xml" /></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 /><Relationship Id="rId1" Type="http://schemas.openxmlformats.org/officeDocument/2006/relationships/notesMaster" Target="../notesMasters/notesMaster1.xml" /></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 /><Relationship Id="rId1" Type="http://schemas.openxmlformats.org/officeDocument/2006/relationships/notesMaster" Target="../notesMasters/notesMaster1.xml" /></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 /><Relationship Id="rId1" Type="http://schemas.openxmlformats.org/officeDocument/2006/relationships/notesMaster" Target="../notesMasters/notesMaster1.xml" /></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 /><Relationship Id="rId1" Type="http://schemas.openxmlformats.org/officeDocument/2006/relationships/notesMaster" Target="../notesMasters/notesMaster1.xml" /></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 /><Relationship Id="rId1" Type="http://schemas.openxmlformats.org/officeDocument/2006/relationships/notesMaster" Target="../notesMasters/notesMaster1.xml" /></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 /><Relationship Id="rId1" Type="http://schemas.openxmlformats.org/officeDocument/2006/relationships/notesMaster" Target="../notesMasters/notesMaster1.xml" /></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 /><Relationship Id="rId1" Type="http://schemas.openxmlformats.org/officeDocument/2006/relationships/notesMaster" Target="../notesMasters/notesMaster1.xml" /></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 /><Relationship Id="rId1" Type="http://schemas.openxmlformats.org/officeDocument/2006/relationships/notesMaster" Target="../notesMasters/notesMaster1.xml" /></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 /><Relationship Id="rId1" Type="http://schemas.openxmlformats.org/officeDocument/2006/relationships/notesMaster" Target="../notesMasters/notesMaster1.xml" /></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 /><Relationship Id="rId1" Type="http://schemas.openxmlformats.org/officeDocument/2006/relationships/notesMaster" Target="../notesMasters/notesMaster1.xml" /></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 /><Relationship Id="rId1" Type="http://schemas.openxmlformats.org/officeDocument/2006/relationships/notesMaster" Target="../notesMasters/notesMaster1.xml" /></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 /><Relationship Id="rId1" Type="http://schemas.openxmlformats.org/officeDocument/2006/relationships/notesMaster" Target="../notesMasters/notesMaster1.xml" /></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 /><Relationship Id="rId1" Type="http://schemas.openxmlformats.org/officeDocument/2006/relationships/notesMaster" Target="../notesMasters/notesMaster1.xml" /></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 /><Relationship Id="rId1" Type="http://schemas.openxmlformats.org/officeDocument/2006/relationships/notesMaster" Target="../notesMasters/notesMaster1.xml" /></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 /><Relationship Id="rId1" Type="http://schemas.openxmlformats.org/officeDocument/2006/relationships/notesMaster" Target="../notesMasters/notesMaster1.xml" /></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 /><Relationship Id="rId1" Type="http://schemas.openxmlformats.org/officeDocument/2006/relationships/notesMaster" Target="../notesMasters/notesMaster1.xml" /></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 /><Relationship Id="rId1" Type="http://schemas.openxmlformats.org/officeDocument/2006/relationships/notesMaster" Target="../notesMasters/notesMaster1.xml" /></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 /><Relationship Id="rId1" Type="http://schemas.openxmlformats.org/officeDocument/2006/relationships/notesMaster" Target="../notesMasters/notesMaster1.xml" /></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 /><Relationship Id="rId1" Type="http://schemas.openxmlformats.org/officeDocument/2006/relationships/notesMaster" Target="../notesMasters/notesMaster1.xml" /></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 /><Relationship Id="rId1" Type="http://schemas.openxmlformats.org/officeDocument/2006/relationships/notesMaster" Target="../notesMasters/notesMaster1.xml" /></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 /><Relationship Id="rId1" Type="http://schemas.openxmlformats.org/officeDocument/2006/relationships/notesMaster" Target="../notesMasters/notesMaster1.xml" /></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 /><Relationship Id="rId1" Type="http://schemas.openxmlformats.org/officeDocument/2006/relationships/notesMaster" Target="../notesMasters/notesMaster1.xml" /></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 /><Relationship Id="rId1" Type="http://schemas.openxmlformats.org/officeDocument/2006/relationships/notesMaster" Target="../notesMasters/notesMaster1.xml" /></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 /><Relationship Id="rId1" Type="http://schemas.openxmlformats.org/officeDocument/2006/relationships/notesMaster" Target="../notesMasters/notesMaster1.xml" /></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 /><Relationship Id="rId1" Type="http://schemas.openxmlformats.org/officeDocument/2006/relationships/notesMaster" Target="../notesMasters/notesMaster1.xml" /></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 /><Relationship Id="rId1" Type="http://schemas.openxmlformats.org/officeDocument/2006/relationships/notesMaster" Target="../notesMasters/notesMaster1.xml" /></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 /><Relationship Id="rId1" Type="http://schemas.openxmlformats.org/officeDocument/2006/relationships/notesMaster" Target="../notesMasters/notesMaster1.xml" /></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 /><Relationship Id="rId1" Type="http://schemas.openxmlformats.org/officeDocument/2006/relationships/notesMaster" Target="../notesMasters/notesMaster1.xml" /></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 /><Relationship Id="rId1" Type="http://schemas.openxmlformats.org/officeDocument/2006/relationships/notesMaster" Target="../notesMasters/notesMaster1.xml" /></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 /><Relationship Id="rId1" Type="http://schemas.openxmlformats.org/officeDocument/2006/relationships/notesMaster" Target="../notesMasters/notesMaster1.xml" /></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 /><Relationship Id="rId1" Type="http://schemas.openxmlformats.org/officeDocument/2006/relationships/notesMaster" Target="../notesMasters/notesMaster1.xml" /></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 /><Relationship Id="rId1" Type="http://schemas.openxmlformats.org/officeDocument/2006/relationships/notesMaster" Target="../notesMasters/notesMaster1.xml" /></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 /><Relationship Id="rId1" Type="http://schemas.openxmlformats.org/officeDocument/2006/relationships/notesMaster" Target="../notesMasters/notesMaster1.xml" /></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 /><Relationship Id="rId1" Type="http://schemas.openxmlformats.org/officeDocument/2006/relationships/notesMaster" Target="../notesMasters/notesMaster1.xml" /></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 /><Relationship Id="rId1" Type="http://schemas.openxmlformats.org/officeDocument/2006/relationships/notesMaster" Target="../notesMasters/notesMaster1.xml" /></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 /><Relationship Id="rId1" Type="http://schemas.openxmlformats.org/officeDocument/2006/relationships/notesMaster" Target="../notesMasters/notesMaster1.xml" /></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 /><Relationship Id="rId1" Type="http://schemas.openxmlformats.org/officeDocument/2006/relationships/notesMaster" Target="../notesMasters/notesMaster1.xml" /></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 /><Relationship Id="rId1" Type="http://schemas.openxmlformats.org/officeDocument/2006/relationships/notesMaster" Target="../notesMasters/notesMaster1.xml" /></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 /><Relationship Id="rId1" Type="http://schemas.openxmlformats.org/officeDocument/2006/relationships/notesMaster" Target="../notesMasters/notesMaster1.xml" /></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 /><Relationship Id="rId1" Type="http://schemas.openxmlformats.org/officeDocument/2006/relationships/notesMaster" Target="../notesMasters/notesMaster1.xml" /></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 /><Relationship Id="rId1" Type="http://schemas.openxmlformats.org/officeDocument/2006/relationships/notesMaster" Target="../notesMasters/notesMaster1.xml" /></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 /><Relationship Id="rId1" Type="http://schemas.openxmlformats.org/officeDocument/2006/relationships/notesMaster" Target="../notesMasters/notesMaster1.xml" /></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 /><Relationship Id="rId1" Type="http://schemas.openxmlformats.org/officeDocument/2006/relationships/notesMaster" Target="../notesMasters/notesMaster1.xml" /></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 /><Relationship Id="rId1" Type="http://schemas.openxmlformats.org/officeDocument/2006/relationships/notesMaster" Target="../notesMasters/notesMaster1.xml" /></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 /><Relationship Id="rId1" Type="http://schemas.openxmlformats.org/officeDocument/2006/relationships/notesMaster" Target="../notesMasters/notesMaster1.xml" /></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 /><Relationship Id="rId1" Type="http://schemas.openxmlformats.org/officeDocument/2006/relationships/notesMaster" Target="../notesMasters/notesMaster1.xml" /></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 /><Relationship Id="rId1" Type="http://schemas.openxmlformats.org/officeDocument/2006/relationships/notesMaster" Target="../notesMasters/notesMaster1.xml" /></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 /><Relationship Id="rId1" Type="http://schemas.openxmlformats.org/officeDocument/2006/relationships/notesMaster" Target="../notesMasters/notesMaster1.xml" /></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 /><Relationship Id="rId1" Type="http://schemas.openxmlformats.org/officeDocument/2006/relationships/notesMaster" Target="../notesMasters/notesMaster1.xml" /></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 /><Relationship Id="rId1" Type="http://schemas.openxmlformats.org/officeDocument/2006/relationships/notesMaster" Target="../notesMasters/notesMaster1.xml" /></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 /><Relationship Id="rId1" Type="http://schemas.openxmlformats.org/officeDocument/2006/relationships/notesMaster" Target="../notesMasters/notesMaster1.xml" /></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 /><Relationship Id="rId1" Type="http://schemas.openxmlformats.org/officeDocument/2006/relationships/notesMaster" Target="../notesMasters/notesMaster1.xml" /></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 /><Relationship Id="rId1" Type="http://schemas.openxmlformats.org/officeDocument/2006/relationships/notesMaster" Target="../notesMasters/notesMaster1.xml" /></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 /><Relationship Id="rId1" Type="http://schemas.openxmlformats.org/officeDocument/2006/relationships/notesMaster" Target="../notesMasters/notesMaster1.xml" /></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 /><Relationship Id="rId1" Type="http://schemas.openxmlformats.org/officeDocument/2006/relationships/notesMaster" Target="../notesMasters/notesMaster1.xml" /></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 /><Relationship Id="rId1" Type="http://schemas.openxmlformats.org/officeDocument/2006/relationships/notesMaster" Target="../notesMasters/notesMaster1.xml" /></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 /><Relationship Id="rId1" Type="http://schemas.openxmlformats.org/officeDocument/2006/relationships/notesMaster" Target="../notesMasters/notesMaster1.xml" /></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 /><Relationship Id="rId1" Type="http://schemas.openxmlformats.org/officeDocument/2006/relationships/notesMaster" Target="../notesMasters/notesMaster1.xml" /></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 /><Relationship Id="rId1" Type="http://schemas.openxmlformats.org/officeDocument/2006/relationships/notesMaster" Target="../notesMasters/notesMaster1.xml" /></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 /><Relationship Id="rId1" Type="http://schemas.openxmlformats.org/officeDocument/2006/relationships/notesMaster" Target="../notesMasters/notesMaster1.xml" /></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9" name="Google Shape;899;p10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7" name="Google Shape;907;p10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3" name="Google Shape;913;p10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p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8" name="Google Shape;928;p10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0" name="Google Shape;940;p10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5" name="Google Shape;945;p10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1" name="Google Shape;951;p10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1" name="Google Shape;961;p10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p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7" name="Google Shape;967;p10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1" name="Google Shape;971;p10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0" name="Google Shape;250;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6" name="Google Shape;266;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5" name="Google Shape;305;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3" name="Google Shape;313;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 name="Google Shape;321;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9" name="Google Shape;329;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4" name="Google Shape;344;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 name="Google Shape;350;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1" name="Google Shape;361;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7" name="Google Shape;367;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3" name="Google Shape;373;p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9" name="Google Shape;379;p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8" name="Google Shape;388;p3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4" name="Google Shape;394;p3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4" name="Google Shape;404;p3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5" name="Google Shape;415;p3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4" name="Google Shape;424;p3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2" name="Google Shape;432;p3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0" name="Google Shape;440;p3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5" name="Google Shape;445;p3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3" name="Google Shape;453;p4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9" name="Google Shape;459;p4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7" name="Google Shape;467;p4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2" name="Google Shape;472;p4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1" name="Google Shape;481;p4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6" name="Google Shape;486;p4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5" name="Google Shape;495;p4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2" name="Google Shape;502;p4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9" name="Google Shape;509;p4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4" name="Google Shape;514;p4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0" name="Google Shape;520;p5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6" name="Google Shape;526;p5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3" name="Google Shape;533;p5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9" name="Google Shape;539;p5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6" name="Google Shape;546;p5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2" name="Google Shape;552;p5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1" name="Google Shape;561;p5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9" name="Google Shape;569;p5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5" name="Google Shape;575;p5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5" name="Google Shape;585;p5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3" name="Google Shape;593;p6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1" name="Google Shape;601;p6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8" name="Google Shape;608;p6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4" name="Google Shape;614;p6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1" name="Google Shape;621;p6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8" name="Google Shape;628;p6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6" name="Google Shape;636;p6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3" name="Google Shape;643;p6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0" name="Google Shape;650;p6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6" name="Google Shape;656;p6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4" name="Google Shape;204;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3" name="Google Shape;663;p7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0" name="Google Shape;670;p7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6" name="Google Shape;676;p7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2" name="Google Shape;682;p7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0" name="Google Shape;690;p7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7" name="Google Shape;697;p7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5" name="Google Shape;705;p7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3" name="Google Shape;713;p7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0" name="Google Shape;720;p7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9" name="Google Shape;729;p7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 name="Google Shape;210;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1" name="Google Shape;741;p8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0" name="Google Shape;750;p8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6" name="Google Shape;756;p8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1" name="Google Shape;761;p8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8" name="Google Shape;768;p8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7" name="Google Shape;777;p8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5" name="Google Shape;785;p8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1" name="Google Shape;791;p8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9" name="Google Shape;799;p8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5" name="Google Shape;805;p8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3" name="Google Shape;813;p9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1" name="Google Shape;821;p9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7" name="Google Shape;827;p9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4" name="Google Shape;834;p9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2" name="Google Shape;842;p9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5" name="Google Shape;855;p9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3" name="Google Shape;863;p9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8" name="Google Shape;878;p9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2" name="Google Shape;892;p9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
        <p:cNvGrpSpPr/>
        <p:nvPr/>
      </p:nvGrpSpPr>
      <p:grpSpPr>
        <a:xfrm>
          <a:off x="0" y="0"/>
          <a:ext cx="0" cy="0"/>
          <a:chOff x="0" y="0"/>
          <a:chExt cx="0" cy="0"/>
        </a:xfrm>
      </p:grpSpPr>
      <p:sp>
        <p:nvSpPr>
          <p:cNvPr id="87" name="Google Shape;87;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2"/>
        <p:cNvGrpSpPr/>
        <p:nvPr/>
      </p:nvGrpSpPr>
      <p:grpSpPr>
        <a:xfrm>
          <a:off x="0" y="0"/>
          <a:ext cx="0" cy="0"/>
          <a:chOff x="0" y="0"/>
          <a:chExt cx="0" cy="0"/>
        </a:xfrm>
      </p:grpSpPr>
      <p:sp>
        <p:nvSpPr>
          <p:cNvPr id="93" name="Google Shape;93;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5" name="Google Shape;9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8"/>
        <p:cNvGrpSpPr/>
        <p:nvPr/>
      </p:nvGrpSpPr>
      <p:grpSpPr>
        <a:xfrm>
          <a:off x="0" y="0"/>
          <a:ext cx="0" cy="0"/>
          <a:chOff x="0" y="0"/>
          <a:chExt cx="0" cy="0"/>
        </a:xfrm>
      </p:grpSpPr>
      <p:sp>
        <p:nvSpPr>
          <p:cNvPr id="99" name="Google Shape;99;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1" name="Google Shape;10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1"/>
        <p:cNvGrpSpPr/>
        <p:nvPr/>
      </p:nvGrpSpPr>
      <p:grpSpPr>
        <a:xfrm>
          <a:off x="0" y="0"/>
          <a:ext cx="0" cy="0"/>
          <a:chOff x="0" y="0"/>
          <a:chExt cx="0" cy="0"/>
        </a:xfrm>
      </p:grpSpPr>
      <p:sp>
        <p:nvSpPr>
          <p:cNvPr id="112" name="Google Shape;112;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4" name="Google Shape;114;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6" name="Google Shape;116;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5"/>
        <p:cNvGrpSpPr/>
        <p:nvPr/>
      </p:nvGrpSpPr>
      <p:grpSpPr>
        <a:xfrm>
          <a:off x="0" y="0"/>
          <a:ext cx="0" cy="0"/>
          <a:chOff x="0" y="0"/>
          <a:chExt cx="0" cy="0"/>
        </a:xfrm>
      </p:grpSpPr>
      <p:sp>
        <p:nvSpPr>
          <p:cNvPr id="126" name="Google Shape;12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2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2" name="Google Shape;132;p2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3" name="Google Shape;13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sp>
        <p:nvSpPr>
          <p:cNvPr id="137" name="Google Shape;137;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2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9" name="Google Shape;139;p2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0" name="Google Shape;14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3"/>
        <p:cNvGrpSpPr/>
        <p:nvPr/>
      </p:nvGrpSpPr>
      <p:grpSpPr>
        <a:xfrm>
          <a:off x="0" y="0"/>
          <a:ext cx="0" cy="0"/>
          <a:chOff x="0" y="0"/>
          <a:chExt cx="0" cy="0"/>
        </a:xfrm>
      </p:grpSpPr>
      <p:sp>
        <p:nvSpPr>
          <p:cNvPr id="144" name="Google Shape;14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9"/>
        <p:cNvGrpSpPr/>
        <p:nvPr/>
      </p:nvGrpSpPr>
      <p:grpSpPr>
        <a:xfrm>
          <a:off x="0" y="0"/>
          <a:ext cx="0" cy="0"/>
          <a:chOff x="0" y="0"/>
          <a:chExt cx="0" cy="0"/>
        </a:xfrm>
      </p:grpSpPr>
      <p:sp>
        <p:nvSpPr>
          <p:cNvPr id="150" name="Google Shape;150;p2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2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 /><Relationship Id="rId3" Type="http://schemas.openxmlformats.org/officeDocument/2006/relationships/slideLayout" Target="../slideLayouts/slideLayout14.xml" /><Relationship Id="rId7" Type="http://schemas.openxmlformats.org/officeDocument/2006/relationships/slideLayout" Target="../slideLayouts/slideLayout18.xml" /><Relationship Id="rId12" Type="http://schemas.openxmlformats.org/officeDocument/2006/relationships/theme" Target="../theme/theme2.xml" /><Relationship Id="rId2" Type="http://schemas.openxmlformats.org/officeDocument/2006/relationships/slideLayout" Target="../slideLayouts/slideLayout13.xml" /><Relationship Id="rId1" Type="http://schemas.openxmlformats.org/officeDocument/2006/relationships/slideLayout" Target="../slideLayouts/slideLayout12.xml" /><Relationship Id="rId6" Type="http://schemas.openxmlformats.org/officeDocument/2006/relationships/slideLayout" Target="../slideLayouts/slideLayout17.xml" /><Relationship Id="rId11" Type="http://schemas.openxmlformats.org/officeDocument/2006/relationships/slideLayout" Target="../slideLayouts/slideLayout22.xml" /><Relationship Id="rId5" Type="http://schemas.openxmlformats.org/officeDocument/2006/relationships/slideLayout" Target="../slideLayouts/slideLayout16.xml" /><Relationship Id="rId10" Type="http://schemas.openxmlformats.org/officeDocument/2006/relationships/slideLayout" Target="../slideLayouts/slideLayout21.xml" /><Relationship Id="rId4" Type="http://schemas.openxmlformats.org/officeDocument/2006/relationships/slideLayout" Target="../slideLayouts/slideLayout15.xml" /><Relationship Id="rId9" Type="http://schemas.openxmlformats.org/officeDocument/2006/relationships/slideLayout" Target="../slideLayouts/slideLayout20.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2CC"/>
            </a:gs>
            <a:gs pos="40000">
              <a:srgbClr val="F5F7FC"/>
            </a:gs>
            <a:gs pos="70000">
              <a:schemeClr val="lt1"/>
            </a:gs>
            <a:gs pos="93000">
              <a:schemeClr val="lt1"/>
            </a:gs>
            <a:gs pos="100000">
              <a:srgbClr val="FFF2CC"/>
            </a:gs>
          </a:gsLst>
          <a:lin ang="5400000" scaled="0"/>
        </a:gradFill>
        <a:effectLst/>
      </p:bgPr>
    </p:bg>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 /><Relationship Id="rId2" Type="http://schemas.openxmlformats.org/officeDocument/2006/relationships/notesSlide" Target="../notesSlides/notesSlide1.xml" /><Relationship Id="rId1" Type="http://schemas.openxmlformats.org/officeDocument/2006/relationships/slideLayout" Target="../slideLayouts/slideLayout1.xml" /><Relationship Id="rId4" Type="http://schemas.openxmlformats.org/officeDocument/2006/relationships/image" Target="../media/image2.jpeg" /></Relationships>
</file>

<file path=ppt/slides/_rels/slide10.xml.rels><?xml version="1.0" encoding="UTF-8" standalone="yes"?>
<Relationships xmlns="http://schemas.openxmlformats.org/package/2006/relationships"><Relationship Id="rId3" Type="http://schemas.openxmlformats.org/officeDocument/2006/relationships/image" Target="../media/image11.jpg" /><Relationship Id="rId2" Type="http://schemas.openxmlformats.org/officeDocument/2006/relationships/notesSlide" Target="../notesSlides/notesSlide10.xml" /><Relationship Id="rId1" Type="http://schemas.openxmlformats.org/officeDocument/2006/relationships/slideLayout" Target="../slideLayouts/slideLayout1.xml" /></Relationships>
</file>

<file path=ppt/slides/_rels/slide100.xml.rels><?xml version="1.0" encoding="UTF-8" standalone="yes"?>
<Relationships xmlns="http://schemas.openxmlformats.org/package/2006/relationships"><Relationship Id="rId3" Type="http://schemas.openxmlformats.org/officeDocument/2006/relationships/image" Target="../media/image87.jpg" /><Relationship Id="rId2" Type="http://schemas.openxmlformats.org/officeDocument/2006/relationships/notesSlide" Target="../notesSlides/notesSlide100.xml"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Relationship Id="rId3" Type="http://schemas.openxmlformats.org/officeDocument/2006/relationships/image" Target="../media/image88.jpg" /><Relationship Id="rId2" Type="http://schemas.openxmlformats.org/officeDocument/2006/relationships/notesSlide" Target="../notesSlides/notesSlide101.xml"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Relationship Id="rId3" Type="http://schemas.openxmlformats.org/officeDocument/2006/relationships/image" Target="../media/image89.jpg" /><Relationship Id="rId2" Type="http://schemas.openxmlformats.org/officeDocument/2006/relationships/notesSlide" Target="../notesSlides/notesSlide102.xml"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Relationship Id="rId3" Type="http://schemas.openxmlformats.org/officeDocument/2006/relationships/image" Target="../media/image90.jpg" /><Relationship Id="rId2" Type="http://schemas.openxmlformats.org/officeDocument/2006/relationships/notesSlide" Target="../notesSlides/notesSlide103.xml"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Relationship Id="rId3" Type="http://schemas.openxmlformats.org/officeDocument/2006/relationships/image" Target="../media/image90.jpg" /><Relationship Id="rId2" Type="http://schemas.openxmlformats.org/officeDocument/2006/relationships/notesSlide" Target="../notesSlides/notesSlide104.xml"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Relationship Id="rId3" Type="http://schemas.openxmlformats.org/officeDocument/2006/relationships/image" Target="../media/image91.jpg" /><Relationship Id="rId2" Type="http://schemas.openxmlformats.org/officeDocument/2006/relationships/notesSlide" Target="../notesSlides/notesSlide105.xml"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Relationship Id="rId3" Type="http://schemas.openxmlformats.org/officeDocument/2006/relationships/image" Target="../media/image92.jpg" /><Relationship Id="rId2" Type="http://schemas.openxmlformats.org/officeDocument/2006/relationships/notesSlide" Target="../notesSlides/notesSlide106.xml"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Relationship Id="rId3" Type="http://schemas.openxmlformats.org/officeDocument/2006/relationships/image" Target="../media/image93.jpg" /><Relationship Id="rId2" Type="http://schemas.openxmlformats.org/officeDocument/2006/relationships/notesSlide" Target="../notesSlides/notesSlide107.xml"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Relationship Id="rId3" Type="http://schemas.openxmlformats.org/officeDocument/2006/relationships/image" Target="../media/image94.jpg" /><Relationship Id="rId2" Type="http://schemas.openxmlformats.org/officeDocument/2006/relationships/notesSlide" Target="../notesSlides/notesSlide108.xml"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Relationship Id="rId3" Type="http://schemas.openxmlformats.org/officeDocument/2006/relationships/image" Target="../media/image95.jpg" /><Relationship Id="rId2" Type="http://schemas.openxmlformats.org/officeDocument/2006/relationships/notesSlide" Target="../notesSlides/notesSlide109.xml" /><Relationship Id="rId1" Type="http://schemas.openxmlformats.org/officeDocument/2006/relationships/slideLayout" Target="../slideLayouts/slideLayout1.xml" /></Relationships>
</file>

<file path=ppt/slides/_rels/slide11.xml.rels><?xml version="1.0" encoding="UTF-8" standalone="yes"?>
<Relationships xmlns="http://schemas.openxmlformats.org/package/2006/relationships"><Relationship Id="rId3" Type="http://schemas.openxmlformats.org/officeDocument/2006/relationships/image" Target="../media/image12.jpg" /><Relationship Id="rId2" Type="http://schemas.openxmlformats.org/officeDocument/2006/relationships/notesSlide" Target="../notesSlides/notesSlide11.xml"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Relationship Id="rId3" Type="http://schemas.openxmlformats.org/officeDocument/2006/relationships/image" Target="../media/image13.jpg" /><Relationship Id="rId2" Type="http://schemas.openxmlformats.org/officeDocument/2006/relationships/notesSlide" Target="../notesSlides/notesSlide12.xml"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Relationship Id="rId3" Type="http://schemas.openxmlformats.org/officeDocument/2006/relationships/image" Target="../media/image14.jpg" /><Relationship Id="rId2" Type="http://schemas.openxmlformats.org/officeDocument/2006/relationships/notesSlide" Target="../notesSlides/notesSlide13.xml"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Relationship Id="rId3" Type="http://schemas.openxmlformats.org/officeDocument/2006/relationships/image" Target="../media/image15.jpg" /><Relationship Id="rId2" Type="http://schemas.openxmlformats.org/officeDocument/2006/relationships/notesSlide" Target="../notesSlides/notesSlide14.xml"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Relationship Id="rId3" Type="http://schemas.openxmlformats.org/officeDocument/2006/relationships/image" Target="../media/image16.jpg" /><Relationship Id="rId2" Type="http://schemas.openxmlformats.org/officeDocument/2006/relationships/notesSlide" Target="../notesSlides/notesSlide15.xml"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Relationship Id="rId3" Type="http://schemas.openxmlformats.org/officeDocument/2006/relationships/image" Target="../media/image17.jpg" /><Relationship Id="rId2" Type="http://schemas.openxmlformats.org/officeDocument/2006/relationships/notesSlide" Target="../notesSlides/notesSlide16.xml"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Relationship Id="rId3" Type="http://schemas.openxmlformats.org/officeDocument/2006/relationships/image" Target="../media/image18.jpg" /><Relationship Id="rId2" Type="http://schemas.openxmlformats.org/officeDocument/2006/relationships/notesSlide" Target="../notesSlides/notesSlide17.xml" /><Relationship Id="rId1" Type="http://schemas.openxmlformats.org/officeDocument/2006/relationships/slideLayout" Target="../slideLayouts/slideLayout1.xml" /></Relationships>
</file>

<file path=ppt/slides/_rels/slide18.xml.rels><?xml version="1.0" encoding="UTF-8" standalone="yes"?>
<Relationships xmlns="http://schemas.openxmlformats.org/package/2006/relationships"><Relationship Id="rId3" Type="http://schemas.openxmlformats.org/officeDocument/2006/relationships/image" Target="../media/image19.jpg" /><Relationship Id="rId2" Type="http://schemas.openxmlformats.org/officeDocument/2006/relationships/notesSlide" Target="../notesSlides/notesSlide18.xml" /><Relationship Id="rId1" Type="http://schemas.openxmlformats.org/officeDocument/2006/relationships/slideLayout" Target="../slideLayouts/slideLayout1.xml" /></Relationships>
</file>

<file path=ppt/slides/_rels/slide19.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notesSlide" Target="../notesSlides/notesSlide19.xml" /><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notesSlide" Target="../notesSlides/notesSlide2.xml"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Relationship Id="rId3" Type="http://schemas.openxmlformats.org/officeDocument/2006/relationships/image" Target="../media/image21.jpg" /><Relationship Id="rId2" Type="http://schemas.openxmlformats.org/officeDocument/2006/relationships/notesSlide" Target="../notesSlides/notesSlide20.xml" /><Relationship Id="rId1" Type="http://schemas.openxmlformats.org/officeDocument/2006/relationships/slideLayout" Target="../slideLayouts/slideLayout1.xml" /></Relationships>
</file>

<file path=ppt/slides/_rels/slide21.xml.rels><?xml version="1.0" encoding="UTF-8" standalone="yes"?>
<Relationships xmlns="http://schemas.openxmlformats.org/package/2006/relationships"><Relationship Id="rId3" Type="http://schemas.openxmlformats.org/officeDocument/2006/relationships/image" Target="../media/image22.jpg" /><Relationship Id="rId2" Type="http://schemas.openxmlformats.org/officeDocument/2006/relationships/notesSlide" Target="../notesSlides/notesSlide21.xml"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Relationship Id="rId3" Type="http://schemas.openxmlformats.org/officeDocument/2006/relationships/image" Target="../media/image23.jpg" /><Relationship Id="rId2" Type="http://schemas.openxmlformats.org/officeDocument/2006/relationships/notesSlide" Target="../notesSlides/notesSlide22.xml" /><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Relationship Id="rId3" Type="http://schemas.openxmlformats.org/officeDocument/2006/relationships/image" Target="../media/image24.jpg" /><Relationship Id="rId2" Type="http://schemas.openxmlformats.org/officeDocument/2006/relationships/notesSlide" Target="../notesSlides/notesSlide23.xml" /><Relationship Id="rId1" Type="http://schemas.openxmlformats.org/officeDocument/2006/relationships/slideLayout" Target="../slideLayouts/slideLayout1.xml" /></Relationships>
</file>

<file path=ppt/slides/_rels/slide24.xml.rels><?xml version="1.0" encoding="UTF-8" standalone="yes"?>
<Relationships xmlns="http://schemas.openxmlformats.org/package/2006/relationships"><Relationship Id="rId3" Type="http://schemas.openxmlformats.org/officeDocument/2006/relationships/image" Target="../media/image25.jpg" /><Relationship Id="rId2" Type="http://schemas.openxmlformats.org/officeDocument/2006/relationships/notesSlide" Target="../notesSlides/notesSlide24.xml" /><Relationship Id="rId1" Type="http://schemas.openxmlformats.org/officeDocument/2006/relationships/slideLayout" Target="../slideLayouts/slideLayout1.xml" /></Relationships>
</file>

<file path=ppt/slides/_rels/slide25.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notesSlide" Target="../notesSlides/notesSlide25.xml"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Relationship Id="rId3" Type="http://schemas.openxmlformats.org/officeDocument/2006/relationships/image" Target="../media/image27.jpg" /><Relationship Id="rId2" Type="http://schemas.openxmlformats.org/officeDocument/2006/relationships/notesSlide" Target="../notesSlides/notesSlide26.xml"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Relationship Id="rId3" Type="http://schemas.openxmlformats.org/officeDocument/2006/relationships/image" Target="../media/image28.jpg" /><Relationship Id="rId2" Type="http://schemas.openxmlformats.org/officeDocument/2006/relationships/notesSlide" Target="../notesSlides/notesSlide27.xml"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Relationship Id="rId3" Type="http://schemas.openxmlformats.org/officeDocument/2006/relationships/image" Target="../media/image29.jpg" /><Relationship Id="rId2" Type="http://schemas.openxmlformats.org/officeDocument/2006/relationships/notesSlide" Target="../notesSlides/notesSlide28.xml" /><Relationship Id="rId1" Type="http://schemas.openxmlformats.org/officeDocument/2006/relationships/slideLayout" Target="../slideLayouts/slideLayout1.xml" /></Relationships>
</file>

<file path=ppt/slides/_rels/slide29.xml.rels><?xml version="1.0" encoding="UTF-8" standalone="yes"?>
<Relationships xmlns="http://schemas.openxmlformats.org/package/2006/relationships"><Relationship Id="rId3" Type="http://schemas.openxmlformats.org/officeDocument/2006/relationships/image" Target="../media/image30.jpg" /><Relationship Id="rId2" Type="http://schemas.openxmlformats.org/officeDocument/2006/relationships/notesSlide" Target="../notesSlides/notesSlide29.xml"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Relationship Id="rId3" Type="http://schemas.openxmlformats.org/officeDocument/2006/relationships/image" Target="../media/image4.jpg" /><Relationship Id="rId2" Type="http://schemas.openxmlformats.org/officeDocument/2006/relationships/notesSlide" Target="../notesSlides/notesSlide3.xml"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Relationship Id="rId3" Type="http://schemas.openxmlformats.org/officeDocument/2006/relationships/image" Target="../media/image31.jpg" /><Relationship Id="rId2" Type="http://schemas.openxmlformats.org/officeDocument/2006/relationships/notesSlide" Target="../notesSlides/notesSlide30.xml"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Relationship Id="rId3" Type="http://schemas.openxmlformats.org/officeDocument/2006/relationships/image" Target="../media/image32.jpg" /><Relationship Id="rId2" Type="http://schemas.openxmlformats.org/officeDocument/2006/relationships/notesSlide" Target="../notesSlides/notesSlide31.xml" /><Relationship Id="rId1" Type="http://schemas.openxmlformats.org/officeDocument/2006/relationships/slideLayout" Target="../slideLayouts/slideLayout1.xml" /><Relationship Id="rId4" Type="http://schemas.openxmlformats.org/officeDocument/2006/relationships/image" Target="../media/image33.jpg" /></Relationships>
</file>

<file path=ppt/slides/_rels/slide32.xml.rels><?xml version="1.0" encoding="UTF-8" standalone="yes"?>
<Relationships xmlns="http://schemas.openxmlformats.org/package/2006/relationships"><Relationship Id="rId3" Type="http://schemas.openxmlformats.org/officeDocument/2006/relationships/image" Target="../media/image34.png" /><Relationship Id="rId2" Type="http://schemas.openxmlformats.org/officeDocument/2006/relationships/notesSlide" Target="../notesSlides/notesSlide32.xml" /><Relationship Id="rId1" Type="http://schemas.openxmlformats.org/officeDocument/2006/relationships/slideLayout" Target="../slideLayouts/slideLayout1.xml" /></Relationships>
</file>

<file path=ppt/slides/_rels/slide33.xml.rels><?xml version="1.0" encoding="UTF-8" standalone="yes"?>
<Relationships xmlns="http://schemas.openxmlformats.org/package/2006/relationships"><Relationship Id="rId3" Type="http://schemas.openxmlformats.org/officeDocument/2006/relationships/image" Target="../media/image8.jpg" /><Relationship Id="rId2" Type="http://schemas.openxmlformats.org/officeDocument/2006/relationships/notesSlide" Target="../notesSlides/notesSlide33.xml" /><Relationship Id="rId1" Type="http://schemas.openxmlformats.org/officeDocument/2006/relationships/slideLayout" Target="../slideLayouts/slideLayout1.xml" /><Relationship Id="rId4" Type="http://schemas.openxmlformats.org/officeDocument/2006/relationships/image" Target="../media/image35.png" /></Relationships>
</file>

<file path=ppt/slides/_rels/slide34.xml.rels><?xml version="1.0" encoding="UTF-8" standalone="yes"?>
<Relationships xmlns="http://schemas.openxmlformats.org/package/2006/relationships"><Relationship Id="rId3" Type="http://schemas.openxmlformats.org/officeDocument/2006/relationships/image" Target="../media/image36.jpg" /><Relationship Id="rId2" Type="http://schemas.openxmlformats.org/officeDocument/2006/relationships/notesSlide" Target="../notesSlides/notesSlide34.xml"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Relationship Id="rId3" Type="http://schemas.openxmlformats.org/officeDocument/2006/relationships/image" Target="../media/image37.jpg" /><Relationship Id="rId2" Type="http://schemas.openxmlformats.org/officeDocument/2006/relationships/notesSlide" Target="../notesSlides/notesSlide35.xml" /><Relationship Id="rId1" Type="http://schemas.openxmlformats.org/officeDocument/2006/relationships/slideLayout" Target="../slideLayouts/slideLayout1.xml" /></Relationships>
</file>

<file path=ppt/slides/_rels/slide36.xml.rels><?xml version="1.0" encoding="UTF-8" standalone="yes"?>
<Relationships xmlns="http://schemas.openxmlformats.org/package/2006/relationships"><Relationship Id="rId3" Type="http://schemas.openxmlformats.org/officeDocument/2006/relationships/image" Target="../media/image38.jpg" /><Relationship Id="rId2" Type="http://schemas.openxmlformats.org/officeDocument/2006/relationships/notesSlide" Target="../notesSlides/notesSlide36.xml"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Relationship Id="rId3" Type="http://schemas.openxmlformats.org/officeDocument/2006/relationships/image" Target="../media/image39.jpg" /><Relationship Id="rId2" Type="http://schemas.openxmlformats.org/officeDocument/2006/relationships/notesSlide" Target="../notesSlides/notesSlide37.xml"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Relationship Id="rId3" Type="http://schemas.openxmlformats.org/officeDocument/2006/relationships/image" Target="../media/image40.png" /><Relationship Id="rId2" Type="http://schemas.openxmlformats.org/officeDocument/2006/relationships/notesSlide" Target="../notesSlides/notesSlide38.xml" /><Relationship Id="rId1" Type="http://schemas.openxmlformats.org/officeDocument/2006/relationships/slideLayout" Target="../slideLayouts/slideLayout1.xml" /></Relationships>
</file>

<file path=ppt/slides/_rels/slide39.xml.rels><?xml version="1.0" encoding="UTF-8" standalone="yes"?>
<Relationships xmlns="http://schemas.openxmlformats.org/package/2006/relationships"><Relationship Id="rId3" Type="http://schemas.openxmlformats.org/officeDocument/2006/relationships/image" Target="../media/image41.jpg" /><Relationship Id="rId2" Type="http://schemas.openxmlformats.org/officeDocument/2006/relationships/notesSlide" Target="../notesSlides/notesSlide39.xml"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Relationship Id="rId3" Type="http://schemas.openxmlformats.org/officeDocument/2006/relationships/image" Target="../media/image5.jpg" /><Relationship Id="rId2" Type="http://schemas.openxmlformats.org/officeDocument/2006/relationships/notesSlide" Target="../notesSlides/notesSlide4.xml"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Relationship Id="rId3" Type="http://schemas.openxmlformats.org/officeDocument/2006/relationships/image" Target="../media/image41.jpg" /><Relationship Id="rId2" Type="http://schemas.openxmlformats.org/officeDocument/2006/relationships/notesSlide" Target="../notesSlides/notesSlide40.xml"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Relationship Id="rId3" Type="http://schemas.openxmlformats.org/officeDocument/2006/relationships/image" Target="../media/image42.jpg" /><Relationship Id="rId2" Type="http://schemas.openxmlformats.org/officeDocument/2006/relationships/notesSlide" Target="../notesSlides/notesSlide41.xml" /><Relationship Id="rId1" Type="http://schemas.openxmlformats.org/officeDocument/2006/relationships/slideLayout" Target="../slideLayouts/slideLayout1.xml" /></Relationships>
</file>

<file path=ppt/slides/_rels/slide42.xml.rels><?xml version="1.0" encoding="UTF-8" standalone="yes"?>
<Relationships xmlns="http://schemas.openxmlformats.org/package/2006/relationships"><Relationship Id="rId3" Type="http://schemas.openxmlformats.org/officeDocument/2006/relationships/image" Target="../media/image43.jpg" /><Relationship Id="rId2" Type="http://schemas.openxmlformats.org/officeDocument/2006/relationships/notesSlide" Target="../notesSlides/notesSlide42.xml" /><Relationship Id="rId1" Type="http://schemas.openxmlformats.org/officeDocument/2006/relationships/slideLayout" Target="../slideLayouts/slideLayout1.xml" /></Relationships>
</file>

<file path=ppt/slides/_rels/slide43.xml.rels><?xml version="1.0" encoding="UTF-8" standalone="yes"?>
<Relationships xmlns="http://schemas.openxmlformats.org/package/2006/relationships"><Relationship Id="rId3" Type="http://schemas.openxmlformats.org/officeDocument/2006/relationships/image" Target="../media/image29.jpg" /><Relationship Id="rId2" Type="http://schemas.openxmlformats.org/officeDocument/2006/relationships/notesSlide" Target="../notesSlides/notesSlide43.xml" /><Relationship Id="rId1" Type="http://schemas.openxmlformats.org/officeDocument/2006/relationships/slideLayout" Target="../slideLayouts/slideLayout1.xml" /></Relationships>
</file>

<file path=ppt/slides/_rels/slide44.xml.rels><?xml version="1.0" encoding="UTF-8" standalone="yes"?>
<Relationships xmlns="http://schemas.openxmlformats.org/package/2006/relationships"><Relationship Id="rId3" Type="http://schemas.openxmlformats.org/officeDocument/2006/relationships/image" Target="../media/image44.jpg" /><Relationship Id="rId2" Type="http://schemas.openxmlformats.org/officeDocument/2006/relationships/notesSlide" Target="../notesSlides/notesSlide44.xml" /><Relationship Id="rId1" Type="http://schemas.openxmlformats.org/officeDocument/2006/relationships/slideLayout" Target="../slideLayouts/slideLayout1.xml" /></Relationships>
</file>

<file path=ppt/slides/_rels/slide45.xml.rels><?xml version="1.0" encoding="UTF-8" standalone="yes"?>
<Relationships xmlns="http://schemas.openxmlformats.org/package/2006/relationships"><Relationship Id="rId3" Type="http://schemas.openxmlformats.org/officeDocument/2006/relationships/image" Target="../media/image45.png" /><Relationship Id="rId2" Type="http://schemas.openxmlformats.org/officeDocument/2006/relationships/notesSlide" Target="../notesSlides/notesSlide45.xml"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Relationship Id="rId3" Type="http://schemas.openxmlformats.org/officeDocument/2006/relationships/image" Target="../media/image46.jpg" /><Relationship Id="rId2" Type="http://schemas.openxmlformats.org/officeDocument/2006/relationships/notesSlide" Target="../notesSlides/notesSlide46.xml"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Relationship Id="rId3" Type="http://schemas.openxmlformats.org/officeDocument/2006/relationships/image" Target="../media/image47.jpg" /><Relationship Id="rId2" Type="http://schemas.openxmlformats.org/officeDocument/2006/relationships/notesSlide" Target="../notesSlides/notesSlide47.xml"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Relationship Id="rId3" Type="http://schemas.openxmlformats.org/officeDocument/2006/relationships/image" Target="../media/image45.png" /><Relationship Id="rId2" Type="http://schemas.openxmlformats.org/officeDocument/2006/relationships/notesSlide" Target="../notesSlides/notesSlide48.xml"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Relationship Id="rId3" Type="http://schemas.openxmlformats.org/officeDocument/2006/relationships/image" Target="../media/image48.jpg" /><Relationship Id="rId2" Type="http://schemas.openxmlformats.org/officeDocument/2006/relationships/notesSlide" Target="../notesSlides/notesSlide49.xml"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Relationship Id="rId3" Type="http://schemas.openxmlformats.org/officeDocument/2006/relationships/image" Target="../media/image6.jpg" /><Relationship Id="rId2" Type="http://schemas.openxmlformats.org/officeDocument/2006/relationships/notesSlide" Target="../notesSlides/notesSlide5.xml"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Relationship Id="rId3" Type="http://schemas.openxmlformats.org/officeDocument/2006/relationships/image" Target="../media/image9.jpg" /><Relationship Id="rId2" Type="http://schemas.openxmlformats.org/officeDocument/2006/relationships/notesSlide" Target="../notesSlides/notesSlide50.xml"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Relationship Id="rId3" Type="http://schemas.openxmlformats.org/officeDocument/2006/relationships/image" Target="../media/image49.jpg" /><Relationship Id="rId2" Type="http://schemas.openxmlformats.org/officeDocument/2006/relationships/notesSlide" Target="../notesSlides/notesSlide51.xml"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Relationship Id="rId3" Type="http://schemas.openxmlformats.org/officeDocument/2006/relationships/image" Target="../media/image50.jpg" /><Relationship Id="rId2" Type="http://schemas.openxmlformats.org/officeDocument/2006/relationships/notesSlide" Target="../notesSlides/notesSlide52.xml"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Relationship Id="rId3" Type="http://schemas.openxmlformats.org/officeDocument/2006/relationships/image" Target="../media/image48.jpg" /><Relationship Id="rId2" Type="http://schemas.openxmlformats.org/officeDocument/2006/relationships/notesSlide" Target="../notesSlides/notesSlide53.xml"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Relationship Id="rId3" Type="http://schemas.openxmlformats.org/officeDocument/2006/relationships/image" Target="../media/image43.jpg" /><Relationship Id="rId2" Type="http://schemas.openxmlformats.org/officeDocument/2006/relationships/notesSlide" Target="../notesSlides/notesSlide54.xml"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Relationship Id="rId3" Type="http://schemas.openxmlformats.org/officeDocument/2006/relationships/image" Target="../media/image51.png" /><Relationship Id="rId2" Type="http://schemas.openxmlformats.org/officeDocument/2006/relationships/notesSlide" Target="../notesSlides/notesSlide55.xml"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Relationship Id="rId3" Type="http://schemas.openxmlformats.org/officeDocument/2006/relationships/image" Target="../media/image52.jpg" /><Relationship Id="rId2" Type="http://schemas.openxmlformats.org/officeDocument/2006/relationships/notesSlide" Target="../notesSlides/notesSlide56.xml"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Relationship Id="rId3" Type="http://schemas.openxmlformats.org/officeDocument/2006/relationships/image" Target="../media/image53.jpg" /><Relationship Id="rId2" Type="http://schemas.openxmlformats.org/officeDocument/2006/relationships/notesSlide" Target="../notesSlides/notesSlide57.xml"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Relationship Id="rId3" Type="http://schemas.openxmlformats.org/officeDocument/2006/relationships/image" Target="../media/image52.jpg" /><Relationship Id="rId2" Type="http://schemas.openxmlformats.org/officeDocument/2006/relationships/notesSlide" Target="../notesSlides/notesSlide58.xml"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Relationship Id="rId3" Type="http://schemas.openxmlformats.org/officeDocument/2006/relationships/image" Target="../media/image54.jpg" /><Relationship Id="rId2" Type="http://schemas.openxmlformats.org/officeDocument/2006/relationships/notesSlide" Target="../notesSlides/notesSlide59.xml"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Relationship Id="rId3" Type="http://schemas.openxmlformats.org/officeDocument/2006/relationships/image" Target="../media/image7.jpg" /><Relationship Id="rId2" Type="http://schemas.openxmlformats.org/officeDocument/2006/relationships/notesSlide" Target="../notesSlides/notesSlide6.xml"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Relationship Id="rId3" Type="http://schemas.openxmlformats.org/officeDocument/2006/relationships/image" Target="../media/image1.jpg" /><Relationship Id="rId2" Type="http://schemas.openxmlformats.org/officeDocument/2006/relationships/notesSlide" Target="../notesSlides/notesSlide60.xml"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Relationship Id="rId3" Type="http://schemas.openxmlformats.org/officeDocument/2006/relationships/image" Target="../media/image55.jpg" /><Relationship Id="rId2" Type="http://schemas.openxmlformats.org/officeDocument/2006/relationships/notesSlide" Target="../notesSlides/notesSlide61.xml"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Relationship Id="rId3" Type="http://schemas.openxmlformats.org/officeDocument/2006/relationships/image" Target="../media/image56.jpg" /><Relationship Id="rId2" Type="http://schemas.openxmlformats.org/officeDocument/2006/relationships/notesSlide" Target="../notesSlides/notesSlide62.xml"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Relationship Id="rId3" Type="http://schemas.openxmlformats.org/officeDocument/2006/relationships/image" Target="../media/image57.jpg" /><Relationship Id="rId2" Type="http://schemas.openxmlformats.org/officeDocument/2006/relationships/notesSlide" Target="../notesSlides/notesSlide63.xml"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Relationship Id="rId3" Type="http://schemas.openxmlformats.org/officeDocument/2006/relationships/image" Target="../media/image51.png" /><Relationship Id="rId2" Type="http://schemas.openxmlformats.org/officeDocument/2006/relationships/notesSlide" Target="../notesSlides/notesSlide64.xml"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Relationship Id="rId3" Type="http://schemas.openxmlformats.org/officeDocument/2006/relationships/image" Target="../media/image58.jpg" /><Relationship Id="rId2" Type="http://schemas.openxmlformats.org/officeDocument/2006/relationships/notesSlide" Target="../notesSlides/notesSlide65.xml"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Relationship Id="rId3" Type="http://schemas.openxmlformats.org/officeDocument/2006/relationships/image" Target="../media/image53.jpg" /><Relationship Id="rId2" Type="http://schemas.openxmlformats.org/officeDocument/2006/relationships/notesSlide" Target="../notesSlides/notesSlide66.xml"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Relationship Id="rId3" Type="http://schemas.openxmlformats.org/officeDocument/2006/relationships/image" Target="../media/image59.jpg" /><Relationship Id="rId2" Type="http://schemas.openxmlformats.org/officeDocument/2006/relationships/notesSlide" Target="../notesSlides/notesSlide67.xml"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Relationship Id="rId3" Type="http://schemas.openxmlformats.org/officeDocument/2006/relationships/image" Target="../media/image53.jpg" /><Relationship Id="rId2" Type="http://schemas.openxmlformats.org/officeDocument/2006/relationships/notesSlide" Target="../notesSlides/notesSlide68.xml"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Relationship Id="rId3" Type="http://schemas.openxmlformats.org/officeDocument/2006/relationships/image" Target="../media/image41.jpg" /><Relationship Id="rId2" Type="http://schemas.openxmlformats.org/officeDocument/2006/relationships/notesSlide" Target="../notesSlides/notesSlide69.xml"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Relationship Id="rId3" Type="http://schemas.openxmlformats.org/officeDocument/2006/relationships/image" Target="../media/image8.jpg" /><Relationship Id="rId2" Type="http://schemas.openxmlformats.org/officeDocument/2006/relationships/notesSlide" Target="../notesSlides/notesSlide7.xml"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Relationship Id="rId3" Type="http://schemas.openxmlformats.org/officeDocument/2006/relationships/image" Target="../media/image60.jpg" /><Relationship Id="rId2" Type="http://schemas.openxmlformats.org/officeDocument/2006/relationships/notesSlide" Target="../notesSlides/notesSlide70.xml"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Relationship Id="rId3" Type="http://schemas.openxmlformats.org/officeDocument/2006/relationships/image" Target="../media/image61.jpg" /><Relationship Id="rId2" Type="http://schemas.openxmlformats.org/officeDocument/2006/relationships/notesSlide" Target="../notesSlides/notesSlide71.xml"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Relationship Id="rId3" Type="http://schemas.openxmlformats.org/officeDocument/2006/relationships/image" Target="../media/image62.jpg" /><Relationship Id="rId2" Type="http://schemas.openxmlformats.org/officeDocument/2006/relationships/notesSlide" Target="../notesSlides/notesSlide72.xml"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Relationship Id="rId3" Type="http://schemas.openxmlformats.org/officeDocument/2006/relationships/image" Target="../media/image63.jpg" /><Relationship Id="rId2" Type="http://schemas.openxmlformats.org/officeDocument/2006/relationships/notesSlide" Target="../notesSlides/notesSlide73.xml"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Relationship Id="rId3" Type="http://schemas.openxmlformats.org/officeDocument/2006/relationships/image" Target="../media/image64.jpg" /><Relationship Id="rId2" Type="http://schemas.openxmlformats.org/officeDocument/2006/relationships/notesSlide" Target="../notesSlides/notesSlide74.xml"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Relationship Id="rId3" Type="http://schemas.openxmlformats.org/officeDocument/2006/relationships/image" Target="../media/image65.jpg" /><Relationship Id="rId2" Type="http://schemas.openxmlformats.org/officeDocument/2006/relationships/notesSlide" Target="../notesSlides/notesSlide75.xml"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Relationship Id="rId3" Type="http://schemas.openxmlformats.org/officeDocument/2006/relationships/image" Target="../media/image66.jpg" /><Relationship Id="rId2" Type="http://schemas.openxmlformats.org/officeDocument/2006/relationships/notesSlide" Target="../notesSlides/notesSlide76.xml"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Relationship Id="rId3" Type="http://schemas.openxmlformats.org/officeDocument/2006/relationships/image" Target="../media/image67.jpg" /><Relationship Id="rId2" Type="http://schemas.openxmlformats.org/officeDocument/2006/relationships/notesSlide" Target="../notesSlides/notesSlide77.xml"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Relationship Id="rId3" Type="http://schemas.openxmlformats.org/officeDocument/2006/relationships/image" Target="../media/image68.jpg" /><Relationship Id="rId2" Type="http://schemas.openxmlformats.org/officeDocument/2006/relationships/notesSlide" Target="../notesSlides/notesSlide78.xml"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Relationship Id="rId3" Type="http://schemas.openxmlformats.org/officeDocument/2006/relationships/image" Target="../media/image69.jpg" /><Relationship Id="rId2" Type="http://schemas.openxmlformats.org/officeDocument/2006/relationships/notesSlide" Target="../notesSlides/notesSlide79.xml"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Relationship Id="rId3" Type="http://schemas.openxmlformats.org/officeDocument/2006/relationships/image" Target="../media/image9.jpg" /><Relationship Id="rId2" Type="http://schemas.openxmlformats.org/officeDocument/2006/relationships/notesSlide" Target="../notesSlides/notesSlide8.xml"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Relationship Id="rId3" Type="http://schemas.openxmlformats.org/officeDocument/2006/relationships/image" Target="../media/image70.jpg" /><Relationship Id="rId2" Type="http://schemas.openxmlformats.org/officeDocument/2006/relationships/notesSlide" Target="../notesSlides/notesSlide80.xml"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Relationship Id="rId3" Type="http://schemas.openxmlformats.org/officeDocument/2006/relationships/image" Target="../media/image71.jpg" /><Relationship Id="rId2" Type="http://schemas.openxmlformats.org/officeDocument/2006/relationships/notesSlide" Target="../notesSlides/notesSlide81.xml"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Relationship Id="rId3" Type="http://schemas.openxmlformats.org/officeDocument/2006/relationships/image" Target="../media/image71.jpg" /><Relationship Id="rId2" Type="http://schemas.openxmlformats.org/officeDocument/2006/relationships/notesSlide" Target="../notesSlides/notesSlide82.xml"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Relationship Id="rId3" Type="http://schemas.openxmlformats.org/officeDocument/2006/relationships/image" Target="../media/image71.jpg" /><Relationship Id="rId2" Type="http://schemas.openxmlformats.org/officeDocument/2006/relationships/notesSlide" Target="../notesSlides/notesSlide83.xml"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Relationship Id="rId3" Type="http://schemas.openxmlformats.org/officeDocument/2006/relationships/image" Target="../media/image72.jpg" /><Relationship Id="rId2" Type="http://schemas.openxmlformats.org/officeDocument/2006/relationships/notesSlide" Target="../notesSlides/notesSlide84.xml"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Relationship Id="rId3" Type="http://schemas.openxmlformats.org/officeDocument/2006/relationships/image" Target="../media/image73.png" /><Relationship Id="rId2" Type="http://schemas.openxmlformats.org/officeDocument/2006/relationships/notesSlide" Target="../notesSlides/notesSlide85.xml"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Relationship Id="rId3" Type="http://schemas.openxmlformats.org/officeDocument/2006/relationships/image" Target="../media/image74.jpg" /><Relationship Id="rId2" Type="http://schemas.openxmlformats.org/officeDocument/2006/relationships/notesSlide" Target="../notesSlides/notesSlide86.xml"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Relationship Id="rId3" Type="http://schemas.openxmlformats.org/officeDocument/2006/relationships/image" Target="../media/image75.jpg" /><Relationship Id="rId2" Type="http://schemas.openxmlformats.org/officeDocument/2006/relationships/notesSlide" Target="../notesSlides/notesSlide87.xml"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Relationship Id="rId3" Type="http://schemas.openxmlformats.org/officeDocument/2006/relationships/image" Target="../media/image76.jpg" /><Relationship Id="rId2" Type="http://schemas.openxmlformats.org/officeDocument/2006/relationships/notesSlide" Target="../notesSlides/notesSlide88.xml"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Relationship Id="rId3" Type="http://schemas.openxmlformats.org/officeDocument/2006/relationships/image" Target="../media/image77.jpg" /><Relationship Id="rId2" Type="http://schemas.openxmlformats.org/officeDocument/2006/relationships/notesSlide" Target="../notesSlides/notesSlide89.xml"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Relationship Id="rId3" Type="http://schemas.openxmlformats.org/officeDocument/2006/relationships/image" Target="../media/image10.jpg" /><Relationship Id="rId2" Type="http://schemas.openxmlformats.org/officeDocument/2006/relationships/notesSlide" Target="../notesSlides/notesSlide9.xml" /><Relationship Id="rId1" Type="http://schemas.openxmlformats.org/officeDocument/2006/relationships/slideLayout" Target="../slideLayouts/slideLayout1.xml" /></Relationships>
</file>

<file path=ppt/slides/_rels/slide90.xml.rels><?xml version="1.0" encoding="UTF-8" standalone="yes"?>
<Relationships xmlns="http://schemas.openxmlformats.org/package/2006/relationships"><Relationship Id="rId3" Type="http://schemas.openxmlformats.org/officeDocument/2006/relationships/image" Target="../media/image78.jpg" /><Relationship Id="rId2" Type="http://schemas.openxmlformats.org/officeDocument/2006/relationships/notesSlide" Target="../notesSlides/notesSlide90.xml"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Relationship Id="rId3" Type="http://schemas.openxmlformats.org/officeDocument/2006/relationships/image" Target="../media/image79.jpg" /><Relationship Id="rId2" Type="http://schemas.openxmlformats.org/officeDocument/2006/relationships/notesSlide" Target="../notesSlides/notesSlide91.xml"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Relationship Id="rId3" Type="http://schemas.openxmlformats.org/officeDocument/2006/relationships/image" Target="../media/image80.jpg" /><Relationship Id="rId2" Type="http://schemas.openxmlformats.org/officeDocument/2006/relationships/notesSlide" Target="../notesSlides/notesSlide92.xml"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Relationship Id="rId3" Type="http://schemas.openxmlformats.org/officeDocument/2006/relationships/image" Target="../media/image81.jpg" /><Relationship Id="rId2" Type="http://schemas.openxmlformats.org/officeDocument/2006/relationships/notesSlide" Target="../notesSlides/notesSlide93.xml"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Relationship Id="rId3" Type="http://schemas.openxmlformats.org/officeDocument/2006/relationships/image" Target="../media/image81.jpg" /><Relationship Id="rId2" Type="http://schemas.openxmlformats.org/officeDocument/2006/relationships/notesSlide" Target="../notesSlides/notesSlide94.xml"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Relationship Id="rId3" Type="http://schemas.openxmlformats.org/officeDocument/2006/relationships/image" Target="../media/image82.jpg" /><Relationship Id="rId2" Type="http://schemas.openxmlformats.org/officeDocument/2006/relationships/notesSlide" Target="../notesSlides/notesSlide95.xml"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Relationship Id="rId3" Type="http://schemas.openxmlformats.org/officeDocument/2006/relationships/image" Target="../media/image83.jpg" /><Relationship Id="rId2" Type="http://schemas.openxmlformats.org/officeDocument/2006/relationships/notesSlide" Target="../notesSlides/notesSlide96.xml" /><Relationship Id="rId1" Type="http://schemas.openxmlformats.org/officeDocument/2006/relationships/slideLayout" Target="../slideLayouts/slideLayout12.xml" /></Relationships>
</file>

<file path=ppt/slides/_rels/slide97.xml.rels><?xml version="1.0" encoding="UTF-8" standalone="yes"?>
<Relationships xmlns="http://schemas.openxmlformats.org/package/2006/relationships"><Relationship Id="rId3" Type="http://schemas.openxmlformats.org/officeDocument/2006/relationships/image" Target="../media/image84.jpg" /><Relationship Id="rId2" Type="http://schemas.openxmlformats.org/officeDocument/2006/relationships/notesSlide" Target="../notesSlides/notesSlide97.xml"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Relationship Id="rId3" Type="http://schemas.openxmlformats.org/officeDocument/2006/relationships/image" Target="../media/image85.jpg" /><Relationship Id="rId2" Type="http://schemas.openxmlformats.org/officeDocument/2006/relationships/notesSlide" Target="../notesSlides/notesSlide98.xml"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Relationship Id="rId3" Type="http://schemas.openxmlformats.org/officeDocument/2006/relationships/image" Target="../media/image86.png" /><Relationship Id="rId2" Type="http://schemas.openxmlformats.org/officeDocument/2006/relationships/notesSlide" Target="../notesSlides/notesSlide99.xml"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8"/>
        <p:cNvGrpSpPr/>
        <p:nvPr/>
      </p:nvGrpSpPr>
      <p:grpSpPr>
        <a:xfrm>
          <a:off x="0" y="0"/>
          <a:ext cx="0" cy="0"/>
          <a:chOff x="0" y="0"/>
          <a:chExt cx="0" cy="0"/>
        </a:xfrm>
      </p:grpSpPr>
      <p:sp>
        <p:nvSpPr>
          <p:cNvPr id="159" name="Google Shape;159;p25"/>
          <p:cNvSpPr txBox="1"/>
          <p:nvPr/>
        </p:nvSpPr>
        <p:spPr>
          <a:xfrm>
            <a:off x="2629318" y="2837065"/>
            <a:ext cx="8914228" cy="193899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1F5254"/>
              </a:buClr>
              <a:buSzPts val="12000"/>
              <a:buFont typeface="Twentieth Century"/>
              <a:buNone/>
            </a:pPr>
            <a:r>
              <a:rPr lang="en-US" sz="12000" b="1" i="0" u="sng" strike="noStrike" cap="none">
                <a:solidFill>
                  <a:srgbClr val="1F5254"/>
                </a:solidFill>
                <a:latin typeface="Twentieth Century"/>
                <a:ea typeface="Twentieth Century"/>
                <a:cs typeface="Twentieth Century"/>
                <a:sym typeface="Twentieth Century"/>
              </a:rPr>
              <a:t>GRIEF &amp;</a:t>
            </a:r>
            <a:endParaRPr sz="12000" b="1" i="0" u="sng" strike="noStrike" cap="none">
              <a:solidFill>
                <a:srgbClr val="1F5254"/>
              </a:solidFill>
              <a:latin typeface="Twentieth Century"/>
              <a:ea typeface="Twentieth Century"/>
              <a:cs typeface="Twentieth Century"/>
              <a:sym typeface="Twentieth Century"/>
            </a:endParaRPr>
          </a:p>
        </p:txBody>
      </p:sp>
      <p:sp>
        <p:nvSpPr>
          <p:cNvPr id="160" name="Google Shape;160;p25"/>
          <p:cNvSpPr txBox="1"/>
          <p:nvPr/>
        </p:nvSpPr>
        <p:spPr>
          <a:xfrm>
            <a:off x="5058342" y="4552364"/>
            <a:ext cx="6597746" cy="1323439"/>
          </a:xfrm>
          <a:prstGeom prst="rect">
            <a:avLst/>
          </a:prstGeom>
          <a:solidFill>
            <a:srgbClr val="1F5254"/>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A6D71C"/>
              </a:buClr>
              <a:buSzPts val="8000"/>
              <a:buFont typeface="Twentieth Century"/>
              <a:buNone/>
            </a:pPr>
            <a:r>
              <a:rPr lang="en-US" sz="8000" b="1" i="0" u="none" strike="noStrike" cap="none">
                <a:solidFill>
                  <a:srgbClr val="A6D71C"/>
                </a:solidFill>
                <a:latin typeface="Twentieth Century"/>
                <a:ea typeface="Twentieth Century"/>
                <a:cs typeface="Twentieth Century"/>
                <a:sym typeface="Twentieth Century"/>
              </a:rPr>
              <a:t>BEREAVEMENT</a:t>
            </a:r>
            <a:endParaRPr sz="8000" b="1" i="0" u="none" strike="noStrike" cap="none">
              <a:solidFill>
                <a:srgbClr val="A6D71C"/>
              </a:solidFill>
              <a:latin typeface="Twentieth Century"/>
              <a:ea typeface="Twentieth Century"/>
              <a:cs typeface="Twentieth Century"/>
              <a:sym typeface="Twentieth Century"/>
            </a:endParaRPr>
          </a:p>
        </p:txBody>
      </p:sp>
      <p:pic>
        <p:nvPicPr>
          <p:cNvPr id="2" name="Picture 2">
            <a:extLst>
              <a:ext uri="{FF2B5EF4-FFF2-40B4-BE49-F238E27FC236}">
                <a16:creationId xmlns:a16="http://schemas.microsoft.com/office/drawing/2014/main" id="{01EA7829-7C2C-5F44-A33B-0114AD5D4466}"/>
              </a:ext>
            </a:extLst>
          </p:cNvPr>
          <p:cNvPicPr>
            <a:picLocks noChangeAspect="1"/>
          </p:cNvPicPr>
          <p:nvPr/>
        </p:nvPicPr>
        <p:blipFill>
          <a:blip r:embed="rId4"/>
          <a:stretch>
            <a:fillRect/>
          </a:stretch>
        </p:blipFill>
        <p:spPr>
          <a:xfrm>
            <a:off x="0" y="2049"/>
            <a:ext cx="2199821" cy="223037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7"/>
        <p:cNvGrpSpPr/>
        <p:nvPr/>
      </p:nvGrpSpPr>
      <p:grpSpPr>
        <a:xfrm>
          <a:off x="0" y="0"/>
          <a:ext cx="0" cy="0"/>
          <a:chOff x="0" y="0"/>
          <a:chExt cx="0" cy="0"/>
        </a:xfrm>
      </p:grpSpPr>
      <p:sp>
        <p:nvSpPr>
          <p:cNvPr id="228" name="Google Shape;228;p34"/>
          <p:cNvSpPr/>
          <p:nvPr/>
        </p:nvSpPr>
        <p:spPr>
          <a:xfrm>
            <a:off x="789793" y="574672"/>
            <a:ext cx="2597378"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i="0" u="none" strike="noStrike" cap="none">
                <a:solidFill>
                  <a:srgbClr val="F2F2F2"/>
                </a:solidFill>
                <a:latin typeface="Calibri"/>
                <a:ea typeface="Calibri"/>
                <a:cs typeface="Calibri"/>
                <a:sym typeface="Calibri"/>
              </a:rPr>
              <a:t>COUNSELLING</a:t>
            </a:r>
            <a:endParaRPr sz="3200" b="1" i="0" u="none" strike="noStrike" cap="none">
              <a:solidFill>
                <a:srgbClr val="F2F2F2"/>
              </a:solidFill>
              <a:latin typeface="Calibri"/>
              <a:ea typeface="Calibri"/>
              <a:cs typeface="Calibri"/>
              <a:sym typeface="Calibri"/>
            </a:endParaRPr>
          </a:p>
        </p:txBody>
      </p:sp>
      <p:sp>
        <p:nvSpPr>
          <p:cNvPr id="229" name="Google Shape;229;p34"/>
          <p:cNvSpPr/>
          <p:nvPr/>
        </p:nvSpPr>
        <p:spPr>
          <a:xfrm>
            <a:off x="789793" y="1388573"/>
            <a:ext cx="6096000" cy="1938992"/>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Humans have the capacity to be self-aware with the capability of thinking and feeling. Due to this, the way people think can become a problem that impacts their emotions. Talking therapies, such as counselling, aid people in recovering from these problems, with the goal of therapy being to overcome these problems.</a:t>
            </a:r>
            <a:endParaRPr sz="2000">
              <a:solidFill>
                <a:schemeClr val="dk1"/>
              </a:solidFill>
              <a:latin typeface="Calibri"/>
              <a:ea typeface="Calibri"/>
              <a:cs typeface="Calibri"/>
              <a:sym typeface="Calibri"/>
            </a:endParaRPr>
          </a:p>
        </p:txBody>
      </p:sp>
      <p:sp>
        <p:nvSpPr>
          <p:cNvPr id="230" name="Google Shape;230;p34"/>
          <p:cNvSpPr/>
          <p:nvPr/>
        </p:nvSpPr>
        <p:spPr>
          <a:xfrm>
            <a:off x="4834597" y="3926023"/>
            <a:ext cx="6096000" cy="1938992"/>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F2F2F2"/>
                </a:solidFill>
                <a:latin typeface="Calibri"/>
                <a:ea typeface="Calibri"/>
                <a:cs typeface="Calibri"/>
                <a:sym typeface="Calibri"/>
              </a:rPr>
              <a:t>Counselling allows individuals to explore and discuss their problems as well as any feelings they are struggling with in a confidential and safe environment. Generally, counselling is something an individual may seek when they are wanting change in their lives and/or to explore their feelings, behaviours and/or thoughts in depth.</a:t>
            </a:r>
            <a:endParaRPr sz="2000">
              <a:solidFill>
                <a:srgbClr val="F2F2F2"/>
              </a:solidFill>
              <a:latin typeface="Calibri"/>
              <a:ea typeface="Calibri"/>
              <a:cs typeface="Calibri"/>
              <a:sym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00"/>
        <p:cNvGrpSpPr/>
        <p:nvPr/>
      </p:nvGrpSpPr>
      <p:grpSpPr>
        <a:xfrm>
          <a:off x="0" y="0"/>
          <a:ext cx="0" cy="0"/>
          <a:chOff x="0" y="0"/>
          <a:chExt cx="0" cy="0"/>
        </a:xfrm>
      </p:grpSpPr>
      <p:sp>
        <p:nvSpPr>
          <p:cNvPr id="901" name="Google Shape;901;p124"/>
          <p:cNvSpPr/>
          <p:nvPr/>
        </p:nvSpPr>
        <p:spPr>
          <a:xfrm>
            <a:off x="551631" y="488162"/>
            <a:ext cx="1058303"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i="0" u="none" strike="noStrike" cap="none">
                <a:solidFill>
                  <a:srgbClr val="222222"/>
                </a:solidFill>
                <a:latin typeface="Calibri"/>
                <a:ea typeface="Calibri"/>
                <a:cs typeface="Calibri"/>
                <a:sym typeface="Calibri"/>
              </a:rPr>
              <a:t>REIKI</a:t>
            </a:r>
            <a:endParaRPr sz="3200" b="1" i="0" u="none" strike="noStrike" cap="none">
              <a:solidFill>
                <a:srgbClr val="222222"/>
              </a:solidFill>
              <a:latin typeface="Calibri"/>
              <a:ea typeface="Calibri"/>
              <a:cs typeface="Calibri"/>
              <a:sym typeface="Calibri"/>
            </a:endParaRPr>
          </a:p>
        </p:txBody>
      </p:sp>
      <p:sp>
        <p:nvSpPr>
          <p:cNvPr id="902" name="Google Shape;902;p124"/>
          <p:cNvSpPr/>
          <p:nvPr/>
        </p:nvSpPr>
        <p:spPr>
          <a:xfrm>
            <a:off x="551631" y="2148761"/>
            <a:ext cx="5384935" cy="1631216"/>
          </a:xfrm>
          <a:prstGeom prst="rect">
            <a:avLst/>
          </a:prstGeom>
          <a:solidFill>
            <a:srgbClr val="A6D71C">
              <a:alpha val="80000"/>
            </a:srgbClr>
          </a:solidFill>
          <a:ln>
            <a:noFill/>
          </a:ln>
        </p:spPr>
        <p:txBody>
          <a:bodyPr spcFirstLastPara="1" wrap="square" lIns="91425" tIns="45700" rIns="91425" bIns="45700" anchor="t" anchorCtr="0">
            <a:noAutofit/>
          </a:bodyPr>
          <a:lstStyle/>
          <a:p>
            <a:pPr marL="342900" marR="0" lvl="0" indent="-342900" algn="just"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Reiki is a technique that was once commonly used only in Japan but is now recognised globally. The treatment involves the Reiki practitioner laying their hands on different areas of the individual’s body.</a:t>
            </a:r>
            <a:endParaRPr sz="2000" b="0" i="0" u="none" strike="noStrike" cap="none">
              <a:solidFill>
                <a:srgbClr val="000000"/>
              </a:solidFill>
              <a:latin typeface="Calibri"/>
              <a:ea typeface="Calibri"/>
              <a:cs typeface="Calibri"/>
              <a:sym typeface="Calibri"/>
            </a:endParaRPr>
          </a:p>
        </p:txBody>
      </p:sp>
      <p:sp>
        <p:nvSpPr>
          <p:cNvPr id="903" name="Google Shape;903;p124"/>
          <p:cNvSpPr/>
          <p:nvPr/>
        </p:nvSpPr>
        <p:spPr>
          <a:xfrm>
            <a:off x="7047914" y="3592755"/>
            <a:ext cx="4516668" cy="1015663"/>
          </a:xfrm>
          <a:prstGeom prst="rect">
            <a:avLst/>
          </a:prstGeom>
          <a:solidFill>
            <a:srgbClr val="262626">
              <a:alpha val="94901"/>
            </a:srgbClr>
          </a:solidFill>
          <a:ln>
            <a:noFill/>
          </a:ln>
        </p:spPr>
        <p:txBody>
          <a:bodyPr spcFirstLastPara="1" wrap="square" lIns="91425" tIns="45700" rIns="91425" bIns="45700" anchor="t" anchorCtr="0">
            <a:noAutofit/>
          </a:bodyPr>
          <a:lstStyle/>
          <a:p>
            <a:pPr marL="342900" marR="0" lvl="0" indent="-342900" algn="just" rtl="0">
              <a:lnSpc>
                <a:spcPct val="100000"/>
              </a:lnSpc>
              <a:spcBef>
                <a:spcPts val="0"/>
              </a:spcBef>
              <a:spcAft>
                <a:spcPts val="0"/>
              </a:spcAft>
              <a:buClr>
                <a:srgbClr val="F2F2F2"/>
              </a:buClr>
              <a:buSzPts val="2000"/>
              <a:buFont typeface="Arial"/>
              <a:buChar char="•"/>
            </a:pPr>
            <a:r>
              <a:rPr lang="en-US" sz="2000" b="0" i="0" u="none" strike="noStrike" cap="none">
                <a:solidFill>
                  <a:srgbClr val="F2F2F2"/>
                </a:solidFill>
                <a:latin typeface="Calibri"/>
                <a:ea typeface="Calibri"/>
                <a:cs typeface="Calibri"/>
                <a:sym typeface="Calibri"/>
              </a:rPr>
              <a:t>Reiki treatments aim to help restore this life force energy, helping the individual to heal.</a:t>
            </a:r>
            <a:endParaRPr sz="2000" b="0" i="0" u="none" strike="noStrike" cap="none">
              <a:solidFill>
                <a:srgbClr val="F2F2F2"/>
              </a:solidFill>
              <a:latin typeface="Calibri"/>
              <a:ea typeface="Calibri"/>
              <a:cs typeface="Calibri"/>
              <a:sym typeface="Calibri"/>
            </a:endParaRPr>
          </a:p>
        </p:txBody>
      </p:sp>
      <p:sp>
        <p:nvSpPr>
          <p:cNvPr id="904" name="Google Shape;904;p124"/>
          <p:cNvSpPr/>
          <p:nvPr/>
        </p:nvSpPr>
        <p:spPr>
          <a:xfrm>
            <a:off x="551631" y="4300641"/>
            <a:ext cx="5384935" cy="1323439"/>
          </a:xfrm>
          <a:prstGeom prst="rect">
            <a:avLst/>
          </a:prstGeom>
          <a:solidFill>
            <a:srgbClr val="A6D71C">
              <a:alpha val="80000"/>
            </a:srgbClr>
          </a:solidFill>
          <a:ln>
            <a:noFill/>
          </a:ln>
        </p:spPr>
        <p:txBody>
          <a:bodyPr spcFirstLastPara="1" wrap="square" lIns="91425" tIns="45700" rIns="91425" bIns="45700" anchor="t" anchorCtr="0">
            <a:noAutofit/>
          </a:bodyPr>
          <a:lstStyle/>
          <a:p>
            <a:pPr marL="342900" marR="0" lvl="0" indent="-342900" algn="just"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Research suggests that Reiki encourages a healthy mind by helping the individual overcome physical and emotional issues that impact on an individual’s mental health. </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a:blip r:embed="rId3">
            <a:alphaModFix amt="90000"/>
          </a:blip>
          <a:stretch>
            <a:fillRect/>
          </a:stretch>
        </a:blipFill>
        <a:effectLst/>
      </p:bgPr>
    </p:bg>
    <p:spTree>
      <p:nvGrpSpPr>
        <p:cNvPr id="1" name="Shape 908"/>
        <p:cNvGrpSpPr/>
        <p:nvPr/>
      </p:nvGrpSpPr>
      <p:grpSpPr>
        <a:xfrm>
          <a:off x="0" y="0"/>
          <a:ext cx="0" cy="0"/>
          <a:chOff x="0" y="0"/>
          <a:chExt cx="0" cy="0"/>
        </a:xfrm>
      </p:grpSpPr>
      <p:sp>
        <p:nvSpPr>
          <p:cNvPr id="909" name="Google Shape;909;p125"/>
          <p:cNvSpPr/>
          <p:nvPr/>
        </p:nvSpPr>
        <p:spPr>
          <a:xfrm>
            <a:off x="464850" y="4185867"/>
            <a:ext cx="6096000" cy="1631216"/>
          </a:xfrm>
          <a:prstGeom prst="rect">
            <a:avLst/>
          </a:prstGeom>
          <a:solidFill>
            <a:srgbClr val="A6D71C">
              <a:alpha val="81960"/>
            </a:srgbClr>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Aromatherapy, also known as essential oil therapy, is essentially a holistic healing treatment. It uses plant extracts to promote health and well-being. During an aromatherapy session, essential oils are used to improve the health of the body, mind, and spirit.</a:t>
            </a:r>
            <a:endParaRPr sz="2000" b="0" i="0" u="none" strike="noStrike" cap="none">
              <a:solidFill>
                <a:srgbClr val="000000"/>
              </a:solidFill>
              <a:latin typeface="Calibri"/>
              <a:ea typeface="Calibri"/>
              <a:cs typeface="Calibri"/>
              <a:sym typeface="Calibri"/>
            </a:endParaRPr>
          </a:p>
        </p:txBody>
      </p:sp>
      <p:sp>
        <p:nvSpPr>
          <p:cNvPr id="910" name="Google Shape;910;p125"/>
          <p:cNvSpPr/>
          <p:nvPr/>
        </p:nvSpPr>
        <p:spPr>
          <a:xfrm>
            <a:off x="464850" y="634912"/>
            <a:ext cx="3084242" cy="584775"/>
          </a:xfrm>
          <a:prstGeom prst="rect">
            <a:avLst/>
          </a:prstGeom>
          <a:solidFill>
            <a:srgbClr val="A6D71C">
              <a:alpha val="94901"/>
            </a:srgbClr>
          </a:solidFill>
          <a:ln>
            <a:noFill/>
          </a:ln>
          <a:effectLst>
            <a:outerShdw blurRad="50800" dist="50800" dir="5400000" sx="1000" sy="1000" algn="ctr" rotWithShape="0">
              <a:srgbClr val="000000">
                <a:alpha val="96862"/>
              </a:srgbClr>
            </a:outerShdw>
          </a:effectLst>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i="0" u="none" strike="noStrike" cap="none">
                <a:solidFill>
                  <a:srgbClr val="222222"/>
                </a:solidFill>
                <a:latin typeface="Calibri"/>
                <a:ea typeface="Calibri"/>
                <a:cs typeface="Calibri"/>
                <a:sym typeface="Calibri"/>
              </a:rPr>
              <a:t>AROMATHERAPY</a:t>
            </a:r>
            <a:endParaRPr sz="3200" b="1" i="0" u="none" strike="noStrike" cap="none">
              <a:solidFill>
                <a:srgbClr val="222222"/>
              </a:solidFill>
              <a:latin typeface="Calibri"/>
              <a:ea typeface="Calibri"/>
              <a:cs typeface="Calibri"/>
              <a:sym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a:blip r:embed="rId3">
            <a:alphaModFix amt="90000"/>
          </a:blip>
          <a:stretch>
            <a:fillRect/>
          </a:stretch>
        </a:blipFill>
        <a:effectLst/>
      </p:bgPr>
    </p:bg>
    <p:spTree>
      <p:nvGrpSpPr>
        <p:cNvPr id="1" name="Shape 914"/>
        <p:cNvGrpSpPr/>
        <p:nvPr/>
      </p:nvGrpSpPr>
      <p:grpSpPr>
        <a:xfrm>
          <a:off x="0" y="0"/>
          <a:ext cx="0" cy="0"/>
          <a:chOff x="0" y="0"/>
          <a:chExt cx="0" cy="0"/>
        </a:xfrm>
      </p:grpSpPr>
      <p:sp>
        <p:nvSpPr>
          <p:cNvPr id="915" name="Google Shape;915;p126"/>
          <p:cNvSpPr/>
          <p:nvPr/>
        </p:nvSpPr>
        <p:spPr>
          <a:xfrm>
            <a:off x="491962" y="1554750"/>
            <a:ext cx="6907643" cy="1015663"/>
          </a:xfrm>
          <a:prstGeom prst="rect">
            <a:avLst/>
          </a:prstGeom>
          <a:solidFill>
            <a:srgbClr val="A6D71C">
              <a:alpha val="94901"/>
            </a:srgbClr>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Aromatherapy is dependent on the sense of smell and skin absorption. During a session, the following products may be used. They may be used alone or in any combination</a:t>
            </a:r>
            <a:endParaRPr/>
          </a:p>
        </p:txBody>
      </p:sp>
      <p:sp>
        <p:nvSpPr>
          <p:cNvPr id="916" name="Google Shape;916;p126"/>
          <p:cNvSpPr/>
          <p:nvPr/>
        </p:nvSpPr>
        <p:spPr>
          <a:xfrm>
            <a:off x="8466331" y="3939360"/>
            <a:ext cx="1105944" cy="400110"/>
          </a:xfrm>
          <a:prstGeom prst="rect">
            <a:avLst/>
          </a:prstGeom>
          <a:solidFill>
            <a:srgbClr val="A6D71C">
              <a:alpha val="9098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Diffusers</a:t>
            </a:r>
            <a:endParaRPr/>
          </a:p>
        </p:txBody>
      </p:sp>
      <p:sp>
        <p:nvSpPr>
          <p:cNvPr id="917" name="Google Shape;917;p126"/>
          <p:cNvSpPr/>
          <p:nvPr/>
        </p:nvSpPr>
        <p:spPr>
          <a:xfrm>
            <a:off x="8441325" y="3441281"/>
            <a:ext cx="2074029" cy="400110"/>
          </a:xfrm>
          <a:prstGeom prst="rect">
            <a:avLst/>
          </a:prstGeom>
          <a:solidFill>
            <a:srgbClr val="A6D71C">
              <a:alpha val="9098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Aromatic spritzers</a:t>
            </a:r>
            <a:endParaRPr/>
          </a:p>
        </p:txBody>
      </p:sp>
      <p:sp>
        <p:nvSpPr>
          <p:cNvPr id="918" name="Google Shape;918;p126"/>
          <p:cNvSpPr/>
          <p:nvPr/>
        </p:nvSpPr>
        <p:spPr>
          <a:xfrm>
            <a:off x="5608459" y="3397862"/>
            <a:ext cx="918841" cy="400110"/>
          </a:xfrm>
          <a:prstGeom prst="rect">
            <a:avLst/>
          </a:prstGeom>
          <a:solidFill>
            <a:srgbClr val="A6D71C">
              <a:alpha val="9098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Inhaler</a:t>
            </a:r>
            <a:endParaRPr/>
          </a:p>
        </p:txBody>
      </p:sp>
      <p:sp>
        <p:nvSpPr>
          <p:cNvPr id="919" name="Google Shape;919;p126"/>
          <p:cNvSpPr/>
          <p:nvPr/>
        </p:nvSpPr>
        <p:spPr>
          <a:xfrm>
            <a:off x="5585387" y="3908582"/>
            <a:ext cx="1509580" cy="400110"/>
          </a:xfrm>
          <a:prstGeom prst="rect">
            <a:avLst/>
          </a:prstGeom>
          <a:solidFill>
            <a:srgbClr val="A6D71C">
              <a:alpha val="9098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Bathing salts</a:t>
            </a:r>
            <a:endParaRPr/>
          </a:p>
        </p:txBody>
      </p:sp>
      <p:sp>
        <p:nvSpPr>
          <p:cNvPr id="920" name="Google Shape;920;p126"/>
          <p:cNvSpPr/>
          <p:nvPr/>
        </p:nvSpPr>
        <p:spPr>
          <a:xfrm>
            <a:off x="5585387" y="5956445"/>
            <a:ext cx="6373091" cy="400110"/>
          </a:xfrm>
          <a:prstGeom prst="rect">
            <a:avLst/>
          </a:prstGeom>
          <a:solidFill>
            <a:srgbClr val="A6D71C">
              <a:alpha val="9098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Body oils, creams or lotions for massage/topical application</a:t>
            </a:r>
            <a:endParaRPr/>
          </a:p>
        </p:txBody>
      </p:sp>
      <p:sp>
        <p:nvSpPr>
          <p:cNvPr id="921" name="Google Shape;921;p126"/>
          <p:cNvSpPr/>
          <p:nvPr/>
        </p:nvSpPr>
        <p:spPr>
          <a:xfrm>
            <a:off x="5585387" y="4415113"/>
            <a:ext cx="1782026" cy="400110"/>
          </a:xfrm>
          <a:prstGeom prst="rect">
            <a:avLst/>
          </a:prstGeom>
          <a:solidFill>
            <a:srgbClr val="A6D71C">
              <a:alpha val="9098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Facial steamers</a:t>
            </a:r>
            <a:endParaRPr/>
          </a:p>
        </p:txBody>
      </p:sp>
      <p:sp>
        <p:nvSpPr>
          <p:cNvPr id="922" name="Google Shape;922;p126"/>
          <p:cNvSpPr/>
          <p:nvPr/>
        </p:nvSpPr>
        <p:spPr>
          <a:xfrm>
            <a:off x="5585387" y="4909430"/>
            <a:ext cx="2794739" cy="400110"/>
          </a:xfrm>
          <a:prstGeom prst="rect">
            <a:avLst/>
          </a:prstGeom>
          <a:solidFill>
            <a:srgbClr val="A6D71C">
              <a:alpha val="9098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Hot and cold compresses</a:t>
            </a:r>
            <a:endParaRPr/>
          </a:p>
        </p:txBody>
      </p:sp>
      <p:sp>
        <p:nvSpPr>
          <p:cNvPr id="923" name="Google Shape;923;p126"/>
          <p:cNvSpPr/>
          <p:nvPr/>
        </p:nvSpPr>
        <p:spPr>
          <a:xfrm>
            <a:off x="5585387" y="5391805"/>
            <a:ext cx="1317284" cy="400110"/>
          </a:xfrm>
          <a:prstGeom prst="rect">
            <a:avLst/>
          </a:prstGeom>
          <a:solidFill>
            <a:srgbClr val="A6D71C">
              <a:alpha val="9098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Clay masks</a:t>
            </a:r>
            <a:endParaRPr/>
          </a:p>
        </p:txBody>
      </p:sp>
      <p:sp>
        <p:nvSpPr>
          <p:cNvPr id="924" name="Google Shape;924;p126"/>
          <p:cNvSpPr/>
          <p:nvPr/>
        </p:nvSpPr>
        <p:spPr>
          <a:xfrm>
            <a:off x="1837591" y="607398"/>
            <a:ext cx="1205445" cy="461665"/>
          </a:xfrm>
          <a:prstGeom prst="rect">
            <a:avLst/>
          </a:prstGeom>
          <a:solidFill>
            <a:srgbClr val="A6D71C">
              <a:alpha val="97647"/>
            </a:srgbClr>
          </a:solidFill>
          <a:ln>
            <a:noFill/>
          </a:ln>
          <a:effectLst>
            <a:outerShdw blurRad="50800" dist="50800" dir="5400000" algn="ctr" rotWithShape="0">
              <a:srgbClr val="000000">
                <a:alpha val="96862"/>
              </a:srgbClr>
            </a:outerShdw>
          </a:effectLst>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2400"/>
              <a:buFont typeface="Calibri"/>
              <a:buNone/>
            </a:pPr>
            <a:r>
              <a:rPr lang="en-US" sz="2400" b="1" i="0" u="none" strike="noStrike" cap="none">
                <a:solidFill>
                  <a:srgbClr val="222222"/>
                </a:solidFill>
                <a:latin typeface="Calibri"/>
                <a:ea typeface="Calibri"/>
                <a:cs typeface="Calibri"/>
                <a:sym typeface="Calibri"/>
              </a:rPr>
              <a:t>WORKS</a:t>
            </a:r>
            <a:endParaRPr sz="2400" b="1" i="0" u="none" strike="noStrike" cap="none">
              <a:solidFill>
                <a:srgbClr val="222222"/>
              </a:solidFill>
              <a:latin typeface="Calibri"/>
              <a:ea typeface="Calibri"/>
              <a:cs typeface="Calibri"/>
              <a:sym typeface="Calibri"/>
            </a:endParaRPr>
          </a:p>
        </p:txBody>
      </p:sp>
      <p:sp>
        <p:nvSpPr>
          <p:cNvPr id="925" name="Google Shape;925;p126"/>
          <p:cNvSpPr/>
          <p:nvPr/>
        </p:nvSpPr>
        <p:spPr>
          <a:xfrm>
            <a:off x="639358" y="604408"/>
            <a:ext cx="1165127" cy="461665"/>
          </a:xfrm>
          <a:prstGeom prst="rect">
            <a:avLst/>
          </a:prstGeom>
          <a:solidFill>
            <a:srgbClr val="262626">
              <a:alpha val="76862"/>
            </a:srgbClr>
          </a:solidFill>
          <a:ln>
            <a:noFill/>
          </a:ln>
          <a:effectLst>
            <a:outerShdw blurRad="50800" dist="50800" dir="5400000" algn="ctr" rotWithShape="0">
              <a:srgbClr val="000000">
                <a:alpha val="96862"/>
              </a:srgbClr>
            </a:outerShdw>
          </a:effectLst>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2400"/>
              <a:buFont typeface="Calibri"/>
              <a:buNone/>
            </a:pPr>
            <a:r>
              <a:rPr lang="en-US" sz="2400" b="1" i="0" u="none" strike="noStrike" cap="none">
                <a:solidFill>
                  <a:srgbClr val="F2F2F2"/>
                </a:solidFill>
                <a:latin typeface="Calibri"/>
                <a:ea typeface="Calibri"/>
                <a:cs typeface="Calibri"/>
                <a:sym typeface="Calibri"/>
              </a:rPr>
              <a:t>HOW IT</a:t>
            </a:r>
            <a:endParaRPr sz="2400" b="1" i="0" u="none" strike="noStrike" cap="none">
              <a:solidFill>
                <a:srgbClr val="F2F2F2"/>
              </a:solidFill>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a:blip r:embed="rId3">
            <a:alphaModFix amt="90000"/>
          </a:blip>
          <a:stretch>
            <a:fillRect/>
          </a:stretch>
        </a:blipFill>
        <a:effectLst/>
      </p:bgPr>
    </p:bg>
    <p:spTree>
      <p:nvGrpSpPr>
        <p:cNvPr id="1" name="Shape 929"/>
        <p:cNvGrpSpPr/>
        <p:nvPr/>
      </p:nvGrpSpPr>
      <p:grpSpPr>
        <a:xfrm>
          <a:off x="0" y="0"/>
          <a:ext cx="0" cy="0"/>
          <a:chOff x="0" y="0"/>
          <a:chExt cx="0" cy="0"/>
        </a:xfrm>
      </p:grpSpPr>
      <p:sp>
        <p:nvSpPr>
          <p:cNvPr id="930" name="Google Shape;930;p127"/>
          <p:cNvSpPr/>
          <p:nvPr/>
        </p:nvSpPr>
        <p:spPr>
          <a:xfrm>
            <a:off x="971159" y="2065439"/>
            <a:ext cx="1888146" cy="400110"/>
          </a:xfrm>
          <a:prstGeom prst="rect">
            <a:avLst/>
          </a:prstGeom>
          <a:solidFill>
            <a:srgbClr val="A6D71C">
              <a:alpha val="83921"/>
            </a:srgbClr>
          </a:solid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Manage pain</a:t>
            </a:r>
            <a:endParaRPr/>
          </a:p>
        </p:txBody>
      </p:sp>
      <p:sp>
        <p:nvSpPr>
          <p:cNvPr id="931" name="Google Shape;931;p127"/>
          <p:cNvSpPr/>
          <p:nvPr/>
        </p:nvSpPr>
        <p:spPr>
          <a:xfrm>
            <a:off x="971159" y="2589390"/>
            <a:ext cx="2775375" cy="400110"/>
          </a:xfrm>
          <a:prstGeom prst="rect">
            <a:avLst/>
          </a:prstGeom>
          <a:solidFill>
            <a:srgbClr val="A6D71C">
              <a:alpha val="83921"/>
            </a:srgbClr>
          </a:solid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Improve sleep quality</a:t>
            </a:r>
            <a:endParaRPr/>
          </a:p>
        </p:txBody>
      </p:sp>
      <p:sp>
        <p:nvSpPr>
          <p:cNvPr id="932" name="Google Shape;932;p127"/>
          <p:cNvSpPr/>
          <p:nvPr/>
        </p:nvSpPr>
        <p:spPr>
          <a:xfrm>
            <a:off x="971159" y="3168617"/>
            <a:ext cx="4458593" cy="400110"/>
          </a:xfrm>
          <a:prstGeom prst="rect">
            <a:avLst/>
          </a:prstGeom>
          <a:solidFill>
            <a:srgbClr val="A6D71C">
              <a:alpha val="83921"/>
            </a:srgbClr>
          </a:solid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Decrease stress, agitation and anxiety</a:t>
            </a:r>
            <a:endParaRPr/>
          </a:p>
        </p:txBody>
      </p:sp>
      <p:sp>
        <p:nvSpPr>
          <p:cNvPr id="933" name="Google Shape;933;p127"/>
          <p:cNvSpPr/>
          <p:nvPr/>
        </p:nvSpPr>
        <p:spPr>
          <a:xfrm>
            <a:off x="978604" y="3692568"/>
            <a:ext cx="3761286" cy="400110"/>
          </a:xfrm>
          <a:prstGeom prst="rect">
            <a:avLst/>
          </a:prstGeom>
          <a:solidFill>
            <a:srgbClr val="A6D71C">
              <a:alpha val="83921"/>
            </a:srgbClr>
          </a:solid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Treat headaches and migraines</a:t>
            </a:r>
            <a:endParaRPr/>
          </a:p>
        </p:txBody>
      </p:sp>
      <p:sp>
        <p:nvSpPr>
          <p:cNvPr id="934" name="Google Shape;934;p127"/>
          <p:cNvSpPr/>
          <p:nvPr/>
        </p:nvSpPr>
        <p:spPr>
          <a:xfrm>
            <a:off x="978604" y="4236480"/>
            <a:ext cx="3519553" cy="400110"/>
          </a:xfrm>
          <a:prstGeom prst="rect">
            <a:avLst/>
          </a:prstGeom>
          <a:solidFill>
            <a:srgbClr val="A6D71C">
              <a:alpha val="83921"/>
            </a:srgbClr>
          </a:solid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Lessen discomforts of labour</a:t>
            </a:r>
            <a:endParaRPr sz="2000" b="0" i="0" u="none" strike="noStrike" cap="none">
              <a:solidFill>
                <a:srgbClr val="000000"/>
              </a:solidFill>
              <a:latin typeface="Calibri"/>
              <a:ea typeface="Calibri"/>
              <a:cs typeface="Calibri"/>
              <a:sym typeface="Calibri"/>
            </a:endParaRPr>
          </a:p>
        </p:txBody>
      </p:sp>
      <p:sp>
        <p:nvSpPr>
          <p:cNvPr id="935" name="Google Shape;935;p127"/>
          <p:cNvSpPr/>
          <p:nvPr/>
        </p:nvSpPr>
        <p:spPr>
          <a:xfrm>
            <a:off x="978604" y="5400844"/>
            <a:ext cx="3924151" cy="400110"/>
          </a:xfrm>
          <a:prstGeom prst="rect">
            <a:avLst/>
          </a:prstGeom>
          <a:solidFill>
            <a:srgbClr val="A6D71C">
              <a:alpha val="83921"/>
            </a:srgbClr>
          </a:solid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Combat bacteria, virus or fungus</a:t>
            </a:r>
            <a:endParaRPr sz="2000" b="0" i="0" u="none" strike="noStrike" cap="none">
              <a:solidFill>
                <a:srgbClr val="000000"/>
              </a:solidFill>
              <a:latin typeface="Calibri"/>
              <a:ea typeface="Calibri"/>
              <a:cs typeface="Calibri"/>
              <a:sym typeface="Calibri"/>
            </a:endParaRPr>
          </a:p>
        </p:txBody>
      </p:sp>
      <p:sp>
        <p:nvSpPr>
          <p:cNvPr id="936" name="Google Shape;936;p127"/>
          <p:cNvSpPr/>
          <p:nvPr/>
        </p:nvSpPr>
        <p:spPr>
          <a:xfrm>
            <a:off x="978604" y="4795910"/>
            <a:ext cx="2478564" cy="400110"/>
          </a:xfrm>
          <a:prstGeom prst="rect">
            <a:avLst/>
          </a:prstGeom>
          <a:solidFill>
            <a:srgbClr val="A6D71C">
              <a:alpha val="83921"/>
            </a:srgbClr>
          </a:solid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Enhance immunity</a:t>
            </a:r>
            <a:endParaRPr/>
          </a:p>
        </p:txBody>
      </p:sp>
      <p:sp>
        <p:nvSpPr>
          <p:cNvPr id="937" name="Google Shape;937;p127"/>
          <p:cNvSpPr/>
          <p:nvPr/>
        </p:nvSpPr>
        <p:spPr>
          <a:xfrm>
            <a:off x="971159" y="593585"/>
            <a:ext cx="1380634" cy="461665"/>
          </a:xfrm>
          <a:prstGeom prst="rect">
            <a:avLst/>
          </a:prstGeom>
          <a:solidFill>
            <a:srgbClr val="262626">
              <a:alpha val="76862"/>
            </a:srgbClr>
          </a:solidFill>
          <a:ln>
            <a:noFill/>
          </a:ln>
          <a:effectLst>
            <a:outerShdw blurRad="50800" dist="50800" dir="5400000" algn="ctr" rotWithShape="0">
              <a:srgbClr val="000000">
                <a:alpha val="96862"/>
              </a:srgbClr>
            </a:outerShdw>
          </a:effectLst>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2400"/>
              <a:buFont typeface="Calibri"/>
              <a:buNone/>
            </a:pPr>
            <a:r>
              <a:rPr lang="en-US" sz="2400" b="1" i="0" u="none" strike="noStrike" cap="none">
                <a:solidFill>
                  <a:srgbClr val="F2F2F2"/>
                </a:solidFill>
                <a:latin typeface="Calibri"/>
                <a:ea typeface="Calibri"/>
                <a:cs typeface="Calibri"/>
                <a:sym typeface="Calibri"/>
              </a:rPr>
              <a:t>BENEFITS</a:t>
            </a:r>
            <a:endParaRPr sz="2400" b="1" i="0" u="none" strike="noStrike" cap="none">
              <a:solidFill>
                <a:srgbClr val="F2F2F2"/>
              </a:solidFill>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a:blip r:embed="rId3">
            <a:alphaModFix amt="90000"/>
          </a:blip>
          <a:stretch>
            <a:fillRect/>
          </a:stretch>
        </a:blipFill>
        <a:effectLst/>
      </p:bgPr>
    </p:bg>
    <p:spTree>
      <p:nvGrpSpPr>
        <p:cNvPr id="1" name="Shape 941"/>
        <p:cNvGrpSpPr/>
        <p:nvPr/>
      </p:nvGrpSpPr>
      <p:grpSpPr>
        <a:xfrm>
          <a:off x="0" y="0"/>
          <a:ext cx="0" cy="0"/>
          <a:chOff x="0" y="0"/>
          <a:chExt cx="0" cy="0"/>
        </a:xfrm>
      </p:grpSpPr>
      <p:sp>
        <p:nvSpPr>
          <p:cNvPr id="942" name="Google Shape;942;p128"/>
          <p:cNvSpPr/>
          <p:nvPr/>
        </p:nvSpPr>
        <p:spPr>
          <a:xfrm>
            <a:off x="724060" y="1558284"/>
            <a:ext cx="10792691" cy="4524315"/>
          </a:xfrm>
          <a:prstGeom prst="rect">
            <a:avLst/>
          </a:prstGeom>
          <a:solidFill>
            <a:srgbClr val="A6D71C">
              <a:alpha val="90980"/>
            </a:srgbClr>
          </a:solidFill>
          <a:ln>
            <a:noFill/>
          </a:ln>
        </p:spPr>
        <p:txBody>
          <a:bodyPr spcFirstLastPara="1" wrap="square" lIns="91425" tIns="45700" rIns="91425" bIns="45700" anchor="t" anchorCtr="0">
            <a:noAutofit/>
          </a:bodyPr>
          <a:lstStyle/>
          <a:p>
            <a:pPr marL="342900" marR="0" lvl="0" indent="-342900" algn="just" rtl="0">
              <a:lnSpc>
                <a:spcPct val="100000"/>
              </a:lnSpc>
              <a:spcBef>
                <a:spcPts val="0"/>
              </a:spcBef>
              <a:spcAft>
                <a:spcPts val="0"/>
              </a:spcAft>
              <a:buClr>
                <a:srgbClr val="212121"/>
              </a:buClr>
              <a:buSzPts val="1800"/>
              <a:buFont typeface="PT Serif"/>
              <a:buAutoNum type="arabicPeriod"/>
            </a:pPr>
            <a:r>
              <a:rPr lang="en-US" sz="1800" b="1" i="0" u="none" strike="noStrike" cap="none">
                <a:solidFill>
                  <a:srgbClr val="212121"/>
                </a:solidFill>
                <a:latin typeface="PT Serif"/>
                <a:ea typeface="PT Serif"/>
                <a:cs typeface="PT Serif"/>
                <a:sym typeface="PT Serif"/>
              </a:rPr>
              <a:t>Lemon.</a:t>
            </a:r>
            <a:r>
              <a:rPr lang="en-US" sz="1800" b="0" i="0" u="none" strike="noStrike" cap="none">
                <a:solidFill>
                  <a:srgbClr val="212121"/>
                </a:solidFill>
                <a:latin typeface="PT Serif"/>
                <a:ea typeface="PT Serif"/>
                <a:cs typeface="PT Serif"/>
                <a:sym typeface="PT Serif"/>
              </a:rPr>
              <a:t> This scent promotes concentration and has calming and clarifying properties that are </a:t>
            </a:r>
            <a:r>
              <a:rPr lang="en-US" sz="1800" b="0" i="0" u="none" strike="noStrike" cap="none">
                <a:solidFill>
                  <a:srgbClr val="212121"/>
                </a:solidFill>
                <a:latin typeface="Calibri"/>
                <a:ea typeface="Calibri"/>
                <a:cs typeface="Calibri"/>
                <a:sym typeface="Calibri"/>
              </a:rPr>
              <a:t>helpful</a:t>
            </a:r>
            <a:r>
              <a:rPr lang="en-US" sz="1800" b="0" i="0" u="none" strike="noStrike" cap="none">
                <a:solidFill>
                  <a:srgbClr val="212121"/>
                </a:solidFill>
                <a:latin typeface="PT Serif"/>
                <a:ea typeface="PT Serif"/>
                <a:cs typeface="PT Serif"/>
                <a:sym typeface="PT Serif"/>
              </a:rPr>
              <a:t> when you're feeling angry, anxious or run down. </a:t>
            </a:r>
            <a:endParaRPr sz="1800" b="0" i="0" u="none" strike="noStrike" cap="none">
              <a:solidFill>
                <a:srgbClr val="212121"/>
              </a:solidFill>
              <a:latin typeface="PT Serif"/>
              <a:ea typeface="PT Serif"/>
              <a:cs typeface="PT Serif"/>
              <a:sym typeface="PT Serif"/>
            </a:endParaRPr>
          </a:p>
          <a:p>
            <a:pPr marL="342900" marR="0" lvl="0" indent="-228600" algn="just" rtl="0">
              <a:lnSpc>
                <a:spcPct val="100000"/>
              </a:lnSpc>
              <a:spcBef>
                <a:spcPts val="0"/>
              </a:spcBef>
              <a:spcAft>
                <a:spcPts val="0"/>
              </a:spcAft>
              <a:buClr>
                <a:schemeClr val="dk1"/>
              </a:buClr>
              <a:buSzPts val="1800"/>
              <a:buFont typeface="Calibri"/>
              <a:buNone/>
            </a:pPr>
            <a:endParaRPr sz="1800" b="0" i="0" u="none" strike="noStrike" cap="none">
              <a:solidFill>
                <a:srgbClr val="212121"/>
              </a:solidFill>
              <a:latin typeface="PT Serif"/>
              <a:ea typeface="PT Serif"/>
              <a:cs typeface="PT Serif"/>
              <a:sym typeface="PT Serif"/>
            </a:endParaRPr>
          </a:p>
          <a:p>
            <a:pPr marL="342900" marR="0" lvl="0" indent="-342900" algn="just" rtl="0">
              <a:lnSpc>
                <a:spcPct val="100000"/>
              </a:lnSpc>
              <a:spcBef>
                <a:spcPts val="0"/>
              </a:spcBef>
              <a:spcAft>
                <a:spcPts val="0"/>
              </a:spcAft>
              <a:buClr>
                <a:srgbClr val="212121"/>
              </a:buClr>
              <a:buSzPts val="1800"/>
              <a:buFont typeface="PT Serif"/>
              <a:buAutoNum type="arabicPeriod"/>
            </a:pPr>
            <a:r>
              <a:rPr lang="en-US" sz="1800" b="1" i="0" u="none" strike="noStrike" cap="none">
                <a:solidFill>
                  <a:srgbClr val="212121"/>
                </a:solidFill>
                <a:latin typeface="PT Serif"/>
                <a:ea typeface="PT Serif"/>
                <a:cs typeface="PT Serif"/>
                <a:sym typeface="PT Serif"/>
              </a:rPr>
              <a:t>Lavender.</a:t>
            </a:r>
            <a:r>
              <a:rPr lang="en-US" sz="1800" b="0" i="0" u="none" strike="noStrike" cap="none">
                <a:solidFill>
                  <a:srgbClr val="212121"/>
                </a:solidFill>
                <a:latin typeface="PT Serif"/>
                <a:ea typeface="PT Serif"/>
                <a:cs typeface="PT Serif"/>
                <a:sym typeface="PT Serif"/>
              </a:rPr>
              <a:t> This essential oil has calming properties that help control emotional stress. Lavender has a soothing effect on nerves and can relieve nervous tension and depression as well as treat headaches and migraines.</a:t>
            </a:r>
            <a:endParaRPr/>
          </a:p>
          <a:p>
            <a:pPr marL="342900" marR="0" lvl="0" indent="-228600" algn="just" rtl="0">
              <a:lnSpc>
                <a:spcPct val="100000"/>
              </a:lnSpc>
              <a:spcBef>
                <a:spcPts val="0"/>
              </a:spcBef>
              <a:spcAft>
                <a:spcPts val="0"/>
              </a:spcAft>
              <a:buClr>
                <a:schemeClr val="dk1"/>
              </a:buClr>
              <a:buSzPts val="1800"/>
              <a:buFont typeface="Calibri"/>
              <a:buNone/>
            </a:pPr>
            <a:endParaRPr sz="1800" b="0" i="0" u="none" strike="noStrike" cap="none">
              <a:solidFill>
                <a:srgbClr val="212121"/>
              </a:solidFill>
              <a:latin typeface="PT Serif"/>
              <a:ea typeface="PT Serif"/>
              <a:cs typeface="PT Serif"/>
              <a:sym typeface="PT Serif"/>
            </a:endParaRPr>
          </a:p>
          <a:p>
            <a:pPr marL="342900" marR="0" lvl="0" indent="-342900" algn="just" rtl="0">
              <a:lnSpc>
                <a:spcPct val="100000"/>
              </a:lnSpc>
              <a:spcBef>
                <a:spcPts val="0"/>
              </a:spcBef>
              <a:spcAft>
                <a:spcPts val="0"/>
              </a:spcAft>
              <a:buClr>
                <a:srgbClr val="212121"/>
              </a:buClr>
              <a:buSzPts val="1800"/>
              <a:buFont typeface="PT Serif"/>
              <a:buAutoNum type="arabicPeriod"/>
            </a:pPr>
            <a:r>
              <a:rPr lang="en-US" sz="1800" b="1" i="0" u="none" strike="noStrike" cap="none">
                <a:solidFill>
                  <a:srgbClr val="212121"/>
                </a:solidFill>
                <a:latin typeface="PT Serif"/>
                <a:ea typeface="PT Serif"/>
                <a:cs typeface="PT Serif"/>
                <a:sym typeface="PT Serif"/>
              </a:rPr>
              <a:t>Jasmine.</a:t>
            </a:r>
            <a:r>
              <a:rPr lang="en-US" sz="1800" b="0" i="0" u="none" strike="noStrike" cap="none">
                <a:solidFill>
                  <a:srgbClr val="212121"/>
                </a:solidFill>
                <a:latin typeface="PT Serif"/>
                <a:ea typeface="PT Serif"/>
                <a:cs typeface="PT Serif"/>
                <a:sym typeface="PT Serif"/>
              </a:rPr>
              <a:t> Like lavender, jasmine it is also used to calm nerves, but this oil is also commonly used as an anti-depressant because of its uplifting capabilities that produce a feeling of confidence, optimism and revitalized energy.</a:t>
            </a:r>
            <a:endParaRPr/>
          </a:p>
          <a:p>
            <a:pPr marL="342900" marR="0" lvl="0" indent="-228600" algn="just" rtl="0">
              <a:lnSpc>
                <a:spcPct val="100000"/>
              </a:lnSpc>
              <a:spcBef>
                <a:spcPts val="0"/>
              </a:spcBef>
              <a:spcAft>
                <a:spcPts val="0"/>
              </a:spcAft>
              <a:buClr>
                <a:schemeClr val="dk1"/>
              </a:buClr>
              <a:buSzPts val="1800"/>
              <a:buFont typeface="Calibri"/>
              <a:buNone/>
            </a:pPr>
            <a:endParaRPr sz="1800" b="0" i="0" u="none" strike="noStrike" cap="none">
              <a:solidFill>
                <a:srgbClr val="212121"/>
              </a:solidFill>
              <a:latin typeface="PT Serif"/>
              <a:ea typeface="PT Serif"/>
              <a:cs typeface="PT Serif"/>
              <a:sym typeface="PT Serif"/>
            </a:endParaRPr>
          </a:p>
          <a:p>
            <a:pPr marL="342900" marR="0" lvl="0" indent="-342900" algn="just" rtl="0">
              <a:lnSpc>
                <a:spcPct val="100000"/>
              </a:lnSpc>
              <a:spcBef>
                <a:spcPts val="0"/>
              </a:spcBef>
              <a:spcAft>
                <a:spcPts val="0"/>
              </a:spcAft>
              <a:buClr>
                <a:srgbClr val="212121"/>
              </a:buClr>
              <a:buSzPts val="1800"/>
              <a:buFont typeface="PT Serif"/>
              <a:buAutoNum type="arabicPeriod"/>
            </a:pPr>
            <a:r>
              <a:rPr lang="en-US" sz="1800" b="1" i="0" u="none" strike="noStrike" cap="none">
                <a:solidFill>
                  <a:srgbClr val="212121"/>
                </a:solidFill>
                <a:latin typeface="PT Serif"/>
                <a:ea typeface="PT Serif"/>
                <a:cs typeface="PT Serif"/>
                <a:sym typeface="PT Serif"/>
              </a:rPr>
              <a:t>Cinnamon.</a:t>
            </a:r>
            <a:r>
              <a:rPr lang="en-US" sz="1800" b="0" i="0" u="none" strike="noStrike" cap="none">
                <a:solidFill>
                  <a:srgbClr val="212121"/>
                </a:solidFill>
                <a:latin typeface="PT Serif"/>
                <a:ea typeface="PT Serif"/>
                <a:cs typeface="PT Serif"/>
                <a:sym typeface="PT Serif"/>
              </a:rPr>
              <a:t> The stimulating properties in cinnamon can help fight mental fatigue and improve concentration and focus.</a:t>
            </a:r>
            <a:endParaRPr/>
          </a:p>
          <a:p>
            <a:pPr marL="342900" marR="0" lvl="0" indent="-228600" algn="just" rtl="0">
              <a:lnSpc>
                <a:spcPct val="100000"/>
              </a:lnSpc>
              <a:spcBef>
                <a:spcPts val="0"/>
              </a:spcBef>
              <a:spcAft>
                <a:spcPts val="0"/>
              </a:spcAft>
              <a:buClr>
                <a:schemeClr val="dk1"/>
              </a:buClr>
              <a:buSzPts val="1800"/>
              <a:buFont typeface="Calibri"/>
              <a:buNone/>
            </a:pPr>
            <a:endParaRPr sz="1800" b="0" i="0" u="none" strike="noStrike" cap="none">
              <a:solidFill>
                <a:srgbClr val="212121"/>
              </a:solidFill>
              <a:latin typeface="PT Serif"/>
              <a:ea typeface="PT Serif"/>
              <a:cs typeface="PT Serif"/>
              <a:sym typeface="PT Serif"/>
            </a:endParaRPr>
          </a:p>
          <a:p>
            <a:pPr marL="0" marR="0" lvl="0" indent="0" algn="just" rtl="0">
              <a:lnSpc>
                <a:spcPct val="100000"/>
              </a:lnSpc>
              <a:spcBef>
                <a:spcPts val="0"/>
              </a:spcBef>
              <a:spcAft>
                <a:spcPts val="0"/>
              </a:spcAft>
              <a:buClr>
                <a:srgbClr val="212121"/>
              </a:buClr>
              <a:buSzPts val="1800"/>
              <a:buFont typeface="PT Serif"/>
              <a:buNone/>
            </a:pPr>
            <a:r>
              <a:rPr lang="en-US" sz="1800" b="1" i="0" u="none" strike="noStrike" cap="none">
                <a:solidFill>
                  <a:srgbClr val="212121"/>
                </a:solidFill>
                <a:latin typeface="PT Serif"/>
                <a:ea typeface="PT Serif"/>
                <a:cs typeface="PT Serif"/>
                <a:sym typeface="PT Serif"/>
              </a:rPr>
              <a:t>5.  Peppermint. </a:t>
            </a:r>
            <a:r>
              <a:rPr lang="en-US" sz="1800" b="0" i="0" u="none" strike="noStrike" cap="none">
                <a:solidFill>
                  <a:srgbClr val="212121"/>
                </a:solidFill>
                <a:latin typeface="PT Serif"/>
                <a:ea typeface="PT Serif"/>
                <a:cs typeface="PT Serif"/>
                <a:sym typeface="PT Serif"/>
              </a:rPr>
              <a:t>Try peppermint when brainstorming. An energy booster, this scent invigorates the mind, promotes concentration and stimulates clear thinking.</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a:blip r:embed="rId3">
            <a:alphaModFix amt="90000"/>
          </a:blip>
          <a:stretch>
            <a:fillRect/>
          </a:stretch>
        </a:blipFill>
        <a:effectLst/>
      </p:bgPr>
    </p:bg>
    <p:spTree>
      <p:nvGrpSpPr>
        <p:cNvPr id="1" name="Shape 946"/>
        <p:cNvGrpSpPr/>
        <p:nvPr/>
      </p:nvGrpSpPr>
      <p:grpSpPr>
        <a:xfrm>
          <a:off x="0" y="0"/>
          <a:ext cx="0" cy="0"/>
          <a:chOff x="0" y="0"/>
          <a:chExt cx="0" cy="0"/>
        </a:xfrm>
      </p:grpSpPr>
      <p:sp>
        <p:nvSpPr>
          <p:cNvPr id="947" name="Google Shape;947;p129"/>
          <p:cNvSpPr/>
          <p:nvPr/>
        </p:nvSpPr>
        <p:spPr>
          <a:xfrm>
            <a:off x="403349" y="2276823"/>
            <a:ext cx="5350337" cy="2246769"/>
          </a:xfrm>
          <a:prstGeom prst="rect">
            <a:avLst/>
          </a:prstGeom>
          <a:solidFill>
            <a:srgbClr val="A6D71C">
              <a:alpha val="76862"/>
            </a:srgbClr>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u="none" strike="noStrike" cap="none">
                <a:solidFill>
                  <a:srgbClr val="000000"/>
                </a:solidFill>
                <a:latin typeface="Calibri"/>
                <a:ea typeface="Calibri"/>
                <a:cs typeface="Calibri"/>
                <a:sym typeface="Calibri"/>
              </a:rPr>
              <a:t>Meditation is a technique that aims to encourage a heightened state of awareness and focused attention. </a:t>
            </a:r>
            <a:r>
              <a:rPr lang="en-US" sz="2000">
                <a:solidFill>
                  <a:schemeClr val="dk1"/>
                </a:solidFill>
                <a:latin typeface="Calibri"/>
                <a:ea typeface="Calibri"/>
                <a:cs typeface="Calibri"/>
                <a:sym typeface="Calibri"/>
              </a:rPr>
              <a:t>The main principle of meditation is to quiet the mind to allow for the individual to enter a state of stillness and calm. This can help reduce the impact of negative emotions and to prevent against being consumed by emotions.</a:t>
            </a:r>
            <a:endParaRPr sz="2000" b="0" i="0" u="none" strike="noStrike" cap="none">
              <a:solidFill>
                <a:srgbClr val="000000"/>
              </a:solidFill>
              <a:latin typeface="Calibri"/>
              <a:ea typeface="Calibri"/>
              <a:cs typeface="Calibri"/>
              <a:sym typeface="Calibri"/>
            </a:endParaRPr>
          </a:p>
        </p:txBody>
      </p:sp>
      <p:sp>
        <p:nvSpPr>
          <p:cNvPr id="948" name="Google Shape;948;p129"/>
          <p:cNvSpPr/>
          <p:nvPr/>
        </p:nvSpPr>
        <p:spPr>
          <a:xfrm>
            <a:off x="403349" y="634912"/>
            <a:ext cx="2359749" cy="584775"/>
          </a:xfrm>
          <a:prstGeom prst="rect">
            <a:avLst/>
          </a:prstGeom>
          <a:solidFill>
            <a:srgbClr val="A6D71C">
              <a:alpha val="96862"/>
            </a:srgbClr>
          </a:solidFill>
          <a:ln>
            <a:noFill/>
          </a:ln>
          <a:effectLst>
            <a:outerShdw blurRad="50800" dist="50800" dir="5400000" sx="1000" sy="1000" algn="ctr" rotWithShape="0">
              <a:srgbClr val="000000">
                <a:alpha val="96862"/>
              </a:srgbClr>
            </a:outerShdw>
          </a:effectLst>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i="0" u="none" strike="noStrike" cap="none">
                <a:solidFill>
                  <a:srgbClr val="222222"/>
                </a:solidFill>
                <a:latin typeface="Calibri"/>
                <a:ea typeface="Calibri"/>
                <a:cs typeface="Calibri"/>
                <a:sym typeface="Calibri"/>
              </a:rPr>
              <a:t>MEDITATION</a:t>
            </a:r>
            <a:endParaRPr sz="3200" b="1" i="0" u="none" strike="noStrike" cap="none">
              <a:solidFill>
                <a:srgbClr val="222222"/>
              </a:solidFill>
              <a:latin typeface="Calibri"/>
              <a:ea typeface="Calibri"/>
              <a:cs typeface="Calibri"/>
              <a:sym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a:blip r:embed="rId3">
            <a:alphaModFix amt="90000"/>
          </a:blip>
          <a:stretch>
            <a:fillRect/>
          </a:stretch>
        </a:blipFill>
        <a:effectLst/>
      </p:bgPr>
    </p:bg>
    <p:spTree>
      <p:nvGrpSpPr>
        <p:cNvPr id="1" name="Shape 952"/>
        <p:cNvGrpSpPr/>
        <p:nvPr/>
      </p:nvGrpSpPr>
      <p:grpSpPr>
        <a:xfrm>
          <a:off x="0" y="0"/>
          <a:ext cx="0" cy="0"/>
          <a:chOff x="0" y="0"/>
          <a:chExt cx="0" cy="0"/>
        </a:xfrm>
      </p:grpSpPr>
      <p:sp>
        <p:nvSpPr>
          <p:cNvPr id="953" name="Google Shape;953;p130"/>
          <p:cNvSpPr/>
          <p:nvPr/>
        </p:nvSpPr>
        <p:spPr>
          <a:xfrm>
            <a:off x="759629" y="874576"/>
            <a:ext cx="1880258"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i="0" u="none" strike="noStrike" cap="none">
                <a:solidFill>
                  <a:srgbClr val="222222"/>
                </a:solidFill>
                <a:latin typeface="Calibri"/>
                <a:ea typeface="Calibri"/>
                <a:cs typeface="Calibri"/>
                <a:sym typeface="Calibri"/>
              </a:rPr>
              <a:t>MASSAGE</a:t>
            </a:r>
            <a:endParaRPr sz="3200" b="1" i="0" u="none" strike="noStrike" cap="none">
              <a:solidFill>
                <a:srgbClr val="222222"/>
              </a:solidFill>
              <a:latin typeface="Calibri"/>
              <a:ea typeface="Calibri"/>
              <a:cs typeface="Calibri"/>
              <a:sym typeface="Calibri"/>
            </a:endParaRPr>
          </a:p>
        </p:txBody>
      </p:sp>
      <p:sp>
        <p:nvSpPr>
          <p:cNvPr id="954" name="Google Shape;954;p130"/>
          <p:cNvSpPr/>
          <p:nvPr/>
        </p:nvSpPr>
        <p:spPr>
          <a:xfrm>
            <a:off x="759629" y="1809644"/>
            <a:ext cx="6096000" cy="1631216"/>
          </a:xfrm>
          <a:prstGeom prst="rect">
            <a:avLst/>
          </a:prstGeom>
          <a:solidFill>
            <a:srgbClr val="A6D71C">
              <a:alpha val="89803"/>
            </a:srgbClr>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There are many forms of massage that have been reported to help ease mental health symptoms such as anxiety, stress and depression and there have been some reports suggesting it helps with disassociation. Below are some examples of massage:</a:t>
            </a:r>
            <a:endParaRPr sz="2000" b="0" i="0" u="none" strike="noStrike" cap="none">
              <a:solidFill>
                <a:srgbClr val="000000"/>
              </a:solidFill>
              <a:latin typeface="Calibri"/>
              <a:ea typeface="Calibri"/>
              <a:cs typeface="Calibri"/>
              <a:sym typeface="Calibri"/>
            </a:endParaRPr>
          </a:p>
        </p:txBody>
      </p:sp>
      <p:sp>
        <p:nvSpPr>
          <p:cNvPr id="955" name="Google Shape;955;p130"/>
          <p:cNvSpPr/>
          <p:nvPr/>
        </p:nvSpPr>
        <p:spPr>
          <a:xfrm>
            <a:off x="991856" y="3714852"/>
            <a:ext cx="2700868" cy="400110"/>
          </a:xfrm>
          <a:prstGeom prst="rect">
            <a:avLst/>
          </a:prstGeom>
          <a:solidFill>
            <a:srgbClr val="262626"/>
          </a:solid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F2F2F2"/>
              </a:buClr>
              <a:buSzPts val="2000"/>
              <a:buFont typeface="Arial"/>
              <a:buChar char="•"/>
            </a:pPr>
            <a:r>
              <a:rPr lang="en-US" sz="2000" b="0" i="0" u="none" strike="noStrike" cap="none">
                <a:solidFill>
                  <a:srgbClr val="F2F2F2"/>
                </a:solidFill>
                <a:latin typeface="Calibri"/>
                <a:ea typeface="Calibri"/>
                <a:cs typeface="Calibri"/>
                <a:sym typeface="Calibri"/>
              </a:rPr>
              <a:t>Indian Head Massage</a:t>
            </a:r>
            <a:endParaRPr/>
          </a:p>
        </p:txBody>
      </p:sp>
      <p:sp>
        <p:nvSpPr>
          <p:cNvPr id="956" name="Google Shape;956;p130"/>
          <p:cNvSpPr/>
          <p:nvPr/>
        </p:nvSpPr>
        <p:spPr>
          <a:xfrm>
            <a:off x="991856" y="4339137"/>
            <a:ext cx="1229054" cy="400110"/>
          </a:xfrm>
          <a:prstGeom prst="rect">
            <a:avLst/>
          </a:prstGeom>
          <a:solidFill>
            <a:srgbClr val="262626"/>
          </a:solid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F2F2F2"/>
              </a:buClr>
              <a:buSzPts val="2000"/>
              <a:buFont typeface="Arial"/>
              <a:buChar char="•"/>
            </a:pPr>
            <a:r>
              <a:rPr lang="en-US" sz="2000" b="0" i="0" u="none" strike="noStrike" cap="none">
                <a:solidFill>
                  <a:srgbClr val="F2F2F2"/>
                </a:solidFill>
                <a:latin typeface="Calibri"/>
                <a:ea typeface="Calibri"/>
                <a:cs typeface="Calibri"/>
                <a:sym typeface="Calibri"/>
              </a:rPr>
              <a:t>Shiatsu</a:t>
            </a:r>
            <a:endParaRPr/>
          </a:p>
        </p:txBody>
      </p:sp>
      <p:sp>
        <p:nvSpPr>
          <p:cNvPr id="957" name="Google Shape;957;p130"/>
          <p:cNvSpPr/>
          <p:nvPr/>
        </p:nvSpPr>
        <p:spPr>
          <a:xfrm>
            <a:off x="991856" y="4917094"/>
            <a:ext cx="2947538" cy="400110"/>
          </a:xfrm>
          <a:prstGeom prst="rect">
            <a:avLst/>
          </a:prstGeom>
          <a:solidFill>
            <a:srgbClr val="262626"/>
          </a:solid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F2F2F2"/>
              </a:buClr>
              <a:buSzPts val="2000"/>
              <a:buFont typeface="Arial"/>
              <a:buChar char="•"/>
            </a:pPr>
            <a:r>
              <a:rPr lang="en-US" sz="2000" b="0" i="0" u="none" strike="noStrike" cap="none">
                <a:solidFill>
                  <a:srgbClr val="F2F2F2"/>
                </a:solidFill>
                <a:latin typeface="Calibri"/>
                <a:ea typeface="Calibri"/>
                <a:cs typeface="Calibri"/>
                <a:sym typeface="Calibri"/>
              </a:rPr>
              <a:t>Aromatherapy Massage</a:t>
            </a:r>
            <a:endParaRPr/>
          </a:p>
        </p:txBody>
      </p:sp>
      <p:sp>
        <p:nvSpPr>
          <p:cNvPr id="958" name="Google Shape;958;p130"/>
          <p:cNvSpPr/>
          <p:nvPr/>
        </p:nvSpPr>
        <p:spPr>
          <a:xfrm>
            <a:off x="982514" y="5502826"/>
            <a:ext cx="2464649" cy="400110"/>
          </a:xfrm>
          <a:prstGeom prst="rect">
            <a:avLst/>
          </a:prstGeom>
          <a:solidFill>
            <a:srgbClr val="262626"/>
          </a:solid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F2F2F2"/>
              </a:buClr>
              <a:buSzPts val="2000"/>
              <a:buFont typeface="Arial"/>
              <a:buChar char="•"/>
            </a:pPr>
            <a:r>
              <a:rPr lang="en-US" sz="2000" b="0" i="0" u="none" strike="noStrike" cap="none">
                <a:solidFill>
                  <a:srgbClr val="F2F2F2"/>
                </a:solidFill>
                <a:latin typeface="Calibri"/>
                <a:ea typeface="Calibri"/>
                <a:cs typeface="Calibri"/>
                <a:sym typeface="Calibri"/>
              </a:rPr>
              <a:t>Hotstone  Massage</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a:blip r:embed="rId3">
            <a:alphaModFix amt="90000"/>
          </a:blip>
          <a:stretch>
            <a:fillRect/>
          </a:stretch>
        </a:blipFill>
        <a:effectLst/>
      </p:bgPr>
    </p:bg>
    <p:spTree>
      <p:nvGrpSpPr>
        <p:cNvPr id="1" name="Shape 962"/>
        <p:cNvGrpSpPr/>
        <p:nvPr/>
      </p:nvGrpSpPr>
      <p:grpSpPr>
        <a:xfrm>
          <a:off x="0" y="0"/>
          <a:ext cx="0" cy="0"/>
          <a:chOff x="0" y="0"/>
          <a:chExt cx="0" cy="0"/>
        </a:xfrm>
      </p:grpSpPr>
      <p:sp>
        <p:nvSpPr>
          <p:cNvPr id="963" name="Google Shape;963;p131"/>
          <p:cNvSpPr/>
          <p:nvPr/>
        </p:nvSpPr>
        <p:spPr>
          <a:xfrm>
            <a:off x="881577" y="989783"/>
            <a:ext cx="6096000" cy="132343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000000"/>
                </a:solidFill>
                <a:latin typeface="Calibri"/>
                <a:ea typeface="Calibri"/>
                <a:cs typeface="Calibri"/>
                <a:sym typeface="Calibri"/>
              </a:rPr>
              <a:t>Massages have also been found to help reduce grief and bereavement symptoms, as it helps to turn off the hyper-aroused survival mechanisms, such as the amygdala, to reduce symptoms of:</a:t>
            </a:r>
            <a:endParaRPr sz="2000">
              <a:solidFill>
                <a:schemeClr val="dk1"/>
              </a:solidFill>
              <a:latin typeface="Calibri"/>
              <a:ea typeface="Calibri"/>
              <a:cs typeface="Calibri"/>
              <a:sym typeface="Calibri"/>
            </a:endParaRPr>
          </a:p>
        </p:txBody>
      </p:sp>
      <p:graphicFrame>
        <p:nvGraphicFramePr>
          <p:cNvPr id="964" name="Google Shape;964;p131"/>
          <p:cNvGraphicFramePr/>
          <p:nvPr/>
        </p:nvGraphicFramePr>
        <p:xfrm>
          <a:off x="881577" y="2472739"/>
          <a:ext cx="3000000" cy="3000000"/>
        </p:xfrm>
        <a:graphic>
          <a:graphicData uri="http://schemas.openxmlformats.org/drawingml/2006/table">
            <a:tbl>
              <a:tblPr>
                <a:noFill/>
                <a:tableStyleId>{97FD0410-1E48-4D9E-8D0D-69FC351A9D04}</a:tableStyleId>
              </a:tblPr>
              <a:tblGrid>
                <a:gridCol w="2747900">
                  <a:extLst>
                    <a:ext uri="{9D8B030D-6E8A-4147-A177-3AD203B41FA5}">
                      <a16:colId xmlns:a16="http://schemas.microsoft.com/office/drawing/2014/main" val="20000"/>
                    </a:ext>
                  </a:extLst>
                </a:gridCol>
              </a:tblGrid>
              <a:tr h="254000">
                <a:tc>
                  <a:txBody>
                    <a:bodyPr/>
                    <a:lstStyle/>
                    <a:p>
                      <a:pPr marL="342900" marR="0" lvl="0" indent="-342900" algn="just" rtl="0">
                        <a:spcBef>
                          <a:spcPts val="0"/>
                        </a:spcBef>
                        <a:spcAft>
                          <a:spcPts val="0"/>
                        </a:spcAft>
                        <a:buClr>
                          <a:srgbClr val="F2F2F2"/>
                        </a:buClr>
                        <a:buSzPts val="2000"/>
                        <a:buFont typeface="Arial"/>
                        <a:buChar char="•"/>
                      </a:pPr>
                      <a:r>
                        <a:rPr lang="en-US" sz="2000" u="none" strike="noStrike" cap="none">
                          <a:solidFill>
                            <a:srgbClr val="F2F2F2"/>
                          </a:solidFill>
                        </a:rPr>
                        <a:t>Depression</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0"/>
                  </a:ext>
                </a:extLst>
              </a:tr>
              <a:tr h="254000">
                <a:tc>
                  <a:txBody>
                    <a:bodyPr/>
                    <a:lstStyle/>
                    <a:p>
                      <a:pPr marL="342900" marR="0" lvl="0" indent="-342900" algn="just" rtl="0">
                        <a:spcBef>
                          <a:spcPts val="0"/>
                        </a:spcBef>
                        <a:spcAft>
                          <a:spcPts val="0"/>
                        </a:spcAft>
                        <a:buClr>
                          <a:srgbClr val="F2F2F2"/>
                        </a:buClr>
                        <a:buSzPts val="2000"/>
                        <a:buFont typeface="Arial"/>
                        <a:buChar char="•"/>
                      </a:pPr>
                      <a:r>
                        <a:rPr lang="en-US" sz="2000" u="none" strike="noStrike" cap="none">
                          <a:solidFill>
                            <a:srgbClr val="F2F2F2"/>
                          </a:solidFill>
                        </a:rPr>
                        <a:t>Pain caused by stress tension</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1"/>
                  </a:ext>
                </a:extLst>
              </a:tr>
              <a:tr h="254000">
                <a:tc>
                  <a:txBody>
                    <a:bodyPr/>
                    <a:lstStyle/>
                    <a:p>
                      <a:pPr marL="342900" marR="0" lvl="0" indent="-342900" algn="just" rtl="0">
                        <a:spcBef>
                          <a:spcPts val="0"/>
                        </a:spcBef>
                        <a:spcAft>
                          <a:spcPts val="0"/>
                        </a:spcAft>
                        <a:buClr>
                          <a:srgbClr val="F2F2F2"/>
                        </a:buClr>
                        <a:buSzPts val="2000"/>
                        <a:buFont typeface="Arial"/>
                        <a:buChar char="•"/>
                      </a:pPr>
                      <a:r>
                        <a:rPr lang="en-US" sz="2000" u="none" strike="noStrike" cap="none">
                          <a:solidFill>
                            <a:srgbClr val="F2F2F2"/>
                          </a:solidFill>
                        </a:rPr>
                        <a:t>Worry</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2"/>
                  </a:ext>
                </a:extLst>
              </a:tr>
              <a:tr h="254000">
                <a:tc>
                  <a:txBody>
                    <a:bodyPr/>
                    <a:lstStyle/>
                    <a:p>
                      <a:pPr marL="342900" marR="0" lvl="0" indent="-342900" algn="just" rtl="0">
                        <a:spcBef>
                          <a:spcPts val="0"/>
                        </a:spcBef>
                        <a:spcAft>
                          <a:spcPts val="0"/>
                        </a:spcAft>
                        <a:buClr>
                          <a:srgbClr val="F2F2F2"/>
                        </a:buClr>
                        <a:buSzPts val="2000"/>
                        <a:buFont typeface="Arial"/>
                        <a:buChar char="•"/>
                      </a:pPr>
                      <a:r>
                        <a:rPr lang="en-US" sz="2000" u="none" strike="noStrike" cap="none">
                          <a:solidFill>
                            <a:srgbClr val="F2F2F2"/>
                          </a:solidFill>
                        </a:rPr>
                        <a:t>Irritability</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3"/>
                  </a:ext>
                </a:extLst>
              </a:tr>
              <a:tr h="254000">
                <a:tc>
                  <a:txBody>
                    <a:bodyPr/>
                    <a:lstStyle/>
                    <a:p>
                      <a:pPr marL="342900" marR="0" lvl="0" indent="-342900" algn="just" rtl="0">
                        <a:spcBef>
                          <a:spcPts val="0"/>
                        </a:spcBef>
                        <a:spcAft>
                          <a:spcPts val="0"/>
                        </a:spcAft>
                        <a:buClr>
                          <a:srgbClr val="F2F2F2"/>
                        </a:buClr>
                        <a:buSzPts val="2000"/>
                        <a:buFont typeface="Arial"/>
                        <a:buChar char="•"/>
                      </a:pPr>
                      <a:r>
                        <a:rPr lang="en-US" sz="2000" u="none" strike="noStrike" cap="none">
                          <a:solidFill>
                            <a:srgbClr val="F2F2F2"/>
                          </a:solidFill>
                        </a:rPr>
                        <a:t>Fear</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4"/>
                  </a:ext>
                </a:extLst>
              </a:tr>
              <a:tr h="254000">
                <a:tc>
                  <a:txBody>
                    <a:bodyPr/>
                    <a:lstStyle/>
                    <a:p>
                      <a:pPr marL="342900" marR="0" lvl="0" indent="-342900" algn="just" rtl="0">
                        <a:spcBef>
                          <a:spcPts val="0"/>
                        </a:spcBef>
                        <a:spcAft>
                          <a:spcPts val="0"/>
                        </a:spcAft>
                        <a:buClr>
                          <a:srgbClr val="F2F2F2"/>
                        </a:buClr>
                        <a:buSzPts val="2000"/>
                        <a:buFont typeface="Arial"/>
                        <a:buChar char="•"/>
                      </a:pPr>
                      <a:r>
                        <a:rPr lang="en-US" sz="2000" u="none" strike="noStrike" cap="none">
                          <a:solidFill>
                            <a:srgbClr val="F2F2F2"/>
                          </a:solidFill>
                        </a:rPr>
                        <a:t>Anxiety</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5"/>
                  </a:ext>
                </a:extLst>
              </a:tr>
              <a:tr h="254000">
                <a:tc>
                  <a:txBody>
                    <a:bodyPr/>
                    <a:lstStyle/>
                    <a:p>
                      <a:pPr marL="342900" marR="0" lvl="0" indent="-342900" algn="just" rtl="0">
                        <a:spcBef>
                          <a:spcPts val="0"/>
                        </a:spcBef>
                        <a:spcAft>
                          <a:spcPts val="0"/>
                        </a:spcAft>
                        <a:buClr>
                          <a:srgbClr val="F2F2F2"/>
                        </a:buClr>
                        <a:buSzPts val="2000"/>
                        <a:buFont typeface="Arial"/>
                        <a:buChar char="•"/>
                      </a:pPr>
                      <a:r>
                        <a:rPr lang="en-US" sz="2000" u="none" strike="noStrike" cap="none">
                          <a:solidFill>
                            <a:srgbClr val="F2F2F2"/>
                          </a:solidFill>
                        </a:rPr>
                        <a:t>Tension</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8"/>
        <p:cNvGrpSpPr/>
        <p:nvPr/>
      </p:nvGrpSpPr>
      <p:grpSpPr>
        <a:xfrm>
          <a:off x="0" y="0"/>
          <a:ext cx="0" cy="0"/>
          <a:chOff x="0" y="0"/>
          <a:chExt cx="0" cy="0"/>
        </a:xfrm>
      </p:grpSpPr>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2"/>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4"/>
        <p:cNvGrpSpPr/>
        <p:nvPr/>
      </p:nvGrpSpPr>
      <p:grpSpPr>
        <a:xfrm>
          <a:off x="0" y="0"/>
          <a:ext cx="0" cy="0"/>
          <a:chOff x="0" y="0"/>
          <a:chExt cx="0" cy="0"/>
        </a:xfrm>
      </p:grpSpPr>
      <p:sp>
        <p:nvSpPr>
          <p:cNvPr id="235" name="Google Shape;235;p35"/>
          <p:cNvSpPr/>
          <p:nvPr/>
        </p:nvSpPr>
        <p:spPr>
          <a:xfrm>
            <a:off x="2382045" y="634911"/>
            <a:ext cx="2597378"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i="0" u="none" strike="noStrike" cap="none">
                <a:solidFill>
                  <a:srgbClr val="F2F2F2"/>
                </a:solidFill>
                <a:latin typeface="Calibri"/>
                <a:ea typeface="Calibri"/>
                <a:cs typeface="Calibri"/>
                <a:sym typeface="Calibri"/>
              </a:rPr>
              <a:t>COUNSELLING</a:t>
            </a:r>
            <a:endParaRPr sz="3200" b="1" i="0" u="none" strike="noStrike" cap="none">
              <a:solidFill>
                <a:srgbClr val="F2F2F2"/>
              </a:solidFill>
              <a:latin typeface="Calibri"/>
              <a:ea typeface="Calibri"/>
              <a:cs typeface="Calibri"/>
              <a:sym typeface="Calibri"/>
            </a:endParaRPr>
          </a:p>
        </p:txBody>
      </p:sp>
      <p:sp>
        <p:nvSpPr>
          <p:cNvPr id="236" name="Google Shape;236;p35"/>
          <p:cNvSpPr/>
          <p:nvPr/>
        </p:nvSpPr>
        <p:spPr>
          <a:xfrm>
            <a:off x="612843" y="634912"/>
            <a:ext cx="1769202"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a:solidFill>
                  <a:srgbClr val="222222"/>
                </a:solidFill>
                <a:latin typeface="Calibri"/>
                <a:ea typeface="Calibri"/>
                <a:cs typeface="Calibri"/>
                <a:sym typeface="Calibri"/>
              </a:rPr>
              <a:t>TYPES</a:t>
            </a:r>
            <a:r>
              <a:rPr lang="en-US" sz="3200" b="1" i="0" u="none" strike="noStrike" cap="none">
                <a:solidFill>
                  <a:srgbClr val="222222"/>
                </a:solidFill>
                <a:latin typeface="Calibri"/>
                <a:ea typeface="Calibri"/>
                <a:cs typeface="Calibri"/>
                <a:sym typeface="Calibri"/>
              </a:rPr>
              <a:t> OF</a:t>
            </a:r>
            <a:endParaRPr sz="3200" b="1" i="0" u="none" strike="noStrike" cap="none">
              <a:solidFill>
                <a:srgbClr val="222222"/>
              </a:solidFill>
              <a:latin typeface="Calibri"/>
              <a:ea typeface="Calibri"/>
              <a:cs typeface="Calibri"/>
              <a:sym typeface="Calibri"/>
            </a:endParaRPr>
          </a:p>
        </p:txBody>
      </p:sp>
      <p:sp>
        <p:nvSpPr>
          <p:cNvPr id="237" name="Google Shape;237;p35"/>
          <p:cNvSpPr/>
          <p:nvPr/>
        </p:nvSpPr>
        <p:spPr>
          <a:xfrm>
            <a:off x="612843" y="1384529"/>
            <a:ext cx="6096000" cy="1323439"/>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F2F2F2"/>
                </a:solidFill>
                <a:latin typeface="Calibri"/>
                <a:ea typeface="Calibri"/>
                <a:cs typeface="Calibri"/>
                <a:sym typeface="Calibri"/>
              </a:rPr>
              <a:t>Generally, counselling is tailored to the individual as this sees the best results in recovery. There are multiple formats in which counselling can be delivered, which are as follows:</a:t>
            </a:r>
            <a:endParaRPr sz="2000">
              <a:solidFill>
                <a:srgbClr val="F2F2F2"/>
              </a:solidFill>
              <a:latin typeface="Calibri"/>
              <a:ea typeface="Calibri"/>
              <a:cs typeface="Calibri"/>
              <a:sym typeface="Calibri"/>
            </a:endParaRPr>
          </a:p>
        </p:txBody>
      </p:sp>
      <p:sp>
        <p:nvSpPr>
          <p:cNvPr id="238" name="Google Shape;238;p35"/>
          <p:cNvSpPr/>
          <p:nvPr/>
        </p:nvSpPr>
        <p:spPr>
          <a:xfrm>
            <a:off x="612843" y="2966063"/>
            <a:ext cx="6096000" cy="132343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1" i="0">
                <a:solidFill>
                  <a:srgbClr val="000000"/>
                </a:solidFill>
                <a:latin typeface="Calibri"/>
                <a:ea typeface="Calibri"/>
                <a:cs typeface="Calibri"/>
                <a:sym typeface="Calibri"/>
              </a:rPr>
              <a:t>Individual face-to-face counselling </a:t>
            </a:r>
            <a:r>
              <a:rPr lang="en-US" sz="2000" b="0" i="0">
                <a:solidFill>
                  <a:srgbClr val="000000"/>
                </a:solidFill>
                <a:latin typeface="Calibri"/>
                <a:ea typeface="Calibri"/>
                <a:cs typeface="Calibri"/>
                <a:sym typeface="Calibri"/>
              </a:rPr>
              <a:t>– Typically, this will involve the individual making an appointment with a counsellor to see them in person. This is the most popular form of counselling.</a:t>
            </a:r>
            <a:endParaRPr sz="2000">
              <a:solidFill>
                <a:schemeClr val="dk1"/>
              </a:solidFill>
              <a:latin typeface="Calibri"/>
              <a:ea typeface="Calibri"/>
              <a:cs typeface="Calibri"/>
              <a:sym typeface="Calibri"/>
            </a:endParaRPr>
          </a:p>
        </p:txBody>
      </p:sp>
      <p:sp>
        <p:nvSpPr>
          <p:cNvPr id="239" name="Google Shape;239;p35"/>
          <p:cNvSpPr/>
          <p:nvPr/>
        </p:nvSpPr>
        <p:spPr>
          <a:xfrm>
            <a:off x="5468582" y="4416111"/>
            <a:ext cx="6096000" cy="1631216"/>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1" i="0">
                <a:solidFill>
                  <a:srgbClr val="000000"/>
                </a:solidFill>
                <a:latin typeface="Calibri"/>
                <a:ea typeface="Calibri"/>
                <a:cs typeface="Calibri"/>
                <a:sym typeface="Calibri"/>
              </a:rPr>
              <a:t>Group counselling sessions</a:t>
            </a:r>
            <a:r>
              <a:rPr lang="en-US" sz="2000" b="0" i="0">
                <a:solidFill>
                  <a:srgbClr val="000000"/>
                </a:solidFill>
                <a:latin typeface="Calibri"/>
                <a:ea typeface="Calibri"/>
                <a:cs typeface="Calibri"/>
                <a:sym typeface="Calibri"/>
              </a:rPr>
              <a:t>– This will usually involve going to sessions with other individuals who have similar issues. It can be helpful to have a support network of people who understand what the individual is going through and can swap coping techniques.</a:t>
            </a:r>
            <a:endParaRPr sz="20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3"/>
        <p:cNvGrpSpPr/>
        <p:nvPr/>
      </p:nvGrpSpPr>
      <p:grpSpPr>
        <a:xfrm>
          <a:off x="0" y="0"/>
          <a:ext cx="0" cy="0"/>
          <a:chOff x="0" y="0"/>
          <a:chExt cx="0" cy="0"/>
        </a:xfrm>
      </p:grpSpPr>
      <p:sp>
        <p:nvSpPr>
          <p:cNvPr id="244" name="Google Shape;244;p36"/>
          <p:cNvSpPr/>
          <p:nvPr/>
        </p:nvSpPr>
        <p:spPr>
          <a:xfrm>
            <a:off x="5608320" y="4108776"/>
            <a:ext cx="6096000" cy="224676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1" i="0">
                <a:solidFill>
                  <a:srgbClr val="000000"/>
                </a:solidFill>
                <a:latin typeface="Calibri"/>
                <a:ea typeface="Calibri"/>
                <a:cs typeface="Calibri"/>
                <a:sym typeface="Calibri"/>
              </a:rPr>
              <a:t>Telephone counselling</a:t>
            </a:r>
            <a:r>
              <a:rPr lang="en-US" sz="2000" b="0" i="0">
                <a:solidFill>
                  <a:srgbClr val="000000"/>
                </a:solidFill>
                <a:latin typeface="Calibri"/>
                <a:ea typeface="Calibri"/>
                <a:cs typeface="Calibri"/>
                <a:sym typeface="Calibri"/>
              </a:rPr>
              <a:t>– This form of counselling can be particularly beneficial to individuals who are too busy to attend face-to-face appointments. Also, it can be beneficial to individuals who may suffer from anxiety and cannot attend face-to-face appointments. This way of counselling can also be more flexible and reduce the waiting time for appointments.</a:t>
            </a:r>
            <a:endParaRPr sz="2000">
              <a:solidFill>
                <a:schemeClr val="dk1"/>
              </a:solidFill>
              <a:latin typeface="Calibri"/>
              <a:ea typeface="Calibri"/>
              <a:cs typeface="Calibri"/>
              <a:sym typeface="Calibri"/>
            </a:endParaRPr>
          </a:p>
        </p:txBody>
      </p:sp>
      <p:sp>
        <p:nvSpPr>
          <p:cNvPr id="245" name="Google Shape;245;p36"/>
          <p:cNvSpPr/>
          <p:nvPr/>
        </p:nvSpPr>
        <p:spPr>
          <a:xfrm>
            <a:off x="487680" y="1386959"/>
            <a:ext cx="6096000" cy="255454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1" i="0">
                <a:solidFill>
                  <a:srgbClr val="000000"/>
                </a:solidFill>
                <a:latin typeface="Calibri"/>
                <a:ea typeface="Calibri"/>
                <a:cs typeface="Calibri"/>
                <a:sym typeface="Calibri"/>
              </a:rPr>
              <a:t>Online counselling </a:t>
            </a:r>
            <a:r>
              <a:rPr lang="en-US" sz="2000" b="0" i="0">
                <a:solidFill>
                  <a:srgbClr val="000000"/>
                </a:solidFill>
                <a:latin typeface="Calibri"/>
                <a:ea typeface="Calibri"/>
                <a:cs typeface="Calibri"/>
                <a:sym typeface="Calibri"/>
              </a:rPr>
              <a:t>– Some individuals may not want to either attend an appointment and/or do not want to verbally speak about how they feel as it will make it too real. Online counselling can be beneficial for individuals who feel this way as it allows the individual to take the time to think through what they wish to discuss. Individuals may find it cathartic to write their problems down. It also protects the individual’s anonymity.</a:t>
            </a:r>
            <a:endParaRPr sz="2000">
              <a:solidFill>
                <a:schemeClr val="dk1"/>
              </a:solidFill>
              <a:latin typeface="Calibri"/>
              <a:ea typeface="Calibri"/>
              <a:cs typeface="Calibri"/>
              <a:sym typeface="Calibri"/>
            </a:endParaRPr>
          </a:p>
        </p:txBody>
      </p:sp>
      <p:sp>
        <p:nvSpPr>
          <p:cNvPr id="246" name="Google Shape;246;p36"/>
          <p:cNvSpPr/>
          <p:nvPr/>
        </p:nvSpPr>
        <p:spPr>
          <a:xfrm>
            <a:off x="2382045" y="634911"/>
            <a:ext cx="2597378"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i="0" u="none" strike="noStrike" cap="none">
                <a:solidFill>
                  <a:srgbClr val="F2F2F2"/>
                </a:solidFill>
                <a:latin typeface="Calibri"/>
                <a:ea typeface="Calibri"/>
                <a:cs typeface="Calibri"/>
                <a:sym typeface="Calibri"/>
              </a:rPr>
              <a:t>COUNSELLING</a:t>
            </a:r>
            <a:endParaRPr sz="3200" b="1" i="0" u="none" strike="noStrike" cap="none">
              <a:solidFill>
                <a:srgbClr val="F2F2F2"/>
              </a:solidFill>
              <a:latin typeface="Calibri"/>
              <a:ea typeface="Calibri"/>
              <a:cs typeface="Calibri"/>
              <a:sym typeface="Calibri"/>
            </a:endParaRPr>
          </a:p>
        </p:txBody>
      </p:sp>
      <p:sp>
        <p:nvSpPr>
          <p:cNvPr id="247" name="Google Shape;247;p36"/>
          <p:cNvSpPr/>
          <p:nvPr/>
        </p:nvSpPr>
        <p:spPr>
          <a:xfrm>
            <a:off x="612843" y="634912"/>
            <a:ext cx="1769202"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a:solidFill>
                  <a:srgbClr val="222222"/>
                </a:solidFill>
                <a:latin typeface="Calibri"/>
                <a:ea typeface="Calibri"/>
                <a:cs typeface="Calibri"/>
                <a:sym typeface="Calibri"/>
              </a:rPr>
              <a:t>TYPES</a:t>
            </a:r>
            <a:r>
              <a:rPr lang="en-US" sz="3200" b="1" i="0" u="none" strike="noStrike" cap="none">
                <a:solidFill>
                  <a:srgbClr val="222222"/>
                </a:solidFill>
                <a:latin typeface="Calibri"/>
                <a:ea typeface="Calibri"/>
                <a:cs typeface="Calibri"/>
                <a:sym typeface="Calibri"/>
              </a:rPr>
              <a:t> OF</a:t>
            </a:r>
            <a:endParaRPr sz="3200" b="1" i="0" u="none" strike="noStrike" cap="none">
              <a:solidFill>
                <a:srgbClr val="222222"/>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1"/>
        <p:cNvGrpSpPr/>
        <p:nvPr/>
      </p:nvGrpSpPr>
      <p:grpSpPr>
        <a:xfrm>
          <a:off x="0" y="0"/>
          <a:ext cx="0" cy="0"/>
          <a:chOff x="0" y="0"/>
          <a:chExt cx="0" cy="0"/>
        </a:xfrm>
      </p:grpSpPr>
      <p:sp>
        <p:nvSpPr>
          <p:cNvPr id="252" name="Google Shape;252;p37"/>
          <p:cNvSpPr/>
          <p:nvPr/>
        </p:nvSpPr>
        <p:spPr>
          <a:xfrm>
            <a:off x="2775942" y="673145"/>
            <a:ext cx="2597378"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i="0" u="none" strike="noStrike" cap="none">
                <a:solidFill>
                  <a:srgbClr val="F2F2F2"/>
                </a:solidFill>
                <a:latin typeface="Calibri"/>
                <a:ea typeface="Calibri"/>
                <a:cs typeface="Calibri"/>
                <a:sym typeface="Calibri"/>
              </a:rPr>
              <a:t>COUNSELLING</a:t>
            </a:r>
            <a:endParaRPr sz="3200" b="1" i="0" u="none" strike="noStrike" cap="none">
              <a:solidFill>
                <a:srgbClr val="F2F2F2"/>
              </a:solidFill>
              <a:latin typeface="Calibri"/>
              <a:ea typeface="Calibri"/>
              <a:cs typeface="Calibri"/>
              <a:sym typeface="Calibri"/>
            </a:endParaRPr>
          </a:p>
        </p:txBody>
      </p:sp>
      <p:sp>
        <p:nvSpPr>
          <p:cNvPr id="253" name="Google Shape;253;p37"/>
          <p:cNvSpPr/>
          <p:nvPr/>
        </p:nvSpPr>
        <p:spPr>
          <a:xfrm>
            <a:off x="425758" y="673146"/>
            <a:ext cx="2340321"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a:solidFill>
                  <a:srgbClr val="222222"/>
                </a:solidFill>
                <a:latin typeface="Calibri"/>
                <a:ea typeface="Calibri"/>
                <a:cs typeface="Calibri"/>
                <a:sym typeface="Calibri"/>
              </a:rPr>
              <a:t>BENEFITS</a:t>
            </a:r>
            <a:r>
              <a:rPr lang="en-US" sz="3200" b="1" i="0" u="none" strike="noStrike" cap="none">
                <a:solidFill>
                  <a:srgbClr val="222222"/>
                </a:solidFill>
                <a:latin typeface="Calibri"/>
                <a:ea typeface="Calibri"/>
                <a:cs typeface="Calibri"/>
                <a:sym typeface="Calibri"/>
              </a:rPr>
              <a:t> OF</a:t>
            </a:r>
            <a:endParaRPr sz="3200" b="1" i="0" u="none" strike="noStrike" cap="none">
              <a:solidFill>
                <a:srgbClr val="222222"/>
              </a:solidFill>
              <a:latin typeface="Calibri"/>
              <a:ea typeface="Calibri"/>
              <a:cs typeface="Calibri"/>
              <a:sym typeface="Calibri"/>
            </a:endParaRPr>
          </a:p>
        </p:txBody>
      </p:sp>
      <p:sp>
        <p:nvSpPr>
          <p:cNvPr id="254" name="Google Shape;254;p37"/>
          <p:cNvSpPr/>
          <p:nvPr/>
        </p:nvSpPr>
        <p:spPr>
          <a:xfrm>
            <a:off x="558018" y="1562365"/>
            <a:ext cx="6096000" cy="1015663"/>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F2F2F2"/>
                </a:solidFill>
                <a:latin typeface="Calibri"/>
                <a:ea typeface="Calibri"/>
                <a:cs typeface="Calibri"/>
                <a:sym typeface="Calibri"/>
              </a:rPr>
              <a:t>Counselling allows the individual the space and freedom to discuss and explore their own experiences of life with an unbiased person.</a:t>
            </a:r>
            <a:endParaRPr sz="2000">
              <a:solidFill>
                <a:srgbClr val="F2F2F2"/>
              </a:solidFill>
              <a:latin typeface="Calibri"/>
              <a:ea typeface="Calibri"/>
              <a:cs typeface="Calibri"/>
              <a:sym typeface="Calibri"/>
            </a:endParaRPr>
          </a:p>
        </p:txBody>
      </p:sp>
      <p:sp>
        <p:nvSpPr>
          <p:cNvPr id="255" name="Google Shape;255;p37"/>
          <p:cNvSpPr/>
          <p:nvPr/>
        </p:nvSpPr>
        <p:spPr>
          <a:xfrm>
            <a:off x="558018" y="2882472"/>
            <a:ext cx="7554351" cy="3170099"/>
          </a:xfrm>
          <a:prstGeom prst="rect">
            <a:avLst/>
          </a:prstGeom>
          <a:solidFill>
            <a:srgbClr val="A6D71C">
              <a:alpha val="76862"/>
            </a:srgbClr>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Counsellors provide a space to safely uncover an individual’s own insight into their problem by providing the person with metaphorical tools to resolve their problems. A single session, in most cases, will not cure and aid the individual; rather, it is an indefinite process and dedication to oneself to allow for the treatment to work effectively. It is best to not put a standardised number of sessions in place – for example, the counsellor will only have 6 sessions with the individual regardless of whether they are better or not. Instead, it is best that both the client and counsellor agree on a timescale that is beneficial to the client.</a:t>
            </a:r>
            <a:endParaRPr sz="20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9"/>
        <p:cNvGrpSpPr/>
        <p:nvPr/>
      </p:nvGrpSpPr>
      <p:grpSpPr>
        <a:xfrm>
          <a:off x="0" y="0"/>
          <a:ext cx="0" cy="0"/>
          <a:chOff x="0" y="0"/>
          <a:chExt cx="0" cy="0"/>
        </a:xfrm>
      </p:grpSpPr>
      <p:sp>
        <p:nvSpPr>
          <p:cNvPr id="260" name="Google Shape;260;p38"/>
          <p:cNvSpPr/>
          <p:nvPr/>
        </p:nvSpPr>
        <p:spPr>
          <a:xfrm>
            <a:off x="2728049" y="673145"/>
            <a:ext cx="3227743"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i="0" u="none" strike="noStrike" cap="none">
                <a:solidFill>
                  <a:srgbClr val="F2F2F2"/>
                </a:solidFill>
                <a:latin typeface="Calibri"/>
                <a:ea typeface="Calibri"/>
                <a:cs typeface="Calibri"/>
                <a:sym typeface="Calibri"/>
              </a:rPr>
              <a:t>A SESSION ENTAIL</a:t>
            </a:r>
            <a:endParaRPr sz="3200" b="1" i="0" u="none" strike="noStrike" cap="none">
              <a:solidFill>
                <a:srgbClr val="F2F2F2"/>
              </a:solidFill>
              <a:latin typeface="Calibri"/>
              <a:ea typeface="Calibri"/>
              <a:cs typeface="Calibri"/>
              <a:sym typeface="Calibri"/>
            </a:endParaRPr>
          </a:p>
        </p:txBody>
      </p:sp>
      <p:sp>
        <p:nvSpPr>
          <p:cNvPr id="261" name="Google Shape;261;p38"/>
          <p:cNvSpPr/>
          <p:nvPr/>
        </p:nvSpPr>
        <p:spPr>
          <a:xfrm>
            <a:off x="468463" y="673146"/>
            <a:ext cx="2254913"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a:solidFill>
                  <a:srgbClr val="222222"/>
                </a:solidFill>
                <a:latin typeface="Calibri"/>
                <a:ea typeface="Calibri"/>
                <a:cs typeface="Calibri"/>
                <a:sym typeface="Calibri"/>
              </a:rPr>
              <a:t>WHAT DOES</a:t>
            </a:r>
            <a:endParaRPr sz="3200" b="1" i="0" u="none" strike="noStrike" cap="none">
              <a:solidFill>
                <a:srgbClr val="222222"/>
              </a:solidFill>
              <a:latin typeface="Calibri"/>
              <a:ea typeface="Calibri"/>
              <a:cs typeface="Calibri"/>
              <a:sym typeface="Calibri"/>
            </a:endParaRPr>
          </a:p>
        </p:txBody>
      </p:sp>
      <p:sp>
        <p:nvSpPr>
          <p:cNvPr id="262" name="Google Shape;262;p38"/>
          <p:cNvSpPr/>
          <p:nvPr/>
        </p:nvSpPr>
        <p:spPr>
          <a:xfrm>
            <a:off x="488727" y="4729303"/>
            <a:ext cx="4469297" cy="1631216"/>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F2F2F2"/>
                </a:solidFill>
                <a:latin typeface="Calibri"/>
                <a:ea typeface="Calibri"/>
                <a:cs typeface="Calibri"/>
                <a:sym typeface="Calibri"/>
              </a:rPr>
              <a:t>The first session is typically used to assess the needs of the individual to devise a treatment plan. It is typical for the counsellor to ask the following questions:</a:t>
            </a:r>
            <a:endParaRPr sz="2000">
              <a:solidFill>
                <a:srgbClr val="F2F2F2"/>
              </a:solidFill>
              <a:latin typeface="Calibri"/>
              <a:ea typeface="Calibri"/>
              <a:cs typeface="Calibri"/>
              <a:sym typeface="Calibri"/>
            </a:endParaRPr>
          </a:p>
        </p:txBody>
      </p:sp>
      <p:graphicFrame>
        <p:nvGraphicFramePr>
          <p:cNvPr id="263" name="Google Shape;263;p38"/>
          <p:cNvGraphicFramePr/>
          <p:nvPr/>
        </p:nvGraphicFramePr>
        <p:xfrm>
          <a:off x="6529785" y="1906429"/>
          <a:ext cx="3000000" cy="3000000"/>
        </p:xfrm>
        <a:graphic>
          <a:graphicData uri="http://schemas.openxmlformats.org/drawingml/2006/table">
            <a:tbl>
              <a:tblPr>
                <a:noFill/>
                <a:tableStyleId>{97FD0410-1E48-4D9E-8D0D-69FC351A9D04}</a:tableStyleId>
              </a:tblPr>
              <a:tblGrid>
                <a:gridCol w="5584275">
                  <a:extLst>
                    <a:ext uri="{9D8B030D-6E8A-4147-A177-3AD203B41FA5}">
                      <a16:colId xmlns:a16="http://schemas.microsoft.com/office/drawing/2014/main" val="20000"/>
                    </a:ext>
                  </a:extLst>
                </a:gridCol>
              </a:tblGrid>
              <a:tr h="1028500">
                <a:tc>
                  <a:txBody>
                    <a:bodyPr/>
                    <a:lstStyle/>
                    <a:p>
                      <a:pPr marL="285750" marR="0" lvl="0" indent="-285750" algn="just" rtl="0">
                        <a:spcBef>
                          <a:spcPts val="0"/>
                        </a:spcBef>
                        <a:spcAft>
                          <a:spcPts val="0"/>
                        </a:spcAft>
                        <a:buClr>
                          <a:schemeClr val="dk1"/>
                        </a:buClr>
                        <a:buSzPts val="1800"/>
                        <a:buFont typeface="Arial"/>
                        <a:buChar char="•"/>
                      </a:pPr>
                      <a:r>
                        <a:rPr lang="en-US" sz="1800" b="1" u="none" strike="noStrike" cap="none"/>
                        <a:t>What is your personal history? </a:t>
                      </a:r>
                      <a:r>
                        <a:rPr lang="en-US" sz="1800" u="none" strike="noStrike" cap="none"/>
                        <a:t>This will give the counsellor a deeper understanding of the individual and a potential understanding of issues they have.</a:t>
                      </a:r>
                      <a:endParaRPr sz="1800" u="none" strike="noStrike" cap="none"/>
                    </a:p>
                  </a:txBody>
                  <a:tcPr marL="79125" marR="79125" marT="39550" marB="39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1265850">
                <a:tc>
                  <a:txBody>
                    <a:bodyPr/>
                    <a:lstStyle/>
                    <a:p>
                      <a:pPr marL="285750" marR="0" lvl="0" indent="-285750" algn="just" rtl="0">
                        <a:spcBef>
                          <a:spcPts val="0"/>
                        </a:spcBef>
                        <a:spcAft>
                          <a:spcPts val="0"/>
                        </a:spcAft>
                        <a:buClr>
                          <a:schemeClr val="dk1"/>
                        </a:buClr>
                        <a:buSzPts val="1800"/>
                        <a:buFont typeface="Arial"/>
                        <a:buChar char="•"/>
                      </a:pPr>
                      <a:r>
                        <a:rPr lang="en-US" sz="1800" b="1" u="none" strike="noStrike" cap="none"/>
                        <a:t>What symptoms are you experiencing? </a:t>
                      </a:r>
                      <a:r>
                        <a:rPr lang="en-US" sz="1800" u="none" strike="noStrike" cap="none"/>
                        <a:t>This can be psychological and/or physical symptoms. It is important to delve into this as this is typically the core reason for which an individual has sought counselling.</a:t>
                      </a:r>
                      <a:endParaRPr sz="1800" u="none" strike="noStrike" cap="none"/>
                    </a:p>
                  </a:txBody>
                  <a:tcPr marL="79125" marR="79125" marT="39550" marB="39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r h="1265850">
                <a:tc>
                  <a:txBody>
                    <a:bodyPr/>
                    <a:lstStyle/>
                    <a:p>
                      <a:pPr marL="285750" marR="0" lvl="0" indent="-285750" algn="just" rtl="0">
                        <a:spcBef>
                          <a:spcPts val="0"/>
                        </a:spcBef>
                        <a:spcAft>
                          <a:spcPts val="0"/>
                        </a:spcAft>
                        <a:buClr>
                          <a:schemeClr val="dk1"/>
                        </a:buClr>
                        <a:buSzPts val="1800"/>
                        <a:buFont typeface="Arial"/>
                        <a:buChar char="•"/>
                      </a:pPr>
                      <a:r>
                        <a:rPr lang="en-US" sz="1800" b="1" u="none" strike="noStrike" cap="none"/>
                        <a:t>Why are you wanting counselling? </a:t>
                      </a:r>
                      <a:r>
                        <a:rPr lang="en-US" sz="1800" u="none" strike="noStrike" cap="none"/>
                        <a:t>This is typically the first question to be asked to allow the counsellor to gain insight as to why the client has arrived into counselling.</a:t>
                      </a:r>
                      <a:endParaRPr sz="1800" u="none" strike="noStrike" cap="none"/>
                    </a:p>
                  </a:txBody>
                  <a:tcPr marL="79125" marR="79125" marT="39550" marB="39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2"/>
                  </a:ext>
                </a:extLst>
              </a:tr>
              <a:tr h="791150">
                <a:tc>
                  <a:txBody>
                    <a:bodyPr/>
                    <a:lstStyle/>
                    <a:p>
                      <a:pPr marL="285750" marR="0" lvl="0" indent="-285750" algn="just" rtl="0">
                        <a:spcBef>
                          <a:spcPts val="0"/>
                        </a:spcBef>
                        <a:spcAft>
                          <a:spcPts val="0"/>
                        </a:spcAft>
                        <a:buClr>
                          <a:schemeClr val="dk1"/>
                        </a:buClr>
                        <a:buSzPts val="1800"/>
                        <a:buFont typeface="Arial"/>
                        <a:buChar char="•"/>
                      </a:pPr>
                      <a:r>
                        <a:rPr lang="en-US" sz="1800" b="1" u="none" strike="noStrike" cap="none"/>
                        <a:t>What is your current situation? </a:t>
                      </a:r>
                      <a:r>
                        <a:rPr lang="en-US" sz="1800" u="none" strike="noStrike" cap="none"/>
                        <a:t>This will typically include discussing their work life, home life and day-to-day life.</a:t>
                      </a:r>
                      <a:endParaRPr/>
                    </a:p>
                  </a:txBody>
                  <a:tcPr marL="79125" marR="79125" marT="39550" marB="395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7"/>
        <p:cNvGrpSpPr/>
        <p:nvPr/>
      </p:nvGrpSpPr>
      <p:grpSpPr>
        <a:xfrm>
          <a:off x="0" y="0"/>
          <a:ext cx="0" cy="0"/>
          <a:chOff x="0" y="0"/>
          <a:chExt cx="0" cy="0"/>
        </a:xfrm>
      </p:grpSpPr>
      <p:sp>
        <p:nvSpPr>
          <p:cNvPr id="268" name="Google Shape;268;p39"/>
          <p:cNvSpPr/>
          <p:nvPr/>
        </p:nvSpPr>
        <p:spPr>
          <a:xfrm>
            <a:off x="725658" y="4104591"/>
            <a:ext cx="5168705" cy="1631216"/>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F2F2F2"/>
                </a:solidFill>
                <a:latin typeface="Calibri"/>
                <a:ea typeface="Calibri"/>
                <a:cs typeface="Calibri"/>
                <a:sym typeface="Calibri"/>
              </a:rPr>
              <a:t>For counselling to be most beneficial, the client should be open and honest about what they are experiencing. It is important for the client and counsellor to build a trusting relationship that involves having clear boundaries. For example:</a:t>
            </a:r>
            <a:endParaRPr sz="2000">
              <a:solidFill>
                <a:srgbClr val="F2F2F2"/>
              </a:solidFill>
              <a:latin typeface="Calibri"/>
              <a:ea typeface="Calibri"/>
              <a:cs typeface="Calibri"/>
              <a:sym typeface="Calibri"/>
            </a:endParaRPr>
          </a:p>
        </p:txBody>
      </p:sp>
      <p:graphicFrame>
        <p:nvGraphicFramePr>
          <p:cNvPr id="269" name="Google Shape;269;p39"/>
          <p:cNvGraphicFramePr/>
          <p:nvPr/>
        </p:nvGraphicFramePr>
        <p:xfrm>
          <a:off x="6306782" y="4104591"/>
          <a:ext cx="3000000" cy="3000000"/>
        </p:xfrm>
        <a:graphic>
          <a:graphicData uri="http://schemas.openxmlformats.org/drawingml/2006/table">
            <a:tbl>
              <a:tblPr>
                <a:noFill/>
                <a:tableStyleId>{97FD0410-1E48-4D9E-8D0D-69FC351A9D04}</a:tableStyleId>
              </a:tblPr>
              <a:tblGrid>
                <a:gridCol w="5257800">
                  <a:extLst>
                    <a:ext uri="{9D8B030D-6E8A-4147-A177-3AD203B41FA5}">
                      <a16:colId xmlns:a16="http://schemas.microsoft.com/office/drawing/2014/main" val="20000"/>
                    </a:ext>
                  </a:extLst>
                </a:gridCol>
              </a:tblGrid>
              <a:tr h="254000">
                <a:tc>
                  <a:txBody>
                    <a:bodyPr/>
                    <a:lstStyle/>
                    <a:p>
                      <a:pPr marL="342900" marR="0" lvl="0" indent="-342900" algn="l" rtl="0">
                        <a:spcBef>
                          <a:spcPts val="0"/>
                        </a:spcBef>
                        <a:spcAft>
                          <a:spcPts val="0"/>
                        </a:spcAft>
                        <a:buClr>
                          <a:schemeClr val="dk1"/>
                        </a:buClr>
                        <a:buSzPts val="2000"/>
                        <a:buFont typeface="Arial"/>
                        <a:buChar char="•"/>
                      </a:pPr>
                      <a:r>
                        <a:rPr lang="en-US" sz="2000" u="none" strike="noStrike" cap="none"/>
                        <a:t>Confidentiality agreement</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254000">
                <a:tc>
                  <a:txBody>
                    <a:bodyPr/>
                    <a:lstStyle/>
                    <a:p>
                      <a:pPr marL="342900" marR="0" lvl="0" indent="-342900" algn="l" rtl="0">
                        <a:spcBef>
                          <a:spcPts val="0"/>
                        </a:spcBef>
                        <a:spcAft>
                          <a:spcPts val="0"/>
                        </a:spcAft>
                        <a:buClr>
                          <a:schemeClr val="dk1"/>
                        </a:buClr>
                        <a:buSzPts val="2000"/>
                        <a:buFont typeface="Arial"/>
                        <a:buChar char="•"/>
                      </a:pPr>
                      <a:r>
                        <a:rPr lang="en-US" sz="2000" u="none" strike="noStrike" cap="none"/>
                        <a:t>How to contact the counsellor outside of sessions</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r h="254000">
                <a:tc>
                  <a:txBody>
                    <a:bodyPr/>
                    <a:lstStyle/>
                    <a:p>
                      <a:pPr marL="342900" marR="0" lvl="0" indent="-342900" algn="l" rtl="0">
                        <a:spcBef>
                          <a:spcPts val="0"/>
                        </a:spcBef>
                        <a:spcAft>
                          <a:spcPts val="0"/>
                        </a:spcAft>
                        <a:buClr>
                          <a:schemeClr val="dk1"/>
                        </a:buClr>
                        <a:buSzPts val="2000"/>
                        <a:buFont typeface="Arial"/>
                        <a:buChar char="•"/>
                      </a:pPr>
                      <a:r>
                        <a:rPr lang="en-US" sz="2000" u="none" strike="noStrike" cap="none"/>
                        <a:t>Dates and times of each counselling session</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2"/>
                  </a:ext>
                </a:extLst>
              </a:tr>
              <a:tr h="254000">
                <a:tc>
                  <a:txBody>
                    <a:bodyPr/>
                    <a:lstStyle/>
                    <a:p>
                      <a:pPr marL="342900" marR="0" lvl="0" indent="-342900" algn="l" rtl="0">
                        <a:spcBef>
                          <a:spcPts val="0"/>
                        </a:spcBef>
                        <a:spcAft>
                          <a:spcPts val="0"/>
                        </a:spcAft>
                        <a:buClr>
                          <a:schemeClr val="dk1"/>
                        </a:buClr>
                        <a:buSzPts val="2000"/>
                        <a:buFont typeface="Arial"/>
                        <a:buChar char="•"/>
                      </a:pPr>
                      <a:r>
                        <a:rPr lang="en-US" sz="2000" u="none" strike="noStrike" cap="none"/>
                        <a:t>Firm understanding of the client and counsellor relationship</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
        <p:cNvGrpSpPr/>
        <p:nvPr/>
      </p:nvGrpSpPr>
      <p:grpSpPr>
        <a:xfrm>
          <a:off x="0" y="0"/>
          <a:ext cx="0" cy="0"/>
          <a:chOff x="0" y="0"/>
          <a:chExt cx="0" cy="0"/>
        </a:xfrm>
      </p:grpSpPr>
      <p:sp>
        <p:nvSpPr>
          <p:cNvPr id="274" name="Google Shape;274;p40"/>
          <p:cNvSpPr/>
          <p:nvPr/>
        </p:nvSpPr>
        <p:spPr>
          <a:xfrm>
            <a:off x="3438652" y="632808"/>
            <a:ext cx="2088970"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a:solidFill>
                  <a:srgbClr val="F2F2F2"/>
                </a:solidFill>
                <a:latin typeface="Calibri"/>
                <a:ea typeface="Calibri"/>
                <a:cs typeface="Calibri"/>
                <a:sym typeface="Calibri"/>
              </a:rPr>
              <a:t>APPROACH</a:t>
            </a:r>
            <a:endParaRPr sz="3200" b="1" i="0" u="none" strike="noStrike" cap="none">
              <a:solidFill>
                <a:srgbClr val="F2F2F2"/>
              </a:solidFill>
              <a:latin typeface="Calibri"/>
              <a:ea typeface="Calibri"/>
              <a:cs typeface="Calibri"/>
              <a:sym typeface="Calibri"/>
            </a:endParaRPr>
          </a:p>
        </p:txBody>
      </p:sp>
      <p:sp>
        <p:nvSpPr>
          <p:cNvPr id="275" name="Google Shape;275;p40"/>
          <p:cNvSpPr/>
          <p:nvPr/>
        </p:nvSpPr>
        <p:spPr>
          <a:xfrm>
            <a:off x="444563" y="632809"/>
            <a:ext cx="2994089"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a:solidFill>
                  <a:srgbClr val="222222"/>
                </a:solidFill>
                <a:latin typeface="Calibri"/>
                <a:ea typeface="Calibri"/>
                <a:cs typeface="Calibri"/>
                <a:sym typeface="Calibri"/>
              </a:rPr>
              <a:t>PSYCHOLOGICAL</a:t>
            </a:r>
            <a:endParaRPr sz="3200" b="1" i="0" u="none" strike="noStrike" cap="none">
              <a:solidFill>
                <a:srgbClr val="222222"/>
              </a:solidFill>
              <a:latin typeface="Calibri"/>
              <a:ea typeface="Calibri"/>
              <a:cs typeface="Calibri"/>
              <a:sym typeface="Calibri"/>
            </a:endParaRPr>
          </a:p>
        </p:txBody>
      </p:sp>
      <p:sp>
        <p:nvSpPr>
          <p:cNvPr id="276" name="Google Shape;276;p40"/>
          <p:cNvSpPr/>
          <p:nvPr/>
        </p:nvSpPr>
        <p:spPr>
          <a:xfrm>
            <a:off x="444563" y="2075714"/>
            <a:ext cx="6096000" cy="1938992"/>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A psychological approach is defined as being an assumption about human behaviour and, therefore, there are numerous approaches depending on the theory. There is no right or wrong way in each approach; however, each psychological approach should be adapted to the individual’s needs.</a:t>
            </a:r>
            <a:endParaRPr sz="20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0"/>
        <p:cNvGrpSpPr/>
        <p:nvPr/>
      </p:nvGrpSpPr>
      <p:grpSpPr>
        <a:xfrm>
          <a:off x="0" y="0"/>
          <a:ext cx="0" cy="0"/>
          <a:chOff x="0" y="0"/>
          <a:chExt cx="0" cy="0"/>
        </a:xfrm>
      </p:grpSpPr>
      <p:sp>
        <p:nvSpPr>
          <p:cNvPr id="281" name="Google Shape;281;p41"/>
          <p:cNvSpPr/>
          <p:nvPr/>
        </p:nvSpPr>
        <p:spPr>
          <a:xfrm>
            <a:off x="496965" y="1677462"/>
            <a:ext cx="6096000" cy="1323439"/>
          </a:xfrm>
          <a:prstGeom prst="rect">
            <a:avLst/>
          </a:prstGeom>
          <a:solidFill>
            <a:srgbClr val="A6D71C">
              <a:alpha val="93725"/>
            </a:srgbClr>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When we talk of perspectives, we are considering the entire theory of how the acts of thinking and behaviour happens in humans (or in fact any other animal). The 6 main perspectives are shown below:</a:t>
            </a:r>
            <a:endParaRPr sz="2000" b="0" i="0" u="none" strike="noStrike" cap="none">
              <a:solidFill>
                <a:srgbClr val="000000"/>
              </a:solidFill>
              <a:latin typeface="Calibri"/>
              <a:ea typeface="Calibri"/>
              <a:cs typeface="Calibri"/>
              <a:sym typeface="Calibri"/>
            </a:endParaRPr>
          </a:p>
        </p:txBody>
      </p:sp>
      <p:sp>
        <p:nvSpPr>
          <p:cNvPr id="282" name="Google Shape;282;p41"/>
          <p:cNvSpPr/>
          <p:nvPr/>
        </p:nvSpPr>
        <p:spPr>
          <a:xfrm>
            <a:off x="496965" y="3234621"/>
            <a:ext cx="6096000" cy="707886"/>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just" rtl="0">
              <a:lnSpc>
                <a:spcPct val="100000"/>
              </a:lnSpc>
              <a:spcBef>
                <a:spcPts val="0"/>
              </a:spcBef>
              <a:spcAft>
                <a:spcPts val="0"/>
              </a:spcAft>
              <a:buClr>
                <a:srgbClr val="F2F2F2"/>
              </a:buClr>
              <a:buSzPts val="2000"/>
              <a:buFont typeface="Arial"/>
              <a:buChar char="•"/>
            </a:pPr>
            <a:r>
              <a:rPr lang="en-US" sz="2000" b="0" i="0" u="none" strike="noStrike" cap="none">
                <a:solidFill>
                  <a:srgbClr val="F2F2F2"/>
                </a:solidFill>
                <a:latin typeface="Calibri"/>
                <a:ea typeface="Calibri"/>
                <a:cs typeface="Calibri"/>
                <a:sym typeface="Calibri"/>
              </a:rPr>
              <a:t>Behaviourism focuses on environment as the factor that affects the psychological health of an individual.</a:t>
            </a:r>
            <a:endParaRPr/>
          </a:p>
        </p:txBody>
      </p:sp>
      <p:sp>
        <p:nvSpPr>
          <p:cNvPr id="283" name="Google Shape;283;p41"/>
          <p:cNvSpPr/>
          <p:nvPr/>
        </p:nvSpPr>
        <p:spPr>
          <a:xfrm>
            <a:off x="496965" y="4264822"/>
            <a:ext cx="6096000" cy="1938992"/>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just" rtl="0">
              <a:lnSpc>
                <a:spcPct val="100000"/>
              </a:lnSpc>
              <a:spcBef>
                <a:spcPts val="0"/>
              </a:spcBef>
              <a:spcAft>
                <a:spcPts val="0"/>
              </a:spcAft>
              <a:buClr>
                <a:srgbClr val="F2F2F2"/>
              </a:buClr>
              <a:buSzPts val="2000"/>
              <a:buFont typeface="Arial"/>
              <a:buChar char="•"/>
            </a:pPr>
            <a:r>
              <a:rPr lang="en-US" sz="2000" b="0" i="0" u="none" strike="noStrike" cap="none">
                <a:solidFill>
                  <a:srgbClr val="F2F2F2"/>
                </a:solidFill>
                <a:latin typeface="Calibri"/>
                <a:ea typeface="Calibri"/>
                <a:cs typeface="Calibri"/>
                <a:sym typeface="Calibri"/>
              </a:rPr>
              <a:t>Freud was a psychodynamic psychologist. This particular perspective focuses on early experiences in life as a reason for behaviour in the current day. This perspective includes focus on the subconscious and unconscious mind in order to get to the root of the problem.</a:t>
            </a:r>
            <a:endParaRPr/>
          </a:p>
        </p:txBody>
      </p:sp>
      <p:sp>
        <p:nvSpPr>
          <p:cNvPr id="284" name="Google Shape;284;p41"/>
          <p:cNvSpPr/>
          <p:nvPr/>
        </p:nvSpPr>
        <p:spPr>
          <a:xfrm>
            <a:off x="3544965" y="632572"/>
            <a:ext cx="2601097"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a:solidFill>
                  <a:srgbClr val="F2F2F2"/>
                </a:solidFill>
                <a:latin typeface="Calibri"/>
                <a:ea typeface="Calibri"/>
                <a:cs typeface="Calibri"/>
                <a:sym typeface="Calibri"/>
              </a:rPr>
              <a:t>PERSPECTIVES</a:t>
            </a:r>
            <a:endParaRPr sz="3200" b="1" i="0" u="none" strike="noStrike" cap="none">
              <a:solidFill>
                <a:srgbClr val="F2F2F2"/>
              </a:solidFill>
              <a:latin typeface="Calibri"/>
              <a:ea typeface="Calibri"/>
              <a:cs typeface="Calibri"/>
              <a:sym typeface="Calibri"/>
            </a:endParaRPr>
          </a:p>
        </p:txBody>
      </p:sp>
      <p:sp>
        <p:nvSpPr>
          <p:cNvPr id="285" name="Google Shape;285;p41"/>
          <p:cNvSpPr/>
          <p:nvPr/>
        </p:nvSpPr>
        <p:spPr>
          <a:xfrm>
            <a:off x="338253" y="632809"/>
            <a:ext cx="3206712"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a:solidFill>
                  <a:srgbClr val="222222"/>
                </a:solidFill>
                <a:latin typeface="Calibri"/>
                <a:ea typeface="Calibri"/>
                <a:cs typeface="Calibri"/>
                <a:sym typeface="Calibri"/>
              </a:rPr>
              <a:t>PSYCHODYNAMIC</a:t>
            </a:r>
            <a:endParaRPr sz="3200" b="1" i="0" u="none" strike="noStrike" cap="none">
              <a:solidFill>
                <a:srgbClr val="222222"/>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9"/>
        <p:cNvGrpSpPr/>
        <p:nvPr/>
      </p:nvGrpSpPr>
      <p:grpSpPr>
        <a:xfrm>
          <a:off x="0" y="0"/>
          <a:ext cx="0" cy="0"/>
          <a:chOff x="0" y="0"/>
          <a:chExt cx="0" cy="0"/>
        </a:xfrm>
      </p:grpSpPr>
      <p:sp>
        <p:nvSpPr>
          <p:cNvPr id="290" name="Google Shape;290;p42"/>
          <p:cNvSpPr/>
          <p:nvPr/>
        </p:nvSpPr>
        <p:spPr>
          <a:xfrm>
            <a:off x="515816" y="1752865"/>
            <a:ext cx="5233181" cy="1323439"/>
          </a:xfrm>
          <a:prstGeom prst="rect">
            <a:avLst/>
          </a:prstGeom>
          <a:solidFill>
            <a:srgbClr val="A6D71C">
              <a:alpha val="91764"/>
            </a:srgbClr>
          </a:solidFill>
          <a:ln>
            <a:noFill/>
          </a:ln>
        </p:spPr>
        <p:txBody>
          <a:bodyPr spcFirstLastPara="1" wrap="square" lIns="91425" tIns="45700" rIns="91425" bIns="45700" anchor="t" anchorCtr="0">
            <a:noAutofit/>
          </a:bodyPr>
          <a:lstStyle/>
          <a:p>
            <a:pPr marL="342900" marR="0" lvl="0" indent="-342900" algn="just" rtl="0">
              <a:lnSpc>
                <a:spcPct val="100000"/>
              </a:lnSpc>
              <a:spcBef>
                <a:spcPts val="0"/>
              </a:spcBef>
              <a:spcAft>
                <a:spcPts val="0"/>
              </a:spcAft>
              <a:buClr>
                <a:srgbClr val="000000"/>
              </a:buClr>
              <a:buSzPts val="2000"/>
              <a:buFont typeface="Arial"/>
              <a:buChar char="•"/>
            </a:pPr>
            <a:r>
              <a:rPr lang="en-US" sz="2000" b="1" i="0" u="none" strike="noStrike" cap="none">
                <a:solidFill>
                  <a:srgbClr val="000000"/>
                </a:solidFill>
                <a:latin typeface="Calibri"/>
                <a:ea typeface="Calibri"/>
                <a:cs typeface="Calibri"/>
                <a:sym typeface="Calibri"/>
              </a:rPr>
              <a:t>Humanistic psychology </a:t>
            </a:r>
            <a:r>
              <a:rPr lang="en-US" sz="2000" b="0" i="0" u="none" strike="noStrike" cap="none">
                <a:solidFill>
                  <a:srgbClr val="000000"/>
                </a:solidFill>
                <a:latin typeface="Calibri"/>
                <a:ea typeface="Calibri"/>
                <a:cs typeface="Calibri"/>
                <a:sym typeface="Calibri"/>
              </a:rPr>
              <a:t>is the holistic approach. The belief is that we are all capable of being happy if we take care of ourselves as whole beings.</a:t>
            </a:r>
            <a:endParaRPr sz="2000" b="0" i="0" u="none" strike="noStrike" cap="none">
              <a:solidFill>
                <a:srgbClr val="000000"/>
              </a:solidFill>
              <a:latin typeface="Calibri"/>
              <a:ea typeface="Calibri"/>
              <a:cs typeface="Calibri"/>
              <a:sym typeface="Calibri"/>
            </a:endParaRPr>
          </a:p>
        </p:txBody>
      </p:sp>
      <p:sp>
        <p:nvSpPr>
          <p:cNvPr id="291" name="Google Shape;291;p42"/>
          <p:cNvSpPr/>
          <p:nvPr/>
        </p:nvSpPr>
        <p:spPr>
          <a:xfrm>
            <a:off x="515816" y="3310545"/>
            <a:ext cx="5233181" cy="2554545"/>
          </a:xfrm>
          <a:prstGeom prst="rect">
            <a:avLst/>
          </a:prstGeom>
          <a:solidFill>
            <a:srgbClr val="262626">
              <a:alpha val="89803"/>
            </a:srgbClr>
          </a:solidFill>
          <a:ln>
            <a:noFill/>
          </a:ln>
        </p:spPr>
        <p:txBody>
          <a:bodyPr spcFirstLastPara="1" wrap="square" lIns="91425" tIns="45700" rIns="91425" bIns="45700" anchor="t" anchorCtr="0">
            <a:noAutofit/>
          </a:bodyPr>
          <a:lstStyle/>
          <a:p>
            <a:pPr marL="342900" marR="0" lvl="0" indent="-342900" algn="just" rtl="0">
              <a:lnSpc>
                <a:spcPct val="100000"/>
              </a:lnSpc>
              <a:spcBef>
                <a:spcPts val="0"/>
              </a:spcBef>
              <a:spcAft>
                <a:spcPts val="0"/>
              </a:spcAft>
              <a:buClr>
                <a:srgbClr val="F2F2F2"/>
              </a:buClr>
              <a:buSzPts val="2000"/>
              <a:buFont typeface="Arial"/>
              <a:buChar char="•"/>
            </a:pPr>
            <a:r>
              <a:rPr lang="en-US" sz="2000" b="1" i="0" u="none" strike="noStrike" cap="none">
                <a:solidFill>
                  <a:srgbClr val="F2F2F2"/>
                </a:solidFill>
                <a:latin typeface="Calibri"/>
                <a:ea typeface="Calibri"/>
                <a:cs typeface="Calibri"/>
                <a:sym typeface="Calibri"/>
              </a:rPr>
              <a:t>Cognitive psychology </a:t>
            </a:r>
            <a:r>
              <a:rPr lang="en-US" sz="2000" b="0" i="0" u="none" strike="noStrike" cap="none">
                <a:solidFill>
                  <a:srgbClr val="F2F2F2"/>
                </a:solidFill>
                <a:latin typeface="Calibri"/>
                <a:ea typeface="Calibri"/>
                <a:cs typeface="Calibri"/>
                <a:sym typeface="Calibri"/>
              </a:rPr>
              <a:t>studies how the thought patterns and memories work within the mind. This perspective believes that thinking patterns cause mental health problems, inclusive of memories and prior learning. This approach will study the thoughts, thought habits and their long-term effects on the sufferer.</a:t>
            </a:r>
            <a:endParaRPr/>
          </a:p>
        </p:txBody>
      </p:sp>
      <p:sp>
        <p:nvSpPr>
          <p:cNvPr id="292" name="Google Shape;292;p42"/>
          <p:cNvSpPr/>
          <p:nvPr/>
        </p:nvSpPr>
        <p:spPr>
          <a:xfrm>
            <a:off x="6110068" y="3618321"/>
            <a:ext cx="5468582" cy="2246769"/>
          </a:xfrm>
          <a:prstGeom prst="rect">
            <a:avLst/>
          </a:prstGeom>
          <a:solidFill>
            <a:srgbClr val="A6D71C">
              <a:alpha val="91764"/>
            </a:srgbClr>
          </a:solidFill>
          <a:ln>
            <a:noFill/>
          </a:ln>
        </p:spPr>
        <p:txBody>
          <a:bodyPr spcFirstLastPara="1" wrap="square" lIns="91425" tIns="45700" rIns="91425" bIns="45700" anchor="t" anchorCtr="0">
            <a:noAutofit/>
          </a:bodyPr>
          <a:lstStyle/>
          <a:p>
            <a:pPr marL="285750" marR="0" lvl="0" indent="-285750" algn="just" rtl="0">
              <a:lnSpc>
                <a:spcPct val="100000"/>
              </a:lnSpc>
              <a:spcBef>
                <a:spcPts val="0"/>
              </a:spcBef>
              <a:spcAft>
                <a:spcPts val="0"/>
              </a:spcAft>
              <a:buClr>
                <a:srgbClr val="000000"/>
              </a:buClr>
              <a:buSzPts val="2000"/>
              <a:buFont typeface="Arial"/>
              <a:buChar char="•"/>
            </a:pPr>
            <a:r>
              <a:rPr lang="en-US" sz="2000" b="1" i="0" u="none" strike="noStrike" cap="none">
                <a:solidFill>
                  <a:srgbClr val="000000"/>
                </a:solidFill>
                <a:latin typeface="Calibri"/>
                <a:ea typeface="Calibri"/>
                <a:cs typeface="Calibri"/>
                <a:sym typeface="Calibri"/>
              </a:rPr>
              <a:t>Biological psychology </a:t>
            </a:r>
            <a:r>
              <a:rPr lang="en-US" sz="2000" b="0" i="0" u="none" strike="noStrike" cap="none">
                <a:solidFill>
                  <a:srgbClr val="000000"/>
                </a:solidFill>
                <a:latin typeface="Calibri"/>
                <a:ea typeface="Calibri"/>
                <a:cs typeface="Calibri"/>
                <a:sym typeface="Calibri"/>
              </a:rPr>
              <a:t>was initially triggered by Charles Darwin with his belief that we are all a product of genetic influence and the innate, unconscious need to survive as a biological species. The perspective places biological changes found by brain imaging as the reason for psychological problems.</a:t>
            </a:r>
            <a:endParaRPr sz="2000" b="0" i="0" u="none" strike="noStrike" cap="none">
              <a:solidFill>
                <a:srgbClr val="000000"/>
              </a:solidFill>
              <a:latin typeface="Calibri"/>
              <a:ea typeface="Calibri"/>
              <a:cs typeface="Calibri"/>
              <a:sym typeface="Calibri"/>
            </a:endParaRPr>
          </a:p>
        </p:txBody>
      </p:sp>
      <p:sp>
        <p:nvSpPr>
          <p:cNvPr id="293" name="Google Shape;293;p42"/>
          <p:cNvSpPr/>
          <p:nvPr/>
        </p:nvSpPr>
        <p:spPr>
          <a:xfrm>
            <a:off x="6110068" y="1752865"/>
            <a:ext cx="5468582" cy="1631216"/>
          </a:xfrm>
          <a:prstGeom prst="rect">
            <a:avLst/>
          </a:prstGeom>
          <a:solidFill>
            <a:srgbClr val="262626">
              <a:alpha val="89803"/>
            </a:srgbClr>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2000"/>
              <a:buFont typeface="Calibri"/>
              <a:buNone/>
            </a:pPr>
            <a:r>
              <a:rPr lang="en-US" sz="2000" b="1" i="0" u="none" strike="noStrike" cap="none">
                <a:solidFill>
                  <a:srgbClr val="F2F2F2"/>
                </a:solidFill>
                <a:latin typeface="Calibri"/>
                <a:ea typeface="Calibri"/>
                <a:cs typeface="Calibri"/>
                <a:sym typeface="Calibri"/>
              </a:rPr>
              <a:t>Evolutional Psychology </a:t>
            </a:r>
            <a:r>
              <a:rPr lang="en-US" sz="2000" b="0" i="0" u="none" strike="noStrike" cap="none">
                <a:solidFill>
                  <a:srgbClr val="F2F2F2"/>
                </a:solidFill>
                <a:latin typeface="Calibri"/>
                <a:ea typeface="Calibri"/>
                <a:cs typeface="Calibri"/>
                <a:sym typeface="Calibri"/>
              </a:rPr>
              <a:t>believes that we are still experiencing the same stress responses that we did when we were hunter-gatherers, therefore our psychological health is affected, as we no longer have any use for the responses.</a:t>
            </a:r>
            <a:endParaRPr/>
          </a:p>
        </p:txBody>
      </p:sp>
      <p:sp>
        <p:nvSpPr>
          <p:cNvPr id="294" name="Google Shape;294;p42"/>
          <p:cNvSpPr/>
          <p:nvPr/>
        </p:nvSpPr>
        <p:spPr>
          <a:xfrm>
            <a:off x="496965" y="560605"/>
            <a:ext cx="3200941" cy="707886"/>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4000"/>
              <a:buFont typeface="Calibri"/>
              <a:buNone/>
            </a:pPr>
            <a:r>
              <a:rPr lang="en-US" sz="4000" b="1" i="0" u="none" strike="noStrike" cap="none">
                <a:solidFill>
                  <a:srgbClr val="F2F2F2"/>
                </a:solidFill>
                <a:latin typeface="Calibri"/>
                <a:ea typeface="Calibri"/>
                <a:cs typeface="Calibri"/>
                <a:sym typeface="Calibri"/>
              </a:rPr>
              <a:t>PERSPECTIVES</a:t>
            </a:r>
            <a:endParaRPr sz="4000" b="1" i="0" u="none" strike="noStrike" cap="none">
              <a:solidFill>
                <a:srgbClr val="F2F2F2"/>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8"/>
        <p:cNvGrpSpPr/>
        <p:nvPr/>
      </p:nvGrpSpPr>
      <p:grpSpPr>
        <a:xfrm>
          <a:off x="0" y="0"/>
          <a:ext cx="0" cy="0"/>
          <a:chOff x="0" y="0"/>
          <a:chExt cx="0" cy="0"/>
        </a:xfrm>
      </p:grpSpPr>
      <p:sp>
        <p:nvSpPr>
          <p:cNvPr id="299" name="Google Shape;299;p43"/>
          <p:cNvSpPr/>
          <p:nvPr/>
        </p:nvSpPr>
        <p:spPr>
          <a:xfrm>
            <a:off x="2805931" y="673145"/>
            <a:ext cx="2088970"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i="0" u="none" strike="noStrike" cap="none">
                <a:solidFill>
                  <a:srgbClr val="F2F2F2"/>
                </a:solidFill>
                <a:latin typeface="Calibri"/>
                <a:ea typeface="Calibri"/>
                <a:cs typeface="Calibri"/>
                <a:sym typeface="Calibri"/>
              </a:rPr>
              <a:t>APPROACH</a:t>
            </a:r>
            <a:endParaRPr sz="3200" b="1" i="0" u="none" strike="noStrike" cap="none">
              <a:solidFill>
                <a:srgbClr val="F2F2F2"/>
              </a:solidFill>
              <a:latin typeface="Calibri"/>
              <a:ea typeface="Calibri"/>
              <a:cs typeface="Calibri"/>
              <a:sym typeface="Calibri"/>
            </a:endParaRPr>
          </a:p>
        </p:txBody>
      </p:sp>
      <p:sp>
        <p:nvSpPr>
          <p:cNvPr id="300" name="Google Shape;300;p43"/>
          <p:cNvSpPr/>
          <p:nvPr/>
        </p:nvSpPr>
        <p:spPr>
          <a:xfrm>
            <a:off x="385910" y="673146"/>
            <a:ext cx="2420021"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a:solidFill>
                  <a:srgbClr val="222222"/>
                </a:solidFill>
                <a:latin typeface="Calibri"/>
                <a:ea typeface="Calibri"/>
                <a:cs typeface="Calibri"/>
                <a:sym typeface="Calibri"/>
              </a:rPr>
              <a:t>HUMANISTIC</a:t>
            </a:r>
            <a:endParaRPr sz="3200" b="1" i="0" u="none" strike="noStrike" cap="none">
              <a:solidFill>
                <a:srgbClr val="222222"/>
              </a:solidFill>
              <a:latin typeface="Calibri"/>
              <a:ea typeface="Calibri"/>
              <a:cs typeface="Calibri"/>
              <a:sym typeface="Calibri"/>
            </a:endParaRPr>
          </a:p>
        </p:txBody>
      </p:sp>
      <p:sp>
        <p:nvSpPr>
          <p:cNvPr id="301" name="Google Shape;301;p43"/>
          <p:cNvSpPr/>
          <p:nvPr/>
        </p:nvSpPr>
        <p:spPr>
          <a:xfrm>
            <a:off x="385910" y="1896998"/>
            <a:ext cx="4762865" cy="255454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Humanistic therapies encourage the individual to recognise how they think toward themselves and to recognise their own individual strengths. This is done to help the individual see themselves in a more positive light, which, in turn, can increase self-esteem, confidence, increase mood and improve self-awareness.</a:t>
            </a:r>
            <a:endParaRPr sz="2000">
              <a:solidFill>
                <a:schemeClr val="dk1"/>
              </a:solidFill>
              <a:latin typeface="Calibri"/>
              <a:ea typeface="Calibri"/>
              <a:cs typeface="Calibri"/>
              <a:sym typeface="Calibri"/>
            </a:endParaRPr>
          </a:p>
        </p:txBody>
      </p:sp>
      <p:sp>
        <p:nvSpPr>
          <p:cNvPr id="302" name="Google Shape;302;p43"/>
          <p:cNvSpPr/>
          <p:nvPr/>
        </p:nvSpPr>
        <p:spPr>
          <a:xfrm>
            <a:off x="385910" y="5317783"/>
            <a:ext cx="6096000" cy="400110"/>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F2F2F2"/>
                </a:solidFill>
                <a:latin typeface="Calibri"/>
                <a:ea typeface="Calibri"/>
                <a:cs typeface="Calibri"/>
                <a:sym typeface="Calibri"/>
              </a:rPr>
              <a:t>There are different types of humanistic therapies:</a:t>
            </a:r>
            <a:endParaRPr sz="2000">
              <a:solidFill>
                <a:srgbClr val="F2F2F2"/>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4"/>
        <p:cNvGrpSpPr/>
        <p:nvPr/>
      </p:nvGrpSpPr>
      <p:grpSpPr>
        <a:xfrm>
          <a:off x="0" y="0"/>
          <a:ext cx="0" cy="0"/>
          <a:chOff x="0" y="0"/>
          <a:chExt cx="0" cy="0"/>
        </a:xfrm>
      </p:grpSpPr>
      <p:sp>
        <p:nvSpPr>
          <p:cNvPr id="165" name="Google Shape;165;p26"/>
          <p:cNvSpPr/>
          <p:nvPr/>
        </p:nvSpPr>
        <p:spPr>
          <a:xfrm>
            <a:off x="2443220" y="1017710"/>
            <a:ext cx="1422184" cy="707886"/>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4000"/>
              <a:buFont typeface="Calibri"/>
              <a:buNone/>
            </a:pPr>
            <a:r>
              <a:rPr lang="en-US" sz="4000" b="1" i="0" u="none" strike="noStrike" cap="none">
                <a:solidFill>
                  <a:srgbClr val="F2F2F2"/>
                </a:solidFill>
                <a:latin typeface="Calibri"/>
                <a:ea typeface="Calibri"/>
                <a:cs typeface="Calibri"/>
                <a:sym typeface="Calibri"/>
              </a:rPr>
              <a:t>GRIEF</a:t>
            </a:r>
            <a:endParaRPr sz="4000" b="1" i="0" u="none" strike="noStrike" cap="none">
              <a:solidFill>
                <a:srgbClr val="F2F2F2"/>
              </a:solidFill>
              <a:latin typeface="Calibri"/>
              <a:ea typeface="Calibri"/>
              <a:cs typeface="Calibri"/>
              <a:sym typeface="Calibri"/>
            </a:endParaRPr>
          </a:p>
        </p:txBody>
      </p:sp>
      <p:sp>
        <p:nvSpPr>
          <p:cNvPr id="166" name="Google Shape;166;p26"/>
          <p:cNvSpPr/>
          <p:nvPr/>
        </p:nvSpPr>
        <p:spPr>
          <a:xfrm>
            <a:off x="445546" y="1024838"/>
            <a:ext cx="1991251" cy="707886"/>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4000"/>
              <a:buFont typeface="Calibri"/>
              <a:buNone/>
            </a:pPr>
            <a:r>
              <a:rPr lang="en-US" sz="4000" b="1" i="0" u="none" strike="noStrike" cap="none">
                <a:solidFill>
                  <a:srgbClr val="222222"/>
                </a:solidFill>
                <a:latin typeface="Calibri"/>
                <a:ea typeface="Calibri"/>
                <a:cs typeface="Calibri"/>
                <a:sym typeface="Calibri"/>
              </a:rPr>
              <a:t>WHAT IS</a:t>
            </a:r>
            <a:endParaRPr sz="4000" b="1" i="0" u="none" strike="noStrike" cap="none">
              <a:solidFill>
                <a:srgbClr val="222222"/>
              </a:solidFill>
              <a:latin typeface="Calibri"/>
              <a:ea typeface="Calibri"/>
              <a:cs typeface="Calibri"/>
              <a:sym typeface="Calibri"/>
            </a:endParaRPr>
          </a:p>
        </p:txBody>
      </p:sp>
      <p:sp>
        <p:nvSpPr>
          <p:cNvPr id="167" name="Google Shape;167;p26"/>
          <p:cNvSpPr/>
          <p:nvPr/>
        </p:nvSpPr>
        <p:spPr>
          <a:xfrm>
            <a:off x="445546" y="1769229"/>
            <a:ext cx="5261386" cy="1015663"/>
          </a:xfrm>
          <a:prstGeom prst="rect">
            <a:avLst/>
          </a:prstGeom>
          <a:solidFill>
            <a:srgbClr val="A6D71C">
              <a:alpha val="65882"/>
            </a:srgbClr>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u="none" strike="noStrike" cap="none">
                <a:solidFill>
                  <a:schemeClr val="dk1"/>
                </a:solidFill>
                <a:latin typeface="Calibri"/>
                <a:ea typeface="Calibri"/>
                <a:cs typeface="Calibri"/>
                <a:sym typeface="Calibri"/>
              </a:rPr>
              <a:t>Grief is defined as being the feelings and thoughts which an individual experiences after losing someone in their life. </a:t>
            </a:r>
            <a:endParaRPr sz="2000" b="0" i="0" u="none" strike="noStrike" cap="none">
              <a:solidFill>
                <a:srgbClr val="222222"/>
              </a:solidFill>
              <a:latin typeface="Calibri"/>
              <a:ea typeface="Calibri"/>
              <a:cs typeface="Calibri"/>
              <a:sym typeface="Calibri"/>
            </a:endParaRPr>
          </a:p>
        </p:txBody>
      </p:sp>
      <p:graphicFrame>
        <p:nvGraphicFramePr>
          <p:cNvPr id="168" name="Google Shape;168;p26"/>
          <p:cNvGraphicFramePr/>
          <p:nvPr/>
        </p:nvGraphicFramePr>
        <p:xfrm>
          <a:off x="6096000" y="3924886"/>
          <a:ext cx="3000000" cy="3000000"/>
        </p:xfrm>
        <a:graphic>
          <a:graphicData uri="http://schemas.openxmlformats.org/drawingml/2006/table">
            <a:tbl>
              <a:tblPr>
                <a:noFill/>
                <a:tableStyleId>{97FD0410-1E48-4D9E-8D0D-69FC351A9D04}</a:tableStyleId>
              </a:tblPr>
              <a:tblGrid>
                <a:gridCol w="5712425">
                  <a:extLst>
                    <a:ext uri="{9D8B030D-6E8A-4147-A177-3AD203B41FA5}">
                      <a16:colId xmlns:a16="http://schemas.microsoft.com/office/drawing/2014/main" val="20000"/>
                    </a:ext>
                  </a:extLst>
                </a:gridCol>
              </a:tblGrid>
              <a:tr h="728000">
                <a:tc>
                  <a:txBody>
                    <a:bodyPr/>
                    <a:lstStyle/>
                    <a:p>
                      <a:pPr marL="342900" marR="0" lvl="0" indent="-342900" algn="just" rtl="0">
                        <a:spcBef>
                          <a:spcPts val="0"/>
                        </a:spcBef>
                        <a:spcAft>
                          <a:spcPts val="0"/>
                        </a:spcAft>
                        <a:buClr>
                          <a:srgbClr val="F2F2F2"/>
                        </a:buClr>
                        <a:buSzPts val="2000"/>
                        <a:buFont typeface="Arial"/>
                        <a:buChar char="•"/>
                      </a:pPr>
                      <a:r>
                        <a:rPr lang="en-US" sz="2000" u="none" strike="noStrike" cap="none">
                          <a:solidFill>
                            <a:srgbClr val="F2F2F2"/>
                          </a:solidFill>
                        </a:rPr>
                        <a:t>The relationship the individual had with the individual that has died</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0"/>
                  </a:ext>
                </a:extLst>
              </a:tr>
              <a:tr h="254000">
                <a:tc>
                  <a:txBody>
                    <a:bodyPr/>
                    <a:lstStyle/>
                    <a:p>
                      <a:pPr marL="342900" marR="0" lvl="0" indent="-342900" algn="just" rtl="0">
                        <a:spcBef>
                          <a:spcPts val="0"/>
                        </a:spcBef>
                        <a:spcAft>
                          <a:spcPts val="0"/>
                        </a:spcAft>
                        <a:buClr>
                          <a:srgbClr val="F2F2F2"/>
                        </a:buClr>
                        <a:buSzPts val="2000"/>
                        <a:buFont typeface="Arial"/>
                        <a:buChar char="•"/>
                      </a:pPr>
                      <a:r>
                        <a:rPr lang="en-US" sz="2000" u="none" strike="noStrike" cap="none">
                          <a:solidFill>
                            <a:srgbClr val="F2F2F2"/>
                          </a:solidFill>
                        </a:rPr>
                        <a:t>The length of time the individual knew the death was going to happen (if they were aware)</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1"/>
                  </a:ext>
                </a:extLst>
              </a:tr>
              <a:tr h="254000">
                <a:tc>
                  <a:txBody>
                    <a:bodyPr/>
                    <a:lstStyle/>
                    <a:p>
                      <a:pPr marL="342900" marR="0" lvl="0" indent="-342900" algn="just" rtl="0">
                        <a:spcBef>
                          <a:spcPts val="0"/>
                        </a:spcBef>
                        <a:spcAft>
                          <a:spcPts val="0"/>
                        </a:spcAft>
                        <a:buClr>
                          <a:srgbClr val="F2F2F2"/>
                        </a:buClr>
                        <a:buSzPts val="2000"/>
                        <a:buFont typeface="Arial"/>
                        <a:buChar char="•"/>
                      </a:pPr>
                      <a:r>
                        <a:rPr lang="en-US" sz="2000" u="none" strike="noStrike" cap="none">
                          <a:solidFill>
                            <a:srgbClr val="F2F2F2"/>
                          </a:solidFill>
                        </a:rPr>
                        <a:t>The type of loss the individual experienced</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2"/>
                  </a:ext>
                </a:extLst>
              </a:tr>
              <a:tr h="254000">
                <a:tc>
                  <a:txBody>
                    <a:bodyPr/>
                    <a:lstStyle/>
                    <a:p>
                      <a:pPr marL="342900" marR="0" lvl="0" indent="-342900" algn="just" rtl="0">
                        <a:spcBef>
                          <a:spcPts val="0"/>
                        </a:spcBef>
                        <a:spcAft>
                          <a:spcPts val="0"/>
                        </a:spcAft>
                        <a:buClr>
                          <a:srgbClr val="F2F2F2"/>
                        </a:buClr>
                        <a:buSzPts val="2000"/>
                        <a:buFont typeface="Arial"/>
                        <a:buChar char="•"/>
                      </a:pPr>
                      <a:r>
                        <a:rPr lang="en-US" sz="2000" u="none" strike="noStrike" cap="none">
                          <a:solidFill>
                            <a:srgbClr val="F2F2F2"/>
                          </a:solidFill>
                        </a:rPr>
                        <a:t>The personality and life experiences of the individual</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3"/>
                  </a:ext>
                </a:extLst>
              </a:tr>
            </a:tbl>
          </a:graphicData>
        </a:graphic>
      </p:graphicFrame>
      <p:sp>
        <p:nvSpPr>
          <p:cNvPr id="169" name="Google Shape;169;p26"/>
          <p:cNvSpPr/>
          <p:nvPr/>
        </p:nvSpPr>
        <p:spPr>
          <a:xfrm>
            <a:off x="445546" y="4819990"/>
            <a:ext cx="5261386" cy="1631216"/>
          </a:xfrm>
          <a:prstGeom prst="rect">
            <a:avLst/>
          </a:prstGeom>
          <a:solidFill>
            <a:srgbClr val="A6D71C">
              <a:alpha val="86666"/>
            </a:srgbClr>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u="none" strike="noStrike" cap="none">
                <a:solidFill>
                  <a:schemeClr val="dk1"/>
                </a:solidFill>
                <a:latin typeface="Calibri"/>
                <a:ea typeface="Calibri"/>
                <a:cs typeface="Calibri"/>
                <a:sym typeface="Calibri"/>
              </a:rPr>
              <a:t>The way grief is dealt with and processed is down to multiple factors, and it is the counsellor’s role to explore these factors and help the individual through the grieving process. These factors include, but are not limited to:</a:t>
            </a:r>
            <a:endParaRPr sz="2000" b="0" i="0" u="none" strike="noStrike" cap="none">
              <a:solidFill>
                <a:srgbClr val="222222"/>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6"/>
        <p:cNvGrpSpPr/>
        <p:nvPr/>
      </p:nvGrpSpPr>
      <p:grpSpPr>
        <a:xfrm>
          <a:off x="0" y="0"/>
          <a:ext cx="0" cy="0"/>
          <a:chOff x="0" y="0"/>
          <a:chExt cx="0" cy="0"/>
        </a:xfrm>
      </p:grpSpPr>
      <p:sp>
        <p:nvSpPr>
          <p:cNvPr id="307" name="Google Shape;307;p44"/>
          <p:cNvSpPr/>
          <p:nvPr/>
        </p:nvSpPr>
        <p:spPr>
          <a:xfrm>
            <a:off x="721287" y="727245"/>
            <a:ext cx="1824987" cy="400110"/>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1" i="0">
                <a:solidFill>
                  <a:srgbClr val="F2F2F2"/>
                </a:solidFill>
                <a:latin typeface="Calibri"/>
                <a:ea typeface="Calibri"/>
                <a:cs typeface="Calibri"/>
                <a:sym typeface="Calibri"/>
              </a:rPr>
              <a:t>Gestalt therapy</a:t>
            </a:r>
            <a:endParaRPr sz="2000" b="1">
              <a:solidFill>
                <a:srgbClr val="F2F2F2"/>
              </a:solidFill>
              <a:latin typeface="Calibri"/>
              <a:ea typeface="Calibri"/>
              <a:cs typeface="Calibri"/>
              <a:sym typeface="Calibri"/>
            </a:endParaRPr>
          </a:p>
        </p:txBody>
      </p:sp>
      <p:sp>
        <p:nvSpPr>
          <p:cNvPr id="308" name="Google Shape;308;p44"/>
          <p:cNvSpPr/>
          <p:nvPr/>
        </p:nvSpPr>
        <p:spPr>
          <a:xfrm>
            <a:off x="721287" y="1292497"/>
            <a:ext cx="6096000" cy="1938992"/>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This is where the therapist adopts a holistic approach toward the individual. They will look at the individual’s thoughts, actions, experiences and feelings to aid in the improvement of self-awareness. The therapist often includes activities in this treatment, for example, role-playing.</a:t>
            </a:r>
            <a:endParaRPr sz="2000">
              <a:solidFill>
                <a:schemeClr val="dk1"/>
              </a:solidFill>
              <a:latin typeface="Calibri"/>
              <a:ea typeface="Calibri"/>
              <a:cs typeface="Calibri"/>
              <a:sym typeface="Calibri"/>
            </a:endParaRPr>
          </a:p>
        </p:txBody>
      </p:sp>
      <p:sp>
        <p:nvSpPr>
          <p:cNvPr id="309" name="Google Shape;309;p44"/>
          <p:cNvSpPr/>
          <p:nvPr/>
        </p:nvSpPr>
        <p:spPr>
          <a:xfrm>
            <a:off x="5659047" y="4054922"/>
            <a:ext cx="2913042" cy="400110"/>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1" i="0">
                <a:solidFill>
                  <a:srgbClr val="F2F2F2"/>
                </a:solidFill>
                <a:latin typeface="Calibri"/>
                <a:ea typeface="Calibri"/>
                <a:cs typeface="Calibri"/>
                <a:sym typeface="Calibri"/>
              </a:rPr>
              <a:t>Transpersonal psychology</a:t>
            </a:r>
            <a:endParaRPr sz="2000" b="1">
              <a:solidFill>
                <a:srgbClr val="F2F2F2"/>
              </a:solidFill>
              <a:latin typeface="Calibri"/>
              <a:ea typeface="Calibri"/>
              <a:cs typeface="Calibri"/>
              <a:sym typeface="Calibri"/>
            </a:endParaRPr>
          </a:p>
        </p:txBody>
      </p:sp>
      <p:sp>
        <p:nvSpPr>
          <p:cNvPr id="310" name="Google Shape;310;p44"/>
          <p:cNvSpPr/>
          <p:nvPr/>
        </p:nvSpPr>
        <p:spPr>
          <a:xfrm>
            <a:off x="5659047" y="4635117"/>
            <a:ext cx="6096000" cy="132343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This therapy aids and encourages the individual to delve deep into themselves to discover and explore who they are as a person. This style of therapy adopts meditation and visualisation into its treatments.</a:t>
            </a:r>
            <a:endParaRPr sz="20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4"/>
        <p:cNvGrpSpPr/>
        <p:nvPr/>
      </p:nvGrpSpPr>
      <p:grpSpPr>
        <a:xfrm>
          <a:off x="0" y="0"/>
          <a:ext cx="0" cy="0"/>
          <a:chOff x="0" y="0"/>
          <a:chExt cx="0" cy="0"/>
        </a:xfrm>
      </p:grpSpPr>
      <p:sp>
        <p:nvSpPr>
          <p:cNvPr id="315" name="Google Shape;315;p45"/>
          <p:cNvSpPr/>
          <p:nvPr/>
        </p:nvSpPr>
        <p:spPr>
          <a:xfrm>
            <a:off x="765618" y="740285"/>
            <a:ext cx="3065904" cy="400110"/>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1" i="0">
                <a:solidFill>
                  <a:srgbClr val="F2F2F2"/>
                </a:solidFill>
                <a:latin typeface="Calibri"/>
                <a:ea typeface="Calibri"/>
                <a:cs typeface="Calibri"/>
                <a:sym typeface="Calibri"/>
              </a:rPr>
              <a:t>Person-centred counselling</a:t>
            </a:r>
            <a:endParaRPr sz="2000" b="1">
              <a:solidFill>
                <a:srgbClr val="F2F2F2"/>
              </a:solidFill>
              <a:latin typeface="Calibri"/>
              <a:ea typeface="Calibri"/>
              <a:cs typeface="Calibri"/>
              <a:sym typeface="Calibri"/>
            </a:endParaRPr>
          </a:p>
        </p:txBody>
      </p:sp>
      <p:sp>
        <p:nvSpPr>
          <p:cNvPr id="316" name="Google Shape;316;p45"/>
          <p:cNvSpPr/>
          <p:nvPr/>
        </p:nvSpPr>
        <p:spPr>
          <a:xfrm>
            <a:off x="788103" y="1332303"/>
            <a:ext cx="6096000" cy="1938992"/>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This counselling approach adopts a non-judgemental environment where the individual is completely free and comfortable to talk about themselves. It encourages the individual to see that they can change and grow. The therapist will see experiences, thoughts and feelings from the individual’s perspective.</a:t>
            </a:r>
            <a:endParaRPr sz="2000">
              <a:solidFill>
                <a:schemeClr val="dk1"/>
              </a:solidFill>
              <a:latin typeface="Calibri"/>
              <a:ea typeface="Calibri"/>
              <a:cs typeface="Calibri"/>
              <a:sym typeface="Calibri"/>
            </a:endParaRPr>
          </a:p>
        </p:txBody>
      </p:sp>
      <p:sp>
        <p:nvSpPr>
          <p:cNvPr id="317" name="Google Shape;317;p45"/>
          <p:cNvSpPr/>
          <p:nvPr/>
        </p:nvSpPr>
        <p:spPr>
          <a:xfrm>
            <a:off x="762872" y="4335192"/>
            <a:ext cx="2165016" cy="400110"/>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1" i="0">
                <a:solidFill>
                  <a:srgbClr val="F2F2F2"/>
                </a:solidFill>
                <a:latin typeface="Calibri"/>
                <a:ea typeface="Calibri"/>
                <a:cs typeface="Calibri"/>
                <a:sym typeface="Calibri"/>
              </a:rPr>
              <a:t>Existential therapy</a:t>
            </a:r>
            <a:endParaRPr sz="2000" b="1">
              <a:solidFill>
                <a:srgbClr val="F2F2F2"/>
              </a:solidFill>
              <a:latin typeface="Calibri"/>
              <a:ea typeface="Calibri"/>
              <a:cs typeface="Calibri"/>
              <a:sym typeface="Calibri"/>
            </a:endParaRPr>
          </a:p>
        </p:txBody>
      </p:sp>
      <p:sp>
        <p:nvSpPr>
          <p:cNvPr id="318" name="Google Shape;318;p45"/>
          <p:cNvSpPr/>
          <p:nvPr/>
        </p:nvSpPr>
        <p:spPr>
          <a:xfrm>
            <a:off x="788103" y="4868969"/>
            <a:ext cx="6096000" cy="132343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This therapy centres on allowing the individual to increase their self-awareness and to allow the individual to make sense of their existence. It focuses on the present and future rather than looking to the past.</a:t>
            </a:r>
            <a:endParaRPr sz="20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2"/>
        <p:cNvGrpSpPr/>
        <p:nvPr/>
      </p:nvGrpSpPr>
      <p:grpSpPr>
        <a:xfrm>
          <a:off x="0" y="0"/>
          <a:ext cx="0" cy="0"/>
          <a:chOff x="0" y="0"/>
          <a:chExt cx="0" cy="0"/>
        </a:xfrm>
      </p:grpSpPr>
      <p:sp>
        <p:nvSpPr>
          <p:cNvPr id="323" name="Google Shape;323;p46"/>
          <p:cNvSpPr/>
          <p:nvPr/>
        </p:nvSpPr>
        <p:spPr>
          <a:xfrm>
            <a:off x="691297" y="757553"/>
            <a:ext cx="3103478"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a:solidFill>
                  <a:srgbClr val="222222"/>
                </a:solidFill>
                <a:latin typeface="Calibri"/>
                <a:ea typeface="Calibri"/>
                <a:cs typeface="Calibri"/>
                <a:sym typeface="Calibri"/>
              </a:rPr>
              <a:t>PSYCHOTHERAPY</a:t>
            </a:r>
            <a:endParaRPr sz="3200" b="1" i="0" u="none" strike="noStrike" cap="none">
              <a:solidFill>
                <a:srgbClr val="222222"/>
              </a:solidFill>
              <a:latin typeface="Calibri"/>
              <a:ea typeface="Calibri"/>
              <a:cs typeface="Calibri"/>
              <a:sym typeface="Calibri"/>
            </a:endParaRPr>
          </a:p>
        </p:txBody>
      </p:sp>
      <p:sp>
        <p:nvSpPr>
          <p:cNvPr id="324" name="Google Shape;324;p46"/>
          <p:cNvSpPr/>
          <p:nvPr/>
        </p:nvSpPr>
        <p:spPr>
          <a:xfrm>
            <a:off x="691297" y="1757513"/>
            <a:ext cx="6096000" cy="707886"/>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F2F2F2"/>
                </a:solidFill>
                <a:latin typeface="Calibri"/>
                <a:ea typeface="Calibri"/>
                <a:cs typeface="Calibri"/>
                <a:sym typeface="Calibri"/>
              </a:rPr>
              <a:t>The most common approach used by counsellors and therapists is psychotherapy.</a:t>
            </a:r>
            <a:endParaRPr sz="2000">
              <a:solidFill>
                <a:srgbClr val="F2F2F2"/>
              </a:solidFill>
              <a:latin typeface="Calibri"/>
              <a:ea typeface="Calibri"/>
              <a:cs typeface="Calibri"/>
              <a:sym typeface="Calibri"/>
            </a:endParaRPr>
          </a:p>
        </p:txBody>
      </p:sp>
      <p:sp>
        <p:nvSpPr>
          <p:cNvPr id="325" name="Google Shape;325;p46"/>
          <p:cNvSpPr/>
          <p:nvPr/>
        </p:nvSpPr>
        <p:spPr>
          <a:xfrm>
            <a:off x="691297" y="2675711"/>
            <a:ext cx="6096000" cy="1631216"/>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Psychotherapy for individuals experiencing grief aims to help the individual freely talk about their emotions in a safe and comfortable environment. Psychotherapy can be delivered in a one-to-one setting, in a group or involving the family.</a:t>
            </a:r>
            <a:endParaRPr sz="2000">
              <a:solidFill>
                <a:schemeClr val="dk1"/>
              </a:solidFill>
              <a:latin typeface="Calibri"/>
              <a:ea typeface="Calibri"/>
              <a:cs typeface="Calibri"/>
              <a:sym typeface="Calibri"/>
            </a:endParaRPr>
          </a:p>
        </p:txBody>
      </p:sp>
      <p:sp>
        <p:nvSpPr>
          <p:cNvPr id="326" name="Google Shape;326;p46"/>
          <p:cNvSpPr/>
          <p:nvPr/>
        </p:nvSpPr>
        <p:spPr>
          <a:xfrm>
            <a:off x="691297" y="4546884"/>
            <a:ext cx="6096000" cy="1323439"/>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F2F2F2"/>
                </a:solidFill>
                <a:latin typeface="Calibri"/>
                <a:ea typeface="Calibri"/>
                <a:cs typeface="Calibri"/>
                <a:sym typeface="Calibri"/>
              </a:rPr>
              <a:t>This form of treatment works by allowing the individual to find new ways of approaching a situation that they typically struggle with and learn to develop a new life without the deceased.</a:t>
            </a:r>
            <a:endParaRPr sz="2000">
              <a:solidFill>
                <a:srgbClr val="F2F2F2"/>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0"/>
        <p:cNvGrpSpPr/>
        <p:nvPr/>
      </p:nvGrpSpPr>
      <p:grpSpPr>
        <a:xfrm>
          <a:off x="0" y="0"/>
          <a:ext cx="0" cy="0"/>
          <a:chOff x="0" y="0"/>
          <a:chExt cx="0" cy="0"/>
        </a:xfrm>
      </p:grpSpPr>
      <p:sp>
        <p:nvSpPr>
          <p:cNvPr id="331" name="Google Shape;331;p47"/>
          <p:cNvSpPr/>
          <p:nvPr/>
        </p:nvSpPr>
        <p:spPr>
          <a:xfrm>
            <a:off x="2894611" y="673145"/>
            <a:ext cx="2380332"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i="0" u="none" strike="noStrike" cap="none">
                <a:solidFill>
                  <a:srgbClr val="F2F2F2"/>
                </a:solidFill>
                <a:latin typeface="Calibri"/>
                <a:ea typeface="Calibri"/>
                <a:cs typeface="Calibri"/>
                <a:sym typeface="Calibri"/>
              </a:rPr>
              <a:t>TECHNIQUES</a:t>
            </a:r>
            <a:endParaRPr sz="3200" b="1" i="0" u="none" strike="noStrike" cap="none">
              <a:solidFill>
                <a:srgbClr val="F2F2F2"/>
              </a:solidFill>
              <a:latin typeface="Calibri"/>
              <a:ea typeface="Calibri"/>
              <a:cs typeface="Calibri"/>
              <a:sym typeface="Calibri"/>
            </a:endParaRPr>
          </a:p>
        </p:txBody>
      </p:sp>
      <p:sp>
        <p:nvSpPr>
          <p:cNvPr id="332" name="Google Shape;332;p47"/>
          <p:cNvSpPr/>
          <p:nvPr/>
        </p:nvSpPr>
        <p:spPr>
          <a:xfrm>
            <a:off x="297233" y="673146"/>
            <a:ext cx="2597378"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a:solidFill>
                  <a:srgbClr val="222222"/>
                </a:solidFill>
                <a:latin typeface="Calibri"/>
                <a:ea typeface="Calibri"/>
                <a:cs typeface="Calibri"/>
                <a:sym typeface="Calibri"/>
              </a:rPr>
              <a:t>COUNSELLING</a:t>
            </a:r>
            <a:endParaRPr sz="3200" b="1" i="0" u="none" strike="noStrike" cap="none">
              <a:solidFill>
                <a:srgbClr val="222222"/>
              </a:solidFill>
              <a:latin typeface="Calibri"/>
              <a:ea typeface="Calibri"/>
              <a:cs typeface="Calibri"/>
              <a:sym typeface="Calibri"/>
            </a:endParaRPr>
          </a:p>
        </p:txBody>
      </p:sp>
      <p:sp>
        <p:nvSpPr>
          <p:cNvPr id="333" name="Google Shape;333;p47"/>
          <p:cNvSpPr/>
          <p:nvPr/>
        </p:nvSpPr>
        <p:spPr>
          <a:xfrm>
            <a:off x="297233" y="1555739"/>
            <a:ext cx="5653401" cy="1631216"/>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rgbClr val="000000"/>
              </a:buClr>
              <a:buSzPts val="2000"/>
              <a:buFont typeface="Arial"/>
              <a:buChar char="•"/>
            </a:pPr>
            <a:r>
              <a:rPr lang="en-US" sz="2000" b="0" i="0">
                <a:solidFill>
                  <a:srgbClr val="000000"/>
                </a:solidFill>
                <a:latin typeface="Calibri"/>
                <a:ea typeface="Calibri"/>
                <a:cs typeface="Calibri"/>
                <a:sym typeface="Calibri"/>
              </a:rPr>
              <a:t>It is important for the client to take care of themselves as grief is emotionally and physically draining. This can be done by eating healthy, getting the appropriate amount of sleep and regularly exercising.</a:t>
            </a:r>
            <a:endParaRPr sz="2000">
              <a:solidFill>
                <a:schemeClr val="dk1"/>
              </a:solidFill>
              <a:latin typeface="Calibri"/>
              <a:ea typeface="Calibri"/>
              <a:cs typeface="Calibri"/>
              <a:sym typeface="Calibri"/>
            </a:endParaRPr>
          </a:p>
        </p:txBody>
      </p:sp>
      <p:sp>
        <p:nvSpPr>
          <p:cNvPr id="334" name="Google Shape;334;p47"/>
          <p:cNvSpPr/>
          <p:nvPr/>
        </p:nvSpPr>
        <p:spPr>
          <a:xfrm>
            <a:off x="6414868" y="2743870"/>
            <a:ext cx="5373858" cy="1631216"/>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rgbClr val="F2F2F2"/>
              </a:buClr>
              <a:buSzPts val="2000"/>
              <a:buFont typeface="Arial"/>
              <a:buChar char="•"/>
            </a:pPr>
            <a:r>
              <a:rPr lang="en-US" sz="2000" b="0" i="0">
                <a:solidFill>
                  <a:srgbClr val="F2F2F2"/>
                </a:solidFill>
                <a:latin typeface="Calibri"/>
                <a:ea typeface="Calibri"/>
                <a:cs typeface="Calibri"/>
                <a:sym typeface="Calibri"/>
              </a:rPr>
              <a:t>Research has shown that adopting a client-led approach is the most beneficial in general for grief and bereavement. This means letting the client guide the session and explore their experience and feelings.</a:t>
            </a:r>
            <a:endParaRPr sz="2000">
              <a:solidFill>
                <a:srgbClr val="F2F2F2"/>
              </a:solidFill>
              <a:latin typeface="Calibri"/>
              <a:ea typeface="Calibri"/>
              <a:cs typeface="Calibri"/>
              <a:sym typeface="Calibri"/>
            </a:endParaRPr>
          </a:p>
        </p:txBody>
      </p:sp>
      <p:sp>
        <p:nvSpPr>
          <p:cNvPr id="335" name="Google Shape;335;p47"/>
          <p:cNvSpPr/>
          <p:nvPr/>
        </p:nvSpPr>
        <p:spPr>
          <a:xfrm>
            <a:off x="297232" y="4067309"/>
            <a:ext cx="5653401" cy="2246769"/>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rgbClr val="000000"/>
              </a:buClr>
              <a:buSzPts val="2000"/>
              <a:buFont typeface="Arial"/>
              <a:buChar char="•"/>
            </a:pPr>
            <a:r>
              <a:rPr lang="en-US" sz="2000" b="0" i="0">
                <a:solidFill>
                  <a:srgbClr val="000000"/>
                </a:solidFill>
                <a:latin typeface="Calibri"/>
                <a:ea typeface="Calibri"/>
                <a:cs typeface="Calibri"/>
                <a:sym typeface="Calibri"/>
              </a:rPr>
              <a:t>Some individuals may never fully heal from their loss. In situations like this, it is best for the counsellor to holistically help an individual – rather than try to heal the grief, it can be better to work with the client’s day-to-day needs and explore their symptoms rather than the overarching bereavement.</a:t>
            </a:r>
            <a:endParaRPr sz="20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9"/>
        <p:cNvGrpSpPr/>
        <p:nvPr/>
      </p:nvGrpSpPr>
      <p:grpSpPr>
        <a:xfrm>
          <a:off x="0" y="0"/>
          <a:ext cx="0" cy="0"/>
          <a:chOff x="0" y="0"/>
          <a:chExt cx="0" cy="0"/>
        </a:xfrm>
      </p:grpSpPr>
      <p:sp>
        <p:nvSpPr>
          <p:cNvPr id="340" name="Google Shape;340;p48"/>
          <p:cNvSpPr/>
          <p:nvPr/>
        </p:nvSpPr>
        <p:spPr>
          <a:xfrm>
            <a:off x="543949" y="3056518"/>
            <a:ext cx="5899053" cy="317009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If an individual has pre-existing conditions before their bereavement, this can exasperate their conditions and cause a flare-up of their symptoms. </a:t>
            </a:r>
            <a:r>
              <a:rPr lang="en-US" sz="2000" b="1" i="0">
                <a:solidFill>
                  <a:srgbClr val="000000"/>
                </a:solidFill>
                <a:latin typeface="Calibri"/>
                <a:ea typeface="Calibri"/>
                <a:cs typeface="Calibri"/>
                <a:sym typeface="Calibri"/>
              </a:rPr>
              <a:t>For example</a:t>
            </a:r>
            <a:r>
              <a:rPr lang="en-US" sz="2000" b="0" i="0">
                <a:solidFill>
                  <a:srgbClr val="000000"/>
                </a:solidFill>
                <a:latin typeface="Calibri"/>
                <a:ea typeface="Calibri"/>
                <a:cs typeface="Calibri"/>
                <a:sym typeface="Calibri"/>
              </a:rPr>
              <a:t>, if the individual suffers from depression prior to the death, this condition is most likely to impact on the grief. In cases like these, it is best to go in-depth in your initial consultation with your client to discuss any pre-existing conditions, how this condition impacts on the client, the symptoms the client experiences and what they have previously found has helped their condition.</a:t>
            </a:r>
            <a:endParaRPr sz="2000">
              <a:solidFill>
                <a:schemeClr val="dk1"/>
              </a:solidFill>
              <a:latin typeface="Calibri"/>
              <a:ea typeface="Calibri"/>
              <a:cs typeface="Calibri"/>
              <a:sym typeface="Calibri"/>
            </a:endParaRPr>
          </a:p>
        </p:txBody>
      </p:sp>
      <p:sp>
        <p:nvSpPr>
          <p:cNvPr id="341" name="Google Shape;341;p48"/>
          <p:cNvSpPr/>
          <p:nvPr/>
        </p:nvSpPr>
        <p:spPr>
          <a:xfrm>
            <a:off x="7071816" y="3364295"/>
            <a:ext cx="4854293" cy="2862322"/>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F2F2F2"/>
                </a:solidFill>
                <a:latin typeface="Calibri"/>
                <a:ea typeface="Calibri"/>
                <a:cs typeface="Calibri"/>
                <a:sym typeface="Calibri"/>
              </a:rPr>
              <a:t>It is beneficial to deliver sessions on self-compassion when experiencing grief regardless of previously diagnosed conditions, the type of grief they are experiencing and their symptoms. This can be done by discussing where the client would like to see themselves in the future and what new normal they would like to create for themselves.</a:t>
            </a:r>
            <a:endParaRPr sz="2000">
              <a:solidFill>
                <a:srgbClr val="F2F2F2"/>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5"/>
        <p:cNvGrpSpPr/>
        <p:nvPr/>
      </p:nvGrpSpPr>
      <p:grpSpPr>
        <a:xfrm>
          <a:off x="0" y="0"/>
          <a:ext cx="0" cy="0"/>
          <a:chOff x="0" y="0"/>
          <a:chExt cx="0" cy="0"/>
        </a:xfrm>
      </p:grpSpPr>
      <p:sp>
        <p:nvSpPr>
          <p:cNvPr id="346" name="Google Shape;346;p49"/>
          <p:cNvSpPr/>
          <p:nvPr/>
        </p:nvSpPr>
        <p:spPr>
          <a:xfrm>
            <a:off x="576776" y="488162"/>
            <a:ext cx="8074855" cy="2554545"/>
          </a:xfrm>
          <a:prstGeom prst="rect">
            <a:avLst/>
          </a:prstGeom>
          <a:solidFill>
            <a:srgbClr val="A6D71C">
              <a:alpha val="80000"/>
            </a:srgbClr>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Another technique is called the </a:t>
            </a:r>
            <a:r>
              <a:rPr lang="en-US" sz="2000" b="1" i="0">
                <a:solidFill>
                  <a:srgbClr val="000000"/>
                </a:solidFill>
                <a:latin typeface="Calibri"/>
                <a:ea typeface="Calibri"/>
                <a:cs typeface="Calibri"/>
                <a:sym typeface="Calibri"/>
              </a:rPr>
              <a:t>interjection of positive thoughts</a:t>
            </a:r>
            <a:r>
              <a:rPr lang="en-US" sz="2000" b="0" i="0">
                <a:solidFill>
                  <a:srgbClr val="000000"/>
                </a:solidFill>
                <a:latin typeface="Calibri"/>
                <a:ea typeface="Calibri"/>
                <a:cs typeface="Calibri"/>
                <a:sym typeface="Calibri"/>
              </a:rPr>
              <a:t>; this can be used in grief and bereavement counselling with when the individual experiences a negative thought regarding the death. They acknowledge this thought and interject with a positive thought. </a:t>
            </a:r>
            <a:r>
              <a:rPr lang="en-US" sz="2000" b="1" i="0">
                <a:solidFill>
                  <a:srgbClr val="000000"/>
                </a:solidFill>
                <a:latin typeface="Calibri"/>
                <a:ea typeface="Calibri"/>
                <a:cs typeface="Calibri"/>
                <a:sym typeface="Calibri"/>
              </a:rPr>
              <a:t>For example</a:t>
            </a:r>
            <a:r>
              <a:rPr lang="en-US" sz="2000" b="0" i="0">
                <a:solidFill>
                  <a:srgbClr val="000000"/>
                </a:solidFill>
                <a:latin typeface="Calibri"/>
                <a:ea typeface="Calibri"/>
                <a:cs typeface="Calibri"/>
                <a:sym typeface="Calibri"/>
              </a:rPr>
              <a:t>, a client may experience feelings of uselessness where they may feel “useless” as they are not able to deal with the grief, it is beneficial to acknowledge and interject a thought such as “I experienced something life-changing and very impacting. I am dealing with this the best I can and should be proud of myself for this”.</a:t>
            </a:r>
            <a:endParaRPr sz="2000">
              <a:solidFill>
                <a:schemeClr val="dk1"/>
              </a:solidFill>
              <a:latin typeface="Calibri"/>
              <a:ea typeface="Calibri"/>
              <a:cs typeface="Calibri"/>
              <a:sym typeface="Calibri"/>
            </a:endParaRPr>
          </a:p>
        </p:txBody>
      </p:sp>
      <p:sp>
        <p:nvSpPr>
          <p:cNvPr id="347" name="Google Shape;347;p49"/>
          <p:cNvSpPr/>
          <p:nvPr/>
        </p:nvSpPr>
        <p:spPr>
          <a:xfrm>
            <a:off x="5214424" y="3507146"/>
            <a:ext cx="6096000" cy="2554545"/>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F2F2F2"/>
                </a:solidFill>
                <a:latin typeface="Calibri"/>
                <a:ea typeface="Calibri"/>
                <a:cs typeface="Calibri"/>
                <a:sym typeface="Calibri"/>
              </a:rPr>
              <a:t>One of the most difficult challenges for those experiencing grief is going through life without the deceased. It can be extremely hard for the individual to adjust to this new reality without them. If the client is experiencing this, it is helpful to discuss and develop a new routine and future the client faces, as well as helping the client discover their new identity without the individual that has passed.</a:t>
            </a:r>
            <a:endParaRPr sz="2000">
              <a:solidFill>
                <a:srgbClr val="F2F2F2"/>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1"/>
        <p:cNvGrpSpPr/>
        <p:nvPr/>
      </p:nvGrpSpPr>
      <p:grpSpPr>
        <a:xfrm>
          <a:off x="0" y="0"/>
          <a:ext cx="0" cy="0"/>
          <a:chOff x="0" y="0"/>
          <a:chExt cx="0" cy="0"/>
        </a:xfrm>
      </p:grpSpPr>
      <p:sp>
        <p:nvSpPr>
          <p:cNvPr id="352" name="Google Shape;352;p50"/>
          <p:cNvSpPr/>
          <p:nvPr/>
        </p:nvSpPr>
        <p:spPr>
          <a:xfrm>
            <a:off x="313304" y="3161024"/>
            <a:ext cx="4901120" cy="317009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Engaging in counselling can be an effective way for the client to learn ways of being able to cope with symptoms of grief and learn new techniques to manage their own symptoms; relaxation and meditation have been seen to help in aiding an individual through the grieving process. Regarding meditation, it is best to start at 5 minutes a day and build up to a time the client is comfortable with.</a:t>
            </a:r>
            <a:endParaRPr sz="2000">
              <a:solidFill>
                <a:schemeClr val="dk1"/>
              </a:solidFill>
              <a:latin typeface="Calibri"/>
              <a:ea typeface="Calibri"/>
              <a:cs typeface="Calibri"/>
              <a:sym typeface="Calibri"/>
            </a:endParaRPr>
          </a:p>
        </p:txBody>
      </p:sp>
      <p:sp>
        <p:nvSpPr>
          <p:cNvPr id="353" name="Google Shape;353;p50"/>
          <p:cNvSpPr/>
          <p:nvPr/>
        </p:nvSpPr>
        <p:spPr>
          <a:xfrm>
            <a:off x="5622387" y="4392131"/>
            <a:ext cx="6096000" cy="1938992"/>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F2F2F2"/>
                </a:solidFill>
                <a:latin typeface="Calibri"/>
                <a:ea typeface="Calibri"/>
                <a:cs typeface="Calibri"/>
                <a:sym typeface="Calibri"/>
              </a:rPr>
              <a:t>The client may benefit from attending support groups for individuals who have experienced grief. These can be groups that are specific to the bereavement they have faced or for general bereavement. Attending support groups can help the individual understand what they are feeling is okay and that they are not alone.</a:t>
            </a:r>
            <a:endParaRPr sz="2000">
              <a:solidFill>
                <a:srgbClr val="F2F2F2"/>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7"/>
        <p:cNvGrpSpPr/>
        <p:nvPr/>
      </p:nvGrpSpPr>
      <p:grpSpPr>
        <a:xfrm>
          <a:off x="0" y="0"/>
          <a:ext cx="0" cy="0"/>
          <a:chOff x="0" y="0"/>
          <a:chExt cx="0" cy="0"/>
        </a:xfrm>
      </p:grpSpPr>
      <p:sp>
        <p:nvSpPr>
          <p:cNvPr id="358" name="Google Shape;358;p51"/>
          <p:cNvSpPr/>
          <p:nvPr/>
        </p:nvSpPr>
        <p:spPr>
          <a:xfrm>
            <a:off x="459545" y="937240"/>
            <a:ext cx="6096000" cy="1938992"/>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If appropriate, it can be useful to explore in a session the possibility of the client writing a journal as an avenue to explore their feelings. If the client is comfortable, it can be useful for the individual to bring the journal into sessions to discuss the content and safely explore their feelings.</a:t>
            </a:r>
            <a:endParaRPr sz="20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2"/>
        <p:cNvGrpSpPr/>
        <p:nvPr/>
      </p:nvGrpSpPr>
      <p:grpSpPr>
        <a:xfrm>
          <a:off x="0" y="0"/>
          <a:ext cx="0" cy="0"/>
          <a:chOff x="0" y="0"/>
          <a:chExt cx="0" cy="0"/>
        </a:xfrm>
      </p:grpSpPr>
      <p:sp>
        <p:nvSpPr>
          <p:cNvPr id="363" name="Google Shape;363;p52"/>
          <p:cNvSpPr/>
          <p:nvPr/>
        </p:nvSpPr>
        <p:spPr>
          <a:xfrm>
            <a:off x="1007012" y="927300"/>
            <a:ext cx="6096000" cy="1323439"/>
          </a:xfrm>
          <a:prstGeom prst="rect">
            <a:avLst/>
          </a:prstGeom>
          <a:solidFill>
            <a:srgbClr val="A6D71C">
              <a:alpha val="83921"/>
            </a:srgbClr>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If an individual has intense feelings of anger and is unable to control them, it can be useful at this point to have a session with the client on safe ways to express this anger. For example:</a:t>
            </a:r>
            <a:endParaRPr sz="2000">
              <a:solidFill>
                <a:schemeClr val="dk1"/>
              </a:solidFill>
              <a:latin typeface="Calibri"/>
              <a:ea typeface="Calibri"/>
              <a:cs typeface="Calibri"/>
              <a:sym typeface="Calibri"/>
            </a:endParaRPr>
          </a:p>
        </p:txBody>
      </p:sp>
      <p:graphicFrame>
        <p:nvGraphicFramePr>
          <p:cNvPr id="364" name="Google Shape;364;p52"/>
          <p:cNvGraphicFramePr/>
          <p:nvPr/>
        </p:nvGraphicFramePr>
        <p:xfrm>
          <a:off x="1007012" y="3570019"/>
          <a:ext cx="3000000" cy="3000000"/>
        </p:xfrm>
        <a:graphic>
          <a:graphicData uri="http://schemas.openxmlformats.org/drawingml/2006/table">
            <a:tbl>
              <a:tblPr>
                <a:noFill/>
                <a:tableStyleId>{97FD0410-1E48-4D9E-8D0D-69FC351A9D04}</a:tableStyleId>
              </a:tblPr>
              <a:tblGrid>
                <a:gridCol w="5257800">
                  <a:extLst>
                    <a:ext uri="{9D8B030D-6E8A-4147-A177-3AD203B41FA5}">
                      <a16:colId xmlns:a16="http://schemas.microsoft.com/office/drawing/2014/main" val="20000"/>
                    </a:ext>
                  </a:extLst>
                </a:gridCol>
              </a:tblGrid>
              <a:tr h="254000">
                <a:tc>
                  <a:txBody>
                    <a:bodyPr/>
                    <a:lstStyle/>
                    <a:p>
                      <a:pPr marL="285750" marR="0" lvl="0" indent="-285750" algn="l" rtl="0">
                        <a:spcBef>
                          <a:spcPts val="0"/>
                        </a:spcBef>
                        <a:spcAft>
                          <a:spcPts val="0"/>
                        </a:spcAft>
                        <a:buClr>
                          <a:srgbClr val="F2F2F2"/>
                        </a:buClr>
                        <a:buSzPts val="2000"/>
                        <a:buFont typeface="Arial"/>
                        <a:buChar char="•"/>
                      </a:pPr>
                      <a:r>
                        <a:rPr lang="en-US" sz="2000" u="none" strike="noStrike" cap="none">
                          <a:solidFill>
                            <a:srgbClr val="F2F2F2"/>
                          </a:solidFill>
                        </a:rPr>
                        <a:t>Hitting a pillow</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0"/>
                  </a:ext>
                </a:extLst>
              </a:tr>
              <a:tr h="254000">
                <a:tc>
                  <a:txBody>
                    <a:bodyPr/>
                    <a:lstStyle/>
                    <a:p>
                      <a:pPr marL="285750" marR="0" lvl="0" indent="-285750" algn="l" rtl="0">
                        <a:spcBef>
                          <a:spcPts val="0"/>
                        </a:spcBef>
                        <a:spcAft>
                          <a:spcPts val="0"/>
                        </a:spcAft>
                        <a:buClr>
                          <a:srgbClr val="F2F2F2"/>
                        </a:buClr>
                        <a:buSzPts val="2000"/>
                        <a:buFont typeface="Arial"/>
                        <a:buChar char="•"/>
                      </a:pPr>
                      <a:r>
                        <a:rPr lang="en-US" sz="2000" u="none" strike="noStrike" cap="none">
                          <a:solidFill>
                            <a:srgbClr val="F2F2F2"/>
                          </a:solidFill>
                        </a:rPr>
                        <a:t>Throwing ice off a wall</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1"/>
                  </a:ext>
                </a:extLst>
              </a:tr>
              <a:tr h="254000">
                <a:tc>
                  <a:txBody>
                    <a:bodyPr/>
                    <a:lstStyle/>
                    <a:p>
                      <a:pPr marL="285750" marR="0" lvl="0" indent="-285750" algn="l" rtl="0">
                        <a:spcBef>
                          <a:spcPts val="0"/>
                        </a:spcBef>
                        <a:spcAft>
                          <a:spcPts val="0"/>
                        </a:spcAft>
                        <a:buClr>
                          <a:srgbClr val="F2F2F2"/>
                        </a:buClr>
                        <a:buSzPts val="2000"/>
                        <a:buFont typeface="Arial"/>
                        <a:buChar char="•"/>
                      </a:pPr>
                      <a:r>
                        <a:rPr lang="en-US" sz="2000" u="none" strike="noStrike" cap="none">
                          <a:solidFill>
                            <a:srgbClr val="F2F2F2"/>
                          </a:solidFill>
                        </a:rPr>
                        <a:t>Kicking water</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2"/>
                  </a:ext>
                </a:extLst>
              </a:tr>
              <a:tr h="254000">
                <a:tc>
                  <a:txBody>
                    <a:bodyPr/>
                    <a:lstStyle/>
                    <a:p>
                      <a:pPr marL="285750" marR="0" lvl="0" indent="-285750" algn="l" rtl="0">
                        <a:spcBef>
                          <a:spcPts val="0"/>
                        </a:spcBef>
                        <a:spcAft>
                          <a:spcPts val="0"/>
                        </a:spcAft>
                        <a:buClr>
                          <a:srgbClr val="F2F2F2"/>
                        </a:buClr>
                        <a:buSzPts val="2000"/>
                        <a:buFont typeface="Arial"/>
                        <a:buChar char="•"/>
                      </a:pPr>
                      <a:r>
                        <a:rPr lang="en-US" sz="2000" u="none" strike="noStrike" cap="none">
                          <a:solidFill>
                            <a:srgbClr val="F2F2F2"/>
                          </a:solidFill>
                        </a:rPr>
                        <a:t>Kickboxing classes</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3"/>
                  </a:ext>
                </a:extLst>
              </a:tr>
              <a:tr h="254000">
                <a:tc>
                  <a:txBody>
                    <a:bodyPr/>
                    <a:lstStyle/>
                    <a:p>
                      <a:pPr marL="285750" marR="0" lvl="0" indent="-285750" algn="l" rtl="0">
                        <a:spcBef>
                          <a:spcPts val="0"/>
                        </a:spcBef>
                        <a:spcAft>
                          <a:spcPts val="0"/>
                        </a:spcAft>
                        <a:buClr>
                          <a:srgbClr val="F2F2F2"/>
                        </a:buClr>
                        <a:buSzPts val="2000"/>
                        <a:buFont typeface="Arial"/>
                        <a:buChar char="•"/>
                      </a:pPr>
                      <a:r>
                        <a:rPr lang="en-US" sz="2000" u="none" strike="noStrike" cap="none">
                          <a:solidFill>
                            <a:srgbClr val="F2F2F2"/>
                          </a:solidFill>
                        </a:rPr>
                        <a:t>Shouting and yelling – in a safe place where they will not be heard</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8"/>
        <p:cNvGrpSpPr/>
        <p:nvPr/>
      </p:nvGrpSpPr>
      <p:grpSpPr>
        <a:xfrm>
          <a:off x="0" y="0"/>
          <a:ext cx="0" cy="0"/>
          <a:chOff x="0" y="0"/>
          <a:chExt cx="0" cy="0"/>
        </a:xfrm>
      </p:grpSpPr>
      <p:sp>
        <p:nvSpPr>
          <p:cNvPr id="369" name="Google Shape;369;p53"/>
          <p:cNvSpPr/>
          <p:nvPr/>
        </p:nvSpPr>
        <p:spPr>
          <a:xfrm>
            <a:off x="543951" y="725215"/>
            <a:ext cx="6779992" cy="1631216"/>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F2F2F2"/>
                </a:solidFill>
                <a:latin typeface="Calibri"/>
                <a:ea typeface="Calibri"/>
                <a:cs typeface="Calibri"/>
                <a:sym typeface="Calibri"/>
              </a:rPr>
              <a:t>Most individuals who experience grief express that returning to work (if previously working) is a daunting prospect that can cause great anxiety. If a client feels this way, it can be beneficial to discuss ways in which the client can support themselves at work. For example:</a:t>
            </a:r>
            <a:endParaRPr sz="2000">
              <a:solidFill>
                <a:srgbClr val="F2F2F2"/>
              </a:solidFill>
              <a:latin typeface="Calibri"/>
              <a:ea typeface="Calibri"/>
              <a:cs typeface="Calibri"/>
              <a:sym typeface="Calibri"/>
            </a:endParaRPr>
          </a:p>
        </p:txBody>
      </p:sp>
      <p:graphicFrame>
        <p:nvGraphicFramePr>
          <p:cNvPr id="370" name="Google Shape;370;p53"/>
          <p:cNvGraphicFramePr/>
          <p:nvPr/>
        </p:nvGraphicFramePr>
        <p:xfrm>
          <a:off x="543951" y="2536280"/>
          <a:ext cx="3000000" cy="3000000"/>
        </p:xfrm>
        <a:graphic>
          <a:graphicData uri="http://schemas.openxmlformats.org/drawingml/2006/table">
            <a:tbl>
              <a:tblPr>
                <a:noFill/>
                <a:tableStyleId>{97FD0410-1E48-4D9E-8D0D-69FC351A9D04}</a:tableStyleId>
              </a:tblPr>
              <a:tblGrid>
                <a:gridCol w="6780000">
                  <a:extLst>
                    <a:ext uri="{9D8B030D-6E8A-4147-A177-3AD203B41FA5}">
                      <a16:colId xmlns:a16="http://schemas.microsoft.com/office/drawing/2014/main" val="20000"/>
                    </a:ext>
                  </a:extLst>
                </a:gridCol>
              </a:tblGrid>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The individual could ask a colleague to accompany them to work on the first day back and potentially until they are comfortable</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The individual can request to return to work gradually (on a phased return)</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The individual can discuss the bereavement with their employers to make all colleagues aware</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2"/>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The individual can discuss with their boss taking on small manageable short-term tasks as big tasks may be initially overwhelming</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3"/>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The individual can take regular short breaks</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3"/>
        <p:cNvGrpSpPr/>
        <p:nvPr/>
      </p:nvGrpSpPr>
      <p:grpSpPr>
        <a:xfrm>
          <a:off x="0" y="0"/>
          <a:ext cx="0" cy="0"/>
          <a:chOff x="0" y="0"/>
          <a:chExt cx="0" cy="0"/>
        </a:xfrm>
      </p:grpSpPr>
      <p:sp>
        <p:nvSpPr>
          <p:cNvPr id="174" name="Google Shape;174;p27"/>
          <p:cNvSpPr/>
          <p:nvPr/>
        </p:nvSpPr>
        <p:spPr>
          <a:xfrm>
            <a:off x="588898" y="610156"/>
            <a:ext cx="6096000" cy="1015663"/>
          </a:xfrm>
          <a:prstGeom prst="rect">
            <a:avLst/>
          </a:prstGeom>
          <a:solidFill>
            <a:srgbClr val="A6D71C">
              <a:alpha val="88627"/>
            </a:srgbClr>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u="none" strike="noStrike" cap="none">
                <a:solidFill>
                  <a:srgbClr val="000000"/>
                </a:solidFill>
                <a:latin typeface="Calibri"/>
                <a:ea typeface="Calibri"/>
                <a:cs typeface="Calibri"/>
                <a:sym typeface="Calibri"/>
              </a:rPr>
              <a:t>The different thoughts, feelings and behaviours people experience during grief have been observed by researchers to fall into two different categories.</a:t>
            </a:r>
            <a:endParaRPr sz="2000" b="0" i="0" u="none" strike="noStrike" cap="none">
              <a:solidFill>
                <a:schemeClr val="dk1"/>
              </a:solidFill>
              <a:latin typeface="Calibri"/>
              <a:ea typeface="Calibri"/>
              <a:cs typeface="Calibri"/>
              <a:sym typeface="Calibri"/>
            </a:endParaRPr>
          </a:p>
        </p:txBody>
      </p:sp>
      <p:sp>
        <p:nvSpPr>
          <p:cNvPr id="175" name="Google Shape;175;p27"/>
          <p:cNvSpPr/>
          <p:nvPr/>
        </p:nvSpPr>
        <p:spPr>
          <a:xfrm>
            <a:off x="588898" y="1952902"/>
            <a:ext cx="3477042" cy="400110"/>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u="none" strike="noStrike" cap="none">
                <a:solidFill>
                  <a:srgbClr val="000000"/>
                </a:solidFill>
                <a:latin typeface="Calibri"/>
                <a:ea typeface="Calibri"/>
                <a:cs typeface="Calibri"/>
                <a:sym typeface="Calibri"/>
              </a:rPr>
              <a:t>These categories are as follows:</a:t>
            </a:r>
            <a:endParaRPr sz="2000" b="0" i="0" u="none" strike="noStrike" cap="none">
              <a:solidFill>
                <a:schemeClr val="dk1"/>
              </a:solidFill>
              <a:latin typeface="Calibri"/>
              <a:ea typeface="Calibri"/>
              <a:cs typeface="Calibri"/>
              <a:sym typeface="Calibri"/>
            </a:endParaRPr>
          </a:p>
        </p:txBody>
      </p:sp>
      <p:sp>
        <p:nvSpPr>
          <p:cNvPr id="176" name="Google Shape;176;p27"/>
          <p:cNvSpPr/>
          <p:nvPr/>
        </p:nvSpPr>
        <p:spPr>
          <a:xfrm>
            <a:off x="588898" y="2649613"/>
            <a:ext cx="2754216" cy="400110"/>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rgbClr val="F2F2F2"/>
              </a:buClr>
              <a:buSzPts val="2000"/>
              <a:buFont typeface="Arial"/>
              <a:buChar char="•"/>
            </a:pPr>
            <a:r>
              <a:rPr lang="en-US" sz="2000" b="0" i="0" u="none" strike="noStrike" cap="none">
                <a:solidFill>
                  <a:srgbClr val="F2F2F2"/>
                </a:solidFill>
                <a:latin typeface="Calibri"/>
                <a:ea typeface="Calibri"/>
                <a:cs typeface="Calibri"/>
                <a:sym typeface="Calibri"/>
              </a:rPr>
              <a:t>Instrumental grieving</a:t>
            </a:r>
            <a:endParaRPr sz="2000" b="0" i="0" u="none" strike="noStrike" cap="none">
              <a:solidFill>
                <a:srgbClr val="F2F2F2"/>
              </a:solidFill>
              <a:latin typeface="Calibri"/>
              <a:ea typeface="Calibri"/>
              <a:cs typeface="Calibri"/>
              <a:sym typeface="Calibri"/>
            </a:endParaRPr>
          </a:p>
        </p:txBody>
      </p:sp>
      <p:sp>
        <p:nvSpPr>
          <p:cNvPr id="177" name="Google Shape;177;p27"/>
          <p:cNvSpPr/>
          <p:nvPr/>
        </p:nvSpPr>
        <p:spPr>
          <a:xfrm>
            <a:off x="762021" y="3187926"/>
            <a:ext cx="6848599" cy="1015663"/>
          </a:xfrm>
          <a:prstGeom prst="rect">
            <a:avLst/>
          </a:prstGeom>
          <a:solidFill>
            <a:srgbClr val="A6D71C">
              <a:alpha val="88627"/>
            </a:srgbClr>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u="none" strike="noStrike" cap="none">
                <a:solidFill>
                  <a:srgbClr val="000000"/>
                </a:solidFill>
                <a:latin typeface="Calibri"/>
                <a:ea typeface="Calibri"/>
                <a:cs typeface="Calibri"/>
                <a:sym typeface="Calibri"/>
              </a:rPr>
              <a:t>This is where the individual focuses on problem-solving tasks to regain control in their life and to have little emotional attachment to the situation.</a:t>
            </a:r>
            <a:endParaRPr sz="2000" b="0" i="0" u="none" strike="noStrike" cap="none">
              <a:solidFill>
                <a:schemeClr val="dk1"/>
              </a:solidFill>
              <a:latin typeface="Calibri"/>
              <a:ea typeface="Calibri"/>
              <a:cs typeface="Calibri"/>
              <a:sym typeface="Calibri"/>
            </a:endParaRPr>
          </a:p>
        </p:txBody>
      </p:sp>
      <p:sp>
        <p:nvSpPr>
          <p:cNvPr id="178" name="Google Shape;178;p27"/>
          <p:cNvSpPr/>
          <p:nvPr/>
        </p:nvSpPr>
        <p:spPr>
          <a:xfrm>
            <a:off x="649857" y="4341793"/>
            <a:ext cx="2336152" cy="400110"/>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rgbClr val="F2F2F2"/>
              </a:buClr>
              <a:buSzPts val="2000"/>
              <a:buFont typeface="Arial"/>
              <a:buChar char="•"/>
            </a:pPr>
            <a:r>
              <a:rPr lang="en-US" sz="2000" b="0" i="0" u="none" strike="noStrike" cap="none">
                <a:solidFill>
                  <a:srgbClr val="F2F2F2"/>
                </a:solidFill>
                <a:latin typeface="Calibri"/>
                <a:ea typeface="Calibri"/>
                <a:cs typeface="Calibri"/>
                <a:sym typeface="Calibri"/>
              </a:rPr>
              <a:t>Intuitive grieving </a:t>
            </a:r>
            <a:endParaRPr sz="2000" b="0" i="0" u="none" strike="noStrike" cap="none">
              <a:solidFill>
                <a:srgbClr val="F2F2F2"/>
              </a:solidFill>
              <a:latin typeface="Calibri"/>
              <a:ea typeface="Calibri"/>
              <a:cs typeface="Calibri"/>
              <a:sym typeface="Calibri"/>
            </a:endParaRPr>
          </a:p>
        </p:txBody>
      </p:sp>
      <p:sp>
        <p:nvSpPr>
          <p:cNvPr id="179" name="Google Shape;179;p27"/>
          <p:cNvSpPr/>
          <p:nvPr/>
        </p:nvSpPr>
        <p:spPr>
          <a:xfrm>
            <a:off x="752642" y="4796792"/>
            <a:ext cx="6857979" cy="1631216"/>
          </a:xfrm>
          <a:prstGeom prst="rect">
            <a:avLst/>
          </a:prstGeom>
          <a:solidFill>
            <a:srgbClr val="A6D71C">
              <a:alpha val="88627"/>
            </a:srgbClr>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u="none" strike="noStrike" cap="none">
                <a:solidFill>
                  <a:srgbClr val="000000"/>
                </a:solidFill>
                <a:latin typeface="Calibri"/>
                <a:ea typeface="Calibri"/>
                <a:cs typeface="Calibri"/>
                <a:sym typeface="Calibri"/>
              </a:rPr>
              <a:t>This is where the individual experiences a heightened state of emotions and the focus of the grief process is the experience and relationship they had with the individual that died. The individual usually engages with thoughts of querying the meaning of life and has a sense of mortality.</a:t>
            </a:r>
            <a:endParaRPr sz="2000" b="0" i="0" u="none" strike="noStrike" cap="non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4"/>
        <p:cNvGrpSpPr/>
        <p:nvPr/>
      </p:nvGrpSpPr>
      <p:grpSpPr>
        <a:xfrm>
          <a:off x="0" y="0"/>
          <a:ext cx="0" cy="0"/>
          <a:chOff x="0" y="0"/>
          <a:chExt cx="0" cy="0"/>
        </a:xfrm>
      </p:grpSpPr>
      <p:sp>
        <p:nvSpPr>
          <p:cNvPr id="375" name="Google Shape;375;p54"/>
          <p:cNvSpPr/>
          <p:nvPr/>
        </p:nvSpPr>
        <p:spPr>
          <a:xfrm>
            <a:off x="89095" y="2464428"/>
            <a:ext cx="6096000" cy="1938992"/>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There are no set rules for grief – the best guide for this process is the individual. Encourage the individual to listen to themselves, learn what does and does not work for them during this process and guide them to accept that this process is not a quick fix; therefore, to be gentle with themselves.</a:t>
            </a:r>
            <a:endParaRPr sz="2000">
              <a:solidFill>
                <a:schemeClr val="dk1"/>
              </a:solidFill>
              <a:latin typeface="Calibri"/>
              <a:ea typeface="Calibri"/>
              <a:cs typeface="Calibri"/>
              <a:sym typeface="Calibri"/>
            </a:endParaRPr>
          </a:p>
        </p:txBody>
      </p:sp>
      <p:sp>
        <p:nvSpPr>
          <p:cNvPr id="376" name="Google Shape;376;p54"/>
          <p:cNvSpPr/>
          <p:nvPr/>
        </p:nvSpPr>
        <p:spPr>
          <a:xfrm>
            <a:off x="5830109" y="4402805"/>
            <a:ext cx="6096000" cy="1938992"/>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F2F2F2"/>
                </a:solidFill>
                <a:latin typeface="Calibri"/>
                <a:ea typeface="Calibri"/>
                <a:cs typeface="Calibri"/>
                <a:sym typeface="Calibri"/>
              </a:rPr>
              <a:t>Some individuals may want to plant a tree in memory of the deceased to aid in their recovery and use this place as a safe place to grieve. It can also be helpful for the client to create a memory box to keep precious possessions A session can be dedicated to this where you and the individual create this together.</a:t>
            </a:r>
            <a:endParaRPr sz="2000">
              <a:solidFill>
                <a:srgbClr val="F2F2F2"/>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0"/>
        <p:cNvGrpSpPr/>
        <p:nvPr/>
      </p:nvGrpSpPr>
      <p:grpSpPr>
        <a:xfrm>
          <a:off x="0" y="0"/>
          <a:ext cx="0" cy="0"/>
          <a:chOff x="0" y="0"/>
          <a:chExt cx="0" cy="0"/>
        </a:xfrm>
      </p:grpSpPr>
      <p:sp>
        <p:nvSpPr>
          <p:cNvPr id="381" name="Google Shape;381;p55"/>
          <p:cNvSpPr/>
          <p:nvPr/>
        </p:nvSpPr>
        <p:spPr>
          <a:xfrm>
            <a:off x="2894611" y="673146"/>
            <a:ext cx="1646605"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a:solidFill>
                  <a:srgbClr val="F2F2F2"/>
                </a:solidFill>
                <a:latin typeface="Calibri"/>
                <a:ea typeface="Calibri"/>
                <a:cs typeface="Calibri"/>
                <a:sym typeface="Calibri"/>
              </a:rPr>
              <a:t>MODELS</a:t>
            </a:r>
            <a:endParaRPr sz="3200" b="1" i="0" u="none" strike="noStrike" cap="none">
              <a:solidFill>
                <a:srgbClr val="F2F2F2"/>
              </a:solidFill>
              <a:latin typeface="Calibri"/>
              <a:ea typeface="Calibri"/>
              <a:cs typeface="Calibri"/>
              <a:sym typeface="Calibri"/>
            </a:endParaRPr>
          </a:p>
        </p:txBody>
      </p:sp>
      <p:sp>
        <p:nvSpPr>
          <p:cNvPr id="382" name="Google Shape;382;p55"/>
          <p:cNvSpPr/>
          <p:nvPr/>
        </p:nvSpPr>
        <p:spPr>
          <a:xfrm>
            <a:off x="297233" y="673146"/>
            <a:ext cx="2597378"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a:solidFill>
                  <a:srgbClr val="222222"/>
                </a:solidFill>
                <a:latin typeface="Calibri"/>
                <a:ea typeface="Calibri"/>
                <a:cs typeface="Calibri"/>
                <a:sym typeface="Calibri"/>
              </a:rPr>
              <a:t>COUNSELLING</a:t>
            </a:r>
            <a:endParaRPr sz="3200" b="1" i="0" u="none" strike="noStrike" cap="none">
              <a:solidFill>
                <a:srgbClr val="222222"/>
              </a:solidFill>
              <a:latin typeface="Calibri"/>
              <a:ea typeface="Calibri"/>
              <a:cs typeface="Calibri"/>
              <a:sym typeface="Calibri"/>
            </a:endParaRPr>
          </a:p>
        </p:txBody>
      </p:sp>
      <p:sp>
        <p:nvSpPr>
          <p:cNvPr id="383" name="Google Shape;383;p55"/>
          <p:cNvSpPr/>
          <p:nvPr/>
        </p:nvSpPr>
        <p:spPr>
          <a:xfrm>
            <a:off x="317606" y="1652885"/>
            <a:ext cx="3420488" cy="400110"/>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1" i="0">
                <a:solidFill>
                  <a:srgbClr val="F2F2F2"/>
                </a:solidFill>
                <a:latin typeface="Calibri"/>
                <a:ea typeface="Calibri"/>
                <a:cs typeface="Calibri"/>
                <a:sym typeface="Calibri"/>
              </a:rPr>
              <a:t>Four Tasks of Mourning Model</a:t>
            </a:r>
            <a:endParaRPr sz="2000" b="1">
              <a:solidFill>
                <a:srgbClr val="F2F2F2"/>
              </a:solidFill>
              <a:latin typeface="Calibri"/>
              <a:ea typeface="Calibri"/>
              <a:cs typeface="Calibri"/>
              <a:sym typeface="Calibri"/>
            </a:endParaRPr>
          </a:p>
        </p:txBody>
      </p:sp>
      <p:sp>
        <p:nvSpPr>
          <p:cNvPr id="384" name="Google Shape;384;p55"/>
          <p:cNvSpPr/>
          <p:nvPr/>
        </p:nvSpPr>
        <p:spPr>
          <a:xfrm>
            <a:off x="317606" y="2345053"/>
            <a:ext cx="6096000" cy="1631216"/>
          </a:xfrm>
          <a:prstGeom prst="rect">
            <a:avLst/>
          </a:prstGeom>
          <a:solidFill>
            <a:srgbClr val="A6D71C">
              <a:alpha val="83921"/>
            </a:srgbClr>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The four tasks of mourning model was created to identify ways to help an individual to cope with grief and bereavement. A grief and bereavement counsellor can help the individual by working through these stages if the client is willing. These four stages are as follows:</a:t>
            </a:r>
            <a:endParaRPr sz="2000">
              <a:solidFill>
                <a:schemeClr val="dk1"/>
              </a:solidFill>
              <a:latin typeface="Calibri"/>
              <a:ea typeface="Calibri"/>
              <a:cs typeface="Calibri"/>
              <a:sym typeface="Calibri"/>
            </a:endParaRPr>
          </a:p>
        </p:txBody>
      </p:sp>
      <p:pic>
        <p:nvPicPr>
          <p:cNvPr id="385" name="Google Shape;385;p55"/>
          <p:cNvPicPr preferRelativeResize="0"/>
          <p:nvPr/>
        </p:nvPicPr>
        <p:blipFill rotWithShape="1">
          <a:blip r:embed="rId4">
            <a:alphaModFix/>
          </a:blip>
          <a:srcRect t="15590" b="3589"/>
          <a:stretch/>
        </p:blipFill>
        <p:spPr>
          <a:xfrm>
            <a:off x="6620225" y="581637"/>
            <a:ext cx="4572000" cy="554267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9"/>
        <p:cNvGrpSpPr/>
        <p:nvPr/>
      </p:nvGrpSpPr>
      <p:grpSpPr>
        <a:xfrm>
          <a:off x="0" y="0"/>
          <a:ext cx="0" cy="0"/>
          <a:chOff x="0" y="0"/>
          <a:chExt cx="0" cy="0"/>
        </a:xfrm>
      </p:grpSpPr>
      <p:sp>
        <p:nvSpPr>
          <p:cNvPr id="390" name="Google Shape;390;p56"/>
          <p:cNvSpPr/>
          <p:nvPr/>
        </p:nvSpPr>
        <p:spPr>
          <a:xfrm>
            <a:off x="432331" y="3630670"/>
            <a:ext cx="4047903" cy="400110"/>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1" i="0">
                <a:solidFill>
                  <a:srgbClr val="F2F2F2"/>
                </a:solidFill>
                <a:latin typeface="Calibri"/>
                <a:ea typeface="Calibri"/>
                <a:cs typeface="Calibri"/>
                <a:sym typeface="Calibri"/>
              </a:rPr>
              <a:t>Dual Process Model of Bereavement</a:t>
            </a:r>
            <a:endParaRPr sz="2000" b="1">
              <a:solidFill>
                <a:srgbClr val="F2F2F2"/>
              </a:solidFill>
              <a:latin typeface="Calibri"/>
              <a:ea typeface="Calibri"/>
              <a:cs typeface="Calibri"/>
              <a:sym typeface="Calibri"/>
            </a:endParaRPr>
          </a:p>
        </p:txBody>
      </p:sp>
      <p:sp>
        <p:nvSpPr>
          <p:cNvPr id="391" name="Google Shape;391;p56"/>
          <p:cNvSpPr/>
          <p:nvPr/>
        </p:nvSpPr>
        <p:spPr>
          <a:xfrm>
            <a:off x="432764" y="4104929"/>
            <a:ext cx="6096000" cy="132343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Alternatively, the dual process model of bereavement was developed to act as an alternative to the four tasks of mourning model to help with the complex nature of grief and bereavement. These two tasks are as follows:</a:t>
            </a:r>
            <a:endParaRPr sz="20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5"/>
        <p:cNvGrpSpPr/>
        <p:nvPr/>
      </p:nvGrpSpPr>
      <p:grpSpPr>
        <a:xfrm>
          <a:off x="0" y="0"/>
          <a:ext cx="0" cy="0"/>
          <a:chOff x="0" y="0"/>
          <a:chExt cx="0" cy="0"/>
        </a:xfrm>
      </p:grpSpPr>
      <p:pic>
        <p:nvPicPr>
          <p:cNvPr id="396" name="Google Shape;396;p57"/>
          <p:cNvPicPr preferRelativeResize="0"/>
          <p:nvPr/>
        </p:nvPicPr>
        <p:blipFill rotWithShape="1">
          <a:blip r:embed="rId4">
            <a:alphaModFix/>
          </a:blip>
          <a:srcRect/>
          <a:stretch/>
        </p:blipFill>
        <p:spPr>
          <a:xfrm>
            <a:off x="5607001" y="1551464"/>
            <a:ext cx="6584999" cy="4167917"/>
          </a:xfrm>
          <a:prstGeom prst="rect">
            <a:avLst/>
          </a:prstGeom>
          <a:noFill/>
          <a:ln>
            <a:noFill/>
          </a:ln>
        </p:spPr>
      </p:pic>
      <p:sp>
        <p:nvSpPr>
          <p:cNvPr id="397" name="Google Shape;397;p57"/>
          <p:cNvSpPr/>
          <p:nvPr/>
        </p:nvSpPr>
        <p:spPr>
          <a:xfrm>
            <a:off x="673828" y="344604"/>
            <a:ext cx="4092787" cy="400110"/>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1" i="0">
                <a:solidFill>
                  <a:srgbClr val="F2F2F2"/>
                </a:solidFill>
                <a:latin typeface="Calibri"/>
                <a:ea typeface="Calibri"/>
                <a:cs typeface="Calibri"/>
                <a:sym typeface="Calibri"/>
              </a:rPr>
              <a:t>Loss-oriented activities and stressors</a:t>
            </a:r>
            <a:endParaRPr sz="2000" b="1">
              <a:solidFill>
                <a:srgbClr val="F2F2F2"/>
              </a:solidFill>
              <a:latin typeface="Calibri"/>
              <a:ea typeface="Calibri"/>
              <a:cs typeface="Calibri"/>
              <a:sym typeface="Calibri"/>
            </a:endParaRPr>
          </a:p>
        </p:txBody>
      </p:sp>
      <p:graphicFrame>
        <p:nvGraphicFramePr>
          <p:cNvPr id="398" name="Google Shape;398;p57"/>
          <p:cNvGraphicFramePr/>
          <p:nvPr/>
        </p:nvGraphicFramePr>
        <p:xfrm>
          <a:off x="712973" y="960314"/>
          <a:ext cx="3000000" cy="3000000"/>
        </p:xfrm>
        <a:graphic>
          <a:graphicData uri="http://schemas.openxmlformats.org/drawingml/2006/table">
            <a:tbl>
              <a:tblPr>
                <a:noFill/>
                <a:tableStyleId>{97FD0410-1E48-4D9E-8D0D-69FC351A9D04}</a:tableStyleId>
              </a:tblPr>
              <a:tblGrid>
                <a:gridCol w="5257800">
                  <a:extLst>
                    <a:ext uri="{9D8B030D-6E8A-4147-A177-3AD203B41FA5}">
                      <a16:colId xmlns:a16="http://schemas.microsoft.com/office/drawing/2014/main" val="20000"/>
                    </a:ext>
                  </a:extLst>
                </a:gridCol>
              </a:tblGrid>
              <a:tr h="254000">
                <a:tc>
                  <a:txBody>
                    <a:bodyPr/>
                    <a:lstStyle/>
                    <a:p>
                      <a:pPr marL="0" marR="0" lvl="0" indent="0" algn="just" rtl="0">
                        <a:spcBef>
                          <a:spcPts val="0"/>
                        </a:spcBef>
                        <a:spcAft>
                          <a:spcPts val="0"/>
                        </a:spcAft>
                        <a:buNone/>
                      </a:pPr>
                      <a:r>
                        <a:rPr lang="en-US" sz="2000" u="none" strike="noStrike" cap="none"/>
                        <a:t>These are symptoms directly related to the death. This can include:</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76862"/>
                      </a:srgbClr>
                    </a:solidFill>
                  </a:tcPr>
                </a:tc>
                <a:extLst>
                  <a:ext uri="{0D108BD9-81ED-4DB2-BD59-A6C34878D82A}">
                    <a16:rowId xmlns:a16="http://schemas.microsoft.com/office/drawing/2014/main" val="10000"/>
                  </a:ext>
                </a:extLst>
              </a:tr>
            </a:tbl>
          </a:graphicData>
        </a:graphic>
      </p:graphicFrame>
      <p:sp>
        <p:nvSpPr>
          <p:cNvPr id="399" name="Google Shape;399;p57"/>
          <p:cNvSpPr/>
          <p:nvPr/>
        </p:nvSpPr>
        <p:spPr>
          <a:xfrm>
            <a:off x="712973" y="3542049"/>
            <a:ext cx="5080622" cy="400110"/>
          </a:xfrm>
          <a:prstGeom prst="rect">
            <a:avLst/>
          </a:prstGeom>
          <a:solidFill>
            <a:srgbClr val="2626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rgbClr val="F2F2F2"/>
                </a:solidFill>
                <a:latin typeface="Calibri"/>
                <a:ea typeface="Calibri"/>
                <a:cs typeface="Calibri"/>
                <a:sym typeface="Calibri"/>
              </a:rPr>
              <a:t>Restoration-orientated activities and stressors</a:t>
            </a:r>
            <a:endParaRPr sz="2000" b="1">
              <a:solidFill>
                <a:srgbClr val="F2F2F2"/>
              </a:solidFill>
              <a:latin typeface="Calibri"/>
              <a:ea typeface="Calibri"/>
              <a:cs typeface="Calibri"/>
              <a:sym typeface="Calibri"/>
            </a:endParaRPr>
          </a:p>
        </p:txBody>
      </p:sp>
      <p:graphicFrame>
        <p:nvGraphicFramePr>
          <p:cNvPr id="400" name="Google Shape;400;p57"/>
          <p:cNvGraphicFramePr/>
          <p:nvPr/>
        </p:nvGraphicFramePr>
        <p:xfrm>
          <a:off x="712973" y="4157759"/>
          <a:ext cx="3000000" cy="3000000"/>
        </p:xfrm>
        <a:graphic>
          <a:graphicData uri="http://schemas.openxmlformats.org/drawingml/2006/table">
            <a:tbl>
              <a:tblPr>
                <a:noFill/>
                <a:tableStyleId>{97FD0410-1E48-4D9E-8D0D-69FC351A9D04}</a:tableStyleId>
              </a:tblPr>
              <a:tblGrid>
                <a:gridCol w="5257800">
                  <a:extLst>
                    <a:ext uri="{9D8B030D-6E8A-4147-A177-3AD203B41FA5}">
                      <a16:colId xmlns:a16="http://schemas.microsoft.com/office/drawing/2014/main" val="20000"/>
                    </a:ext>
                  </a:extLst>
                </a:gridCol>
              </a:tblGrid>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These are symptoms associated with secondary losses, for example, loss of lifestyle, relationships and routine.</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It can be beneficial for the counsellor to help the client develop new ways of socially connecting, establishing a new way of life and managing changes.</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bl>
          </a:graphicData>
        </a:graphic>
      </p:graphicFrame>
      <p:graphicFrame>
        <p:nvGraphicFramePr>
          <p:cNvPr id="401" name="Google Shape;401;p57"/>
          <p:cNvGraphicFramePr/>
          <p:nvPr/>
        </p:nvGraphicFramePr>
        <p:xfrm>
          <a:off x="712973" y="1672519"/>
          <a:ext cx="3000000" cy="3000000"/>
        </p:xfrm>
        <a:graphic>
          <a:graphicData uri="http://schemas.openxmlformats.org/drawingml/2006/table">
            <a:tbl>
              <a:tblPr>
                <a:noFill/>
                <a:tableStyleId>{97FD0410-1E48-4D9E-8D0D-69FC351A9D04}</a:tableStyleId>
              </a:tblPr>
              <a:tblGrid>
                <a:gridCol w="1370425">
                  <a:extLst>
                    <a:ext uri="{9D8B030D-6E8A-4147-A177-3AD203B41FA5}">
                      <a16:colId xmlns:a16="http://schemas.microsoft.com/office/drawing/2014/main" val="20000"/>
                    </a:ext>
                  </a:extLst>
                </a:gridCol>
              </a:tblGrid>
              <a:tr h="254000">
                <a:tc>
                  <a:txBody>
                    <a:bodyPr/>
                    <a:lstStyle/>
                    <a:p>
                      <a:pPr marL="342900" marR="0" lvl="0" indent="-342900" algn="l" rtl="0">
                        <a:spcBef>
                          <a:spcPts val="0"/>
                        </a:spcBef>
                        <a:spcAft>
                          <a:spcPts val="0"/>
                        </a:spcAft>
                        <a:buClr>
                          <a:schemeClr val="dk1"/>
                        </a:buClr>
                        <a:buSzPts val="2000"/>
                        <a:buFont typeface="Arial"/>
                        <a:buChar char="•"/>
                      </a:pPr>
                      <a:r>
                        <a:rPr lang="en-US" sz="2000" u="none" strike="noStrike" cap="none"/>
                        <a:t>Denial</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76862"/>
                      </a:srgbClr>
                    </a:solidFill>
                  </a:tcPr>
                </a:tc>
                <a:extLst>
                  <a:ext uri="{0D108BD9-81ED-4DB2-BD59-A6C34878D82A}">
                    <a16:rowId xmlns:a16="http://schemas.microsoft.com/office/drawing/2014/main" val="10000"/>
                  </a:ext>
                </a:extLst>
              </a:tr>
              <a:tr h="254000">
                <a:tc>
                  <a:txBody>
                    <a:bodyPr/>
                    <a:lstStyle/>
                    <a:p>
                      <a:pPr marL="342900" marR="0" lvl="0" indent="-342900" algn="l" rtl="0">
                        <a:spcBef>
                          <a:spcPts val="0"/>
                        </a:spcBef>
                        <a:spcAft>
                          <a:spcPts val="0"/>
                        </a:spcAft>
                        <a:buClr>
                          <a:schemeClr val="dk1"/>
                        </a:buClr>
                        <a:buSzPts val="2000"/>
                        <a:buFont typeface="Arial"/>
                        <a:buChar char="•"/>
                      </a:pPr>
                      <a:r>
                        <a:rPr lang="en-US" sz="2000" u="none" strike="noStrike" cap="none"/>
                        <a:t>Anger</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76862"/>
                      </a:srgbClr>
                    </a:solidFill>
                  </a:tcPr>
                </a:tc>
                <a:extLst>
                  <a:ext uri="{0D108BD9-81ED-4DB2-BD59-A6C34878D82A}">
                    <a16:rowId xmlns:a16="http://schemas.microsoft.com/office/drawing/2014/main" val="10001"/>
                  </a:ext>
                </a:extLst>
              </a:tr>
              <a:tr h="254000">
                <a:tc>
                  <a:txBody>
                    <a:bodyPr/>
                    <a:lstStyle/>
                    <a:p>
                      <a:pPr marL="342900" marR="0" lvl="0" indent="-342900" algn="l" rtl="0">
                        <a:spcBef>
                          <a:spcPts val="0"/>
                        </a:spcBef>
                        <a:spcAft>
                          <a:spcPts val="0"/>
                        </a:spcAft>
                        <a:buClr>
                          <a:schemeClr val="dk1"/>
                        </a:buClr>
                        <a:buSzPts val="2000"/>
                        <a:buFont typeface="Arial"/>
                        <a:buChar char="•"/>
                      </a:pPr>
                      <a:r>
                        <a:rPr lang="en-US" sz="2000" u="none" strike="noStrike" cap="none"/>
                        <a:t>Crying</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76862"/>
                      </a:srgbClr>
                    </a:solidFill>
                  </a:tcPr>
                </a:tc>
                <a:extLst>
                  <a:ext uri="{0D108BD9-81ED-4DB2-BD59-A6C34878D82A}">
                    <a16:rowId xmlns:a16="http://schemas.microsoft.com/office/drawing/2014/main" val="10002"/>
                  </a:ext>
                </a:extLst>
              </a:tr>
              <a:tr h="254000">
                <a:tc>
                  <a:txBody>
                    <a:bodyPr/>
                    <a:lstStyle/>
                    <a:p>
                      <a:pPr marL="342900" marR="0" lvl="0" indent="-342900" algn="l" rtl="0">
                        <a:spcBef>
                          <a:spcPts val="0"/>
                        </a:spcBef>
                        <a:spcAft>
                          <a:spcPts val="0"/>
                        </a:spcAft>
                        <a:buClr>
                          <a:schemeClr val="dk1"/>
                        </a:buClr>
                        <a:buSzPts val="2000"/>
                        <a:buFont typeface="Arial"/>
                        <a:buChar char="•"/>
                      </a:pPr>
                      <a:r>
                        <a:rPr lang="en-US" sz="2000" u="none" strike="noStrike" cap="none"/>
                        <a:t>Sadness</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76862"/>
                      </a:srgbClr>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5"/>
        <p:cNvGrpSpPr/>
        <p:nvPr/>
      </p:nvGrpSpPr>
      <p:grpSpPr>
        <a:xfrm>
          <a:off x="0" y="0"/>
          <a:ext cx="0" cy="0"/>
          <a:chOff x="0" y="0"/>
          <a:chExt cx="0" cy="0"/>
        </a:xfrm>
      </p:grpSpPr>
      <p:sp>
        <p:nvSpPr>
          <p:cNvPr id="406" name="Google Shape;406;p58"/>
          <p:cNvSpPr/>
          <p:nvPr/>
        </p:nvSpPr>
        <p:spPr>
          <a:xfrm>
            <a:off x="486390" y="529269"/>
            <a:ext cx="4044697"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ourier New"/>
              <a:buNone/>
            </a:pPr>
            <a:r>
              <a:rPr lang="en-US" sz="1800" b="0" i="0" u="none" strike="noStrike" cap="none">
                <a:solidFill>
                  <a:srgbClr val="000000"/>
                </a:solidFill>
                <a:latin typeface="Courier New"/>
                <a:ea typeface="Courier New"/>
                <a:cs typeface="Courier New"/>
                <a:sym typeface="Courier New"/>
              </a:rPr>
              <a:t>Dealing with Suicidal People</a:t>
            </a:r>
            <a:endParaRPr sz="1800" b="0" i="0" u="none" strike="noStrike" cap="none">
              <a:solidFill>
                <a:srgbClr val="000000"/>
              </a:solidFill>
              <a:latin typeface="Calibri"/>
              <a:ea typeface="Calibri"/>
              <a:cs typeface="Calibri"/>
              <a:sym typeface="Calibri"/>
            </a:endParaRPr>
          </a:p>
        </p:txBody>
      </p:sp>
      <p:sp>
        <p:nvSpPr>
          <p:cNvPr id="407" name="Google Shape;407;p58"/>
          <p:cNvSpPr/>
          <p:nvPr/>
        </p:nvSpPr>
        <p:spPr>
          <a:xfrm>
            <a:off x="318042" y="1075299"/>
            <a:ext cx="6096000" cy="1631216"/>
          </a:xfrm>
          <a:prstGeom prst="rect">
            <a:avLst/>
          </a:prstGeom>
          <a:solidFill>
            <a:srgbClr val="A6D71C">
              <a:alpha val="87843"/>
            </a:srgbClr>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As a therapist, you may deal with someone that you believe is at risk of suicide or someone that shows the warning signs above. The most important thing to do is share your feelings with other professionals, inclusive of the client’s medical care team.</a:t>
            </a:r>
            <a:endParaRPr sz="2000" b="0" i="0" u="none" strike="noStrike" cap="none">
              <a:solidFill>
                <a:srgbClr val="000000"/>
              </a:solidFill>
              <a:latin typeface="Calibri"/>
              <a:ea typeface="Calibri"/>
              <a:cs typeface="Calibri"/>
              <a:sym typeface="Calibri"/>
            </a:endParaRPr>
          </a:p>
        </p:txBody>
      </p:sp>
      <p:sp>
        <p:nvSpPr>
          <p:cNvPr id="408" name="Google Shape;408;p58"/>
          <p:cNvSpPr/>
          <p:nvPr/>
        </p:nvSpPr>
        <p:spPr>
          <a:xfrm>
            <a:off x="486390" y="2855311"/>
            <a:ext cx="6096000" cy="707886"/>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2000"/>
              <a:buFont typeface="Calibri"/>
              <a:buNone/>
            </a:pPr>
            <a:r>
              <a:rPr lang="en-US" sz="2000" b="0" i="0" u="none" strike="noStrike" cap="none">
                <a:solidFill>
                  <a:srgbClr val="F2F2F2"/>
                </a:solidFill>
                <a:latin typeface="Calibri"/>
                <a:ea typeface="Calibri"/>
                <a:cs typeface="Calibri"/>
                <a:sym typeface="Calibri"/>
              </a:rPr>
              <a:t>There are things you can do to help people to deal with suicidal feelings:</a:t>
            </a:r>
            <a:endParaRPr sz="2000" b="0" i="0" u="none" strike="noStrike" cap="none">
              <a:solidFill>
                <a:srgbClr val="F2F2F2"/>
              </a:solidFill>
              <a:latin typeface="Calibri"/>
              <a:ea typeface="Calibri"/>
              <a:cs typeface="Calibri"/>
              <a:sym typeface="Calibri"/>
            </a:endParaRPr>
          </a:p>
        </p:txBody>
      </p:sp>
      <p:sp>
        <p:nvSpPr>
          <p:cNvPr id="409" name="Google Shape;409;p58"/>
          <p:cNvSpPr/>
          <p:nvPr/>
        </p:nvSpPr>
        <p:spPr>
          <a:xfrm>
            <a:off x="486390" y="3711993"/>
            <a:ext cx="6096000" cy="1015663"/>
          </a:xfrm>
          <a:prstGeom prst="rect">
            <a:avLst/>
          </a:prstGeom>
          <a:solidFill>
            <a:srgbClr val="A6D71C">
              <a:alpha val="81960"/>
            </a:srgbClr>
          </a:solidFill>
          <a:ln>
            <a:noFill/>
          </a:ln>
        </p:spPr>
        <p:txBody>
          <a:bodyPr spcFirstLastPara="1" wrap="square" lIns="91425" tIns="45700" rIns="91425" bIns="45700" anchor="t" anchorCtr="0">
            <a:noAutofit/>
          </a:bodyPr>
          <a:lstStyle/>
          <a:p>
            <a:pPr marL="342900" marR="0" lvl="0" indent="-342900" algn="just"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Encourage social contact on a daily basis. Isolation is a major factor in depression and can accentuate the feelings of pointlessness in the sufferer.</a:t>
            </a:r>
            <a:endParaRPr sz="2000" b="0" i="0" u="none" strike="noStrike" cap="none">
              <a:solidFill>
                <a:srgbClr val="000000"/>
              </a:solidFill>
              <a:latin typeface="Calibri"/>
              <a:ea typeface="Calibri"/>
              <a:cs typeface="Calibri"/>
              <a:sym typeface="Calibri"/>
            </a:endParaRPr>
          </a:p>
        </p:txBody>
      </p:sp>
      <p:sp>
        <p:nvSpPr>
          <p:cNvPr id="410" name="Google Shape;410;p58"/>
          <p:cNvSpPr/>
          <p:nvPr/>
        </p:nvSpPr>
        <p:spPr>
          <a:xfrm>
            <a:off x="486390" y="4958488"/>
            <a:ext cx="6096000" cy="1323439"/>
          </a:xfrm>
          <a:prstGeom prst="rect">
            <a:avLst/>
          </a:prstGeom>
          <a:solidFill>
            <a:srgbClr val="A6D71C">
              <a:alpha val="81960"/>
            </a:srgbClr>
          </a:solidFill>
          <a:ln>
            <a:noFill/>
          </a:ln>
        </p:spPr>
        <p:txBody>
          <a:bodyPr spcFirstLastPara="1" wrap="square" lIns="91425" tIns="45700" rIns="91425" bIns="45700" anchor="t" anchorCtr="0">
            <a:noAutofit/>
          </a:bodyPr>
          <a:lstStyle/>
          <a:p>
            <a:pPr marL="342900" marR="0" lvl="0" indent="-342900" algn="just"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Create a crisis plan with the client. A plan that the sufferer can follow when the feelings become overwhelming can be the difference between life and death.</a:t>
            </a:r>
            <a:endParaRPr/>
          </a:p>
        </p:txBody>
      </p:sp>
      <p:sp>
        <p:nvSpPr>
          <p:cNvPr id="411" name="Google Shape;411;p58"/>
          <p:cNvSpPr/>
          <p:nvPr/>
        </p:nvSpPr>
        <p:spPr>
          <a:xfrm>
            <a:off x="3860422" y="346534"/>
            <a:ext cx="4647426"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i="0" u="none" strike="noStrike" cap="none">
                <a:solidFill>
                  <a:srgbClr val="F2F2F2"/>
                </a:solidFill>
                <a:latin typeface="Calibri"/>
                <a:ea typeface="Calibri"/>
                <a:cs typeface="Calibri"/>
                <a:sym typeface="Calibri"/>
              </a:rPr>
              <a:t>WHO IS FEELING SUICIDAL</a:t>
            </a:r>
            <a:endParaRPr sz="3200" b="1" i="0" u="none" strike="noStrike" cap="none">
              <a:solidFill>
                <a:srgbClr val="F2F2F2"/>
              </a:solidFill>
              <a:latin typeface="Calibri"/>
              <a:ea typeface="Calibri"/>
              <a:cs typeface="Calibri"/>
              <a:sym typeface="Calibri"/>
            </a:endParaRPr>
          </a:p>
        </p:txBody>
      </p:sp>
      <p:sp>
        <p:nvSpPr>
          <p:cNvPr id="412" name="Google Shape;412;p58"/>
          <p:cNvSpPr/>
          <p:nvPr/>
        </p:nvSpPr>
        <p:spPr>
          <a:xfrm>
            <a:off x="318042" y="346534"/>
            <a:ext cx="3542380"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a:solidFill>
                  <a:srgbClr val="222222"/>
                </a:solidFill>
                <a:latin typeface="Calibri"/>
                <a:ea typeface="Calibri"/>
                <a:cs typeface="Calibri"/>
                <a:sym typeface="Calibri"/>
              </a:rPr>
              <a:t>HELPING SOMEONE</a:t>
            </a:r>
            <a:endParaRPr sz="3200" b="1" i="0" u="none" strike="noStrike" cap="none">
              <a:solidFill>
                <a:srgbClr val="222222"/>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6"/>
        <p:cNvGrpSpPr/>
        <p:nvPr/>
      </p:nvGrpSpPr>
      <p:grpSpPr>
        <a:xfrm>
          <a:off x="0" y="0"/>
          <a:ext cx="0" cy="0"/>
          <a:chOff x="0" y="0"/>
          <a:chExt cx="0" cy="0"/>
        </a:xfrm>
      </p:grpSpPr>
      <p:sp>
        <p:nvSpPr>
          <p:cNvPr id="417" name="Google Shape;417;p59"/>
          <p:cNvSpPr/>
          <p:nvPr/>
        </p:nvSpPr>
        <p:spPr>
          <a:xfrm>
            <a:off x="703695" y="1082488"/>
            <a:ext cx="3931269" cy="400110"/>
          </a:xfrm>
          <a:prstGeom prst="rect">
            <a:avLst/>
          </a:prstGeom>
          <a:solidFill>
            <a:srgbClr val="A6D71C">
              <a:alpha val="83921"/>
            </a:srgbClr>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Try to encourage the client to avoid:</a:t>
            </a:r>
            <a:endParaRPr sz="2000" b="0" i="0" u="none" strike="noStrike" cap="none">
              <a:solidFill>
                <a:srgbClr val="000000"/>
              </a:solidFill>
              <a:latin typeface="Calibri"/>
              <a:ea typeface="Calibri"/>
              <a:cs typeface="Calibri"/>
              <a:sym typeface="Calibri"/>
            </a:endParaRPr>
          </a:p>
        </p:txBody>
      </p:sp>
      <p:sp>
        <p:nvSpPr>
          <p:cNvPr id="418" name="Google Shape;418;p59"/>
          <p:cNvSpPr/>
          <p:nvPr/>
        </p:nvSpPr>
        <p:spPr>
          <a:xfrm>
            <a:off x="1445285" y="1733074"/>
            <a:ext cx="2718693" cy="400110"/>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just" rtl="0">
              <a:lnSpc>
                <a:spcPct val="100000"/>
              </a:lnSpc>
              <a:spcBef>
                <a:spcPts val="0"/>
              </a:spcBef>
              <a:spcAft>
                <a:spcPts val="0"/>
              </a:spcAft>
              <a:buClr>
                <a:srgbClr val="F2F2F2"/>
              </a:buClr>
              <a:buSzPts val="2000"/>
              <a:buFont typeface="Arial"/>
              <a:buChar char="•"/>
            </a:pPr>
            <a:r>
              <a:rPr lang="en-US" sz="2000" b="0" i="0" u="none" strike="noStrike" cap="none">
                <a:solidFill>
                  <a:srgbClr val="F2F2F2"/>
                </a:solidFill>
                <a:latin typeface="Calibri"/>
                <a:ea typeface="Calibri"/>
                <a:cs typeface="Calibri"/>
                <a:sym typeface="Calibri"/>
              </a:rPr>
              <a:t>Too much time alone</a:t>
            </a:r>
            <a:endParaRPr/>
          </a:p>
        </p:txBody>
      </p:sp>
      <p:sp>
        <p:nvSpPr>
          <p:cNvPr id="419" name="Google Shape;419;p59"/>
          <p:cNvSpPr/>
          <p:nvPr/>
        </p:nvSpPr>
        <p:spPr>
          <a:xfrm>
            <a:off x="1445285" y="2287072"/>
            <a:ext cx="1740413" cy="400110"/>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just" rtl="0">
              <a:lnSpc>
                <a:spcPct val="100000"/>
              </a:lnSpc>
              <a:spcBef>
                <a:spcPts val="0"/>
              </a:spcBef>
              <a:spcAft>
                <a:spcPts val="0"/>
              </a:spcAft>
              <a:buClr>
                <a:srgbClr val="F2F2F2"/>
              </a:buClr>
              <a:buSzPts val="2000"/>
              <a:buFont typeface="Arial"/>
              <a:buChar char="•"/>
            </a:pPr>
            <a:r>
              <a:rPr lang="en-US" sz="2000" b="0" i="0" u="none" strike="noStrike" cap="none">
                <a:solidFill>
                  <a:srgbClr val="F2F2F2"/>
                </a:solidFill>
                <a:latin typeface="Calibri"/>
                <a:ea typeface="Calibri"/>
                <a:cs typeface="Calibri"/>
                <a:sym typeface="Calibri"/>
              </a:rPr>
              <a:t>Rumination</a:t>
            </a:r>
            <a:endParaRPr/>
          </a:p>
        </p:txBody>
      </p:sp>
      <p:sp>
        <p:nvSpPr>
          <p:cNvPr id="420" name="Google Shape;420;p59"/>
          <p:cNvSpPr/>
          <p:nvPr/>
        </p:nvSpPr>
        <p:spPr>
          <a:xfrm>
            <a:off x="1445285" y="2841070"/>
            <a:ext cx="3419334" cy="400110"/>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just" rtl="0">
              <a:lnSpc>
                <a:spcPct val="100000"/>
              </a:lnSpc>
              <a:spcBef>
                <a:spcPts val="0"/>
              </a:spcBef>
              <a:spcAft>
                <a:spcPts val="0"/>
              </a:spcAft>
              <a:buClr>
                <a:srgbClr val="F2F2F2"/>
              </a:buClr>
              <a:buSzPts val="2000"/>
              <a:buFont typeface="Arial"/>
              <a:buChar char="•"/>
            </a:pPr>
            <a:r>
              <a:rPr lang="en-US" sz="2000" b="0" i="0" u="none" strike="noStrike" cap="none">
                <a:solidFill>
                  <a:srgbClr val="F2F2F2"/>
                </a:solidFill>
                <a:latin typeface="Calibri"/>
                <a:ea typeface="Calibri"/>
                <a:cs typeface="Calibri"/>
                <a:sym typeface="Calibri"/>
              </a:rPr>
              <a:t>Alcohol and self-medicating</a:t>
            </a:r>
            <a:endParaRPr/>
          </a:p>
        </p:txBody>
      </p:sp>
      <p:sp>
        <p:nvSpPr>
          <p:cNvPr id="421" name="Google Shape;421;p59"/>
          <p:cNvSpPr/>
          <p:nvPr/>
        </p:nvSpPr>
        <p:spPr>
          <a:xfrm>
            <a:off x="703695" y="4203204"/>
            <a:ext cx="7497770" cy="1015663"/>
          </a:xfrm>
          <a:prstGeom prst="rect">
            <a:avLst/>
          </a:prstGeom>
          <a:solidFill>
            <a:srgbClr val="A6D71C">
              <a:alpha val="83921"/>
            </a:srgbClr>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Therapy should involve identifying triggers, exercise and diet change, building a support network and developing new interests and relationships. Then, learning to become resilient in the long term.</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5"/>
        <p:cNvGrpSpPr/>
        <p:nvPr/>
      </p:nvGrpSpPr>
      <p:grpSpPr>
        <a:xfrm>
          <a:off x="0" y="0"/>
          <a:ext cx="0" cy="0"/>
          <a:chOff x="0" y="0"/>
          <a:chExt cx="0" cy="0"/>
        </a:xfrm>
      </p:grpSpPr>
      <p:sp>
        <p:nvSpPr>
          <p:cNvPr id="426" name="Google Shape;426;p60"/>
          <p:cNvSpPr/>
          <p:nvPr/>
        </p:nvSpPr>
        <p:spPr>
          <a:xfrm>
            <a:off x="2365237" y="673146"/>
            <a:ext cx="1756186"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a:solidFill>
                  <a:srgbClr val="F2F2F2"/>
                </a:solidFill>
                <a:latin typeface="Calibri"/>
                <a:ea typeface="Calibri"/>
                <a:cs typeface="Calibri"/>
                <a:sym typeface="Calibri"/>
              </a:rPr>
              <a:t>THERAPY</a:t>
            </a:r>
            <a:endParaRPr sz="3200" b="1" i="0" u="none" strike="noStrike" cap="none">
              <a:solidFill>
                <a:srgbClr val="F2F2F2"/>
              </a:solidFill>
              <a:latin typeface="Calibri"/>
              <a:ea typeface="Calibri"/>
              <a:cs typeface="Calibri"/>
              <a:sym typeface="Calibri"/>
            </a:endParaRPr>
          </a:p>
        </p:txBody>
      </p:sp>
      <p:sp>
        <p:nvSpPr>
          <p:cNvPr id="427" name="Google Shape;427;p60"/>
          <p:cNvSpPr/>
          <p:nvPr/>
        </p:nvSpPr>
        <p:spPr>
          <a:xfrm>
            <a:off x="771819" y="673146"/>
            <a:ext cx="1648208"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a:solidFill>
                  <a:srgbClr val="222222"/>
                </a:solidFill>
                <a:latin typeface="Calibri"/>
                <a:ea typeface="Calibri"/>
                <a:cs typeface="Calibri"/>
                <a:sym typeface="Calibri"/>
              </a:rPr>
              <a:t>ENDING </a:t>
            </a:r>
            <a:endParaRPr sz="3200" b="1" i="0" u="none" strike="noStrike" cap="none">
              <a:solidFill>
                <a:srgbClr val="222222"/>
              </a:solidFill>
              <a:latin typeface="Calibri"/>
              <a:ea typeface="Calibri"/>
              <a:cs typeface="Calibri"/>
              <a:sym typeface="Calibri"/>
            </a:endParaRPr>
          </a:p>
        </p:txBody>
      </p:sp>
      <p:sp>
        <p:nvSpPr>
          <p:cNvPr id="428" name="Google Shape;428;p60"/>
          <p:cNvSpPr/>
          <p:nvPr/>
        </p:nvSpPr>
        <p:spPr>
          <a:xfrm>
            <a:off x="771819" y="1400465"/>
            <a:ext cx="6096000" cy="1631216"/>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Ending therapy can be hard for the client after developing a trusting and healing relationship. They may feel lost, scared and abandoned at the prospect of ending therapy, especially if this has been their only form of healing or someone to talk to and listen.</a:t>
            </a:r>
            <a:endParaRPr sz="2000">
              <a:solidFill>
                <a:schemeClr val="dk1"/>
              </a:solidFill>
              <a:latin typeface="Calibri"/>
              <a:ea typeface="Calibri"/>
              <a:cs typeface="Calibri"/>
              <a:sym typeface="Calibri"/>
            </a:endParaRPr>
          </a:p>
        </p:txBody>
      </p:sp>
      <p:sp>
        <p:nvSpPr>
          <p:cNvPr id="429" name="Google Shape;429;p60"/>
          <p:cNvSpPr/>
          <p:nvPr/>
        </p:nvSpPr>
        <p:spPr>
          <a:xfrm>
            <a:off x="771819" y="3655521"/>
            <a:ext cx="6096000" cy="2246769"/>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F2F2F2"/>
                </a:solidFill>
                <a:latin typeface="Calibri"/>
                <a:ea typeface="Calibri"/>
                <a:cs typeface="Calibri"/>
                <a:sym typeface="Calibri"/>
              </a:rPr>
              <a:t>Most therapists and counsellors have training for this ‘termination’ period – it is best to follow the protocol you have been set and trained in. A lot of establishments have a six to twelve session rule and are not able to accommodate for further therapy even if it is needed. If this is the case, it may be best to assess the individual to see if a referral is needed or signpost to their GP.</a:t>
            </a:r>
            <a:endParaRPr sz="2000">
              <a:solidFill>
                <a:srgbClr val="F2F2F2"/>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3"/>
        <p:cNvGrpSpPr/>
        <p:nvPr/>
      </p:nvGrpSpPr>
      <p:grpSpPr>
        <a:xfrm>
          <a:off x="0" y="0"/>
          <a:ext cx="0" cy="0"/>
          <a:chOff x="0" y="0"/>
          <a:chExt cx="0" cy="0"/>
        </a:xfrm>
      </p:grpSpPr>
      <p:sp>
        <p:nvSpPr>
          <p:cNvPr id="434" name="Google Shape;434;p61"/>
          <p:cNvSpPr/>
          <p:nvPr/>
        </p:nvSpPr>
        <p:spPr>
          <a:xfrm>
            <a:off x="2401247" y="673146"/>
            <a:ext cx="2745880"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a:solidFill>
                  <a:srgbClr val="F2F2F2"/>
                </a:solidFill>
                <a:latin typeface="Calibri"/>
                <a:ea typeface="Calibri"/>
                <a:cs typeface="Calibri"/>
                <a:sym typeface="Calibri"/>
              </a:rPr>
              <a:t>BEREAVEMENT</a:t>
            </a:r>
            <a:endParaRPr sz="3200" b="1" i="0" u="none" strike="noStrike" cap="none">
              <a:solidFill>
                <a:srgbClr val="F2F2F2"/>
              </a:solidFill>
              <a:latin typeface="Calibri"/>
              <a:ea typeface="Calibri"/>
              <a:cs typeface="Calibri"/>
              <a:sym typeface="Calibri"/>
            </a:endParaRPr>
          </a:p>
        </p:txBody>
      </p:sp>
      <p:sp>
        <p:nvSpPr>
          <p:cNvPr id="435" name="Google Shape;435;p61"/>
          <p:cNvSpPr/>
          <p:nvPr/>
        </p:nvSpPr>
        <p:spPr>
          <a:xfrm>
            <a:off x="779033" y="673146"/>
            <a:ext cx="1633781"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a:solidFill>
                  <a:srgbClr val="222222"/>
                </a:solidFill>
                <a:latin typeface="Calibri"/>
                <a:ea typeface="Calibri"/>
                <a:cs typeface="Calibri"/>
                <a:sym typeface="Calibri"/>
              </a:rPr>
              <a:t>SUDDEN</a:t>
            </a:r>
            <a:endParaRPr sz="3200" b="1" i="0" u="none" strike="noStrike" cap="none">
              <a:solidFill>
                <a:srgbClr val="222222"/>
              </a:solidFill>
              <a:latin typeface="Calibri"/>
              <a:ea typeface="Calibri"/>
              <a:cs typeface="Calibri"/>
              <a:sym typeface="Calibri"/>
            </a:endParaRPr>
          </a:p>
        </p:txBody>
      </p:sp>
      <p:sp>
        <p:nvSpPr>
          <p:cNvPr id="436" name="Google Shape;436;p61"/>
          <p:cNvSpPr/>
          <p:nvPr/>
        </p:nvSpPr>
        <p:spPr>
          <a:xfrm>
            <a:off x="5687393" y="1747279"/>
            <a:ext cx="6096000" cy="1015663"/>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F2F2F2"/>
                </a:solidFill>
                <a:latin typeface="Calibri"/>
                <a:ea typeface="Calibri"/>
                <a:cs typeface="Calibri"/>
                <a:sym typeface="Calibri"/>
              </a:rPr>
              <a:t>Sudden bereavement is a broad term to cover bereavement that was unexpected. This can include murder, car accident and suicide.</a:t>
            </a:r>
            <a:endParaRPr sz="2000">
              <a:solidFill>
                <a:srgbClr val="F2F2F2"/>
              </a:solidFill>
              <a:latin typeface="Calibri"/>
              <a:ea typeface="Calibri"/>
              <a:cs typeface="Calibri"/>
              <a:sym typeface="Calibri"/>
            </a:endParaRPr>
          </a:p>
        </p:txBody>
      </p:sp>
      <p:sp>
        <p:nvSpPr>
          <p:cNvPr id="437" name="Google Shape;437;p61"/>
          <p:cNvSpPr/>
          <p:nvPr/>
        </p:nvSpPr>
        <p:spPr>
          <a:xfrm>
            <a:off x="3384981" y="4598585"/>
            <a:ext cx="8398412" cy="1631216"/>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Experiencing a sudden bereavement can evoke a strong physical and emotional response, as with any bereavement. When the sudden bereavement occurs, it is typical for the bereaved individual to exhibit strong symptoms of shock, which is typically followed by a period of not believing the death is true (for example, the death was a dream). </a:t>
            </a:r>
            <a:endParaRPr sz="20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1"/>
        <p:cNvGrpSpPr/>
        <p:nvPr/>
      </p:nvGrpSpPr>
      <p:grpSpPr>
        <a:xfrm>
          <a:off x="0" y="0"/>
          <a:ext cx="0" cy="0"/>
          <a:chOff x="0" y="0"/>
          <a:chExt cx="0" cy="0"/>
        </a:xfrm>
      </p:grpSpPr>
      <p:sp>
        <p:nvSpPr>
          <p:cNvPr id="442" name="Google Shape;442;p62"/>
          <p:cNvSpPr/>
          <p:nvPr/>
        </p:nvSpPr>
        <p:spPr>
          <a:xfrm>
            <a:off x="5678658" y="2977219"/>
            <a:ext cx="6096000" cy="317009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Furthermore, symptoms can vary from the inability to move, to being extremely restless, to shaking and screaming then not being able to talk. Appetite and sleep can also be heavily impacted where the individual may overeat or under-eat and oversleep or under-sleep; the individual can also flit between these. Physical symptoms can also be apparent with having general pains, diarrhoea, migraines, heart palpitations, exhaustion and stuttering to name but a few. Many individuals report that this period is physically and emotionally draining.</a:t>
            </a:r>
            <a:endParaRPr sz="20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6"/>
        <p:cNvGrpSpPr/>
        <p:nvPr/>
      </p:nvGrpSpPr>
      <p:grpSpPr>
        <a:xfrm>
          <a:off x="0" y="0"/>
          <a:ext cx="0" cy="0"/>
          <a:chOff x="0" y="0"/>
          <a:chExt cx="0" cy="0"/>
        </a:xfrm>
      </p:grpSpPr>
      <p:sp>
        <p:nvSpPr>
          <p:cNvPr id="447" name="Google Shape;447;p63"/>
          <p:cNvSpPr/>
          <p:nvPr/>
        </p:nvSpPr>
        <p:spPr>
          <a:xfrm>
            <a:off x="4387913" y="671043"/>
            <a:ext cx="2745880"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a:solidFill>
                  <a:srgbClr val="F2F2F2"/>
                </a:solidFill>
                <a:latin typeface="Calibri"/>
                <a:ea typeface="Calibri"/>
                <a:cs typeface="Calibri"/>
                <a:sym typeface="Calibri"/>
              </a:rPr>
              <a:t>BEREAVEMENT</a:t>
            </a:r>
            <a:endParaRPr sz="3200" b="1" i="0" u="none" strike="noStrike" cap="none">
              <a:solidFill>
                <a:srgbClr val="F2F2F2"/>
              </a:solidFill>
              <a:latin typeface="Calibri"/>
              <a:ea typeface="Calibri"/>
              <a:cs typeface="Calibri"/>
              <a:sym typeface="Calibri"/>
            </a:endParaRPr>
          </a:p>
        </p:txBody>
      </p:sp>
      <p:sp>
        <p:nvSpPr>
          <p:cNvPr id="448" name="Google Shape;448;p63"/>
          <p:cNvSpPr/>
          <p:nvPr/>
        </p:nvSpPr>
        <p:spPr>
          <a:xfrm>
            <a:off x="414581" y="671043"/>
            <a:ext cx="3973332"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a:solidFill>
                  <a:srgbClr val="222222"/>
                </a:solidFill>
                <a:latin typeface="Calibri"/>
                <a:ea typeface="Calibri"/>
                <a:cs typeface="Calibri"/>
                <a:sym typeface="Calibri"/>
              </a:rPr>
              <a:t>SUPPORTING SUDDEN</a:t>
            </a:r>
            <a:endParaRPr sz="3200" b="1" i="0" u="none" strike="noStrike" cap="none">
              <a:solidFill>
                <a:srgbClr val="222222"/>
              </a:solidFill>
              <a:latin typeface="Calibri"/>
              <a:ea typeface="Calibri"/>
              <a:cs typeface="Calibri"/>
              <a:sym typeface="Calibri"/>
            </a:endParaRPr>
          </a:p>
        </p:txBody>
      </p:sp>
      <p:sp>
        <p:nvSpPr>
          <p:cNvPr id="449" name="Google Shape;449;p63"/>
          <p:cNvSpPr/>
          <p:nvPr/>
        </p:nvSpPr>
        <p:spPr>
          <a:xfrm>
            <a:off x="414581" y="1608298"/>
            <a:ext cx="8131126" cy="1938992"/>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000000"/>
                </a:solidFill>
                <a:latin typeface="Calibri"/>
                <a:ea typeface="Calibri"/>
                <a:cs typeface="Calibri"/>
                <a:sym typeface="Calibri"/>
              </a:rPr>
              <a:t>D</a:t>
            </a:r>
            <a:r>
              <a:rPr lang="en-US" sz="2000" b="0" i="0">
                <a:solidFill>
                  <a:srgbClr val="000000"/>
                </a:solidFill>
                <a:latin typeface="Calibri"/>
                <a:ea typeface="Calibri"/>
                <a:cs typeface="Calibri"/>
                <a:sym typeface="Calibri"/>
              </a:rPr>
              <a:t>uring the first four to six weeks, it can be common for the client to suffer insomnia, nightmares, intrusive thoughts, physical ailments, feelings of loneliness, regret, anger, constant fear and suicidal thoughts. If a client exhibits these emotions, it can be beneficial to invite the individual’s family and close friends to a therapy session to discuss how the client feels and help them gain an understanding of what the client is going through.</a:t>
            </a:r>
            <a:endParaRPr sz="2000">
              <a:solidFill>
                <a:schemeClr val="dk1"/>
              </a:solidFill>
              <a:latin typeface="Calibri"/>
              <a:ea typeface="Calibri"/>
              <a:cs typeface="Calibri"/>
              <a:sym typeface="Calibri"/>
            </a:endParaRPr>
          </a:p>
        </p:txBody>
      </p:sp>
      <p:sp>
        <p:nvSpPr>
          <p:cNvPr id="450" name="Google Shape;450;p63"/>
          <p:cNvSpPr/>
          <p:nvPr/>
        </p:nvSpPr>
        <p:spPr>
          <a:xfrm>
            <a:off x="5256627" y="3913381"/>
            <a:ext cx="6096000" cy="2246769"/>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F2F2F2"/>
                </a:solidFill>
                <a:latin typeface="Calibri"/>
                <a:ea typeface="Calibri"/>
                <a:cs typeface="Calibri"/>
                <a:sym typeface="Calibri"/>
              </a:rPr>
              <a:t>Discuss with the client which situations they typically find stressful to advise either a care plan to put in place for these stressful situations or to avoid these situations until they are in a more stable place. It can also be best for the client to avoid certain places whilst experiencing grief to reduce stress and overstimulation. These places can include busy shopping centres and large parties.</a:t>
            </a:r>
            <a:endParaRPr sz="2000">
              <a:solidFill>
                <a:srgbClr val="F2F2F2"/>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3"/>
        <p:cNvGrpSpPr/>
        <p:nvPr/>
      </p:nvGrpSpPr>
      <p:grpSpPr>
        <a:xfrm>
          <a:off x="0" y="0"/>
          <a:ext cx="0" cy="0"/>
          <a:chOff x="0" y="0"/>
          <a:chExt cx="0" cy="0"/>
        </a:xfrm>
      </p:grpSpPr>
      <p:sp>
        <p:nvSpPr>
          <p:cNvPr id="184" name="Google Shape;184;p28"/>
          <p:cNvSpPr/>
          <p:nvPr/>
        </p:nvSpPr>
        <p:spPr>
          <a:xfrm>
            <a:off x="695615" y="3332195"/>
            <a:ext cx="4911532" cy="224676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u="none" strike="noStrike" cap="none">
                <a:solidFill>
                  <a:srgbClr val="000000"/>
                </a:solidFill>
                <a:latin typeface="Calibri"/>
                <a:ea typeface="Calibri"/>
                <a:cs typeface="Calibri"/>
                <a:sym typeface="Calibri"/>
              </a:rPr>
              <a:t>Grief is not something an individual will completely recover from. Grief can manifest itself into what is called </a:t>
            </a:r>
            <a:r>
              <a:rPr lang="en-US" sz="2000" b="1" i="0" u="none" strike="noStrike" cap="none">
                <a:solidFill>
                  <a:srgbClr val="000000"/>
                </a:solidFill>
                <a:latin typeface="Calibri"/>
                <a:ea typeface="Calibri"/>
                <a:cs typeface="Calibri"/>
                <a:sym typeface="Calibri"/>
              </a:rPr>
              <a:t>‘Persistent Complex Bereavement Disorder’</a:t>
            </a:r>
            <a:r>
              <a:rPr lang="en-US" sz="2000" b="0" i="0" u="none" strike="noStrike" cap="none">
                <a:solidFill>
                  <a:srgbClr val="000000"/>
                </a:solidFill>
                <a:latin typeface="Calibri"/>
                <a:ea typeface="Calibri"/>
                <a:cs typeface="Calibri"/>
                <a:sym typeface="Calibri"/>
              </a:rPr>
              <a:t>. This is where grief and bereavement consume the individual’s life and impacts on their daily functioning. Symptoms may include the following:</a:t>
            </a:r>
            <a:endParaRPr sz="2000" b="0" i="0" u="none" strike="noStrike" cap="none">
              <a:solidFill>
                <a:schemeClr val="dk1"/>
              </a:solidFill>
              <a:latin typeface="Calibri"/>
              <a:ea typeface="Calibri"/>
              <a:cs typeface="Calibri"/>
              <a:sym typeface="Calibri"/>
            </a:endParaRPr>
          </a:p>
        </p:txBody>
      </p:sp>
      <p:graphicFrame>
        <p:nvGraphicFramePr>
          <p:cNvPr id="185" name="Google Shape;185;p28"/>
          <p:cNvGraphicFramePr/>
          <p:nvPr/>
        </p:nvGraphicFramePr>
        <p:xfrm>
          <a:off x="5607147" y="2520100"/>
          <a:ext cx="3000000" cy="3000000"/>
        </p:xfrm>
        <a:graphic>
          <a:graphicData uri="http://schemas.openxmlformats.org/drawingml/2006/table">
            <a:tbl>
              <a:tblPr>
                <a:noFill/>
                <a:tableStyleId>{97FD0410-1E48-4D9E-8D0D-69FC351A9D04}</a:tableStyleId>
              </a:tblPr>
              <a:tblGrid>
                <a:gridCol w="5787675">
                  <a:extLst>
                    <a:ext uri="{9D8B030D-6E8A-4147-A177-3AD203B41FA5}">
                      <a16:colId xmlns:a16="http://schemas.microsoft.com/office/drawing/2014/main" val="20000"/>
                    </a:ext>
                  </a:extLst>
                </a:gridCol>
              </a:tblGrid>
              <a:tr h="254000">
                <a:tc>
                  <a:txBody>
                    <a:bodyPr/>
                    <a:lstStyle/>
                    <a:p>
                      <a:pPr marL="285750" marR="0" lvl="0" indent="-285750" algn="just" rtl="0">
                        <a:spcBef>
                          <a:spcPts val="0"/>
                        </a:spcBef>
                        <a:spcAft>
                          <a:spcPts val="0"/>
                        </a:spcAft>
                        <a:buClr>
                          <a:srgbClr val="F2F2F2"/>
                        </a:buClr>
                        <a:buSzPts val="2000"/>
                        <a:buFont typeface="Arial"/>
                        <a:buChar char="•"/>
                      </a:pPr>
                      <a:r>
                        <a:rPr lang="en-US" sz="2000" u="none" strike="noStrike" cap="none">
                          <a:solidFill>
                            <a:srgbClr val="F2F2F2"/>
                          </a:solidFill>
                        </a:rPr>
                        <a:t>Constant feelings of emptiness</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0"/>
                  </a:ext>
                </a:extLst>
              </a:tr>
              <a:tr h="254000">
                <a:tc>
                  <a:txBody>
                    <a:bodyPr/>
                    <a:lstStyle/>
                    <a:p>
                      <a:pPr marL="285750" marR="0" lvl="0" indent="-285750" algn="just" rtl="0">
                        <a:spcBef>
                          <a:spcPts val="0"/>
                        </a:spcBef>
                        <a:spcAft>
                          <a:spcPts val="0"/>
                        </a:spcAft>
                        <a:buClr>
                          <a:srgbClr val="F2F2F2"/>
                        </a:buClr>
                        <a:buSzPts val="2000"/>
                        <a:buFont typeface="Arial"/>
                        <a:buChar char="•"/>
                      </a:pPr>
                      <a:r>
                        <a:rPr lang="en-US" sz="2000" u="none" strike="noStrike" cap="none">
                          <a:solidFill>
                            <a:srgbClr val="F2F2F2"/>
                          </a:solidFill>
                        </a:rPr>
                        <a:t>Intense anger</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1"/>
                  </a:ext>
                </a:extLst>
              </a:tr>
              <a:tr h="254000">
                <a:tc>
                  <a:txBody>
                    <a:bodyPr/>
                    <a:lstStyle/>
                    <a:p>
                      <a:pPr marL="285750" marR="0" lvl="0" indent="-285750" algn="just" rtl="0">
                        <a:spcBef>
                          <a:spcPts val="0"/>
                        </a:spcBef>
                        <a:spcAft>
                          <a:spcPts val="0"/>
                        </a:spcAft>
                        <a:buClr>
                          <a:srgbClr val="F2F2F2"/>
                        </a:buClr>
                        <a:buSzPts val="2000"/>
                        <a:buFont typeface="Arial"/>
                        <a:buChar char="•"/>
                      </a:pPr>
                      <a:r>
                        <a:rPr lang="en-US" sz="2000" u="none" strike="noStrike" cap="none">
                          <a:solidFill>
                            <a:srgbClr val="F2F2F2"/>
                          </a:solidFill>
                        </a:rPr>
                        <a:t>Constant longing and yearning for the deceased</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2"/>
                  </a:ext>
                </a:extLst>
              </a:tr>
              <a:tr h="254000">
                <a:tc>
                  <a:txBody>
                    <a:bodyPr/>
                    <a:lstStyle/>
                    <a:p>
                      <a:pPr marL="285750" marR="0" lvl="0" indent="-285750" algn="just" rtl="0">
                        <a:spcBef>
                          <a:spcPts val="0"/>
                        </a:spcBef>
                        <a:spcAft>
                          <a:spcPts val="0"/>
                        </a:spcAft>
                        <a:buClr>
                          <a:srgbClr val="F2F2F2"/>
                        </a:buClr>
                        <a:buSzPts val="2000"/>
                        <a:buFont typeface="Arial"/>
                        <a:buChar char="•"/>
                      </a:pPr>
                      <a:r>
                        <a:rPr lang="en-US" sz="2000" u="none" strike="noStrike" cap="none">
                          <a:solidFill>
                            <a:srgbClr val="F2F2F2"/>
                          </a:solidFill>
                        </a:rPr>
                        <a:t>Intense sadness</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3"/>
                  </a:ext>
                </a:extLst>
              </a:tr>
              <a:tr h="254000">
                <a:tc>
                  <a:txBody>
                    <a:bodyPr/>
                    <a:lstStyle/>
                    <a:p>
                      <a:pPr marL="285750" marR="0" lvl="0" indent="-285750" algn="just" rtl="0">
                        <a:spcBef>
                          <a:spcPts val="0"/>
                        </a:spcBef>
                        <a:spcAft>
                          <a:spcPts val="0"/>
                        </a:spcAft>
                        <a:buClr>
                          <a:srgbClr val="F2F2F2"/>
                        </a:buClr>
                        <a:buSzPts val="2000"/>
                        <a:buFont typeface="Arial"/>
                        <a:buChar char="•"/>
                      </a:pPr>
                      <a:r>
                        <a:rPr lang="en-US" sz="2000" u="none" strike="noStrike" cap="none">
                          <a:solidFill>
                            <a:srgbClr val="F2F2F2"/>
                          </a:solidFill>
                        </a:rPr>
                        <a:t>Avoiding any reminder of the deceased</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4"/>
                  </a:ext>
                </a:extLst>
              </a:tr>
              <a:tr h="254000">
                <a:tc>
                  <a:txBody>
                    <a:bodyPr/>
                    <a:lstStyle/>
                    <a:p>
                      <a:pPr marL="285750" marR="0" lvl="0" indent="-285750" algn="just" rtl="0">
                        <a:spcBef>
                          <a:spcPts val="0"/>
                        </a:spcBef>
                        <a:spcAft>
                          <a:spcPts val="0"/>
                        </a:spcAft>
                        <a:buClr>
                          <a:srgbClr val="F2F2F2"/>
                        </a:buClr>
                        <a:buSzPts val="2000"/>
                        <a:buFont typeface="Arial"/>
                        <a:buChar char="•"/>
                      </a:pPr>
                      <a:r>
                        <a:rPr lang="en-US" sz="2000" u="none" strike="noStrike" cap="none">
                          <a:solidFill>
                            <a:srgbClr val="F2F2F2"/>
                          </a:solidFill>
                        </a:rPr>
                        <a:t>Constant feelings of meaninglessness</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5"/>
                  </a:ext>
                </a:extLst>
              </a:tr>
              <a:tr h="254000">
                <a:tc>
                  <a:txBody>
                    <a:bodyPr/>
                    <a:lstStyle/>
                    <a:p>
                      <a:pPr marL="285750" marR="0" lvl="0" indent="-285750" algn="just" rtl="0">
                        <a:spcBef>
                          <a:spcPts val="0"/>
                        </a:spcBef>
                        <a:spcAft>
                          <a:spcPts val="0"/>
                        </a:spcAft>
                        <a:buClr>
                          <a:srgbClr val="F2F2F2"/>
                        </a:buClr>
                        <a:buSzPts val="2000"/>
                        <a:buFont typeface="Arial"/>
                        <a:buChar char="•"/>
                      </a:pPr>
                      <a:r>
                        <a:rPr lang="en-US" sz="2000" u="none" strike="noStrike" cap="none">
                          <a:solidFill>
                            <a:srgbClr val="F2F2F2"/>
                          </a:solidFill>
                        </a:rPr>
                        <a:t>Constant thoughts of the deceased</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6"/>
                  </a:ext>
                </a:extLst>
              </a:tr>
              <a:tr h="254000">
                <a:tc>
                  <a:txBody>
                    <a:bodyPr/>
                    <a:lstStyle/>
                    <a:p>
                      <a:pPr marL="285750" marR="0" lvl="0" indent="-285750" algn="just" rtl="0">
                        <a:spcBef>
                          <a:spcPts val="0"/>
                        </a:spcBef>
                        <a:spcAft>
                          <a:spcPts val="0"/>
                        </a:spcAft>
                        <a:buClr>
                          <a:srgbClr val="F2F2F2"/>
                        </a:buClr>
                        <a:buSzPts val="2000"/>
                        <a:buFont typeface="Arial"/>
                        <a:buChar char="•"/>
                      </a:pPr>
                      <a:r>
                        <a:rPr lang="en-US" sz="2000" u="none" strike="noStrike" cap="none">
                          <a:solidFill>
                            <a:srgbClr val="F2F2F2"/>
                          </a:solidFill>
                        </a:rPr>
                        <a:t>Being fixated on the circumstances surrounding the death</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7"/>
                  </a:ext>
                </a:extLst>
              </a:tr>
              <a:tr h="254000">
                <a:tc>
                  <a:txBody>
                    <a:bodyPr/>
                    <a:lstStyle/>
                    <a:p>
                      <a:pPr marL="285750" marR="0" lvl="0" indent="-285750" algn="just" rtl="0">
                        <a:spcBef>
                          <a:spcPts val="0"/>
                        </a:spcBef>
                        <a:spcAft>
                          <a:spcPts val="0"/>
                        </a:spcAft>
                        <a:buClr>
                          <a:srgbClr val="F2F2F2"/>
                        </a:buClr>
                        <a:buSzPts val="2000"/>
                        <a:buFont typeface="Arial"/>
                        <a:buChar char="•"/>
                      </a:pPr>
                      <a:r>
                        <a:rPr lang="en-US" sz="2000" u="none" strike="noStrike" cap="none">
                          <a:solidFill>
                            <a:srgbClr val="F2F2F2"/>
                          </a:solidFill>
                        </a:rPr>
                        <a:t>Not engaging in the present</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8"/>
                  </a:ext>
                </a:extLst>
              </a:tr>
            </a:tbl>
          </a:graphicData>
        </a:graphic>
      </p:graphicFrame>
      <p:sp>
        <p:nvSpPr>
          <p:cNvPr id="186" name="Google Shape;186;p28"/>
          <p:cNvSpPr/>
          <p:nvPr/>
        </p:nvSpPr>
        <p:spPr>
          <a:xfrm>
            <a:off x="9660060" y="1575403"/>
            <a:ext cx="1734770"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i="0" u="none" strike="noStrike" cap="none">
                <a:solidFill>
                  <a:srgbClr val="F2F2F2"/>
                </a:solidFill>
                <a:latin typeface="Calibri"/>
                <a:ea typeface="Calibri"/>
                <a:cs typeface="Calibri"/>
                <a:sym typeface="Calibri"/>
              </a:rPr>
              <a:t>OF GRIEF</a:t>
            </a:r>
            <a:endParaRPr sz="3200" b="1" i="0" u="none" strike="noStrike" cap="none">
              <a:solidFill>
                <a:srgbClr val="F2F2F2"/>
              </a:solidFill>
              <a:latin typeface="Calibri"/>
              <a:ea typeface="Calibri"/>
              <a:cs typeface="Calibri"/>
              <a:sym typeface="Calibri"/>
            </a:endParaRPr>
          </a:p>
        </p:txBody>
      </p:sp>
      <p:sp>
        <p:nvSpPr>
          <p:cNvPr id="187" name="Google Shape;187;p28"/>
          <p:cNvSpPr/>
          <p:nvPr/>
        </p:nvSpPr>
        <p:spPr>
          <a:xfrm>
            <a:off x="7477283" y="1575403"/>
            <a:ext cx="2182777"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i="0" u="none" strike="noStrike" cap="none">
                <a:solidFill>
                  <a:srgbClr val="222222"/>
                </a:solidFill>
                <a:latin typeface="Calibri"/>
                <a:ea typeface="Calibri"/>
                <a:cs typeface="Calibri"/>
                <a:sym typeface="Calibri"/>
              </a:rPr>
              <a:t>SYMPTOMS</a:t>
            </a:r>
            <a:endParaRPr sz="3200" b="1" i="0" u="none" strike="noStrike" cap="none">
              <a:solidFill>
                <a:srgbClr val="222222"/>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4"/>
        <p:cNvGrpSpPr/>
        <p:nvPr/>
      </p:nvGrpSpPr>
      <p:grpSpPr>
        <a:xfrm>
          <a:off x="0" y="0"/>
          <a:ext cx="0" cy="0"/>
          <a:chOff x="0" y="0"/>
          <a:chExt cx="0" cy="0"/>
        </a:xfrm>
      </p:grpSpPr>
      <p:sp>
        <p:nvSpPr>
          <p:cNvPr id="455" name="Google Shape;455;p64"/>
          <p:cNvSpPr/>
          <p:nvPr/>
        </p:nvSpPr>
        <p:spPr>
          <a:xfrm>
            <a:off x="1050388" y="648343"/>
            <a:ext cx="6096000" cy="1015663"/>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If a client is struggling with sleep, it can be beneficial to advise a pre-bedtime routine that helps to relax the individual. This routine can include the following:</a:t>
            </a:r>
            <a:endParaRPr sz="2000">
              <a:solidFill>
                <a:schemeClr val="dk1"/>
              </a:solidFill>
              <a:latin typeface="Calibri"/>
              <a:ea typeface="Calibri"/>
              <a:cs typeface="Calibri"/>
              <a:sym typeface="Calibri"/>
            </a:endParaRPr>
          </a:p>
        </p:txBody>
      </p:sp>
      <p:graphicFrame>
        <p:nvGraphicFramePr>
          <p:cNvPr id="456" name="Google Shape;456;p64"/>
          <p:cNvGraphicFramePr/>
          <p:nvPr/>
        </p:nvGraphicFramePr>
        <p:xfrm>
          <a:off x="1125416" y="2095137"/>
          <a:ext cx="3000000" cy="3000000"/>
        </p:xfrm>
        <a:graphic>
          <a:graphicData uri="http://schemas.openxmlformats.org/drawingml/2006/table">
            <a:tbl>
              <a:tblPr>
                <a:noFill/>
                <a:tableStyleId>{97FD0410-1E48-4D9E-8D0D-69FC351A9D04}</a:tableStyleId>
              </a:tblPr>
              <a:tblGrid>
                <a:gridCol w="6020975">
                  <a:extLst>
                    <a:ext uri="{9D8B030D-6E8A-4147-A177-3AD203B41FA5}">
                      <a16:colId xmlns:a16="http://schemas.microsoft.com/office/drawing/2014/main" val="20000"/>
                    </a:ext>
                  </a:extLst>
                </a:gridCol>
              </a:tblGrid>
              <a:tr h="254000">
                <a:tc>
                  <a:txBody>
                    <a:bodyPr/>
                    <a:lstStyle/>
                    <a:p>
                      <a:pPr marL="285750" marR="0" lvl="0" indent="-285750" algn="just" rtl="0">
                        <a:spcBef>
                          <a:spcPts val="0"/>
                        </a:spcBef>
                        <a:spcAft>
                          <a:spcPts val="0"/>
                        </a:spcAft>
                        <a:buClr>
                          <a:srgbClr val="F2F2F2"/>
                        </a:buClr>
                        <a:buSzPts val="2000"/>
                        <a:buFont typeface="Arial"/>
                        <a:buChar char="•"/>
                      </a:pPr>
                      <a:r>
                        <a:rPr lang="en-US" sz="2000" u="none" strike="noStrike" cap="none">
                          <a:solidFill>
                            <a:srgbClr val="F2F2F2"/>
                          </a:solidFill>
                        </a:rPr>
                        <a:t>Having a hot drink before bed such as chamomile tea</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0"/>
                  </a:ext>
                </a:extLst>
              </a:tr>
              <a:tr h="254000">
                <a:tc>
                  <a:txBody>
                    <a:bodyPr/>
                    <a:lstStyle/>
                    <a:p>
                      <a:pPr marL="285750" marR="0" lvl="0" indent="-285750" algn="just" rtl="0">
                        <a:spcBef>
                          <a:spcPts val="0"/>
                        </a:spcBef>
                        <a:spcAft>
                          <a:spcPts val="0"/>
                        </a:spcAft>
                        <a:buClr>
                          <a:srgbClr val="F2F2F2"/>
                        </a:buClr>
                        <a:buSzPts val="2000"/>
                        <a:buFont typeface="Arial"/>
                        <a:buChar char="•"/>
                      </a:pPr>
                      <a:r>
                        <a:rPr lang="en-US" sz="2000" u="none" strike="noStrike" cap="none">
                          <a:solidFill>
                            <a:srgbClr val="F2F2F2"/>
                          </a:solidFill>
                        </a:rPr>
                        <a:t>Listening to relaxing music</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1"/>
                  </a:ext>
                </a:extLst>
              </a:tr>
              <a:tr h="254000">
                <a:tc>
                  <a:txBody>
                    <a:bodyPr/>
                    <a:lstStyle/>
                    <a:p>
                      <a:pPr marL="285750" marR="0" lvl="0" indent="-285750" algn="just" rtl="0">
                        <a:spcBef>
                          <a:spcPts val="0"/>
                        </a:spcBef>
                        <a:spcAft>
                          <a:spcPts val="0"/>
                        </a:spcAft>
                        <a:buClr>
                          <a:srgbClr val="F2F2F2"/>
                        </a:buClr>
                        <a:buSzPts val="2000"/>
                        <a:buFont typeface="Arial"/>
                        <a:buChar char="•"/>
                      </a:pPr>
                      <a:r>
                        <a:rPr lang="en-US" sz="2000" u="none" strike="noStrike" cap="none">
                          <a:solidFill>
                            <a:srgbClr val="F2F2F2"/>
                          </a:solidFill>
                        </a:rPr>
                        <a:t>Avoiding caffeine</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2"/>
                  </a:ext>
                </a:extLst>
              </a:tr>
              <a:tr h="254000">
                <a:tc>
                  <a:txBody>
                    <a:bodyPr/>
                    <a:lstStyle/>
                    <a:p>
                      <a:pPr marL="285750" marR="0" lvl="0" indent="-285750" algn="just" rtl="0">
                        <a:spcBef>
                          <a:spcPts val="0"/>
                        </a:spcBef>
                        <a:spcAft>
                          <a:spcPts val="0"/>
                        </a:spcAft>
                        <a:buClr>
                          <a:srgbClr val="F2F2F2"/>
                        </a:buClr>
                        <a:buSzPts val="2000"/>
                        <a:buFont typeface="Arial"/>
                        <a:buChar char="•"/>
                      </a:pPr>
                      <a:r>
                        <a:rPr lang="en-US" sz="2000" u="none" strike="noStrike" cap="none">
                          <a:solidFill>
                            <a:srgbClr val="F2F2F2"/>
                          </a:solidFill>
                        </a:rPr>
                        <a:t>Having a relaxing bath</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3"/>
                  </a:ext>
                </a:extLst>
              </a:tr>
              <a:tr h="254000">
                <a:tc>
                  <a:txBody>
                    <a:bodyPr/>
                    <a:lstStyle/>
                    <a:p>
                      <a:pPr marL="285750" marR="0" lvl="0" indent="-285750" algn="just" rtl="0">
                        <a:spcBef>
                          <a:spcPts val="0"/>
                        </a:spcBef>
                        <a:spcAft>
                          <a:spcPts val="0"/>
                        </a:spcAft>
                        <a:buClr>
                          <a:srgbClr val="F2F2F2"/>
                        </a:buClr>
                        <a:buSzPts val="2000"/>
                        <a:buFont typeface="Arial"/>
                        <a:buChar char="•"/>
                      </a:pPr>
                      <a:r>
                        <a:rPr lang="en-US" sz="2000" u="none" strike="noStrike" cap="none">
                          <a:solidFill>
                            <a:srgbClr val="F2F2F2"/>
                          </a:solidFill>
                        </a:rPr>
                        <a:t>Having a hot water bottle in bed</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0"/>
        <p:cNvGrpSpPr/>
        <p:nvPr/>
      </p:nvGrpSpPr>
      <p:grpSpPr>
        <a:xfrm>
          <a:off x="0" y="0"/>
          <a:ext cx="0" cy="0"/>
          <a:chOff x="0" y="0"/>
          <a:chExt cx="0" cy="0"/>
        </a:xfrm>
      </p:grpSpPr>
      <p:sp>
        <p:nvSpPr>
          <p:cNvPr id="461" name="Google Shape;461;p65"/>
          <p:cNvSpPr/>
          <p:nvPr/>
        </p:nvSpPr>
        <p:spPr>
          <a:xfrm>
            <a:off x="4387913" y="671043"/>
            <a:ext cx="2745880"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a:solidFill>
                  <a:srgbClr val="F2F2F2"/>
                </a:solidFill>
                <a:latin typeface="Calibri"/>
                <a:ea typeface="Calibri"/>
                <a:cs typeface="Calibri"/>
                <a:sym typeface="Calibri"/>
              </a:rPr>
              <a:t>BEREAVEMENT</a:t>
            </a:r>
            <a:endParaRPr sz="3200" b="1" i="0" u="none" strike="noStrike" cap="none">
              <a:solidFill>
                <a:srgbClr val="F2F2F2"/>
              </a:solidFill>
              <a:latin typeface="Calibri"/>
              <a:ea typeface="Calibri"/>
              <a:cs typeface="Calibri"/>
              <a:sym typeface="Calibri"/>
            </a:endParaRPr>
          </a:p>
        </p:txBody>
      </p:sp>
      <p:sp>
        <p:nvSpPr>
          <p:cNvPr id="462" name="Google Shape;462;p65"/>
          <p:cNvSpPr/>
          <p:nvPr/>
        </p:nvSpPr>
        <p:spPr>
          <a:xfrm>
            <a:off x="400956" y="671043"/>
            <a:ext cx="4000582"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a:solidFill>
                  <a:srgbClr val="222222"/>
                </a:solidFill>
                <a:latin typeface="Calibri"/>
                <a:ea typeface="Calibri"/>
                <a:cs typeface="Calibri"/>
                <a:sym typeface="Calibri"/>
              </a:rPr>
              <a:t>SUPPORTING VIOLENT</a:t>
            </a:r>
            <a:endParaRPr sz="3200" b="1" i="0" u="none" strike="noStrike" cap="none">
              <a:solidFill>
                <a:srgbClr val="222222"/>
              </a:solidFill>
              <a:latin typeface="Calibri"/>
              <a:ea typeface="Calibri"/>
              <a:cs typeface="Calibri"/>
              <a:sym typeface="Calibri"/>
            </a:endParaRPr>
          </a:p>
        </p:txBody>
      </p:sp>
      <p:sp>
        <p:nvSpPr>
          <p:cNvPr id="463" name="Google Shape;463;p65"/>
          <p:cNvSpPr/>
          <p:nvPr/>
        </p:nvSpPr>
        <p:spPr>
          <a:xfrm>
            <a:off x="400956" y="1810130"/>
            <a:ext cx="5226121" cy="2862322"/>
          </a:xfrm>
          <a:prstGeom prst="rect">
            <a:avLst/>
          </a:prstGeom>
          <a:solidFill>
            <a:srgbClr val="A6D71C">
              <a:alpha val="89803"/>
            </a:srgbClr>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People who go through this bereavement find that their social circle avoids them due to not knowing what to say. As a counsellor, try not to take long silences or avoid certain topics as this may be something they want to escape from. Try not to take the ‘fixer’ role as this can make you feel helpless in this situation. The individual needs support and an attentive ear, which can make the world of difference.</a:t>
            </a:r>
            <a:endParaRPr sz="2000">
              <a:solidFill>
                <a:schemeClr val="dk1"/>
              </a:solidFill>
              <a:latin typeface="Calibri"/>
              <a:ea typeface="Calibri"/>
              <a:cs typeface="Calibri"/>
              <a:sym typeface="Calibri"/>
            </a:endParaRPr>
          </a:p>
        </p:txBody>
      </p:sp>
      <p:sp>
        <p:nvSpPr>
          <p:cNvPr id="464" name="Google Shape;464;p65"/>
          <p:cNvSpPr/>
          <p:nvPr/>
        </p:nvSpPr>
        <p:spPr>
          <a:xfrm>
            <a:off x="5402933" y="4836711"/>
            <a:ext cx="6096000" cy="1323439"/>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F2F2F2"/>
                </a:solidFill>
                <a:latin typeface="Calibri"/>
                <a:ea typeface="Calibri"/>
                <a:cs typeface="Calibri"/>
                <a:sym typeface="Calibri"/>
              </a:rPr>
              <a:t>Try not to pretend to know how the individual is feeling. As previously mentioned, everyone reacts to grief differently; therefore, the thoughts and feelings will be different for everyone.</a:t>
            </a:r>
            <a:endParaRPr sz="2000">
              <a:solidFill>
                <a:srgbClr val="F2F2F2"/>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8"/>
        <p:cNvGrpSpPr/>
        <p:nvPr/>
      </p:nvGrpSpPr>
      <p:grpSpPr>
        <a:xfrm>
          <a:off x="0" y="0"/>
          <a:ext cx="0" cy="0"/>
          <a:chOff x="0" y="0"/>
          <a:chExt cx="0" cy="0"/>
        </a:xfrm>
      </p:grpSpPr>
      <p:sp>
        <p:nvSpPr>
          <p:cNvPr id="469" name="Google Shape;469;p66"/>
          <p:cNvSpPr/>
          <p:nvPr/>
        </p:nvSpPr>
        <p:spPr>
          <a:xfrm>
            <a:off x="600221" y="1224116"/>
            <a:ext cx="6096000" cy="255454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There are multiple layers to bereavement if it involves a violent death, as the individual must cope with their grief, a police/court case and the trauma of knowing the deceased was violated. Most individuals go through these at individual times rather than in one instant which can be prolonged overwhelm for the individual; therefore, symptoms tend to last longer and be more intense.</a:t>
            </a:r>
            <a:endParaRPr sz="20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3"/>
        <p:cNvGrpSpPr/>
        <p:nvPr/>
      </p:nvGrpSpPr>
      <p:grpSpPr>
        <a:xfrm>
          <a:off x="0" y="0"/>
          <a:ext cx="0" cy="0"/>
          <a:chOff x="0" y="0"/>
          <a:chExt cx="0" cy="0"/>
        </a:xfrm>
      </p:grpSpPr>
      <p:sp>
        <p:nvSpPr>
          <p:cNvPr id="474" name="Google Shape;474;p67"/>
          <p:cNvSpPr/>
          <p:nvPr/>
        </p:nvSpPr>
        <p:spPr>
          <a:xfrm>
            <a:off x="556846" y="2260031"/>
            <a:ext cx="6096000" cy="707886"/>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F2F2F2"/>
                </a:solidFill>
                <a:latin typeface="Calibri"/>
                <a:ea typeface="Calibri"/>
                <a:cs typeface="Calibri"/>
                <a:sym typeface="Calibri"/>
              </a:rPr>
              <a:t>Detailed below are common reasons as to why individuals may not receive adequate social support:</a:t>
            </a:r>
            <a:endParaRPr sz="2000">
              <a:solidFill>
                <a:srgbClr val="F2F2F2"/>
              </a:solidFill>
              <a:latin typeface="Calibri"/>
              <a:ea typeface="Calibri"/>
              <a:cs typeface="Calibri"/>
              <a:sym typeface="Calibri"/>
            </a:endParaRPr>
          </a:p>
        </p:txBody>
      </p:sp>
      <p:graphicFrame>
        <p:nvGraphicFramePr>
          <p:cNvPr id="475" name="Google Shape;475;p67"/>
          <p:cNvGraphicFramePr/>
          <p:nvPr/>
        </p:nvGraphicFramePr>
        <p:xfrm>
          <a:off x="556846" y="3573947"/>
          <a:ext cx="3000000" cy="3000000"/>
        </p:xfrm>
        <a:graphic>
          <a:graphicData uri="http://schemas.openxmlformats.org/drawingml/2006/table">
            <a:tbl>
              <a:tblPr>
                <a:noFill/>
                <a:tableStyleId>{97FD0410-1E48-4D9E-8D0D-69FC351A9D04}</a:tableStyleId>
              </a:tblPr>
              <a:tblGrid>
                <a:gridCol w="5004050">
                  <a:extLst>
                    <a:ext uri="{9D8B030D-6E8A-4147-A177-3AD203B41FA5}">
                      <a16:colId xmlns:a16="http://schemas.microsoft.com/office/drawing/2014/main" val="20000"/>
                    </a:ext>
                  </a:extLst>
                </a:gridCol>
              </a:tblGrid>
              <a:tr h="609175">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Violent death grief typically lasts longer than other grief and what societal constructs allow</a:t>
                      </a:r>
                      <a:endParaRPr sz="1800" u="none" strike="noStrike" cap="none"/>
                    </a:p>
                  </a:txBody>
                  <a:tcPr marL="87025" marR="87025" marT="43525" marB="435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870275">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People generally do not know how to support someone through grief, especially violent death, as they may not want to trigger the bereaved</a:t>
                      </a:r>
                      <a:endParaRPr sz="1800" u="none" strike="noStrike" cap="none"/>
                    </a:p>
                  </a:txBody>
                  <a:tcPr marL="87025" marR="87025" marT="43525" marB="435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r h="609175">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The individual facing bereavement may isolate themselves from others</a:t>
                      </a:r>
                      <a:endParaRPr sz="1800" u="none" strike="noStrike" cap="none"/>
                    </a:p>
                  </a:txBody>
                  <a:tcPr marL="87025" marR="87025" marT="43525" marB="435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2"/>
                  </a:ext>
                </a:extLst>
              </a:tr>
            </a:tbl>
          </a:graphicData>
        </a:graphic>
      </p:graphicFrame>
      <p:graphicFrame>
        <p:nvGraphicFramePr>
          <p:cNvPr id="476" name="Google Shape;476;p67"/>
          <p:cNvGraphicFramePr/>
          <p:nvPr/>
        </p:nvGraphicFramePr>
        <p:xfrm>
          <a:off x="5997526" y="3439611"/>
          <a:ext cx="3000000" cy="3000000"/>
        </p:xfrm>
        <a:graphic>
          <a:graphicData uri="http://schemas.openxmlformats.org/drawingml/2006/table">
            <a:tbl>
              <a:tblPr>
                <a:noFill/>
                <a:tableStyleId>{97FD0410-1E48-4D9E-8D0D-69FC351A9D04}</a:tableStyleId>
              </a:tblPr>
              <a:tblGrid>
                <a:gridCol w="5678650">
                  <a:extLst>
                    <a:ext uri="{9D8B030D-6E8A-4147-A177-3AD203B41FA5}">
                      <a16:colId xmlns:a16="http://schemas.microsoft.com/office/drawing/2014/main" val="20000"/>
                    </a:ext>
                  </a:extLst>
                </a:gridCol>
              </a:tblGrid>
              <a:tr h="1131350">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Therapists are typically not trained in grief and trauma; therefore, they try to provide low-level interventions that are invalidating to this experience</a:t>
                      </a:r>
                      <a:endParaRPr sz="1800" u="none" strike="noStrike" cap="none"/>
                    </a:p>
                  </a:txBody>
                  <a:tcPr marL="87025" marR="87025" marT="43525" marB="435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1131350">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Society tends to invalidate and minimise the grieving process by trying to force individuals to move on and discourage expressions of grief and discussing the deceased</a:t>
                      </a:r>
                      <a:endParaRPr/>
                    </a:p>
                  </a:txBody>
                  <a:tcPr marL="87025" marR="87025" marT="43525" marB="435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bl>
          </a:graphicData>
        </a:graphic>
      </p:graphicFrame>
      <p:sp>
        <p:nvSpPr>
          <p:cNvPr id="477" name="Google Shape;477;p67"/>
          <p:cNvSpPr/>
          <p:nvPr/>
        </p:nvSpPr>
        <p:spPr>
          <a:xfrm>
            <a:off x="2133766" y="665135"/>
            <a:ext cx="3102901"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a:solidFill>
                  <a:srgbClr val="F2F2F2"/>
                </a:solidFill>
                <a:latin typeface="Calibri"/>
                <a:ea typeface="Calibri"/>
                <a:cs typeface="Calibri"/>
                <a:sym typeface="Calibri"/>
              </a:rPr>
              <a:t>SOCIAL SUPPORT</a:t>
            </a:r>
            <a:endParaRPr sz="3200" b="1" i="0" u="none" strike="noStrike" cap="none">
              <a:solidFill>
                <a:srgbClr val="F2F2F2"/>
              </a:solidFill>
              <a:latin typeface="Calibri"/>
              <a:ea typeface="Calibri"/>
              <a:cs typeface="Calibri"/>
              <a:sym typeface="Calibri"/>
            </a:endParaRPr>
          </a:p>
        </p:txBody>
      </p:sp>
      <p:sp>
        <p:nvSpPr>
          <p:cNvPr id="478" name="Google Shape;478;p67"/>
          <p:cNvSpPr/>
          <p:nvPr/>
        </p:nvSpPr>
        <p:spPr>
          <a:xfrm>
            <a:off x="530442" y="671043"/>
            <a:ext cx="1603324"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i="0" u="none" strike="noStrike" cap="none">
                <a:solidFill>
                  <a:srgbClr val="222222"/>
                </a:solidFill>
                <a:latin typeface="Calibri"/>
                <a:ea typeface="Calibri"/>
                <a:cs typeface="Calibri"/>
                <a:sym typeface="Calibri"/>
              </a:rPr>
              <a:t>LACK OF</a:t>
            </a:r>
            <a:endParaRPr sz="3200" b="1" i="0" u="none" strike="noStrike" cap="none">
              <a:solidFill>
                <a:srgbClr val="222222"/>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2"/>
        <p:cNvGrpSpPr/>
        <p:nvPr/>
      </p:nvGrpSpPr>
      <p:grpSpPr>
        <a:xfrm>
          <a:off x="0" y="0"/>
          <a:ext cx="0" cy="0"/>
          <a:chOff x="0" y="0"/>
          <a:chExt cx="0" cy="0"/>
        </a:xfrm>
      </p:grpSpPr>
      <p:sp>
        <p:nvSpPr>
          <p:cNvPr id="483" name="Google Shape;483;p68"/>
          <p:cNvSpPr/>
          <p:nvPr/>
        </p:nvSpPr>
        <p:spPr>
          <a:xfrm>
            <a:off x="3048000" y="2274838"/>
            <a:ext cx="6096000" cy="1938992"/>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When working with individuals of violent death bereavement, it is important not to get into the mindset of telling individuals to ‘move on’ or ‘get over it’. Support and understand the individual whilst understanding that how they feel is real, despite the intensity or negativity, and should be allowed to be felt.</a:t>
            </a:r>
            <a:endParaRPr sz="20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7"/>
        <p:cNvGrpSpPr/>
        <p:nvPr/>
      </p:nvGrpSpPr>
      <p:grpSpPr>
        <a:xfrm>
          <a:off x="0" y="0"/>
          <a:ext cx="0" cy="0"/>
          <a:chOff x="0" y="0"/>
          <a:chExt cx="0" cy="0"/>
        </a:xfrm>
      </p:grpSpPr>
      <p:sp>
        <p:nvSpPr>
          <p:cNvPr id="488" name="Google Shape;488;p69"/>
          <p:cNvSpPr/>
          <p:nvPr/>
        </p:nvSpPr>
        <p:spPr>
          <a:xfrm>
            <a:off x="2814488" y="671042"/>
            <a:ext cx="1495089"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a:solidFill>
                  <a:srgbClr val="F2F2F2"/>
                </a:solidFill>
                <a:latin typeface="Calibri"/>
                <a:ea typeface="Calibri"/>
                <a:cs typeface="Calibri"/>
                <a:sym typeface="Calibri"/>
              </a:rPr>
              <a:t>ILLNESS</a:t>
            </a:r>
            <a:endParaRPr sz="3200" b="1" i="0" u="none" strike="noStrike" cap="none">
              <a:solidFill>
                <a:srgbClr val="F2F2F2"/>
              </a:solidFill>
              <a:latin typeface="Calibri"/>
              <a:ea typeface="Calibri"/>
              <a:cs typeface="Calibri"/>
              <a:sym typeface="Calibri"/>
            </a:endParaRPr>
          </a:p>
        </p:txBody>
      </p:sp>
      <p:sp>
        <p:nvSpPr>
          <p:cNvPr id="489" name="Google Shape;489;p69"/>
          <p:cNvSpPr/>
          <p:nvPr/>
        </p:nvSpPr>
        <p:spPr>
          <a:xfrm>
            <a:off x="834459" y="671043"/>
            <a:ext cx="1980029"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a:solidFill>
                  <a:srgbClr val="222222"/>
                </a:solidFill>
                <a:latin typeface="Calibri"/>
                <a:ea typeface="Calibri"/>
                <a:cs typeface="Calibri"/>
                <a:sym typeface="Calibri"/>
              </a:rPr>
              <a:t>TERMINAL</a:t>
            </a:r>
            <a:endParaRPr sz="3200" b="1" i="0" u="none" strike="noStrike" cap="none">
              <a:solidFill>
                <a:srgbClr val="222222"/>
              </a:solidFill>
              <a:latin typeface="Calibri"/>
              <a:ea typeface="Calibri"/>
              <a:cs typeface="Calibri"/>
              <a:sym typeface="Calibri"/>
            </a:endParaRPr>
          </a:p>
        </p:txBody>
      </p:sp>
      <p:sp>
        <p:nvSpPr>
          <p:cNvPr id="490" name="Google Shape;490;p69"/>
          <p:cNvSpPr/>
          <p:nvPr/>
        </p:nvSpPr>
        <p:spPr>
          <a:xfrm>
            <a:off x="5585357" y="2420692"/>
            <a:ext cx="6096000" cy="132343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A terminal illness is where an individual has been informed that the illness from which they are suffering will likely lead to death. An individual can have a single disease or multiple conditions that are terminal.</a:t>
            </a:r>
            <a:endParaRPr sz="2000">
              <a:solidFill>
                <a:schemeClr val="dk1"/>
              </a:solidFill>
              <a:latin typeface="Calibri"/>
              <a:ea typeface="Calibri"/>
              <a:cs typeface="Calibri"/>
              <a:sym typeface="Calibri"/>
            </a:endParaRPr>
          </a:p>
        </p:txBody>
      </p:sp>
      <p:graphicFrame>
        <p:nvGraphicFramePr>
          <p:cNvPr id="491" name="Google Shape;491;p69"/>
          <p:cNvGraphicFramePr/>
          <p:nvPr/>
        </p:nvGraphicFramePr>
        <p:xfrm>
          <a:off x="7682630" y="3722629"/>
          <a:ext cx="3000000" cy="3000000"/>
        </p:xfrm>
        <a:graphic>
          <a:graphicData uri="http://schemas.openxmlformats.org/drawingml/2006/table">
            <a:tbl>
              <a:tblPr>
                <a:noFill/>
                <a:tableStyleId>{97FD0410-1E48-4D9E-8D0D-69FC351A9D04}</a:tableStyleId>
              </a:tblPr>
              <a:tblGrid>
                <a:gridCol w="3998725">
                  <a:extLst>
                    <a:ext uri="{9D8B030D-6E8A-4147-A177-3AD203B41FA5}">
                      <a16:colId xmlns:a16="http://schemas.microsoft.com/office/drawing/2014/main" val="20000"/>
                    </a:ext>
                  </a:extLst>
                </a:gridCol>
              </a:tblGrid>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Cancer</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Aids</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Heart disease</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2"/>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Severe Coronary Artery Disease</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3"/>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Alzheimer’s disease</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4"/>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Dementia</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5"/>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Multiple sclerosis</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6"/>
                  </a:ext>
                </a:extLst>
              </a:tr>
            </a:tbl>
          </a:graphicData>
        </a:graphic>
      </p:graphicFrame>
      <p:sp>
        <p:nvSpPr>
          <p:cNvPr id="492" name="Google Shape;492;p69"/>
          <p:cNvSpPr/>
          <p:nvPr/>
        </p:nvSpPr>
        <p:spPr>
          <a:xfrm>
            <a:off x="3390314" y="3740232"/>
            <a:ext cx="4292316" cy="707886"/>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Some examples of illnesses that can be terminal are as follows:</a:t>
            </a:r>
            <a:endParaRPr sz="2000">
              <a:solidFill>
                <a:srgbClr val="F2F2F2"/>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6"/>
        <p:cNvGrpSpPr/>
        <p:nvPr/>
      </p:nvGrpSpPr>
      <p:grpSpPr>
        <a:xfrm>
          <a:off x="0" y="0"/>
          <a:ext cx="0" cy="0"/>
          <a:chOff x="0" y="0"/>
          <a:chExt cx="0" cy="0"/>
        </a:xfrm>
      </p:grpSpPr>
      <p:sp>
        <p:nvSpPr>
          <p:cNvPr id="497" name="Google Shape;497;p70"/>
          <p:cNvSpPr/>
          <p:nvPr/>
        </p:nvSpPr>
        <p:spPr>
          <a:xfrm>
            <a:off x="950742" y="1389576"/>
            <a:ext cx="5267178" cy="707886"/>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F2F2F2"/>
                </a:solidFill>
                <a:latin typeface="Calibri"/>
                <a:ea typeface="Calibri"/>
                <a:cs typeface="Calibri"/>
                <a:sym typeface="Calibri"/>
              </a:rPr>
              <a:t>Individuals who have a terminal illness typically experience the following:</a:t>
            </a:r>
            <a:endParaRPr sz="2000">
              <a:solidFill>
                <a:srgbClr val="F2F2F2"/>
              </a:solidFill>
              <a:latin typeface="Calibri"/>
              <a:ea typeface="Calibri"/>
              <a:cs typeface="Calibri"/>
              <a:sym typeface="Calibri"/>
            </a:endParaRPr>
          </a:p>
        </p:txBody>
      </p:sp>
      <p:graphicFrame>
        <p:nvGraphicFramePr>
          <p:cNvPr id="498" name="Google Shape;498;p70"/>
          <p:cNvGraphicFramePr/>
          <p:nvPr/>
        </p:nvGraphicFramePr>
        <p:xfrm>
          <a:off x="950742" y="2796295"/>
          <a:ext cx="3000000" cy="3000000"/>
        </p:xfrm>
        <a:graphic>
          <a:graphicData uri="http://schemas.openxmlformats.org/drawingml/2006/table">
            <a:tbl>
              <a:tblPr>
                <a:noFill/>
                <a:tableStyleId>{97FD0410-1E48-4D9E-8D0D-69FC351A9D04}</a:tableStyleId>
              </a:tblPr>
              <a:tblGrid>
                <a:gridCol w="3382100">
                  <a:extLst>
                    <a:ext uri="{9D8B030D-6E8A-4147-A177-3AD203B41FA5}">
                      <a16:colId xmlns:a16="http://schemas.microsoft.com/office/drawing/2014/main" val="20000"/>
                    </a:ext>
                  </a:extLst>
                </a:gridCol>
              </a:tblGrid>
              <a:tr h="241750">
                <a:tc>
                  <a:txBody>
                    <a:bodyPr/>
                    <a:lstStyle/>
                    <a:p>
                      <a:pPr marL="171450" marR="0" lvl="0" indent="-171450" algn="l" rtl="0">
                        <a:spcBef>
                          <a:spcPts val="0"/>
                        </a:spcBef>
                        <a:spcAft>
                          <a:spcPts val="0"/>
                        </a:spcAft>
                        <a:buClr>
                          <a:schemeClr val="dk1"/>
                        </a:buClr>
                        <a:buSzPts val="1800"/>
                        <a:buFont typeface="Arial"/>
                        <a:buChar char="•"/>
                      </a:pPr>
                      <a:r>
                        <a:rPr lang="en-US" sz="1800" u="none" strike="noStrike" cap="none"/>
                        <a:t>Weakness</a:t>
                      </a:r>
                      <a:endParaRPr sz="1800" u="none" strike="noStrike" cap="none"/>
                    </a:p>
                  </a:txBody>
                  <a:tcPr marL="60425" marR="60425" marT="30225" marB="302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241750">
                <a:tc>
                  <a:txBody>
                    <a:bodyPr/>
                    <a:lstStyle/>
                    <a:p>
                      <a:pPr marL="171450" marR="0" lvl="0" indent="-171450" algn="l" rtl="0">
                        <a:spcBef>
                          <a:spcPts val="0"/>
                        </a:spcBef>
                        <a:spcAft>
                          <a:spcPts val="0"/>
                        </a:spcAft>
                        <a:buClr>
                          <a:schemeClr val="dk1"/>
                        </a:buClr>
                        <a:buSzPts val="1800"/>
                        <a:buFont typeface="Arial"/>
                        <a:buChar char="•"/>
                      </a:pPr>
                      <a:r>
                        <a:rPr lang="en-US" sz="1800" u="none" strike="noStrike" cap="none"/>
                        <a:t>Mouth problems</a:t>
                      </a:r>
                      <a:endParaRPr sz="1800" u="none" strike="noStrike" cap="none"/>
                    </a:p>
                  </a:txBody>
                  <a:tcPr marL="60425" marR="60425" marT="30225" marB="302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r h="241750">
                <a:tc>
                  <a:txBody>
                    <a:bodyPr/>
                    <a:lstStyle/>
                    <a:p>
                      <a:pPr marL="171450" marR="0" lvl="0" indent="-171450" algn="l" rtl="0">
                        <a:spcBef>
                          <a:spcPts val="0"/>
                        </a:spcBef>
                        <a:spcAft>
                          <a:spcPts val="0"/>
                        </a:spcAft>
                        <a:buClr>
                          <a:schemeClr val="dk1"/>
                        </a:buClr>
                        <a:buSzPts val="1800"/>
                        <a:buFont typeface="Arial"/>
                        <a:buChar char="•"/>
                      </a:pPr>
                      <a:r>
                        <a:rPr lang="en-US" sz="1800" u="none" strike="noStrike" cap="none"/>
                        <a:t>Fatigue</a:t>
                      </a:r>
                      <a:endParaRPr sz="1800" u="none" strike="noStrike" cap="none"/>
                    </a:p>
                  </a:txBody>
                  <a:tcPr marL="60425" marR="60425" marT="30225" marB="302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2"/>
                  </a:ext>
                </a:extLst>
              </a:tr>
              <a:tr h="241750">
                <a:tc>
                  <a:txBody>
                    <a:bodyPr/>
                    <a:lstStyle/>
                    <a:p>
                      <a:pPr marL="171450" marR="0" lvl="0" indent="-171450" algn="l" rtl="0">
                        <a:spcBef>
                          <a:spcPts val="0"/>
                        </a:spcBef>
                        <a:spcAft>
                          <a:spcPts val="0"/>
                        </a:spcAft>
                        <a:buClr>
                          <a:schemeClr val="dk1"/>
                        </a:buClr>
                        <a:buSzPts val="1800"/>
                        <a:buFont typeface="Arial"/>
                        <a:buChar char="•"/>
                      </a:pPr>
                      <a:r>
                        <a:rPr lang="en-US" sz="1800" u="none" strike="noStrike" cap="none"/>
                        <a:t>Breathlessness</a:t>
                      </a:r>
                      <a:endParaRPr sz="1800" u="none" strike="noStrike" cap="none"/>
                    </a:p>
                  </a:txBody>
                  <a:tcPr marL="60425" marR="60425" marT="30225" marB="302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3"/>
                  </a:ext>
                </a:extLst>
              </a:tr>
              <a:tr h="241750">
                <a:tc>
                  <a:txBody>
                    <a:bodyPr/>
                    <a:lstStyle/>
                    <a:p>
                      <a:pPr marL="171450" marR="0" lvl="0" indent="-171450" algn="l" rtl="0">
                        <a:spcBef>
                          <a:spcPts val="0"/>
                        </a:spcBef>
                        <a:spcAft>
                          <a:spcPts val="0"/>
                        </a:spcAft>
                        <a:buClr>
                          <a:schemeClr val="dk1"/>
                        </a:buClr>
                        <a:buSzPts val="1800"/>
                        <a:buFont typeface="Arial"/>
                        <a:buChar char="•"/>
                      </a:pPr>
                      <a:r>
                        <a:rPr lang="en-US" sz="1800" u="none" strike="noStrike" cap="none"/>
                        <a:t>Loss of mobility</a:t>
                      </a:r>
                      <a:endParaRPr sz="1800" u="none" strike="noStrike" cap="none"/>
                    </a:p>
                  </a:txBody>
                  <a:tcPr marL="60425" marR="60425" marT="30225" marB="302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4"/>
                  </a:ext>
                </a:extLst>
              </a:tr>
              <a:tr h="241750">
                <a:tc>
                  <a:txBody>
                    <a:bodyPr/>
                    <a:lstStyle/>
                    <a:p>
                      <a:pPr marL="171450" marR="0" lvl="0" indent="-171450" algn="l" rtl="0">
                        <a:spcBef>
                          <a:spcPts val="0"/>
                        </a:spcBef>
                        <a:spcAft>
                          <a:spcPts val="0"/>
                        </a:spcAft>
                        <a:buClr>
                          <a:schemeClr val="dk1"/>
                        </a:buClr>
                        <a:buSzPts val="1800"/>
                        <a:buFont typeface="Arial"/>
                        <a:buChar char="•"/>
                      </a:pPr>
                      <a:r>
                        <a:rPr lang="en-US" sz="1800" u="none" strike="noStrike" cap="none"/>
                        <a:t>Pressure ulcers (also known as bed sores)</a:t>
                      </a:r>
                      <a:endParaRPr sz="1800" u="none" strike="noStrike" cap="none"/>
                    </a:p>
                  </a:txBody>
                  <a:tcPr marL="60425" marR="60425" marT="30225" marB="302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5"/>
                  </a:ext>
                </a:extLst>
              </a:tr>
              <a:tr h="241750">
                <a:tc>
                  <a:txBody>
                    <a:bodyPr/>
                    <a:lstStyle/>
                    <a:p>
                      <a:pPr marL="171450" marR="0" lvl="0" indent="-171450" algn="l" rtl="0">
                        <a:spcBef>
                          <a:spcPts val="0"/>
                        </a:spcBef>
                        <a:spcAft>
                          <a:spcPts val="0"/>
                        </a:spcAft>
                        <a:buClr>
                          <a:schemeClr val="dk1"/>
                        </a:buClr>
                        <a:buSzPts val="1800"/>
                        <a:buFont typeface="Arial"/>
                        <a:buChar char="•"/>
                      </a:pPr>
                      <a:r>
                        <a:rPr lang="en-US" sz="1800" u="none" strike="noStrike" cap="none"/>
                        <a:t>Loss of appetite</a:t>
                      </a:r>
                      <a:endParaRPr sz="1800" u="none" strike="noStrike" cap="none"/>
                    </a:p>
                  </a:txBody>
                  <a:tcPr marL="60425" marR="60425" marT="30225" marB="302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6"/>
                  </a:ext>
                </a:extLst>
              </a:tr>
              <a:tr h="241750">
                <a:tc>
                  <a:txBody>
                    <a:bodyPr/>
                    <a:lstStyle/>
                    <a:p>
                      <a:pPr marL="171450" marR="0" lvl="0" indent="-171450" algn="l" rtl="0">
                        <a:spcBef>
                          <a:spcPts val="0"/>
                        </a:spcBef>
                        <a:spcAft>
                          <a:spcPts val="0"/>
                        </a:spcAft>
                        <a:buClr>
                          <a:schemeClr val="dk1"/>
                        </a:buClr>
                        <a:buSzPts val="1800"/>
                        <a:buFont typeface="Arial"/>
                        <a:buChar char="•"/>
                      </a:pPr>
                      <a:r>
                        <a:rPr lang="en-US" sz="1800" u="none" strike="noStrike" cap="none"/>
                        <a:t>Weight loss</a:t>
                      </a:r>
                      <a:endParaRPr sz="1800" u="none" strike="noStrike" cap="none"/>
                    </a:p>
                  </a:txBody>
                  <a:tcPr marL="60425" marR="60425" marT="30225" marB="302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7"/>
                  </a:ext>
                </a:extLst>
              </a:tr>
              <a:tr h="241750">
                <a:tc>
                  <a:txBody>
                    <a:bodyPr/>
                    <a:lstStyle/>
                    <a:p>
                      <a:pPr marL="171450" marR="0" lvl="0" indent="-171450" algn="l" rtl="0">
                        <a:spcBef>
                          <a:spcPts val="0"/>
                        </a:spcBef>
                        <a:spcAft>
                          <a:spcPts val="0"/>
                        </a:spcAft>
                        <a:buClr>
                          <a:schemeClr val="dk1"/>
                        </a:buClr>
                        <a:buSzPts val="1800"/>
                        <a:buFont typeface="Arial"/>
                        <a:buChar char="•"/>
                      </a:pPr>
                      <a:r>
                        <a:rPr lang="en-US" sz="1800" u="none" strike="noStrike" cap="none"/>
                        <a:t>Feeling sick</a:t>
                      </a:r>
                      <a:endParaRPr sz="1800" u="none" strike="noStrike" cap="none"/>
                    </a:p>
                  </a:txBody>
                  <a:tcPr marL="60425" marR="60425" marT="30225" marB="302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8"/>
                  </a:ext>
                </a:extLst>
              </a:tr>
              <a:tr h="241750">
                <a:tc>
                  <a:txBody>
                    <a:bodyPr/>
                    <a:lstStyle/>
                    <a:p>
                      <a:pPr marL="171450" marR="0" lvl="0" indent="-171450" algn="l" rtl="0">
                        <a:spcBef>
                          <a:spcPts val="0"/>
                        </a:spcBef>
                        <a:spcAft>
                          <a:spcPts val="0"/>
                        </a:spcAft>
                        <a:buClr>
                          <a:schemeClr val="dk1"/>
                        </a:buClr>
                        <a:buSzPts val="1800"/>
                        <a:buFont typeface="Arial"/>
                        <a:buChar char="•"/>
                      </a:pPr>
                      <a:r>
                        <a:rPr lang="en-US" sz="1800" u="none" strike="noStrike" cap="none"/>
                        <a:t>Vomiting</a:t>
                      </a:r>
                      <a:endParaRPr sz="1800" u="none" strike="noStrike" cap="none"/>
                    </a:p>
                  </a:txBody>
                  <a:tcPr marL="60425" marR="60425" marT="30225" marB="302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9"/>
                  </a:ext>
                </a:extLst>
              </a:tr>
            </a:tbl>
          </a:graphicData>
        </a:graphic>
      </p:graphicFrame>
      <p:graphicFrame>
        <p:nvGraphicFramePr>
          <p:cNvPr id="499" name="Google Shape;499;p70"/>
          <p:cNvGraphicFramePr/>
          <p:nvPr/>
        </p:nvGraphicFramePr>
        <p:xfrm>
          <a:off x="4358486" y="2796295"/>
          <a:ext cx="3000000" cy="3000000"/>
        </p:xfrm>
        <a:graphic>
          <a:graphicData uri="http://schemas.openxmlformats.org/drawingml/2006/table">
            <a:tbl>
              <a:tblPr>
                <a:noFill/>
                <a:tableStyleId>{97FD0410-1E48-4D9E-8D0D-69FC351A9D04}</a:tableStyleId>
              </a:tblPr>
              <a:tblGrid>
                <a:gridCol w="3475025">
                  <a:extLst>
                    <a:ext uri="{9D8B030D-6E8A-4147-A177-3AD203B41FA5}">
                      <a16:colId xmlns:a16="http://schemas.microsoft.com/office/drawing/2014/main" val="20000"/>
                    </a:ext>
                  </a:extLst>
                </a:gridCol>
              </a:tblGrid>
              <a:tr h="241750">
                <a:tc>
                  <a:txBody>
                    <a:bodyPr/>
                    <a:lstStyle/>
                    <a:p>
                      <a:pPr marL="285750" marR="0" lvl="0" indent="-285750" algn="l" rtl="0">
                        <a:spcBef>
                          <a:spcPts val="0"/>
                        </a:spcBef>
                        <a:spcAft>
                          <a:spcPts val="0"/>
                        </a:spcAft>
                        <a:buClr>
                          <a:schemeClr val="dk1"/>
                        </a:buClr>
                        <a:buSzPts val="1800"/>
                        <a:buFont typeface="Arial"/>
                        <a:buChar char="•"/>
                      </a:pPr>
                      <a:r>
                        <a:rPr lang="en-US" sz="1800" u="none" strike="noStrike" cap="none"/>
                        <a:t>Infections</a:t>
                      </a:r>
                      <a:endParaRPr sz="1800" u="none" strike="noStrike" cap="none"/>
                    </a:p>
                  </a:txBody>
                  <a:tcPr marL="60425" marR="60425" marT="30225" marB="302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241750">
                <a:tc>
                  <a:txBody>
                    <a:bodyPr/>
                    <a:lstStyle/>
                    <a:p>
                      <a:pPr marL="285750" marR="0" lvl="0" indent="-285750" algn="l" rtl="0">
                        <a:spcBef>
                          <a:spcPts val="0"/>
                        </a:spcBef>
                        <a:spcAft>
                          <a:spcPts val="0"/>
                        </a:spcAft>
                        <a:buClr>
                          <a:schemeClr val="dk1"/>
                        </a:buClr>
                        <a:buSzPts val="1800"/>
                        <a:buFont typeface="Arial"/>
                        <a:buChar char="•"/>
                      </a:pPr>
                      <a:r>
                        <a:rPr lang="en-US" sz="1800" u="none" strike="noStrike" cap="none"/>
                        <a:t>Concentration difficulties</a:t>
                      </a:r>
                      <a:endParaRPr sz="1800" u="none" strike="noStrike" cap="none"/>
                    </a:p>
                  </a:txBody>
                  <a:tcPr marL="60425" marR="60425" marT="30225" marB="302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r h="241750">
                <a:tc>
                  <a:txBody>
                    <a:bodyPr/>
                    <a:lstStyle/>
                    <a:p>
                      <a:pPr marL="285750" marR="0" lvl="0" indent="-285750" algn="l" rtl="0">
                        <a:spcBef>
                          <a:spcPts val="0"/>
                        </a:spcBef>
                        <a:spcAft>
                          <a:spcPts val="0"/>
                        </a:spcAft>
                        <a:buClr>
                          <a:schemeClr val="dk1"/>
                        </a:buClr>
                        <a:buSzPts val="1800"/>
                        <a:buFont typeface="Arial"/>
                        <a:buChar char="•"/>
                      </a:pPr>
                      <a:r>
                        <a:rPr lang="en-US" sz="1800" u="none" strike="noStrike" cap="none"/>
                        <a:t>Difficulty thinking clearly</a:t>
                      </a:r>
                      <a:endParaRPr sz="1800" u="none" strike="noStrike" cap="none"/>
                    </a:p>
                  </a:txBody>
                  <a:tcPr marL="60425" marR="60425" marT="30225" marB="302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2"/>
                  </a:ext>
                </a:extLst>
              </a:tr>
              <a:tr h="241750">
                <a:tc>
                  <a:txBody>
                    <a:bodyPr/>
                    <a:lstStyle/>
                    <a:p>
                      <a:pPr marL="285750" marR="0" lvl="0" indent="-285750" algn="l" rtl="0">
                        <a:spcBef>
                          <a:spcPts val="0"/>
                        </a:spcBef>
                        <a:spcAft>
                          <a:spcPts val="0"/>
                        </a:spcAft>
                        <a:buClr>
                          <a:schemeClr val="dk1"/>
                        </a:buClr>
                        <a:buSzPts val="1800"/>
                        <a:buFont typeface="Arial"/>
                        <a:buChar char="•"/>
                      </a:pPr>
                      <a:r>
                        <a:rPr lang="en-US" sz="1800" u="none" strike="noStrike" cap="none"/>
                        <a:t>Changes in appearance</a:t>
                      </a:r>
                      <a:endParaRPr sz="1800" u="none" strike="noStrike" cap="none"/>
                    </a:p>
                  </a:txBody>
                  <a:tcPr marL="60425" marR="60425" marT="30225" marB="302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3"/>
                  </a:ext>
                </a:extLst>
              </a:tr>
              <a:tr h="241750">
                <a:tc>
                  <a:txBody>
                    <a:bodyPr/>
                    <a:lstStyle/>
                    <a:p>
                      <a:pPr marL="285750" marR="0" lvl="0" indent="-285750" algn="l" rtl="0">
                        <a:spcBef>
                          <a:spcPts val="0"/>
                        </a:spcBef>
                        <a:spcAft>
                          <a:spcPts val="0"/>
                        </a:spcAft>
                        <a:buClr>
                          <a:schemeClr val="dk1"/>
                        </a:buClr>
                        <a:buSzPts val="1800"/>
                        <a:buFont typeface="Arial"/>
                        <a:buChar char="•"/>
                      </a:pPr>
                      <a:r>
                        <a:rPr lang="en-US" sz="1800" u="none" strike="noStrike" cap="none"/>
                        <a:t>Changes in personality</a:t>
                      </a:r>
                      <a:endParaRPr sz="1800" u="none" strike="noStrike" cap="none"/>
                    </a:p>
                  </a:txBody>
                  <a:tcPr marL="60425" marR="60425" marT="30225" marB="302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4"/>
                  </a:ext>
                </a:extLst>
              </a:tr>
              <a:tr h="241750">
                <a:tc>
                  <a:txBody>
                    <a:bodyPr/>
                    <a:lstStyle/>
                    <a:p>
                      <a:pPr marL="285750" marR="0" lvl="0" indent="-285750" algn="l" rtl="0">
                        <a:spcBef>
                          <a:spcPts val="0"/>
                        </a:spcBef>
                        <a:spcAft>
                          <a:spcPts val="0"/>
                        </a:spcAft>
                        <a:buClr>
                          <a:schemeClr val="dk1"/>
                        </a:buClr>
                        <a:buSzPts val="1800"/>
                        <a:buFont typeface="Arial"/>
                        <a:buChar char="•"/>
                      </a:pPr>
                      <a:r>
                        <a:rPr lang="en-US" sz="1800" u="none" strike="noStrike" cap="none"/>
                        <a:t>Constipation</a:t>
                      </a:r>
                      <a:endParaRPr sz="1800" u="none" strike="noStrike" cap="none"/>
                    </a:p>
                  </a:txBody>
                  <a:tcPr marL="60425" marR="60425" marT="30225" marB="302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5"/>
                  </a:ext>
                </a:extLst>
              </a:tr>
              <a:tr h="241750">
                <a:tc>
                  <a:txBody>
                    <a:bodyPr/>
                    <a:lstStyle/>
                    <a:p>
                      <a:pPr marL="285750" marR="0" lvl="0" indent="-285750" algn="l" rtl="0">
                        <a:spcBef>
                          <a:spcPts val="0"/>
                        </a:spcBef>
                        <a:spcAft>
                          <a:spcPts val="0"/>
                        </a:spcAft>
                        <a:buClr>
                          <a:schemeClr val="dk1"/>
                        </a:buClr>
                        <a:buSzPts val="1800"/>
                        <a:buFont typeface="Arial"/>
                        <a:buChar char="•"/>
                      </a:pPr>
                      <a:r>
                        <a:rPr lang="en-US" sz="1800" u="none" strike="noStrike" cap="none"/>
                        <a:t>Diarrhoea</a:t>
                      </a:r>
                      <a:endParaRPr sz="1800" u="none" strike="noStrike" cap="none"/>
                    </a:p>
                  </a:txBody>
                  <a:tcPr marL="60425" marR="60425" marT="30225" marB="302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6"/>
                  </a:ext>
                </a:extLst>
              </a:tr>
              <a:tr h="241750">
                <a:tc>
                  <a:txBody>
                    <a:bodyPr/>
                    <a:lstStyle/>
                    <a:p>
                      <a:pPr marL="285750" marR="0" lvl="0" indent="-285750" algn="l" rtl="0">
                        <a:spcBef>
                          <a:spcPts val="0"/>
                        </a:spcBef>
                        <a:spcAft>
                          <a:spcPts val="0"/>
                        </a:spcAft>
                        <a:buClr>
                          <a:schemeClr val="dk1"/>
                        </a:buClr>
                        <a:buSzPts val="1800"/>
                        <a:buFont typeface="Arial"/>
                        <a:buChar char="•"/>
                      </a:pPr>
                      <a:r>
                        <a:rPr lang="en-US" sz="1800" u="none" strike="noStrike" cap="none"/>
                        <a:t>Bowel problems</a:t>
                      </a:r>
                      <a:endParaRPr sz="1800" u="none" strike="noStrike" cap="none"/>
                    </a:p>
                  </a:txBody>
                  <a:tcPr marL="60425" marR="60425" marT="30225" marB="302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3"/>
        <p:cNvGrpSpPr/>
        <p:nvPr/>
      </p:nvGrpSpPr>
      <p:grpSpPr>
        <a:xfrm>
          <a:off x="0" y="0"/>
          <a:ext cx="0" cy="0"/>
          <a:chOff x="0" y="0"/>
          <a:chExt cx="0" cy="0"/>
        </a:xfrm>
      </p:grpSpPr>
      <p:sp>
        <p:nvSpPr>
          <p:cNvPr id="504" name="Google Shape;504;p71"/>
          <p:cNvSpPr/>
          <p:nvPr/>
        </p:nvSpPr>
        <p:spPr>
          <a:xfrm>
            <a:off x="2568204" y="671042"/>
            <a:ext cx="1846980"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a:solidFill>
                  <a:srgbClr val="F2F2F2"/>
                </a:solidFill>
                <a:latin typeface="Calibri"/>
                <a:ea typeface="Calibri"/>
                <a:cs typeface="Calibri"/>
                <a:sym typeface="Calibri"/>
              </a:rPr>
              <a:t>LIFE CARE</a:t>
            </a:r>
            <a:endParaRPr sz="3200" b="1" i="0" u="none" strike="noStrike" cap="none">
              <a:solidFill>
                <a:srgbClr val="F2F2F2"/>
              </a:solidFill>
              <a:latin typeface="Calibri"/>
              <a:ea typeface="Calibri"/>
              <a:cs typeface="Calibri"/>
              <a:sym typeface="Calibri"/>
            </a:endParaRPr>
          </a:p>
        </p:txBody>
      </p:sp>
      <p:sp>
        <p:nvSpPr>
          <p:cNvPr id="505" name="Google Shape;505;p71"/>
          <p:cNvSpPr/>
          <p:nvPr/>
        </p:nvSpPr>
        <p:spPr>
          <a:xfrm>
            <a:off x="1087734" y="671043"/>
            <a:ext cx="1473480"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a:solidFill>
                  <a:srgbClr val="222222"/>
                </a:solidFill>
                <a:latin typeface="Calibri"/>
                <a:ea typeface="Calibri"/>
                <a:cs typeface="Calibri"/>
                <a:sym typeface="Calibri"/>
              </a:rPr>
              <a:t>END OF</a:t>
            </a:r>
            <a:endParaRPr sz="3200" b="1" i="0" u="none" strike="noStrike" cap="none">
              <a:solidFill>
                <a:srgbClr val="222222"/>
              </a:solidFill>
              <a:latin typeface="Calibri"/>
              <a:ea typeface="Calibri"/>
              <a:cs typeface="Calibri"/>
              <a:sym typeface="Calibri"/>
            </a:endParaRPr>
          </a:p>
        </p:txBody>
      </p:sp>
      <p:sp>
        <p:nvSpPr>
          <p:cNvPr id="506" name="Google Shape;506;p71"/>
          <p:cNvSpPr/>
          <p:nvPr/>
        </p:nvSpPr>
        <p:spPr>
          <a:xfrm>
            <a:off x="1087734" y="3526864"/>
            <a:ext cx="6096000" cy="1938992"/>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End of life care is typically implemented when an individual has been informed they have less than a year to live (or in the last year of life). However, the time toward their death can be difficult to predict. The goal of end of life care is to help the individual keep their dignity and live as well as they can.</a:t>
            </a:r>
            <a:endParaRPr sz="200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0"/>
        <p:cNvGrpSpPr/>
        <p:nvPr/>
      </p:nvGrpSpPr>
      <p:grpSpPr>
        <a:xfrm>
          <a:off x="0" y="0"/>
          <a:ext cx="0" cy="0"/>
          <a:chOff x="0" y="0"/>
          <a:chExt cx="0" cy="0"/>
        </a:xfrm>
      </p:grpSpPr>
      <p:sp>
        <p:nvSpPr>
          <p:cNvPr id="511" name="Google Shape;511;p72"/>
          <p:cNvSpPr/>
          <p:nvPr/>
        </p:nvSpPr>
        <p:spPr>
          <a:xfrm>
            <a:off x="4975274" y="2027150"/>
            <a:ext cx="6096000" cy="3785652"/>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The individual receiving end of life care will experience a vast range of emotions – one moment being at peace with knowing they will die, to being angry with life and very fearful of dying. It is important to have patience and understanding toward the individual. As the counsellor, it is important to create a safe and non-judgmental environment for the client to be able to freely express how they truly feel without the fear of judgement. This can help the client come to terms with how they are truly feeling without potentially having to keep a façade to spare others’ feelings (which is typical for the individual facing end of life care to feel).</a:t>
            </a:r>
            <a:endParaRPr sz="2000">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5"/>
        <p:cNvGrpSpPr/>
        <p:nvPr/>
      </p:nvGrpSpPr>
      <p:grpSpPr>
        <a:xfrm>
          <a:off x="0" y="0"/>
          <a:ext cx="0" cy="0"/>
          <a:chOff x="0" y="0"/>
          <a:chExt cx="0" cy="0"/>
        </a:xfrm>
      </p:grpSpPr>
      <p:sp>
        <p:nvSpPr>
          <p:cNvPr id="516" name="Google Shape;516;p73"/>
          <p:cNvSpPr/>
          <p:nvPr/>
        </p:nvSpPr>
        <p:spPr>
          <a:xfrm>
            <a:off x="797168" y="559583"/>
            <a:ext cx="7910733" cy="400110"/>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1" i="0">
                <a:solidFill>
                  <a:srgbClr val="F2F2F2"/>
                </a:solidFill>
                <a:latin typeface="Calibri"/>
                <a:ea typeface="Calibri"/>
                <a:cs typeface="Calibri"/>
                <a:sym typeface="Calibri"/>
              </a:rPr>
              <a:t>Support for an Individual Caring for a Loved One with a Terminal Illness</a:t>
            </a:r>
            <a:endParaRPr sz="2000" b="1">
              <a:solidFill>
                <a:srgbClr val="F2F2F2"/>
              </a:solidFill>
              <a:latin typeface="Calibri"/>
              <a:ea typeface="Calibri"/>
              <a:cs typeface="Calibri"/>
              <a:sym typeface="Calibri"/>
            </a:endParaRPr>
          </a:p>
        </p:txBody>
      </p:sp>
      <p:sp>
        <p:nvSpPr>
          <p:cNvPr id="517" name="Google Shape;517;p73"/>
          <p:cNvSpPr/>
          <p:nvPr/>
        </p:nvSpPr>
        <p:spPr>
          <a:xfrm>
            <a:off x="797168" y="1787723"/>
            <a:ext cx="6096000" cy="1938992"/>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It can be difficult after a loved one has received a diagnosis of a terminal illness and knowing that death is impending. Typically, family members take on a caring role for the individual. It can be an emotionally draining and challenging time with the diagnosis stage, the caring stage and preparing for their loved one’s death.</a:t>
            </a:r>
            <a:endParaRPr sz="20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1"/>
        <p:cNvGrpSpPr/>
        <p:nvPr/>
      </p:nvGrpSpPr>
      <p:grpSpPr>
        <a:xfrm>
          <a:off x="0" y="0"/>
          <a:ext cx="0" cy="0"/>
          <a:chOff x="0" y="0"/>
          <a:chExt cx="0" cy="0"/>
        </a:xfrm>
      </p:grpSpPr>
      <p:sp>
        <p:nvSpPr>
          <p:cNvPr id="192" name="Google Shape;192;p29"/>
          <p:cNvSpPr/>
          <p:nvPr/>
        </p:nvSpPr>
        <p:spPr>
          <a:xfrm>
            <a:off x="5107055" y="3096652"/>
            <a:ext cx="6096000" cy="707886"/>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u="none" strike="noStrike" cap="none">
                <a:solidFill>
                  <a:srgbClr val="F2F2F2"/>
                </a:solidFill>
                <a:latin typeface="Calibri"/>
                <a:ea typeface="Calibri"/>
                <a:cs typeface="Calibri"/>
                <a:sym typeface="Calibri"/>
              </a:rPr>
              <a:t>Psychologist Elisabeth Kubler-Ross put forth five linear stages of grief:</a:t>
            </a:r>
            <a:endParaRPr sz="2000" b="0" i="0" u="none" strike="noStrike" cap="none">
              <a:solidFill>
                <a:srgbClr val="F2F2F2"/>
              </a:solidFill>
              <a:latin typeface="Calibri"/>
              <a:ea typeface="Calibri"/>
              <a:cs typeface="Calibri"/>
              <a:sym typeface="Calibri"/>
            </a:endParaRPr>
          </a:p>
        </p:txBody>
      </p:sp>
      <p:graphicFrame>
        <p:nvGraphicFramePr>
          <p:cNvPr id="193" name="Google Shape;193;p29"/>
          <p:cNvGraphicFramePr/>
          <p:nvPr/>
        </p:nvGraphicFramePr>
        <p:xfrm>
          <a:off x="5945255" y="4022334"/>
          <a:ext cx="3000000" cy="3000000"/>
        </p:xfrm>
        <a:graphic>
          <a:graphicData uri="http://schemas.openxmlformats.org/drawingml/2006/table">
            <a:tbl>
              <a:tblPr>
                <a:noFill/>
                <a:tableStyleId>{97FD0410-1E48-4D9E-8D0D-69FC351A9D04}</a:tableStyleId>
              </a:tblPr>
              <a:tblGrid>
                <a:gridCol w="5257800">
                  <a:extLst>
                    <a:ext uri="{9D8B030D-6E8A-4147-A177-3AD203B41FA5}">
                      <a16:colId xmlns:a16="http://schemas.microsoft.com/office/drawing/2014/main" val="20000"/>
                    </a:ext>
                  </a:extLst>
                </a:gridCol>
              </a:tblGrid>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Denial - “This isn’t happening to me”</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Depression - “What is the point”</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Acceptance - “This has really happened”</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2"/>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Bargaining - “If I go to church every day, no one else will die”</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3"/>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Anger - “I hate the world”</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1"/>
        <p:cNvGrpSpPr/>
        <p:nvPr/>
      </p:nvGrpSpPr>
      <p:grpSpPr>
        <a:xfrm>
          <a:off x="0" y="0"/>
          <a:ext cx="0" cy="0"/>
          <a:chOff x="0" y="0"/>
          <a:chExt cx="0" cy="0"/>
        </a:xfrm>
      </p:grpSpPr>
      <p:sp>
        <p:nvSpPr>
          <p:cNvPr id="522" name="Google Shape;522;p74"/>
          <p:cNvSpPr/>
          <p:nvPr/>
        </p:nvSpPr>
        <p:spPr>
          <a:xfrm>
            <a:off x="838200" y="419468"/>
            <a:ext cx="6096000" cy="1015663"/>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It is typical for people who are caring for a loved one with a terminal illness to have their symptoms manifest into depression. Signs to look out for are as follows:</a:t>
            </a:r>
            <a:endParaRPr sz="2000">
              <a:solidFill>
                <a:schemeClr val="dk1"/>
              </a:solidFill>
              <a:latin typeface="Calibri"/>
              <a:ea typeface="Calibri"/>
              <a:cs typeface="Calibri"/>
              <a:sym typeface="Calibri"/>
            </a:endParaRPr>
          </a:p>
        </p:txBody>
      </p:sp>
      <p:graphicFrame>
        <p:nvGraphicFramePr>
          <p:cNvPr id="523" name="Google Shape;523;p74"/>
          <p:cNvGraphicFramePr/>
          <p:nvPr/>
        </p:nvGraphicFramePr>
        <p:xfrm>
          <a:off x="838200" y="1825625"/>
          <a:ext cx="3000000" cy="3000000"/>
        </p:xfrm>
        <a:graphic>
          <a:graphicData uri="http://schemas.openxmlformats.org/drawingml/2006/table">
            <a:tbl>
              <a:tblPr>
                <a:noFill/>
                <a:tableStyleId>{97FD0410-1E48-4D9E-8D0D-69FC351A9D04}</a:tableStyleId>
              </a:tblPr>
              <a:tblGrid>
                <a:gridCol w="5212550">
                  <a:extLst>
                    <a:ext uri="{9D8B030D-6E8A-4147-A177-3AD203B41FA5}">
                      <a16:colId xmlns:a16="http://schemas.microsoft.com/office/drawing/2014/main" val="20000"/>
                    </a:ext>
                  </a:extLst>
                </a:gridCol>
              </a:tblGrid>
              <a:tr h="362600">
                <a:tc>
                  <a:txBody>
                    <a:bodyPr/>
                    <a:lstStyle/>
                    <a:p>
                      <a:pPr marL="285750" marR="0" lvl="0" indent="-285750" algn="l" rtl="0">
                        <a:spcBef>
                          <a:spcPts val="0"/>
                        </a:spcBef>
                        <a:spcAft>
                          <a:spcPts val="0"/>
                        </a:spcAft>
                        <a:buClr>
                          <a:srgbClr val="F2F2F2"/>
                        </a:buClr>
                        <a:buSzPts val="1800"/>
                        <a:buFont typeface="Arial"/>
                        <a:buChar char="•"/>
                      </a:pPr>
                      <a:r>
                        <a:rPr lang="en-US" sz="1800" u="none" strike="noStrike" cap="none">
                          <a:solidFill>
                            <a:srgbClr val="F2F2F2"/>
                          </a:solidFill>
                        </a:rPr>
                        <a:t>The client feeling constantly irritable</a:t>
                      </a:r>
                      <a:endParaRPr sz="1800" u="none" strike="noStrike" cap="none">
                        <a:solidFill>
                          <a:srgbClr val="F2F2F2"/>
                        </a:solidFill>
                      </a:endParaRPr>
                    </a:p>
                  </a:txBody>
                  <a:tcPr marL="90650" marR="90650" marT="45325" marB="45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0"/>
                  </a:ext>
                </a:extLst>
              </a:tr>
              <a:tr h="634575">
                <a:tc>
                  <a:txBody>
                    <a:bodyPr/>
                    <a:lstStyle/>
                    <a:p>
                      <a:pPr marL="285750" marR="0" lvl="0" indent="-285750" algn="l" rtl="0">
                        <a:spcBef>
                          <a:spcPts val="0"/>
                        </a:spcBef>
                        <a:spcAft>
                          <a:spcPts val="0"/>
                        </a:spcAft>
                        <a:buClr>
                          <a:srgbClr val="F2F2F2"/>
                        </a:buClr>
                        <a:buSzPts val="1800"/>
                        <a:buFont typeface="Arial"/>
                        <a:buChar char="•"/>
                      </a:pPr>
                      <a:r>
                        <a:rPr lang="en-US" sz="1800" u="none" strike="noStrike" cap="none">
                          <a:solidFill>
                            <a:srgbClr val="F2F2F2"/>
                          </a:solidFill>
                        </a:rPr>
                        <a:t>The client is finding many situations intolerable</a:t>
                      </a:r>
                      <a:endParaRPr sz="1800" u="none" strike="noStrike" cap="none">
                        <a:solidFill>
                          <a:srgbClr val="F2F2F2"/>
                        </a:solidFill>
                      </a:endParaRPr>
                    </a:p>
                  </a:txBody>
                  <a:tcPr marL="90650" marR="90650" marT="45325" marB="45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1"/>
                  </a:ext>
                </a:extLst>
              </a:tr>
              <a:tr h="362600">
                <a:tc>
                  <a:txBody>
                    <a:bodyPr/>
                    <a:lstStyle/>
                    <a:p>
                      <a:pPr marL="285750" marR="0" lvl="0" indent="-285750" algn="l" rtl="0">
                        <a:spcBef>
                          <a:spcPts val="0"/>
                        </a:spcBef>
                        <a:spcAft>
                          <a:spcPts val="0"/>
                        </a:spcAft>
                        <a:buClr>
                          <a:srgbClr val="F2F2F2"/>
                        </a:buClr>
                        <a:buSzPts val="1800"/>
                        <a:buFont typeface="Arial"/>
                        <a:buChar char="•"/>
                      </a:pPr>
                      <a:r>
                        <a:rPr lang="en-US" sz="1800" u="none" strike="noStrike" cap="none">
                          <a:solidFill>
                            <a:srgbClr val="F2F2F2"/>
                          </a:solidFill>
                        </a:rPr>
                        <a:t>The client feels flat most of the time</a:t>
                      </a:r>
                      <a:endParaRPr sz="1800" u="none" strike="noStrike" cap="none">
                        <a:solidFill>
                          <a:srgbClr val="F2F2F2"/>
                        </a:solidFill>
                      </a:endParaRPr>
                    </a:p>
                  </a:txBody>
                  <a:tcPr marL="90650" marR="90650" marT="45325" marB="45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2"/>
                  </a:ext>
                </a:extLst>
              </a:tr>
              <a:tr h="362600">
                <a:tc>
                  <a:txBody>
                    <a:bodyPr/>
                    <a:lstStyle/>
                    <a:p>
                      <a:pPr marL="285750" marR="0" lvl="0" indent="-285750" algn="l" rtl="0">
                        <a:spcBef>
                          <a:spcPts val="0"/>
                        </a:spcBef>
                        <a:spcAft>
                          <a:spcPts val="0"/>
                        </a:spcAft>
                        <a:buClr>
                          <a:srgbClr val="F2F2F2"/>
                        </a:buClr>
                        <a:buSzPts val="1800"/>
                        <a:buFont typeface="Arial"/>
                        <a:buChar char="•"/>
                      </a:pPr>
                      <a:r>
                        <a:rPr lang="en-US" sz="1800" u="none" strike="noStrike" cap="none">
                          <a:solidFill>
                            <a:srgbClr val="F2F2F2"/>
                          </a:solidFill>
                        </a:rPr>
                        <a:t>The client feels constantly sad</a:t>
                      </a:r>
                      <a:endParaRPr sz="1800" u="none" strike="noStrike" cap="none">
                        <a:solidFill>
                          <a:srgbClr val="F2F2F2"/>
                        </a:solidFill>
                      </a:endParaRPr>
                    </a:p>
                  </a:txBody>
                  <a:tcPr marL="90650" marR="90650" marT="45325" marB="45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3"/>
                  </a:ext>
                </a:extLst>
              </a:tr>
              <a:tr h="634575">
                <a:tc>
                  <a:txBody>
                    <a:bodyPr/>
                    <a:lstStyle/>
                    <a:p>
                      <a:pPr marL="285750" marR="0" lvl="0" indent="-285750" algn="l" rtl="0">
                        <a:spcBef>
                          <a:spcPts val="0"/>
                        </a:spcBef>
                        <a:spcAft>
                          <a:spcPts val="0"/>
                        </a:spcAft>
                        <a:buClr>
                          <a:srgbClr val="F2F2F2"/>
                        </a:buClr>
                        <a:buSzPts val="1800"/>
                        <a:buFont typeface="Arial"/>
                        <a:buChar char="•"/>
                      </a:pPr>
                      <a:r>
                        <a:rPr lang="en-US" sz="1800" u="none" strike="noStrike" cap="none">
                          <a:solidFill>
                            <a:srgbClr val="F2F2F2"/>
                          </a:solidFill>
                        </a:rPr>
                        <a:t>The client has frequent moments of emptiness</a:t>
                      </a:r>
                      <a:endParaRPr sz="1800" u="none" strike="noStrike" cap="none">
                        <a:solidFill>
                          <a:srgbClr val="F2F2F2"/>
                        </a:solidFill>
                      </a:endParaRPr>
                    </a:p>
                  </a:txBody>
                  <a:tcPr marL="90650" marR="90650" marT="45325" marB="45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4"/>
                  </a:ext>
                </a:extLst>
              </a:tr>
              <a:tr h="362600">
                <a:tc>
                  <a:txBody>
                    <a:bodyPr/>
                    <a:lstStyle/>
                    <a:p>
                      <a:pPr marL="285750" marR="0" lvl="0" indent="-285750" algn="l" rtl="0">
                        <a:spcBef>
                          <a:spcPts val="0"/>
                        </a:spcBef>
                        <a:spcAft>
                          <a:spcPts val="0"/>
                        </a:spcAft>
                        <a:buClr>
                          <a:srgbClr val="F2F2F2"/>
                        </a:buClr>
                        <a:buSzPts val="1800"/>
                        <a:buFont typeface="Arial"/>
                        <a:buChar char="•"/>
                      </a:pPr>
                      <a:r>
                        <a:rPr lang="en-US" sz="1800" u="none" strike="noStrike" cap="none">
                          <a:solidFill>
                            <a:srgbClr val="F2F2F2"/>
                          </a:solidFill>
                        </a:rPr>
                        <a:t>The client feels hopeless all the time</a:t>
                      </a:r>
                      <a:endParaRPr sz="1800" u="none" strike="noStrike" cap="none">
                        <a:solidFill>
                          <a:srgbClr val="F2F2F2"/>
                        </a:solidFill>
                      </a:endParaRPr>
                    </a:p>
                  </a:txBody>
                  <a:tcPr marL="90650" marR="90650" marT="45325" marB="45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5"/>
                  </a:ext>
                </a:extLst>
              </a:tr>
              <a:tr h="362600">
                <a:tc>
                  <a:txBody>
                    <a:bodyPr/>
                    <a:lstStyle/>
                    <a:p>
                      <a:pPr marL="285750" marR="0" lvl="0" indent="-285750" algn="l" rtl="0">
                        <a:spcBef>
                          <a:spcPts val="0"/>
                        </a:spcBef>
                        <a:spcAft>
                          <a:spcPts val="0"/>
                        </a:spcAft>
                        <a:buClr>
                          <a:srgbClr val="F2F2F2"/>
                        </a:buClr>
                        <a:buSzPts val="1800"/>
                        <a:buFont typeface="Arial"/>
                        <a:buChar char="•"/>
                      </a:pPr>
                      <a:r>
                        <a:rPr lang="en-US" sz="1800" u="none" strike="noStrike" cap="none">
                          <a:solidFill>
                            <a:srgbClr val="F2F2F2"/>
                          </a:solidFill>
                        </a:rPr>
                        <a:t>The client has feelings of guilt</a:t>
                      </a:r>
                      <a:endParaRPr sz="1800" u="none" strike="noStrike" cap="none">
                        <a:solidFill>
                          <a:srgbClr val="F2F2F2"/>
                        </a:solidFill>
                      </a:endParaRPr>
                    </a:p>
                  </a:txBody>
                  <a:tcPr marL="90650" marR="90650" marT="45325" marB="45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6"/>
                  </a:ext>
                </a:extLst>
              </a:tr>
              <a:tr h="362600">
                <a:tc>
                  <a:txBody>
                    <a:bodyPr/>
                    <a:lstStyle/>
                    <a:p>
                      <a:pPr marL="285750" marR="0" lvl="0" indent="-285750" algn="l" rtl="0">
                        <a:spcBef>
                          <a:spcPts val="0"/>
                        </a:spcBef>
                        <a:spcAft>
                          <a:spcPts val="0"/>
                        </a:spcAft>
                        <a:buClr>
                          <a:srgbClr val="F2F2F2"/>
                        </a:buClr>
                        <a:buSzPts val="1800"/>
                        <a:buFont typeface="Arial"/>
                        <a:buChar char="•"/>
                      </a:pPr>
                      <a:r>
                        <a:rPr lang="en-US" sz="1800" u="none" strike="noStrike" cap="none">
                          <a:solidFill>
                            <a:srgbClr val="F2F2F2"/>
                          </a:solidFill>
                        </a:rPr>
                        <a:t>The client has feelings of worthlessness</a:t>
                      </a:r>
                      <a:endParaRPr sz="1800" u="none" strike="noStrike" cap="none">
                        <a:solidFill>
                          <a:srgbClr val="F2F2F2"/>
                        </a:solidFill>
                      </a:endParaRPr>
                    </a:p>
                  </a:txBody>
                  <a:tcPr marL="90650" marR="90650" marT="45325" marB="45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7"/>
                  </a:ext>
                </a:extLst>
              </a:tr>
              <a:tr h="906525">
                <a:tc>
                  <a:txBody>
                    <a:bodyPr/>
                    <a:lstStyle/>
                    <a:p>
                      <a:pPr marL="285750" marR="0" lvl="0" indent="-285750" algn="l" rtl="0">
                        <a:spcBef>
                          <a:spcPts val="0"/>
                        </a:spcBef>
                        <a:spcAft>
                          <a:spcPts val="0"/>
                        </a:spcAft>
                        <a:buClr>
                          <a:srgbClr val="F2F2F2"/>
                        </a:buClr>
                        <a:buSzPts val="1800"/>
                        <a:buFont typeface="Arial"/>
                        <a:buChar char="•"/>
                      </a:pPr>
                      <a:r>
                        <a:rPr lang="en-US" sz="1800" u="none" strike="noStrike" cap="none">
                          <a:solidFill>
                            <a:srgbClr val="F2F2F2"/>
                          </a:solidFill>
                        </a:rPr>
                        <a:t>The client is unable to find pleasure in situations that normally they would. For example, spending time with their children&lt;</a:t>
                      </a:r>
                      <a:endParaRPr/>
                    </a:p>
                  </a:txBody>
                  <a:tcPr marL="90650" marR="90650" marT="45325" marB="45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7"/>
        <p:cNvGrpSpPr/>
        <p:nvPr/>
      </p:nvGrpSpPr>
      <p:grpSpPr>
        <a:xfrm>
          <a:off x="0" y="0"/>
          <a:ext cx="0" cy="0"/>
          <a:chOff x="0" y="0"/>
          <a:chExt cx="0" cy="0"/>
        </a:xfrm>
      </p:grpSpPr>
      <p:sp>
        <p:nvSpPr>
          <p:cNvPr id="528" name="Google Shape;528;p75"/>
          <p:cNvSpPr/>
          <p:nvPr/>
        </p:nvSpPr>
        <p:spPr>
          <a:xfrm>
            <a:off x="431409" y="455751"/>
            <a:ext cx="6096000" cy="1631216"/>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It is important for the individual to take care of their own wellbeing and health to have enough energy to look after their loved one. Below are some techniques that a client may find beneficial in helping to take care of their health and wellbeing:</a:t>
            </a:r>
            <a:endParaRPr sz="2000">
              <a:solidFill>
                <a:schemeClr val="dk1"/>
              </a:solidFill>
              <a:latin typeface="Calibri"/>
              <a:ea typeface="Calibri"/>
              <a:cs typeface="Calibri"/>
              <a:sym typeface="Calibri"/>
            </a:endParaRPr>
          </a:p>
        </p:txBody>
      </p:sp>
      <p:graphicFrame>
        <p:nvGraphicFramePr>
          <p:cNvPr id="529" name="Google Shape;529;p75"/>
          <p:cNvGraphicFramePr/>
          <p:nvPr/>
        </p:nvGraphicFramePr>
        <p:xfrm>
          <a:off x="431409" y="3476174"/>
          <a:ext cx="3000000" cy="3000000"/>
        </p:xfrm>
        <a:graphic>
          <a:graphicData uri="http://schemas.openxmlformats.org/drawingml/2006/table">
            <a:tbl>
              <a:tblPr>
                <a:noFill/>
                <a:tableStyleId>{97FD0410-1E48-4D9E-8D0D-69FC351A9D04}</a:tableStyleId>
              </a:tblPr>
              <a:tblGrid>
                <a:gridCol w="7788550">
                  <a:extLst>
                    <a:ext uri="{9D8B030D-6E8A-4147-A177-3AD203B41FA5}">
                      <a16:colId xmlns:a16="http://schemas.microsoft.com/office/drawing/2014/main" val="20000"/>
                    </a:ext>
                  </a:extLst>
                </a:gridCol>
              </a:tblGrid>
              <a:tr h="475625">
                <a:tc>
                  <a:txBody>
                    <a:bodyPr/>
                    <a:lstStyle/>
                    <a:p>
                      <a:pPr marL="342900" marR="0" lvl="0" indent="-342900" algn="just" rtl="0">
                        <a:spcBef>
                          <a:spcPts val="0"/>
                        </a:spcBef>
                        <a:spcAft>
                          <a:spcPts val="0"/>
                        </a:spcAft>
                        <a:buClr>
                          <a:schemeClr val="dk1"/>
                        </a:buClr>
                        <a:buSzPts val="1800"/>
                        <a:buFont typeface="Arial"/>
                        <a:buChar char="•"/>
                      </a:pPr>
                      <a:r>
                        <a:rPr lang="en-US" sz="1800" u="none" strike="noStrike" cap="none"/>
                        <a:t>Relaxation allows the individual to slow down their body and mind</a:t>
                      </a:r>
                      <a:endParaRPr sz="1800" u="none" strike="noStrike" cap="none"/>
                    </a:p>
                  </a:txBody>
                  <a:tcPr marL="88800" marR="88800" marT="44400" marB="44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78823"/>
                      </a:srgbClr>
                    </a:solidFill>
                  </a:tcPr>
                </a:tc>
                <a:extLst>
                  <a:ext uri="{0D108BD9-81ED-4DB2-BD59-A6C34878D82A}">
                    <a16:rowId xmlns:a16="http://schemas.microsoft.com/office/drawing/2014/main" val="10000"/>
                  </a:ext>
                </a:extLst>
              </a:tr>
              <a:tr h="741950">
                <a:tc>
                  <a:txBody>
                    <a:bodyPr/>
                    <a:lstStyle/>
                    <a:p>
                      <a:pPr marL="342900" marR="0" lvl="0" indent="-342900" algn="just" rtl="0">
                        <a:spcBef>
                          <a:spcPts val="0"/>
                        </a:spcBef>
                        <a:spcAft>
                          <a:spcPts val="0"/>
                        </a:spcAft>
                        <a:buClr>
                          <a:schemeClr val="dk1"/>
                        </a:buClr>
                        <a:buSzPts val="1800"/>
                        <a:buFont typeface="Arial"/>
                        <a:buChar char="•"/>
                      </a:pPr>
                      <a:r>
                        <a:rPr lang="en-US" sz="1800" u="none" strike="noStrike" cap="none"/>
                        <a:t>This can be done through, breathing exercises, visualising a safe place or through an activity the individual feels relaxes them</a:t>
                      </a:r>
                      <a:endParaRPr sz="1800" u="none" strike="noStrike" cap="none"/>
                    </a:p>
                  </a:txBody>
                  <a:tcPr marL="88800" marR="88800" marT="44400" marB="44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78823"/>
                      </a:srgbClr>
                    </a:solidFill>
                  </a:tcPr>
                </a:tc>
                <a:extLst>
                  <a:ext uri="{0D108BD9-81ED-4DB2-BD59-A6C34878D82A}">
                    <a16:rowId xmlns:a16="http://schemas.microsoft.com/office/drawing/2014/main" val="10001"/>
                  </a:ext>
                </a:extLst>
              </a:tr>
              <a:tr h="467150">
                <a:tc>
                  <a:txBody>
                    <a:bodyPr/>
                    <a:lstStyle/>
                    <a:p>
                      <a:pPr marL="342900" marR="0" lvl="0" indent="-342900" algn="just" rtl="0">
                        <a:spcBef>
                          <a:spcPts val="0"/>
                        </a:spcBef>
                        <a:spcAft>
                          <a:spcPts val="0"/>
                        </a:spcAft>
                        <a:buClr>
                          <a:schemeClr val="dk1"/>
                        </a:buClr>
                        <a:buSzPts val="1800"/>
                        <a:buFont typeface="Arial"/>
                        <a:buChar char="•"/>
                      </a:pPr>
                      <a:r>
                        <a:rPr lang="en-US" sz="1800" u="none" strike="noStrike" cap="none"/>
                        <a:t>By not taking the time to relax, this can lead to the individual becoming ill</a:t>
                      </a:r>
                      <a:endParaRPr sz="1800" u="none" strike="noStrike" cap="none"/>
                    </a:p>
                  </a:txBody>
                  <a:tcPr marL="88800" marR="88800" marT="44400" marB="44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78823"/>
                      </a:srgbClr>
                    </a:solidFill>
                  </a:tcPr>
                </a:tc>
                <a:extLst>
                  <a:ext uri="{0D108BD9-81ED-4DB2-BD59-A6C34878D82A}">
                    <a16:rowId xmlns:a16="http://schemas.microsoft.com/office/drawing/2014/main" val="10002"/>
                  </a:ext>
                </a:extLst>
              </a:tr>
              <a:tr h="467150">
                <a:tc>
                  <a:txBody>
                    <a:bodyPr/>
                    <a:lstStyle/>
                    <a:p>
                      <a:pPr marL="342900" marR="0" lvl="0" indent="-342900" algn="just" rtl="0">
                        <a:spcBef>
                          <a:spcPts val="0"/>
                        </a:spcBef>
                        <a:spcAft>
                          <a:spcPts val="0"/>
                        </a:spcAft>
                        <a:buClr>
                          <a:schemeClr val="dk1"/>
                        </a:buClr>
                        <a:buSzPts val="1800"/>
                        <a:buFont typeface="Arial"/>
                        <a:buChar char="•"/>
                      </a:pPr>
                      <a:r>
                        <a:rPr lang="en-US" sz="1800" u="none" strike="noStrike" cap="none"/>
                        <a:t>Encourage the client to incorporate relaxation into their day-to-day life</a:t>
                      </a:r>
                      <a:endParaRPr sz="1800" u="none" strike="noStrike" cap="none"/>
                    </a:p>
                  </a:txBody>
                  <a:tcPr marL="88800" marR="88800" marT="44400" marB="44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78823"/>
                      </a:srgbClr>
                    </a:solidFill>
                  </a:tcPr>
                </a:tc>
                <a:extLst>
                  <a:ext uri="{0D108BD9-81ED-4DB2-BD59-A6C34878D82A}">
                    <a16:rowId xmlns:a16="http://schemas.microsoft.com/office/drawing/2014/main" val="10003"/>
                  </a:ext>
                </a:extLst>
              </a:tr>
              <a:tr h="867325">
                <a:tc>
                  <a:txBody>
                    <a:bodyPr/>
                    <a:lstStyle/>
                    <a:p>
                      <a:pPr marL="342900" marR="0" lvl="0" indent="-342900" algn="just" rtl="0">
                        <a:spcBef>
                          <a:spcPts val="0"/>
                        </a:spcBef>
                        <a:spcAft>
                          <a:spcPts val="0"/>
                        </a:spcAft>
                        <a:buClr>
                          <a:schemeClr val="dk1"/>
                        </a:buClr>
                        <a:buSzPts val="1800"/>
                        <a:buFont typeface="Arial"/>
                        <a:buChar char="•"/>
                      </a:pPr>
                      <a:r>
                        <a:rPr lang="en-US" sz="1800" u="none" strike="noStrike" cap="none"/>
                        <a:t>It can be beneficial to encourage the client to practice stress managing techniques. These can include, massage, yoga and exercise</a:t>
                      </a:r>
                      <a:endParaRPr/>
                    </a:p>
                  </a:txBody>
                  <a:tcPr marL="88800" marR="88800" marT="44400" marB="44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78823"/>
                      </a:srgbClr>
                    </a:solidFill>
                  </a:tcPr>
                </a:tc>
                <a:extLst>
                  <a:ext uri="{0D108BD9-81ED-4DB2-BD59-A6C34878D82A}">
                    <a16:rowId xmlns:a16="http://schemas.microsoft.com/office/drawing/2014/main" val="10004"/>
                  </a:ext>
                </a:extLst>
              </a:tr>
            </a:tbl>
          </a:graphicData>
        </a:graphic>
      </p:graphicFrame>
      <p:sp>
        <p:nvSpPr>
          <p:cNvPr id="530" name="Google Shape;530;p75"/>
          <p:cNvSpPr/>
          <p:nvPr/>
        </p:nvSpPr>
        <p:spPr>
          <a:xfrm>
            <a:off x="431409" y="3045286"/>
            <a:ext cx="1653273" cy="400110"/>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2F2F2"/>
              </a:buClr>
              <a:buSzPts val="2000"/>
              <a:buFont typeface="Arial"/>
              <a:buChar char="•"/>
            </a:pPr>
            <a:r>
              <a:rPr lang="en-US" sz="2000" b="1">
                <a:solidFill>
                  <a:srgbClr val="F2F2F2"/>
                </a:solidFill>
                <a:latin typeface="Calibri"/>
                <a:ea typeface="Calibri"/>
                <a:cs typeface="Calibri"/>
                <a:sym typeface="Calibri"/>
              </a:rPr>
              <a:t>Relaxation</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4"/>
        <p:cNvGrpSpPr/>
        <p:nvPr/>
      </p:nvGrpSpPr>
      <p:grpSpPr>
        <a:xfrm>
          <a:off x="0" y="0"/>
          <a:ext cx="0" cy="0"/>
          <a:chOff x="0" y="0"/>
          <a:chExt cx="0" cy="0"/>
        </a:xfrm>
      </p:grpSpPr>
      <p:sp>
        <p:nvSpPr>
          <p:cNvPr id="535" name="Google Shape;535;p76"/>
          <p:cNvSpPr/>
          <p:nvPr/>
        </p:nvSpPr>
        <p:spPr>
          <a:xfrm>
            <a:off x="477661" y="993503"/>
            <a:ext cx="3635291" cy="400110"/>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rgbClr val="F2F2F2"/>
              </a:buClr>
              <a:buSzPts val="2000"/>
              <a:buFont typeface="Arial"/>
              <a:buChar char="•"/>
            </a:pPr>
            <a:r>
              <a:rPr lang="en-US" sz="2000" b="1" i="0">
                <a:solidFill>
                  <a:srgbClr val="F2F2F2"/>
                </a:solidFill>
                <a:latin typeface="Calibri"/>
                <a:ea typeface="Calibri"/>
                <a:cs typeface="Calibri"/>
                <a:sym typeface="Calibri"/>
              </a:rPr>
              <a:t>Eating regularly and healthily</a:t>
            </a:r>
            <a:endParaRPr sz="2000" b="1">
              <a:solidFill>
                <a:srgbClr val="F2F2F2"/>
              </a:solidFill>
              <a:latin typeface="Calibri"/>
              <a:ea typeface="Calibri"/>
              <a:cs typeface="Calibri"/>
              <a:sym typeface="Calibri"/>
            </a:endParaRPr>
          </a:p>
        </p:txBody>
      </p:sp>
      <p:sp>
        <p:nvSpPr>
          <p:cNvPr id="536" name="Google Shape;536;p76"/>
          <p:cNvSpPr/>
          <p:nvPr/>
        </p:nvSpPr>
        <p:spPr>
          <a:xfrm>
            <a:off x="6724357" y="3064573"/>
            <a:ext cx="4942932" cy="2862322"/>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chemeClr val="lt1"/>
                </a:solidFill>
                <a:latin typeface="Calibri"/>
                <a:ea typeface="Calibri"/>
                <a:cs typeface="Calibri"/>
                <a:sym typeface="Calibri"/>
              </a:rPr>
              <a:t>It can be beneficial to discuss ways of talking to their loved one who is terminally ill. It can also be beneficial to explain to the client that the individual they are caring for is likely to have good and bad days and due to this, their emotions will change accordingly. Some individuals who are terminally ill can talk openly about how they feel, whilst others have severe difficulty in expressing this.</a:t>
            </a:r>
            <a:endParaRPr sz="2000">
              <a:solidFill>
                <a:schemeClr val="lt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0"/>
        <p:cNvGrpSpPr/>
        <p:nvPr/>
      </p:nvGrpSpPr>
      <p:grpSpPr>
        <a:xfrm>
          <a:off x="0" y="0"/>
          <a:ext cx="0" cy="0"/>
          <a:chOff x="0" y="0"/>
          <a:chExt cx="0" cy="0"/>
        </a:xfrm>
      </p:grpSpPr>
      <p:sp>
        <p:nvSpPr>
          <p:cNvPr id="541" name="Google Shape;541;p77"/>
          <p:cNvSpPr/>
          <p:nvPr/>
        </p:nvSpPr>
        <p:spPr>
          <a:xfrm>
            <a:off x="3075413" y="671043"/>
            <a:ext cx="6037615"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a:solidFill>
                  <a:srgbClr val="F2F2F2"/>
                </a:solidFill>
                <a:latin typeface="Calibri"/>
                <a:ea typeface="Calibri"/>
                <a:cs typeface="Calibri"/>
                <a:sym typeface="Calibri"/>
              </a:rPr>
              <a:t>TERMINAL ILLNESS BEREAVEMENT</a:t>
            </a:r>
            <a:endParaRPr sz="3200" b="1" i="0" u="none" strike="noStrike" cap="none">
              <a:solidFill>
                <a:srgbClr val="F2F2F2"/>
              </a:solidFill>
              <a:latin typeface="Calibri"/>
              <a:ea typeface="Calibri"/>
              <a:cs typeface="Calibri"/>
              <a:sym typeface="Calibri"/>
            </a:endParaRPr>
          </a:p>
        </p:txBody>
      </p:sp>
      <p:sp>
        <p:nvSpPr>
          <p:cNvPr id="542" name="Google Shape;542;p77"/>
          <p:cNvSpPr/>
          <p:nvPr/>
        </p:nvSpPr>
        <p:spPr>
          <a:xfrm>
            <a:off x="562367" y="671043"/>
            <a:ext cx="2524217"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a:solidFill>
                  <a:srgbClr val="222222"/>
                </a:solidFill>
                <a:latin typeface="Calibri"/>
                <a:ea typeface="Calibri"/>
                <a:cs typeface="Calibri"/>
                <a:sym typeface="Calibri"/>
              </a:rPr>
              <a:t>SUPPORTING </a:t>
            </a:r>
            <a:endParaRPr sz="3200" b="1" i="0" u="none" strike="noStrike" cap="none">
              <a:solidFill>
                <a:srgbClr val="222222"/>
              </a:solidFill>
              <a:latin typeface="Calibri"/>
              <a:ea typeface="Calibri"/>
              <a:cs typeface="Calibri"/>
              <a:sym typeface="Calibri"/>
            </a:endParaRPr>
          </a:p>
        </p:txBody>
      </p:sp>
      <p:sp>
        <p:nvSpPr>
          <p:cNvPr id="543" name="Google Shape;543;p77"/>
          <p:cNvSpPr/>
          <p:nvPr/>
        </p:nvSpPr>
        <p:spPr>
          <a:xfrm>
            <a:off x="562367" y="1644204"/>
            <a:ext cx="8074855" cy="2246769"/>
          </a:xfrm>
          <a:prstGeom prst="rect">
            <a:avLst/>
          </a:prstGeom>
          <a:solidFill>
            <a:srgbClr val="A6D71C">
              <a:alpha val="90980"/>
            </a:srgbClr>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It is best to encourage the client to live each day at a time and not overload themselves with too much, as the grief and bereavement can be overwhelming. It can be useful to work with the client on setting small tasks each day to aid the individual and aim to create a new routine. This can include daily tasks of making sure the client is eating and taking care of their wellbeing, keeping in contact with others and establishing a new normal without the deceased.</a:t>
            </a:r>
            <a:endParaRPr sz="20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7"/>
        <p:cNvGrpSpPr/>
        <p:nvPr/>
      </p:nvGrpSpPr>
      <p:grpSpPr>
        <a:xfrm>
          <a:off x="0" y="0"/>
          <a:ext cx="0" cy="0"/>
          <a:chOff x="0" y="0"/>
          <a:chExt cx="0" cy="0"/>
        </a:xfrm>
      </p:grpSpPr>
      <p:sp>
        <p:nvSpPr>
          <p:cNvPr id="548" name="Google Shape;548;p78"/>
          <p:cNvSpPr/>
          <p:nvPr/>
        </p:nvSpPr>
        <p:spPr>
          <a:xfrm>
            <a:off x="707732" y="1272765"/>
            <a:ext cx="6096000" cy="1938992"/>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000000"/>
                </a:solidFill>
                <a:latin typeface="Calibri"/>
                <a:ea typeface="Calibri"/>
                <a:cs typeface="Calibri"/>
                <a:sym typeface="Calibri"/>
              </a:rPr>
              <a:t>Some individuals find it helpful to write down how they are feeling when they are in a state of helplessness and everything is feeling out of control. This can help the individual gain perspective on their worries and can then talk this through with their counsellor to discuss ways to overcome and tackle these issues.</a:t>
            </a:r>
            <a:endParaRPr sz="2000">
              <a:solidFill>
                <a:schemeClr val="dk1"/>
              </a:solidFill>
              <a:latin typeface="Calibri"/>
              <a:ea typeface="Calibri"/>
              <a:cs typeface="Calibri"/>
              <a:sym typeface="Calibri"/>
            </a:endParaRPr>
          </a:p>
        </p:txBody>
      </p:sp>
      <p:sp>
        <p:nvSpPr>
          <p:cNvPr id="549" name="Google Shape;549;p78"/>
          <p:cNvSpPr/>
          <p:nvPr/>
        </p:nvSpPr>
        <p:spPr>
          <a:xfrm>
            <a:off x="707732" y="3722476"/>
            <a:ext cx="6096000" cy="1323439"/>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chemeClr val="lt1"/>
                </a:solidFill>
                <a:latin typeface="Calibri"/>
                <a:ea typeface="Calibri"/>
                <a:cs typeface="Calibri"/>
                <a:sym typeface="Calibri"/>
              </a:rPr>
              <a:t>it can be beneficial to acknowledge the pain they may be suffering and allow the client to know that you will support them and that they are able to freely discuss their emotions in a safe environment.</a:t>
            </a:r>
            <a:endParaRPr sz="2000">
              <a:solidFill>
                <a:schemeClr val="lt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3"/>
        <p:cNvGrpSpPr/>
        <p:nvPr/>
      </p:nvGrpSpPr>
      <p:grpSpPr>
        <a:xfrm>
          <a:off x="0" y="0"/>
          <a:ext cx="0" cy="0"/>
          <a:chOff x="0" y="0"/>
          <a:chExt cx="0" cy="0"/>
        </a:xfrm>
      </p:grpSpPr>
      <p:sp>
        <p:nvSpPr>
          <p:cNvPr id="554" name="Google Shape;554;p79"/>
          <p:cNvSpPr/>
          <p:nvPr/>
        </p:nvSpPr>
        <p:spPr>
          <a:xfrm>
            <a:off x="5822818" y="666837"/>
            <a:ext cx="2745880"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a:solidFill>
                  <a:srgbClr val="F2F2F2"/>
                </a:solidFill>
                <a:latin typeface="Calibri"/>
                <a:ea typeface="Calibri"/>
                <a:cs typeface="Calibri"/>
                <a:sym typeface="Calibri"/>
              </a:rPr>
              <a:t>BEREAVEMENT</a:t>
            </a:r>
            <a:endParaRPr sz="3200" b="1" i="0" u="none" strike="noStrike" cap="none">
              <a:solidFill>
                <a:srgbClr val="F2F2F2"/>
              </a:solidFill>
              <a:latin typeface="Calibri"/>
              <a:ea typeface="Calibri"/>
              <a:cs typeface="Calibri"/>
              <a:sym typeface="Calibri"/>
            </a:endParaRPr>
          </a:p>
        </p:txBody>
      </p:sp>
      <p:sp>
        <p:nvSpPr>
          <p:cNvPr id="555" name="Google Shape;555;p79"/>
          <p:cNvSpPr/>
          <p:nvPr/>
        </p:nvSpPr>
        <p:spPr>
          <a:xfrm>
            <a:off x="431662" y="666837"/>
            <a:ext cx="5391156"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a:solidFill>
                  <a:srgbClr val="222222"/>
                </a:solidFill>
                <a:latin typeface="Calibri"/>
                <a:ea typeface="Calibri"/>
                <a:cs typeface="Calibri"/>
                <a:sym typeface="Calibri"/>
              </a:rPr>
              <a:t>SUPPORTING CHILD THROUGH</a:t>
            </a:r>
            <a:endParaRPr sz="3200" b="1" i="0" u="none" strike="noStrike" cap="none">
              <a:solidFill>
                <a:srgbClr val="222222"/>
              </a:solidFill>
              <a:latin typeface="Calibri"/>
              <a:ea typeface="Calibri"/>
              <a:cs typeface="Calibri"/>
              <a:sym typeface="Calibri"/>
            </a:endParaRPr>
          </a:p>
        </p:txBody>
      </p:sp>
      <p:sp>
        <p:nvSpPr>
          <p:cNvPr id="556" name="Google Shape;556;p79"/>
          <p:cNvSpPr/>
          <p:nvPr/>
        </p:nvSpPr>
        <p:spPr>
          <a:xfrm>
            <a:off x="431662" y="1715311"/>
            <a:ext cx="6096000" cy="707886"/>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chemeClr val="lt1"/>
                </a:solidFill>
                <a:latin typeface="Calibri"/>
                <a:ea typeface="Calibri"/>
                <a:cs typeface="Calibri"/>
                <a:sym typeface="Calibri"/>
              </a:rPr>
              <a:t>The core techniques and skills to maintain whilst helping a child through bereavement are:</a:t>
            </a:r>
            <a:endParaRPr sz="2000">
              <a:solidFill>
                <a:schemeClr val="lt1"/>
              </a:solidFill>
              <a:latin typeface="Calibri"/>
              <a:ea typeface="Calibri"/>
              <a:cs typeface="Calibri"/>
              <a:sym typeface="Calibri"/>
            </a:endParaRPr>
          </a:p>
        </p:txBody>
      </p:sp>
      <p:sp>
        <p:nvSpPr>
          <p:cNvPr id="557" name="Google Shape;557;p79"/>
          <p:cNvSpPr/>
          <p:nvPr/>
        </p:nvSpPr>
        <p:spPr>
          <a:xfrm>
            <a:off x="431662" y="2816943"/>
            <a:ext cx="7371471" cy="1323439"/>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rgbClr val="000000"/>
              </a:buClr>
              <a:buSzPts val="2000"/>
              <a:buFont typeface="Arial"/>
              <a:buChar char="•"/>
            </a:pPr>
            <a:r>
              <a:rPr lang="en-US" sz="2000" b="0" i="0">
                <a:solidFill>
                  <a:srgbClr val="000000"/>
                </a:solidFill>
                <a:latin typeface="Calibri"/>
                <a:ea typeface="Calibri"/>
                <a:cs typeface="Calibri"/>
                <a:sym typeface="Calibri"/>
              </a:rPr>
              <a:t>Children’s moods change regularly on a normal basis, which can be exacerbated whilst going through the stages of bereavement. It is important to make the child’s relatives aware that this may happen, as it can be difficult for adults to adjust to this.</a:t>
            </a:r>
            <a:endParaRPr sz="2000">
              <a:solidFill>
                <a:schemeClr val="dk1"/>
              </a:solidFill>
              <a:latin typeface="Calibri"/>
              <a:ea typeface="Calibri"/>
              <a:cs typeface="Calibri"/>
              <a:sym typeface="Calibri"/>
            </a:endParaRPr>
          </a:p>
        </p:txBody>
      </p:sp>
      <p:sp>
        <p:nvSpPr>
          <p:cNvPr id="558" name="Google Shape;558;p79"/>
          <p:cNvSpPr/>
          <p:nvPr/>
        </p:nvSpPr>
        <p:spPr>
          <a:xfrm>
            <a:off x="431662" y="4690050"/>
            <a:ext cx="6096000" cy="1015663"/>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lt1"/>
              </a:buClr>
              <a:buSzPts val="2000"/>
              <a:buFont typeface="Arial"/>
              <a:buChar char="•"/>
            </a:pPr>
            <a:r>
              <a:rPr lang="en-US" sz="2000" b="0" i="0">
                <a:solidFill>
                  <a:schemeClr val="lt1"/>
                </a:solidFill>
                <a:latin typeface="Calibri"/>
                <a:ea typeface="Calibri"/>
                <a:cs typeface="Calibri"/>
                <a:sym typeface="Calibri"/>
              </a:rPr>
              <a:t>Help the child maintain a familiar routine as much as possible. It can be beneficial to involve the child’s family in this process.</a:t>
            </a:r>
            <a:endParaRPr sz="2000">
              <a:solidFill>
                <a:schemeClr val="lt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2"/>
        <p:cNvGrpSpPr/>
        <p:nvPr/>
      </p:nvGrpSpPr>
      <p:grpSpPr>
        <a:xfrm>
          <a:off x="0" y="0"/>
          <a:ext cx="0" cy="0"/>
          <a:chOff x="0" y="0"/>
          <a:chExt cx="0" cy="0"/>
        </a:xfrm>
      </p:grpSpPr>
      <p:sp>
        <p:nvSpPr>
          <p:cNvPr id="563" name="Google Shape;563;p80"/>
          <p:cNvSpPr/>
          <p:nvPr/>
        </p:nvSpPr>
        <p:spPr>
          <a:xfrm>
            <a:off x="4713159" y="927300"/>
            <a:ext cx="6489896" cy="707886"/>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rgbClr val="000000"/>
              </a:buClr>
              <a:buSzPts val="2000"/>
              <a:buFont typeface="Arial"/>
              <a:buChar char="•"/>
            </a:pPr>
            <a:r>
              <a:rPr lang="en-US" sz="2000" b="0" i="0">
                <a:solidFill>
                  <a:srgbClr val="000000"/>
                </a:solidFill>
                <a:latin typeface="Calibri"/>
                <a:ea typeface="Calibri"/>
                <a:cs typeface="Calibri"/>
                <a:sym typeface="Calibri"/>
              </a:rPr>
              <a:t>If the child has any questions, try to answer these as honestly as possible in a way the child will comprehend.</a:t>
            </a:r>
            <a:endParaRPr sz="2000">
              <a:solidFill>
                <a:schemeClr val="dk1"/>
              </a:solidFill>
              <a:latin typeface="Calibri"/>
              <a:ea typeface="Calibri"/>
              <a:cs typeface="Calibri"/>
              <a:sym typeface="Calibri"/>
            </a:endParaRPr>
          </a:p>
        </p:txBody>
      </p:sp>
      <p:sp>
        <p:nvSpPr>
          <p:cNvPr id="564" name="Google Shape;564;p80"/>
          <p:cNvSpPr/>
          <p:nvPr/>
        </p:nvSpPr>
        <p:spPr>
          <a:xfrm>
            <a:off x="4713159" y="1831158"/>
            <a:ext cx="6489896" cy="707886"/>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lt1"/>
              </a:buClr>
              <a:buSzPts val="2000"/>
              <a:buFont typeface="Arial"/>
              <a:buChar char="•"/>
            </a:pPr>
            <a:r>
              <a:rPr lang="en-US" sz="2000" b="0" i="0">
                <a:solidFill>
                  <a:schemeClr val="lt1"/>
                </a:solidFill>
                <a:latin typeface="Calibri"/>
                <a:ea typeface="Calibri"/>
                <a:cs typeface="Calibri"/>
                <a:sym typeface="Calibri"/>
              </a:rPr>
              <a:t>If the child is willing, allow them to talk about the person who died and the relationship they had.</a:t>
            </a:r>
            <a:endParaRPr sz="2000">
              <a:solidFill>
                <a:schemeClr val="lt1"/>
              </a:solidFill>
              <a:latin typeface="Calibri"/>
              <a:ea typeface="Calibri"/>
              <a:cs typeface="Calibri"/>
              <a:sym typeface="Calibri"/>
            </a:endParaRPr>
          </a:p>
        </p:txBody>
      </p:sp>
      <p:sp>
        <p:nvSpPr>
          <p:cNvPr id="565" name="Google Shape;565;p80"/>
          <p:cNvSpPr/>
          <p:nvPr/>
        </p:nvSpPr>
        <p:spPr>
          <a:xfrm>
            <a:off x="4713159" y="2671742"/>
            <a:ext cx="6489896" cy="2246769"/>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rgbClr val="000000"/>
              </a:buClr>
              <a:buSzPts val="2000"/>
              <a:buFont typeface="Arial"/>
              <a:buChar char="•"/>
            </a:pPr>
            <a:r>
              <a:rPr lang="en-US" sz="2000" b="0" i="0">
                <a:solidFill>
                  <a:srgbClr val="000000"/>
                </a:solidFill>
                <a:latin typeface="Calibri"/>
                <a:ea typeface="Calibri"/>
                <a:cs typeface="Calibri"/>
                <a:sym typeface="Calibri"/>
              </a:rPr>
              <a:t>It is acknowledged by many professionals that the use of creative therapies helps the child process bereavement and is a vital coping strategy. This can be creating a poem or a letter to the individual that has died, which is more appropriate for children above the age of 4 and should be given as an option after being assessed to see if this is appropriate. </a:t>
            </a:r>
            <a:endParaRPr sz="2000">
              <a:solidFill>
                <a:schemeClr val="dk1"/>
              </a:solidFill>
              <a:latin typeface="Calibri"/>
              <a:ea typeface="Calibri"/>
              <a:cs typeface="Calibri"/>
              <a:sym typeface="Calibri"/>
            </a:endParaRPr>
          </a:p>
        </p:txBody>
      </p:sp>
      <p:sp>
        <p:nvSpPr>
          <p:cNvPr id="566" name="Google Shape;566;p80"/>
          <p:cNvSpPr/>
          <p:nvPr/>
        </p:nvSpPr>
        <p:spPr>
          <a:xfrm>
            <a:off x="4713159" y="5099094"/>
            <a:ext cx="6489896" cy="1015663"/>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lt1"/>
              </a:buClr>
              <a:buSzPts val="2000"/>
              <a:buFont typeface="Arial"/>
              <a:buChar char="•"/>
            </a:pPr>
            <a:r>
              <a:rPr lang="en-US" sz="2000">
                <a:solidFill>
                  <a:schemeClr val="lt1"/>
                </a:solidFill>
                <a:latin typeface="Calibri"/>
                <a:ea typeface="Calibri"/>
                <a:cs typeface="Calibri"/>
                <a:sym typeface="Calibri"/>
              </a:rPr>
              <a:t>It can be helpful to assist the child in creating a memory box which can include putting photographs together, gathering keepsakes and letters etc.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0"/>
        <p:cNvGrpSpPr/>
        <p:nvPr/>
      </p:nvGrpSpPr>
      <p:grpSpPr>
        <a:xfrm>
          <a:off x="0" y="0"/>
          <a:ext cx="0" cy="0"/>
          <a:chOff x="0" y="0"/>
          <a:chExt cx="0" cy="0"/>
        </a:xfrm>
      </p:grpSpPr>
      <p:sp>
        <p:nvSpPr>
          <p:cNvPr id="571" name="Google Shape;571;p81"/>
          <p:cNvSpPr/>
          <p:nvPr/>
        </p:nvSpPr>
        <p:spPr>
          <a:xfrm>
            <a:off x="6738425" y="3217237"/>
            <a:ext cx="5276324" cy="3170099"/>
          </a:xfrm>
          <a:prstGeom prst="rect">
            <a:avLst/>
          </a:prstGeom>
          <a:solidFill>
            <a:srgbClr val="A6D71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rgbClr val="000000"/>
              </a:buClr>
              <a:buSzPts val="2000"/>
              <a:buFont typeface="Arial"/>
              <a:buChar char="•"/>
            </a:pPr>
            <a:r>
              <a:rPr lang="en-US" sz="2000" b="0" i="0">
                <a:solidFill>
                  <a:srgbClr val="000000"/>
                </a:solidFill>
                <a:latin typeface="Calibri"/>
                <a:ea typeface="Calibri"/>
                <a:cs typeface="Calibri"/>
                <a:sym typeface="Calibri"/>
              </a:rPr>
              <a:t>It is important to allow the child to explore their feelings so that they don’t build everything up on the inside. It is also important to explain to the child that it is okay to feel negative emotions such as fear, anger and sadness and it is equally important to let them know it is okay to feel enjoyment and happiness; this can help to bring forth emotional stability and validate their own experiences.</a:t>
            </a:r>
            <a:endParaRPr sz="2000">
              <a:solidFill>
                <a:schemeClr val="dk1"/>
              </a:solidFill>
              <a:latin typeface="Calibri"/>
              <a:ea typeface="Calibri"/>
              <a:cs typeface="Calibri"/>
              <a:sym typeface="Calibri"/>
            </a:endParaRPr>
          </a:p>
        </p:txBody>
      </p:sp>
      <p:sp>
        <p:nvSpPr>
          <p:cNvPr id="572" name="Google Shape;572;p81"/>
          <p:cNvSpPr/>
          <p:nvPr/>
        </p:nvSpPr>
        <p:spPr>
          <a:xfrm>
            <a:off x="642425" y="1278245"/>
            <a:ext cx="6096000" cy="1938992"/>
          </a:xfrm>
          <a:prstGeom prst="rect">
            <a:avLst/>
          </a:prstGeom>
          <a:solidFill>
            <a:srgbClr val="262626"/>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lt1"/>
              </a:buClr>
              <a:buSzPts val="2000"/>
              <a:buFont typeface="Arial"/>
              <a:buChar char="•"/>
            </a:pPr>
            <a:r>
              <a:rPr lang="en-US" sz="2000">
                <a:solidFill>
                  <a:schemeClr val="lt1"/>
                </a:solidFill>
                <a:latin typeface="Calibri"/>
                <a:ea typeface="Calibri"/>
                <a:cs typeface="Calibri"/>
                <a:sym typeface="Calibri"/>
              </a:rPr>
              <a:t>It is helpful to explain to the child that everyone reacts to grief and bereavement in different ways and that there is no right or wrong way to cope. Therefore, with any feelings, thoughts and behaviours that the child may display, it is important to understand and validate these.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6"/>
        <p:cNvGrpSpPr/>
        <p:nvPr/>
      </p:nvGrpSpPr>
      <p:grpSpPr>
        <a:xfrm>
          <a:off x="0" y="0"/>
          <a:ext cx="0" cy="0"/>
          <a:chOff x="0" y="0"/>
          <a:chExt cx="0" cy="0"/>
        </a:xfrm>
      </p:grpSpPr>
      <p:sp>
        <p:nvSpPr>
          <p:cNvPr id="577" name="Google Shape;577;p82"/>
          <p:cNvSpPr/>
          <p:nvPr/>
        </p:nvSpPr>
        <p:spPr>
          <a:xfrm>
            <a:off x="5848205" y="669734"/>
            <a:ext cx="2756845"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a:solidFill>
                  <a:srgbClr val="F2F2F2"/>
                </a:solidFill>
                <a:latin typeface="Calibri"/>
                <a:ea typeface="Calibri"/>
                <a:cs typeface="Calibri"/>
                <a:sym typeface="Calibri"/>
              </a:rPr>
              <a:t>BY AGE GROUP</a:t>
            </a:r>
            <a:endParaRPr sz="3200" b="1" i="0" u="none" strike="noStrike" cap="none">
              <a:solidFill>
                <a:srgbClr val="F2F2F2"/>
              </a:solidFill>
              <a:latin typeface="Calibri"/>
              <a:ea typeface="Calibri"/>
              <a:cs typeface="Calibri"/>
              <a:sym typeface="Calibri"/>
            </a:endParaRPr>
          </a:p>
        </p:txBody>
      </p:sp>
      <p:sp>
        <p:nvSpPr>
          <p:cNvPr id="578" name="Google Shape;578;p82"/>
          <p:cNvSpPr/>
          <p:nvPr/>
        </p:nvSpPr>
        <p:spPr>
          <a:xfrm>
            <a:off x="316400" y="672492"/>
            <a:ext cx="5537285"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a:solidFill>
                  <a:srgbClr val="222222"/>
                </a:solidFill>
                <a:latin typeface="Calibri"/>
                <a:ea typeface="Calibri"/>
                <a:cs typeface="Calibri"/>
                <a:sym typeface="Calibri"/>
              </a:rPr>
              <a:t>CHILDREN REACTION TO DEATH</a:t>
            </a:r>
            <a:endParaRPr sz="3200" b="1" i="0" u="none" strike="noStrike" cap="none">
              <a:solidFill>
                <a:srgbClr val="222222"/>
              </a:solidFill>
              <a:latin typeface="Calibri"/>
              <a:ea typeface="Calibri"/>
              <a:cs typeface="Calibri"/>
              <a:sym typeface="Calibri"/>
            </a:endParaRPr>
          </a:p>
        </p:txBody>
      </p:sp>
      <p:sp>
        <p:nvSpPr>
          <p:cNvPr id="579" name="Google Shape;579;p82"/>
          <p:cNvSpPr/>
          <p:nvPr/>
        </p:nvSpPr>
        <p:spPr>
          <a:xfrm>
            <a:off x="316400" y="2646520"/>
            <a:ext cx="1571649" cy="400110"/>
          </a:xfrm>
          <a:prstGeom prst="rect">
            <a:avLst/>
          </a:prstGeom>
          <a:solidFill>
            <a:srgbClr val="2626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i="0">
                <a:solidFill>
                  <a:schemeClr val="lt1"/>
                </a:solidFill>
                <a:latin typeface="Calibri"/>
                <a:ea typeface="Calibri"/>
                <a:cs typeface="Calibri"/>
                <a:sym typeface="Calibri"/>
              </a:rPr>
              <a:t>0-2 Years Old</a:t>
            </a:r>
            <a:endParaRPr sz="2000" b="1">
              <a:solidFill>
                <a:schemeClr val="lt1"/>
              </a:solidFill>
              <a:latin typeface="Calibri"/>
              <a:ea typeface="Calibri"/>
              <a:cs typeface="Calibri"/>
              <a:sym typeface="Calibri"/>
            </a:endParaRPr>
          </a:p>
        </p:txBody>
      </p:sp>
      <p:graphicFrame>
        <p:nvGraphicFramePr>
          <p:cNvPr id="580" name="Google Shape;580;p82"/>
          <p:cNvGraphicFramePr/>
          <p:nvPr/>
        </p:nvGraphicFramePr>
        <p:xfrm>
          <a:off x="316400" y="3338603"/>
          <a:ext cx="3000000" cy="3000000"/>
        </p:xfrm>
        <a:graphic>
          <a:graphicData uri="http://schemas.openxmlformats.org/drawingml/2006/table">
            <a:tbl>
              <a:tblPr>
                <a:noFill/>
                <a:tableStyleId>{97FD0410-1E48-4D9E-8D0D-69FC351A9D04}</a:tableStyleId>
              </a:tblPr>
              <a:tblGrid>
                <a:gridCol w="5257800">
                  <a:extLst>
                    <a:ext uri="{9D8B030D-6E8A-4147-A177-3AD203B41FA5}">
                      <a16:colId xmlns:a16="http://schemas.microsoft.com/office/drawing/2014/main" val="20000"/>
                    </a:ext>
                  </a:extLst>
                </a:gridCol>
              </a:tblGrid>
              <a:tr h="228600">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Children have little to no understanding of the concept of death.</a:t>
                      </a: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228600">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They can be aware of the presence of the person is gone (especially if it was immediate family) and other people’s emotions.</a:t>
                      </a: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r h="228600">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If it was a parent that died, the child may have abandonment issues and anxiety in the future.</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2"/>
                  </a:ext>
                </a:extLst>
              </a:tr>
            </a:tbl>
          </a:graphicData>
        </a:graphic>
      </p:graphicFrame>
      <p:sp>
        <p:nvSpPr>
          <p:cNvPr id="581" name="Google Shape;581;p82"/>
          <p:cNvSpPr/>
          <p:nvPr/>
        </p:nvSpPr>
        <p:spPr>
          <a:xfrm>
            <a:off x="6412400" y="2646520"/>
            <a:ext cx="1571649" cy="400110"/>
          </a:xfrm>
          <a:prstGeom prst="rect">
            <a:avLst/>
          </a:prstGeom>
          <a:solidFill>
            <a:srgbClr val="2626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i="0">
                <a:solidFill>
                  <a:schemeClr val="lt1"/>
                </a:solidFill>
                <a:latin typeface="Calibri"/>
                <a:ea typeface="Calibri"/>
                <a:cs typeface="Calibri"/>
                <a:sym typeface="Calibri"/>
              </a:rPr>
              <a:t>2-4 Years Old</a:t>
            </a:r>
            <a:endParaRPr sz="2000" b="1">
              <a:solidFill>
                <a:schemeClr val="lt1"/>
              </a:solidFill>
              <a:latin typeface="Calibri"/>
              <a:ea typeface="Calibri"/>
              <a:cs typeface="Calibri"/>
              <a:sym typeface="Calibri"/>
            </a:endParaRPr>
          </a:p>
        </p:txBody>
      </p:sp>
      <p:graphicFrame>
        <p:nvGraphicFramePr>
          <p:cNvPr id="582" name="Google Shape;582;p82"/>
          <p:cNvGraphicFramePr/>
          <p:nvPr/>
        </p:nvGraphicFramePr>
        <p:xfrm>
          <a:off x="6306782" y="3338603"/>
          <a:ext cx="3000000" cy="3000000"/>
        </p:xfrm>
        <a:graphic>
          <a:graphicData uri="http://schemas.openxmlformats.org/drawingml/2006/table">
            <a:tbl>
              <a:tblPr>
                <a:noFill/>
                <a:tableStyleId>{97FD0410-1E48-4D9E-8D0D-69FC351A9D04}</a:tableStyleId>
              </a:tblPr>
              <a:tblGrid>
                <a:gridCol w="5257800">
                  <a:extLst>
                    <a:ext uri="{9D8B030D-6E8A-4147-A177-3AD203B41FA5}">
                      <a16:colId xmlns:a16="http://schemas.microsoft.com/office/drawing/2014/main" val="20000"/>
                    </a:ext>
                  </a:extLst>
                </a:gridCol>
              </a:tblGrid>
              <a:tr h="228600">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Children at this age struggle to understand that death is permanent. Typically, they will ask when the person is coming back etc.</a:t>
                      </a: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228600">
                <a:tc>
                  <a:txBody>
                    <a:bodyPr/>
                    <a:lstStyle/>
                    <a:p>
                      <a:pPr marL="285750" marR="0" lvl="0" indent="-285750" algn="just" rtl="0">
                        <a:lnSpc>
                          <a:spcPct val="100000"/>
                        </a:lnSpc>
                        <a:spcBef>
                          <a:spcPts val="0"/>
                        </a:spcBef>
                        <a:spcAft>
                          <a:spcPts val="0"/>
                        </a:spcAft>
                        <a:buClr>
                          <a:schemeClr val="dk1"/>
                        </a:buClr>
                        <a:buSzPts val="1800"/>
                        <a:buFont typeface="Arial"/>
                        <a:buChar char="•"/>
                      </a:pPr>
                      <a:r>
                        <a:rPr lang="en-US" sz="1800" u="none" strike="noStrike" cap="none"/>
                        <a:t>li&gt;If it is the main caregiver and/or immediate family that has died, the child will be more aware of the loss. They may be unable to sleep by themselves during this stage. They may become withdrawn, in terms of playing and if they attend school.</a:t>
                      </a:r>
                      <a:endParaRPr/>
                    </a:p>
                    <a:p>
                      <a:pPr marL="285750" marR="0" lvl="0" indent="-171450" algn="just" rtl="0">
                        <a:spcBef>
                          <a:spcPts val="0"/>
                        </a:spcBef>
                        <a:spcAft>
                          <a:spcPts val="0"/>
                        </a:spcAft>
                        <a:buClr>
                          <a:schemeClr val="dk1"/>
                        </a:buClr>
                        <a:buSzPts val="1800"/>
                        <a:buFont typeface="Arial"/>
                        <a:buNone/>
                      </a:pP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6"/>
        <p:cNvGrpSpPr/>
        <p:nvPr/>
      </p:nvGrpSpPr>
      <p:grpSpPr>
        <a:xfrm>
          <a:off x="0" y="0"/>
          <a:ext cx="0" cy="0"/>
          <a:chOff x="0" y="0"/>
          <a:chExt cx="0" cy="0"/>
        </a:xfrm>
      </p:grpSpPr>
      <p:sp>
        <p:nvSpPr>
          <p:cNvPr id="587" name="Google Shape;587;p83"/>
          <p:cNvSpPr/>
          <p:nvPr/>
        </p:nvSpPr>
        <p:spPr>
          <a:xfrm>
            <a:off x="217850" y="1045817"/>
            <a:ext cx="1548373" cy="369332"/>
          </a:xfrm>
          <a:prstGeom prst="rect">
            <a:avLst/>
          </a:prstGeom>
          <a:solidFill>
            <a:srgbClr val="2626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i="0">
                <a:solidFill>
                  <a:schemeClr val="lt1"/>
                </a:solidFill>
                <a:latin typeface="Calibri"/>
                <a:ea typeface="Calibri"/>
                <a:cs typeface="Calibri"/>
                <a:sym typeface="Calibri"/>
              </a:rPr>
              <a:t>5-10 Years Old</a:t>
            </a:r>
            <a:endParaRPr sz="1800" b="1">
              <a:solidFill>
                <a:schemeClr val="lt1"/>
              </a:solidFill>
              <a:latin typeface="Calibri"/>
              <a:ea typeface="Calibri"/>
              <a:cs typeface="Calibri"/>
              <a:sym typeface="Calibri"/>
            </a:endParaRPr>
          </a:p>
        </p:txBody>
      </p:sp>
      <p:graphicFrame>
        <p:nvGraphicFramePr>
          <p:cNvPr id="588" name="Google Shape;588;p83"/>
          <p:cNvGraphicFramePr/>
          <p:nvPr/>
        </p:nvGraphicFramePr>
        <p:xfrm>
          <a:off x="217850" y="1486435"/>
          <a:ext cx="3000000" cy="3000000"/>
        </p:xfrm>
        <a:graphic>
          <a:graphicData uri="http://schemas.openxmlformats.org/drawingml/2006/table">
            <a:tbl>
              <a:tblPr>
                <a:noFill/>
                <a:tableStyleId>{97FD0410-1E48-4D9E-8D0D-69FC351A9D04}</a:tableStyleId>
              </a:tblPr>
              <a:tblGrid>
                <a:gridCol w="4513300">
                  <a:extLst>
                    <a:ext uri="{9D8B030D-6E8A-4147-A177-3AD203B41FA5}">
                      <a16:colId xmlns:a16="http://schemas.microsoft.com/office/drawing/2014/main" val="20000"/>
                    </a:ext>
                  </a:extLst>
                </a:gridCol>
              </a:tblGrid>
              <a:tr h="228600">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Children at this age usually will have a lot of questions regarding the death.</a:t>
                      </a: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228600">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They have more awareness of the world and of death. However, they will still struggle with the concept of life and death.</a:t>
                      </a: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r h="228600">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If it is immediate family or a close friend that has died, the child may present with symptoms of depression and/or anxiety. They may become withdrawn or they may question the meaning of life.</a:t>
                      </a: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2"/>
                  </a:ext>
                </a:extLst>
              </a:tr>
              <a:tr h="228600">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They may ask questions that can be upsetting such as how they died, did it hurt and questions on the burial. This is due to their curiosity about the death and with trying to understand it.</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3"/>
                  </a:ext>
                </a:extLst>
              </a:tr>
            </a:tbl>
          </a:graphicData>
        </a:graphic>
      </p:graphicFrame>
      <p:sp>
        <p:nvSpPr>
          <p:cNvPr id="589" name="Google Shape;589;p83"/>
          <p:cNvSpPr/>
          <p:nvPr/>
        </p:nvSpPr>
        <p:spPr>
          <a:xfrm>
            <a:off x="10402935" y="2837677"/>
            <a:ext cx="1523174" cy="400110"/>
          </a:xfrm>
          <a:prstGeom prst="rect">
            <a:avLst/>
          </a:prstGeom>
          <a:solidFill>
            <a:srgbClr val="2626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i="0">
                <a:solidFill>
                  <a:schemeClr val="lt1"/>
                </a:solidFill>
                <a:latin typeface="Calibri"/>
                <a:ea typeface="Calibri"/>
                <a:cs typeface="Calibri"/>
                <a:sym typeface="Calibri"/>
              </a:rPr>
              <a:t>Adolescence</a:t>
            </a:r>
            <a:endParaRPr sz="2000" b="1">
              <a:solidFill>
                <a:schemeClr val="lt1"/>
              </a:solidFill>
              <a:latin typeface="Calibri"/>
              <a:ea typeface="Calibri"/>
              <a:cs typeface="Calibri"/>
              <a:sym typeface="Calibri"/>
            </a:endParaRPr>
          </a:p>
        </p:txBody>
      </p:sp>
      <p:graphicFrame>
        <p:nvGraphicFramePr>
          <p:cNvPr id="590" name="Google Shape;590;p83"/>
          <p:cNvGraphicFramePr/>
          <p:nvPr/>
        </p:nvGraphicFramePr>
        <p:xfrm>
          <a:off x="7226561" y="3274597"/>
          <a:ext cx="3000000" cy="3000000"/>
        </p:xfrm>
        <a:graphic>
          <a:graphicData uri="http://schemas.openxmlformats.org/drawingml/2006/table">
            <a:tbl>
              <a:tblPr>
                <a:noFill/>
                <a:tableStyleId>{97FD0410-1E48-4D9E-8D0D-69FC351A9D04}</a:tableStyleId>
              </a:tblPr>
              <a:tblGrid>
                <a:gridCol w="4731925">
                  <a:extLst>
                    <a:ext uri="{9D8B030D-6E8A-4147-A177-3AD203B41FA5}">
                      <a16:colId xmlns:a16="http://schemas.microsoft.com/office/drawing/2014/main" val="20000"/>
                    </a:ext>
                  </a:extLst>
                </a:gridCol>
              </a:tblGrid>
              <a:tr h="228600">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Adolescents will typically experience high levels of emotion regarding the death.</a:t>
                      </a: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228600">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They may be less willing to talk and share how they are feeling.</a:t>
                      </a: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r h="228600">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It is typical for the adolescent to become depressed, especially if the person who died was close to them.</a:t>
                      </a: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2"/>
                  </a:ext>
                </a:extLst>
              </a:tr>
              <a:tr h="228600">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It is typical for the adolescent to become withdrawn and more secretive of their feelings.</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7"/>
        <p:cNvGrpSpPr/>
        <p:nvPr/>
      </p:nvGrpSpPr>
      <p:grpSpPr>
        <a:xfrm>
          <a:off x="0" y="0"/>
          <a:ext cx="0" cy="0"/>
          <a:chOff x="0" y="0"/>
          <a:chExt cx="0" cy="0"/>
        </a:xfrm>
      </p:grpSpPr>
      <p:sp>
        <p:nvSpPr>
          <p:cNvPr id="198" name="Google Shape;198;p30"/>
          <p:cNvSpPr/>
          <p:nvPr/>
        </p:nvSpPr>
        <p:spPr>
          <a:xfrm>
            <a:off x="347072" y="1964880"/>
            <a:ext cx="5800510" cy="1323439"/>
          </a:xfrm>
          <a:prstGeom prst="rect">
            <a:avLst/>
          </a:prstGeom>
          <a:solidFill>
            <a:srgbClr val="A6D71C">
              <a:alpha val="97647"/>
            </a:srgbClr>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u="none" strike="noStrike" cap="none">
                <a:solidFill>
                  <a:srgbClr val="000000"/>
                </a:solidFill>
                <a:latin typeface="Calibri"/>
                <a:ea typeface="Calibri"/>
                <a:cs typeface="Calibri"/>
                <a:sym typeface="Calibri"/>
              </a:rPr>
              <a:t>The word bereavement is derived from the ancient German phrase meaning “seize by violence”, as, when an individual dies, many have explained that it feels as if they have been removed by force from their life.</a:t>
            </a:r>
            <a:endParaRPr sz="2000" b="0" i="0" u="none" strike="noStrike" cap="none">
              <a:solidFill>
                <a:schemeClr val="dk1"/>
              </a:solidFill>
              <a:latin typeface="Calibri"/>
              <a:ea typeface="Calibri"/>
              <a:cs typeface="Calibri"/>
              <a:sym typeface="Calibri"/>
            </a:endParaRPr>
          </a:p>
        </p:txBody>
      </p:sp>
      <p:sp>
        <p:nvSpPr>
          <p:cNvPr id="199" name="Google Shape;199;p30"/>
          <p:cNvSpPr/>
          <p:nvPr/>
        </p:nvSpPr>
        <p:spPr>
          <a:xfrm>
            <a:off x="347072" y="3778300"/>
            <a:ext cx="5417000" cy="2246769"/>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u="none" strike="noStrike" cap="none">
                <a:solidFill>
                  <a:srgbClr val="F2F2F2"/>
                </a:solidFill>
                <a:latin typeface="Calibri"/>
                <a:ea typeface="Calibri"/>
                <a:cs typeface="Calibri"/>
                <a:sym typeface="Calibri"/>
              </a:rPr>
              <a:t>Bereavement is defined as the time that is spent adjusting to the loss. There are no set guidelines of how bereavement may look or how long this period lasts. There is no right or wrong way to feel, act and cope during this period. A counsellor’s main role in this period is to help guide the person and find ways to cope.</a:t>
            </a:r>
            <a:endParaRPr sz="2000" b="0" i="0" u="none" strike="noStrike" cap="none">
              <a:solidFill>
                <a:srgbClr val="F2F2F2"/>
              </a:solidFill>
              <a:latin typeface="Calibri"/>
              <a:ea typeface="Calibri"/>
              <a:cs typeface="Calibri"/>
              <a:sym typeface="Calibri"/>
            </a:endParaRPr>
          </a:p>
        </p:txBody>
      </p:sp>
      <p:sp>
        <p:nvSpPr>
          <p:cNvPr id="200" name="Google Shape;200;p30"/>
          <p:cNvSpPr/>
          <p:nvPr/>
        </p:nvSpPr>
        <p:spPr>
          <a:xfrm>
            <a:off x="2338323" y="797651"/>
            <a:ext cx="3382144" cy="707886"/>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4000"/>
              <a:buFont typeface="Calibri"/>
              <a:buNone/>
            </a:pPr>
            <a:r>
              <a:rPr lang="en-US" sz="4000" b="1" i="0" u="none" strike="noStrike" cap="none">
                <a:solidFill>
                  <a:srgbClr val="F2F2F2"/>
                </a:solidFill>
                <a:latin typeface="Calibri"/>
                <a:ea typeface="Calibri"/>
                <a:cs typeface="Calibri"/>
                <a:sym typeface="Calibri"/>
              </a:rPr>
              <a:t>BEREAVEMENT</a:t>
            </a:r>
            <a:endParaRPr sz="4000" b="1" i="0" u="none" strike="noStrike" cap="none">
              <a:solidFill>
                <a:srgbClr val="F2F2F2"/>
              </a:solidFill>
              <a:latin typeface="Calibri"/>
              <a:ea typeface="Calibri"/>
              <a:cs typeface="Calibri"/>
              <a:sym typeface="Calibri"/>
            </a:endParaRPr>
          </a:p>
        </p:txBody>
      </p:sp>
      <p:sp>
        <p:nvSpPr>
          <p:cNvPr id="201" name="Google Shape;201;p30"/>
          <p:cNvSpPr/>
          <p:nvPr/>
        </p:nvSpPr>
        <p:spPr>
          <a:xfrm>
            <a:off x="347072" y="785687"/>
            <a:ext cx="1991251" cy="707886"/>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4000"/>
              <a:buFont typeface="Calibri"/>
              <a:buNone/>
            </a:pPr>
            <a:r>
              <a:rPr lang="en-US" sz="4000" b="1" i="0" u="none" strike="noStrike" cap="none">
                <a:solidFill>
                  <a:srgbClr val="222222"/>
                </a:solidFill>
                <a:latin typeface="Calibri"/>
                <a:ea typeface="Calibri"/>
                <a:cs typeface="Calibri"/>
                <a:sym typeface="Calibri"/>
              </a:rPr>
              <a:t>WHAT IS</a:t>
            </a:r>
            <a:endParaRPr sz="4000" b="1" i="0" u="none" strike="noStrike" cap="none">
              <a:solidFill>
                <a:srgbClr val="222222"/>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4"/>
        <p:cNvGrpSpPr/>
        <p:nvPr/>
      </p:nvGrpSpPr>
      <p:grpSpPr>
        <a:xfrm>
          <a:off x="0" y="0"/>
          <a:ext cx="0" cy="0"/>
          <a:chOff x="0" y="0"/>
          <a:chExt cx="0" cy="0"/>
        </a:xfrm>
      </p:grpSpPr>
      <p:sp>
        <p:nvSpPr>
          <p:cNvPr id="595" name="Google Shape;595;p84"/>
          <p:cNvSpPr/>
          <p:nvPr/>
        </p:nvSpPr>
        <p:spPr>
          <a:xfrm>
            <a:off x="4797996" y="666837"/>
            <a:ext cx="2756845"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a:solidFill>
                  <a:srgbClr val="F2F2F2"/>
                </a:solidFill>
                <a:latin typeface="Calibri"/>
                <a:ea typeface="Calibri"/>
                <a:cs typeface="Calibri"/>
                <a:sym typeface="Calibri"/>
              </a:rPr>
              <a:t>BY AGE GROUP</a:t>
            </a:r>
            <a:endParaRPr sz="3200" b="1" i="0" u="none" strike="noStrike" cap="none">
              <a:solidFill>
                <a:srgbClr val="F2F2F2"/>
              </a:solidFill>
              <a:latin typeface="Calibri"/>
              <a:ea typeface="Calibri"/>
              <a:cs typeface="Calibri"/>
              <a:sym typeface="Calibri"/>
            </a:endParaRPr>
          </a:p>
        </p:txBody>
      </p:sp>
      <p:sp>
        <p:nvSpPr>
          <p:cNvPr id="596" name="Google Shape;596;p84"/>
          <p:cNvSpPr/>
          <p:nvPr/>
        </p:nvSpPr>
        <p:spPr>
          <a:xfrm>
            <a:off x="466263" y="666837"/>
            <a:ext cx="4337213"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a:solidFill>
                  <a:srgbClr val="222222"/>
                </a:solidFill>
                <a:latin typeface="Calibri"/>
                <a:ea typeface="Calibri"/>
                <a:cs typeface="Calibri"/>
                <a:sym typeface="Calibri"/>
              </a:rPr>
              <a:t>SUPPORTING CHILDREN </a:t>
            </a:r>
            <a:endParaRPr sz="3200" b="1" i="0" u="none" strike="noStrike" cap="none">
              <a:solidFill>
                <a:srgbClr val="222222"/>
              </a:solidFill>
              <a:latin typeface="Calibri"/>
              <a:ea typeface="Calibri"/>
              <a:cs typeface="Calibri"/>
              <a:sym typeface="Calibri"/>
            </a:endParaRPr>
          </a:p>
        </p:txBody>
      </p:sp>
      <p:sp>
        <p:nvSpPr>
          <p:cNvPr id="597" name="Google Shape;597;p84"/>
          <p:cNvSpPr/>
          <p:nvPr/>
        </p:nvSpPr>
        <p:spPr>
          <a:xfrm>
            <a:off x="466263" y="1450203"/>
            <a:ext cx="6096000" cy="1015663"/>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chemeClr val="lt1"/>
                </a:solidFill>
                <a:latin typeface="Calibri"/>
                <a:ea typeface="Calibri"/>
                <a:cs typeface="Calibri"/>
                <a:sym typeface="Calibri"/>
              </a:rPr>
              <a:t>As with any individual, there are numerous factors to consider as to how a child may respond to a death. The following factors strongly determine their reaction:</a:t>
            </a:r>
            <a:endParaRPr sz="2000">
              <a:solidFill>
                <a:schemeClr val="lt1"/>
              </a:solidFill>
              <a:latin typeface="Calibri"/>
              <a:ea typeface="Calibri"/>
              <a:cs typeface="Calibri"/>
              <a:sym typeface="Calibri"/>
            </a:endParaRPr>
          </a:p>
        </p:txBody>
      </p:sp>
      <p:graphicFrame>
        <p:nvGraphicFramePr>
          <p:cNvPr id="598" name="Google Shape;598;p84"/>
          <p:cNvGraphicFramePr/>
          <p:nvPr/>
        </p:nvGraphicFramePr>
        <p:xfrm>
          <a:off x="6691299" y="2360197"/>
          <a:ext cx="3000000" cy="3000000"/>
        </p:xfrm>
        <a:graphic>
          <a:graphicData uri="http://schemas.openxmlformats.org/drawingml/2006/table">
            <a:tbl>
              <a:tblPr>
                <a:noFill/>
                <a:tableStyleId>{97FD0410-1E48-4D9E-8D0D-69FC351A9D04}</a:tableStyleId>
              </a:tblPr>
              <a:tblGrid>
                <a:gridCol w="4873275">
                  <a:extLst>
                    <a:ext uri="{9D8B030D-6E8A-4147-A177-3AD203B41FA5}">
                      <a16:colId xmlns:a16="http://schemas.microsoft.com/office/drawing/2014/main" val="20000"/>
                    </a:ext>
                  </a:extLst>
                </a:gridCol>
              </a:tblGrid>
              <a:tr h="228600">
                <a:tc>
                  <a:txBody>
                    <a:bodyPr/>
                    <a:lstStyle/>
                    <a:p>
                      <a:pPr marL="285750" marR="0" lvl="0" indent="-285750" algn="l" rtl="0">
                        <a:spcBef>
                          <a:spcPts val="0"/>
                        </a:spcBef>
                        <a:spcAft>
                          <a:spcPts val="0"/>
                        </a:spcAft>
                        <a:buClr>
                          <a:schemeClr val="dk1"/>
                        </a:buClr>
                        <a:buSzPts val="1800"/>
                        <a:buFont typeface="Arial"/>
                        <a:buChar char="•"/>
                      </a:pPr>
                      <a:r>
                        <a:rPr lang="en-US" sz="1800" u="none" strike="noStrike" cap="none"/>
                        <a:t>Developmental stage</a:t>
                      </a: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228600">
                <a:tc>
                  <a:txBody>
                    <a:bodyPr/>
                    <a:lstStyle/>
                    <a:p>
                      <a:pPr marL="285750" marR="0" lvl="0" indent="-285750" algn="l" rtl="0">
                        <a:spcBef>
                          <a:spcPts val="0"/>
                        </a:spcBef>
                        <a:spcAft>
                          <a:spcPts val="0"/>
                        </a:spcAft>
                        <a:buClr>
                          <a:schemeClr val="dk1"/>
                        </a:buClr>
                        <a:buSzPts val="1800"/>
                        <a:buFont typeface="Arial"/>
                        <a:buChar char="•"/>
                      </a:pPr>
                      <a:r>
                        <a:rPr lang="en-US" sz="1800" u="none" strike="noStrike" cap="none"/>
                        <a:t>Age</a:t>
                      </a: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r h="228600">
                <a:tc>
                  <a:txBody>
                    <a:bodyPr/>
                    <a:lstStyle/>
                    <a:p>
                      <a:pPr marL="285750" marR="0" lvl="0" indent="-285750" algn="l" rtl="0">
                        <a:spcBef>
                          <a:spcPts val="0"/>
                        </a:spcBef>
                        <a:spcAft>
                          <a:spcPts val="0"/>
                        </a:spcAft>
                        <a:buClr>
                          <a:schemeClr val="dk1"/>
                        </a:buClr>
                        <a:buSzPts val="1800"/>
                        <a:buFont typeface="Arial"/>
                        <a:buChar char="•"/>
                      </a:pPr>
                      <a:r>
                        <a:rPr lang="en-US" sz="1800" u="none" strike="noStrike" cap="none"/>
                        <a:t>How they typically respond to stress</a:t>
                      </a: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2"/>
                  </a:ext>
                </a:extLst>
              </a:tr>
              <a:tr h="228600">
                <a:tc>
                  <a:txBody>
                    <a:bodyPr/>
                    <a:lstStyle/>
                    <a:p>
                      <a:pPr marL="285750" marR="0" lvl="0" indent="-285750" algn="l" rtl="0">
                        <a:spcBef>
                          <a:spcPts val="0"/>
                        </a:spcBef>
                        <a:spcAft>
                          <a:spcPts val="0"/>
                        </a:spcAft>
                        <a:buClr>
                          <a:schemeClr val="dk1"/>
                        </a:buClr>
                        <a:buSzPts val="1800"/>
                        <a:buFont typeface="Arial"/>
                        <a:buChar char="•"/>
                      </a:pPr>
                      <a:r>
                        <a:rPr lang="en-US" sz="1800" u="none" strike="noStrike" cap="none"/>
                        <a:t>What their emotions are typically like</a:t>
                      </a: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3"/>
                  </a:ext>
                </a:extLst>
              </a:tr>
              <a:tr h="228600">
                <a:tc>
                  <a:txBody>
                    <a:bodyPr/>
                    <a:lstStyle/>
                    <a:p>
                      <a:pPr marL="285750" marR="0" lvl="0" indent="-285750" algn="l" rtl="0">
                        <a:spcBef>
                          <a:spcPts val="0"/>
                        </a:spcBef>
                        <a:spcAft>
                          <a:spcPts val="0"/>
                        </a:spcAft>
                        <a:buClr>
                          <a:schemeClr val="dk1"/>
                        </a:buClr>
                        <a:buSzPts val="1800"/>
                        <a:buFont typeface="Arial"/>
                        <a:buChar char="•"/>
                      </a:pPr>
                      <a:r>
                        <a:rPr lang="en-US" sz="1800" u="none" strike="noStrike" cap="none"/>
                        <a:t>Personality</a:t>
                      </a: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4"/>
                  </a:ext>
                </a:extLst>
              </a:tr>
              <a:tr h="228600">
                <a:tc>
                  <a:txBody>
                    <a:bodyPr/>
                    <a:lstStyle/>
                    <a:p>
                      <a:pPr marL="285750" marR="0" lvl="0" indent="-285750" algn="l" rtl="0">
                        <a:spcBef>
                          <a:spcPts val="0"/>
                        </a:spcBef>
                        <a:spcAft>
                          <a:spcPts val="0"/>
                        </a:spcAft>
                        <a:buClr>
                          <a:schemeClr val="dk1"/>
                        </a:buClr>
                        <a:buSzPts val="1800"/>
                        <a:buFont typeface="Arial"/>
                        <a:buChar char="•"/>
                      </a:pPr>
                      <a:r>
                        <a:rPr lang="en-US" sz="1800" u="none" strike="noStrike" cap="none"/>
                        <a:t>If they’ve experienced death before</a:t>
                      </a: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5"/>
                  </a:ext>
                </a:extLst>
              </a:tr>
              <a:tr h="228600">
                <a:tc>
                  <a:txBody>
                    <a:bodyPr/>
                    <a:lstStyle/>
                    <a:p>
                      <a:pPr marL="285750" marR="0" lvl="0" indent="-285750" algn="l" rtl="0">
                        <a:spcBef>
                          <a:spcPts val="0"/>
                        </a:spcBef>
                        <a:spcAft>
                          <a:spcPts val="0"/>
                        </a:spcAft>
                        <a:buClr>
                          <a:schemeClr val="dk1"/>
                        </a:buClr>
                        <a:buSzPts val="1800"/>
                        <a:buFont typeface="Arial"/>
                        <a:buChar char="•"/>
                      </a:pPr>
                      <a:r>
                        <a:rPr lang="en-US" sz="1800" u="none" strike="noStrike" cap="none"/>
                        <a:t>Their understanding of death</a:t>
                      </a: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6"/>
                  </a:ext>
                </a:extLst>
              </a:tr>
              <a:tr h="228600">
                <a:tc>
                  <a:txBody>
                    <a:bodyPr/>
                    <a:lstStyle/>
                    <a:p>
                      <a:pPr marL="285750" marR="0" lvl="0" indent="-285750" algn="l" rtl="0">
                        <a:spcBef>
                          <a:spcPts val="0"/>
                        </a:spcBef>
                        <a:spcAft>
                          <a:spcPts val="0"/>
                        </a:spcAft>
                        <a:buClr>
                          <a:schemeClr val="dk1"/>
                        </a:buClr>
                        <a:buSzPts val="1800"/>
                        <a:buFont typeface="Arial"/>
                        <a:buChar char="•"/>
                      </a:pPr>
                      <a:r>
                        <a:rPr lang="en-US" sz="1800" u="none" strike="noStrike" cap="none"/>
                        <a:t>The relationship they had with the deceased</a:t>
                      </a: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7"/>
                  </a:ext>
                </a:extLst>
              </a:tr>
              <a:tr h="228600">
                <a:tc>
                  <a:txBody>
                    <a:bodyPr/>
                    <a:lstStyle/>
                    <a:p>
                      <a:pPr marL="285750" marR="0" lvl="0" indent="-285750" algn="l" rtl="0">
                        <a:spcBef>
                          <a:spcPts val="0"/>
                        </a:spcBef>
                        <a:spcAft>
                          <a:spcPts val="0"/>
                        </a:spcAft>
                        <a:buClr>
                          <a:schemeClr val="dk1"/>
                        </a:buClr>
                        <a:buSzPts val="1800"/>
                        <a:buFont typeface="Arial"/>
                        <a:buChar char="•"/>
                      </a:pPr>
                      <a:r>
                        <a:rPr lang="en-US" sz="1800" u="none" strike="noStrike" cap="none"/>
                        <a:t>Their support system</a:t>
                      </a: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8"/>
                  </a:ext>
                </a:extLst>
              </a:tr>
              <a:tr h="228600">
                <a:tc>
                  <a:txBody>
                    <a:bodyPr/>
                    <a:lstStyle/>
                    <a:p>
                      <a:pPr marL="285750" marR="0" lvl="0" indent="-285750" algn="l" rtl="0">
                        <a:spcBef>
                          <a:spcPts val="0"/>
                        </a:spcBef>
                        <a:spcAft>
                          <a:spcPts val="0"/>
                        </a:spcAft>
                        <a:buClr>
                          <a:schemeClr val="dk1"/>
                        </a:buClr>
                        <a:buSzPts val="1800"/>
                        <a:buFont typeface="Arial"/>
                        <a:buChar char="•"/>
                      </a:pPr>
                      <a:r>
                        <a:rPr lang="en-US" sz="1800" u="none" strike="noStrike" cap="none"/>
                        <a:t>How others grieve in front of them</a:t>
                      </a: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9"/>
                  </a:ext>
                </a:extLst>
              </a:tr>
              <a:tr h="228600">
                <a:tc>
                  <a:txBody>
                    <a:bodyPr/>
                    <a:lstStyle/>
                    <a:p>
                      <a:pPr marL="285750" marR="0" lvl="0" indent="-285750" algn="l" rtl="0">
                        <a:spcBef>
                          <a:spcPts val="0"/>
                        </a:spcBef>
                        <a:spcAft>
                          <a:spcPts val="0"/>
                        </a:spcAft>
                        <a:buClr>
                          <a:schemeClr val="dk1"/>
                        </a:buClr>
                        <a:buSzPts val="1800"/>
                        <a:buFont typeface="Arial"/>
                        <a:buChar char="•"/>
                      </a:pPr>
                      <a:r>
                        <a:rPr lang="en-US" sz="1800" u="none" strike="noStrike" cap="none"/>
                        <a:t>Family circumstances</a:t>
                      </a: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2"/>
        <p:cNvGrpSpPr/>
        <p:nvPr/>
      </p:nvGrpSpPr>
      <p:grpSpPr>
        <a:xfrm>
          <a:off x="0" y="0"/>
          <a:ext cx="0" cy="0"/>
          <a:chOff x="0" y="0"/>
          <a:chExt cx="0" cy="0"/>
        </a:xfrm>
      </p:grpSpPr>
      <p:sp>
        <p:nvSpPr>
          <p:cNvPr id="603" name="Google Shape;603;p85"/>
          <p:cNvSpPr/>
          <p:nvPr/>
        </p:nvSpPr>
        <p:spPr>
          <a:xfrm>
            <a:off x="641304" y="613675"/>
            <a:ext cx="2307363" cy="400110"/>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1" i="0">
                <a:solidFill>
                  <a:schemeClr val="lt1"/>
                </a:solidFill>
                <a:latin typeface="Calibri"/>
                <a:ea typeface="Calibri"/>
                <a:cs typeface="Calibri"/>
                <a:sym typeface="Calibri"/>
              </a:rPr>
              <a:t>Babies and Toddlers</a:t>
            </a:r>
            <a:endParaRPr sz="2000" b="1">
              <a:solidFill>
                <a:schemeClr val="lt1"/>
              </a:solidFill>
              <a:latin typeface="Calibri"/>
              <a:ea typeface="Calibri"/>
              <a:cs typeface="Calibri"/>
              <a:sym typeface="Calibri"/>
            </a:endParaRPr>
          </a:p>
        </p:txBody>
      </p:sp>
      <p:sp>
        <p:nvSpPr>
          <p:cNvPr id="604" name="Google Shape;604;p85"/>
          <p:cNvSpPr/>
          <p:nvPr/>
        </p:nvSpPr>
        <p:spPr>
          <a:xfrm>
            <a:off x="665445" y="1211529"/>
            <a:ext cx="7395343" cy="400110"/>
          </a:xfrm>
          <a:prstGeom prst="rect">
            <a:avLst/>
          </a:prstGeom>
          <a:solidFill>
            <a:srgbClr val="2626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lt1"/>
                </a:solidFill>
                <a:latin typeface="Calibri"/>
                <a:ea typeface="Calibri"/>
                <a:cs typeface="Calibri"/>
                <a:sym typeface="Calibri"/>
              </a:rPr>
              <a:t>It is common to see the following in children of this age after a death:</a:t>
            </a:r>
            <a:endParaRPr sz="2000">
              <a:solidFill>
                <a:schemeClr val="lt1"/>
              </a:solidFill>
              <a:latin typeface="Calibri"/>
              <a:ea typeface="Calibri"/>
              <a:cs typeface="Calibri"/>
              <a:sym typeface="Calibri"/>
            </a:endParaRPr>
          </a:p>
        </p:txBody>
      </p:sp>
      <p:graphicFrame>
        <p:nvGraphicFramePr>
          <p:cNvPr id="605" name="Google Shape;605;p85"/>
          <p:cNvGraphicFramePr/>
          <p:nvPr/>
        </p:nvGraphicFramePr>
        <p:xfrm>
          <a:off x="655506" y="1639775"/>
          <a:ext cx="3000000" cy="3000000"/>
        </p:xfrm>
        <a:graphic>
          <a:graphicData uri="http://schemas.openxmlformats.org/drawingml/2006/table">
            <a:tbl>
              <a:tblPr>
                <a:noFill/>
                <a:tableStyleId>{97FD0410-1E48-4D9E-8D0D-69FC351A9D04}</a:tableStyleId>
              </a:tblPr>
              <a:tblGrid>
                <a:gridCol w="4718350">
                  <a:extLst>
                    <a:ext uri="{9D8B030D-6E8A-4147-A177-3AD203B41FA5}">
                      <a16:colId xmlns:a16="http://schemas.microsoft.com/office/drawing/2014/main" val="20000"/>
                    </a:ext>
                  </a:extLst>
                </a:gridCol>
              </a:tblGrid>
              <a:tr h="280725">
                <a:tc>
                  <a:txBody>
                    <a:bodyPr/>
                    <a:lstStyle/>
                    <a:p>
                      <a:pPr marL="342900" marR="0" lvl="0" indent="-342900" algn="l" rtl="0">
                        <a:spcBef>
                          <a:spcPts val="0"/>
                        </a:spcBef>
                        <a:spcAft>
                          <a:spcPts val="0"/>
                        </a:spcAft>
                        <a:buClr>
                          <a:schemeClr val="dk1"/>
                        </a:buClr>
                        <a:buSzPts val="2000"/>
                        <a:buFont typeface="Arial"/>
                        <a:buChar char="•"/>
                      </a:pPr>
                      <a:r>
                        <a:rPr lang="en-US" sz="2000" u="none" strike="noStrike" cap="none"/>
                        <a:t>Increase in crying</a:t>
                      </a:r>
                      <a:endParaRPr sz="2000" u="none" strike="noStrike" cap="none"/>
                    </a:p>
                  </a:txBody>
                  <a:tcPr marL="70175" marR="70175" marT="35100" marB="35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280725">
                <a:tc>
                  <a:txBody>
                    <a:bodyPr/>
                    <a:lstStyle/>
                    <a:p>
                      <a:pPr marL="342900" marR="0" lvl="0" indent="-342900" algn="l" rtl="0">
                        <a:spcBef>
                          <a:spcPts val="0"/>
                        </a:spcBef>
                        <a:spcAft>
                          <a:spcPts val="0"/>
                        </a:spcAft>
                        <a:buClr>
                          <a:schemeClr val="dk1"/>
                        </a:buClr>
                        <a:buSzPts val="2000"/>
                        <a:buFont typeface="Arial"/>
                        <a:buChar char="•"/>
                      </a:pPr>
                      <a:r>
                        <a:rPr lang="en-US" sz="2000" u="none" strike="noStrike" cap="none"/>
                        <a:t>Looking for the person who has died</a:t>
                      </a:r>
                      <a:endParaRPr sz="2000" u="none" strike="noStrike" cap="none"/>
                    </a:p>
                  </a:txBody>
                  <a:tcPr marL="70175" marR="70175" marT="35100" marB="35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r h="280725">
                <a:tc>
                  <a:txBody>
                    <a:bodyPr/>
                    <a:lstStyle/>
                    <a:p>
                      <a:pPr marL="342900" marR="0" lvl="0" indent="-342900" algn="l" rtl="0">
                        <a:spcBef>
                          <a:spcPts val="0"/>
                        </a:spcBef>
                        <a:spcAft>
                          <a:spcPts val="0"/>
                        </a:spcAft>
                        <a:buClr>
                          <a:schemeClr val="dk1"/>
                        </a:buClr>
                        <a:buSzPts val="2000"/>
                        <a:buFont typeface="Arial"/>
                        <a:buChar char="•"/>
                      </a:pPr>
                      <a:r>
                        <a:rPr lang="en-US" sz="2000" u="none" strike="noStrike" cap="none"/>
                        <a:t>Irritability</a:t>
                      </a:r>
                      <a:endParaRPr sz="2000" u="none" strike="noStrike" cap="none"/>
                    </a:p>
                  </a:txBody>
                  <a:tcPr marL="70175" marR="70175" marT="35100" marB="35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2"/>
                  </a:ext>
                </a:extLst>
              </a:tr>
              <a:tr h="491275">
                <a:tc>
                  <a:txBody>
                    <a:bodyPr/>
                    <a:lstStyle/>
                    <a:p>
                      <a:pPr marL="342900" marR="0" lvl="0" indent="-342900" algn="l" rtl="0">
                        <a:spcBef>
                          <a:spcPts val="0"/>
                        </a:spcBef>
                        <a:spcAft>
                          <a:spcPts val="0"/>
                        </a:spcAft>
                        <a:buClr>
                          <a:schemeClr val="dk1"/>
                        </a:buClr>
                        <a:buSzPts val="2000"/>
                        <a:buFont typeface="Arial"/>
                        <a:buChar char="•"/>
                      </a:pPr>
                      <a:r>
                        <a:rPr lang="en-US" sz="2000" u="none" strike="noStrike" cap="none"/>
                        <a:t>Wanting to be held more – seemingly being more clingy</a:t>
                      </a:r>
                      <a:endParaRPr sz="2000" u="none" strike="noStrike" cap="none"/>
                    </a:p>
                  </a:txBody>
                  <a:tcPr marL="70175" marR="70175" marT="35100" marB="35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3"/>
                  </a:ext>
                </a:extLst>
              </a:tr>
              <a:tr h="280725">
                <a:tc>
                  <a:txBody>
                    <a:bodyPr/>
                    <a:lstStyle/>
                    <a:p>
                      <a:pPr marL="342900" marR="0" lvl="0" indent="-342900" algn="l" rtl="0">
                        <a:spcBef>
                          <a:spcPts val="0"/>
                        </a:spcBef>
                        <a:spcAft>
                          <a:spcPts val="0"/>
                        </a:spcAft>
                        <a:buClr>
                          <a:schemeClr val="dk1"/>
                        </a:buClr>
                        <a:buSzPts val="2000"/>
                        <a:buFont typeface="Arial"/>
                        <a:buChar char="•"/>
                      </a:pPr>
                      <a:r>
                        <a:rPr lang="en-US" sz="2000" u="none" strike="noStrike" cap="none"/>
                        <a:t>Distressed</a:t>
                      </a:r>
                      <a:endParaRPr sz="2000" u="none" strike="noStrike" cap="none"/>
                    </a:p>
                  </a:txBody>
                  <a:tcPr marL="70175" marR="70175" marT="35100" marB="35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4"/>
                  </a:ext>
                </a:extLst>
              </a:tr>
              <a:tr h="280725">
                <a:tc>
                  <a:txBody>
                    <a:bodyPr/>
                    <a:lstStyle/>
                    <a:p>
                      <a:pPr marL="342900" marR="0" lvl="0" indent="-342900" algn="l" rtl="0">
                        <a:spcBef>
                          <a:spcPts val="0"/>
                        </a:spcBef>
                        <a:spcAft>
                          <a:spcPts val="0"/>
                        </a:spcAft>
                        <a:buClr>
                          <a:schemeClr val="dk1"/>
                        </a:buClr>
                        <a:buSzPts val="2000"/>
                        <a:buFont typeface="Arial"/>
                        <a:buChar char="•"/>
                      </a:pPr>
                      <a:r>
                        <a:rPr lang="en-US" sz="2000" u="none" strike="noStrike" cap="none"/>
                        <a:t>Fretful</a:t>
                      </a:r>
                      <a:endParaRPr sz="2000" u="none" strike="noStrike" cap="none"/>
                    </a:p>
                  </a:txBody>
                  <a:tcPr marL="70175" marR="70175" marT="35100" marB="35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5"/>
                  </a:ext>
                </a:extLst>
              </a:tr>
              <a:tr h="280725">
                <a:tc>
                  <a:txBody>
                    <a:bodyPr/>
                    <a:lstStyle/>
                    <a:p>
                      <a:pPr marL="342900" marR="0" lvl="0" indent="-342900" algn="l" rtl="0">
                        <a:spcBef>
                          <a:spcPts val="0"/>
                        </a:spcBef>
                        <a:spcAft>
                          <a:spcPts val="0"/>
                        </a:spcAft>
                        <a:buClr>
                          <a:schemeClr val="dk1"/>
                        </a:buClr>
                        <a:buSzPts val="2000"/>
                        <a:buFont typeface="Arial"/>
                        <a:buChar char="•"/>
                      </a:pPr>
                      <a:r>
                        <a:rPr lang="en-US" sz="2000" u="none" strike="noStrike" cap="none"/>
                        <a:t>Less active</a:t>
                      </a:r>
                      <a:endParaRPr sz="2000" u="none" strike="noStrike" cap="none"/>
                    </a:p>
                  </a:txBody>
                  <a:tcPr marL="70175" marR="70175" marT="35100" marB="35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6"/>
                  </a:ext>
                </a:extLst>
              </a:tr>
              <a:tr h="280725">
                <a:tc>
                  <a:txBody>
                    <a:bodyPr/>
                    <a:lstStyle/>
                    <a:p>
                      <a:pPr marL="342900" marR="0" lvl="0" indent="-342900" algn="l" rtl="0">
                        <a:spcBef>
                          <a:spcPts val="0"/>
                        </a:spcBef>
                        <a:spcAft>
                          <a:spcPts val="0"/>
                        </a:spcAft>
                        <a:buClr>
                          <a:schemeClr val="dk1"/>
                        </a:buClr>
                        <a:buSzPts val="2000"/>
                        <a:buFont typeface="Arial"/>
                        <a:buChar char="•"/>
                      </a:pPr>
                      <a:r>
                        <a:rPr lang="en-US" sz="2000" u="none" strike="noStrike" cap="none"/>
                        <a:t>Quiet</a:t>
                      </a:r>
                      <a:endParaRPr sz="2000" u="none" strike="noStrike" cap="none"/>
                    </a:p>
                  </a:txBody>
                  <a:tcPr marL="70175" marR="70175" marT="35100" marB="35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7"/>
                  </a:ext>
                </a:extLst>
              </a:tr>
              <a:tr h="280725">
                <a:tc>
                  <a:txBody>
                    <a:bodyPr/>
                    <a:lstStyle/>
                    <a:p>
                      <a:pPr marL="342900" marR="0" lvl="0" indent="-342900" algn="l" rtl="0">
                        <a:spcBef>
                          <a:spcPts val="0"/>
                        </a:spcBef>
                        <a:spcAft>
                          <a:spcPts val="0"/>
                        </a:spcAft>
                        <a:buClr>
                          <a:schemeClr val="dk1"/>
                        </a:buClr>
                        <a:buSzPts val="2000"/>
                        <a:buFont typeface="Arial"/>
                        <a:buChar char="•"/>
                      </a:pPr>
                      <a:r>
                        <a:rPr lang="en-US" sz="2000" u="none" strike="noStrike" cap="none"/>
                        <a:t>Jumpy</a:t>
                      </a:r>
                      <a:endParaRPr sz="2000" u="none" strike="noStrike" cap="none"/>
                    </a:p>
                  </a:txBody>
                  <a:tcPr marL="70175" marR="70175" marT="35100" marB="35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8"/>
                  </a:ext>
                </a:extLst>
              </a:tr>
              <a:tr h="280725">
                <a:tc>
                  <a:txBody>
                    <a:bodyPr/>
                    <a:lstStyle/>
                    <a:p>
                      <a:pPr marL="342900" marR="0" lvl="0" indent="-342900" algn="l" rtl="0">
                        <a:spcBef>
                          <a:spcPts val="0"/>
                        </a:spcBef>
                        <a:spcAft>
                          <a:spcPts val="0"/>
                        </a:spcAft>
                        <a:buClr>
                          <a:schemeClr val="dk1"/>
                        </a:buClr>
                        <a:buSzPts val="2000"/>
                        <a:buFont typeface="Arial"/>
                        <a:buChar char="•"/>
                      </a:pPr>
                      <a:r>
                        <a:rPr lang="en-US" sz="2000" u="none" strike="noStrike" cap="none"/>
                        <a:t>Less responsive</a:t>
                      </a:r>
                      <a:endParaRPr sz="2000" u="none" strike="noStrike" cap="none"/>
                    </a:p>
                  </a:txBody>
                  <a:tcPr marL="70175" marR="70175" marT="35100" marB="35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9"/>
                  </a:ext>
                </a:extLst>
              </a:tr>
              <a:tr h="280725">
                <a:tc>
                  <a:txBody>
                    <a:bodyPr/>
                    <a:lstStyle/>
                    <a:p>
                      <a:pPr marL="342900" marR="0" lvl="0" indent="-342900" algn="l" rtl="0">
                        <a:spcBef>
                          <a:spcPts val="0"/>
                        </a:spcBef>
                        <a:spcAft>
                          <a:spcPts val="0"/>
                        </a:spcAft>
                        <a:buClr>
                          <a:schemeClr val="dk1"/>
                        </a:buClr>
                        <a:buSzPts val="2000"/>
                        <a:buFont typeface="Arial"/>
                        <a:buChar char="•"/>
                      </a:pPr>
                      <a:r>
                        <a:rPr lang="en-US" sz="2000" u="none" strike="noStrike" cap="none"/>
                        <a:t>Anxious</a:t>
                      </a:r>
                      <a:endParaRPr sz="2000" u="none" strike="noStrike" cap="none"/>
                    </a:p>
                  </a:txBody>
                  <a:tcPr marL="70175" marR="70175" marT="35100" marB="35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10"/>
                  </a:ext>
                </a:extLst>
              </a:tr>
              <a:tr h="280725">
                <a:tc>
                  <a:txBody>
                    <a:bodyPr/>
                    <a:lstStyle/>
                    <a:p>
                      <a:pPr marL="342900" marR="0" lvl="0" indent="-342900" algn="l" rtl="0">
                        <a:spcBef>
                          <a:spcPts val="0"/>
                        </a:spcBef>
                        <a:spcAft>
                          <a:spcPts val="0"/>
                        </a:spcAft>
                        <a:buClr>
                          <a:schemeClr val="dk1"/>
                        </a:buClr>
                        <a:buSzPts val="2000"/>
                        <a:buFont typeface="Arial"/>
                        <a:buChar char="•"/>
                      </a:pPr>
                      <a:r>
                        <a:rPr lang="en-US" sz="2000" u="none" strike="noStrike" cap="none"/>
                        <a:t>Possible weight loss</a:t>
                      </a:r>
                      <a:endParaRPr/>
                    </a:p>
                  </a:txBody>
                  <a:tcPr marL="70175" marR="70175" marT="35100" marB="35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9"/>
        <p:cNvGrpSpPr/>
        <p:nvPr/>
      </p:nvGrpSpPr>
      <p:grpSpPr>
        <a:xfrm>
          <a:off x="0" y="0"/>
          <a:ext cx="0" cy="0"/>
          <a:chOff x="0" y="0"/>
          <a:chExt cx="0" cy="0"/>
        </a:xfrm>
      </p:grpSpPr>
      <p:sp>
        <p:nvSpPr>
          <p:cNvPr id="610" name="Google Shape;610;p86"/>
          <p:cNvSpPr/>
          <p:nvPr/>
        </p:nvSpPr>
        <p:spPr>
          <a:xfrm>
            <a:off x="811237" y="1023817"/>
            <a:ext cx="6096000" cy="707886"/>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1" i="0">
                <a:solidFill>
                  <a:schemeClr val="lt1"/>
                </a:solidFill>
                <a:latin typeface="Calibri"/>
                <a:ea typeface="Calibri"/>
                <a:cs typeface="Calibri"/>
                <a:sym typeface="Calibri"/>
              </a:rPr>
              <a:t>When helping a child of this age through bereavement, the following can help:</a:t>
            </a:r>
            <a:endParaRPr sz="2000" b="1">
              <a:solidFill>
                <a:schemeClr val="lt1"/>
              </a:solidFill>
              <a:latin typeface="Calibri"/>
              <a:ea typeface="Calibri"/>
              <a:cs typeface="Calibri"/>
              <a:sym typeface="Calibri"/>
            </a:endParaRPr>
          </a:p>
        </p:txBody>
      </p:sp>
      <p:graphicFrame>
        <p:nvGraphicFramePr>
          <p:cNvPr id="611" name="Google Shape;611;p86"/>
          <p:cNvGraphicFramePr/>
          <p:nvPr/>
        </p:nvGraphicFramePr>
        <p:xfrm>
          <a:off x="1049216" y="2106979"/>
          <a:ext cx="3000000" cy="3000000"/>
        </p:xfrm>
        <a:graphic>
          <a:graphicData uri="http://schemas.openxmlformats.org/drawingml/2006/table">
            <a:tbl>
              <a:tblPr>
                <a:noFill/>
                <a:tableStyleId>{97FD0410-1E48-4D9E-8D0D-69FC351A9D04}</a:tableStyleId>
              </a:tblPr>
              <a:tblGrid>
                <a:gridCol w="5257800">
                  <a:extLst>
                    <a:ext uri="{9D8B030D-6E8A-4147-A177-3AD203B41FA5}">
                      <a16:colId xmlns:a16="http://schemas.microsoft.com/office/drawing/2014/main" val="20000"/>
                    </a:ext>
                  </a:extLst>
                </a:gridCol>
              </a:tblGrid>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Encourage their caregivers to hold and cuddle them more</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When talking to the child, speak gently and calmly, and encourage others to do the same</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Encourage their caregivers to keep their routine the same as much as possible</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2"/>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Encourage their caregivers to allow the child to have a comfort item they can carry when needed, such as a cuddly toy</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5"/>
        <p:cNvGrpSpPr/>
        <p:nvPr/>
      </p:nvGrpSpPr>
      <p:grpSpPr>
        <a:xfrm>
          <a:off x="0" y="0"/>
          <a:ext cx="0" cy="0"/>
          <a:chOff x="0" y="0"/>
          <a:chExt cx="0" cy="0"/>
        </a:xfrm>
      </p:grpSpPr>
      <p:sp>
        <p:nvSpPr>
          <p:cNvPr id="616" name="Google Shape;616;p87"/>
          <p:cNvSpPr/>
          <p:nvPr/>
        </p:nvSpPr>
        <p:spPr>
          <a:xfrm>
            <a:off x="473612" y="684744"/>
            <a:ext cx="2709011" cy="400110"/>
          </a:xfrm>
          <a:prstGeom prst="rect">
            <a:avLst/>
          </a:prstGeom>
          <a:solidFill>
            <a:srgbClr val="2626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i="0">
                <a:solidFill>
                  <a:schemeClr val="lt1"/>
                </a:solidFill>
                <a:latin typeface="Calibri"/>
                <a:ea typeface="Calibri"/>
                <a:cs typeface="Calibri"/>
                <a:sym typeface="Calibri"/>
              </a:rPr>
              <a:t>Children at Nursery Age</a:t>
            </a:r>
            <a:endParaRPr sz="2000" b="1">
              <a:solidFill>
                <a:schemeClr val="lt1"/>
              </a:solidFill>
              <a:latin typeface="Calibri"/>
              <a:ea typeface="Calibri"/>
              <a:cs typeface="Calibri"/>
              <a:sym typeface="Calibri"/>
            </a:endParaRPr>
          </a:p>
        </p:txBody>
      </p:sp>
      <p:sp>
        <p:nvSpPr>
          <p:cNvPr id="617" name="Google Shape;617;p87"/>
          <p:cNvSpPr/>
          <p:nvPr/>
        </p:nvSpPr>
        <p:spPr>
          <a:xfrm>
            <a:off x="473612" y="1403644"/>
            <a:ext cx="7404296" cy="400110"/>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chemeClr val="lt1"/>
                </a:solidFill>
                <a:latin typeface="Calibri"/>
                <a:ea typeface="Calibri"/>
                <a:cs typeface="Calibri"/>
                <a:sym typeface="Calibri"/>
              </a:rPr>
              <a:t>It is common to see the following in children of this age after a death:</a:t>
            </a:r>
            <a:endParaRPr sz="2000">
              <a:solidFill>
                <a:schemeClr val="lt1"/>
              </a:solidFill>
              <a:latin typeface="Calibri"/>
              <a:ea typeface="Calibri"/>
              <a:cs typeface="Calibri"/>
              <a:sym typeface="Calibri"/>
            </a:endParaRPr>
          </a:p>
        </p:txBody>
      </p:sp>
      <p:graphicFrame>
        <p:nvGraphicFramePr>
          <p:cNvPr id="618" name="Google Shape;618;p87"/>
          <p:cNvGraphicFramePr/>
          <p:nvPr/>
        </p:nvGraphicFramePr>
        <p:xfrm>
          <a:off x="473612" y="2025332"/>
          <a:ext cx="3000000" cy="3000000"/>
        </p:xfrm>
        <a:graphic>
          <a:graphicData uri="http://schemas.openxmlformats.org/drawingml/2006/table">
            <a:tbl>
              <a:tblPr>
                <a:noFill/>
                <a:tableStyleId>{97FD0410-1E48-4D9E-8D0D-69FC351A9D04}</a:tableStyleId>
              </a:tblPr>
              <a:tblGrid>
                <a:gridCol w="4936725">
                  <a:extLst>
                    <a:ext uri="{9D8B030D-6E8A-4147-A177-3AD203B41FA5}">
                      <a16:colId xmlns:a16="http://schemas.microsoft.com/office/drawing/2014/main" val="20000"/>
                    </a:ext>
                  </a:extLst>
                </a:gridCol>
              </a:tblGrid>
              <a:tr h="621625">
                <a:tc>
                  <a:txBody>
                    <a:bodyPr/>
                    <a:lstStyle/>
                    <a:p>
                      <a:pPr marL="171450" marR="0" lvl="0" indent="-171450" algn="l" rtl="0">
                        <a:spcBef>
                          <a:spcPts val="0"/>
                        </a:spcBef>
                        <a:spcAft>
                          <a:spcPts val="0"/>
                        </a:spcAft>
                        <a:buClr>
                          <a:schemeClr val="dk1"/>
                        </a:buClr>
                        <a:buSzPts val="2000"/>
                        <a:buFont typeface="Arial"/>
                        <a:buChar char="•"/>
                      </a:pPr>
                      <a:r>
                        <a:rPr lang="en-US" sz="2000" u="none" strike="noStrike" cap="none"/>
                        <a:t>Increased clingy behaviour – not wanting to be left alone or not wanting an individual to leave out of fear of not seeing them again</a:t>
                      </a:r>
                      <a:endParaRPr sz="2000" u="none" strike="noStrike" cap="none"/>
                    </a:p>
                  </a:txBody>
                  <a:tcPr marL="62150" marR="62150" marT="31075" marB="310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248650">
                <a:tc>
                  <a:txBody>
                    <a:bodyPr/>
                    <a:lstStyle/>
                    <a:p>
                      <a:pPr marL="171450" marR="0" lvl="0" indent="-171450" algn="l" rtl="0">
                        <a:spcBef>
                          <a:spcPts val="0"/>
                        </a:spcBef>
                        <a:spcAft>
                          <a:spcPts val="0"/>
                        </a:spcAft>
                        <a:buClr>
                          <a:schemeClr val="dk1"/>
                        </a:buClr>
                        <a:buSzPts val="2000"/>
                        <a:buFont typeface="Arial"/>
                        <a:buChar char="•"/>
                      </a:pPr>
                      <a:r>
                        <a:rPr lang="en-US" sz="2000" u="none" strike="noStrike" cap="none"/>
                        <a:t>Looking for the deceased</a:t>
                      </a:r>
                      <a:endParaRPr sz="2000" u="none" strike="noStrike" cap="none"/>
                    </a:p>
                  </a:txBody>
                  <a:tcPr marL="62150" marR="62150" marT="31075" marB="310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r h="248650">
                <a:tc>
                  <a:txBody>
                    <a:bodyPr/>
                    <a:lstStyle/>
                    <a:p>
                      <a:pPr marL="171450" marR="0" lvl="0" indent="-171450" algn="l" rtl="0">
                        <a:spcBef>
                          <a:spcPts val="0"/>
                        </a:spcBef>
                        <a:spcAft>
                          <a:spcPts val="0"/>
                        </a:spcAft>
                        <a:buClr>
                          <a:schemeClr val="dk1"/>
                        </a:buClr>
                        <a:buSzPts val="2000"/>
                        <a:buFont typeface="Arial"/>
                        <a:buChar char="•"/>
                      </a:pPr>
                      <a:r>
                        <a:rPr lang="en-US" sz="2000" u="none" strike="noStrike" cap="none"/>
                        <a:t>Anxiety</a:t>
                      </a:r>
                      <a:endParaRPr sz="2000" u="none" strike="noStrike" cap="none"/>
                    </a:p>
                  </a:txBody>
                  <a:tcPr marL="62150" marR="62150" marT="31075" marB="310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2"/>
                  </a:ext>
                </a:extLst>
              </a:tr>
              <a:tr h="248650">
                <a:tc>
                  <a:txBody>
                    <a:bodyPr/>
                    <a:lstStyle/>
                    <a:p>
                      <a:pPr marL="171450" marR="0" lvl="0" indent="-171450" algn="l" rtl="0">
                        <a:spcBef>
                          <a:spcPts val="0"/>
                        </a:spcBef>
                        <a:spcAft>
                          <a:spcPts val="0"/>
                        </a:spcAft>
                        <a:buClr>
                          <a:schemeClr val="dk1"/>
                        </a:buClr>
                        <a:buSzPts val="2000"/>
                        <a:buFont typeface="Arial"/>
                        <a:buChar char="•"/>
                      </a:pPr>
                      <a:r>
                        <a:rPr lang="en-US" sz="2000" u="none" strike="noStrike" cap="none"/>
                        <a:t>Dreams of seeing the deceased</a:t>
                      </a:r>
                      <a:endParaRPr sz="2000" u="none" strike="noStrike" cap="none"/>
                    </a:p>
                  </a:txBody>
                  <a:tcPr marL="62150" marR="62150" marT="31075" marB="310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3"/>
                  </a:ext>
                </a:extLst>
              </a:tr>
              <a:tr h="248650">
                <a:tc>
                  <a:txBody>
                    <a:bodyPr/>
                    <a:lstStyle/>
                    <a:p>
                      <a:pPr marL="171450" marR="0" lvl="0" indent="-171450" algn="l" rtl="0">
                        <a:spcBef>
                          <a:spcPts val="0"/>
                        </a:spcBef>
                        <a:spcAft>
                          <a:spcPts val="0"/>
                        </a:spcAft>
                        <a:buClr>
                          <a:schemeClr val="dk1"/>
                        </a:buClr>
                        <a:buSzPts val="2000"/>
                        <a:buFont typeface="Arial"/>
                        <a:buChar char="•"/>
                      </a:pPr>
                      <a:r>
                        <a:rPr lang="en-US" sz="2000" u="none" strike="noStrike" cap="none"/>
                        <a:t>Sensing the deceased</a:t>
                      </a:r>
                      <a:endParaRPr sz="2000" u="none" strike="noStrike" cap="none"/>
                    </a:p>
                  </a:txBody>
                  <a:tcPr marL="62150" marR="62150" marT="31075" marB="310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4"/>
                  </a:ext>
                </a:extLst>
              </a:tr>
              <a:tr h="248650">
                <a:tc>
                  <a:txBody>
                    <a:bodyPr/>
                    <a:lstStyle/>
                    <a:p>
                      <a:pPr marL="171450" marR="0" lvl="0" indent="-171450" algn="l" rtl="0">
                        <a:spcBef>
                          <a:spcPts val="0"/>
                        </a:spcBef>
                        <a:spcAft>
                          <a:spcPts val="0"/>
                        </a:spcAft>
                        <a:buClr>
                          <a:schemeClr val="dk1"/>
                        </a:buClr>
                        <a:buSzPts val="2000"/>
                        <a:buFont typeface="Arial"/>
                        <a:buChar char="•"/>
                      </a:pPr>
                      <a:r>
                        <a:rPr lang="en-US" sz="2000" u="none" strike="noStrike" cap="none"/>
                        <a:t>Fearfulness</a:t>
                      </a:r>
                      <a:endParaRPr sz="2000" u="none" strike="noStrike" cap="none"/>
                    </a:p>
                  </a:txBody>
                  <a:tcPr marL="62150" marR="62150" marT="31075" marB="310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5"/>
                  </a:ext>
                </a:extLst>
              </a:tr>
              <a:tr h="248650">
                <a:tc>
                  <a:txBody>
                    <a:bodyPr/>
                    <a:lstStyle/>
                    <a:p>
                      <a:pPr marL="171450" marR="0" lvl="0" indent="-171450" algn="l" rtl="0">
                        <a:spcBef>
                          <a:spcPts val="0"/>
                        </a:spcBef>
                        <a:spcAft>
                          <a:spcPts val="0"/>
                        </a:spcAft>
                        <a:buClr>
                          <a:schemeClr val="dk1"/>
                        </a:buClr>
                        <a:buSzPts val="2000"/>
                        <a:buFont typeface="Arial"/>
                        <a:buChar char="•"/>
                      </a:pPr>
                      <a:r>
                        <a:rPr lang="en-US" sz="2000" u="none" strike="noStrike" cap="none"/>
                        <a:t>Distressed</a:t>
                      </a:r>
                      <a:endParaRPr sz="2000" u="none" strike="noStrike" cap="none"/>
                    </a:p>
                  </a:txBody>
                  <a:tcPr marL="62150" marR="62150" marT="31075" marB="310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6"/>
                  </a:ext>
                </a:extLst>
              </a:tr>
              <a:tr h="248650">
                <a:tc>
                  <a:txBody>
                    <a:bodyPr/>
                    <a:lstStyle/>
                    <a:p>
                      <a:pPr marL="171450" marR="0" lvl="0" indent="-171450" algn="l" rtl="0">
                        <a:spcBef>
                          <a:spcPts val="0"/>
                        </a:spcBef>
                        <a:spcAft>
                          <a:spcPts val="0"/>
                        </a:spcAft>
                        <a:buClr>
                          <a:schemeClr val="dk1"/>
                        </a:buClr>
                        <a:buSzPts val="2000"/>
                        <a:buFont typeface="Arial"/>
                        <a:buChar char="•"/>
                      </a:pPr>
                      <a:r>
                        <a:rPr lang="en-US" sz="2000" u="none" strike="noStrike" cap="none"/>
                        <a:t>Irritable</a:t>
                      </a:r>
                      <a:endParaRPr sz="2000" u="none" strike="noStrike" cap="none"/>
                    </a:p>
                  </a:txBody>
                  <a:tcPr marL="62150" marR="62150" marT="31075" marB="310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7"/>
                  </a:ext>
                </a:extLst>
              </a:tr>
              <a:tr h="248650">
                <a:tc>
                  <a:txBody>
                    <a:bodyPr/>
                    <a:lstStyle/>
                    <a:p>
                      <a:pPr marL="171450" marR="0" lvl="0" indent="-171450" algn="l" rtl="0">
                        <a:spcBef>
                          <a:spcPts val="0"/>
                        </a:spcBef>
                        <a:spcAft>
                          <a:spcPts val="0"/>
                        </a:spcAft>
                        <a:buClr>
                          <a:schemeClr val="dk1"/>
                        </a:buClr>
                        <a:buSzPts val="2000"/>
                        <a:buFont typeface="Arial"/>
                        <a:buChar char="•"/>
                      </a:pPr>
                      <a:r>
                        <a:rPr lang="en-US" sz="2000" u="none" strike="noStrike" cap="none"/>
                        <a:t>An increase in tantrums</a:t>
                      </a:r>
                      <a:endParaRPr sz="2000" u="none" strike="noStrike" cap="none"/>
                    </a:p>
                  </a:txBody>
                  <a:tcPr marL="62150" marR="62150" marT="31075" marB="310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8"/>
                  </a:ext>
                </a:extLst>
              </a:tr>
              <a:tr h="248650">
                <a:tc>
                  <a:txBody>
                    <a:bodyPr/>
                    <a:lstStyle/>
                    <a:p>
                      <a:pPr marL="171450" marR="0" lvl="0" indent="-171450" algn="l" rtl="0">
                        <a:spcBef>
                          <a:spcPts val="0"/>
                        </a:spcBef>
                        <a:spcAft>
                          <a:spcPts val="0"/>
                        </a:spcAft>
                        <a:buClr>
                          <a:schemeClr val="dk1"/>
                        </a:buClr>
                        <a:buSzPts val="2000"/>
                        <a:buFont typeface="Arial"/>
                        <a:buChar char="•"/>
                      </a:pPr>
                      <a:r>
                        <a:rPr lang="en-US" sz="2000" u="none" strike="noStrike" cap="none"/>
                        <a:t>Regression behaviours e.g. crawling</a:t>
                      </a:r>
                      <a:endParaRPr sz="2000" u="none" strike="noStrike" cap="none"/>
                    </a:p>
                  </a:txBody>
                  <a:tcPr marL="62150" marR="62150" marT="31075" marB="310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2"/>
        <p:cNvGrpSpPr/>
        <p:nvPr/>
      </p:nvGrpSpPr>
      <p:grpSpPr>
        <a:xfrm>
          <a:off x="0" y="0"/>
          <a:ext cx="0" cy="0"/>
          <a:chOff x="0" y="0"/>
          <a:chExt cx="0" cy="0"/>
        </a:xfrm>
      </p:grpSpPr>
      <p:sp>
        <p:nvSpPr>
          <p:cNvPr id="623" name="Google Shape;623;p88"/>
          <p:cNvSpPr/>
          <p:nvPr/>
        </p:nvSpPr>
        <p:spPr>
          <a:xfrm>
            <a:off x="614290" y="646820"/>
            <a:ext cx="8600048" cy="400110"/>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chemeClr val="lt1"/>
                </a:solidFill>
                <a:latin typeface="Calibri"/>
                <a:ea typeface="Calibri"/>
                <a:cs typeface="Calibri"/>
                <a:sym typeface="Calibri"/>
              </a:rPr>
              <a:t>When helping a child of this age through bereavement, the following can help:</a:t>
            </a:r>
            <a:endParaRPr sz="2000">
              <a:solidFill>
                <a:schemeClr val="lt1"/>
              </a:solidFill>
              <a:latin typeface="Calibri"/>
              <a:ea typeface="Calibri"/>
              <a:cs typeface="Calibri"/>
              <a:sym typeface="Calibri"/>
            </a:endParaRPr>
          </a:p>
        </p:txBody>
      </p:sp>
      <p:graphicFrame>
        <p:nvGraphicFramePr>
          <p:cNvPr id="624" name="Google Shape;624;p88"/>
          <p:cNvGraphicFramePr/>
          <p:nvPr/>
        </p:nvGraphicFramePr>
        <p:xfrm>
          <a:off x="614290" y="1963288"/>
          <a:ext cx="3000000" cy="3000000"/>
        </p:xfrm>
        <a:graphic>
          <a:graphicData uri="http://schemas.openxmlformats.org/drawingml/2006/table">
            <a:tbl>
              <a:tblPr>
                <a:noFill/>
                <a:tableStyleId>{97FD0410-1E48-4D9E-8D0D-69FC351A9D04}</a:tableStyleId>
              </a:tblPr>
              <a:tblGrid>
                <a:gridCol w="4676325">
                  <a:extLst>
                    <a:ext uri="{9D8B030D-6E8A-4147-A177-3AD203B41FA5}">
                      <a16:colId xmlns:a16="http://schemas.microsoft.com/office/drawing/2014/main" val="20000"/>
                    </a:ext>
                  </a:extLst>
                </a:gridCol>
              </a:tblGrid>
              <a:tr h="580175">
                <a:tc>
                  <a:txBody>
                    <a:bodyPr/>
                    <a:lstStyle/>
                    <a:p>
                      <a:pPr marL="171450" marR="0" lvl="0" indent="-171450" algn="just" rtl="0">
                        <a:spcBef>
                          <a:spcPts val="0"/>
                        </a:spcBef>
                        <a:spcAft>
                          <a:spcPts val="0"/>
                        </a:spcAft>
                        <a:buClr>
                          <a:schemeClr val="dk1"/>
                        </a:buClr>
                        <a:buSzPts val="2000"/>
                        <a:buFont typeface="Arial"/>
                        <a:buChar char="•"/>
                      </a:pPr>
                      <a:r>
                        <a:rPr lang="en-US" sz="2000" u="none" strike="noStrike" cap="none"/>
                        <a:t>Explain death is part of life – using examples from nature can be helpful such as planting a seed, blossoming and dying</a:t>
                      </a:r>
                      <a:endParaRPr sz="2000" u="none" strike="noStrike" cap="none"/>
                    </a:p>
                  </a:txBody>
                  <a:tcPr marL="58025" marR="58025" marT="29000" marB="29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580175">
                <a:tc>
                  <a:txBody>
                    <a:bodyPr/>
                    <a:lstStyle/>
                    <a:p>
                      <a:pPr marL="171450" marR="0" lvl="0" indent="-171450" algn="just" rtl="0">
                        <a:spcBef>
                          <a:spcPts val="0"/>
                        </a:spcBef>
                        <a:spcAft>
                          <a:spcPts val="0"/>
                        </a:spcAft>
                        <a:buClr>
                          <a:schemeClr val="dk1"/>
                        </a:buClr>
                        <a:buSzPts val="2000"/>
                        <a:buFont typeface="Arial"/>
                        <a:buChar char="•"/>
                      </a:pPr>
                      <a:r>
                        <a:rPr lang="en-US" sz="2000" u="none" strike="noStrike" cap="none"/>
                        <a:t>Teach them emotions and words for each/how they feel. Therefore, the child can start to express themselves</a:t>
                      </a:r>
                      <a:endParaRPr sz="2000" u="none" strike="noStrike" cap="none"/>
                    </a:p>
                  </a:txBody>
                  <a:tcPr marL="58025" marR="58025" marT="29000" marB="29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r h="754225">
                <a:tc>
                  <a:txBody>
                    <a:bodyPr/>
                    <a:lstStyle/>
                    <a:p>
                      <a:pPr marL="171450" marR="0" lvl="0" indent="-171450" algn="just" rtl="0">
                        <a:spcBef>
                          <a:spcPts val="0"/>
                        </a:spcBef>
                        <a:spcAft>
                          <a:spcPts val="0"/>
                        </a:spcAft>
                        <a:buClr>
                          <a:schemeClr val="dk1"/>
                        </a:buClr>
                        <a:buSzPts val="2000"/>
                        <a:buFont typeface="Arial"/>
                        <a:buChar char="•"/>
                      </a:pPr>
                      <a:r>
                        <a:rPr lang="en-US" sz="2000" u="none" strike="noStrike" cap="none"/>
                        <a:t>Do not belittle a child for their emotions or tell them off (also discuss this with their caregiver). This can be invalidating and potentially create emotional regulation problems in the future</a:t>
                      </a:r>
                      <a:endParaRPr sz="2000" u="none" strike="noStrike" cap="none"/>
                    </a:p>
                  </a:txBody>
                  <a:tcPr marL="58025" marR="58025" marT="29000" marB="29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2"/>
                  </a:ext>
                </a:extLst>
              </a:tr>
            </a:tbl>
          </a:graphicData>
        </a:graphic>
      </p:graphicFrame>
      <p:graphicFrame>
        <p:nvGraphicFramePr>
          <p:cNvPr id="625" name="Google Shape;625;p88"/>
          <p:cNvGraphicFramePr/>
          <p:nvPr/>
        </p:nvGraphicFramePr>
        <p:xfrm>
          <a:off x="6096000" y="1963288"/>
          <a:ext cx="3000000" cy="3000000"/>
        </p:xfrm>
        <a:graphic>
          <a:graphicData uri="http://schemas.openxmlformats.org/drawingml/2006/table">
            <a:tbl>
              <a:tblPr>
                <a:noFill/>
                <a:tableStyleId>{97FD0410-1E48-4D9E-8D0D-69FC351A9D04}</a:tableStyleId>
              </a:tblPr>
              <a:tblGrid>
                <a:gridCol w="5345725">
                  <a:extLst>
                    <a:ext uri="{9D8B030D-6E8A-4147-A177-3AD203B41FA5}">
                      <a16:colId xmlns:a16="http://schemas.microsoft.com/office/drawing/2014/main" val="20000"/>
                    </a:ext>
                  </a:extLst>
                </a:gridCol>
              </a:tblGrid>
              <a:tr h="406125">
                <a:tc>
                  <a:txBody>
                    <a:bodyPr/>
                    <a:lstStyle/>
                    <a:p>
                      <a:pPr marL="171450" marR="0" lvl="0" indent="-171450" algn="just" rtl="0">
                        <a:spcBef>
                          <a:spcPts val="0"/>
                        </a:spcBef>
                        <a:spcAft>
                          <a:spcPts val="0"/>
                        </a:spcAft>
                        <a:buClr>
                          <a:schemeClr val="dk1"/>
                        </a:buClr>
                        <a:buSzPts val="2000"/>
                        <a:buFont typeface="Arial"/>
                        <a:buChar char="•"/>
                      </a:pPr>
                      <a:r>
                        <a:rPr lang="en-US" sz="2000" u="none" strike="noStrike" cap="none"/>
                        <a:t>Encourage their caregiver not to be separated from the child for too long</a:t>
                      </a:r>
                      <a:endParaRPr sz="2000" u="none" strike="noStrike" cap="none"/>
                    </a:p>
                  </a:txBody>
                  <a:tcPr marL="58025" marR="58025" marT="29000" marB="29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406125">
                <a:tc>
                  <a:txBody>
                    <a:bodyPr/>
                    <a:lstStyle/>
                    <a:p>
                      <a:pPr marL="171450" marR="0" lvl="0" indent="-171450" algn="just" rtl="0">
                        <a:spcBef>
                          <a:spcPts val="0"/>
                        </a:spcBef>
                        <a:spcAft>
                          <a:spcPts val="0"/>
                        </a:spcAft>
                        <a:buClr>
                          <a:schemeClr val="dk1"/>
                        </a:buClr>
                        <a:buSzPts val="2000"/>
                        <a:buFont typeface="Arial"/>
                        <a:buChar char="•"/>
                      </a:pPr>
                      <a:r>
                        <a:rPr lang="en-US" sz="2000" u="none" strike="noStrike" cap="none"/>
                        <a:t>Encourage their caregiver to maintain their routine as much as possible</a:t>
                      </a:r>
                      <a:endParaRPr sz="2000" u="none" strike="noStrike" cap="none"/>
                    </a:p>
                  </a:txBody>
                  <a:tcPr marL="58025" marR="58025" marT="29000" marB="29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r h="406125">
                <a:tc>
                  <a:txBody>
                    <a:bodyPr/>
                    <a:lstStyle/>
                    <a:p>
                      <a:pPr marL="171450" marR="0" lvl="0" indent="-171450" algn="just" rtl="0">
                        <a:spcBef>
                          <a:spcPts val="0"/>
                        </a:spcBef>
                        <a:spcAft>
                          <a:spcPts val="0"/>
                        </a:spcAft>
                        <a:buClr>
                          <a:schemeClr val="dk1"/>
                        </a:buClr>
                        <a:buSzPts val="2000"/>
                        <a:buFont typeface="Arial"/>
                        <a:buChar char="•"/>
                      </a:pPr>
                      <a:r>
                        <a:rPr lang="en-US" sz="2000" u="none" strike="noStrike" cap="none"/>
                        <a:t>Continue to reassure the child that they are safe and for their caregiver to encourage this also</a:t>
                      </a:r>
                      <a:endParaRPr sz="2000" u="none" strike="noStrike" cap="none"/>
                    </a:p>
                  </a:txBody>
                  <a:tcPr marL="58025" marR="58025" marT="29000" marB="29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2"/>
                  </a:ext>
                </a:extLst>
              </a:tr>
              <a:tr h="406125">
                <a:tc>
                  <a:txBody>
                    <a:bodyPr/>
                    <a:lstStyle/>
                    <a:p>
                      <a:pPr marL="171450" marR="0" lvl="0" indent="-171450" algn="just" rtl="0">
                        <a:spcBef>
                          <a:spcPts val="0"/>
                        </a:spcBef>
                        <a:spcAft>
                          <a:spcPts val="0"/>
                        </a:spcAft>
                        <a:buClr>
                          <a:schemeClr val="dk1"/>
                        </a:buClr>
                        <a:buSzPts val="2000"/>
                        <a:buFont typeface="Arial"/>
                        <a:buChar char="•"/>
                      </a:pPr>
                      <a:r>
                        <a:rPr lang="en-US" sz="2000" u="none" strike="noStrike" cap="none"/>
                        <a:t>Encourage their caregiver to provide a comfort item such as a blanket or teddy bear</a:t>
                      </a:r>
                      <a:endParaRPr sz="2000" u="none" strike="noStrike" cap="none"/>
                    </a:p>
                  </a:txBody>
                  <a:tcPr marL="58025" marR="58025" marT="29000" marB="29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3"/>
                  </a:ext>
                </a:extLst>
              </a:tr>
              <a:tr h="406125">
                <a:tc>
                  <a:txBody>
                    <a:bodyPr/>
                    <a:lstStyle/>
                    <a:p>
                      <a:pPr marL="171450" marR="0" lvl="0" indent="-171450" algn="just" rtl="0">
                        <a:spcBef>
                          <a:spcPts val="0"/>
                        </a:spcBef>
                        <a:spcAft>
                          <a:spcPts val="0"/>
                        </a:spcAft>
                        <a:buClr>
                          <a:schemeClr val="dk1"/>
                        </a:buClr>
                        <a:buSzPts val="2000"/>
                        <a:buFont typeface="Arial"/>
                        <a:buChar char="•"/>
                      </a:pPr>
                      <a:r>
                        <a:rPr lang="en-US" sz="2000" u="none" strike="noStrike" cap="none"/>
                        <a:t>Encourage the child to play as this can help them process what has happened</a:t>
                      </a:r>
                      <a:endParaRPr sz="2000" u="none" strike="noStrike" cap="none"/>
                    </a:p>
                  </a:txBody>
                  <a:tcPr marL="58025" marR="58025" marT="29000" marB="29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4"/>
                  </a:ext>
                </a:extLst>
              </a:tr>
              <a:tr h="406125">
                <a:tc>
                  <a:txBody>
                    <a:bodyPr/>
                    <a:lstStyle/>
                    <a:p>
                      <a:pPr marL="171450" marR="0" lvl="0" indent="-171450" algn="just" rtl="0">
                        <a:spcBef>
                          <a:spcPts val="0"/>
                        </a:spcBef>
                        <a:spcAft>
                          <a:spcPts val="0"/>
                        </a:spcAft>
                        <a:buClr>
                          <a:schemeClr val="dk1"/>
                        </a:buClr>
                        <a:buSzPts val="2000"/>
                        <a:buFont typeface="Arial"/>
                        <a:buChar char="•"/>
                      </a:pPr>
                      <a:r>
                        <a:rPr lang="en-US" sz="2000" u="none" strike="noStrike" cap="none"/>
                        <a:t>Encourage their caregiver to comfort them through touch e.g. hugs, holding hands&lt;</a:t>
                      </a:r>
                      <a:endParaRPr/>
                    </a:p>
                  </a:txBody>
                  <a:tcPr marL="58025" marR="58025" marT="29000" marB="29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9"/>
        <p:cNvGrpSpPr/>
        <p:nvPr/>
      </p:nvGrpSpPr>
      <p:grpSpPr>
        <a:xfrm>
          <a:off x="0" y="0"/>
          <a:ext cx="0" cy="0"/>
          <a:chOff x="0" y="0"/>
          <a:chExt cx="0" cy="0"/>
        </a:xfrm>
      </p:grpSpPr>
      <p:sp>
        <p:nvSpPr>
          <p:cNvPr id="630" name="Google Shape;630;p89"/>
          <p:cNvSpPr/>
          <p:nvPr/>
        </p:nvSpPr>
        <p:spPr>
          <a:xfrm>
            <a:off x="5107055" y="551906"/>
            <a:ext cx="6096000" cy="400110"/>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1" i="0">
                <a:solidFill>
                  <a:schemeClr val="lt1"/>
                </a:solidFill>
                <a:latin typeface="Calibri"/>
                <a:ea typeface="Calibri"/>
                <a:cs typeface="Calibri"/>
                <a:sym typeface="Calibri"/>
              </a:rPr>
              <a:t>Children at Primary School Age (5 to 9 Years Old)</a:t>
            </a:r>
            <a:endParaRPr sz="2000" b="1">
              <a:solidFill>
                <a:schemeClr val="lt1"/>
              </a:solidFill>
              <a:latin typeface="Calibri"/>
              <a:ea typeface="Calibri"/>
              <a:cs typeface="Calibri"/>
              <a:sym typeface="Calibri"/>
            </a:endParaRPr>
          </a:p>
        </p:txBody>
      </p:sp>
      <p:sp>
        <p:nvSpPr>
          <p:cNvPr id="631" name="Google Shape;631;p89"/>
          <p:cNvSpPr/>
          <p:nvPr/>
        </p:nvSpPr>
        <p:spPr>
          <a:xfrm>
            <a:off x="3038622" y="2126022"/>
            <a:ext cx="7446834" cy="400110"/>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i="0">
                <a:solidFill>
                  <a:schemeClr val="lt1"/>
                </a:solidFill>
                <a:latin typeface="Calibri"/>
                <a:ea typeface="Calibri"/>
                <a:cs typeface="Calibri"/>
                <a:sym typeface="Calibri"/>
              </a:rPr>
              <a:t>It is common to see the following in children of this age after a death:</a:t>
            </a:r>
            <a:endParaRPr sz="2000">
              <a:solidFill>
                <a:schemeClr val="lt1"/>
              </a:solidFill>
              <a:latin typeface="Calibri"/>
              <a:ea typeface="Calibri"/>
              <a:cs typeface="Calibri"/>
              <a:sym typeface="Calibri"/>
            </a:endParaRPr>
          </a:p>
        </p:txBody>
      </p:sp>
      <p:graphicFrame>
        <p:nvGraphicFramePr>
          <p:cNvPr id="632" name="Google Shape;632;p89"/>
          <p:cNvGraphicFramePr/>
          <p:nvPr/>
        </p:nvGraphicFramePr>
        <p:xfrm>
          <a:off x="529883" y="2631428"/>
          <a:ext cx="3000000" cy="3000000"/>
        </p:xfrm>
        <a:graphic>
          <a:graphicData uri="http://schemas.openxmlformats.org/drawingml/2006/table">
            <a:tbl>
              <a:tblPr>
                <a:noFill/>
                <a:tableStyleId>{97FD0410-1E48-4D9E-8D0D-69FC351A9D04}</a:tableStyleId>
              </a:tblPr>
              <a:tblGrid>
                <a:gridCol w="3672300">
                  <a:extLst>
                    <a:ext uri="{9D8B030D-6E8A-4147-A177-3AD203B41FA5}">
                      <a16:colId xmlns:a16="http://schemas.microsoft.com/office/drawing/2014/main" val="20000"/>
                    </a:ext>
                  </a:extLst>
                </a:gridCol>
              </a:tblGrid>
              <a:tr h="1776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Forgetfulness</a:t>
                      </a:r>
                      <a:endParaRPr sz="2000" u="none" strike="noStrike" cap="none"/>
                    </a:p>
                  </a:txBody>
                  <a:tcPr marL="44400" marR="44400" marT="22200" marB="22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1776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Looking for the deceased</a:t>
                      </a:r>
                      <a:endParaRPr sz="2000" u="none" strike="noStrike" cap="none"/>
                    </a:p>
                  </a:txBody>
                  <a:tcPr marL="44400" marR="44400" marT="22200" marB="22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r h="1776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Easily distracted</a:t>
                      </a:r>
                      <a:endParaRPr sz="2000" u="none" strike="noStrike" cap="none"/>
                    </a:p>
                  </a:txBody>
                  <a:tcPr marL="44400" marR="44400" marT="22200" marB="22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2"/>
                  </a:ext>
                </a:extLst>
              </a:tr>
              <a:tr h="1776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Lack of concentration</a:t>
                      </a:r>
                      <a:endParaRPr sz="2000" u="none" strike="noStrike" cap="none"/>
                    </a:p>
                  </a:txBody>
                  <a:tcPr marL="44400" marR="44400" marT="22200" marB="22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3"/>
                  </a:ext>
                </a:extLst>
              </a:tr>
              <a:tr h="1776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Having dreams about the deceased</a:t>
                      </a:r>
                      <a:endParaRPr sz="2000" u="none" strike="noStrike" cap="none"/>
                    </a:p>
                  </a:txBody>
                  <a:tcPr marL="44400" marR="44400" marT="22200" marB="22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4"/>
                  </a:ext>
                </a:extLst>
              </a:tr>
              <a:tr h="1776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Sensing the deceased</a:t>
                      </a:r>
                      <a:endParaRPr sz="2000" u="none" strike="noStrike" cap="none"/>
                    </a:p>
                  </a:txBody>
                  <a:tcPr marL="44400" marR="44400" marT="22200" marB="22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5"/>
                  </a:ext>
                </a:extLst>
              </a:tr>
              <a:tr h="1776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Fearful</a:t>
                      </a:r>
                      <a:endParaRPr sz="2000" u="none" strike="noStrike" cap="none"/>
                    </a:p>
                  </a:txBody>
                  <a:tcPr marL="44400" marR="44400" marT="22200" marB="22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6"/>
                  </a:ext>
                </a:extLst>
              </a:tr>
              <a:tr h="1776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Scared of the dark</a:t>
                      </a:r>
                      <a:endParaRPr sz="2000" u="none" strike="noStrike" cap="none"/>
                    </a:p>
                  </a:txBody>
                  <a:tcPr marL="44400" marR="44400" marT="22200" marB="22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7"/>
                  </a:ext>
                </a:extLst>
              </a:tr>
              <a:tr h="1776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Fearful of others’ safety</a:t>
                      </a:r>
                      <a:endParaRPr sz="2000" u="none" strike="noStrike" cap="none"/>
                    </a:p>
                  </a:txBody>
                  <a:tcPr marL="44400" marR="44400" marT="22200" marB="22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8"/>
                  </a:ext>
                </a:extLst>
              </a:tr>
            </a:tbl>
          </a:graphicData>
        </a:graphic>
      </p:graphicFrame>
      <p:graphicFrame>
        <p:nvGraphicFramePr>
          <p:cNvPr id="633" name="Google Shape;633;p89"/>
          <p:cNvGraphicFramePr/>
          <p:nvPr/>
        </p:nvGraphicFramePr>
        <p:xfrm>
          <a:off x="7159619" y="2607522"/>
          <a:ext cx="3000000" cy="3000000"/>
        </p:xfrm>
        <a:graphic>
          <a:graphicData uri="http://schemas.openxmlformats.org/drawingml/2006/table">
            <a:tbl>
              <a:tblPr>
                <a:noFill/>
                <a:tableStyleId>{97FD0410-1E48-4D9E-8D0D-69FC351A9D04}</a:tableStyleId>
              </a:tblPr>
              <a:tblGrid>
                <a:gridCol w="4662275">
                  <a:extLst>
                    <a:ext uri="{9D8B030D-6E8A-4147-A177-3AD203B41FA5}">
                      <a16:colId xmlns:a16="http://schemas.microsoft.com/office/drawing/2014/main" val="20000"/>
                    </a:ext>
                  </a:extLst>
                </a:gridCol>
              </a:tblGrid>
              <a:tr h="1776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General anxiousness</a:t>
                      </a:r>
                      <a:endParaRPr sz="2000" u="none" strike="noStrike" cap="none"/>
                    </a:p>
                  </a:txBody>
                  <a:tcPr marL="44400" marR="44400" marT="22200" marB="22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1776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Physical pain e.g. headaches, stomach aches</a:t>
                      </a:r>
                      <a:endParaRPr sz="2000" u="none" strike="noStrike" cap="none"/>
                    </a:p>
                  </a:txBody>
                  <a:tcPr marL="44400" marR="44400" marT="22200" marB="22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r h="1776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More clingy</a:t>
                      </a:r>
                      <a:endParaRPr sz="2000" u="none" strike="noStrike" cap="none"/>
                    </a:p>
                  </a:txBody>
                  <a:tcPr marL="44400" marR="44400" marT="22200" marB="22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2"/>
                  </a:ext>
                </a:extLst>
              </a:tr>
              <a:tr h="1776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Distressed</a:t>
                      </a:r>
                      <a:endParaRPr sz="2000" u="none" strike="noStrike" cap="none"/>
                    </a:p>
                  </a:txBody>
                  <a:tcPr marL="44400" marR="44400" marT="22200" marB="22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3"/>
                  </a:ext>
                </a:extLst>
              </a:tr>
              <a:tr h="1776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Not wanting to go to school</a:t>
                      </a:r>
                      <a:endParaRPr sz="2000" u="none" strike="noStrike" cap="none"/>
                    </a:p>
                  </a:txBody>
                  <a:tcPr marL="44400" marR="44400" marT="22200" marB="22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4"/>
                  </a:ext>
                </a:extLst>
              </a:tr>
              <a:tr h="1776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Withdrawn</a:t>
                      </a:r>
                      <a:endParaRPr sz="2000" u="none" strike="noStrike" cap="none"/>
                    </a:p>
                  </a:txBody>
                  <a:tcPr marL="44400" marR="44400" marT="22200" marB="22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5"/>
                  </a:ext>
                </a:extLst>
              </a:tr>
              <a:tr h="444025">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Embarrassed – they may not like feeling different from others who have not gone through a bereavement</a:t>
                      </a:r>
                      <a:endParaRPr sz="2000" u="none" strike="noStrike" cap="none"/>
                    </a:p>
                  </a:txBody>
                  <a:tcPr marL="44400" marR="44400" marT="22200" marB="22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6"/>
                  </a:ext>
                </a:extLst>
              </a:tr>
              <a:tr h="1776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More tantrums</a:t>
                      </a:r>
                      <a:endParaRPr sz="2000" u="none" strike="noStrike" cap="none"/>
                    </a:p>
                  </a:txBody>
                  <a:tcPr marL="44400" marR="44400" marT="22200" marB="222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7"/>
        <p:cNvGrpSpPr/>
        <p:nvPr/>
      </p:nvGrpSpPr>
      <p:grpSpPr>
        <a:xfrm>
          <a:off x="0" y="0"/>
          <a:ext cx="0" cy="0"/>
          <a:chOff x="0" y="0"/>
          <a:chExt cx="0" cy="0"/>
        </a:xfrm>
      </p:grpSpPr>
      <p:sp>
        <p:nvSpPr>
          <p:cNvPr id="638" name="Google Shape;638;p90"/>
          <p:cNvSpPr/>
          <p:nvPr/>
        </p:nvSpPr>
        <p:spPr>
          <a:xfrm>
            <a:off x="698695" y="798733"/>
            <a:ext cx="6096000" cy="707886"/>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chemeClr val="lt1"/>
                </a:solidFill>
                <a:latin typeface="Calibri"/>
                <a:ea typeface="Calibri"/>
                <a:cs typeface="Calibri"/>
                <a:sym typeface="Calibri"/>
              </a:rPr>
              <a:t>When helping a child of this age through bereavement, the following can help:</a:t>
            </a:r>
            <a:endParaRPr sz="2000">
              <a:solidFill>
                <a:schemeClr val="lt1"/>
              </a:solidFill>
              <a:latin typeface="Calibri"/>
              <a:ea typeface="Calibri"/>
              <a:cs typeface="Calibri"/>
              <a:sym typeface="Calibri"/>
            </a:endParaRPr>
          </a:p>
        </p:txBody>
      </p:sp>
      <p:graphicFrame>
        <p:nvGraphicFramePr>
          <p:cNvPr id="639" name="Google Shape;639;p90"/>
          <p:cNvGraphicFramePr/>
          <p:nvPr/>
        </p:nvGraphicFramePr>
        <p:xfrm>
          <a:off x="838200" y="1825625"/>
          <a:ext cx="3000000" cy="3000000"/>
        </p:xfrm>
        <a:graphic>
          <a:graphicData uri="http://schemas.openxmlformats.org/drawingml/2006/table">
            <a:tbl>
              <a:tblPr>
                <a:noFill/>
                <a:tableStyleId>{97FD0410-1E48-4D9E-8D0D-69FC351A9D04}</a:tableStyleId>
              </a:tblPr>
              <a:tblGrid>
                <a:gridCol w="4465325">
                  <a:extLst>
                    <a:ext uri="{9D8B030D-6E8A-4147-A177-3AD203B41FA5}">
                      <a16:colId xmlns:a16="http://schemas.microsoft.com/office/drawing/2014/main" val="20000"/>
                    </a:ext>
                  </a:extLst>
                </a:gridCol>
              </a:tblGrid>
              <a:tr h="483475">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Encourage the child to play to help them process their feelings and what has happened</a:t>
                      </a:r>
                      <a:endParaRPr sz="2000" u="none" strike="noStrike" cap="none"/>
                    </a:p>
                  </a:txBody>
                  <a:tcPr marL="69075" marR="69075" marT="34525" marB="345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276275">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Explain the concept of death to the child</a:t>
                      </a:r>
                      <a:endParaRPr sz="2000" u="none" strike="noStrike" cap="none"/>
                    </a:p>
                  </a:txBody>
                  <a:tcPr marL="69075" marR="69075" marT="34525" marB="345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r h="483475">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Encourage their caregivers to not be separated from the child for too long</a:t>
                      </a:r>
                      <a:endParaRPr sz="2000" u="none" strike="noStrike" cap="none"/>
                    </a:p>
                  </a:txBody>
                  <a:tcPr marL="69075" marR="69075" marT="34525" marB="345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2"/>
                  </a:ext>
                </a:extLst>
              </a:tr>
              <a:tr h="483475">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Encourage their caregiver to increase comforts such as hugs and cuddly toy</a:t>
                      </a:r>
                      <a:endParaRPr sz="2000" u="none" strike="noStrike" cap="none"/>
                    </a:p>
                  </a:txBody>
                  <a:tcPr marL="69075" marR="69075" marT="34525" marB="345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3"/>
                  </a:ext>
                </a:extLst>
              </a:tr>
              <a:tr h="6907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Encourage their caregiver to have the child involved in planning the funeral or able to do something to remember the loss</a:t>
                      </a:r>
                      <a:endParaRPr/>
                    </a:p>
                  </a:txBody>
                  <a:tcPr marL="69075" marR="69075" marT="34525" marB="345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4"/>
                  </a:ext>
                </a:extLst>
              </a:tr>
            </a:tbl>
          </a:graphicData>
        </a:graphic>
      </p:graphicFrame>
      <p:graphicFrame>
        <p:nvGraphicFramePr>
          <p:cNvPr id="640" name="Google Shape;640;p90"/>
          <p:cNvGraphicFramePr/>
          <p:nvPr/>
        </p:nvGraphicFramePr>
        <p:xfrm>
          <a:off x="6066373" y="1825625"/>
          <a:ext cx="3000000" cy="3000000"/>
        </p:xfrm>
        <a:graphic>
          <a:graphicData uri="http://schemas.openxmlformats.org/drawingml/2006/table">
            <a:tbl>
              <a:tblPr>
                <a:noFill/>
                <a:tableStyleId>{97FD0410-1E48-4D9E-8D0D-69FC351A9D04}</a:tableStyleId>
              </a:tblPr>
              <a:tblGrid>
                <a:gridCol w="4273375">
                  <a:extLst>
                    <a:ext uri="{9D8B030D-6E8A-4147-A177-3AD203B41FA5}">
                      <a16:colId xmlns:a16="http://schemas.microsoft.com/office/drawing/2014/main" val="20000"/>
                    </a:ext>
                  </a:extLst>
                </a:gridCol>
              </a:tblGrid>
              <a:tr h="483475">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Use words that describe feelings and encourage the child to do the same</a:t>
                      </a:r>
                      <a:endParaRPr sz="2000" u="none" strike="noStrike" cap="none"/>
                    </a:p>
                  </a:txBody>
                  <a:tcPr marL="69075" marR="69075" marT="34525" marB="345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483475">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Allow the child to have questions and provide honest answers</a:t>
                      </a:r>
                      <a:endParaRPr sz="2000" u="none" strike="noStrike" cap="none"/>
                    </a:p>
                  </a:txBody>
                  <a:tcPr marL="69075" marR="69075" marT="34525" marB="345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r h="483475">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Assure they are safe and encourage their caregivers to do the same</a:t>
                      </a:r>
                      <a:endParaRPr sz="2000" u="none" strike="noStrike" cap="none"/>
                    </a:p>
                  </a:txBody>
                  <a:tcPr marL="69075" marR="69075" marT="34525" marB="345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2"/>
                  </a:ext>
                </a:extLst>
              </a:tr>
              <a:tr h="483475">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Discuss with the caregiver to keep the child’s routine as much as possible</a:t>
                      </a:r>
                      <a:endParaRPr sz="2000" u="none" strike="noStrike" cap="none"/>
                    </a:p>
                  </a:txBody>
                  <a:tcPr marL="69075" marR="69075" marT="34525" marB="345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4"/>
        <p:cNvGrpSpPr/>
        <p:nvPr/>
      </p:nvGrpSpPr>
      <p:grpSpPr>
        <a:xfrm>
          <a:off x="0" y="0"/>
          <a:ext cx="0" cy="0"/>
          <a:chOff x="0" y="0"/>
          <a:chExt cx="0" cy="0"/>
        </a:xfrm>
      </p:grpSpPr>
      <p:sp>
        <p:nvSpPr>
          <p:cNvPr id="645" name="Google Shape;645;p91"/>
          <p:cNvSpPr/>
          <p:nvPr/>
        </p:nvSpPr>
        <p:spPr>
          <a:xfrm>
            <a:off x="463585" y="698081"/>
            <a:ext cx="3855351" cy="400110"/>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1" i="0">
                <a:solidFill>
                  <a:schemeClr val="lt1"/>
                </a:solidFill>
                <a:latin typeface="Calibri"/>
                <a:ea typeface="Calibri"/>
                <a:cs typeface="Calibri"/>
                <a:sym typeface="Calibri"/>
              </a:rPr>
              <a:t>Older Children (10 to 12 Years Old)</a:t>
            </a:r>
            <a:endParaRPr sz="2000" b="1">
              <a:solidFill>
                <a:schemeClr val="lt1"/>
              </a:solidFill>
              <a:latin typeface="Calibri"/>
              <a:ea typeface="Calibri"/>
              <a:cs typeface="Calibri"/>
              <a:sym typeface="Calibri"/>
            </a:endParaRPr>
          </a:p>
        </p:txBody>
      </p:sp>
      <p:sp>
        <p:nvSpPr>
          <p:cNvPr id="646" name="Google Shape;646;p91"/>
          <p:cNvSpPr/>
          <p:nvPr/>
        </p:nvSpPr>
        <p:spPr>
          <a:xfrm>
            <a:off x="463585" y="1357692"/>
            <a:ext cx="7456526" cy="400110"/>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chemeClr val="lt1"/>
                </a:solidFill>
                <a:latin typeface="Calibri"/>
                <a:ea typeface="Calibri"/>
                <a:cs typeface="Calibri"/>
                <a:sym typeface="Calibri"/>
              </a:rPr>
              <a:t>It is common to see the following in children of this age after a death:</a:t>
            </a:r>
            <a:endParaRPr sz="2000">
              <a:solidFill>
                <a:schemeClr val="lt1"/>
              </a:solidFill>
              <a:latin typeface="Calibri"/>
              <a:ea typeface="Calibri"/>
              <a:cs typeface="Calibri"/>
              <a:sym typeface="Calibri"/>
            </a:endParaRPr>
          </a:p>
        </p:txBody>
      </p:sp>
      <p:graphicFrame>
        <p:nvGraphicFramePr>
          <p:cNvPr id="647" name="Google Shape;647;p91"/>
          <p:cNvGraphicFramePr/>
          <p:nvPr/>
        </p:nvGraphicFramePr>
        <p:xfrm>
          <a:off x="6187794" y="2428263"/>
          <a:ext cx="3000000" cy="3000000"/>
        </p:xfrm>
        <a:graphic>
          <a:graphicData uri="http://schemas.openxmlformats.org/drawingml/2006/table">
            <a:tbl>
              <a:tblPr>
                <a:noFill/>
                <a:tableStyleId>{97FD0410-1E48-4D9E-8D0D-69FC351A9D04}</a:tableStyleId>
              </a:tblPr>
              <a:tblGrid>
                <a:gridCol w="5015250">
                  <a:extLst>
                    <a:ext uri="{9D8B030D-6E8A-4147-A177-3AD203B41FA5}">
                      <a16:colId xmlns:a16="http://schemas.microsoft.com/office/drawing/2014/main" val="20000"/>
                    </a:ext>
                  </a:extLst>
                </a:gridCol>
              </a:tblGrid>
              <a:tr h="271950">
                <a:tc>
                  <a:txBody>
                    <a:bodyPr/>
                    <a:lstStyle/>
                    <a:p>
                      <a:pPr marL="342900" marR="0" lvl="0" indent="-342900" algn="l" rtl="0">
                        <a:spcBef>
                          <a:spcPts val="0"/>
                        </a:spcBef>
                        <a:spcAft>
                          <a:spcPts val="0"/>
                        </a:spcAft>
                        <a:buClr>
                          <a:schemeClr val="dk1"/>
                        </a:buClr>
                        <a:buSzPts val="2000"/>
                        <a:buFont typeface="Arial"/>
                        <a:buChar char="•"/>
                      </a:pPr>
                      <a:r>
                        <a:rPr lang="en-US" sz="2000" u="none" strike="noStrike" cap="none"/>
                        <a:t>Strong anger</a:t>
                      </a:r>
                      <a:endParaRPr sz="2000" u="none" strike="noStrike" cap="none"/>
                    </a:p>
                  </a:txBody>
                  <a:tcPr marL="68000" marR="68000" marT="34000" marB="3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271950">
                <a:tc>
                  <a:txBody>
                    <a:bodyPr/>
                    <a:lstStyle/>
                    <a:p>
                      <a:pPr marL="342900" marR="0" lvl="0" indent="-342900" algn="l" rtl="0">
                        <a:spcBef>
                          <a:spcPts val="0"/>
                        </a:spcBef>
                        <a:spcAft>
                          <a:spcPts val="0"/>
                        </a:spcAft>
                        <a:buClr>
                          <a:schemeClr val="dk1"/>
                        </a:buClr>
                        <a:buSzPts val="2000"/>
                        <a:buFont typeface="Arial"/>
                        <a:buChar char="•"/>
                      </a:pPr>
                      <a:r>
                        <a:rPr lang="en-US" sz="2000" u="none" strike="noStrike" cap="none"/>
                        <a:t>Strong guilt</a:t>
                      </a:r>
                      <a:endParaRPr sz="2000" u="none" strike="noStrike" cap="none"/>
                    </a:p>
                  </a:txBody>
                  <a:tcPr marL="68000" marR="68000" marT="34000" marB="3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r h="271950">
                <a:tc>
                  <a:txBody>
                    <a:bodyPr/>
                    <a:lstStyle/>
                    <a:p>
                      <a:pPr marL="342900" marR="0" lvl="0" indent="-342900" algn="l" rtl="0">
                        <a:spcBef>
                          <a:spcPts val="0"/>
                        </a:spcBef>
                        <a:spcAft>
                          <a:spcPts val="0"/>
                        </a:spcAft>
                        <a:buClr>
                          <a:schemeClr val="dk1"/>
                        </a:buClr>
                        <a:buSzPts val="2000"/>
                        <a:buFont typeface="Arial"/>
                        <a:buChar char="•"/>
                      </a:pPr>
                      <a:r>
                        <a:rPr lang="en-US" sz="2000" u="none" strike="noStrike" cap="none"/>
                        <a:t>Strong sense of rejection</a:t>
                      </a:r>
                      <a:endParaRPr sz="2000" u="none" strike="noStrike" cap="none"/>
                    </a:p>
                  </a:txBody>
                  <a:tcPr marL="68000" marR="68000" marT="34000" marB="3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2"/>
                  </a:ext>
                </a:extLst>
              </a:tr>
              <a:tr h="475925">
                <a:tc>
                  <a:txBody>
                    <a:bodyPr/>
                    <a:lstStyle/>
                    <a:p>
                      <a:pPr marL="342900" marR="0" lvl="0" indent="-342900" algn="l" rtl="0">
                        <a:spcBef>
                          <a:spcPts val="0"/>
                        </a:spcBef>
                        <a:spcAft>
                          <a:spcPts val="0"/>
                        </a:spcAft>
                        <a:buClr>
                          <a:schemeClr val="dk1"/>
                        </a:buClr>
                        <a:buSzPts val="2000"/>
                        <a:buFont typeface="Arial"/>
                        <a:buChar char="•"/>
                      </a:pPr>
                      <a:r>
                        <a:rPr lang="en-US" sz="2000" u="none" strike="noStrike" cap="none"/>
                        <a:t>Increase in anxiousness about the safety of family, themselves and friends</a:t>
                      </a:r>
                      <a:endParaRPr sz="2000" u="none" strike="noStrike" cap="none"/>
                    </a:p>
                  </a:txBody>
                  <a:tcPr marL="68000" marR="68000" marT="34000" marB="3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3"/>
                  </a:ext>
                </a:extLst>
              </a:tr>
              <a:tr h="271950">
                <a:tc>
                  <a:txBody>
                    <a:bodyPr/>
                    <a:lstStyle/>
                    <a:p>
                      <a:pPr marL="342900" marR="0" lvl="0" indent="-342900" algn="l" rtl="0">
                        <a:spcBef>
                          <a:spcPts val="0"/>
                        </a:spcBef>
                        <a:spcAft>
                          <a:spcPts val="0"/>
                        </a:spcAft>
                        <a:buClr>
                          <a:schemeClr val="dk1"/>
                        </a:buClr>
                        <a:buSzPts val="2000"/>
                        <a:buFont typeface="Arial"/>
                        <a:buChar char="•"/>
                      </a:pPr>
                      <a:r>
                        <a:rPr lang="en-US" sz="2000" u="none" strike="noStrike" cap="none"/>
                        <a:t>Trying to be more adult-like</a:t>
                      </a:r>
                      <a:endParaRPr sz="2000" u="none" strike="noStrike" cap="none"/>
                    </a:p>
                  </a:txBody>
                  <a:tcPr marL="68000" marR="68000" marT="34000" marB="3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4"/>
                  </a:ext>
                </a:extLst>
              </a:tr>
              <a:tr h="475925">
                <a:tc>
                  <a:txBody>
                    <a:bodyPr/>
                    <a:lstStyle/>
                    <a:p>
                      <a:pPr marL="342900" marR="0" lvl="0" indent="-342900" algn="l" rtl="0">
                        <a:spcBef>
                          <a:spcPts val="0"/>
                        </a:spcBef>
                        <a:spcAft>
                          <a:spcPts val="0"/>
                        </a:spcAft>
                        <a:buClr>
                          <a:schemeClr val="dk1"/>
                        </a:buClr>
                        <a:buSzPts val="2000"/>
                        <a:buFont typeface="Arial"/>
                        <a:buChar char="•"/>
                      </a:pPr>
                      <a:r>
                        <a:rPr lang="en-US" sz="2000" u="none" strike="noStrike" cap="none"/>
                        <a:t>May try hard to please others and neglect themselves</a:t>
                      </a:r>
                      <a:endParaRPr sz="2000" u="none" strike="noStrike" cap="none"/>
                    </a:p>
                  </a:txBody>
                  <a:tcPr marL="68000" marR="68000" marT="34000" marB="3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5"/>
                  </a:ext>
                </a:extLst>
              </a:tr>
              <a:tr h="271950">
                <a:tc>
                  <a:txBody>
                    <a:bodyPr/>
                    <a:lstStyle/>
                    <a:p>
                      <a:pPr marL="342900" marR="0" lvl="0" indent="-342900" algn="l" rtl="0">
                        <a:spcBef>
                          <a:spcPts val="0"/>
                        </a:spcBef>
                        <a:spcAft>
                          <a:spcPts val="0"/>
                        </a:spcAft>
                        <a:buClr>
                          <a:schemeClr val="dk1"/>
                        </a:buClr>
                        <a:buSzPts val="2000"/>
                        <a:buFont typeface="Arial"/>
                        <a:buChar char="•"/>
                      </a:pPr>
                      <a:r>
                        <a:rPr lang="en-US" sz="2000" u="none" strike="noStrike" cap="none"/>
                        <a:t>Conceal how they are feeling from others</a:t>
                      </a:r>
                      <a:endParaRPr sz="2000" u="none" strike="noStrike" cap="none"/>
                    </a:p>
                  </a:txBody>
                  <a:tcPr marL="68000" marR="68000" marT="34000" marB="3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1"/>
        <p:cNvGrpSpPr/>
        <p:nvPr/>
      </p:nvGrpSpPr>
      <p:grpSpPr>
        <a:xfrm>
          <a:off x="0" y="0"/>
          <a:ext cx="0" cy="0"/>
          <a:chOff x="0" y="0"/>
          <a:chExt cx="0" cy="0"/>
        </a:xfrm>
      </p:grpSpPr>
      <p:sp>
        <p:nvSpPr>
          <p:cNvPr id="652" name="Google Shape;652;p92"/>
          <p:cNvSpPr/>
          <p:nvPr/>
        </p:nvSpPr>
        <p:spPr>
          <a:xfrm>
            <a:off x="740899" y="967546"/>
            <a:ext cx="6096000" cy="707886"/>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1" i="0">
                <a:solidFill>
                  <a:schemeClr val="lt1"/>
                </a:solidFill>
                <a:latin typeface="Calibri"/>
                <a:ea typeface="Calibri"/>
                <a:cs typeface="Calibri"/>
                <a:sym typeface="Calibri"/>
              </a:rPr>
              <a:t>When helping a child of this age through bereavement, the following can help:</a:t>
            </a:r>
            <a:endParaRPr sz="2000" b="1">
              <a:solidFill>
                <a:schemeClr val="lt1"/>
              </a:solidFill>
              <a:latin typeface="Calibri"/>
              <a:ea typeface="Calibri"/>
              <a:cs typeface="Calibri"/>
              <a:sym typeface="Calibri"/>
            </a:endParaRPr>
          </a:p>
        </p:txBody>
      </p:sp>
      <p:graphicFrame>
        <p:nvGraphicFramePr>
          <p:cNvPr id="653" name="Google Shape;653;p92"/>
          <p:cNvGraphicFramePr/>
          <p:nvPr/>
        </p:nvGraphicFramePr>
        <p:xfrm>
          <a:off x="838200" y="1825625"/>
          <a:ext cx="3000000" cy="3000000"/>
        </p:xfrm>
        <a:graphic>
          <a:graphicData uri="http://schemas.openxmlformats.org/drawingml/2006/table">
            <a:tbl>
              <a:tblPr>
                <a:noFill/>
                <a:tableStyleId>{97FD0410-1E48-4D9E-8D0D-69FC351A9D04}</a:tableStyleId>
              </a:tblPr>
              <a:tblGrid>
                <a:gridCol w="5257800">
                  <a:extLst>
                    <a:ext uri="{9D8B030D-6E8A-4147-A177-3AD203B41FA5}">
                      <a16:colId xmlns:a16="http://schemas.microsoft.com/office/drawing/2014/main" val="20000"/>
                    </a:ext>
                  </a:extLst>
                </a:gridCol>
              </a:tblGrid>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All support previously mentioned can be beneficial</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Provide an understanding ear to the child</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Allow them to talk freely and with no judgement on your behalf</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2"/>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Be as honest as possible with any questions they may have</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3"/>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Allow them to be their age/stage they are at and encourage caregivers to do the same</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7"/>
        <p:cNvGrpSpPr/>
        <p:nvPr/>
      </p:nvGrpSpPr>
      <p:grpSpPr>
        <a:xfrm>
          <a:off x="0" y="0"/>
          <a:ext cx="0" cy="0"/>
          <a:chOff x="0" y="0"/>
          <a:chExt cx="0" cy="0"/>
        </a:xfrm>
      </p:grpSpPr>
      <p:sp>
        <p:nvSpPr>
          <p:cNvPr id="658" name="Google Shape;658;p93"/>
          <p:cNvSpPr/>
          <p:nvPr/>
        </p:nvSpPr>
        <p:spPr>
          <a:xfrm>
            <a:off x="712763" y="990335"/>
            <a:ext cx="6096000" cy="707886"/>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chemeClr val="lt1"/>
                </a:solidFill>
                <a:latin typeface="Calibri"/>
                <a:ea typeface="Calibri"/>
                <a:cs typeface="Calibri"/>
                <a:sym typeface="Calibri"/>
              </a:rPr>
              <a:t>When helping a child of this age through bereavement, the following can help:</a:t>
            </a:r>
            <a:endParaRPr sz="2000">
              <a:solidFill>
                <a:schemeClr val="lt1"/>
              </a:solidFill>
              <a:latin typeface="Calibri"/>
              <a:ea typeface="Calibri"/>
              <a:cs typeface="Calibri"/>
              <a:sym typeface="Calibri"/>
            </a:endParaRPr>
          </a:p>
        </p:txBody>
      </p:sp>
      <p:graphicFrame>
        <p:nvGraphicFramePr>
          <p:cNvPr id="659" name="Google Shape;659;p93"/>
          <p:cNvGraphicFramePr/>
          <p:nvPr/>
        </p:nvGraphicFramePr>
        <p:xfrm>
          <a:off x="712763" y="1831740"/>
          <a:ext cx="3000000" cy="3000000"/>
        </p:xfrm>
        <a:graphic>
          <a:graphicData uri="http://schemas.openxmlformats.org/drawingml/2006/table">
            <a:tbl>
              <a:tblPr>
                <a:noFill/>
                <a:tableStyleId>{97FD0410-1E48-4D9E-8D0D-69FC351A9D04}</a:tableStyleId>
              </a:tblPr>
              <a:tblGrid>
                <a:gridCol w="6462925">
                  <a:extLst>
                    <a:ext uri="{9D8B030D-6E8A-4147-A177-3AD203B41FA5}">
                      <a16:colId xmlns:a16="http://schemas.microsoft.com/office/drawing/2014/main" val="20000"/>
                    </a:ext>
                  </a:extLst>
                </a:gridCol>
              </a:tblGrid>
              <a:tr h="585750">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Encourage the caregivers to be honest and let the teenager know what is happening</a:t>
                      </a:r>
                      <a:endParaRPr sz="1800" u="none" strike="noStrike" cap="none"/>
                    </a:p>
                  </a:txBody>
                  <a:tcPr marL="83675" marR="83675" marT="41850" marB="418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585750">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Validate and acknowledge the teenager’s emotions</a:t>
                      </a:r>
                      <a:endParaRPr sz="1800" u="none" strike="noStrike" cap="none"/>
                    </a:p>
                  </a:txBody>
                  <a:tcPr marL="83675" marR="83675" marT="41850" marB="418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r h="585750">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Listen to the teenager and encourage their caregivers to do also</a:t>
                      </a:r>
                      <a:endParaRPr sz="1800" u="none" strike="noStrike" cap="none"/>
                    </a:p>
                  </a:txBody>
                  <a:tcPr marL="83675" marR="83675" marT="41850" marB="418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2"/>
                  </a:ext>
                </a:extLst>
              </a:tr>
              <a:tr h="585750">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Discuss what grief is – explain that it is a normal experience and everyone feels grief differently</a:t>
                      </a:r>
                      <a:endParaRPr sz="1800" u="none" strike="noStrike" cap="none"/>
                    </a:p>
                  </a:txBody>
                  <a:tcPr marL="83675" marR="83675" marT="41850" marB="418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3"/>
                  </a:ext>
                </a:extLst>
              </a:tr>
              <a:tr h="585750">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Encourage them to express how they are truly feeling</a:t>
                      </a:r>
                      <a:endParaRPr sz="1800" u="none" strike="noStrike" cap="none"/>
                    </a:p>
                  </a:txBody>
                  <a:tcPr marL="83675" marR="83675" marT="41850" marB="418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4"/>
                  </a:ext>
                </a:extLst>
              </a:tr>
              <a:tr h="585750">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Create a safe and non-judgemental environment for the teenager</a:t>
                      </a:r>
                      <a:endParaRPr sz="1800" u="none" strike="noStrike" cap="none"/>
                    </a:p>
                  </a:txBody>
                  <a:tcPr marL="83675" marR="83675" marT="41850" marB="418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5"/>
                  </a:ext>
                </a:extLst>
              </a:tr>
              <a:tr h="836800">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Do not expect adult behaviour from them and discuss this with their caregiver also – allow them to be their age/stage they are at</a:t>
                      </a:r>
                      <a:endParaRPr/>
                    </a:p>
                  </a:txBody>
                  <a:tcPr marL="83675" marR="83675" marT="41850" marB="418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6"/>
                  </a:ext>
                </a:extLst>
              </a:tr>
            </a:tbl>
          </a:graphicData>
        </a:graphic>
      </p:graphicFrame>
      <p:sp>
        <p:nvSpPr>
          <p:cNvPr id="660" name="Google Shape;660;p93"/>
          <p:cNvSpPr/>
          <p:nvPr/>
        </p:nvSpPr>
        <p:spPr>
          <a:xfrm>
            <a:off x="712763" y="401266"/>
            <a:ext cx="1253035" cy="400110"/>
          </a:xfrm>
          <a:prstGeom prst="rect">
            <a:avLst/>
          </a:prstGeom>
          <a:solidFill>
            <a:srgbClr val="2626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i="0">
                <a:solidFill>
                  <a:schemeClr val="lt1"/>
                </a:solidFill>
                <a:latin typeface="Calibri"/>
                <a:ea typeface="Calibri"/>
                <a:cs typeface="Calibri"/>
                <a:sym typeface="Calibri"/>
              </a:rPr>
              <a:t>Teenagers</a:t>
            </a:r>
            <a:endParaRPr sz="2000" b="1">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6" name="Google Shape;206;p31"/>
          <p:cNvSpPr/>
          <p:nvPr/>
        </p:nvSpPr>
        <p:spPr>
          <a:xfrm>
            <a:off x="754966" y="967546"/>
            <a:ext cx="6096000" cy="707886"/>
          </a:xfrm>
          <a:prstGeom prst="rect">
            <a:avLst/>
          </a:prstGeom>
          <a:solidFill>
            <a:srgbClr val="2626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0" i="0" u="none" strike="noStrike" cap="none">
                <a:solidFill>
                  <a:srgbClr val="F2F2F2"/>
                </a:solidFill>
                <a:latin typeface="Calibri"/>
                <a:ea typeface="Calibri"/>
                <a:cs typeface="Calibri"/>
                <a:sym typeface="Calibri"/>
              </a:rPr>
              <a:t>Research has suggested that people tend to go through the following four stages:</a:t>
            </a:r>
            <a:endParaRPr sz="2000">
              <a:solidFill>
                <a:srgbClr val="F2F2F2"/>
              </a:solidFill>
              <a:latin typeface="Calibri"/>
              <a:ea typeface="Calibri"/>
              <a:cs typeface="Calibri"/>
              <a:sym typeface="Calibri"/>
            </a:endParaRPr>
          </a:p>
        </p:txBody>
      </p:sp>
      <p:graphicFrame>
        <p:nvGraphicFramePr>
          <p:cNvPr id="207" name="Google Shape;207;p31"/>
          <p:cNvGraphicFramePr/>
          <p:nvPr/>
        </p:nvGraphicFramePr>
        <p:xfrm>
          <a:off x="754966" y="2211021"/>
          <a:ext cx="3000000" cy="3000000"/>
        </p:xfrm>
        <a:graphic>
          <a:graphicData uri="http://schemas.openxmlformats.org/drawingml/2006/table">
            <a:tbl>
              <a:tblPr>
                <a:noFill/>
                <a:tableStyleId>{97FD0410-1E48-4D9E-8D0D-69FC351A9D04}</a:tableStyleId>
              </a:tblPr>
              <a:tblGrid>
                <a:gridCol w="5257800">
                  <a:extLst>
                    <a:ext uri="{9D8B030D-6E8A-4147-A177-3AD203B41FA5}">
                      <a16:colId xmlns:a16="http://schemas.microsoft.com/office/drawing/2014/main" val="20000"/>
                    </a:ext>
                  </a:extLst>
                </a:gridCol>
              </a:tblGrid>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Experiencing the pain of grief and loss</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Acceptance that the loss did happen</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Try to adjust to life without the individual and start to create a new ‘normal’</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2"/>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Being less negatively consumed by the grief&lt;</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4"/>
        <p:cNvGrpSpPr/>
        <p:nvPr/>
      </p:nvGrpSpPr>
      <p:grpSpPr>
        <a:xfrm>
          <a:off x="0" y="0"/>
          <a:ext cx="0" cy="0"/>
          <a:chOff x="0" y="0"/>
          <a:chExt cx="0" cy="0"/>
        </a:xfrm>
      </p:grpSpPr>
      <p:sp>
        <p:nvSpPr>
          <p:cNvPr id="665" name="Google Shape;665;p94"/>
          <p:cNvSpPr/>
          <p:nvPr/>
        </p:nvSpPr>
        <p:spPr>
          <a:xfrm>
            <a:off x="4822940" y="666837"/>
            <a:ext cx="4837158"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a:solidFill>
                  <a:srgbClr val="F2F2F2"/>
                </a:solidFill>
                <a:latin typeface="Calibri"/>
                <a:ea typeface="Calibri"/>
                <a:cs typeface="Calibri"/>
                <a:sym typeface="Calibri"/>
              </a:rPr>
              <a:t>THROUGH DEATH OF CHILD</a:t>
            </a:r>
            <a:endParaRPr sz="3200" b="1" i="0" u="none" strike="noStrike" cap="none">
              <a:solidFill>
                <a:srgbClr val="F2F2F2"/>
              </a:solidFill>
              <a:latin typeface="Calibri"/>
              <a:ea typeface="Calibri"/>
              <a:cs typeface="Calibri"/>
              <a:sym typeface="Calibri"/>
            </a:endParaRPr>
          </a:p>
        </p:txBody>
      </p:sp>
      <p:sp>
        <p:nvSpPr>
          <p:cNvPr id="666" name="Google Shape;666;p94"/>
          <p:cNvSpPr/>
          <p:nvPr/>
        </p:nvSpPr>
        <p:spPr>
          <a:xfrm>
            <a:off x="446806" y="666837"/>
            <a:ext cx="4376134"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a:solidFill>
                  <a:srgbClr val="222222"/>
                </a:solidFill>
                <a:latin typeface="Calibri"/>
                <a:ea typeface="Calibri"/>
                <a:cs typeface="Calibri"/>
                <a:sym typeface="Calibri"/>
              </a:rPr>
              <a:t>COUNSELLING A PARENT</a:t>
            </a:r>
            <a:endParaRPr sz="3200" b="1" i="0" u="none" strike="noStrike" cap="none">
              <a:solidFill>
                <a:srgbClr val="222222"/>
              </a:solidFill>
              <a:latin typeface="Calibri"/>
              <a:ea typeface="Calibri"/>
              <a:cs typeface="Calibri"/>
              <a:sym typeface="Calibri"/>
            </a:endParaRPr>
          </a:p>
        </p:txBody>
      </p:sp>
      <p:sp>
        <p:nvSpPr>
          <p:cNvPr id="667" name="Google Shape;667;p94"/>
          <p:cNvSpPr/>
          <p:nvPr/>
        </p:nvSpPr>
        <p:spPr>
          <a:xfrm>
            <a:off x="568743" y="2419870"/>
            <a:ext cx="4254197" cy="3785652"/>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000000"/>
                </a:solidFill>
                <a:latin typeface="Calibri"/>
                <a:ea typeface="Calibri"/>
                <a:cs typeface="Calibri"/>
                <a:sym typeface="Calibri"/>
              </a:rPr>
              <a:t>A death of a child can bring catastrophic devastation and heartbreak. Parents who have experienced this have noted it to be the most painful experience an individual can go through. The parent may feel intensely sad, then feel they are starting to accept what is happening, and then feel back to intense sadness. It can be described as feeling as if they are on an emotional rollercoaster.</a:t>
            </a:r>
            <a:endParaRPr sz="2000">
              <a:solidFill>
                <a:schemeClr val="dk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1"/>
        <p:cNvGrpSpPr/>
        <p:nvPr/>
      </p:nvGrpSpPr>
      <p:grpSpPr>
        <a:xfrm>
          <a:off x="0" y="0"/>
          <a:ext cx="0" cy="0"/>
          <a:chOff x="0" y="0"/>
          <a:chExt cx="0" cy="0"/>
        </a:xfrm>
      </p:grpSpPr>
      <p:sp>
        <p:nvSpPr>
          <p:cNvPr id="672" name="Google Shape;672;p95"/>
          <p:cNvSpPr/>
          <p:nvPr/>
        </p:nvSpPr>
        <p:spPr>
          <a:xfrm>
            <a:off x="881575" y="3724763"/>
            <a:ext cx="4731434" cy="2554545"/>
          </a:xfrm>
          <a:prstGeom prst="rect">
            <a:avLst/>
          </a:prstGeom>
          <a:solidFill>
            <a:srgbClr val="A6D71C">
              <a:alpha val="85882"/>
            </a:srgbClr>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000000"/>
                </a:solidFill>
                <a:latin typeface="Calibri"/>
                <a:ea typeface="Calibri"/>
                <a:cs typeface="Calibri"/>
                <a:sym typeface="Calibri"/>
              </a:rPr>
              <a:t>Many individuals feel as if they are unable to survive the pain and feel as if life no longer has any meaning. It is important to discuss this with your client as it is common for individuals to have thoughts of suicide and may have suicidal actions. If this occurs, it can be beneficial to work with the client on a care plan. A care plan can involve:</a:t>
            </a:r>
            <a:endParaRPr sz="2000">
              <a:solidFill>
                <a:schemeClr val="dk1"/>
              </a:solidFill>
              <a:latin typeface="Calibri"/>
              <a:ea typeface="Calibri"/>
              <a:cs typeface="Calibri"/>
              <a:sym typeface="Calibri"/>
            </a:endParaRPr>
          </a:p>
        </p:txBody>
      </p:sp>
      <p:graphicFrame>
        <p:nvGraphicFramePr>
          <p:cNvPr id="673" name="Google Shape;673;p95"/>
          <p:cNvGraphicFramePr/>
          <p:nvPr/>
        </p:nvGraphicFramePr>
        <p:xfrm>
          <a:off x="6480517" y="3724763"/>
          <a:ext cx="3000000" cy="3000000"/>
        </p:xfrm>
        <a:graphic>
          <a:graphicData uri="http://schemas.openxmlformats.org/drawingml/2006/table">
            <a:tbl>
              <a:tblPr>
                <a:noFill/>
                <a:tableStyleId>{97FD0410-1E48-4D9E-8D0D-69FC351A9D04}</a:tableStyleId>
              </a:tblPr>
              <a:tblGrid>
                <a:gridCol w="5257800">
                  <a:extLst>
                    <a:ext uri="{9D8B030D-6E8A-4147-A177-3AD203B41FA5}">
                      <a16:colId xmlns:a16="http://schemas.microsoft.com/office/drawing/2014/main" val="20000"/>
                    </a:ext>
                  </a:extLst>
                </a:gridCol>
              </a:tblGrid>
              <a:tr h="254000">
                <a:tc>
                  <a:txBody>
                    <a:bodyPr/>
                    <a:lstStyle/>
                    <a:p>
                      <a:pPr marL="285750" marR="0" lvl="0" indent="-285750" algn="just" rtl="0">
                        <a:spcBef>
                          <a:spcPts val="0"/>
                        </a:spcBef>
                        <a:spcAft>
                          <a:spcPts val="0"/>
                        </a:spcAft>
                        <a:buClr>
                          <a:srgbClr val="F2F2F2"/>
                        </a:buClr>
                        <a:buSzPts val="2000"/>
                        <a:buFont typeface="Arial"/>
                        <a:buChar char="•"/>
                      </a:pPr>
                      <a:r>
                        <a:rPr lang="en-US" sz="2000" u="none" strike="noStrike" cap="none">
                          <a:solidFill>
                            <a:srgbClr val="F2F2F2"/>
                          </a:solidFill>
                        </a:rPr>
                        <a:t>What happens when the client is not well</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0"/>
                  </a:ext>
                </a:extLst>
              </a:tr>
              <a:tr h="254000">
                <a:tc>
                  <a:txBody>
                    <a:bodyPr/>
                    <a:lstStyle/>
                    <a:p>
                      <a:pPr marL="285750" marR="0" lvl="0" indent="-285750" algn="just" rtl="0">
                        <a:spcBef>
                          <a:spcPts val="0"/>
                        </a:spcBef>
                        <a:spcAft>
                          <a:spcPts val="0"/>
                        </a:spcAft>
                        <a:buClr>
                          <a:srgbClr val="F2F2F2"/>
                        </a:buClr>
                        <a:buSzPts val="2000"/>
                        <a:buFont typeface="Arial"/>
                        <a:buChar char="•"/>
                      </a:pPr>
                      <a:r>
                        <a:rPr lang="en-US" sz="2000" u="none" strike="noStrike" cap="none">
                          <a:solidFill>
                            <a:srgbClr val="F2F2F2"/>
                          </a:solidFill>
                        </a:rPr>
                        <a:t>What happens when the client gets suicidal</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1"/>
                  </a:ext>
                </a:extLst>
              </a:tr>
              <a:tr h="254000">
                <a:tc>
                  <a:txBody>
                    <a:bodyPr/>
                    <a:lstStyle/>
                    <a:p>
                      <a:pPr marL="285750" marR="0" lvl="0" indent="-285750" algn="just" rtl="0">
                        <a:spcBef>
                          <a:spcPts val="0"/>
                        </a:spcBef>
                        <a:spcAft>
                          <a:spcPts val="0"/>
                        </a:spcAft>
                        <a:buClr>
                          <a:srgbClr val="F2F2F2"/>
                        </a:buClr>
                        <a:buSzPts val="2000"/>
                        <a:buFont typeface="Arial"/>
                        <a:buChar char="•"/>
                      </a:pPr>
                      <a:r>
                        <a:rPr lang="en-US" sz="2000" u="none" strike="noStrike" cap="none">
                          <a:solidFill>
                            <a:srgbClr val="F2F2F2"/>
                          </a:solidFill>
                        </a:rPr>
                        <a:t>What makes the client feel better</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2"/>
                  </a:ext>
                </a:extLst>
              </a:tr>
              <a:tr h="254000">
                <a:tc>
                  <a:txBody>
                    <a:bodyPr/>
                    <a:lstStyle/>
                    <a:p>
                      <a:pPr marL="285750" marR="0" lvl="0" indent="-285750" algn="just" rtl="0">
                        <a:spcBef>
                          <a:spcPts val="0"/>
                        </a:spcBef>
                        <a:spcAft>
                          <a:spcPts val="0"/>
                        </a:spcAft>
                        <a:buClr>
                          <a:srgbClr val="F2F2F2"/>
                        </a:buClr>
                        <a:buSzPts val="2000"/>
                        <a:buFont typeface="Arial"/>
                        <a:buChar char="•"/>
                      </a:pPr>
                      <a:r>
                        <a:rPr lang="en-US" sz="2000" u="none" strike="noStrike" cap="none">
                          <a:solidFill>
                            <a:srgbClr val="F2F2F2"/>
                          </a:solidFill>
                        </a:rPr>
                        <a:t>Contacts the client can reach out to – personal and professional</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3"/>
                  </a:ext>
                </a:extLst>
              </a:tr>
              <a:tr h="254000">
                <a:tc>
                  <a:txBody>
                    <a:bodyPr/>
                    <a:lstStyle/>
                    <a:p>
                      <a:pPr marL="285750" marR="0" lvl="0" indent="-285750" algn="just" rtl="0">
                        <a:spcBef>
                          <a:spcPts val="0"/>
                        </a:spcBef>
                        <a:spcAft>
                          <a:spcPts val="0"/>
                        </a:spcAft>
                        <a:buClr>
                          <a:srgbClr val="F2F2F2"/>
                        </a:buClr>
                        <a:buSzPts val="2000"/>
                        <a:buFont typeface="Arial"/>
                        <a:buChar char="•"/>
                      </a:pPr>
                      <a:r>
                        <a:rPr lang="en-US" sz="2000" u="none" strike="noStrike" cap="none">
                          <a:solidFill>
                            <a:srgbClr val="F2F2F2"/>
                          </a:solidFill>
                        </a:rPr>
                        <a:t>Psychological tools and skills that help the client&lt;</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7"/>
        <p:cNvGrpSpPr/>
        <p:nvPr/>
      </p:nvGrpSpPr>
      <p:grpSpPr>
        <a:xfrm>
          <a:off x="0" y="0"/>
          <a:ext cx="0" cy="0"/>
          <a:chOff x="0" y="0"/>
          <a:chExt cx="0" cy="0"/>
        </a:xfrm>
      </p:grpSpPr>
      <p:sp>
        <p:nvSpPr>
          <p:cNvPr id="678" name="Google Shape;678;p96"/>
          <p:cNvSpPr/>
          <p:nvPr/>
        </p:nvSpPr>
        <p:spPr>
          <a:xfrm>
            <a:off x="389206" y="2902380"/>
            <a:ext cx="4337539" cy="34778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000000"/>
                </a:solidFill>
                <a:latin typeface="Calibri"/>
                <a:ea typeface="Calibri"/>
                <a:cs typeface="Calibri"/>
                <a:sym typeface="Calibri"/>
              </a:rPr>
              <a:t>It is best not to set “getting fully over the death” as the end goal of counselling. It is a meaningless concept that invalidates how an individual may feel and think. Allow the client to make their own decisions on their treatment and end goals of counselling. Most parents will find it hard to adjust back to life and will find it difficult to complete mundane tasks such as cleaning the house.</a:t>
            </a:r>
            <a:endParaRPr sz="2000">
              <a:solidFill>
                <a:schemeClr val="dk1"/>
              </a:solidFill>
              <a:latin typeface="Calibri"/>
              <a:ea typeface="Calibri"/>
              <a:cs typeface="Calibri"/>
              <a:sym typeface="Calibri"/>
            </a:endParaRPr>
          </a:p>
        </p:txBody>
      </p:sp>
      <p:sp>
        <p:nvSpPr>
          <p:cNvPr id="679" name="Google Shape;679;p96"/>
          <p:cNvSpPr/>
          <p:nvPr/>
        </p:nvSpPr>
        <p:spPr>
          <a:xfrm>
            <a:off x="5862478" y="4441263"/>
            <a:ext cx="6096000" cy="1938992"/>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It must be reiterated that grieving is a uniquely personal experience that has no set guidelines, no set time and no set ways an individual should feel. Therefore, when giving treatment in this area, it is always best to explore how the client is feeling, rather than presuming, and adapting/tailoring to the client’s needs.</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3"/>
        <p:cNvGrpSpPr/>
        <p:nvPr/>
      </p:nvGrpSpPr>
      <p:grpSpPr>
        <a:xfrm>
          <a:off x="0" y="0"/>
          <a:ext cx="0" cy="0"/>
          <a:chOff x="0" y="0"/>
          <a:chExt cx="0" cy="0"/>
        </a:xfrm>
      </p:grpSpPr>
      <p:sp>
        <p:nvSpPr>
          <p:cNvPr id="684" name="Google Shape;684;p97"/>
          <p:cNvSpPr/>
          <p:nvPr/>
        </p:nvSpPr>
        <p:spPr>
          <a:xfrm>
            <a:off x="851527" y="666837"/>
            <a:ext cx="2778902"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a:solidFill>
                  <a:srgbClr val="222222"/>
                </a:solidFill>
                <a:latin typeface="Calibri"/>
                <a:ea typeface="Calibri"/>
                <a:cs typeface="Calibri"/>
                <a:sym typeface="Calibri"/>
              </a:rPr>
              <a:t>MISCARRIAGES</a:t>
            </a:r>
            <a:endParaRPr sz="3200" b="1" i="0" u="none" strike="noStrike" cap="none">
              <a:solidFill>
                <a:srgbClr val="222222"/>
              </a:solidFill>
              <a:latin typeface="Calibri"/>
              <a:ea typeface="Calibri"/>
              <a:cs typeface="Calibri"/>
              <a:sym typeface="Calibri"/>
            </a:endParaRPr>
          </a:p>
        </p:txBody>
      </p:sp>
      <p:sp>
        <p:nvSpPr>
          <p:cNvPr id="685" name="Google Shape;685;p97"/>
          <p:cNvSpPr/>
          <p:nvPr/>
        </p:nvSpPr>
        <p:spPr>
          <a:xfrm>
            <a:off x="851527" y="1698406"/>
            <a:ext cx="5862759" cy="400110"/>
          </a:xfrm>
          <a:prstGeom prst="rect">
            <a:avLst/>
          </a:prstGeom>
          <a:solidFill>
            <a:srgbClr val="2626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F2F2F2"/>
                </a:solidFill>
                <a:latin typeface="Calibri"/>
                <a:ea typeface="Calibri"/>
                <a:cs typeface="Calibri"/>
                <a:sym typeface="Calibri"/>
              </a:rPr>
              <a:t>Feelings typically felt with a miscarriage are as follows:</a:t>
            </a:r>
            <a:endParaRPr sz="2000">
              <a:solidFill>
                <a:srgbClr val="F2F2F2"/>
              </a:solidFill>
              <a:latin typeface="Calibri"/>
              <a:ea typeface="Calibri"/>
              <a:cs typeface="Calibri"/>
              <a:sym typeface="Calibri"/>
            </a:endParaRPr>
          </a:p>
        </p:txBody>
      </p:sp>
      <p:graphicFrame>
        <p:nvGraphicFramePr>
          <p:cNvPr id="686" name="Google Shape;686;p97"/>
          <p:cNvGraphicFramePr/>
          <p:nvPr/>
        </p:nvGraphicFramePr>
        <p:xfrm>
          <a:off x="851527" y="2613416"/>
          <a:ext cx="3000000" cy="3000000"/>
        </p:xfrm>
        <a:graphic>
          <a:graphicData uri="http://schemas.openxmlformats.org/drawingml/2006/table">
            <a:tbl>
              <a:tblPr>
                <a:noFill/>
                <a:tableStyleId>{97FD0410-1E48-4D9E-8D0D-69FC351A9D04}</a:tableStyleId>
              </a:tblPr>
              <a:tblGrid>
                <a:gridCol w="1609575">
                  <a:extLst>
                    <a:ext uri="{9D8B030D-6E8A-4147-A177-3AD203B41FA5}">
                      <a16:colId xmlns:a16="http://schemas.microsoft.com/office/drawing/2014/main" val="20000"/>
                    </a:ext>
                  </a:extLst>
                </a:gridCol>
              </a:tblGrid>
              <a:tr h="295000">
                <a:tc>
                  <a:txBody>
                    <a:bodyPr/>
                    <a:lstStyle/>
                    <a:p>
                      <a:pPr marL="285750" marR="0" lvl="0" indent="-285750" algn="l" rtl="0">
                        <a:spcBef>
                          <a:spcPts val="0"/>
                        </a:spcBef>
                        <a:spcAft>
                          <a:spcPts val="0"/>
                        </a:spcAft>
                        <a:buClr>
                          <a:schemeClr val="dk1"/>
                        </a:buClr>
                        <a:buSzPts val="1800"/>
                        <a:buFont typeface="Arial"/>
                        <a:buChar char="•"/>
                      </a:pPr>
                      <a:r>
                        <a:rPr lang="en-US" sz="1800" u="none" strike="noStrike" cap="none"/>
                        <a:t>Numb</a:t>
                      </a:r>
                      <a:endParaRPr sz="1800" u="none" strike="noStrike" cap="none"/>
                    </a:p>
                  </a:txBody>
                  <a:tcPr marL="73750" marR="73750" marT="36875" marB="36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295000">
                <a:tc>
                  <a:txBody>
                    <a:bodyPr/>
                    <a:lstStyle/>
                    <a:p>
                      <a:pPr marL="285750" marR="0" lvl="0" indent="-285750" algn="l" rtl="0">
                        <a:spcBef>
                          <a:spcPts val="0"/>
                        </a:spcBef>
                        <a:spcAft>
                          <a:spcPts val="0"/>
                        </a:spcAft>
                        <a:buClr>
                          <a:schemeClr val="dk1"/>
                        </a:buClr>
                        <a:buSzPts val="1800"/>
                        <a:buFont typeface="Arial"/>
                        <a:buChar char="•"/>
                      </a:pPr>
                      <a:r>
                        <a:rPr lang="en-US" sz="1800" u="none" strike="noStrike" cap="none"/>
                        <a:t>Sad</a:t>
                      </a:r>
                      <a:endParaRPr sz="1800" u="none" strike="noStrike" cap="none"/>
                    </a:p>
                  </a:txBody>
                  <a:tcPr marL="73750" marR="73750" marT="36875" marB="36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r h="295000">
                <a:tc>
                  <a:txBody>
                    <a:bodyPr/>
                    <a:lstStyle/>
                    <a:p>
                      <a:pPr marL="285750" marR="0" lvl="0" indent="-285750" algn="l" rtl="0">
                        <a:spcBef>
                          <a:spcPts val="0"/>
                        </a:spcBef>
                        <a:spcAft>
                          <a:spcPts val="0"/>
                        </a:spcAft>
                        <a:buClr>
                          <a:schemeClr val="dk1"/>
                        </a:buClr>
                        <a:buSzPts val="1800"/>
                        <a:buFont typeface="Arial"/>
                        <a:buChar char="•"/>
                      </a:pPr>
                      <a:r>
                        <a:rPr lang="en-US" sz="1800" u="none" strike="noStrike" cap="none"/>
                        <a:t>Angry</a:t>
                      </a:r>
                      <a:endParaRPr sz="1800" u="none" strike="noStrike" cap="none"/>
                    </a:p>
                  </a:txBody>
                  <a:tcPr marL="73750" marR="73750" marT="36875" marB="36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2"/>
                  </a:ext>
                </a:extLst>
              </a:tr>
              <a:tr h="295000">
                <a:tc>
                  <a:txBody>
                    <a:bodyPr/>
                    <a:lstStyle/>
                    <a:p>
                      <a:pPr marL="285750" marR="0" lvl="0" indent="-285750" algn="l" rtl="0">
                        <a:spcBef>
                          <a:spcPts val="0"/>
                        </a:spcBef>
                        <a:spcAft>
                          <a:spcPts val="0"/>
                        </a:spcAft>
                        <a:buClr>
                          <a:schemeClr val="dk1"/>
                        </a:buClr>
                        <a:buSzPts val="1800"/>
                        <a:buFont typeface="Arial"/>
                        <a:buChar char="•"/>
                      </a:pPr>
                      <a:r>
                        <a:rPr lang="en-US" sz="1800" u="none" strike="noStrike" cap="none"/>
                        <a:t>Tearful</a:t>
                      </a:r>
                      <a:endParaRPr sz="1800" u="none" strike="noStrike" cap="none"/>
                    </a:p>
                  </a:txBody>
                  <a:tcPr marL="73750" marR="73750" marT="36875" marB="36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3"/>
                  </a:ext>
                </a:extLst>
              </a:tr>
              <a:tr h="295000">
                <a:tc>
                  <a:txBody>
                    <a:bodyPr/>
                    <a:lstStyle/>
                    <a:p>
                      <a:pPr marL="285750" marR="0" lvl="0" indent="-285750" algn="l" rtl="0">
                        <a:spcBef>
                          <a:spcPts val="0"/>
                        </a:spcBef>
                        <a:spcAft>
                          <a:spcPts val="0"/>
                        </a:spcAft>
                        <a:buClr>
                          <a:schemeClr val="dk1"/>
                        </a:buClr>
                        <a:buSzPts val="1800"/>
                        <a:buFont typeface="Arial"/>
                        <a:buChar char="•"/>
                      </a:pPr>
                      <a:r>
                        <a:rPr lang="en-US" sz="1800" u="none" strike="noStrike" cap="none"/>
                        <a:t>Confused</a:t>
                      </a:r>
                      <a:endParaRPr sz="1800" u="none" strike="noStrike" cap="none"/>
                    </a:p>
                  </a:txBody>
                  <a:tcPr marL="73750" marR="73750" marT="36875" marB="36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4"/>
                  </a:ext>
                </a:extLst>
              </a:tr>
              <a:tr h="295000">
                <a:tc>
                  <a:txBody>
                    <a:bodyPr/>
                    <a:lstStyle/>
                    <a:p>
                      <a:pPr marL="285750" marR="0" lvl="0" indent="-285750" algn="l" rtl="0">
                        <a:spcBef>
                          <a:spcPts val="0"/>
                        </a:spcBef>
                        <a:spcAft>
                          <a:spcPts val="0"/>
                        </a:spcAft>
                        <a:buClr>
                          <a:schemeClr val="dk1"/>
                        </a:buClr>
                        <a:buSzPts val="1800"/>
                        <a:buFont typeface="Arial"/>
                        <a:buChar char="•"/>
                      </a:pPr>
                      <a:r>
                        <a:rPr lang="en-US" sz="1800" u="none" strike="noStrike" cap="none"/>
                        <a:t>Guilty</a:t>
                      </a:r>
                      <a:endParaRPr sz="1800" u="none" strike="noStrike" cap="none"/>
                    </a:p>
                  </a:txBody>
                  <a:tcPr marL="73750" marR="73750" marT="36875" marB="36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5"/>
                  </a:ext>
                </a:extLst>
              </a:tr>
            </a:tbl>
          </a:graphicData>
        </a:graphic>
      </p:graphicFrame>
      <p:graphicFrame>
        <p:nvGraphicFramePr>
          <p:cNvPr id="687" name="Google Shape;687;p97"/>
          <p:cNvGraphicFramePr/>
          <p:nvPr/>
        </p:nvGraphicFramePr>
        <p:xfrm>
          <a:off x="2456283" y="2613416"/>
          <a:ext cx="3000000" cy="3000000"/>
        </p:xfrm>
        <a:graphic>
          <a:graphicData uri="http://schemas.openxmlformats.org/drawingml/2006/table">
            <a:tbl>
              <a:tblPr>
                <a:noFill/>
                <a:tableStyleId>{97FD0410-1E48-4D9E-8D0D-69FC351A9D04}</a:tableStyleId>
              </a:tblPr>
              <a:tblGrid>
                <a:gridCol w="1952650">
                  <a:extLst>
                    <a:ext uri="{9D8B030D-6E8A-4147-A177-3AD203B41FA5}">
                      <a16:colId xmlns:a16="http://schemas.microsoft.com/office/drawing/2014/main" val="20000"/>
                    </a:ext>
                  </a:extLst>
                </a:gridCol>
              </a:tblGrid>
              <a:tr h="295000">
                <a:tc>
                  <a:txBody>
                    <a:bodyPr/>
                    <a:lstStyle/>
                    <a:p>
                      <a:pPr marL="285750" marR="0" lvl="0" indent="-285750" algn="l" rtl="0">
                        <a:spcBef>
                          <a:spcPts val="0"/>
                        </a:spcBef>
                        <a:spcAft>
                          <a:spcPts val="0"/>
                        </a:spcAft>
                        <a:buClr>
                          <a:schemeClr val="dk1"/>
                        </a:buClr>
                        <a:buSzPts val="1800"/>
                        <a:buFont typeface="Arial"/>
                        <a:buChar char="•"/>
                      </a:pPr>
                      <a:r>
                        <a:rPr lang="en-US" sz="1800" u="none" strike="noStrike" cap="none"/>
                        <a:t>Empty</a:t>
                      </a:r>
                      <a:endParaRPr sz="1800" u="none" strike="noStrike" cap="none"/>
                    </a:p>
                  </a:txBody>
                  <a:tcPr marL="73750" marR="73750" marT="36875" marB="36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295000">
                <a:tc>
                  <a:txBody>
                    <a:bodyPr/>
                    <a:lstStyle/>
                    <a:p>
                      <a:pPr marL="285750" marR="0" lvl="0" indent="-285750" algn="l" rtl="0">
                        <a:spcBef>
                          <a:spcPts val="0"/>
                        </a:spcBef>
                        <a:spcAft>
                          <a:spcPts val="0"/>
                        </a:spcAft>
                        <a:buClr>
                          <a:schemeClr val="dk1"/>
                        </a:buClr>
                        <a:buSzPts val="1800"/>
                        <a:buFont typeface="Arial"/>
                        <a:buChar char="•"/>
                      </a:pPr>
                      <a:r>
                        <a:rPr lang="en-US" sz="1800" u="none" strike="noStrike" cap="none"/>
                        <a:t>Jealous</a:t>
                      </a:r>
                      <a:endParaRPr sz="1800" u="none" strike="noStrike" cap="none"/>
                    </a:p>
                  </a:txBody>
                  <a:tcPr marL="73750" marR="73750" marT="36875" marB="36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r h="295000">
                <a:tc>
                  <a:txBody>
                    <a:bodyPr/>
                    <a:lstStyle/>
                    <a:p>
                      <a:pPr marL="285750" marR="0" lvl="0" indent="-285750" algn="l" rtl="0">
                        <a:spcBef>
                          <a:spcPts val="0"/>
                        </a:spcBef>
                        <a:spcAft>
                          <a:spcPts val="0"/>
                        </a:spcAft>
                        <a:buClr>
                          <a:schemeClr val="dk1"/>
                        </a:buClr>
                        <a:buSzPts val="1800"/>
                        <a:buFont typeface="Arial"/>
                        <a:buChar char="•"/>
                      </a:pPr>
                      <a:r>
                        <a:rPr lang="en-US" sz="1800" u="none" strike="noStrike" cap="none"/>
                        <a:t>Lonely</a:t>
                      </a:r>
                      <a:endParaRPr sz="1800" u="none" strike="noStrike" cap="none"/>
                    </a:p>
                  </a:txBody>
                  <a:tcPr marL="73750" marR="73750" marT="36875" marB="36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2"/>
                  </a:ext>
                </a:extLst>
              </a:tr>
              <a:tr h="295000">
                <a:tc>
                  <a:txBody>
                    <a:bodyPr/>
                    <a:lstStyle/>
                    <a:p>
                      <a:pPr marL="285750" marR="0" lvl="0" indent="-285750" algn="l" rtl="0">
                        <a:spcBef>
                          <a:spcPts val="0"/>
                        </a:spcBef>
                        <a:spcAft>
                          <a:spcPts val="0"/>
                        </a:spcAft>
                        <a:buClr>
                          <a:schemeClr val="dk1"/>
                        </a:buClr>
                        <a:buSzPts val="1800"/>
                        <a:buFont typeface="Arial"/>
                        <a:buChar char="•"/>
                      </a:pPr>
                      <a:r>
                        <a:rPr lang="en-US" sz="1800" u="none" strike="noStrike" cap="none"/>
                        <a:t>Unable to cope with day to day life</a:t>
                      </a:r>
                      <a:endParaRPr sz="1800" u="none" strike="noStrike" cap="none"/>
                    </a:p>
                  </a:txBody>
                  <a:tcPr marL="73750" marR="73750" marT="36875" marB="36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3"/>
                  </a:ext>
                </a:extLst>
              </a:tr>
              <a:tr h="295000">
                <a:tc>
                  <a:txBody>
                    <a:bodyPr/>
                    <a:lstStyle/>
                    <a:p>
                      <a:pPr marL="285750" marR="0" lvl="0" indent="-285750" algn="l" rtl="0">
                        <a:spcBef>
                          <a:spcPts val="0"/>
                        </a:spcBef>
                        <a:spcAft>
                          <a:spcPts val="0"/>
                        </a:spcAft>
                        <a:buClr>
                          <a:schemeClr val="dk1"/>
                        </a:buClr>
                        <a:buSzPts val="1800"/>
                        <a:buFont typeface="Arial"/>
                        <a:buChar char="•"/>
                      </a:pPr>
                      <a:r>
                        <a:rPr lang="en-US" sz="1800" u="none" strike="noStrike" cap="none"/>
                        <a:t>Panicky</a:t>
                      </a:r>
                      <a:endParaRPr sz="1800" u="none" strike="noStrike" cap="none"/>
                    </a:p>
                  </a:txBody>
                  <a:tcPr marL="73750" marR="73750" marT="36875" marB="36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4"/>
                  </a:ext>
                </a:extLst>
              </a:tr>
              <a:tr h="295000">
                <a:tc>
                  <a:txBody>
                    <a:bodyPr/>
                    <a:lstStyle/>
                    <a:p>
                      <a:pPr marL="285750" marR="0" lvl="0" indent="-285750" algn="l" rtl="0">
                        <a:spcBef>
                          <a:spcPts val="0"/>
                        </a:spcBef>
                        <a:spcAft>
                          <a:spcPts val="0"/>
                        </a:spcAft>
                        <a:buClr>
                          <a:schemeClr val="dk1"/>
                        </a:buClr>
                        <a:buSzPts val="1800"/>
                        <a:buFont typeface="Arial"/>
                        <a:buChar char="•"/>
                      </a:pPr>
                      <a:r>
                        <a:rPr lang="en-US" sz="1800" u="none" strike="noStrike" cap="none"/>
                        <a:t>Out of control</a:t>
                      </a:r>
                      <a:endParaRPr/>
                    </a:p>
                  </a:txBody>
                  <a:tcPr marL="73750" marR="73750" marT="36875" marB="36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1"/>
        <p:cNvGrpSpPr/>
        <p:nvPr/>
      </p:nvGrpSpPr>
      <p:grpSpPr>
        <a:xfrm>
          <a:off x="0" y="0"/>
          <a:ext cx="0" cy="0"/>
          <a:chOff x="0" y="0"/>
          <a:chExt cx="0" cy="0"/>
        </a:xfrm>
      </p:grpSpPr>
      <p:sp>
        <p:nvSpPr>
          <p:cNvPr id="692" name="Google Shape;692;p98"/>
          <p:cNvSpPr/>
          <p:nvPr/>
        </p:nvSpPr>
        <p:spPr>
          <a:xfrm>
            <a:off x="558018" y="4248583"/>
            <a:ext cx="4182794" cy="224676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000000"/>
                </a:solidFill>
                <a:latin typeface="Calibri"/>
                <a:ea typeface="Calibri"/>
                <a:cs typeface="Calibri"/>
                <a:sym typeface="Calibri"/>
              </a:rPr>
              <a:t>There is no standardised treatment for individuals that have suffered from a miscarriage and no superior treatment. It is a case of assessing the individual, helping them through their symptoms and adapting to their needs.</a:t>
            </a:r>
            <a:endParaRPr sz="2000">
              <a:solidFill>
                <a:schemeClr val="dk1"/>
              </a:solidFill>
              <a:latin typeface="Calibri"/>
              <a:ea typeface="Calibri"/>
              <a:cs typeface="Calibri"/>
              <a:sym typeface="Calibri"/>
            </a:endParaRPr>
          </a:p>
        </p:txBody>
      </p:sp>
      <p:sp>
        <p:nvSpPr>
          <p:cNvPr id="693" name="Google Shape;693;p98"/>
          <p:cNvSpPr/>
          <p:nvPr/>
        </p:nvSpPr>
        <p:spPr>
          <a:xfrm>
            <a:off x="6358597" y="2349599"/>
            <a:ext cx="5567512" cy="1631216"/>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It can be important for the individual and/or the couple to find a way to remember their baby. There are numerous ways that they may find useful and may wish to discuss this with you. This could be as follows:</a:t>
            </a:r>
            <a:endParaRPr/>
          </a:p>
        </p:txBody>
      </p:sp>
      <p:graphicFrame>
        <p:nvGraphicFramePr>
          <p:cNvPr id="694" name="Google Shape;694;p98"/>
          <p:cNvGraphicFramePr/>
          <p:nvPr/>
        </p:nvGraphicFramePr>
        <p:xfrm>
          <a:off x="6358597" y="4216526"/>
          <a:ext cx="3000000" cy="3000000"/>
        </p:xfrm>
        <a:graphic>
          <a:graphicData uri="http://schemas.openxmlformats.org/drawingml/2006/table">
            <a:tbl>
              <a:tblPr>
                <a:noFill/>
                <a:tableStyleId>{97FD0410-1E48-4D9E-8D0D-69FC351A9D04}</a:tableStyleId>
              </a:tblPr>
              <a:tblGrid>
                <a:gridCol w="5567500">
                  <a:extLst>
                    <a:ext uri="{9D8B030D-6E8A-4147-A177-3AD203B41FA5}">
                      <a16:colId xmlns:a16="http://schemas.microsoft.com/office/drawing/2014/main" val="20000"/>
                    </a:ext>
                  </a:extLst>
                </a:gridCol>
              </a:tblGrid>
              <a:tr h="254000">
                <a:tc>
                  <a:txBody>
                    <a:bodyPr/>
                    <a:lstStyle/>
                    <a:p>
                      <a:pPr marL="285750" marR="0" lvl="0" indent="-285750" algn="just" rtl="0">
                        <a:spcBef>
                          <a:spcPts val="0"/>
                        </a:spcBef>
                        <a:spcAft>
                          <a:spcPts val="0"/>
                        </a:spcAft>
                        <a:buClr>
                          <a:schemeClr val="dk1"/>
                        </a:buClr>
                        <a:buSzPts val="2000"/>
                        <a:buFont typeface="Arial"/>
                        <a:buChar char="•"/>
                      </a:pPr>
                      <a:r>
                        <a:rPr lang="en-US" sz="2000" u="none" strike="noStrike" cap="none"/>
                        <a:t>Plant a flower in their garden to remember their baby</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254000">
                <a:tc>
                  <a:txBody>
                    <a:bodyPr/>
                    <a:lstStyle/>
                    <a:p>
                      <a:pPr marL="285750" marR="0" lvl="0" indent="-285750" algn="just" rtl="0">
                        <a:spcBef>
                          <a:spcPts val="0"/>
                        </a:spcBef>
                        <a:spcAft>
                          <a:spcPts val="0"/>
                        </a:spcAft>
                        <a:buClr>
                          <a:schemeClr val="dk1"/>
                        </a:buClr>
                        <a:buSzPts val="2000"/>
                        <a:buFont typeface="Arial"/>
                        <a:buChar char="•"/>
                      </a:pPr>
                      <a:r>
                        <a:rPr lang="en-US" sz="2000" u="none" strike="noStrike" cap="none"/>
                        <a:t>Write a letter to their baby</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r h="254000">
                <a:tc>
                  <a:txBody>
                    <a:bodyPr/>
                    <a:lstStyle/>
                    <a:p>
                      <a:pPr marL="285750" marR="0" lvl="0" indent="-285750" algn="just" rtl="0">
                        <a:spcBef>
                          <a:spcPts val="0"/>
                        </a:spcBef>
                        <a:spcAft>
                          <a:spcPts val="0"/>
                        </a:spcAft>
                        <a:buClr>
                          <a:schemeClr val="dk1"/>
                        </a:buClr>
                        <a:buSzPts val="2000"/>
                        <a:buFont typeface="Arial"/>
                        <a:buChar char="•"/>
                      </a:pPr>
                      <a:r>
                        <a:rPr lang="en-US" sz="2000" u="none" strike="noStrike" cap="none"/>
                        <a:t>Light a candle for their baby</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2"/>
                  </a:ext>
                </a:extLst>
              </a:tr>
              <a:tr h="254000">
                <a:tc>
                  <a:txBody>
                    <a:bodyPr/>
                    <a:lstStyle/>
                    <a:p>
                      <a:pPr marL="285750" marR="0" lvl="0" indent="-285750" algn="just" rtl="0">
                        <a:spcBef>
                          <a:spcPts val="0"/>
                        </a:spcBef>
                        <a:spcAft>
                          <a:spcPts val="0"/>
                        </a:spcAft>
                        <a:buClr>
                          <a:schemeClr val="dk1"/>
                        </a:buClr>
                        <a:buSzPts val="2000"/>
                        <a:buFont typeface="Arial"/>
                        <a:buChar char="•"/>
                      </a:pPr>
                      <a:r>
                        <a:rPr lang="en-US" sz="2000" u="none" strike="noStrike" cap="none"/>
                        <a:t>Holding a ceremony – this does not have to be a funeral</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8"/>
        <p:cNvGrpSpPr/>
        <p:nvPr/>
      </p:nvGrpSpPr>
      <p:grpSpPr>
        <a:xfrm>
          <a:off x="0" y="0"/>
          <a:ext cx="0" cy="0"/>
          <a:chOff x="0" y="0"/>
          <a:chExt cx="0" cy="0"/>
        </a:xfrm>
      </p:grpSpPr>
      <p:sp>
        <p:nvSpPr>
          <p:cNvPr id="699" name="Google Shape;699;p99"/>
          <p:cNvSpPr/>
          <p:nvPr/>
        </p:nvSpPr>
        <p:spPr>
          <a:xfrm>
            <a:off x="688813" y="634912"/>
            <a:ext cx="2063322"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a:solidFill>
                  <a:srgbClr val="222222"/>
                </a:solidFill>
                <a:latin typeface="Calibri"/>
                <a:ea typeface="Calibri"/>
                <a:cs typeface="Calibri"/>
                <a:sym typeface="Calibri"/>
              </a:rPr>
              <a:t>STILLBIRTH</a:t>
            </a:r>
            <a:endParaRPr sz="3200" b="1" i="0" u="none" strike="noStrike" cap="none">
              <a:solidFill>
                <a:srgbClr val="222222"/>
              </a:solidFill>
              <a:latin typeface="Calibri"/>
              <a:ea typeface="Calibri"/>
              <a:cs typeface="Calibri"/>
              <a:sym typeface="Calibri"/>
            </a:endParaRPr>
          </a:p>
        </p:txBody>
      </p:sp>
      <p:sp>
        <p:nvSpPr>
          <p:cNvPr id="700" name="Google Shape;700;p99"/>
          <p:cNvSpPr/>
          <p:nvPr/>
        </p:nvSpPr>
        <p:spPr>
          <a:xfrm>
            <a:off x="688813" y="1525531"/>
            <a:ext cx="6096000" cy="132343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000000"/>
                </a:solidFill>
                <a:latin typeface="Calibri"/>
                <a:ea typeface="Calibri"/>
                <a:cs typeface="Calibri"/>
                <a:sym typeface="Calibri"/>
              </a:rPr>
              <a:t>A stillbirth is when a baby dies after 24 weeks of pregnancy. It has been acknowledged as one of the most traumatic and devastating experiences that a family goes through.</a:t>
            </a:r>
            <a:endParaRPr sz="2000">
              <a:solidFill>
                <a:schemeClr val="dk1"/>
              </a:solidFill>
              <a:latin typeface="Calibri"/>
              <a:ea typeface="Calibri"/>
              <a:cs typeface="Calibri"/>
              <a:sym typeface="Calibri"/>
            </a:endParaRPr>
          </a:p>
        </p:txBody>
      </p:sp>
      <p:sp>
        <p:nvSpPr>
          <p:cNvPr id="701" name="Google Shape;701;p99"/>
          <p:cNvSpPr/>
          <p:nvPr/>
        </p:nvSpPr>
        <p:spPr>
          <a:xfrm>
            <a:off x="688813" y="3165146"/>
            <a:ext cx="6096000" cy="707886"/>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Encourage the individual to express with family and friends how they are feeling if they are comfortable to.</a:t>
            </a:r>
            <a:endParaRPr/>
          </a:p>
        </p:txBody>
      </p:sp>
      <p:sp>
        <p:nvSpPr>
          <p:cNvPr id="702" name="Google Shape;702;p99"/>
          <p:cNvSpPr/>
          <p:nvPr/>
        </p:nvSpPr>
        <p:spPr>
          <a:xfrm>
            <a:off x="688813" y="4235127"/>
            <a:ext cx="6096000" cy="132343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000000"/>
                </a:solidFill>
                <a:latin typeface="Calibri"/>
                <a:ea typeface="Calibri"/>
                <a:cs typeface="Calibri"/>
                <a:sym typeface="Calibri"/>
              </a:rPr>
              <a:t>If the client is willing, it can be beneficial for them to write a journal and if comfortable, share these journal entries in their counselling sessions. This can be a cathartic way of being able to express their emotions.</a:t>
            </a:r>
            <a:endParaRPr sz="2000">
              <a:solidFill>
                <a:schemeClr val="dk1"/>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06"/>
        <p:cNvGrpSpPr/>
        <p:nvPr/>
      </p:nvGrpSpPr>
      <p:grpSpPr>
        <a:xfrm>
          <a:off x="0" y="0"/>
          <a:ext cx="0" cy="0"/>
          <a:chOff x="0" y="0"/>
          <a:chExt cx="0" cy="0"/>
        </a:xfrm>
      </p:grpSpPr>
      <p:sp>
        <p:nvSpPr>
          <p:cNvPr id="707" name="Google Shape;707;p100"/>
          <p:cNvSpPr/>
          <p:nvPr/>
        </p:nvSpPr>
        <p:spPr>
          <a:xfrm>
            <a:off x="431409" y="1879176"/>
            <a:ext cx="4872112" cy="255454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000000"/>
                </a:solidFill>
                <a:latin typeface="Calibri"/>
                <a:ea typeface="Calibri"/>
                <a:cs typeface="Calibri"/>
                <a:sym typeface="Calibri"/>
              </a:rPr>
              <a:t>Discussing techniques that the client can incorporate into their life can be beneficial for making improvements on day-to-day tasks; for example, to write notes on things the individual's fears they may forget and/or regularly forgets or to set one positive achievable task to do each day such as making the bed.</a:t>
            </a:r>
            <a:endParaRPr sz="2000">
              <a:solidFill>
                <a:schemeClr val="dk1"/>
              </a:solidFill>
              <a:latin typeface="Calibri"/>
              <a:ea typeface="Calibri"/>
              <a:cs typeface="Calibri"/>
              <a:sym typeface="Calibri"/>
            </a:endParaRPr>
          </a:p>
        </p:txBody>
      </p:sp>
      <p:sp>
        <p:nvSpPr>
          <p:cNvPr id="708" name="Google Shape;708;p100"/>
          <p:cNvSpPr/>
          <p:nvPr/>
        </p:nvSpPr>
        <p:spPr>
          <a:xfrm>
            <a:off x="431409" y="4501380"/>
            <a:ext cx="4872112" cy="1938992"/>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Once trust and rapport have been built with the client, it can be beneficial to discuss incorporating exercise into their life as grief impacts the mind, body and heart, and exercise can release physical tension and serotonin.</a:t>
            </a:r>
            <a:endParaRPr/>
          </a:p>
        </p:txBody>
      </p:sp>
      <p:sp>
        <p:nvSpPr>
          <p:cNvPr id="709" name="Google Shape;709;p100"/>
          <p:cNvSpPr/>
          <p:nvPr/>
        </p:nvSpPr>
        <p:spPr>
          <a:xfrm>
            <a:off x="6766564" y="3072274"/>
            <a:ext cx="5191914" cy="1015663"/>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Inform the client that it is important to have a break from the pain they are feeling; for example, watching a movie.</a:t>
            </a:r>
            <a:endParaRPr/>
          </a:p>
        </p:txBody>
      </p:sp>
      <p:sp>
        <p:nvSpPr>
          <p:cNvPr id="710" name="Google Shape;710;p100"/>
          <p:cNvSpPr/>
          <p:nvPr/>
        </p:nvSpPr>
        <p:spPr>
          <a:xfrm>
            <a:off x="6766564" y="4451821"/>
            <a:ext cx="5191914" cy="1938992"/>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000000"/>
                </a:solidFill>
                <a:latin typeface="Calibri"/>
                <a:ea typeface="Calibri"/>
                <a:cs typeface="Calibri"/>
                <a:sym typeface="Calibri"/>
              </a:rPr>
              <a:t>Some individuals may have a strong desire to discard all items of their baby, such as baby scans, clothes etc. If this occurs, encourage the client to not take immediate action by acting on their emotions and wait for the emotions to feel less intense.</a:t>
            </a:r>
            <a:endParaRPr sz="2000">
              <a:solidFill>
                <a:schemeClr val="dk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4"/>
        <p:cNvGrpSpPr/>
        <p:nvPr/>
      </p:nvGrpSpPr>
      <p:grpSpPr>
        <a:xfrm>
          <a:off x="0" y="0"/>
          <a:ext cx="0" cy="0"/>
          <a:chOff x="0" y="0"/>
          <a:chExt cx="0" cy="0"/>
        </a:xfrm>
      </p:grpSpPr>
      <p:sp>
        <p:nvSpPr>
          <p:cNvPr id="715" name="Google Shape;715;p101"/>
          <p:cNvSpPr/>
          <p:nvPr/>
        </p:nvSpPr>
        <p:spPr>
          <a:xfrm>
            <a:off x="1589215" y="666836"/>
            <a:ext cx="2745880"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a:solidFill>
                  <a:srgbClr val="F2F2F2"/>
                </a:solidFill>
                <a:latin typeface="Calibri"/>
                <a:ea typeface="Calibri"/>
                <a:cs typeface="Calibri"/>
                <a:sym typeface="Calibri"/>
              </a:rPr>
              <a:t>BEREAVEMENT</a:t>
            </a:r>
            <a:endParaRPr sz="3200" b="1" i="0" u="none" strike="noStrike" cap="none">
              <a:solidFill>
                <a:srgbClr val="F2F2F2"/>
              </a:solidFill>
              <a:latin typeface="Calibri"/>
              <a:ea typeface="Calibri"/>
              <a:cs typeface="Calibri"/>
              <a:sym typeface="Calibri"/>
            </a:endParaRPr>
          </a:p>
        </p:txBody>
      </p:sp>
      <p:sp>
        <p:nvSpPr>
          <p:cNvPr id="716" name="Google Shape;716;p101"/>
          <p:cNvSpPr/>
          <p:nvPr/>
        </p:nvSpPr>
        <p:spPr>
          <a:xfrm>
            <a:off x="782584" y="666836"/>
            <a:ext cx="806631"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a:solidFill>
                  <a:srgbClr val="222222"/>
                </a:solidFill>
                <a:latin typeface="Calibri"/>
                <a:ea typeface="Calibri"/>
                <a:cs typeface="Calibri"/>
                <a:sym typeface="Calibri"/>
              </a:rPr>
              <a:t>PET</a:t>
            </a:r>
            <a:endParaRPr sz="3200" b="1" i="0" u="none" strike="noStrike" cap="none">
              <a:solidFill>
                <a:srgbClr val="222222"/>
              </a:solidFill>
              <a:latin typeface="Calibri"/>
              <a:ea typeface="Calibri"/>
              <a:cs typeface="Calibri"/>
              <a:sym typeface="Calibri"/>
            </a:endParaRPr>
          </a:p>
        </p:txBody>
      </p:sp>
      <p:sp>
        <p:nvSpPr>
          <p:cNvPr id="717" name="Google Shape;717;p101"/>
          <p:cNvSpPr/>
          <p:nvPr/>
        </p:nvSpPr>
        <p:spPr>
          <a:xfrm>
            <a:off x="900332" y="2596674"/>
            <a:ext cx="3910301" cy="317009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000000"/>
                </a:solidFill>
                <a:latin typeface="Calibri"/>
                <a:ea typeface="Calibri"/>
                <a:cs typeface="Calibri"/>
                <a:sym typeface="Calibri"/>
              </a:rPr>
              <a:t>After a pet has died, it is typical for life to seem empty as a routine would have been built with the pet. For example, if the individual had a dog, they would have a daily routine of walks and feeding, and that routine may have been in place for up to 20 years. Many people see their pets as family and have a unique loving bond with them.</a:t>
            </a:r>
            <a:endParaRPr sz="2000">
              <a:solidFill>
                <a:schemeClr val="dk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1"/>
        <p:cNvGrpSpPr/>
        <p:nvPr/>
      </p:nvGrpSpPr>
      <p:grpSpPr>
        <a:xfrm>
          <a:off x="0" y="0"/>
          <a:ext cx="0" cy="0"/>
          <a:chOff x="0" y="0"/>
          <a:chExt cx="0" cy="0"/>
        </a:xfrm>
      </p:grpSpPr>
      <p:sp>
        <p:nvSpPr>
          <p:cNvPr id="722" name="Google Shape;722;p102"/>
          <p:cNvSpPr/>
          <p:nvPr/>
        </p:nvSpPr>
        <p:spPr>
          <a:xfrm>
            <a:off x="867508" y="517380"/>
            <a:ext cx="6096000" cy="707886"/>
          </a:xfrm>
          <a:prstGeom prst="rect">
            <a:avLst/>
          </a:prstGeom>
          <a:solidFill>
            <a:srgbClr val="A6D71C">
              <a:alpha val="83921"/>
            </a:srgbClr>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000000"/>
                </a:solidFill>
                <a:latin typeface="Calibri"/>
                <a:ea typeface="Calibri"/>
                <a:cs typeface="Calibri"/>
                <a:sym typeface="Calibri"/>
              </a:rPr>
              <a:t>The following can be helpful suggestions to help the individual facing pet bereavement:</a:t>
            </a:r>
            <a:endParaRPr sz="2000">
              <a:solidFill>
                <a:schemeClr val="dk1"/>
              </a:solidFill>
              <a:latin typeface="Calibri"/>
              <a:ea typeface="Calibri"/>
              <a:cs typeface="Calibri"/>
              <a:sym typeface="Calibri"/>
            </a:endParaRPr>
          </a:p>
        </p:txBody>
      </p:sp>
      <p:sp>
        <p:nvSpPr>
          <p:cNvPr id="723" name="Google Shape;723;p102"/>
          <p:cNvSpPr/>
          <p:nvPr/>
        </p:nvSpPr>
        <p:spPr>
          <a:xfrm>
            <a:off x="867508" y="1605374"/>
            <a:ext cx="6096000" cy="400110"/>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Creating a legacy of the pet</a:t>
            </a:r>
            <a:endParaRPr sz="2000">
              <a:solidFill>
                <a:srgbClr val="F2F2F2"/>
              </a:solidFill>
              <a:latin typeface="Calibri"/>
              <a:ea typeface="Calibri"/>
              <a:cs typeface="Calibri"/>
              <a:sym typeface="Calibri"/>
            </a:endParaRPr>
          </a:p>
        </p:txBody>
      </p:sp>
      <p:sp>
        <p:nvSpPr>
          <p:cNvPr id="724" name="Google Shape;724;p102"/>
          <p:cNvSpPr/>
          <p:nvPr/>
        </p:nvSpPr>
        <p:spPr>
          <a:xfrm>
            <a:off x="867508" y="2228318"/>
            <a:ext cx="6096000" cy="132343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000000"/>
                </a:solidFill>
                <a:latin typeface="Calibri"/>
                <a:ea typeface="Calibri"/>
                <a:cs typeface="Calibri"/>
                <a:sym typeface="Calibri"/>
              </a:rPr>
              <a:t>This can include a scrapbook or planting a tree in memory of the pet. It is a celebration of the pet’s life and a way to positively remember the times the individual shared with their pet.</a:t>
            </a:r>
            <a:endParaRPr sz="2000">
              <a:solidFill>
                <a:schemeClr val="dk1"/>
              </a:solidFill>
              <a:latin typeface="Calibri"/>
              <a:ea typeface="Calibri"/>
              <a:cs typeface="Calibri"/>
              <a:sym typeface="Calibri"/>
            </a:endParaRPr>
          </a:p>
        </p:txBody>
      </p:sp>
      <p:sp>
        <p:nvSpPr>
          <p:cNvPr id="725" name="Google Shape;725;p102"/>
          <p:cNvSpPr/>
          <p:nvPr/>
        </p:nvSpPr>
        <p:spPr>
          <a:xfrm>
            <a:off x="5594253" y="4221799"/>
            <a:ext cx="6096000" cy="400110"/>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Speaking to others impacted by pet bereavement</a:t>
            </a:r>
            <a:endParaRPr/>
          </a:p>
        </p:txBody>
      </p:sp>
      <p:sp>
        <p:nvSpPr>
          <p:cNvPr id="726" name="Google Shape;726;p102"/>
          <p:cNvSpPr/>
          <p:nvPr/>
        </p:nvSpPr>
        <p:spPr>
          <a:xfrm>
            <a:off x="5594253" y="4904725"/>
            <a:ext cx="6096000" cy="132343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000000"/>
                </a:solidFill>
                <a:latin typeface="Calibri"/>
                <a:ea typeface="Calibri"/>
                <a:cs typeface="Calibri"/>
                <a:sym typeface="Calibri"/>
              </a:rPr>
              <a:t>If the individual is not getting support from friends and/or family, there are pet forums where they can meet like-minded people and find support and understanding of how they are feeling.</a:t>
            </a:r>
            <a:endParaRPr sz="2000">
              <a:solidFill>
                <a:schemeClr val="dk1"/>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0"/>
        <p:cNvGrpSpPr/>
        <p:nvPr/>
      </p:nvGrpSpPr>
      <p:grpSpPr>
        <a:xfrm>
          <a:off x="0" y="0"/>
          <a:ext cx="0" cy="0"/>
          <a:chOff x="0" y="0"/>
          <a:chExt cx="0" cy="0"/>
        </a:xfrm>
      </p:grpSpPr>
      <p:sp>
        <p:nvSpPr>
          <p:cNvPr id="731" name="Google Shape;731;p103"/>
          <p:cNvSpPr/>
          <p:nvPr/>
        </p:nvSpPr>
        <p:spPr>
          <a:xfrm>
            <a:off x="515816" y="472314"/>
            <a:ext cx="6096000" cy="707886"/>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Do not let others tell the individual how they should be feeling</a:t>
            </a:r>
            <a:endParaRPr/>
          </a:p>
        </p:txBody>
      </p:sp>
      <p:sp>
        <p:nvSpPr>
          <p:cNvPr id="732" name="Google Shape;732;p103"/>
          <p:cNvSpPr/>
          <p:nvPr/>
        </p:nvSpPr>
        <p:spPr>
          <a:xfrm>
            <a:off x="515816" y="1225205"/>
            <a:ext cx="6096000" cy="1015663"/>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000000"/>
                </a:solidFill>
                <a:latin typeface="Calibri"/>
                <a:ea typeface="Calibri"/>
                <a:cs typeface="Calibri"/>
                <a:sym typeface="Calibri"/>
              </a:rPr>
              <a:t>It is important to let the client know they are entitled to feel any way they wish and therefore, others should not be telling them how to feel.</a:t>
            </a:r>
            <a:endParaRPr sz="2000">
              <a:solidFill>
                <a:schemeClr val="dk1"/>
              </a:solidFill>
              <a:latin typeface="Calibri"/>
              <a:ea typeface="Calibri"/>
              <a:cs typeface="Calibri"/>
              <a:sym typeface="Calibri"/>
            </a:endParaRPr>
          </a:p>
        </p:txBody>
      </p:sp>
      <p:sp>
        <p:nvSpPr>
          <p:cNvPr id="733" name="Google Shape;733;p103"/>
          <p:cNvSpPr/>
          <p:nvPr/>
        </p:nvSpPr>
        <p:spPr>
          <a:xfrm>
            <a:off x="583921" y="2564033"/>
            <a:ext cx="888385" cy="400110"/>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Rituals</a:t>
            </a:r>
            <a:endParaRPr/>
          </a:p>
        </p:txBody>
      </p:sp>
      <p:sp>
        <p:nvSpPr>
          <p:cNvPr id="734" name="Google Shape;734;p103"/>
          <p:cNvSpPr/>
          <p:nvPr/>
        </p:nvSpPr>
        <p:spPr>
          <a:xfrm>
            <a:off x="583921" y="3080034"/>
            <a:ext cx="4452219" cy="132343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000000"/>
                </a:solidFill>
                <a:latin typeface="Calibri"/>
                <a:ea typeface="Calibri"/>
                <a:cs typeface="Calibri"/>
                <a:sym typeface="Calibri"/>
              </a:rPr>
              <a:t>A ritual such as a holding a funeral for the pet can be cathartic and way for people to share fond memories of the animal.</a:t>
            </a:r>
            <a:endParaRPr sz="2000">
              <a:solidFill>
                <a:schemeClr val="dk1"/>
              </a:solidFill>
              <a:latin typeface="Calibri"/>
              <a:ea typeface="Calibri"/>
              <a:cs typeface="Calibri"/>
              <a:sym typeface="Calibri"/>
            </a:endParaRPr>
          </a:p>
        </p:txBody>
      </p:sp>
      <p:sp>
        <p:nvSpPr>
          <p:cNvPr id="735" name="Google Shape;735;p103"/>
          <p:cNvSpPr/>
          <p:nvPr/>
        </p:nvSpPr>
        <p:spPr>
          <a:xfrm>
            <a:off x="6998789" y="2564033"/>
            <a:ext cx="1554849" cy="400110"/>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External help</a:t>
            </a:r>
            <a:endParaRPr/>
          </a:p>
        </p:txBody>
      </p:sp>
      <p:sp>
        <p:nvSpPr>
          <p:cNvPr id="736" name="Google Shape;736;p103"/>
          <p:cNvSpPr/>
          <p:nvPr/>
        </p:nvSpPr>
        <p:spPr>
          <a:xfrm>
            <a:off x="6998789" y="3080034"/>
            <a:ext cx="4642085" cy="1015663"/>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000000"/>
                </a:solidFill>
                <a:latin typeface="Calibri"/>
                <a:ea typeface="Calibri"/>
                <a:cs typeface="Calibri"/>
                <a:sym typeface="Calibri"/>
              </a:rPr>
              <a:t>If an individual is not coping and having feelings of depression, it can be important to speak to a doctor about this.</a:t>
            </a:r>
            <a:endParaRPr sz="2000">
              <a:solidFill>
                <a:schemeClr val="dk1"/>
              </a:solidFill>
              <a:latin typeface="Calibri"/>
              <a:ea typeface="Calibri"/>
              <a:cs typeface="Calibri"/>
              <a:sym typeface="Calibri"/>
            </a:endParaRPr>
          </a:p>
        </p:txBody>
      </p:sp>
      <p:sp>
        <p:nvSpPr>
          <p:cNvPr id="737" name="Google Shape;737;p103"/>
          <p:cNvSpPr/>
          <p:nvPr/>
        </p:nvSpPr>
        <p:spPr>
          <a:xfrm>
            <a:off x="583921" y="4646408"/>
            <a:ext cx="1092863" cy="400110"/>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Self-care</a:t>
            </a:r>
            <a:endParaRPr/>
          </a:p>
        </p:txBody>
      </p:sp>
      <p:sp>
        <p:nvSpPr>
          <p:cNvPr id="738" name="Google Shape;738;p103"/>
          <p:cNvSpPr/>
          <p:nvPr/>
        </p:nvSpPr>
        <p:spPr>
          <a:xfrm>
            <a:off x="583921" y="5141135"/>
            <a:ext cx="6096000" cy="132343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000000"/>
                </a:solidFill>
                <a:latin typeface="Calibri"/>
                <a:ea typeface="Calibri"/>
                <a:cs typeface="Calibri"/>
                <a:sym typeface="Calibri"/>
              </a:rPr>
              <a:t>It is important for the individual to maintain a self-care routine, especially their physical and emotional needs. A healthy diet, sleep and exercise can be important during this time.</a:t>
            </a:r>
            <a:endParaRPr sz="20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1"/>
        <p:cNvGrpSpPr/>
        <p:nvPr/>
      </p:nvGrpSpPr>
      <p:grpSpPr>
        <a:xfrm>
          <a:off x="0" y="0"/>
          <a:ext cx="0" cy="0"/>
          <a:chOff x="0" y="0"/>
          <a:chExt cx="0" cy="0"/>
        </a:xfrm>
      </p:grpSpPr>
      <p:sp>
        <p:nvSpPr>
          <p:cNvPr id="212" name="Google Shape;212;p32"/>
          <p:cNvSpPr/>
          <p:nvPr/>
        </p:nvSpPr>
        <p:spPr>
          <a:xfrm>
            <a:off x="5611102" y="1490143"/>
            <a:ext cx="6096000" cy="707886"/>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0" i="0">
                <a:solidFill>
                  <a:srgbClr val="F2F2F2"/>
                </a:solidFill>
                <a:latin typeface="Calibri"/>
                <a:ea typeface="Calibri"/>
                <a:cs typeface="Calibri"/>
                <a:sym typeface="Calibri"/>
              </a:rPr>
              <a:t>The following are the most common symptoms a counsellor will encounter with clients:</a:t>
            </a:r>
            <a:endParaRPr sz="2000">
              <a:solidFill>
                <a:srgbClr val="F2F2F2"/>
              </a:solidFill>
              <a:latin typeface="Calibri"/>
              <a:ea typeface="Calibri"/>
              <a:cs typeface="Calibri"/>
              <a:sym typeface="Calibri"/>
            </a:endParaRPr>
          </a:p>
        </p:txBody>
      </p:sp>
      <p:sp>
        <p:nvSpPr>
          <p:cNvPr id="213" name="Google Shape;213;p32"/>
          <p:cNvSpPr/>
          <p:nvPr/>
        </p:nvSpPr>
        <p:spPr>
          <a:xfrm>
            <a:off x="2687307" y="673146"/>
            <a:ext cx="3305328"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i="0" u="none" strike="noStrike" cap="none">
                <a:solidFill>
                  <a:srgbClr val="F2F2F2"/>
                </a:solidFill>
                <a:latin typeface="Calibri"/>
                <a:ea typeface="Calibri"/>
                <a:cs typeface="Calibri"/>
                <a:sym typeface="Calibri"/>
              </a:rPr>
              <a:t>OF BEREAVEMENT</a:t>
            </a:r>
            <a:endParaRPr sz="3200" b="1" i="0" u="none" strike="noStrike" cap="none">
              <a:solidFill>
                <a:srgbClr val="F2F2F2"/>
              </a:solidFill>
              <a:latin typeface="Calibri"/>
              <a:ea typeface="Calibri"/>
              <a:cs typeface="Calibri"/>
              <a:sym typeface="Calibri"/>
            </a:endParaRPr>
          </a:p>
        </p:txBody>
      </p:sp>
      <p:sp>
        <p:nvSpPr>
          <p:cNvPr id="214" name="Google Shape;214;p32"/>
          <p:cNvSpPr/>
          <p:nvPr/>
        </p:nvSpPr>
        <p:spPr>
          <a:xfrm>
            <a:off x="504530" y="673146"/>
            <a:ext cx="2182777"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i="0" u="none" strike="noStrike" cap="none">
                <a:solidFill>
                  <a:srgbClr val="222222"/>
                </a:solidFill>
                <a:latin typeface="Calibri"/>
                <a:ea typeface="Calibri"/>
                <a:cs typeface="Calibri"/>
                <a:sym typeface="Calibri"/>
              </a:rPr>
              <a:t>SYMPTOMS</a:t>
            </a:r>
            <a:endParaRPr sz="3200" b="1" i="0" u="none" strike="noStrike" cap="none">
              <a:solidFill>
                <a:srgbClr val="222222"/>
              </a:solidFill>
              <a:latin typeface="Calibri"/>
              <a:ea typeface="Calibri"/>
              <a:cs typeface="Calibri"/>
              <a:sym typeface="Calibri"/>
            </a:endParaRPr>
          </a:p>
        </p:txBody>
      </p:sp>
      <p:graphicFrame>
        <p:nvGraphicFramePr>
          <p:cNvPr id="215" name="Google Shape;215;p32"/>
          <p:cNvGraphicFramePr/>
          <p:nvPr/>
        </p:nvGraphicFramePr>
        <p:xfrm>
          <a:off x="5667372" y="2483908"/>
          <a:ext cx="3000000" cy="3000000"/>
        </p:xfrm>
        <a:graphic>
          <a:graphicData uri="http://schemas.openxmlformats.org/drawingml/2006/table">
            <a:tbl>
              <a:tblPr>
                <a:noFill/>
                <a:tableStyleId>{97FD0410-1E48-4D9E-8D0D-69FC351A9D04}</a:tableStyleId>
              </a:tblPr>
              <a:tblGrid>
                <a:gridCol w="6039725">
                  <a:extLst>
                    <a:ext uri="{9D8B030D-6E8A-4147-A177-3AD203B41FA5}">
                      <a16:colId xmlns:a16="http://schemas.microsoft.com/office/drawing/2014/main" val="20000"/>
                    </a:ext>
                  </a:extLst>
                </a:gridCol>
              </a:tblGrid>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Neglect – The individual has neglected themselves and/or their family. For example, not eating properly.</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The individual can rarely get themselves out of bed.</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Due to the intensity of the emotions, they have an impact on the individual’s day-to-day life. For example, not going to work or not being able to leave the house.</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2"/>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The individual feels as if they are not able to live without the deceased.</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3"/>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Self-medicating, such as using alcohol, prescription drugs or illegal substances.</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2"/>
        <p:cNvGrpSpPr/>
        <p:nvPr/>
      </p:nvGrpSpPr>
      <p:grpSpPr>
        <a:xfrm>
          <a:off x="0" y="0"/>
          <a:ext cx="0" cy="0"/>
          <a:chOff x="0" y="0"/>
          <a:chExt cx="0" cy="0"/>
        </a:xfrm>
      </p:grpSpPr>
      <p:sp>
        <p:nvSpPr>
          <p:cNvPr id="743" name="Google Shape;743;p104"/>
          <p:cNvSpPr/>
          <p:nvPr/>
        </p:nvSpPr>
        <p:spPr>
          <a:xfrm>
            <a:off x="1973519" y="666836"/>
            <a:ext cx="1532792"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a:solidFill>
                  <a:srgbClr val="F2F2F2"/>
                </a:solidFill>
                <a:latin typeface="Calibri"/>
                <a:ea typeface="Calibri"/>
                <a:cs typeface="Calibri"/>
                <a:sym typeface="Calibri"/>
              </a:rPr>
              <a:t>SIBLING</a:t>
            </a:r>
            <a:endParaRPr sz="3200" b="1" i="0" u="none" strike="noStrike" cap="none">
              <a:solidFill>
                <a:srgbClr val="F2F2F2"/>
              </a:solidFill>
              <a:latin typeface="Calibri"/>
              <a:ea typeface="Calibri"/>
              <a:cs typeface="Calibri"/>
              <a:sym typeface="Calibri"/>
            </a:endParaRPr>
          </a:p>
        </p:txBody>
      </p:sp>
      <p:sp>
        <p:nvSpPr>
          <p:cNvPr id="744" name="Google Shape;744;p104"/>
          <p:cNvSpPr/>
          <p:nvPr/>
        </p:nvSpPr>
        <p:spPr>
          <a:xfrm>
            <a:off x="398280" y="666836"/>
            <a:ext cx="1575239"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a:solidFill>
                  <a:srgbClr val="222222"/>
                </a:solidFill>
                <a:latin typeface="Calibri"/>
                <a:ea typeface="Calibri"/>
                <a:cs typeface="Calibri"/>
                <a:sym typeface="Calibri"/>
              </a:rPr>
              <a:t>LOSS OF</a:t>
            </a:r>
            <a:endParaRPr sz="3200" b="1" i="0" u="none" strike="noStrike" cap="none">
              <a:solidFill>
                <a:srgbClr val="222222"/>
              </a:solidFill>
              <a:latin typeface="Calibri"/>
              <a:ea typeface="Calibri"/>
              <a:cs typeface="Calibri"/>
              <a:sym typeface="Calibri"/>
            </a:endParaRPr>
          </a:p>
        </p:txBody>
      </p:sp>
      <p:sp>
        <p:nvSpPr>
          <p:cNvPr id="745" name="Google Shape;745;p104"/>
          <p:cNvSpPr/>
          <p:nvPr/>
        </p:nvSpPr>
        <p:spPr>
          <a:xfrm>
            <a:off x="398280" y="4334080"/>
            <a:ext cx="6096000" cy="1015663"/>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000000"/>
                </a:solidFill>
                <a:latin typeface="Calibri"/>
                <a:ea typeface="Calibri"/>
                <a:cs typeface="Calibri"/>
                <a:sym typeface="Calibri"/>
              </a:rPr>
              <a:t>Research indicates that 1 in 5 people who have experienced sibling bereavement will develop clinical depression, also known as major depression.</a:t>
            </a:r>
            <a:endParaRPr sz="2000">
              <a:solidFill>
                <a:schemeClr val="dk1"/>
              </a:solidFill>
              <a:latin typeface="Calibri"/>
              <a:ea typeface="Calibri"/>
              <a:cs typeface="Calibri"/>
              <a:sym typeface="Calibri"/>
            </a:endParaRPr>
          </a:p>
        </p:txBody>
      </p:sp>
      <p:sp>
        <p:nvSpPr>
          <p:cNvPr id="746" name="Google Shape;746;p104"/>
          <p:cNvSpPr/>
          <p:nvPr/>
        </p:nvSpPr>
        <p:spPr>
          <a:xfrm>
            <a:off x="458311" y="5676730"/>
            <a:ext cx="6096000" cy="400110"/>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000000"/>
                </a:solidFill>
                <a:latin typeface="Calibri"/>
                <a:ea typeface="Calibri"/>
                <a:cs typeface="Calibri"/>
                <a:sym typeface="Calibri"/>
              </a:rPr>
              <a:t>Typical symptoms of clinical depression can include:</a:t>
            </a:r>
            <a:endParaRPr sz="2000">
              <a:solidFill>
                <a:schemeClr val="dk1"/>
              </a:solidFill>
              <a:latin typeface="Calibri"/>
              <a:ea typeface="Calibri"/>
              <a:cs typeface="Calibri"/>
              <a:sym typeface="Calibri"/>
            </a:endParaRPr>
          </a:p>
        </p:txBody>
      </p:sp>
      <p:graphicFrame>
        <p:nvGraphicFramePr>
          <p:cNvPr id="747" name="Google Shape;747;p104"/>
          <p:cNvGraphicFramePr/>
          <p:nvPr/>
        </p:nvGraphicFramePr>
        <p:xfrm>
          <a:off x="6760698" y="1901763"/>
          <a:ext cx="3000000" cy="3000000"/>
        </p:xfrm>
        <a:graphic>
          <a:graphicData uri="http://schemas.openxmlformats.org/drawingml/2006/table">
            <a:tbl>
              <a:tblPr>
                <a:noFill/>
                <a:tableStyleId>{97FD0410-1E48-4D9E-8D0D-69FC351A9D04}</a:tableStyleId>
              </a:tblPr>
              <a:tblGrid>
                <a:gridCol w="5004050">
                  <a:extLst>
                    <a:ext uri="{9D8B030D-6E8A-4147-A177-3AD203B41FA5}">
                      <a16:colId xmlns:a16="http://schemas.microsoft.com/office/drawing/2014/main" val="20000"/>
                    </a:ext>
                  </a:extLst>
                </a:gridCol>
              </a:tblGrid>
              <a:tr h="348100">
                <a:tc>
                  <a:txBody>
                    <a:bodyPr/>
                    <a:lstStyle/>
                    <a:p>
                      <a:pPr marL="285750" marR="0" lvl="0" indent="-285750" algn="l" rtl="0">
                        <a:spcBef>
                          <a:spcPts val="0"/>
                        </a:spcBef>
                        <a:spcAft>
                          <a:spcPts val="0"/>
                        </a:spcAft>
                        <a:buClr>
                          <a:srgbClr val="F2F2F2"/>
                        </a:buClr>
                        <a:buSzPts val="1700"/>
                        <a:buFont typeface="Arial"/>
                        <a:buChar char="•"/>
                      </a:pPr>
                      <a:r>
                        <a:rPr lang="en-US" sz="1700" u="none" strike="noStrike" cap="none">
                          <a:solidFill>
                            <a:srgbClr val="F2F2F2"/>
                          </a:solidFill>
                        </a:rPr>
                        <a:t>Constant thoughts of death</a:t>
                      </a:r>
                      <a:endParaRPr sz="1700" u="none" strike="noStrike" cap="none">
                        <a:solidFill>
                          <a:srgbClr val="F2F2F2"/>
                        </a:solidFill>
                      </a:endParaRPr>
                    </a:p>
                  </a:txBody>
                  <a:tcPr marL="87025" marR="87025" marT="43525" marB="435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0"/>
                  </a:ext>
                </a:extLst>
              </a:tr>
              <a:tr h="348100">
                <a:tc>
                  <a:txBody>
                    <a:bodyPr/>
                    <a:lstStyle/>
                    <a:p>
                      <a:pPr marL="285750" marR="0" lvl="0" indent="-285750" algn="l" rtl="0">
                        <a:spcBef>
                          <a:spcPts val="0"/>
                        </a:spcBef>
                        <a:spcAft>
                          <a:spcPts val="0"/>
                        </a:spcAft>
                        <a:buClr>
                          <a:srgbClr val="F2F2F2"/>
                        </a:buClr>
                        <a:buSzPts val="1700"/>
                        <a:buFont typeface="Arial"/>
                        <a:buChar char="•"/>
                      </a:pPr>
                      <a:r>
                        <a:rPr lang="en-US" sz="1700" u="none" strike="noStrike" cap="none">
                          <a:solidFill>
                            <a:srgbClr val="F2F2F2"/>
                          </a:solidFill>
                        </a:rPr>
                        <a:t>Recurring thoughts of suicide</a:t>
                      </a:r>
                      <a:endParaRPr sz="1700" u="none" strike="noStrike" cap="none">
                        <a:solidFill>
                          <a:srgbClr val="F2F2F2"/>
                        </a:solidFill>
                      </a:endParaRPr>
                    </a:p>
                  </a:txBody>
                  <a:tcPr marL="87025" marR="87025" marT="43525" marB="435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1"/>
                  </a:ext>
                </a:extLst>
              </a:tr>
              <a:tr h="348100">
                <a:tc>
                  <a:txBody>
                    <a:bodyPr/>
                    <a:lstStyle/>
                    <a:p>
                      <a:pPr marL="285750" marR="0" lvl="0" indent="-285750" algn="l" rtl="0">
                        <a:spcBef>
                          <a:spcPts val="0"/>
                        </a:spcBef>
                        <a:spcAft>
                          <a:spcPts val="0"/>
                        </a:spcAft>
                        <a:buClr>
                          <a:srgbClr val="F2F2F2"/>
                        </a:buClr>
                        <a:buSzPts val="1700"/>
                        <a:buFont typeface="Arial"/>
                        <a:buChar char="•"/>
                      </a:pPr>
                      <a:r>
                        <a:rPr lang="en-US" sz="1700" u="none" strike="noStrike" cap="none">
                          <a:solidFill>
                            <a:srgbClr val="F2F2F2"/>
                          </a:solidFill>
                        </a:rPr>
                        <a:t>Constant thoughts of worthlessness</a:t>
                      </a:r>
                      <a:endParaRPr sz="1700" u="none" strike="noStrike" cap="none">
                        <a:solidFill>
                          <a:srgbClr val="F2F2F2"/>
                        </a:solidFill>
                      </a:endParaRPr>
                    </a:p>
                  </a:txBody>
                  <a:tcPr marL="87025" marR="87025" marT="43525" marB="435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2"/>
                  </a:ext>
                </a:extLst>
              </a:tr>
              <a:tr h="348100">
                <a:tc>
                  <a:txBody>
                    <a:bodyPr/>
                    <a:lstStyle/>
                    <a:p>
                      <a:pPr marL="285750" marR="0" lvl="0" indent="-285750" algn="l" rtl="0">
                        <a:spcBef>
                          <a:spcPts val="0"/>
                        </a:spcBef>
                        <a:spcAft>
                          <a:spcPts val="0"/>
                        </a:spcAft>
                        <a:buClr>
                          <a:srgbClr val="F2F2F2"/>
                        </a:buClr>
                        <a:buSzPts val="1700"/>
                        <a:buFont typeface="Arial"/>
                        <a:buChar char="•"/>
                      </a:pPr>
                      <a:r>
                        <a:rPr lang="en-US" sz="1700" u="none" strike="noStrike" cap="none">
                          <a:solidFill>
                            <a:srgbClr val="F2F2F2"/>
                          </a:solidFill>
                        </a:rPr>
                        <a:t>Ongoing thoughts of hopelessness</a:t>
                      </a:r>
                      <a:endParaRPr sz="1700" u="none" strike="noStrike" cap="none">
                        <a:solidFill>
                          <a:srgbClr val="F2F2F2"/>
                        </a:solidFill>
                      </a:endParaRPr>
                    </a:p>
                  </a:txBody>
                  <a:tcPr marL="87025" marR="87025" marT="43525" marB="435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3"/>
                  </a:ext>
                </a:extLst>
              </a:tr>
              <a:tr h="348100">
                <a:tc>
                  <a:txBody>
                    <a:bodyPr/>
                    <a:lstStyle/>
                    <a:p>
                      <a:pPr marL="285750" marR="0" lvl="0" indent="-285750" algn="l" rtl="0">
                        <a:spcBef>
                          <a:spcPts val="0"/>
                        </a:spcBef>
                        <a:spcAft>
                          <a:spcPts val="0"/>
                        </a:spcAft>
                        <a:buClr>
                          <a:srgbClr val="F2F2F2"/>
                        </a:buClr>
                        <a:buSzPts val="1700"/>
                        <a:buFont typeface="Arial"/>
                        <a:buChar char="•"/>
                      </a:pPr>
                      <a:r>
                        <a:rPr lang="en-US" sz="1700" u="none" strike="noStrike" cap="none">
                          <a:solidFill>
                            <a:srgbClr val="F2F2F2"/>
                          </a:solidFill>
                        </a:rPr>
                        <a:t>Intense guilt over most aspects of life</a:t>
                      </a:r>
                      <a:endParaRPr sz="1700" u="none" strike="noStrike" cap="none">
                        <a:solidFill>
                          <a:srgbClr val="F2F2F2"/>
                        </a:solidFill>
                      </a:endParaRPr>
                    </a:p>
                  </a:txBody>
                  <a:tcPr marL="87025" marR="87025" marT="43525" marB="435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4"/>
                  </a:ext>
                </a:extLst>
              </a:tr>
              <a:tr h="348100">
                <a:tc>
                  <a:txBody>
                    <a:bodyPr/>
                    <a:lstStyle/>
                    <a:p>
                      <a:pPr marL="285750" marR="0" lvl="0" indent="-285750" algn="l" rtl="0">
                        <a:spcBef>
                          <a:spcPts val="0"/>
                        </a:spcBef>
                        <a:spcAft>
                          <a:spcPts val="0"/>
                        </a:spcAft>
                        <a:buClr>
                          <a:srgbClr val="F2F2F2"/>
                        </a:buClr>
                        <a:buSzPts val="1700"/>
                        <a:buFont typeface="Arial"/>
                        <a:buChar char="•"/>
                      </a:pPr>
                      <a:r>
                        <a:rPr lang="en-US" sz="1700" u="none" strike="noStrike" cap="none">
                          <a:solidFill>
                            <a:srgbClr val="F2F2F2"/>
                          </a:solidFill>
                        </a:rPr>
                        <a:t>Fixated guilt about their sibling’s death</a:t>
                      </a:r>
                      <a:endParaRPr sz="1700" u="none" strike="noStrike" cap="none">
                        <a:solidFill>
                          <a:srgbClr val="F2F2F2"/>
                        </a:solidFill>
                      </a:endParaRPr>
                    </a:p>
                  </a:txBody>
                  <a:tcPr marL="87025" marR="87025" marT="43525" marB="435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5"/>
                  </a:ext>
                </a:extLst>
              </a:tr>
              <a:tr h="348100">
                <a:tc>
                  <a:txBody>
                    <a:bodyPr/>
                    <a:lstStyle/>
                    <a:p>
                      <a:pPr marL="285750" marR="0" lvl="0" indent="-285750" algn="l" rtl="0">
                        <a:spcBef>
                          <a:spcPts val="0"/>
                        </a:spcBef>
                        <a:spcAft>
                          <a:spcPts val="0"/>
                        </a:spcAft>
                        <a:buClr>
                          <a:srgbClr val="F2F2F2"/>
                        </a:buClr>
                        <a:buSzPts val="1700"/>
                        <a:buFont typeface="Arial"/>
                        <a:buChar char="•"/>
                      </a:pPr>
                      <a:r>
                        <a:rPr lang="en-US" sz="1700" u="none" strike="noStrike" cap="none">
                          <a:solidFill>
                            <a:srgbClr val="F2F2F2"/>
                          </a:solidFill>
                        </a:rPr>
                        <a:t>Not able to perform everyday tasks</a:t>
                      </a:r>
                      <a:endParaRPr sz="1700" u="none" strike="noStrike" cap="none">
                        <a:solidFill>
                          <a:srgbClr val="F2F2F2"/>
                        </a:solidFill>
                      </a:endParaRPr>
                    </a:p>
                  </a:txBody>
                  <a:tcPr marL="87025" marR="87025" marT="43525" marB="435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6"/>
                  </a:ext>
                </a:extLst>
              </a:tr>
              <a:tr h="348100">
                <a:tc>
                  <a:txBody>
                    <a:bodyPr/>
                    <a:lstStyle/>
                    <a:p>
                      <a:pPr marL="285750" marR="0" lvl="0" indent="-285750" algn="l" rtl="0">
                        <a:spcBef>
                          <a:spcPts val="0"/>
                        </a:spcBef>
                        <a:spcAft>
                          <a:spcPts val="0"/>
                        </a:spcAft>
                        <a:buClr>
                          <a:srgbClr val="F2F2F2"/>
                        </a:buClr>
                        <a:buSzPts val="1700"/>
                        <a:buFont typeface="Arial"/>
                        <a:buChar char="•"/>
                      </a:pPr>
                      <a:r>
                        <a:rPr lang="en-US" sz="1700" u="none" strike="noStrike" cap="none">
                          <a:solidFill>
                            <a:srgbClr val="F2F2F2"/>
                          </a:solidFill>
                        </a:rPr>
                        <a:t>Extreme weight loss or weight gain</a:t>
                      </a:r>
                      <a:endParaRPr sz="1700" u="none" strike="noStrike" cap="none">
                        <a:solidFill>
                          <a:srgbClr val="F2F2F2"/>
                        </a:solidFill>
                      </a:endParaRPr>
                    </a:p>
                  </a:txBody>
                  <a:tcPr marL="87025" marR="87025" marT="43525" marB="435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7"/>
                  </a:ext>
                </a:extLst>
              </a:tr>
              <a:tr h="609175">
                <a:tc>
                  <a:txBody>
                    <a:bodyPr/>
                    <a:lstStyle/>
                    <a:p>
                      <a:pPr marL="285750" marR="0" lvl="0" indent="-285750" algn="l" rtl="0">
                        <a:spcBef>
                          <a:spcPts val="0"/>
                        </a:spcBef>
                        <a:spcAft>
                          <a:spcPts val="0"/>
                        </a:spcAft>
                        <a:buClr>
                          <a:srgbClr val="F2F2F2"/>
                        </a:buClr>
                        <a:buSzPts val="1700"/>
                        <a:buFont typeface="Arial"/>
                        <a:buChar char="•"/>
                      </a:pPr>
                      <a:r>
                        <a:rPr lang="en-US" sz="1700" u="none" strike="noStrike" cap="none">
                          <a:solidFill>
                            <a:srgbClr val="F2F2F2"/>
                          </a:solidFill>
                        </a:rPr>
                        <a:t>Having beliefs that are not true – these are referred to as delusions</a:t>
                      </a:r>
                      <a:endParaRPr sz="1700" u="none" strike="noStrike" cap="none">
                        <a:solidFill>
                          <a:srgbClr val="F2F2F2"/>
                        </a:solidFill>
                      </a:endParaRPr>
                    </a:p>
                  </a:txBody>
                  <a:tcPr marL="87025" marR="87025" marT="43525" marB="435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8"/>
                  </a:ext>
                </a:extLst>
              </a:tr>
              <a:tr h="609175">
                <a:tc>
                  <a:txBody>
                    <a:bodyPr/>
                    <a:lstStyle/>
                    <a:p>
                      <a:pPr marL="285750" marR="0" lvl="0" indent="-285750" algn="l" rtl="0">
                        <a:spcBef>
                          <a:spcPts val="0"/>
                        </a:spcBef>
                        <a:spcAft>
                          <a:spcPts val="0"/>
                        </a:spcAft>
                        <a:buClr>
                          <a:srgbClr val="F2F2F2"/>
                        </a:buClr>
                        <a:buSzPts val="1700"/>
                        <a:buFont typeface="Arial"/>
                        <a:buChar char="•"/>
                      </a:pPr>
                      <a:r>
                        <a:rPr lang="en-US" sz="1700" u="none" strike="noStrike" cap="none">
                          <a:solidFill>
                            <a:srgbClr val="F2F2F2"/>
                          </a:solidFill>
                        </a:rPr>
                        <a:t>Hearing and/or seeing things that are not there – these are referred to as hallucinations</a:t>
                      </a:r>
                      <a:endParaRPr sz="1700" u="none" strike="noStrike" cap="none">
                        <a:solidFill>
                          <a:srgbClr val="F2F2F2"/>
                        </a:solidFill>
                      </a:endParaRPr>
                    </a:p>
                  </a:txBody>
                  <a:tcPr marL="87025" marR="87025" marT="43525" marB="435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9"/>
                  </a:ext>
                </a:extLst>
              </a:tr>
              <a:tr h="348100">
                <a:tc>
                  <a:txBody>
                    <a:bodyPr/>
                    <a:lstStyle/>
                    <a:p>
                      <a:pPr marL="285750" marR="0" lvl="0" indent="-285750" algn="l" rtl="0">
                        <a:spcBef>
                          <a:spcPts val="0"/>
                        </a:spcBef>
                        <a:spcAft>
                          <a:spcPts val="0"/>
                        </a:spcAft>
                        <a:buClr>
                          <a:srgbClr val="F2F2F2"/>
                        </a:buClr>
                        <a:buSzPts val="1700"/>
                        <a:buFont typeface="Arial"/>
                        <a:buChar char="•"/>
                      </a:pPr>
                      <a:r>
                        <a:rPr lang="en-US" sz="1700" u="none" strike="noStrike" cap="none">
                          <a:solidFill>
                            <a:srgbClr val="F2F2F2"/>
                          </a:solidFill>
                        </a:rPr>
                        <a:t>Slower reactions and responses</a:t>
                      </a:r>
                      <a:endParaRPr/>
                    </a:p>
                  </a:txBody>
                  <a:tcPr marL="87025" marR="87025" marT="43525" marB="435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1"/>
        <p:cNvGrpSpPr/>
        <p:nvPr/>
      </p:nvGrpSpPr>
      <p:grpSpPr>
        <a:xfrm>
          <a:off x="0" y="0"/>
          <a:ext cx="0" cy="0"/>
          <a:chOff x="0" y="0"/>
          <a:chExt cx="0" cy="0"/>
        </a:xfrm>
      </p:grpSpPr>
      <p:sp>
        <p:nvSpPr>
          <p:cNvPr id="752" name="Google Shape;752;p105"/>
          <p:cNvSpPr/>
          <p:nvPr/>
        </p:nvSpPr>
        <p:spPr>
          <a:xfrm>
            <a:off x="529882" y="634276"/>
            <a:ext cx="8332763" cy="1015663"/>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000000"/>
                </a:solidFill>
                <a:latin typeface="Calibri"/>
                <a:ea typeface="Calibri"/>
                <a:cs typeface="Calibri"/>
                <a:sym typeface="Calibri"/>
              </a:rPr>
              <a:t>Below are specific feelings, behaviours and reactions an individual may experience that have been seen to be specific to individuals who have lost a sibling:</a:t>
            </a:r>
            <a:endParaRPr sz="2000">
              <a:solidFill>
                <a:schemeClr val="dk1"/>
              </a:solidFill>
              <a:latin typeface="Calibri"/>
              <a:ea typeface="Calibri"/>
              <a:cs typeface="Calibri"/>
              <a:sym typeface="Calibri"/>
            </a:endParaRPr>
          </a:p>
        </p:txBody>
      </p:sp>
      <p:graphicFrame>
        <p:nvGraphicFramePr>
          <p:cNvPr id="753" name="Google Shape;753;p105"/>
          <p:cNvGraphicFramePr/>
          <p:nvPr/>
        </p:nvGraphicFramePr>
        <p:xfrm>
          <a:off x="529882" y="1755286"/>
          <a:ext cx="3000000" cy="3000000"/>
        </p:xfrm>
        <a:graphic>
          <a:graphicData uri="http://schemas.openxmlformats.org/drawingml/2006/table">
            <a:tbl>
              <a:tblPr>
                <a:noFill/>
                <a:tableStyleId>{97FD0410-1E48-4D9E-8D0D-69FC351A9D04}</a:tableStyleId>
              </a:tblPr>
              <a:tblGrid>
                <a:gridCol w="7278850">
                  <a:extLst>
                    <a:ext uri="{9D8B030D-6E8A-4147-A177-3AD203B41FA5}">
                      <a16:colId xmlns:a16="http://schemas.microsoft.com/office/drawing/2014/main" val="20000"/>
                    </a:ext>
                  </a:extLst>
                </a:gridCol>
              </a:tblGrid>
              <a:tr h="1198200">
                <a:tc>
                  <a:txBody>
                    <a:bodyPr/>
                    <a:lstStyle/>
                    <a:p>
                      <a:pPr marL="171450" marR="0" lvl="0" indent="-171450" algn="just" rtl="0">
                        <a:spcBef>
                          <a:spcPts val="0"/>
                        </a:spcBef>
                        <a:spcAft>
                          <a:spcPts val="0"/>
                        </a:spcAft>
                        <a:buClr>
                          <a:srgbClr val="F2F2F2"/>
                        </a:buClr>
                        <a:buSzPts val="1800"/>
                        <a:buFont typeface="Arial"/>
                        <a:buChar char="•"/>
                      </a:pPr>
                      <a:r>
                        <a:rPr lang="en-US" sz="1800" u="none" strike="noStrike" cap="none">
                          <a:solidFill>
                            <a:srgbClr val="F2F2F2"/>
                          </a:solidFill>
                        </a:rPr>
                        <a:t>Some individuals may find peace and happiness looking through memories of their sibling, such as photos. Alternatively, some individuals may find this too painful and shut off any emotional attachment they had to their sibling and not look through anything that has memories of them.</a:t>
                      </a:r>
                      <a:endParaRPr sz="1800" u="none" strike="noStrike" cap="none">
                        <a:solidFill>
                          <a:srgbClr val="F2F2F2"/>
                        </a:solidFill>
                      </a:endParaRPr>
                    </a:p>
                  </a:txBody>
                  <a:tcPr marL="63075" marR="63075" marT="31525" marB="315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0"/>
                  </a:ext>
                </a:extLst>
              </a:tr>
              <a:tr h="1576575">
                <a:tc>
                  <a:txBody>
                    <a:bodyPr/>
                    <a:lstStyle/>
                    <a:p>
                      <a:pPr marL="171450" marR="0" lvl="0" indent="-171450" algn="just" rtl="0">
                        <a:spcBef>
                          <a:spcPts val="0"/>
                        </a:spcBef>
                        <a:spcAft>
                          <a:spcPts val="0"/>
                        </a:spcAft>
                        <a:buClr>
                          <a:schemeClr val="dk1"/>
                        </a:buClr>
                        <a:buSzPts val="1800"/>
                        <a:buFont typeface="Arial"/>
                        <a:buChar char="•"/>
                      </a:pPr>
                      <a:r>
                        <a:rPr lang="en-US" sz="1800" u="none" strike="noStrike" cap="none"/>
                        <a:t>Some individuals may find it helpful being around other family members or friends who are also grieving, as it is a shared experience with individuals who understand what they are going through. On the other hand, some individuals may cease contact with anyone who knew their sibling and will go out of their way to avoid these people and things that remind them of the deceased.</a:t>
                      </a:r>
                      <a:endParaRPr sz="1800" u="none" strike="noStrike" cap="none"/>
                    </a:p>
                  </a:txBody>
                  <a:tcPr marL="63075" marR="63075" marT="31525" marB="315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r h="1576575">
                <a:tc>
                  <a:txBody>
                    <a:bodyPr/>
                    <a:lstStyle/>
                    <a:p>
                      <a:pPr marL="171450" marR="0" lvl="0" indent="-171450" algn="just" rtl="0">
                        <a:spcBef>
                          <a:spcPts val="0"/>
                        </a:spcBef>
                        <a:spcAft>
                          <a:spcPts val="0"/>
                        </a:spcAft>
                        <a:buClr>
                          <a:srgbClr val="F2F2F2"/>
                        </a:buClr>
                        <a:buSzPts val="1800"/>
                        <a:buFont typeface="Arial"/>
                        <a:buChar char="•"/>
                      </a:pPr>
                      <a:r>
                        <a:rPr lang="en-US" sz="1800" u="none" strike="noStrike" cap="none">
                          <a:solidFill>
                            <a:srgbClr val="F2F2F2"/>
                          </a:solidFill>
                        </a:rPr>
                        <a:t>If the individual was close to their sibling where they acted as their confidant, they may now feel extremely lonely. However, if the individual was not close to their sibling, it can be typical for them to now be relieved that the deceased is no longer around. This, too, is an equally valid reaction to the death and should be treated as such rather than bringing your own personal judgements into a session.</a:t>
                      </a:r>
                      <a:endParaRPr/>
                    </a:p>
                  </a:txBody>
                  <a:tcPr marL="63075" marR="63075" marT="31525" marB="315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7"/>
        <p:cNvGrpSpPr/>
        <p:nvPr/>
      </p:nvGrpSpPr>
      <p:grpSpPr>
        <a:xfrm>
          <a:off x="0" y="0"/>
          <a:ext cx="0" cy="0"/>
          <a:chOff x="0" y="0"/>
          <a:chExt cx="0" cy="0"/>
        </a:xfrm>
      </p:grpSpPr>
      <p:graphicFrame>
        <p:nvGraphicFramePr>
          <p:cNvPr id="758" name="Google Shape;758;p106"/>
          <p:cNvGraphicFramePr/>
          <p:nvPr/>
        </p:nvGraphicFramePr>
        <p:xfrm>
          <a:off x="978876" y="826819"/>
          <a:ext cx="3000000" cy="3000000"/>
        </p:xfrm>
        <a:graphic>
          <a:graphicData uri="http://schemas.openxmlformats.org/drawingml/2006/table">
            <a:tbl>
              <a:tblPr>
                <a:noFill/>
                <a:tableStyleId>{97FD0410-1E48-4D9E-8D0D-69FC351A9D04}</a:tableStyleId>
              </a:tblPr>
              <a:tblGrid>
                <a:gridCol w="6462925">
                  <a:extLst>
                    <a:ext uri="{9D8B030D-6E8A-4147-A177-3AD203B41FA5}">
                      <a16:colId xmlns:a16="http://schemas.microsoft.com/office/drawing/2014/main" val="20000"/>
                    </a:ext>
                  </a:extLst>
                </a:gridCol>
              </a:tblGrid>
              <a:tr h="187705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It can be typical for people to ask the individual how their parents are doing or how their parents are coping. This can lead to the individual not feeling validated and that their experience is not important. When in a session, make sure that the individual understands their needs, thoughts and feelings are most important to you.</a:t>
                      </a:r>
                      <a:endParaRPr sz="2000" u="none" strike="noStrike" cap="none"/>
                    </a:p>
                  </a:txBody>
                  <a:tcPr marL="85325" marR="85325" marT="42650" marB="42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1109175">
                <a:tc>
                  <a:txBody>
                    <a:bodyPr/>
                    <a:lstStyle/>
                    <a:p>
                      <a:pPr marL="342900" marR="0" lvl="0" indent="-342900" algn="just" rtl="0">
                        <a:spcBef>
                          <a:spcPts val="0"/>
                        </a:spcBef>
                        <a:spcAft>
                          <a:spcPts val="0"/>
                        </a:spcAft>
                        <a:buClr>
                          <a:srgbClr val="F2F2F2"/>
                        </a:buClr>
                        <a:buSzPts val="2000"/>
                        <a:buFont typeface="Arial"/>
                        <a:buChar char="•"/>
                      </a:pPr>
                      <a:r>
                        <a:rPr lang="en-US" sz="2000" u="none" strike="noStrike" cap="none">
                          <a:solidFill>
                            <a:srgbClr val="F2F2F2"/>
                          </a:solidFill>
                        </a:rPr>
                        <a:t>An individual may be triggered by incidences such as having major news that they wish they could tell their sibling such as a pregnancy, holidays such as Christmas, family gatherings.</a:t>
                      </a:r>
                      <a:endParaRPr sz="2000" u="none" strike="noStrike" cap="none">
                        <a:solidFill>
                          <a:srgbClr val="F2F2F2"/>
                        </a:solidFill>
                      </a:endParaRPr>
                    </a:p>
                  </a:txBody>
                  <a:tcPr marL="85325" marR="85325" marT="42650" marB="42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1"/>
                  </a:ext>
                </a:extLst>
              </a:tr>
              <a:tr h="1365125">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If their parents are still alive, they may place extra pressures on the individual to achieve more goals that their sibling may have missed out on, such as marriage and children. Additionally, their parents may be more protective of the individual.</a:t>
                      </a:r>
                      <a:endParaRPr/>
                    </a:p>
                  </a:txBody>
                  <a:tcPr marL="85325" marR="85325" marT="42650" marB="42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2"/>
        <p:cNvGrpSpPr/>
        <p:nvPr/>
      </p:nvGrpSpPr>
      <p:grpSpPr>
        <a:xfrm>
          <a:off x="0" y="0"/>
          <a:ext cx="0" cy="0"/>
          <a:chOff x="0" y="0"/>
          <a:chExt cx="0" cy="0"/>
        </a:xfrm>
      </p:grpSpPr>
      <p:sp>
        <p:nvSpPr>
          <p:cNvPr id="763" name="Google Shape;763;p107"/>
          <p:cNvSpPr/>
          <p:nvPr/>
        </p:nvSpPr>
        <p:spPr>
          <a:xfrm>
            <a:off x="543950" y="715502"/>
            <a:ext cx="4520419" cy="255454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000000"/>
                </a:solidFill>
                <a:latin typeface="Calibri"/>
                <a:ea typeface="Calibri"/>
                <a:cs typeface="Calibri"/>
                <a:sym typeface="Calibri"/>
              </a:rPr>
              <a:t>It can be useful to remind the individual to allow themselves to feel what they are feeling, as it is typical that siblings will repress their emotions to be the “strong” one, particularly in relation to helping their parents through the grief. Never tell someone to ‘get over it’ or ‘just move on’ (this is for any form of grief).</a:t>
            </a:r>
            <a:endParaRPr sz="2000">
              <a:solidFill>
                <a:schemeClr val="dk1"/>
              </a:solidFill>
              <a:latin typeface="Calibri"/>
              <a:ea typeface="Calibri"/>
              <a:cs typeface="Calibri"/>
              <a:sym typeface="Calibri"/>
            </a:endParaRPr>
          </a:p>
        </p:txBody>
      </p:sp>
      <p:sp>
        <p:nvSpPr>
          <p:cNvPr id="764" name="Google Shape;764;p107"/>
          <p:cNvSpPr/>
          <p:nvPr/>
        </p:nvSpPr>
        <p:spPr>
          <a:xfrm>
            <a:off x="7222810" y="2387062"/>
            <a:ext cx="4703299" cy="1938992"/>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It can be helpful for an individual to set up a small altar to honour their loved one, meaning having a place in the house (typically, a small table) to keep a photo and some of their items, perhaps with a candle.</a:t>
            </a:r>
            <a:endParaRPr/>
          </a:p>
        </p:txBody>
      </p:sp>
      <p:sp>
        <p:nvSpPr>
          <p:cNvPr id="765" name="Google Shape;765;p107"/>
          <p:cNvSpPr/>
          <p:nvPr/>
        </p:nvSpPr>
        <p:spPr>
          <a:xfrm>
            <a:off x="543950" y="4202723"/>
            <a:ext cx="6096000" cy="224676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000000"/>
                </a:solidFill>
                <a:latin typeface="Calibri"/>
                <a:ea typeface="Calibri"/>
                <a:cs typeface="Calibri"/>
                <a:sym typeface="Calibri"/>
              </a:rPr>
              <a:t>Reminding the individual that they carry their loved ones inside them through their memory and that is as real as anything can be helpful, although it might be initially upsetting for the person to hear. If the individual feels completely lost and alone, this can be helpful to know that their memories are real and that their love is real; therefore, a piece of the deceased remains alive.</a:t>
            </a:r>
            <a:endParaRPr sz="2000">
              <a:solidFill>
                <a:schemeClr val="dk1"/>
              </a:solidFill>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9"/>
        <p:cNvGrpSpPr/>
        <p:nvPr/>
      </p:nvGrpSpPr>
      <p:grpSpPr>
        <a:xfrm>
          <a:off x="0" y="0"/>
          <a:ext cx="0" cy="0"/>
          <a:chOff x="0" y="0"/>
          <a:chExt cx="0" cy="0"/>
        </a:xfrm>
      </p:grpSpPr>
      <p:sp>
        <p:nvSpPr>
          <p:cNvPr id="770" name="Google Shape;770;p108"/>
          <p:cNvSpPr/>
          <p:nvPr/>
        </p:nvSpPr>
        <p:spPr>
          <a:xfrm>
            <a:off x="6925195" y="793773"/>
            <a:ext cx="3376437"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a:solidFill>
                  <a:srgbClr val="F2F2F2"/>
                </a:solidFill>
                <a:latin typeface="Calibri"/>
                <a:ea typeface="Calibri"/>
                <a:cs typeface="Calibri"/>
                <a:sym typeface="Calibri"/>
              </a:rPr>
              <a:t>PARTNER /SPOUSE</a:t>
            </a:r>
            <a:endParaRPr sz="3200" b="1" i="0" u="none" strike="noStrike" cap="none">
              <a:solidFill>
                <a:srgbClr val="F2F2F2"/>
              </a:solidFill>
              <a:latin typeface="Calibri"/>
              <a:ea typeface="Calibri"/>
              <a:cs typeface="Calibri"/>
              <a:sym typeface="Calibri"/>
            </a:endParaRPr>
          </a:p>
        </p:txBody>
      </p:sp>
      <p:sp>
        <p:nvSpPr>
          <p:cNvPr id="771" name="Google Shape;771;p108"/>
          <p:cNvSpPr/>
          <p:nvPr/>
        </p:nvSpPr>
        <p:spPr>
          <a:xfrm>
            <a:off x="5349956" y="793773"/>
            <a:ext cx="1575239"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a:solidFill>
                  <a:srgbClr val="222222"/>
                </a:solidFill>
                <a:latin typeface="Calibri"/>
                <a:ea typeface="Calibri"/>
                <a:cs typeface="Calibri"/>
                <a:sym typeface="Calibri"/>
              </a:rPr>
              <a:t>LOSS OF</a:t>
            </a:r>
            <a:endParaRPr sz="3200" b="1" i="0" u="none" strike="noStrike" cap="none">
              <a:solidFill>
                <a:srgbClr val="222222"/>
              </a:solidFill>
              <a:latin typeface="Calibri"/>
              <a:ea typeface="Calibri"/>
              <a:cs typeface="Calibri"/>
              <a:sym typeface="Calibri"/>
            </a:endParaRPr>
          </a:p>
        </p:txBody>
      </p:sp>
      <p:sp>
        <p:nvSpPr>
          <p:cNvPr id="772" name="Google Shape;772;p108"/>
          <p:cNvSpPr/>
          <p:nvPr/>
        </p:nvSpPr>
        <p:spPr>
          <a:xfrm>
            <a:off x="5349956" y="1500034"/>
            <a:ext cx="6096000" cy="132343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000000"/>
                </a:solidFill>
                <a:latin typeface="Calibri"/>
                <a:ea typeface="Calibri"/>
                <a:cs typeface="Calibri"/>
                <a:sym typeface="Calibri"/>
              </a:rPr>
              <a:t>When an individual loses their partner, their entire world changes. As with all grief and bereavement, there is no right or wrong way to mourn and no rules on how an individual should feel.</a:t>
            </a:r>
            <a:endParaRPr sz="2000">
              <a:solidFill>
                <a:schemeClr val="dk1"/>
              </a:solidFill>
              <a:latin typeface="Calibri"/>
              <a:ea typeface="Calibri"/>
              <a:cs typeface="Calibri"/>
              <a:sym typeface="Calibri"/>
            </a:endParaRPr>
          </a:p>
        </p:txBody>
      </p:sp>
      <p:sp>
        <p:nvSpPr>
          <p:cNvPr id="773" name="Google Shape;773;p108"/>
          <p:cNvSpPr/>
          <p:nvPr/>
        </p:nvSpPr>
        <p:spPr>
          <a:xfrm>
            <a:off x="5349956" y="2964933"/>
            <a:ext cx="6096000" cy="707886"/>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Below are general tips to help an individual after losing a partner:</a:t>
            </a:r>
            <a:endParaRPr/>
          </a:p>
        </p:txBody>
      </p:sp>
      <p:graphicFrame>
        <p:nvGraphicFramePr>
          <p:cNvPr id="774" name="Google Shape;774;p108"/>
          <p:cNvGraphicFramePr/>
          <p:nvPr/>
        </p:nvGraphicFramePr>
        <p:xfrm>
          <a:off x="4550699" y="3814279"/>
          <a:ext cx="3000000" cy="3000000"/>
        </p:xfrm>
        <a:graphic>
          <a:graphicData uri="http://schemas.openxmlformats.org/drawingml/2006/table">
            <a:tbl>
              <a:tblPr>
                <a:noFill/>
                <a:tableStyleId>{97FD0410-1E48-4D9E-8D0D-69FC351A9D04}</a:tableStyleId>
              </a:tblPr>
              <a:tblGrid>
                <a:gridCol w="7013875">
                  <a:extLst>
                    <a:ext uri="{9D8B030D-6E8A-4147-A177-3AD203B41FA5}">
                      <a16:colId xmlns:a16="http://schemas.microsoft.com/office/drawing/2014/main" val="20000"/>
                    </a:ext>
                  </a:extLst>
                </a:gridCol>
              </a:tblGrid>
              <a:tr h="228600">
                <a:tc>
                  <a:txBody>
                    <a:bodyPr/>
                    <a:lstStyle/>
                    <a:p>
                      <a:pPr marL="285750" marR="0" lvl="0" indent="-285750" algn="just" rtl="0">
                        <a:spcBef>
                          <a:spcPts val="0"/>
                        </a:spcBef>
                        <a:spcAft>
                          <a:spcPts val="0"/>
                        </a:spcAft>
                        <a:buClr>
                          <a:schemeClr val="dk1"/>
                        </a:buClr>
                        <a:buSzPts val="1800"/>
                        <a:buFont typeface="Arial"/>
                        <a:buChar char="•"/>
                      </a:pPr>
                      <a:r>
                        <a:rPr lang="en-US" sz="1800" b="1" u="none" strike="noStrike" cap="none"/>
                        <a:t>Encourage self-care </a:t>
                      </a:r>
                      <a:r>
                        <a:rPr lang="en-US" sz="1800" u="none" strike="noStrike" cap="none"/>
                        <a:t>– Such as exercise, eating healthily, getting enough sleep, taking care of emotional wellbeing, not divulging into bad habits such as alcohol and smoking.</a:t>
                      </a: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0"/>
                  </a:ext>
                </a:extLst>
              </a:tr>
              <a:tr h="228600">
                <a:tc>
                  <a:txBody>
                    <a:bodyPr/>
                    <a:lstStyle/>
                    <a:p>
                      <a:pPr marL="285750" marR="0" lvl="0" indent="-285750" algn="just" rtl="0">
                        <a:spcBef>
                          <a:spcPts val="0"/>
                        </a:spcBef>
                        <a:spcAft>
                          <a:spcPts val="0"/>
                        </a:spcAft>
                        <a:buClr>
                          <a:schemeClr val="dk1"/>
                        </a:buClr>
                        <a:buSzPts val="1800"/>
                        <a:buFont typeface="Arial"/>
                        <a:buChar char="•"/>
                      </a:pPr>
                      <a:r>
                        <a:rPr lang="en-US" sz="1800" b="1" u="none" strike="noStrike" cap="none"/>
                        <a:t>Encourage the client not to make any major changes right away </a:t>
                      </a:r>
                      <a:r>
                        <a:rPr lang="en-US" sz="1800" u="none" strike="noStrike" cap="none"/>
                        <a:t>– It is best to advise the individual not to make big decisions straight away such as moving or changing jobs.</a:t>
                      </a: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1"/>
                  </a:ext>
                </a:extLst>
              </a:tr>
              <a:tr h="228600">
                <a:tc>
                  <a:txBody>
                    <a:bodyPr/>
                    <a:lstStyle/>
                    <a:p>
                      <a:pPr marL="285750" marR="0" lvl="0" indent="-285750" algn="just" rtl="0">
                        <a:spcBef>
                          <a:spcPts val="0"/>
                        </a:spcBef>
                        <a:spcAft>
                          <a:spcPts val="0"/>
                        </a:spcAft>
                        <a:buClr>
                          <a:schemeClr val="dk1"/>
                        </a:buClr>
                        <a:buSzPts val="1800"/>
                        <a:buFont typeface="Arial"/>
                        <a:buChar char="•"/>
                      </a:pPr>
                      <a:r>
                        <a:rPr lang="en-US" sz="1800" b="1" u="none" strike="noStrike" cap="none"/>
                        <a:t>Time </a:t>
                      </a:r>
                      <a:r>
                        <a:rPr lang="en-US" sz="1800" u="none" strike="noStrike" cap="none"/>
                        <a:t>– Help the individual to understand that mourning takes time and they should be patient with themselves.</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8"/>
        <p:cNvGrpSpPr/>
        <p:nvPr/>
      </p:nvGrpSpPr>
      <p:grpSpPr>
        <a:xfrm>
          <a:off x="0" y="0"/>
          <a:ext cx="0" cy="0"/>
          <a:chOff x="0" y="0"/>
          <a:chExt cx="0" cy="0"/>
        </a:xfrm>
      </p:grpSpPr>
      <p:sp>
        <p:nvSpPr>
          <p:cNvPr id="779" name="Google Shape;779;p109"/>
          <p:cNvSpPr/>
          <p:nvPr/>
        </p:nvSpPr>
        <p:spPr>
          <a:xfrm>
            <a:off x="558019" y="1533605"/>
            <a:ext cx="6096000" cy="255454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000000"/>
                </a:solidFill>
                <a:latin typeface="Calibri"/>
                <a:ea typeface="Calibri"/>
                <a:cs typeface="Calibri"/>
                <a:sym typeface="Calibri"/>
              </a:rPr>
              <a:t>Losing a fiancé can be extremely hard on an individual, as they will also grieve for the marriage and life they planned and dreamed about; it is a commitment to be together forever and their love has been taken away from them before they had barely begun. It can be typical for couples who are engaged to discuss starting families and, therefore, it can bring a sense of mourning for the children they never had.</a:t>
            </a:r>
            <a:endParaRPr sz="2000">
              <a:solidFill>
                <a:schemeClr val="dk1"/>
              </a:solidFill>
              <a:latin typeface="Calibri"/>
              <a:ea typeface="Calibri"/>
              <a:cs typeface="Calibri"/>
              <a:sym typeface="Calibri"/>
            </a:endParaRPr>
          </a:p>
        </p:txBody>
      </p:sp>
      <p:sp>
        <p:nvSpPr>
          <p:cNvPr id="780" name="Google Shape;780;p109"/>
          <p:cNvSpPr/>
          <p:nvPr/>
        </p:nvSpPr>
        <p:spPr>
          <a:xfrm>
            <a:off x="2185437" y="613762"/>
            <a:ext cx="1420582"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a:solidFill>
                  <a:srgbClr val="F2F2F2"/>
                </a:solidFill>
                <a:latin typeface="Calibri"/>
                <a:ea typeface="Calibri"/>
                <a:cs typeface="Calibri"/>
                <a:sym typeface="Calibri"/>
              </a:rPr>
              <a:t>FIANCE</a:t>
            </a:r>
            <a:endParaRPr sz="3200" b="1" i="0" u="none" strike="noStrike" cap="none">
              <a:solidFill>
                <a:srgbClr val="F2F2F2"/>
              </a:solidFill>
              <a:latin typeface="Calibri"/>
              <a:ea typeface="Calibri"/>
              <a:cs typeface="Calibri"/>
              <a:sym typeface="Calibri"/>
            </a:endParaRPr>
          </a:p>
        </p:txBody>
      </p:sp>
      <p:sp>
        <p:nvSpPr>
          <p:cNvPr id="781" name="Google Shape;781;p109"/>
          <p:cNvSpPr/>
          <p:nvPr/>
        </p:nvSpPr>
        <p:spPr>
          <a:xfrm>
            <a:off x="610198" y="613762"/>
            <a:ext cx="1575239"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a:solidFill>
                  <a:srgbClr val="222222"/>
                </a:solidFill>
                <a:latin typeface="Calibri"/>
                <a:ea typeface="Calibri"/>
                <a:cs typeface="Calibri"/>
                <a:sym typeface="Calibri"/>
              </a:rPr>
              <a:t>LOSS OF</a:t>
            </a:r>
            <a:endParaRPr sz="3200" b="1" i="0" u="none" strike="noStrike" cap="none">
              <a:solidFill>
                <a:srgbClr val="222222"/>
              </a:solidFill>
              <a:latin typeface="Calibri"/>
              <a:ea typeface="Calibri"/>
              <a:cs typeface="Calibri"/>
              <a:sym typeface="Calibri"/>
            </a:endParaRPr>
          </a:p>
        </p:txBody>
      </p:sp>
      <p:sp>
        <p:nvSpPr>
          <p:cNvPr id="782" name="Google Shape;782;p109"/>
          <p:cNvSpPr/>
          <p:nvPr/>
        </p:nvSpPr>
        <p:spPr>
          <a:xfrm>
            <a:off x="558019" y="4423218"/>
            <a:ext cx="6096000" cy="1323439"/>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By talking about the deceased, the individual may feel happy, as if they are keeping them alive in their heart and mind. This can be a great step towards the individual healing.</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86"/>
        <p:cNvGrpSpPr/>
        <p:nvPr/>
      </p:nvGrpSpPr>
      <p:grpSpPr>
        <a:xfrm>
          <a:off x="0" y="0"/>
          <a:ext cx="0" cy="0"/>
          <a:chOff x="0" y="0"/>
          <a:chExt cx="0" cy="0"/>
        </a:xfrm>
      </p:grpSpPr>
      <p:sp>
        <p:nvSpPr>
          <p:cNvPr id="787" name="Google Shape;787;p110"/>
          <p:cNvSpPr/>
          <p:nvPr/>
        </p:nvSpPr>
        <p:spPr>
          <a:xfrm>
            <a:off x="726831" y="856178"/>
            <a:ext cx="6096000" cy="1938992"/>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000000"/>
                </a:solidFill>
                <a:latin typeface="Calibri"/>
                <a:ea typeface="Calibri"/>
                <a:cs typeface="Calibri"/>
                <a:sym typeface="Calibri"/>
              </a:rPr>
              <a:t>It is important to discuss a self-care routine with the individual. Grieving is not only an emotional experience, but it can also bring about physical pain. It can be difficult to eat and difficult to drink and people have also reported having constant flu-like symptoms whilst grieving. It can be beneficial to suggest the following:</a:t>
            </a:r>
            <a:endParaRPr sz="2000">
              <a:solidFill>
                <a:schemeClr val="dk1"/>
              </a:solidFill>
              <a:latin typeface="Calibri"/>
              <a:ea typeface="Calibri"/>
              <a:cs typeface="Calibri"/>
              <a:sym typeface="Calibri"/>
            </a:endParaRPr>
          </a:p>
        </p:txBody>
      </p:sp>
      <p:graphicFrame>
        <p:nvGraphicFramePr>
          <p:cNvPr id="788" name="Google Shape;788;p110"/>
          <p:cNvGraphicFramePr/>
          <p:nvPr/>
        </p:nvGraphicFramePr>
        <p:xfrm>
          <a:off x="726831" y="3119852"/>
          <a:ext cx="3000000" cy="3000000"/>
        </p:xfrm>
        <a:graphic>
          <a:graphicData uri="http://schemas.openxmlformats.org/drawingml/2006/table">
            <a:tbl>
              <a:tblPr>
                <a:noFill/>
                <a:tableStyleId>{97FD0410-1E48-4D9E-8D0D-69FC351A9D04}</a:tableStyleId>
              </a:tblPr>
              <a:tblGrid>
                <a:gridCol w="6096000">
                  <a:extLst>
                    <a:ext uri="{9D8B030D-6E8A-4147-A177-3AD203B41FA5}">
                      <a16:colId xmlns:a16="http://schemas.microsoft.com/office/drawing/2014/main" val="20000"/>
                    </a:ext>
                  </a:extLst>
                </a:gridCol>
              </a:tblGrid>
              <a:tr h="254000">
                <a:tc>
                  <a:txBody>
                    <a:bodyPr/>
                    <a:lstStyle/>
                    <a:p>
                      <a:pPr marL="342900" marR="0" lvl="0" indent="-342900" algn="just" rtl="0">
                        <a:spcBef>
                          <a:spcPts val="0"/>
                        </a:spcBef>
                        <a:spcAft>
                          <a:spcPts val="0"/>
                        </a:spcAft>
                        <a:buClr>
                          <a:srgbClr val="F2F2F2"/>
                        </a:buClr>
                        <a:buSzPts val="2000"/>
                        <a:buFont typeface="Arial"/>
                        <a:buChar char="•"/>
                      </a:pPr>
                      <a:r>
                        <a:rPr lang="en-US" sz="2000" u="none" strike="noStrike" cap="none">
                          <a:solidFill>
                            <a:srgbClr val="F2F2F2"/>
                          </a:solidFill>
                        </a:rPr>
                        <a:t>Getting a massage</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0"/>
                  </a:ext>
                </a:extLst>
              </a:tr>
              <a:tr h="254000">
                <a:tc>
                  <a:txBody>
                    <a:bodyPr/>
                    <a:lstStyle/>
                    <a:p>
                      <a:pPr marL="342900" marR="0" lvl="0" indent="-342900" algn="just" rtl="0">
                        <a:spcBef>
                          <a:spcPts val="0"/>
                        </a:spcBef>
                        <a:spcAft>
                          <a:spcPts val="0"/>
                        </a:spcAft>
                        <a:buClr>
                          <a:srgbClr val="F2F2F2"/>
                        </a:buClr>
                        <a:buSzPts val="2000"/>
                        <a:buFont typeface="Arial"/>
                        <a:buChar char="•"/>
                      </a:pPr>
                      <a:r>
                        <a:rPr lang="en-US" sz="2000" u="none" strike="noStrike" cap="none">
                          <a:solidFill>
                            <a:srgbClr val="F2F2F2"/>
                          </a:solidFill>
                        </a:rPr>
                        <a:t>Drinking plenty of water</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1"/>
                  </a:ext>
                </a:extLst>
              </a:tr>
              <a:tr h="254000">
                <a:tc>
                  <a:txBody>
                    <a:bodyPr/>
                    <a:lstStyle/>
                    <a:p>
                      <a:pPr marL="342900" marR="0" lvl="0" indent="-342900" algn="just" rtl="0">
                        <a:spcBef>
                          <a:spcPts val="0"/>
                        </a:spcBef>
                        <a:spcAft>
                          <a:spcPts val="0"/>
                        </a:spcAft>
                        <a:buClr>
                          <a:srgbClr val="F2F2F2"/>
                        </a:buClr>
                        <a:buSzPts val="2000"/>
                        <a:buFont typeface="Arial"/>
                        <a:buChar char="•"/>
                      </a:pPr>
                      <a:r>
                        <a:rPr lang="en-US" sz="2000" u="none" strike="noStrike" cap="none">
                          <a:solidFill>
                            <a:srgbClr val="F2F2F2"/>
                          </a:solidFill>
                        </a:rPr>
                        <a:t>Taking baths with aromatherapy oils and salts</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2"/>
                  </a:ext>
                </a:extLst>
              </a:tr>
              <a:tr h="254000">
                <a:tc>
                  <a:txBody>
                    <a:bodyPr/>
                    <a:lstStyle/>
                    <a:p>
                      <a:pPr marL="342900" marR="0" lvl="0" indent="-342900" algn="just" rtl="0">
                        <a:spcBef>
                          <a:spcPts val="0"/>
                        </a:spcBef>
                        <a:spcAft>
                          <a:spcPts val="0"/>
                        </a:spcAft>
                        <a:buClr>
                          <a:srgbClr val="F2F2F2"/>
                        </a:buClr>
                        <a:buSzPts val="2000"/>
                        <a:buFont typeface="Arial"/>
                        <a:buChar char="•"/>
                      </a:pPr>
                      <a:r>
                        <a:rPr lang="en-US" sz="2000" u="none" strike="noStrike" cap="none">
                          <a:solidFill>
                            <a:srgbClr val="F2F2F2"/>
                          </a:solidFill>
                        </a:rPr>
                        <a:t>Cooking healthy meals/having someone prepare these</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3"/>
                  </a:ext>
                </a:extLst>
              </a:tr>
              <a:tr h="254000">
                <a:tc>
                  <a:txBody>
                    <a:bodyPr/>
                    <a:lstStyle/>
                    <a:p>
                      <a:pPr marL="342900" marR="0" lvl="0" indent="-342900" algn="just" rtl="0">
                        <a:spcBef>
                          <a:spcPts val="0"/>
                        </a:spcBef>
                        <a:spcAft>
                          <a:spcPts val="0"/>
                        </a:spcAft>
                        <a:buClr>
                          <a:srgbClr val="F2F2F2"/>
                        </a:buClr>
                        <a:buSzPts val="2000"/>
                        <a:buFont typeface="Arial"/>
                        <a:buChar char="•"/>
                      </a:pPr>
                      <a:r>
                        <a:rPr lang="en-US" sz="2000" u="none" strike="noStrike" cap="none">
                          <a:solidFill>
                            <a:srgbClr val="F2F2F2"/>
                          </a:solidFill>
                        </a:rPr>
                        <a:t>Going for a walk</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4"/>
                  </a:ext>
                </a:extLst>
              </a:tr>
              <a:tr h="254000">
                <a:tc>
                  <a:txBody>
                    <a:bodyPr/>
                    <a:lstStyle/>
                    <a:p>
                      <a:pPr marL="342900" marR="0" lvl="0" indent="-342900" algn="just" rtl="0">
                        <a:spcBef>
                          <a:spcPts val="0"/>
                        </a:spcBef>
                        <a:spcAft>
                          <a:spcPts val="0"/>
                        </a:spcAft>
                        <a:buClr>
                          <a:srgbClr val="F2F2F2"/>
                        </a:buClr>
                        <a:buSzPts val="2000"/>
                        <a:buFont typeface="Arial"/>
                        <a:buChar char="•"/>
                      </a:pPr>
                      <a:r>
                        <a:rPr lang="en-US" sz="2000" u="none" strike="noStrike" cap="none">
                          <a:solidFill>
                            <a:srgbClr val="F2F2F2"/>
                          </a:solidFill>
                        </a:rPr>
                        <a:t>Yoga</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62626"/>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a:blip r:embed="rId3">
            <a:alphaModFix amt="90000"/>
          </a:blip>
          <a:stretch>
            <a:fillRect/>
          </a:stretch>
        </a:blipFill>
        <a:effectLst/>
      </p:bgPr>
    </p:bg>
    <p:spTree>
      <p:nvGrpSpPr>
        <p:cNvPr id="1" name="Shape 792"/>
        <p:cNvGrpSpPr/>
        <p:nvPr/>
      </p:nvGrpSpPr>
      <p:grpSpPr>
        <a:xfrm>
          <a:off x="0" y="0"/>
          <a:ext cx="0" cy="0"/>
          <a:chOff x="0" y="0"/>
          <a:chExt cx="0" cy="0"/>
        </a:xfrm>
      </p:grpSpPr>
      <p:sp>
        <p:nvSpPr>
          <p:cNvPr id="793" name="Google Shape;793;p111"/>
          <p:cNvSpPr/>
          <p:nvPr/>
        </p:nvSpPr>
        <p:spPr>
          <a:xfrm>
            <a:off x="2456025" y="666835"/>
            <a:ext cx="2460354"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a:solidFill>
                  <a:srgbClr val="F2F2F2"/>
                </a:solidFill>
                <a:latin typeface="Calibri"/>
                <a:ea typeface="Calibri"/>
                <a:cs typeface="Calibri"/>
                <a:sym typeface="Calibri"/>
              </a:rPr>
              <a:t>TREATMENTS</a:t>
            </a:r>
            <a:endParaRPr sz="3200" b="1" i="0" u="none" strike="noStrike" cap="none">
              <a:solidFill>
                <a:srgbClr val="F2F2F2"/>
              </a:solidFill>
              <a:latin typeface="Calibri"/>
              <a:ea typeface="Calibri"/>
              <a:cs typeface="Calibri"/>
              <a:sym typeface="Calibri"/>
            </a:endParaRPr>
          </a:p>
        </p:txBody>
      </p:sp>
      <p:sp>
        <p:nvSpPr>
          <p:cNvPr id="794" name="Google Shape;794;p111"/>
          <p:cNvSpPr/>
          <p:nvPr/>
        </p:nvSpPr>
        <p:spPr>
          <a:xfrm>
            <a:off x="731707" y="666835"/>
            <a:ext cx="1724318"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a:solidFill>
                  <a:srgbClr val="222222"/>
                </a:solidFill>
                <a:latin typeface="Calibri"/>
                <a:ea typeface="Calibri"/>
                <a:cs typeface="Calibri"/>
                <a:sym typeface="Calibri"/>
              </a:rPr>
              <a:t>HOLISTIC</a:t>
            </a:r>
            <a:endParaRPr sz="3200" b="1" i="0" u="none" strike="noStrike" cap="none">
              <a:solidFill>
                <a:srgbClr val="222222"/>
              </a:solidFill>
              <a:latin typeface="Calibri"/>
              <a:ea typeface="Calibri"/>
              <a:cs typeface="Calibri"/>
              <a:sym typeface="Calibri"/>
            </a:endParaRPr>
          </a:p>
        </p:txBody>
      </p:sp>
      <p:sp>
        <p:nvSpPr>
          <p:cNvPr id="795" name="Google Shape;795;p111"/>
          <p:cNvSpPr/>
          <p:nvPr/>
        </p:nvSpPr>
        <p:spPr>
          <a:xfrm>
            <a:off x="731707" y="1622367"/>
            <a:ext cx="4923505" cy="34778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000000"/>
                </a:solidFill>
                <a:latin typeface="Calibri"/>
                <a:ea typeface="Calibri"/>
                <a:cs typeface="Calibri"/>
                <a:sym typeface="Calibri"/>
              </a:rPr>
              <a:t>Professional holistic therapists consider the whole person when delivering healing to the individual where they consider the mind, body, spirit and emotions. The aim of these therapies is to improve the individual’s quality of life, reach optimal levels of health/wellness and balance the individual’s life. The core belief of those who practice holistic therapy is if one aspect of an individual’s life is out of balance, this negatively impacts their overall health.</a:t>
            </a:r>
            <a:endParaRPr sz="2000">
              <a:solidFill>
                <a:schemeClr val="dk1"/>
              </a:solidFill>
              <a:latin typeface="Calibri"/>
              <a:ea typeface="Calibri"/>
              <a:cs typeface="Calibri"/>
              <a:sym typeface="Calibri"/>
            </a:endParaRPr>
          </a:p>
        </p:txBody>
      </p:sp>
      <p:sp>
        <p:nvSpPr>
          <p:cNvPr id="796" name="Google Shape;796;p111"/>
          <p:cNvSpPr/>
          <p:nvPr/>
        </p:nvSpPr>
        <p:spPr>
          <a:xfrm>
            <a:off x="5303707" y="5135408"/>
            <a:ext cx="6096000" cy="1323439"/>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As with any health treatment, these therapies work for different people. However, the overall consensus for alternative therapies is that they are judgement-free and do help to relieve symptoms.</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a:blip r:embed="rId3">
            <a:alphaModFix amt="90000"/>
          </a:blip>
          <a:stretch>
            <a:fillRect/>
          </a:stretch>
        </a:blipFill>
        <a:effectLst/>
      </p:bgPr>
    </p:bg>
    <p:spTree>
      <p:nvGrpSpPr>
        <p:cNvPr id="1" name="Shape 800"/>
        <p:cNvGrpSpPr/>
        <p:nvPr/>
      </p:nvGrpSpPr>
      <p:grpSpPr>
        <a:xfrm>
          <a:off x="0" y="0"/>
          <a:ext cx="0" cy="0"/>
          <a:chOff x="0" y="0"/>
          <a:chExt cx="0" cy="0"/>
        </a:xfrm>
      </p:grpSpPr>
      <p:sp>
        <p:nvSpPr>
          <p:cNvPr id="801" name="Google Shape;801;p112"/>
          <p:cNvSpPr/>
          <p:nvPr/>
        </p:nvSpPr>
        <p:spPr>
          <a:xfrm>
            <a:off x="838200" y="742634"/>
            <a:ext cx="4051494" cy="400110"/>
          </a:xfrm>
          <a:prstGeom prst="rect">
            <a:avLst/>
          </a:prstGeom>
          <a:solidFill>
            <a:srgbClr val="2626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rgbClr val="F2F2F2"/>
                </a:solidFill>
                <a:latin typeface="Calibri"/>
                <a:ea typeface="Calibri"/>
                <a:cs typeface="Calibri"/>
                <a:sym typeface="Calibri"/>
              </a:rPr>
              <a:t>The Principles of Holistic Treatments</a:t>
            </a:r>
            <a:endParaRPr/>
          </a:p>
        </p:txBody>
      </p:sp>
      <p:graphicFrame>
        <p:nvGraphicFramePr>
          <p:cNvPr id="802" name="Google Shape;802;p112"/>
          <p:cNvGraphicFramePr/>
          <p:nvPr/>
        </p:nvGraphicFramePr>
        <p:xfrm>
          <a:off x="5790027" y="2078844"/>
          <a:ext cx="3000000" cy="3000000"/>
        </p:xfrm>
        <a:graphic>
          <a:graphicData uri="http://schemas.openxmlformats.org/drawingml/2006/table">
            <a:tbl>
              <a:tblPr>
                <a:noFill/>
                <a:tableStyleId>{97FD0410-1E48-4D9E-8D0D-69FC351A9D04}</a:tableStyleId>
              </a:tblPr>
              <a:tblGrid>
                <a:gridCol w="5257800">
                  <a:extLst>
                    <a:ext uri="{9D8B030D-6E8A-4147-A177-3AD203B41FA5}">
                      <a16:colId xmlns:a16="http://schemas.microsoft.com/office/drawing/2014/main" val="20000"/>
                    </a:ext>
                  </a:extLst>
                </a:gridCol>
              </a:tblGrid>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The individual is not a disease or a label and is a human being.</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87843"/>
                      </a:srgbClr>
                    </a:solidFill>
                  </a:tcPr>
                </a:tc>
                <a:extLst>
                  <a:ext uri="{0D108BD9-81ED-4DB2-BD59-A6C34878D82A}">
                    <a16:rowId xmlns:a16="http://schemas.microsoft.com/office/drawing/2014/main" val="10000"/>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All people have innate healing abilities.</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87843"/>
                      </a:srgbClr>
                    </a:solidFill>
                  </a:tcPr>
                </a:tc>
                <a:extLst>
                  <a:ext uri="{0D108BD9-81ED-4DB2-BD59-A6C34878D82A}">
                    <a16:rowId xmlns:a16="http://schemas.microsoft.com/office/drawing/2014/main" val="10001"/>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Healing involves a team effort and is not just dependant on one person. This team can involve the individual, the doctor, the care team, the holistic therapist, family and/or friends.</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87843"/>
                      </a:srgbClr>
                    </a:solidFill>
                  </a:tcPr>
                </a:tc>
                <a:extLst>
                  <a:ext uri="{0D108BD9-81ED-4DB2-BD59-A6C34878D82A}">
                    <a16:rowId xmlns:a16="http://schemas.microsoft.com/office/drawing/2014/main" val="10002"/>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All aspects of the individual’s life are addressed and validated.</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87843"/>
                      </a:srgbClr>
                    </a:solidFill>
                  </a:tcPr>
                </a:tc>
                <a:extLst>
                  <a:ext uri="{0D108BD9-81ED-4DB2-BD59-A6C34878D82A}">
                    <a16:rowId xmlns:a16="http://schemas.microsoft.com/office/drawing/2014/main" val="10003"/>
                  </a:ext>
                </a:extLst>
              </a:tr>
              <a:tr h="2540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Treatment involves addressing the cause of the condition not just alleviating symptoms.</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87843"/>
                      </a:srgbClr>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a:blip r:embed="rId3">
            <a:alphaModFix amt="90000"/>
          </a:blip>
          <a:stretch>
            <a:fillRect/>
          </a:stretch>
        </a:blipFill>
        <a:effectLst/>
      </p:bgPr>
    </p:bg>
    <p:spTree>
      <p:nvGrpSpPr>
        <p:cNvPr id="1" name="Shape 806"/>
        <p:cNvGrpSpPr/>
        <p:nvPr/>
      </p:nvGrpSpPr>
      <p:grpSpPr>
        <a:xfrm>
          <a:off x="0" y="0"/>
          <a:ext cx="0" cy="0"/>
          <a:chOff x="0" y="0"/>
          <a:chExt cx="0" cy="0"/>
        </a:xfrm>
      </p:grpSpPr>
      <p:sp>
        <p:nvSpPr>
          <p:cNvPr id="807" name="Google Shape;807;p113"/>
          <p:cNvSpPr/>
          <p:nvPr/>
        </p:nvSpPr>
        <p:spPr>
          <a:xfrm>
            <a:off x="2741265" y="666835"/>
            <a:ext cx="3998595"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a:solidFill>
                  <a:srgbClr val="F2F2F2"/>
                </a:solidFill>
                <a:latin typeface="Calibri"/>
                <a:ea typeface="Calibri"/>
                <a:cs typeface="Calibri"/>
                <a:sym typeface="Calibri"/>
              </a:rPr>
              <a:t>FREEDOM TECHNIQUE</a:t>
            </a:r>
            <a:endParaRPr sz="3200" b="1" i="0" u="none" strike="noStrike" cap="none">
              <a:solidFill>
                <a:srgbClr val="F2F2F2"/>
              </a:solidFill>
              <a:latin typeface="Calibri"/>
              <a:ea typeface="Calibri"/>
              <a:cs typeface="Calibri"/>
              <a:sym typeface="Calibri"/>
            </a:endParaRPr>
          </a:p>
        </p:txBody>
      </p:sp>
      <p:sp>
        <p:nvSpPr>
          <p:cNvPr id="808" name="Google Shape;808;p113"/>
          <p:cNvSpPr/>
          <p:nvPr/>
        </p:nvSpPr>
        <p:spPr>
          <a:xfrm>
            <a:off x="446470" y="666835"/>
            <a:ext cx="2294795"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a:solidFill>
                  <a:srgbClr val="222222"/>
                </a:solidFill>
                <a:latin typeface="Calibri"/>
                <a:ea typeface="Calibri"/>
                <a:cs typeface="Calibri"/>
                <a:sym typeface="Calibri"/>
              </a:rPr>
              <a:t>EMOTIONAL</a:t>
            </a:r>
            <a:endParaRPr sz="3200" b="1" i="0" u="none" strike="noStrike" cap="none">
              <a:solidFill>
                <a:srgbClr val="222222"/>
              </a:solidFill>
              <a:latin typeface="Calibri"/>
              <a:ea typeface="Calibri"/>
              <a:cs typeface="Calibri"/>
              <a:sym typeface="Calibri"/>
            </a:endParaRPr>
          </a:p>
        </p:txBody>
      </p:sp>
      <p:sp>
        <p:nvSpPr>
          <p:cNvPr id="809" name="Google Shape;809;p113"/>
          <p:cNvSpPr/>
          <p:nvPr/>
        </p:nvSpPr>
        <p:spPr>
          <a:xfrm>
            <a:off x="643860" y="1505470"/>
            <a:ext cx="6096000" cy="2246769"/>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000000"/>
                </a:solidFill>
                <a:latin typeface="Calibri"/>
                <a:ea typeface="Calibri"/>
                <a:cs typeface="Calibri"/>
                <a:sym typeface="Calibri"/>
              </a:rPr>
              <a:t>EFT is often called psychological acupressure as this technique involves releasing emotional blockages within the individual that are causing distress and discomfort and are intense in nature through tapping. It is recognised that these blockages can have a profound impact on the individual’s life and can result in debilitating mental health problems and physical pain.</a:t>
            </a:r>
            <a:endParaRPr sz="2000">
              <a:solidFill>
                <a:schemeClr val="dk1"/>
              </a:solidFill>
              <a:latin typeface="Calibri"/>
              <a:ea typeface="Calibri"/>
              <a:cs typeface="Calibri"/>
              <a:sym typeface="Calibri"/>
            </a:endParaRPr>
          </a:p>
        </p:txBody>
      </p:sp>
      <p:sp>
        <p:nvSpPr>
          <p:cNvPr id="810" name="Google Shape;810;p113"/>
          <p:cNvSpPr/>
          <p:nvPr/>
        </p:nvSpPr>
        <p:spPr>
          <a:xfrm>
            <a:off x="643860" y="4367792"/>
            <a:ext cx="6096000" cy="1323439"/>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An EFT treatment will involve the practitioner using their fingertips, rather than needles, to tap on the endpoints of the energy meridians. The treatment is not invasive and should not be painful.</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9"/>
        <p:cNvGrpSpPr/>
        <p:nvPr/>
      </p:nvGrpSpPr>
      <p:grpSpPr>
        <a:xfrm>
          <a:off x="0" y="0"/>
          <a:ext cx="0" cy="0"/>
          <a:chOff x="0" y="0"/>
          <a:chExt cx="0" cy="0"/>
        </a:xfrm>
      </p:grpSpPr>
      <p:sp>
        <p:nvSpPr>
          <p:cNvPr id="220" name="Google Shape;220;p33"/>
          <p:cNvSpPr/>
          <p:nvPr/>
        </p:nvSpPr>
        <p:spPr>
          <a:xfrm>
            <a:off x="2596161" y="673146"/>
            <a:ext cx="2726644"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i="0" u="none" strike="noStrike" cap="none">
                <a:solidFill>
                  <a:srgbClr val="F2F2F2"/>
                </a:solidFill>
                <a:latin typeface="Calibri"/>
                <a:ea typeface="Calibri"/>
                <a:cs typeface="Calibri"/>
                <a:sym typeface="Calibri"/>
              </a:rPr>
              <a:t>THE BEREAVED</a:t>
            </a:r>
            <a:endParaRPr sz="3200" b="1" i="0" u="none" strike="noStrike" cap="none">
              <a:solidFill>
                <a:srgbClr val="F2F2F2"/>
              </a:solidFill>
              <a:latin typeface="Calibri"/>
              <a:ea typeface="Calibri"/>
              <a:cs typeface="Calibri"/>
              <a:sym typeface="Calibri"/>
            </a:endParaRPr>
          </a:p>
        </p:txBody>
      </p:sp>
      <p:sp>
        <p:nvSpPr>
          <p:cNvPr id="221" name="Google Shape;221;p33"/>
          <p:cNvSpPr/>
          <p:nvPr/>
        </p:nvSpPr>
        <p:spPr>
          <a:xfrm>
            <a:off x="595677" y="673146"/>
            <a:ext cx="2000484"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i="0" u="none" strike="noStrike" cap="none">
                <a:solidFill>
                  <a:srgbClr val="222222"/>
                </a:solidFill>
                <a:latin typeface="Calibri"/>
                <a:ea typeface="Calibri"/>
                <a:cs typeface="Calibri"/>
                <a:sym typeface="Calibri"/>
              </a:rPr>
              <a:t>RIGHTS OF</a:t>
            </a:r>
            <a:endParaRPr sz="3200" b="1" i="0" u="none" strike="noStrike" cap="none">
              <a:solidFill>
                <a:srgbClr val="222222"/>
              </a:solidFill>
              <a:latin typeface="Calibri"/>
              <a:ea typeface="Calibri"/>
              <a:cs typeface="Calibri"/>
              <a:sym typeface="Calibri"/>
            </a:endParaRPr>
          </a:p>
        </p:txBody>
      </p:sp>
      <p:sp>
        <p:nvSpPr>
          <p:cNvPr id="222" name="Google Shape;222;p33"/>
          <p:cNvSpPr/>
          <p:nvPr/>
        </p:nvSpPr>
        <p:spPr>
          <a:xfrm>
            <a:off x="5965279" y="1052734"/>
            <a:ext cx="4595301" cy="1015663"/>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T</a:t>
            </a:r>
            <a:r>
              <a:rPr lang="en-US" sz="2000" b="0" i="0">
                <a:solidFill>
                  <a:srgbClr val="F2F2F2"/>
                </a:solidFill>
                <a:latin typeface="Calibri"/>
                <a:ea typeface="Calibri"/>
                <a:cs typeface="Calibri"/>
                <a:sym typeface="Calibri"/>
              </a:rPr>
              <a:t>here are multiple people and agencies that need to be notified within five days of a death. These are detailed below:</a:t>
            </a:r>
            <a:endParaRPr sz="2000">
              <a:solidFill>
                <a:srgbClr val="F2F2F2"/>
              </a:solidFill>
              <a:latin typeface="Calibri"/>
              <a:ea typeface="Calibri"/>
              <a:cs typeface="Calibri"/>
              <a:sym typeface="Calibri"/>
            </a:endParaRPr>
          </a:p>
        </p:txBody>
      </p:sp>
      <p:graphicFrame>
        <p:nvGraphicFramePr>
          <p:cNvPr id="223" name="Google Shape;223;p33"/>
          <p:cNvGraphicFramePr/>
          <p:nvPr/>
        </p:nvGraphicFramePr>
        <p:xfrm>
          <a:off x="595677" y="2068397"/>
          <a:ext cx="3000000" cy="3000000"/>
        </p:xfrm>
        <a:graphic>
          <a:graphicData uri="http://schemas.openxmlformats.org/drawingml/2006/table">
            <a:tbl>
              <a:tblPr>
                <a:noFill/>
                <a:tableStyleId>{97FD0410-1E48-4D9E-8D0D-69FC351A9D04}</a:tableStyleId>
              </a:tblPr>
              <a:tblGrid>
                <a:gridCol w="5212550">
                  <a:extLst>
                    <a:ext uri="{9D8B030D-6E8A-4147-A177-3AD203B41FA5}">
                      <a16:colId xmlns:a16="http://schemas.microsoft.com/office/drawing/2014/main" val="20000"/>
                    </a:ext>
                  </a:extLst>
                </a:gridCol>
              </a:tblGrid>
              <a:tr h="362600">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Register the death. This is done at a registry office</a:t>
                      </a:r>
                      <a:endParaRPr sz="1800" u="none" strike="noStrike" cap="none"/>
                    </a:p>
                  </a:txBody>
                  <a:tcPr marL="90650" marR="90650" marT="45325" marB="45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83921"/>
                      </a:srgbClr>
                    </a:solidFill>
                  </a:tcPr>
                </a:tc>
                <a:extLst>
                  <a:ext uri="{0D108BD9-81ED-4DB2-BD59-A6C34878D82A}">
                    <a16:rowId xmlns:a16="http://schemas.microsoft.com/office/drawing/2014/main" val="10000"/>
                  </a:ext>
                </a:extLst>
              </a:tr>
              <a:tr h="634575">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Contact a funeral director to arrange the funeral</a:t>
                      </a:r>
                      <a:endParaRPr sz="1800" u="none" strike="noStrike" cap="none"/>
                    </a:p>
                  </a:txBody>
                  <a:tcPr marL="90650" marR="90650" marT="45325" marB="45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83921"/>
                      </a:srgbClr>
                    </a:solidFill>
                  </a:tcPr>
                </a:tc>
                <a:extLst>
                  <a:ext uri="{0D108BD9-81ED-4DB2-BD59-A6C34878D82A}">
                    <a16:rowId xmlns:a16="http://schemas.microsoft.com/office/drawing/2014/main" val="10001"/>
                  </a:ext>
                </a:extLst>
              </a:tr>
              <a:tr h="362600">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Notify the deceased’s doctor</a:t>
                      </a:r>
                      <a:endParaRPr sz="1800" u="none" strike="noStrike" cap="none"/>
                    </a:p>
                  </a:txBody>
                  <a:tcPr marL="90650" marR="90650" marT="45325" marB="45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83921"/>
                      </a:srgbClr>
                    </a:solidFill>
                  </a:tcPr>
                </a:tc>
                <a:extLst>
                  <a:ext uri="{0D108BD9-81ED-4DB2-BD59-A6C34878D82A}">
                    <a16:rowId xmlns:a16="http://schemas.microsoft.com/office/drawing/2014/main" val="10002"/>
                  </a:ext>
                </a:extLst>
              </a:tr>
              <a:tr h="634575">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Notify the deceased’s solicitors or whoever managed their will</a:t>
                      </a:r>
                      <a:endParaRPr sz="1800" u="none" strike="noStrike" cap="none"/>
                    </a:p>
                  </a:txBody>
                  <a:tcPr marL="90650" marR="90650" marT="45325" marB="45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83921"/>
                      </a:srgbClr>
                    </a:solidFill>
                  </a:tcPr>
                </a:tc>
                <a:extLst>
                  <a:ext uri="{0D108BD9-81ED-4DB2-BD59-A6C34878D82A}">
                    <a16:rowId xmlns:a16="http://schemas.microsoft.com/office/drawing/2014/main" val="10003"/>
                  </a:ext>
                </a:extLst>
              </a:tr>
              <a:tr h="362600">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The deceased’s local authority</a:t>
                      </a:r>
                      <a:endParaRPr sz="1800" u="none" strike="noStrike" cap="none"/>
                    </a:p>
                  </a:txBody>
                  <a:tcPr marL="90650" marR="90650" marT="45325" marB="45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83921"/>
                      </a:srgbClr>
                    </a:solidFill>
                  </a:tcPr>
                </a:tc>
                <a:extLst>
                  <a:ext uri="{0D108BD9-81ED-4DB2-BD59-A6C34878D82A}">
                    <a16:rowId xmlns:a16="http://schemas.microsoft.com/office/drawing/2014/main" val="10004"/>
                  </a:ext>
                </a:extLst>
              </a:tr>
              <a:tr h="362600">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The deceased’s insurance company</a:t>
                      </a:r>
                      <a:endParaRPr sz="1800" u="none" strike="noStrike" cap="none"/>
                    </a:p>
                  </a:txBody>
                  <a:tcPr marL="90650" marR="90650" marT="45325" marB="45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83921"/>
                      </a:srgbClr>
                    </a:solidFill>
                  </a:tcPr>
                </a:tc>
                <a:extLst>
                  <a:ext uri="{0D108BD9-81ED-4DB2-BD59-A6C34878D82A}">
                    <a16:rowId xmlns:a16="http://schemas.microsoft.com/office/drawing/2014/main" val="10005"/>
                  </a:ext>
                </a:extLst>
              </a:tr>
              <a:tr h="362600">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The deceased’s bank</a:t>
                      </a:r>
                      <a:endParaRPr sz="1800" u="none" strike="noStrike" cap="none"/>
                    </a:p>
                  </a:txBody>
                  <a:tcPr marL="90650" marR="90650" marT="45325" marB="45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83921"/>
                      </a:srgbClr>
                    </a:solidFill>
                  </a:tcPr>
                </a:tc>
                <a:extLst>
                  <a:ext uri="{0D108BD9-81ED-4DB2-BD59-A6C34878D82A}">
                    <a16:rowId xmlns:a16="http://schemas.microsoft.com/office/drawing/2014/main" val="10006"/>
                  </a:ext>
                </a:extLst>
              </a:tr>
              <a:tr h="634575">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Any company the deceased owes/pays money to, such as utility bills</a:t>
                      </a:r>
                      <a:endParaRPr sz="1800" u="none" strike="noStrike" cap="none"/>
                    </a:p>
                  </a:txBody>
                  <a:tcPr marL="90650" marR="90650" marT="45325" marB="45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83921"/>
                      </a:srgbClr>
                    </a:solidFill>
                  </a:tcPr>
                </a:tc>
                <a:extLst>
                  <a:ext uri="{0D108BD9-81ED-4DB2-BD59-A6C34878D82A}">
                    <a16:rowId xmlns:a16="http://schemas.microsoft.com/office/drawing/2014/main" val="10007"/>
                  </a:ext>
                </a:extLst>
              </a:tr>
              <a:tr h="634575">
                <a:tc>
                  <a:txBody>
                    <a:bodyPr/>
                    <a:lstStyle/>
                    <a:p>
                      <a:pPr marL="285750" marR="0" lvl="0" indent="-285750" algn="just" rtl="0">
                        <a:spcBef>
                          <a:spcPts val="0"/>
                        </a:spcBef>
                        <a:spcAft>
                          <a:spcPts val="0"/>
                        </a:spcAft>
                        <a:buClr>
                          <a:schemeClr val="dk1"/>
                        </a:buClr>
                        <a:buSzPts val="1800"/>
                        <a:buFont typeface="Arial"/>
                        <a:buChar char="•"/>
                      </a:pPr>
                      <a:r>
                        <a:rPr lang="en-US" sz="1800" u="none" strike="noStrike" cap="none"/>
                        <a:t>If the deceased was in education their school/college/university must be notified</a:t>
                      </a:r>
                      <a:endParaRPr/>
                    </a:p>
                  </a:txBody>
                  <a:tcPr marL="90650" marR="90650" marT="45325" marB="453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83921"/>
                      </a:srgbClr>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a:blip r:embed="rId3">
            <a:alphaModFix amt="90000"/>
          </a:blip>
          <a:stretch>
            <a:fillRect/>
          </a:stretch>
        </a:blipFill>
        <a:effectLst/>
      </p:bgPr>
    </p:bg>
    <p:spTree>
      <p:nvGrpSpPr>
        <p:cNvPr id="1" name="Shape 814"/>
        <p:cNvGrpSpPr/>
        <p:nvPr/>
      </p:nvGrpSpPr>
      <p:grpSpPr>
        <a:xfrm>
          <a:off x="0" y="0"/>
          <a:ext cx="0" cy="0"/>
          <a:chOff x="0" y="0"/>
          <a:chExt cx="0" cy="0"/>
        </a:xfrm>
      </p:grpSpPr>
      <p:sp>
        <p:nvSpPr>
          <p:cNvPr id="815" name="Google Shape;815;p114"/>
          <p:cNvSpPr/>
          <p:nvPr/>
        </p:nvSpPr>
        <p:spPr>
          <a:xfrm>
            <a:off x="1415640" y="666834"/>
            <a:ext cx="2063770" cy="584775"/>
          </a:xfrm>
          <a:prstGeom prst="rect">
            <a:avLst/>
          </a:prstGeom>
          <a:solidFill>
            <a:srgbClr val="3A3838"/>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a:solidFill>
                  <a:srgbClr val="F2F2F2"/>
                </a:solidFill>
                <a:latin typeface="Calibri"/>
                <a:ea typeface="Calibri"/>
                <a:cs typeface="Calibri"/>
                <a:sym typeface="Calibri"/>
              </a:rPr>
              <a:t>PUNCTURE</a:t>
            </a:r>
            <a:endParaRPr sz="3200" b="1" i="0" u="none" strike="noStrike" cap="none">
              <a:solidFill>
                <a:srgbClr val="F2F2F2"/>
              </a:solidFill>
              <a:latin typeface="Calibri"/>
              <a:ea typeface="Calibri"/>
              <a:cs typeface="Calibri"/>
              <a:sym typeface="Calibri"/>
            </a:endParaRPr>
          </a:p>
        </p:txBody>
      </p:sp>
      <p:sp>
        <p:nvSpPr>
          <p:cNvPr id="816" name="Google Shape;816;p114"/>
          <p:cNvSpPr/>
          <p:nvPr/>
        </p:nvSpPr>
        <p:spPr>
          <a:xfrm>
            <a:off x="501607" y="666835"/>
            <a:ext cx="914033"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a:solidFill>
                  <a:srgbClr val="222222"/>
                </a:solidFill>
                <a:latin typeface="Calibri"/>
                <a:ea typeface="Calibri"/>
                <a:cs typeface="Calibri"/>
                <a:sym typeface="Calibri"/>
              </a:rPr>
              <a:t>ACU</a:t>
            </a:r>
            <a:endParaRPr sz="3200" b="1" i="0" u="none" strike="noStrike" cap="none">
              <a:solidFill>
                <a:srgbClr val="222222"/>
              </a:solidFill>
              <a:latin typeface="Calibri"/>
              <a:ea typeface="Calibri"/>
              <a:cs typeface="Calibri"/>
              <a:sym typeface="Calibri"/>
            </a:endParaRPr>
          </a:p>
        </p:txBody>
      </p:sp>
      <p:sp>
        <p:nvSpPr>
          <p:cNvPr id="817" name="Google Shape;817;p114"/>
          <p:cNvSpPr/>
          <p:nvPr/>
        </p:nvSpPr>
        <p:spPr>
          <a:xfrm>
            <a:off x="431410" y="1794359"/>
            <a:ext cx="6096000" cy="1631216"/>
          </a:xfrm>
          <a:prstGeom prst="rect">
            <a:avLst/>
          </a:prstGeom>
          <a:solidFill>
            <a:srgbClr val="A6D71C">
              <a:alpha val="93725"/>
            </a:srgbClr>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000000"/>
                </a:solidFill>
                <a:latin typeface="Calibri"/>
                <a:ea typeface="Calibri"/>
                <a:cs typeface="Calibri"/>
                <a:sym typeface="Calibri"/>
              </a:rPr>
              <a:t>This treatment involves inserting needles through an individual’s skin in different parts of their body, at points known as acupuncture points. It is believed that this stimulates the muscles and cells in the body to release natural pain-relieving chemicals.</a:t>
            </a:r>
            <a:endParaRPr sz="2000">
              <a:solidFill>
                <a:schemeClr val="dk1"/>
              </a:solidFill>
              <a:latin typeface="Calibri"/>
              <a:ea typeface="Calibri"/>
              <a:cs typeface="Calibri"/>
              <a:sym typeface="Calibri"/>
            </a:endParaRPr>
          </a:p>
        </p:txBody>
      </p:sp>
      <p:sp>
        <p:nvSpPr>
          <p:cNvPr id="818" name="Google Shape;818;p114"/>
          <p:cNvSpPr/>
          <p:nvPr/>
        </p:nvSpPr>
        <p:spPr>
          <a:xfrm>
            <a:off x="5228492" y="3968324"/>
            <a:ext cx="6096000" cy="1938992"/>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F2F2F2"/>
                </a:solidFill>
                <a:latin typeface="Calibri"/>
                <a:ea typeface="Calibri"/>
                <a:cs typeface="Calibri"/>
                <a:sym typeface="Calibri"/>
              </a:rPr>
              <a:t>Acupuncture is based on the belief that problems develop when energy in the body becomes blocked and aims to unblock these energy channels. It can be beneficial to help symptoms of grief and bereavement, especially if the individual is consumed by their emotions.</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a:blip r:embed="rId3">
            <a:alphaModFix amt="90000"/>
          </a:blip>
          <a:stretch>
            <a:fillRect/>
          </a:stretch>
        </a:blipFill>
        <a:effectLst/>
      </p:bgPr>
    </p:bg>
    <p:spTree>
      <p:nvGrpSpPr>
        <p:cNvPr id="1" name="Shape 822"/>
        <p:cNvGrpSpPr/>
        <p:nvPr/>
      </p:nvGrpSpPr>
      <p:grpSpPr>
        <a:xfrm>
          <a:off x="0" y="0"/>
          <a:ext cx="0" cy="0"/>
          <a:chOff x="0" y="0"/>
          <a:chExt cx="0" cy="0"/>
        </a:xfrm>
      </p:grpSpPr>
      <p:sp>
        <p:nvSpPr>
          <p:cNvPr id="823" name="Google Shape;823;p115"/>
          <p:cNvSpPr/>
          <p:nvPr/>
        </p:nvSpPr>
        <p:spPr>
          <a:xfrm>
            <a:off x="670559" y="1400464"/>
            <a:ext cx="6096000" cy="1631216"/>
          </a:xfrm>
          <a:prstGeom prst="rect">
            <a:avLst/>
          </a:prstGeom>
          <a:solidFill>
            <a:srgbClr val="A6D71C">
              <a:alpha val="80784"/>
            </a:srgbClr>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000000"/>
                </a:solidFill>
                <a:latin typeface="Calibri"/>
                <a:ea typeface="Calibri"/>
                <a:cs typeface="Calibri"/>
                <a:sym typeface="Calibri"/>
              </a:rPr>
              <a:t>The individual’s skin is initially sterilised as well as the needles that are going to be inserted into the skin. Following this, the needles will be inserted, typically through a plastic guide tube. The practitioner may move the needles in different ways which include:</a:t>
            </a:r>
            <a:endParaRPr sz="2000">
              <a:solidFill>
                <a:schemeClr val="dk1"/>
              </a:solidFill>
              <a:latin typeface="Calibri"/>
              <a:ea typeface="Calibri"/>
              <a:cs typeface="Calibri"/>
              <a:sym typeface="Calibri"/>
            </a:endParaRPr>
          </a:p>
        </p:txBody>
      </p:sp>
      <p:graphicFrame>
        <p:nvGraphicFramePr>
          <p:cNvPr id="824" name="Google Shape;824;p115"/>
          <p:cNvGraphicFramePr/>
          <p:nvPr/>
        </p:nvGraphicFramePr>
        <p:xfrm>
          <a:off x="670559" y="3162055"/>
          <a:ext cx="3000000" cy="3000000"/>
        </p:xfrm>
        <a:graphic>
          <a:graphicData uri="http://schemas.openxmlformats.org/drawingml/2006/table">
            <a:tbl>
              <a:tblPr>
                <a:noFill/>
                <a:tableStyleId>{97FD0410-1E48-4D9E-8D0D-69FC351A9D04}</a:tableStyleId>
              </a:tblPr>
              <a:tblGrid>
                <a:gridCol w="1656475">
                  <a:extLst>
                    <a:ext uri="{9D8B030D-6E8A-4147-A177-3AD203B41FA5}">
                      <a16:colId xmlns:a16="http://schemas.microsoft.com/office/drawing/2014/main" val="20000"/>
                    </a:ext>
                  </a:extLst>
                </a:gridCol>
              </a:tblGrid>
              <a:tr h="254000">
                <a:tc>
                  <a:txBody>
                    <a:bodyPr/>
                    <a:lstStyle/>
                    <a:p>
                      <a:pPr marL="342900" marR="0" lvl="0" indent="-342900" algn="l" rtl="0">
                        <a:spcBef>
                          <a:spcPts val="0"/>
                        </a:spcBef>
                        <a:spcAft>
                          <a:spcPts val="0"/>
                        </a:spcAft>
                        <a:buClr>
                          <a:srgbClr val="F2F2F2"/>
                        </a:buClr>
                        <a:buSzPts val="2000"/>
                        <a:buFont typeface="Arial"/>
                        <a:buChar char="•"/>
                      </a:pPr>
                      <a:r>
                        <a:rPr lang="en-US" sz="2000" u="none" strike="noStrike" cap="none">
                          <a:solidFill>
                            <a:srgbClr val="F2F2F2"/>
                          </a:solidFill>
                        </a:rPr>
                        <a:t>Flicking</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C0C0C"/>
                    </a:solidFill>
                  </a:tcPr>
                </a:tc>
                <a:extLst>
                  <a:ext uri="{0D108BD9-81ED-4DB2-BD59-A6C34878D82A}">
                    <a16:rowId xmlns:a16="http://schemas.microsoft.com/office/drawing/2014/main" val="10000"/>
                  </a:ext>
                </a:extLst>
              </a:tr>
              <a:tr h="254000">
                <a:tc>
                  <a:txBody>
                    <a:bodyPr/>
                    <a:lstStyle/>
                    <a:p>
                      <a:pPr marL="342900" marR="0" lvl="0" indent="-342900" algn="l" rtl="0">
                        <a:spcBef>
                          <a:spcPts val="0"/>
                        </a:spcBef>
                        <a:spcAft>
                          <a:spcPts val="0"/>
                        </a:spcAft>
                        <a:buClr>
                          <a:srgbClr val="F2F2F2"/>
                        </a:buClr>
                        <a:buSzPts val="2000"/>
                        <a:buFont typeface="Arial"/>
                        <a:buChar char="•"/>
                      </a:pPr>
                      <a:r>
                        <a:rPr lang="en-US" sz="2000" u="none" strike="noStrike" cap="none">
                          <a:solidFill>
                            <a:srgbClr val="F2F2F2"/>
                          </a:solidFill>
                        </a:rPr>
                        <a:t>Twisting</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C0C0C"/>
                    </a:solidFill>
                  </a:tcPr>
                </a:tc>
                <a:extLst>
                  <a:ext uri="{0D108BD9-81ED-4DB2-BD59-A6C34878D82A}">
                    <a16:rowId xmlns:a16="http://schemas.microsoft.com/office/drawing/2014/main" val="10001"/>
                  </a:ext>
                </a:extLst>
              </a:tr>
              <a:tr h="254000">
                <a:tc>
                  <a:txBody>
                    <a:bodyPr/>
                    <a:lstStyle/>
                    <a:p>
                      <a:pPr marL="342900" marR="0" lvl="0" indent="-342900" algn="l" rtl="0">
                        <a:spcBef>
                          <a:spcPts val="0"/>
                        </a:spcBef>
                        <a:spcAft>
                          <a:spcPts val="0"/>
                        </a:spcAft>
                        <a:buClr>
                          <a:srgbClr val="F2F2F2"/>
                        </a:buClr>
                        <a:buSzPts val="2000"/>
                        <a:buFont typeface="Arial"/>
                        <a:buChar char="•"/>
                      </a:pPr>
                      <a:r>
                        <a:rPr lang="en-US" sz="2000" u="none" strike="noStrike" cap="none">
                          <a:solidFill>
                            <a:srgbClr val="F2F2F2"/>
                          </a:solidFill>
                        </a:rPr>
                        <a:t>Spinning</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C0C0C"/>
                    </a:solidFill>
                  </a:tcPr>
                </a:tc>
                <a:extLst>
                  <a:ext uri="{0D108BD9-81ED-4DB2-BD59-A6C34878D82A}">
                    <a16:rowId xmlns:a16="http://schemas.microsoft.com/office/drawing/2014/main" val="10002"/>
                  </a:ext>
                </a:extLst>
              </a:tr>
              <a:tr h="254000">
                <a:tc>
                  <a:txBody>
                    <a:bodyPr/>
                    <a:lstStyle/>
                    <a:p>
                      <a:pPr marL="342900" marR="0" lvl="0" indent="-342900" algn="l" rtl="0">
                        <a:spcBef>
                          <a:spcPts val="0"/>
                        </a:spcBef>
                        <a:spcAft>
                          <a:spcPts val="0"/>
                        </a:spcAft>
                        <a:buClr>
                          <a:srgbClr val="F2F2F2"/>
                        </a:buClr>
                        <a:buSzPts val="2000"/>
                        <a:buFont typeface="Arial"/>
                        <a:buChar char="•"/>
                      </a:pPr>
                      <a:r>
                        <a:rPr lang="en-US" sz="2000" u="none" strike="noStrike" cap="none">
                          <a:solidFill>
                            <a:srgbClr val="F2F2F2"/>
                          </a:solidFill>
                        </a:rPr>
                        <a:t>Moving up</a:t>
                      </a:r>
                      <a:endParaRPr sz="2000" u="none" strike="noStrike" cap="none">
                        <a:solidFill>
                          <a:srgbClr val="F2F2F2"/>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C0C0C"/>
                    </a:solidFill>
                  </a:tcPr>
                </a:tc>
                <a:extLst>
                  <a:ext uri="{0D108BD9-81ED-4DB2-BD59-A6C34878D82A}">
                    <a16:rowId xmlns:a16="http://schemas.microsoft.com/office/drawing/2014/main" val="10003"/>
                  </a:ext>
                </a:extLst>
              </a:tr>
              <a:tr h="254000">
                <a:tc>
                  <a:txBody>
                    <a:bodyPr/>
                    <a:lstStyle/>
                    <a:p>
                      <a:pPr marL="342900" marR="0" lvl="0" indent="-342900" algn="l" rtl="0">
                        <a:spcBef>
                          <a:spcPts val="0"/>
                        </a:spcBef>
                        <a:spcAft>
                          <a:spcPts val="0"/>
                        </a:spcAft>
                        <a:buClr>
                          <a:srgbClr val="F2F2F2"/>
                        </a:buClr>
                        <a:buSzPts val="2000"/>
                        <a:buFont typeface="Arial"/>
                        <a:buChar char="•"/>
                      </a:pPr>
                      <a:r>
                        <a:rPr lang="en-US" sz="2000" u="none" strike="noStrike" cap="none">
                          <a:solidFill>
                            <a:srgbClr val="F2F2F2"/>
                          </a:solidFill>
                        </a:rPr>
                        <a:t>Moving down</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C0C0C"/>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a:blip r:embed="rId3">
            <a:alphaModFix amt="90000"/>
          </a:blip>
          <a:stretch>
            <a:fillRect/>
          </a:stretch>
        </a:blipFill>
        <a:effectLst/>
      </p:bgPr>
    </p:bg>
    <p:spTree>
      <p:nvGrpSpPr>
        <p:cNvPr id="1" name="Shape 828"/>
        <p:cNvGrpSpPr/>
        <p:nvPr/>
      </p:nvGrpSpPr>
      <p:grpSpPr>
        <a:xfrm>
          <a:off x="0" y="0"/>
          <a:ext cx="0" cy="0"/>
          <a:chOff x="0" y="0"/>
          <a:chExt cx="0" cy="0"/>
        </a:xfrm>
      </p:grpSpPr>
      <p:sp>
        <p:nvSpPr>
          <p:cNvPr id="829" name="Google Shape;829;p116"/>
          <p:cNvSpPr/>
          <p:nvPr/>
        </p:nvSpPr>
        <p:spPr>
          <a:xfrm>
            <a:off x="2583533" y="4578383"/>
            <a:ext cx="9374945" cy="1631216"/>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2000"/>
              <a:buFont typeface="Calibri"/>
              <a:buNone/>
            </a:pPr>
            <a:r>
              <a:rPr lang="en-US" sz="2000" b="0" i="0" u="none" strike="noStrike" cap="none">
                <a:solidFill>
                  <a:srgbClr val="F2F2F2"/>
                </a:solidFill>
                <a:latin typeface="Calibri"/>
                <a:ea typeface="Calibri"/>
                <a:cs typeface="Calibri"/>
                <a:sym typeface="Calibri"/>
              </a:rPr>
              <a:t>It has been found that performing artistic and creative activities in front of a compassionate and experienced therapist can help a person to process their emotions better, learn more about himself or herself and gain a sense of calm. Art therapy has helped to reduce anxiety in ageing adults by as much as 70 per cent. It is also useful for those who have experienced trauma and have been diagnosed with a terminal illness.</a:t>
            </a:r>
            <a:endParaRPr/>
          </a:p>
        </p:txBody>
      </p:sp>
      <p:sp>
        <p:nvSpPr>
          <p:cNvPr id="830" name="Google Shape;830;p116"/>
          <p:cNvSpPr/>
          <p:nvPr/>
        </p:nvSpPr>
        <p:spPr>
          <a:xfrm>
            <a:off x="217850" y="2424020"/>
            <a:ext cx="6096000" cy="1631216"/>
          </a:xfrm>
          <a:prstGeom prst="rect">
            <a:avLst/>
          </a:prstGeom>
          <a:solidFill>
            <a:srgbClr val="A6D71C">
              <a:alpha val="80784"/>
            </a:srgbClr>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Art therapy provides significant benefits for individuals with anxiety. Research surrounding art therapy shows that it can be beneficial to persons of all ages and backgrounds. It allows a person to feel calm, express himself or herself and become more self-aware.</a:t>
            </a:r>
            <a:endParaRPr/>
          </a:p>
        </p:txBody>
      </p:sp>
      <p:sp>
        <p:nvSpPr>
          <p:cNvPr id="831" name="Google Shape;831;p116"/>
          <p:cNvSpPr/>
          <p:nvPr/>
        </p:nvSpPr>
        <p:spPr>
          <a:xfrm>
            <a:off x="508795" y="573357"/>
            <a:ext cx="2528000" cy="584775"/>
          </a:xfrm>
          <a:prstGeom prst="rect">
            <a:avLst/>
          </a:prstGeom>
          <a:solidFill>
            <a:srgbClr val="A6D71C">
              <a:alpha val="94901"/>
            </a:srgbClr>
          </a:solidFill>
          <a:ln>
            <a:noFill/>
          </a:ln>
          <a:effectLst>
            <a:outerShdw blurRad="50800" dist="50800" dir="5400000" sx="1000" sy="1000" algn="ctr" rotWithShape="0">
              <a:srgbClr val="000000">
                <a:alpha val="96862"/>
              </a:srgbClr>
            </a:outerShdw>
          </a:effectLst>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i="0" u="none" strike="noStrike" cap="none">
                <a:solidFill>
                  <a:srgbClr val="222222"/>
                </a:solidFill>
                <a:latin typeface="Calibri"/>
                <a:ea typeface="Calibri"/>
                <a:cs typeface="Calibri"/>
                <a:sym typeface="Calibri"/>
              </a:rPr>
              <a:t>ART THERAPY</a:t>
            </a:r>
            <a:endParaRPr sz="3200" b="1" i="0" u="none" strike="noStrike" cap="none">
              <a:solidFill>
                <a:srgbClr val="222222"/>
              </a:solidFill>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5"/>
        <p:cNvGrpSpPr/>
        <p:nvPr/>
      </p:nvGrpSpPr>
      <p:grpSpPr>
        <a:xfrm>
          <a:off x="0" y="0"/>
          <a:ext cx="0" cy="0"/>
          <a:chOff x="0" y="0"/>
          <a:chExt cx="0" cy="0"/>
        </a:xfrm>
      </p:grpSpPr>
      <p:sp>
        <p:nvSpPr>
          <p:cNvPr id="836" name="Google Shape;836;p117"/>
          <p:cNvSpPr/>
          <p:nvPr/>
        </p:nvSpPr>
        <p:spPr>
          <a:xfrm>
            <a:off x="908933" y="897694"/>
            <a:ext cx="2045753"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i="0" u="none" strike="noStrike" cap="none">
                <a:solidFill>
                  <a:srgbClr val="222222"/>
                </a:solidFill>
                <a:latin typeface="Calibri"/>
                <a:ea typeface="Calibri"/>
                <a:cs typeface="Calibri"/>
                <a:sym typeface="Calibri"/>
              </a:rPr>
              <a:t>AYURVEDA</a:t>
            </a:r>
            <a:endParaRPr sz="3200" b="1" i="0" u="none" strike="noStrike" cap="none">
              <a:solidFill>
                <a:srgbClr val="222222"/>
              </a:solidFill>
              <a:latin typeface="Calibri"/>
              <a:ea typeface="Calibri"/>
              <a:cs typeface="Calibri"/>
              <a:sym typeface="Calibri"/>
            </a:endParaRPr>
          </a:p>
        </p:txBody>
      </p:sp>
      <p:sp>
        <p:nvSpPr>
          <p:cNvPr id="837" name="Google Shape;837;p117"/>
          <p:cNvSpPr/>
          <p:nvPr/>
        </p:nvSpPr>
        <p:spPr>
          <a:xfrm>
            <a:off x="908933" y="2072074"/>
            <a:ext cx="4408655" cy="1323439"/>
          </a:xfrm>
          <a:prstGeom prst="rect">
            <a:avLst/>
          </a:prstGeom>
          <a:solidFill>
            <a:srgbClr val="A6D71C">
              <a:alpha val="90980"/>
            </a:srgbClr>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Ayurvedic treatments use medicines made from minerals and plants to help restore the balance to the mind, body and soul. </a:t>
            </a:r>
            <a:endParaRPr sz="2000" b="0" i="0" u="none" strike="noStrike" cap="none">
              <a:solidFill>
                <a:srgbClr val="000000"/>
              </a:solidFill>
              <a:latin typeface="Calibri"/>
              <a:ea typeface="Calibri"/>
              <a:cs typeface="Calibri"/>
              <a:sym typeface="Calibri"/>
            </a:endParaRPr>
          </a:p>
        </p:txBody>
      </p:sp>
      <p:sp>
        <p:nvSpPr>
          <p:cNvPr id="838" name="Google Shape;838;p117"/>
          <p:cNvSpPr/>
          <p:nvPr/>
        </p:nvSpPr>
        <p:spPr>
          <a:xfrm>
            <a:off x="908933" y="3818706"/>
            <a:ext cx="4408655" cy="2246769"/>
          </a:xfrm>
          <a:prstGeom prst="rect">
            <a:avLst/>
          </a:prstGeom>
          <a:solidFill>
            <a:srgbClr val="262626">
              <a:alpha val="87843"/>
            </a:srgbClr>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2000"/>
              <a:buFont typeface="Calibri"/>
              <a:buNone/>
            </a:pPr>
            <a:r>
              <a:rPr lang="en-US" sz="2000" b="0" i="0" u="none" strike="noStrike" cap="none">
                <a:solidFill>
                  <a:srgbClr val="F2F2F2"/>
                </a:solidFill>
                <a:latin typeface="Calibri"/>
                <a:ea typeface="Calibri"/>
                <a:cs typeface="Calibri"/>
                <a:sym typeface="Calibri"/>
              </a:rPr>
              <a:t>An Ayurveda practitioner will tailor a treatment plan to the individual’s needs, taking into account the individual’s emotional makeup, their primary life force and their physical makeup. The practitioner’s aim is to restore balance in these three areas of one’s life.</a:t>
            </a:r>
            <a:endParaRPr sz="2000" b="0" i="0" u="none" strike="noStrike" cap="none">
              <a:solidFill>
                <a:srgbClr val="F2F2F2"/>
              </a:solidFill>
              <a:latin typeface="Calibri"/>
              <a:ea typeface="Calibri"/>
              <a:cs typeface="Calibri"/>
              <a:sym typeface="Calibri"/>
            </a:endParaRPr>
          </a:p>
        </p:txBody>
      </p:sp>
      <p:sp>
        <p:nvSpPr>
          <p:cNvPr id="839" name="Google Shape;839;p117"/>
          <p:cNvSpPr/>
          <p:nvPr/>
        </p:nvSpPr>
        <p:spPr>
          <a:xfrm>
            <a:off x="5468582" y="4756288"/>
            <a:ext cx="6096000" cy="1323439"/>
          </a:xfrm>
          <a:prstGeom prst="rect">
            <a:avLst/>
          </a:prstGeom>
          <a:solidFill>
            <a:srgbClr val="A6D71C">
              <a:alpha val="90980"/>
            </a:srgbClr>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Ayurveda also incorporates massage and therapies that help rid the body of toxins. The therapy can help with symptoms of emotional instability, depression, anxiety, paranoia and disassociation.</a:t>
            </a:r>
            <a:endParaRPr sz="2000" b="0" i="0" u="none" strike="noStrike" cap="none">
              <a:solidFill>
                <a:srgbClr val="000000"/>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3"/>
        <p:cNvGrpSpPr/>
        <p:nvPr/>
      </p:nvGrpSpPr>
      <p:grpSpPr>
        <a:xfrm>
          <a:off x="0" y="0"/>
          <a:ext cx="0" cy="0"/>
          <a:chOff x="0" y="0"/>
          <a:chExt cx="0" cy="0"/>
        </a:xfrm>
      </p:grpSpPr>
      <p:sp>
        <p:nvSpPr>
          <p:cNvPr id="844" name="Google Shape;844;p118"/>
          <p:cNvSpPr/>
          <p:nvPr/>
        </p:nvSpPr>
        <p:spPr>
          <a:xfrm>
            <a:off x="8855326" y="556269"/>
            <a:ext cx="1824538" cy="707886"/>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4000"/>
              <a:buFont typeface="Calibri"/>
              <a:buNone/>
            </a:pPr>
            <a:r>
              <a:rPr lang="en-US" sz="4000" b="1" i="0" u="none" strike="noStrike" cap="none">
                <a:solidFill>
                  <a:srgbClr val="222222"/>
                </a:solidFill>
                <a:latin typeface="Calibri"/>
                <a:ea typeface="Calibri"/>
                <a:cs typeface="Calibri"/>
                <a:sym typeface="Calibri"/>
              </a:rPr>
              <a:t>KARMA</a:t>
            </a:r>
            <a:endParaRPr sz="4000" b="1" i="0" u="none" strike="noStrike" cap="none">
              <a:solidFill>
                <a:srgbClr val="222222"/>
              </a:solidFill>
              <a:latin typeface="Calibri"/>
              <a:ea typeface="Calibri"/>
              <a:cs typeface="Calibri"/>
              <a:sym typeface="Calibri"/>
            </a:endParaRPr>
          </a:p>
        </p:txBody>
      </p:sp>
      <p:sp>
        <p:nvSpPr>
          <p:cNvPr id="845" name="Google Shape;845;p118"/>
          <p:cNvSpPr/>
          <p:nvPr/>
        </p:nvSpPr>
        <p:spPr>
          <a:xfrm>
            <a:off x="6861273" y="556269"/>
            <a:ext cx="1977273" cy="707886"/>
          </a:xfrm>
          <a:prstGeom prst="rect">
            <a:avLst/>
          </a:prstGeom>
          <a:solidFill>
            <a:srgbClr val="26262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2F2F2"/>
              </a:buClr>
              <a:buSzPts val="4000"/>
              <a:buFont typeface="Calibri"/>
              <a:buNone/>
            </a:pPr>
            <a:r>
              <a:rPr lang="en-US" sz="4000" b="1" i="0" u="none" strike="noStrike" cap="none">
                <a:solidFill>
                  <a:srgbClr val="F2F2F2"/>
                </a:solidFill>
                <a:latin typeface="Calibri"/>
                <a:ea typeface="Calibri"/>
                <a:cs typeface="Calibri"/>
                <a:sym typeface="Calibri"/>
              </a:rPr>
              <a:t>PANCHA</a:t>
            </a:r>
            <a:endParaRPr sz="4000" b="0" i="0" u="none" strike="noStrike" cap="none">
              <a:solidFill>
                <a:srgbClr val="F2F2F2"/>
              </a:solidFill>
              <a:latin typeface="Calibri"/>
              <a:ea typeface="Calibri"/>
              <a:cs typeface="Calibri"/>
              <a:sym typeface="Calibri"/>
            </a:endParaRPr>
          </a:p>
        </p:txBody>
      </p:sp>
      <p:sp>
        <p:nvSpPr>
          <p:cNvPr id="846" name="Google Shape;846;p118"/>
          <p:cNvSpPr/>
          <p:nvPr/>
        </p:nvSpPr>
        <p:spPr>
          <a:xfrm>
            <a:off x="217850" y="1264155"/>
            <a:ext cx="4341782" cy="2246769"/>
          </a:xfrm>
          <a:prstGeom prst="rect">
            <a:avLst/>
          </a:prstGeom>
          <a:solidFill>
            <a:srgbClr val="A6D71C">
              <a:alpha val="73725"/>
            </a:srgbClr>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For ailments that manifest by way of excess mucus in the chest, bile in the intestines, kapha in the stomach or gas accumulation, the Ayurvedic treatment would be Pancha Karma.  Literally translated as Pancha (five) Karma (actions/processes).</a:t>
            </a:r>
            <a:endParaRPr/>
          </a:p>
        </p:txBody>
      </p:sp>
      <p:sp>
        <p:nvSpPr>
          <p:cNvPr id="847" name="Google Shape;847;p118"/>
          <p:cNvSpPr/>
          <p:nvPr/>
        </p:nvSpPr>
        <p:spPr>
          <a:xfrm>
            <a:off x="6861273" y="3776766"/>
            <a:ext cx="2930995" cy="400110"/>
          </a:xfrm>
          <a:prstGeom prst="rect">
            <a:avLst/>
          </a:prstGeom>
          <a:solidFill>
            <a:srgbClr val="26262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2F2F2"/>
              </a:buClr>
              <a:buSzPts val="2000"/>
              <a:buFont typeface="Calibri"/>
              <a:buNone/>
            </a:pPr>
            <a:r>
              <a:rPr lang="en-US" sz="2000" b="1" i="0" u="none" strike="noStrike" cap="none">
                <a:solidFill>
                  <a:srgbClr val="F2F2F2"/>
                </a:solidFill>
                <a:latin typeface="Calibri"/>
                <a:ea typeface="Calibri"/>
                <a:cs typeface="Calibri"/>
                <a:sym typeface="Calibri"/>
              </a:rPr>
              <a:t>The 5 basic processes are:</a:t>
            </a:r>
            <a:endParaRPr/>
          </a:p>
        </p:txBody>
      </p:sp>
      <p:sp>
        <p:nvSpPr>
          <p:cNvPr id="848" name="Google Shape;848;p118"/>
          <p:cNvSpPr/>
          <p:nvPr/>
        </p:nvSpPr>
        <p:spPr>
          <a:xfrm>
            <a:off x="6861273" y="4329265"/>
            <a:ext cx="1465914" cy="400110"/>
          </a:xfrm>
          <a:prstGeom prst="rect">
            <a:avLst/>
          </a:prstGeom>
          <a:solidFill>
            <a:srgbClr val="A6D71C">
              <a:alpha val="86666"/>
            </a:srgbClr>
          </a:solid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Vomiting</a:t>
            </a:r>
            <a:endParaRPr sz="2000" b="0" i="0" u="none" strike="noStrike" cap="none">
              <a:solidFill>
                <a:srgbClr val="000000"/>
              </a:solidFill>
              <a:latin typeface="Calibri"/>
              <a:ea typeface="Calibri"/>
              <a:cs typeface="Calibri"/>
              <a:sym typeface="Calibri"/>
            </a:endParaRPr>
          </a:p>
        </p:txBody>
      </p:sp>
      <p:sp>
        <p:nvSpPr>
          <p:cNvPr id="849" name="Google Shape;849;p118"/>
          <p:cNvSpPr/>
          <p:nvPr/>
        </p:nvSpPr>
        <p:spPr>
          <a:xfrm>
            <a:off x="6861273" y="5353737"/>
            <a:ext cx="2844690" cy="400110"/>
          </a:xfrm>
          <a:prstGeom prst="rect">
            <a:avLst/>
          </a:prstGeom>
          <a:solidFill>
            <a:srgbClr val="A6D71C">
              <a:alpha val="86666"/>
            </a:srgbClr>
          </a:solid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Purgatives or laxatives</a:t>
            </a:r>
            <a:endParaRPr/>
          </a:p>
        </p:txBody>
      </p:sp>
      <p:sp>
        <p:nvSpPr>
          <p:cNvPr id="850" name="Google Shape;850;p118"/>
          <p:cNvSpPr/>
          <p:nvPr/>
        </p:nvSpPr>
        <p:spPr>
          <a:xfrm>
            <a:off x="8763909" y="4337804"/>
            <a:ext cx="2525820" cy="400110"/>
          </a:xfrm>
          <a:prstGeom prst="rect">
            <a:avLst/>
          </a:prstGeom>
          <a:solidFill>
            <a:srgbClr val="A6D71C">
              <a:alpha val="86666"/>
            </a:srgbClr>
          </a:solid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Medicated enemas</a:t>
            </a:r>
            <a:endParaRPr/>
          </a:p>
        </p:txBody>
      </p:sp>
      <p:sp>
        <p:nvSpPr>
          <p:cNvPr id="851" name="Google Shape;851;p118"/>
          <p:cNvSpPr/>
          <p:nvPr/>
        </p:nvSpPr>
        <p:spPr>
          <a:xfrm>
            <a:off x="6861273" y="5921202"/>
            <a:ext cx="4181979" cy="400110"/>
          </a:xfrm>
          <a:prstGeom prst="rect">
            <a:avLst/>
          </a:prstGeom>
          <a:solidFill>
            <a:srgbClr val="A6D71C">
              <a:alpha val="86666"/>
            </a:srgbClr>
          </a:solid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Nasal administration of medication</a:t>
            </a:r>
            <a:endParaRPr/>
          </a:p>
        </p:txBody>
      </p:sp>
      <p:sp>
        <p:nvSpPr>
          <p:cNvPr id="852" name="Google Shape;852;p118"/>
          <p:cNvSpPr/>
          <p:nvPr/>
        </p:nvSpPr>
        <p:spPr>
          <a:xfrm>
            <a:off x="6861273" y="4841501"/>
            <a:ext cx="3062377" cy="400110"/>
          </a:xfrm>
          <a:prstGeom prst="rect">
            <a:avLst/>
          </a:prstGeom>
          <a:solidFill>
            <a:srgbClr val="A6D71C">
              <a:alpha val="86666"/>
            </a:srgbClr>
          </a:solid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Purification of the blood</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a:blip r:embed="rId3">
            <a:alphaModFix amt="98000"/>
          </a:blip>
          <a:stretch>
            <a:fillRect/>
          </a:stretch>
        </a:blipFill>
        <a:effectLst/>
      </p:bgPr>
    </p:bg>
    <p:spTree>
      <p:nvGrpSpPr>
        <p:cNvPr id="1" name="Shape 856"/>
        <p:cNvGrpSpPr/>
        <p:nvPr/>
      </p:nvGrpSpPr>
      <p:grpSpPr>
        <a:xfrm>
          <a:off x="0" y="0"/>
          <a:ext cx="0" cy="0"/>
          <a:chOff x="0" y="0"/>
          <a:chExt cx="0" cy="0"/>
        </a:xfrm>
      </p:grpSpPr>
      <p:sp>
        <p:nvSpPr>
          <p:cNvPr id="857" name="Google Shape;857;p119"/>
          <p:cNvSpPr/>
          <p:nvPr/>
        </p:nvSpPr>
        <p:spPr>
          <a:xfrm>
            <a:off x="789404" y="532469"/>
            <a:ext cx="1387944"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i="0" u="none" strike="noStrike" cap="none">
                <a:solidFill>
                  <a:srgbClr val="222222"/>
                </a:solidFill>
                <a:latin typeface="Calibri"/>
                <a:ea typeface="Calibri"/>
                <a:cs typeface="Calibri"/>
                <a:sym typeface="Calibri"/>
              </a:rPr>
              <a:t>LAUGH</a:t>
            </a:r>
            <a:endParaRPr sz="3200" b="1" i="0" u="none" strike="noStrike" cap="none">
              <a:solidFill>
                <a:srgbClr val="222222"/>
              </a:solidFill>
              <a:latin typeface="Calibri"/>
              <a:ea typeface="Calibri"/>
              <a:cs typeface="Calibri"/>
              <a:sym typeface="Calibri"/>
            </a:endParaRPr>
          </a:p>
        </p:txBody>
      </p:sp>
      <p:sp>
        <p:nvSpPr>
          <p:cNvPr id="858" name="Google Shape;858;p119"/>
          <p:cNvSpPr/>
          <p:nvPr/>
        </p:nvSpPr>
        <p:spPr>
          <a:xfrm>
            <a:off x="789404" y="1661217"/>
            <a:ext cx="6096000" cy="1015663"/>
          </a:xfrm>
          <a:prstGeom prst="rect">
            <a:avLst/>
          </a:prstGeom>
          <a:solidFill>
            <a:srgbClr val="A6D71C">
              <a:alpha val="80000"/>
            </a:srgbClr>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Smiling and laughing can actually change your body chemistry, helping your emotions go from sad to glad. Go ahead and give it a try.</a:t>
            </a:r>
            <a:endParaRPr sz="2000" b="0" i="0" u="none" strike="noStrike" cap="none">
              <a:solidFill>
                <a:srgbClr val="000000"/>
              </a:solidFill>
              <a:latin typeface="Calibri"/>
              <a:ea typeface="Calibri"/>
              <a:cs typeface="Calibri"/>
              <a:sym typeface="Calibri"/>
            </a:endParaRPr>
          </a:p>
        </p:txBody>
      </p:sp>
      <p:sp>
        <p:nvSpPr>
          <p:cNvPr id="859" name="Google Shape;859;p119"/>
          <p:cNvSpPr/>
          <p:nvPr/>
        </p:nvSpPr>
        <p:spPr>
          <a:xfrm>
            <a:off x="3048000" y="2828836"/>
            <a:ext cx="6096000" cy="1015663"/>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2000"/>
              <a:buFont typeface="Calibri"/>
              <a:buNone/>
            </a:pPr>
            <a:r>
              <a:rPr lang="en-US" sz="2000" b="0" i="0" u="none" strike="noStrike" cap="none">
                <a:solidFill>
                  <a:srgbClr val="F2F2F2"/>
                </a:solidFill>
                <a:latin typeface="Calibri"/>
                <a:ea typeface="Calibri"/>
                <a:cs typeface="Calibri"/>
                <a:sym typeface="Calibri"/>
              </a:rPr>
              <a:t>The next time you feel sad, make yourself smile a lot. Think about funny things and laugh hard, watch a cat video – they never fail!</a:t>
            </a:r>
            <a:endParaRPr/>
          </a:p>
        </p:txBody>
      </p:sp>
      <p:sp>
        <p:nvSpPr>
          <p:cNvPr id="860" name="Google Shape;860;p119"/>
          <p:cNvSpPr/>
          <p:nvPr/>
        </p:nvSpPr>
        <p:spPr>
          <a:xfrm>
            <a:off x="789404" y="4093309"/>
            <a:ext cx="6096000" cy="1323439"/>
          </a:xfrm>
          <a:prstGeom prst="rect">
            <a:avLst/>
          </a:prstGeom>
          <a:solidFill>
            <a:srgbClr val="A6D71C">
              <a:alpha val="80000"/>
            </a:srgbClr>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You can even just make yourself laugh a hearty laugh and you’ll feel your mood changing. Do this repeatedly until you feel your mood lighten and then remember to smile and laugh each day to help you keep your mood light.</a:t>
            </a:r>
            <a:endParaRPr sz="2000" b="0" i="0" u="none" strike="noStrike" cap="none">
              <a:solidFill>
                <a:srgbClr val="000000"/>
              </a:solidFill>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64"/>
        <p:cNvGrpSpPr/>
        <p:nvPr/>
      </p:nvGrpSpPr>
      <p:grpSpPr>
        <a:xfrm>
          <a:off x="0" y="0"/>
          <a:ext cx="0" cy="0"/>
          <a:chOff x="0" y="0"/>
          <a:chExt cx="0" cy="0"/>
        </a:xfrm>
      </p:grpSpPr>
      <p:sp>
        <p:nvSpPr>
          <p:cNvPr id="865" name="Google Shape;865;p120"/>
          <p:cNvSpPr/>
          <p:nvPr/>
        </p:nvSpPr>
        <p:spPr>
          <a:xfrm>
            <a:off x="594610" y="538426"/>
            <a:ext cx="1561197" cy="461665"/>
          </a:xfrm>
          <a:prstGeom prst="rect">
            <a:avLst/>
          </a:prstGeom>
          <a:solidFill>
            <a:srgbClr val="A6D71C"/>
          </a:solidFill>
          <a:ln>
            <a:noFill/>
          </a:ln>
          <a:effectLst>
            <a:outerShdw blurRad="50800" dist="50800" dir="5400000" sx="1000" sy="1000" algn="ctr" rotWithShape="0">
              <a:srgbClr val="000000">
                <a:alpha val="96862"/>
              </a:srgbClr>
            </a:outerShdw>
          </a:effectLst>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2400"/>
              <a:buFont typeface="Calibri"/>
              <a:buNone/>
            </a:pPr>
            <a:r>
              <a:rPr lang="en-US" sz="2400" b="1" i="0" u="none" strike="noStrike" cap="none">
                <a:solidFill>
                  <a:srgbClr val="222222"/>
                </a:solidFill>
                <a:latin typeface="Calibri"/>
                <a:ea typeface="Calibri"/>
                <a:cs typeface="Calibri"/>
                <a:sym typeface="Calibri"/>
              </a:rPr>
              <a:t>LAUGHTER</a:t>
            </a:r>
            <a:endParaRPr sz="2400" b="1" i="0" u="none" strike="noStrike" cap="none">
              <a:solidFill>
                <a:srgbClr val="222222"/>
              </a:solidFill>
              <a:latin typeface="Calibri"/>
              <a:ea typeface="Calibri"/>
              <a:cs typeface="Calibri"/>
              <a:sym typeface="Calibri"/>
            </a:endParaRPr>
          </a:p>
        </p:txBody>
      </p:sp>
      <p:sp>
        <p:nvSpPr>
          <p:cNvPr id="866" name="Google Shape;866;p120"/>
          <p:cNvSpPr/>
          <p:nvPr/>
        </p:nvSpPr>
        <p:spPr>
          <a:xfrm>
            <a:off x="594610" y="1125165"/>
            <a:ext cx="6096000" cy="707886"/>
          </a:xfrm>
          <a:prstGeom prst="rect">
            <a:avLst/>
          </a:prstGeom>
          <a:solidFill>
            <a:srgbClr val="262626">
              <a:alpha val="8588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2F2F2"/>
              </a:buClr>
              <a:buSzPts val="2000"/>
              <a:buFont typeface="Calibri"/>
              <a:buNone/>
            </a:pPr>
            <a:r>
              <a:rPr lang="en-US" sz="2000" b="0" i="0" u="none" strike="noStrike" cap="none">
                <a:solidFill>
                  <a:srgbClr val="F2F2F2"/>
                </a:solidFill>
                <a:latin typeface="Calibri"/>
                <a:ea typeface="Calibri"/>
                <a:cs typeface="Calibri"/>
                <a:sym typeface="Calibri"/>
              </a:rPr>
              <a:t>According to the Cancer Treatment Centers of America, laughter may :</a:t>
            </a:r>
            <a:endParaRPr/>
          </a:p>
        </p:txBody>
      </p:sp>
      <p:graphicFrame>
        <p:nvGraphicFramePr>
          <p:cNvPr id="867" name="Google Shape;867;p120"/>
          <p:cNvGraphicFramePr/>
          <p:nvPr/>
        </p:nvGraphicFramePr>
        <p:xfrm>
          <a:off x="6207619" y="2115009"/>
          <a:ext cx="3000000" cy="3000000"/>
        </p:xfrm>
        <a:graphic>
          <a:graphicData uri="http://schemas.openxmlformats.org/drawingml/2006/table">
            <a:tbl>
              <a:tblPr>
                <a:noFill/>
                <a:tableStyleId>{97FD0410-1E48-4D9E-8D0D-69FC351A9D04}</a:tableStyleId>
              </a:tblPr>
              <a:tblGrid>
                <a:gridCol w="5617700">
                  <a:extLst>
                    <a:ext uri="{9D8B030D-6E8A-4147-A177-3AD203B41FA5}">
                      <a16:colId xmlns:a16="http://schemas.microsoft.com/office/drawing/2014/main" val="20000"/>
                    </a:ext>
                  </a:extLst>
                </a:gridCol>
              </a:tblGrid>
              <a:tr h="3284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Boost the circulatory and immune system</a:t>
                      </a:r>
                      <a:endParaRPr sz="2000" u="none" strike="noStrike" cap="none"/>
                    </a:p>
                  </a:txBody>
                  <a:tcPr marL="82100" marR="82100" marT="41050" marB="41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89803"/>
                      </a:srgbClr>
                    </a:solidFill>
                  </a:tcPr>
                </a:tc>
                <a:extLst>
                  <a:ext uri="{0D108BD9-81ED-4DB2-BD59-A6C34878D82A}">
                    <a16:rowId xmlns:a16="http://schemas.microsoft.com/office/drawing/2014/main" val="10000"/>
                  </a:ext>
                </a:extLst>
              </a:tr>
              <a:tr h="3284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Enhance oxygen intake</a:t>
                      </a:r>
                      <a:endParaRPr sz="2000" u="none" strike="noStrike" cap="none"/>
                    </a:p>
                  </a:txBody>
                  <a:tcPr marL="82100" marR="82100" marT="41050" marB="41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89803"/>
                      </a:srgbClr>
                    </a:solidFill>
                  </a:tcPr>
                </a:tc>
                <a:extLst>
                  <a:ext uri="{0D108BD9-81ED-4DB2-BD59-A6C34878D82A}">
                    <a16:rowId xmlns:a16="http://schemas.microsoft.com/office/drawing/2014/main" val="10001"/>
                  </a:ext>
                </a:extLst>
              </a:tr>
              <a:tr h="3284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Stimulate the heart and lungs</a:t>
                      </a:r>
                      <a:endParaRPr sz="2000" u="none" strike="noStrike" cap="none"/>
                    </a:p>
                  </a:txBody>
                  <a:tcPr marL="82100" marR="82100" marT="41050" marB="41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89803"/>
                      </a:srgbClr>
                    </a:solidFill>
                  </a:tcPr>
                </a:tc>
                <a:extLst>
                  <a:ext uri="{0D108BD9-81ED-4DB2-BD59-A6C34878D82A}">
                    <a16:rowId xmlns:a16="http://schemas.microsoft.com/office/drawing/2014/main" val="10002"/>
                  </a:ext>
                </a:extLst>
              </a:tr>
              <a:tr h="3284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Relax muscles throughout the body</a:t>
                      </a:r>
                      <a:endParaRPr sz="2000" u="none" strike="noStrike" cap="none"/>
                    </a:p>
                  </a:txBody>
                  <a:tcPr marL="82100" marR="82100" marT="41050" marB="41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89803"/>
                      </a:srgbClr>
                    </a:solidFill>
                  </a:tcPr>
                </a:tc>
                <a:extLst>
                  <a:ext uri="{0D108BD9-81ED-4DB2-BD59-A6C34878D82A}">
                    <a16:rowId xmlns:a16="http://schemas.microsoft.com/office/drawing/2014/main" val="10003"/>
                  </a:ext>
                </a:extLst>
              </a:tr>
              <a:tr h="5747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Trigger the release of endorphins (the body’s natural painkillers)</a:t>
                      </a:r>
                      <a:endParaRPr sz="2000" u="none" strike="noStrike" cap="none"/>
                    </a:p>
                  </a:txBody>
                  <a:tcPr marL="82100" marR="82100" marT="41050" marB="41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89803"/>
                      </a:srgbClr>
                    </a:solidFill>
                  </a:tcPr>
                </a:tc>
                <a:extLst>
                  <a:ext uri="{0D108BD9-81ED-4DB2-BD59-A6C34878D82A}">
                    <a16:rowId xmlns:a16="http://schemas.microsoft.com/office/drawing/2014/main" val="10004"/>
                  </a:ext>
                </a:extLst>
              </a:tr>
              <a:tr h="3284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Ease digestion / soothes stomach aches</a:t>
                      </a:r>
                      <a:endParaRPr sz="2000" u="none" strike="noStrike" cap="none"/>
                    </a:p>
                  </a:txBody>
                  <a:tcPr marL="82100" marR="82100" marT="41050" marB="41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89803"/>
                      </a:srgbClr>
                    </a:solidFill>
                  </a:tcPr>
                </a:tc>
                <a:extLst>
                  <a:ext uri="{0D108BD9-81ED-4DB2-BD59-A6C34878D82A}">
                    <a16:rowId xmlns:a16="http://schemas.microsoft.com/office/drawing/2014/main" val="10005"/>
                  </a:ext>
                </a:extLst>
              </a:tr>
              <a:tr h="3284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Relieve pain</a:t>
                      </a:r>
                      <a:endParaRPr sz="2000" u="none" strike="noStrike" cap="none"/>
                    </a:p>
                  </a:txBody>
                  <a:tcPr marL="82100" marR="82100" marT="41050" marB="41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89803"/>
                      </a:srgbClr>
                    </a:solidFill>
                  </a:tcPr>
                </a:tc>
                <a:extLst>
                  <a:ext uri="{0D108BD9-81ED-4DB2-BD59-A6C34878D82A}">
                    <a16:rowId xmlns:a16="http://schemas.microsoft.com/office/drawing/2014/main" val="10006"/>
                  </a:ext>
                </a:extLst>
              </a:tr>
              <a:tr h="3284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Balance blood pressure</a:t>
                      </a:r>
                      <a:endParaRPr sz="2000" u="none" strike="noStrike" cap="none"/>
                    </a:p>
                  </a:txBody>
                  <a:tcPr marL="82100" marR="82100" marT="41050" marB="41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89803"/>
                      </a:srgbClr>
                    </a:solidFill>
                  </a:tcPr>
                </a:tc>
                <a:extLst>
                  <a:ext uri="{0D108BD9-81ED-4DB2-BD59-A6C34878D82A}">
                    <a16:rowId xmlns:a16="http://schemas.microsoft.com/office/drawing/2014/main" val="10007"/>
                  </a:ext>
                </a:extLst>
              </a:tr>
              <a:tr h="574700">
                <a:tc>
                  <a:txBody>
                    <a:bodyPr/>
                    <a:lstStyle/>
                    <a:p>
                      <a:pPr marL="342900" marR="0" lvl="0" indent="-342900" algn="just" rtl="0">
                        <a:spcBef>
                          <a:spcPts val="0"/>
                        </a:spcBef>
                        <a:spcAft>
                          <a:spcPts val="0"/>
                        </a:spcAft>
                        <a:buClr>
                          <a:schemeClr val="dk1"/>
                        </a:buClr>
                        <a:buSzPts val="2000"/>
                        <a:buFont typeface="Arial"/>
                        <a:buChar char="•"/>
                      </a:pPr>
                      <a:r>
                        <a:rPr lang="en-US" sz="2000" u="none" strike="noStrike" cap="none"/>
                        <a:t>Improve mental functions (i.e., alertness, memory, creativity)</a:t>
                      </a:r>
                      <a:endParaRPr/>
                    </a:p>
                  </a:txBody>
                  <a:tcPr marL="82100" marR="82100" marT="41050" marB="410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D71C">
                        <a:alpha val="89803"/>
                      </a:srgbClr>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1"/>
        <p:cNvGrpSpPr/>
        <p:nvPr/>
      </p:nvGrpSpPr>
      <p:grpSpPr>
        <a:xfrm>
          <a:off x="0" y="0"/>
          <a:ext cx="0" cy="0"/>
          <a:chOff x="0" y="0"/>
          <a:chExt cx="0" cy="0"/>
        </a:xfrm>
      </p:grpSpPr>
      <p:sp>
        <p:nvSpPr>
          <p:cNvPr id="872" name="Google Shape;872;p121"/>
          <p:cNvSpPr/>
          <p:nvPr/>
        </p:nvSpPr>
        <p:spPr>
          <a:xfrm>
            <a:off x="2456283" y="994060"/>
            <a:ext cx="4461478" cy="584775"/>
          </a:xfrm>
          <a:prstGeom prst="rect">
            <a:avLst/>
          </a:prstGeom>
          <a:solidFill>
            <a:srgbClr val="A6D71C">
              <a:alpha val="95686"/>
            </a:srgbClr>
          </a:solidFill>
          <a:ln>
            <a:noFill/>
          </a:ln>
          <a:effectLst>
            <a:outerShdw blurRad="50800" dist="50800" dir="5400000" sx="1000" sy="1000" algn="ctr" rotWithShape="0">
              <a:srgbClr val="000000">
                <a:alpha val="96862"/>
              </a:srgbClr>
            </a:outerShdw>
          </a:effectLst>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i="0" u="none" strike="noStrike" cap="none">
                <a:solidFill>
                  <a:srgbClr val="222222"/>
                </a:solidFill>
                <a:latin typeface="Calibri"/>
                <a:ea typeface="Calibri"/>
                <a:cs typeface="Calibri"/>
                <a:sym typeface="Calibri"/>
              </a:rPr>
              <a:t>WRITING &amp; JOURNALING</a:t>
            </a:r>
            <a:endParaRPr sz="3200" b="1" i="0" u="none" strike="noStrike" cap="none">
              <a:solidFill>
                <a:srgbClr val="222222"/>
              </a:solidFill>
              <a:latin typeface="Calibri"/>
              <a:ea typeface="Calibri"/>
              <a:cs typeface="Calibri"/>
              <a:sym typeface="Calibri"/>
            </a:endParaRPr>
          </a:p>
        </p:txBody>
      </p:sp>
      <p:sp>
        <p:nvSpPr>
          <p:cNvPr id="873" name="Google Shape;873;p121"/>
          <p:cNvSpPr/>
          <p:nvPr/>
        </p:nvSpPr>
        <p:spPr>
          <a:xfrm>
            <a:off x="500852" y="1024838"/>
            <a:ext cx="1955432" cy="584775"/>
          </a:xfrm>
          <a:prstGeom prst="rect">
            <a:avLst/>
          </a:prstGeom>
          <a:solidFill>
            <a:srgbClr val="262626">
              <a:alpha val="80000"/>
            </a:srgbClr>
          </a:solidFill>
          <a:ln>
            <a:noFill/>
          </a:ln>
          <a:effectLst>
            <a:outerShdw blurRad="50800" dist="50800" dir="5400000" sx="1000" sy="1000" algn="ctr" rotWithShape="0">
              <a:srgbClr val="000000">
                <a:alpha val="95686"/>
              </a:srgbClr>
            </a:outerShdw>
          </a:effectLst>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3200"/>
              <a:buFont typeface="Calibri"/>
              <a:buNone/>
            </a:pPr>
            <a:r>
              <a:rPr lang="en-US" sz="3200" b="1" i="0" u="none" strike="noStrike" cap="none">
                <a:solidFill>
                  <a:srgbClr val="F2F2F2"/>
                </a:solidFill>
                <a:latin typeface="Calibri"/>
                <a:ea typeface="Calibri"/>
                <a:cs typeface="Calibri"/>
                <a:sym typeface="Calibri"/>
              </a:rPr>
              <a:t>CREATIVE </a:t>
            </a:r>
            <a:endParaRPr sz="3200" b="1" i="0" u="none" strike="noStrike" cap="none">
              <a:solidFill>
                <a:srgbClr val="F2F2F2"/>
              </a:solidFill>
              <a:latin typeface="Calibri"/>
              <a:ea typeface="Calibri"/>
              <a:cs typeface="Calibri"/>
              <a:sym typeface="Calibri"/>
            </a:endParaRPr>
          </a:p>
        </p:txBody>
      </p:sp>
      <p:sp>
        <p:nvSpPr>
          <p:cNvPr id="874" name="Google Shape;874;p121"/>
          <p:cNvSpPr/>
          <p:nvPr/>
        </p:nvSpPr>
        <p:spPr>
          <a:xfrm>
            <a:off x="1995649" y="2255722"/>
            <a:ext cx="9441431" cy="707886"/>
          </a:xfrm>
          <a:prstGeom prst="rect">
            <a:avLst/>
          </a:prstGeom>
          <a:solidFill>
            <a:srgbClr val="A6D71C">
              <a:alpha val="85882"/>
            </a:srgbClr>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For one who suffers from anxiety and panic attacks, writing in a journal can have a significant impact on your mental health. </a:t>
            </a:r>
            <a:endParaRPr sz="2000" b="0" i="0" u="none" strike="noStrike" cap="none">
              <a:solidFill>
                <a:srgbClr val="000000"/>
              </a:solidFill>
              <a:latin typeface="Calibri"/>
              <a:ea typeface="Calibri"/>
              <a:cs typeface="Calibri"/>
              <a:sym typeface="Calibri"/>
            </a:endParaRPr>
          </a:p>
        </p:txBody>
      </p:sp>
      <p:sp>
        <p:nvSpPr>
          <p:cNvPr id="875" name="Google Shape;875;p121"/>
          <p:cNvSpPr/>
          <p:nvPr/>
        </p:nvSpPr>
        <p:spPr>
          <a:xfrm>
            <a:off x="7849818" y="3061146"/>
            <a:ext cx="3587262" cy="3170099"/>
          </a:xfrm>
          <a:prstGeom prst="rect">
            <a:avLst/>
          </a:prstGeom>
          <a:solidFill>
            <a:srgbClr val="A6D71C">
              <a:alpha val="73725"/>
            </a:srgbClr>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Journaling requires the application of the analytical, rational left side of the brain; while the left hemisphere is occupied, the right hemisphere is given the freedom to wander and produce. Allowing your creativity to flourish can be cathartic and provides a healthy, calming outlet to vent.</a:t>
            </a:r>
            <a:endParaRPr sz="2000" b="0" i="0" u="none" strike="noStrike" cap="none">
              <a:solidFill>
                <a:srgbClr val="000000"/>
              </a:solidFill>
              <a:latin typeface="Calibri"/>
              <a:ea typeface="Calibri"/>
              <a:cs typeface="Calibri"/>
              <a:sym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a:blip r:embed="rId3">
            <a:alphaModFix amt="43000"/>
          </a:blip>
          <a:stretch>
            <a:fillRect/>
          </a:stretch>
        </a:blipFill>
        <a:effectLst/>
      </p:bgPr>
    </p:bg>
    <p:spTree>
      <p:nvGrpSpPr>
        <p:cNvPr id="1" name="Shape 879"/>
        <p:cNvGrpSpPr/>
        <p:nvPr/>
      </p:nvGrpSpPr>
      <p:grpSpPr>
        <a:xfrm>
          <a:off x="0" y="0"/>
          <a:ext cx="0" cy="0"/>
          <a:chOff x="0" y="0"/>
          <a:chExt cx="0" cy="0"/>
        </a:xfrm>
      </p:grpSpPr>
      <p:sp>
        <p:nvSpPr>
          <p:cNvPr id="880" name="Google Shape;880;p122"/>
          <p:cNvSpPr/>
          <p:nvPr/>
        </p:nvSpPr>
        <p:spPr>
          <a:xfrm>
            <a:off x="2942705" y="689789"/>
            <a:ext cx="2151551" cy="523220"/>
          </a:xfrm>
          <a:prstGeom prst="rect">
            <a:avLst/>
          </a:prstGeom>
          <a:solidFill>
            <a:srgbClr val="A6D71C">
              <a:alpha val="87843"/>
            </a:srgbClr>
          </a:solidFill>
          <a:ln>
            <a:noFill/>
          </a:ln>
          <a:effectLst>
            <a:outerShdw blurRad="50800" dist="50800" dir="5400000" sx="1000" sy="1000" algn="ctr" rotWithShape="0">
              <a:srgbClr val="000000">
                <a:alpha val="92941"/>
              </a:srgbClr>
            </a:outerShdw>
          </a:effectLst>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2800"/>
              <a:buFont typeface="Calibri"/>
              <a:buNone/>
            </a:pPr>
            <a:r>
              <a:rPr lang="en-US" sz="2800" b="1" i="0" u="none" strike="noStrike" cap="none">
                <a:solidFill>
                  <a:srgbClr val="222222"/>
                </a:solidFill>
                <a:latin typeface="Calibri"/>
                <a:ea typeface="Calibri"/>
                <a:cs typeface="Calibri"/>
                <a:sym typeface="Calibri"/>
              </a:rPr>
              <a:t>JOURNALING</a:t>
            </a:r>
            <a:endParaRPr sz="2800" b="1" i="0" u="none" strike="noStrike" cap="none">
              <a:solidFill>
                <a:srgbClr val="222222"/>
              </a:solidFill>
              <a:latin typeface="Calibri"/>
              <a:ea typeface="Calibri"/>
              <a:cs typeface="Calibri"/>
              <a:sym typeface="Calibri"/>
            </a:endParaRPr>
          </a:p>
        </p:txBody>
      </p:sp>
      <p:sp>
        <p:nvSpPr>
          <p:cNvPr id="881" name="Google Shape;881;p122"/>
          <p:cNvSpPr/>
          <p:nvPr/>
        </p:nvSpPr>
        <p:spPr>
          <a:xfrm>
            <a:off x="762109" y="689789"/>
            <a:ext cx="2149903" cy="523220"/>
          </a:xfrm>
          <a:prstGeom prst="rect">
            <a:avLst/>
          </a:prstGeom>
          <a:solidFill>
            <a:srgbClr val="262626"/>
          </a:solidFill>
          <a:ln>
            <a:noFill/>
          </a:ln>
          <a:effectLst>
            <a:outerShdw blurRad="50800" dist="50800" dir="5400000" sx="1000" sy="1000" algn="ctr" rotWithShape="0">
              <a:srgbClr val="000000">
                <a:alpha val="92941"/>
              </a:srgbClr>
            </a:outerShdw>
          </a:effectLst>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2F2F2"/>
              </a:buClr>
              <a:buSzPts val="2800"/>
              <a:buFont typeface="Calibri"/>
              <a:buNone/>
            </a:pPr>
            <a:r>
              <a:rPr lang="en-US" sz="2800" b="1" i="0" u="none" strike="noStrike" cap="none">
                <a:solidFill>
                  <a:srgbClr val="F2F2F2"/>
                </a:solidFill>
                <a:latin typeface="Calibri"/>
                <a:ea typeface="Calibri"/>
                <a:cs typeface="Calibri"/>
                <a:sym typeface="Calibri"/>
              </a:rPr>
              <a:t>BENEFITS OF</a:t>
            </a:r>
            <a:endParaRPr sz="2800" b="1" i="0" u="none" strike="noStrike" cap="none">
              <a:solidFill>
                <a:srgbClr val="F2F2F2"/>
              </a:solidFill>
              <a:latin typeface="Calibri"/>
              <a:ea typeface="Calibri"/>
              <a:cs typeface="Calibri"/>
              <a:sym typeface="Calibri"/>
            </a:endParaRPr>
          </a:p>
        </p:txBody>
      </p:sp>
      <p:sp>
        <p:nvSpPr>
          <p:cNvPr id="882" name="Google Shape;882;p122"/>
          <p:cNvSpPr/>
          <p:nvPr/>
        </p:nvSpPr>
        <p:spPr>
          <a:xfrm>
            <a:off x="742478" y="1786925"/>
            <a:ext cx="2320379" cy="400110"/>
          </a:xfrm>
          <a:prstGeom prst="rect">
            <a:avLst/>
          </a:prstGeom>
          <a:solidFill>
            <a:srgbClr val="A6D71C">
              <a:alpha val="75686"/>
            </a:srgbClr>
          </a:solid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Boost your mood</a:t>
            </a:r>
            <a:endParaRPr/>
          </a:p>
        </p:txBody>
      </p:sp>
      <p:sp>
        <p:nvSpPr>
          <p:cNvPr id="883" name="Google Shape;883;p122"/>
          <p:cNvSpPr/>
          <p:nvPr/>
        </p:nvSpPr>
        <p:spPr>
          <a:xfrm>
            <a:off x="742478" y="2376872"/>
            <a:ext cx="4022887" cy="400110"/>
          </a:xfrm>
          <a:prstGeom prst="rect">
            <a:avLst/>
          </a:prstGeom>
          <a:solidFill>
            <a:srgbClr val="262626">
              <a:alpha val="97647"/>
            </a:srgbClr>
          </a:solid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2F2F2"/>
              </a:buClr>
              <a:buSzPts val="2000"/>
              <a:buFont typeface="Arial"/>
              <a:buChar char="•"/>
            </a:pPr>
            <a:r>
              <a:rPr lang="en-US" sz="2000" b="0" i="0" u="none" strike="noStrike" cap="none">
                <a:solidFill>
                  <a:srgbClr val="F2F2F2"/>
                </a:solidFill>
                <a:latin typeface="Calibri"/>
                <a:ea typeface="Calibri"/>
                <a:cs typeface="Calibri"/>
                <a:sym typeface="Calibri"/>
              </a:rPr>
              <a:t>Enhance your sense of wellbeing</a:t>
            </a:r>
            <a:endParaRPr/>
          </a:p>
        </p:txBody>
      </p:sp>
      <p:sp>
        <p:nvSpPr>
          <p:cNvPr id="884" name="Google Shape;884;p122"/>
          <p:cNvSpPr/>
          <p:nvPr/>
        </p:nvSpPr>
        <p:spPr>
          <a:xfrm>
            <a:off x="742479" y="2972141"/>
            <a:ext cx="3787318" cy="400110"/>
          </a:xfrm>
          <a:prstGeom prst="rect">
            <a:avLst/>
          </a:prstGeom>
          <a:solidFill>
            <a:srgbClr val="A6D71C">
              <a:alpha val="75686"/>
            </a:srgbClr>
          </a:solid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Reduce feelings of depression.</a:t>
            </a:r>
            <a:endParaRPr sz="2000" b="0" i="0" u="none" strike="noStrike" cap="none">
              <a:solidFill>
                <a:srgbClr val="000000"/>
              </a:solidFill>
              <a:latin typeface="Calibri"/>
              <a:ea typeface="Calibri"/>
              <a:cs typeface="Calibri"/>
              <a:sym typeface="Calibri"/>
            </a:endParaRPr>
          </a:p>
        </p:txBody>
      </p:sp>
      <p:sp>
        <p:nvSpPr>
          <p:cNvPr id="885" name="Google Shape;885;p122"/>
          <p:cNvSpPr/>
          <p:nvPr/>
        </p:nvSpPr>
        <p:spPr>
          <a:xfrm>
            <a:off x="742478" y="3540735"/>
            <a:ext cx="5101136" cy="400110"/>
          </a:xfrm>
          <a:prstGeom prst="rect">
            <a:avLst/>
          </a:prstGeom>
          <a:solidFill>
            <a:srgbClr val="262626">
              <a:alpha val="97647"/>
            </a:srgbClr>
          </a:solid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2F2F2"/>
              </a:buClr>
              <a:buSzPts val="2000"/>
              <a:buFont typeface="Arial"/>
              <a:buChar char="•"/>
            </a:pPr>
            <a:r>
              <a:rPr lang="en-US" sz="2000" b="0" i="0" u="none" strike="noStrike" cap="none">
                <a:solidFill>
                  <a:srgbClr val="F2F2F2"/>
                </a:solidFill>
                <a:latin typeface="Calibri"/>
                <a:ea typeface="Calibri"/>
                <a:cs typeface="Calibri"/>
                <a:sym typeface="Calibri"/>
              </a:rPr>
              <a:t>Reduce intrusion and avoidance symptoms</a:t>
            </a:r>
            <a:endParaRPr/>
          </a:p>
        </p:txBody>
      </p:sp>
      <p:sp>
        <p:nvSpPr>
          <p:cNvPr id="886" name="Google Shape;886;p122"/>
          <p:cNvSpPr/>
          <p:nvPr/>
        </p:nvSpPr>
        <p:spPr>
          <a:xfrm>
            <a:off x="742478" y="4076775"/>
            <a:ext cx="4171962" cy="400110"/>
          </a:xfrm>
          <a:prstGeom prst="rect">
            <a:avLst/>
          </a:prstGeom>
          <a:solidFill>
            <a:srgbClr val="A6D71C">
              <a:alpha val="75686"/>
            </a:srgbClr>
          </a:solid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Improve your working memory</a:t>
            </a:r>
            <a:endParaRPr/>
          </a:p>
        </p:txBody>
      </p:sp>
      <p:sp>
        <p:nvSpPr>
          <p:cNvPr id="887" name="Google Shape;887;p122"/>
          <p:cNvSpPr/>
          <p:nvPr/>
        </p:nvSpPr>
        <p:spPr>
          <a:xfrm>
            <a:off x="762109" y="4604099"/>
            <a:ext cx="5751233" cy="400110"/>
          </a:xfrm>
          <a:prstGeom prst="rect">
            <a:avLst/>
          </a:prstGeom>
          <a:solidFill>
            <a:srgbClr val="262626">
              <a:alpha val="97647"/>
            </a:srgbClr>
          </a:solid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2F2F2"/>
              </a:buClr>
              <a:buSzPts val="2000"/>
              <a:buFont typeface="Arial"/>
              <a:buChar char="•"/>
            </a:pPr>
            <a:r>
              <a:rPr lang="en-US" sz="2000" b="0" i="0" u="none" strike="noStrike" cap="none">
                <a:solidFill>
                  <a:srgbClr val="F2F2F2"/>
                </a:solidFill>
                <a:latin typeface="Calibri"/>
                <a:ea typeface="Calibri"/>
                <a:cs typeface="Calibri"/>
                <a:sym typeface="Calibri"/>
              </a:rPr>
              <a:t>Letting go of negative thoughts/thought patterns</a:t>
            </a:r>
            <a:endParaRPr/>
          </a:p>
        </p:txBody>
      </p:sp>
      <p:sp>
        <p:nvSpPr>
          <p:cNvPr id="888" name="Google Shape;888;p122"/>
          <p:cNvSpPr/>
          <p:nvPr/>
        </p:nvSpPr>
        <p:spPr>
          <a:xfrm>
            <a:off x="742477" y="5132484"/>
            <a:ext cx="7473055" cy="400110"/>
          </a:xfrm>
          <a:prstGeom prst="rect">
            <a:avLst/>
          </a:prstGeom>
          <a:solidFill>
            <a:srgbClr val="A6D71C">
              <a:alpha val="75686"/>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Allows for a free way to explore past/current experiences with anxiety</a:t>
            </a:r>
            <a:endParaRPr/>
          </a:p>
        </p:txBody>
      </p:sp>
      <p:sp>
        <p:nvSpPr>
          <p:cNvPr id="889" name="Google Shape;889;p122"/>
          <p:cNvSpPr/>
          <p:nvPr/>
        </p:nvSpPr>
        <p:spPr>
          <a:xfrm>
            <a:off x="742475" y="5702806"/>
            <a:ext cx="10145919" cy="400110"/>
          </a:xfrm>
          <a:prstGeom prst="rect">
            <a:avLst/>
          </a:prstGeom>
          <a:solidFill>
            <a:srgbClr val="262626">
              <a:alpha val="97647"/>
            </a:srgbClr>
          </a:solid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2F2F2"/>
              </a:buClr>
              <a:buSzPts val="2000"/>
              <a:buFont typeface="Arial"/>
              <a:buChar char="•"/>
            </a:pPr>
            <a:r>
              <a:rPr lang="en-US" sz="2000" b="0" i="0" u="none" strike="noStrike" cap="none">
                <a:solidFill>
                  <a:srgbClr val="F2F2F2"/>
                </a:solidFill>
                <a:latin typeface="Calibri"/>
                <a:ea typeface="Calibri"/>
                <a:cs typeface="Calibri"/>
                <a:sym typeface="Calibri"/>
              </a:rPr>
              <a:t>Enhances your ability for self-evaluation &amp; awareness &amp; teaches you to identify your triggers.</a:t>
            </a:r>
            <a:endParaRPr sz="2000" b="0" i="0" u="none" strike="noStrike" cap="none">
              <a:solidFill>
                <a:srgbClr val="F2F2F2"/>
              </a:solidFill>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3"/>
        <p:cNvGrpSpPr/>
        <p:nvPr/>
      </p:nvGrpSpPr>
      <p:grpSpPr>
        <a:xfrm>
          <a:off x="0" y="0"/>
          <a:ext cx="0" cy="0"/>
          <a:chOff x="0" y="0"/>
          <a:chExt cx="0" cy="0"/>
        </a:xfrm>
      </p:grpSpPr>
      <p:sp>
        <p:nvSpPr>
          <p:cNvPr id="894" name="Google Shape;894;p123"/>
          <p:cNvSpPr/>
          <p:nvPr/>
        </p:nvSpPr>
        <p:spPr>
          <a:xfrm>
            <a:off x="410016" y="874576"/>
            <a:ext cx="2579489" cy="584775"/>
          </a:xfrm>
          <a:prstGeom prst="rect">
            <a:avLst/>
          </a:prstGeom>
          <a:solidFill>
            <a:srgbClr val="A6D71C"/>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22222"/>
              </a:buClr>
              <a:buSzPts val="3200"/>
              <a:buFont typeface="Calibri"/>
              <a:buNone/>
            </a:pPr>
            <a:r>
              <a:rPr lang="en-US" sz="3200" b="1" i="0" u="none" strike="noStrike" cap="none">
                <a:solidFill>
                  <a:srgbClr val="222222"/>
                </a:solidFill>
                <a:latin typeface="Calibri"/>
                <a:ea typeface="Calibri"/>
                <a:cs typeface="Calibri"/>
                <a:sym typeface="Calibri"/>
              </a:rPr>
              <a:t>REFLEXOLOGY</a:t>
            </a:r>
            <a:endParaRPr sz="3200" b="1" i="0" u="none" strike="noStrike" cap="none">
              <a:solidFill>
                <a:srgbClr val="222222"/>
              </a:solidFill>
              <a:latin typeface="Calibri"/>
              <a:ea typeface="Calibri"/>
              <a:cs typeface="Calibri"/>
              <a:sym typeface="Calibri"/>
            </a:endParaRPr>
          </a:p>
        </p:txBody>
      </p:sp>
      <p:sp>
        <p:nvSpPr>
          <p:cNvPr id="895" name="Google Shape;895;p123"/>
          <p:cNvSpPr/>
          <p:nvPr/>
        </p:nvSpPr>
        <p:spPr>
          <a:xfrm>
            <a:off x="6811755" y="1462047"/>
            <a:ext cx="4977910" cy="2554545"/>
          </a:xfrm>
          <a:prstGeom prst="rect">
            <a:avLst/>
          </a:prstGeom>
          <a:solidFill>
            <a:srgbClr val="A6D71C">
              <a:alpha val="52941"/>
            </a:srgbClr>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Reflexology</a:t>
            </a:r>
            <a:r>
              <a:rPr lang="en-US" sz="2000" b="0" i="0" u="none" strike="noStrike" cap="none">
                <a:solidFill>
                  <a:srgbClr val="000000"/>
                </a:solidFill>
                <a:latin typeface="Calibri"/>
                <a:ea typeface="Calibri"/>
                <a:cs typeface="Calibri"/>
                <a:sym typeface="Calibri"/>
              </a:rPr>
              <a:t> is based upon the idea that different points on a person's hands, feet, ears and face are all connected to different parts of the body through the nervous system and energy pathways. Treatment focuses mainly on the feet as it is believed this area is particularly beneficial in balancing and clearing the body of blocked energy.</a:t>
            </a:r>
            <a:endParaRPr sz="2000" b="0" i="0" u="none" strike="noStrike" cap="none">
              <a:solidFill>
                <a:srgbClr val="000000"/>
              </a:solidFill>
              <a:latin typeface="Calibri"/>
              <a:ea typeface="Calibri"/>
              <a:cs typeface="Calibri"/>
              <a:sym typeface="Calibri"/>
            </a:endParaRPr>
          </a:p>
        </p:txBody>
      </p:sp>
      <p:sp>
        <p:nvSpPr>
          <p:cNvPr id="896" name="Google Shape;896;p123"/>
          <p:cNvSpPr/>
          <p:nvPr/>
        </p:nvSpPr>
        <p:spPr>
          <a:xfrm>
            <a:off x="5050302" y="4138660"/>
            <a:ext cx="6739363" cy="2246769"/>
          </a:xfrm>
          <a:prstGeom prst="rect">
            <a:avLst/>
          </a:prstGeom>
          <a:solidFill>
            <a:srgbClr val="A6D71C">
              <a:alpha val="52941"/>
            </a:srgbClr>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A reflexologist will gently apply pressure with their hands, with the body then encouraged to achieve its natural state of balance and good health. Reflexology has been seen to benefit stress-related conditions due to the fact it induces a state of relaxation in the body and an easing of tension. Circulation is improved and toxins are released and eliminated from the body.</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109</Slides>
  <Notes>109</Notes>
  <HiddenSlides>0</HiddenSlides>
  <ScaleCrop>false</ScaleCrop>
  <HeadingPairs>
    <vt:vector size="4" baseType="variant">
      <vt:variant>
        <vt:lpstr>Theme</vt:lpstr>
      </vt:variant>
      <vt:variant>
        <vt:i4>2</vt:i4>
      </vt:variant>
      <vt:variant>
        <vt:lpstr>Slide Titles</vt:lpstr>
      </vt:variant>
      <vt:variant>
        <vt:i4>109</vt:i4>
      </vt:variant>
    </vt:vector>
  </HeadingPairs>
  <TitlesOfParts>
    <vt:vector size="111"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917248710023</cp:lastModifiedBy>
  <cp:revision>1</cp:revision>
  <dcterms:modified xsi:type="dcterms:W3CDTF">2021-03-24T04:06:41Z</dcterms:modified>
</cp:coreProperties>
</file>