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59" r:id="rId6"/>
    <p:sldId id="263" r:id="rId7"/>
    <p:sldId id="267" r:id="rId8"/>
    <p:sldId id="268" r:id="rId9"/>
    <p:sldId id="269" r:id="rId10"/>
    <p:sldId id="270" r:id="rId11"/>
    <p:sldId id="271" r:id="rId12"/>
    <p:sldId id="272" r:id="rId13"/>
    <p:sldId id="273" r:id="rId14"/>
    <p:sldId id="274" r:id="rId15"/>
    <p:sldId id="275" r:id="rId16"/>
    <p:sldId id="276" r:id="rId17"/>
    <p:sldId id="266" r:id="rId18"/>
    <p:sldId id="26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10/10/2020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10/10/2020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10/10/2020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10/10/2020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10/10/2020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10/10/2020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10/10/2020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10/10/2020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10/10/2020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10/10/2020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10/10/2020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10/10/2020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10/10/2020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10/10/2020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10/10/2020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10/10/2020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10/10/2020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10/10/2020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HUMAN SEXUALITY &amp; PERVERSION </a:t>
            </a:r>
            <a:endParaRPr lang="en-IN" dirty="0"/>
          </a:p>
        </p:txBody>
      </p:sp>
      <p:sp>
        <p:nvSpPr>
          <p:cNvPr id="3" name="Subtitle 2"/>
          <p:cNvSpPr>
            <a:spLocks noGrp="1"/>
          </p:cNvSpPr>
          <p:nvPr>
            <p:ph type="subTitle" idx="1"/>
          </p:nvPr>
        </p:nvSpPr>
        <p:spPr/>
        <p:txBody>
          <a:bodyPr/>
          <a:lstStyle/>
          <a:p>
            <a:r>
              <a:rPr lang="en-IN" dirty="0" smtClean="0"/>
              <a:t>By </a:t>
            </a:r>
            <a:r>
              <a:rPr lang="en-IN" dirty="0" err="1" smtClean="0"/>
              <a:t>sheena</a:t>
            </a:r>
            <a:r>
              <a:rPr lang="en-IN" dirty="0" smtClean="0"/>
              <a:t> </a:t>
            </a:r>
            <a:r>
              <a:rPr lang="en-IN" dirty="0" err="1" smtClean="0"/>
              <a:t>nagdev</a:t>
            </a:r>
            <a:r>
              <a:rPr lang="en-IN" dirty="0" smtClean="0"/>
              <a:t> </a:t>
            </a:r>
          </a:p>
          <a:p>
            <a:r>
              <a:rPr lang="en-IN" dirty="0" smtClean="0"/>
              <a:t>EMOTION OF LIFE </a:t>
            </a:r>
          </a:p>
          <a:p>
            <a:endParaRPr lang="en-IN" dirty="0"/>
          </a:p>
        </p:txBody>
      </p:sp>
    </p:spTree>
    <p:extLst>
      <p:ext uri="{BB962C8B-B14F-4D97-AF65-F5344CB8AC3E}">
        <p14:creationId xmlns:p14="http://schemas.microsoft.com/office/powerpoint/2010/main" val="1806953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IN" dirty="0"/>
              <a:t>Get enough sleep. As we’ve seen, sleep is critical for health. It’s also important for a good sex life because it reduces stress and keeps the immune system healthy. If you can’t get your normal eight hours a night, try power napping and see what that does for your energy and your sex drive</a:t>
            </a:r>
            <a:r>
              <a:rPr lang="en-IN" dirty="0" smtClean="0"/>
              <a:t>.</a:t>
            </a:r>
          </a:p>
          <a:p>
            <a:pPr>
              <a:buFont typeface="Courier New" panose="02070309020205020404" pitchFamily="49" charset="0"/>
              <a:buChar char="o"/>
            </a:pPr>
            <a:r>
              <a:rPr lang="en-IN" dirty="0"/>
              <a:t>Set the mood. Getting in the mood for sex is not as easy as turning on a light switch. Some of the best mood-setters are soothing music, aromas from scented candles that stimulate the senses, lighting that provides a romantic atmosphere, and massage, which triggers the relaxation response and induces emotional well-being.</a:t>
            </a:r>
          </a:p>
        </p:txBody>
      </p:sp>
    </p:spTree>
    <p:extLst>
      <p:ext uri="{BB962C8B-B14F-4D97-AF65-F5344CB8AC3E}">
        <p14:creationId xmlns:p14="http://schemas.microsoft.com/office/powerpoint/2010/main" val="2077497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IN" dirty="0"/>
              <a:t>If all else fails, consult a physician. Recent advances in medicine have produced astonishing success in treating sexual dysfunction. Viagra, Levitra, and Cialis, for example, have a greater than 80 percent success rate. Today, unless a man has complications that prevent him from ever achieving a normal erection, there’s no reason why a simple prescription can’t improve anyone’s sex life.</a:t>
            </a:r>
          </a:p>
        </p:txBody>
      </p:sp>
    </p:spTree>
    <p:extLst>
      <p:ext uri="{BB962C8B-B14F-4D97-AF65-F5344CB8AC3E}">
        <p14:creationId xmlns:p14="http://schemas.microsoft.com/office/powerpoint/2010/main" val="143899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lstStyle/>
          <a:p>
            <a:r>
              <a:rPr lang="en-IN" dirty="0"/>
              <a:t>Although an imbalance between sex and stress hormones can play a role in causing sexual problems, the major factor is negative conditioning created by stress itself. The three most common sexual problems are erectile dysfunction, premature ejaculation, and frigidity. All three are typically the end result of stress, anxiety, tension, fear, depression, or a combination of these, and all three can be treated by using relaxation techniques, </a:t>
            </a:r>
            <a:r>
              <a:rPr lang="en-IN" dirty="0" err="1"/>
              <a:t>behavior</a:t>
            </a:r>
            <a:r>
              <a:rPr lang="en-IN" dirty="0"/>
              <a:t> modification, and special exercises that condition the brain and the genital muscles to respond in a normal way.</a:t>
            </a:r>
          </a:p>
        </p:txBody>
      </p:sp>
    </p:spTree>
    <p:extLst>
      <p:ext uri="{BB962C8B-B14F-4D97-AF65-F5344CB8AC3E}">
        <p14:creationId xmlns:p14="http://schemas.microsoft.com/office/powerpoint/2010/main" val="1206587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normAutofit fontScale="85000" lnSpcReduction="10000"/>
          </a:bodyPr>
          <a:lstStyle/>
          <a:p>
            <a:r>
              <a:rPr lang="en-IN" dirty="0">
                <a:cs typeface="Times New Roman" panose="02020603050405020304" pitchFamily="18" charset="0"/>
              </a:rPr>
              <a:t>Sexual problems can be one of the greatest sources of stress a couple experiences. Becoming impotent or frigid can lead to depression or severe anxiety and cause illnesses that develop into more serious problems. There’s no doubt that many good marriages have broken up because couples didn’t realize the extent to which stress can affect sex.</a:t>
            </a:r>
          </a:p>
          <a:p>
            <a:endParaRPr lang="en-IN" dirty="0">
              <a:cs typeface="Times New Roman" panose="02020603050405020304" pitchFamily="18" charset="0"/>
            </a:endParaRPr>
          </a:p>
          <a:p>
            <a:r>
              <a:rPr lang="en-IN" dirty="0">
                <a:cs typeface="Times New Roman" panose="02020603050405020304" pitchFamily="18" charset="0"/>
              </a:rPr>
              <a:t>During those times in our lives when day-to-day stress makes sex the last thing on our plates, we need to keep three things in mind: (1) expectation sometimes leads to failure, (2) failure can be overcome with understanding and compassion, and (3) understanding and compassion lead to better communication and a deeper awareness of your partner’s needs. Once we get to that point, we’ll be well on our way to eliminating the sexual problems that are commonly driven by stress reactions and experience the joy and satisfaction of finally knowing that sex is often a matter of our mind deciding what our body will do</a:t>
            </a:r>
            <a:r>
              <a:rPr lang="en-IN" dirty="0" smtClean="0">
                <a:cs typeface="Times New Roman" panose="02020603050405020304" pitchFamily="18" charset="0"/>
              </a:rPr>
              <a:t>. </a:t>
            </a:r>
            <a:endParaRPr lang="en-IN" dirty="0">
              <a:cs typeface="Times New Roman" panose="02020603050405020304" pitchFamily="18" charset="0"/>
            </a:endParaRPr>
          </a:p>
        </p:txBody>
      </p:sp>
    </p:spTree>
    <p:extLst>
      <p:ext uri="{BB962C8B-B14F-4D97-AF65-F5344CB8AC3E}">
        <p14:creationId xmlns:p14="http://schemas.microsoft.com/office/powerpoint/2010/main" val="2590262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REQUIREMENT OF THERAPY</a:t>
            </a:r>
            <a:endParaRPr lang="en-IN" dirty="0"/>
          </a:p>
        </p:txBody>
      </p:sp>
      <p:sp>
        <p:nvSpPr>
          <p:cNvPr id="3" name="Content Placeholder 2"/>
          <p:cNvSpPr>
            <a:spLocks noGrp="1"/>
          </p:cNvSpPr>
          <p:nvPr>
            <p:ph idx="1"/>
          </p:nvPr>
        </p:nvSpPr>
        <p:spPr/>
        <p:txBody>
          <a:bodyPr/>
          <a:lstStyle/>
          <a:p>
            <a:r>
              <a:rPr lang="en-IN" dirty="0"/>
              <a:t>Communication is a crucial part of a healthy sex life, so if you and your partner are having a difficult time talking about issues with stress and low libido, therapy might be a good choice. Individual therapy may also be a good option if any negative thought patterns are contributing to your stress.</a:t>
            </a:r>
          </a:p>
          <a:p>
            <a:pPr marL="0" indent="0">
              <a:buNone/>
            </a:pPr>
            <a:r>
              <a:rPr lang="en-IN" dirty="0" smtClean="0"/>
              <a:t>     Types </a:t>
            </a:r>
            <a:r>
              <a:rPr lang="en-IN" dirty="0"/>
              <a:t>of therapy for low libido may include:</a:t>
            </a:r>
          </a:p>
        </p:txBody>
      </p:sp>
    </p:spTree>
    <p:extLst>
      <p:ext uri="{BB962C8B-B14F-4D97-AF65-F5344CB8AC3E}">
        <p14:creationId xmlns:p14="http://schemas.microsoft.com/office/powerpoint/2010/main" val="1176402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a:t>Individual Therapy</a:t>
            </a:r>
          </a:p>
          <a:p>
            <a:pPr marL="0" indent="0">
              <a:buNone/>
            </a:pPr>
            <a:r>
              <a:rPr lang="en-IN" dirty="0"/>
              <a:t>Individual cognitive therapy or cognitive </a:t>
            </a:r>
            <a:r>
              <a:rPr lang="en-IN" dirty="0" err="1"/>
              <a:t>behavioral</a:t>
            </a:r>
            <a:r>
              <a:rPr lang="en-IN" dirty="0"/>
              <a:t> therapy: Cognitive therapy for stress is based on the concept that it’s not simply the events in our lives that cause us stress, but the way we think about those events. You'll work one-on-one with a therapist to explore what's behind your stress and to define and meet your goals for better managing stress so it doesn't interfere with your sex life.</a:t>
            </a:r>
          </a:p>
          <a:p>
            <a:endParaRPr lang="en-IN" dirty="0"/>
          </a:p>
          <a:p>
            <a:r>
              <a:rPr lang="en-IN" dirty="0"/>
              <a:t>Couples Therapy</a:t>
            </a:r>
          </a:p>
          <a:p>
            <a:pPr marL="0" indent="0">
              <a:buNone/>
            </a:pPr>
            <a:r>
              <a:rPr lang="en-IN" dirty="0" smtClean="0"/>
              <a:t>In </a:t>
            </a:r>
            <a:r>
              <a:rPr lang="en-IN" dirty="0"/>
              <a:t>marriage </a:t>
            </a:r>
            <a:r>
              <a:rPr lang="en-IN" dirty="0" err="1"/>
              <a:t>counseling</a:t>
            </a:r>
            <a:r>
              <a:rPr lang="en-IN" dirty="0"/>
              <a:t> or couples therapy, you and your partner will work with a therapist in joint sessions. The primary goals of joint therapy are to foster open communication, recognize and resolve conflicts, strengthen your relationship, and gain a better understanding of each other.</a:t>
            </a:r>
          </a:p>
        </p:txBody>
      </p:sp>
    </p:spTree>
    <p:extLst>
      <p:ext uri="{BB962C8B-B14F-4D97-AF65-F5344CB8AC3E}">
        <p14:creationId xmlns:p14="http://schemas.microsoft.com/office/powerpoint/2010/main" val="1796540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normAutofit fontScale="92500" lnSpcReduction="20000"/>
          </a:bodyPr>
          <a:lstStyle/>
          <a:p>
            <a:r>
              <a:rPr lang="en-IN" dirty="0"/>
              <a:t>Sex Therapy</a:t>
            </a:r>
          </a:p>
          <a:p>
            <a:pPr marL="0" indent="0">
              <a:buNone/>
            </a:pPr>
            <a:r>
              <a:rPr lang="en-IN" dirty="0" smtClean="0"/>
              <a:t>Sex </a:t>
            </a:r>
            <a:r>
              <a:rPr lang="en-IN" dirty="0"/>
              <a:t>therapy is a specialized type of talk therapy that focuses on sexual issues. Through </a:t>
            </a:r>
            <a:r>
              <a:rPr lang="en-IN" dirty="0" smtClean="0"/>
              <a:t>sex therapy</a:t>
            </a:r>
            <a:r>
              <a:rPr lang="en-IN" dirty="0"/>
              <a:t>, which is offered in both individual and joint partner sessions, you can learn to express your concerns clearly and better understand your and your partner's sexual needs</a:t>
            </a:r>
            <a:r>
              <a:rPr lang="en-IN" dirty="0" smtClean="0"/>
              <a:t>.</a:t>
            </a:r>
            <a:endParaRPr lang="en-IN" dirty="0"/>
          </a:p>
          <a:p>
            <a:r>
              <a:rPr lang="en-IN" dirty="0"/>
              <a:t>Considerations</a:t>
            </a:r>
          </a:p>
          <a:p>
            <a:pPr marL="0" indent="0">
              <a:buNone/>
            </a:pPr>
            <a:r>
              <a:rPr lang="en-IN" dirty="0"/>
              <a:t>When considering therapy as an option, look for a therapist you're comfortable with who specializes in the type of therapy you're seeking. A cognitive therapist may encourage you to begin journaling to record the emotions you're feeling before, during, or after sex or to track the times when you're most stressed as well as what does (and does not) work to help you relax.</a:t>
            </a:r>
          </a:p>
          <a:p>
            <a:pPr marL="0" indent="0">
              <a:buNone/>
            </a:pPr>
            <a:r>
              <a:rPr lang="en-IN" smtClean="0"/>
              <a:t>A </a:t>
            </a:r>
            <a:r>
              <a:rPr lang="en-IN" dirty="0"/>
              <a:t>sex therapist may give you "homework" to do as a couple such as role-playing or communication exercises.</a:t>
            </a:r>
          </a:p>
        </p:txBody>
      </p:sp>
    </p:spTree>
    <p:extLst>
      <p:ext uri="{BB962C8B-B14F-4D97-AF65-F5344CB8AC3E}">
        <p14:creationId xmlns:p14="http://schemas.microsoft.com/office/powerpoint/2010/main" val="695691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idx="1"/>
          </p:nvPr>
        </p:nvSpPr>
        <p:spPr/>
        <p:txBody>
          <a:bodyPr/>
          <a:lstStyle/>
          <a:p>
            <a:r>
              <a:rPr lang="en-IN" dirty="0" smtClean="0"/>
              <a:t>Human sexuality is a very complex and multi-dimensional behaviour that is affected by many facets of our lives including anatomy, physiology, cognition, and learning, as well as influenced by culture, ethnicity and even economy and politics. </a:t>
            </a:r>
          </a:p>
          <a:p>
            <a:r>
              <a:rPr lang="en-IN" dirty="0" smtClean="0"/>
              <a:t>Sex Education is very much needed in every society- specially in the school curriculum –otherwise faulty learning about sex misguided one’s personal life and may produce many sexual as well as psycho-social problems. </a:t>
            </a:r>
            <a:endParaRPr lang="en-IN" dirty="0"/>
          </a:p>
        </p:txBody>
      </p:sp>
    </p:spTree>
    <p:extLst>
      <p:ext uri="{BB962C8B-B14F-4D97-AF65-F5344CB8AC3E}">
        <p14:creationId xmlns:p14="http://schemas.microsoft.com/office/powerpoint/2010/main" val="3755454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 </a:t>
            </a:r>
            <a:r>
              <a:rPr lang="en-IN" dirty="0" smtClean="0"/>
              <a:t>           THANK YOU! </a:t>
            </a:r>
            <a:endParaRPr lang="en-IN" dirty="0"/>
          </a:p>
        </p:txBody>
      </p:sp>
      <p:sp>
        <p:nvSpPr>
          <p:cNvPr id="3" name="Subtitle 2"/>
          <p:cNvSpPr>
            <a:spLocks noGrp="1"/>
          </p:cNvSpPr>
          <p:nvPr>
            <p:ph type="subTitle" idx="1"/>
          </p:nvPr>
        </p:nvSpPr>
        <p:spPr/>
        <p:txBody>
          <a:bodyPr/>
          <a:lstStyle/>
          <a:p>
            <a:endParaRPr lang="en-IN" dirty="0" smtClean="0"/>
          </a:p>
          <a:p>
            <a:endParaRPr lang="en-IN" dirty="0"/>
          </a:p>
        </p:txBody>
      </p:sp>
    </p:spTree>
    <p:extLst>
      <p:ext uri="{BB962C8B-B14F-4D97-AF65-F5344CB8AC3E}">
        <p14:creationId xmlns:p14="http://schemas.microsoft.com/office/powerpoint/2010/main" val="1937514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HUMAN SEXUALITY </a:t>
            </a:r>
            <a:endParaRPr lang="en-IN" dirty="0"/>
          </a:p>
        </p:txBody>
      </p:sp>
      <p:sp>
        <p:nvSpPr>
          <p:cNvPr id="3" name="Content Placeholder 2"/>
          <p:cNvSpPr>
            <a:spLocks noGrp="1"/>
          </p:cNvSpPr>
          <p:nvPr>
            <p:ph idx="1"/>
          </p:nvPr>
        </p:nvSpPr>
        <p:spPr/>
        <p:txBody>
          <a:bodyPr>
            <a:normAutofit lnSpcReduction="10000"/>
          </a:bodyPr>
          <a:lstStyle/>
          <a:p>
            <a:r>
              <a:rPr lang="en-IN" dirty="0" smtClean="0">
                <a:cs typeface="Times New Roman" panose="02020603050405020304" pitchFamily="18" charset="0"/>
              </a:rPr>
              <a:t>Process by which people experience &amp; express themselves as sexual beings.</a:t>
            </a:r>
          </a:p>
          <a:p>
            <a:r>
              <a:rPr lang="en-IN" dirty="0" smtClean="0">
                <a:cs typeface="Times New Roman" panose="02020603050405020304" pitchFamily="18" charset="0"/>
              </a:rPr>
              <a:t>Determined by anatomy, physiology, the culture in which a person lives, relationships with others &amp; developmental experiences throughout the life cycle.</a:t>
            </a:r>
          </a:p>
          <a:p>
            <a:r>
              <a:rPr lang="en-IN" dirty="0" smtClean="0">
                <a:cs typeface="Times New Roman" panose="02020603050405020304" pitchFamily="18" charset="0"/>
              </a:rPr>
              <a:t>Includes the perception of being male or female and private thoughts &amp; fantasies as well as behaviour. </a:t>
            </a:r>
          </a:p>
          <a:p>
            <a:r>
              <a:rPr lang="en-IN" dirty="0">
                <a:cs typeface="Times New Roman" panose="02020603050405020304" pitchFamily="18" charset="0"/>
              </a:rPr>
              <a:t>Human sexuality is the way people experience and express themselves sexually</a:t>
            </a:r>
            <a:r>
              <a:rPr lang="en-IN" dirty="0" smtClean="0">
                <a:cs typeface="Times New Roman" panose="02020603050405020304" pitchFamily="18" charset="0"/>
              </a:rPr>
              <a:t>.</a:t>
            </a:r>
          </a:p>
          <a:p>
            <a:r>
              <a:rPr lang="en-IN" dirty="0">
                <a:cs typeface="Times New Roman" panose="02020603050405020304" pitchFamily="18" charset="0"/>
              </a:rPr>
              <a:t>This involves biological, erotic, physical, emotional, social, or spiritual feelings and </a:t>
            </a:r>
            <a:r>
              <a:rPr lang="en-IN" dirty="0" smtClean="0">
                <a:cs typeface="Times New Roman" panose="02020603050405020304" pitchFamily="18" charset="0"/>
              </a:rPr>
              <a:t>behaviours. </a:t>
            </a:r>
            <a:endParaRPr lang="en-IN" dirty="0">
              <a:cs typeface="Times New Roman" panose="02020603050405020304" pitchFamily="18" charset="0"/>
            </a:endParaRPr>
          </a:p>
        </p:txBody>
      </p:sp>
    </p:spTree>
    <p:extLst>
      <p:ext uri="{BB962C8B-B14F-4D97-AF65-F5344CB8AC3E}">
        <p14:creationId xmlns:p14="http://schemas.microsoft.com/office/powerpoint/2010/main" val="920373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PERVERSION </a:t>
            </a:r>
            <a:endParaRPr lang="en-IN" dirty="0"/>
          </a:p>
        </p:txBody>
      </p:sp>
      <p:sp>
        <p:nvSpPr>
          <p:cNvPr id="3" name="Content Placeholder 2"/>
          <p:cNvSpPr>
            <a:spLocks noGrp="1"/>
          </p:cNvSpPr>
          <p:nvPr>
            <p:ph idx="1"/>
          </p:nvPr>
        </p:nvSpPr>
        <p:spPr/>
        <p:txBody>
          <a:bodyPr/>
          <a:lstStyle/>
          <a:p>
            <a:r>
              <a:rPr lang="en-IN" dirty="0">
                <a:cs typeface="Times New Roman" panose="02020603050405020304" pitchFamily="18" charset="0"/>
              </a:rPr>
              <a:t>Perversion is a type of human </a:t>
            </a:r>
            <a:r>
              <a:rPr lang="en-IN" dirty="0" smtClean="0">
                <a:cs typeface="Times New Roman" panose="02020603050405020304" pitchFamily="18" charset="0"/>
              </a:rPr>
              <a:t>behaviour </a:t>
            </a:r>
            <a:r>
              <a:rPr lang="en-IN" dirty="0">
                <a:cs typeface="Times New Roman" panose="02020603050405020304" pitchFamily="18" charset="0"/>
              </a:rPr>
              <a:t>that deviates from that which is understood to be orthodox or normal. Although the term perversion can refer to a variety of forms of deviation, it is most often used to describe sexual </a:t>
            </a:r>
            <a:r>
              <a:rPr lang="en-IN" dirty="0" smtClean="0">
                <a:cs typeface="Times New Roman" panose="02020603050405020304" pitchFamily="18" charset="0"/>
              </a:rPr>
              <a:t>behaviours </a:t>
            </a:r>
            <a:r>
              <a:rPr lang="en-IN" dirty="0">
                <a:cs typeface="Times New Roman" panose="02020603050405020304" pitchFamily="18" charset="0"/>
              </a:rPr>
              <a:t>that are considered particularly abnormal, repulsive or obsessive. Perversion differs from deviant </a:t>
            </a:r>
            <a:r>
              <a:rPr lang="en-IN" dirty="0" smtClean="0">
                <a:cs typeface="Times New Roman" panose="02020603050405020304" pitchFamily="18" charset="0"/>
              </a:rPr>
              <a:t>behaviour</a:t>
            </a:r>
            <a:r>
              <a:rPr lang="en-IN" dirty="0">
                <a:cs typeface="Times New Roman" panose="02020603050405020304" pitchFamily="18" charset="0"/>
              </a:rPr>
              <a:t>, in that the latter covers areas of </a:t>
            </a:r>
            <a:r>
              <a:rPr lang="en-IN" dirty="0" smtClean="0">
                <a:cs typeface="Times New Roman" panose="02020603050405020304" pitchFamily="18" charset="0"/>
              </a:rPr>
              <a:t>behaviour </a:t>
            </a:r>
            <a:r>
              <a:rPr lang="en-IN" dirty="0">
                <a:cs typeface="Times New Roman" panose="02020603050405020304" pitchFamily="18" charset="0"/>
              </a:rPr>
              <a:t>(such as petty crime) for which perversion would be too strong a term. It is often considered derogatory, and, in psychological literature, the term paraphilia has been used as a replacement</a:t>
            </a:r>
            <a:r>
              <a:rPr lang="en-IN" dirty="0" smtClean="0">
                <a:cs typeface="Times New Roman" panose="02020603050405020304" pitchFamily="18" charset="0"/>
              </a:rPr>
              <a:t>, </a:t>
            </a:r>
            <a:r>
              <a:rPr lang="en-IN" dirty="0">
                <a:cs typeface="Times New Roman" panose="02020603050405020304" pitchFamily="18" charset="0"/>
              </a:rPr>
              <a:t>though this term is controversial, and deviation is sometimes used in its place.</a:t>
            </a:r>
          </a:p>
        </p:txBody>
      </p:sp>
    </p:spTree>
    <p:extLst>
      <p:ext uri="{BB962C8B-B14F-4D97-AF65-F5344CB8AC3E}">
        <p14:creationId xmlns:p14="http://schemas.microsoft.com/office/powerpoint/2010/main" val="725282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normAutofit fontScale="85000" lnSpcReduction="10000"/>
          </a:bodyPr>
          <a:lstStyle/>
          <a:p>
            <a:r>
              <a:rPr lang="en-IN" dirty="0">
                <a:cs typeface="Times New Roman" panose="02020603050405020304" pitchFamily="18" charset="0"/>
              </a:rPr>
              <a:t>Many of us have probably heard single women talking among themselves about men, where one of them ends up saying, “That guy, he’s just a pervert – he’s only interested in sex.” When women detect that a man’s focus has become the pursuit of pleasure, and that unbridled sex has become an end in itself, they tend instinctively to back away. Women often intuitively understand that sex can’t be reduced to mere pleasure without hurting both individuals involved, and negating other important goods, like love, family, children and marriage</a:t>
            </a:r>
            <a:r>
              <a:rPr lang="en-IN" dirty="0" smtClean="0">
                <a:cs typeface="Times New Roman" panose="02020603050405020304" pitchFamily="18" charset="0"/>
              </a:rPr>
              <a:t>.</a:t>
            </a:r>
            <a:endParaRPr lang="en-IN" dirty="0">
              <a:cs typeface="Times New Roman" panose="02020603050405020304" pitchFamily="18" charset="0"/>
            </a:endParaRPr>
          </a:p>
          <a:p>
            <a:r>
              <a:rPr lang="en-IN" dirty="0">
                <a:cs typeface="Times New Roman" panose="02020603050405020304" pitchFamily="18" charset="0"/>
              </a:rPr>
              <a:t>It becomes a “perversion” when we attempt to redirect sex into something of our own specifications, refocusing it into a form of worldly pleasure-seeking and self-satisfaction. Sigmund Freud, whom no one could accuse of prudery, recognized the basic features of a perversion in the sexual realm when he declared, “The common characteristic of all perversions… is that they have abandoned reproduction as their aim. We term sexual activity perverse when it has renounced the aim of reproduction and follows the pursuit of pleasure as an independent goal.”</a:t>
            </a:r>
          </a:p>
        </p:txBody>
      </p:sp>
    </p:spTree>
    <p:extLst>
      <p:ext uri="{BB962C8B-B14F-4D97-AF65-F5344CB8AC3E}">
        <p14:creationId xmlns:p14="http://schemas.microsoft.com/office/powerpoint/2010/main" val="2652790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FREUD’S APPROACH</a:t>
            </a:r>
            <a:endParaRPr lang="en-IN" dirty="0"/>
          </a:p>
        </p:txBody>
      </p:sp>
      <p:sp>
        <p:nvSpPr>
          <p:cNvPr id="3" name="Content Placeholder 2"/>
          <p:cNvSpPr>
            <a:spLocks noGrp="1"/>
          </p:cNvSpPr>
          <p:nvPr>
            <p:ph idx="1"/>
          </p:nvPr>
        </p:nvSpPr>
        <p:spPr/>
        <p:txBody>
          <a:bodyPr/>
          <a:lstStyle/>
          <a:p>
            <a:r>
              <a:rPr lang="en-IN" dirty="0">
                <a:cs typeface="Times New Roman" panose="02020603050405020304" pitchFamily="18" charset="0"/>
              </a:rPr>
              <a:t>Sigmund Freud (1856-1939) is credited with being the first scientist to link sex to healthy development and to recognize humans as being sexual throughout their lifespans, including childhood (Freud, 1905). Freud (1923) argued that people progress through five stages of psychosexual development: oral, anal, phallic, latent, and genital. According to Freud, each of these stages could be passed through in a healthy or unhealthy manner. In unhealthy manners, people might develop psychological problems, such as frigidity, impotence, or anal-retentiveness. </a:t>
            </a:r>
          </a:p>
        </p:txBody>
      </p:sp>
    </p:spTree>
    <p:extLst>
      <p:ext uri="{BB962C8B-B14F-4D97-AF65-F5344CB8AC3E}">
        <p14:creationId xmlns:p14="http://schemas.microsoft.com/office/powerpoint/2010/main" val="128556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IMPACT ON HUMAN SEXUALITY DUE TO PSYCHOLOGICAL ISSUES &amp; LIFE STRESS</a:t>
            </a:r>
            <a:endParaRPr lang="en-IN" dirty="0"/>
          </a:p>
        </p:txBody>
      </p:sp>
      <p:sp>
        <p:nvSpPr>
          <p:cNvPr id="3" name="Content Placeholder 2"/>
          <p:cNvSpPr>
            <a:spLocks noGrp="1"/>
          </p:cNvSpPr>
          <p:nvPr>
            <p:ph idx="1"/>
          </p:nvPr>
        </p:nvSpPr>
        <p:spPr/>
        <p:txBody>
          <a:bodyPr>
            <a:normAutofit lnSpcReduction="10000"/>
          </a:bodyPr>
          <a:lstStyle/>
          <a:p>
            <a:r>
              <a:rPr lang="en-IN" dirty="0" smtClean="0"/>
              <a:t>Humans are affected in all aspects if there is problems in their environment, mind issues, body issues or any kind of life stress. </a:t>
            </a:r>
          </a:p>
          <a:p>
            <a:r>
              <a:rPr lang="en-IN" dirty="0"/>
              <a:t>Both men and women produce FSH, LH, testosterone, and </a:t>
            </a:r>
            <a:r>
              <a:rPr lang="en-IN" dirty="0" err="1"/>
              <a:t>estrogen</a:t>
            </a:r>
            <a:r>
              <a:rPr lang="en-IN" dirty="0"/>
              <a:t>, although in different amounts. Chronic stress affects the concentration of all sex hormones because the body produces stress hormones such as cortisol at the expense of sex hormones like testosterone. In order to fight stress, our body shuts down sex mechanisms so that we’re better able to deal with more urgent and immediate needs. This change, called the stress-shift in hormone production, helps us respond to life-threatening situations by focusing hormone production for survival rather than procreation. The shift in hormones not only lowers sex drive but it can interfere with ovulation, sperm count, and fertility.</a:t>
            </a:r>
          </a:p>
        </p:txBody>
      </p:sp>
    </p:spTree>
    <p:extLst>
      <p:ext uri="{BB962C8B-B14F-4D97-AF65-F5344CB8AC3E}">
        <p14:creationId xmlns:p14="http://schemas.microsoft.com/office/powerpoint/2010/main" val="3583482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normAutofit lnSpcReduction="10000"/>
          </a:bodyPr>
          <a:lstStyle/>
          <a:p>
            <a:r>
              <a:rPr lang="en-IN" dirty="0"/>
              <a:t>In many cases, simply recognizing stress as a contributing factor or the cause of sexual problems is enough to bring about recovery. Ignoring the problem and not taking steps to eliminate it can lead to anger, emotional disorders, depression, physical illness, and permanent loss of intimacy. The following mind-body suggestions can help recondition the brain and </a:t>
            </a:r>
            <a:r>
              <a:rPr lang="en-IN" dirty="0" smtClean="0"/>
              <a:t>reverse </a:t>
            </a:r>
            <a:r>
              <a:rPr lang="en-IN" dirty="0"/>
              <a:t>the process before it gets out of control</a:t>
            </a:r>
            <a:r>
              <a:rPr lang="en-IN" dirty="0" smtClean="0"/>
              <a:t>: </a:t>
            </a:r>
          </a:p>
          <a:p>
            <a:pPr>
              <a:buFont typeface="Courier New" panose="02070309020205020404" pitchFamily="49" charset="0"/>
              <a:buChar char="o"/>
            </a:pPr>
            <a:r>
              <a:rPr lang="en-IN" dirty="0"/>
              <a:t>Communicate your fears and desires. Sexual problems will lead to loneliness and hostility if you don’t share your feelings with the person you’re with. Since the majority of sexual problems starts in the brain, and are typically the result of stress or anxiety, any treatment has to begin with both partners in it together. Simply sharing the anxiety, stress, and depression with someone is often enough for recovery.</a:t>
            </a:r>
          </a:p>
        </p:txBody>
      </p:sp>
    </p:spTree>
    <p:extLst>
      <p:ext uri="{BB962C8B-B14F-4D97-AF65-F5344CB8AC3E}">
        <p14:creationId xmlns:p14="http://schemas.microsoft.com/office/powerpoint/2010/main" val="606488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normAutofit fontScale="92500" lnSpcReduction="20000"/>
          </a:bodyPr>
          <a:lstStyle/>
          <a:p>
            <a:pPr>
              <a:buFont typeface="Courier New" panose="02070309020205020404" pitchFamily="49" charset="0"/>
              <a:buChar char="o"/>
            </a:pPr>
            <a:r>
              <a:rPr lang="en-IN" dirty="0"/>
              <a:t>Use special techniques to help eliminate sexual problems. There are numerous resources available that address the causes of sexual problems and their cures. Techniques such as </a:t>
            </a:r>
            <a:r>
              <a:rPr lang="en-IN" dirty="0" err="1"/>
              <a:t>Kegel</a:t>
            </a:r>
            <a:r>
              <a:rPr lang="en-IN" dirty="0"/>
              <a:t> exercises, sensate focus technique, and stop-start technique are very effective in helping couples work through their problems, because in many cases, sexual dysfunction is the result of weakened pubic muscles, sensitivity problems, or </a:t>
            </a:r>
            <a:r>
              <a:rPr lang="en-IN" dirty="0" err="1"/>
              <a:t>spectatoring</a:t>
            </a:r>
            <a:r>
              <a:rPr lang="en-IN" dirty="0"/>
              <a:t> (the act of watching or imagining yourself fail in what you’re doing). If you can’t solve your problem on your own, sex experts are there to help</a:t>
            </a:r>
            <a:r>
              <a:rPr lang="en-IN" dirty="0" smtClean="0"/>
              <a:t>.</a:t>
            </a:r>
          </a:p>
          <a:p>
            <a:pPr>
              <a:buFont typeface="Courier New" panose="02070309020205020404" pitchFamily="49" charset="0"/>
              <a:buChar char="o"/>
            </a:pPr>
            <a:r>
              <a:rPr lang="en-IN" dirty="0"/>
              <a:t>Exercise regularly. People who exercise on a regular basis have better stamina and much better sex lives. There are three reasons for this. Firstly, physical exercise stimulates the release of hormones and triggers physiological reactions that boost libido. Secondly, the emotional awareness of being healthy and fit gives one a better outlook on life and translates into a better sex life. And thirdly, regular exercise stimulates growth of blood vessels and increases blood flow, which naturally leads to enhanced blood flow to genital areas.</a:t>
            </a:r>
          </a:p>
        </p:txBody>
      </p:sp>
    </p:spTree>
    <p:extLst>
      <p:ext uri="{BB962C8B-B14F-4D97-AF65-F5344CB8AC3E}">
        <p14:creationId xmlns:p14="http://schemas.microsoft.com/office/powerpoint/2010/main" val="3992670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 CONTINUATION..</a:t>
            </a:r>
            <a:endParaRPr lang="en-IN"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IN" dirty="0"/>
              <a:t>Take supplements to boost energy and libido. Certain vitamins, minerals, and herbs have been shown to increase libido, as well as keep the reproductive system in good working order. B-complex vitamins and vitamin E are important, as is zinc. In recent studies, the amino acids arginine and </a:t>
            </a:r>
            <a:r>
              <a:rPr lang="en-IN" dirty="0" err="1"/>
              <a:t>citrulline</a:t>
            </a:r>
            <a:r>
              <a:rPr lang="en-IN" dirty="0"/>
              <a:t>, in addition to lowering blood pressure and cholesterol, helped improve erection by helping the body produce nitric oxide, which increases blood flow to the penis</a:t>
            </a:r>
            <a:r>
              <a:rPr lang="en-IN" dirty="0" smtClean="0"/>
              <a:t>.</a:t>
            </a:r>
          </a:p>
          <a:p>
            <a:pPr>
              <a:buFont typeface="Courier New" panose="02070309020205020404" pitchFamily="49" charset="0"/>
              <a:buChar char="o"/>
            </a:pPr>
            <a:r>
              <a:rPr lang="en-IN" dirty="0"/>
              <a:t>Use stress relievers. Use meditation, breathing exercises, yoga, laughter, and progressive muscle relaxation to reduce stress and tension. You’ll be surprised at what just 10 minutes a day of relaxation will do for your </a:t>
            </a:r>
            <a:r>
              <a:rPr lang="en-IN" dirty="0" err="1"/>
              <a:t>mindset</a:t>
            </a:r>
            <a:r>
              <a:rPr lang="en-IN" dirty="0"/>
              <a:t> and libido.</a:t>
            </a:r>
          </a:p>
        </p:txBody>
      </p:sp>
    </p:spTree>
    <p:extLst>
      <p:ext uri="{BB962C8B-B14F-4D97-AF65-F5344CB8AC3E}">
        <p14:creationId xmlns:p14="http://schemas.microsoft.com/office/powerpoint/2010/main" val="42634166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218</TotalTime>
  <Words>2067</Words>
  <Application>Microsoft Office PowerPoint</Application>
  <PresentationFormat>Widescreen</PresentationFormat>
  <Paragraphs>58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Century Gothic</vt:lpstr>
      <vt:lpstr>Courier New</vt:lpstr>
      <vt:lpstr>Times New Roman</vt:lpstr>
      <vt:lpstr>Wingdings 3</vt:lpstr>
      <vt:lpstr>Ion Boardroom</vt:lpstr>
      <vt:lpstr>HUMAN SEXUALITY &amp; PERVERSION </vt:lpstr>
      <vt:lpstr>HUMAN SEXUALITY </vt:lpstr>
      <vt:lpstr>PERVERSION </vt:lpstr>
      <vt:lpstr>IN CONTINUATION..</vt:lpstr>
      <vt:lpstr>FREUD’S APPROACH</vt:lpstr>
      <vt:lpstr>IMPACT ON HUMAN SEXUALITY DUE TO PSYCHOLOGICAL ISSUES &amp; LIFE STRESS</vt:lpstr>
      <vt:lpstr>IN CONTINUATION..</vt:lpstr>
      <vt:lpstr>IN CONTINUATION..</vt:lpstr>
      <vt:lpstr>IN CONTINUATION..</vt:lpstr>
      <vt:lpstr>IN CONTINUATION..</vt:lpstr>
      <vt:lpstr>IN CONTINUATION..</vt:lpstr>
      <vt:lpstr>IN CONTINUATION..</vt:lpstr>
      <vt:lpstr>IN CONTINUATION..</vt:lpstr>
      <vt:lpstr>REQUIREMENT OF THERAPY</vt:lpstr>
      <vt:lpstr>IN CONTINUATION..</vt:lpstr>
      <vt:lpstr>IN CONTINUATION..</vt:lpstr>
      <vt:lpstr>CONCLUSION</vt:lpstr>
      <vt:lpstr>            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SEXUALITY &amp; PERVERSION</dc:title>
  <dc:creator>User</dc:creator>
  <cp:lastModifiedBy>User</cp:lastModifiedBy>
  <cp:revision>12</cp:revision>
  <dcterms:created xsi:type="dcterms:W3CDTF">2020-10-09T09:28:53Z</dcterms:created>
  <dcterms:modified xsi:type="dcterms:W3CDTF">2020-10-09T19:51:17Z</dcterms:modified>
</cp:coreProperties>
</file>