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7" r:id="rId3"/>
    <p:sldId id="258" r:id="rId4"/>
    <p:sldId id="271" r:id="rId5"/>
    <p:sldId id="277" r:id="rId6"/>
    <p:sldId id="279" r:id="rId7"/>
    <p:sldId id="280" r:id="rId8"/>
    <p:sldId id="278" r:id="rId9"/>
    <p:sldId id="263" r:id="rId10"/>
    <p:sldId id="281" r:id="rId11"/>
    <p:sldId id="274" r:id="rId12"/>
    <p:sldId id="282" r:id="rId13"/>
    <p:sldId id="275" r:id="rId14"/>
    <p:sldId id="283" r:id="rId15"/>
    <p:sldId id="284" r:id="rId16"/>
    <p:sldId id="276" r:id="rId17"/>
    <p:sldId id="270" r:id="rId18"/>
    <p:sldId id="285" r:id="rId19"/>
    <p:sldId id="272" r:id="rId20"/>
    <p:sldId id="286" r:id="rId21"/>
    <p:sldId id="287" r:id="rId22"/>
    <p:sldId id="27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19"/>
  </p:normalViewPr>
  <p:slideViewPr>
    <p:cSldViewPr snapToGrid="0" snapToObjects="1">
      <p:cViewPr varScale="1">
        <p:scale>
          <a:sx n="70" d="100"/>
          <a:sy n="70" d="100"/>
        </p:scale>
        <p:origin x="5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BE26A7-C6FA-4142-9B18-6FF2D99B4663}" type="datetimeFigureOut">
              <a:rPr lang="en-US" smtClean="0"/>
              <a:t>10/2/2020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515B99-8F48-8E44-93D9-D3C0EF07B34C}" type="slidenum">
              <a:rPr lang="en-US" smtClean="0"/>
              <a:t>‹#›</a:t>
            </a:fld>
            <a:endParaRPr lang="en-US"/>
          </a:p>
        </p:txBody>
      </p:sp>
    </p:spTree>
    <p:extLst>
      <p:ext uri="{BB962C8B-B14F-4D97-AF65-F5344CB8AC3E}">
        <p14:creationId xmlns:p14="http://schemas.microsoft.com/office/powerpoint/2010/main" val="490803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ABFD5C-59BF-8148-8F2B-40FFAA2257AA}"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D8A50-730B-104E-9B41-84AC681E8EF6}" type="slidenum">
              <a:rPr lang="en-US" smtClean="0"/>
              <a:t>‹#›</a:t>
            </a:fld>
            <a:endParaRPr lang="en-US"/>
          </a:p>
        </p:txBody>
      </p:sp>
    </p:spTree>
    <p:extLst>
      <p:ext uri="{BB962C8B-B14F-4D97-AF65-F5344CB8AC3E}">
        <p14:creationId xmlns:p14="http://schemas.microsoft.com/office/powerpoint/2010/main" val="195739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ABFD5C-59BF-8148-8F2B-40FFAA2257AA}"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D8A50-730B-104E-9B41-84AC681E8EF6}" type="slidenum">
              <a:rPr lang="en-US" smtClean="0"/>
              <a:t>‹#›</a:t>
            </a:fld>
            <a:endParaRPr lang="en-US"/>
          </a:p>
        </p:txBody>
      </p:sp>
    </p:spTree>
    <p:extLst>
      <p:ext uri="{BB962C8B-B14F-4D97-AF65-F5344CB8AC3E}">
        <p14:creationId xmlns:p14="http://schemas.microsoft.com/office/powerpoint/2010/main" val="739497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ABFD5C-59BF-8148-8F2B-40FFAA2257AA}"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D8A50-730B-104E-9B41-84AC681E8EF6}" type="slidenum">
              <a:rPr lang="en-US" smtClean="0"/>
              <a:t>‹#›</a:t>
            </a:fld>
            <a:endParaRPr lang="en-US"/>
          </a:p>
        </p:txBody>
      </p:sp>
    </p:spTree>
    <p:extLst>
      <p:ext uri="{BB962C8B-B14F-4D97-AF65-F5344CB8AC3E}">
        <p14:creationId xmlns:p14="http://schemas.microsoft.com/office/powerpoint/2010/main" val="124357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ABFD5C-59BF-8148-8F2B-40FFAA2257AA}"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D8A50-730B-104E-9B41-84AC681E8EF6}" type="slidenum">
              <a:rPr lang="en-US" smtClean="0"/>
              <a:t>‹#›</a:t>
            </a:fld>
            <a:endParaRPr lang="en-US"/>
          </a:p>
        </p:txBody>
      </p:sp>
    </p:spTree>
    <p:extLst>
      <p:ext uri="{BB962C8B-B14F-4D97-AF65-F5344CB8AC3E}">
        <p14:creationId xmlns:p14="http://schemas.microsoft.com/office/powerpoint/2010/main" val="593691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BFD5C-59BF-8148-8F2B-40FFAA2257AA}"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D8A50-730B-104E-9B41-84AC681E8EF6}" type="slidenum">
              <a:rPr lang="en-US" smtClean="0"/>
              <a:t>‹#›</a:t>
            </a:fld>
            <a:endParaRPr lang="en-US"/>
          </a:p>
        </p:txBody>
      </p:sp>
    </p:spTree>
    <p:extLst>
      <p:ext uri="{BB962C8B-B14F-4D97-AF65-F5344CB8AC3E}">
        <p14:creationId xmlns:p14="http://schemas.microsoft.com/office/powerpoint/2010/main" val="970386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ABFD5C-59BF-8148-8F2B-40FFAA2257AA}"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D8A50-730B-104E-9B41-84AC681E8EF6}" type="slidenum">
              <a:rPr lang="en-US" smtClean="0"/>
              <a:t>‹#›</a:t>
            </a:fld>
            <a:endParaRPr lang="en-US"/>
          </a:p>
        </p:txBody>
      </p:sp>
    </p:spTree>
    <p:extLst>
      <p:ext uri="{BB962C8B-B14F-4D97-AF65-F5344CB8AC3E}">
        <p14:creationId xmlns:p14="http://schemas.microsoft.com/office/powerpoint/2010/main" val="1293258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ABFD5C-59BF-8148-8F2B-40FFAA2257AA}" type="datetimeFigureOut">
              <a:rPr lang="en-US" smtClean="0"/>
              <a:t>10/2/2020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2D8A50-730B-104E-9B41-84AC681E8EF6}" type="slidenum">
              <a:rPr lang="en-US" smtClean="0"/>
              <a:t>‹#›</a:t>
            </a:fld>
            <a:endParaRPr lang="en-US"/>
          </a:p>
        </p:txBody>
      </p:sp>
    </p:spTree>
    <p:extLst>
      <p:ext uri="{BB962C8B-B14F-4D97-AF65-F5344CB8AC3E}">
        <p14:creationId xmlns:p14="http://schemas.microsoft.com/office/powerpoint/2010/main" val="1108895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ABFD5C-59BF-8148-8F2B-40FFAA2257AA}" type="datetimeFigureOut">
              <a:rPr lang="en-US" smtClean="0"/>
              <a:t>10/2/2020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2D8A50-730B-104E-9B41-84AC681E8EF6}" type="slidenum">
              <a:rPr lang="en-US" smtClean="0"/>
              <a:t>‹#›</a:t>
            </a:fld>
            <a:endParaRPr lang="en-US"/>
          </a:p>
        </p:txBody>
      </p:sp>
    </p:spTree>
    <p:extLst>
      <p:ext uri="{BB962C8B-B14F-4D97-AF65-F5344CB8AC3E}">
        <p14:creationId xmlns:p14="http://schemas.microsoft.com/office/powerpoint/2010/main" val="1342672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BFD5C-59BF-8148-8F2B-40FFAA2257AA}" type="datetimeFigureOut">
              <a:rPr lang="en-US" smtClean="0"/>
              <a:t>10/2/2020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2D8A50-730B-104E-9B41-84AC681E8EF6}" type="slidenum">
              <a:rPr lang="en-US" smtClean="0"/>
              <a:t>‹#›</a:t>
            </a:fld>
            <a:endParaRPr lang="en-US"/>
          </a:p>
        </p:txBody>
      </p:sp>
    </p:spTree>
    <p:extLst>
      <p:ext uri="{BB962C8B-B14F-4D97-AF65-F5344CB8AC3E}">
        <p14:creationId xmlns:p14="http://schemas.microsoft.com/office/powerpoint/2010/main" val="534443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BFD5C-59BF-8148-8F2B-40FFAA2257AA}"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D8A50-730B-104E-9B41-84AC681E8EF6}" type="slidenum">
              <a:rPr lang="en-US" smtClean="0"/>
              <a:t>‹#›</a:t>
            </a:fld>
            <a:endParaRPr lang="en-US"/>
          </a:p>
        </p:txBody>
      </p:sp>
    </p:spTree>
    <p:extLst>
      <p:ext uri="{BB962C8B-B14F-4D97-AF65-F5344CB8AC3E}">
        <p14:creationId xmlns:p14="http://schemas.microsoft.com/office/powerpoint/2010/main" val="1622284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BFD5C-59BF-8148-8F2B-40FFAA2257AA}"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D8A50-730B-104E-9B41-84AC681E8EF6}" type="slidenum">
              <a:rPr lang="en-US" smtClean="0"/>
              <a:t>‹#›</a:t>
            </a:fld>
            <a:endParaRPr lang="en-US"/>
          </a:p>
        </p:txBody>
      </p:sp>
    </p:spTree>
    <p:extLst>
      <p:ext uri="{BB962C8B-B14F-4D97-AF65-F5344CB8AC3E}">
        <p14:creationId xmlns:p14="http://schemas.microsoft.com/office/powerpoint/2010/main" val="1282503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ABFD5C-59BF-8148-8F2B-40FFAA2257AA}" type="datetimeFigureOut">
              <a:rPr lang="en-US" smtClean="0"/>
              <a:t>10/2/2020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2D8A50-730B-104E-9B41-84AC681E8EF6}" type="slidenum">
              <a:rPr lang="en-US" smtClean="0"/>
              <a:t>‹#›</a:t>
            </a:fld>
            <a:endParaRPr lang="en-US"/>
          </a:p>
        </p:txBody>
      </p:sp>
    </p:spTree>
    <p:extLst>
      <p:ext uri="{BB962C8B-B14F-4D97-AF65-F5344CB8AC3E}">
        <p14:creationId xmlns:p14="http://schemas.microsoft.com/office/powerpoint/2010/main" val="970170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23962611-DFD5-4092-AAFD-559E3DFCE2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2270F1FA-0425-408F-9861-80BF5AFB276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dirty="0" smtClean="0">
                <a:solidFill>
                  <a:srgbClr val="FFFFFF"/>
                </a:solidFill>
              </a:rPr>
              <a:t>Health Anxiety</a:t>
            </a:r>
            <a:endParaRPr lang="en-US" dirty="0">
              <a:solidFill>
                <a:srgbClr val="FFFFFF"/>
              </a:solidFill>
            </a:endParaRPr>
          </a:p>
        </p:txBody>
      </p:sp>
      <p:sp>
        <p:nvSpPr>
          <p:cNvPr id="3" name="Subtitle 2"/>
          <p:cNvSpPr>
            <a:spLocks noGrp="1"/>
          </p:cNvSpPr>
          <p:nvPr>
            <p:ph type="subTitle" idx="1"/>
          </p:nvPr>
        </p:nvSpPr>
        <p:spPr>
          <a:xfrm>
            <a:off x="3045368" y="4074718"/>
            <a:ext cx="6105194" cy="682079"/>
          </a:xfrm>
        </p:spPr>
        <p:txBody>
          <a:bodyPr>
            <a:normAutofit fontScale="85000" lnSpcReduction="20000"/>
          </a:bodyPr>
          <a:lstStyle/>
          <a:p>
            <a:r>
              <a:rPr lang="en-US" dirty="0" smtClean="0">
                <a:solidFill>
                  <a:srgbClr val="FFFFFF"/>
                </a:solidFill>
              </a:rPr>
              <a:t>By Sheena </a:t>
            </a:r>
            <a:r>
              <a:rPr lang="en-US" dirty="0" err="1" smtClean="0">
                <a:solidFill>
                  <a:srgbClr val="FFFFFF"/>
                </a:solidFill>
              </a:rPr>
              <a:t>Nagdev</a:t>
            </a:r>
            <a:r>
              <a:rPr lang="en-US" dirty="0" smtClean="0">
                <a:solidFill>
                  <a:srgbClr val="FFFFFF"/>
                </a:solidFill>
              </a:rPr>
              <a:t> </a:t>
            </a:r>
            <a:r>
              <a:rPr lang="en-US" dirty="0" smtClean="0">
                <a:solidFill>
                  <a:srgbClr val="FFFFFF"/>
                </a:solidFill>
              </a:rPr>
              <a:t> </a:t>
            </a:r>
            <a:endParaRPr lang="en-US" dirty="0" smtClean="0">
              <a:solidFill>
                <a:srgbClr val="FFFFFF"/>
              </a:solidFill>
            </a:endParaRPr>
          </a:p>
          <a:p>
            <a:r>
              <a:rPr lang="en-US" dirty="0" smtClean="0">
                <a:solidFill>
                  <a:srgbClr val="FFFFFF"/>
                </a:solidFill>
              </a:rPr>
              <a:t>Emotion of Life </a:t>
            </a:r>
            <a:endParaRPr lang="en-US" dirty="0" smtClean="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4115278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smtClean="0">
                <a:solidFill>
                  <a:srgbClr val="FFFFFF"/>
                </a:solidFill>
              </a:rPr>
              <a:t>Symptoms of Health Anxiety </a:t>
            </a:r>
            <a:endParaRPr lang="en-US" sz="4000" dirty="0">
              <a:solidFill>
                <a:srgbClr val="FFFFFF"/>
              </a:solidFill>
            </a:endParaRPr>
          </a:p>
        </p:txBody>
      </p:sp>
      <p:sp>
        <p:nvSpPr>
          <p:cNvPr id="3" name="Content Placeholder 2"/>
          <p:cNvSpPr>
            <a:spLocks noGrp="1"/>
          </p:cNvSpPr>
          <p:nvPr>
            <p:ph idx="1"/>
          </p:nvPr>
        </p:nvSpPr>
        <p:spPr>
          <a:xfrm>
            <a:off x="1042989" y="2753937"/>
            <a:ext cx="10201274" cy="3461126"/>
          </a:xfrm>
        </p:spPr>
        <p:txBody>
          <a:bodyPr>
            <a:noAutofit/>
          </a:bodyPr>
          <a:lstStyle/>
          <a:p>
            <a:r>
              <a:rPr lang="en-IN" sz="2000" dirty="0">
                <a:solidFill>
                  <a:srgbClr val="000000"/>
                </a:solidFill>
                <a:latin typeface="Times New Roman" panose="02020603050405020304" pitchFamily="18" charset="0"/>
                <a:cs typeface="Times New Roman" panose="02020603050405020304" pitchFamily="18" charset="0"/>
              </a:rPr>
              <a:t>Having so much distress about possible illnesses that it's hard for you to function</a:t>
            </a:r>
          </a:p>
          <a:p>
            <a:r>
              <a:rPr lang="en-IN" sz="2000" dirty="0">
                <a:solidFill>
                  <a:srgbClr val="000000"/>
                </a:solidFill>
                <a:latin typeface="Times New Roman" panose="02020603050405020304" pitchFamily="18" charset="0"/>
                <a:cs typeface="Times New Roman" panose="02020603050405020304" pitchFamily="18" charset="0"/>
              </a:rPr>
              <a:t>Repeatedly checking your body for signs of illness or disease</a:t>
            </a:r>
          </a:p>
          <a:p>
            <a:r>
              <a:rPr lang="en-IN" sz="2000" dirty="0">
                <a:solidFill>
                  <a:srgbClr val="000000"/>
                </a:solidFill>
                <a:latin typeface="Times New Roman" panose="02020603050405020304" pitchFamily="18" charset="0"/>
                <a:cs typeface="Times New Roman" panose="02020603050405020304" pitchFamily="18" charset="0"/>
              </a:rPr>
              <a:t>Frequently making medical appointments for reassurance — or avoiding medical care for fear of being diagnosed with a serious illness</a:t>
            </a:r>
          </a:p>
          <a:p>
            <a:r>
              <a:rPr lang="en-IN" sz="2000" dirty="0">
                <a:solidFill>
                  <a:srgbClr val="000000"/>
                </a:solidFill>
                <a:latin typeface="Times New Roman" panose="02020603050405020304" pitchFamily="18" charset="0"/>
                <a:cs typeface="Times New Roman" panose="02020603050405020304" pitchFamily="18" charset="0"/>
              </a:rPr>
              <a:t>Avoiding people, places or activities for fear of health risks</a:t>
            </a:r>
          </a:p>
          <a:p>
            <a:r>
              <a:rPr lang="en-IN" sz="2000" dirty="0">
                <a:solidFill>
                  <a:srgbClr val="000000"/>
                </a:solidFill>
                <a:latin typeface="Times New Roman" panose="02020603050405020304" pitchFamily="18" charset="0"/>
                <a:cs typeface="Times New Roman" panose="02020603050405020304" pitchFamily="18" charset="0"/>
              </a:rPr>
              <a:t>Constantly talking about your health and possible illnesses</a:t>
            </a:r>
          </a:p>
          <a:p>
            <a:r>
              <a:rPr lang="en-IN" sz="2000" dirty="0">
                <a:solidFill>
                  <a:srgbClr val="000000"/>
                </a:solidFill>
                <a:latin typeface="Times New Roman" panose="02020603050405020304" pitchFamily="18" charset="0"/>
                <a:cs typeface="Times New Roman" panose="02020603050405020304" pitchFamily="18" charset="0"/>
              </a:rPr>
              <a:t>Frequently searching the internet for causes of symptoms or possible illnesses</a:t>
            </a:r>
          </a:p>
        </p:txBody>
      </p:sp>
    </p:spTree>
    <p:extLst>
      <p:ext uri="{BB962C8B-B14F-4D97-AF65-F5344CB8AC3E}">
        <p14:creationId xmlns:p14="http://schemas.microsoft.com/office/powerpoint/2010/main" val="448905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smtClean="0">
                <a:solidFill>
                  <a:srgbClr val="FFFFFF"/>
                </a:solidFill>
              </a:rPr>
              <a:t>Risk Factors </a:t>
            </a:r>
            <a:endParaRPr lang="en-US" sz="4000" dirty="0">
              <a:solidFill>
                <a:srgbClr val="FFFFFF"/>
              </a:solidFill>
            </a:endParaRPr>
          </a:p>
        </p:txBody>
      </p:sp>
      <p:sp>
        <p:nvSpPr>
          <p:cNvPr id="3" name="Content Placeholder 2"/>
          <p:cNvSpPr>
            <a:spLocks noGrp="1"/>
          </p:cNvSpPr>
          <p:nvPr>
            <p:ph idx="1"/>
          </p:nvPr>
        </p:nvSpPr>
        <p:spPr>
          <a:xfrm>
            <a:off x="1042989" y="2753937"/>
            <a:ext cx="10201274" cy="3461126"/>
          </a:xfrm>
        </p:spPr>
        <p:txBody>
          <a:bodyPr>
            <a:normAutofit/>
          </a:bodyPr>
          <a:lstStyle/>
          <a:p>
            <a:pPr marL="0" indent="0">
              <a:buNone/>
            </a:pPr>
            <a:r>
              <a:rPr lang="en-IN" sz="2000" dirty="0">
                <a:solidFill>
                  <a:srgbClr val="000000"/>
                </a:solidFill>
                <a:latin typeface="Times New Roman" panose="02020603050405020304" pitchFamily="18" charset="0"/>
                <a:cs typeface="Times New Roman" panose="02020603050405020304" pitchFamily="18" charset="0"/>
              </a:rPr>
              <a:t>Illness anxiety disorder usually begins in early or middle adulthood and may get worse with age. Often for older individuals, health-related anxiety may focus on the fear of losing their memory</a:t>
            </a:r>
            <a:r>
              <a:rPr lang="en-IN" sz="2000" dirty="0" smtClean="0">
                <a:solidFill>
                  <a:srgbClr val="000000"/>
                </a:solidFill>
                <a:latin typeface="Times New Roman" panose="02020603050405020304" pitchFamily="18" charset="0"/>
                <a:cs typeface="Times New Roman" panose="02020603050405020304" pitchFamily="18" charset="0"/>
              </a:rPr>
              <a:t>.</a:t>
            </a:r>
            <a:endParaRPr lang="en-IN" sz="2000" dirty="0">
              <a:solidFill>
                <a:srgbClr val="000000"/>
              </a:solidFill>
              <a:latin typeface="Times New Roman" panose="02020603050405020304" pitchFamily="18" charset="0"/>
              <a:cs typeface="Times New Roman" panose="02020603050405020304" pitchFamily="18" charset="0"/>
            </a:endParaRPr>
          </a:p>
          <a:p>
            <a:pPr marL="0" indent="0">
              <a:buNone/>
            </a:pPr>
            <a:r>
              <a:rPr lang="en-IN" sz="2000" dirty="0">
                <a:solidFill>
                  <a:srgbClr val="000000"/>
                </a:solidFill>
                <a:latin typeface="Times New Roman" panose="02020603050405020304" pitchFamily="18" charset="0"/>
                <a:cs typeface="Times New Roman" panose="02020603050405020304" pitchFamily="18" charset="0"/>
              </a:rPr>
              <a:t>Risk factors for illness anxiety disorder may include</a:t>
            </a:r>
            <a:r>
              <a:rPr lang="en-IN" sz="2000" dirty="0" smtClean="0">
                <a:solidFill>
                  <a:srgbClr val="000000"/>
                </a:solidFill>
                <a:latin typeface="Times New Roman" panose="02020603050405020304" pitchFamily="18" charset="0"/>
                <a:cs typeface="Times New Roman" panose="02020603050405020304" pitchFamily="18" charset="0"/>
              </a:rPr>
              <a:t>:</a:t>
            </a:r>
            <a:endParaRPr lang="en-IN" sz="2000" dirty="0">
              <a:solidFill>
                <a:srgbClr val="000000"/>
              </a:solidFill>
              <a:latin typeface="Times New Roman" panose="02020603050405020304" pitchFamily="18" charset="0"/>
              <a:cs typeface="Times New Roman" panose="02020603050405020304" pitchFamily="18" charset="0"/>
            </a:endParaRPr>
          </a:p>
          <a:p>
            <a:r>
              <a:rPr lang="en-IN" sz="2000" dirty="0">
                <a:solidFill>
                  <a:srgbClr val="000000"/>
                </a:solidFill>
                <a:latin typeface="Times New Roman" panose="02020603050405020304" pitchFamily="18" charset="0"/>
                <a:cs typeface="Times New Roman" panose="02020603050405020304" pitchFamily="18" charset="0"/>
              </a:rPr>
              <a:t>A time of major life stress</a:t>
            </a:r>
          </a:p>
          <a:p>
            <a:r>
              <a:rPr lang="en-IN" sz="2000" dirty="0">
                <a:solidFill>
                  <a:srgbClr val="000000"/>
                </a:solidFill>
                <a:latin typeface="Times New Roman" panose="02020603050405020304" pitchFamily="18" charset="0"/>
                <a:cs typeface="Times New Roman" panose="02020603050405020304" pitchFamily="18" charset="0"/>
              </a:rPr>
              <a:t>Threat of a serious illness that turns out not to be serious</a:t>
            </a:r>
          </a:p>
          <a:p>
            <a:r>
              <a:rPr lang="en-IN" sz="2000" dirty="0">
                <a:solidFill>
                  <a:srgbClr val="000000"/>
                </a:solidFill>
                <a:latin typeface="Times New Roman" panose="02020603050405020304" pitchFamily="18" charset="0"/>
                <a:cs typeface="Times New Roman" panose="02020603050405020304" pitchFamily="18" charset="0"/>
              </a:rPr>
              <a:t>History of abuse as a child</a:t>
            </a:r>
          </a:p>
          <a:p>
            <a:r>
              <a:rPr lang="en-IN" sz="2000" dirty="0">
                <a:solidFill>
                  <a:srgbClr val="000000"/>
                </a:solidFill>
                <a:latin typeface="Times New Roman" panose="02020603050405020304" pitchFamily="18" charset="0"/>
                <a:cs typeface="Times New Roman" panose="02020603050405020304" pitchFamily="18" charset="0"/>
              </a:rPr>
              <a:t>A serious childhood illness or a parent with a serious illness</a:t>
            </a:r>
          </a:p>
          <a:p>
            <a:r>
              <a:rPr lang="en-IN" sz="2000" dirty="0">
                <a:solidFill>
                  <a:srgbClr val="000000"/>
                </a:solidFill>
                <a:latin typeface="Times New Roman" panose="02020603050405020304" pitchFamily="18" charset="0"/>
                <a:cs typeface="Times New Roman" panose="02020603050405020304" pitchFamily="18" charset="0"/>
              </a:rPr>
              <a:t>Personality traits, such as having a tendency toward being a worrier</a:t>
            </a:r>
          </a:p>
          <a:p>
            <a:r>
              <a:rPr lang="en-IN" sz="2000" dirty="0">
                <a:solidFill>
                  <a:srgbClr val="000000"/>
                </a:solidFill>
                <a:latin typeface="Times New Roman" panose="02020603050405020304" pitchFamily="18" charset="0"/>
                <a:cs typeface="Times New Roman" panose="02020603050405020304" pitchFamily="18" charset="0"/>
              </a:rPr>
              <a:t>Excessive health-related internet use</a:t>
            </a:r>
            <a:endParaRPr lang="en-US" sz="2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1855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smtClean="0">
                <a:solidFill>
                  <a:srgbClr val="FFFFFF"/>
                </a:solidFill>
              </a:rPr>
              <a:t>Difference between Concern for your Health &amp; Health Anxiety</a:t>
            </a:r>
            <a:endParaRPr lang="en-US" sz="4000" dirty="0">
              <a:solidFill>
                <a:srgbClr val="FFFFFF"/>
              </a:solidFill>
            </a:endParaRPr>
          </a:p>
        </p:txBody>
      </p:sp>
      <p:sp>
        <p:nvSpPr>
          <p:cNvPr id="3" name="Content Placeholder 2"/>
          <p:cNvSpPr>
            <a:spLocks noGrp="1"/>
          </p:cNvSpPr>
          <p:nvPr>
            <p:ph idx="1"/>
          </p:nvPr>
        </p:nvSpPr>
        <p:spPr>
          <a:xfrm>
            <a:off x="1042989" y="2753937"/>
            <a:ext cx="10201274" cy="3461126"/>
          </a:xfrm>
        </p:spPr>
        <p:txBody>
          <a:bodyPr>
            <a:normAutofit fontScale="92500" lnSpcReduction="10000"/>
          </a:bodyPr>
          <a:lstStyle/>
          <a:p>
            <a:pPr marL="0" indent="0">
              <a:buNone/>
            </a:pPr>
            <a:r>
              <a:rPr lang="en-IN" sz="2000" dirty="0">
                <a:solidFill>
                  <a:srgbClr val="000000"/>
                </a:solidFill>
                <a:latin typeface="Times New Roman" panose="02020603050405020304" pitchFamily="18" charset="0"/>
                <a:cs typeface="Times New Roman" panose="02020603050405020304" pitchFamily="18" charset="0"/>
              </a:rPr>
              <a:t>If your body is sending you signs that you’re ill, it’s normal to be concerned. Health anxiety is marked by constant belief that you have a symptom or symptoms of a severe illness. You may become so consumed by worry that the distress becomes disabling</a:t>
            </a:r>
            <a:r>
              <a:rPr lang="en-IN" sz="2000" dirty="0" smtClean="0">
                <a:solidFill>
                  <a:srgbClr val="000000"/>
                </a:solidFill>
                <a:latin typeface="Times New Roman" panose="02020603050405020304" pitchFamily="18" charset="0"/>
                <a:cs typeface="Times New Roman" panose="02020603050405020304" pitchFamily="18" charset="0"/>
              </a:rPr>
              <a:t>.</a:t>
            </a:r>
            <a:endParaRPr lang="en-IN" sz="2000" dirty="0">
              <a:solidFill>
                <a:srgbClr val="000000"/>
              </a:solidFill>
              <a:latin typeface="Times New Roman" panose="02020603050405020304" pitchFamily="18" charset="0"/>
              <a:cs typeface="Times New Roman" panose="02020603050405020304" pitchFamily="18" charset="0"/>
            </a:endParaRPr>
          </a:p>
          <a:p>
            <a:pPr marL="0" indent="0">
              <a:buNone/>
            </a:pPr>
            <a:r>
              <a:rPr lang="en-IN" sz="2000" dirty="0">
                <a:solidFill>
                  <a:srgbClr val="000000"/>
                </a:solidFill>
                <a:latin typeface="Times New Roman" panose="02020603050405020304" pitchFamily="18" charset="0"/>
                <a:cs typeface="Times New Roman" panose="02020603050405020304" pitchFamily="18" charset="0"/>
              </a:rPr>
              <a:t>If you’re concerned about your health, the rational thing to do is see your doctor. With health anxiety, you’ll feel extreme distress about your real or imagined symptoms even after medical test results come back negative and doctors reassure you that you’re healthy</a:t>
            </a:r>
            <a:r>
              <a:rPr lang="en-IN" sz="2000" dirty="0" smtClean="0">
                <a:solidFill>
                  <a:srgbClr val="000000"/>
                </a:solidFill>
                <a:latin typeface="Times New Roman" panose="02020603050405020304" pitchFamily="18" charset="0"/>
                <a:cs typeface="Times New Roman" panose="02020603050405020304" pitchFamily="18" charset="0"/>
              </a:rPr>
              <a:t>.</a:t>
            </a:r>
            <a:endParaRPr lang="en-IN" sz="2000" dirty="0">
              <a:solidFill>
                <a:srgbClr val="000000"/>
              </a:solidFill>
              <a:latin typeface="Times New Roman" panose="02020603050405020304" pitchFamily="18" charset="0"/>
              <a:cs typeface="Times New Roman" panose="02020603050405020304" pitchFamily="18" charset="0"/>
            </a:endParaRPr>
          </a:p>
          <a:p>
            <a:pPr marL="0" indent="0">
              <a:buNone/>
            </a:pPr>
            <a:r>
              <a:rPr lang="en-IN" sz="2000" dirty="0">
                <a:solidFill>
                  <a:srgbClr val="000000"/>
                </a:solidFill>
                <a:latin typeface="Times New Roman" panose="02020603050405020304" pitchFamily="18" charset="0"/>
                <a:cs typeface="Times New Roman" panose="02020603050405020304" pitchFamily="18" charset="0"/>
              </a:rPr>
              <a:t>This condition goes beyond having a normal concern for one’s health. It has the potential to interfere with a person’s quality of life, including their abilities to</a:t>
            </a:r>
            <a:r>
              <a:rPr lang="en-IN" sz="2000" dirty="0" smtClean="0">
                <a:solidFill>
                  <a:srgbClr val="000000"/>
                </a:solidFill>
                <a:latin typeface="Times New Roman" panose="02020603050405020304" pitchFamily="18" charset="0"/>
                <a:cs typeface="Times New Roman" panose="02020603050405020304" pitchFamily="18" charset="0"/>
              </a:rPr>
              <a:t>:</a:t>
            </a:r>
            <a:endParaRPr lang="en-IN" sz="2000" dirty="0">
              <a:solidFill>
                <a:srgbClr val="000000"/>
              </a:solidFill>
              <a:latin typeface="Times New Roman" panose="02020603050405020304" pitchFamily="18" charset="0"/>
              <a:cs typeface="Times New Roman" panose="02020603050405020304" pitchFamily="18" charset="0"/>
            </a:endParaRPr>
          </a:p>
          <a:p>
            <a:r>
              <a:rPr lang="en-IN" sz="2000" dirty="0">
                <a:solidFill>
                  <a:srgbClr val="000000"/>
                </a:solidFill>
                <a:latin typeface="Times New Roman" panose="02020603050405020304" pitchFamily="18" charset="0"/>
                <a:cs typeface="Times New Roman" panose="02020603050405020304" pitchFamily="18" charset="0"/>
              </a:rPr>
              <a:t>work in a professional or academic setting</a:t>
            </a:r>
          </a:p>
          <a:p>
            <a:r>
              <a:rPr lang="en-IN" sz="2000" dirty="0">
                <a:solidFill>
                  <a:srgbClr val="000000"/>
                </a:solidFill>
                <a:latin typeface="Times New Roman" panose="02020603050405020304" pitchFamily="18" charset="0"/>
                <a:cs typeface="Times New Roman" panose="02020603050405020304" pitchFamily="18" charset="0"/>
              </a:rPr>
              <a:t>function on a daily basis</a:t>
            </a:r>
          </a:p>
          <a:p>
            <a:r>
              <a:rPr lang="en-IN" sz="2000" dirty="0">
                <a:solidFill>
                  <a:srgbClr val="000000"/>
                </a:solidFill>
                <a:latin typeface="Times New Roman" panose="02020603050405020304" pitchFamily="18" charset="0"/>
                <a:cs typeface="Times New Roman" panose="02020603050405020304" pitchFamily="18" charset="0"/>
              </a:rPr>
              <a:t>create and maintain meaningful relationships</a:t>
            </a:r>
            <a:endParaRPr lang="en-US" sz="2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6301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smtClean="0">
                <a:solidFill>
                  <a:srgbClr val="FFFFFF"/>
                </a:solidFill>
              </a:rPr>
              <a:t>Diagnosis</a:t>
            </a:r>
            <a:endParaRPr lang="en-US" sz="4000" dirty="0">
              <a:solidFill>
                <a:srgbClr val="FFFFFF"/>
              </a:solidFill>
            </a:endParaRPr>
          </a:p>
        </p:txBody>
      </p:sp>
      <p:sp>
        <p:nvSpPr>
          <p:cNvPr id="3" name="Content Placeholder 2"/>
          <p:cNvSpPr>
            <a:spLocks noGrp="1"/>
          </p:cNvSpPr>
          <p:nvPr>
            <p:ph idx="1"/>
          </p:nvPr>
        </p:nvSpPr>
        <p:spPr>
          <a:xfrm>
            <a:off x="1042989" y="2753937"/>
            <a:ext cx="10201274" cy="3461126"/>
          </a:xfrm>
        </p:spPr>
        <p:txBody>
          <a:bodyPr>
            <a:normAutofit/>
          </a:bodyPr>
          <a:lstStyle/>
          <a:p>
            <a:pPr marL="0" indent="0">
              <a:buNone/>
            </a:pPr>
            <a:r>
              <a:rPr lang="en-IN" sz="2000" dirty="0">
                <a:solidFill>
                  <a:srgbClr val="000000"/>
                </a:solidFill>
                <a:latin typeface="Times New Roman" panose="02020603050405020304" pitchFamily="18" charset="0"/>
                <a:cs typeface="Times New Roman" panose="02020603050405020304" pitchFamily="18" charset="0"/>
              </a:rPr>
              <a:t>Health anxiety is no longer included in the American Psychological Association Diagnostic and Statistical Manual of Mental Disorders. It was previously called hypochondriasis (better known as hypochondria</a:t>
            </a:r>
            <a:r>
              <a:rPr lang="en-IN" sz="2000" dirty="0" smtClean="0">
                <a:solidFill>
                  <a:srgbClr val="000000"/>
                </a:solidFill>
                <a:latin typeface="Times New Roman" panose="02020603050405020304" pitchFamily="18" charset="0"/>
                <a:cs typeface="Times New Roman" panose="02020603050405020304" pitchFamily="18" charset="0"/>
              </a:rPr>
              <a:t>). </a:t>
            </a:r>
          </a:p>
          <a:p>
            <a:pPr marL="0" indent="0">
              <a:buNone/>
            </a:pPr>
            <a:r>
              <a:rPr lang="en-IN" sz="2000" dirty="0">
                <a:solidFill>
                  <a:srgbClr val="000000"/>
                </a:solidFill>
                <a:latin typeface="Times New Roman" panose="02020603050405020304" pitchFamily="18" charset="0"/>
                <a:cs typeface="Times New Roman" panose="02020603050405020304" pitchFamily="18" charset="0"/>
              </a:rPr>
              <a:t>Now, people who had been diagnosed with hypochondria might instead be classified as having:</a:t>
            </a:r>
          </a:p>
          <a:p>
            <a:pPr marL="0" indent="0">
              <a:buNone/>
            </a:pPr>
            <a:endParaRPr lang="en-IN" sz="2000" dirty="0">
              <a:solidFill>
                <a:srgbClr val="000000"/>
              </a:solidFill>
              <a:latin typeface="Times New Roman" panose="02020603050405020304" pitchFamily="18" charset="0"/>
              <a:cs typeface="Times New Roman" panose="02020603050405020304" pitchFamily="18" charset="0"/>
            </a:endParaRPr>
          </a:p>
          <a:p>
            <a:r>
              <a:rPr lang="en-IN" sz="2000" dirty="0">
                <a:solidFill>
                  <a:srgbClr val="000000"/>
                </a:solidFill>
                <a:latin typeface="Times New Roman" panose="02020603050405020304" pitchFamily="18" charset="0"/>
                <a:cs typeface="Times New Roman" panose="02020603050405020304" pitchFamily="18" charset="0"/>
              </a:rPr>
              <a:t>illness anxiety disorder, if the person has no physical symptoms or only mild symptoms</a:t>
            </a:r>
          </a:p>
          <a:p>
            <a:r>
              <a:rPr lang="en-IN" sz="2000" dirty="0">
                <a:solidFill>
                  <a:srgbClr val="000000"/>
                </a:solidFill>
                <a:latin typeface="Times New Roman" panose="02020603050405020304" pitchFamily="18" charset="0"/>
                <a:cs typeface="Times New Roman" panose="02020603050405020304" pitchFamily="18" charset="0"/>
              </a:rPr>
              <a:t>somatic symptom disorder, particularly when the person has symptoms that are perceived as distressing to them or if they have multiple symptoms</a:t>
            </a:r>
            <a:endParaRPr lang="en-US" sz="2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16491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smtClean="0">
                <a:solidFill>
                  <a:srgbClr val="FFFFFF"/>
                </a:solidFill>
              </a:rPr>
              <a:t>In Continuation..</a:t>
            </a:r>
            <a:endParaRPr lang="en-US" sz="4000" dirty="0">
              <a:solidFill>
                <a:srgbClr val="FFFFFF"/>
              </a:solidFill>
            </a:endParaRPr>
          </a:p>
        </p:txBody>
      </p:sp>
      <p:sp>
        <p:nvSpPr>
          <p:cNvPr id="3" name="Content Placeholder 2"/>
          <p:cNvSpPr>
            <a:spLocks noGrp="1"/>
          </p:cNvSpPr>
          <p:nvPr>
            <p:ph idx="1"/>
          </p:nvPr>
        </p:nvSpPr>
        <p:spPr>
          <a:xfrm>
            <a:off x="1042989" y="2753937"/>
            <a:ext cx="10201274" cy="3461126"/>
          </a:xfrm>
        </p:spPr>
        <p:txBody>
          <a:bodyPr>
            <a:normAutofit/>
          </a:bodyPr>
          <a:lstStyle/>
          <a:p>
            <a:pPr marL="0" indent="0">
              <a:buNone/>
            </a:pPr>
            <a:r>
              <a:rPr lang="en-IN" sz="2000" dirty="0">
                <a:solidFill>
                  <a:srgbClr val="000000"/>
                </a:solidFill>
                <a:latin typeface="Times New Roman" panose="02020603050405020304" pitchFamily="18" charset="0"/>
                <a:cs typeface="Times New Roman" panose="02020603050405020304" pitchFamily="18" charset="0"/>
              </a:rPr>
              <a:t>To arrive at a health anxiety disorder diagnosis, your doctor will perform a physical exam to rule out any health conditions you’re concerned about. If you’re healthy, your doctor may refer you to a mental healthcare professional. They will likely proceed by:</a:t>
            </a:r>
          </a:p>
          <a:p>
            <a:pPr marL="0" indent="0">
              <a:buNone/>
            </a:pPr>
            <a:endParaRPr lang="en-IN" sz="2000" dirty="0">
              <a:solidFill>
                <a:srgbClr val="000000"/>
              </a:solidFill>
              <a:latin typeface="Times New Roman" panose="02020603050405020304" pitchFamily="18" charset="0"/>
              <a:cs typeface="Times New Roman" panose="02020603050405020304" pitchFamily="18" charset="0"/>
            </a:endParaRPr>
          </a:p>
          <a:p>
            <a:r>
              <a:rPr lang="en-IN" sz="2000" dirty="0">
                <a:solidFill>
                  <a:srgbClr val="000000"/>
                </a:solidFill>
                <a:latin typeface="Times New Roman" panose="02020603050405020304" pitchFamily="18" charset="0"/>
                <a:cs typeface="Times New Roman" panose="02020603050405020304" pitchFamily="18" charset="0"/>
              </a:rPr>
              <a:t>performing a psychological evaluation, which involves questions about your symptoms, stressful situations, family history, worries, and issues affecting your life</a:t>
            </a:r>
          </a:p>
          <a:p>
            <a:r>
              <a:rPr lang="en-IN" sz="2000" dirty="0">
                <a:solidFill>
                  <a:srgbClr val="000000"/>
                </a:solidFill>
                <a:latin typeface="Times New Roman" panose="02020603050405020304" pitchFamily="18" charset="0"/>
                <a:cs typeface="Times New Roman" panose="02020603050405020304" pitchFamily="18" charset="0"/>
              </a:rPr>
              <a:t>asking you to complete a psychological self-assessment or questionnaire</a:t>
            </a:r>
          </a:p>
          <a:p>
            <a:r>
              <a:rPr lang="en-IN" sz="2000" dirty="0">
                <a:solidFill>
                  <a:srgbClr val="000000"/>
                </a:solidFill>
                <a:latin typeface="Times New Roman" panose="02020603050405020304" pitchFamily="18" charset="0"/>
                <a:cs typeface="Times New Roman" panose="02020603050405020304" pitchFamily="18" charset="0"/>
              </a:rPr>
              <a:t>ask about your use of drugs, alcohol, or other substances</a:t>
            </a:r>
            <a:endParaRPr lang="en-US" sz="2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96824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smtClean="0">
                <a:solidFill>
                  <a:srgbClr val="FFFFFF"/>
                </a:solidFill>
              </a:rPr>
              <a:t>In Continuation..</a:t>
            </a:r>
            <a:endParaRPr lang="en-US" sz="4000" dirty="0">
              <a:solidFill>
                <a:srgbClr val="FFFFFF"/>
              </a:solidFill>
            </a:endParaRPr>
          </a:p>
        </p:txBody>
      </p:sp>
      <p:sp>
        <p:nvSpPr>
          <p:cNvPr id="3" name="Content Placeholder 2"/>
          <p:cNvSpPr>
            <a:spLocks noGrp="1"/>
          </p:cNvSpPr>
          <p:nvPr>
            <p:ph idx="1"/>
          </p:nvPr>
        </p:nvSpPr>
        <p:spPr>
          <a:xfrm>
            <a:off x="1042989" y="2753937"/>
            <a:ext cx="10201274" cy="3461126"/>
          </a:xfrm>
        </p:spPr>
        <p:txBody>
          <a:bodyPr>
            <a:noAutofit/>
          </a:bodyPr>
          <a:lstStyle/>
          <a:p>
            <a:pPr marL="0" indent="0">
              <a:buNone/>
            </a:pPr>
            <a:r>
              <a:rPr lang="en-IN" sz="1800" dirty="0">
                <a:solidFill>
                  <a:srgbClr val="000000"/>
                </a:solidFill>
                <a:latin typeface="Times New Roman" panose="02020603050405020304" pitchFamily="18" charset="0"/>
                <a:cs typeface="Times New Roman" panose="02020603050405020304" pitchFamily="18" charset="0"/>
              </a:rPr>
              <a:t>According to the American Psychiatric Association, illness anxiety disorder is marked by:</a:t>
            </a:r>
          </a:p>
          <a:p>
            <a:pPr marL="0" indent="0">
              <a:buNone/>
            </a:pPr>
            <a:endParaRPr lang="en-IN" sz="1800" dirty="0">
              <a:solidFill>
                <a:srgbClr val="000000"/>
              </a:solidFill>
              <a:latin typeface="Times New Roman" panose="02020603050405020304" pitchFamily="18" charset="0"/>
              <a:cs typeface="Times New Roman" panose="02020603050405020304" pitchFamily="18" charset="0"/>
            </a:endParaRPr>
          </a:p>
          <a:p>
            <a:r>
              <a:rPr lang="en-IN" sz="1800" dirty="0">
                <a:solidFill>
                  <a:srgbClr val="000000"/>
                </a:solidFill>
                <a:latin typeface="Times New Roman" panose="02020603050405020304" pitchFamily="18" charset="0"/>
                <a:cs typeface="Times New Roman" panose="02020603050405020304" pitchFamily="18" charset="0"/>
              </a:rPr>
              <a:t>preoccupation with having or coming down with a serious illness</a:t>
            </a:r>
          </a:p>
          <a:p>
            <a:r>
              <a:rPr lang="en-IN" sz="1800" dirty="0">
                <a:solidFill>
                  <a:srgbClr val="000000"/>
                </a:solidFill>
                <a:latin typeface="Times New Roman" panose="02020603050405020304" pitchFamily="18" charset="0"/>
                <a:cs typeface="Times New Roman" panose="02020603050405020304" pitchFamily="18" charset="0"/>
              </a:rPr>
              <a:t>not having physical symptoms, or having symptoms that are very mild</a:t>
            </a:r>
          </a:p>
          <a:p>
            <a:r>
              <a:rPr lang="en-IN" sz="1800" dirty="0">
                <a:solidFill>
                  <a:srgbClr val="000000"/>
                </a:solidFill>
                <a:latin typeface="Times New Roman" panose="02020603050405020304" pitchFamily="18" charset="0"/>
                <a:cs typeface="Times New Roman" panose="02020603050405020304" pitchFamily="18" charset="0"/>
              </a:rPr>
              <a:t>excessive preoccupation about an existing medical condition or a family history about a medical condition</a:t>
            </a:r>
          </a:p>
          <a:p>
            <a:r>
              <a:rPr lang="en-IN" sz="1800" dirty="0">
                <a:solidFill>
                  <a:srgbClr val="000000"/>
                </a:solidFill>
                <a:latin typeface="Times New Roman" panose="02020603050405020304" pitchFamily="18" charset="0"/>
                <a:cs typeface="Times New Roman" panose="02020603050405020304" pitchFamily="18" charset="0"/>
              </a:rPr>
              <a:t>performing unreasonable health-related </a:t>
            </a:r>
            <a:r>
              <a:rPr lang="en-IN" sz="1800" dirty="0" err="1">
                <a:solidFill>
                  <a:srgbClr val="000000"/>
                </a:solidFill>
                <a:latin typeface="Times New Roman" panose="02020603050405020304" pitchFamily="18" charset="0"/>
                <a:cs typeface="Times New Roman" panose="02020603050405020304" pitchFamily="18" charset="0"/>
              </a:rPr>
              <a:t>behaviors</a:t>
            </a:r>
            <a:r>
              <a:rPr lang="en-IN" sz="1800" dirty="0">
                <a:solidFill>
                  <a:srgbClr val="000000"/>
                </a:solidFill>
                <a:latin typeface="Times New Roman" panose="02020603050405020304" pitchFamily="18" charset="0"/>
                <a:cs typeface="Times New Roman" panose="02020603050405020304" pitchFamily="18" charset="0"/>
              </a:rPr>
              <a:t>, which may include:</a:t>
            </a:r>
          </a:p>
          <a:p>
            <a:r>
              <a:rPr lang="en-IN" sz="1800" dirty="0">
                <a:solidFill>
                  <a:srgbClr val="000000"/>
                </a:solidFill>
                <a:latin typeface="Times New Roman" panose="02020603050405020304" pitchFamily="18" charset="0"/>
                <a:cs typeface="Times New Roman" panose="02020603050405020304" pitchFamily="18" charset="0"/>
              </a:rPr>
              <a:t>screening your body for disease over and over</a:t>
            </a:r>
          </a:p>
          <a:p>
            <a:r>
              <a:rPr lang="en-IN" sz="1800" dirty="0">
                <a:solidFill>
                  <a:srgbClr val="000000"/>
                </a:solidFill>
                <a:latin typeface="Times New Roman" panose="02020603050405020304" pitchFamily="18" charset="0"/>
                <a:cs typeface="Times New Roman" panose="02020603050405020304" pitchFamily="18" charset="0"/>
              </a:rPr>
              <a:t>checking what you think are disease symptoms online</a:t>
            </a:r>
          </a:p>
          <a:p>
            <a:r>
              <a:rPr lang="en-IN" sz="1800" dirty="0">
                <a:solidFill>
                  <a:srgbClr val="000000"/>
                </a:solidFill>
                <a:latin typeface="Times New Roman" panose="02020603050405020304" pitchFamily="18" charset="0"/>
                <a:cs typeface="Times New Roman" panose="02020603050405020304" pitchFamily="18" charset="0"/>
              </a:rPr>
              <a:t>avoiding doctor’s appointments to avoid diagnosis with a serious illness</a:t>
            </a:r>
          </a:p>
          <a:p>
            <a:r>
              <a:rPr lang="en-IN" sz="1800" dirty="0">
                <a:solidFill>
                  <a:srgbClr val="000000"/>
                </a:solidFill>
                <a:latin typeface="Times New Roman" panose="02020603050405020304" pitchFamily="18" charset="0"/>
                <a:cs typeface="Times New Roman" panose="02020603050405020304" pitchFamily="18" charset="0"/>
              </a:rPr>
              <a:t>preoccupation with having an illness for at least six months (The illness you’re worried about might change during that period.)</a:t>
            </a:r>
            <a:endParaRPr lang="en-US" sz="18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89098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smtClean="0">
                <a:solidFill>
                  <a:srgbClr val="FFFFFF"/>
                </a:solidFill>
              </a:rPr>
              <a:t>Diagnosis of Health Anxiety can be Tricky </a:t>
            </a:r>
            <a:endParaRPr lang="en-US" sz="4000" dirty="0">
              <a:solidFill>
                <a:srgbClr val="FFFFFF"/>
              </a:solidFill>
            </a:endParaRPr>
          </a:p>
        </p:txBody>
      </p:sp>
      <p:sp>
        <p:nvSpPr>
          <p:cNvPr id="3" name="Content Placeholder 2"/>
          <p:cNvSpPr>
            <a:spLocks noGrp="1"/>
          </p:cNvSpPr>
          <p:nvPr>
            <p:ph idx="1"/>
          </p:nvPr>
        </p:nvSpPr>
        <p:spPr>
          <a:xfrm>
            <a:off x="1179226" y="3092970"/>
            <a:ext cx="9833548" cy="2693976"/>
          </a:xfrm>
        </p:spPr>
        <p:txBody>
          <a:bodyPr>
            <a:normAutofit fontScale="92500" lnSpcReduction="20000"/>
          </a:bodyPr>
          <a:lstStyle/>
          <a:p>
            <a:pPr marL="0" indent="0">
              <a:buNone/>
            </a:pPr>
            <a:r>
              <a:rPr lang="en-IN" sz="2000" dirty="0">
                <a:solidFill>
                  <a:srgbClr val="000000"/>
                </a:solidFill>
                <a:latin typeface="Times New Roman" panose="02020603050405020304" pitchFamily="18" charset="0"/>
                <a:cs typeface="Times New Roman" panose="02020603050405020304" pitchFamily="18" charset="0"/>
              </a:rPr>
              <a:t>Symptoms of anxiety produce very real physical symptoms: Dizziness, </a:t>
            </a:r>
            <a:r>
              <a:rPr lang="en-IN" sz="2000" dirty="0" err="1">
                <a:solidFill>
                  <a:srgbClr val="000000"/>
                </a:solidFill>
                <a:latin typeface="Times New Roman" panose="02020603050405020304" pitchFamily="18" charset="0"/>
                <a:cs typeface="Times New Roman" panose="02020603050405020304" pitchFamily="18" charset="0"/>
              </a:rPr>
              <a:t>stomachaches</a:t>
            </a:r>
            <a:r>
              <a:rPr lang="en-IN" sz="2000" dirty="0">
                <a:solidFill>
                  <a:srgbClr val="000000"/>
                </a:solidFill>
                <a:latin typeface="Times New Roman" panose="02020603050405020304" pitchFamily="18" charset="0"/>
                <a:cs typeface="Times New Roman" panose="02020603050405020304" pitchFamily="18" charset="0"/>
              </a:rPr>
              <a:t>, rapid heartbeat, tingling in the hands and feet, muscle tension, jitteriness, chest pressure, and the list goes on. These symptoms add fuel to the fire. Now you have real evidence that something is seriously wrong. Or do you? Perhaps it’s anxiety. So how do you know if these symptoms are serious? You go to the doctor… and then to a therapist</a:t>
            </a:r>
            <a:r>
              <a:rPr lang="en-IN" sz="2000" dirty="0" smtClean="0">
                <a:solidFill>
                  <a:srgbClr val="000000"/>
                </a:solidFill>
                <a:latin typeface="Times New Roman" panose="02020603050405020304" pitchFamily="18" charset="0"/>
                <a:cs typeface="Times New Roman" panose="02020603050405020304" pitchFamily="18" charset="0"/>
              </a:rPr>
              <a:t>.</a:t>
            </a:r>
          </a:p>
          <a:p>
            <a:pPr marL="0" indent="0">
              <a:buNone/>
            </a:pPr>
            <a:r>
              <a:rPr lang="en-IN" sz="2000" dirty="0">
                <a:solidFill>
                  <a:srgbClr val="000000"/>
                </a:solidFill>
                <a:latin typeface="Times New Roman" panose="02020603050405020304" pitchFamily="18" charset="0"/>
                <a:cs typeface="Times New Roman" panose="02020603050405020304" pitchFamily="18" charset="0"/>
              </a:rPr>
              <a:t>Health anxiety persists despite reassurance from the doctor. Seeking reassurance from doctors, insisting on repeated medical tests, and visits to the ER and urgent care are common if you have health anxiety. This habit leads you to rely on such reassurance to obtain relief from health worries. A vicious cycle develops of noticing a sensation or learning of an illness in the world, misinterpreting it as threatening, then becoming anxious, and finally going to the doctor for reassurance. Reassurance from the doctor reduces the anxiety and brings relief temporarily. Soon the cycle starts again.</a:t>
            </a:r>
            <a:endParaRPr lang="en-US" sz="2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06809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smtClean="0">
                <a:solidFill>
                  <a:srgbClr val="FFFFFF"/>
                </a:solidFill>
              </a:rPr>
              <a:t>Self-help for Health Anxiety</a:t>
            </a:r>
            <a:endParaRPr lang="en-US" sz="4000" dirty="0">
              <a:solidFill>
                <a:srgbClr val="FFFFFF"/>
              </a:solidFill>
            </a:endParaRPr>
          </a:p>
        </p:txBody>
      </p:sp>
      <p:sp>
        <p:nvSpPr>
          <p:cNvPr id="3" name="Content Placeholder 2"/>
          <p:cNvSpPr>
            <a:spLocks noGrp="1"/>
          </p:cNvSpPr>
          <p:nvPr>
            <p:ph idx="1"/>
          </p:nvPr>
        </p:nvSpPr>
        <p:spPr>
          <a:xfrm>
            <a:off x="1042989" y="2753937"/>
            <a:ext cx="10201274" cy="3461126"/>
          </a:xfrm>
        </p:spPr>
        <p:txBody>
          <a:bodyPr>
            <a:normAutofit/>
          </a:bodyPr>
          <a:lstStyle/>
          <a:p>
            <a:r>
              <a:rPr lang="en-IN" sz="2000" b="1" dirty="0">
                <a:solidFill>
                  <a:srgbClr val="000000"/>
                </a:solidFill>
                <a:latin typeface="Times New Roman" panose="02020603050405020304" pitchFamily="18" charset="0"/>
                <a:cs typeface="Times New Roman" panose="02020603050405020304" pitchFamily="18" charset="0"/>
              </a:rPr>
              <a:t>Keep a </a:t>
            </a:r>
            <a:r>
              <a:rPr lang="en-IN" sz="2000" b="1" dirty="0" smtClean="0">
                <a:solidFill>
                  <a:srgbClr val="000000"/>
                </a:solidFill>
                <a:latin typeface="Times New Roman" panose="02020603050405020304" pitchFamily="18" charset="0"/>
                <a:cs typeface="Times New Roman" panose="02020603050405020304" pitchFamily="18" charset="0"/>
              </a:rPr>
              <a:t>diary- </a:t>
            </a:r>
            <a:r>
              <a:rPr lang="en-IN" sz="2000" dirty="0" smtClean="0">
                <a:solidFill>
                  <a:srgbClr val="000000"/>
                </a:solidFill>
                <a:latin typeface="Times New Roman" panose="02020603050405020304" pitchFamily="18" charset="0"/>
                <a:cs typeface="Times New Roman" panose="02020603050405020304" pitchFamily="18" charset="0"/>
              </a:rPr>
              <a:t>note </a:t>
            </a:r>
            <a:r>
              <a:rPr lang="en-IN" sz="2000" dirty="0">
                <a:solidFill>
                  <a:srgbClr val="000000"/>
                </a:solidFill>
                <a:latin typeface="Times New Roman" panose="02020603050405020304" pitchFamily="18" charset="0"/>
                <a:cs typeface="Times New Roman" panose="02020603050405020304" pitchFamily="18" charset="0"/>
              </a:rPr>
              <a:t>how often you check your body, ask people for reassurance, or look at </a:t>
            </a:r>
            <a:r>
              <a:rPr lang="en-IN" sz="2000" dirty="0" smtClean="0">
                <a:solidFill>
                  <a:srgbClr val="000000"/>
                </a:solidFill>
                <a:latin typeface="Times New Roman" panose="02020603050405020304" pitchFamily="18" charset="0"/>
                <a:cs typeface="Times New Roman" panose="02020603050405020304" pitchFamily="18" charset="0"/>
              </a:rPr>
              <a:t> health </a:t>
            </a:r>
            <a:r>
              <a:rPr lang="en-IN" sz="2000" dirty="0">
                <a:solidFill>
                  <a:srgbClr val="000000"/>
                </a:solidFill>
                <a:latin typeface="Times New Roman" panose="02020603050405020304" pitchFamily="18" charset="0"/>
                <a:cs typeface="Times New Roman" panose="02020603050405020304" pitchFamily="18" charset="0"/>
              </a:rPr>
              <a:t>information</a:t>
            </a:r>
          </a:p>
          <a:p>
            <a:pPr marL="0" indent="0">
              <a:buNone/>
            </a:pPr>
            <a:r>
              <a:rPr lang="en-IN" sz="2000" dirty="0" smtClean="0">
                <a:solidFill>
                  <a:srgbClr val="000000"/>
                </a:solidFill>
                <a:latin typeface="Times New Roman" panose="02020603050405020304" pitchFamily="18" charset="0"/>
                <a:cs typeface="Times New Roman" panose="02020603050405020304" pitchFamily="18" charset="0"/>
              </a:rPr>
              <a:t>    -try </a:t>
            </a:r>
            <a:r>
              <a:rPr lang="en-IN" sz="2000" dirty="0">
                <a:solidFill>
                  <a:srgbClr val="000000"/>
                </a:solidFill>
                <a:latin typeface="Times New Roman" panose="02020603050405020304" pitchFamily="18" charset="0"/>
                <a:cs typeface="Times New Roman" panose="02020603050405020304" pitchFamily="18" charset="0"/>
              </a:rPr>
              <a:t>to gradually reduce how often you do these things over a week</a:t>
            </a:r>
          </a:p>
          <a:p>
            <a:r>
              <a:rPr lang="en-IN" sz="2000" b="1" dirty="0">
                <a:solidFill>
                  <a:srgbClr val="000000"/>
                </a:solidFill>
                <a:latin typeface="Times New Roman" panose="02020603050405020304" pitchFamily="18" charset="0"/>
                <a:cs typeface="Times New Roman" panose="02020603050405020304" pitchFamily="18" charset="0"/>
              </a:rPr>
              <a:t>Challenge your </a:t>
            </a:r>
            <a:r>
              <a:rPr lang="en-IN" sz="2000" b="1" dirty="0" smtClean="0">
                <a:solidFill>
                  <a:srgbClr val="000000"/>
                </a:solidFill>
                <a:latin typeface="Times New Roman" panose="02020603050405020304" pitchFamily="18" charset="0"/>
                <a:cs typeface="Times New Roman" panose="02020603050405020304" pitchFamily="18" charset="0"/>
              </a:rPr>
              <a:t>thoughts-  </a:t>
            </a:r>
            <a:r>
              <a:rPr lang="en-IN" sz="2000" dirty="0" smtClean="0">
                <a:solidFill>
                  <a:srgbClr val="000000"/>
                </a:solidFill>
                <a:latin typeface="Times New Roman" panose="02020603050405020304" pitchFamily="18" charset="0"/>
                <a:cs typeface="Times New Roman" panose="02020603050405020304" pitchFamily="18" charset="0"/>
              </a:rPr>
              <a:t>draw </a:t>
            </a:r>
            <a:r>
              <a:rPr lang="en-IN" sz="2000" dirty="0">
                <a:solidFill>
                  <a:srgbClr val="000000"/>
                </a:solidFill>
                <a:latin typeface="Times New Roman" panose="02020603050405020304" pitchFamily="18" charset="0"/>
                <a:cs typeface="Times New Roman" panose="02020603050405020304" pitchFamily="18" charset="0"/>
              </a:rPr>
              <a:t>a table with two </a:t>
            </a:r>
            <a:r>
              <a:rPr lang="en-IN" sz="2000" dirty="0" smtClean="0">
                <a:solidFill>
                  <a:srgbClr val="000000"/>
                </a:solidFill>
                <a:latin typeface="Times New Roman" panose="02020603050405020304" pitchFamily="18" charset="0"/>
                <a:cs typeface="Times New Roman" panose="02020603050405020304" pitchFamily="18" charset="0"/>
              </a:rPr>
              <a:t>columns. </a:t>
            </a:r>
            <a:r>
              <a:rPr lang="en-IN" sz="2000" dirty="0">
                <a:solidFill>
                  <a:srgbClr val="000000"/>
                </a:solidFill>
                <a:latin typeface="Times New Roman" panose="02020603050405020304" pitchFamily="18" charset="0"/>
                <a:cs typeface="Times New Roman" panose="02020603050405020304" pitchFamily="18" charset="0"/>
              </a:rPr>
              <a:t>W</a:t>
            </a:r>
            <a:r>
              <a:rPr lang="en-IN" sz="2000" dirty="0" smtClean="0">
                <a:solidFill>
                  <a:srgbClr val="000000"/>
                </a:solidFill>
                <a:latin typeface="Times New Roman" panose="02020603050405020304" pitchFamily="18" charset="0"/>
                <a:cs typeface="Times New Roman" panose="02020603050405020304" pitchFamily="18" charset="0"/>
              </a:rPr>
              <a:t>rite </a:t>
            </a:r>
            <a:r>
              <a:rPr lang="en-IN" sz="2000" dirty="0">
                <a:solidFill>
                  <a:srgbClr val="000000"/>
                </a:solidFill>
                <a:latin typeface="Times New Roman" panose="02020603050405020304" pitchFamily="18" charset="0"/>
                <a:cs typeface="Times New Roman" panose="02020603050405020304" pitchFamily="18" charset="0"/>
              </a:rPr>
              <a:t>your health worries in the first column, then more balanced thoughts in the </a:t>
            </a:r>
            <a:r>
              <a:rPr lang="en-IN" sz="2000" dirty="0" smtClean="0">
                <a:solidFill>
                  <a:srgbClr val="000000"/>
                </a:solidFill>
                <a:latin typeface="Times New Roman" panose="02020603050405020304" pitchFamily="18" charset="0"/>
                <a:cs typeface="Times New Roman" panose="02020603050405020304" pitchFamily="18" charset="0"/>
              </a:rPr>
              <a:t>second for </a:t>
            </a:r>
            <a:r>
              <a:rPr lang="en-IN" sz="2000" dirty="0">
                <a:solidFill>
                  <a:srgbClr val="000000"/>
                </a:solidFill>
                <a:latin typeface="Times New Roman" panose="02020603050405020304" pitchFamily="18" charset="0"/>
                <a:cs typeface="Times New Roman" panose="02020603050405020304" pitchFamily="18" charset="0"/>
              </a:rPr>
              <a:t>example, in the first column you may write, "I'm worried about these headaches" and in the second, "Headaches can often be a sign of </a:t>
            </a:r>
            <a:r>
              <a:rPr lang="en-IN" sz="2000" dirty="0" smtClean="0">
                <a:solidFill>
                  <a:srgbClr val="000000"/>
                </a:solidFill>
                <a:latin typeface="Times New Roman" panose="02020603050405020304" pitchFamily="18" charset="0"/>
                <a:cs typeface="Times New Roman" panose="02020603050405020304" pitchFamily="18" charset="0"/>
              </a:rPr>
              <a:t>stress“</a:t>
            </a:r>
          </a:p>
          <a:p>
            <a:r>
              <a:rPr lang="en-IN" sz="2000" b="1" dirty="0">
                <a:latin typeface="Times New Roman" panose="02020603050405020304" pitchFamily="18" charset="0"/>
                <a:cs typeface="Times New Roman" panose="02020603050405020304" pitchFamily="18" charset="0"/>
              </a:rPr>
              <a:t>Keep busy with other </a:t>
            </a:r>
            <a:r>
              <a:rPr lang="en-IN" sz="2000" b="1" dirty="0" smtClean="0">
                <a:latin typeface="Times New Roman" panose="02020603050405020304" pitchFamily="18" charset="0"/>
                <a:cs typeface="Times New Roman" panose="02020603050405020304" pitchFamily="18" charset="0"/>
              </a:rPr>
              <a:t>things- </a:t>
            </a:r>
            <a:r>
              <a:rPr lang="en-IN" sz="2000" dirty="0" smtClean="0">
                <a:latin typeface="Times New Roman" panose="02020603050405020304" pitchFamily="18" charset="0"/>
                <a:cs typeface="Times New Roman" panose="02020603050405020304" pitchFamily="18" charset="0"/>
              </a:rPr>
              <a:t>when </a:t>
            </a:r>
            <a:r>
              <a:rPr lang="en-IN" sz="2000" dirty="0">
                <a:latin typeface="Times New Roman" panose="02020603050405020304" pitchFamily="18" charset="0"/>
                <a:cs typeface="Times New Roman" panose="02020603050405020304" pitchFamily="18" charset="0"/>
              </a:rPr>
              <a:t>you get the urge to check your body, for example, distract yourself by going for a walk or calling a friend</a:t>
            </a:r>
          </a:p>
          <a:p>
            <a:endParaRPr lang="en-IN" sz="2000" dirty="0">
              <a:solidFill>
                <a:srgbClr val="000000"/>
              </a:solidFill>
            </a:endParaRPr>
          </a:p>
        </p:txBody>
      </p:sp>
    </p:spTree>
    <p:extLst>
      <p:ext uri="{BB962C8B-B14F-4D97-AF65-F5344CB8AC3E}">
        <p14:creationId xmlns:p14="http://schemas.microsoft.com/office/powerpoint/2010/main" val="42109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smtClean="0">
                <a:solidFill>
                  <a:srgbClr val="FFFFFF"/>
                </a:solidFill>
              </a:rPr>
              <a:t>In Continuation..</a:t>
            </a:r>
            <a:endParaRPr lang="en-US" sz="4000" dirty="0">
              <a:solidFill>
                <a:srgbClr val="FFFFFF"/>
              </a:solidFill>
            </a:endParaRPr>
          </a:p>
        </p:txBody>
      </p:sp>
      <p:sp>
        <p:nvSpPr>
          <p:cNvPr id="3" name="Content Placeholder 2"/>
          <p:cNvSpPr>
            <a:spLocks noGrp="1"/>
          </p:cNvSpPr>
          <p:nvPr>
            <p:ph idx="1"/>
          </p:nvPr>
        </p:nvSpPr>
        <p:spPr>
          <a:xfrm>
            <a:off x="1042989" y="2753937"/>
            <a:ext cx="10201274" cy="3461126"/>
          </a:xfrm>
        </p:spPr>
        <p:txBody>
          <a:bodyPr>
            <a:normAutofit/>
          </a:bodyPr>
          <a:lstStyle/>
          <a:p>
            <a:r>
              <a:rPr lang="en-IN" sz="2400" b="1" dirty="0">
                <a:solidFill>
                  <a:srgbClr val="000000"/>
                </a:solidFill>
                <a:latin typeface="Times New Roman" panose="02020603050405020304" pitchFamily="18" charset="0"/>
                <a:cs typeface="Times New Roman" panose="02020603050405020304" pitchFamily="18" charset="0"/>
              </a:rPr>
              <a:t>Get back to normal activities- </a:t>
            </a:r>
            <a:r>
              <a:rPr lang="en-IN" sz="2400" dirty="0">
                <a:solidFill>
                  <a:srgbClr val="000000"/>
                </a:solidFill>
                <a:latin typeface="Times New Roman" panose="02020603050405020304" pitchFamily="18" charset="0"/>
                <a:cs typeface="Times New Roman" panose="02020603050405020304" pitchFamily="18" charset="0"/>
              </a:rPr>
              <a:t>try to gradually start doing things you've been avoiding because of your health worries, such as sports or </a:t>
            </a:r>
            <a:r>
              <a:rPr lang="en-IN" sz="2400" dirty="0" smtClean="0">
                <a:solidFill>
                  <a:srgbClr val="000000"/>
                </a:solidFill>
                <a:latin typeface="Times New Roman" panose="02020603050405020304" pitchFamily="18" charset="0"/>
                <a:cs typeface="Times New Roman" panose="02020603050405020304" pitchFamily="18" charset="0"/>
              </a:rPr>
              <a:t>socialising.</a:t>
            </a:r>
          </a:p>
          <a:p>
            <a:r>
              <a:rPr lang="en-IN" sz="2400" b="1" dirty="0">
                <a:solidFill>
                  <a:srgbClr val="000000"/>
                </a:solidFill>
                <a:latin typeface="Times New Roman" panose="02020603050405020304" pitchFamily="18" charset="0"/>
                <a:cs typeface="Times New Roman" panose="02020603050405020304" pitchFamily="18" charset="0"/>
              </a:rPr>
              <a:t>Try to relax- </a:t>
            </a:r>
            <a:r>
              <a:rPr lang="en-IN" sz="2400" dirty="0">
                <a:solidFill>
                  <a:srgbClr val="000000"/>
                </a:solidFill>
                <a:latin typeface="Times New Roman" panose="02020603050405020304" pitchFamily="18" charset="0"/>
                <a:cs typeface="Times New Roman" panose="02020603050405020304" pitchFamily="18" charset="0"/>
              </a:rPr>
              <a:t>try this simple breathing exercise or visit the Mind website for some relaxation exercises</a:t>
            </a:r>
          </a:p>
        </p:txBody>
      </p:sp>
    </p:spTree>
    <p:extLst>
      <p:ext uri="{BB962C8B-B14F-4D97-AF65-F5344CB8AC3E}">
        <p14:creationId xmlns:p14="http://schemas.microsoft.com/office/powerpoint/2010/main" val="3316884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smtClean="0">
                <a:solidFill>
                  <a:srgbClr val="FFFFFF"/>
                </a:solidFill>
              </a:rPr>
              <a:t>Treatment for Health Anxiety</a:t>
            </a:r>
            <a:endParaRPr lang="en-US" sz="4000" dirty="0">
              <a:solidFill>
                <a:srgbClr val="FFFFFF"/>
              </a:solidFill>
            </a:endParaRPr>
          </a:p>
        </p:txBody>
      </p:sp>
      <p:sp>
        <p:nvSpPr>
          <p:cNvPr id="3" name="Content Placeholder 2"/>
          <p:cNvSpPr>
            <a:spLocks noGrp="1"/>
          </p:cNvSpPr>
          <p:nvPr>
            <p:ph idx="1"/>
          </p:nvPr>
        </p:nvSpPr>
        <p:spPr>
          <a:xfrm>
            <a:off x="1042989" y="2753937"/>
            <a:ext cx="10201274" cy="3461126"/>
          </a:xfrm>
        </p:spPr>
        <p:txBody>
          <a:bodyPr>
            <a:normAutofit lnSpcReduction="10000"/>
          </a:bodyPr>
          <a:lstStyle/>
          <a:p>
            <a:pPr marL="0" indent="0">
              <a:buNone/>
            </a:pPr>
            <a:r>
              <a:rPr lang="en-US" b="1" dirty="0" smtClean="0">
                <a:solidFill>
                  <a:srgbClr val="000000"/>
                </a:solidFill>
                <a:latin typeface="Times New Roman" panose="02020603050405020304" pitchFamily="18" charset="0"/>
                <a:cs typeface="Times New Roman" panose="02020603050405020304" pitchFamily="18" charset="0"/>
              </a:rPr>
              <a:t>Psychotherapy</a:t>
            </a:r>
          </a:p>
          <a:p>
            <a:pPr marL="0" indent="0">
              <a:buNone/>
            </a:pPr>
            <a:r>
              <a:rPr lang="en-IN" sz="2000" dirty="0">
                <a:solidFill>
                  <a:srgbClr val="000000"/>
                </a:solidFill>
                <a:latin typeface="Times New Roman" panose="02020603050405020304" pitchFamily="18" charset="0"/>
                <a:cs typeface="Times New Roman" panose="02020603050405020304" pitchFamily="18" charset="0"/>
              </a:rPr>
              <a:t>The most common treatment for health anxiety is psychotherapy, particularly cognitive </a:t>
            </a:r>
            <a:r>
              <a:rPr lang="en-IN" sz="2000" dirty="0" err="1">
                <a:solidFill>
                  <a:srgbClr val="000000"/>
                </a:solidFill>
                <a:latin typeface="Times New Roman" panose="02020603050405020304" pitchFamily="18" charset="0"/>
                <a:cs typeface="Times New Roman" panose="02020603050405020304" pitchFamily="18" charset="0"/>
              </a:rPr>
              <a:t>behavioral</a:t>
            </a:r>
            <a:r>
              <a:rPr lang="en-IN" sz="2000" dirty="0">
                <a:solidFill>
                  <a:srgbClr val="000000"/>
                </a:solidFill>
                <a:latin typeface="Times New Roman" panose="02020603050405020304" pitchFamily="18" charset="0"/>
                <a:cs typeface="Times New Roman" panose="02020603050405020304" pitchFamily="18" charset="0"/>
              </a:rPr>
              <a:t> therapy (CBT). </a:t>
            </a:r>
            <a:r>
              <a:rPr lang="en-IN" sz="2000" dirty="0" smtClean="0">
                <a:solidFill>
                  <a:srgbClr val="000000"/>
                </a:solidFill>
                <a:latin typeface="Times New Roman" panose="02020603050405020304" pitchFamily="18" charset="0"/>
                <a:cs typeface="Times New Roman" panose="02020603050405020304" pitchFamily="18" charset="0"/>
              </a:rPr>
              <a:t>Cognitive-behavioural </a:t>
            </a:r>
            <a:r>
              <a:rPr lang="en-IN" sz="2000" dirty="0">
                <a:solidFill>
                  <a:srgbClr val="000000"/>
                </a:solidFill>
                <a:latin typeface="Times New Roman" panose="02020603050405020304" pitchFamily="18" charset="0"/>
                <a:cs typeface="Times New Roman" panose="02020603050405020304" pitchFamily="18" charset="0"/>
              </a:rPr>
              <a:t>therapy (CBT) is the most effective treatment for any form of anxiety, including health anxiety</a:t>
            </a:r>
            <a:r>
              <a:rPr lang="en-IN" sz="2000" dirty="0" smtClean="0">
                <a:solidFill>
                  <a:srgbClr val="000000"/>
                </a:solidFill>
                <a:latin typeface="Times New Roman" panose="02020603050405020304" pitchFamily="18" charset="0"/>
                <a:cs typeface="Times New Roman" panose="02020603050405020304" pitchFamily="18" charset="0"/>
              </a:rPr>
              <a:t>. </a:t>
            </a:r>
            <a:r>
              <a:rPr lang="en-IN" sz="2000" dirty="0">
                <a:solidFill>
                  <a:srgbClr val="000000"/>
                </a:solidFill>
                <a:latin typeface="Times New Roman" panose="02020603050405020304" pitchFamily="18" charset="0"/>
                <a:cs typeface="Times New Roman" panose="02020603050405020304" pitchFamily="18" charset="0"/>
              </a:rPr>
              <a:t>It helps to find different ways to manage your worries other than excessive medical testing or avoidance of medical care</a:t>
            </a:r>
            <a:r>
              <a:rPr lang="en-IN" sz="2000" dirty="0" smtClean="0">
                <a:solidFill>
                  <a:srgbClr val="000000"/>
                </a:solidFill>
                <a:latin typeface="Times New Roman" panose="02020603050405020304" pitchFamily="18" charset="0"/>
                <a:cs typeface="Times New Roman" panose="02020603050405020304" pitchFamily="18" charset="0"/>
              </a:rPr>
              <a:t>. It can help in a few ways-</a:t>
            </a:r>
          </a:p>
          <a:p>
            <a:r>
              <a:rPr lang="en-IN" sz="2000" dirty="0">
                <a:latin typeface="Times New Roman" panose="02020603050405020304" pitchFamily="18" charset="0"/>
                <a:cs typeface="Times New Roman" panose="02020603050405020304" pitchFamily="18" charset="0"/>
              </a:rPr>
              <a:t>Identify your fears and beliefs about having a serious medical disease</a:t>
            </a:r>
          </a:p>
          <a:p>
            <a:r>
              <a:rPr lang="en-IN" sz="2000" dirty="0">
                <a:latin typeface="Times New Roman" panose="02020603050405020304" pitchFamily="18" charset="0"/>
                <a:cs typeface="Times New Roman" panose="02020603050405020304" pitchFamily="18" charset="0"/>
              </a:rPr>
              <a:t>Learn alternate ways to view your body sensations by working to change unhelpful thoughts</a:t>
            </a:r>
          </a:p>
          <a:p>
            <a:r>
              <a:rPr lang="en-IN" sz="2000" dirty="0">
                <a:latin typeface="Times New Roman" panose="02020603050405020304" pitchFamily="18" charset="0"/>
                <a:cs typeface="Times New Roman" panose="02020603050405020304" pitchFamily="18" charset="0"/>
              </a:rPr>
              <a:t>Become more aware of how your worries affect you and your </a:t>
            </a:r>
            <a:r>
              <a:rPr lang="en-IN" sz="2000" dirty="0" err="1">
                <a:latin typeface="Times New Roman" panose="02020603050405020304" pitchFamily="18" charset="0"/>
                <a:cs typeface="Times New Roman" panose="02020603050405020304" pitchFamily="18" charset="0"/>
              </a:rPr>
              <a:t>behavior</a:t>
            </a:r>
            <a:endParaRPr lang="en-IN" sz="2000" dirty="0">
              <a:latin typeface="Times New Roman" panose="02020603050405020304" pitchFamily="18" charset="0"/>
              <a:cs typeface="Times New Roman" panose="02020603050405020304" pitchFamily="18" charset="0"/>
            </a:endParaRPr>
          </a:p>
          <a:p>
            <a:r>
              <a:rPr lang="en-IN" sz="2000" dirty="0">
                <a:latin typeface="Times New Roman" panose="02020603050405020304" pitchFamily="18" charset="0"/>
                <a:cs typeface="Times New Roman" panose="02020603050405020304" pitchFamily="18" charset="0"/>
              </a:rPr>
              <a:t>Change the way you respond to your body sensations and symptoms</a:t>
            </a:r>
          </a:p>
          <a:p>
            <a:r>
              <a:rPr lang="en-IN" sz="2000" dirty="0">
                <a:latin typeface="Times New Roman" panose="02020603050405020304" pitchFamily="18" charset="0"/>
                <a:cs typeface="Times New Roman" panose="02020603050405020304" pitchFamily="18" charset="0"/>
              </a:rPr>
              <a:t>Learn skills to cope with and tolerate anxiety and stress</a:t>
            </a:r>
          </a:p>
          <a:p>
            <a:pPr marL="0" indent="0">
              <a:buNone/>
            </a:pPr>
            <a:endParaRPr lang="en-US" sz="2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7197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smtClean="0">
                <a:solidFill>
                  <a:srgbClr val="FFFFFF"/>
                </a:solidFill>
              </a:rPr>
              <a:t>What is Health Anxiety?</a:t>
            </a:r>
            <a:endParaRPr lang="en-US" sz="4000" dirty="0">
              <a:solidFill>
                <a:srgbClr val="FFFFFF"/>
              </a:solidFill>
            </a:endParaRPr>
          </a:p>
        </p:txBody>
      </p:sp>
      <p:sp>
        <p:nvSpPr>
          <p:cNvPr id="3" name="Content Placeholder 2"/>
          <p:cNvSpPr>
            <a:spLocks noGrp="1"/>
          </p:cNvSpPr>
          <p:nvPr>
            <p:ph idx="1"/>
          </p:nvPr>
        </p:nvSpPr>
        <p:spPr>
          <a:xfrm>
            <a:off x="1179226" y="3092970"/>
            <a:ext cx="9833548" cy="2693976"/>
          </a:xfrm>
        </p:spPr>
        <p:txBody>
          <a:bodyPr>
            <a:normAutofit/>
          </a:bodyPr>
          <a:lstStyle/>
          <a:p>
            <a:r>
              <a:rPr lang="en-IN" sz="2000" dirty="0">
                <a:solidFill>
                  <a:srgbClr val="000000"/>
                </a:solidFill>
                <a:latin typeface="Times New Roman" panose="02020603050405020304" pitchFamily="18" charset="0"/>
                <a:cs typeface="Times New Roman" panose="02020603050405020304" pitchFamily="18" charset="0"/>
              </a:rPr>
              <a:t>Health anxiety is an obsessive and irrational worry about having a serious medical condition. It’s also called illness anxiety, and was formerly called hypochondria. This condition is marked by a person’s imagination of physical symptoms of illness</a:t>
            </a:r>
            <a:r>
              <a:rPr lang="en-IN" sz="2000" dirty="0" smtClean="0">
                <a:solidFill>
                  <a:srgbClr val="000000"/>
                </a:solidFill>
                <a:latin typeface="Times New Roman" panose="02020603050405020304" pitchFamily="18" charset="0"/>
                <a:cs typeface="Times New Roman" panose="02020603050405020304" pitchFamily="18" charset="0"/>
              </a:rPr>
              <a:t>.</a:t>
            </a:r>
          </a:p>
          <a:p>
            <a:r>
              <a:rPr lang="en-IN" sz="2000" dirty="0">
                <a:solidFill>
                  <a:srgbClr val="000000"/>
                </a:solidFill>
                <a:latin typeface="Times New Roman" panose="02020603050405020304" pitchFamily="18" charset="0"/>
                <a:cs typeface="Times New Roman" panose="02020603050405020304" pitchFamily="18" charset="0"/>
              </a:rPr>
              <a:t>Or in other cases, it’s a person’s misinterpretation of minor or normal body sensations as serious disease symptoms despite reassurance by medical professionals that they don’t have an illness</a:t>
            </a:r>
            <a:r>
              <a:rPr lang="en-IN" sz="2000" dirty="0" smtClean="0">
                <a:solidFill>
                  <a:srgbClr val="000000"/>
                </a:solidFill>
                <a:latin typeface="Times New Roman" panose="02020603050405020304" pitchFamily="18" charset="0"/>
                <a:cs typeface="Times New Roman" panose="02020603050405020304" pitchFamily="18" charset="0"/>
              </a:rPr>
              <a:t>.</a:t>
            </a:r>
          </a:p>
          <a:p>
            <a:r>
              <a:rPr lang="en-IN" sz="2000" dirty="0" smtClean="0">
                <a:solidFill>
                  <a:srgbClr val="000000"/>
                </a:solidFill>
                <a:latin typeface="Times New Roman" panose="02020603050405020304" pitchFamily="18" charset="0"/>
                <a:cs typeface="Times New Roman" panose="02020603050405020304" pitchFamily="18" charset="0"/>
              </a:rPr>
              <a:t>In </a:t>
            </a:r>
            <a:r>
              <a:rPr lang="en-IN" sz="2000" dirty="0">
                <a:solidFill>
                  <a:srgbClr val="000000"/>
                </a:solidFill>
                <a:latin typeface="Times New Roman" panose="02020603050405020304" pitchFamily="18" charset="0"/>
                <a:cs typeface="Times New Roman" panose="02020603050405020304" pitchFamily="18" charset="0"/>
              </a:rPr>
              <a:t>simple words, The illness you fear might not be the illness you have</a:t>
            </a:r>
            <a:r>
              <a:rPr lang="en-IN" sz="2000" dirty="0" smtClean="0">
                <a:solidFill>
                  <a:srgbClr val="000000"/>
                </a:solidFill>
                <a:latin typeface="Times New Roman" panose="02020603050405020304" pitchFamily="18" charset="0"/>
                <a:cs typeface="Times New Roman" panose="02020603050405020304" pitchFamily="18" charset="0"/>
              </a:rPr>
              <a:t>. </a:t>
            </a:r>
          </a:p>
          <a:p>
            <a:endParaRPr lang="en-US" sz="2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2450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smtClean="0">
                <a:solidFill>
                  <a:srgbClr val="FFFFFF"/>
                </a:solidFill>
              </a:rPr>
              <a:t>In Continuation..</a:t>
            </a:r>
            <a:endParaRPr lang="en-US" sz="4000" dirty="0">
              <a:solidFill>
                <a:srgbClr val="FFFFFF"/>
              </a:solidFill>
            </a:endParaRPr>
          </a:p>
        </p:txBody>
      </p:sp>
      <p:sp>
        <p:nvSpPr>
          <p:cNvPr id="3" name="Content Placeholder 2"/>
          <p:cNvSpPr>
            <a:spLocks noGrp="1"/>
          </p:cNvSpPr>
          <p:nvPr>
            <p:ph idx="1"/>
          </p:nvPr>
        </p:nvSpPr>
        <p:spPr>
          <a:xfrm>
            <a:off x="1042989" y="2753937"/>
            <a:ext cx="10201274" cy="3461126"/>
          </a:xfrm>
        </p:spPr>
        <p:txBody>
          <a:bodyPr>
            <a:normAutofit/>
          </a:bodyPr>
          <a:lstStyle/>
          <a:p>
            <a:r>
              <a:rPr lang="en-IN" sz="2000" dirty="0"/>
              <a:t>Reduce avoidance of situations and activities due to physical sensations</a:t>
            </a:r>
          </a:p>
          <a:p>
            <a:r>
              <a:rPr lang="en-IN" sz="2000" dirty="0"/>
              <a:t>Reduce </a:t>
            </a:r>
            <a:r>
              <a:rPr lang="en-IN" sz="2000" dirty="0" smtClean="0"/>
              <a:t>behaviours </a:t>
            </a:r>
            <a:r>
              <a:rPr lang="en-IN" sz="2000" dirty="0"/>
              <a:t>of frequently checking your body for signs of illness and repeatedly seeking reassurance</a:t>
            </a:r>
          </a:p>
          <a:p>
            <a:r>
              <a:rPr lang="en-IN" sz="2000" dirty="0"/>
              <a:t>Improve daily functioning at home, at work, in relationships and in social situations</a:t>
            </a:r>
          </a:p>
          <a:p>
            <a:r>
              <a:rPr lang="en-IN" sz="2000" dirty="0"/>
              <a:t>Address other mental health disorders, such as depression</a:t>
            </a:r>
          </a:p>
          <a:p>
            <a:pPr marL="0" indent="0">
              <a:buNone/>
            </a:pPr>
            <a:r>
              <a:rPr lang="en-IN" sz="2000" dirty="0"/>
              <a:t>Other therapies such as </a:t>
            </a:r>
            <a:r>
              <a:rPr lang="en-IN" sz="2000" dirty="0" smtClean="0"/>
              <a:t>behavioural </a:t>
            </a:r>
            <a:r>
              <a:rPr lang="en-IN" sz="2000" dirty="0"/>
              <a:t>stress management and exposure therapy also may be helpful.</a:t>
            </a:r>
          </a:p>
          <a:p>
            <a:pPr marL="0" indent="0">
              <a:buNone/>
            </a:pPr>
            <a:endParaRPr lang="en-US" sz="2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76289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smtClean="0">
                <a:solidFill>
                  <a:srgbClr val="FFFFFF"/>
                </a:solidFill>
              </a:rPr>
              <a:t>In Continuation..</a:t>
            </a:r>
            <a:endParaRPr lang="en-US" sz="4000" dirty="0">
              <a:solidFill>
                <a:srgbClr val="FFFFFF"/>
              </a:solidFill>
            </a:endParaRPr>
          </a:p>
        </p:txBody>
      </p:sp>
      <p:sp>
        <p:nvSpPr>
          <p:cNvPr id="3" name="Content Placeholder 2"/>
          <p:cNvSpPr>
            <a:spLocks noGrp="1"/>
          </p:cNvSpPr>
          <p:nvPr>
            <p:ph idx="1"/>
          </p:nvPr>
        </p:nvSpPr>
        <p:spPr>
          <a:xfrm>
            <a:off x="1042989" y="2753937"/>
            <a:ext cx="10201274" cy="3461126"/>
          </a:xfrm>
        </p:spPr>
        <p:txBody>
          <a:bodyPr>
            <a:normAutofit/>
          </a:bodyPr>
          <a:lstStyle/>
          <a:p>
            <a:pPr marL="0" indent="0">
              <a:buNone/>
            </a:pPr>
            <a:r>
              <a:rPr lang="en-US" b="1" dirty="0" smtClean="0">
                <a:solidFill>
                  <a:srgbClr val="000000"/>
                </a:solidFill>
                <a:latin typeface="Times New Roman" panose="02020603050405020304" pitchFamily="18" charset="0"/>
                <a:cs typeface="Times New Roman" panose="02020603050405020304" pitchFamily="18" charset="0"/>
              </a:rPr>
              <a:t>Medications</a:t>
            </a:r>
          </a:p>
          <a:p>
            <a:pPr marL="0" indent="0">
              <a:buNone/>
            </a:pPr>
            <a:r>
              <a:rPr lang="en-IN" sz="2000" dirty="0">
                <a:solidFill>
                  <a:srgbClr val="000000"/>
                </a:solidFill>
                <a:latin typeface="Times New Roman" panose="02020603050405020304" pitchFamily="18" charset="0"/>
                <a:cs typeface="Times New Roman" panose="02020603050405020304" pitchFamily="18" charset="0"/>
              </a:rPr>
              <a:t>Antidepressants, such as selective serotonin reuptake inhibitors (SSRIs), may help treat illness anxiety disorder. Medications to treat mood or anxiety disorders, if present, also may help</a:t>
            </a:r>
            <a:r>
              <a:rPr lang="en-IN" sz="2000" dirty="0" smtClean="0">
                <a:solidFill>
                  <a:srgbClr val="000000"/>
                </a:solidFill>
                <a:latin typeface="Times New Roman" panose="02020603050405020304" pitchFamily="18" charset="0"/>
                <a:cs typeface="Times New Roman" panose="02020603050405020304" pitchFamily="18" charset="0"/>
              </a:rPr>
              <a:t>.</a:t>
            </a:r>
            <a:endParaRPr lang="en-IN" sz="2000" dirty="0">
              <a:solidFill>
                <a:srgbClr val="000000"/>
              </a:solidFill>
              <a:latin typeface="Times New Roman" panose="02020603050405020304" pitchFamily="18" charset="0"/>
              <a:cs typeface="Times New Roman" panose="02020603050405020304" pitchFamily="18" charset="0"/>
            </a:endParaRPr>
          </a:p>
          <a:p>
            <a:pPr marL="0" indent="0">
              <a:buNone/>
            </a:pPr>
            <a:r>
              <a:rPr lang="en-IN" sz="2000" dirty="0" smtClean="0">
                <a:solidFill>
                  <a:srgbClr val="000000"/>
                </a:solidFill>
                <a:latin typeface="Times New Roman" panose="02020603050405020304" pitchFamily="18" charset="0"/>
                <a:cs typeface="Times New Roman" panose="02020603050405020304" pitchFamily="18" charset="0"/>
              </a:rPr>
              <a:t>It’s better to consult a doctor </a:t>
            </a:r>
            <a:r>
              <a:rPr lang="en-IN" sz="2000" dirty="0">
                <a:solidFill>
                  <a:srgbClr val="000000"/>
                </a:solidFill>
                <a:latin typeface="Times New Roman" panose="02020603050405020304" pitchFamily="18" charset="0"/>
                <a:cs typeface="Times New Roman" panose="02020603050405020304" pitchFamily="18" charset="0"/>
              </a:rPr>
              <a:t>about medication options and the possible side effects and risks.</a:t>
            </a:r>
            <a:endParaRPr lang="en-US" sz="2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33684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23962611-DFD5-4092-AAFD-559E3DFCE2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2270F1FA-0425-408F-9861-80BF5AFB276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dirty="0" smtClean="0">
                <a:solidFill>
                  <a:srgbClr val="FFFFFF"/>
                </a:solidFill>
              </a:rPr>
              <a:t>Thank You!</a:t>
            </a:r>
            <a:endParaRPr lang="en-US" dirty="0">
              <a:solidFill>
                <a:srgbClr val="FFFFFF"/>
              </a:solidFill>
            </a:endParaRPr>
          </a:p>
        </p:txBody>
      </p:sp>
      <p:sp>
        <p:nvSpPr>
          <p:cNvPr id="3" name="Subtitle 2"/>
          <p:cNvSpPr>
            <a:spLocks noGrp="1"/>
          </p:cNvSpPr>
          <p:nvPr>
            <p:ph type="subTitle" idx="1"/>
          </p:nvPr>
        </p:nvSpPr>
        <p:spPr>
          <a:xfrm>
            <a:off x="3045368" y="4074718"/>
            <a:ext cx="6105194" cy="682079"/>
          </a:xfrm>
        </p:spPr>
        <p:txBody>
          <a:bodyPr>
            <a:normAutofit/>
          </a:bodyPr>
          <a:lstStyle/>
          <a:p>
            <a:endParaRPr lang="en-US" dirty="0" smtClean="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2045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smtClean="0">
                <a:solidFill>
                  <a:srgbClr val="FFFFFF"/>
                </a:solidFill>
              </a:rPr>
              <a:t>The False Alarm</a:t>
            </a:r>
            <a:endParaRPr lang="en-US" sz="4000" dirty="0">
              <a:solidFill>
                <a:srgbClr val="FFFFFF"/>
              </a:solidFill>
            </a:endParaRPr>
          </a:p>
        </p:txBody>
      </p:sp>
      <p:sp>
        <p:nvSpPr>
          <p:cNvPr id="3" name="Content Placeholder 2"/>
          <p:cNvSpPr>
            <a:spLocks noGrp="1"/>
          </p:cNvSpPr>
          <p:nvPr>
            <p:ph idx="1"/>
          </p:nvPr>
        </p:nvSpPr>
        <p:spPr>
          <a:xfrm>
            <a:off x="1179226" y="3092970"/>
            <a:ext cx="9833548" cy="2693976"/>
          </a:xfrm>
        </p:spPr>
        <p:txBody>
          <a:bodyPr>
            <a:noAutofit/>
          </a:bodyPr>
          <a:lstStyle/>
          <a:p>
            <a:pPr marL="0" indent="0">
              <a:buNone/>
            </a:pPr>
            <a:r>
              <a:rPr lang="en-IN" sz="1800" dirty="0">
                <a:solidFill>
                  <a:srgbClr val="000000"/>
                </a:solidFill>
                <a:latin typeface="Times New Roman" panose="02020603050405020304" pitchFamily="18" charset="0"/>
                <a:cs typeface="Times New Roman" panose="02020603050405020304" pitchFamily="18" charset="0"/>
              </a:rPr>
              <a:t>Health anxiety is the misinterpretation of normal bodily sensations as dangerous. Healthy bodies produce all sorts of physical symptoms that might be uncomfortable, painful, unexpected, and otherwise unwanted — but not dangerous.</a:t>
            </a:r>
          </a:p>
          <a:p>
            <a:pPr marL="0" indent="0">
              <a:buNone/>
            </a:pPr>
            <a:r>
              <a:rPr lang="en-IN" sz="1800" dirty="0">
                <a:solidFill>
                  <a:srgbClr val="000000"/>
                </a:solidFill>
                <a:latin typeface="Times New Roman" panose="02020603050405020304" pitchFamily="18" charset="0"/>
                <a:cs typeface="Times New Roman" panose="02020603050405020304" pitchFamily="18" charset="0"/>
              </a:rPr>
              <a:t>Picture a car with an alarm system. It’s useful if your car alarm goes off when a criminal is breaking in, but it’s problematic if it goes off every time someone walks by. Your car alarm would be misinterpreting innocent pedestrians as dangerous criminals.</a:t>
            </a:r>
          </a:p>
          <a:p>
            <a:pPr marL="0" indent="0">
              <a:buNone/>
            </a:pPr>
            <a:endParaRPr lang="en-IN" sz="1800" dirty="0">
              <a:solidFill>
                <a:srgbClr val="000000"/>
              </a:solidFill>
              <a:latin typeface="Times New Roman" panose="02020603050405020304" pitchFamily="18" charset="0"/>
              <a:cs typeface="Times New Roman" panose="02020603050405020304" pitchFamily="18" charset="0"/>
            </a:endParaRPr>
          </a:p>
          <a:p>
            <a:pPr marL="0" indent="0">
              <a:buNone/>
            </a:pPr>
            <a:r>
              <a:rPr lang="en-IN" sz="1800" dirty="0">
                <a:solidFill>
                  <a:srgbClr val="000000"/>
                </a:solidFill>
                <a:latin typeface="Times New Roman" panose="02020603050405020304" pitchFamily="18" charset="0"/>
                <a:cs typeface="Times New Roman" panose="02020603050405020304" pitchFamily="18" charset="0"/>
              </a:rPr>
              <a:t>Normal physical symptoms that often produce fear and worry include changes in visual acuity, heart rate and blood pressure, saliva levels, depth of breathing, balance, and muscle tone, to name a few. These are normal and harmless. But when a person misinterprets them as symptoms of some terrible disease, it creates undue worry. This explains why medical tests come out negative: The physical sensations are real, but they are not symptoms of a disease.</a:t>
            </a:r>
            <a:endParaRPr lang="en-US" sz="18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7746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smtClean="0">
                <a:solidFill>
                  <a:srgbClr val="FFFFFF"/>
                </a:solidFill>
              </a:rPr>
              <a:t>People with Health Anxiety overestimate Danger </a:t>
            </a:r>
            <a:endParaRPr lang="en-US" sz="4000" dirty="0">
              <a:solidFill>
                <a:srgbClr val="FFFFFF"/>
              </a:solidFill>
            </a:endParaRPr>
          </a:p>
        </p:txBody>
      </p:sp>
      <p:sp>
        <p:nvSpPr>
          <p:cNvPr id="3" name="Content Placeholder 2"/>
          <p:cNvSpPr>
            <a:spLocks noGrp="1"/>
          </p:cNvSpPr>
          <p:nvPr>
            <p:ph idx="1"/>
          </p:nvPr>
        </p:nvSpPr>
        <p:spPr>
          <a:xfrm>
            <a:off x="1179226" y="3092970"/>
            <a:ext cx="9833548" cy="2693976"/>
          </a:xfrm>
        </p:spPr>
        <p:txBody>
          <a:bodyPr>
            <a:normAutofit lnSpcReduction="10000"/>
          </a:bodyPr>
          <a:lstStyle/>
          <a:p>
            <a:pPr marL="0" indent="0">
              <a:buNone/>
            </a:pPr>
            <a:r>
              <a:rPr lang="en-IN" sz="2000" dirty="0">
                <a:solidFill>
                  <a:srgbClr val="000000"/>
                </a:solidFill>
                <a:latin typeface="Times New Roman" panose="02020603050405020304" pitchFamily="18" charset="0"/>
                <a:cs typeface="Times New Roman" panose="02020603050405020304" pitchFamily="18" charset="0"/>
              </a:rPr>
              <a:t>Misinterpretation may be due to assumptions about health and illness, such as, “My cousin died of cancer, so it’s only a matter of time for me.” Or, “Viruses spread quickly. Since people in Africa are dying of Ebola, it could easily spread to the United States.” People with health anxiety might hold rigid definitions of good health, perhaps believing that any discomfort means bad health</a:t>
            </a:r>
            <a:r>
              <a:rPr lang="en-IN" sz="2000" dirty="0" smtClean="0">
                <a:solidFill>
                  <a:srgbClr val="000000"/>
                </a:solidFill>
                <a:latin typeface="Times New Roman" panose="02020603050405020304" pitchFamily="18" charset="0"/>
                <a:cs typeface="Times New Roman" panose="02020603050405020304" pitchFamily="18" charset="0"/>
              </a:rPr>
              <a:t>.</a:t>
            </a:r>
          </a:p>
          <a:p>
            <a:pPr marL="0" indent="0">
              <a:buNone/>
            </a:pPr>
            <a:r>
              <a:rPr lang="en-IN" sz="2000" dirty="0">
                <a:solidFill>
                  <a:srgbClr val="000000"/>
                </a:solidFill>
                <a:latin typeface="Times New Roman" panose="02020603050405020304" pitchFamily="18" charset="0"/>
                <a:cs typeface="Times New Roman" panose="02020603050405020304" pitchFamily="18" charset="0"/>
              </a:rPr>
              <a:t>If they hear a news story about a few cases of a serious virus, people with health anxiety might start scanning their own bodies for symptoms of the virus. Looking for symptoms makes you notice subtle sensations that you might otherwise ignore. With uncertainty, the imagination has room to create stories. And that’s when your body’s alarm sounds off as you imagine the worst.</a:t>
            </a:r>
            <a:endParaRPr lang="en-US" sz="2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2008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smtClean="0">
                <a:solidFill>
                  <a:srgbClr val="FFFFFF"/>
                </a:solidFill>
              </a:rPr>
              <a:t>Example-</a:t>
            </a:r>
            <a:endParaRPr lang="en-US" sz="4000" dirty="0">
              <a:solidFill>
                <a:srgbClr val="FFFFFF"/>
              </a:solidFill>
            </a:endParaRPr>
          </a:p>
        </p:txBody>
      </p:sp>
      <p:sp>
        <p:nvSpPr>
          <p:cNvPr id="3" name="Content Placeholder 2"/>
          <p:cNvSpPr>
            <a:spLocks noGrp="1"/>
          </p:cNvSpPr>
          <p:nvPr>
            <p:ph idx="1"/>
          </p:nvPr>
        </p:nvSpPr>
        <p:spPr>
          <a:xfrm>
            <a:off x="1179226" y="3092970"/>
            <a:ext cx="9833548" cy="2693976"/>
          </a:xfrm>
        </p:spPr>
        <p:txBody>
          <a:bodyPr>
            <a:normAutofit/>
          </a:bodyPr>
          <a:lstStyle/>
          <a:p>
            <a:pPr marL="0" indent="0">
              <a:buNone/>
            </a:pPr>
            <a:r>
              <a:rPr lang="en-IN" sz="2000" dirty="0">
                <a:solidFill>
                  <a:srgbClr val="000000"/>
                </a:solidFill>
              </a:rPr>
              <a:t>Many people with health anxiety are often unable to function or enjoy life due to their fears and preoccupations. They become preoccupied with bodily functions (breathing, heartbeat), minor physical abnormalities (skin blemishes), or physical sensations (headaches, stomach aches). They might worry about a specific organ (their heart) or disease in the news or in their office (</a:t>
            </a:r>
            <a:r>
              <a:rPr lang="en-IN" sz="2000" dirty="0" err="1">
                <a:solidFill>
                  <a:srgbClr val="000000"/>
                </a:solidFill>
              </a:rPr>
              <a:t>Zika</a:t>
            </a:r>
            <a:r>
              <a:rPr lang="en-IN" sz="2000" dirty="0">
                <a:solidFill>
                  <a:srgbClr val="000000"/>
                </a:solidFill>
              </a:rPr>
              <a:t>, HIV/AIDS, diabetes). And many are reluctant to seek mental health treatment because they believe very strongly that their condition really comes from a medical illness. </a:t>
            </a:r>
            <a:endParaRPr lang="en-IN" sz="2000" dirty="0" smtClean="0">
              <a:solidFill>
                <a:srgbClr val="000000"/>
              </a:solidFill>
            </a:endParaRPr>
          </a:p>
        </p:txBody>
      </p:sp>
    </p:spTree>
    <p:extLst>
      <p:ext uri="{BB962C8B-B14F-4D97-AF65-F5344CB8AC3E}">
        <p14:creationId xmlns:p14="http://schemas.microsoft.com/office/powerpoint/2010/main" val="3654987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smtClean="0">
                <a:solidFill>
                  <a:srgbClr val="FFFFFF"/>
                </a:solidFill>
              </a:rPr>
              <a:t>Example- (In Continuation..)</a:t>
            </a:r>
            <a:endParaRPr lang="en-US" sz="4000" dirty="0">
              <a:solidFill>
                <a:srgbClr val="FFFFFF"/>
              </a:solidFill>
            </a:endParaRPr>
          </a:p>
        </p:txBody>
      </p:sp>
      <p:sp>
        <p:nvSpPr>
          <p:cNvPr id="3" name="Content Placeholder 2"/>
          <p:cNvSpPr>
            <a:spLocks noGrp="1"/>
          </p:cNvSpPr>
          <p:nvPr>
            <p:ph idx="1"/>
          </p:nvPr>
        </p:nvSpPr>
        <p:spPr>
          <a:xfrm>
            <a:off x="1179226" y="3092970"/>
            <a:ext cx="9833548" cy="2693976"/>
          </a:xfrm>
        </p:spPr>
        <p:txBody>
          <a:bodyPr>
            <a:normAutofit/>
          </a:bodyPr>
          <a:lstStyle/>
          <a:p>
            <a:pPr marL="0" indent="0">
              <a:buNone/>
            </a:pPr>
            <a:r>
              <a:rPr lang="en-IN" sz="2000" dirty="0">
                <a:solidFill>
                  <a:srgbClr val="000000"/>
                </a:solidFill>
              </a:rPr>
              <a:t>One such Example is of TJ. TJ can’t fall asleep. As she lies in bed, she can’t take her mind off the fear that she has a brain </a:t>
            </a:r>
            <a:r>
              <a:rPr lang="en-IN" sz="2000" dirty="0" err="1">
                <a:solidFill>
                  <a:srgbClr val="000000"/>
                </a:solidFill>
              </a:rPr>
              <a:t>tumor</a:t>
            </a:r>
            <a:r>
              <a:rPr lang="en-IN" sz="2000" dirty="0">
                <a:solidFill>
                  <a:srgbClr val="000000"/>
                </a:solidFill>
              </a:rPr>
              <a:t> even though her doctors reassure her that everything is fine. What about the headaches she gets for no reason or the periodic dizziness? Surely, there must be something terribly wrong that the doctors are missing.</a:t>
            </a:r>
          </a:p>
          <a:p>
            <a:pPr marL="0" indent="0">
              <a:buNone/>
            </a:pPr>
            <a:r>
              <a:rPr lang="en-IN" sz="2000" dirty="0">
                <a:solidFill>
                  <a:srgbClr val="000000"/>
                </a:solidFill>
              </a:rPr>
              <a:t>She feels so anxious that she gets out of bed to check the internet for more information. She reads that some of the symptoms of brain cancer are similar to what she is experiencing, causing her anxiety to heighten and a growing urge to contact her doctor. </a:t>
            </a:r>
          </a:p>
          <a:p>
            <a:pPr marL="0" indent="0">
              <a:buNone/>
            </a:pPr>
            <a:endParaRPr lang="en-IN" sz="2000" dirty="0" smtClean="0">
              <a:solidFill>
                <a:srgbClr val="000000"/>
              </a:solidFill>
            </a:endParaRPr>
          </a:p>
        </p:txBody>
      </p:sp>
    </p:spTree>
    <p:extLst>
      <p:ext uri="{BB962C8B-B14F-4D97-AF65-F5344CB8AC3E}">
        <p14:creationId xmlns:p14="http://schemas.microsoft.com/office/powerpoint/2010/main" val="3970722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smtClean="0">
                <a:solidFill>
                  <a:srgbClr val="FFFFFF"/>
                </a:solidFill>
              </a:rPr>
              <a:t>Example- (In Continuation..)</a:t>
            </a:r>
            <a:endParaRPr lang="en-US" sz="4000" dirty="0">
              <a:solidFill>
                <a:srgbClr val="FFFFFF"/>
              </a:solidFill>
            </a:endParaRPr>
          </a:p>
        </p:txBody>
      </p:sp>
      <p:sp>
        <p:nvSpPr>
          <p:cNvPr id="3" name="Content Placeholder 2"/>
          <p:cNvSpPr>
            <a:spLocks noGrp="1"/>
          </p:cNvSpPr>
          <p:nvPr>
            <p:ph idx="1"/>
          </p:nvPr>
        </p:nvSpPr>
        <p:spPr>
          <a:xfrm>
            <a:off x="1179226" y="3092970"/>
            <a:ext cx="9833548" cy="2693976"/>
          </a:xfrm>
        </p:spPr>
        <p:txBody>
          <a:bodyPr>
            <a:normAutofit/>
          </a:bodyPr>
          <a:lstStyle/>
          <a:p>
            <a:pPr marL="0" indent="0">
              <a:buNone/>
            </a:pPr>
            <a:r>
              <a:rPr lang="en-IN" sz="2000" dirty="0" smtClean="0">
                <a:solidFill>
                  <a:srgbClr val="000000"/>
                </a:solidFill>
                <a:latin typeface="Times New Roman" panose="02020603050405020304" pitchFamily="18" charset="0"/>
                <a:cs typeface="Times New Roman" panose="02020603050405020304" pitchFamily="18" charset="0"/>
              </a:rPr>
              <a:t>Another Example- </a:t>
            </a:r>
            <a:r>
              <a:rPr lang="en-IN" sz="2000" dirty="0">
                <a:latin typeface="Times New Roman" panose="02020603050405020304" pitchFamily="18" charset="0"/>
                <a:cs typeface="Times New Roman" panose="02020603050405020304" pitchFamily="18" charset="0"/>
              </a:rPr>
              <a:t>Dina felt great after getting a clean bill of health from her physician but as she tried to fall asleep, she dwelled on one statement he made, </a:t>
            </a:r>
            <a:r>
              <a:rPr lang="en-IN" sz="2000" i="1" dirty="0" err="1">
                <a:latin typeface="Times New Roman" panose="02020603050405020304" pitchFamily="18" charset="0"/>
                <a:cs typeface="Times New Roman" panose="02020603050405020304" pitchFamily="18" charset="0"/>
              </a:rPr>
              <a:t>Tumors</a:t>
            </a:r>
            <a:r>
              <a:rPr lang="en-IN" sz="2000" i="1" dirty="0">
                <a:latin typeface="Times New Roman" panose="02020603050405020304" pitchFamily="18" charset="0"/>
                <a:cs typeface="Times New Roman" panose="02020603050405020304" pitchFamily="18" charset="0"/>
              </a:rPr>
              <a:t> can grow at any time. Come back in six months if you’re concerned. </a:t>
            </a:r>
            <a:r>
              <a:rPr lang="en-IN" sz="2000" dirty="0">
                <a:latin typeface="Times New Roman" panose="02020603050405020304" pitchFamily="18" charset="0"/>
                <a:cs typeface="Times New Roman" panose="02020603050405020304" pitchFamily="18" charset="0"/>
              </a:rPr>
              <a:t> Questions raced through her mind as she tossed and turned, </a:t>
            </a:r>
            <a:r>
              <a:rPr lang="en-IN" sz="2000" i="1" dirty="0">
                <a:latin typeface="Times New Roman" panose="02020603050405020304" pitchFamily="18" charset="0"/>
                <a:cs typeface="Times New Roman" panose="02020603050405020304" pitchFamily="18" charset="0"/>
              </a:rPr>
              <a:t>Why did he tell me that? If there was nothing wrong, why would he say come back in six months?</a:t>
            </a:r>
            <a:r>
              <a:rPr lang="en-IN" sz="2000" dirty="0">
                <a:latin typeface="Times New Roman" panose="02020603050405020304" pitchFamily="18" charset="0"/>
                <a:cs typeface="Times New Roman" panose="02020603050405020304" pitchFamily="18" charset="0"/>
              </a:rPr>
              <a:t>  </a:t>
            </a:r>
            <a:r>
              <a:rPr lang="en-IN" sz="2000" i="1" dirty="0">
                <a:latin typeface="Times New Roman" panose="02020603050405020304" pitchFamily="18" charset="0"/>
                <a:cs typeface="Times New Roman" panose="02020603050405020304" pitchFamily="18" charset="0"/>
              </a:rPr>
              <a:t>What if he missed something? Why do I keep getting headaches and dizziness? </a:t>
            </a:r>
            <a:r>
              <a:rPr lang="en-IN" sz="2000" dirty="0">
                <a:latin typeface="Times New Roman" panose="02020603050405020304" pitchFamily="18" charset="0"/>
                <a:cs typeface="Times New Roman" panose="02020603050405020304" pitchFamily="18" charset="0"/>
              </a:rPr>
              <a:t>Dina felt so anxious she got out of bed and searched the web for answers.  As she reread the same articles about symptoms of brain cancer, she began to feel lightheaded.  </a:t>
            </a:r>
            <a:r>
              <a:rPr lang="en-IN" sz="2000" i="1" dirty="0">
                <a:latin typeface="Times New Roman" panose="02020603050405020304" pitchFamily="18" charset="0"/>
                <a:cs typeface="Times New Roman" panose="02020603050405020304" pitchFamily="18" charset="0"/>
              </a:rPr>
              <a:t>Why do I keep feeling this way? Do I really have brain cancer? Is this really happening?</a:t>
            </a:r>
            <a:r>
              <a:rPr lang="en-IN" sz="2000" dirty="0">
                <a:latin typeface="Times New Roman" panose="02020603050405020304" pitchFamily="18" charset="0"/>
                <a:cs typeface="Times New Roman" panose="02020603050405020304" pitchFamily="18" charset="0"/>
              </a:rPr>
              <a:t> </a:t>
            </a:r>
            <a:r>
              <a:rPr lang="en-IN" sz="2000" dirty="0" smtClean="0">
                <a:latin typeface="Times New Roman" panose="02020603050405020304" pitchFamily="18" charset="0"/>
                <a:cs typeface="Times New Roman" panose="02020603050405020304" pitchFamily="18" charset="0"/>
              </a:rPr>
              <a:t>The </a:t>
            </a:r>
            <a:r>
              <a:rPr lang="en-IN" sz="2000" dirty="0">
                <a:latin typeface="Times New Roman" panose="02020603050405020304" pitchFamily="18" charset="0"/>
                <a:cs typeface="Times New Roman" panose="02020603050405020304" pitchFamily="18" charset="0"/>
              </a:rPr>
              <a:t>good news was, Dina did not have brain cancer or a brain </a:t>
            </a:r>
            <a:r>
              <a:rPr lang="en-IN" sz="2000" dirty="0" err="1">
                <a:latin typeface="Times New Roman" panose="02020603050405020304" pitchFamily="18" charset="0"/>
                <a:cs typeface="Times New Roman" panose="02020603050405020304" pitchFamily="18" charset="0"/>
              </a:rPr>
              <a:t>tumor</a:t>
            </a:r>
            <a:r>
              <a:rPr lang="en-IN" sz="2000" dirty="0">
                <a:latin typeface="Times New Roman" panose="02020603050405020304" pitchFamily="18" charset="0"/>
                <a:cs typeface="Times New Roman" panose="02020603050405020304" pitchFamily="18" charset="0"/>
              </a:rPr>
              <a:t>. Dina had health anxiety. </a:t>
            </a:r>
          </a:p>
          <a:p>
            <a:pPr marL="0" indent="0">
              <a:buNone/>
            </a:pPr>
            <a:endParaRPr lang="en-IN" sz="2000" dirty="0" smtClean="0">
              <a:solidFill>
                <a:srgbClr val="000000"/>
              </a:solidFill>
            </a:endParaRPr>
          </a:p>
        </p:txBody>
      </p:sp>
    </p:spTree>
    <p:extLst>
      <p:ext uri="{BB962C8B-B14F-4D97-AF65-F5344CB8AC3E}">
        <p14:creationId xmlns:p14="http://schemas.microsoft.com/office/powerpoint/2010/main" val="989399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smtClean="0">
                <a:solidFill>
                  <a:srgbClr val="FFFFFF"/>
                </a:solidFill>
              </a:rPr>
              <a:t>Causes of Health Anxiety </a:t>
            </a:r>
            <a:endParaRPr lang="en-US" sz="4000" dirty="0">
              <a:solidFill>
                <a:srgbClr val="FFFFFF"/>
              </a:solidFill>
            </a:endParaRPr>
          </a:p>
        </p:txBody>
      </p:sp>
      <p:sp>
        <p:nvSpPr>
          <p:cNvPr id="3" name="Content Placeholder 2"/>
          <p:cNvSpPr>
            <a:spLocks noGrp="1"/>
          </p:cNvSpPr>
          <p:nvPr>
            <p:ph idx="1"/>
          </p:nvPr>
        </p:nvSpPr>
        <p:spPr>
          <a:xfrm>
            <a:off x="1179226" y="3092970"/>
            <a:ext cx="9833548" cy="2693976"/>
          </a:xfrm>
        </p:spPr>
        <p:txBody>
          <a:bodyPr>
            <a:normAutofit fontScale="92500" lnSpcReduction="10000"/>
          </a:bodyPr>
          <a:lstStyle/>
          <a:p>
            <a:pPr marL="0" indent="0">
              <a:buNone/>
            </a:pPr>
            <a:r>
              <a:rPr lang="en-IN" sz="2000" dirty="0">
                <a:solidFill>
                  <a:srgbClr val="000000"/>
                </a:solidFill>
                <a:latin typeface="Times New Roman" panose="02020603050405020304" pitchFamily="18" charset="0"/>
                <a:cs typeface="Times New Roman" panose="02020603050405020304" pitchFamily="18" charset="0"/>
              </a:rPr>
              <a:t>The exact cause of illness anxiety disorder isn't clear, but these factors may play a role:</a:t>
            </a:r>
          </a:p>
          <a:p>
            <a:pPr marL="0" indent="0">
              <a:buNone/>
            </a:pPr>
            <a:endParaRPr lang="en-IN" sz="2000" dirty="0">
              <a:solidFill>
                <a:srgbClr val="000000"/>
              </a:solidFill>
              <a:latin typeface="Times New Roman" panose="02020603050405020304" pitchFamily="18" charset="0"/>
              <a:cs typeface="Times New Roman" panose="02020603050405020304" pitchFamily="18" charset="0"/>
            </a:endParaRPr>
          </a:p>
          <a:p>
            <a:pPr marL="0" indent="0">
              <a:buNone/>
            </a:pPr>
            <a:r>
              <a:rPr lang="en-IN" sz="2000" b="1" dirty="0" smtClean="0">
                <a:solidFill>
                  <a:srgbClr val="000000"/>
                </a:solidFill>
                <a:latin typeface="Times New Roman" panose="02020603050405020304" pitchFamily="18" charset="0"/>
                <a:cs typeface="Times New Roman" panose="02020603050405020304" pitchFamily="18" charset="0"/>
              </a:rPr>
              <a:t>Beliefs</a:t>
            </a:r>
            <a:r>
              <a:rPr lang="en-IN" sz="2000" dirty="0" smtClean="0">
                <a:solidFill>
                  <a:srgbClr val="000000"/>
                </a:solidFill>
                <a:latin typeface="Times New Roman" panose="02020603050405020304" pitchFamily="18" charset="0"/>
                <a:cs typeface="Times New Roman" panose="02020603050405020304" pitchFamily="18" charset="0"/>
              </a:rPr>
              <a:t>- </a:t>
            </a:r>
            <a:r>
              <a:rPr lang="en-IN" sz="2000" dirty="0">
                <a:solidFill>
                  <a:srgbClr val="000000"/>
                </a:solidFill>
                <a:latin typeface="Times New Roman" panose="02020603050405020304" pitchFamily="18" charset="0"/>
                <a:cs typeface="Times New Roman" panose="02020603050405020304" pitchFamily="18" charset="0"/>
              </a:rPr>
              <a:t>You may have a difficult time tolerating uncertainty over uncomfortable or unusual body sensations. This could lead you to misinterpret that all body sensations are serious, so you search for evidence to confirm that you have a serious disease.</a:t>
            </a:r>
          </a:p>
          <a:p>
            <a:pPr marL="0" indent="0">
              <a:buNone/>
            </a:pPr>
            <a:r>
              <a:rPr lang="en-IN" sz="2000" b="1" dirty="0" smtClean="0">
                <a:solidFill>
                  <a:srgbClr val="000000"/>
                </a:solidFill>
                <a:latin typeface="Times New Roman" panose="02020603050405020304" pitchFamily="18" charset="0"/>
                <a:cs typeface="Times New Roman" panose="02020603050405020304" pitchFamily="18" charset="0"/>
              </a:rPr>
              <a:t>Family</a:t>
            </a:r>
            <a:r>
              <a:rPr lang="en-IN" sz="2000" dirty="0" smtClean="0">
                <a:solidFill>
                  <a:srgbClr val="000000"/>
                </a:solidFill>
                <a:latin typeface="Times New Roman" panose="02020603050405020304" pitchFamily="18" charset="0"/>
                <a:cs typeface="Times New Roman" panose="02020603050405020304" pitchFamily="18" charset="0"/>
              </a:rPr>
              <a:t>- You </a:t>
            </a:r>
            <a:r>
              <a:rPr lang="en-IN" sz="2000" dirty="0">
                <a:solidFill>
                  <a:srgbClr val="000000"/>
                </a:solidFill>
                <a:latin typeface="Times New Roman" panose="02020603050405020304" pitchFamily="18" charset="0"/>
                <a:cs typeface="Times New Roman" panose="02020603050405020304" pitchFamily="18" charset="0"/>
              </a:rPr>
              <a:t>may be more likely to have health anxiety if you had parents who worried too much about their own health or your health.</a:t>
            </a:r>
          </a:p>
          <a:p>
            <a:pPr marL="0" indent="0">
              <a:buNone/>
            </a:pPr>
            <a:r>
              <a:rPr lang="en-IN" sz="2000" b="1" dirty="0">
                <a:solidFill>
                  <a:srgbClr val="000000"/>
                </a:solidFill>
                <a:latin typeface="Times New Roman" panose="02020603050405020304" pitchFamily="18" charset="0"/>
                <a:cs typeface="Times New Roman" panose="02020603050405020304" pitchFamily="18" charset="0"/>
              </a:rPr>
              <a:t>Past </a:t>
            </a:r>
            <a:r>
              <a:rPr lang="en-IN" sz="2000" b="1" dirty="0" smtClean="0">
                <a:solidFill>
                  <a:srgbClr val="000000"/>
                </a:solidFill>
                <a:latin typeface="Times New Roman" panose="02020603050405020304" pitchFamily="18" charset="0"/>
                <a:cs typeface="Times New Roman" panose="02020603050405020304" pitchFamily="18" charset="0"/>
              </a:rPr>
              <a:t>experience- </a:t>
            </a:r>
            <a:r>
              <a:rPr lang="en-IN" sz="2000" dirty="0" smtClean="0">
                <a:solidFill>
                  <a:srgbClr val="000000"/>
                </a:solidFill>
                <a:latin typeface="Times New Roman" panose="02020603050405020304" pitchFamily="18" charset="0"/>
                <a:cs typeface="Times New Roman" panose="02020603050405020304" pitchFamily="18" charset="0"/>
              </a:rPr>
              <a:t>You </a:t>
            </a:r>
            <a:r>
              <a:rPr lang="en-IN" sz="2000" dirty="0">
                <a:solidFill>
                  <a:srgbClr val="000000"/>
                </a:solidFill>
                <a:latin typeface="Times New Roman" panose="02020603050405020304" pitchFamily="18" charset="0"/>
                <a:cs typeface="Times New Roman" panose="02020603050405020304" pitchFamily="18" charset="0"/>
              </a:rPr>
              <a:t>may have had experience with serious illness in childhood, so physical sensations may be frightening to you.</a:t>
            </a:r>
            <a:endParaRPr lang="en-US" sz="2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8667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smtClean="0">
                <a:solidFill>
                  <a:srgbClr val="FFFFFF"/>
                </a:solidFill>
              </a:rPr>
              <a:t>Symptoms of Health Anxiety </a:t>
            </a:r>
            <a:endParaRPr lang="en-US" sz="4000" dirty="0">
              <a:solidFill>
                <a:srgbClr val="FFFFFF"/>
              </a:solidFill>
            </a:endParaRPr>
          </a:p>
        </p:txBody>
      </p:sp>
      <p:sp>
        <p:nvSpPr>
          <p:cNvPr id="3" name="Content Placeholder 2"/>
          <p:cNvSpPr>
            <a:spLocks noGrp="1"/>
          </p:cNvSpPr>
          <p:nvPr>
            <p:ph idx="1"/>
          </p:nvPr>
        </p:nvSpPr>
        <p:spPr>
          <a:xfrm>
            <a:off x="1042989" y="2753937"/>
            <a:ext cx="10201274" cy="3461126"/>
          </a:xfrm>
        </p:spPr>
        <p:txBody>
          <a:bodyPr>
            <a:noAutofit/>
          </a:bodyPr>
          <a:lstStyle/>
          <a:p>
            <a:pPr marL="0" indent="0">
              <a:buNone/>
            </a:pPr>
            <a:r>
              <a:rPr lang="en-IN" sz="2000" dirty="0">
                <a:solidFill>
                  <a:srgbClr val="000000"/>
                </a:solidFill>
                <a:latin typeface="Times New Roman" panose="02020603050405020304" pitchFamily="18" charset="0"/>
                <a:cs typeface="Times New Roman" panose="02020603050405020304" pitchFamily="18" charset="0"/>
              </a:rPr>
              <a:t>Symptoms of illness anxiety disorder involve preoccupation with the idea that you're seriously ill, based on normal body sensations (such as a noisy stomach) or minor signs (such as a minor rash). Signs and symptoms may include:</a:t>
            </a:r>
          </a:p>
          <a:p>
            <a:pPr marL="0" indent="0">
              <a:buNone/>
            </a:pPr>
            <a:endParaRPr lang="en-IN" sz="2000"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2000" dirty="0">
                <a:solidFill>
                  <a:srgbClr val="000000"/>
                </a:solidFill>
                <a:latin typeface="Times New Roman" panose="02020603050405020304" pitchFamily="18" charset="0"/>
                <a:cs typeface="Times New Roman" panose="02020603050405020304" pitchFamily="18" charset="0"/>
              </a:rPr>
              <a:t>Being preoccupied with having or getting a serious disease or health condition</a:t>
            </a:r>
          </a:p>
          <a:p>
            <a:pPr>
              <a:buFont typeface="Arial" panose="020B0604020202020204" pitchFamily="34" charset="0"/>
              <a:buChar char="•"/>
            </a:pPr>
            <a:r>
              <a:rPr lang="en-IN" sz="2000" dirty="0">
                <a:solidFill>
                  <a:srgbClr val="000000"/>
                </a:solidFill>
                <a:latin typeface="Times New Roman" panose="02020603050405020304" pitchFamily="18" charset="0"/>
                <a:cs typeface="Times New Roman" panose="02020603050405020304" pitchFamily="18" charset="0"/>
              </a:rPr>
              <a:t>Worrying that minor symptoms or body sensations mean you have a serious illness</a:t>
            </a:r>
          </a:p>
          <a:p>
            <a:r>
              <a:rPr lang="en-IN" sz="2000" dirty="0">
                <a:solidFill>
                  <a:srgbClr val="000000"/>
                </a:solidFill>
                <a:latin typeface="Times New Roman" panose="02020603050405020304" pitchFamily="18" charset="0"/>
                <a:cs typeface="Times New Roman" panose="02020603050405020304" pitchFamily="18" charset="0"/>
              </a:rPr>
              <a:t>Being easily alarmed about your health status</a:t>
            </a:r>
          </a:p>
          <a:p>
            <a:pPr marL="0" indent="0">
              <a:buNone/>
            </a:pPr>
            <a:r>
              <a:rPr lang="en-IN" sz="2000" dirty="0">
                <a:solidFill>
                  <a:srgbClr val="000000"/>
                </a:solidFill>
                <a:latin typeface="Times New Roman" panose="02020603050405020304" pitchFamily="18" charset="0"/>
                <a:cs typeface="Times New Roman" panose="02020603050405020304" pitchFamily="18" charset="0"/>
              </a:rPr>
              <a:t>Finding little or no reassurance from doctor visits or negative test results</a:t>
            </a:r>
          </a:p>
          <a:p>
            <a:r>
              <a:rPr lang="en-IN" sz="2000" dirty="0">
                <a:solidFill>
                  <a:srgbClr val="000000"/>
                </a:solidFill>
                <a:latin typeface="Times New Roman" panose="02020603050405020304" pitchFamily="18" charset="0"/>
                <a:cs typeface="Times New Roman" panose="02020603050405020304" pitchFamily="18" charset="0"/>
              </a:rPr>
              <a:t>Worrying excessively about a specific medical condition or your risk of developing a medical condition because it runs in your </a:t>
            </a:r>
            <a:r>
              <a:rPr lang="en-IN" sz="2000" dirty="0" smtClean="0">
                <a:solidFill>
                  <a:srgbClr val="000000"/>
                </a:solidFill>
                <a:latin typeface="Times New Roman" panose="02020603050405020304" pitchFamily="18" charset="0"/>
                <a:cs typeface="Times New Roman" panose="02020603050405020304" pitchFamily="18" charset="0"/>
              </a:rPr>
              <a:t>family</a:t>
            </a:r>
            <a:endParaRPr lang="en-IN" sz="2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717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TotalTime>
  <Words>2158</Words>
  <Application>Microsoft Office PowerPoint</Application>
  <PresentationFormat>Widescreen</PresentationFormat>
  <Paragraphs>112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Health Anxiety</vt:lpstr>
      <vt:lpstr>What is Health Anxiety?</vt:lpstr>
      <vt:lpstr>The False Alarm</vt:lpstr>
      <vt:lpstr>People with Health Anxiety overestimate Danger </vt:lpstr>
      <vt:lpstr>Example-</vt:lpstr>
      <vt:lpstr>Example- (In Continuation..)</vt:lpstr>
      <vt:lpstr>Example- (In Continuation..)</vt:lpstr>
      <vt:lpstr>Causes of Health Anxiety </vt:lpstr>
      <vt:lpstr>Symptoms of Health Anxiety </vt:lpstr>
      <vt:lpstr>Symptoms of Health Anxiety </vt:lpstr>
      <vt:lpstr>Risk Factors </vt:lpstr>
      <vt:lpstr>Difference between Concern for your Health &amp; Health Anxiety</vt:lpstr>
      <vt:lpstr>Diagnosis</vt:lpstr>
      <vt:lpstr>In Continuation..</vt:lpstr>
      <vt:lpstr>In Continuation..</vt:lpstr>
      <vt:lpstr>Diagnosis of Health Anxiety can be Tricky </vt:lpstr>
      <vt:lpstr>Self-help for Health Anxiety</vt:lpstr>
      <vt:lpstr>In Continuation..</vt:lpstr>
      <vt:lpstr>Treatment for Health Anxiety</vt:lpstr>
      <vt:lpstr>In Continuation..</vt:lpstr>
      <vt:lpstr>In Continuation..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Alfred Adler</dc:title>
  <dc:creator>Riddhi Bimal MERCHANT</dc:creator>
  <cp:lastModifiedBy>User</cp:lastModifiedBy>
  <cp:revision>32</cp:revision>
  <dcterms:created xsi:type="dcterms:W3CDTF">2020-04-10T16:08:48Z</dcterms:created>
  <dcterms:modified xsi:type="dcterms:W3CDTF">2020-10-01T19:32:42Z</dcterms:modified>
</cp:coreProperties>
</file>