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3" r:id="rId4"/>
    <p:sldId id="284" r:id="rId5"/>
    <p:sldId id="258" r:id="rId6"/>
    <p:sldId id="259" r:id="rId7"/>
    <p:sldId id="260" r:id="rId8"/>
    <p:sldId id="261" r:id="rId9"/>
    <p:sldId id="262" r:id="rId10"/>
    <p:sldId id="263" r:id="rId11"/>
    <p:sldId id="264" r:id="rId12"/>
    <p:sldId id="265" r:id="rId13"/>
    <p:sldId id="267" r:id="rId14"/>
    <p:sldId id="266"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5168267-15A4-4BD4-8490-9DEFA929916D}" type="datetimeFigureOut">
              <a:rPr lang="en-IN" smtClean="0"/>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A29DB46-95C4-439D-8F25-96B061240890}" type="slidenum">
              <a:rPr lang="en-IN" smtClean="0"/>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168267-15A4-4BD4-8490-9DEFA92991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29DB46-95C4-439D-8F25-96B061240890}"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168267-15A4-4BD4-8490-9DEFA92991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29DB46-95C4-439D-8F25-96B061240890}"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5168267-15A4-4BD4-8490-9DEFA929916D}" type="datetimeFigureOut">
              <a:rPr lang="en-IN" smtClean="0"/>
            </a:fld>
            <a:endParaRPr lang="en-IN"/>
          </a:p>
        </p:txBody>
      </p:sp>
      <p:sp>
        <p:nvSpPr>
          <p:cNvPr id="9" name="Slide Number Placeholder 8"/>
          <p:cNvSpPr>
            <a:spLocks noGrp="1"/>
          </p:cNvSpPr>
          <p:nvPr>
            <p:ph type="sldNum" sz="quarter" idx="15"/>
          </p:nvPr>
        </p:nvSpPr>
        <p:spPr/>
        <p:txBody>
          <a:bodyPr rtlCol="0"/>
          <a:lstStyle/>
          <a:p>
            <a:fld id="{3A29DB46-95C4-439D-8F25-96B061240890}" type="slidenum">
              <a:rPr lang="en-IN" smtClean="0"/>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bwMode="auto">
          <a:xfrm rot="5400000">
            <a:off x="7763256" y="1170432"/>
            <a:ext cx="2286000" cy="381000"/>
          </a:xfrm>
        </p:spPr>
        <p:txBody>
          <a:bodyPr/>
          <a:lstStyle/>
          <a:p>
            <a:fld id="{25168267-15A4-4BD4-8490-9DEFA929916D}" type="datetimeFigureOut">
              <a:rPr lang="en-IN" smtClean="0"/>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A29DB46-95C4-439D-8F25-96B061240890}" type="slidenum">
              <a:rPr lang="en-IN" smtClean="0"/>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5" name="Date Placeholder 4"/>
          <p:cNvSpPr>
            <a:spLocks noGrp="1"/>
          </p:cNvSpPr>
          <p:nvPr>
            <p:ph type="dt" sz="half" idx="10"/>
          </p:nvPr>
        </p:nvSpPr>
        <p:spPr/>
        <p:txBody>
          <a:bodyPr/>
          <a:lstStyle/>
          <a:p>
            <a:fld id="{25168267-15A4-4BD4-8490-9DEFA929916D}"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29DB46-95C4-439D-8F25-96B061240890}" type="slidenum">
              <a:rPr lang="en-IN" smtClean="0"/>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endParaRPr kumimoji="0" lang="en-US"/>
          </a:p>
        </p:txBody>
      </p:sp>
      <p:sp>
        <p:nvSpPr>
          <p:cNvPr id="7" name="Date Placeholder 6"/>
          <p:cNvSpPr>
            <a:spLocks noGrp="1"/>
          </p:cNvSpPr>
          <p:nvPr>
            <p:ph type="dt" sz="half" idx="10"/>
          </p:nvPr>
        </p:nvSpPr>
        <p:spPr/>
        <p:txBody>
          <a:bodyPr/>
          <a:lstStyle/>
          <a:p>
            <a:fld id="{25168267-15A4-4BD4-8490-9DEFA929916D}"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29DB46-95C4-439D-8F25-96B061240890}" type="slidenum">
              <a:rPr lang="en-IN" smtClean="0"/>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endParaRPr kumimoji="0" lang="en-US"/>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6" name="Date Placeholder 5"/>
          <p:cNvSpPr>
            <a:spLocks noGrp="1"/>
          </p:cNvSpPr>
          <p:nvPr>
            <p:ph type="dt" sz="half" idx="10"/>
          </p:nvPr>
        </p:nvSpPr>
        <p:spPr/>
        <p:txBody>
          <a:bodyPr rtlCol="0"/>
          <a:lstStyle/>
          <a:p>
            <a:fld id="{25168267-15A4-4BD4-8490-9DEFA929916D}" type="datetimeFigureOut">
              <a:rPr lang="en-IN" smtClean="0"/>
            </a:fld>
            <a:endParaRPr lang="en-IN"/>
          </a:p>
        </p:txBody>
      </p:sp>
      <p:sp>
        <p:nvSpPr>
          <p:cNvPr id="7" name="Slide Number Placeholder 6"/>
          <p:cNvSpPr>
            <a:spLocks noGrp="1"/>
          </p:cNvSpPr>
          <p:nvPr>
            <p:ph type="sldNum" sz="quarter" idx="11"/>
          </p:nvPr>
        </p:nvSpPr>
        <p:spPr/>
        <p:txBody>
          <a:bodyPr rtlCol="0"/>
          <a:lstStyle/>
          <a:p>
            <a:fld id="{3A29DB46-95C4-439D-8F25-96B061240890}" type="slidenum">
              <a:rPr lang="en-IN" smtClean="0"/>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68267-15A4-4BD4-8490-9DEFA929916D}"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29DB46-95C4-439D-8F25-96B061240890}"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5168267-15A4-4BD4-8490-9DEFA929916D}" type="datetimeFigureOut">
              <a:rPr lang="en-IN" smtClean="0"/>
            </a:fld>
            <a:endParaRPr lang="en-IN"/>
          </a:p>
        </p:txBody>
      </p:sp>
      <p:sp>
        <p:nvSpPr>
          <p:cNvPr id="22" name="Slide Number Placeholder 21"/>
          <p:cNvSpPr>
            <a:spLocks noGrp="1"/>
          </p:cNvSpPr>
          <p:nvPr>
            <p:ph type="sldNum" sz="quarter" idx="15"/>
          </p:nvPr>
        </p:nvSpPr>
        <p:spPr/>
        <p:txBody>
          <a:bodyPr rtlCol="0"/>
          <a:lstStyle/>
          <a:p>
            <a:fld id="{3A29DB46-95C4-439D-8F25-96B061240890}" type="slidenum">
              <a:rPr lang="en-IN" smtClean="0"/>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5168267-15A4-4BD4-8490-9DEFA929916D}" type="datetimeFigureOut">
              <a:rPr lang="en-IN" smtClean="0"/>
            </a:fld>
            <a:endParaRPr lang="en-IN"/>
          </a:p>
        </p:txBody>
      </p:sp>
      <p:sp>
        <p:nvSpPr>
          <p:cNvPr id="18" name="Slide Number Placeholder 17"/>
          <p:cNvSpPr>
            <a:spLocks noGrp="1"/>
          </p:cNvSpPr>
          <p:nvPr>
            <p:ph type="sldNum" sz="quarter" idx="11"/>
          </p:nvPr>
        </p:nvSpPr>
        <p:spPr/>
        <p:txBody>
          <a:bodyPr rtlCol="0"/>
          <a:lstStyle/>
          <a:p>
            <a:fld id="{3A29DB46-95C4-439D-8F25-96B061240890}" type="slidenum">
              <a:rPr lang="en-IN" smtClean="0"/>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168267-15A4-4BD4-8490-9DEFA929916D}" type="datetimeFigureOut">
              <a:rPr lang="en-IN" smtClean="0"/>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A29DB46-95C4-439D-8F25-96B061240890}"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20688"/>
            <a:ext cx="7344815" cy="1296143"/>
          </a:xfrm>
        </p:spPr>
        <p:txBody>
          <a:bodyPr>
            <a:normAutofit fontScale="90000"/>
          </a:bodyPr>
          <a:lstStyle/>
          <a:p>
            <a:br>
              <a:rPr lang="en-US" dirty="0"/>
            </a:br>
            <a:br>
              <a:rPr lang="en-US" dirty="0"/>
            </a:br>
            <a:r>
              <a:rPr lang="en-US" dirty="0">
                <a:solidFill>
                  <a:schemeClr val="accent3"/>
                </a:solidFill>
              </a:rPr>
              <a:t>Dealing with hypochondriasis          (Health Anxiety)</a:t>
            </a:r>
            <a:endParaRPr lang="en-IN" dirty="0">
              <a:solidFill>
                <a:schemeClr val="accent3"/>
              </a:solidFill>
            </a:endParaRPr>
          </a:p>
        </p:txBody>
      </p:sp>
      <p:sp>
        <p:nvSpPr>
          <p:cNvPr id="3" name="Subtitle 2"/>
          <p:cNvSpPr>
            <a:spLocks noGrp="1"/>
          </p:cNvSpPr>
          <p:nvPr>
            <p:ph type="subTitle" idx="1"/>
          </p:nvPr>
        </p:nvSpPr>
        <p:spPr>
          <a:xfrm>
            <a:off x="858520" y="2204720"/>
            <a:ext cx="7599680" cy="4170045"/>
          </a:xfrm>
        </p:spPr>
        <p:txBody>
          <a:bodyPr>
            <a:normAutofit fontScale="72500"/>
          </a:bodyPr>
          <a:lstStyle/>
          <a:p>
            <a:r>
              <a:rPr lang="en-US" dirty="0"/>
              <a:t>                                           </a:t>
            </a:r>
            <a:endParaRPr lang="en-US" dirty="0"/>
          </a:p>
          <a:p>
            <a:endParaRPr lang="en-US" dirty="0"/>
          </a:p>
          <a:p>
            <a:endParaRPr lang="en-US" dirty="0"/>
          </a:p>
          <a:p>
            <a:endParaRPr lang="en-US" dirty="0"/>
          </a:p>
          <a:p>
            <a:endParaRPr lang="en-US" dirty="0"/>
          </a:p>
          <a:p>
            <a:endParaRPr lang="en-US" dirty="0"/>
          </a:p>
          <a:p>
            <a:r>
              <a:rPr lang="en-US" dirty="0"/>
              <a:t>                                                                        </a:t>
            </a:r>
            <a:r>
              <a:rPr lang="en-US" dirty="0">
                <a:solidFill>
                  <a:schemeClr val="tx1"/>
                </a:solidFill>
              </a:rPr>
              <a:t>Made By :  Dr. M. Asim</a:t>
            </a:r>
            <a:endParaRPr lang="en-US" dirty="0">
              <a:solidFill>
                <a:schemeClr val="tx1"/>
              </a:solidFill>
            </a:endParaRPr>
          </a:p>
          <a:p>
            <a:endParaRPr lang="en-US" dirty="0"/>
          </a:p>
          <a:p>
            <a:endParaRPr lang="en-US" dirty="0"/>
          </a:p>
          <a:p>
            <a:r>
              <a:rPr lang="en-US" dirty="0"/>
              <a:t>                                                                  </a:t>
            </a:r>
            <a:r>
              <a:rPr lang="en-US" dirty="0">
                <a:solidFill>
                  <a:schemeClr val="tx1"/>
                </a:solidFill>
              </a:rPr>
              <a:t>Moderator : Mr. Shyam Gupta</a:t>
            </a:r>
            <a:endParaRPr lang="en-US" dirty="0">
              <a:solidFill>
                <a:schemeClr val="tx1"/>
              </a:solidFill>
            </a:endParaRPr>
          </a:p>
          <a:p>
            <a:r>
              <a:rPr lang="en-US" dirty="0">
                <a:solidFill>
                  <a:schemeClr val="tx1"/>
                </a:solidFill>
              </a:rPr>
              <a:t>                                                                      (Clinical Psychologist)</a:t>
            </a:r>
            <a:endParaRPr lang="en-US" dirty="0">
              <a:solidFill>
                <a:schemeClr val="tx1"/>
              </a:solidFill>
            </a:endParaRPr>
          </a:p>
          <a:p>
            <a:r>
              <a:rPr lang="en-US" dirty="0">
                <a:solidFill>
                  <a:schemeClr val="tx1"/>
                </a:solidFill>
              </a:rPr>
              <a:t>                                                                           Emotion Of Life</a:t>
            </a:r>
            <a:endParaRPr lang="en-US" dirty="0">
              <a:solidFill>
                <a:schemeClr val="tx1"/>
              </a:solidFill>
            </a:endParaRPr>
          </a:p>
          <a:p>
            <a:endParaRPr lang="en-US" dirty="0"/>
          </a:p>
          <a:p>
            <a:r>
              <a:rPr lang="en-US" dirty="0"/>
              <a:t>                            </a:t>
            </a:r>
            <a:endParaRPr lang="en-US" dirty="0"/>
          </a:p>
          <a:p>
            <a:endParaRPr lang="en-US" dirty="0"/>
          </a:p>
          <a:p>
            <a:endParaRPr lang="en-US" dirty="0"/>
          </a:p>
          <a:p>
            <a:endParaRPr lang="en-US" dirty="0"/>
          </a:p>
          <a:p>
            <a:endParaRPr lang="en-IN"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520" y="2708910"/>
            <a:ext cx="3162935" cy="3557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7498080" cy="504056"/>
          </a:xfrm>
        </p:spPr>
        <p:txBody>
          <a:bodyPr>
            <a:normAutofit fontScale="90000"/>
          </a:bodyPr>
          <a:lstStyle/>
          <a:p>
            <a:r>
              <a:rPr lang="en-US" sz="3600" dirty="0"/>
              <a:t>EPIDEMIOLOGY</a:t>
            </a:r>
            <a:endParaRPr lang="en-IN" sz="3600" dirty="0"/>
          </a:p>
        </p:txBody>
      </p:sp>
      <p:sp>
        <p:nvSpPr>
          <p:cNvPr id="3" name="Content Placeholder 2"/>
          <p:cNvSpPr>
            <a:spLocks noGrp="1"/>
          </p:cNvSpPr>
          <p:nvPr>
            <p:ph sz="quarter" idx="1"/>
          </p:nvPr>
        </p:nvSpPr>
        <p:spPr/>
        <p:txBody>
          <a:bodyPr>
            <a:normAutofit/>
          </a:bodyPr>
          <a:lstStyle/>
          <a:p>
            <a:endParaRPr lang="en-US" sz="2400" dirty="0"/>
          </a:p>
          <a:p>
            <a:endParaRPr lang="en-US" sz="2400" dirty="0"/>
          </a:p>
          <a:p>
            <a:endParaRPr lang="en-US" sz="2400" dirty="0"/>
          </a:p>
          <a:p>
            <a:r>
              <a:rPr lang="en-US" sz="2400" dirty="0"/>
              <a:t>The lifetime prevalence of hypochondriasis in the general population is between 0.02-7.7%.</a:t>
            </a:r>
            <a:endParaRPr lang="en-US" sz="2400" dirty="0"/>
          </a:p>
          <a:p>
            <a:r>
              <a:rPr lang="en-US" sz="2400" dirty="0"/>
              <a:t>The prevalence among cardiac patients is 1.2% and among chronic pain patients is 1%.</a:t>
            </a:r>
            <a:endParaRPr lang="en-US" sz="2400" dirty="0"/>
          </a:p>
          <a:p>
            <a:endParaRPr lang="en-US" sz="2400" dirty="0"/>
          </a:p>
          <a:p>
            <a:r>
              <a:rPr lang="en-US" sz="2400" dirty="0"/>
              <a:t>Male and female are equally affected. </a:t>
            </a:r>
            <a:endParaRPr lang="en-IN"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24128" y="404664"/>
            <a:ext cx="2448272" cy="25645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76672"/>
            <a:ext cx="7498080" cy="850106"/>
          </a:xfrm>
        </p:spPr>
        <p:txBody>
          <a:bodyPr>
            <a:normAutofit/>
          </a:bodyPr>
          <a:lstStyle/>
          <a:p>
            <a:r>
              <a:rPr lang="en-US" sz="3600" dirty="0">
                <a:solidFill>
                  <a:schemeClr val="accent3"/>
                </a:solidFill>
              </a:rPr>
              <a:t>Onset</a:t>
            </a:r>
            <a:endParaRPr lang="en-IN" sz="3600" dirty="0">
              <a:solidFill>
                <a:schemeClr val="accent3"/>
              </a:solidFill>
            </a:endParaRPr>
          </a:p>
        </p:txBody>
      </p:sp>
      <p:sp>
        <p:nvSpPr>
          <p:cNvPr id="3" name="Content Placeholder 2"/>
          <p:cNvSpPr>
            <a:spLocks noGrp="1"/>
          </p:cNvSpPr>
          <p:nvPr>
            <p:ph sz="quarter" idx="1"/>
          </p:nvPr>
        </p:nvSpPr>
        <p:spPr/>
        <p:txBody>
          <a:bodyPr>
            <a:normAutofit lnSpcReduction="10000"/>
          </a:bodyPr>
          <a:lstStyle/>
          <a:p>
            <a:r>
              <a:rPr lang="en-US" sz="2400" dirty="0"/>
              <a:t>Although symptoms of health anxiety may be present at any age, little is known about the average age of onset.</a:t>
            </a:r>
            <a:endParaRPr lang="en-US" sz="2400" dirty="0"/>
          </a:p>
          <a:p>
            <a:endParaRPr lang="en-US" sz="2400" dirty="0"/>
          </a:p>
          <a:p>
            <a:r>
              <a:rPr lang="en-US" sz="2400" dirty="0"/>
              <a:t>However, onset usually occurs in early adulthood, which coincides with the time at which most people assume greater responsibility for maintaining personal health.</a:t>
            </a:r>
            <a:endParaRPr lang="en-US" sz="2400" dirty="0"/>
          </a:p>
          <a:p>
            <a:endParaRPr lang="en-US" sz="2400" dirty="0"/>
          </a:p>
          <a:p>
            <a:r>
              <a:rPr lang="en-US" sz="2400" dirty="0"/>
              <a:t>Other potential triggers include increased life stress, a personal experience with illness, the illness or death of a loved one, and exposure to mass media coverage of illnesses.</a:t>
            </a:r>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76672"/>
            <a:ext cx="7498080" cy="850106"/>
          </a:xfrm>
        </p:spPr>
        <p:txBody>
          <a:bodyPr>
            <a:normAutofit/>
          </a:bodyPr>
          <a:lstStyle/>
          <a:p>
            <a:r>
              <a:rPr lang="en-US" sz="3200" dirty="0">
                <a:solidFill>
                  <a:schemeClr val="accent3"/>
                </a:solidFill>
              </a:rPr>
              <a:t>Differential Diagnosis</a:t>
            </a:r>
            <a:endParaRPr lang="en-IN" sz="3200" dirty="0">
              <a:solidFill>
                <a:schemeClr val="accent3"/>
              </a:solidFill>
            </a:endParaRPr>
          </a:p>
        </p:txBody>
      </p:sp>
      <p:sp>
        <p:nvSpPr>
          <p:cNvPr id="3" name="Content Placeholder 2"/>
          <p:cNvSpPr>
            <a:spLocks noGrp="1"/>
          </p:cNvSpPr>
          <p:nvPr>
            <p:ph sz="quarter" idx="1"/>
          </p:nvPr>
        </p:nvSpPr>
        <p:spPr>
          <a:xfrm>
            <a:off x="1435608" y="1196752"/>
            <a:ext cx="7498080" cy="5051648"/>
          </a:xfrm>
        </p:spPr>
        <p:txBody>
          <a:bodyPr>
            <a:normAutofit fontScale="92500" lnSpcReduction="10000"/>
          </a:bodyPr>
          <a:lstStyle/>
          <a:p>
            <a:r>
              <a:rPr lang="en-US" sz="2400" dirty="0"/>
              <a:t>A number of psychological disorders involve health anxiety to one degree or another.</a:t>
            </a:r>
            <a:endParaRPr lang="en-US" sz="2400" dirty="0"/>
          </a:p>
          <a:p>
            <a:pPr marL="539750" indent="-457200">
              <a:buFont typeface="+mj-lt"/>
              <a:buAutoNum type="arabicPeriod"/>
            </a:pPr>
            <a:r>
              <a:rPr lang="en-US" sz="2400" b="1" dirty="0"/>
              <a:t>Somatic delusions </a:t>
            </a:r>
            <a:r>
              <a:rPr lang="en-US" sz="2400" dirty="0"/>
              <a:t>– For e.g., belief that one is emitting foul odor or infested with insects.</a:t>
            </a:r>
            <a:endParaRPr lang="en-US" sz="2400" dirty="0"/>
          </a:p>
          <a:p>
            <a:pPr marL="539750" indent="-457200">
              <a:buFont typeface="+mj-lt"/>
              <a:buAutoNum type="arabicPeriod"/>
            </a:pPr>
            <a:r>
              <a:rPr lang="en-US" sz="2400" b="1" dirty="0"/>
              <a:t>Illness phobia – </a:t>
            </a:r>
            <a:r>
              <a:rPr lang="en-US" sz="2400" dirty="0"/>
              <a:t>For e.g., distress and avoidance of situations that are perceived to lead to feared illness.</a:t>
            </a:r>
            <a:endParaRPr lang="en-US" sz="2400" dirty="0"/>
          </a:p>
          <a:p>
            <a:pPr marL="539750" indent="-457200">
              <a:buFont typeface="+mj-lt"/>
              <a:buAutoNum type="arabicPeriod"/>
            </a:pPr>
            <a:r>
              <a:rPr lang="en-US" sz="2400" b="1" dirty="0"/>
              <a:t>Panic disorder – </a:t>
            </a:r>
            <a:r>
              <a:rPr lang="en-US" sz="2400" dirty="0"/>
              <a:t>For e.g., intense physiological arousal as well as a subjective sense of doom &amp; fear making an individual think “I am dying”</a:t>
            </a:r>
            <a:endParaRPr lang="en-US" sz="2400" dirty="0"/>
          </a:p>
          <a:p>
            <a:pPr marL="539750" indent="-457200">
              <a:buFont typeface="+mj-lt"/>
              <a:buAutoNum type="arabicPeriod"/>
            </a:pPr>
            <a:r>
              <a:rPr lang="en-US" sz="2400" b="1" dirty="0"/>
              <a:t>OCD –</a:t>
            </a:r>
            <a:r>
              <a:rPr lang="en-US" sz="2400" dirty="0"/>
              <a:t> obsessions related to health anxiety.</a:t>
            </a:r>
            <a:endParaRPr lang="en-US" sz="2400" dirty="0"/>
          </a:p>
          <a:p>
            <a:pPr marL="539750" indent="-457200">
              <a:buFont typeface="+mj-lt"/>
              <a:buAutoNum type="arabicPeriod"/>
            </a:pPr>
            <a:r>
              <a:rPr lang="en-US" sz="2400" b="1" dirty="0"/>
              <a:t>Generalized anxiety disorder – </a:t>
            </a:r>
            <a:r>
              <a:rPr lang="en-US" sz="2400" dirty="0"/>
              <a:t>additional excessive worry about health along with other worries.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7498080" cy="778098"/>
          </a:xfrm>
        </p:spPr>
        <p:txBody>
          <a:bodyPr>
            <a:normAutofit/>
          </a:bodyPr>
          <a:lstStyle/>
          <a:p>
            <a:r>
              <a:rPr lang="en-US" sz="3600" dirty="0">
                <a:solidFill>
                  <a:schemeClr val="accent3"/>
                </a:solidFill>
              </a:rPr>
              <a:t>Comorbidity</a:t>
            </a:r>
            <a:endParaRPr lang="en-IN" sz="3600" dirty="0">
              <a:solidFill>
                <a:schemeClr val="accent3"/>
              </a:solidFill>
            </a:endParaRPr>
          </a:p>
        </p:txBody>
      </p:sp>
      <p:sp>
        <p:nvSpPr>
          <p:cNvPr id="3" name="Content Placeholder 2"/>
          <p:cNvSpPr>
            <a:spLocks noGrp="1"/>
          </p:cNvSpPr>
          <p:nvPr>
            <p:ph sz="quarter" idx="1"/>
          </p:nvPr>
        </p:nvSpPr>
        <p:spPr/>
        <p:txBody>
          <a:bodyPr>
            <a:normAutofit/>
          </a:bodyPr>
          <a:lstStyle/>
          <a:p>
            <a:r>
              <a:rPr lang="en-US" sz="2400" dirty="0"/>
              <a:t>The most frequently co-occurring diagnosis are anxiety disorders, such as panic disorder and GAD.</a:t>
            </a:r>
            <a:endParaRPr lang="en-US" sz="2400" dirty="0"/>
          </a:p>
          <a:p>
            <a:endParaRPr lang="en-US" sz="2400" dirty="0"/>
          </a:p>
          <a:p>
            <a:r>
              <a:rPr lang="en-US" sz="2400" dirty="0"/>
              <a:t>Unipolar mood disorders like Depression and dysthymia are also common.</a:t>
            </a:r>
            <a:endParaRPr lang="en-US" sz="2400" dirty="0"/>
          </a:p>
          <a:p>
            <a:endParaRPr lang="en-US" sz="2400" dirty="0"/>
          </a:p>
          <a:p>
            <a:r>
              <a:rPr lang="en-US" sz="2400" dirty="0"/>
              <a:t>Personality disorders and traits characteristic of the anxious cluster (Cluster C, e.g., dependent), dramatic, emotional cluster( Cluster B, e.g., histrionic) may also occur with health anxiety and hypochondriasis. </a:t>
            </a:r>
            <a:endParaRPr lang="en-I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498080" cy="706090"/>
          </a:xfrm>
        </p:spPr>
        <p:txBody>
          <a:bodyPr>
            <a:normAutofit fontScale="90000"/>
          </a:bodyPr>
          <a:lstStyle/>
          <a:p>
            <a:r>
              <a:rPr lang="en-US" sz="3600" dirty="0">
                <a:solidFill>
                  <a:schemeClr val="accent3"/>
                </a:solidFill>
              </a:rPr>
              <a:t>Development of health anxiety</a:t>
            </a:r>
            <a:endParaRPr lang="en-IN" sz="3600" dirty="0">
              <a:solidFill>
                <a:schemeClr val="accent3"/>
              </a:solidFill>
            </a:endParaRPr>
          </a:p>
        </p:txBody>
      </p:sp>
      <p:sp>
        <p:nvSpPr>
          <p:cNvPr id="3" name="Content Placeholder 2"/>
          <p:cNvSpPr>
            <a:spLocks noGrp="1"/>
          </p:cNvSpPr>
          <p:nvPr>
            <p:ph sz="quarter" idx="1"/>
          </p:nvPr>
        </p:nvSpPr>
        <p:spPr>
          <a:xfrm>
            <a:off x="539552" y="1124744"/>
            <a:ext cx="8394136" cy="5123656"/>
          </a:xfrm>
        </p:spPr>
        <p:txBody>
          <a:bodyPr>
            <a:normAutofit/>
          </a:bodyPr>
          <a:lstStyle/>
          <a:p>
            <a:r>
              <a:rPr lang="en-US" sz="2400" dirty="0"/>
              <a:t>According to the bio psychosocial model, health anxiety arises from normal physiological, psychological, and environmental processes.</a:t>
            </a:r>
            <a:endParaRPr lang="en-US" sz="2400" dirty="0"/>
          </a:p>
          <a:p>
            <a:r>
              <a:rPr lang="en-US" sz="2400" dirty="0"/>
              <a:t>When people acquire certain maladaptive beliefs about health, they begin routinely misinterpreting benign body sensations as indicative of serious illness.</a:t>
            </a:r>
            <a:endParaRPr lang="en-IN"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9672" y="3501008"/>
            <a:ext cx="5616624" cy="32503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7498080" cy="778098"/>
          </a:xfrm>
        </p:spPr>
        <p:txBody>
          <a:bodyPr>
            <a:normAutofit/>
          </a:bodyPr>
          <a:lstStyle/>
          <a:p>
            <a:r>
              <a:rPr lang="en-US" sz="3600" dirty="0">
                <a:solidFill>
                  <a:schemeClr val="accent3"/>
                </a:solidFill>
              </a:rPr>
              <a:t>We all have noisy bodies!!!!</a:t>
            </a:r>
            <a:endParaRPr lang="en-IN" sz="3600" dirty="0">
              <a:solidFill>
                <a:schemeClr val="accent3"/>
              </a:solidFill>
            </a:endParaRPr>
          </a:p>
        </p:txBody>
      </p:sp>
      <p:sp>
        <p:nvSpPr>
          <p:cNvPr id="3" name="Content Placeholder 2"/>
          <p:cNvSpPr>
            <a:spLocks noGrp="1"/>
          </p:cNvSpPr>
          <p:nvPr>
            <p:ph sz="quarter" idx="1"/>
          </p:nvPr>
        </p:nvSpPr>
        <p:spPr>
          <a:xfrm>
            <a:off x="1435608" y="1052736"/>
            <a:ext cx="7498080" cy="5195664"/>
          </a:xfrm>
        </p:spPr>
        <p:txBody>
          <a:bodyPr>
            <a:normAutofit/>
          </a:bodyPr>
          <a:lstStyle/>
          <a:p>
            <a:endParaRPr lang="en-US" sz="2400" dirty="0"/>
          </a:p>
          <a:p>
            <a:endParaRPr lang="en-US" sz="2400" dirty="0"/>
          </a:p>
          <a:p>
            <a:r>
              <a:rPr lang="en-US" sz="2400" dirty="0"/>
              <a:t>The human body is ever changing and it has many interrelated systems that constantly influence one another.</a:t>
            </a:r>
            <a:endParaRPr lang="en-US" sz="2400" dirty="0"/>
          </a:p>
          <a:p>
            <a:r>
              <a:rPr lang="en-US" sz="2400" dirty="0"/>
              <a:t>We may occasionally notice this body noise if we listen carefully enough (e.g., stomach grumbling, a pulled muscle).</a:t>
            </a:r>
            <a:endParaRPr lang="en-US" sz="2400" dirty="0"/>
          </a:p>
          <a:p>
            <a:r>
              <a:rPr lang="en-US" sz="2400" dirty="0"/>
              <a:t>People with health anxiety, however,  habitually listen to their bodies and therefore become very sensitive to even subtle bodily variation that most people ignore. </a:t>
            </a:r>
            <a:endParaRPr lang="en-IN"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IM\Desktop\Screenshot_2020-11-06-13-14-19-1.png"/>
          <p:cNvPicPr>
            <a:picLocks noGrp="1" noChangeAspect="1" noChangeArrowheads="1"/>
          </p:cNvPicPr>
          <p:nvPr>
            <p:ph sz="quarter" idx="1"/>
          </p:nvPr>
        </p:nvPicPr>
        <p:blipFill>
          <a:blip r:embed="rId1">
            <a:extLst>
              <a:ext uri="{28A0092B-C50C-407E-A947-70E740481C1C}">
                <a14:useLocalDpi xmlns:a14="http://schemas.microsoft.com/office/drawing/2010/main" val="0"/>
              </a:ext>
            </a:extLst>
          </a:blip>
          <a:srcRect/>
          <a:stretch>
            <a:fillRect/>
          </a:stretch>
        </p:blipFill>
        <p:spPr bwMode="auto">
          <a:xfrm>
            <a:off x="755577" y="333375"/>
            <a:ext cx="6696744" cy="6263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7498080" cy="778098"/>
          </a:xfrm>
        </p:spPr>
        <p:txBody>
          <a:bodyPr>
            <a:normAutofit fontScale="90000"/>
          </a:bodyPr>
          <a:lstStyle/>
          <a:p>
            <a:r>
              <a:rPr lang="en-US" dirty="0">
                <a:solidFill>
                  <a:schemeClr val="accent3"/>
                </a:solidFill>
              </a:rPr>
              <a:t>Beliefs and interpretations lead to anxiety</a:t>
            </a:r>
            <a:endParaRPr lang="en-IN" dirty="0">
              <a:solidFill>
                <a:schemeClr val="accent3"/>
              </a:solidFill>
            </a:endParaRPr>
          </a:p>
        </p:txBody>
      </p:sp>
      <p:sp>
        <p:nvSpPr>
          <p:cNvPr id="3" name="Content Placeholder 2"/>
          <p:cNvSpPr>
            <a:spLocks noGrp="1"/>
          </p:cNvSpPr>
          <p:nvPr>
            <p:ph sz="quarter" idx="1"/>
          </p:nvPr>
        </p:nvSpPr>
        <p:spPr/>
        <p:txBody>
          <a:bodyPr>
            <a:normAutofit/>
          </a:bodyPr>
          <a:lstStyle/>
          <a:p>
            <a:endParaRPr lang="en-US" sz="2400" dirty="0"/>
          </a:p>
          <a:p>
            <a:r>
              <a:rPr lang="en-US" sz="2400" dirty="0"/>
              <a:t>Benign bodily sensations are misinterpreted as signs of serious medical condition. </a:t>
            </a:r>
            <a:endParaRPr lang="en-US" sz="2400" dirty="0"/>
          </a:p>
          <a:p>
            <a:r>
              <a:rPr lang="en-US" sz="2400" dirty="0"/>
              <a:t>The sequence is depicted below:</a:t>
            </a:r>
            <a:endParaRPr lang="en-IN"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9712" y="3284984"/>
            <a:ext cx="5981700" cy="26765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36" y="648711"/>
            <a:ext cx="7498080" cy="706090"/>
          </a:xfrm>
        </p:spPr>
        <p:txBody>
          <a:bodyPr>
            <a:normAutofit/>
          </a:bodyPr>
          <a:lstStyle/>
          <a:p>
            <a:r>
              <a:rPr lang="en-US" sz="3200" dirty="0">
                <a:solidFill>
                  <a:schemeClr val="accent3"/>
                </a:solidFill>
              </a:rPr>
              <a:t>Dysfunctional Core Beliefs</a:t>
            </a:r>
            <a:endParaRPr lang="en-IN" sz="3200" dirty="0">
              <a:solidFill>
                <a:schemeClr val="accent3"/>
              </a:solidFill>
            </a:endParaRPr>
          </a:p>
        </p:txBody>
      </p:sp>
      <p:sp>
        <p:nvSpPr>
          <p:cNvPr id="3" name="Content Placeholder 2"/>
          <p:cNvSpPr>
            <a:spLocks noGrp="1"/>
          </p:cNvSpPr>
          <p:nvPr>
            <p:ph sz="quarter" idx="1"/>
          </p:nvPr>
        </p:nvSpPr>
        <p:spPr>
          <a:xfrm>
            <a:off x="1435608" y="1052736"/>
            <a:ext cx="7498080" cy="5195664"/>
          </a:xfrm>
        </p:spPr>
        <p:txBody>
          <a:bodyPr>
            <a:normAutofit fontScale="92500"/>
          </a:bodyPr>
          <a:lstStyle/>
          <a:p>
            <a:endParaRPr lang="en-US" sz="2400" dirty="0"/>
          </a:p>
          <a:p>
            <a:r>
              <a:rPr lang="en-US" sz="2400" dirty="0"/>
              <a:t>Certain types of stressful or traumatic events, such as suffering from an illness or even watching a relative suffer, can lead a person to overestimate health risks.</a:t>
            </a:r>
            <a:endParaRPr lang="en-US" sz="2400" dirty="0"/>
          </a:p>
          <a:p>
            <a:r>
              <a:rPr lang="en-US" sz="2400" dirty="0"/>
              <a:t>Dysfunctional health beliefs might also be shaped by observing authority figures deal with an illness.</a:t>
            </a:r>
            <a:endParaRPr lang="en-US" sz="2400" dirty="0"/>
          </a:p>
          <a:p>
            <a:endParaRPr lang="en-US" sz="2400" dirty="0"/>
          </a:p>
          <a:p>
            <a:r>
              <a:rPr lang="en-US" sz="2400" dirty="0"/>
              <a:t>Children, for example, learn attitudes about health by watching their parents manage these situations.</a:t>
            </a:r>
            <a:endParaRPr lang="en-US" sz="2400" dirty="0"/>
          </a:p>
          <a:p>
            <a:r>
              <a:rPr lang="en-US" sz="2400" dirty="0"/>
              <a:t>Overreactions to minor injuries, excessive use of healthcare, and frequent complaining could also convey to child that any type of pain/injury is a serious problem that cannot be ignored.</a:t>
            </a:r>
            <a:endParaRPr lang="en-I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IM\Desktop\Screenshot_2020-11-06-13-30-18-1.png"/>
          <p:cNvPicPr>
            <a:picLocks noGrp="1" noChangeAspect="1" noChangeArrowheads="1"/>
          </p:cNvPicPr>
          <p:nvPr>
            <p:ph sz="quarter" idx="1"/>
          </p:nvPr>
        </p:nvPicPr>
        <p:blipFill>
          <a:blip r:embed="rId1">
            <a:extLst>
              <a:ext uri="{28A0092B-C50C-407E-A947-70E740481C1C}">
                <a14:useLocalDpi xmlns:a14="http://schemas.microsoft.com/office/drawing/2010/main" val="0"/>
              </a:ext>
            </a:extLst>
          </a:blip>
          <a:srcRect/>
          <a:stretch>
            <a:fillRect/>
          </a:stretch>
        </p:blipFill>
        <p:spPr bwMode="auto">
          <a:xfrm>
            <a:off x="1846262" y="638175"/>
            <a:ext cx="6677025" cy="530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04664"/>
            <a:ext cx="8280920" cy="6120680"/>
          </a:xfrm>
        </p:spPr>
        <p:txBody>
          <a:bodyPr>
            <a:normAutofit/>
          </a:bodyPr>
          <a:lstStyle/>
          <a:p>
            <a:r>
              <a:rPr lang="en-US" sz="2000" dirty="0"/>
              <a:t>The story is about a 20 year old, college going</a:t>
            </a:r>
            <a:endParaRPr lang="en-US" sz="2000" dirty="0"/>
          </a:p>
          <a:p>
            <a:pPr marL="0" indent="0">
              <a:buNone/>
            </a:pPr>
            <a:r>
              <a:rPr lang="en-US" sz="2000" dirty="0"/>
              <a:t>boy. He had developed a range of symptoms like </a:t>
            </a:r>
            <a:endParaRPr lang="en-US" sz="2000" dirty="0"/>
          </a:p>
          <a:p>
            <a:pPr marL="0" indent="0">
              <a:buNone/>
            </a:pPr>
            <a:r>
              <a:rPr lang="en-US" sz="2000" dirty="0"/>
              <a:t>migraine like headaches, blurred vision, dizziness,</a:t>
            </a:r>
            <a:endParaRPr lang="en-US" sz="2000" dirty="0"/>
          </a:p>
          <a:p>
            <a:pPr marL="0" indent="0">
              <a:buNone/>
            </a:pPr>
            <a:r>
              <a:rPr lang="en-US" sz="2000" dirty="0"/>
              <a:t>nausea and panic. The boy feared that he had</a:t>
            </a:r>
            <a:endParaRPr lang="en-US" sz="2000" dirty="0"/>
          </a:p>
          <a:p>
            <a:pPr marL="0" indent="0">
              <a:buNone/>
            </a:pPr>
            <a:r>
              <a:rPr lang="en-US" sz="2000" dirty="0"/>
              <a:t>a brain tumor.</a:t>
            </a:r>
            <a:endParaRPr lang="en-US" sz="2000" dirty="0"/>
          </a:p>
          <a:p>
            <a:r>
              <a:rPr lang="en-US" sz="2000" dirty="0"/>
              <a:t>Over time and following a range of tests (</a:t>
            </a:r>
            <a:endParaRPr lang="en-US" sz="2000" dirty="0"/>
          </a:p>
          <a:p>
            <a:pPr marL="0" indent="0">
              <a:buNone/>
            </a:pPr>
            <a:r>
              <a:rPr lang="en-US" sz="2000" dirty="0"/>
              <a:t>MRI, EEG, pathology tests), the reports of which came out to be </a:t>
            </a:r>
            <a:endParaRPr lang="en-US" sz="2000" dirty="0"/>
          </a:p>
          <a:p>
            <a:pPr marL="0" indent="0">
              <a:buNone/>
            </a:pPr>
            <a:r>
              <a:rPr lang="en-US" sz="2000"/>
              <a:t>normal,</a:t>
            </a:r>
            <a:r>
              <a:rPr lang="en-GB" sz="2000"/>
              <a:t> </a:t>
            </a:r>
            <a:r>
              <a:rPr lang="en-US" sz="2000"/>
              <a:t>his </a:t>
            </a:r>
            <a:r>
              <a:rPr lang="en-US" sz="2000" dirty="0"/>
              <a:t>beliefs changed and he worried about having a stroke.</a:t>
            </a:r>
            <a:endParaRPr lang="en-US" sz="2000" dirty="0"/>
          </a:p>
          <a:p>
            <a:r>
              <a:rPr lang="en-US" sz="2000" dirty="0"/>
              <a:t>His fears about tumor and stroke were triggered by headache, blurred vision, dizziness, being out of breath following exertion, and reading or hearing about the illness on internet &amp; television.</a:t>
            </a:r>
            <a:endParaRPr lang="en-US" sz="2000" dirty="0"/>
          </a:p>
          <a:p>
            <a:endParaRPr lang="en-US" sz="2000" dirty="0"/>
          </a:p>
          <a:p>
            <a:r>
              <a:rPr lang="en-US" sz="2000" dirty="0"/>
              <a:t>He had a comprehensive knowledge and had spend </a:t>
            </a:r>
            <a:r>
              <a:rPr lang="en-US" sz="2000" dirty="0" err="1"/>
              <a:t>Rs</a:t>
            </a:r>
            <a:r>
              <a:rPr lang="en-US" sz="2000" dirty="0"/>
              <a:t>. 30000 on various medical tests and multiple doctor consultations.</a:t>
            </a:r>
            <a:endParaRPr lang="en-US" sz="2000" dirty="0"/>
          </a:p>
          <a:p>
            <a:r>
              <a:rPr lang="en-US" sz="2000" dirty="0"/>
              <a:t>He had a family history of cancer and stroke in grandparents.</a:t>
            </a:r>
            <a:endParaRPr lang="en-US" sz="20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4208" y="620688"/>
            <a:ext cx="2238797" cy="15841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Treatment</a:t>
            </a:r>
            <a:endParaRPr lang="en-IN" dirty="0">
              <a:solidFill>
                <a:schemeClr val="accent3"/>
              </a:solidFill>
            </a:endParaRPr>
          </a:p>
        </p:txBody>
      </p:sp>
      <p:sp>
        <p:nvSpPr>
          <p:cNvPr id="3" name="Content Placeholder 2"/>
          <p:cNvSpPr>
            <a:spLocks noGrp="1"/>
          </p:cNvSpPr>
          <p:nvPr>
            <p:ph sz="quarter" idx="1"/>
          </p:nvPr>
        </p:nvSpPr>
        <p:spPr/>
        <p:txBody>
          <a:bodyPr>
            <a:normAutofit fontScale="92500"/>
          </a:bodyPr>
          <a:lstStyle/>
          <a:p>
            <a:r>
              <a:rPr lang="en-US" sz="2400" b="1" dirty="0"/>
              <a:t>Cognitive 	Behavioral Therapy (CBT) :</a:t>
            </a:r>
            <a:endParaRPr lang="en-US" sz="2400" b="1" dirty="0"/>
          </a:p>
          <a:p>
            <a:pPr marL="82550" indent="0">
              <a:buNone/>
            </a:pPr>
            <a:r>
              <a:rPr lang="en-US" sz="2400" dirty="0"/>
              <a:t>    CBT and related interventions are effective in treating health anxiety and hypochondriasis.</a:t>
            </a:r>
            <a:endParaRPr lang="en-US" sz="2400" dirty="0"/>
          </a:p>
          <a:p>
            <a:pPr marL="82550" indent="0">
              <a:buNone/>
            </a:pPr>
            <a:r>
              <a:rPr lang="en-US" sz="2400" dirty="0"/>
              <a:t>Specific components of CBT include psycho-education, exposure and response prevention, and stress management.</a:t>
            </a:r>
            <a:endParaRPr lang="en-US" sz="2400" dirty="0"/>
          </a:p>
          <a:p>
            <a:pPr marL="82550" indent="0">
              <a:buNone/>
            </a:pPr>
            <a:endParaRPr lang="en-US" sz="2400" dirty="0"/>
          </a:p>
          <a:p>
            <a:pPr marL="82550" indent="0">
              <a:buNone/>
            </a:pPr>
            <a:r>
              <a:rPr lang="en-US" sz="2400" dirty="0"/>
              <a:t> A)  An initial stage in the treatment for health anxiety and hypochondriasis is </a:t>
            </a:r>
            <a:r>
              <a:rPr lang="en-US" sz="2400" dirty="0">
                <a:solidFill>
                  <a:srgbClr val="FF0000"/>
                </a:solidFill>
              </a:rPr>
              <a:t>psycho-education.</a:t>
            </a:r>
            <a:r>
              <a:rPr lang="en-US" sz="2400" dirty="0"/>
              <a:t> Mild forms of the problem may be helped with psycho-education alone, such as learning real and appropriate medical facts and the role of stress along with stress reaction. </a:t>
            </a:r>
            <a:endParaRPr lang="en-US" sz="2400" dirty="0"/>
          </a:p>
          <a:p>
            <a:pPr marL="82550" indent="0">
              <a:buNone/>
            </a:pPr>
            <a:r>
              <a:rPr lang="en-US" sz="2400" dirty="0"/>
              <a:t>     </a:t>
            </a:r>
            <a:endParaRPr lang="en-I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476672"/>
            <a:ext cx="7498080" cy="5771728"/>
          </a:xfrm>
        </p:spPr>
        <p:txBody>
          <a:bodyPr>
            <a:normAutofit lnSpcReduction="10000"/>
          </a:bodyPr>
          <a:lstStyle/>
          <a:p>
            <a:r>
              <a:rPr lang="en-US" sz="2400" dirty="0"/>
              <a:t>Psycho-education also can involve providing information about the connection between thoughts and beliefs in anxiety and other emotional experiences, misinterpretation of noisy body sensations, the role of selective attention in amplifying symptoms, and how various forms of checking and reassurance are factors in maintaining health anxiety.</a:t>
            </a:r>
            <a:endParaRPr lang="en-US" sz="2400" dirty="0"/>
          </a:p>
          <a:p>
            <a:endParaRPr lang="en-US" sz="2400" dirty="0"/>
          </a:p>
          <a:p>
            <a:pPr marL="82550" indent="0">
              <a:buNone/>
            </a:pPr>
            <a:r>
              <a:rPr lang="en-US" sz="2400" dirty="0"/>
              <a:t>B) </a:t>
            </a:r>
            <a:r>
              <a:rPr lang="en-US" sz="2400" dirty="0">
                <a:solidFill>
                  <a:srgbClr val="008000"/>
                </a:solidFill>
              </a:rPr>
              <a:t>Exposure and response prevention (E-RP</a:t>
            </a:r>
            <a:r>
              <a:rPr lang="en-US" sz="2400" dirty="0"/>
              <a:t>)-</a:t>
            </a:r>
            <a:endParaRPr lang="en-US" sz="2400" dirty="0"/>
          </a:p>
          <a:p>
            <a:pPr marL="82550" indent="0">
              <a:buNone/>
            </a:pPr>
            <a:r>
              <a:rPr lang="en-US" sz="2400" dirty="0"/>
              <a:t>The process exposes patients to increasingly stressful triggers and help them to prevent safety behaviors or ritual like responses.</a:t>
            </a:r>
            <a:endParaRPr lang="en-US" sz="2400" dirty="0"/>
          </a:p>
          <a:p>
            <a:pPr marL="82550" indent="0">
              <a:buNone/>
            </a:pPr>
            <a:endParaRPr lang="en-US" sz="2400" dirty="0"/>
          </a:p>
          <a:p>
            <a:pPr marL="82550" indent="0">
              <a:buNone/>
            </a:pPr>
            <a:r>
              <a:rPr lang="en-US" sz="2400" dirty="0"/>
              <a:t>    </a:t>
            </a:r>
            <a:endParaRPr lang="en-IN"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476672"/>
            <a:ext cx="7498080" cy="5771728"/>
          </a:xfrm>
        </p:spPr>
        <p:txBody>
          <a:bodyPr>
            <a:normAutofit lnSpcReduction="10000"/>
          </a:bodyPr>
          <a:lstStyle/>
          <a:p>
            <a:r>
              <a:rPr lang="en-US" sz="2400" dirty="0"/>
              <a:t>During exposure to triggers, patients distress (anxiety) will increase dramatically. For example, an individual who have misinterpreted his increased heart rate while running as a symptom of heart disease, will be distressed and panics when he feels his heart beating faster.</a:t>
            </a:r>
            <a:endParaRPr lang="en-US" sz="2400" dirty="0"/>
          </a:p>
          <a:p>
            <a:pPr marL="82550" indent="0">
              <a:buNone/>
            </a:pPr>
            <a:r>
              <a:rPr lang="en-US" sz="2400" dirty="0"/>
              <a:t> </a:t>
            </a:r>
            <a:endParaRPr lang="en-US" sz="2400" dirty="0"/>
          </a:p>
          <a:p>
            <a:r>
              <a:rPr lang="en-US" sz="2400" dirty="0">
                <a:solidFill>
                  <a:srgbClr val="00B0F0"/>
                </a:solidFill>
              </a:rPr>
              <a:t> </a:t>
            </a:r>
            <a:r>
              <a:rPr lang="en-US" sz="2400" dirty="0">
                <a:solidFill>
                  <a:srgbClr val="FF0000"/>
                </a:solidFill>
              </a:rPr>
              <a:t>Without the safety behaviors (e.g., escape, avoidance, reassurance seeking, checking) to reduce distress, patients learn that they habituate to their distress over time.</a:t>
            </a:r>
            <a:endParaRPr lang="en-US" sz="2400" dirty="0">
              <a:solidFill>
                <a:srgbClr val="FF0000"/>
              </a:solidFill>
            </a:endParaRPr>
          </a:p>
          <a:p>
            <a:r>
              <a:rPr lang="en-US" sz="2400" dirty="0"/>
              <a:t>Through habituation, patients find a new source of information that begins to disconfirm their beliefs that a catastrophic result will occur if they face a feared situation while relinquishing their safety behaviors.</a:t>
            </a:r>
            <a:endParaRPr lang="en-I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332656"/>
            <a:ext cx="7498080" cy="5915744"/>
          </a:xfrm>
        </p:spPr>
        <p:txBody>
          <a:bodyPr>
            <a:normAutofit lnSpcReduction="10000"/>
          </a:bodyPr>
          <a:lstStyle/>
          <a:p>
            <a:r>
              <a:rPr lang="en-US" sz="2400" dirty="0"/>
              <a:t>Another component of CBT is the </a:t>
            </a:r>
            <a:r>
              <a:rPr lang="en-US" sz="2400" dirty="0">
                <a:solidFill>
                  <a:schemeClr val="accent3"/>
                </a:solidFill>
              </a:rPr>
              <a:t>Behavioral experiment.</a:t>
            </a:r>
            <a:r>
              <a:rPr lang="en-US" sz="2400" dirty="0"/>
              <a:t> </a:t>
            </a:r>
            <a:endParaRPr lang="en-US" sz="2400" dirty="0"/>
          </a:p>
          <a:p>
            <a:r>
              <a:rPr lang="en-US" sz="2400" dirty="0"/>
              <a:t>For instance, a patient who fears having a heart attack may be asked to exercise for 10 mins then record how many times he checks his pulse the rest of the day.</a:t>
            </a:r>
            <a:endParaRPr lang="en-US" sz="2400" dirty="0"/>
          </a:p>
          <a:p>
            <a:r>
              <a:rPr lang="en-US" sz="2400" dirty="0"/>
              <a:t>Behavioral experiments can be short exercises (e.g., asking the patient to hold breath for few seconds to increase heart rate) or maybe of longer duration (e.g., asking patient to not take his BP for 1 week).</a:t>
            </a:r>
            <a:endParaRPr lang="en-US" sz="2400" dirty="0"/>
          </a:p>
          <a:p>
            <a:endParaRPr lang="en-US" sz="2400" dirty="0"/>
          </a:p>
          <a:p>
            <a:r>
              <a:rPr lang="en-US" sz="2400" dirty="0"/>
              <a:t>The patient and the therapist should assess each behavioral experiment to determine what was learned and what further experiments need to be conducted.</a:t>
            </a:r>
            <a:endParaRPr lang="en-IN"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548680"/>
            <a:ext cx="7498080" cy="5699720"/>
          </a:xfrm>
        </p:spPr>
        <p:txBody>
          <a:bodyPr>
            <a:normAutofit/>
          </a:bodyPr>
          <a:lstStyle/>
          <a:p>
            <a:r>
              <a:rPr lang="en-US" sz="2400" dirty="0"/>
              <a:t>In addition to CBT,  </a:t>
            </a:r>
            <a:r>
              <a:rPr lang="en-US" sz="2400" dirty="0">
                <a:solidFill>
                  <a:schemeClr val="accent3"/>
                </a:solidFill>
              </a:rPr>
              <a:t>family therapy</a:t>
            </a:r>
            <a:r>
              <a:rPr lang="en-US" sz="2400" dirty="0"/>
              <a:t>, relapse prevention, and </a:t>
            </a:r>
            <a:r>
              <a:rPr lang="en-US" sz="2400" dirty="0">
                <a:solidFill>
                  <a:schemeClr val="accent3"/>
                </a:solidFill>
              </a:rPr>
              <a:t>stress management </a:t>
            </a:r>
            <a:r>
              <a:rPr lang="en-US" sz="2400" dirty="0"/>
              <a:t>is also beneficial.</a:t>
            </a:r>
            <a:endParaRPr lang="en-US" sz="2400" dirty="0"/>
          </a:p>
          <a:p>
            <a:endParaRPr lang="en-US" sz="2400" dirty="0"/>
          </a:p>
          <a:p>
            <a:r>
              <a:rPr lang="en-US" sz="2400" dirty="0"/>
              <a:t>Families need to learn for example, how to give reassurance without reinforcing obsessive ruminations and dysfunctional behaviors.</a:t>
            </a:r>
            <a:endParaRPr lang="en-US" sz="2400" dirty="0"/>
          </a:p>
          <a:p>
            <a:endParaRPr lang="en-US" sz="2400" dirty="0"/>
          </a:p>
          <a:p>
            <a:r>
              <a:rPr lang="en-US" sz="2400" dirty="0"/>
              <a:t>Regular appointments for a period of time with a trusted professional to help reduce “doctor shopping” and excessive reassurance seeking from friends and family might be warranted.</a:t>
            </a:r>
            <a:endParaRPr lang="en-IN"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548680"/>
            <a:ext cx="7498080" cy="5699720"/>
          </a:xfrm>
        </p:spPr>
        <p:txBody>
          <a:bodyPr>
            <a:normAutofit/>
          </a:bodyPr>
          <a:lstStyle/>
          <a:p>
            <a:r>
              <a:rPr lang="en-US" sz="2400" dirty="0"/>
              <a:t>Since symptoms of hypochondriasis and health anxiety often increase in difficult times, stress management can be a useful auxiliary to patient recovery.</a:t>
            </a:r>
            <a:endParaRPr lang="en-US" sz="2400" dirty="0"/>
          </a:p>
          <a:p>
            <a:endParaRPr lang="en-US" sz="2400" dirty="0"/>
          </a:p>
          <a:p>
            <a:r>
              <a:rPr lang="en-US" sz="2400" dirty="0"/>
              <a:t>Components of a stress management program will typically consist of self-monitoring of stressful situations and reactions, increasing problem-solving skills, and applied relaxation.</a:t>
            </a:r>
            <a:endParaRPr lang="en-IN" sz="24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79712" y="4221088"/>
            <a:ext cx="5544616" cy="24482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76672"/>
            <a:ext cx="7498080" cy="706090"/>
          </a:xfrm>
        </p:spPr>
        <p:txBody>
          <a:bodyPr>
            <a:normAutofit/>
          </a:bodyPr>
          <a:lstStyle/>
          <a:p>
            <a:r>
              <a:rPr lang="en-US" sz="3600" dirty="0">
                <a:solidFill>
                  <a:schemeClr val="accent3"/>
                </a:solidFill>
              </a:rPr>
              <a:t>Pharmacological Treatments</a:t>
            </a:r>
            <a:endParaRPr lang="en-IN" sz="3600" dirty="0">
              <a:solidFill>
                <a:schemeClr val="accent3"/>
              </a:solidFill>
            </a:endParaRPr>
          </a:p>
        </p:txBody>
      </p:sp>
      <p:sp>
        <p:nvSpPr>
          <p:cNvPr id="3" name="Content Placeholder 2"/>
          <p:cNvSpPr>
            <a:spLocks noGrp="1"/>
          </p:cNvSpPr>
          <p:nvPr>
            <p:ph sz="quarter" idx="1"/>
          </p:nvPr>
        </p:nvSpPr>
        <p:spPr/>
        <p:txBody>
          <a:bodyPr>
            <a:normAutofit fontScale="92500"/>
          </a:bodyPr>
          <a:lstStyle/>
          <a:p>
            <a:r>
              <a:rPr lang="en-US" sz="2400" dirty="0"/>
              <a:t>Several antidepressants are being used in health anxiety and hypochondriasis.</a:t>
            </a:r>
            <a:endParaRPr lang="en-US" sz="2400" dirty="0"/>
          </a:p>
          <a:p>
            <a:r>
              <a:rPr lang="en-US" sz="2400" u="sng" dirty="0">
                <a:solidFill>
                  <a:srgbClr val="008000"/>
                </a:solidFill>
              </a:rPr>
              <a:t>Tricyclic antidepressants, Clomipramine and Imipramine, and SSRI’s like fluoxetine, escitalopram</a:t>
            </a:r>
            <a:r>
              <a:rPr lang="en-US" sz="2400" u="sng" dirty="0"/>
              <a:t>, </a:t>
            </a:r>
            <a:r>
              <a:rPr lang="en-US" sz="2400" u="sng" dirty="0">
                <a:solidFill>
                  <a:srgbClr val="008000"/>
                </a:solidFill>
              </a:rPr>
              <a:t>paroxetine</a:t>
            </a:r>
            <a:r>
              <a:rPr lang="en-US" sz="2400" dirty="0"/>
              <a:t>, etc. are some medications with demonstrated efficacy.</a:t>
            </a:r>
            <a:endParaRPr lang="en-US" sz="2400" dirty="0"/>
          </a:p>
          <a:p>
            <a:endParaRPr lang="en-US" sz="2400" dirty="0"/>
          </a:p>
          <a:p>
            <a:r>
              <a:rPr lang="en-US" sz="2400" dirty="0"/>
              <a:t>Because no medication works for everyone in the same way, there is some trial and error in the process, as is the case with most psychiatric problems.</a:t>
            </a:r>
            <a:endParaRPr lang="en-US" sz="2400" dirty="0"/>
          </a:p>
          <a:p>
            <a:r>
              <a:rPr lang="en-US" sz="2400" dirty="0"/>
              <a:t>This trial and error aspect can be troubling to patients because they can often be impatient and wants to switch medications frequently.</a:t>
            </a:r>
            <a:endParaRPr lang="en-IN"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22114"/>
          </a:xfrm>
        </p:spPr>
        <p:txBody>
          <a:bodyPr>
            <a:normAutofit/>
          </a:bodyPr>
          <a:lstStyle/>
          <a:p>
            <a:r>
              <a:rPr lang="en-US" sz="3600" dirty="0">
                <a:solidFill>
                  <a:srgbClr val="C00000"/>
                </a:solidFill>
              </a:rPr>
              <a:t>Conclusion</a:t>
            </a:r>
            <a:endParaRPr lang="en-IN" sz="3600" dirty="0">
              <a:solidFill>
                <a:srgbClr val="C00000"/>
              </a:solidFill>
            </a:endParaRPr>
          </a:p>
        </p:txBody>
      </p:sp>
      <p:sp>
        <p:nvSpPr>
          <p:cNvPr id="3" name="Content Placeholder 2"/>
          <p:cNvSpPr>
            <a:spLocks noGrp="1"/>
          </p:cNvSpPr>
          <p:nvPr>
            <p:ph sz="quarter" idx="1"/>
          </p:nvPr>
        </p:nvSpPr>
        <p:spPr/>
        <p:txBody>
          <a:bodyPr>
            <a:normAutofit/>
          </a:bodyPr>
          <a:lstStyle/>
          <a:p>
            <a:r>
              <a:rPr lang="en-US" sz="2400" dirty="0"/>
              <a:t>Health anxiety and hypochondriasis are serious and debilitating conditions that are poorly understood by the general public as well as by the medical and psychiatric community.</a:t>
            </a:r>
            <a:endParaRPr lang="en-US" sz="2400" dirty="0"/>
          </a:p>
          <a:p>
            <a:r>
              <a:rPr lang="en-US" sz="2400" dirty="0"/>
              <a:t>More research into clarifying the diagnostic issues concerning hypochondriasis is essential.</a:t>
            </a:r>
            <a:endParaRPr lang="en-US" sz="2400" dirty="0"/>
          </a:p>
          <a:p>
            <a:r>
              <a:rPr lang="en-US" sz="2400" dirty="0"/>
              <a:t>Although CBT and pharmacology have demonstrated effectiveness, the goal of treatment should focus not only on symptom relief but also on improving quality of life.</a:t>
            </a:r>
            <a:endParaRPr lang="en-IN"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92696"/>
            <a:ext cx="7467600" cy="5781256"/>
          </a:xfrm>
        </p:spPr>
        <p:txBody>
          <a:bodyPr>
            <a:normAutofit/>
          </a:bodyPr>
          <a:lstStyle/>
          <a:p>
            <a:pPr marL="0" indent="0">
              <a:buNone/>
            </a:pPr>
            <a:r>
              <a:rPr lang="en-US" sz="4400" dirty="0"/>
              <a:t> </a:t>
            </a:r>
            <a:r>
              <a:rPr lang="en-US" sz="4400" i="1" dirty="0">
                <a:solidFill>
                  <a:srgbClr val="FF0000"/>
                </a:solidFill>
              </a:rPr>
              <a:t>Thanks</a:t>
            </a:r>
            <a:endParaRPr lang="en-US" sz="4400" i="1" dirty="0">
              <a:solidFill>
                <a:srgbClr val="FF0000"/>
              </a:solidFill>
            </a:endParaRPr>
          </a:p>
          <a:p>
            <a:pPr marL="0" indent="0">
              <a:buNone/>
            </a:pPr>
            <a:endParaRPr lang="en-US" sz="4400" i="1" dirty="0"/>
          </a:p>
          <a:p>
            <a:pPr marL="0" indent="0">
              <a:buNone/>
            </a:pPr>
            <a:endParaRPr lang="en-US" sz="4400" i="1" dirty="0"/>
          </a:p>
          <a:p>
            <a:pPr marL="0" indent="0">
              <a:buNone/>
            </a:pPr>
            <a:r>
              <a:rPr lang="en-US" i="1" dirty="0"/>
              <a:t>  </a:t>
            </a:r>
            <a:endParaRPr lang="en-US" i="1" dirty="0"/>
          </a:p>
          <a:p>
            <a:pPr marL="0" indent="0">
              <a:buNone/>
            </a:pPr>
            <a:endParaRPr lang="en-US" i="1" dirty="0"/>
          </a:p>
          <a:p>
            <a:pPr marL="0" indent="0">
              <a:buNone/>
            </a:pPr>
            <a:r>
              <a:rPr lang="en-US" i="1" dirty="0"/>
              <a:t>   Visit </a:t>
            </a:r>
            <a:r>
              <a:rPr lang="en-US" i="1" dirty="0">
                <a:solidFill>
                  <a:srgbClr val="C00000"/>
                </a:solidFill>
              </a:rPr>
              <a:t>–  </a:t>
            </a:r>
            <a:r>
              <a:rPr lang="en-US" u="sng" dirty="0">
                <a:solidFill>
                  <a:srgbClr val="C00000"/>
                </a:solidFill>
              </a:rPr>
              <a:t>www.emotionoflife.in</a:t>
            </a:r>
            <a:endParaRPr lang="en-US" i="1" dirty="0">
              <a:solidFill>
                <a:srgbClr val="C00000"/>
              </a:solidFill>
            </a:endParaRPr>
          </a:p>
          <a:p>
            <a:pPr marL="0" indent="0">
              <a:buNone/>
            </a:pPr>
            <a:r>
              <a:rPr lang="en-US" i="1" dirty="0"/>
              <a:t>   Email us at- </a:t>
            </a:r>
            <a:r>
              <a:rPr lang="en-US" u="sng" dirty="0">
                <a:solidFill>
                  <a:srgbClr val="C00000"/>
                </a:solidFill>
              </a:rPr>
              <a:t>info@emotionoflife.in</a:t>
            </a:r>
            <a:endParaRPr lang="en-US" i="1" dirty="0">
              <a:solidFill>
                <a:srgbClr val="C00000"/>
              </a:solidFill>
            </a:endParaRPr>
          </a:p>
          <a:p>
            <a:pPr marL="0" indent="0">
              <a:buNone/>
            </a:pPr>
            <a:r>
              <a:rPr lang="en-US" i="1" dirty="0"/>
              <a:t>   Contact- </a:t>
            </a:r>
            <a:r>
              <a:rPr lang="en-US" i="1" dirty="0">
                <a:solidFill>
                  <a:srgbClr val="C00000"/>
                </a:solidFill>
              </a:rPr>
              <a:t>7678694626</a:t>
            </a:r>
            <a:endParaRPr lang="en-IN" dirty="0">
              <a:solidFill>
                <a:srgbClr val="C00000"/>
              </a:solidFill>
            </a:endParaRPr>
          </a:p>
        </p:txBody>
      </p:sp>
      <p:pic>
        <p:nvPicPr>
          <p:cNvPr id="1026" name="Picture 2" descr="C:\Users\ASIM\Desktop\Screenshot_2020-11-06-16-57-43-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59832" y="791669"/>
            <a:ext cx="4824536"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76672"/>
            <a:ext cx="8424936" cy="5997280"/>
          </a:xfrm>
        </p:spPr>
        <p:txBody>
          <a:bodyPr/>
          <a:lstStyle/>
          <a:p>
            <a:r>
              <a:rPr lang="en-US" i="1" dirty="0"/>
              <a:t>Why this boy developed the fear </a:t>
            </a:r>
            <a:endParaRPr lang="en-US" i="1" dirty="0"/>
          </a:p>
          <a:p>
            <a:pPr marL="0" indent="0">
              <a:buNone/>
            </a:pPr>
            <a:r>
              <a:rPr lang="en-US" i="1" dirty="0"/>
              <a:t>    of having a brain tumor and stroke?</a:t>
            </a:r>
            <a:endParaRPr lang="en-US" i="1" dirty="0"/>
          </a:p>
          <a:p>
            <a:pPr marL="0" indent="0">
              <a:buNone/>
            </a:pPr>
            <a:endParaRPr lang="en-US" i="1" dirty="0"/>
          </a:p>
          <a:p>
            <a:r>
              <a:rPr lang="en-US" i="1" dirty="0"/>
              <a:t>Why he did not believed the reports </a:t>
            </a:r>
            <a:endParaRPr lang="en-US" i="1" dirty="0"/>
          </a:p>
          <a:p>
            <a:pPr marL="0" indent="0">
              <a:buNone/>
            </a:pPr>
            <a:r>
              <a:rPr lang="en-US" i="1" dirty="0"/>
              <a:t>    when they came out to be normal?</a:t>
            </a:r>
            <a:endParaRPr lang="en-US" i="1" dirty="0"/>
          </a:p>
          <a:p>
            <a:pPr marL="0" indent="0">
              <a:buNone/>
            </a:pPr>
            <a:endParaRPr lang="en-US" i="1" dirty="0"/>
          </a:p>
          <a:p>
            <a:r>
              <a:rPr lang="en-US" i="1" dirty="0"/>
              <a:t>Why he consulting multiple doctors again and again?</a:t>
            </a:r>
            <a:endParaRPr lang="en-US" i="1" dirty="0"/>
          </a:p>
          <a:p>
            <a:endParaRPr lang="en-US" i="1" dirty="0"/>
          </a:p>
          <a:p>
            <a:r>
              <a:rPr lang="en-US" i="1" dirty="0"/>
              <a:t>Why he undergoing brain scans repetitively?</a:t>
            </a:r>
            <a:endParaRPr lang="en-US" i="1" dirty="0"/>
          </a:p>
          <a:p>
            <a:pPr marL="0" indent="0">
              <a:buNone/>
            </a:pPr>
            <a:endParaRPr lang="en-IN" i="1"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12160" y="447089"/>
            <a:ext cx="2592288" cy="24439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7498080" cy="1143000"/>
          </a:xfrm>
        </p:spPr>
        <p:txBody>
          <a:bodyPr>
            <a:normAutofit fontScale="90000"/>
          </a:bodyPr>
          <a:lstStyle/>
          <a:p>
            <a:br>
              <a:rPr lang="en-US" dirty="0"/>
            </a:br>
            <a:r>
              <a:rPr lang="en-US" dirty="0">
                <a:solidFill>
                  <a:srgbClr val="FF0000"/>
                </a:solidFill>
              </a:rPr>
              <a:t>Definition of health anxiety and hypochondriasis</a:t>
            </a:r>
            <a:br>
              <a:rPr lang="en-US" dirty="0">
                <a:solidFill>
                  <a:srgbClr val="FF0000"/>
                </a:solidFill>
              </a:rPr>
            </a:br>
            <a:endParaRPr lang="en-IN" dirty="0">
              <a:solidFill>
                <a:srgbClr val="FF0000"/>
              </a:solidFill>
            </a:endParaRPr>
          </a:p>
        </p:txBody>
      </p:sp>
      <p:sp>
        <p:nvSpPr>
          <p:cNvPr id="3" name="Content Placeholder 2"/>
          <p:cNvSpPr>
            <a:spLocks noGrp="1"/>
          </p:cNvSpPr>
          <p:nvPr>
            <p:ph sz="quarter" idx="1"/>
          </p:nvPr>
        </p:nvSpPr>
        <p:spPr/>
        <p:txBody>
          <a:bodyPr>
            <a:normAutofit lnSpcReduction="10000"/>
          </a:bodyPr>
          <a:lstStyle/>
          <a:p>
            <a:endParaRPr lang="en-US" sz="2400" dirty="0"/>
          </a:p>
          <a:p>
            <a:endParaRPr lang="en-US" sz="2400" dirty="0"/>
          </a:p>
          <a:p>
            <a:r>
              <a:rPr lang="en-US" sz="2400" dirty="0"/>
              <a:t>Anxiety is a cognitive, emotional, physiological, and behavioral response to the perception of threat. </a:t>
            </a:r>
            <a:endParaRPr lang="en-US" sz="2400" dirty="0"/>
          </a:p>
          <a:p>
            <a:r>
              <a:rPr lang="en-US" sz="2400" dirty="0"/>
              <a:t>It occurs when one doubts his or her ability to cope with the perceived threat.</a:t>
            </a:r>
            <a:endParaRPr lang="en-US" sz="2400" dirty="0"/>
          </a:p>
          <a:p>
            <a:endParaRPr lang="en-US" sz="2400" dirty="0"/>
          </a:p>
          <a:p>
            <a:r>
              <a:rPr lang="en-US" sz="2400" dirty="0"/>
              <a:t>Health anxiety refers to inappropriate or excessive health-related fears based on misperceptions of innocuous bodily cues and sensations as indicative of a serious medical problem.  </a:t>
            </a:r>
            <a:endParaRPr lang="en-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normAutofit lnSpcReduction="10000"/>
          </a:bodyPr>
          <a:lstStyle/>
          <a:p>
            <a:endParaRPr lang="en-US" sz="2400" dirty="0"/>
          </a:p>
          <a:p>
            <a:endParaRPr lang="en-US" sz="2400" dirty="0"/>
          </a:p>
          <a:p>
            <a:r>
              <a:rPr lang="en-US" sz="2400" dirty="0"/>
              <a:t>Some degree of health anxiety is constructive if it motivates a person to take appropriate measures or seek proper medical attention. For example, apprehension concerning sob in an asthma pt. can lead him to take inhaled salbutamol to prevent respiratory failure.</a:t>
            </a:r>
            <a:endParaRPr lang="en-US" sz="2400" dirty="0"/>
          </a:p>
          <a:p>
            <a:endParaRPr lang="en-US" sz="2400" dirty="0"/>
          </a:p>
          <a:p>
            <a:r>
              <a:rPr lang="en-US" sz="2400" dirty="0"/>
              <a:t>CLINICAL HEALTH ANXIETY, on the other hand is extreme in relation to the actual degree of threat ( if actual threat even exists). It causes distress and interferes with domains of functioning, including interpersonal relationships, self care, work or school, and leisure.</a:t>
            </a:r>
            <a:endParaRPr lang="en-US" sz="2400" dirty="0"/>
          </a:p>
          <a:p>
            <a:pPr marL="82550" indent="0">
              <a:buNone/>
            </a:pPr>
            <a:r>
              <a:rPr lang="en-US" sz="2400" dirty="0"/>
              <a:t>                 </a:t>
            </a:r>
            <a:endParaRPr lang="en-I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7498080" cy="850106"/>
          </a:xfrm>
        </p:spPr>
        <p:txBody>
          <a:bodyPr>
            <a:normAutofit fontScale="90000"/>
          </a:bodyPr>
          <a:lstStyle/>
          <a:p>
            <a:br>
              <a:rPr lang="en-US" dirty="0"/>
            </a:br>
            <a:r>
              <a:rPr lang="en-US" dirty="0">
                <a:solidFill>
                  <a:schemeClr val="accent3"/>
                </a:solidFill>
              </a:rPr>
              <a:t>Hypochondriasis</a:t>
            </a:r>
            <a:endParaRPr lang="en-IN" dirty="0">
              <a:solidFill>
                <a:schemeClr val="accent3"/>
              </a:solidFill>
            </a:endParaRPr>
          </a:p>
        </p:txBody>
      </p:sp>
      <p:sp>
        <p:nvSpPr>
          <p:cNvPr id="3" name="Content Placeholder 2"/>
          <p:cNvSpPr>
            <a:spLocks noGrp="1"/>
          </p:cNvSpPr>
          <p:nvPr>
            <p:ph sz="quarter" idx="1"/>
          </p:nvPr>
        </p:nvSpPr>
        <p:spPr/>
        <p:txBody>
          <a:bodyPr>
            <a:normAutofit/>
          </a:bodyPr>
          <a:lstStyle/>
          <a:p>
            <a:endParaRPr lang="en-US" sz="2400" dirty="0"/>
          </a:p>
          <a:p>
            <a:r>
              <a:rPr lang="en-US" sz="2400" dirty="0"/>
              <a:t>Hypochondriasis is classified as a somatic symptom disorder under DSM-V and is characterized by a preoccupation with fears of having, or the idea that one has, a serious medical condition.</a:t>
            </a:r>
            <a:endParaRPr lang="en-US" sz="2400" dirty="0"/>
          </a:p>
          <a:p>
            <a:endParaRPr lang="en-US" sz="2400" dirty="0"/>
          </a:p>
          <a:p>
            <a:r>
              <a:rPr lang="en-US" sz="2400" dirty="0"/>
              <a:t>This “disease conviction” is based on misinterpretation of harmless or minor bodily sensations or perturbations and it persists in spite of appropriate medical evaluation and reassurance of good health. </a:t>
            </a:r>
            <a:endParaRPr lang="en-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IM\Desktop\Screenshot_2020-11-06-11-17-53-1.png"/>
          <p:cNvPicPr>
            <a:picLocks noGrp="1" noChangeAspect="1" noChangeArrowheads="1"/>
          </p:cNvPicPr>
          <p:nvPr>
            <p:ph sz="quarter" idx="1"/>
          </p:nvPr>
        </p:nvPicPr>
        <p:blipFill>
          <a:blip r:embed="rId1">
            <a:extLst>
              <a:ext uri="{28A0092B-C50C-407E-A947-70E740481C1C}">
                <a14:useLocalDpi xmlns:a14="http://schemas.microsoft.com/office/drawing/2010/main" val="0"/>
              </a:ext>
            </a:extLst>
          </a:blip>
          <a:srcRect/>
          <a:stretch>
            <a:fillRect/>
          </a:stretch>
        </p:blipFill>
        <p:spPr bwMode="auto">
          <a:xfrm>
            <a:off x="1259632" y="2276872"/>
            <a:ext cx="619125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76672"/>
            <a:ext cx="5667003" cy="20162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35608" y="260648"/>
            <a:ext cx="7498080" cy="5987752"/>
          </a:xfrm>
        </p:spPr>
        <p:txBody>
          <a:bodyPr>
            <a:normAutofit fontScale="92500" lnSpcReduction="10000"/>
          </a:bodyPr>
          <a:lstStyle/>
          <a:p>
            <a:endParaRPr lang="en-US" sz="2400" dirty="0"/>
          </a:p>
          <a:p>
            <a:r>
              <a:rPr lang="en-US" sz="2400" dirty="0"/>
              <a:t>The health related preoccupation might concern specific bodily functions such as peristalsis or heart beat, sensations such as chronic cough, pulled muscle, mole or bruise on skin, vague and ambiguous complaints such as “hollow head” or “weak spine” or some specific organs, body parts or diseases (e.g., cancer).</a:t>
            </a:r>
            <a:endParaRPr lang="en-US" sz="2400" dirty="0"/>
          </a:p>
          <a:p>
            <a:endParaRPr lang="en-US" sz="2400" dirty="0"/>
          </a:p>
          <a:p>
            <a:r>
              <a:rPr lang="en-US" sz="2400" dirty="0"/>
              <a:t>Patients with health anxiety often fixate on the cause and authenticity of their complaints. </a:t>
            </a:r>
            <a:endParaRPr lang="en-US" sz="2400" dirty="0"/>
          </a:p>
          <a:p>
            <a:endParaRPr lang="en-US" sz="2400" dirty="0"/>
          </a:p>
          <a:p>
            <a:r>
              <a:rPr lang="en-US" sz="2400" dirty="0"/>
              <a:t>Common expressions of this fixation include excessive seeking of reassurance about physical symptoms (e.g., repeated doctor visits and unnecessary tests) , seeking information from medical texts and websites, and extensive body checking (e.g., inspecting stools, inspecting skin, measuring vital signs like pulse rate)</a:t>
            </a: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IM\Desktop\Screenshot_2020-11-06-11-40-32-1-1.png"/>
          <p:cNvPicPr>
            <a:picLocks noGrp="1" noChangeAspect="1" noChangeArrowheads="1"/>
          </p:cNvPicPr>
          <p:nvPr>
            <p:ph sz="quarter" idx="1"/>
          </p:nvPr>
        </p:nvPicPr>
        <p:blipFill>
          <a:blip r:embed="rId1">
            <a:extLst>
              <a:ext uri="{28A0092B-C50C-407E-A947-70E740481C1C}">
                <a14:useLocalDpi xmlns:a14="http://schemas.microsoft.com/office/drawing/2010/main" val="0"/>
              </a:ext>
            </a:extLst>
          </a:blip>
          <a:srcRect/>
          <a:stretch>
            <a:fillRect/>
          </a:stretch>
        </p:blipFill>
        <p:spPr bwMode="auto">
          <a:xfrm>
            <a:off x="971600" y="116632"/>
            <a:ext cx="6480720" cy="6552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10832</Words>
  <Application>WPS Presentation</Application>
  <PresentationFormat>On-screen Show (4:3)</PresentationFormat>
  <Paragraphs>190</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SimSun</vt:lpstr>
      <vt:lpstr>Wingdings</vt:lpstr>
      <vt:lpstr>Wingdings</vt:lpstr>
      <vt:lpstr>Wingdings 2</vt:lpstr>
      <vt:lpstr>Century Schoolbook</vt:lpstr>
      <vt:lpstr>Microsoft YaHei</vt:lpstr>
      <vt:lpstr>Arial Unicode MS</vt:lpstr>
      <vt:lpstr>Calibri</vt:lpstr>
      <vt:lpstr>Oriel</vt:lpstr>
      <vt:lpstr>  Dealing with hypochondriasis          (Health Anxiety)</vt:lpstr>
      <vt:lpstr>PowerPoint 演示文稿</vt:lpstr>
      <vt:lpstr>PowerPoint 演示文稿</vt:lpstr>
      <vt:lpstr> Definition of health anxiety and hypochondriasis </vt:lpstr>
      <vt:lpstr>PowerPoint 演示文稿</vt:lpstr>
      <vt:lpstr> Hypochondriasis</vt:lpstr>
      <vt:lpstr>PowerPoint 演示文稿</vt:lpstr>
      <vt:lpstr>PowerPoint 演示文稿</vt:lpstr>
      <vt:lpstr>PowerPoint 演示文稿</vt:lpstr>
      <vt:lpstr>EPIDEMIOLOGY</vt:lpstr>
      <vt:lpstr>Onset</vt:lpstr>
      <vt:lpstr>Differential Diagnosis</vt:lpstr>
      <vt:lpstr>Comorbidity</vt:lpstr>
      <vt:lpstr>Development of health anxiety</vt:lpstr>
      <vt:lpstr>We all have noisy bodies!!!!</vt:lpstr>
      <vt:lpstr>PowerPoint 演示文稿</vt:lpstr>
      <vt:lpstr>Beliefs and interpretations lead to anxiety</vt:lpstr>
      <vt:lpstr>Dysfunctional Core Beliefs</vt:lpstr>
      <vt:lpstr>PowerPoint 演示文稿</vt:lpstr>
      <vt:lpstr>Treatment</vt:lpstr>
      <vt:lpstr>PowerPoint 演示文稿</vt:lpstr>
      <vt:lpstr>PowerPoint 演示文稿</vt:lpstr>
      <vt:lpstr>PowerPoint 演示文稿</vt:lpstr>
      <vt:lpstr>PowerPoint 演示文稿</vt:lpstr>
      <vt:lpstr>PowerPoint 演示文稿</vt:lpstr>
      <vt:lpstr>Pharmacological Treatments</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hypochondriasis          (Health Anxiety)</dc:title>
  <dc:creator>ASIM</dc:creator>
  <cp:lastModifiedBy>RCC</cp:lastModifiedBy>
  <cp:revision>51</cp:revision>
  <dcterms:created xsi:type="dcterms:W3CDTF">2020-11-06T04:31:00Z</dcterms:created>
  <dcterms:modified xsi:type="dcterms:W3CDTF">2020-11-07T07:08:08Z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