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Proxima Nova"/>
      <p:regular r:id="rId24"/>
      <p:bold r:id="rId25"/>
      <p:italic r:id="rId26"/>
      <p:boldItalic r:id="rId27"/>
    </p:embeddedFont>
    <p:embeddedFont>
      <p:font typeface="Montserrat"/>
      <p:regular r:id="rId28"/>
      <p:bold r:id="rId29"/>
      <p:italic r:id="rId30"/>
      <p:boldItalic r:id="rId31"/>
    </p:embeddedFont>
    <p:embeddedFont>
      <p:font typeface="Roboto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ProximaNova-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roximaNova-italic.fntdata"/><Relationship Id="rId25" Type="http://schemas.openxmlformats.org/officeDocument/2006/relationships/font" Target="fonts/ProximaNova-bold.fntdata"/><Relationship Id="rId28" Type="http://schemas.openxmlformats.org/officeDocument/2006/relationships/font" Target="fonts/Montserrat-regular.fntdata"/><Relationship Id="rId27" Type="http://schemas.openxmlformats.org/officeDocument/2006/relationships/font" Target="fonts/ProximaNova-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5.xml"/><Relationship Id="rId33" Type="http://schemas.openxmlformats.org/officeDocument/2006/relationships/font" Target="fonts/RobotoLight-bold.fntdata"/><Relationship Id="rId10" Type="http://schemas.openxmlformats.org/officeDocument/2006/relationships/slide" Target="slides/slide4.xml"/><Relationship Id="rId32" Type="http://schemas.openxmlformats.org/officeDocument/2006/relationships/font" Target="fonts/RobotoLight-regular.fntdata"/><Relationship Id="rId13" Type="http://schemas.openxmlformats.org/officeDocument/2006/relationships/slide" Target="slides/slide7.xml"/><Relationship Id="rId35" Type="http://schemas.openxmlformats.org/officeDocument/2006/relationships/font" Target="fonts/RobotoLight-boldItalic.fntdata"/><Relationship Id="rId12" Type="http://schemas.openxmlformats.org/officeDocument/2006/relationships/slide" Target="slides/slide6.xml"/><Relationship Id="rId34" Type="http://schemas.openxmlformats.org/officeDocument/2006/relationships/font" Target="fonts/RobotoLight-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42e3e7cd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42e3e7c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bdf897113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bdf897113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Beach ball metaphor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676e814d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676e814d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b676e814d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b676e814d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df897113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df89711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Clouds-sky metaphor/visualization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be7f54ea1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be7f54ea1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b676e814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b676e814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b676e814d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b676e814d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bdf897113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bdf897113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742e3e7c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42e3e7c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b676e814d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b676e814d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e7f54ea1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e7f54ea1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df89711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df89711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d4400e73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d4400e73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676e814d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676e814d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676e81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676e81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676e814d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676e814d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56" name="Google Shape;56;p14"/>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7" name="Google Shape;57;p14"/>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59" name="Shape 59"/>
        <p:cNvGrpSpPr/>
        <p:nvPr/>
      </p:nvGrpSpPr>
      <p:grpSpPr>
        <a:xfrm>
          <a:off x="0" y="0"/>
          <a:ext cx="0" cy="0"/>
          <a:chOff x="0" y="0"/>
          <a:chExt cx="0" cy="0"/>
        </a:xfrm>
      </p:grpSpPr>
      <p:cxnSp>
        <p:nvCxnSpPr>
          <p:cNvPr id="60" name="Google Shape;60;p15"/>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61" name="Google Shape;61;p15"/>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2" name="Google Shape;6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 name="Google Shape;6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7" name="Google Shape;6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9" name="Google Shape;7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2" name="Google Shape;8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86" name="Google Shape;86;p21"/>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89" name="Google Shape;89;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2100"/>
              <a:buNone/>
              <a:defRPr sz="2100"/>
            </a:lvl1pPr>
          </a:lstStyle>
          <a:p/>
        </p:txBody>
      </p:sp>
      <p:sp>
        <p:nvSpPr>
          <p:cNvPr id="92" name="Google Shape;9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3"/>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0"/>
              <a:buNone/>
              <a:defRPr b="1" sz="14000"/>
            </a:lvl1pPr>
            <a:lvl2pPr lvl="1" rtl="0" algn="ctr">
              <a:spcBef>
                <a:spcPts val="0"/>
              </a:spcBef>
              <a:spcAft>
                <a:spcPts val="0"/>
              </a:spcAft>
              <a:buSzPts val="14000"/>
              <a:buNone/>
              <a:defRPr b="1" sz="14000"/>
            </a:lvl2pPr>
            <a:lvl3pPr lvl="2" rtl="0" algn="ctr">
              <a:spcBef>
                <a:spcPts val="0"/>
              </a:spcBef>
              <a:spcAft>
                <a:spcPts val="0"/>
              </a:spcAft>
              <a:buSzPts val="14000"/>
              <a:buNone/>
              <a:defRPr b="1" sz="14000"/>
            </a:lvl3pPr>
            <a:lvl4pPr lvl="3" rtl="0" algn="ctr">
              <a:spcBef>
                <a:spcPts val="0"/>
              </a:spcBef>
              <a:spcAft>
                <a:spcPts val="0"/>
              </a:spcAft>
              <a:buSzPts val="14000"/>
              <a:buNone/>
              <a:defRPr b="1" sz="14000"/>
            </a:lvl4pPr>
            <a:lvl5pPr lvl="4" rtl="0" algn="ctr">
              <a:spcBef>
                <a:spcPts val="0"/>
              </a:spcBef>
              <a:spcAft>
                <a:spcPts val="0"/>
              </a:spcAft>
              <a:buSzPts val="14000"/>
              <a:buNone/>
              <a:defRPr b="1" sz="14000"/>
            </a:lvl5pPr>
            <a:lvl6pPr lvl="5" rtl="0" algn="ctr">
              <a:spcBef>
                <a:spcPts val="0"/>
              </a:spcBef>
              <a:spcAft>
                <a:spcPts val="0"/>
              </a:spcAft>
              <a:buSzPts val="14000"/>
              <a:buNone/>
              <a:defRPr b="1" sz="14000"/>
            </a:lvl6pPr>
            <a:lvl7pPr lvl="6" rtl="0" algn="ctr">
              <a:spcBef>
                <a:spcPts val="0"/>
              </a:spcBef>
              <a:spcAft>
                <a:spcPts val="0"/>
              </a:spcAft>
              <a:buSzPts val="14000"/>
              <a:buNone/>
              <a:defRPr b="1" sz="14000"/>
            </a:lvl7pPr>
            <a:lvl8pPr lvl="7" rtl="0" algn="ctr">
              <a:spcBef>
                <a:spcPts val="0"/>
              </a:spcBef>
              <a:spcAft>
                <a:spcPts val="0"/>
              </a:spcAft>
              <a:buSzPts val="14000"/>
              <a:buNone/>
              <a:defRPr b="1" sz="14000"/>
            </a:lvl8pPr>
            <a:lvl9pPr lvl="8" rtl="0" algn="ctr">
              <a:spcBef>
                <a:spcPts val="0"/>
              </a:spcBef>
              <a:spcAft>
                <a:spcPts val="0"/>
              </a:spcAft>
              <a:buSzPts val="14000"/>
              <a:buNone/>
              <a:defRPr b="1" sz="14000"/>
            </a:lvl9pPr>
          </a:lstStyle>
          <a:p>
            <a:r>
              <a:t>xx%</a:t>
            </a:r>
          </a:p>
        </p:txBody>
      </p:sp>
      <p:sp>
        <p:nvSpPr>
          <p:cNvPr id="96" name="Google Shape;96;p23"/>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rtl="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rtl="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1"/>
                </a:solidFill>
                <a:latin typeface="Proxima Nova"/>
                <a:ea typeface="Proxima Nova"/>
                <a:cs typeface="Proxima Nova"/>
                <a:sym typeface="Proxima Nova"/>
              </a:defRPr>
            </a:lvl1pPr>
            <a:lvl2pPr lvl="1" rtl="0" algn="r">
              <a:buNone/>
              <a:defRPr sz="1000">
                <a:solidFill>
                  <a:schemeClr val="dk1"/>
                </a:solidFill>
                <a:latin typeface="Proxima Nova"/>
                <a:ea typeface="Proxima Nova"/>
                <a:cs typeface="Proxima Nova"/>
                <a:sym typeface="Proxima Nova"/>
              </a:defRPr>
            </a:lvl2pPr>
            <a:lvl3pPr lvl="2" rtl="0" algn="r">
              <a:buNone/>
              <a:defRPr sz="1000">
                <a:solidFill>
                  <a:schemeClr val="dk1"/>
                </a:solidFill>
                <a:latin typeface="Proxima Nova"/>
                <a:ea typeface="Proxima Nova"/>
                <a:cs typeface="Proxima Nova"/>
                <a:sym typeface="Proxima Nova"/>
              </a:defRPr>
            </a:lvl3pPr>
            <a:lvl4pPr lvl="3" rtl="0" algn="r">
              <a:buNone/>
              <a:defRPr sz="1000">
                <a:solidFill>
                  <a:schemeClr val="dk1"/>
                </a:solidFill>
                <a:latin typeface="Proxima Nova"/>
                <a:ea typeface="Proxima Nova"/>
                <a:cs typeface="Proxima Nova"/>
                <a:sym typeface="Proxima Nova"/>
              </a:defRPr>
            </a:lvl4pPr>
            <a:lvl5pPr lvl="4" rtl="0" algn="r">
              <a:buNone/>
              <a:defRPr sz="1000">
                <a:solidFill>
                  <a:schemeClr val="dk1"/>
                </a:solidFill>
                <a:latin typeface="Proxima Nova"/>
                <a:ea typeface="Proxima Nova"/>
                <a:cs typeface="Proxima Nova"/>
                <a:sym typeface="Proxima Nova"/>
              </a:defRPr>
            </a:lvl5pPr>
            <a:lvl6pPr lvl="5" rtl="0" algn="r">
              <a:buNone/>
              <a:defRPr sz="1000">
                <a:solidFill>
                  <a:schemeClr val="dk1"/>
                </a:solidFill>
                <a:latin typeface="Proxima Nova"/>
                <a:ea typeface="Proxima Nova"/>
                <a:cs typeface="Proxima Nova"/>
                <a:sym typeface="Proxima Nova"/>
              </a:defRPr>
            </a:lvl6pPr>
            <a:lvl7pPr lvl="6" rtl="0" algn="r">
              <a:buNone/>
              <a:defRPr sz="1000">
                <a:solidFill>
                  <a:schemeClr val="dk1"/>
                </a:solidFill>
                <a:latin typeface="Proxima Nova"/>
                <a:ea typeface="Proxima Nova"/>
                <a:cs typeface="Proxima Nova"/>
                <a:sym typeface="Proxima Nova"/>
              </a:defRPr>
            </a:lvl7pPr>
            <a:lvl8pPr lvl="7" rtl="0" algn="r">
              <a:buNone/>
              <a:defRPr sz="1000">
                <a:solidFill>
                  <a:schemeClr val="dk1"/>
                </a:solidFill>
                <a:latin typeface="Proxima Nova"/>
                <a:ea typeface="Proxima Nova"/>
                <a:cs typeface="Proxima Nova"/>
                <a:sym typeface="Proxima Nova"/>
              </a:defRPr>
            </a:lvl8pPr>
            <a:lvl9pPr lvl="8" rtl="0"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3" name="Shape 103"/>
        <p:cNvGrpSpPr/>
        <p:nvPr/>
      </p:nvGrpSpPr>
      <p:grpSpPr>
        <a:xfrm>
          <a:off x="0" y="0"/>
          <a:ext cx="0" cy="0"/>
          <a:chOff x="0" y="0"/>
          <a:chExt cx="0" cy="0"/>
        </a:xfrm>
      </p:grpSpPr>
      <p:pic>
        <p:nvPicPr>
          <p:cNvPr id="104" name="Google Shape;104;p25"/>
          <p:cNvPicPr preferRelativeResize="0"/>
          <p:nvPr/>
        </p:nvPicPr>
        <p:blipFill rotWithShape="1">
          <a:blip r:embed="rId3">
            <a:alphaModFix/>
          </a:blip>
          <a:srcRect b="29469" l="0" r="0" t="29469"/>
          <a:stretch/>
        </p:blipFill>
        <p:spPr>
          <a:xfrm>
            <a:off x="0" y="0"/>
            <a:ext cx="9144003" cy="5143501"/>
          </a:xfrm>
          <a:prstGeom prst="rect">
            <a:avLst/>
          </a:prstGeom>
          <a:noFill/>
          <a:ln>
            <a:noFill/>
          </a:ln>
        </p:spPr>
      </p:pic>
      <p:sp>
        <p:nvSpPr>
          <p:cNvPr id="105" name="Google Shape;105;p25"/>
          <p:cNvSpPr txBox="1"/>
          <p:nvPr>
            <p:ph type="ctrTitle"/>
          </p:nvPr>
        </p:nvSpPr>
        <p:spPr>
          <a:xfrm>
            <a:off x="615150" y="98325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600">
                <a:solidFill>
                  <a:srgbClr val="000000"/>
                </a:solidFill>
                <a:highlight>
                  <a:srgbClr val="F3F3F3"/>
                </a:highlight>
              </a:rPr>
              <a:t>ACT FOR INTRUSIVE THOUGHTS</a:t>
            </a:r>
            <a:endParaRPr sz="5000">
              <a:solidFill>
                <a:srgbClr val="000000"/>
              </a:solidFill>
              <a:highlight>
                <a:srgbClr val="F3F3F3"/>
              </a:highlight>
            </a:endParaRPr>
          </a:p>
        </p:txBody>
      </p:sp>
      <p:sp>
        <p:nvSpPr>
          <p:cNvPr id="106" name="Google Shape;106;p25"/>
          <p:cNvSpPr txBox="1"/>
          <p:nvPr>
            <p:ph idx="1" type="subTitle"/>
          </p:nvPr>
        </p:nvSpPr>
        <p:spPr>
          <a:xfrm>
            <a:off x="510450" y="2756319"/>
            <a:ext cx="8123100" cy="97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700"/>
              <a:t>Resource Person: Pratyasha </a:t>
            </a:r>
            <a:endParaRPr b="1" sz="1700"/>
          </a:p>
          <a:p>
            <a:pPr indent="0" lvl="0" marL="0" rtl="0" algn="l">
              <a:spcBef>
                <a:spcPts val="0"/>
              </a:spcBef>
              <a:spcAft>
                <a:spcPts val="0"/>
              </a:spcAft>
              <a:buNone/>
            </a:pPr>
            <a:r>
              <a:rPr b="1" lang="en" sz="1700"/>
              <a:t>Psychologist, Emotion Of Life</a:t>
            </a:r>
            <a:endParaRPr b="1" sz="1700"/>
          </a:p>
        </p:txBody>
      </p:sp>
      <p:sp>
        <p:nvSpPr>
          <p:cNvPr id="107" name="Google Shape;107;p25"/>
          <p:cNvSpPr txBox="1"/>
          <p:nvPr>
            <p:ph idx="1" type="subTitle"/>
          </p:nvPr>
        </p:nvSpPr>
        <p:spPr>
          <a:xfrm>
            <a:off x="510450" y="3534998"/>
            <a:ext cx="8123100" cy="5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latin typeface="Montserrat"/>
                <a:ea typeface="Montserrat"/>
                <a:cs typeface="Montserrat"/>
                <a:sym typeface="Montserrat"/>
              </a:rPr>
              <a:t>www.emotionoflife.in</a:t>
            </a:r>
            <a:endParaRPr b="1" sz="1400">
              <a:latin typeface="Montserrat"/>
              <a:ea typeface="Montserrat"/>
              <a:cs typeface="Montserrat"/>
              <a:sym typeface="Montserrat"/>
            </a:endParaRPr>
          </a:p>
          <a:p>
            <a:pPr indent="0" lvl="0" marL="0" rtl="0" algn="l">
              <a:spcBef>
                <a:spcPts val="0"/>
              </a:spcBef>
              <a:spcAft>
                <a:spcPts val="0"/>
              </a:spcAft>
              <a:buNone/>
            </a:pPr>
            <a:r>
              <a:rPr b="1" lang="en" sz="1400">
                <a:latin typeface="Montserrat"/>
                <a:ea typeface="Montserrat"/>
                <a:cs typeface="Montserrat"/>
                <a:sym typeface="Montserrat"/>
              </a:rPr>
              <a:t>info@emotionoflife.in</a:t>
            </a:r>
            <a:endParaRPr b="1" sz="1400">
              <a:latin typeface="Montserrat"/>
              <a:ea typeface="Montserrat"/>
              <a:cs typeface="Montserrat"/>
              <a:sym typeface="Montserrat"/>
            </a:endParaRPr>
          </a:p>
          <a:p>
            <a:pPr indent="0" lvl="0" marL="0" rtl="0" algn="l">
              <a:spcBef>
                <a:spcPts val="0"/>
              </a:spcBef>
              <a:spcAft>
                <a:spcPts val="0"/>
              </a:spcAft>
              <a:buNone/>
            </a:pPr>
            <a:r>
              <a:rPr b="1" lang="en" sz="1400">
                <a:latin typeface="Montserrat"/>
                <a:ea typeface="Montserrat"/>
                <a:cs typeface="Montserrat"/>
                <a:sym typeface="Montserrat"/>
              </a:rPr>
              <a:t>93685 03416</a:t>
            </a:r>
            <a:endParaRPr b="1" sz="1400">
              <a:latin typeface="Montserrat"/>
              <a:ea typeface="Montserrat"/>
              <a:cs typeface="Montserrat"/>
              <a:sym typeface="Montserrat"/>
            </a:endParaRPr>
          </a:p>
          <a:p>
            <a:pPr indent="0" lvl="0" marL="0" rtl="0" algn="l">
              <a:spcBef>
                <a:spcPts val="0"/>
              </a:spcBef>
              <a:spcAft>
                <a:spcPts val="0"/>
              </a:spcAft>
              <a:buNone/>
            </a:pPr>
            <a:r>
              <a:t/>
            </a:r>
            <a:endParaRPr b="1" sz="1800"/>
          </a:p>
        </p:txBody>
      </p:sp>
      <p:cxnSp>
        <p:nvCxnSpPr>
          <p:cNvPr id="108" name="Google Shape;108;p25"/>
          <p:cNvCxnSpPr/>
          <p:nvPr/>
        </p:nvCxnSpPr>
        <p:spPr>
          <a:xfrm>
            <a:off x="615150" y="2756325"/>
            <a:ext cx="5004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34"/>
          <p:cNvPicPr preferRelativeResize="0"/>
          <p:nvPr/>
        </p:nvPicPr>
        <p:blipFill>
          <a:blip r:embed="rId3">
            <a:alphaModFix/>
          </a:blip>
          <a:stretch>
            <a:fillRect/>
          </a:stretch>
        </p:blipFill>
        <p:spPr>
          <a:xfrm>
            <a:off x="1269813" y="371150"/>
            <a:ext cx="6604374" cy="4401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Defusion</a:t>
            </a:r>
            <a:endParaRPr/>
          </a:p>
        </p:txBody>
      </p:sp>
      <p:sp>
        <p:nvSpPr>
          <p:cNvPr id="173" name="Google Shape;17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Cognitive Fusion: Being tightly stuck to our thoughts. </a:t>
            </a:r>
            <a:endParaRPr>
              <a:latin typeface="Roboto Light"/>
              <a:ea typeface="Roboto Light"/>
              <a:cs typeface="Roboto Light"/>
              <a:sym typeface="Roboto Light"/>
            </a:endParaRPr>
          </a:p>
          <a:p>
            <a:pPr indent="0" lvl="0" marL="457200" rtl="0" algn="l">
              <a:spcBef>
                <a:spcPts val="1600"/>
              </a:spcBef>
              <a:spcAft>
                <a:spcPts val="1600"/>
              </a:spcAft>
              <a:buNone/>
            </a:pPr>
            <a:r>
              <a:rPr i="1" lang="en">
                <a:latin typeface="Roboto Light"/>
                <a:ea typeface="Roboto Light"/>
                <a:cs typeface="Roboto Light"/>
                <a:sym typeface="Roboto Light"/>
              </a:rPr>
              <a:t>When we’re experiencing cognitive fusion, we can’t separate ourselves from our thoughts. Our thoughts become our reality. We feel removed from the world outside of our thoughts, removed from our senses, from what we’re doing, and even from the people around us.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Defusion</a:t>
            </a:r>
            <a:endParaRPr/>
          </a:p>
        </p:txBody>
      </p:sp>
      <p:sp>
        <p:nvSpPr>
          <p:cNvPr id="179" name="Google Shape;179;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Light"/>
                <a:ea typeface="Roboto Light"/>
                <a:cs typeface="Roboto Light"/>
                <a:sym typeface="Roboto Light"/>
              </a:rPr>
              <a:t>Detaching our thoughts from the meanings and importance we give to them.</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Rather than experiencing the thought/feelings as truths, they are seen as hypotheses that can be rejected. </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However, diffusion doesn’t mean completely rejecting the possibility of danger. It simply means learning to see all thoughts as a possibility of danger, not as a fact.</a:t>
            </a:r>
            <a:endParaRPr>
              <a:latin typeface="Roboto Light"/>
              <a:ea typeface="Roboto Light"/>
              <a:cs typeface="Roboto Light"/>
              <a:sym typeface="Roboto Light"/>
            </a:endParaRPr>
          </a:p>
          <a:p>
            <a:pPr indent="0" lvl="0" marL="0" rtl="0" algn="l">
              <a:spcBef>
                <a:spcPts val="1600"/>
              </a:spcBef>
              <a:spcAft>
                <a:spcPts val="1600"/>
              </a:spcAft>
              <a:buNone/>
            </a:pPr>
            <a:r>
              <a:rPr lang="en">
                <a:latin typeface="Roboto Light"/>
                <a:ea typeface="Roboto Light"/>
                <a:cs typeface="Roboto Light"/>
                <a:sym typeface="Roboto Light"/>
              </a:rPr>
              <a:t>Allowing these thoughts or images to “run in the background”.</a:t>
            </a:r>
            <a:endParaRPr>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7"/>
          <p:cNvPicPr preferRelativeResize="0"/>
          <p:nvPr/>
        </p:nvPicPr>
        <p:blipFill>
          <a:blip r:embed="rId3">
            <a:alphaModFix/>
          </a:blip>
          <a:stretch>
            <a:fillRect/>
          </a:stretch>
        </p:blipFill>
        <p:spPr>
          <a:xfrm>
            <a:off x="1527488" y="288363"/>
            <a:ext cx="6089024" cy="456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Self as Context</a:t>
            </a:r>
            <a:endParaRPr/>
          </a:p>
        </p:txBody>
      </p:sp>
      <p:sp>
        <p:nvSpPr>
          <p:cNvPr id="190" name="Google Shape;190;p38"/>
          <p:cNvSpPr txBox="1"/>
          <p:nvPr>
            <p:ph idx="1" type="body"/>
          </p:nvPr>
        </p:nvSpPr>
        <p:spPr>
          <a:xfrm>
            <a:off x="311700" y="12559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Font typeface="Roboto Light"/>
              <a:buChar char="●"/>
            </a:pPr>
            <a:r>
              <a:rPr lang="en" sz="2200">
                <a:latin typeface="Roboto Light"/>
                <a:ea typeface="Roboto Light"/>
                <a:cs typeface="Roboto Light"/>
                <a:sym typeface="Roboto Light"/>
              </a:rPr>
              <a:t>Observing self</a:t>
            </a:r>
            <a:endParaRPr sz="2200">
              <a:latin typeface="Roboto Light"/>
              <a:ea typeface="Roboto Light"/>
              <a:cs typeface="Roboto Light"/>
              <a:sym typeface="Roboto Light"/>
            </a:endParaRPr>
          </a:p>
          <a:p>
            <a:pPr indent="-368300" lvl="0" marL="457200" rtl="0" algn="l">
              <a:spcBef>
                <a:spcPts val="0"/>
              </a:spcBef>
              <a:spcAft>
                <a:spcPts val="0"/>
              </a:spcAft>
              <a:buSzPts val="2200"/>
              <a:buFont typeface="Roboto Light"/>
              <a:buChar char="●"/>
            </a:pPr>
            <a:r>
              <a:rPr lang="en" sz="2200">
                <a:latin typeface="Roboto Light"/>
                <a:ea typeface="Roboto Light"/>
                <a:cs typeface="Roboto Light"/>
                <a:sym typeface="Roboto Light"/>
              </a:rPr>
              <a:t>Only</a:t>
            </a:r>
            <a:r>
              <a:rPr lang="en" sz="2200">
                <a:latin typeface="Roboto Light"/>
                <a:ea typeface="Roboto Light"/>
                <a:cs typeface="Roboto Light"/>
                <a:sym typeface="Roboto Light"/>
              </a:rPr>
              <a:t> job: Observe</a:t>
            </a:r>
            <a:endParaRPr sz="2200">
              <a:latin typeface="Roboto Light"/>
              <a:ea typeface="Roboto Light"/>
              <a:cs typeface="Roboto Light"/>
              <a:sym typeface="Roboto Light"/>
            </a:endParaRPr>
          </a:p>
          <a:p>
            <a:pPr indent="-368300" lvl="0" marL="457200" rtl="0" algn="l">
              <a:spcBef>
                <a:spcPts val="0"/>
              </a:spcBef>
              <a:spcAft>
                <a:spcPts val="0"/>
              </a:spcAft>
              <a:buSzPts val="2200"/>
              <a:buFont typeface="Roboto Light"/>
              <a:buChar char="●"/>
            </a:pPr>
            <a:r>
              <a:rPr lang="en" sz="2200">
                <a:latin typeface="Roboto Light"/>
                <a:ea typeface="Roboto Light"/>
                <a:cs typeface="Roboto Light"/>
                <a:sym typeface="Roboto Light"/>
              </a:rPr>
              <a:t>Doesn’t judge, take sides, think, </a:t>
            </a:r>
            <a:r>
              <a:rPr lang="en" sz="2200">
                <a:latin typeface="Roboto Light"/>
                <a:ea typeface="Roboto Light"/>
                <a:cs typeface="Roboto Light"/>
                <a:sym typeface="Roboto Light"/>
              </a:rPr>
              <a:t>change</a:t>
            </a:r>
            <a:r>
              <a:rPr lang="en" sz="2200">
                <a:latin typeface="Roboto Light"/>
                <a:ea typeface="Roboto Light"/>
                <a:cs typeface="Roboto Light"/>
                <a:sym typeface="Roboto Light"/>
              </a:rPr>
              <a:t> or give advice.</a:t>
            </a:r>
            <a:endParaRPr sz="2200">
              <a:latin typeface="Roboto Light"/>
              <a:ea typeface="Roboto Light"/>
              <a:cs typeface="Roboto Light"/>
              <a:sym typeface="Roboto Light"/>
            </a:endParaRPr>
          </a:p>
          <a:p>
            <a:pPr indent="-368300" lvl="0" marL="457200" rtl="0" algn="l">
              <a:spcBef>
                <a:spcPts val="0"/>
              </a:spcBef>
              <a:spcAft>
                <a:spcPts val="0"/>
              </a:spcAft>
              <a:buSzPts val="2200"/>
              <a:buFont typeface="Roboto Light"/>
              <a:buChar char="●"/>
            </a:pPr>
            <a:r>
              <a:rPr lang="en" sz="2200">
                <a:latin typeface="Roboto Light"/>
                <a:ea typeface="Roboto Light"/>
                <a:cs typeface="Roboto Light"/>
                <a:sym typeface="Roboto Light"/>
              </a:rPr>
              <a:t>It is constant - “Awareness”, “attention” or “focus”.</a:t>
            </a:r>
            <a:endParaRPr sz="2200">
              <a:latin typeface="Roboto Light"/>
              <a:ea typeface="Roboto Light"/>
              <a:cs typeface="Roboto Light"/>
              <a:sym typeface="Roboto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Values</a:t>
            </a:r>
            <a:endParaRPr/>
          </a:p>
        </p:txBody>
      </p:sp>
      <p:sp>
        <p:nvSpPr>
          <p:cNvPr id="196" name="Google Shape;196;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Light"/>
                <a:ea typeface="Roboto Light"/>
                <a:cs typeface="Roboto Light"/>
                <a:sym typeface="Roboto Light"/>
              </a:rPr>
              <a:t>Overcoming OCD means accepting the possibility of one’s greatest fears and still feeling the anxiety - coping with it rather than eliminating it.</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A focus on values is imperative to motivate the client to undertake treatment.</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Source of these values = what they’ve lost to OCD. Eg. Not giving time to family.</a:t>
            </a:r>
            <a:endParaRPr>
              <a:latin typeface="Roboto Light"/>
              <a:ea typeface="Roboto Light"/>
              <a:cs typeface="Roboto Light"/>
              <a:sym typeface="Roboto Light"/>
            </a:endParaRPr>
          </a:p>
          <a:p>
            <a:pPr indent="0" lvl="0" marL="0" rtl="0" algn="l">
              <a:spcBef>
                <a:spcPts val="1600"/>
              </a:spcBef>
              <a:spcAft>
                <a:spcPts val="1600"/>
              </a:spcAft>
              <a:buNone/>
            </a:pPr>
            <a:r>
              <a:rPr lang="en">
                <a:latin typeface="Roboto Light"/>
                <a:ea typeface="Roboto Light"/>
                <a:cs typeface="Roboto Light"/>
                <a:sym typeface="Roboto Light"/>
              </a:rPr>
              <a:t>ERP = Not just confronting fears, but living life.</a:t>
            </a:r>
            <a:endParaRPr>
              <a:latin typeface="Roboto Light"/>
              <a:ea typeface="Roboto Light"/>
              <a:cs typeface="Roboto Light"/>
              <a:sym typeface="Robo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Committed Action</a:t>
            </a:r>
            <a:endParaRPr/>
          </a:p>
        </p:txBody>
      </p:sp>
      <p:sp>
        <p:nvSpPr>
          <p:cNvPr id="202" name="Google Shape;202;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Light"/>
                <a:ea typeface="Roboto Light"/>
                <a:cs typeface="Roboto Light"/>
                <a:sym typeface="Roboto Light"/>
              </a:rPr>
              <a:t>Living your values.</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Urge</a:t>
            </a:r>
            <a:r>
              <a:rPr lang="en">
                <a:latin typeface="Roboto Light"/>
                <a:ea typeface="Roboto Light"/>
                <a:cs typeface="Roboto Light"/>
                <a:sym typeface="Roboto Light"/>
              </a:rPr>
              <a:t> to stop delaying our lives and work towards being the person we choose to be.</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Rituals and a mind consumed by trying to avoid uncertainty leave the client little time to devote to their broader goals.</a:t>
            </a:r>
            <a:endParaRPr>
              <a:latin typeface="Roboto Light"/>
              <a:ea typeface="Roboto Light"/>
              <a:cs typeface="Roboto Light"/>
              <a:sym typeface="Roboto Light"/>
            </a:endParaRPr>
          </a:p>
          <a:p>
            <a:pPr indent="0" lvl="0" marL="0" rtl="0" algn="l">
              <a:spcBef>
                <a:spcPts val="1600"/>
              </a:spcBef>
              <a:spcAft>
                <a:spcPts val="0"/>
              </a:spcAft>
              <a:buNone/>
            </a:pPr>
            <a:r>
              <a:rPr lang="en">
                <a:latin typeface="Roboto Light"/>
                <a:ea typeface="Roboto Light"/>
                <a:cs typeface="Roboto Light"/>
                <a:sym typeface="Roboto Light"/>
              </a:rPr>
              <a:t>Hence, bringing the concepts of acceptance, defusion, and values together by urging to live with uncertainty and face fears</a:t>
            </a:r>
            <a:endParaRPr>
              <a:latin typeface="Roboto Light"/>
              <a:ea typeface="Roboto Light"/>
              <a:cs typeface="Roboto Light"/>
              <a:sym typeface="Roboto Light"/>
            </a:endParaRPr>
          </a:p>
          <a:p>
            <a:pPr indent="0" lvl="0" marL="0" rtl="0" algn="l">
              <a:spcBef>
                <a:spcPts val="1600"/>
              </a:spcBef>
              <a:spcAft>
                <a:spcPts val="1600"/>
              </a:spcAft>
              <a:buNone/>
            </a:pPr>
            <a:r>
              <a:rPr lang="en">
                <a:latin typeface="Roboto Light"/>
                <a:ea typeface="Roboto Light"/>
                <a:cs typeface="Roboto Light"/>
                <a:sym typeface="Roboto Light"/>
              </a:rPr>
              <a:t> ERP is the initial action to be committed to.</a:t>
            </a:r>
            <a:endParaRPr>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nvSpPr>
        <p:spPr>
          <a:xfrm>
            <a:off x="2170950" y="1500700"/>
            <a:ext cx="48021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latin typeface="Proxima Nova"/>
                <a:ea typeface="Proxima Nova"/>
                <a:cs typeface="Proxima Nova"/>
                <a:sym typeface="Proxima Nova"/>
              </a:rPr>
              <a:t>Thank You</a:t>
            </a:r>
            <a:endParaRPr sz="5000">
              <a:latin typeface="Proxima Nova"/>
              <a:ea typeface="Proxima Nova"/>
              <a:cs typeface="Proxima Nova"/>
              <a:sym typeface="Proxima Nova"/>
            </a:endParaRPr>
          </a:p>
        </p:txBody>
      </p:sp>
      <p:sp>
        <p:nvSpPr>
          <p:cNvPr id="208" name="Google Shape;208;p41"/>
          <p:cNvSpPr txBox="1"/>
          <p:nvPr/>
        </p:nvSpPr>
        <p:spPr>
          <a:xfrm>
            <a:off x="918900" y="2410150"/>
            <a:ext cx="70821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a:solidFill>
                  <a:schemeClr val="dk1"/>
                </a:solidFill>
                <a:latin typeface="Montserrat"/>
                <a:ea typeface="Montserrat"/>
                <a:cs typeface="Montserrat"/>
                <a:sym typeface="Montserrat"/>
              </a:rPr>
              <a:t>Emotion of Life</a:t>
            </a:r>
            <a:endParaRPr i="1">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We provide specialised services for OCD recovery and cure.</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rPr lang="en">
                <a:solidFill>
                  <a:schemeClr val="dk1"/>
                </a:solidFill>
                <a:latin typeface="Montserrat"/>
                <a:ea typeface="Montserrat"/>
                <a:cs typeface="Montserrat"/>
                <a:sym typeface="Montserrat"/>
              </a:rPr>
              <a:t>Providing cutting edge, cost effective and affordable mental health service.</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Introduction</a:t>
            </a:r>
            <a:endParaRPr sz="3600"/>
          </a:p>
        </p:txBody>
      </p:sp>
      <p:sp>
        <p:nvSpPr>
          <p:cNvPr id="114" name="Google Shape;114;p26"/>
          <p:cNvSpPr txBox="1"/>
          <p:nvPr>
            <p:ph idx="1" type="body"/>
          </p:nvPr>
        </p:nvSpPr>
        <p:spPr>
          <a:xfrm>
            <a:off x="311700" y="1276650"/>
            <a:ext cx="8520600" cy="23559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434343"/>
              </a:buClr>
              <a:buSzPts val="2100"/>
              <a:buFont typeface="Roboto Light"/>
              <a:buChar char="●"/>
            </a:pPr>
            <a:r>
              <a:rPr lang="en" sz="2100">
                <a:solidFill>
                  <a:srgbClr val="434343"/>
                </a:solidFill>
                <a:latin typeface="Roboto Light"/>
                <a:ea typeface="Roboto Light"/>
                <a:cs typeface="Roboto Light"/>
                <a:sym typeface="Roboto Light"/>
              </a:rPr>
              <a:t>Intrusive thoughts are unwanted and often repetitive thoughts/ideas/images or urges that pop up in our heads and refuse to leave. </a:t>
            </a:r>
            <a:endParaRPr sz="2100">
              <a:solidFill>
                <a:srgbClr val="434343"/>
              </a:solidFill>
              <a:latin typeface="Roboto Light"/>
              <a:ea typeface="Roboto Light"/>
              <a:cs typeface="Roboto Light"/>
              <a:sym typeface="Roboto Light"/>
            </a:endParaRPr>
          </a:p>
          <a:p>
            <a:pPr indent="-361950" lvl="0" marL="457200" rtl="0" algn="l">
              <a:spcBef>
                <a:spcPts val="0"/>
              </a:spcBef>
              <a:spcAft>
                <a:spcPts val="0"/>
              </a:spcAft>
              <a:buClr>
                <a:srgbClr val="434343"/>
              </a:buClr>
              <a:buSzPts val="2100"/>
              <a:buFont typeface="Roboto Light"/>
              <a:buChar char="●"/>
            </a:pPr>
            <a:r>
              <a:rPr lang="en" sz="2100">
                <a:solidFill>
                  <a:srgbClr val="434343"/>
                </a:solidFill>
                <a:latin typeface="Roboto Light"/>
                <a:ea typeface="Roboto Light"/>
                <a:cs typeface="Roboto Light"/>
                <a:sym typeface="Roboto Light"/>
              </a:rPr>
              <a:t>They seem to come out of nowhere and often include sexual, violent, socially unacceptable content or anything you’re afraid of. </a:t>
            </a:r>
            <a:endParaRPr sz="2100">
              <a:solidFill>
                <a:srgbClr val="434343"/>
              </a:solidFill>
              <a:latin typeface="Roboto Light"/>
              <a:ea typeface="Roboto Light"/>
              <a:cs typeface="Roboto Light"/>
              <a:sym typeface="Roboto Light"/>
            </a:endParaRPr>
          </a:p>
          <a:p>
            <a:pPr indent="-361950" lvl="0" marL="457200" rtl="0" algn="l">
              <a:spcBef>
                <a:spcPts val="0"/>
              </a:spcBef>
              <a:spcAft>
                <a:spcPts val="0"/>
              </a:spcAft>
              <a:buClr>
                <a:srgbClr val="434343"/>
              </a:buClr>
              <a:buSzPts val="2100"/>
              <a:buFont typeface="Roboto Light"/>
              <a:buChar char="●"/>
            </a:pPr>
            <a:r>
              <a:rPr lang="en" sz="2100">
                <a:solidFill>
                  <a:srgbClr val="434343"/>
                </a:solidFill>
                <a:latin typeface="Roboto Light"/>
                <a:ea typeface="Roboto Light"/>
                <a:cs typeface="Roboto Light"/>
                <a:sym typeface="Roboto Light"/>
              </a:rPr>
              <a:t>Every one of us may experience certain intrusive thoughts from time to time. But in people who deal with OCD these thoughts are more frequent and produce a great deal of distress.</a:t>
            </a:r>
            <a:endParaRPr sz="2100">
              <a:solidFill>
                <a:srgbClr val="434343"/>
              </a:solidFill>
              <a:latin typeface="Roboto Light"/>
              <a:ea typeface="Roboto Light"/>
              <a:cs typeface="Roboto Light"/>
              <a:sym typeface="Roboto Light"/>
            </a:endParaRPr>
          </a:p>
          <a:p>
            <a:pPr indent="0" lvl="0" marL="0" rtl="0" algn="l">
              <a:spcBef>
                <a:spcPts val="1600"/>
              </a:spcBef>
              <a:spcAft>
                <a:spcPts val="0"/>
              </a:spcAft>
              <a:buNone/>
            </a:pPr>
            <a:r>
              <a:t/>
            </a:r>
            <a:endParaRPr sz="2100">
              <a:solidFill>
                <a:srgbClr val="434343"/>
              </a:solidFill>
              <a:latin typeface="Roboto Light"/>
              <a:ea typeface="Roboto Light"/>
              <a:cs typeface="Roboto Light"/>
              <a:sym typeface="Roboto Light"/>
            </a:endParaRPr>
          </a:p>
          <a:p>
            <a:pPr indent="0" lvl="0" marL="0" rtl="0" algn="l">
              <a:spcBef>
                <a:spcPts val="1600"/>
              </a:spcBef>
              <a:spcAft>
                <a:spcPts val="1600"/>
              </a:spcAft>
              <a:buNone/>
            </a:pPr>
            <a:r>
              <a:t/>
            </a:r>
            <a:endParaRPr sz="2100">
              <a:solidFill>
                <a:srgbClr val="434343"/>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ACT</a:t>
            </a:r>
            <a:endParaRPr sz="3600"/>
          </a:p>
        </p:txBody>
      </p:sp>
      <p:sp>
        <p:nvSpPr>
          <p:cNvPr id="120" name="Google Shape;120;p27"/>
          <p:cNvSpPr txBox="1"/>
          <p:nvPr>
            <p:ph idx="1" type="body"/>
          </p:nvPr>
        </p:nvSpPr>
        <p:spPr>
          <a:xfrm>
            <a:off x="311700" y="1276650"/>
            <a:ext cx="8520600" cy="235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latin typeface="Roboto Light"/>
                <a:ea typeface="Roboto Light"/>
                <a:cs typeface="Roboto Light"/>
                <a:sym typeface="Roboto Light"/>
              </a:rPr>
              <a:t>Acceptance and Commitment Therapy (ACT) is an evidence based therapy, that according to Steven Hayes, “uses </a:t>
            </a:r>
            <a:r>
              <a:rPr lang="en" sz="2200" u="sng">
                <a:latin typeface="Roboto Light"/>
                <a:ea typeface="Roboto Light"/>
                <a:cs typeface="Roboto Light"/>
                <a:sym typeface="Roboto Light"/>
              </a:rPr>
              <a:t>acceptance</a:t>
            </a:r>
            <a:r>
              <a:rPr lang="en" sz="2200">
                <a:latin typeface="Roboto Light"/>
                <a:ea typeface="Roboto Light"/>
                <a:cs typeface="Roboto Light"/>
                <a:sym typeface="Roboto Light"/>
              </a:rPr>
              <a:t> and </a:t>
            </a:r>
            <a:r>
              <a:rPr lang="en" sz="2200" u="sng">
                <a:latin typeface="Roboto Light"/>
                <a:ea typeface="Roboto Light"/>
                <a:cs typeface="Roboto Light"/>
                <a:sym typeface="Roboto Light"/>
              </a:rPr>
              <a:t>mindful</a:t>
            </a:r>
            <a:r>
              <a:rPr lang="en" sz="2200">
                <a:latin typeface="Roboto Light"/>
                <a:ea typeface="Roboto Light"/>
                <a:cs typeface="Roboto Light"/>
                <a:sym typeface="Roboto Light"/>
              </a:rPr>
              <a:t> strategies, together with </a:t>
            </a:r>
            <a:r>
              <a:rPr lang="en" sz="2200" u="sng">
                <a:latin typeface="Roboto Light"/>
                <a:ea typeface="Roboto Light"/>
                <a:cs typeface="Roboto Light"/>
                <a:sym typeface="Roboto Light"/>
              </a:rPr>
              <a:t>commitment</a:t>
            </a:r>
            <a:r>
              <a:rPr lang="en" sz="2200">
                <a:latin typeface="Roboto Light"/>
                <a:ea typeface="Roboto Light"/>
                <a:cs typeface="Roboto Light"/>
                <a:sym typeface="Roboto Light"/>
              </a:rPr>
              <a:t> and behaviour change strategies, to increase psychological flexibility.”</a:t>
            </a:r>
            <a:endParaRPr sz="2200">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Goal: Psychological Flexibility</a:t>
            </a:r>
            <a:endParaRPr sz="3600"/>
          </a:p>
        </p:txBody>
      </p:sp>
      <p:sp>
        <p:nvSpPr>
          <p:cNvPr id="126" name="Google Shape;126;p28"/>
          <p:cNvSpPr txBox="1"/>
          <p:nvPr>
            <p:ph idx="1" type="body"/>
          </p:nvPr>
        </p:nvSpPr>
        <p:spPr>
          <a:xfrm>
            <a:off x="311700" y="1152475"/>
            <a:ext cx="8520600" cy="3587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Ability to stay in contact with the present moment regardless of unpleasant thoughts, feelings, and bodily sensations, while choosing one's behaviors based on the situation and personal values.</a:t>
            </a:r>
            <a:endParaRPr>
              <a:latin typeface="Roboto Light"/>
              <a:ea typeface="Roboto Light"/>
              <a:cs typeface="Roboto Light"/>
              <a:sym typeface="Roboto Light"/>
            </a:endParaRPr>
          </a:p>
          <a:p>
            <a:pPr indent="0" lvl="0" marL="457200" rtl="0" algn="l">
              <a:spcBef>
                <a:spcPts val="1600"/>
              </a:spcBef>
              <a:spcAft>
                <a:spcPts val="0"/>
              </a:spcAft>
              <a:buNone/>
            </a:pPr>
            <a:r>
              <a:t/>
            </a:r>
            <a:endParaRPr>
              <a:latin typeface="Roboto Light"/>
              <a:ea typeface="Roboto Light"/>
              <a:cs typeface="Roboto Light"/>
              <a:sym typeface="Roboto Light"/>
            </a:endParaRPr>
          </a:p>
          <a:p>
            <a:pPr indent="-342900" lvl="0" marL="457200" rtl="0" algn="l">
              <a:spcBef>
                <a:spcPts val="1600"/>
              </a:spcBef>
              <a:spcAft>
                <a:spcPts val="0"/>
              </a:spcAft>
              <a:buSzPts val="1800"/>
              <a:buFont typeface="Roboto Light"/>
              <a:buChar char="●"/>
            </a:pPr>
            <a:r>
              <a:rPr lang="en">
                <a:latin typeface="Roboto Light"/>
                <a:ea typeface="Roboto Light"/>
                <a:cs typeface="Roboto Light"/>
                <a:sym typeface="Roboto Light"/>
              </a:rPr>
              <a:t>Psychological health: How the individual as a whole functions in all valued life domains.</a:t>
            </a:r>
            <a:endParaRPr>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Mind Is Not Your Friend—or Your Enemy</a:t>
            </a:r>
            <a:endParaRPr/>
          </a:p>
        </p:txBody>
      </p:sp>
      <p:sp>
        <p:nvSpPr>
          <p:cNvPr id="132" name="Google Shape;132;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Our minds are wired to predict danger and fulfill the role of protection.</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Some other features of human minds: </a:t>
            </a:r>
            <a:endParaRPr>
              <a:latin typeface="Roboto Light"/>
              <a:ea typeface="Roboto Light"/>
              <a:cs typeface="Roboto Light"/>
              <a:sym typeface="Roboto Light"/>
            </a:endParaRPr>
          </a:p>
          <a:p>
            <a:pPr indent="-342900" lvl="1" marL="914400" rtl="0" algn="l">
              <a:spcBef>
                <a:spcPts val="0"/>
              </a:spcBef>
              <a:spcAft>
                <a:spcPts val="0"/>
              </a:spcAft>
              <a:buSzPts val="1800"/>
              <a:buFont typeface="Roboto Light"/>
              <a:buChar char="○"/>
            </a:pPr>
            <a:r>
              <a:rPr lang="en" sz="1800">
                <a:latin typeface="Roboto Light"/>
                <a:ea typeface="Roboto Light"/>
                <a:cs typeface="Roboto Light"/>
                <a:sym typeface="Roboto Light"/>
              </a:rPr>
              <a:t>We avoid unpleasant emotions and feelings</a:t>
            </a:r>
            <a:endParaRPr sz="1800">
              <a:latin typeface="Roboto Light"/>
              <a:ea typeface="Roboto Light"/>
              <a:cs typeface="Roboto Light"/>
              <a:sym typeface="Roboto Light"/>
            </a:endParaRPr>
          </a:p>
          <a:p>
            <a:pPr indent="-342900" lvl="1" marL="914400" rtl="0" algn="l">
              <a:spcBef>
                <a:spcPts val="0"/>
              </a:spcBef>
              <a:spcAft>
                <a:spcPts val="0"/>
              </a:spcAft>
              <a:buSzPts val="1800"/>
              <a:buFont typeface="Roboto Light"/>
              <a:buChar char="○"/>
            </a:pPr>
            <a:r>
              <a:rPr lang="en" sz="1800">
                <a:latin typeface="Roboto Light"/>
                <a:ea typeface="Roboto Light"/>
                <a:cs typeface="Roboto Light"/>
                <a:sym typeface="Roboto Light"/>
              </a:rPr>
              <a:t>We try to do more of what we enjoy</a:t>
            </a:r>
            <a:endParaRPr sz="1800">
              <a:latin typeface="Roboto Light"/>
              <a:ea typeface="Roboto Light"/>
              <a:cs typeface="Roboto Light"/>
              <a:sym typeface="Roboto Light"/>
            </a:endParaRPr>
          </a:p>
          <a:p>
            <a:pPr indent="-342900" lvl="1" marL="914400" rtl="0" algn="l">
              <a:spcBef>
                <a:spcPts val="0"/>
              </a:spcBef>
              <a:spcAft>
                <a:spcPts val="0"/>
              </a:spcAft>
              <a:buSzPts val="1800"/>
              <a:buFont typeface="Roboto Light"/>
              <a:buChar char="○"/>
            </a:pPr>
            <a:r>
              <a:rPr lang="en" sz="1800">
                <a:latin typeface="Roboto Light"/>
                <a:ea typeface="Roboto Light"/>
                <a:cs typeface="Roboto Light"/>
                <a:sym typeface="Roboto Light"/>
              </a:rPr>
              <a:t>We avoid things that cause discomfort, for eg. meeting new people</a:t>
            </a:r>
            <a:endParaRPr sz="1800">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However, it is important to take control of our minds and do things, experience emotions, thoughts that we wouldn’t want to.</a:t>
            </a:r>
            <a:endParaRPr>
              <a:latin typeface="Roboto Light"/>
              <a:ea typeface="Roboto Light"/>
              <a:cs typeface="Roboto Light"/>
              <a:sym typeface="Roboto Light"/>
            </a:endParaRPr>
          </a:p>
          <a:p>
            <a:pPr indent="0" lvl="0" marL="0" rtl="0" algn="l">
              <a:spcBef>
                <a:spcPts val="1600"/>
              </a:spcBef>
              <a:spcAft>
                <a:spcPts val="1600"/>
              </a:spcAft>
              <a:buNone/>
            </a:pPr>
            <a:r>
              <a:t/>
            </a:r>
            <a:endParaRPr>
              <a:latin typeface="Roboto Light"/>
              <a:ea typeface="Roboto Light"/>
              <a:cs typeface="Roboto Light"/>
              <a:sym typeface="Robo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30"/>
          <p:cNvSpPr txBox="1"/>
          <p:nvPr/>
        </p:nvSpPr>
        <p:spPr>
          <a:xfrm>
            <a:off x="1916700" y="222800"/>
            <a:ext cx="5310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600">
                <a:latin typeface="Proxima Nova"/>
                <a:ea typeface="Proxima Nova"/>
                <a:cs typeface="Proxima Nova"/>
                <a:sym typeface="Proxima Nova"/>
              </a:rPr>
              <a:t>Core Processes of ACT</a:t>
            </a:r>
            <a:endParaRPr sz="3600">
              <a:latin typeface="Proxima Nova"/>
              <a:ea typeface="Proxima Nova"/>
              <a:cs typeface="Proxima Nova"/>
              <a:sym typeface="Proxima Nova"/>
            </a:endParaRPr>
          </a:p>
        </p:txBody>
      </p:sp>
      <p:sp>
        <p:nvSpPr>
          <p:cNvPr id="138" name="Google Shape;138;p30"/>
          <p:cNvSpPr txBox="1"/>
          <p:nvPr/>
        </p:nvSpPr>
        <p:spPr>
          <a:xfrm>
            <a:off x="5811450" y="1073275"/>
            <a:ext cx="123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Contact with the Present</a:t>
            </a:r>
            <a:endParaRPr>
              <a:latin typeface="Proxima Nova"/>
              <a:ea typeface="Proxima Nova"/>
              <a:cs typeface="Proxima Nova"/>
              <a:sym typeface="Proxima Nova"/>
            </a:endParaRPr>
          </a:p>
        </p:txBody>
      </p:sp>
      <p:sp>
        <p:nvSpPr>
          <p:cNvPr id="139" name="Google Shape;139;p30"/>
          <p:cNvSpPr txBox="1"/>
          <p:nvPr/>
        </p:nvSpPr>
        <p:spPr>
          <a:xfrm>
            <a:off x="6354575" y="2571750"/>
            <a:ext cx="167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Cognitive Defusion</a:t>
            </a:r>
            <a:endParaRPr>
              <a:latin typeface="Proxima Nova"/>
              <a:ea typeface="Proxima Nova"/>
              <a:cs typeface="Proxima Nova"/>
              <a:sym typeface="Proxima Nova"/>
            </a:endParaRPr>
          </a:p>
        </p:txBody>
      </p:sp>
      <p:sp>
        <p:nvSpPr>
          <p:cNvPr id="140" name="Google Shape;140;p30"/>
          <p:cNvSpPr txBox="1"/>
          <p:nvPr/>
        </p:nvSpPr>
        <p:spPr>
          <a:xfrm>
            <a:off x="5542225" y="4325625"/>
            <a:ext cx="132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Acceptance</a:t>
            </a:r>
            <a:endParaRPr>
              <a:latin typeface="Proxima Nova"/>
              <a:ea typeface="Proxima Nova"/>
              <a:cs typeface="Proxima Nova"/>
              <a:sym typeface="Proxima Nova"/>
            </a:endParaRPr>
          </a:p>
        </p:txBody>
      </p:sp>
      <p:sp>
        <p:nvSpPr>
          <p:cNvPr id="141" name="Google Shape;141;p30"/>
          <p:cNvSpPr/>
          <p:nvPr/>
        </p:nvSpPr>
        <p:spPr>
          <a:xfrm>
            <a:off x="2919400" y="1367625"/>
            <a:ext cx="3379500" cy="2958000"/>
          </a:xfrm>
          <a:prstGeom prst="hexagon">
            <a:avLst>
              <a:gd fmla="val 25000" name="adj"/>
              <a:gd fmla="val 115470" name="vf"/>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0"/>
          <p:cNvSpPr txBox="1"/>
          <p:nvPr/>
        </p:nvSpPr>
        <p:spPr>
          <a:xfrm>
            <a:off x="2404625" y="4325625"/>
            <a:ext cx="1392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Self as context/ Observing self</a:t>
            </a:r>
            <a:endParaRPr>
              <a:latin typeface="Proxima Nova"/>
              <a:ea typeface="Proxima Nova"/>
              <a:cs typeface="Proxima Nova"/>
              <a:sym typeface="Proxima Nova"/>
            </a:endParaRPr>
          </a:p>
        </p:txBody>
      </p:sp>
      <p:sp>
        <p:nvSpPr>
          <p:cNvPr id="143" name="Google Shape;143;p30"/>
          <p:cNvSpPr txBox="1"/>
          <p:nvPr/>
        </p:nvSpPr>
        <p:spPr>
          <a:xfrm>
            <a:off x="2158000" y="2571750"/>
            <a:ext cx="76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Values</a:t>
            </a:r>
            <a:endParaRPr>
              <a:latin typeface="Proxima Nova"/>
              <a:ea typeface="Proxima Nova"/>
              <a:cs typeface="Proxima Nova"/>
              <a:sym typeface="Proxima Nova"/>
            </a:endParaRPr>
          </a:p>
        </p:txBody>
      </p:sp>
      <p:sp>
        <p:nvSpPr>
          <p:cNvPr id="144" name="Google Shape;144;p30"/>
          <p:cNvSpPr txBox="1"/>
          <p:nvPr/>
        </p:nvSpPr>
        <p:spPr>
          <a:xfrm>
            <a:off x="1736425" y="1180975"/>
            <a:ext cx="18009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latin typeface="Proxima Nova"/>
                <a:ea typeface="Proxima Nova"/>
                <a:cs typeface="Proxima Nova"/>
                <a:sym typeface="Proxima Nova"/>
              </a:rPr>
              <a:t>Committed Action</a:t>
            </a:r>
            <a:endParaRPr>
              <a:latin typeface="Proxima Nova"/>
              <a:ea typeface="Proxima Nova"/>
              <a:cs typeface="Proxima Nova"/>
              <a:sym typeface="Proxima Nova"/>
            </a:endParaRPr>
          </a:p>
        </p:txBody>
      </p:sp>
      <p:sp>
        <p:nvSpPr>
          <p:cNvPr id="145" name="Google Shape;145;p30"/>
          <p:cNvSpPr txBox="1"/>
          <p:nvPr/>
        </p:nvSpPr>
        <p:spPr>
          <a:xfrm>
            <a:off x="3537325" y="2330350"/>
            <a:ext cx="2135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roxima Nova"/>
                <a:ea typeface="Proxima Nova"/>
                <a:cs typeface="Proxima Nova"/>
                <a:sym typeface="Proxima Nova"/>
              </a:rPr>
              <a:t>Psychological Flexibility</a:t>
            </a:r>
            <a:endParaRPr b="1">
              <a:latin typeface="Proxima Nova"/>
              <a:ea typeface="Proxima Nova"/>
              <a:cs typeface="Proxima Nova"/>
              <a:sym typeface="Proxima Nova"/>
            </a:endParaRPr>
          </a:p>
          <a:p>
            <a:pPr indent="0" lvl="0" marL="0" rtl="0" algn="ctr">
              <a:spcBef>
                <a:spcPts val="0"/>
              </a:spcBef>
              <a:spcAft>
                <a:spcPts val="0"/>
              </a:spcAft>
              <a:buNone/>
            </a:pPr>
            <a:r>
              <a:rPr i="1" lang="en">
                <a:latin typeface="Proxima Nova"/>
                <a:ea typeface="Proxima Nova"/>
                <a:cs typeface="Proxima Nova"/>
                <a:sym typeface="Proxima Nova"/>
              </a:rPr>
              <a:t>Be present, open up, and do what matters.</a:t>
            </a:r>
            <a:endParaRPr i="1">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31"/>
          <p:cNvPicPr preferRelativeResize="0"/>
          <p:nvPr/>
        </p:nvPicPr>
        <p:blipFill>
          <a:blip r:embed="rId3">
            <a:alphaModFix/>
          </a:blip>
          <a:stretch>
            <a:fillRect/>
          </a:stretch>
        </p:blipFill>
        <p:spPr>
          <a:xfrm>
            <a:off x="1524000" y="488600"/>
            <a:ext cx="6096000" cy="405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Acceptance</a:t>
            </a:r>
            <a:endParaRPr/>
          </a:p>
        </p:txBody>
      </p:sp>
      <p:sp>
        <p:nvSpPr>
          <p:cNvPr id="156" name="Google Shape;15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L</a:t>
            </a:r>
            <a:r>
              <a:rPr lang="en">
                <a:latin typeface="Roboto Light"/>
                <a:ea typeface="Roboto Light"/>
                <a:cs typeface="Roboto Light"/>
                <a:sym typeface="Roboto Light"/>
              </a:rPr>
              <a:t>earning to live with uncertainty, or alternatively, to learn to accept the impossibility of ever obtaining absolute certainty.</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Accepting uncertainty = accepting the possibility of life disasters taking place and deciding that should they occur.</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Living with potential danger.</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Awareness and willingness to experience intrusive thoughts or images without attempting to alter them or suppress them (acceptance).</a:t>
            </a:r>
            <a:endParaRPr>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Contact with the Present</a:t>
            </a:r>
            <a:endParaRPr/>
          </a:p>
        </p:txBody>
      </p:sp>
      <p:sp>
        <p:nvSpPr>
          <p:cNvPr id="162" name="Google Shape;16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Not acting out on these thoughts and instead focusing on the present (contact with the present).</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We often get caught up with our thoughts and lose touch with the world around us.</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“Autopilot mode”: Merely going through the motions.</a:t>
            </a:r>
            <a:endParaRPr>
              <a:latin typeface="Roboto Light"/>
              <a:ea typeface="Roboto Light"/>
              <a:cs typeface="Roboto Light"/>
              <a:sym typeface="Roboto Light"/>
            </a:endParaRPr>
          </a:p>
          <a:p>
            <a:pPr indent="-342900" lvl="0" marL="457200" rtl="0" algn="l">
              <a:spcBef>
                <a:spcPts val="0"/>
              </a:spcBef>
              <a:spcAft>
                <a:spcPts val="0"/>
              </a:spcAft>
              <a:buSzPts val="1800"/>
              <a:buFont typeface="Roboto Light"/>
              <a:buChar char="●"/>
            </a:pPr>
            <a:r>
              <a:rPr lang="en">
                <a:latin typeface="Roboto Light"/>
                <a:ea typeface="Roboto Light"/>
                <a:cs typeface="Roboto Light"/>
                <a:sym typeface="Roboto Light"/>
              </a:rPr>
              <a:t>Letting go of intrusive thoughts in the past and how the anxiety caused by them may affect future.</a:t>
            </a:r>
            <a:endParaRPr>
              <a:latin typeface="Roboto Light"/>
              <a:ea typeface="Roboto Light"/>
              <a:cs typeface="Roboto Light"/>
              <a:sym typeface="Roboto Light"/>
            </a:endParaRPr>
          </a:p>
          <a:p>
            <a:pPr indent="0" lvl="0" marL="0" rtl="0" algn="l">
              <a:spcBef>
                <a:spcPts val="1600"/>
              </a:spcBef>
              <a:spcAft>
                <a:spcPts val="1600"/>
              </a:spcAft>
              <a:buNone/>
            </a:pPr>
            <a:r>
              <a:t/>
            </a:r>
            <a:endParaRPr>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