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6D29DCAB-07FF-4E9E-A651-8136B75A3478}" type="datetimeFigureOut">
              <a:rPr lang="en-IN" smtClean="0"/>
              <a:pPr/>
              <a:t>13-09-2020</a:t>
            </a:fld>
            <a:endParaRPr lang="en-IN"/>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IN"/>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7FF21C8D-FD0C-4E65-B889-FB687C345C88}" type="slidenum">
              <a:rPr lang="en-IN" smtClean="0"/>
              <a:pPr/>
              <a:t>‹#›</a:t>
            </a:fld>
            <a:endParaRPr lang="en-IN"/>
          </a:p>
        </p:txBody>
      </p:sp>
    </p:spTree>
    <p:extLst>
      <p:ext uri="{BB962C8B-B14F-4D97-AF65-F5344CB8AC3E}">
        <p14:creationId xmlns:p14="http://schemas.microsoft.com/office/powerpoint/2010/main" xmlns="" val="400465757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29DCAB-07FF-4E9E-A651-8136B75A3478}" type="datetimeFigureOut">
              <a:rPr lang="en-IN" smtClean="0"/>
              <a:pPr/>
              <a:t>13-09-2020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F21C8D-FD0C-4E65-B889-FB687C345C88}" type="slidenum">
              <a:rPr lang="en-IN" smtClean="0"/>
              <a:pPr/>
              <a:t>‹#›</a:t>
            </a:fld>
            <a:endParaRPr lang="en-IN"/>
          </a:p>
        </p:txBody>
      </p:sp>
    </p:spTree>
    <p:extLst>
      <p:ext uri="{BB962C8B-B14F-4D97-AF65-F5344CB8AC3E}">
        <p14:creationId xmlns:p14="http://schemas.microsoft.com/office/powerpoint/2010/main" xmlns="" val="2986204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29DCAB-07FF-4E9E-A651-8136B75A3478}" type="datetimeFigureOut">
              <a:rPr lang="en-IN" smtClean="0"/>
              <a:pPr/>
              <a:t>13-09-2020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F21C8D-FD0C-4E65-B889-FB687C345C88}" type="slidenum">
              <a:rPr lang="en-IN" smtClean="0"/>
              <a:pPr/>
              <a:t>‹#›</a:t>
            </a:fld>
            <a:endParaRPr lang="en-IN"/>
          </a:p>
        </p:txBody>
      </p:sp>
    </p:spTree>
    <p:extLst>
      <p:ext uri="{BB962C8B-B14F-4D97-AF65-F5344CB8AC3E}">
        <p14:creationId xmlns:p14="http://schemas.microsoft.com/office/powerpoint/2010/main" xmlns="" val="328205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29DCAB-07FF-4E9E-A651-8136B75A3478}" type="datetimeFigureOut">
              <a:rPr lang="en-IN" smtClean="0"/>
              <a:pPr/>
              <a:t>13-09-2020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FF21C8D-FD0C-4E65-B889-FB687C345C88}" type="slidenum">
              <a:rPr lang="en-IN" smtClean="0"/>
              <a:pPr/>
              <a:t>‹#›</a:t>
            </a:fld>
            <a:endParaRPr lang="en-IN"/>
          </a:p>
        </p:txBody>
      </p:sp>
    </p:spTree>
    <p:extLst>
      <p:ext uri="{BB962C8B-B14F-4D97-AF65-F5344CB8AC3E}">
        <p14:creationId xmlns:p14="http://schemas.microsoft.com/office/powerpoint/2010/main" xmlns="" val="4176750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6D29DCAB-07FF-4E9E-A651-8136B75A3478}" type="datetimeFigureOut">
              <a:rPr lang="en-IN" smtClean="0"/>
              <a:pPr/>
              <a:t>13-09-2020</a:t>
            </a:fld>
            <a:endParaRPr lang="en-IN"/>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IN"/>
          </a:p>
        </p:txBody>
      </p:sp>
      <p:sp>
        <p:nvSpPr>
          <p:cNvPr id="6" name="Slide Number Placeholder 5"/>
          <p:cNvSpPr>
            <a:spLocks noGrp="1"/>
          </p:cNvSpPr>
          <p:nvPr>
            <p:ph type="sldNum" sz="quarter" idx="12"/>
          </p:nvPr>
        </p:nvSpPr>
        <p:spPr>
          <a:xfrm>
            <a:off x="8604504" y="5211060"/>
            <a:ext cx="2112264" cy="228600"/>
          </a:xfrm>
        </p:spPr>
        <p:txBody>
          <a:bodyPr/>
          <a:lstStyle/>
          <a:p>
            <a:fld id="{7FF21C8D-FD0C-4E65-B889-FB687C345C88}" type="slidenum">
              <a:rPr lang="en-IN" smtClean="0"/>
              <a:pPr/>
              <a:t>‹#›</a:t>
            </a:fld>
            <a:endParaRPr lang="en-IN"/>
          </a:p>
        </p:txBody>
      </p:sp>
    </p:spTree>
    <p:extLst>
      <p:ext uri="{BB962C8B-B14F-4D97-AF65-F5344CB8AC3E}">
        <p14:creationId xmlns:p14="http://schemas.microsoft.com/office/powerpoint/2010/main" xmlns="" val="57713019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29DCAB-07FF-4E9E-A651-8136B75A3478}" type="datetimeFigureOut">
              <a:rPr lang="en-IN" smtClean="0"/>
              <a:pPr/>
              <a:t>13-09-2020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F21C8D-FD0C-4E65-B889-FB687C345C88}" type="slidenum">
              <a:rPr lang="en-IN" smtClean="0"/>
              <a:pPr/>
              <a:t>‹#›</a:t>
            </a:fld>
            <a:endParaRPr lang="en-IN"/>
          </a:p>
        </p:txBody>
      </p:sp>
    </p:spTree>
    <p:extLst>
      <p:ext uri="{BB962C8B-B14F-4D97-AF65-F5344CB8AC3E}">
        <p14:creationId xmlns:p14="http://schemas.microsoft.com/office/powerpoint/2010/main" xmlns="" val="883496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29DCAB-07FF-4E9E-A651-8136B75A3478}" type="datetimeFigureOut">
              <a:rPr lang="en-IN" smtClean="0"/>
              <a:pPr/>
              <a:t>13-09-2020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FF21C8D-FD0C-4E65-B889-FB687C345C88}" type="slidenum">
              <a:rPr lang="en-IN" smtClean="0"/>
              <a:pPr/>
              <a:t>‹#›</a:t>
            </a:fld>
            <a:endParaRPr lang="en-IN"/>
          </a:p>
        </p:txBody>
      </p:sp>
    </p:spTree>
    <p:extLst>
      <p:ext uri="{BB962C8B-B14F-4D97-AF65-F5344CB8AC3E}">
        <p14:creationId xmlns:p14="http://schemas.microsoft.com/office/powerpoint/2010/main" xmlns="" val="323116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29DCAB-07FF-4E9E-A651-8136B75A3478}" type="datetimeFigureOut">
              <a:rPr lang="en-IN" smtClean="0"/>
              <a:pPr/>
              <a:t>13-09-2020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FF21C8D-FD0C-4E65-B889-FB687C345C88}" type="slidenum">
              <a:rPr lang="en-IN" smtClean="0"/>
              <a:pPr/>
              <a:t>‹#›</a:t>
            </a:fld>
            <a:endParaRPr lang="en-IN"/>
          </a:p>
        </p:txBody>
      </p:sp>
    </p:spTree>
    <p:extLst>
      <p:ext uri="{BB962C8B-B14F-4D97-AF65-F5344CB8AC3E}">
        <p14:creationId xmlns:p14="http://schemas.microsoft.com/office/powerpoint/2010/main" xmlns="" val="593055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9DCAB-07FF-4E9E-A651-8136B75A3478}" type="datetimeFigureOut">
              <a:rPr lang="en-IN" smtClean="0"/>
              <a:pPr/>
              <a:t>13-09-2020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FF21C8D-FD0C-4E65-B889-FB687C345C88}" type="slidenum">
              <a:rPr lang="en-IN" smtClean="0"/>
              <a:pPr/>
              <a:t>‹#›</a:t>
            </a:fld>
            <a:endParaRPr lang="en-IN"/>
          </a:p>
        </p:txBody>
      </p:sp>
    </p:spTree>
    <p:extLst>
      <p:ext uri="{BB962C8B-B14F-4D97-AF65-F5344CB8AC3E}">
        <p14:creationId xmlns:p14="http://schemas.microsoft.com/office/powerpoint/2010/main" xmlns="" val="2499476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6D29DCAB-07FF-4E9E-A651-8136B75A3478}" type="datetimeFigureOut">
              <a:rPr lang="en-IN" smtClean="0"/>
              <a:pPr/>
              <a:t>13-09-2020</a:t>
            </a:fld>
            <a:endParaRPr lang="en-IN"/>
          </a:p>
        </p:txBody>
      </p:sp>
      <p:sp>
        <p:nvSpPr>
          <p:cNvPr id="9" name="Footer Placeholder 8"/>
          <p:cNvSpPr>
            <a:spLocks noGrp="1"/>
          </p:cNvSpPr>
          <p:nvPr>
            <p:ph type="ftr" sz="quarter" idx="11"/>
          </p:nvPr>
        </p:nvSpPr>
        <p:spPr/>
        <p:txBody>
          <a:bodyPr/>
          <a:lstStyle>
            <a:lvl1pPr algn="r">
              <a:defRPr/>
            </a:lvl1pPr>
          </a:lstStyle>
          <a:p>
            <a:endParaRPr lang="en-IN"/>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7FF21C8D-FD0C-4E65-B889-FB687C345C88}" type="slidenum">
              <a:rPr lang="en-IN" smtClean="0"/>
              <a:pPr/>
              <a:t>‹#›</a:t>
            </a:fld>
            <a:endParaRPr lang="en-IN"/>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69952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6D29DCAB-07FF-4E9E-A651-8136B75A3478}" type="datetimeFigureOut">
              <a:rPr lang="en-IN" smtClean="0"/>
              <a:pPr/>
              <a:t>13-09-2020</a:t>
            </a:fld>
            <a:endParaRPr lang="en-IN"/>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IN"/>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7FF21C8D-FD0C-4E65-B889-FB687C345C88}" type="slidenum">
              <a:rPr lang="en-IN" smtClean="0"/>
              <a:pPr/>
              <a:t>‹#›</a:t>
            </a:fld>
            <a:endParaRPr lang="en-IN"/>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96921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D29DCAB-07FF-4E9E-A651-8136B75A3478}" type="datetimeFigureOut">
              <a:rPr lang="en-IN" smtClean="0"/>
              <a:pPr/>
              <a:t>13-09-2020</a:t>
            </a:fld>
            <a:endParaRPr lang="en-IN"/>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IN"/>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7FF21C8D-FD0C-4E65-B889-FB687C345C88}" type="slidenum">
              <a:rPr lang="en-IN" smtClean="0"/>
              <a:pPr/>
              <a:t>‹#›</a:t>
            </a:fld>
            <a:endParaRPr lang="en-IN"/>
          </a:p>
        </p:txBody>
      </p:sp>
    </p:spTree>
    <p:extLst>
      <p:ext uri="{BB962C8B-B14F-4D97-AF65-F5344CB8AC3E}">
        <p14:creationId xmlns:p14="http://schemas.microsoft.com/office/powerpoint/2010/main" xmlns="" val="1033964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motionoflif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D929F3-5D8F-4297-A982-F61C3ED73695}"/>
              </a:ext>
            </a:extLst>
          </p:cNvPr>
          <p:cNvSpPr>
            <a:spLocks noGrp="1"/>
          </p:cNvSpPr>
          <p:nvPr>
            <p:ph type="ctrTitle"/>
          </p:nvPr>
        </p:nvSpPr>
        <p:spPr>
          <a:xfrm>
            <a:off x="1563758" y="1423852"/>
            <a:ext cx="8958468" cy="3997234"/>
          </a:xfrm>
        </p:spPr>
        <p:txBody>
          <a:bodyPr anchor="b">
            <a:noAutofit/>
          </a:bodyPr>
          <a:lstStyle/>
          <a:p>
            <a:r>
              <a:rPr lang="en-US" sz="4000" dirty="0" smtClean="0">
                <a:solidFill>
                  <a:schemeClr val="tx2"/>
                </a:solidFill>
                <a:latin typeface="Segoe UI Black" panose="020B0A02040204020203" pitchFamily="34" charset="0"/>
                <a:ea typeface="Segoe UI Black" panose="020B0A02040204020203" pitchFamily="34" charset="0"/>
              </a:rPr>
              <a:t/>
            </a:r>
            <a:br>
              <a:rPr lang="en-US" sz="4000" dirty="0" smtClean="0">
                <a:solidFill>
                  <a:schemeClr val="tx2"/>
                </a:solidFill>
                <a:latin typeface="Segoe UI Black" panose="020B0A02040204020203" pitchFamily="34" charset="0"/>
                <a:ea typeface="Segoe UI Black" panose="020B0A02040204020203" pitchFamily="34" charset="0"/>
              </a:rPr>
            </a:br>
            <a:r>
              <a:rPr sz="4000" smtClean="0">
                <a:solidFill>
                  <a:schemeClr val="tx2"/>
                </a:solidFill>
                <a:latin typeface="Segoe UI Black" panose="020B0A02040204020203" pitchFamily="34" charset="0"/>
                <a:ea typeface="Segoe UI Black" panose="020B0A02040204020203" pitchFamily="34" charset="0"/>
              </a:rPr>
              <a:t/>
            </a:r>
            <a:br>
              <a:rPr sz="4000" smtClean="0">
                <a:solidFill>
                  <a:schemeClr val="tx2"/>
                </a:solidFill>
                <a:latin typeface="Segoe UI Black" panose="020B0A02040204020203" pitchFamily="34" charset="0"/>
                <a:ea typeface="Segoe UI Black" panose="020B0A02040204020203" pitchFamily="34" charset="0"/>
              </a:rPr>
            </a:br>
            <a:r>
              <a:rPr sz="4000" smtClean="0">
                <a:solidFill>
                  <a:schemeClr val="tx2"/>
                </a:solidFill>
                <a:latin typeface="Segoe UI Black" panose="020B0A02040204020203" pitchFamily="34" charset="0"/>
                <a:ea typeface="Segoe UI Black" panose="020B0A02040204020203" pitchFamily="34" charset="0"/>
              </a:rPr>
              <a:t/>
            </a:r>
            <a:br>
              <a:rPr sz="4000" smtClean="0">
                <a:solidFill>
                  <a:schemeClr val="tx2"/>
                </a:solidFill>
                <a:latin typeface="Segoe UI Black" panose="020B0A02040204020203" pitchFamily="34" charset="0"/>
                <a:ea typeface="Segoe UI Black" panose="020B0A02040204020203" pitchFamily="34" charset="0"/>
              </a:rPr>
            </a:br>
            <a:r>
              <a:rPr sz="4000" smtClean="0">
                <a:solidFill>
                  <a:schemeClr val="tx2"/>
                </a:solidFill>
                <a:latin typeface="Segoe UI Black" panose="020B0A02040204020203" pitchFamily="34" charset="0"/>
                <a:ea typeface="Segoe UI Black" panose="020B0A02040204020203" pitchFamily="34" charset="0"/>
              </a:rPr>
              <a:t/>
            </a:r>
            <a:br>
              <a:rPr sz="4000" smtClean="0">
                <a:solidFill>
                  <a:schemeClr val="tx2"/>
                </a:solidFill>
                <a:latin typeface="Segoe UI Black" panose="020B0A02040204020203" pitchFamily="34" charset="0"/>
                <a:ea typeface="Segoe UI Black" panose="020B0A02040204020203" pitchFamily="34" charset="0"/>
              </a:rPr>
            </a:br>
            <a:r>
              <a:rPr sz="4000" smtClean="0">
                <a:solidFill>
                  <a:schemeClr val="tx2"/>
                </a:solidFill>
                <a:latin typeface="Segoe UI Black" panose="020B0A02040204020203" pitchFamily="34" charset="0"/>
                <a:ea typeface="Segoe UI Black" panose="020B0A02040204020203" pitchFamily="34" charset="0"/>
              </a:rPr>
              <a:t/>
            </a:r>
            <a:br>
              <a:rPr sz="4000" smtClean="0">
                <a:solidFill>
                  <a:schemeClr val="tx2"/>
                </a:solidFill>
                <a:latin typeface="Segoe UI Black" panose="020B0A02040204020203" pitchFamily="34" charset="0"/>
                <a:ea typeface="Segoe UI Black" panose="020B0A02040204020203" pitchFamily="34" charset="0"/>
              </a:rPr>
            </a:br>
            <a:r>
              <a:rPr sz="4000" smtClean="0">
                <a:solidFill>
                  <a:schemeClr val="tx2"/>
                </a:solidFill>
                <a:latin typeface="Segoe UI Black" panose="020B0A02040204020203" pitchFamily="34" charset="0"/>
                <a:ea typeface="Segoe UI Black" panose="020B0A02040204020203" pitchFamily="34" charset="0"/>
              </a:rPr>
              <a:t/>
            </a:r>
            <a:br>
              <a:rPr sz="4000" smtClean="0">
                <a:solidFill>
                  <a:schemeClr val="tx2"/>
                </a:solidFill>
                <a:latin typeface="Segoe UI Black" panose="020B0A02040204020203" pitchFamily="34" charset="0"/>
                <a:ea typeface="Segoe UI Black" panose="020B0A02040204020203" pitchFamily="34" charset="0"/>
              </a:rPr>
            </a:br>
            <a:r>
              <a:rPr sz="4000" smtClean="0">
                <a:solidFill>
                  <a:schemeClr val="tx2"/>
                </a:solidFill>
                <a:latin typeface="Segoe UI Black" panose="020B0A02040204020203" pitchFamily="34" charset="0"/>
                <a:ea typeface="Segoe UI Black" panose="020B0A02040204020203" pitchFamily="34" charset="0"/>
              </a:rPr>
              <a:t/>
            </a:r>
            <a:br>
              <a:rPr sz="4000" smtClean="0">
                <a:solidFill>
                  <a:schemeClr val="tx2"/>
                </a:solidFill>
                <a:latin typeface="Segoe UI Black" panose="020B0A02040204020203" pitchFamily="34" charset="0"/>
                <a:ea typeface="Segoe UI Black" panose="020B0A02040204020203" pitchFamily="34" charset="0"/>
              </a:rPr>
            </a:br>
            <a:r>
              <a:rPr lang="en-US" sz="4000" dirty="0" smtClean="0">
                <a:solidFill>
                  <a:schemeClr val="tx2"/>
                </a:solidFill>
                <a:latin typeface="Segoe UI Black" panose="020B0A02040204020203" pitchFamily="34" charset="0"/>
                <a:ea typeface="Segoe UI Black" panose="020B0A02040204020203" pitchFamily="34" charset="0"/>
              </a:rPr>
              <a:t>PERSONALITY DISORDER</a:t>
            </a:r>
            <a:br>
              <a:rPr lang="en-US" sz="4000" dirty="0" smtClean="0">
                <a:solidFill>
                  <a:schemeClr val="tx2"/>
                </a:solidFill>
                <a:latin typeface="Segoe UI Black" panose="020B0A02040204020203" pitchFamily="34" charset="0"/>
                <a:ea typeface="Segoe UI Black" panose="020B0A02040204020203" pitchFamily="34" charset="0"/>
              </a:rPr>
            </a:br>
            <a:r>
              <a:rPr lang="en-US" sz="4000" dirty="0" smtClean="0">
                <a:solidFill>
                  <a:schemeClr val="tx2"/>
                </a:solidFill>
                <a:latin typeface="Segoe UI Black" panose="020B0A02040204020203" pitchFamily="34" charset="0"/>
                <a:ea typeface="Segoe UI Black" panose="020B0A02040204020203" pitchFamily="34" charset="0"/>
              </a:rPr>
              <a:t/>
            </a:r>
            <a:br>
              <a:rPr lang="en-US" sz="4000" dirty="0" smtClean="0">
                <a:solidFill>
                  <a:schemeClr val="tx2"/>
                </a:solidFill>
                <a:latin typeface="Segoe UI Black" panose="020B0A02040204020203" pitchFamily="34" charset="0"/>
                <a:ea typeface="Segoe UI Black" panose="020B0A02040204020203" pitchFamily="34" charset="0"/>
              </a:rPr>
            </a:br>
            <a:r>
              <a:rPr sz="2400" smtClean="0">
                <a:solidFill>
                  <a:schemeClr val="tx2"/>
                </a:solidFill>
                <a:latin typeface="Segoe UI Black" panose="020B0A02040204020203" pitchFamily="34" charset="0"/>
                <a:ea typeface="Segoe UI Black" panose="020B0A02040204020203" pitchFamily="34" charset="0"/>
              </a:rPr>
              <a:t>Created by Ms. Nishu</a:t>
            </a:r>
            <a:br>
              <a:rPr sz="2400" smtClean="0">
                <a:solidFill>
                  <a:schemeClr val="tx2"/>
                </a:solidFill>
                <a:latin typeface="Segoe UI Black" panose="020B0A02040204020203" pitchFamily="34" charset="0"/>
                <a:ea typeface="Segoe UI Black" panose="020B0A02040204020203" pitchFamily="34" charset="0"/>
              </a:rPr>
            </a:br>
            <a:r>
              <a:rPr sz="2400" smtClean="0">
                <a:solidFill>
                  <a:schemeClr val="tx2"/>
                </a:solidFill>
                <a:latin typeface="Segoe UI Black" panose="020B0A02040204020203" pitchFamily="34" charset="0"/>
                <a:ea typeface="Segoe UI Black" panose="020B0A02040204020203" pitchFamily="34" charset="0"/>
              </a:rPr>
              <a:t>Under guidence: Mr. Shyam Gupta</a:t>
            </a:r>
            <a:br>
              <a:rPr sz="2400" smtClean="0">
                <a:solidFill>
                  <a:schemeClr val="tx2"/>
                </a:solidFill>
                <a:latin typeface="Segoe UI Black" panose="020B0A02040204020203" pitchFamily="34" charset="0"/>
                <a:ea typeface="Segoe UI Black" panose="020B0A02040204020203" pitchFamily="34" charset="0"/>
              </a:rPr>
            </a:br>
            <a:r>
              <a:rPr sz="2400" smtClean="0">
                <a:solidFill>
                  <a:schemeClr val="tx2"/>
                </a:solidFill>
                <a:latin typeface="Segoe UI Black" panose="020B0A02040204020203" pitchFamily="34" charset="0"/>
                <a:ea typeface="Segoe UI Black" panose="020B0A02040204020203" pitchFamily="34" charset="0"/>
              </a:rPr>
              <a:t>ClinicalPsychologist &amp; Behaviour Therapist</a:t>
            </a:r>
            <a:br>
              <a:rPr sz="2400" smtClean="0">
                <a:solidFill>
                  <a:schemeClr val="tx2"/>
                </a:solidFill>
                <a:latin typeface="Segoe UI Black" panose="020B0A02040204020203" pitchFamily="34" charset="0"/>
                <a:ea typeface="Segoe UI Black" panose="020B0A02040204020203" pitchFamily="34" charset="0"/>
              </a:rPr>
            </a:br>
            <a:r>
              <a:rPr sz="2400" smtClean="0">
                <a:solidFill>
                  <a:schemeClr val="tx2"/>
                </a:solidFill>
                <a:latin typeface="Segoe UI Black" panose="020B0A02040204020203" pitchFamily="34" charset="0"/>
                <a:ea typeface="Segoe UI Black" panose="020B0A02040204020203" pitchFamily="34" charset="0"/>
              </a:rPr>
              <a:t/>
            </a:r>
            <a:br>
              <a:rPr sz="2400" smtClean="0">
                <a:solidFill>
                  <a:schemeClr val="tx2"/>
                </a:solidFill>
                <a:latin typeface="Segoe UI Black" panose="020B0A02040204020203" pitchFamily="34" charset="0"/>
                <a:ea typeface="Segoe UI Black" panose="020B0A02040204020203" pitchFamily="34" charset="0"/>
              </a:rPr>
            </a:br>
            <a:r>
              <a:rPr sz="2400" smtClean="0">
                <a:solidFill>
                  <a:schemeClr val="tx2"/>
                </a:solidFill>
                <a:latin typeface="Segoe UI Black" panose="020B0A02040204020203" pitchFamily="34" charset="0"/>
                <a:ea typeface="Segoe UI Black" panose="020B0A02040204020203" pitchFamily="34" charset="0"/>
                <a:hlinkClick r:id="rId2"/>
              </a:rPr>
              <a:t>www.emotionoflife.in </a:t>
            </a:r>
            <a:r>
              <a:rPr sz="2400" smtClean="0">
                <a:solidFill>
                  <a:schemeClr val="tx2"/>
                </a:solidFill>
                <a:latin typeface="Segoe UI Black" panose="020B0A02040204020203" pitchFamily="34" charset="0"/>
                <a:ea typeface="Segoe UI Black" panose="020B0A02040204020203" pitchFamily="34" charset="0"/>
              </a:rPr>
              <a:t/>
            </a:r>
            <a:br>
              <a:rPr sz="2400" smtClean="0">
                <a:solidFill>
                  <a:schemeClr val="tx2"/>
                </a:solidFill>
                <a:latin typeface="Segoe UI Black" panose="020B0A02040204020203" pitchFamily="34" charset="0"/>
                <a:ea typeface="Segoe UI Black" panose="020B0A02040204020203" pitchFamily="34" charset="0"/>
              </a:rPr>
            </a:br>
            <a:r>
              <a:rPr sz="2400" smtClean="0">
                <a:solidFill>
                  <a:schemeClr val="tx2"/>
                </a:solidFill>
                <a:latin typeface="Segoe UI Black" panose="020B0A02040204020203" pitchFamily="34" charset="0"/>
                <a:ea typeface="Segoe UI Black" panose="020B0A02040204020203" pitchFamily="34" charset="0"/>
              </a:rPr>
              <a:t/>
            </a:r>
            <a:br>
              <a:rPr sz="2400" smtClean="0">
                <a:solidFill>
                  <a:schemeClr val="tx2"/>
                </a:solidFill>
                <a:latin typeface="Segoe UI Black" panose="020B0A02040204020203" pitchFamily="34" charset="0"/>
                <a:ea typeface="Segoe UI Black" panose="020B0A02040204020203" pitchFamily="34" charset="0"/>
              </a:rPr>
            </a:br>
            <a:r>
              <a:rPr sz="2400" smtClean="0">
                <a:solidFill>
                  <a:schemeClr val="tx2"/>
                </a:solidFill>
                <a:latin typeface="Segoe UI Black" panose="020B0A02040204020203" pitchFamily="34" charset="0"/>
                <a:ea typeface="Segoe UI Black" panose="020B0A02040204020203" pitchFamily="34" charset="0"/>
              </a:rPr>
              <a:t>for Inquiry write to us </a:t>
            </a:r>
            <a:br>
              <a:rPr sz="2400" smtClean="0">
                <a:solidFill>
                  <a:schemeClr val="tx2"/>
                </a:solidFill>
                <a:latin typeface="Segoe UI Black" panose="020B0A02040204020203" pitchFamily="34" charset="0"/>
                <a:ea typeface="Segoe UI Black" panose="020B0A02040204020203" pitchFamily="34" charset="0"/>
              </a:rPr>
            </a:br>
            <a:r>
              <a:rPr sz="2400" smtClean="0">
                <a:solidFill>
                  <a:schemeClr val="tx2"/>
                </a:solidFill>
                <a:latin typeface="Segoe UI Black" panose="020B0A02040204020203" pitchFamily="34" charset="0"/>
                <a:ea typeface="Segoe UI Black" panose="020B0A02040204020203" pitchFamily="34" charset="0"/>
              </a:rPr>
              <a:t>info@emotionoflife.in</a:t>
            </a:r>
            <a:r>
              <a:rPr sz="2800" smtClean="0">
                <a:solidFill>
                  <a:schemeClr val="tx2"/>
                </a:solidFill>
                <a:latin typeface="Segoe UI Black" panose="020B0A02040204020203" pitchFamily="34" charset="0"/>
                <a:ea typeface="Segoe UI Black" panose="020B0A02040204020203" pitchFamily="34" charset="0"/>
              </a:rPr>
              <a:t> </a:t>
            </a:r>
            <a:endParaRPr lang="en-IN" sz="2800" dirty="0">
              <a:solidFill>
                <a:schemeClr val="tx2"/>
              </a:solidFill>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xmlns="" val="2339797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32FE37-220D-488C-B6AD-6D292DA0C04D}"/>
              </a:ext>
            </a:extLst>
          </p:cNvPr>
          <p:cNvSpPr>
            <a:spLocks noGrp="1"/>
          </p:cNvSpPr>
          <p:nvPr>
            <p:ph type="title"/>
          </p:nvPr>
        </p:nvSpPr>
        <p:spPr>
          <a:xfrm>
            <a:off x="543339" y="642594"/>
            <a:ext cx="11277600" cy="1371600"/>
          </a:xfrm>
        </p:spPr>
        <p:txBody>
          <a:bodyPr>
            <a:normAutofit fontScale="90000"/>
          </a:bodyPr>
          <a:lstStyle/>
          <a:p>
            <a:r>
              <a:rPr lang="en-US" dirty="0">
                <a:latin typeface="Segoe UI Black" panose="020B0A02040204020203" pitchFamily="34" charset="0"/>
                <a:ea typeface="Segoe UI Black" panose="020B0A02040204020203" pitchFamily="34" charset="0"/>
              </a:rPr>
              <a:t>WHAT ARE PERSONALITY DISORDERS?</a:t>
            </a:r>
            <a:r>
              <a:rPr lang="en-US" dirty="0"/>
              <a:t/>
            </a:r>
            <a:br>
              <a:rPr lang="en-US" dirty="0"/>
            </a:br>
            <a:endParaRPr lang="en-IN" dirty="0"/>
          </a:p>
        </p:txBody>
      </p:sp>
      <p:sp>
        <p:nvSpPr>
          <p:cNvPr id="3" name="Content Placeholder 2">
            <a:extLst>
              <a:ext uri="{FF2B5EF4-FFF2-40B4-BE49-F238E27FC236}">
                <a16:creationId xmlns:a16="http://schemas.microsoft.com/office/drawing/2014/main" xmlns="" id="{CE6A0695-56DC-4375-A1FF-3B7643C7CE92}"/>
              </a:ext>
            </a:extLst>
          </p:cNvPr>
          <p:cNvSpPr>
            <a:spLocks noGrp="1"/>
          </p:cNvSpPr>
          <p:nvPr>
            <p:ph idx="1"/>
          </p:nvPr>
        </p:nvSpPr>
        <p:spPr>
          <a:xfrm>
            <a:off x="543339" y="1825626"/>
            <a:ext cx="4638261" cy="4074010"/>
          </a:xfrm>
        </p:spPr>
        <p:txBody>
          <a:bodyPr>
            <a:normAutofit lnSpcReduction="10000"/>
          </a:bodyPr>
          <a:lstStyle/>
          <a:p>
            <a:pPr marL="0" indent="0" algn="ctr">
              <a:buNone/>
            </a:pPr>
            <a:r>
              <a:rPr lang="en-US" sz="2800" b="1" dirty="0">
                <a:latin typeface="Corbel" panose="020B0503020204020204" pitchFamily="34" charset="0"/>
                <a:ea typeface="Segoe UI Black" panose="020B0A02040204020203" pitchFamily="34" charset="0"/>
              </a:rPr>
              <a:t>A personality disorder is a type of mental disorder in which you have a rigid and unhealthy pattern of thinking, functioning and behaving. A person with a personality disorder has trouble perceiving and relating to situations and people.</a:t>
            </a:r>
            <a:endParaRPr lang="en-IN" sz="2800" b="1" dirty="0">
              <a:latin typeface="Corbel" panose="020B0503020204020204" pitchFamily="34" charset="0"/>
              <a:ea typeface="Segoe UI Black" panose="020B0A02040204020203" pitchFamily="34" charset="0"/>
            </a:endParaRPr>
          </a:p>
        </p:txBody>
      </p:sp>
      <p:pic>
        <p:nvPicPr>
          <p:cNvPr id="1026" name="Picture 2" descr="10 Traits That May Indicate a Personality Disorder | The Exhausted Woman">
            <a:extLst>
              <a:ext uri="{FF2B5EF4-FFF2-40B4-BE49-F238E27FC236}">
                <a16:creationId xmlns:a16="http://schemas.microsoft.com/office/drawing/2014/main" xmlns="" id="{F5B07447-AE50-4DA9-B4EC-2B6F1B2B28A5}"/>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181600" y="1690688"/>
            <a:ext cx="6639339" cy="42089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1906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367DEC-029F-4C8A-A76B-8C63E52E29D6}"/>
              </a:ext>
            </a:extLst>
          </p:cNvPr>
          <p:cNvSpPr>
            <a:spLocks noGrp="1"/>
          </p:cNvSpPr>
          <p:nvPr>
            <p:ph type="title"/>
          </p:nvPr>
        </p:nvSpPr>
        <p:spPr>
          <a:xfrm>
            <a:off x="1066800" y="457063"/>
            <a:ext cx="10058400" cy="1371600"/>
          </a:xfrm>
        </p:spPr>
        <p:txBody>
          <a:bodyPr>
            <a:normAutofit fontScale="90000"/>
          </a:bodyPr>
          <a:lstStyle/>
          <a:p>
            <a:pPr algn="ctr"/>
            <a:r>
              <a:rPr lang="en-IN" b="0" i="0" dirty="0">
                <a:solidFill>
                  <a:srgbClr val="111111"/>
                </a:solidFill>
                <a:effectLst/>
                <a:latin typeface="Segoe UI Black" panose="020B0A02040204020203" pitchFamily="34" charset="0"/>
                <a:ea typeface="Segoe UI Black" panose="020B0A02040204020203" pitchFamily="34" charset="0"/>
              </a:rPr>
              <a:t>SYMPTOMS:</a:t>
            </a:r>
            <a:r>
              <a:rPr lang="en-IN" b="0" i="0" dirty="0">
                <a:solidFill>
                  <a:srgbClr val="111111"/>
                </a:solidFill>
                <a:effectLst/>
                <a:latin typeface="Helvetica" panose="020B0604020202020204" pitchFamily="34" charset="0"/>
              </a:rPr>
              <a:t/>
            </a:r>
            <a:br>
              <a:rPr lang="en-IN" b="0" i="0" dirty="0">
                <a:solidFill>
                  <a:srgbClr val="111111"/>
                </a:solidFill>
                <a:effectLst/>
                <a:latin typeface="Helvetica" panose="020B0604020202020204" pitchFamily="34" charset="0"/>
              </a:rPr>
            </a:br>
            <a:endParaRPr lang="en-IN" dirty="0"/>
          </a:p>
        </p:txBody>
      </p:sp>
      <p:sp>
        <p:nvSpPr>
          <p:cNvPr id="3" name="Content Placeholder 2">
            <a:extLst>
              <a:ext uri="{FF2B5EF4-FFF2-40B4-BE49-F238E27FC236}">
                <a16:creationId xmlns:a16="http://schemas.microsoft.com/office/drawing/2014/main" xmlns="" id="{D77ECC41-9CF2-444D-AB24-9392C4DC5459}"/>
              </a:ext>
            </a:extLst>
          </p:cNvPr>
          <p:cNvSpPr>
            <a:spLocks noGrp="1"/>
          </p:cNvSpPr>
          <p:nvPr>
            <p:ph idx="1"/>
          </p:nvPr>
        </p:nvSpPr>
        <p:spPr>
          <a:xfrm>
            <a:off x="569845" y="1404731"/>
            <a:ext cx="1683025" cy="4810675"/>
          </a:xfrm>
        </p:spPr>
        <p:txBody>
          <a:bodyPr>
            <a:noAutofit/>
          </a:bodyPr>
          <a:lstStyle/>
          <a:p>
            <a:pPr marL="0" indent="0" algn="ctr">
              <a:buNone/>
            </a:pPr>
            <a:r>
              <a:rPr lang="en-US" sz="2400" b="1" i="0" dirty="0">
                <a:solidFill>
                  <a:srgbClr val="111111"/>
                </a:solidFill>
                <a:effectLst/>
                <a:latin typeface="Corbel" panose="020B0503020204020204" pitchFamily="34" charset="0"/>
              </a:rPr>
              <a:t>Types of personality disorders are grouped into three clusters, based on similar characteristics and symptoms. </a:t>
            </a:r>
            <a:endParaRPr lang="en-IN" sz="2400" b="1" dirty="0">
              <a:latin typeface="Corbel" panose="020B0503020204020204" pitchFamily="34" charset="0"/>
            </a:endParaRPr>
          </a:p>
        </p:txBody>
      </p:sp>
      <p:pic>
        <p:nvPicPr>
          <p:cNvPr id="2050" name="Picture 2" descr="Root and Seed. The Bottom of It All | by Katie Richardson | Medium">
            <a:extLst>
              <a:ext uri="{FF2B5EF4-FFF2-40B4-BE49-F238E27FC236}">
                <a16:creationId xmlns:a16="http://schemas.microsoft.com/office/drawing/2014/main" xmlns="" id="{00F09277-377E-4C98-A26D-A1B95110DD52}"/>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52870" y="1192696"/>
            <a:ext cx="9541565" cy="52082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7087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532B63-C880-4ACC-A17E-9ECEABE0EB24}"/>
              </a:ext>
            </a:extLst>
          </p:cNvPr>
          <p:cNvSpPr>
            <a:spLocks noGrp="1"/>
          </p:cNvSpPr>
          <p:nvPr>
            <p:ph type="title"/>
          </p:nvPr>
        </p:nvSpPr>
        <p:spPr/>
        <p:txBody>
          <a:bodyPr>
            <a:normAutofit fontScale="90000"/>
          </a:bodyPr>
          <a:lstStyle/>
          <a:p>
            <a:pPr algn="ctr"/>
            <a:r>
              <a:rPr lang="en-IN" b="0" i="0" dirty="0">
                <a:solidFill>
                  <a:srgbClr val="111111"/>
                </a:solidFill>
                <a:effectLst/>
                <a:latin typeface="Segoe UI Black" panose="020B0A02040204020203" pitchFamily="34" charset="0"/>
                <a:ea typeface="Segoe UI Black" panose="020B0A02040204020203" pitchFamily="34" charset="0"/>
              </a:rPr>
              <a:t>DIAGNOSIS:</a:t>
            </a:r>
            <a:r>
              <a:rPr lang="en-IN" b="0" i="0" dirty="0">
                <a:solidFill>
                  <a:srgbClr val="111111"/>
                </a:solidFill>
                <a:effectLst/>
                <a:latin typeface="Helvetica" panose="020B0604020202020204" pitchFamily="34" charset="0"/>
              </a:rPr>
              <a:t/>
            </a:r>
            <a:br>
              <a:rPr lang="en-IN" b="0" i="0" dirty="0">
                <a:solidFill>
                  <a:srgbClr val="111111"/>
                </a:solidFill>
                <a:effectLst/>
                <a:latin typeface="Helvetica" panose="020B0604020202020204" pitchFamily="34" charset="0"/>
              </a:rPr>
            </a:br>
            <a:endParaRPr lang="en-IN" dirty="0"/>
          </a:p>
        </p:txBody>
      </p:sp>
      <p:sp>
        <p:nvSpPr>
          <p:cNvPr id="3" name="Content Placeholder 2">
            <a:extLst>
              <a:ext uri="{FF2B5EF4-FFF2-40B4-BE49-F238E27FC236}">
                <a16:creationId xmlns:a16="http://schemas.microsoft.com/office/drawing/2014/main" xmlns="" id="{BFB2DA91-1F4A-4888-B85D-BA0EDF0E9582}"/>
              </a:ext>
            </a:extLst>
          </p:cNvPr>
          <p:cNvSpPr>
            <a:spLocks noGrp="1"/>
          </p:cNvSpPr>
          <p:nvPr>
            <p:ph idx="1"/>
          </p:nvPr>
        </p:nvSpPr>
        <p:spPr>
          <a:xfrm>
            <a:off x="437323" y="1732060"/>
            <a:ext cx="4876800" cy="4477094"/>
          </a:xfrm>
        </p:spPr>
        <p:txBody>
          <a:bodyPr>
            <a:normAutofit fontScale="92500" lnSpcReduction="20000"/>
          </a:bodyPr>
          <a:lstStyle/>
          <a:p>
            <a:pPr marL="0" indent="0" algn="just">
              <a:buNone/>
            </a:pPr>
            <a:r>
              <a:rPr lang="en-US" sz="2400" b="1" i="0" dirty="0">
                <a:solidFill>
                  <a:srgbClr val="231F20"/>
                </a:solidFill>
                <a:effectLst/>
                <a:latin typeface="Corbel" panose="020B0503020204020204" pitchFamily="34" charset="0"/>
              </a:rPr>
              <a:t>In order for a diagnosis to be made, the behaviors and feelings must be consistent across many life circumstances. They should also cause significant distress and impairment in at least two of the following areas:</a:t>
            </a:r>
          </a:p>
          <a:p>
            <a:pPr algn="just">
              <a:buFont typeface="Arial" panose="020B0604020202020204" pitchFamily="34" charset="0"/>
              <a:buChar char="•"/>
            </a:pPr>
            <a:r>
              <a:rPr lang="en-US" sz="2400" b="1" i="0" dirty="0">
                <a:solidFill>
                  <a:srgbClr val="231F20"/>
                </a:solidFill>
                <a:effectLst/>
                <a:latin typeface="Corbel" panose="020B0503020204020204" pitchFamily="34" charset="0"/>
              </a:rPr>
              <a:t>the way you perceive or interpret yourself and other people</a:t>
            </a:r>
          </a:p>
          <a:p>
            <a:pPr algn="just">
              <a:buFont typeface="Arial" panose="020B0604020202020204" pitchFamily="34" charset="0"/>
              <a:buChar char="•"/>
            </a:pPr>
            <a:r>
              <a:rPr lang="en-US" sz="2400" b="1" i="0" dirty="0">
                <a:solidFill>
                  <a:srgbClr val="231F20"/>
                </a:solidFill>
                <a:effectLst/>
                <a:latin typeface="Corbel" panose="020B0503020204020204" pitchFamily="34" charset="0"/>
              </a:rPr>
              <a:t>the way you act when dealing with other people</a:t>
            </a:r>
          </a:p>
          <a:p>
            <a:pPr algn="just">
              <a:buFont typeface="Arial" panose="020B0604020202020204" pitchFamily="34" charset="0"/>
              <a:buChar char="•"/>
            </a:pPr>
            <a:r>
              <a:rPr lang="en-US" sz="2400" b="1" i="0" dirty="0">
                <a:solidFill>
                  <a:srgbClr val="231F20"/>
                </a:solidFill>
                <a:effectLst/>
                <a:latin typeface="Corbel" panose="020B0503020204020204" pitchFamily="34" charset="0"/>
              </a:rPr>
              <a:t>the appropriateness of your emotional responses</a:t>
            </a:r>
          </a:p>
          <a:p>
            <a:pPr algn="just">
              <a:buFont typeface="Arial" panose="020B0604020202020204" pitchFamily="34" charset="0"/>
              <a:buChar char="•"/>
            </a:pPr>
            <a:r>
              <a:rPr lang="en-US" sz="2400" b="1" i="0" dirty="0">
                <a:solidFill>
                  <a:srgbClr val="231F20"/>
                </a:solidFill>
                <a:effectLst/>
                <a:latin typeface="Corbel" panose="020B0503020204020204" pitchFamily="34" charset="0"/>
              </a:rPr>
              <a:t>how well you can control your impulses</a:t>
            </a:r>
          </a:p>
          <a:p>
            <a:endParaRPr lang="en-IN" dirty="0"/>
          </a:p>
        </p:txBody>
      </p:sp>
      <p:pic>
        <p:nvPicPr>
          <p:cNvPr id="5124" name="Picture 4" descr="Crowdsourcing Feedback: It May Be the Answer to Performance Reviews – TLNT">
            <a:extLst>
              <a:ext uri="{FF2B5EF4-FFF2-40B4-BE49-F238E27FC236}">
                <a16:creationId xmlns:a16="http://schemas.microsoft.com/office/drawing/2014/main" xmlns="" id="{A5EC4FCC-F454-4DE0-8D15-A16439C46C67}"/>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698437" y="1732060"/>
            <a:ext cx="5936972" cy="447709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11793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758E72-29D6-4A17-B329-0351ED5FA6CF}"/>
              </a:ext>
            </a:extLst>
          </p:cNvPr>
          <p:cNvSpPr>
            <a:spLocks noGrp="1"/>
          </p:cNvSpPr>
          <p:nvPr>
            <p:ph type="title"/>
          </p:nvPr>
        </p:nvSpPr>
        <p:spPr/>
        <p:txBody>
          <a:bodyPr>
            <a:normAutofit fontScale="90000"/>
          </a:bodyPr>
          <a:lstStyle/>
          <a:p>
            <a:pPr algn="ctr"/>
            <a:r>
              <a:rPr lang="en-IN" b="0" i="0" dirty="0">
                <a:solidFill>
                  <a:schemeClr val="tx1"/>
                </a:solidFill>
                <a:effectLst/>
                <a:latin typeface="Segoe UI Black" panose="020B0A02040204020203" pitchFamily="34" charset="0"/>
                <a:ea typeface="Segoe UI Black" panose="020B0A02040204020203" pitchFamily="34" charset="0"/>
              </a:rPr>
              <a:t>TREATMENT:</a:t>
            </a:r>
            <a:r>
              <a:rPr lang="en-IN" b="0" i="0" dirty="0">
                <a:solidFill>
                  <a:srgbClr val="002D72"/>
                </a:solidFill>
                <a:effectLst/>
                <a:latin typeface="roboto"/>
              </a:rPr>
              <a:t/>
            </a:r>
            <a:br>
              <a:rPr lang="en-IN" b="0" i="0" dirty="0">
                <a:solidFill>
                  <a:srgbClr val="002D72"/>
                </a:solidFill>
                <a:effectLst/>
                <a:latin typeface="roboto"/>
              </a:rPr>
            </a:br>
            <a:endParaRPr lang="en-IN" dirty="0"/>
          </a:p>
        </p:txBody>
      </p:sp>
      <p:sp>
        <p:nvSpPr>
          <p:cNvPr id="3" name="Content Placeholder 2">
            <a:extLst>
              <a:ext uri="{FF2B5EF4-FFF2-40B4-BE49-F238E27FC236}">
                <a16:creationId xmlns:a16="http://schemas.microsoft.com/office/drawing/2014/main" xmlns="" id="{928CB653-E2BF-426B-B76E-156624B58561}"/>
              </a:ext>
            </a:extLst>
          </p:cNvPr>
          <p:cNvSpPr>
            <a:spLocks noGrp="1"/>
          </p:cNvSpPr>
          <p:nvPr>
            <p:ph idx="1"/>
          </p:nvPr>
        </p:nvSpPr>
        <p:spPr>
          <a:xfrm>
            <a:off x="536713" y="1838077"/>
            <a:ext cx="5864087" cy="3931920"/>
          </a:xfrm>
        </p:spPr>
        <p:txBody>
          <a:bodyPr>
            <a:noAutofit/>
          </a:bodyPr>
          <a:lstStyle/>
          <a:p>
            <a:pPr marL="0" indent="0" algn="just">
              <a:buNone/>
            </a:pPr>
            <a:r>
              <a:rPr lang="en-US" sz="2400" b="1" i="0" dirty="0">
                <a:solidFill>
                  <a:srgbClr val="111111"/>
                </a:solidFill>
                <a:effectLst/>
                <a:latin typeface="Corbel" panose="020B0503020204020204" pitchFamily="34" charset="0"/>
              </a:rPr>
              <a:t>Certain types of psychotherapy are effective for treating personality disorders. During psychotherapy, an individual can gain insight and knowledge about the disorder and what is contributing to symptoms, and can talk about thoughts, feelings and behaviors. Psychotherapy can help a person understand the effects of their behavior on others and learn to manage or cope with symptoms and to reduce behaviors causing problems with functioning and relationships. </a:t>
            </a:r>
            <a:endParaRPr lang="en-IN" sz="2400" b="1" dirty="0">
              <a:latin typeface="Corbel" panose="020B0503020204020204" pitchFamily="34" charset="0"/>
            </a:endParaRPr>
          </a:p>
        </p:txBody>
      </p:sp>
      <p:pic>
        <p:nvPicPr>
          <p:cNvPr id="3074" name="Picture 2" descr="Psychotherapy concept Royalty Free Vector Image">
            <a:extLst>
              <a:ext uri="{FF2B5EF4-FFF2-40B4-BE49-F238E27FC236}">
                <a16:creationId xmlns:a16="http://schemas.microsoft.com/office/drawing/2014/main" xmlns="" id="{5A472606-DCB9-4C0C-9A90-EE07F4840AA8}"/>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532769" y="1838077"/>
            <a:ext cx="5274918" cy="46986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1869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E36F01B-933D-4916-A6C0-F0292BAC9CB7}"/>
              </a:ext>
            </a:extLst>
          </p:cNvPr>
          <p:cNvSpPr>
            <a:spLocks noGrp="1"/>
          </p:cNvSpPr>
          <p:nvPr>
            <p:ph idx="1"/>
          </p:nvPr>
        </p:nvSpPr>
        <p:spPr>
          <a:xfrm>
            <a:off x="503585" y="569843"/>
            <a:ext cx="2769702" cy="5465197"/>
          </a:xfrm>
        </p:spPr>
        <p:txBody>
          <a:bodyPr>
            <a:normAutofit lnSpcReduction="10000"/>
          </a:bodyPr>
          <a:lstStyle/>
          <a:p>
            <a:pPr marL="0" indent="0" algn="l">
              <a:buNone/>
            </a:pPr>
            <a:r>
              <a:rPr lang="en-US" sz="2400" b="1" i="0" dirty="0">
                <a:solidFill>
                  <a:srgbClr val="111111"/>
                </a:solidFill>
                <a:effectLst/>
                <a:latin typeface="Corbel" panose="020B0503020204020204" pitchFamily="34" charset="0"/>
              </a:rPr>
              <a:t>Commonly used types of psychotherapy include:</a:t>
            </a:r>
          </a:p>
          <a:p>
            <a:pPr algn="l">
              <a:buFont typeface="Arial" panose="020B0604020202020204" pitchFamily="34" charset="0"/>
              <a:buChar char="•"/>
            </a:pPr>
            <a:r>
              <a:rPr lang="en-US" sz="2400" b="1" i="0" dirty="0">
                <a:solidFill>
                  <a:srgbClr val="111111"/>
                </a:solidFill>
                <a:effectLst/>
                <a:latin typeface="Corbel" panose="020B0503020204020204" pitchFamily="34" charset="0"/>
              </a:rPr>
              <a:t>Psychoanalytic/psychodynamic therapy</a:t>
            </a:r>
          </a:p>
          <a:p>
            <a:pPr algn="l">
              <a:buFont typeface="Arial" panose="020B0604020202020204" pitchFamily="34" charset="0"/>
              <a:buChar char="•"/>
            </a:pPr>
            <a:r>
              <a:rPr lang="en-US" sz="2400" b="1" i="0" dirty="0">
                <a:solidFill>
                  <a:srgbClr val="111111"/>
                </a:solidFill>
                <a:effectLst/>
                <a:latin typeface="Corbel" panose="020B0503020204020204" pitchFamily="34" charset="0"/>
              </a:rPr>
              <a:t>Dialectical behavior therapy</a:t>
            </a:r>
          </a:p>
          <a:p>
            <a:pPr algn="l">
              <a:buFont typeface="Arial" panose="020B0604020202020204" pitchFamily="34" charset="0"/>
              <a:buChar char="•"/>
            </a:pPr>
            <a:r>
              <a:rPr lang="en-US" sz="2400" b="1" i="0" dirty="0">
                <a:solidFill>
                  <a:srgbClr val="111111"/>
                </a:solidFill>
                <a:effectLst/>
                <a:latin typeface="Corbel" panose="020B0503020204020204" pitchFamily="34" charset="0"/>
              </a:rPr>
              <a:t>Cognitive behavioral therapy</a:t>
            </a:r>
          </a:p>
          <a:p>
            <a:pPr algn="l">
              <a:buFont typeface="Arial" panose="020B0604020202020204" pitchFamily="34" charset="0"/>
              <a:buChar char="•"/>
            </a:pPr>
            <a:r>
              <a:rPr lang="en-US" sz="2400" b="1" i="0" dirty="0">
                <a:solidFill>
                  <a:srgbClr val="111111"/>
                </a:solidFill>
                <a:effectLst/>
                <a:latin typeface="Corbel" panose="020B0503020204020204" pitchFamily="34" charset="0"/>
              </a:rPr>
              <a:t>Group therapy</a:t>
            </a:r>
          </a:p>
          <a:p>
            <a:pPr algn="l">
              <a:buFont typeface="Arial" panose="020B0604020202020204" pitchFamily="34" charset="0"/>
              <a:buChar char="•"/>
            </a:pPr>
            <a:r>
              <a:rPr lang="en-US" sz="2400" b="1" i="0" dirty="0">
                <a:solidFill>
                  <a:srgbClr val="111111"/>
                </a:solidFill>
                <a:effectLst/>
                <a:latin typeface="Corbel" panose="020B0503020204020204" pitchFamily="34" charset="0"/>
              </a:rPr>
              <a:t>Psychoeducation </a:t>
            </a:r>
            <a:endParaRPr lang="en-IN" dirty="0"/>
          </a:p>
        </p:txBody>
      </p:sp>
      <p:pic>
        <p:nvPicPr>
          <p:cNvPr id="4098" name="Picture 2" descr="Counselling &amp; Psychotherapy - Lindsay George is a counsellor and  psychotherapist who provides private counselling and therapy sessions  online.">
            <a:extLst>
              <a:ext uri="{FF2B5EF4-FFF2-40B4-BE49-F238E27FC236}">
                <a16:creationId xmlns:a16="http://schemas.microsoft.com/office/drawing/2014/main" xmlns="" id="{6260E181-D892-4703-BCCB-B502159FDA3D}"/>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73287" y="569842"/>
            <a:ext cx="8640417" cy="58044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44369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E3BFD6-9A7C-4BD2-B525-9FA0821E2CE1}"/>
              </a:ext>
            </a:extLst>
          </p:cNvPr>
          <p:cNvSpPr>
            <a:spLocks noGrp="1"/>
          </p:cNvSpPr>
          <p:nvPr>
            <p:ph type="title"/>
          </p:nvPr>
        </p:nvSpPr>
        <p:spPr/>
        <p:txBody>
          <a:bodyPr>
            <a:normAutofit fontScale="90000"/>
          </a:bodyPr>
          <a:lstStyle/>
          <a:p>
            <a:pPr algn="ctr"/>
            <a:r>
              <a:rPr lang="en-IN" b="1" i="0" dirty="0">
                <a:solidFill>
                  <a:srgbClr val="231F20"/>
                </a:solidFill>
                <a:effectLst/>
                <a:latin typeface="Proxima Nova"/>
              </a:rPr>
              <a:t>M</a:t>
            </a:r>
            <a:r>
              <a:rPr lang="en-IN" b="1" i="0" dirty="0">
                <a:solidFill>
                  <a:srgbClr val="231F20"/>
                </a:solidFill>
                <a:effectLst/>
                <a:latin typeface="Segoe UI Black" panose="020B0A02040204020203" pitchFamily="34" charset="0"/>
                <a:ea typeface="Segoe UI Black" panose="020B0A02040204020203" pitchFamily="34" charset="0"/>
              </a:rPr>
              <a:t>EDICATION:</a:t>
            </a:r>
            <a:r>
              <a:rPr lang="en-IN" b="1" i="0" dirty="0">
                <a:solidFill>
                  <a:srgbClr val="231F20"/>
                </a:solidFill>
                <a:effectLst/>
                <a:latin typeface="Proxima Nova"/>
              </a:rPr>
              <a:t/>
            </a:r>
            <a:br>
              <a:rPr lang="en-IN" b="1" i="0" dirty="0">
                <a:solidFill>
                  <a:srgbClr val="231F20"/>
                </a:solidFill>
                <a:effectLst/>
                <a:latin typeface="Proxima Nova"/>
              </a:rPr>
            </a:br>
            <a:endParaRPr lang="en-IN" dirty="0"/>
          </a:p>
        </p:txBody>
      </p:sp>
      <p:sp>
        <p:nvSpPr>
          <p:cNvPr id="3" name="Content Placeholder 2">
            <a:extLst>
              <a:ext uri="{FF2B5EF4-FFF2-40B4-BE49-F238E27FC236}">
                <a16:creationId xmlns:a16="http://schemas.microsoft.com/office/drawing/2014/main" xmlns="" id="{02D70477-4695-42CB-83AD-AA20F15C5F67}"/>
              </a:ext>
            </a:extLst>
          </p:cNvPr>
          <p:cNvSpPr>
            <a:spLocks noGrp="1"/>
          </p:cNvSpPr>
          <p:nvPr>
            <p:ph idx="1"/>
          </p:nvPr>
        </p:nvSpPr>
        <p:spPr>
          <a:xfrm>
            <a:off x="569844" y="1563757"/>
            <a:ext cx="6215270" cy="4797286"/>
          </a:xfrm>
        </p:spPr>
        <p:txBody>
          <a:bodyPr>
            <a:normAutofit fontScale="92500" lnSpcReduction="10000"/>
          </a:bodyPr>
          <a:lstStyle/>
          <a:p>
            <a:pPr marL="0" indent="0" algn="just">
              <a:buNone/>
            </a:pPr>
            <a:r>
              <a:rPr lang="en-US" sz="2400" b="1" i="0" dirty="0">
                <a:solidFill>
                  <a:srgbClr val="231F20"/>
                </a:solidFill>
                <a:effectLst/>
                <a:latin typeface="Corbel" panose="020B0503020204020204" pitchFamily="34" charset="0"/>
              </a:rPr>
              <a:t>There aren’t any drugs approved for the treatment of personality disorders. However, certain types of prescription medications might be helpful in reducing various personality disorder symptoms:</a:t>
            </a:r>
          </a:p>
          <a:p>
            <a:pPr algn="just">
              <a:buFont typeface="Arial" panose="020B0604020202020204" pitchFamily="34" charset="0"/>
              <a:buChar char="•"/>
            </a:pPr>
            <a:r>
              <a:rPr lang="en-US" sz="2400" b="1" i="0" u="sng" dirty="0">
                <a:solidFill>
                  <a:srgbClr val="231F20"/>
                </a:solidFill>
                <a:effectLst/>
                <a:latin typeface="Corbel" panose="020B0503020204020204" pitchFamily="34" charset="0"/>
              </a:rPr>
              <a:t>antidepressants</a:t>
            </a:r>
            <a:r>
              <a:rPr lang="en-US" sz="2400" b="1" i="0" dirty="0">
                <a:solidFill>
                  <a:srgbClr val="231F20"/>
                </a:solidFill>
                <a:effectLst/>
                <a:latin typeface="Corbel" panose="020B0503020204020204" pitchFamily="34" charset="0"/>
              </a:rPr>
              <a:t>, which can help improve a depressed mood, anger, or impulsivity</a:t>
            </a:r>
          </a:p>
          <a:p>
            <a:pPr algn="just">
              <a:buFont typeface="Arial" panose="020B0604020202020204" pitchFamily="34" charset="0"/>
              <a:buChar char="•"/>
            </a:pPr>
            <a:r>
              <a:rPr lang="en-US" sz="2400" b="1" i="0" u="sng" dirty="0">
                <a:solidFill>
                  <a:srgbClr val="231F20"/>
                </a:solidFill>
                <a:effectLst/>
                <a:latin typeface="Corbel" panose="020B0503020204020204" pitchFamily="34" charset="0"/>
              </a:rPr>
              <a:t>mood stabilizers</a:t>
            </a:r>
            <a:r>
              <a:rPr lang="en-US" sz="2400" b="1" i="0" dirty="0">
                <a:solidFill>
                  <a:srgbClr val="231F20"/>
                </a:solidFill>
                <a:effectLst/>
                <a:latin typeface="Corbel" panose="020B0503020204020204" pitchFamily="34" charset="0"/>
              </a:rPr>
              <a:t>, which prevent mood swings and reduce irritability and aggression</a:t>
            </a:r>
          </a:p>
          <a:p>
            <a:pPr algn="just">
              <a:buFont typeface="Arial" panose="020B0604020202020204" pitchFamily="34" charset="0"/>
              <a:buChar char="•"/>
            </a:pPr>
            <a:r>
              <a:rPr lang="en-US" sz="2400" b="1" i="0" u="sng" dirty="0">
                <a:solidFill>
                  <a:srgbClr val="231F20"/>
                </a:solidFill>
                <a:effectLst/>
                <a:latin typeface="Corbel" panose="020B0503020204020204" pitchFamily="34" charset="0"/>
              </a:rPr>
              <a:t>antipsychotic medications</a:t>
            </a:r>
            <a:r>
              <a:rPr lang="en-US" sz="2400" b="1" i="0" dirty="0">
                <a:solidFill>
                  <a:srgbClr val="231F20"/>
                </a:solidFill>
                <a:effectLst/>
                <a:latin typeface="Corbel" panose="020B0503020204020204" pitchFamily="34" charset="0"/>
              </a:rPr>
              <a:t>, also known as neuroleptics, which may be beneficial for people who often lose touch with reality</a:t>
            </a:r>
          </a:p>
          <a:p>
            <a:pPr algn="just">
              <a:buFont typeface="Arial" panose="020B0604020202020204" pitchFamily="34" charset="0"/>
              <a:buChar char="•"/>
            </a:pPr>
            <a:r>
              <a:rPr lang="en-US" sz="2400" b="1" i="0" u="sng" dirty="0">
                <a:solidFill>
                  <a:srgbClr val="231F20"/>
                </a:solidFill>
                <a:effectLst/>
                <a:latin typeface="Corbel" panose="020B0503020204020204" pitchFamily="34" charset="0"/>
              </a:rPr>
              <a:t>anti-anxiety medications</a:t>
            </a:r>
            <a:r>
              <a:rPr lang="en-US" sz="2400" b="1" i="0" dirty="0">
                <a:solidFill>
                  <a:srgbClr val="231F20"/>
                </a:solidFill>
                <a:effectLst/>
                <a:latin typeface="Corbel" panose="020B0503020204020204" pitchFamily="34" charset="0"/>
              </a:rPr>
              <a:t>, which help relieve anxiety, agitation, and insomnia</a:t>
            </a:r>
          </a:p>
          <a:p>
            <a:endParaRPr lang="en-IN" dirty="0"/>
          </a:p>
        </p:txBody>
      </p:sp>
      <p:pic>
        <p:nvPicPr>
          <p:cNvPr id="6146" name="Picture 2" descr="Covid 19 impact on exports: Export curbs on imported API drugs under review">
            <a:extLst>
              <a:ext uri="{FF2B5EF4-FFF2-40B4-BE49-F238E27FC236}">
                <a16:creationId xmlns:a16="http://schemas.microsoft.com/office/drawing/2014/main" xmlns="" id="{6BCDC986-4463-4B1A-8A35-435EB11EABD4}"/>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983896" y="1563757"/>
            <a:ext cx="4770782" cy="4572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95579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OW THE WORDS &quot;THANK YOU&quot; HELP BUILD A POSITIVE WORK CULTURE - Harris  Whitesell Consulting, LLC">
            <a:extLst>
              <a:ext uri="{FF2B5EF4-FFF2-40B4-BE49-F238E27FC236}">
                <a16:creationId xmlns:a16="http://schemas.microsoft.com/office/drawing/2014/main" xmlns="" id="{944214EC-8DB2-436A-BD65-36B1934C614E}"/>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97565" y="344557"/>
            <a:ext cx="11357113" cy="613575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208198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97</TotalTime>
  <Words>319</Words>
  <Application>Microsoft Office PowerPoint</Application>
  <PresentationFormat>Custom</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Savon</vt:lpstr>
      <vt:lpstr>       PERSONALITY DISORDER  Created by Ms. Nishu Under guidence: Mr. Shyam Gupta ClinicalPsychologist &amp; Behaviour Therapist  www.emotionoflife.in   for Inquiry write to us  info@emotionoflife.in </vt:lpstr>
      <vt:lpstr>WHAT ARE PERSONALITY DISORDERS? </vt:lpstr>
      <vt:lpstr>SYMPTOMS: </vt:lpstr>
      <vt:lpstr>DIAGNOSIS: </vt:lpstr>
      <vt:lpstr>TREATMENT: </vt:lpstr>
      <vt:lpstr>Slide 6</vt:lpstr>
      <vt:lpstr>MEDICATION: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DISORDER</dc:title>
  <dc:creator>Vineet Joshi</dc:creator>
  <cp:lastModifiedBy>RCC</cp:lastModifiedBy>
  <cp:revision>10</cp:revision>
  <dcterms:created xsi:type="dcterms:W3CDTF">2020-09-13T06:49:00Z</dcterms:created>
  <dcterms:modified xsi:type="dcterms:W3CDTF">2020-09-14T00:10:47Z</dcterms:modified>
</cp:coreProperties>
</file>