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bf6f297d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bf6f297d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bf6f297d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bf6f297d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5bf6f297d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5bf6f297d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5bf6f297d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5bf6f297d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bf6f297d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bf6f297d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bf6f297d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bf6f297d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bf6f297d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bf6f297d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y.clevelandclinic.org/health/articles/22857-gamma-aminobutyric-acid-gaba" TargetMode="External"/><Relationship Id="rId4" Type="http://schemas.openxmlformats.org/officeDocument/2006/relationships/hyperlink" Target="https://my.clevelandclinic.org/health/articles/22187-cortisol" TargetMode="External"/><Relationship Id="rId5" Type="http://schemas.openxmlformats.org/officeDocument/2006/relationships/hyperlink" Target="https://my.clevelandclinic.org/health/articles/22572-serotonin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-7032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PANIC ATTACKS</a:t>
            </a:r>
            <a:endParaRPr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205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Shalini Sengupta</a:t>
            </a: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Under Guidance of Mr. Shyam Gupta.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350" y="1501775"/>
            <a:ext cx="3857625" cy="25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a panic attack?</a:t>
            </a:r>
            <a:endParaRPr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580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GB"/>
              <a:t>A sudden episode of amplified fear, distress triggering a chain of catastrophic thoughts accompanied by variety of physiological reactions.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❏"/>
            </a:pPr>
            <a:r>
              <a:rPr lang="en-GB"/>
              <a:t>Creates a feeling of real life-threatening danger with actually no real danger present.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❏"/>
            </a:pPr>
            <a:r>
              <a:rPr lang="en-GB"/>
              <a:t>Accompanied by feelings of losing control, catastrophising the situation.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4100" y="1347788"/>
            <a:ext cx="2667000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does a panic attack happen?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499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GB"/>
              <a:t>Persistent stresses, continued states of negative emotion and not enough healthy processing of it can lead to panic attacks.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GB"/>
              <a:t>Intense phobia of somethings, like needles etc can also trigger panic attacks.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GB"/>
              <a:t>Prolonged and unresolved problems which cause anxiety can ultimately culminate as panic attacks.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GB"/>
              <a:t>Previous trauma </a:t>
            </a:r>
            <a:r>
              <a:rPr lang="en-GB"/>
              <a:t>occurrences</a:t>
            </a:r>
            <a:r>
              <a:rPr lang="en-GB"/>
              <a:t> which caused immense stress, if a person is exposed again to it or finds associations to it which trigger flashbacks, that may also lead to panic attacks.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GB"/>
              <a:t>Some </a:t>
            </a:r>
            <a:r>
              <a:rPr lang="en-GB"/>
              <a:t>illnesses</a:t>
            </a:r>
            <a:r>
              <a:rPr lang="en-GB"/>
              <a:t> and accompanying medications.  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8800" y="1170125"/>
            <a:ext cx="3532799" cy="32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Physiological Changes </a:t>
            </a:r>
            <a:r>
              <a:rPr lang="en-GB"/>
              <a:t>during</a:t>
            </a:r>
            <a:r>
              <a:rPr lang="en-GB"/>
              <a:t> Panic attacks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506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Chest pains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Racing hearts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Feeling up of closing of chest and neck muscles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Shallow breathing, longer ins and shorter outs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Tingling sensations in arms, legs.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Nausea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Numbness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Incessant crying.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650" y="1062021"/>
            <a:ext cx="3887675" cy="33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9900"/>
                </a:solidFill>
              </a:rPr>
              <a:t>Psychological Changes during a Panic attack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212750"/>
            <a:ext cx="441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Feeling of loss of control.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Catastrophizing</a:t>
            </a:r>
            <a:r>
              <a:rPr lang="en-GB"/>
              <a:t> the situation - feeling like hope is lost, nothing will get better.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Intense fear, terror, </a:t>
            </a:r>
            <a:r>
              <a:rPr lang="en-GB"/>
              <a:t>something</a:t>
            </a:r>
            <a:r>
              <a:rPr lang="en-GB"/>
              <a:t> bad or terrible is going to happen.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Derealisation - feeling of detachment from reality.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Depersonalisation - feeling of detachment from one’s body.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Feeling like you are going to die.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Immense degree of restlessness. 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900" y="1474925"/>
            <a:ext cx="4115700" cy="290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Causes of Panic attacks - Biology at work</a:t>
            </a:r>
            <a:endParaRPr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GB"/>
              <a:t>Researchers</a:t>
            </a:r>
            <a:r>
              <a:rPr lang="en-GB"/>
              <a:t> think the amygdala, the fear and flight response centre of the brain is the regulatory centre for panic attacks.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GB"/>
              <a:t>Chemical imbalances in neurotransmitters like </a:t>
            </a:r>
            <a:r>
              <a:rPr lang="en-GB">
                <a:solidFill>
                  <a:srgbClr val="007BC2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gamma-aminobutyric acid (GABA)</a:t>
            </a:r>
            <a:r>
              <a:rPr lang="en-GB">
                <a:solidFill>
                  <a:srgbClr val="34353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GB">
                <a:solidFill>
                  <a:srgbClr val="007BC2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cortisol</a:t>
            </a:r>
            <a:r>
              <a:rPr lang="en-GB">
                <a:solidFill>
                  <a:srgbClr val="34353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-GB">
                <a:solidFill>
                  <a:srgbClr val="007BC2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serotonin</a:t>
            </a:r>
            <a:r>
              <a:rPr lang="en-GB">
                <a:solidFill>
                  <a:srgbClr val="34353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may play a large role.</a:t>
            </a:r>
            <a:endParaRPr>
              <a:solidFill>
                <a:srgbClr val="34353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353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343536"/>
              </a:buClr>
              <a:buSzPct val="100000"/>
              <a:buFont typeface="Roboto"/>
              <a:buChar char="❏"/>
            </a:pPr>
            <a:r>
              <a:rPr lang="en-GB">
                <a:solidFill>
                  <a:srgbClr val="34353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From amygdala, the hormone adrenaline responsible for fight or </a:t>
            </a:r>
            <a:r>
              <a:rPr lang="en-GB">
                <a:solidFill>
                  <a:srgbClr val="34353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flight</a:t>
            </a:r>
            <a:r>
              <a:rPr lang="en-GB">
                <a:solidFill>
                  <a:srgbClr val="34353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situations in real life danger, is activated which bring about the observed </a:t>
            </a:r>
            <a:r>
              <a:rPr lang="en-GB">
                <a:solidFill>
                  <a:srgbClr val="34353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physiological</a:t>
            </a:r>
            <a:r>
              <a:rPr lang="en-GB">
                <a:solidFill>
                  <a:srgbClr val="34353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changes.</a:t>
            </a:r>
            <a:endParaRPr>
              <a:solidFill>
                <a:srgbClr val="34353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4353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343536"/>
              </a:buClr>
              <a:buSzPct val="100000"/>
              <a:buFont typeface="Roboto"/>
              <a:buChar char="❏"/>
            </a:pPr>
            <a:r>
              <a:rPr lang="en-GB">
                <a:solidFill>
                  <a:srgbClr val="34353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Panic attacks happen when amygdala misjudges a danger to be much larger (like a threat to survival) than what it is and starts it’s process of trying to protect.</a:t>
            </a:r>
            <a:endParaRPr>
              <a:solidFill>
                <a:srgbClr val="34353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4353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to manage Panic attacks?</a:t>
            </a:r>
            <a:endParaRPr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83100" y="1152475"/>
            <a:ext cx="553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b="1" lang="en-GB"/>
              <a:t>Focus on breathing</a:t>
            </a:r>
            <a:r>
              <a:rPr lang="en-GB"/>
              <a:t> - have much </a:t>
            </a:r>
            <a:r>
              <a:rPr lang="en-GB"/>
              <a:t>larger</a:t>
            </a:r>
            <a:r>
              <a:rPr lang="en-GB"/>
              <a:t> and slower exhales than inhales, </a:t>
            </a:r>
            <a:r>
              <a:rPr lang="en-GB"/>
              <a:t>preferably</a:t>
            </a:r>
            <a:r>
              <a:rPr lang="en-GB"/>
              <a:t> in a breathing bag to regulate body back from hyperventilation.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b="1" lang="en-GB"/>
              <a:t>Acknowledgement</a:t>
            </a:r>
            <a:r>
              <a:rPr b="1" lang="en-GB"/>
              <a:t> and education</a:t>
            </a:r>
            <a:r>
              <a:rPr lang="en-GB"/>
              <a:t> about the scenario.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b="1" lang="en-GB"/>
              <a:t>Accepting it is a temporary state of mind</a:t>
            </a:r>
            <a:r>
              <a:rPr lang="en-GB"/>
              <a:t> brings you to </a:t>
            </a:r>
            <a:r>
              <a:rPr lang="en-GB"/>
              <a:t>believe</a:t>
            </a:r>
            <a:r>
              <a:rPr lang="en-GB"/>
              <a:t> it is not going to last, leading to some calmness in the extreme distress.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GB"/>
              <a:t>Focussing deeply into </a:t>
            </a:r>
            <a:r>
              <a:rPr b="1" lang="en-GB"/>
              <a:t>tensing and relaxing muscles</a:t>
            </a:r>
            <a:r>
              <a:rPr lang="en-GB"/>
              <a:t> progressively.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GB"/>
              <a:t>Sometimes</a:t>
            </a:r>
            <a:r>
              <a:rPr lang="en-GB"/>
              <a:t> </a:t>
            </a:r>
            <a:r>
              <a:rPr b="1" lang="en-GB"/>
              <a:t>switching</a:t>
            </a:r>
            <a:r>
              <a:rPr b="1" lang="en-GB"/>
              <a:t> the place helps</a:t>
            </a:r>
            <a:r>
              <a:rPr lang="en-GB"/>
              <a:t>, move to a different location for sometime.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GB"/>
              <a:t>Telling and </a:t>
            </a:r>
            <a:r>
              <a:rPr b="1" lang="en-GB"/>
              <a:t>talking it out through</a:t>
            </a:r>
            <a:r>
              <a:rPr lang="en-GB"/>
              <a:t> with a loved one.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GB"/>
              <a:t>If possible some </a:t>
            </a:r>
            <a:r>
              <a:rPr b="1" lang="en-GB"/>
              <a:t>immediate </a:t>
            </a:r>
            <a:r>
              <a:rPr b="1" lang="en-GB"/>
              <a:t>cardio</a:t>
            </a:r>
            <a:r>
              <a:rPr b="1" lang="en-GB"/>
              <a:t> exercise</a:t>
            </a:r>
            <a:r>
              <a:rPr lang="en-GB"/>
              <a:t>.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225" y="1170125"/>
            <a:ext cx="3516376" cy="32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 and Personal Recommendation</a:t>
            </a:r>
            <a:endParaRPr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83100" y="1457275"/>
            <a:ext cx="522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GB"/>
              <a:t>As </a:t>
            </a:r>
            <a:r>
              <a:rPr lang="en-GB"/>
              <a:t>someone</a:t>
            </a:r>
            <a:r>
              <a:rPr lang="en-GB"/>
              <a:t> who has gone through phase of panic disorder with 4-5 attacks a day, the </a:t>
            </a:r>
            <a:r>
              <a:rPr b="1" lang="en-GB"/>
              <a:t>acknowledgement helps that it is temporary. </a:t>
            </a:r>
            <a:endParaRPr b="1"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GB"/>
              <a:t>It is an </a:t>
            </a:r>
            <a:r>
              <a:rPr b="1" lang="en-GB"/>
              <a:t>unfortunate</a:t>
            </a:r>
            <a:r>
              <a:rPr b="1" lang="en-GB"/>
              <a:t> way in which our primitive brain tries to protect us.</a:t>
            </a:r>
            <a:endParaRPr b="1"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GB"/>
              <a:t>The </a:t>
            </a:r>
            <a:r>
              <a:rPr b="1" lang="en-GB"/>
              <a:t>brain is ultimately a machine</a:t>
            </a:r>
            <a:r>
              <a:rPr lang="en-GB"/>
              <a:t> which is capable of </a:t>
            </a:r>
            <a:r>
              <a:rPr b="1" lang="en-GB"/>
              <a:t>making mistakes in judging a situation</a:t>
            </a:r>
            <a:r>
              <a:rPr lang="en-GB"/>
              <a:t>, so we shouldn’t believe any random thought the brain and mind cooks up. 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b="1" lang="en-GB"/>
              <a:t>Processing emotions, proper rest, rationalising rather than </a:t>
            </a:r>
            <a:r>
              <a:rPr b="1" lang="en-GB"/>
              <a:t>catastrophizing</a:t>
            </a:r>
            <a:r>
              <a:rPr lang="en-GB"/>
              <a:t> helps in overcoming the situation. 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-GB"/>
              <a:t>Keep </a:t>
            </a:r>
            <a:r>
              <a:rPr b="1" lang="en-GB"/>
              <a:t>breathing slow</a:t>
            </a:r>
            <a:r>
              <a:rPr lang="en-GB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Most importantly,</a:t>
            </a:r>
            <a:r>
              <a:rPr b="1" lang="en-GB">
                <a:solidFill>
                  <a:srgbClr val="FF0000"/>
                </a:solidFill>
              </a:rPr>
              <a:t> IT WILL PASS!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800" y="1170125"/>
            <a:ext cx="3682801" cy="29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