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sldIdLst>
    <p:sldId id="256" r:id="rId2"/>
    <p:sldId id="257" r:id="rId3"/>
    <p:sldId id="258" r:id="rId4"/>
    <p:sldId id="278" r:id="rId5"/>
    <p:sldId id="259" r:id="rId6"/>
    <p:sldId id="260" r:id="rId7"/>
    <p:sldId id="261" r:id="rId8"/>
    <p:sldId id="262" r:id="rId9"/>
    <p:sldId id="263" r:id="rId10"/>
    <p:sldId id="264" r:id="rId11"/>
    <p:sldId id="265" r:id="rId12"/>
    <p:sldId id="267" r:id="rId13"/>
    <p:sldId id="266" r:id="rId14"/>
    <p:sldId id="268" r:id="rId15"/>
    <p:sldId id="270" r:id="rId16"/>
    <p:sldId id="271" r:id="rId17"/>
    <p:sldId id="272" r:id="rId18"/>
    <p:sldId id="277" r:id="rId19"/>
    <p:sldId id="273" r:id="rId20"/>
    <p:sldId id="274" r:id="rId21"/>
    <p:sldId id="275" r:id="rId22"/>
    <p:sldId id="276" r:id="rId23"/>
    <p:sldId id="269"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2" d="100"/>
          <a:sy n="82" d="100"/>
        </p:scale>
        <p:origin x="-1474" y="-91"/>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222625" y="304800"/>
            <a:ext cx="11909425" cy="4724400"/>
            <a:chOff x="-2030" y="192"/>
            <a:chExt cx="7502" cy="2976"/>
          </a:xfrm>
        </p:grpSpPr>
        <p:sp>
          <p:nvSpPr>
            <p:cNvPr id="67587" name="Line 3"/>
            <p:cNvSpPr>
              <a:spLocks noChangeShapeType="1"/>
            </p:cNvSpPr>
            <p:nvPr/>
          </p:nvSpPr>
          <p:spPr bwMode="auto">
            <a:xfrm>
              <a:off x="912" y="1584"/>
              <a:ext cx="4560" cy="0"/>
            </a:xfrm>
            <a:prstGeom prst="line">
              <a:avLst/>
            </a:prstGeom>
            <a:noFill/>
            <a:ln w="12700">
              <a:solidFill>
                <a:schemeClr val="tx1"/>
              </a:solidFill>
              <a:round/>
              <a:headEnd/>
              <a:tailEnd/>
            </a:ln>
            <a:effectLst/>
          </p:spPr>
          <p:txBody>
            <a:bodyPr/>
            <a:lstStyle/>
            <a:p>
              <a:endParaRPr lang="en-US"/>
            </a:p>
          </p:txBody>
        </p:sp>
        <p:sp>
          <p:nvSpPr>
            <p:cNvPr id="67588"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67589"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pPr eaLnBrk="1" hangingPunct="1"/>
              <a:endParaRPr lang="en-US">
                <a:latin typeface="Arial" charset="0"/>
              </a:endParaRPr>
            </a:p>
          </p:txBody>
        </p:sp>
      </p:grpSp>
      <p:sp>
        <p:nvSpPr>
          <p:cNvPr id="67590" name="Rectangle 6"/>
          <p:cNvSpPr>
            <a:spLocks noGrp="1" noChangeArrowheads="1"/>
          </p:cNvSpPr>
          <p:nvPr>
            <p:ph type="ctrTitle"/>
          </p:nvPr>
        </p:nvSpPr>
        <p:spPr>
          <a:xfrm>
            <a:off x="1443038" y="985838"/>
            <a:ext cx="7239000" cy="1444625"/>
          </a:xfrm>
        </p:spPr>
        <p:txBody>
          <a:bodyPr/>
          <a:lstStyle>
            <a:lvl1pPr>
              <a:defRPr sz="4000"/>
            </a:lvl1pPr>
          </a:lstStyle>
          <a:p>
            <a:r>
              <a:rPr lang="en-US" smtClean="0"/>
              <a:t>Click to edit Master title style</a:t>
            </a:r>
            <a:endParaRPr lang="en-US"/>
          </a:p>
        </p:txBody>
      </p:sp>
      <p:sp>
        <p:nvSpPr>
          <p:cNvPr id="67591"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n-US" smtClean="0"/>
              <a:t>Click to edit Master subtitle style</a:t>
            </a:r>
            <a:endParaRPr lang="en-US"/>
          </a:p>
        </p:txBody>
      </p:sp>
      <p:sp>
        <p:nvSpPr>
          <p:cNvPr id="67592" name="Rectangle 8"/>
          <p:cNvSpPr>
            <a:spLocks noGrp="1" noChangeArrowheads="1"/>
          </p:cNvSpPr>
          <p:nvPr>
            <p:ph type="dt" sz="half" idx="2"/>
          </p:nvPr>
        </p:nvSpPr>
        <p:spPr/>
        <p:txBody>
          <a:bodyPr/>
          <a:lstStyle>
            <a:lvl1pPr>
              <a:defRPr/>
            </a:lvl1pPr>
          </a:lstStyle>
          <a:p>
            <a:endParaRPr lang="en-US"/>
          </a:p>
        </p:txBody>
      </p:sp>
      <p:sp>
        <p:nvSpPr>
          <p:cNvPr id="67593" name="Rectangle 9"/>
          <p:cNvSpPr>
            <a:spLocks noGrp="1" noChangeArrowheads="1"/>
          </p:cNvSpPr>
          <p:nvPr>
            <p:ph type="ftr" sz="quarter" idx="3"/>
          </p:nvPr>
        </p:nvSpPr>
        <p:spPr/>
        <p:txBody>
          <a:bodyPr/>
          <a:lstStyle>
            <a:lvl1pPr>
              <a:defRPr/>
            </a:lvl1pPr>
          </a:lstStyle>
          <a:p>
            <a:endParaRPr lang="en-US"/>
          </a:p>
        </p:txBody>
      </p:sp>
      <p:sp>
        <p:nvSpPr>
          <p:cNvPr id="67594" name="Rectangle 10"/>
          <p:cNvSpPr>
            <a:spLocks noGrp="1" noChangeArrowheads="1"/>
          </p:cNvSpPr>
          <p:nvPr>
            <p:ph type="sldNum" sz="quarter" idx="4"/>
          </p:nvPr>
        </p:nvSpPr>
        <p:spPr/>
        <p:txBody>
          <a:bodyPr/>
          <a:lstStyle>
            <a:lvl1pPr>
              <a:defRPr/>
            </a:lvl1pPr>
          </a:lstStyle>
          <a:p>
            <a:fld id="{ABFF3653-2337-4260-8DA3-C98478934FDC}"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E13A80-B13F-460A-8DB7-1A6C13E54A27}" type="datetimeFigureOut">
              <a:rPr lang="en-US" smtClean="0"/>
              <a:pPr/>
              <a:t>4/20/2022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FF3653-2337-4260-8DA3-C98478934FDC}"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E13A80-B13F-460A-8DB7-1A6C13E54A27}" type="datetimeFigureOut">
              <a:rPr lang="en-US" smtClean="0"/>
              <a:pPr/>
              <a:t>4/20/2022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FF3653-2337-4260-8DA3-C98478934FDC}"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E13A80-B13F-460A-8DB7-1A6C13E54A27}" type="datetimeFigureOut">
              <a:rPr lang="en-US" smtClean="0"/>
              <a:pPr/>
              <a:t>4/20/2022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FF3653-2337-4260-8DA3-C98478934FDC}"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FE4E32D-71CE-4BAA-92F2-7D35B0B6908E}" type="datetimeFigureOut">
              <a:rPr lang="en-US" smtClean="0"/>
              <a:pPr/>
              <a:t>4/20/2022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FF3653-2337-4260-8DA3-C98478934FDC}"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A2E13A80-B13F-460A-8DB7-1A6C13E54A27}" type="datetimeFigureOut">
              <a:rPr lang="en-US" smtClean="0"/>
              <a:pPr/>
              <a:t>4/20/2022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BFF3653-2337-4260-8DA3-C98478934FDC}"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2E13A80-B13F-460A-8DB7-1A6C13E54A27}" type="datetimeFigureOut">
              <a:rPr lang="en-US" smtClean="0"/>
              <a:pPr/>
              <a:t>4/20/2022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BFF3653-2337-4260-8DA3-C98478934FDC}"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A2E13A80-B13F-460A-8DB7-1A6C13E54A27}" type="datetimeFigureOut">
              <a:rPr lang="en-US" smtClean="0"/>
              <a:pPr/>
              <a:t>4/20/2022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BFF3653-2337-4260-8DA3-C98478934FDC}"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2E13A80-B13F-460A-8DB7-1A6C13E54A27}" type="datetimeFigureOut">
              <a:rPr lang="en-US" smtClean="0"/>
              <a:pPr/>
              <a:t>4/20/2022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BFF3653-2337-4260-8DA3-C98478934FDC}"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2E13A80-B13F-460A-8DB7-1A6C13E54A27}" type="datetimeFigureOut">
              <a:rPr lang="en-US" smtClean="0"/>
              <a:pPr/>
              <a:t>4/20/2022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BFF3653-2337-4260-8DA3-C98478934FDC}"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2E13A80-B13F-460A-8DB7-1A6C13E54A27}" type="datetimeFigureOut">
              <a:rPr lang="en-US" smtClean="0"/>
              <a:pPr/>
              <a:t>4/20/2022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BFF3653-2337-4260-8DA3-C98478934FDC}"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238500" y="0"/>
            <a:ext cx="11925300" cy="3810000"/>
            <a:chOff x="-2040" y="0"/>
            <a:chExt cx="7512" cy="2400"/>
          </a:xfrm>
        </p:grpSpPr>
        <p:sp>
          <p:nvSpPr>
            <p:cNvPr id="66563"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66564"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pPr eaLnBrk="1" hangingPunct="1"/>
              <a:endParaRPr lang="en-US">
                <a:latin typeface="Arial" charset="0"/>
              </a:endParaRPr>
            </a:p>
          </p:txBody>
        </p:sp>
        <p:sp>
          <p:nvSpPr>
            <p:cNvPr id="66565" name="Line 5"/>
            <p:cNvSpPr>
              <a:spLocks noChangeShapeType="1"/>
            </p:cNvSpPr>
            <p:nvPr/>
          </p:nvSpPr>
          <p:spPr bwMode="auto">
            <a:xfrm>
              <a:off x="864" y="960"/>
              <a:ext cx="4608" cy="0"/>
            </a:xfrm>
            <a:prstGeom prst="line">
              <a:avLst/>
            </a:prstGeom>
            <a:noFill/>
            <a:ln w="12700">
              <a:solidFill>
                <a:schemeClr val="tx1"/>
              </a:solidFill>
              <a:round/>
              <a:headEnd/>
              <a:tailEnd/>
            </a:ln>
            <a:effectLst/>
          </p:spPr>
          <p:txBody>
            <a:bodyPr/>
            <a:lstStyle/>
            <a:p>
              <a:endParaRPr lang="en-US"/>
            </a:p>
          </p:txBody>
        </p:sp>
      </p:grpSp>
      <p:sp>
        <p:nvSpPr>
          <p:cNvPr id="66566"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6567"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fld id="{A2E13A80-B13F-460A-8DB7-1A6C13E54A27}" type="datetimeFigureOut">
              <a:rPr lang="en-US" smtClean="0"/>
              <a:pPr/>
              <a:t>4/20/2022</a:t>
            </a:fld>
            <a:endParaRPr lang="en-US"/>
          </a:p>
        </p:txBody>
      </p:sp>
      <p:sp>
        <p:nvSpPr>
          <p:cNvPr id="6656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6657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ABFF3653-2337-4260-8DA3-C98478934F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spd="med">
    <p:fade/>
  </p:transition>
  <p:timing>
    <p:tnLst>
      <p:par>
        <p:cTn id="1" dur="indefinite" restart="never" nodeType="tmRoot"/>
      </p:par>
    </p:tnLst>
  </p:timing>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1" fontAlgn="base" hangingPunct="1">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fo@emotionoflife.in" TargetMode="External"/><Relationship Id="rId2" Type="http://schemas.openxmlformats.org/officeDocument/2006/relationships/hyperlink" Target="http://www.emotionoflife.in/"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info@emotionoflife.in" TargetMode="External"/><Relationship Id="rId2" Type="http://schemas.openxmlformats.org/officeDocument/2006/relationships/hyperlink" Target="http://www.emotionoflife.in/"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728" y="4572008"/>
            <a:ext cx="7239000" cy="1752600"/>
          </a:xfrm>
        </p:spPr>
        <p:txBody>
          <a:bodyPr/>
          <a:lstStyle/>
          <a:p>
            <a:pPr algn="ctr"/>
            <a:r>
              <a:rPr lang="en-US" sz="1400" dirty="0" smtClean="0"/>
              <a:t>Shyam Gupta, </a:t>
            </a:r>
          </a:p>
          <a:p>
            <a:pPr algn="ctr"/>
            <a:r>
              <a:rPr lang="en-US" sz="1100" dirty="0" smtClean="0"/>
              <a:t>OCD Therapist, COO, Emotion of Life</a:t>
            </a:r>
          </a:p>
          <a:p>
            <a:pPr algn="ctr"/>
            <a:r>
              <a:rPr lang="en-US" sz="1200" dirty="0" smtClean="0"/>
              <a:t>Specialized in Contamination</a:t>
            </a:r>
          </a:p>
          <a:p>
            <a:pPr algn="ctr"/>
            <a:r>
              <a:rPr lang="en-US" sz="1200" dirty="0" smtClean="0"/>
              <a:t>Pure O, Multiple OCD</a:t>
            </a:r>
          </a:p>
          <a:p>
            <a:pPr algn="ctr"/>
            <a:r>
              <a:rPr lang="en-US" sz="1200" dirty="0" smtClean="0">
                <a:hlinkClick r:id="rId2"/>
              </a:rPr>
              <a:t>www.emotionoflife.in</a:t>
            </a:r>
            <a:r>
              <a:rPr lang="en-US" sz="1200" dirty="0" smtClean="0"/>
              <a:t>   </a:t>
            </a:r>
          </a:p>
          <a:p>
            <a:pPr algn="ctr"/>
            <a:r>
              <a:rPr lang="en-US" sz="1200" dirty="0" smtClean="0"/>
              <a:t>i</a:t>
            </a:r>
            <a:r>
              <a:rPr lang="en-US" sz="1200" dirty="0" smtClean="0">
                <a:hlinkClick r:id="rId3"/>
              </a:rPr>
              <a:t>nfo@emotionoflife.in</a:t>
            </a:r>
            <a:endParaRPr lang="en-US" sz="1200" dirty="0" smtClean="0"/>
          </a:p>
          <a:p>
            <a:pPr algn="ctr"/>
            <a:r>
              <a:rPr lang="en-US" sz="1200" b="1" dirty="0" smtClean="0"/>
              <a:t>Call: 9368503416</a:t>
            </a:r>
            <a:endParaRPr lang="en-US" sz="1200" b="1" dirty="0"/>
          </a:p>
        </p:txBody>
      </p:sp>
      <p:pic>
        <p:nvPicPr>
          <p:cNvPr id="12290" name="Picture 2" descr="The Poison of Perfectionism"/>
          <p:cNvPicPr>
            <a:picLocks noChangeAspect="1" noChangeArrowheads="1"/>
          </p:cNvPicPr>
          <p:nvPr/>
        </p:nvPicPr>
        <p:blipFill>
          <a:blip r:embed="rId4"/>
          <a:srcRect/>
          <a:stretch>
            <a:fillRect/>
          </a:stretch>
        </p:blipFill>
        <p:spPr bwMode="auto">
          <a:xfrm>
            <a:off x="1345077" y="857232"/>
            <a:ext cx="7513203" cy="3358438"/>
          </a:xfrm>
          <a:prstGeom prst="rect">
            <a:avLst/>
          </a:prstGeom>
          <a:noFill/>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85852" y="274638"/>
            <a:ext cx="7400948" cy="1143000"/>
          </a:xfrm>
        </p:spPr>
        <p:txBody>
          <a:bodyPr/>
          <a:lstStyle/>
          <a:p>
            <a:r>
              <a:rPr lang="en-IN" b="1" dirty="0" smtClean="0"/>
              <a:t>Negative Aspects</a:t>
            </a:r>
            <a:endParaRPr lang="en-US" b="1" dirty="0"/>
          </a:p>
        </p:txBody>
      </p:sp>
      <p:sp>
        <p:nvSpPr>
          <p:cNvPr id="6" name="Text Placeholder 5"/>
          <p:cNvSpPr>
            <a:spLocks noGrp="1"/>
          </p:cNvSpPr>
          <p:nvPr>
            <p:ph type="body" idx="1"/>
          </p:nvPr>
        </p:nvSpPr>
        <p:spPr/>
        <p:txBody>
          <a:bodyPr/>
          <a:lstStyle/>
          <a:p>
            <a:r>
              <a:rPr lang="en-IN" dirty="0" smtClean="0"/>
              <a:t>Suicide </a:t>
            </a:r>
            <a:endParaRPr lang="en-US" dirty="0"/>
          </a:p>
        </p:txBody>
      </p:sp>
      <p:sp>
        <p:nvSpPr>
          <p:cNvPr id="3" name="Content Placeholder 2"/>
          <p:cNvSpPr>
            <a:spLocks noGrp="1"/>
          </p:cNvSpPr>
          <p:nvPr>
            <p:ph sz="half" idx="2"/>
          </p:nvPr>
        </p:nvSpPr>
        <p:spPr/>
        <p:txBody>
          <a:bodyPr/>
          <a:lstStyle/>
          <a:p>
            <a:endParaRPr lang="en-US" sz="1800" dirty="0" smtClean="0"/>
          </a:p>
          <a:p>
            <a:r>
              <a:rPr lang="en-US" sz="1800" dirty="0" smtClean="0"/>
              <a:t>The tendency of perfectionists to have excessively high expectations of self and to be self-critical when their efforts do not meet the standard they have established combined with their tendency to show a "perfect face" to the world increases their risk of suicide ideation while decreasing the likelihood they will seek help when they should.</a:t>
            </a:r>
            <a:endParaRPr lang="en-US" sz="1800" dirty="0"/>
          </a:p>
        </p:txBody>
      </p:sp>
      <p:sp>
        <p:nvSpPr>
          <p:cNvPr id="7" name="Text Placeholder 6"/>
          <p:cNvSpPr>
            <a:spLocks noGrp="1"/>
          </p:cNvSpPr>
          <p:nvPr>
            <p:ph type="body" sz="quarter" idx="3"/>
          </p:nvPr>
        </p:nvSpPr>
        <p:spPr/>
        <p:txBody>
          <a:bodyPr/>
          <a:lstStyle/>
          <a:p>
            <a:r>
              <a:rPr lang="en-IN" dirty="0" smtClean="0"/>
              <a:t>Anorexia Nervosa</a:t>
            </a:r>
            <a:endParaRPr lang="en-US" dirty="0"/>
          </a:p>
        </p:txBody>
      </p:sp>
      <p:sp>
        <p:nvSpPr>
          <p:cNvPr id="8" name="Content Placeholder 7"/>
          <p:cNvSpPr>
            <a:spLocks noGrp="1"/>
          </p:cNvSpPr>
          <p:nvPr>
            <p:ph sz="quarter" idx="4"/>
          </p:nvPr>
        </p:nvSpPr>
        <p:spPr/>
        <p:txBody>
          <a:bodyPr/>
          <a:lstStyle/>
          <a:p>
            <a:r>
              <a:rPr lang="en-US" sz="1800" dirty="0" smtClean="0"/>
              <a:t>Perfectionism is a life enduring trait in the biographies of anorexics. It is felt before the onset of the eating disorder, generally in childhood, during the illness , and also, after remission.</a:t>
            </a:r>
            <a:endParaRPr lang="en-US" sz="1800" baseline="30000" dirty="0" smtClean="0"/>
          </a:p>
          <a:p>
            <a:r>
              <a:rPr lang="en-US" sz="1800" dirty="0" smtClean="0"/>
              <a:t> The incessant striving for thinness among anorexics is itself a manifestation of this trait, of an insistence upon meeting unattainably high standards of performance.</a:t>
            </a:r>
            <a:endParaRPr lang="en-US" sz="1800" dirty="0"/>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274638"/>
            <a:ext cx="7686700" cy="1143000"/>
          </a:xfrm>
        </p:spPr>
        <p:txBody>
          <a:bodyPr/>
          <a:lstStyle/>
          <a:p>
            <a:r>
              <a:rPr lang="en-IN" b="1" dirty="0" smtClean="0"/>
              <a:t>Negative Aspects</a:t>
            </a:r>
            <a:endParaRPr lang="en-US" b="1" dirty="0"/>
          </a:p>
        </p:txBody>
      </p:sp>
      <p:sp>
        <p:nvSpPr>
          <p:cNvPr id="3" name="Text Placeholder 2"/>
          <p:cNvSpPr>
            <a:spLocks noGrp="1"/>
          </p:cNvSpPr>
          <p:nvPr>
            <p:ph type="body" idx="1"/>
          </p:nvPr>
        </p:nvSpPr>
        <p:spPr/>
        <p:txBody>
          <a:bodyPr/>
          <a:lstStyle/>
          <a:p>
            <a:r>
              <a:rPr lang="en-IN" dirty="0" smtClean="0"/>
              <a:t>General Applications</a:t>
            </a:r>
            <a:endParaRPr lang="en-US" dirty="0"/>
          </a:p>
        </p:txBody>
      </p:sp>
      <p:sp>
        <p:nvSpPr>
          <p:cNvPr id="4" name="Content Placeholder 3"/>
          <p:cNvSpPr>
            <a:spLocks noGrp="1"/>
          </p:cNvSpPr>
          <p:nvPr>
            <p:ph sz="half" idx="2"/>
          </p:nvPr>
        </p:nvSpPr>
        <p:spPr/>
        <p:txBody>
          <a:bodyPr/>
          <a:lstStyle/>
          <a:p>
            <a:r>
              <a:rPr lang="en-US" sz="1800" dirty="0" smtClean="0"/>
              <a:t>In the workplace, perfectionism is often marked by low productivity and missed deadlines. This can lead to depression, social alienation, and a greater risk of workplace "accidents".</a:t>
            </a:r>
          </a:p>
          <a:p>
            <a:r>
              <a:rPr lang="en-US" sz="1800" dirty="0" smtClean="0"/>
              <a:t>In intimate relationships, unrealistic expectations can cause significant dissatisfaction for both partners.</a:t>
            </a:r>
          </a:p>
          <a:p>
            <a:r>
              <a:rPr lang="en-US" sz="1800" dirty="0" smtClean="0"/>
              <a:t>They may be inflexible to change and lack creativity if problems arise.</a:t>
            </a:r>
          </a:p>
          <a:p>
            <a:endParaRPr lang="en-US" sz="1800" dirty="0"/>
          </a:p>
        </p:txBody>
      </p:sp>
      <p:sp>
        <p:nvSpPr>
          <p:cNvPr id="5" name="Text Placeholder 4"/>
          <p:cNvSpPr>
            <a:spLocks noGrp="1"/>
          </p:cNvSpPr>
          <p:nvPr>
            <p:ph type="body" sz="quarter" idx="3"/>
          </p:nvPr>
        </p:nvSpPr>
        <p:spPr/>
        <p:txBody>
          <a:bodyPr/>
          <a:lstStyle/>
          <a:p>
            <a:r>
              <a:rPr lang="en-IN" smtClean="0"/>
              <a:t>Medical complications</a:t>
            </a:r>
            <a:endParaRPr lang="en-US" dirty="0"/>
          </a:p>
        </p:txBody>
      </p:sp>
      <p:sp>
        <p:nvSpPr>
          <p:cNvPr id="6" name="Content Placeholder 5"/>
          <p:cNvSpPr>
            <a:spLocks noGrp="1"/>
          </p:cNvSpPr>
          <p:nvPr>
            <p:ph sz="quarter" idx="4"/>
          </p:nvPr>
        </p:nvSpPr>
        <p:spPr/>
        <p:txBody>
          <a:bodyPr/>
          <a:lstStyle/>
          <a:p>
            <a:r>
              <a:rPr lang="en-US" sz="1800" dirty="0" smtClean="0"/>
              <a:t>Perfectionism is a risk factor for obsessive compulsive disorder, obsessive compulsive personality disorder, eating disorders, social anxiety, social phobia, body dysmorphic disorder, workaholism, self harm, substance abuse, and clinical depression as well as physical problems like chronic stress, and heart disease.</a:t>
            </a:r>
            <a:endParaRPr lang="en-US" sz="1800"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Narcissism</a:t>
            </a:r>
            <a:endParaRPr lang="en-US" b="1" dirty="0"/>
          </a:p>
        </p:txBody>
      </p:sp>
      <p:pic>
        <p:nvPicPr>
          <p:cNvPr id="1026" name="Picture 2" descr="Narcissistic Personality Disorder In Our Families and Workplaces"/>
          <p:cNvPicPr>
            <a:picLocks noChangeAspect="1" noChangeArrowheads="1"/>
          </p:cNvPicPr>
          <p:nvPr/>
        </p:nvPicPr>
        <p:blipFill>
          <a:blip r:embed="rId2"/>
          <a:srcRect t="9947" r="2499" b="25398"/>
          <a:stretch>
            <a:fillRect/>
          </a:stretch>
        </p:blipFill>
        <p:spPr bwMode="auto">
          <a:xfrm>
            <a:off x="714348" y="2643182"/>
            <a:ext cx="3429024" cy="3429024"/>
          </a:xfrm>
          <a:prstGeom prst="ellipse">
            <a:avLst/>
          </a:prstGeom>
          <a:noFill/>
        </p:spPr>
      </p:pic>
      <p:pic>
        <p:nvPicPr>
          <p:cNvPr id="6" name="Picture 4" descr="How to identify a narcissist — and cope with their potentially ..."/>
          <p:cNvPicPr>
            <a:picLocks noChangeAspect="1" noChangeArrowheads="1"/>
          </p:cNvPicPr>
          <p:nvPr/>
        </p:nvPicPr>
        <p:blipFill>
          <a:blip r:embed="rId3" cstate="print"/>
          <a:srcRect/>
          <a:stretch>
            <a:fillRect/>
          </a:stretch>
        </p:blipFill>
        <p:spPr bwMode="auto">
          <a:xfrm>
            <a:off x="4500562" y="4429132"/>
            <a:ext cx="4357718" cy="2440322"/>
          </a:xfrm>
          <a:prstGeom prst="triangle">
            <a:avLst/>
          </a:prstGeom>
          <a:noFill/>
        </p:spPr>
      </p:pic>
      <p:sp>
        <p:nvSpPr>
          <p:cNvPr id="7" name="Rectangle 6"/>
          <p:cNvSpPr/>
          <p:nvPr/>
        </p:nvSpPr>
        <p:spPr>
          <a:xfrm>
            <a:off x="1285852" y="1571612"/>
            <a:ext cx="7358114" cy="928694"/>
          </a:xfrm>
          <a:prstGeom prst="rect">
            <a:avLst/>
          </a:prstGeom>
        </p:spPr>
        <p:txBody>
          <a:bodyPr wrap="square">
            <a:spAutoFit/>
          </a:bodyPr>
          <a:lstStyle/>
          <a:p>
            <a:pPr algn="r"/>
            <a:r>
              <a:rPr lang="en-US" b="1" dirty="0" smtClean="0"/>
              <a:t>Narcissists often are pseudo-perfectionists and require being the center of attention and create situations where they will receive attention.</a:t>
            </a:r>
            <a:endParaRPr lang="en-US" b="1" dirty="0"/>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Signs You’re a Perfectionist </a:t>
            </a:r>
            <a:endParaRPr lang="en-US" b="1" dirty="0"/>
          </a:p>
        </p:txBody>
      </p:sp>
      <p:sp>
        <p:nvSpPr>
          <p:cNvPr id="8" name="Content Placeholder 7"/>
          <p:cNvSpPr>
            <a:spLocks noGrp="1"/>
          </p:cNvSpPr>
          <p:nvPr>
            <p:ph idx="1"/>
          </p:nvPr>
        </p:nvSpPr>
        <p:spPr/>
        <p:txBody>
          <a:bodyPr/>
          <a:lstStyle/>
          <a:p>
            <a:r>
              <a:rPr lang="en-US" sz="1800" dirty="0" smtClean="0"/>
              <a:t>You can not stop thinking about a mistake you made.</a:t>
            </a:r>
          </a:p>
          <a:p>
            <a:r>
              <a:rPr lang="en-US" sz="1800" dirty="0" smtClean="0"/>
              <a:t>You are intensely competitive and can't stand doing worse than others.</a:t>
            </a:r>
          </a:p>
          <a:p>
            <a:r>
              <a:rPr lang="en-US" sz="1800" dirty="0" smtClean="0"/>
              <a:t>You either want to do something “just right” or not at all.</a:t>
            </a:r>
          </a:p>
          <a:p>
            <a:r>
              <a:rPr lang="en-US" sz="1800" dirty="0" smtClean="0"/>
              <a:t>You demand perfection from other people.</a:t>
            </a:r>
          </a:p>
          <a:p>
            <a:r>
              <a:rPr lang="en-US" sz="1800" dirty="0" smtClean="0"/>
              <a:t>You will not ask for help if asking can be perceived as a flaw or weakness.</a:t>
            </a:r>
          </a:p>
          <a:p>
            <a:r>
              <a:rPr lang="en-US" sz="1800" dirty="0" smtClean="0"/>
              <a:t>You will persist at a task long after other people have quit.</a:t>
            </a:r>
          </a:p>
          <a:p>
            <a:r>
              <a:rPr lang="en-US" sz="1800" dirty="0" smtClean="0"/>
              <a:t>You are a fault-finder who must correct other people when they are wrong.</a:t>
            </a:r>
          </a:p>
          <a:p>
            <a:r>
              <a:rPr lang="en-US" sz="1800" dirty="0" smtClean="0"/>
              <a:t>You are highly aware of other people's demands and expectations.</a:t>
            </a:r>
          </a:p>
          <a:p>
            <a:r>
              <a:rPr lang="en-US" sz="1800" dirty="0" smtClean="0"/>
              <a:t>You are very self-conscious about making mistakes in front of other people.</a:t>
            </a:r>
          </a:p>
          <a:p>
            <a:r>
              <a:rPr lang="en-US" sz="1800" b="1" dirty="0" smtClean="0"/>
              <a:t>*You noticed the error in the title of this list</a:t>
            </a:r>
          </a:p>
          <a:p>
            <a:endParaRPr lang="en-US" sz="1800" dirty="0"/>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301625"/>
            <a:ext cx="8501121" cy="1143000"/>
          </a:xfrm>
        </p:spPr>
        <p:txBody>
          <a:bodyPr/>
          <a:lstStyle/>
          <a:p>
            <a:r>
              <a:rPr lang="en-US" b="1" dirty="0" smtClean="0"/>
              <a:t>Common Traits of a Perfectionist</a:t>
            </a:r>
            <a:endParaRPr lang="en-US" b="1" dirty="0"/>
          </a:p>
        </p:txBody>
      </p:sp>
      <p:sp>
        <p:nvSpPr>
          <p:cNvPr id="3" name="Content Placeholder 2"/>
          <p:cNvSpPr>
            <a:spLocks noGrp="1"/>
          </p:cNvSpPr>
          <p:nvPr>
            <p:ph idx="1"/>
          </p:nvPr>
        </p:nvSpPr>
        <p:spPr>
          <a:xfrm>
            <a:off x="785786" y="1827213"/>
            <a:ext cx="7313612" cy="4114800"/>
          </a:xfrm>
        </p:spPr>
        <p:txBody>
          <a:bodyPr/>
          <a:lstStyle/>
          <a:p>
            <a:r>
              <a:rPr lang="en-US" sz="2000" dirty="0" smtClean="0"/>
              <a:t>The following are ten telltale traits of perfectionists, that you may be able to spot in yourself or in the people you know.</a:t>
            </a:r>
          </a:p>
          <a:p>
            <a:pPr lvl="1"/>
            <a:r>
              <a:rPr lang="en-US" sz="1600" dirty="0" smtClean="0"/>
              <a:t>All-or-Nothing Thinking</a:t>
            </a:r>
          </a:p>
          <a:p>
            <a:pPr lvl="1"/>
            <a:r>
              <a:rPr lang="en-US" sz="1600" dirty="0" smtClean="0"/>
              <a:t>Highly Critical</a:t>
            </a:r>
          </a:p>
          <a:p>
            <a:pPr lvl="1"/>
            <a:r>
              <a:rPr lang="en-US" sz="1600" dirty="0" smtClean="0"/>
              <a:t>Pushed by Fear</a:t>
            </a:r>
          </a:p>
          <a:p>
            <a:pPr lvl="1"/>
            <a:r>
              <a:rPr lang="en-US" sz="1600" dirty="0" smtClean="0"/>
              <a:t>Unrealistic Standards</a:t>
            </a:r>
          </a:p>
          <a:p>
            <a:pPr lvl="1"/>
            <a:r>
              <a:rPr lang="en-US" sz="1600" dirty="0" smtClean="0"/>
              <a:t>Focused on Results</a:t>
            </a:r>
          </a:p>
          <a:p>
            <a:pPr lvl="1"/>
            <a:r>
              <a:rPr lang="en-US" sz="1600" dirty="0" smtClean="0"/>
              <a:t>Depressed by Unmet Goals</a:t>
            </a:r>
          </a:p>
          <a:p>
            <a:pPr lvl="1"/>
            <a:r>
              <a:rPr lang="en-US" sz="1600" dirty="0" smtClean="0"/>
              <a:t>Fear of Failure</a:t>
            </a:r>
          </a:p>
          <a:p>
            <a:pPr lvl="1"/>
            <a:r>
              <a:rPr lang="en-IN" sz="1600" dirty="0" smtClean="0"/>
              <a:t>Procrastination </a:t>
            </a:r>
          </a:p>
          <a:p>
            <a:pPr lvl="1"/>
            <a:r>
              <a:rPr lang="en-US" sz="1600" dirty="0" smtClean="0"/>
              <a:t>Defensiveness</a:t>
            </a:r>
          </a:p>
          <a:p>
            <a:pPr lvl="1"/>
            <a:r>
              <a:rPr lang="en-US" sz="1600" dirty="0" smtClean="0"/>
              <a:t>Low Self-Esteem</a:t>
            </a:r>
          </a:p>
          <a:p>
            <a:pPr lvl="1">
              <a:buNone/>
            </a:pPr>
            <a:endParaRPr lang="en-US" sz="1600" dirty="0" smtClean="0"/>
          </a:p>
          <a:p>
            <a:pPr lvl="1"/>
            <a:endParaRPr lang="en-US" sz="1600" dirty="0" smtClean="0"/>
          </a:p>
          <a:p>
            <a:pPr lvl="8">
              <a:buNone/>
            </a:pPr>
            <a:endParaRPr lang="en-US" sz="1000" dirty="0"/>
          </a:p>
        </p:txBody>
      </p:sp>
      <p:sp>
        <p:nvSpPr>
          <p:cNvPr id="25602" name="AutoShape 2" descr="https://www.verywellmind.com/thmb/yGoj6Czw2qmlQRCE0LElikyktng=/1500x0/filters:no_upscale():max_bytes(150000):strip_icc():format(webp)/signs-you-may-be-a-perfectionist-3145233-4b439fdaab36470a930ba2eef8d29fc2.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4" name="AutoShape 4" descr="traits of perfectionis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218" name="Picture 2" descr="10 Signs You May Be a Perfectionist"/>
          <p:cNvPicPr>
            <a:picLocks noChangeAspect="1" noChangeArrowheads="1"/>
          </p:cNvPicPr>
          <p:nvPr/>
        </p:nvPicPr>
        <p:blipFill>
          <a:blip r:embed="rId2"/>
          <a:srcRect/>
          <a:stretch>
            <a:fillRect/>
          </a:stretch>
        </p:blipFill>
        <p:spPr bwMode="auto">
          <a:xfrm>
            <a:off x="4500562" y="2571744"/>
            <a:ext cx="4331218" cy="3929090"/>
          </a:xfrm>
          <a:prstGeom prst="rect">
            <a:avLst/>
          </a:prstGeom>
          <a:noFill/>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t>DOMAINS OF PERFECTIONISM</a:t>
            </a:r>
            <a:endParaRPr lang="en-US" dirty="0"/>
          </a:p>
        </p:txBody>
      </p:sp>
      <p:sp>
        <p:nvSpPr>
          <p:cNvPr id="3" name="Content Placeholder 2"/>
          <p:cNvSpPr>
            <a:spLocks noGrp="1"/>
          </p:cNvSpPr>
          <p:nvPr>
            <p:ph idx="1"/>
          </p:nvPr>
        </p:nvSpPr>
        <p:spPr>
          <a:xfrm>
            <a:off x="1370013" y="1827213"/>
            <a:ext cx="4059243" cy="4114800"/>
          </a:xfrm>
        </p:spPr>
        <p:txBody>
          <a:bodyPr/>
          <a:lstStyle/>
          <a:p>
            <a:r>
              <a:rPr lang="en-US" sz="2000" dirty="0" smtClean="0"/>
              <a:t>In the workplace or at school</a:t>
            </a:r>
          </a:p>
          <a:p>
            <a:r>
              <a:rPr lang="en-US" sz="2000" dirty="0" smtClean="0"/>
              <a:t>Intimate relationships or friendships</a:t>
            </a:r>
          </a:p>
          <a:p>
            <a:r>
              <a:rPr lang="en-US" sz="2000" dirty="0" smtClean="0"/>
              <a:t>Physical activity</a:t>
            </a:r>
          </a:p>
          <a:p>
            <a:r>
              <a:rPr lang="en-US" sz="2000" dirty="0" smtClean="0"/>
              <a:t>Environment or surroundings</a:t>
            </a:r>
          </a:p>
          <a:p>
            <a:r>
              <a:rPr lang="en-US" sz="2000" dirty="0" smtClean="0"/>
              <a:t>Hygiene and health</a:t>
            </a:r>
          </a:p>
          <a:p>
            <a:r>
              <a:rPr lang="en-US" sz="2000" dirty="0" smtClean="0"/>
              <a:t>How one speaks or writes</a:t>
            </a:r>
          </a:p>
          <a:p>
            <a:r>
              <a:rPr lang="en-US" sz="2000" dirty="0" smtClean="0"/>
              <a:t>Physical appearance</a:t>
            </a:r>
            <a:endParaRPr lang="en-US" sz="2000" dirty="0"/>
          </a:p>
        </p:txBody>
      </p:sp>
      <p:pic>
        <p:nvPicPr>
          <p:cNvPr id="26626" name="Picture 2" descr="Perfectionism"/>
          <p:cNvPicPr>
            <a:picLocks noChangeAspect="1" noChangeArrowheads="1"/>
          </p:cNvPicPr>
          <p:nvPr/>
        </p:nvPicPr>
        <p:blipFill>
          <a:blip r:embed="rId2"/>
          <a:srcRect/>
          <a:stretch>
            <a:fillRect/>
          </a:stretch>
        </p:blipFill>
        <p:spPr bwMode="auto">
          <a:xfrm>
            <a:off x="5481188" y="4071942"/>
            <a:ext cx="3662812" cy="2438387"/>
          </a:xfrm>
          <a:prstGeom prst="rect">
            <a:avLst/>
          </a:prstGeom>
          <a:noFill/>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Causes of Perfectionism</a:t>
            </a:r>
            <a:endParaRPr lang="en-US" b="1" dirty="0"/>
          </a:p>
        </p:txBody>
      </p:sp>
      <p:sp>
        <p:nvSpPr>
          <p:cNvPr id="3" name="Content Placeholder 2"/>
          <p:cNvSpPr>
            <a:spLocks noGrp="1"/>
          </p:cNvSpPr>
          <p:nvPr>
            <p:ph idx="1"/>
          </p:nvPr>
        </p:nvSpPr>
        <p:spPr>
          <a:xfrm>
            <a:off x="1370013" y="1827213"/>
            <a:ext cx="5130813" cy="4114800"/>
          </a:xfrm>
        </p:spPr>
        <p:txBody>
          <a:bodyPr/>
          <a:lstStyle/>
          <a:p>
            <a:r>
              <a:rPr lang="en-US" sz="2000" dirty="0" smtClean="0"/>
              <a:t>Rigid, high parental expectations</a:t>
            </a:r>
          </a:p>
          <a:p>
            <a:r>
              <a:rPr lang="en-US" sz="2000" dirty="0" smtClean="0"/>
              <a:t>Highly critical, shaming, or abusive parents</a:t>
            </a:r>
          </a:p>
          <a:p>
            <a:r>
              <a:rPr lang="en-US" sz="2000" dirty="0" smtClean="0"/>
              <a:t>Excessive praise for your achievements</a:t>
            </a:r>
          </a:p>
          <a:p>
            <a:r>
              <a:rPr lang="en-US" sz="2000" dirty="0" smtClean="0"/>
              <a:t>Low self-esteem or feeling inadequate</a:t>
            </a:r>
          </a:p>
          <a:p>
            <a:r>
              <a:rPr lang="en-US" sz="2000" dirty="0" smtClean="0"/>
              <a:t>Believing your self-worth is determined by your achievements</a:t>
            </a:r>
          </a:p>
          <a:p>
            <a:r>
              <a:rPr lang="en-US" sz="2000" dirty="0" smtClean="0"/>
              <a:t>Black-and-white thinking</a:t>
            </a:r>
          </a:p>
          <a:p>
            <a:r>
              <a:rPr lang="en-US" sz="2000" dirty="0" smtClean="0"/>
              <a:t>Efforts to feel in control</a:t>
            </a:r>
          </a:p>
          <a:p>
            <a:r>
              <a:rPr lang="en-US" sz="2000" dirty="0" smtClean="0"/>
              <a:t>Cultural and institutional expectations</a:t>
            </a:r>
          </a:p>
        </p:txBody>
      </p:sp>
      <p:sp>
        <p:nvSpPr>
          <p:cNvPr id="7170" name="AutoShape 2" descr="Perfectionism can be a result of harsh pare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2" name="Picture 4" descr="https://blogs.psychcentral.com/imperfect/files/2015/12/Perfectionism-can-be-a-result-of-harsh-parenting.1.jpg"/>
          <p:cNvPicPr>
            <a:picLocks noChangeAspect="1" noChangeArrowheads="1"/>
          </p:cNvPicPr>
          <p:nvPr/>
        </p:nvPicPr>
        <p:blipFill>
          <a:blip r:embed="rId2"/>
          <a:srcRect/>
          <a:stretch>
            <a:fillRect/>
          </a:stretch>
        </p:blipFill>
        <p:spPr bwMode="auto">
          <a:xfrm>
            <a:off x="6572250" y="2071678"/>
            <a:ext cx="2571750" cy="3467100"/>
          </a:xfrm>
          <a:prstGeom prst="rect">
            <a:avLst/>
          </a:prstGeom>
          <a:noFill/>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 Parenting Styles That Contribute to Perfectionism</a:t>
            </a:r>
            <a:endParaRPr lang="en-US" b="1" dirty="0"/>
          </a:p>
        </p:txBody>
      </p:sp>
      <p:sp>
        <p:nvSpPr>
          <p:cNvPr id="3" name="Content Placeholder 2"/>
          <p:cNvSpPr>
            <a:spLocks noGrp="1"/>
          </p:cNvSpPr>
          <p:nvPr>
            <p:ph idx="1"/>
          </p:nvPr>
        </p:nvSpPr>
        <p:spPr>
          <a:xfrm>
            <a:off x="1370013" y="1643050"/>
            <a:ext cx="7313612" cy="4602183"/>
          </a:xfrm>
        </p:spPr>
        <p:txBody>
          <a:bodyPr/>
          <a:lstStyle/>
          <a:p>
            <a:r>
              <a:rPr lang="en-US" sz="2000" b="1" dirty="0" smtClean="0"/>
              <a:t>Demanding Parents </a:t>
            </a:r>
            <a:r>
              <a:rPr lang="en-US" sz="2000" dirty="0" smtClean="0"/>
              <a:t>:</a:t>
            </a:r>
          </a:p>
          <a:p>
            <a:pPr lvl="1"/>
            <a:r>
              <a:rPr lang="en-US" sz="1800" dirty="0" smtClean="0"/>
              <a:t>Demanding parents value achievements—external markers of success such as awards, grades, money, and titles — and are overly concerned with what other people think.</a:t>
            </a:r>
          </a:p>
          <a:p>
            <a:pPr lvl="1"/>
            <a:r>
              <a:rPr lang="en-US" sz="1800" dirty="0" smtClean="0"/>
              <a:t>Demanding parents tend to tell their children what to do rather than ask what the child wants, needs, or feels. </a:t>
            </a:r>
          </a:p>
          <a:p>
            <a:pPr lvl="1"/>
            <a:r>
              <a:rPr lang="en-US" sz="1800" dirty="0" smtClean="0"/>
              <a:t>Children with demanding parents become extremely hard on themselves. They constantly feel like they aren’t living up to their parents’ expectations, leaving them with a sense of shame, failure, and inadequacy. They internalized their parents’ goals and expectations.</a:t>
            </a:r>
          </a:p>
          <a:p>
            <a:pPr lvl="1"/>
            <a:r>
              <a:rPr lang="en-US" sz="1800" dirty="0" smtClean="0"/>
              <a:t> They also learn that love is conditional — that they are loveable only when they please others. Perfection becomes a way to gain acceptance, love, and praise.</a:t>
            </a:r>
          </a:p>
          <a:p>
            <a:endParaRPr lang="en-US" sz="2000" dirty="0"/>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Perfectionist Parents</a:t>
            </a:r>
            <a:endParaRPr lang="en-US" dirty="0"/>
          </a:p>
        </p:txBody>
      </p:sp>
      <p:sp>
        <p:nvSpPr>
          <p:cNvPr id="3" name="Content Placeholder 2"/>
          <p:cNvSpPr>
            <a:spLocks noGrp="1"/>
          </p:cNvSpPr>
          <p:nvPr>
            <p:ph idx="1"/>
          </p:nvPr>
        </p:nvSpPr>
        <p:spPr/>
        <p:txBody>
          <a:bodyPr/>
          <a:lstStyle/>
          <a:p>
            <a:r>
              <a:rPr lang="en-US" sz="2000" dirty="0" smtClean="0"/>
              <a:t>Perfectionism can also be learned by children growing up with goal-oriented, driven, perfectionist parents who modeled or rewarded this way of thinking and acting.</a:t>
            </a:r>
          </a:p>
          <a:p>
            <a:r>
              <a:rPr lang="en-US" sz="2000" dirty="0" smtClean="0"/>
              <a:t>Perfectionism is encouraged when children are praised excessively for their achievements rather than their efforts or progress. The focus is on what the child accomplishes rather than the process — or who he is as a person.</a:t>
            </a:r>
          </a:p>
          <a:p>
            <a:r>
              <a:rPr lang="en-US" sz="2000" dirty="0" smtClean="0"/>
              <a:t>They model their value of a perfect family, house, and appearance through achieving at extremely high levels and attaining academic, career, or monetary success.</a:t>
            </a:r>
            <a:endParaRPr lang="en-US" sz="2000" dirty="0"/>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Distracted Parents</a:t>
            </a:r>
            <a:endParaRPr lang="en-US" dirty="0"/>
          </a:p>
        </p:txBody>
      </p:sp>
      <p:sp>
        <p:nvSpPr>
          <p:cNvPr id="3" name="Content Placeholder 2"/>
          <p:cNvSpPr>
            <a:spLocks noGrp="1"/>
          </p:cNvSpPr>
          <p:nvPr>
            <p:ph idx="1"/>
          </p:nvPr>
        </p:nvSpPr>
        <p:spPr/>
        <p:txBody>
          <a:bodyPr/>
          <a:lstStyle/>
          <a:p>
            <a:r>
              <a:rPr lang="en-US" sz="2000" dirty="0" smtClean="0"/>
              <a:t> A distracted parent could be one who works eighty hours a week and isn’t physically or emotionally available. </a:t>
            </a:r>
          </a:p>
          <a:p>
            <a:r>
              <a:rPr lang="en-US" sz="2000" dirty="0" smtClean="0"/>
              <a:t>Distracted parents usually meet their children’s physical needs but often neglect their emotional needs. </a:t>
            </a:r>
          </a:p>
          <a:p>
            <a:r>
              <a:rPr lang="en-US" sz="2000" dirty="0" smtClean="0"/>
              <a:t>Perfectionism is a way for children of distracted parents to either get noticed or help their parents out.</a:t>
            </a:r>
          </a:p>
          <a:p>
            <a:r>
              <a:rPr lang="en-US" sz="2000" dirty="0" smtClean="0"/>
              <a:t>They may not outwardly demand perfection, but some such parents give the message that success is what makes you worthwhile, while others relay the message that the child isn’t enough to garner their attention.</a:t>
            </a:r>
            <a:endParaRPr lang="en-US" sz="2000" dirty="0"/>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sz="4400" b="1" dirty="0" smtClean="0"/>
              <a:t>MEANING </a:t>
            </a:r>
            <a:endParaRPr lang="en-US" b="1" dirty="0"/>
          </a:p>
        </p:txBody>
      </p:sp>
      <p:sp>
        <p:nvSpPr>
          <p:cNvPr id="3" name="Content Placeholder 2"/>
          <p:cNvSpPr>
            <a:spLocks noGrp="1"/>
          </p:cNvSpPr>
          <p:nvPr>
            <p:ph idx="1"/>
          </p:nvPr>
        </p:nvSpPr>
        <p:spPr>
          <a:xfrm>
            <a:off x="928662" y="1827213"/>
            <a:ext cx="7754963" cy="4114800"/>
          </a:xfrm>
        </p:spPr>
        <p:txBody>
          <a:bodyPr anchor="ctr"/>
          <a:lstStyle/>
          <a:p>
            <a:pPr algn="ctr">
              <a:buNone/>
            </a:pPr>
            <a:r>
              <a:rPr lang="en-US" b="1" dirty="0" smtClean="0"/>
              <a:t>Perfectionism</a:t>
            </a:r>
            <a:r>
              <a:rPr lang="en-US" sz="2000" dirty="0" smtClean="0"/>
              <a:t> </a:t>
            </a:r>
          </a:p>
          <a:p>
            <a:pPr algn="ctr">
              <a:buNone/>
            </a:pPr>
            <a:r>
              <a:rPr lang="en-US" sz="2000" dirty="0" smtClean="0"/>
              <a:t>in</a:t>
            </a:r>
            <a:r>
              <a:rPr lang="en-US" sz="2000" dirty="0" smtClean="0"/>
              <a:t> psychology, is a personality trait characterized by a person's striving for flawlessness and setting high performance standards, accompanied by critical self-evaluations and concerns regarding others' evaluations.</a:t>
            </a:r>
            <a:endParaRPr lang="en-US" sz="2000" dirty="0"/>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Overwhelmed Parents</a:t>
            </a:r>
            <a:endParaRPr lang="en-US" dirty="0"/>
          </a:p>
        </p:txBody>
      </p:sp>
      <p:sp>
        <p:nvSpPr>
          <p:cNvPr id="3" name="Content Placeholder 2"/>
          <p:cNvSpPr>
            <a:spLocks noGrp="1"/>
          </p:cNvSpPr>
          <p:nvPr>
            <p:ph idx="1"/>
          </p:nvPr>
        </p:nvSpPr>
        <p:spPr/>
        <p:txBody>
          <a:bodyPr/>
          <a:lstStyle/>
          <a:p>
            <a:r>
              <a:rPr lang="en-US" sz="2000" dirty="0" smtClean="0"/>
              <a:t>Some parents are chronically overwhelmed due to their own trauma, mental illness, addiction, or cognitive impairment or by chronic stressors such as a very sick child, unemployment, poverty, health problems, or living in a violent community.</a:t>
            </a:r>
          </a:p>
          <a:p>
            <a:r>
              <a:rPr lang="en-US" sz="2000" dirty="0" smtClean="0"/>
              <a:t>There is either a lack of consistent rules and structure or overly harsh or arbitrary rules.</a:t>
            </a:r>
          </a:p>
          <a:p>
            <a:r>
              <a:rPr lang="en-US" sz="2000" dirty="0" smtClean="0"/>
              <a:t>Children develop perfectionist traits as a way to compensate for feelings of blame and a deep sense of being flawed and inadequate. </a:t>
            </a:r>
            <a:endParaRPr lang="en-US" sz="2000" dirty="0"/>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Treatments </a:t>
            </a:r>
            <a:endParaRPr lang="en-US" b="1" dirty="0"/>
          </a:p>
        </p:txBody>
      </p:sp>
      <p:sp>
        <p:nvSpPr>
          <p:cNvPr id="3" name="Content Placeholder 2"/>
          <p:cNvSpPr>
            <a:spLocks noGrp="1"/>
          </p:cNvSpPr>
          <p:nvPr>
            <p:ph idx="1"/>
          </p:nvPr>
        </p:nvSpPr>
        <p:spPr/>
        <p:txBody>
          <a:bodyPr/>
          <a:lstStyle/>
          <a:p>
            <a:r>
              <a:rPr lang="en-US" sz="2000" dirty="0" smtClean="0"/>
              <a:t>Cognitive-behavioral therapy has been shown to successfully help perfectionists in reducing social anxiety, public self-consciousness, obsessive-compulsive disorder (OCD) behaviors, and perfectionism. By using this approach, a person can begin to recognize their irrational thinking and find an alternative way to approach situations.</a:t>
            </a:r>
          </a:p>
          <a:p>
            <a:r>
              <a:rPr lang="en-US" sz="2000" dirty="0" smtClean="0"/>
              <a:t>Exposure and response prevention (ERP) is also employed by psychologists in the treatment of obsessive-compulsive symptoms, including perfectionism. This form of therapy is premised on encouraging individuals to stop their perfectionistic behavior in tasks that they would normally pursue toward perfection.</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Treatments </a:t>
            </a:r>
            <a:endParaRPr lang="en-US" b="1" dirty="0"/>
          </a:p>
        </p:txBody>
      </p:sp>
      <p:sp>
        <p:nvSpPr>
          <p:cNvPr id="3" name="Content Placeholder 2"/>
          <p:cNvSpPr>
            <a:spLocks noGrp="1"/>
          </p:cNvSpPr>
          <p:nvPr>
            <p:ph idx="1"/>
          </p:nvPr>
        </p:nvSpPr>
        <p:spPr/>
        <p:txBody>
          <a:bodyPr/>
          <a:lstStyle/>
          <a:p>
            <a:r>
              <a:rPr lang="en-US" sz="2000" dirty="0" smtClean="0"/>
              <a:t>Acceptance-based behavior therapy (ABBT) was demonstrated to have increasing awareness, increasing acceptance, and living a meaningful life. These practices were shown to help reduce anxiety, depression, and social phobia. This approach has been shown to be effective six months post to the therapy.</a:t>
            </a:r>
          </a:p>
          <a:p>
            <a:endParaRPr lang="en-US" sz="2000" dirty="0"/>
          </a:p>
        </p:txBody>
      </p:sp>
      <p:sp>
        <p:nvSpPr>
          <p:cNvPr id="1026" name="AutoShape 2" descr="Psychological Treatment AO1 AO2 - PSYCHOLOGY WIZAR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Psychological Treatment AO1 AO2 - PSYCHOLOGY WIZAR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Psychological Treatment AO1 AO2 - PSYCHOLOGY WIZAR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descr="Psychological Treatment AO1 AO2 - PSYCHOLOGY WIZARD"/>
          <p:cNvPicPr>
            <a:picLocks noChangeAspect="1" noChangeArrowheads="1"/>
          </p:cNvPicPr>
          <p:nvPr/>
        </p:nvPicPr>
        <p:blipFill>
          <a:blip r:embed="rId2"/>
          <a:srcRect/>
          <a:stretch>
            <a:fillRect/>
          </a:stretch>
        </p:blipFill>
        <p:spPr bwMode="auto">
          <a:xfrm>
            <a:off x="4643438" y="3786190"/>
            <a:ext cx="3786214" cy="2839661"/>
          </a:xfrm>
          <a:prstGeom prst="rect">
            <a:avLst/>
          </a:prstGeom>
          <a:noFill/>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sz="3200" b="1" dirty="0" smtClean="0"/>
              <a:t>Recommendations</a:t>
            </a:r>
            <a:r>
              <a:rPr lang="en-IN" sz="3200" dirty="0" smtClean="0"/>
              <a:t> - </a:t>
            </a:r>
            <a:r>
              <a:rPr lang="en-US" sz="3200" dirty="0" smtClean="0"/>
              <a:t>How to make the best of their innate temperament.</a:t>
            </a:r>
            <a:endParaRPr lang="en-US" sz="3200" dirty="0"/>
          </a:p>
        </p:txBody>
      </p:sp>
      <p:sp>
        <p:nvSpPr>
          <p:cNvPr id="3" name="Content Placeholder 2"/>
          <p:cNvSpPr>
            <a:spLocks noGrp="1"/>
          </p:cNvSpPr>
          <p:nvPr>
            <p:ph idx="1"/>
          </p:nvPr>
        </p:nvSpPr>
        <p:spPr/>
        <p:txBody>
          <a:bodyPr/>
          <a:lstStyle/>
          <a:p>
            <a:r>
              <a:rPr lang="en-US" sz="1800" dirty="0" smtClean="0"/>
              <a:t>Learn to relax and trust that the world will not ‘come to an end’ if you aren’t always on watch.</a:t>
            </a:r>
          </a:p>
          <a:p>
            <a:r>
              <a:rPr lang="en-US" sz="1800" dirty="0" smtClean="0"/>
              <a:t>Have patience and understand that not everyone sees things the same way as you.</a:t>
            </a:r>
          </a:p>
          <a:p>
            <a:r>
              <a:rPr lang="en-US" sz="1800" dirty="0" smtClean="0"/>
              <a:t>Allow others as well as yourself to make mistakes without becoming overly annoyed or irritated.</a:t>
            </a:r>
          </a:p>
          <a:p>
            <a:r>
              <a:rPr lang="en-US" sz="1800" dirty="0" smtClean="0"/>
              <a:t>Get in touch with your emotions and understand they are a vital and valid part of you rather than something that must be ignored and contained.</a:t>
            </a:r>
          </a:p>
          <a:p>
            <a:r>
              <a:rPr lang="en-US" sz="1800" dirty="0" smtClean="0"/>
              <a:t>Step back and try to understand that your repressed and self-righteous anger toward others not doing the ‘right thing’ as prescribed by you damages your relationships. It also proves harmful to your own physical and emotional wellbeing.</a:t>
            </a:r>
          </a:p>
          <a:p>
            <a:endParaRPr lang="en-US" sz="1800" dirty="0"/>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0100" y="1785926"/>
            <a:ext cx="7572428" cy="4524315"/>
          </a:xfrm>
          <a:prstGeom prst="rect">
            <a:avLst/>
          </a:prstGeom>
          <a:noFill/>
        </p:spPr>
        <p:txBody>
          <a:bodyPr wrap="square" lIns="91440" tIns="45720" rIns="91440" bIns="45720">
            <a:spAutoFit/>
          </a:bodyPr>
          <a:lstStyle/>
          <a:p>
            <a:pPr algn="ctr"/>
            <a:endParaRPr lang="en-IN"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n-IN"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Thank you</a:t>
            </a:r>
          </a:p>
          <a:p>
            <a:pPr algn="ctr"/>
            <a:endParaRPr lang="en-IN"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n-US" sz="2400" b="1" dirty="0" smtClean="0"/>
              <a:t>Emotion of Life</a:t>
            </a:r>
          </a:p>
          <a:p>
            <a:pPr algn="ctr"/>
            <a:endParaRPr lang="en-US" sz="2000" dirty="0" smtClean="0"/>
          </a:p>
          <a:p>
            <a:pPr algn="ctr"/>
            <a:r>
              <a:rPr lang="en-US" sz="2000" dirty="0" smtClean="0"/>
              <a:t>Specialized in </a:t>
            </a:r>
            <a:r>
              <a:rPr lang="en-US" sz="2000" dirty="0" smtClean="0"/>
              <a:t>OCD Management </a:t>
            </a:r>
          </a:p>
          <a:p>
            <a:pPr algn="ctr"/>
            <a:r>
              <a:rPr lang="en-US" sz="2000" dirty="0" smtClean="0"/>
              <a:t>Contamination OCD, Pure </a:t>
            </a:r>
            <a:r>
              <a:rPr lang="en-US" sz="2000" dirty="0" smtClean="0"/>
              <a:t>O, Multiple OCD</a:t>
            </a:r>
          </a:p>
          <a:p>
            <a:pPr algn="ctr"/>
            <a:endParaRPr lang="en-US" sz="2000" dirty="0" smtClean="0">
              <a:hlinkClick r:id="rId2"/>
            </a:endParaRPr>
          </a:p>
          <a:p>
            <a:pPr algn="ctr"/>
            <a:r>
              <a:rPr lang="en-US" sz="2000" dirty="0" smtClean="0">
                <a:hlinkClick r:id="rId2"/>
              </a:rPr>
              <a:t>www.emotionoflife.in</a:t>
            </a:r>
            <a:r>
              <a:rPr lang="en-US" sz="2000" dirty="0" smtClean="0"/>
              <a:t>   </a:t>
            </a:r>
            <a:endParaRPr lang="en-US" sz="2000" dirty="0" smtClean="0"/>
          </a:p>
          <a:p>
            <a:pPr algn="ctr"/>
            <a:endParaRPr lang="en-US" sz="2000" dirty="0" smtClean="0"/>
          </a:p>
          <a:p>
            <a:pPr algn="ctr"/>
            <a:r>
              <a:rPr lang="en-US" sz="2000" dirty="0" smtClean="0"/>
              <a:t>i</a:t>
            </a:r>
            <a:r>
              <a:rPr lang="en-US" sz="2000" dirty="0" smtClean="0">
                <a:hlinkClick r:id="rId3"/>
              </a:rPr>
              <a:t>nfo@emotionoflife.in</a:t>
            </a:r>
            <a:endParaRPr lang="en-US" sz="2000" dirty="0" smtClean="0"/>
          </a:p>
          <a:p>
            <a:pPr algn="ctr"/>
            <a:endParaRPr lang="en-US" sz="2000" b="1" dirty="0" smtClean="0"/>
          </a:p>
          <a:p>
            <a:pPr algn="ctr"/>
            <a:r>
              <a:rPr lang="en-US" sz="2000" dirty="0" smtClean="0"/>
              <a:t>Call</a:t>
            </a:r>
            <a:r>
              <a:rPr lang="en-US" sz="2000" dirty="0" smtClean="0"/>
              <a:t>: 9368503416</a:t>
            </a:r>
          </a:p>
          <a:p>
            <a:pPr algn="ctr"/>
            <a:endParaRPr lang="en-US"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Normal vs. Neurotic</a:t>
            </a:r>
            <a:endParaRPr lang="en-US" dirty="0"/>
          </a:p>
        </p:txBody>
      </p:sp>
      <p:sp>
        <p:nvSpPr>
          <p:cNvPr id="3" name="Content Placeholder 2"/>
          <p:cNvSpPr>
            <a:spLocks noGrp="1"/>
          </p:cNvSpPr>
          <p:nvPr>
            <p:ph idx="1"/>
          </p:nvPr>
        </p:nvSpPr>
        <p:spPr/>
        <p:txBody>
          <a:bodyPr/>
          <a:lstStyle/>
          <a:p>
            <a:r>
              <a:rPr lang="en-US" sz="2400" b="1" dirty="0" smtClean="0"/>
              <a:t>Normal perfectionists </a:t>
            </a:r>
            <a:r>
              <a:rPr lang="en-US" sz="2400" dirty="0" smtClean="0"/>
              <a:t>are more inclined to pursue perfection without compromising their self-esteem, and derive pleasure from their efforts. </a:t>
            </a:r>
            <a:endParaRPr lang="en-US" sz="2400" dirty="0" smtClean="0"/>
          </a:p>
          <a:p>
            <a:endParaRPr lang="en-US" sz="2400" dirty="0" smtClean="0"/>
          </a:p>
          <a:p>
            <a:r>
              <a:rPr lang="en-US" sz="2400" b="1" dirty="0" smtClean="0"/>
              <a:t>Neurotic perfectionists </a:t>
            </a:r>
            <a:r>
              <a:rPr lang="en-US" sz="2400" dirty="0" smtClean="0"/>
              <a:t>are prone to strive for unrealistic goals and feel dissatisfied when they cannot reach them.</a:t>
            </a:r>
            <a:endParaRPr lang="en-US" sz="2400" dirty="0"/>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ealthy Perfectionism vs. Neurotic Perfectionism"/>
          <p:cNvPicPr>
            <a:picLocks noChangeAspect="1" noChangeArrowheads="1"/>
          </p:cNvPicPr>
          <p:nvPr/>
        </p:nvPicPr>
        <p:blipFill>
          <a:blip r:embed="rId2"/>
          <a:srcRect r="-210" b="5094"/>
          <a:stretch>
            <a:fillRect/>
          </a:stretch>
        </p:blipFill>
        <p:spPr bwMode="auto">
          <a:xfrm>
            <a:off x="1000100" y="0"/>
            <a:ext cx="8143900" cy="6858000"/>
          </a:xfrm>
          <a:prstGeom prst="rect">
            <a:avLst/>
          </a:prstGeom>
          <a:noFill/>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STRIVINGS VS. CONCERNS</a:t>
            </a:r>
            <a:endParaRPr lang="en-US" dirty="0"/>
          </a:p>
        </p:txBody>
      </p:sp>
      <p:sp>
        <p:nvSpPr>
          <p:cNvPr id="4" name="Content Placeholder 3"/>
          <p:cNvSpPr>
            <a:spLocks noGrp="1"/>
          </p:cNvSpPr>
          <p:nvPr>
            <p:ph idx="1"/>
          </p:nvPr>
        </p:nvSpPr>
        <p:spPr>
          <a:xfrm>
            <a:off x="642910" y="1857364"/>
            <a:ext cx="3344863" cy="4114800"/>
          </a:xfrm>
        </p:spPr>
        <p:txBody>
          <a:bodyPr/>
          <a:lstStyle/>
          <a:p>
            <a:r>
              <a:rPr lang="en-US" sz="2400" dirty="0" smtClean="0"/>
              <a:t>Perfectionism consists of two main dimensions: </a:t>
            </a:r>
          </a:p>
          <a:p>
            <a:pPr lvl="1"/>
            <a:r>
              <a:rPr lang="en-US" sz="2000" dirty="0" smtClean="0"/>
              <a:t>perfectionistic strivings </a:t>
            </a:r>
          </a:p>
          <a:p>
            <a:pPr lvl="1"/>
            <a:r>
              <a:rPr lang="en-US" sz="2000" dirty="0" smtClean="0"/>
              <a:t>perfectionistic concerns. </a:t>
            </a:r>
          </a:p>
          <a:p>
            <a:endParaRPr lang="en-US" sz="2400" dirty="0" smtClean="0"/>
          </a:p>
          <a:p>
            <a:endParaRPr lang="en-US" sz="2400" dirty="0" smtClean="0"/>
          </a:p>
          <a:p>
            <a:pPr lvl="1"/>
            <a:endParaRPr lang="en-US" sz="2000" dirty="0" smtClean="0"/>
          </a:p>
        </p:txBody>
      </p:sp>
      <p:pic>
        <p:nvPicPr>
          <p:cNvPr id="4100" name="Picture 4" descr="Pushing Back on Perfectionism: How to Be Happily Imperfect - Blog"/>
          <p:cNvPicPr>
            <a:picLocks noChangeAspect="1" noChangeArrowheads="1"/>
          </p:cNvPicPr>
          <p:nvPr/>
        </p:nvPicPr>
        <p:blipFill>
          <a:blip r:embed="rId2"/>
          <a:srcRect l="5000" t="3165" r="3750" b="22465"/>
          <a:stretch>
            <a:fillRect/>
          </a:stretch>
        </p:blipFill>
        <p:spPr bwMode="auto">
          <a:xfrm>
            <a:off x="4286248" y="1714488"/>
            <a:ext cx="4714909" cy="4357694"/>
          </a:xfrm>
          <a:prstGeom prst="rect">
            <a:avLst/>
          </a:prstGeom>
          <a:noFill/>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Psychological implications</a:t>
            </a:r>
            <a:endParaRPr lang="en-US" b="1" dirty="0"/>
          </a:p>
        </p:txBody>
      </p:sp>
      <p:sp>
        <p:nvSpPr>
          <p:cNvPr id="3" name="Content Placeholder 2"/>
          <p:cNvSpPr>
            <a:spLocks noGrp="1"/>
          </p:cNvSpPr>
          <p:nvPr>
            <p:ph idx="1"/>
          </p:nvPr>
        </p:nvSpPr>
        <p:spPr/>
        <p:txBody>
          <a:bodyPr/>
          <a:lstStyle/>
          <a:p>
            <a:r>
              <a:rPr lang="en-US" sz="1800" dirty="0" smtClean="0"/>
              <a:t>Socially prescribed perfectionism in young women has been associated with greater body-image dissatisfaction and avoidance of social situations that focus on weight and physical appearance.</a:t>
            </a:r>
          </a:p>
          <a:p>
            <a:r>
              <a:rPr lang="en-US" sz="1800" dirty="0" smtClean="0"/>
              <a:t>Perfectionists are obsessives who need to feel in control at all times to protect themselves and ensure their own safety. </a:t>
            </a:r>
          </a:p>
        </p:txBody>
      </p:sp>
      <p:pic>
        <p:nvPicPr>
          <p:cNvPr id="3074" name="Picture 2" descr="Therapists explain common causes of anorexia nervosa - Eating ..."/>
          <p:cNvPicPr>
            <a:picLocks noChangeAspect="1" noChangeArrowheads="1"/>
          </p:cNvPicPr>
          <p:nvPr/>
        </p:nvPicPr>
        <p:blipFill>
          <a:blip r:embed="rId2"/>
          <a:srcRect/>
          <a:stretch>
            <a:fillRect/>
          </a:stretch>
        </p:blipFill>
        <p:spPr bwMode="auto">
          <a:xfrm>
            <a:off x="4000496" y="3754445"/>
            <a:ext cx="4143404" cy="2817827"/>
          </a:xfrm>
          <a:prstGeom prst="rect">
            <a:avLst/>
          </a:prstGeom>
          <a:noFill/>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Components of Perfectionism</a:t>
            </a:r>
            <a:endParaRPr lang="en-US" b="1" dirty="0"/>
          </a:p>
        </p:txBody>
      </p:sp>
      <p:sp>
        <p:nvSpPr>
          <p:cNvPr id="3" name="Content Placeholder 2"/>
          <p:cNvSpPr>
            <a:spLocks noGrp="1"/>
          </p:cNvSpPr>
          <p:nvPr>
            <p:ph idx="1"/>
          </p:nvPr>
        </p:nvSpPr>
        <p:spPr>
          <a:xfrm>
            <a:off x="857224" y="1827212"/>
            <a:ext cx="7826401" cy="4673621"/>
          </a:xfrm>
        </p:spPr>
        <p:txBody>
          <a:bodyPr/>
          <a:lstStyle/>
          <a:p>
            <a:r>
              <a:rPr lang="en-US" sz="2000" i="1" dirty="0" smtClean="0"/>
              <a:t>Self-oriented perfectionism</a:t>
            </a:r>
            <a:r>
              <a:rPr lang="en-US" sz="2000" dirty="0" smtClean="0"/>
              <a:t> is an intrapersonal dimension characterized by a strong motivation to be perfect, setting and striving for unrealistic self-standards, focusing on flaws, and generalization of self-standards. </a:t>
            </a:r>
          </a:p>
          <a:p>
            <a:r>
              <a:rPr lang="en-US" sz="2000" i="1" dirty="0" smtClean="0"/>
              <a:t>Other-oriented perfectionism</a:t>
            </a:r>
            <a:r>
              <a:rPr lang="en-US" sz="2000" dirty="0" smtClean="0"/>
              <a:t> involves similar behaviors, but these behaviors are directed toward others instead of toward the self.</a:t>
            </a:r>
          </a:p>
          <a:p>
            <a:r>
              <a:rPr lang="en-US" sz="2000" i="1" dirty="0" smtClean="0"/>
              <a:t>Self-oriented </a:t>
            </a:r>
            <a:r>
              <a:rPr lang="en-US" sz="2000" dirty="0" smtClean="0"/>
              <a:t> </a:t>
            </a:r>
            <a:r>
              <a:rPr lang="en-US" sz="2000" i="1" dirty="0" smtClean="0"/>
              <a:t>Socially prescribed perfectionism</a:t>
            </a:r>
            <a:r>
              <a:rPr lang="en-US" sz="2000" dirty="0" smtClean="0"/>
              <a:t> entails the belief that others have perfectionistic expectations and motives for oneself.</a:t>
            </a:r>
          </a:p>
          <a:p>
            <a:pPr lvl="1"/>
            <a:endParaRPr lang="en-US" sz="1600" dirty="0"/>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r>
            <a:br>
              <a:rPr lang="en-US" b="1" dirty="0" smtClean="0"/>
            </a:br>
            <a:r>
              <a:rPr lang="en-US" b="1" dirty="0" smtClean="0"/>
              <a:t>Positive aspects</a:t>
            </a:r>
            <a:endParaRPr lang="en-US" dirty="0"/>
          </a:p>
        </p:txBody>
      </p:sp>
      <p:sp>
        <p:nvSpPr>
          <p:cNvPr id="3" name="Content Placeholder 2"/>
          <p:cNvSpPr>
            <a:spLocks noGrp="1"/>
          </p:cNvSpPr>
          <p:nvPr>
            <p:ph idx="1"/>
          </p:nvPr>
        </p:nvSpPr>
        <p:spPr>
          <a:xfrm>
            <a:off x="1370013" y="1928802"/>
            <a:ext cx="3773491" cy="4114800"/>
          </a:xfrm>
        </p:spPr>
        <p:txBody>
          <a:bodyPr/>
          <a:lstStyle/>
          <a:p>
            <a:r>
              <a:rPr lang="en-US" sz="2000" dirty="0" smtClean="0"/>
              <a:t>drive people to accomplishments and provide the motivation</a:t>
            </a:r>
          </a:p>
          <a:p>
            <a:r>
              <a:rPr lang="en-US" sz="2000" dirty="0" smtClean="0"/>
              <a:t> preferences for order and organization, a persistent striving for excellence, and conscientious orientation to tasks and performance .</a:t>
            </a:r>
          </a:p>
          <a:p>
            <a:r>
              <a:rPr lang="en-US" sz="2000" dirty="0" smtClean="0"/>
              <a:t>Exceptionally talented people and geniuses are also often perfectionists. </a:t>
            </a:r>
            <a:endParaRPr lang="en-US" sz="1600" dirty="0" smtClean="0"/>
          </a:p>
        </p:txBody>
      </p:sp>
      <p:pic>
        <p:nvPicPr>
          <p:cNvPr id="1026" name="Picture 2" descr="5 Ways to Control Perfectionism - wikiHow"/>
          <p:cNvPicPr>
            <a:picLocks noChangeAspect="1" noChangeArrowheads="1"/>
          </p:cNvPicPr>
          <p:nvPr/>
        </p:nvPicPr>
        <p:blipFill>
          <a:blip r:embed="rId2"/>
          <a:srcRect/>
          <a:stretch>
            <a:fillRect/>
          </a:stretch>
        </p:blipFill>
        <p:spPr bwMode="auto">
          <a:xfrm>
            <a:off x="5072066" y="1928802"/>
            <a:ext cx="3786214" cy="4071966"/>
          </a:xfrm>
          <a:prstGeom prst="rect">
            <a:avLst/>
          </a:prstGeom>
          <a:noFill/>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Negative Aspects</a:t>
            </a:r>
            <a:endParaRPr lang="en-US" b="1" dirty="0"/>
          </a:p>
        </p:txBody>
      </p:sp>
      <p:sp>
        <p:nvSpPr>
          <p:cNvPr id="3" name="Content Placeholder 2"/>
          <p:cNvSpPr>
            <a:spLocks noGrp="1"/>
          </p:cNvSpPr>
          <p:nvPr>
            <p:ph idx="1"/>
          </p:nvPr>
        </p:nvSpPr>
        <p:spPr/>
        <p:txBody>
          <a:bodyPr/>
          <a:lstStyle/>
          <a:p>
            <a:r>
              <a:rPr lang="en-US" sz="2400" dirty="0" smtClean="0"/>
              <a:t>Perfectionism has been associated with numerous other psychological and physiological complications:</a:t>
            </a:r>
          </a:p>
          <a:p>
            <a:pPr lvl="1"/>
            <a:r>
              <a:rPr lang="en-US" sz="2000" dirty="0" smtClean="0"/>
              <a:t>Suicide</a:t>
            </a:r>
            <a:endParaRPr lang="en-US" sz="2000" dirty="0" smtClean="0"/>
          </a:p>
          <a:p>
            <a:pPr lvl="1"/>
            <a:r>
              <a:rPr lang="en-US" sz="2000" dirty="0" smtClean="0"/>
              <a:t>Anorexia nervosa</a:t>
            </a:r>
          </a:p>
          <a:p>
            <a:pPr lvl="1"/>
            <a:r>
              <a:rPr lang="en-IN" sz="2000" dirty="0" smtClean="0"/>
              <a:t>Medical complications </a:t>
            </a:r>
          </a:p>
          <a:p>
            <a:pPr lvl="1"/>
            <a:r>
              <a:rPr lang="en-IN" sz="2000" dirty="0" smtClean="0"/>
              <a:t>Narcissism </a:t>
            </a:r>
          </a:p>
          <a:p>
            <a:pPr lvl="1"/>
            <a:r>
              <a:rPr lang="en-IN" sz="2000" dirty="0" smtClean="0"/>
              <a:t>General Applications</a:t>
            </a:r>
          </a:p>
        </p:txBody>
      </p:sp>
    </p:spTree>
  </p:cSld>
  <p:clrMapOvr>
    <a:masterClrMapping/>
  </p:clrMapOvr>
  <p:transition spd="med">
    <p:fade/>
  </p:transition>
</p:sld>
</file>

<file path=ppt/theme/theme1.xml><?xml version="1.0" encoding="utf-8"?>
<a:theme xmlns:a="http://schemas.openxmlformats.org/drawingml/2006/main" name="Theme8">
  <a:themeElements>
    <a:clrScheme name="Office Them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Office Them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Office Them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Office Them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Office Them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Office Them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Office Them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Office Them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Office Them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Theme8</Template>
  <TotalTime>215</TotalTime>
  <Words>874</Words>
  <Application>Microsoft Office PowerPoint</Application>
  <PresentationFormat>On-screen Show (4:3)</PresentationFormat>
  <Paragraphs>137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Theme8</vt:lpstr>
      <vt:lpstr>Slide 1</vt:lpstr>
      <vt:lpstr>MEANING </vt:lpstr>
      <vt:lpstr>Normal vs. Neurotic</vt:lpstr>
      <vt:lpstr>Slide 4</vt:lpstr>
      <vt:lpstr>STRIVINGS VS. CONCERNS</vt:lpstr>
      <vt:lpstr>Psychological implications</vt:lpstr>
      <vt:lpstr>Components of Perfectionism</vt:lpstr>
      <vt:lpstr> Positive aspects</vt:lpstr>
      <vt:lpstr>Negative Aspects</vt:lpstr>
      <vt:lpstr>Negative Aspects</vt:lpstr>
      <vt:lpstr>Negative Aspects</vt:lpstr>
      <vt:lpstr>Narcissism</vt:lpstr>
      <vt:lpstr>Signs You’re a Perfectionist </vt:lpstr>
      <vt:lpstr>Common Traits of a Perfectionist</vt:lpstr>
      <vt:lpstr>DOMAINS OF PERFECTIONISM</vt:lpstr>
      <vt:lpstr>Causes of Perfectionism</vt:lpstr>
      <vt:lpstr>4 Parenting Styles That Contribute to Perfectionism</vt:lpstr>
      <vt:lpstr>Perfectionist Parents</vt:lpstr>
      <vt:lpstr>Distracted Parents</vt:lpstr>
      <vt:lpstr>Overwhelmed Parents</vt:lpstr>
      <vt:lpstr>Treatments </vt:lpstr>
      <vt:lpstr>Treatments </vt:lpstr>
      <vt:lpstr>Recommendations - How to make the best of their innate temperament.</vt:lpstr>
      <vt:lpstr>Slide 24</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Shyam gupta</cp:lastModifiedBy>
  <cp:revision>33</cp:revision>
  <dcterms:created xsi:type="dcterms:W3CDTF">2020-07-25T12:08:30Z</dcterms:created>
  <dcterms:modified xsi:type="dcterms:W3CDTF">2022-04-20T07:29:41Z</dcterms:modified>
</cp:coreProperties>
</file>