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3" r:id="rId7"/>
    <p:sldId id="265" r:id="rId8"/>
    <p:sldId id="260" r:id="rId9"/>
    <p:sldId id="261" r:id="rId10"/>
    <p:sldId id="264"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8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874BE0F-2B70-4659-8297-D799D48B1A3E}" type="datetimeFigureOut">
              <a:rPr lang="en-IN" smtClean="0"/>
              <a:t>09-11-2020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0CFA0CE8-42A7-42A7-AA01-9E5046722FCD}" type="slidenum">
              <a:rPr lang="en-IN" smtClean="0"/>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74BE0F-2B70-4659-8297-D799D48B1A3E}" type="datetimeFigureOut">
              <a:rPr lang="en-IN" smtClean="0"/>
              <a:t>09-11-2020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CFA0CE8-42A7-42A7-AA01-9E5046722FCD}"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74BE0F-2B70-4659-8297-D799D48B1A3E}" type="datetimeFigureOut">
              <a:rPr lang="en-IN" smtClean="0"/>
              <a:t>09-11-2020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CFA0CE8-42A7-42A7-AA01-9E5046722FCD}"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74BE0F-2B70-4659-8297-D799D48B1A3E}" type="datetimeFigureOut">
              <a:rPr lang="en-IN" smtClean="0"/>
              <a:t>09-11-2020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CFA0CE8-42A7-42A7-AA01-9E5046722FCD}"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874BE0F-2B70-4659-8297-D799D48B1A3E}" type="datetimeFigureOut">
              <a:rPr lang="en-IN" smtClean="0"/>
              <a:t>09-11-2020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CFA0CE8-42A7-42A7-AA01-9E5046722FCD}" type="slidenum">
              <a:rPr lang="en-IN" smtClean="0"/>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874BE0F-2B70-4659-8297-D799D48B1A3E}" type="datetimeFigureOut">
              <a:rPr lang="en-IN" smtClean="0"/>
              <a:t>09-11-2020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0CFA0CE8-42A7-42A7-AA01-9E5046722FCD}"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874BE0F-2B70-4659-8297-D799D48B1A3E}" type="datetimeFigureOut">
              <a:rPr lang="en-IN" smtClean="0"/>
              <a:t>09-11-2020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0CFA0CE8-42A7-42A7-AA01-9E5046722FCD}"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874BE0F-2B70-4659-8297-D799D48B1A3E}" type="datetimeFigureOut">
              <a:rPr lang="en-IN" smtClean="0"/>
              <a:t>09-11-2020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0CFA0CE8-42A7-42A7-AA01-9E5046722FCD}"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874BE0F-2B70-4659-8297-D799D48B1A3E}" type="datetimeFigureOut">
              <a:rPr lang="en-IN" smtClean="0"/>
              <a:t>09-11-2020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0CFA0CE8-42A7-42A7-AA01-9E5046722FCD}" type="slidenum">
              <a:rPr lang="en-IN" smtClean="0"/>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874BE0F-2B70-4659-8297-D799D48B1A3E}" type="datetimeFigureOut">
              <a:rPr lang="en-IN" smtClean="0"/>
              <a:t>09-11-2020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0CFA0CE8-42A7-42A7-AA01-9E5046722FCD}"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874BE0F-2B70-4659-8297-D799D48B1A3E}" type="datetimeFigureOut">
              <a:rPr lang="en-IN" smtClean="0"/>
              <a:t>09-11-2020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0CFA0CE8-42A7-42A7-AA01-9E5046722FCD}" type="slidenum">
              <a:rPr lang="en-IN" smtClean="0"/>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874BE0F-2B70-4659-8297-D799D48B1A3E}" type="datetimeFigureOut">
              <a:rPr lang="en-IN" smtClean="0"/>
              <a:t>09-11-2020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CFA0CE8-42A7-42A7-AA01-9E5046722FCD}" type="slidenum">
              <a:rPr lang="en-IN" smtClean="0"/>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www.emotionoflife.in/"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Psychosomatic Disorders</a:t>
            </a:r>
            <a:endParaRPr lang="en-IN" dirty="0"/>
          </a:p>
        </p:txBody>
      </p:sp>
      <p:sp>
        <p:nvSpPr>
          <p:cNvPr id="3" name="Subtitle 2"/>
          <p:cNvSpPr>
            <a:spLocks noGrp="1"/>
          </p:cNvSpPr>
          <p:nvPr>
            <p:ph type="subTitle" idx="1"/>
          </p:nvPr>
        </p:nvSpPr>
        <p:spPr/>
        <p:txBody>
          <a:bodyPr/>
          <a:lstStyle/>
          <a:p>
            <a:pPr marL="484632" indent="-457200">
              <a:buFontTx/>
              <a:buChar char="-"/>
            </a:pPr>
            <a:r>
              <a:rPr lang="en-IN" dirty="0" smtClean="0"/>
              <a:t>Yoshima Singh</a:t>
            </a:r>
            <a:br>
              <a:rPr lang="en-IN" dirty="0" smtClean="0"/>
            </a:br>
            <a:r>
              <a:rPr lang="en-IN" dirty="0" smtClean="0"/>
              <a:t>(Emotion of Life)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99992" y="2564904"/>
            <a:ext cx="3962400" cy="3962400"/>
          </a:xfrm>
          <a:prstGeom prst="rect">
            <a:avLst/>
          </a:prstGeom>
        </p:spPr>
      </p:pic>
    </p:spTree>
    <p:extLst>
      <p:ext uri="{BB962C8B-B14F-4D97-AF65-F5344CB8AC3E}">
        <p14:creationId xmlns:p14="http://schemas.microsoft.com/office/powerpoint/2010/main" val="3577719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a:t>Constant worry about potential illness</a:t>
            </a:r>
          </a:p>
          <a:p>
            <a:r>
              <a:rPr lang="en-US" dirty="0"/>
              <a:t>Viewing normal physical sensations as a sign of severe physical illness</a:t>
            </a:r>
          </a:p>
          <a:p>
            <a:r>
              <a:rPr lang="en-US" dirty="0"/>
              <a:t>Fearing that symptoms are serious, even when there is no evidence</a:t>
            </a:r>
          </a:p>
          <a:p>
            <a:r>
              <a:rPr lang="en-US" dirty="0"/>
              <a:t>Thinking that physical sensations are threatening or harmful</a:t>
            </a:r>
          </a:p>
          <a:p>
            <a:r>
              <a:rPr lang="en-US" dirty="0"/>
              <a:t>Feeling that medical evaluation and treatment have not been adequate</a:t>
            </a:r>
          </a:p>
          <a:p>
            <a:r>
              <a:rPr lang="en-US" dirty="0"/>
              <a:t>Fearing that physical activity may cause damage to your body</a:t>
            </a:r>
          </a:p>
          <a:p>
            <a:r>
              <a:rPr lang="en-US" dirty="0"/>
              <a:t>Repeatedly checking your body for abnormalities</a:t>
            </a:r>
          </a:p>
          <a:p>
            <a:r>
              <a:rPr lang="en-US" dirty="0"/>
              <a:t>Frequent health care visits that don't relieve your concerns or that make them worse</a:t>
            </a:r>
          </a:p>
          <a:p>
            <a:r>
              <a:rPr lang="en-US" dirty="0"/>
              <a:t>Being unresponsive to medical treatment or unusually sensitive to medication side effects</a:t>
            </a:r>
          </a:p>
          <a:p>
            <a:endParaRPr lang="en-IN" dirty="0"/>
          </a:p>
        </p:txBody>
      </p:sp>
    </p:spTree>
    <p:extLst>
      <p:ext uri="{BB962C8B-B14F-4D97-AF65-F5344CB8AC3E}">
        <p14:creationId xmlns:p14="http://schemas.microsoft.com/office/powerpoint/2010/main" val="78313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43808" y="1268760"/>
            <a:ext cx="3652538" cy="923330"/>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Treatment</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27784" y="2636912"/>
            <a:ext cx="4320480" cy="3240359"/>
          </a:xfrm>
          <a:prstGeom prst="rect">
            <a:avLst/>
          </a:prstGeom>
        </p:spPr>
      </p:pic>
    </p:spTree>
    <p:extLst>
      <p:ext uri="{BB962C8B-B14F-4D97-AF65-F5344CB8AC3E}">
        <p14:creationId xmlns:p14="http://schemas.microsoft.com/office/powerpoint/2010/main" val="2765070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b="1" dirty="0" smtClean="0"/>
              <a:t>Psychotherapy</a:t>
            </a:r>
          </a:p>
          <a:p>
            <a:r>
              <a:rPr lang="en-US" b="1" dirty="0" smtClean="0"/>
              <a:t>Psychoanalysis</a:t>
            </a:r>
          </a:p>
          <a:p>
            <a:r>
              <a:rPr lang="en-US" b="1" dirty="0" smtClean="0"/>
              <a:t>Cognitive </a:t>
            </a:r>
            <a:r>
              <a:rPr lang="en-US" b="1" dirty="0"/>
              <a:t>behavior </a:t>
            </a:r>
            <a:r>
              <a:rPr lang="en-US" b="1" dirty="0" smtClean="0"/>
              <a:t>therapy</a:t>
            </a:r>
          </a:p>
          <a:p>
            <a:r>
              <a:rPr lang="en-US" b="1" dirty="0" smtClean="0"/>
              <a:t>Group psychotherapy</a:t>
            </a:r>
          </a:p>
          <a:p>
            <a:r>
              <a:rPr lang="en-US" b="1" dirty="0" smtClean="0"/>
              <a:t>Electroconvulsive </a:t>
            </a:r>
            <a:r>
              <a:rPr lang="en-US" b="1" dirty="0"/>
              <a:t>therapy (ECT</a:t>
            </a:r>
            <a:r>
              <a:rPr lang="en-US" b="1" dirty="0" smtClean="0"/>
              <a:t>)</a:t>
            </a:r>
          </a:p>
          <a:p>
            <a:r>
              <a:rPr lang="en-US" b="1" dirty="0" smtClean="0"/>
              <a:t> Hypnotherapy</a:t>
            </a:r>
          </a:p>
          <a:p>
            <a:r>
              <a:rPr lang="en-US" b="1" dirty="0"/>
              <a:t>Acupuncture therapy</a:t>
            </a:r>
          </a:p>
          <a:p>
            <a:r>
              <a:rPr lang="en-US" b="1" dirty="0"/>
              <a:t>Pharmacotherapy</a:t>
            </a:r>
          </a:p>
          <a:p>
            <a:r>
              <a:rPr lang="en-US" b="1" dirty="0"/>
              <a:t>Exercises</a:t>
            </a:r>
          </a:p>
          <a:p>
            <a:r>
              <a:rPr lang="en-US" b="1" dirty="0"/>
              <a:t>Yoga</a:t>
            </a:r>
          </a:p>
          <a:p>
            <a:r>
              <a:rPr lang="en-US" b="1" dirty="0"/>
              <a:t>Lifestyle changes</a:t>
            </a:r>
            <a:endParaRPr lang="en-IN" dirty="0"/>
          </a:p>
          <a:p>
            <a:endParaRPr lang="en-US" b="1" dirty="0" smtClean="0"/>
          </a:p>
        </p:txBody>
      </p:sp>
    </p:spTree>
    <p:extLst>
      <p:ext uri="{BB962C8B-B14F-4D97-AF65-F5344CB8AC3E}">
        <p14:creationId xmlns:p14="http://schemas.microsoft.com/office/powerpoint/2010/main" val="3277085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0112" y="1066800"/>
            <a:ext cx="3528392" cy="1981200"/>
          </a:xfrm>
        </p:spPr>
        <p:txBody>
          <a:bodyPr/>
          <a:lstStyle/>
          <a:p>
            <a:r>
              <a:rPr lang="en-IN" dirty="0"/>
              <a:t>For more info visit: </a:t>
            </a:r>
            <a:r>
              <a:rPr lang="en-IN" dirty="0">
                <a:hlinkClick r:id="rId2"/>
              </a:rPr>
              <a:t>www.emotionoflife.in</a:t>
            </a:r>
            <a:r>
              <a:rPr lang="en-IN" dirty="0"/>
              <a:t/>
            </a:r>
            <a:br>
              <a:rPr lang="en-IN" dirty="0"/>
            </a:br>
            <a:r>
              <a:rPr lang="en-IN" dirty="0"/>
              <a:t>Contact us at: 7678694626</a:t>
            </a:r>
            <a:br>
              <a:rPr lang="en-IN" dirty="0"/>
            </a:br>
            <a:r>
              <a:rPr lang="en-IN" dirty="0"/>
              <a:t>Email us on: info@emotionoflife.in</a:t>
            </a:r>
            <a:br>
              <a:rPr lang="en-IN" dirty="0"/>
            </a:br>
            <a:endParaRPr lang="en-IN" dirty="0"/>
          </a:p>
        </p:txBody>
      </p:sp>
      <p:pic>
        <p:nvPicPr>
          <p:cNvPr id="5" name="Picture Placeholder 4"/>
          <p:cNvPicPr>
            <a:picLocks noGrp="1" noChangeAspect="1"/>
          </p:cNvPicPr>
          <p:nvPr>
            <p:ph type="pic" idx="1"/>
          </p:nvPr>
        </p:nvPicPr>
        <p:blipFill>
          <a:blip r:embed="rId3">
            <a:extLst>
              <a:ext uri="{28A0092B-C50C-407E-A947-70E740481C1C}">
                <a14:useLocalDpi xmlns:a14="http://schemas.microsoft.com/office/drawing/2010/main" val="0"/>
              </a:ext>
            </a:extLst>
          </a:blip>
          <a:srcRect l="959" r="959"/>
          <a:stretch>
            <a:fillRect/>
          </a:stretch>
        </p:blipFill>
        <p:spPr>
          <a:xfrm>
            <a:off x="838200" y="1143003"/>
            <a:ext cx="4419600" cy="3510133"/>
          </a:xfrm>
        </p:spPr>
      </p:pic>
      <p:sp>
        <p:nvSpPr>
          <p:cNvPr id="4" name="Text Placeholder 3"/>
          <p:cNvSpPr>
            <a:spLocks noGrp="1"/>
          </p:cNvSpPr>
          <p:nvPr>
            <p:ph type="body" sz="half" idx="2"/>
          </p:nvPr>
        </p:nvSpPr>
        <p:spPr/>
        <p:txBody>
          <a:bodyPr/>
          <a:lstStyle/>
          <a:p>
            <a:r>
              <a:rPr lang="en-IN" b="1" dirty="0" smtClean="0">
                <a:solidFill>
                  <a:schemeClr val="tx1"/>
                </a:solidFill>
              </a:rPr>
              <a:t>Thank you!! – Yoshima Singh (Emotion of Life)</a:t>
            </a:r>
            <a:endParaRPr lang="en-IN" b="1" dirty="0">
              <a:solidFill>
                <a:schemeClr val="tx1"/>
              </a:solidFill>
            </a:endParaRPr>
          </a:p>
        </p:txBody>
      </p:sp>
      <p:sp>
        <p:nvSpPr>
          <p:cNvPr id="6" name="Rectangle 5"/>
          <p:cNvSpPr/>
          <p:nvPr/>
        </p:nvSpPr>
        <p:spPr>
          <a:xfrm>
            <a:off x="827584" y="4293096"/>
            <a:ext cx="446449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823293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1920" y="2942614"/>
            <a:ext cx="4243855" cy="923330"/>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Introduction</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3779912" cy="6858000"/>
          </a:xfrm>
          <a:prstGeom prst="rect">
            <a:avLst/>
          </a:prstGeom>
        </p:spPr>
      </p:pic>
    </p:spTree>
    <p:extLst>
      <p:ext uri="{BB962C8B-B14F-4D97-AF65-F5344CB8AC3E}">
        <p14:creationId xmlns:p14="http://schemas.microsoft.com/office/powerpoint/2010/main" val="708282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 psychosomatic disorder is a disease which involves both mind and body. Some physical diseases are thought to be particularly prone to being made worse by mental factors such as stress and anxiety. Your mental state can affect how bad a physical disease is at any given time.</a:t>
            </a:r>
            <a:endParaRPr lang="en-IN" dirty="0"/>
          </a:p>
        </p:txBody>
      </p:sp>
    </p:spTree>
    <p:extLst>
      <p:ext uri="{BB962C8B-B14F-4D97-AF65-F5344CB8AC3E}">
        <p14:creationId xmlns:p14="http://schemas.microsoft.com/office/powerpoint/2010/main" val="2445444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 psychosomatic illness originates from or is aggravated by emotional stress and manifests in the body as physical pain and other symptoms. Depression can also contribute to psychosomatic illness, especially when the body's immune system has been weakened by severe and/or chronic stress.</a:t>
            </a:r>
            <a:endParaRPr lang="en-IN" dirty="0"/>
          </a:p>
        </p:txBody>
      </p:sp>
    </p:spTree>
    <p:extLst>
      <p:ext uri="{BB962C8B-B14F-4D97-AF65-F5344CB8AC3E}">
        <p14:creationId xmlns:p14="http://schemas.microsoft.com/office/powerpoint/2010/main" val="1841998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95936" y="1052736"/>
            <a:ext cx="2165978" cy="923330"/>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Cause</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5736" y="2420888"/>
            <a:ext cx="5400599" cy="4392488"/>
          </a:xfrm>
          <a:prstGeom prst="rect">
            <a:avLst/>
          </a:prstGeom>
        </p:spPr>
      </p:pic>
    </p:spTree>
    <p:extLst>
      <p:ext uri="{BB962C8B-B14F-4D97-AF65-F5344CB8AC3E}">
        <p14:creationId xmlns:p14="http://schemas.microsoft.com/office/powerpoint/2010/main" val="1758205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A psychosomatic disorder involves both the body and mind. These diseases have physical symptoms originating from mental or emotional causes. Most common causes are stress, anxiety, and depression. When these psychological entities are not perceived properly, it may result in somatic disease due to conversion hysteria.</a:t>
            </a:r>
            <a:endParaRPr lang="en-IN" dirty="0"/>
          </a:p>
        </p:txBody>
      </p:sp>
    </p:spTree>
    <p:extLst>
      <p:ext uri="{BB962C8B-B14F-4D97-AF65-F5344CB8AC3E}">
        <p14:creationId xmlns:p14="http://schemas.microsoft.com/office/powerpoint/2010/main" val="3922872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b="1" dirty="0"/>
              <a:t>Genetic and biological factors,</a:t>
            </a:r>
            <a:r>
              <a:rPr lang="en-US" dirty="0"/>
              <a:t> such as an increased sensitivity to pain</a:t>
            </a:r>
          </a:p>
          <a:p>
            <a:r>
              <a:rPr lang="en-US" b="1" dirty="0"/>
              <a:t>Family influence,</a:t>
            </a:r>
            <a:r>
              <a:rPr lang="en-US" dirty="0"/>
              <a:t> which may be genetic or environmental, or both</a:t>
            </a:r>
          </a:p>
          <a:p>
            <a:r>
              <a:rPr lang="en-US" b="1" dirty="0"/>
              <a:t>Personality trait of negativity,</a:t>
            </a:r>
            <a:r>
              <a:rPr lang="en-US" dirty="0"/>
              <a:t> which can impact how you identify and perceive illness and bodily symptoms</a:t>
            </a:r>
          </a:p>
          <a:p>
            <a:r>
              <a:rPr lang="en-US" b="1" dirty="0"/>
              <a:t>Decreased awareness of or problems processing emotions,</a:t>
            </a:r>
            <a:r>
              <a:rPr lang="en-US" dirty="0"/>
              <a:t> causing physical symptoms to become the focus rather than the emotional issues</a:t>
            </a:r>
          </a:p>
          <a:p>
            <a:r>
              <a:rPr lang="en-US" b="1" dirty="0"/>
              <a:t>Learned behavior —</a:t>
            </a:r>
            <a:r>
              <a:rPr lang="en-US" dirty="0"/>
              <a:t> for example, the attention or other benefits gained from having an illness; or "pain behaviors" in response to symptoms, such as excessive avoidance of activity, which can increase your level of disability</a:t>
            </a:r>
          </a:p>
          <a:p>
            <a:endParaRPr lang="en-IN" dirty="0"/>
          </a:p>
        </p:txBody>
      </p:sp>
    </p:spTree>
    <p:extLst>
      <p:ext uri="{BB962C8B-B14F-4D97-AF65-F5344CB8AC3E}">
        <p14:creationId xmlns:p14="http://schemas.microsoft.com/office/powerpoint/2010/main" val="2553068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764704"/>
            <a:ext cx="6914072" cy="923330"/>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Signs and Symptoms</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2276872"/>
            <a:ext cx="6048375" cy="4038600"/>
          </a:xfrm>
          <a:prstGeom prst="rect">
            <a:avLst/>
          </a:prstGeom>
        </p:spPr>
      </p:pic>
    </p:spTree>
    <p:extLst>
      <p:ext uri="{BB962C8B-B14F-4D97-AF65-F5344CB8AC3E}">
        <p14:creationId xmlns:p14="http://schemas.microsoft.com/office/powerpoint/2010/main" val="1402956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Specific sensations, such as pain or shortness of breath, or more general symptoms, such as fatigue or weakness</a:t>
            </a:r>
          </a:p>
          <a:p>
            <a:r>
              <a:rPr lang="en-US" dirty="0"/>
              <a:t>Unrelated to any medical cause that can be identified, or related to a medical condition such as cancer or heart disease, but more significant than what's usually expected</a:t>
            </a:r>
          </a:p>
          <a:p>
            <a:r>
              <a:rPr lang="en-US" dirty="0"/>
              <a:t>A single symptom, multiple symptoms or varying symptoms</a:t>
            </a:r>
          </a:p>
          <a:p>
            <a:r>
              <a:rPr lang="en-US" dirty="0"/>
              <a:t>Mild, moderate or severe</a:t>
            </a:r>
          </a:p>
          <a:p>
            <a:endParaRPr lang="en-IN" dirty="0"/>
          </a:p>
        </p:txBody>
      </p:sp>
    </p:spTree>
    <p:extLst>
      <p:ext uri="{BB962C8B-B14F-4D97-AF65-F5344CB8AC3E}">
        <p14:creationId xmlns:p14="http://schemas.microsoft.com/office/powerpoint/2010/main" val="14776185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27</TotalTime>
  <Words>216</Words>
  <Application>Microsoft Office PowerPoint</Application>
  <PresentationFormat>On-screen Show (4:3)</PresentationFormat>
  <Paragraphs>40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Psychosomatic Disorders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 more info visit: www.emotionoflife.in Contact us at: 7678694626 Email us on: info@emotionoflife.in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Psychosomatic Disorders</dc:title>
  <dc:creator>Dell</dc:creator>
  <cp:lastModifiedBy>Dell</cp:lastModifiedBy>
  <cp:revision>4</cp:revision>
  <dcterms:created xsi:type="dcterms:W3CDTF">2020-11-09T06:50:28Z</dcterms:created>
  <dcterms:modified xsi:type="dcterms:W3CDTF">2020-11-09T07:18:19Z</dcterms:modified>
</cp:coreProperties>
</file>