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A06A0E1-5F75-4445-8533-43378268280E}" type="datetimeFigureOut">
              <a:rPr lang="en-US" smtClean="0"/>
              <a:t>11/20/2020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2FA2BB-AA48-42AE-94A9-F71D87DC37E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9246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06A0E1-5F75-4445-8533-43378268280E}" type="datetimeFigureOut">
              <a:rPr lang="en-US" smtClean="0"/>
              <a:t>11/20/2020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2FA2BB-AA48-42AE-94A9-F71D87DC37E8}" type="slidenum">
              <a:rPr lang="en-US" smtClean="0"/>
              <a:t>‹#›</a:t>
            </a:fld>
            <a:endParaRPr lang="en-US"/>
          </a:p>
        </p:txBody>
      </p:sp>
    </p:spTree>
    <p:extLst>
      <p:ext uri="{BB962C8B-B14F-4D97-AF65-F5344CB8AC3E}">
        <p14:creationId xmlns:p14="http://schemas.microsoft.com/office/powerpoint/2010/main" val="2063368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06A0E1-5F75-4445-8533-43378268280E}" type="datetimeFigureOut">
              <a:rPr lang="en-US" smtClean="0"/>
              <a:t>11/20/2020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2FA2BB-AA48-42AE-94A9-F71D87DC37E8}" type="slidenum">
              <a:rPr lang="en-US" smtClean="0"/>
              <a:t>‹#›</a:t>
            </a:fld>
            <a:endParaRPr lang="en-US"/>
          </a:p>
        </p:txBody>
      </p:sp>
    </p:spTree>
    <p:extLst>
      <p:ext uri="{BB962C8B-B14F-4D97-AF65-F5344CB8AC3E}">
        <p14:creationId xmlns:p14="http://schemas.microsoft.com/office/powerpoint/2010/main" val="540837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06A0E1-5F75-4445-8533-43378268280E}" type="datetimeFigureOut">
              <a:rPr lang="en-US" smtClean="0"/>
              <a:t>11/20/2020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2FA2BB-AA48-42AE-94A9-F71D87DC37E8}" type="slidenum">
              <a:rPr lang="en-US" smtClean="0"/>
              <a:t>‹#›</a:t>
            </a:fld>
            <a:endParaRPr lang="en-US"/>
          </a:p>
        </p:txBody>
      </p:sp>
    </p:spTree>
    <p:extLst>
      <p:ext uri="{BB962C8B-B14F-4D97-AF65-F5344CB8AC3E}">
        <p14:creationId xmlns:p14="http://schemas.microsoft.com/office/powerpoint/2010/main" val="787677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06A0E1-5F75-4445-8533-43378268280E}" type="datetimeFigureOut">
              <a:rPr lang="en-US" smtClean="0"/>
              <a:t>11/20/2020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2FA2BB-AA48-42AE-94A9-F71D87DC37E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3211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A06A0E1-5F75-4445-8533-43378268280E}" type="datetimeFigureOut">
              <a:rPr lang="en-US" smtClean="0"/>
              <a:t>11/20/2020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2FA2BB-AA48-42AE-94A9-F71D87DC37E8}" type="slidenum">
              <a:rPr lang="en-US" smtClean="0"/>
              <a:t>‹#›</a:t>
            </a:fld>
            <a:endParaRPr lang="en-US"/>
          </a:p>
        </p:txBody>
      </p:sp>
    </p:spTree>
    <p:extLst>
      <p:ext uri="{BB962C8B-B14F-4D97-AF65-F5344CB8AC3E}">
        <p14:creationId xmlns:p14="http://schemas.microsoft.com/office/powerpoint/2010/main" val="2192159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06A0E1-5F75-4445-8533-43378268280E}" type="datetimeFigureOut">
              <a:rPr lang="en-US" smtClean="0"/>
              <a:t>11/20/2020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2FA2BB-AA48-42AE-94A9-F71D87DC37E8}" type="slidenum">
              <a:rPr lang="en-US" smtClean="0"/>
              <a:t>‹#›</a:t>
            </a:fld>
            <a:endParaRPr lang="en-US"/>
          </a:p>
        </p:txBody>
      </p:sp>
    </p:spTree>
    <p:extLst>
      <p:ext uri="{BB962C8B-B14F-4D97-AF65-F5344CB8AC3E}">
        <p14:creationId xmlns:p14="http://schemas.microsoft.com/office/powerpoint/2010/main" val="637210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A06A0E1-5F75-4445-8533-43378268280E}" type="datetimeFigureOut">
              <a:rPr lang="en-US" smtClean="0"/>
              <a:t>11/20/2020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2FA2BB-AA48-42AE-94A9-F71D87DC37E8}" type="slidenum">
              <a:rPr lang="en-US" smtClean="0"/>
              <a:t>‹#›</a:t>
            </a:fld>
            <a:endParaRPr lang="en-US"/>
          </a:p>
        </p:txBody>
      </p:sp>
    </p:spTree>
    <p:extLst>
      <p:ext uri="{BB962C8B-B14F-4D97-AF65-F5344CB8AC3E}">
        <p14:creationId xmlns:p14="http://schemas.microsoft.com/office/powerpoint/2010/main" val="4052769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A06A0E1-5F75-4445-8533-43378268280E}" type="datetimeFigureOut">
              <a:rPr lang="en-US" smtClean="0"/>
              <a:t>11/20/2020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B2FA2BB-AA48-42AE-94A9-F71D87DC37E8}" type="slidenum">
              <a:rPr lang="en-US" smtClean="0"/>
              <a:t>‹#›</a:t>
            </a:fld>
            <a:endParaRPr lang="en-US"/>
          </a:p>
        </p:txBody>
      </p:sp>
    </p:spTree>
    <p:extLst>
      <p:ext uri="{BB962C8B-B14F-4D97-AF65-F5344CB8AC3E}">
        <p14:creationId xmlns:p14="http://schemas.microsoft.com/office/powerpoint/2010/main" val="2981529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A06A0E1-5F75-4445-8533-43378268280E}" type="datetimeFigureOut">
              <a:rPr lang="en-US" smtClean="0"/>
              <a:t>11/20/2020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B2FA2BB-AA48-42AE-94A9-F71D87DC37E8}" type="slidenum">
              <a:rPr lang="en-US" smtClean="0"/>
              <a:t>‹#›</a:t>
            </a:fld>
            <a:endParaRPr lang="en-US"/>
          </a:p>
        </p:txBody>
      </p:sp>
    </p:spTree>
    <p:extLst>
      <p:ext uri="{BB962C8B-B14F-4D97-AF65-F5344CB8AC3E}">
        <p14:creationId xmlns:p14="http://schemas.microsoft.com/office/powerpoint/2010/main" val="2090258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06A0E1-5F75-4445-8533-43378268280E}" type="datetimeFigureOut">
              <a:rPr lang="en-US" smtClean="0"/>
              <a:t>11/20/2020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2FA2BB-AA48-42AE-94A9-F71D87DC37E8}" type="slidenum">
              <a:rPr lang="en-US" smtClean="0"/>
              <a:t>‹#›</a:t>
            </a:fld>
            <a:endParaRPr lang="en-US"/>
          </a:p>
        </p:txBody>
      </p:sp>
    </p:spTree>
    <p:extLst>
      <p:ext uri="{BB962C8B-B14F-4D97-AF65-F5344CB8AC3E}">
        <p14:creationId xmlns:p14="http://schemas.microsoft.com/office/powerpoint/2010/main" val="1992833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A06A0E1-5F75-4445-8533-43378268280E}" type="datetimeFigureOut">
              <a:rPr lang="en-US" smtClean="0"/>
              <a:t>11/20/2020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B2FA2BB-AA48-42AE-94A9-F71D87DC37E8}"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894063"/>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healthline.com/health/mental-health/be-in-the-moment-with-mindful-meditatio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healthline.com/health/mental-health/pent-up-anger"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healthline.com/health/dangerous-heart-rate" TargetMode="External"/><Relationship Id="rId2" Type="http://schemas.openxmlformats.org/officeDocument/2006/relationships/hyperlink" Target="https://www.healthline.com/health/high-blood-pressure-hypertensio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0E834-8708-483E-B005-D1C3E797D6C0}"/>
              </a:ext>
            </a:extLst>
          </p:cNvPr>
          <p:cNvSpPr>
            <a:spLocks noGrp="1"/>
          </p:cNvSpPr>
          <p:nvPr>
            <p:ph type="ctrTitle"/>
          </p:nvPr>
        </p:nvSpPr>
        <p:spPr/>
        <p:txBody>
          <a:bodyPr/>
          <a:lstStyle/>
          <a:p>
            <a:r>
              <a:rPr lang="en-US" dirty="0"/>
              <a:t>SHORT TEMPER</a:t>
            </a:r>
          </a:p>
        </p:txBody>
      </p:sp>
      <p:sp>
        <p:nvSpPr>
          <p:cNvPr id="3" name="Subtitle 2">
            <a:extLst>
              <a:ext uri="{FF2B5EF4-FFF2-40B4-BE49-F238E27FC236}">
                <a16:creationId xmlns:a16="http://schemas.microsoft.com/office/drawing/2014/main" id="{AFE7F920-FED3-4C24-8FBE-8A0E91B1CB90}"/>
              </a:ext>
            </a:extLst>
          </p:cNvPr>
          <p:cNvSpPr>
            <a:spLocks noGrp="1"/>
          </p:cNvSpPr>
          <p:nvPr>
            <p:ph type="subTitle" idx="1"/>
          </p:nvPr>
        </p:nvSpPr>
        <p:spPr/>
        <p:txBody>
          <a:bodyPr>
            <a:normAutofit/>
          </a:bodyPr>
          <a:lstStyle/>
          <a:p>
            <a:r>
              <a:rPr lang="en-US" b="1" i="1" dirty="0" err="1">
                <a:solidFill>
                  <a:schemeClr val="tx1"/>
                </a:solidFill>
              </a:rPr>
              <a:t>ASSIGnmEnT</a:t>
            </a:r>
            <a:r>
              <a:rPr lang="en-US" b="1" i="1" dirty="0">
                <a:solidFill>
                  <a:schemeClr val="tx1"/>
                </a:solidFill>
              </a:rPr>
              <a:t> BY- VISHAL KOHLI</a:t>
            </a:r>
          </a:p>
          <a:p>
            <a:r>
              <a:rPr lang="en-US" b="1" i="1" dirty="0">
                <a:solidFill>
                  <a:schemeClr val="tx1"/>
                </a:solidFill>
              </a:rPr>
              <a:t>GUIDE-</a:t>
            </a:r>
            <a:r>
              <a:rPr lang="en-IN" b="1" i="1" dirty="0">
                <a:solidFill>
                  <a:schemeClr val="tx1"/>
                </a:solidFill>
              </a:rPr>
              <a:t> </a:t>
            </a:r>
            <a:r>
              <a:rPr lang="en-IN" b="1" i="1" dirty="0" err="1">
                <a:solidFill>
                  <a:schemeClr val="tx1"/>
                </a:solidFill>
              </a:rPr>
              <a:t>Shyam</a:t>
            </a:r>
            <a:r>
              <a:rPr lang="en-IN" b="1" i="1" dirty="0">
                <a:solidFill>
                  <a:schemeClr val="tx1"/>
                </a:solidFill>
              </a:rPr>
              <a:t> Gupta, CLINICAL PSYCHOLOGIST &amp; THERAPIST</a:t>
            </a:r>
          </a:p>
          <a:p>
            <a:endParaRPr lang="en-US" dirty="0"/>
          </a:p>
          <a:p>
            <a:endParaRPr lang="en-US" dirty="0"/>
          </a:p>
        </p:txBody>
      </p:sp>
    </p:spTree>
    <p:extLst>
      <p:ext uri="{BB962C8B-B14F-4D97-AF65-F5344CB8AC3E}">
        <p14:creationId xmlns:p14="http://schemas.microsoft.com/office/powerpoint/2010/main" val="3269755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96EC0-4005-4C1D-9006-C25A3B9178E7}"/>
              </a:ext>
            </a:extLst>
          </p:cNvPr>
          <p:cNvSpPr>
            <a:spLocks noGrp="1"/>
          </p:cNvSpPr>
          <p:nvPr>
            <p:ph type="title"/>
          </p:nvPr>
        </p:nvSpPr>
        <p:spPr/>
        <p:txBody>
          <a:bodyPr/>
          <a:lstStyle/>
          <a:p>
            <a:r>
              <a:rPr lang="en-US" dirty="0"/>
              <a:t>How It Affects Our Body?</a:t>
            </a:r>
          </a:p>
        </p:txBody>
      </p:sp>
      <p:pic>
        <p:nvPicPr>
          <p:cNvPr id="5" name="Content Placeholder 4">
            <a:extLst>
              <a:ext uri="{FF2B5EF4-FFF2-40B4-BE49-F238E27FC236}">
                <a16:creationId xmlns:a16="http://schemas.microsoft.com/office/drawing/2014/main" id="{747D63A3-7DB1-4808-BB4C-FE032A9DDF1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92230" y="1846263"/>
            <a:ext cx="3267866" cy="4022725"/>
          </a:xfrm>
        </p:spPr>
      </p:pic>
    </p:spTree>
    <p:extLst>
      <p:ext uri="{BB962C8B-B14F-4D97-AF65-F5344CB8AC3E}">
        <p14:creationId xmlns:p14="http://schemas.microsoft.com/office/powerpoint/2010/main" val="843880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2FF6A-A260-4956-94A7-E087D602DB9A}"/>
              </a:ext>
            </a:extLst>
          </p:cNvPr>
          <p:cNvSpPr>
            <a:spLocks noGrp="1"/>
          </p:cNvSpPr>
          <p:nvPr>
            <p:ph type="title"/>
          </p:nvPr>
        </p:nvSpPr>
        <p:spPr/>
        <p:txBody>
          <a:bodyPr/>
          <a:lstStyle/>
          <a:p>
            <a:r>
              <a:rPr lang="en-US" dirty="0"/>
              <a:t>How To Handle Short Temper :</a:t>
            </a:r>
          </a:p>
        </p:txBody>
      </p:sp>
      <p:sp>
        <p:nvSpPr>
          <p:cNvPr id="3" name="Content Placeholder 2">
            <a:extLst>
              <a:ext uri="{FF2B5EF4-FFF2-40B4-BE49-F238E27FC236}">
                <a16:creationId xmlns:a16="http://schemas.microsoft.com/office/drawing/2014/main" id="{4458BC5B-CFB3-4FD5-87FD-1F055970C087}"/>
              </a:ext>
            </a:extLst>
          </p:cNvPr>
          <p:cNvSpPr>
            <a:spLocks noGrp="1"/>
          </p:cNvSpPr>
          <p:nvPr>
            <p:ph idx="1"/>
          </p:nvPr>
        </p:nvSpPr>
        <p:spPr/>
        <p:txBody>
          <a:bodyPr/>
          <a:lstStyle/>
          <a:p>
            <a:r>
              <a:rPr lang="en-US" sz="2400" dirty="0">
                <a:solidFill>
                  <a:srgbClr val="231F20"/>
                </a:solidFill>
                <a:effectLst/>
                <a:latin typeface="Proxima Nova"/>
              </a:rPr>
              <a:t>1 Practice mindfulness</a:t>
            </a:r>
          </a:p>
          <a:p>
            <a:r>
              <a:rPr lang="en-US" sz="2400" dirty="0">
                <a:solidFill>
                  <a:srgbClr val="231F20"/>
                </a:solidFill>
                <a:latin typeface="Proxima Nova"/>
              </a:rPr>
              <a:t>2 </a:t>
            </a:r>
            <a:r>
              <a:rPr lang="en-US" dirty="0">
                <a:solidFill>
                  <a:srgbClr val="231F20"/>
                </a:solidFill>
                <a:effectLst/>
                <a:latin typeface="Proxima Nova"/>
              </a:rPr>
              <a:t>Refocus your energy</a:t>
            </a:r>
          </a:p>
          <a:p>
            <a:r>
              <a:rPr lang="en-US" sz="2000" dirty="0">
                <a:solidFill>
                  <a:srgbClr val="231F20"/>
                </a:solidFill>
                <a:effectLst/>
                <a:latin typeface="Proxima Nova"/>
              </a:rPr>
              <a:t>3 </a:t>
            </a:r>
            <a:r>
              <a:rPr lang="en-US" dirty="0">
                <a:solidFill>
                  <a:srgbClr val="231F20"/>
                </a:solidFill>
                <a:effectLst/>
                <a:latin typeface="Proxima Nova"/>
              </a:rPr>
              <a:t>Get</a:t>
            </a:r>
            <a:r>
              <a:rPr lang="en-US" b="1" dirty="0">
                <a:solidFill>
                  <a:srgbClr val="231F20"/>
                </a:solidFill>
                <a:effectLst/>
                <a:latin typeface="Proxima Nova"/>
              </a:rPr>
              <a:t> </a:t>
            </a:r>
            <a:r>
              <a:rPr lang="en-US" dirty="0">
                <a:solidFill>
                  <a:srgbClr val="231F20"/>
                </a:solidFill>
                <a:effectLst/>
                <a:latin typeface="Proxima Nova"/>
              </a:rPr>
              <a:t>physical</a:t>
            </a:r>
          </a:p>
          <a:p>
            <a:r>
              <a:rPr lang="en-US" dirty="0">
                <a:solidFill>
                  <a:srgbClr val="231F20"/>
                </a:solidFill>
                <a:latin typeface="Proxima Nova"/>
              </a:rPr>
              <a:t>4 </a:t>
            </a:r>
            <a:r>
              <a:rPr lang="en-US" i="0" dirty="0">
                <a:solidFill>
                  <a:srgbClr val="231F20"/>
                </a:solidFill>
                <a:effectLst/>
                <a:latin typeface="Proxima Nova"/>
              </a:rPr>
              <a:t>Use a daily mood chart</a:t>
            </a:r>
          </a:p>
          <a:p>
            <a:endParaRPr lang="en-US" dirty="0">
              <a:solidFill>
                <a:srgbClr val="231F20"/>
              </a:solidFill>
              <a:effectLst/>
              <a:latin typeface="Proxima Nova"/>
            </a:endParaRPr>
          </a:p>
          <a:p>
            <a:endParaRPr lang="en-US" sz="2000" b="1" i="1" dirty="0">
              <a:solidFill>
                <a:srgbClr val="231F20"/>
              </a:solidFill>
              <a:effectLst/>
              <a:latin typeface="Proxima Nova"/>
            </a:endParaRPr>
          </a:p>
          <a:p>
            <a:endParaRPr lang="en-US" sz="2400" u="sng" dirty="0">
              <a:solidFill>
                <a:srgbClr val="231F20"/>
              </a:solidFill>
              <a:effectLst/>
              <a:latin typeface="Proxima Nova"/>
            </a:endParaRPr>
          </a:p>
          <a:p>
            <a:endParaRPr lang="en-US" dirty="0"/>
          </a:p>
        </p:txBody>
      </p:sp>
    </p:spTree>
    <p:extLst>
      <p:ext uri="{BB962C8B-B14F-4D97-AF65-F5344CB8AC3E}">
        <p14:creationId xmlns:p14="http://schemas.microsoft.com/office/powerpoint/2010/main" val="2340226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41627-053C-435B-AC9A-A36631E5DC45}"/>
              </a:ext>
            </a:extLst>
          </p:cNvPr>
          <p:cNvSpPr>
            <a:spLocks noGrp="1"/>
          </p:cNvSpPr>
          <p:nvPr>
            <p:ph type="title"/>
          </p:nvPr>
        </p:nvSpPr>
        <p:spPr/>
        <p:txBody>
          <a:bodyPr/>
          <a:lstStyle/>
          <a:p>
            <a:r>
              <a:rPr lang="en-US" dirty="0"/>
              <a:t>How To Practice Mindfulness :</a:t>
            </a:r>
          </a:p>
        </p:txBody>
      </p:sp>
      <p:sp>
        <p:nvSpPr>
          <p:cNvPr id="3" name="Content Placeholder 2">
            <a:extLst>
              <a:ext uri="{FF2B5EF4-FFF2-40B4-BE49-F238E27FC236}">
                <a16:creationId xmlns:a16="http://schemas.microsoft.com/office/drawing/2014/main" id="{5E33F84F-AF00-4D9D-BDDE-E49C98E7A1D4}"/>
              </a:ext>
            </a:extLst>
          </p:cNvPr>
          <p:cNvSpPr>
            <a:spLocks noGrp="1"/>
          </p:cNvSpPr>
          <p:nvPr>
            <p:ph idx="1"/>
          </p:nvPr>
        </p:nvSpPr>
        <p:spPr/>
        <p:txBody>
          <a:bodyPr/>
          <a:lstStyle/>
          <a:p>
            <a:pPr algn="l"/>
            <a:r>
              <a:rPr lang="en-US" b="0" i="0" dirty="0">
                <a:solidFill>
                  <a:schemeClr val="tx1"/>
                </a:solidFill>
                <a:effectLst/>
                <a:latin typeface="Proxima Nova"/>
              </a:rPr>
              <a:t>Incorporating </a:t>
            </a:r>
            <a:r>
              <a:rPr lang="en-US" b="0" i="0" strike="noStrike" dirty="0">
                <a:solidFill>
                  <a:schemeClr val="tx1"/>
                </a:solidFill>
                <a:effectLst/>
                <a:latin typeface="Proxima Nova"/>
                <a:hlinkClick r:id="rId2">
                  <a:extLst>
                    <a:ext uri="{A12FA001-AC4F-418D-AE19-62706E023703}">
                      <ahyp:hlinkClr xmlns:ahyp="http://schemas.microsoft.com/office/drawing/2018/hyperlinkcolor" val="tx"/>
                    </a:ext>
                  </a:extLst>
                </a:hlinkClick>
              </a:rPr>
              <a:t>mindfulness</a:t>
            </a:r>
            <a:r>
              <a:rPr lang="en-US" b="0" i="0" dirty="0">
                <a:solidFill>
                  <a:schemeClr val="tx1"/>
                </a:solidFill>
                <a:effectLst/>
                <a:latin typeface="Proxima Nova"/>
              </a:rPr>
              <a:t> into your regular routine can help you better understand and control the reactivity that often drives a short temper.</a:t>
            </a:r>
          </a:p>
          <a:p>
            <a:pPr algn="l"/>
            <a:r>
              <a:rPr lang="en-US" b="0" i="0" dirty="0">
                <a:solidFill>
                  <a:schemeClr val="tx1"/>
                </a:solidFill>
                <a:effectLst/>
                <a:latin typeface="Proxima Nova"/>
              </a:rPr>
              <a:t>The next time you feel your temper rising, try this exercise:</a:t>
            </a:r>
          </a:p>
          <a:p>
            <a:pPr algn="l">
              <a:buFont typeface="+mj-lt"/>
              <a:buAutoNum type="arabicPeriod"/>
            </a:pPr>
            <a:r>
              <a:rPr lang="en-US" b="0" i="0" dirty="0">
                <a:solidFill>
                  <a:schemeClr val="tx1"/>
                </a:solidFill>
                <a:effectLst/>
                <a:latin typeface="Proxima Nova"/>
              </a:rPr>
              <a:t>Find a quiet room and a comfortable place to sit.</a:t>
            </a:r>
          </a:p>
          <a:p>
            <a:pPr algn="l">
              <a:buFont typeface="+mj-lt"/>
              <a:buAutoNum type="arabicPeriod"/>
            </a:pPr>
            <a:r>
              <a:rPr lang="en-US" b="0" i="0" dirty="0">
                <a:solidFill>
                  <a:schemeClr val="tx1"/>
                </a:solidFill>
                <a:effectLst/>
                <a:latin typeface="Proxima Nova"/>
              </a:rPr>
              <a:t>Close your eyes and notice the physical sensation of anger travel through your body, whether it’s through your rapid heart rate or your clenched jaw.</a:t>
            </a:r>
          </a:p>
          <a:p>
            <a:pPr algn="l">
              <a:buFont typeface="+mj-lt"/>
              <a:buAutoNum type="arabicPeriod"/>
            </a:pPr>
            <a:r>
              <a:rPr lang="en-US" b="0" i="0" dirty="0">
                <a:solidFill>
                  <a:schemeClr val="tx1"/>
                </a:solidFill>
                <a:effectLst/>
                <a:latin typeface="Proxima Nova"/>
              </a:rPr>
              <a:t>Inhale deeply and allow all thoughts of anger to release as you exhale.</a:t>
            </a:r>
          </a:p>
          <a:p>
            <a:pPr algn="l">
              <a:buFont typeface="+mj-lt"/>
              <a:buAutoNum type="arabicPeriod"/>
            </a:pPr>
            <a:r>
              <a:rPr lang="en-US" b="0" i="0" dirty="0">
                <a:solidFill>
                  <a:schemeClr val="tx1"/>
                </a:solidFill>
                <a:effectLst/>
                <a:latin typeface="Proxima Nova"/>
              </a:rPr>
              <a:t>Repeat 2 to 3 times per day or whenever you start to feel anger arise</a:t>
            </a:r>
          </a:p>
          <a:p>
            <a:endParaRPr lang="en-US" dirty="0"/>
          </a:p>
        </p:txBody>
      </p:sp>
    </p:spTree>
    <p:extLst>
      <p:ext uri="{BB962C8B-B14F-4D97-AF65-F5344CB8AC3E}">
        <p14:creationId xmlns:p14="http://schemas.microsoft.com/office/powerpoint/2010/main" val="3884896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450F2-EA70-44D0-8FFE-F2FE23238B0B}"/>
              </a:ext>
            </a:extLst>
          </p:cNvPr>
          <p:cNvSpPr>
            <a:spLocks noGrp="1"/>
          </p:cNvSpPr>
          <p:nvPr>
            <p:ph type="title"/>
          </p:nvPr>
        </p:nvSpPr>
        <p:spPr/>
        <p:txBody>
          <a:bodyPr/>
          <a:lstStyle/>
          <a:p>
            <a:r>
              <a:rPr lang="en-US" dirty="0"/>
              <a:t>How To Refocus On Your Energy :</a:t>
            </a:r>
          </a:p>
        </p:txBody>
      </p:sp>
      <p:sp>
        <p:nvSpPr>
          <p:cNvPr id="3" name="Content Placeholder 2">
            <a:extLst>
              <a:ext uri="{FF2B5EF4-FFF2-40B4-BE49-F238E27FC236}">
                <a16:creationId xmlns:a16="http://schemas.microsoft.com/office/drawing/2014/main" id="{EFC1C1F6-EE74-4AE4-ADB9-CC0FF0F2E041}"/>
              </a:ext>
            </a:extLst>
          </p:cNvPr>
          <p:cNvSpPr>
            <a:spLocks noGrp="1"/>
          </p:cNvSpPr>
          <p:nvPr>
            <p:ph idx="1"/>
          </p:nvPr>
        </p:nvSpPr>
        <p:spPr/>
        <p:txBody>
          <a:bodyPr/>
          <a:lstStyle/>
          <a:p>
            <a:pPr algn="l"/>
            <a:r>
              <a:rPr lang="en-US" b="0" i="0" dirty="0">
                <a:solidFill>
                  <a:schemeClr val="tx1"/>
                </a:solidFill>
                <a:effectLst/>
                <a:latin typeface="Proxima Nova"/>
              </a:rPr>
              <a:t>Come up with some concrete strategies for dealing with situations that you know will trigger your temper.</a:t>
            </a:r>
          </a:p>
          <a:p>
            <a:pPr algn="l"/>
            <a:r>
              <a:rPr lang="en-US" b="0" i="0" dirty="0">
                <a:solidFill>
                  <a:schemeClr val="tx1"/>
                </a:solidFill>
                <a:effectLst/>
                <a:latin typeface="Proxima Nova"/>
              </a:rPr>
              <a:t>If you know your daily commute tends to set you off, for example, set aside some time to focus on alternative options. Waking up earlier to catch an emptier train or carpooling with a coworker might make all the difference.</a:t>
            </a:r>
          </a:p>
          <a:p>
            <a:pPr algn="l"/>
            <a:r>
              <a:rPr lang="en-US" b="0" i="0" dirty="0">
                <a:solidFill>
                  <a:schemeClr val="tx1"/>
                </a:solidFill>
                <a:effectLst/>
                <a:latin typeface="Proxima Nova"/>
              </a:rPr>
              <a:t>Even if it doesn’t resolve the situation immediately, turning your attention to problem-solving can give you a greater sense of control and keep you from </a:t>
            </a:r>
            <a:r>
              <a:rPr lang="en-US" b="0" i="0" u="none" strike="noStrike" dirty="0">
                <a:solidFill>
                  <a:schemeClr val="tx1"/>
                </a:solidFill>
                <a:effectLst/>
                <a:latin typeface="Proxima Nova"/>
                <a:hlinkClick r:id="rId2">
                  <a:extLst>
                    <a:ext uri="{A12FA001-AC4F-418D-AE19-62706E023703}">
                      <ahyp:hlinkClr xmlns:ahyp="http://schemas.microsoft.com/office/drawing/2018/hyperlinkcolor" val="tx"/>
                    </a:ext>
                  </a:extLst>
                </a:hlinkClick>
              </a:rPr>
              <a:t>blowing up</a:t>
            </a:r>
            <a:r>
              <a:rPr lang="en-US" b="0" i="0" dirty="0">
                <a:solidFill>
                  <a:srgbClr val="231F20"/>
                </a:solidFill>
                <a:effectLst/>
                <a:latin typeface="Proxima Nova"/>
              </a:rPr>
              <a:t>.</a:t>
            </a:r>
          </a:p>
          <a:p>
            <a:endParaRPr lang="en-US" dirty="0"/>
          </a:p>
        </p:txBody>
      </p:sp>
    </p:spTree>
    <p:extLst>
      <p:ext uri="{BB962C8B-B14F-4D97-AF65-F5344CB8AC3E}">
        <p14:creationId xmlns:p14="http://schemas.microsoft.com/office/powerpoint/2010/main" val="3966504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67433-152F-42F3-99BC-CE703E705608}"/>
              </a:ext>
            </a:extLst>
          </p:cNvPr>
          <p:cNvSpPr>
            <a:spLocks noGrp="1"/>
          </p:cNvSpPr>
          <p:nvPr>
            <p:ph type="title"/>
          </p:nvPr>
        </p:nvSpPr>
        <p:spPr/>
        <p:txBody>
          <a:bodyPr/>
          <a:lstStyle/>
          <a:p>
            <a:r>
              <a:rPr lang="en-US" dirty="0"/>
              <a:t>How To Get Physical :</a:t>
            </a:r>
          </a:p>
        </p:txBody>
      </p:sp>
      <p:sp>
        <p:nvSpPr>
          <p:cNvPr id="3" name="Content Placeholder 2">
            <a:extLst>
              <a:ext uri="{FF2B5EF4-FFF2-40B4-BE49-F238E27FC236}">
                <a16:creationId xmlns:a16="http://schemas.microsoft.com/office/drawing/2014/main" id="{3A2BC4ED-C58D-478D-965E-FDA23FF6A402}"/>
              </a:ext>
            </a:extLst>
          </p:cNvPr>
          <p:cNvSpPr>
            <a:spLocks noGrp="1"/>
          </p:cNvSpPr>
          <p:nvPr>
            <p:ph idx="1"/>
          </p:nvPr>
        </p:nvSpPr>
        <p:spPr/>
        <p:txBody>
          <a:bodyPr/>
          <a:lstStyle/>
          <a:p>
            <a:pPr algn="l"/>
            <a:r>
              <a:rPr lang="en-US" b="0" i="0" dirty="0">
                <a:solidFill>
                  <a:srgbClr val="231F20"/>
                </a:solidFill>
                <a:effectLst/>
                <a:latin typeface="Proxima Nova"/>
              </a:rPr>
              <a:t>When you start to feel your blood boil, work it off with an exercise session. Go out for a quick run, play a sport that gets your heart pumping, or swim a few laps in the neighborhood pool.</a:t>
            </a:r>
          </a:p>
          <a:p>
            <a:pPr algn="l"/>
            <a:r>
              <a:rPr lang="en-US" b="0" i="0" dirty="0">
                <a:solidFill>
                  <a:srgbClr val="231F20"/>
                </a:solidFill>
                <a:effectLst/>
                <a:latin typeface="Proxima Nova"/>
              </a:rPr>
              <a:t>Regular physical activity is an effective way of increasing self-control and immediately calming your mind and body.</a:t>
            </a:r>
          </a:p>
          <a:p>
            <a:endParaRPr lang="en-US" dirty="0"/>
          </a:p>
        </p:txBody>
      </p:sp>
    </p:spTree>
    <p:extLst>
      <p:ext uri="{BB962C8B-B14F-4D97-AF65-F5344CB8AC3E}">
        <p14:creationId xmlns:p14="http://schemas.microsoft.com/office/powerpoint/2010/main" val="1738866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8CB2E-F41B-4E44-992A-4957BA51CE4E}"/>
              </a:ext>
            </a:extLst>
          </p:cNvPr>
          <p:cNvSpPr>
            <a:spLocks noGrp="1"/>
          </p:cNvSpPr>
          <p:nvPr>
            <p:ph type="title"/>
          </p:nvPr>
        </p:nvSpPr>
        <p:spPr/>
        <p:txBody>
          <a:bodyPr/>
          <a:lstStyle/>
          <a:p>
            <a:r>
              <a:rPr lang="en-US" dirty="0"/>
              <a:t>How To Use Daily Mood Chart :</a:t>
            </a:r>
          </a:p>
        </p:txBody>
      </p:sp>
      <p:sp>
        <p:nvSpPr>
          <p:cNvPr id="3" name="Content Placeholder 2">
            <a:extLst>
              <a:ext uri="{FF2B5EF4-FFF2-40B4-BE49-F238E27FC236}">
                <a16:creationId xmlns:a16="http://schemas.microsoft.com/office/drawing/2014/main" id="{04BF01E4-E9F6-450E-B5E4-57BD685DFC89}"/>
              </a:ext>
            </a:extLst>
          </p:cNvPr>
          <p:cNvSpPr>
            <a:spLocks noGrp="1"/>
          </p:cNvSpPr>
          <p:nvPr>
            <p:ph idx="1"/>
          </p:nvPr>
        </p:nvSpPr>
        <p:spPr/>
        <p:txBody>
          <a:bodyPr/>
          <a:lstStyle/>
          <a:p>
            <a:pPr algn="l"/>
            <a:r>
              <a:rPr lang="en-US" b="0" i="0" dirty="0">
                <a:solidFill>
                  <a:srgbClr val="231F20"/>
                </a:solidFill>
                <a:effectLst/>
                <a:latin typeface="Proxima Nova"/>
              </a:rPr>
              <a:t>Track episodes of anger and irritability by keeping a daily record of your moods. You can do this in a notebook or even download one of the countless mood-tracking apps available for your phone.</a:t>
            </a:r>
          </a:p>
          <a:p>
            <a:pPr algn="l"/>
            <a:r>
              <a:rPr lang="en-US" b="0" i="0" dirty="0">
                <a:solidFill>
                  <a:srgbClr val="231F20"/>
                </a:solidFill>
                <a:effectLst/>
                <a:latin typeface="Proxima Nova"/>
              </a:rPr>
              <a:t>To get an extra clear picture of your moods, try to also take note of your intake of caffeine or other substances, quality of sleep, stressful situations or conversations, and any underlying emotions like fear or disappointment.</a:t>
            </a:r>
          </a:p>
          <a:p>
            <a:endParaRPr lang="en-US" dirty="0"/>
          </a:p>
        </p:txBody>
      </p:sp>
    </p:spTree>
    <p:extLst>
      <p:ext uri="{BB962C8B-B14F-4D97-AF65-F5344CB8AC3E}">
        <p14:creationId xmlns:p14="http://schemas.microsoft.com/office/powerpoint/2010/main" val="3274667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7372B-93FD-4B28-880A-DDBA28B2D671}"/>
              </a:ext>
            </a:extLst>
          </p:cNvPr>
          <p:cNvSpPr>
            <a:spLocks noGrp="1"/>
          </p:cNvSpPr>
          <p:nvPr>
            <p:ph type="title"/>
          </p:nvPr>
        </p:nvSpPr>
        <p:spPr/>
        <p:txBody>
          <a:bodyPr/>
          <a:lstStyle/>
          <a:p>
            <a:r>
              <a:rPr lang="en-US" dirty="0"/>
              <a:t>Effective Ways to Control Short Temper :</a:t>
            </a:r>
          </a:p>
        </p:txBody>
      </p:sp>
      <p:sp>
        <p:nvSpPr>
          <p:cNvPr id="3" name="Content Placeholder 2">
            <a:extLst>
              <a:ext uri="{FF2B5EF4-FFF2-40B4-BE49-F238E27FC236}">
                <a16:creationId xmlns:a16="http://schemas.microsoft.com/office/drawing/2014/main" id="{BF8A9334-A4DF-4230-82D1-A87C8D251A2C}"/>
              </a:ext>
            </a:extLst>
          </p:cNvPr>
          <p:cNvSpPr>
            <a:spLocks noGrp="1"/>
          </p:cNvSpPr>
          <p:nvPr>
            <p:ph idx="1"/>
          </p:nvPr>
        </p:nvSpPr>
        <p:spPr/>
        <p:txBody>
          <a:bodyPr>
            <a:normAutofit fontScale="25000" lnSpcReduction="20000"/>
          </a:bodyPr>
          <a:lstStyle/>
          <a:p>
            <a:r>
              <a:rPr lang="en-US" sz="4800" dirty="0">
                <a:latin typeface="Arial" panose="020B0604020202020204" pitchFamily="34" charset="0"/>
                <a:cs typeface="Arial" panose="020B0604020202020204" pitchFamily="34" charset="0"/>
              </a:rPr>
              <a:t>1</a:t>
            </a:r>
            <a:r>
              <a:rPr lang="en-US" sz="4800" b="1" i="0" dirty="0">
                <a:solidFill>
                  <a:srgbClr val="283646"/>
                </a:solidFill>
                <a:effectLst/>
                <a:latin typeface="Arial" panose="020B0604020202020204" pitchFamily="34" charset="0"/>
                <a:cs typeface="Arial" panose="020B0604020202020204" pitchFamily="34" charset="0"/>
              </a:rPr>
              <a:t>  Take a timeout</a:t>
            </a:r>
          </a:p>
          <a:p>
            <a:r>
              <a:rPr lang="en-US" sz="4800" dirty="0">
                <a:latin typeface="Arial" panose="020B0604020202020204" pitchFamily="34" charset="0"/>
                <a:cs typeface="Arial" panose="020B0604020202020204" pitchFamily="34" charset="0"/>
              </a:rPr>
              <a:t>2 </a:t>
            </a:r>
            <a:r>
              <a:rPr lang="en-US" sz="4800" b="1" i="0" dirty="0">
                <a:solidFill>
                  <a:srgbClr val="283646"/>
                </a:solidFill>
                <a:effectLst/>
                <a:latin typeface="Arial" panose="020B0604020202020204" pitchFamily="34" charset="0"/>
                <a:cs typeface="Arial" panose="020B0604020202020204" pitchFamily="34" charset="0"/>
              </a:rPr>
              <a:t>Don’t carry your temper</a:t>
            </a:r>
          </a:p>
          <a:p>
            <a:r>
              <a:rPr lang="en-US" sz="4800" dirty="0">
                <a:latin typeface="Arial" panose="020B0604020202020204" pitchFamily="34" charset="0"/>
                <a:cs typeface="Arial" panose="020B0604020202020204" pitchFamily="34" charset="0"/>
              </a:rPr>
              <a:t>3 </a:t>
            </a:r>
            <a:r>
              <a:rPr lang="en-US" sz="4800" b="1" i="0" dirty="0">
                <a:solidFill>
                  <a:srgbClr val="283646"/>
                </a:solidFill>
                <a:effectLst/>
                <a:latin typeface="Arial" panose="020B0604020202020204" pitchFamily="34" charset="0"/>
                <a:cs typeface="Arial" panose="020B0604020202020204" pitchFamily="34" charset="0"/>
              </a:rPr>
              <a:t>Practice relaxation techniques</a:t>
            </a:r>
          </a:p>
          <a:p>
            <a:r>
              <a:rPr lang="en-US" sz="4800" dirty="0">
                <a:latin typeface="Arial" panose="020B0604020202020204" pitchFamily="34" charset="0"/>
                <a:cs typeface="Arial" panose="020B0604020202020204" pitchFamily="34" charset="0"/>
              </a:rPr>
              <a:t>4</a:t>
            </a:r>
            <a:r>
              <a:rPr lang="en-US" sz="4800" b="1" i="0" dirty="0">
                <a:solidFill>
                  <a:srgbClr val="283646"/>
                </a:solidFill>
                <a:effectLst/>
                <a:latin typeface="Arial" panose="020B0604020202020204" pitchFamily="34" charset="0"/>
                <a:cs typeface="Arial" panose="020B0604020202020204" pitchFamily="34" charset="0"/>
              </a:rPr>
              <a:t> Take a walk</a:t>
            </a:r>
          </a:p>
          <a:p>
            <a:r>
              <a:rPr lang="en-US" sz="4800" dirty="0">
                <a:latin typeface="Arial" panose="020B0604020202020204" pitchFamily="34" charset="0"/>
                <a:cs typeface="Arial" panose="020B0604020202020204" pitchFamily="34" charset="0"/>
              </a:rPr>
              <a:t>5</a:t>
            </a:r>
            <a:r>
              <a:rPr lang="en-US" sz="4800" b="1" i="0" dirty="0">
                <a:solidFill>
                  <a:srgbClr val="283646"/>
                </a:solidFill>
                <a:effectLst/>
                <a:latin typeface="Arial" panose="020B0604020202020204" pitchFamily="34" charset="0"/>
                <a:cs typeface="Arial" panose="020B0604020202020204" pitchFamily="34" charset="0"/>
              </a:rPr>
              <a:t> Take a class you enjoy</a:t>
            </a:r>
          </a:p>
          <a:p>
            <a:r>
              <a:rPr lang="en-US" sz="4800" dirty="0">
                <a:latin typeface="Arial" panose="020B0604020202020204" pitchFamily="34" charset="0"/>
                <a:cs typeface="Arial" panose="020B0604020202020204" pitchFamily="34" charset="0"/>
              </a:rPr>
              <a:t>6</a:t>
            </a:r>
            <a:r>
              <a:rPr lang="en-US" sz="4800" b="1" i="0" dirty="0">
                <a:solidFill>
                  <a:srgbClr val="283646"/>
                </a:solidFill>
                <a:effectLst/>
                <a:latin typeface="Arial" panose="020B0604020202020204" pitchFamily="34" charset="0"/>
                <a:cs typeface="Arial" panose="020B0604020202020204" pitchFamily="34" charset="0"/>
              </a:rPr>
              <a:t> Change your mindset</a:t>
            </a:r>
          </a:p>
          <a:p>
            <a:r>
              <a:rPr lang="en-US" sz="4800" dirty="0">
                <a:latin typeface="Arial" panose="020B0604020202020204" pitchFamily="34" charset="0"/>
                <a:cs typeface="Arial" panose="020B0604020202020204" pitchFamily="34" charset="0"/>
              </a:rPr>
              <a:t>7</a:t>
            </a:r>
            <a:r>
              <a:rPr lang="en-US" sz="4800" b="1" i="0" dirty="0">
                <a:solidFill>
                  <a:srgbClr val="283646"/>
                </a:solidFill>
                <a:effectLst/>
                <a:latin typeface="Arial" panose="020B0604020202020204" pitchFamily="34" charset="0"/>
                <a:cs typeface="Arial" panose="020B0604020202020204" pitchFamily="34" charset="0"/>
              </a:rPr>
              <a:t> Think of a funny memory</a:t>
            </a:r>
          </a:p>
          <a:p>
            <a:r>
              <a:rPr lang="en-US" sz="4800" b="1" dirty="0">
                <a:solidFill>
                  <a:srgbClr val="283646"/>
                </a:solidFill>
                <a:latin typeface="Arial" panose="020B0604020202020204" pitchFamily="34" charset="0"/>
                <a:cs typeface="Arial" panose="020B0604020202020204" pitchFamily="34" charset="0"/>
              </a:rPr>
              <a:t>8</a:t>
            </a:r>
            <a:r>
              <a:rPr lang="en-US" sz="4800" b="1" i="0" dirty="0">
                <a:solidFill>
                  <a:srgbClr val="283646"/>
                </a:solidFill>
                <a:effectLst/>
                <a:latin typeface="Arial" panose="020B0604020202020204" pitchFamily="34" charset="0"/>
                <a:cs typeface="Arial" panose="020B0604020202020204" pitchFamily="34" charset="0"/>
              </a:rPr>
              <a:t> Discuss how you feel</a:t>
            </a:r>
          </a:p>
          <a:p>
            <a:r>
              <a:rPr lang="en-US" sz="4800" b="1" dirty="0">
                <a:solidFill>
                  <a:srgbClr val="283646"/>
                </a:solidFill>
                <a:latin typeface="Arial" panose="020B0604020202020204" pitchFamily="34" charset="0"/>
                <a:cs typeface="Arial" panose="020B0604020202020204" pitchFamily="34" charset="0"/>
              </a:rPr>
              <a:t>9</a:t>
            </a:r>
            <a:r>
              <a:rPr lang="en-US" sz="4800" b="1" i="0" dirty="0">
                <a:solidFill>
                  <a:srgbClr val="283646"/>
                </a:solidFill>
                <a:effectLst/>
                <a:latin typeface="Arial" panose="020B0604020202020204" pitchFamily="34" charset="0"/>
                <a:cs typeface="Arial" panose="020B0604020202020204" pitchFamily="34" charset="0"/>
              </a:rPr>
              <a:t> Listen to music during stressful times</a:t>
            </a:r>
          </a:p>
          <a:p>
            <a:pPr marL="0" indent="0">
              <a:buNone/>
            </a:pPr>
            <a:r>
              <a:rPr lang="en-US" sz="4800" b="1" dirty="0">
                <a:solidFill>
                  <a:srgbClr val="283646"/>
                </a:solidFill>
                <a:latin typeface="Arial" panose="020B0604020202020204" pitchFamily="34" charset="0"/>
                <a:cs typeface="Arial" panose="020B0604020202020204" pitchFamily="34" charset="0"/>
              </a:rPr>
              <a:t> 10</a:t>
            </a:r>
            <a:r>
              <a:rPr lang="en-US" sz="4800" b="1" i="0" dirty="0">
                <a:solidFill>
                  <a:srgbClr val="283646"/>
                </a:solidFill>
                <a:effectLst/>
                <a:latin typeface="Arial" panose="020B0604020202020204" pitchFamily="34" charset="0"/>
                <a:cs typeface="Arial" panose="020B0604020202020204" pitchFamily="34" charset="0"/>
              </a:rPr>
              <a:t> Identify a solution</a:t>
            </a:r>
          </a:p>
          <a:p>
            <a:pPr marL="0" indent="0">
              <a:buNone/>
            </a:pPr>
            <a:r>
              <a:rPr lang="en-US" sz="4800" b="1" i="0" dirty="0">
                <a:solidFill>
                  <a:srgbClr val="283646"/>
                </a:solidFill>
                <a:effectLst/>
                <a:latin typeface="Arial" panose="020B0604020202020204" pitchFamily="34" charset="0"/>
                <a:cs typeface="Arial" panose="020B0604020202020204" pitchFamily="34" charset="0"/>
              </a:rPr>
              <a:t> 11  Know your triggers</a:t>
            </a:r>
          </a:p>
          <a:p>
            <a:pPr marL="0" indent="0">
              <a:buNone/>
            </a:pPr>
            <a:r>
              <a:rPr lang="en-US" sz="4800" b="1" i="0" dirty="0">
                <a:solidFill>
                  <a:srgbClr val="283646"/>
                </a:solidFill>
                <a:effectLst/>
                <a:latin typeface="Arial" panose="020B0604020202020204" pitchFamily="34" charset="0"/>
                <a:cs typeface="Arial" panose="020B0604020202020204" pitchFamily="34" charset="0"/>
              </a:rPr>
              <a:t> 12 Smile</a:t>
            </a:r>
          </a:p>
          <a:p>
            <a:pPr marL="0" indent="0">
              <a:buNone/>
            </a:pPr>
            <a:r>
              <a:rPr lang="en-US" sz="4800" b="1" i="0" dirty="0">
                <a:solidFill>
                  <a:srgbClr val="283646"/>
                </a:solidFill>
                <a:effectLst/>
                <a:latin typeface="Arial" panose="020B0604020202020204" pitchFamily="34" charset="0"/>
                <a:cs typeface="Arial" panose="020B0604020202020204" pitchFamily="34" charset="0"/>
              </a:rPr>
              <a:t> 13 Look at your environment</a:t>
            </a:r>
          </a:p>
          <a:p>
            <a:pPr marL="0" indent="0">
              <a:buNone/>
            </a:pPr>
            <a:r>
              <a:rPr lang="en-US" sz="4800" b="1" i="0" dirty="0">
                <a:solidFill>
                  <a:srgbClr val="283646"/>
                </a:solidFill>
                <a:effectLst/>
                <a:latin typeface="Arial" panose="020B0604020202020204" pitchFamily="34" charset="0"/>
                <a:cs typeface="Arial" panose="020B0604020202020204" pitchFamily="34" charset="0"/>
              </a:rPr>
              <a:t> 14 Find a place you can be alone</a:t>
            </a:r>
          </a:p>
          <a:p>
            <a:pPr marL="0" indent="0">
              <a:buNone/>
            </a:pPr>
            <a:r>
              <a:rPr lang="en-US" sz="4800" b="1" i="0" dirty="0">
                <a:solidFill>
                  <a:srgbClr val="283646"/>
                </a:solidFill>
                <a:effectLst/>
                <a:latin typeface="Arial" panose="020B0604020202020204" pitchFamily="34" charset="0"/>
                <a:cs typeface="Arial" panose="020B0604020202020204" pitchFamily="34" charset="0"/>
              </a:rPr>
              <a:t> 15 Use calming scents</a:t>
            </a:r>
          </a:p>
          <a:p>
            <a:endParaRPr lang="en-US" b="1" i="0" dirty="0">
              <a:solidFill>
                <a:srgbClr val="283646"/>
              </a:solidFill>
              <a:effectLst/>
              <a:latin typeface="Montserrat"/>
            </a:endParaRPr>
          </a:p>
          <a:p>
            <a:endParaRPr lang="en-US" dirty="0"/>
          </a:p>
        </p:txBody>
      </p:sp>
    </p:spTree>
    <p:extLst>
      <p:ext uri="{BB962C8B-B14F-4D97-AF65-F5344CB8AC3E}">
        <p14:creationId xmlns:p14="http://schemas.microsoft.com/office/powerpoint/2010/main" val="195524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AA914-F9DD-4080-93E6-60DB151944BB}"/>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B1ED5B82-F1F5-4AB4-B887-44694553BA65}"/>
              </a:ext>
            </a:extLst>
          </p:cNvPr>
          <p:cNvSpPr>
            <a:spLocks noGrp="1"/>
          </p:cNvSpPr>
          <p:nvPr>
            <p:ph idx="1"/>
          </p:nvPr>
        </p:nvSpPr>
        <p:spPr/>
        <p:txBody>
          <a:bodyPr/>
          <a:lstStyle/>
          <a:p>
            <a:r>
              <a:rPr lang="en-US" b="0" i="0" dirty="0">
                <a:solidFill>
                  <a:srgbClr val="202124"/>
                </a:solidFill>
                <a:effectLst/>
                <a:latin typeface="arial" panose="020B0604020202020204" pitchFamily="34" charset="0"/>
              </a:rPr>
              <a:t>In </a:t>
            </a:r>
            <a:r>
              <a:rPr lang="en-US" b="1" i="0" dirty="0">
                <a:solidFill>
                  <a:srgbClr val="202124"/>
                </a:solidFill>
                <a:effectLst/>
                <a:latin typeface="arial" panose="020B0604020202020204" pitchFamily="34" charset="0"/>
              </a:rPr>
              <a:t>conclusion</a:t>
            </a:r>
            <a:r>
              <a:rPr lang="en-US" b="0" i="0" dirty="0">
                <a:solidFill>
                  <a:srgbClr val="202124"/>
                </a:solidFill>
                <a:effectLst/>
                <a:latin typeface="arial" panose="020B0604020202020204" pitchFamily="34" charset="0"/>
              </a:rPr>
              <a:t>, managing </a:t>
            </a:r>
            <a:r>
              <a:rPr lang="en-US" b="1" i="0" dirty="0">
                <a:solidFill>
                  <a:srgbClr val="202124"/>
                </a:solidFill>
                <a:effectLst/>
                <a:latin typeface="arial" panose="020B0604020202020204" pitchFamily="34" charset="0"/>
              </a:rPr>
              <a:t>anger</a:t>
            </a:r>
            <a:r>
              <a:rPr lang="en-US" b="0" i="0" dirty="0">
                <a:solidFill>
                  <a:srgbClr val="202124"/>
                </a:solidFill>
                <a:effectLst/>
                <a:latin typeface="arial" panose="020B0604020202020204" pitchFamily="34" charset="0"/>
              </a:rPr>
              <a:t> and stress can seem very hard and overwhelming at times. Stress and </a:t>
            </a:r>
            <a:r>
              <a:rPr lang="en-US" b="1" i="0" dirty="0">
                <a:solidFill>
                  <a:srgbClr val="202124"/>
                </a:solidFill>
                <a:effectLst/>
                <a:latin typeface="arial" panose="020B0604020202020204" pitchFamily="34" charset="0"/>
              </a:rPr>
              <a:t>anger</a:t>
            </a:r>
            <a:r>
              <a:rPr lang="en-US" b="0" i="0" dirty="0">
                <a:solidFill>
                  <a:srgbClr val="202124"/>
                </a:solidFill>
                <a:effectLst/>
                <a:latin typeface="arial" panose="020B0604020202020204" pitchFamily="34" charset="0"/>
              </a:rPr>
              <a:t> are sometimes very hard to overcome and defeat, but there are ways and methods that I find are the most effective. "So keep calm and don't stress."</a:t>
            </a:r>
            <a:endParaRPr lang="en-US" dirty="0"/>
          </a:p>
        </p:txBody>
      </p:sp>
    </p:spTree>
    <p:extLst>
      <p:ext uri="{BB962C8B-B14F-4D97-AF65-F5344CB8AC3E}">
        <p14:creationId xmlns:p14="http://schemas.microsoft.com/office/powerpoint/2010/main" val="2464551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28E4E-269D-4B1E-971B-916533477E04}"/>
              </a:ext>
            </a:extLst>
          </p:cNvPr>
          <p:cNvSpPr>
            <a:spLocks noGrp="1"/>
          </p:cNvSpPr>
          <p:nvPr>
            <p:ph type="title"/>
          </p:nvPr>
        </p:nvSpPr>
        <p:spPr/>
        <p:txBody>
          <a:bodyPr>
            <a:normAutofit/>
          </a:bodyPr>
          <a:lstStyle/>
          <a:p>
            <a:r>
              <a:rPr lang="en-US" dirty="0"/>
              <a:t>WHAT IS SHORT-TEMPER?</a:t>
            </a:r>
          </a:p>
        </p:txBody>
      </p:sp>
      <p:sp>
        <p:nvSpPr>
          <p:cNvPr id="3" name="Content Placeholder 2">
            <a:extLst>
              <a:ext uri="{FF2B5EF4-FFF2-40B4-BE49-F238E27FC236}">
                <a16:creationId xmlns:a16="http://schemas.microsoft.com/office/drawing/2014/main" id="{05BE633C-5DFB-4987-B391-EB68F9F260BE}"/>
              </a:ext>
            </a:extLst>
          </p:cNvPr>
          <p:cNvSpPr>
            <a:spLocks noGrp="1"/>
          </p:cNvSpPr>
          <p:nvPr>
            <p:ph idx="1"/>
          </p:nvPr>
        </p:nvSpPr>
        <p:spPr/>
        <p:txBody>
          <a:bodyPr/>
          <a:lstStyle/>
          <a:p>
            <a:r>
              <a:rPr lang="en-US" dirty="0"/>
              <a:t>Short Temper Is Defined as a </a:t>
            </a:r>
            <a:r>
              <a:rPr lang="en-US" b="0" i="0" dirty="0">
                <a:solidFill>
                  <a:srgbClr val="333333"/>
                </a:solidFill>
                <a:effectLst/>
                <a:latin typeface="Open Sans"/>
              </a:rPr>
              <a:t> tendency Of a Person to become angry very quickly and easily.</a:t>
            </a:r>
          </a:p>
          <a:p>
            <a:r>
              <a:rPr lang="en-US" dirty="0">
                <a:solidFill>
                  <a:srgbClr val="333333"/>
                </a:solidFill>
                <a:latin typeface="Open Sans"/>
              </a:rPr>
              <a:t>In Other words,</a:t>
            </a:r>
            <a:r>
              <a:rPr lang="en-US" b="0" i="0" dirty="0">
                <a:solidFill>
                  <a:srgbClr val="2A2A2A"/>
                </a:solidFill>
                <a:effectLst/>
                <a:latin typeface="Open Sans"/>
              </a:rPr>
              <a:t> Quick to lose one's temper.</a:t>
            </a:r>
            <a:endParaRPr lang="en-US" dirty="0"/>
          </a:p>
        </p:txBody>
      </p:sp>
    </p:spTree>
    <p:extLst>
      <p:ext uri="{BB962C8B-B14F-4D97-AF65-F5344CB8AC3E}">
        <p14:creationId xmlns:p14="http://schemas.microsoft.com/office/powerpoint/2010/main" val="3779820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04598-FC63-4302-B5C1-D81F1DF1DD94}"/>
              </a:ext>
            </a:extLst>
          </p:cNvPr>
          <p:cNvSpPr>
            <a:spLocks noGrp="1"/>
          </p:cNvSpPr>
          <p:nvPr>
            <p:ph type="title"/>
          </p:nvPr>
        </p:nvSpPr>
        <p:spPr/>
        <p:txBody>
          <a:bodyPr/>
          <a:lstStyle/>
          <a:p>
            <a:r>
              <a:rPr lang="en-US" dirty="0"/>
              <a:t>WHAT SHORT TEMPER LOOK LIKE</a:t>
            </a:r>
          </a:p>
        </p:txBody>
      </p:sp>
      <p:pic>
        <p:nvPicPr>
          <p:cNvPr id="5" name="Content Placeholder 4">
            <a:extLst>
              <a:ext uri="{FF2B5EF4-FFF2-40B4-BE49-F238E27FC236}">
                <a16:creationId xmlns:a16="http://schemas.microsoft.com/office/drawing/2014/main" id="{00F6EB52-134C-45DC-8357-AA19458FE24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44346" y="1979802"/>
            <a:ext cx="5185581" cy="3889186"/>
          </a:xfrm>
        </p:spPr>
      </p:pic>
    </p:spTree>
    <p:extLst>
      <p:ext uri="{BB962C8B-B14F-4D97-AF65-F5344CB8AC3E}">
        <p14:creationId xmlns:p14="http://schemas.microsoft.com/office/powerpoint/2010/main" val="23664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372BC-A0EF-4309-99F9-88B009E32E00}"/>
              </a:ext>
            </a:extLst>
          </p:cNvPr>
          <p:cNvSpPr>
            <a:spLocks noGrp="1"/>
          </p:cNvSpPr>
          <p:nvPr>
            <p:ph type="title"/>
          </p:nvPr>
        </p:nvSpPr>
        <p:spPr/>
        <p:txBody>
          <a:bodyPr/>
          <a:lstStyle/>
          <a:p>
            <a:r>
              <a:rPr lang="en-US" dirty="0"/>
              <a:t>WHAT SHORT TEMPER LOOK LIKE</a:t>
            </a:r>
          </a:p>
        </p:txBody>
      </p:sp>
      <p:sp>
        <p:nvSpPr>
          <p:cNvPr id="3" name="Content Placeholder 2">
            <a:extLst>
              <a:ext uri="{FF2B5EF4-FFF2-40B4-BE49-F238E27FC236}">
                <a16:creationId xmlns:a16="http://schemas.microsoft.com/office/drawing/2014/main" id="{4EC850AA-BB44-44C2-8401-BC95856C0C10}"/>
              </a:ext>
            </a:extLst>
          </p:cNvPr>
          <p:cNvSpPr>
            <a:spLocks noGrp="1"/>
          </p:cNvSpPr>
          <p:nvPr>
            <p:ph idx="1"/>
          </p:nvPr>
        </p:nvSpPr>
        <p:spPr/>
        <p:txBody>
          <a:bodyPr/>
          <a:lstStyle/>
          <a:p>
            <a:pPr marL="0" indent="0" algn="ctr">
              <a:buNone/>
            </a:pPr>
            <a:r>
              <a:rPr lang="en-US" sz="2400" dirty="0"/>
              <a:t>The person </a:t>
            </a:r>
            <a:r>
              <a:rPr lang="en-US" b="0" i="0" dirty="0">
                <a:solidFill>
                  <a:srgbClr val="231F20"/>
                </a:solidFill>
                <a:effectLst/>
                <a:latin typeface="Proxima Nova"/>
              </a:rPr>
              <a:t>tend to have symptoms that are both physical and psychological, such as:</a:t>
            </a:r>
          </a:p>
          <a:p>
            <a:pPr algn="l">
              <a:buFont typeface="Arial" panose="020B0604020202020204" pitchFamily="34" charset="0"/>
              <a:buChar char="•"/>
            </a:pPr>
            <a:r>
              <a:rPr lang="en-US" b="0" i="0" dirty="0">
                <a:solidFill>
                  <a:srgbClr val="231F20"/>
                </a:solidFill>
                <a:effectLst/>
                <a:latin typeface="Proxima Nova"/>
              </a:rPr>
              <a:t>rage in the form of yelling and shouting</a:t>
            </a:r>
          </a:p>
          <a:p>
            <a:pPr algn="l">
              <a:buFont typeface="Arial" panose="020B0604020202020204" pitchFamily="34" charset="0"/>
              <a:buChar char="•"/>
            </a:pPr>
            <a:r>
              <a:rPr lang="en-US" b="0" i="0" dirty="0">
                <a:solidFill>
                  <a:srgbClr val="231F20"/>
                </a:solidFill>
                <a:effectLst/>
                <a:latin typeface="Proxima Nova"/>
              </a:rPr>
              <a:t>chronic irritability</a:t>
            </a:r>
          </a:p>
          <a:p>
            <a:pPr algn="l">
              <a:buFont typeface="Arial" panose="020B0604020202020204" pitchFamily="34" charset="0"/>
              <a:buChar char="•"/>
            </a:pPr>
            <a:r>
              <a:rPr lang="en-US" b="0" i="0" dirty="0">
                <a:solidFill>
                  <a:srgbClr val="231F20"/>
                </a:solidFill>
                <a:effectLst/>
                <a:latin typeface="Proxima Nova"/>
              </a:rPr>
              <a:t>heart palpitations</a:t>
            </a:r>
          </a:p>
          <a:p>
            <a:pPr algn="l">
              <a:buFont typeface="Arial" panose="020B0604020202020204" pitchFamily="34" charset="0"/>
              <a:buChar char="•"/>
            </a:pPr>
            <a:r>
              <a:rPr lang="en-US" b="0" i="0" dirty="0">
                <a:solidFill>
                  <a:srgbClr val="231F20"/>
                </a:solidFill>
                <a:effectLst/>
                <a:latin typeface="Proxima Nova"/>
              </a:rPr>
              <a:t>racing thoughts</a:t>
            </a:r>
          </a:p>
          <a:p>
            <a:pPr algn="l">
              <a:buFont typeface="Arial" panose="020B0604020202020204" pitchFamily="34" charset="0"/>
              <a:buChar char="•"/>
            </a:pPr>
            <a:r>
              <a:rPr lang="en-US" b="0" i="0" dirty="0">
                <a:solidFill>
                  <a:srgbClr val="231F20"/>
                </a:solidFill>
                <a:effectLst/>
                <a:latin typeface="Proxima Nova"/>
              </a:rPr>
              <a:t>loss of control</a:t>
            </a:r>
          </a:p>
          <a:p>
            <a:endParaRPr lang="en-US" dirty="0"/>
          </a:p>
        </p:txBody>
      </p:sp>
    </p:spTree>
    <p:extLst>
      <p:ext uri="{BB962C8B-B14F-4D97-AF65-F5344CB8AC3E}">
        <p14:creationId xmlns:p14="http://schemas.microsoft.com/office/powerpoint/2010/main" val="2527885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1B44-E94C-401D-BD5F-15418AEA8C8C}"/>
              </a:ext>
            </a:extLst>
          </p:cNvPr>
          <p:cNvSpPr>
            <a:spLocks noGrp="1"/>
          </p:cNvSpPr>
          <p:nvPr>
            <p:ph type="title"/>
          </p:nvPr>
        </p:nvSpPr>
        <p:spPr/>
        <p:txBody>
          <a:bodyPr/>
          <a:lstStyle/>
          <a:p>
            <a:r>
              <a:rPr lang="en-US" dirty="0"/>
              <a:t>What Causes Short Temper?</a:t>
            </a:r>
          </a:p>
        </p:txBody>
      </p:sp>
      <p:sp>
        <p:nvSpPr>
          <p:cNvPr id="3" name="Content Placeholder 2">
            <a:extLst>
              <a:ext uri="{FF2B5EF4-FFF2-40B4-BE49-F238E27FC236}">
                <a16:creationId xmlns:a16="http://schemas.microsoft.com/office/drawing/2014/main" id="{E0E46EFB-2759-452A-A801-CA6C1E9FCDF4}"/>
              </a:ext>
            </a:extLst>
          </p:cNvPr>
          <p:cNvSpPr>
            <a:spLocks noGrp="1"/>
          </p:cNvSpPr>
          <p:nvPr>
            <p:ph idx="1"/>
          </p:nvPr>
        </p:nvSpPr>
        <p:spPr/>
        <p:txBody>
          <a:bodyPr/>
          <a:lstStyle/>
          <a:p>
            <a:r>
              <a:rPr lang="en-US" b="0" i="0" dirty="0">
                <a:solidFill>
                  <a:srgbClr val="262626"/>
                </a:solidFill>
                <a:effectLst/>
                <a:latin typeface="Georgia" panose="02040502050405020303" pitchFamily="18" charset="0"/>
              </a:rPr>
              <a:t>A leading cause of anger is a person’s environment. Stress, financial issues, abuse, poor social or familial situations, and overwhelming requirements on your time and energy can all contribute to the formation of anger. As with disorders such as alcoholism, anger issues may be more prevalent in individuals who were raised by parents with the same disorder. Genetics and your body’s ability to deal with certain chemicals and hormones also play a role in how you deal with anger; if your brain doesn’t react normally to serotonin, you might find it more difficult to manage your emotions</a:t>
            </a:r>
            <a:endParaRPr lang="en-US" dirty="0"/>
          </a:p>
        </p:txBody>
      </p:sp>
    </p:spTree>
    <p:extLst>
      <p:ext uri="{BB962C8B-B14F-4D97-AF65-F5344CB8AC3E}">
        <p14:creationId xmlns:p14="http://schemas.microsoft.com/office/powerpoint/2010/main" val="3462159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5CBBD-48D9-4736-8B24-9BF67B82A4C1}"/>
              </a:ext>
            </a:extLst>
          </p:cNvPr>
          <p:cNvSpPr>
            <a:spLocks noGrp="1"/>
          </p:cNvSpPr>
          <p:nvPr>
            <p:ph type="title"/>
          </p:nvPr>
        </p:nvSpPr>
        <p:spPr/>
        <p:txBody>
          <a:bodyPr/>
          <a:lstStyle/>
          <a:p>
            <a:r>
              <a:rPr lang="en-US" dirty="0"/>
              <a:t>Causes Of Short Temper</a:t>
            </a:r>
          </a:p>
        </p:txBody>
      </p:sp>
      <p:sp>
        <p:nvSpPr>
          <p:cNvPr id="3" name="Content Placeholder 2">
            <a:extLst>
              <a:ext uri="{FF2B5EF4-FFF2-40B4-BE49-F238E27FC236}">
                <a16:creationId xmlns:a16="http://schemas.microsoft.com/office/drawing/2014/main" id="{A03A2FA2-0507-4389-89D6-A680572C57C2}"/>
              </a:ext>
            </a:extLst>
          </p:cNvPr>
          <p:cNvSpPr>
            <a:spLocks noGrp="1"/>
          </p:cNvSpPr>
          <p:nvPr>
            <p:ph idx="1"/>
          </p:nvPr>
        </p:nvSpPr>
        <p:spPr/>
        <p:txBody>
          <a:bodyPr/>
          <a:lstStyle/>
          <a:p>
            <a:r>
              <a:rPr lang="en-US" dirty="0"/>
              <a:t>1 Stress</a:t>
            </a:r>
          </a:p>
          <a:p>
            <a:r>
              <a:rPr lang="en-US" dirty="0"/>
              <a:t>2 Anger</a:t>
            </a:r>
          </a:p>
          <a:p>
            <a:r>
              <a:rPr lang="en-US" dirty="0"/>
              <a:t>3 Financial Problems</a:t>
            </a:r>
          </a:p>
          <a:p>
            <a:r>
              <a:rPr lang="en-US" dirty="0"/>
              <a:t>4 Family Problems</a:t>
            </a:r>
          </a:p>
          <a:p>
            <a:r>
              <a:rPr lang="en-US" dirty="0"/>
              <a:t>5 Low Blood Sugar Level</a:t>
            </a:r>
          </a:p>
          <a:p>
            <a:r>
              <a:rPr lang="en-US" dirty="0"/>
              <a:t>6 Hormonal Change</a:t>
            </a:r>
          </a:p>
          <a:p>
            <a:r>
              <a:rPr lang="en-US" dirty="0"/>
              <a:t>7 Abuse</a:t>
            </a:r>
          </a:p>
          <a:p>
            <a:r>
              <a:rPr lang="en-US" dirty="0"/>
              <a:t>8 Poor Social Situations</a:t>
            </a:r>
          </a:p>
        </p:txBody>
      </p:sp>
    </p:spTree>
    <p:extLst>
      <p:ext uri="{BB962C8B-B14F-4D97-AF65-F5344CB8AC3E}">
        <p14:creationId xmlns:p14="http://schemas.microsoft.com/office/powerpoint/2010/main" val="1146347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44155-F8EC-462C-8652-64CB72E37573}"/>
              </a:ext>
            </a:extLst>
          </p:cNvPr>
          <p:cNvSpPr>
            <a:spLocks noGrp="1"/>
          </p:cNvSpPr>
          <p:nvPr>
            <p:ph type="title"/>
          </p:nvPr>
        </p:nvSpPr>
        <p:spPr/>
        <p:txBody>
          <a:bodyPr/>
          <a:lstStyle/>
          <a:p>
            <a:r>
              <a:rPr lang="en-US" dirty="0"/>
              <a:t>Symptoms Of Short Temper</a:t>
            </a:r>
          </a:p>
        </p:txBody>
      </p:sp>
      <p:sp>
        <p:nvSpPr>
          <p:cNvPr id="3" name="Content Placeholder 2">
            <a:extLst>
              <a:ext uri="{FF2B5EF4-FFF2-40B4-BE49-F238E27FC236}">
                <a16:creationId xmlns:a16="http://schemas.microsoft.com/office/drawing/2014/main" id="{AA60726D-BCAC-4930-A22D-893726423EB1}"/>
              </a:ext>
            </a:extLst>
          </p:cNvPr>
          <p:cNvSpPr>
            <a:spLocks noGrp="1"/>
          </p:cNvSpPr>
          <p:nvPr>
            <p:ph idx="1"/>
          </p:nvPr>
        </p:nvSpPr>
        <p:spPr/>
        <p:txBody>
          <a:bodyPr/>
          <a:lstStyle/>
          <a:p>
            <a:r>
              <a:rPr lang="en-US" b="0" i="0" dirty="0">
                <a:solidFill>
                  <a:srgbClr val="231F20"/>
                </a:solidFill>
                <a:effectLst/>
                <a:latin typeface="Proxima Nova"/>
              </a:rPr>
              <a:t>Anger causes physical and emotional symptoms. While it’s normal to experience these symptoms on occasion, a person with anger issues tends to experience them more often and to a more severe degree</a:t>
            </a:r>
            <a:endParaRPr lang="en-US" dirty="0"/>
          </a:p>
        </p:txBody>
      </p:sp>
    </p:spTree>
    <p:extLst>
      <p:ext uri="{BB962C8B-B14F-4D97-AF65-F5344CB8AC3E}">
        <p14:creationId xmlns:p14="http://schemas.microsoft.com/office/powerpoint/2010/main" val="2262795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52572-6890-4A59-8144-6DF5DDBC692B}"/>
              </a:ext>
            </a:extLst>
          </p:cNvPr>
          <p:cNvSpPr>
            <a:spLocks noGrp="1"/>
          </p:cNvSpPr>
          <p:nvPr>
            <p:ph type="title"/>
          </p:nvPr>
        </p:nvSpPr>
        <p:spPr/>
        <p:txBody>
          <a:bodyPr>
            <a:normAutofit/>
          </a:bodyPr>
          <a:lstStyle/>
          <a:p>
            <a:r>
              <a:rPr lang="en-US" sz="4000" dirty="0">
                <a:solidFill>
                  <a:srgbClr val="231F20"/>
                </a:solidFill>
                <a:effectLst/>
              </a:rPr>
              <a:t>The physical signs and symptoms of Short temper include:</a:t>
            </a:r>
            <a:endParaRPr lang="en-US" sz="4000" dirty="0"/>
          </a:p>
        </p:txBody>
      </p:sp>
      <p:sp>
        <p:nvSpPr>
          <p:cNvPr id="3" name="Content Placeholder 2">
            <a:extLst>
              <a:ext uri="{FF2B5EF4-FFF2-40B4-BE49-F238E27FC236}">
                <a16:creationId xmlns:a16="http://schemas.microsoft.com/office/drawing/2014/main" id="{3CBD1182-84AB-4A31-9275-5A9230F34AD6}"/>
              </a:ext>
            </a:extLst>
          </p:cNvPr>
          <p:cNvSpPr>
            <a:spLocks noGrp="1"/>
          </p:cNvSpPr>
          <p:nvPr>
            <p:ph idx="1"/>
          </p:nvPr>
        </p:nvSpPr>
        <p:spPr/>
        <p:txBody>
          <a:bodyPr/>
          <a:lstStyle/>
          <a:p>
            <a:pPr algn="l">
              <a:buFont typeface="Arial" panose="020B0604020202020204" pitchFamily="34" charset="0"/>
              <a:buChar char="•"/>
            </a:pPr>
            <a:r>
              <a:rPr lang="en-US" dirty="0">
                <a:solidFill>
                  <a:schemeClr val="tx1"/>
                </a:solidFill>
                <a:latin typeface="Proxima Nova"/>
                <a:hlinkClick r:id="rId2">
                  <a:extLst>
                    <a:ext uri="{A12FA001-AC4F-418D-AE19-62706E023703}">
                      <ahyp:hlinkClr xmlns:ahyp="http://schemas.microsoft.com/office/drawing/2018/hyperlinkcolor" val="tx"/>
                    </a:ext>
                  </a:extLst>
                </a:hlinkClick>
              </a:rPr>
              <a:t>I</a:t>
            </a:r>
            <a:r>
              <a:rPr lang="en-US" b="0" i="0" u="none" strike="noStrike" dirty="0">
                <a:solidFill>
                  <a:schemeClr val="tx1"/>
                </a:solidFill>
                <a:effectLst/>
                <a:latin typeface="Proxima Nova"/>
                <a:hlinkClick r:id="rId2">
                  <a:extLst>
                    <a:ext uri="{A12FA001-AC4F-418D-AE19-62706E023703}">
                      <ahyp:hlinkClr xmlns:ahyp="http://schemas.microsoft.com/office/drawing/2018/hyperlinkcolor" val="tx"/>
                    </a:ext>
                  </a:extLst>
                </a:hlinkClick>
              </a:rPr>
              <a:t>ncreased blood pressure</a:t>
            </a:r>
            <a:endParaRPr lang="en-US" b="0" i="0" dirty="0">
              <a:solidFill>
                <a:schemeClr val="tx1"/>
              </a:solidFill>
              <a:effectLst/>
              <a:latin typeface="Proxima Nova"/>
            </a:endParaRPr>
          </a:p>
          <a:p>
            <a:pPr algn="l">
              <a:buFont typeface="Arial" panose="020B0604020202020204" pitchFamily="34" charset="0"/>
              <a:buChar char="•"/>
            </a:pPr>
            <a:r>
              <a:rPr lang="en-US" dirty="0">
                <a:solidFill>
                  <a:schemeClr val="tx1"/>
                </a:solidFill>
                <a:latin typeface="Proxima Nova"/>
                <a:hlinkClick r:id="rId3">
                  <a:extLst>
                    <a:ext uri="{A12FA001-AC4F-418D-AE19-62706E023703}">
                      <ahyp:hlinkClr xmlns:ahyp="http://schemas.microsoft.com/office/drawing/2018/hyperlinkcolor" val="tx"/>
                    </a:ext>
                  </a:extLst>
                </a:hlinkClick>
              </a:rPr>
              <a:t>I</a:t>
            </a:r>
            <a:r>
              <a:rPr lang="en-US" b="0" i="0" u="none" strike="noStrike" dirty="0">
                <a:solidFill>
                  <a:schemeClr val="tx1"/>
                </a:solidFill>
                <a:effectLst/>
                <a:latin typeface="Proxima Nova"/>
                <a:hlinkClick r:id="rId3">
                  <a:extLst>
                    <a:ext uri="{A12FA001-AC4F-418D-AE19-62706E023703}">
                      <ahyp:hlinkClr xmlns:ahyp="http://schemas.microsoft.com/office/drawing/2018/hyperlinkcolor" val="tx"/>
                    </a:ext>
                  </a:extLst>
                </a:hlinkClick>
              </a:rPr>
              <a:t>ncreased heart rate</a:t>
            </a:r>
            <a:endParaRPr lang="en-US" b="0" i="0" dirty="0">
              <a:solidFill>
                <a:schemeClr val="tx1"/>
              </a:solidFill>
              <a:effectLst/>
              <a:latin typeface="Proxima Nova"/>
            </a:endParaRPr>
          </a:p>
          <a:p>
            <a:pPr algn="l">
              <a:buFont typeface="Arial" panose="020B0604020202020204" pitchFamily="34" charset="0"/>
              <a:buChar char="•"/>
            </a:pPr>
            <a:r>
              <a:rPr lang="en-US" dirty="0">
                <a:solidFill>
                  <a:schemeClr val="tx1"/>
                </a:solidFill>
                <a:latin typeface="Proxima Nova"/>
              </a:rPr>
              <a:t>T</a:t>
            </a:r>
            <a:r>
              <a:rPr lang="en-US" b="0" i="0" dirty="0">
                <a:solidFill>
                  <a:schemeClr val="tx1"/>
                </a:solidFill>
                <a:effectLst/>
                <a:latin typeface="Proxima Nova"/>
              </a:rPr>
              <a:t>ingling sensation</a:t>
            </a:r>
          </a:p>
          <a:p>
            <a:pPr algn="l">
              <a:buFont typeface="Arial" panose="020B0604020202020204" pitchFamily="34" charset="0"/>
              <a:buChar char="•"/>
            </a:pPr>
            <a:r>
              <a:rPr lang="en-US" dirty="0">
                <a:solidFill>
                  <a:schemeClr val="tx1"/>
                </a:solidFill>
                <a:latin typeface="Proxima Nova"/>
              </a:rPr>
              <a:t>M</a:t>
            </a:r>
            <a:r>
              <a:rPr lang="en-US" b="0" i="0" dirty="0">
                <a:solidFill>
                  <a:schemeClr val="tx1"/>
                </a:solidFill>
                <a:effectLst/>
                <a:latin typeface="Proxima Nova"/>
              </a:rPr>
              <a:t>uscle tension</a:t>
            </a:r>
          </a:p>
          <a:p>
            <a:endParaRPr lang="en-US" dirty="0"/>
          </a:p>
        </p:txBody>
      </p:sp>
    </p:spTree>
    <p:extLst>
      <p:ext uri="{BB962C8B-B14F-4D97-AF65-F5344CB8AC3E}">
        <p14:creationId xmlns:p14="http://schemas.microsoft.com/office/powerpoint/2010/main" val="953679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D1E9C-BEED-4FB6-A95D-5C7D421F0CD9}"/>
              </a:ext>
            </a:extLst>
          </p:cNvPr>
          <p:cNvSpPr>
            <a:spLocks noGrp="1"/>
          </p:cNvSpPr>
          <p:nvPr>
            <p:ph type="title"/>
          </p:nvPr>
        </p:nvSpPr>
        <p:spPr/>
        <p:txBody>
          <a:bodyPr>
            <a:normAutofit/>
          </a:bodyPr>
          <a:lstStyle/>
          <a:p>
            <a:r>
              <a:rPr lang="en-US" sz="4000" dirty="0">
                <a:solidFill>
                  <a:srgbClr val="231F20"/>
                </a:solidFill>
                <a:effectLst/>
              </a:rPr>
              <a:t>The Emotional signs and symptoms of Short temper include:</a:t>
            </a:r>
            <a:endParaRPr lang="en-US" sz="4000" dirty="0"/>
          </a:p>
        </p:txBody>
      </p:sp>
      <p:sp>
        <p:nvSpPr>
          <p:cNvPr id="3" name="Content Placeholder 2">
            <a:extLst>
              <a:ext uri="{FF2B5EF4-FFF2-40B4-BE49-F238E27FC236}">
                <a16:creationId xmlns:a16="http://schemas.microsoft.com/office/drawing/2014/main" id="{426C5B42-14CE-4A12-8278-1BD096FCE3F2}"/>
              </a:ext>
            </a:extLst>
          </p:cNvPr>
          <p:cNvSpPr>
            <a:spLocks noGrp="1"/>
          </p:cNvSpPr>
          <p:nvPr>
            <p:ph idx="1"/>
          </p:nvPr>
        </p:nvSpPr>
        <p:spPr/>
        <p:txBody>
          <a:bodyPr/>
          <a:lstStyle/>
          <a:p>
            <a:pPr algn="l">
              <a:buFont typeface="Arial" panose="020B0604020202020204" pitchFamily="34" charset="0"/>
              <a:buChar char="•"/>
            </a:pPr>
            <a:r>
              <a:rPr lang="en-US" dirty="0">
                <a:solidFill>
                  <a:srgbClr val="231F20"/>
                </a:solidFill>
                <a:latin typeface="Proxima Nova"/>
              </a:rPr>
              <a:t>I</a:t>
            </a:r>
            <a:r>
              <a:rPr lang="en-US" b="0" i="0" dirty="0">
                <a:solidFill>
                  <a:srgbClr val="231F20"/>
                </a:solidFill>
                <a:effectLst/>
                <a:latin typeface="Proxima Nova"/>
              </a:rPr>
              <a:t>rritability</a:t>
            </a:r>
          </a:p>
          <a:p>
            <a:pPr algn="l">
              <a:buFont typeface="Arial" panose="020B0604020202020204" pitchFamily="34" charset="0"/>
              <a:buChar char="•"/>
            </a:pPr>
            <a:r>
              <a:rPr lang="en-US" dirty="0">
                <a:solidFill>
                  <a:srgbClr val="231F20"/>
                </a:solidFill>
                <a:latin typeface="Proxima Nova"/>
              </a:rPr>
              <a:t>F</a:t>
            </a:r>
            <a:r>
              <a:rPr lang="en-US" b="0" i="0" dirty="0">
                <a:solidFill>
                  <a:srgbClr val="231F20"/>
                </a:solidFill>
                <a:effectLst/>
                <a:latin typeface="Proxima Nova"/>
              </a:rPr>
              <a:t>rustration</a:t>
            </a:r>
          </a:p>
          <a:p>
            <a:pPr algn="l">
              <a:buFont typeface="Arial" panose="020B0604020202020204" pitchFamily="34" charset="0"/>
              <a:buChar char="•"/>
            </a:pPr>
            <a:r>
              <a:rPr lang="en-US" dirty="0">
                <a:solidFill>
                  <a:srgbClr val="231F20"/>
                </a:solidFill>
                <a:latin typeface="Proxima Nova"/>
              </a:rPr>
              <a:t>A</a:t>
            </a:r>
            <a:r>
              <a:rPr lang="en-US" b="0" i="0" dirty="0">
                <a:solidFill>
                  <a:srgbClr val="231F20"/>
                </a:solidFill>
                <a:effectLst/>
                <a:latin typeface="Proxima Nova"/>
              </a:rPr>
              <a:t>nxiety</a:t>
            </a:r>
          </a:p>
          <a:p>
            <a:pPr algn="l">
              <a:buFont typeface="Arial" panose="020B0604020202020204" pitchFamily="34" charset="0"/>
              <a:buChar char="•"/>
            </a:pPr>
            <a:r>
              <a:rPr lang="en-US" dirty="0">
                <a:solidFill>
                  <a:srgbClr val="231F20"/>
                </a:solidFill>
                <a:latin typeface="Proxima Nova"/>
              </a:rPr>
              <a:t>R</a:t>
            </a:r>
            <a:r>
              <a:rPr lang="en-US" b="0" i="0" dirty="0">
                <a:solidFill>
                  <a:srgbClr val="231F20"/>
                </a:solidFill>
                <a:effectLst/>
                <a:latin typeface="Proxima Nova"/>
              </a:rPr>
              <a:t>age</a:t>
            </a:r>
          </a:p>
          <a:p>
            <a:pPr algn="l">
              <a:buFont typeface="Arial" panose="020B0604020202020204" pitchFamily="34" charset="0"/>
              <a:buChar char="•"/>
            </a:pPr>
            <a:r>
              <a:rPr lang="en-US" dirty="0">
                <a:solidFill>
                  <a:srgbClr val="231F20"/>
                </a:solidFill>
                <a:latin typeface="Proxima Nova"/>
              </a:rPr>
              <a:t>S</a:t>
            </a:r>
            <a:r>
              <a:rPr lang="en-US" b="0" i="0" dirty="0">
                <a:solidFill>
                  <a:srgbClr val="231F20"/>
                </a:solidFill>
                <a:effectLst/>
                <a:latin typeface="Proxima Nova"/>
              </a:rPr>
              <a:t>tress</a:t>
            </a:r>
          </a:p>
          <a:p>
            <a:pPr algn="l">
              <a:buFont typeface="Arial" panose="020B0604020202020204" pitchFamily="34" charset="0"/>
              <a:buChar char="•"/>
            </a:pPr>
            <a:r>
              <a:rPr lang="en-US" dirty="0">
                <a:solidFill>
                  <a:srgbClr val="231F20"/>
                </a:solidFill>
                <a:latin typeface="Proxima Nova"/>
              </a:rPr>
              <a:t>F</a:t>
            </a:r>
            <a:r>
              <a:rPr lang="en-US" b="0" i="0" dirty="0">
                <a:solidFill>
                  <a:srgbClr val="231F20"/>
                </a:solidFill>
                <a:effectLst/>
                <a:latin typeface="Proxima Nova"/>
              </a:rPr>
              <a:t>eeling overwhelmed</a:t>
            </a:r>
          </a:p>
          <a:p>
            <a:pPr algn="l">
              <a:buFont typeface="Arial" panose="020B0604020202020204" pitchFamily="34" charset="0"/>
              <a:buChar char="•"/>
            </a:pPr>
            <a:r>
              <a:rPr lang="en-US" dirty="0">
                <a:solidFill>
                  <a:srgbClr val="231F20"/>
                </a:solidFill>
                <a:latin typeface="Proxima Nova"/>
              </a:rPr>
              <a:t>G</a:t>
            </a:r>
            <a:r>
              <a:rPr lang="en-US" b="0" i="0" dirty="0">
                <a:solidFill>
                  <a:srgbClr val="231F20"/>
                </a:solidFill>
                <a:effectLst/>
                <a:latin typeface="Proxima Nova"/>
              </a:rPr>
              <a:t>uilt</a:t>
            </a:r>
          </a:p>
          <a:p>
            <a:endParaRPr lang="en-US" dirty="0"/>
          </a:p>
        </p:txBody>
      </p:sp>
    </p:spTree>
    <p:extLst>
      <p:ext uri="{BB962C8B-B14F-4D97-AF65-F5344CB8AC3E}">
        <p14:creationId xmlns:p14="http://schemas.microsoft.com/office/powerpoint/2010/main" val="140132572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92</TotalTime>
  <Words>826</Words>
  <Application>Microsoft Office PowerPoint</Application>
  <PresentationFormat>Widescreen</PresentationFormat>
  <Paragraphs>83</Paragraphs>
  <Slides>17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Arial</vt:lpstr>
      <vt:lpstr>Calibri</vt:lpstr>
      <vt:lpstr>Calibri Light</vt:lpstr>
      <vt:lpstr>Georgia</vt:lpstr>
      <vt:lpstr>Montserrat</vt:lpstr>
      <vt:lpstr>Open Sans</vt:lpstr>
      <vt:lpstr>Proxima Nova</vt:lpstr>
      <vt:lpstr>Retrospect</vt:lpstr>
      <vt:lpstr>SHORT TEMPER</vt:lpstr>
      <vt:lpstr>WHAT IS SHORT-TEMPER?</vt:lpstr>
      <vt:lpstr>WHAT SHORT TEMPER LOOK LIKE</vt:lpstr>
      <vt:lpstr>WHAT SHORT TEMPER LOOK LIKE</vt:lpstr>
      <vt:lpstr>What Causes Short Temper?</vt:lpstr>
      <vt:lpstr>Causes Of Short Temper</vt:lpstr>
      <vt:lpstr>Symptoms Of Short Temper</vt:lpstr>
      <vt:lpstr>The physical signs and symptoms of Short temper include:</vt:lpstr>
      <vt:lpstr>The Emotional signs and symptoms of Short temper include:</vt:lpstr>
      <vt:lpstr>How It Affects Our Body?</vt:lpstr>
      <vt:lpstr>How To Handle Short Temper :</vt:lpstr>
      <vt:lpstr>How To Practice Mindfulness :</vt:lpstr>
      <vt:lpstr>How To Refocus On Your Energy :</vt:lpstr>
      <vt:lpstr>How To Get Physical :</vt:lpstr>
      <vt:lpstr>How To Use Daily Mood Chart :</vt:lpstr>
      <vt:lpstr>Effective Ways to Control Short Temper :</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SHORT TEMPER</dc:title>
  <dc:creator>AMD</dc:creator>
  <cp:lastModifiedBy>AMD</cp:lastModifiedBy>
  <cp:revision>11</cp:revision>
  <dcterms:created xsi:type="dcterms:W3CDTF">2020-11-19T18:01:06Z</dcterms:created>
  <dcterms:modified xsi:type="dcterms:W3CDTF">2020-11-19T19:35:20Z</dcterms:modified>
</cp:coreProperties>
</file>