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4"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1653136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378198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342750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2636841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907000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637970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1024836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31288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160042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2425373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1914706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427198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380833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2202823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265104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938022-F495-46AE-96B5-B4651B029F2A}" type="datetimeFigureOut">
              <a:rPr lang="en-IN" smtClean="0"/>
              <a:pPr/>
              <a:t>31-01-2021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197386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938022-F495-46AE-96B5-B4651B029F2A}" type="datetimeFigureOut">
              <a:rPr lang="en-IN" smtClean="0"/>
              <a:pPr/>
              <a:t>31-01-2021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7CC602-5A0D-47F8-B15C-99674C533AAF}" type="slidenum">
              <a:rPr lang="en-IN" smtClean="0"/>
              <a:pPr/>
              <a:t>‹#›</a:t>
            </a:fld>
            <a:endParaRPr lang="en-IN"/>
          </a:p>
        </p:txBody>
      </p:sp>
    </p:spTree>
    <p:extLst>
      <p:ext uri="{BB962C8B-B14F-4D97-AF65-F5344CB8AC3E}">
        <p14:creationId xmlns:p14="http://schemas.microsoft.com/office/powerpoint/2010/main" xmlns="" val="4203108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info@emotionoflife.co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B4DAF1-FB69-4B04-9A04-D14A20472B1B}"/>
              </a:ext>
            </a:extLst>
          </p:cNvPr>
          <p:cNvSpPr>
            <a:spLocks noGrp="1"/>
          </p:cNvSpPr>
          <p:nvPr>
            <p:ph type="ctrTitle"/>
          </p:nvPr>
        </p:nvSpPr>
        <p:spPr>
          <a:xfrm>
            <a:off x="1507067" y="825624"/>
            <a:ext cx="8472956" cy="1981544"/>
          </a:xfrm>
        </p:spPr>
        <p:txBody>
          <a:bodyPr/>
          <a:lstStyle/>
          <a:p>
            <a:pPr algn="ctr"/>
            <a:r>
              <a:rPr lang="en-US" sz="4800" b="1" dirty="0" smtClean="0">
                <a:solidFill>
                  <a:srgbClr val="FFC000"/>
                </a:solidFill>
              </a:rPr>
              <a:t>Dealing with Social anxiety</a:t>
            </a:r>
            <a:endParaRPr lang="en-IN" sz="4800" b="1" dirty="0">
              <a:solidFill>
                <a:srgbClr val="FFC000"/>
              </a:solidFill>
            </a:endParaRPr>
          </a:p>
        </p:txBody>
      </p:sp>
      <p:sp>
        <p:nvSpPr>
          <p:cNvPr id="3" name="Subtitle 2">
            <a:extLst>
              <a:ext uri="{FF2B5EF4-FFF2-40B4-BE49-F238E27FC236}">
                <a16:creationId xmlns:a16="http://schemas.microsoft.com/office/drawing/2014/main" xmlns="" id="{177D2CEE-098E-43FA-B856-EE1B0AB33F3A}"/>
              </a:ext>
            </a:extLst>
          </p:cNvPr>
          <p:cNvSpPr>
            <a:spLocks noGrp="1"/>
          </p:cNvSpPr>
          <p:nvPr>
            <p:ph type="subTitle" idx="1"/>
          </p:nvPr>
        </p:nvSpPr>
        <p:spPr>
          <a:xfrm>
            <a:off x="1507067" y="3062797"/>
            <a:ext cx="7766936" cy="2084936"/>
          </a:xfrm>
        </p:spPr>
        <p:txBody>
          <a:bodyPr>
            <a:normAutofit/>
          </a:bodyPr>
          <a:lstStyle/>
          <a:p>
            <a:pPr algn="r"/>
            <a:r>
              <a:rPr lang="en-US" dirty="0">
                <a:solidFill>
                  <a:schemeClr val="tx1"/>
                </a:solidFill>
              </a:rPr>
              <a:t>Annjala Moni Mathews</a:t>
            </a:r>
          </a:p>
          <a:p>
            <a:pPr algn="r"/>
            <a:r>
              <a:rPr lang="en-US" dirty="0" smtClean="0">
                <a:solidFill>
                  <a:schemeClr val="tx1"/>
                </a:solidFill>
              </a:rPr>
              <a:t>Intern </a:t>
            </a:r>
            <a:r>
              <a:rPr lang="en-US" dirty="0">
                <a:solidFill>
                  <a:schemeClr val="tx1"/>
                </a:solidFill>
              </a:rPr>
              <a:t>at emotion of life</a:t>
            </a:r>
          </a:p>
          <a:p>
            <a:pPr algn="r"/>
            <a:r>
              <a:rPr lang="en-US" dirty="0">
                <a:solidFill>
                  <a:schemeClr val="tx1"/>
                </a:solidFill>
              </a:rPr>
              <a:t>Under the guidance of: </a:t>
            </a:r>
            <a:r>
              <a:rPr lang="en-US" dirty="0" err="1">
                <a:solidFill>
                  <a:schemeClr val="tx1"/>
                </a:solidFill>
              </a:rPr>
              <a:t>Shyam</a:t>
            </a:r>
            <a:r>
              <a:rPr lang="en-US" dirty="0">
                <a:solidFill>
                  <a:schemeClr val="tx1"/>
                </a:solidFill>
              </a:rPr>
              <a:t> Gupta</a:t>
            </a:r>
          </a:p>
          <a:p>
            <a:endParaRPr lang="en-IN" dirty="0"/>
          </a:p>
        </p:txBody>
      </p:sp>
    </p:spTree>
    <p:extLst>
      <p:ext uri="{BB962C8B-B14F-4D97-AF65-F5344CB8AC3E}">
        <p14:creationId xmlns:p14="http://schemas.microsoft.com/office/powerpoint/2010/main" xmlns="" val="4104188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A6517C-CAA7-49D7-9429-05497F4E5AB4}"/>
              </a:ext>
            </a:extLst>
          </p:cNvPr>
          <p:cNvSpPr>
            <a:spLocks noGrp="1"/>
          </p:cNvSpPr>
          <p:nvPr>
            <p:ph type="title"/>
          </p:nvPr>
        </p:nvSpPr>
        <p:spPr/>
        <p:txBody>
          <a:bodyPr/>
          <a:lstStyle/>
          <a:p>
            <a:pPr algn="ctr"/>
            <a:r>
              <a:rPr lang="en-US" b="1" dirty="0">
                <a:solidFill>
                  <a:schemeClr val="accent1">
                    <a:lumMod val="50000"/>
                  </a:schemeClr>
                </a:solidFill>
              </a:rPr>
              <a:t>Treatments for social anxiety </a:t>
            </a:r>
            <a:r>
              <a:rPr lang="en-US" b="1" dirty="0" err="1">
                <a:solidFill>
                  <a:schemeClr val="accent1">
                    <a:lumMod val="50000"/>
                  </a:schemeClr>
                </a:solidFill>
              </a:rPr>
              <a:t>disoder</a:t>
            </a:r>
            <a:endParaRPr lang="en-IN" b="1" dirty="0">
              <a:solidFill>
                <a:schemeClr val="accent1">
                  <a:lumMod val="50000"/>
                </a:schemeClr>
              </a:solidFill>
            </a:endParaRPr>
          </a:p>
        </p:txBody>
      </p:sp>
      <p:sp>
        <p:nvSpPr>
          <p:cNvPr id="3" name="Content Placeholder 2">
            <a:extLst>
              <a:ext uri="{FF2B5EF4-FFF2-40B4-BE49-F238E27FC236}">
                <a16:creationId xmlns:a16="http://schemas.microsoft.com/office/drawing/2014/main" xmlns="" id="{8231F87F-EEA7-4BC4-B101-3803B014A3FB}"/>
              </a:ext>
            </a:extLst>
          </p:cNvPr>
          <p:cNvSpPr>
            <a:spLocks noGrp="1"/>
          </p:cNvSpPr>
          <p:nvPr>
            <p:ph idx="1"/>
          </p:nvPr>
        </p:nvSpPr>
        <p:spPr/>
        <p:txBody>
          <a:bodyPr>
            <a:noAutofit/>
          </a:bodyPr>
          <a:lstStyle/>
          <a:p>
            <a:r>
              <a:rPr lang="en-US" sz="2400" dirty="0"/>
              <a:t>Cognitive behavior therapy- where the therapist helps to replace the negative thinking patterns.</a:t>
            </a:r>
          </a:p>
          <a:p>
            <a:r>
              <a:rPr lang="en-US" sz="2400" dirty="0"/>
              <a:t>Exposure therapy- is where the person slowly been exposed to the social situations that can create anxiety and this exposure can reduce their anxiety slowly rather than avoiding them.</a:t>
            </a:r>
          </a:p>
          <a:p>
            <a:r>
              <a:rPr lang="en-US" sz="2400" dirty="0"/>
              <a:t>Group therapy- is where the person who is having social anxiety comes into contact with other people who have the same issues will make the person that they are not alone and the interactions will help them to develop skills that are required to mingle with social situations.</a:t>
            </a:r>
            <a:endParaRPr lang="en-IN" sz="2400" dirty="0"/>
          </a:p>
        </p:txBody>
      </p:sp>
    </p:spTree>
    <p:extLst>
      <p:ext uri="{BB962C8B-B14F-4D97-AF65-F5344CB8AC3E}">
        <p14:creationId xmlns:p14="http://schemas.microsoft.com/office/powerpoint/2010/main" xmlns="" val="4271844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7D6679-65D5-4A09-8E71-87B892BFC8FE}"/>
              </a:ext>
            </a:extLst>
          </p:cNvPr>
          <p:cNvSpPr>
            <a:spLocks noGrp="1"/>
          </p:cNvSpPr>
          <p:nvPr>
            <p:ph type="title"/>
          </p:nvPr>
        </p:nvSpPr>
        <p:spPr/>
        <p:txBody>
          <a:bodyPr/>
          <a:lstStyle/>
          <a:p>
            <a:pPr algn="ctr"/>
            <a:r>
              <a:rPr lang="en-US" b="1" dirty="0">
                <a:solidFill>
                  <a:srgbClr val="FF0000"/>
                </a:solidFill>
              </a:rPr>
              <a:t>Strategies to overcome social anxiety</a:t>
            </a:r>
            <a:endParaRPr lang="en-IN" b="1" dirty="0">
              <a:solidFill>
                <a:srgbClr val="FF0000"/>
              </a:solidFill>
            </a:endParaRPr>
          </a:p>
        </p:txBody>
      </p:sp>
      <p:sp>
        <p:nvSpPr>
          <p:cNvPr id="3" name="Content Placeholder 2">
            <a:extLst>
              <a:ext uri="{FF2B5EF4-FFF2-40B4-BE49-F238E27FC236}">
                <a16:creationId xmlns:a16="http://schemas.microsoft.com/office/drawing/2014/main" xmlns="" id="{CA5C7677-07BA-449C-BCE3-E122E0C1F02B}"/>
              </a:ext>
            </a:extLst>
          </p:cNvPr>
          <p:cNvSpPr>
            <a:spLocks noGrp="1"/>
          </p:cNvSpPr>
          <p:nvPr>
            <p:ph idx="1"/>
          </p:nvPr>
        </p:nvSpPr>
        <p:spPr/>
        <p:txBody>
          <a:bodyPr>
            <a:normAutofit/>
          </a:bodyPr>
          <a:lstStyle/>
          <a:p>
            <a:pPr marL="0" indent="0">
              <a:buNone/>
            </a:pPr>
            <a:r>
              <a:rPr lang="en-US" sz="2800" dirty="0"/>
              <a:t>Four strategies that can help a person to overcome social anxiety.</a:t>
            </a:r>
          </a:p>
          <a:p>
            <a:pPr>
              <a:buFont typeface="Wingdings" panose="05000000000000000000" pitchFamily="2" charset="2"/>
              <a:buChar char="Ø"/>
            </a:pPr>
            <a:r>
              <a:rPr lang="en-US" sz="2800" dirty="0"/>
              <a:t>Changing the thinking patterns</a:t>
            </a:r>
          </a:p>
          <a:p>
            <a:pPr>
              <a:buFont typeface="Wingdings" panose="05000000000000000000" pitchFamily="2" charset="2"/>
              <a:buChar char="Ø"/>
            </a:pPr>
            <a:r>
              <a:rPr lang="en-US" sz="2800" dirty="0"/>
              <a:t>Doing things differently</a:t>
            </a:r>
          </a:p>
          <a:p>
            <a:pPr>
              <a:buFont typeface="Wingdings" panose="05000000000000000000" pitchFamily="2" charset="2"/>
              <a:buChar char="Ø"/>
            </a:pPr>
            <a:r>
              <a:rPr lang="en-US" sz="2800" dirty="0"/>
              <a:t>Reducing self consciousness</a:t>
            </a:r>
          </a:p>
          <a:p>
            <a:pPr>
              <a:buFont typeface="Wingdings" panose="05000000000000000000" pitchFamily="2" charset="2"/>
              <a:buChar char="Ø"/>
            </a:pPr>
            <a:r>
              <a:rPr lang="en-US" sz="2800" dirty="0"/>
              <a:t>Building up confidence</a:t>
            </a:r>
            <a:endParaRPr lang="en-IN" sz="2800" dirty="0"/>
          </a:p>
        </p:txBody>
      </p:sp>
    </p:spTree>
    <p:extLst>
      <p:ext uri="{BB962C8B-B14F-4D97-AF65-F5344CB8AC3E}">
        <p14:creationId xmlns:p14="http://schemas.microsoft.com/office/powerpoint/2010/main" xmlns="" val="38298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B86BC-E74B-4BCD-9DEC-A809A3CBCD0B}"/>
              </a:ext>
            </a:extLst>
          </p:cNvPr>
          <p:cNvSpPr>
            <a:spLocks noGrp="1"/>
          </p:cNvSpPr>
          <p:nvPr>
            <p:ph type="title"/>
          </p:nvPr>
        </p:nvSpPr>
        <p:spPr/>
        <p:txBody>
          <a:bodyPr/>
          <a:lstStyle/>
          <a:p>
            <a:pPr algn="ctr"/>
            <a:r>
              <a:rPr lang="en-US" b="1" dirty="0">
                <a:solidFill>
                  <a:schemeClr val="accent6"/>
                </a:solidFill>
              </a:rPr>
              <a:t>Some tips to overcome social anxiety</a:t>
            </a:r>
            <a:endParaRPr lang="en-IN" b="1" dirty="0">
              <a:solidFill>
                <a:schemeClr val="accent6"/>
              </a:solidFill>
            </a:endParaRPr>
          </a:p>
        </p:txBody>
      </p:sp>
      <p:sp>
        <p:nvSpPr>
          <p:cNvPr id="3" name="Content Placeholder 2">
            <a:extLst>
              <a:ext uri="{FF2B5EF4-FFF2-40B4-BE49-F238E27FC236}">
                <a16:creationId xmlns:a16="http://schemas.microsoft.com/office/drawing/2014/main" xmlns="" id="{8D8FD0D8-D76D-4AD4-9103-A37FD9768054}"/>
              </a:ext>
            </a:extLst>
          </p:cNvPr>
          <p:cNvSpPr>
            <a:spLocks noGrp="1"/>
          </p:cNvSpPr>
          <p:nvPr>
            <p:ph idx="1"/>
          </p:nvPr>
        </p:nvSpPr>
        <p:spPr/>
        <p:txBody>
          <a:bodyPr>
            <a:noAutofit/>
          </a:bodyPr>
          <a:lstStyle/>
          <a:p>
            <a:r>
              <a:rPr lang="en-US" sz="2400" dirty="0"/>
              <a:t>Ask for help</a:t>
            </a:r>
          </a:p>
          <a:p>
            <a:r>
              <a:rPr lang="en-US" sz="2400" dirty="0"/>
              <a:t>Keep a journal</a:t>
            </a:r>
          </a:p>
          <a:p>
            <a:r>
              <a:rPr lang="en-US" sz="2400" dirty="0"/>
              <a:t>Improve your health</a:t>
            </a:r>
          </a:p>
          <a:p>
            <a:r>
              <a:rPr lang="en-US" sz="2400" dirty="0"/>
              <a:t>Set goals</a:t>
            </a:r>
          </a:p>
          <a:p>
            <a:r>
              <a:rPr lang="en-US" sz="2400" dirty="0"/>
              <a:t>Congratulate yourself</a:t>
            </a:r>
          </a:p>
          <a:p>
            <a:r>
              <a:rPr lang="en-US" sz="2400" dirty="0"/>
              <a:t>Become your own best advocate</a:t>
            </a:r>
          </a:p>
          <a:p>
            <a:r>
              <a:rPr lang="en-US" sz="2400" dirty="0"/>
              <a:t>Start saying “yes” and “no”</a:t>
            </a:r>
          </a:p>
          <a:p>
            <a:r>
              <a:rPr lang="en-US" sz="2400" dirty="0"/>
              <a:t>Stop trying to be perfect</a:t>
            </a:r>
            <a:endParaRPr lang="en-IN" sz="2400" dirty="0"/>
          </a:p>
        </p:txBody>
      </p:sp>
    </p:spTree>
    <p:extLst>
      <p:ext uri="{BB962C8B-B14F-4D97-AF65-F5344CB8AC3E}">
        <p14:creationId xmlns:p14="http://schemas.microsoft.com/office/powerpoint/2010/main" xmlns="" val="258575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83B34B-9005-4CC9-A43E-6828DA430329}"/>
              </a:ext>
            </a:extLst>
          </p:cNvPr>
          <p:cNvSpPr>
            <a:spLocks noGrp="1"/>
          </p:cNvSpPr>
          <p:nvPr>
            <p:ph type="title"/>
          </p:nvPr>
        </p:nvSpPr>
        <p:spPr/>
        <p:txBody>
          <a:bodyPr/>
          <a:lstStyle/>
          <a:p>
            <a:r>
              <a:rPr lang="en-US" b="1" dirty="0">
                <a:solidFill>
                  <a:schemeClr val="tx1"/>
                </a:solidFill>
              </a:rPr>
              <a:t>Continued….</a:t>
            </a:r>
            <a:endParaRPr lang="en-IN" b="1" dirty="0">
              <a:solidFill>
                <a:schemeClr val="tx1"/>
              </a:solidFill>
            </a:endParaRPr>
          </a:p>
        </p:txBody>
      </p:sp>
      <p:sp>
        <p:nvSpPr>
          <p:cNvPr id="3" name="Content Placeholder 2">
            <a:extLst>
              <a:ext uri="{FF2B5EF4-FFF2-40B4-BE49-F238E27FC236}">
                <a16:creationId xmlns:a16="http://schemas.microsoft.com/office/drawing/2014/main" xmlns="" id="{39D84962-D3EC-47C4-B0C6-669569B69A66}"/>
              </a:ext>
            </a:extLst>
          </p:cNvPr>
          <p:cNvSpPr>
            <a:spLocks noGrp="1"/>
          </p:cNvSpPr>
          <p:nvPr>
            <p:ph idx="1"/>
          </p:nvPr>
        </p:nvSpPr>
        <p:spPr/>
        <p:txBody>
          <a:bodyPr>
            <a:noAutofit/>
          </a:bodyPr>
          <a:lstStyle/>
          <a:p>
            <a:r>
              <a:rPr lang="en-US" sz="2000" dirty="0"/>
              <a:t>Take a vacation</a:t>
            </a:r>
          </a:p>
          <a:p>
            <a:r>
              <a:rPr lang="en-US" sz="2000" dirty="0"/>
              <a:t>Read a book</a:t>
            </a:r>
          </a:p>
          <a:p>
            <a:r>
              <a:rPr lang="en-US" sz="2000" dirty="0"/>
              <a:t>Reward yourself</a:t>
            </a:r>
          </a:p>
          <a:p>
            <a:r>
              <a:rPr lang="en-US" sz="2000" dirty="0"/>
              <a:t>Make one little change</a:t>
            </a:r>
          </a:p>
          <a:p>
            <a:r>
              <a:rPr lang="en-US" sz="2000" dirty="0"/>
              <a:t>Challenge yourself</a:t>
            </a:r>
          </a:p>
          <a:p>
            <a:r>
              <a:rPr lang="en-US" sz="2000" dirty="0"/>
              <a:t>Appreciate what you have done</a:t>
            </a:r>
          </a:p>
          <a:p>
            <a:r>
              <a:rPr lang="en-US" sz="2000" dirty="0"/>
              <a:t>Get adequate sleep</a:t>
            </a:r>
          </a:p>
          <a:p>
            <a:r>
              <a:rPr lang="en-US" sz="2000" dirty="0"/>
              <a:t>Laugh</a:t>
            </a:r>
          </a:p>
          <a:p>
            <a:r>
              <a:rPr lang="en-US" sz="2000" dirty="0"/>
              <a:t>Eat healthy foods</a:t>
            </a:r>
          </a:p>
          <a:p>
            <a:r>
              <a:rPr lang="en-US" sz="2000" dirty="0"/>
              <a:t>Stop thinking that nothing works</a:t>
            </a:r>
            <a:endParaRPr lang="en-IN" sz="2000" dirty="0"/>
          </a:p>
        </p:txBody>
      </p:sp>
    </p:spTree>
    <p:extLst>
      <p:ext uri="{BB962C8B-B14F-4D97-AF65-F5344CB8AC3E}">
        <p14:creationId xmlns:p14="http://schemas.microsoft.com/office/powerpoint/2010/main" xmlns="" val="3206561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A8554-9E3D-4F91-A1CA-9D1ED094147C}"/>
              </a:ext>
            </a:extLst>
          </p:cNvPr>
          <p:cNvSpPr>
            <a:spLocks noGrp="1"/>
          </p:cNvSpPr>
          <p:nvPr>
            <p:ph type="title"/>
          </p:nvPr>
        </p:nvSpPr>
        <p:spPr/>
        <p:txBody>
          <a:bodyPr/>
          <a:lstStyle/>
          <a:p>
            <a:pPr algn="ctr"/>
            <a:r>
              <a:rPr lang="en-US" b="1" dirty="0">
                <a:solidFill>
                  <a:schemeClr val="accent5">
                    <a:lumMod val="75000"/>
                  </a:schemeClr>
                </a:solidFill>
              </a:rPr>
              <a:t>Some of the social skills that could be practiced</a:t>
            </a:r>
            <a:endParaRPr lang="en-IN" b="1" dirty="0">
              <a:solidFill>
                <a:schemeClr val="accent5">
                  <a:lumMod val="75000"/>
                </a:schemeClr>
              </a:solidFill>
            </a:endParaRPr>
          </a:p>
        </p:txBody>
      </p:sp>
      <p:sp>
        <p:nvSpPr>
          <p:cNvPr id="3" name="Content Placeholder 2">
            <a:extLst>
              <a:ext uri="{FF2B5EF4-FFF2-40B4-BE49-F238E27FC236}">
                <a16:creationId xmlns:a16="http://schemas.microsoft.com/office/drawing/2014/main" xmlns="" id="{AF6421B8-F31B-412A-9426-B706B70CAF39}"/>
              </a:ext>
            </a:extLst>
          </p:cNvPr>
          <p:cNvSpPr>
            <a:spLocks noGrp="1"/>
          </p:cNvSpPr>
          <p:nvPr>
            <p:ph idx="1"/>
          </p:nvPr>
        </p:nvSpPr>
        <p:spPr/>
        <p:txBody>
          <a:bodyPr>
            <a:normAutofit/>
          </a:bodyPr>
          <a:lstStyle/>
          <a:p>
            <a:r>
              <a:rPr lang="en-US" sz="2000" dirty="0"/>
              <a:t>Share your experiences</a:t>
            </a:r>
          </a:p>
          <a:p>
            <a:r>
              <a:rPr lang="en-US" sz="2000" dirty="0"/>
              <a:t>Join a support group</a:t>
            </a:r>
            <a:endParaRPr lang="en-IN" sz="2000" dirty="0"/>
          </a:p>
          <a:p>
            <a:r>
              <a:rPr lang="en-IN" sz="2000" dirty="0"/>
              <a:t>Go somewhere new</a:t>
            </a:r>
          </a:p>
          <a:p>
            <a:r>
              <a:rPr lang="en-IN" sz="2000" dirty="0"/>
              <a:t>Do something exciting</a:t>
            </a:r>
          </a:p>
          <a:p>
            <a:r>
              <a:rPr lang="en-IN" sz="2000" dirty="0"/>
              <a:t>Replace negativity with positivity</a:t>
            </a:r>
          </a:p>
          <a:p>
            <a:r>
              <a:rPr lang="en-IN" sz="2000" dirty="0"/>
              <a:t>Surround yourself with positive people</a:t>
            </a:r>
          </a:p>
          <a:p>
            <a:r>
              <a:rPr lang="en-IN" sz="2000" dirty="0"/>
              <a:t>Be accountable to someone</a:t>
            </a:r>
          </a:p>
          <a:p>
            <a:r>
              <a:rPr lang="en-IN" sz="2000" dirty="0"/>
              <a:t>Start saying “hi” to your neighbour</a:t>
            </a:r>
          </a:p>
          <a:p>
            <a:r>
              <a:rPr lang="en-IN" sz="2000" dirty="0"/>
              <a:t>Stop complaining and blaming</a:t>
            </a:r>
            <a:endParaRPr lang="en-US" sz="2000" dirty="0"/>
          </a:p>
        </p:txBody>
      </p:sp>
    </p:spTree>
    <p:extLst>
      <p:ext uri="{BB962C8B-B14F-4D97-AF65-F5344CB8AC3E}">
        <p14:creationId xmlns:p14="http://schemas.microsoft.com/office/powerpoint/2010/main" xmlns="" val="1870917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EE1D02-0D3A-4333-8E24-6EF7A8F3CA6A}"/>
              </a:ext>
            </a:extLst>
          </p:cNvPr>
          <p:cNvSpPr>
            <a:spLocks noGrp="1"/>
          </p:cNvSpPr>
          <p:nvPr>
            <p:ph type="title"/>
          </p:nvPr>
        </p:nvSpPr>
        <p:spPr/>
        <p:txBody>
          <a:bodyPr/>
          <a:lstStyle/>
          <a:p>
            <a:r>
              <a:rPr lang="en-US" b="1" dirty="0">
                <a:solidFill>
                  <a:schemeClr val="tx1"/>
                </a:solidFill>
              </a:rPr>
              <a:t>Continued….</a:t>
            </a:r>
            <a:endParaRPr lang="en-IN" b="1" dirty="0">
              <a:solidFill>
                <a:schemeClr val="tx1"/>
              </a:solidFill>
            </a:endParaRPr>
          </a:p>
        </p:txBody>
      </p:sp>
      <p:sp>
        <p:nvSpPr>
          <p:cNvPr id="3" name="Content Placeholder 2">
            <a:extLst>
              <a:ext uri="{FF2B5EF4-FFF2-40B4-BE49-F238E27FC236}">
                <a16:creationId xmlns:a16="http://schemas.microsoft.com/office/drawing/2014/main" xmlns="" id="{F00436E1-20E0-4A94-8798-4F1E9A29D9EC}"/>
              </a:ext>
            </a:extLst>
          </p:cNvPr>
          <p:cNvSpPr>
            <a:spLocks noGrp="1"/>
          </p:cNvSpPr>
          <p:nvPr>
            <p:ph idx="1"/>
          </p:nvPr>
        </p:nvSpPr>
        <p:spPr/>
        <p:txBody>
          <a:bodyPr/>
          <a:lstStyle/>
          <a:p>
            <a:r>
              <a:rPr lang="en-US" dirty="0"/>
              <a:t>Work with your strengths</a:t>
            </a:r>
          </a:p>
          <a:p>
            <a:r>
              <a:rPr lang="en-US" dirty="0"/>
              <a:t>Start helping someone else</a:t>
            </a:r>
          </a:p>
          <a:p>
            <a:r>
              <a:rPr lang="en-US" dirty="0"/>
              <a:t>Work on a friendship</a:t>
            </a:r>
          </a:p>
          <a:p>
            <a:r>
              <a:rPr lang="en-US" dirty="0"/>
              <a:t>Visualize what you want</a:t>
            </a:r>
          </a:p>
          <a:p>
            <a:r>
              <a:rPr lang="en-US" dirty="0"/>
              <a:t>Stop waiting to be rescued</a:t>
            </a:r>
          </a:p>
          <a:p>
            <a:r>
              <a:rPr lang="en-US" dirty="0"/>
              <a:t>Talk to someone who has “been there and done that”</a:t>
            </a:r>
          </a:p>
          <a:p>
            <a:r>
              <a:rPr lang="en-US" dirty="0"/>
              <a:t>Seek treatment</a:t>
            </a:r>
            <a:endParaRPr lang="en-IN" dirty="0"/>
          </a:p>
        </p:txBody>
      </p:sp>
    </p:spTree>
    <p:extLst>
      <p:ext uri="{BB962C8B-B14F-4D97-AF65-F5344CB8AC3E}">
        <p14:creationId xmlns:p14="http://schemas.microsoft.com/office/powerpoint/2010/main" xmlns="" val="506468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Contact:9368503416/ 7678694626</a:t>
            </a:r>
            <a:r>
              <a:rPr lang="en-US" dirty="0" smtClean="0">
                <a:solidFill>
                  <a:schemeClr val="tx1"/>
                </a:solidFill>
              </a:rPr>
              <a:t/>
            </a:r>
            <a:br>
              <a:rPr lang="en-US" dirty="0" smtClean="0">
                <a:solidFill>
                  <a:schemeClr val="tx1"/>
                </a:solidFill>
              </a:rPr>
            </a:br>
            <a:r>
              <a:rPr lang="en-US" dirty="0" smtClean="0">
                <a:solidFill>
                  <a:schemeClr val="tx1"/>
                </a:solidFill>
              </a:rPr>
              <a:t>Email us: </a:t>
            </a:r>
            <a:r>
              <a:rPr lang="en-US" dirty="0" smtClean="0">
                <a:solidFill>
                  <a:schemeClr val="tx1"/>
                </a:solidFill>
                <a:hlinkClick r:id="rId2">
                  <a:extLst>
                    <a:ext uri="{A12FA001-AC4F-418D-AE19-62706E023703}">
                      <ahyp:hlinkClr xmlns="" xmlns:ahyp="http://schemas.microsoft.com/office/drawing/2018/hyperlinkcolor" xmlns:lc="http://schemas.openxmlformats.org/drawingml/2006/lockedCanvas" val="tx"/>
                    </a:ext>
                  </a:extLst>
                </a:hlinkClick>
              </a:rPr>
              <a:t>info@emotionoflife.com</a:t>
            </a:r>
            <a:r>
              <a:rPr lang="en-US" dirty="0" smtClean="0">
                <a:solidFill>
                  <a:schemeClr val="tx1"/>
                </a:solidFill>
              </a:rPr>
              <a:t/>
            </a:r>
            <a:br>
              <a:rPr lang="en-US" dirty="0" smtClean="0">
                <a:solidFill>
                  <a:schemeClr val="tx1"/>
                </a:solidFill>
              </a:rPr>
            </a:br>
            <a:r>
              <a:rPr lang="en-US" dirty="0" smtClean="0">
                <a:solidFill>
                  <a:schemeClr val="tx1"/>
                </a:solidFill>
              </a:rPr>
              <a:t>Visit us: </a:t>
            </a:r>
            <a:r>
              <a:rPr lang="en-US" dirty="0" smtClean="0">
                <a:solidFill>
                  <a:schemeClr val="tx1"/>
                </a:solidFill>
              </a:rPr>
              <a:t>www.emotionoflife.com</a:t>
            </a:r>
            <a:br>
              <a:rPr lang="en-US" dirty="0" smtClean="0">
                <a:solidFill>
                  <a:schemeClr val="tx1"/>
                </a:solidFill>
              </a:rPr>
            </a:b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a:extLst>
              <a:ext uri="{FF2B5EF4-FFF2-40B4-BE49-F238E27FC236}">
                <a16:creationId xmlns:a16="http://schemas.microsoft.com/office/drawing/2014/main" xmlns="" id="{FD47E23F-CCC5-4AB3-A0C7-3482F7A4C2F2}"/>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058484" y="4572000"/>
            <a:ext cx="3932807" cy="125314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A651D-7EE4-45ED-A89B-B7BCB223134F}"/>
              </a:ext>
            </a:extLst>
          </p:cNvPr>
          <p:cNvSpPr>
            <a:spLocks noGrp="1"/>
          </p:cNvSpPr>
          <p:nvPr>
            <p:ph type="title"/>
          </p:nvPr>
        </p:nvSpPr>
        <p:spPr/>
        <p:txBody>
          <a:bodyPr/>
          <a:lstStyle/>
          <a:p>
            <a:pPr algn="ctr"/>
            <a:r>
              <a:rPr lang="en-US" b="1" dirty="0">
                <a:solidFill>
                  <a:srgbClr val="C00000"/>
                </a:solidFill>
              </a:rPr>
              <a:t>What is social anxiety?</a:t>
            </a:r>
            <a:endParaRPr lang="en-IN" b="1" dirty="0">
              <a:solidFill>
                <a:srgbClr val="C00000"/>
              </a:solidFill>
            </a:endParaRPr>
          </a:p>
        </p:txBody>
      </p:sp>
      <p:sp>
        <p:nvSpPr>
          <p:cNvPr id="3" name="Content Placeholder 2">
            <a:extLst>
              <a:ext uri="{FF2B5EF4-FFF2-40B4-BE49-F238E27FC236}">
                <a16:creationId xmlns:a16="http://schemas.microsoft.com/office/drawing/2014/main" xmlns="" id="{9712DE0F-4639-433F-9F04-0C1E3125AEC2}"/>
              </a:ext>
            </a:extLst>
          </p:cNvPr>
          <p:cNvSpPr>
            <a:spLocks noGrp="1"/>
          </p:cNvSpPr>
          <p:nvPr>
            <p:ph idx="1"/>
          </p:nvPr>
        </p:nvSpPr>
        <p:spPr/>
        <p:txBody>
          <a:bodyPr>
            <a:normAutofit/>
          </a:bodyPr>
          <a:lstStyle/>
          <a:p>
            <a:r>
              <a:rPr lang="en-US" sz="3200" dirty="0"/>
              <a:t>Social anxiety is also known as social phobia.</a:t>
            </a:r>
          </a:p>
          <a:p>
            <a:r>
              <a:rPr lang="en-US" sz="3200" b="0" i="0" dirty="0">
                <a:solidFill>
                  <a:srgbClr val="333333"/>
                </a:solidFill>
                <a:effectLst/>
              </a:rPr>
              <a:t>Social anxiety can be defined as intense anxiety or fear of being judged, negatively evaluated, or rejected in a social or performance situation.</a:t>
            </a:r>
            <a:endParaRPr lang="en-IN" sz="3200" dirty="0"/>
          </a:p>
        </p:txBody>
      </p:sp>
    </p:spTree>
    <p:extLst>
      <p:ext uri="{BB962C8B-B14F-4D97-AF65-F5344CB8AC3E}">
        <p14:creationId xmlns:p14="http://schemas.microsoft.com/office/powerpoint/2010/main" xmlns="" val="117316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DFDF0-2EAE-4F9F-B94D-09256CE47D65}"/>
              </a:ext>
            </a:extLst>
          </p:cNvPr>
          <p:cNvSpPr>
            <a:spLocks noGrp="1"/>
          </p:cNvSpPr>
          <p:nvPr>
            <p:ph type="title"/>
          </p:nvPr>
        </p:nvSpPr>
        <p:spPr/>
        <p:txBody>
          <a:bodyPr/>
          <a:lstStyle/>
          <a:p>
            <a:pPr algn="ctr"/>
            <a:r>
              <a:rPr lang="en-US" b="1" dirty="0"/>
              <a:t>When does a person experience social anxiety?</a:t>
            </a:r>
            <a:endParaRPr lang="en-IN" b="1" dirty="0"/>
          </a:p>
        </p:txBody>
      </p:sp>
      <p:sp>
        <p:nvSpPr>
          <p:cNvPr id="3" name="Content Placeholder 2">
            <a:extLst>
              <a:ext uri="{FF2B5EF4-FFF2-40B4-BE49-F238E27FC236}">
                <a16:creationId xmlns:a16="http://schemas.microsoft.com/office/drawing/2014/main" xmlns="" id="{E591C3FF-8AB4-4C53-9331-C16FEC3A6643}"/>
              </a:ext>
            </a:extLst>
          </p:cNvPr>
          <p:cNvSpPr>
            <a:spLocks noGrp="1"/>
          </p:cNvSpPr>
          <p:nvPr>
            <p:ph idx="1"/>
          </p:nvPr>
        </p:nvSpPr>
        <p:spPr/>
        <p:txBody>
          <a:bodyPr>
            <a:normAutofit/>
          </a:bodyPr>
          <a:lstStyle/>
          <a:p>
            <a:pPr algn="l">
              <a:buFont typeface="Arial" panose="020B0604020202020204" pitchFamily="34" charset="0"/>
              <a:buChar char="•"/>
            </a:pPr>
            <a:r>
              <a:rPr lang="en-US" sz="2000" b="0" i="0" dirty="0">
                <a:solidFill>
                  <a:srgbClr val="444444"/>
                </a:solidFill>
                <a:effectLst/>
              </a:rPr>
              <a:t>Talking to strangers</a:t>
            </a:r>
          </a:p>
          <a:p>
            <a:pPr algn="l">
              <a:buFont typeface="Arial" panose="020B0604020202020204" pitchFamily="34" charset="0"/>
              <a:buChar char="•"/>
            </a:pPr>
            <a:r>
              <a:rPr lang="en-US" sz="2000" b="0" i="0" dirty="0">
                <a:solidFill>
                  <a:srgbClr val="444444"/>
                </a:solidFill>
                <a:effectLst/>
              </a:rPr>
              <a:t>Speaking in public</a:t>
            </a:r>
          </a:p>
          <a:p>
            <a:pPr algn="l">
              <a:buFont typeface="Arial" panose="020B0604020202020204" pitchFamily="34" charset="0"/>
              <a:buChar char="•"/>
            </a:pPr>
            <a:r>
              <a:rPr lang="en-US" sz="2000" b="0" i="0" dirty="0">
                <a:solidFill>
                  <a:srgbClr val="444444"/>
                </a:solidFill>
                <a:effectLst/>
              </a:rPr>
              <a:t>Making eye contact</a:t>
            </a:r>
          </a:p>
          <a:p>
            <a:pPr algn="l">
              <a:buFont typeface="Arial" panose="020B0604020202020204" pitchFamily="34" charset="0"/>
              <a:buChar char="•"/>
            </a:pPr>
            <a:r>
              <a:rPr lang="en-US" sz="2000" b="0" i="0" dirty="0">
                <a:solidFill>
                  <a:srgbClr val="444444"/>
                </a:solidFill>
                <a:effectLst/>
              </a:rPr>
              <a:t>Entering rooms</a:t>
            </a:r>
          </a:p>
          <a:p>
            <a:pPr algn="l">
              <a:buFont typeface="Arial" panose="020B0604020202020204" pitchFamily="34" charset="0"/>
              <a:buChar char="•"/>
            </a:pPr>
            <a:r>
              <a:rPr lang="en-US" sz="2000" b="0" i="0" dirty="0">
                <a:solidFill>
                  <a:srgbClr val="444444"/>
                </a:solidFill>
                <a:effectLst/>
              </a:rPr>
              <a:t>Using public restrooms</a:t>
            </a:r>
          </a:p>
          <a:p>
            <a:pPr algn="l">
              <a:buFont typeface="Arial" panose="020B0604020202020204" pitchFamily="34" charset="0"/>
              <a:buChar char="•"/>
            </a:pPr>
            <a:r>
              <a:rPr lang="en-US" sz="2000" b="0" i="0" dirty="0">
                <a:solidFill>
                  <a:srgbClr val="444444"/>
                </a:solidFill>
                <a:effectLst/>
              </a:rPr>
              <a:t>Going to parties</a:t>
            </a:r>
          </a:p>
          <a:p>
            <a:pPr algn="l">
              <a:buFont typeface="Arial" panose="020B0604020202020204" pitchFamily="34" charset="0"/>
              <a:buChar char="•"/>
            </a:pPr>
            <a:r>
              <a:rPr lang="en-US" sz="2000" b="0" i="0" dirty="0">
                <a:solidFill>
                  <a:srgbClr val="444444"/>
                </a:solidFill>
                <a:effectLst/>
              </a:rPr>
              <a:t>Eating in front of other people</a:t>
            </a:r>
          </a:p>
          <a:p>
            <a:pPr algn="l">
              <a:buFont typeface="Arial" panose="020B0604020202020204" pitchFamily="34" charset="0"/>
              <a:buChar char="•"/>
            </a:pPr>
            <a:r>
              <a:rPr lang="en-US" sz="2000" b="0" i="0" dirty="0">
                <a:solidFill>
                  <a:srgbClr val="444444"/>
                </a:solidFill>
                <a:effectLst/>
              </a:rPr>
              <a:t>Going to school or work</a:t>
            </a:r>
          </a:p>
          <a:p>
            <a:pPr algn="l">
              <a:buFont typeface="Arial" panose="020B0604020202020204" pitchFamily="34" charset="0"/>
              <a:buChar char="•"/>
            </a:pPr>
            <a:r>
              <a:rPr lang="en-US" sz="2000" b="0" i="0" dirty="0">
                <a:solidFill>
                  <a:srgbClr val="444444"/>
                </a:solidFill>
                <a:effectLst/>
              </a:rPr>
              <a:t>Starting conversations</a:t>
            </a:r>
          </a:p>
          <a:p>
            <a:endParaRPr lang="en-IN" dirty="0"/>
          </a:p>
        </p:txBody>
      </p:sp>
    </p:spTree>
    <p:extLst>
      <p:ext uri="{BB962C8B-B14F-4D97-AF65-F5344CB8AC3E}">
        <p14:creationId xmlns:p14="http://schemas.microsoft.com/office/powerpoint/2010/main" xmlns="" val="19661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30800-89C0-4FF9-AC8A-086BD03D83C5}"/>
              </a:ext>
            </a:extLst>
          </p:cNvPr>
          <p:cNvSpPr>
            <a:spLocks noGrp="1"/>
          </p:cNvSpPr>
          <p:nvPr>
            <p:ph type="title"/>
          </p:nvPr>
        </p:nvSpPr>
        <p:spPr/>
        <p:txBody>
          <a:bodyPr/>
          <a:lstStyle/>
          <a:p>
            <a:pPr algn="ctr"/>
            <a:r>
              <a:rPr lang="en-US" b="1" dirty="0">
                <a:solidFill>
                  <a:srgbClr val="FFC000"/>
                </a:solidFill>
              </a:rPr>
              <a:t>What might be the reason for social anxiety disorder?</a:t>
            </a:r>
            <a:endParaRPr lang="en-IN" b="1" dirty="0">
              <a:solidFill>
                <a:srgbClr val="FFC000"/>
              </a:solidFill>
            </a:endParaRPr>
          </a:p>
        </p:txBody>
      </p:sp>
      <p:sp>
        <p:nvSpPr>
          <p:cNvPr id="3" name="Content Placeholder 2">
            <a:extLst>
              <a:ext uri="{FF2B5EF4-FFF2-40B4-BE49-F238E27FC236}">
                <a16:creationId xmlns:a16="http://schemas.microsoft.com/office/drawing/2014/main" xmlns="" id="{69AA406C-0613-45BB-BF64-8F61C73C5D4E}"/>
              </a:ext>
            </a:extLst>
          </p:cNvPr>
          <p:cNvSpPr>
            <a:spLocks noGrp="1"/>
          </p:cNvSpPr>
          <p:nvPr>
            <p:ph idx="1"/>
          </p:nvPr>
        </p:nvSpPr>
        <p:spPr/>
        <p:txBody>
          <a:bodyPr/>
          <a:lstStyle/>
          <a:p>
            <a:pPr marL="0" indent="0">
              <a:buNone/>
            </a:pPr>
            <a:r>
              <a:rPr lang="en-US" sz="2400" dirty="0">
                <a:effectLst/>
              </a:rPr>
              <a:t>The following are some of the reason that can cause social anxiety within a person.</a:t>
            </a:r>
          </a:p>
          <a:p>
            <a:pPr>
              <a:buFont typeface="Arial" panose="020B0604020202020204" pitchFamily="34" charset="0"/>
              <a:buChar char="•"/>
            </a:pPr>
            <a:r>
              <a:rPr lang="en-US" sz="2400" dirty="0">
                <a:effectLst/>
              </a:rPr>
              <a:t>Being judged by others in social situations</a:t>
            </a:r>
          </a:p>
          <a:p>
            <a:pPr>
              <a:buFont typeface="Arial" panose="020B0604020202020204" pitchFamily="34" charset="0"/>
              <a:buChar char="•"/>
            </a:pPr>
            <a:r>
              <a:rPr lang="en-US" sz="2400" dirty="0">
                <a:effectLst/>
              </a:rPr>
              <a:t>Being embarrassed or humiliated -- and showing it by blushing</a:t>
            </a:r>
          </a:p>
          <a:p>
            <a:pPr>
              <a:buFont typeface="Arial" panose="020B0604020202020204" pitchFamily="34" charset="0"/>
              <a:buChar char="•"/>
            </a:pPr>
            <a:r>
              <a:rPr lang="en-US" sz="2400" dirty="0">
                <a:effectLst/>
              </a:rPr>
              <a:t>Being the center of attention</a:t>
            </a:r>
          </a:p>
          <a:p>
            <a:pPr marL="0" indent="0">
              <a:buNone/>
            </a:pPr>
            <a:r>
              <a:rPr lang="en-US" dirty="0"/>
              <a:t/>
            </a:r>
            <a:br>
              <a:rPr lang="en-US" dirty="0"/>
            </a:br>
            <a:endParaRPr lang="en-IN" dirty="0"/>
          </a:p>
        </p:txBody>
      </p:sp>
    </p:spTree>
    <p:extLst>
      <p:ext uri="{BB962C8B-B14F-4D97-AF65-F5344CB8AC3E}">
        <p14:creationId xmlns:p14="http://schemas.microsoft.com/office/powerpoint/2010/main" xmlns="" val="2301705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E6954E-5DB3-432A-94F9-670109C7B55A}"/>
              </a:ext>
            </a:extLst>
          </p:cNvPr>
          <p:cNvSpPr>
            <a:spLocks noGrp="1"/>
          </p:cNvSpPr>
          <p:nvPr>
            <p:ph type="title"/>
          </p:nvPr>
        </p:nvSpPr>
        <p:spPr/>
        <p:txBody>
          <a:bodyPr/>
          <a:lstStyle/>
          <a:p>
            <a:pPr algn="ctr"/>
            <a:r>
              <a:rPr lang="en-US" b="1" dirty="0">
                <a:solidFill>
                  <a:schemeClr val="accent5"/>
                </a:solidFill>
              </a:rPr>
              <a:t>Symptoms of social anxiety</a:t>
            </a:r>
            <a:endParaRPr lang="en-IN" b="1" dirty="0">
              <a:solidFill>
                <a:schemeClr val="accent5"/>
              </a:solidFill>
            </a:endParaRPr>
          </a:p>
        </p:txBody>
      </p:sp>
      <p:sp>
        <p:nvSpPr>
          <p:cNvPr id="3" name="Content Placeholder 2">
            <a:extLst>
              <a:ext uri="{FF2B5EF4-FFF2-40B4-BE49-F238E27FC236}">
                <a16:creationId xmlns:a16="http://schemas.microsoft.com/office/drawing/2014/main" xmlns="" id="{F916B927-D075-4917-A29E-A19804AED660}"/>
              </a:ext>
            </a:extLst>
          </p:cNvPr>
          <p:cNvSpPr>
            <a:spLocks noGrp="1"/>
          </p:cNvSpPr>
          <p:nvPr>
            <p:ph idx="1"/>
          </p:nvPr>
        </p:nvSpPr>
        <p:spPr/>
        <p:txBody>
          <a:bodyPr/>
          <a:lstStyle/>
          <a:p>
            <a:pPr marL="0" indent="0" algn="l">
              <a:buNone/>
            </a:pPr>
            <a:r>
              <a:rPr lang="en-US" sz="2800" b="0" i="0" dirty="0">
                <a:solidFill>
                  <a:schemeClr val="tx1"/>
                </a:solidFill>
                <a:effectLst/>
              </a:rPr>
              <a:t>Some of the physical symptoms include:</a:t>
            </a:r>
          </a:p>
          <a:p>
            <a:pPr algn="l">
              <a:buFont typeface="Arial" panose="020B0604020202020204" pitchFamily="34" charset="0"/>
              <a:buChar char="•"/>
            </a:pPr>
            <a:r>
              <a:rPr lang="en-US" sz="2800" b="0" i="0" dirty="0">
                <a:solidFill>
                  <a:schemeClr val="tx1"/>
                </a:solidFill>
                <a:effectLst/>
              </a:rPr>
              <a:t>Rapid heartbeat</a:t>
            </a:r>
          </a:p>
          <a:p>
            <a:pPr algn="l">
              <a:buFont typeface="Arial" panose="020B0604020202020204" pitchFamily="34" charset="0"/>
              <a:buChar char="•"/>
            </a:pPr>
            <a:r>
              <a:rPr lang="en-US" sz="2800" b="0" i="0" dirty="0">
                <a:solidFill>
                  <a:schemeClr val="tx1"/>
                </a:solidFill>
                <a:effectLst/>
              </a:rPr>
              <a:t>Muscle tension</a:t>
            </a:r>
          </a:p>
          <a:p>
            <a:pPr algn="l">
              <a:buFont typeface="Arial" panose="020B0604020202020204" pitchFamily="34" charset="0"/>
              <a:buChar char="•"/>
            </a:pPr>
            <a:r>
              <a:rPr lang="en-US" sz="2800" dirty="0">
                <a:solidFill>
                  <a:schemeClr val="tx1"/>
                </a:solidFill>
              </a:rPr>
              <a:t>Dizziness</a:t>
            </a:r>
            <a:r>
              <a:rPr lang="en-US" sz="2800" b="0" i="0" dirty="0">
                <a:solidFill>
                  <a:schemeClr val="tx1"/>
                </a:solidFill>
                <a:effectLst/>
              </a:rPr>
              <a:t> and lightheaded</a:t>
            </a:r>
          </a:p>
          <a:p>
            <a:pPr algn="l">
              <a:buFont typeface="Arial" panose="020B0604020202020204" pitchFamily="34" charset="0"/>
              <a:buChar char="•"/>
            </a:pPr>
            <a:r>
              <a:rPr lang="en-US" sz="2800" b="0" i="0" dirty="0">
                <a:solidFill>
                  <a:schemeClr val="tx1"/>
                </a:solidFill>
                <a:effectLst/>
              </a:rPr>
              <a:t>Stomach trouble and diarrhea</a:t>
            </a:r>
          </a:p>
          <a:p>
            <a:pPr algn="l">
              <a:buFont typeface="Arial" panose="020B0604020202020204" pitchFamily="34" charset="0"/>
              <a:buChar char="•"/>
            </a:pPr>
            <a:r>
              <a:rPr lang="en-US" sz="2800" b="0" i="0" dirty="0">
                <a:solidFill>
                  <a:schemeClr val="tx1"/>
                </a:solidFill>
                <a:effectLst/>
              </a:rPr>
              <a:t>Inability to catch breath</a:t>
            </a:r>
          </a:p>
          <a:p>
            <a:pPr algn="l">
              <a:buFont typeface="Arial" panose="020B0604020202020204" pitchFamily="34" charset="0"/>
              <a:buChar char="•"/>
            </a:pPr>
            <a:r>
              <a:rPr lang="en-US" sz="2800" b="0" i="0" dirty="0">
                <a:solidFill>
                  <a:schemeClr val="tx1"/>
                </a:solidFill>
                <a:effectLst/>
              </a:rPr>
              <a:t>“Out-of-body” sensation</a:t>
            </a:r>
          </a:p>
          <a:p>
            <a:endParaRPr lang="en-IN" dirty="0"/>
          </a:p>
        </p:txBody>
      </p:sp>
    </p:spTree>
    <p:extLst>
      <p:ext uri="{BB962C8B-B14F-4D97-AF65-F5344CB8AC3E}">
        <p14:creationId xmlns:p14="http://schemas.microsoft.com/office/powerpoint/2010/main" xmlns="" val="82003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6108EA-19C4-47A8-AF62-64E1155B84A9}"/>
              </a:ext>
            </a:extLst>
          </p:cNvPr>
          <p:cNvSpPr>
            <a:spLocks noGrp="1"/>
          </p:cNvSpPr>
          <p:nvPr>
            <p:ph idx="1"/>
          </p:nvPr>
        </p:nvSpPr>
        <p:spPr>
          <a:xfrm>
            <a:off x="677334" y="878889"/>
            <a:ext cx="8596668" cy="5162473"/>
          </a:xfrm>
        </p:spPr>
        <p:txBody>
          <a:bodyPr/>
          <a:lstStyle/>
          <a:p>
            <a:pPr marL="0" indent="0">
              <a:buNone/>
            </a:pPr>
            <a:r>
              <a:rPr lang="en-US" sz="2400" dirty="0"/>
              <a:t>Some of the psychological symptoms include:</a:t>
            </a:r>
          </a:p>
          <a:p>
            <a:pPr algn="l">
              <a:buFont typeface="Arial" panose="020B0604020202020204" pitchFamily="34" charset="0"/>
              <a:buChar char="•"/>
            </a:pPr>
            <a:r>
              <a:rPr lang="en-US" sz="2400" b="0" i="0" dirty="0">
                <a:solidFill>
                  <a:srgbClr val="231F20"/>
                </a:solidFill>
                <a:effectLst/>
              </a:rPr>
              <a:t>worrying intensely about social situations</a:t>
            </a:r>
          </a:p>
          <a:p>
            <a:pPr algn="l">
              <a:buFont typeface="Arial" panose="020B0604020202020204" pitchFamily="34" charset="0"/>
              <a:buChar char="•"/>
            </a:pPr>
            <a:r>
              <a:rPr lang="en-US" sz="2400" b="0" i="0" dirty="0">
                <a:solidFill>
                  <a:srgbClr val="231F20"/>
                </a:solidFill>
                <a:effectLst/>
              </a:rPr>
              <a:t>worrying for days or weeks before an event</a:t>
            </a:r>
          </a:p>
          <a:p>
            <a:pPr algn="l">
              <a:buFont typeface="Arial" panose="020B0604020202020204" pitchFamily="34" charset="0"/>
              <a:buChar char="•"/>
            </a:pPr>
            <a:r>
              <a:rPr lang="en-US" sz="2400" b="0" i="0" dirty="0">
                <a:solidFill>
                  <a:srgbClr val="231F20"/>
                </a:solidFill>
                <a:effectLst/>
              </a:rPr>
              <a:t>avoiding social situations or trying to blend into the background if you must attend</a:t>
            </a:r>
          </a:p>
          <a:p>
            <a:pPr algn="l">
              <a:buFont typeface="Arial" panose="020B0604020202020204" pitchFamily="34" charset="0"/>
              <a:buChar char="•"/>
            </a:pPr>
            <a:r>
              <a:rPr lang="en-US" sz="2400" b="0" i="0" dirty="0">
                <a:solidFill>
                  <a:srgbClr val="231F20"/>
                </a:solidFill>
                <a:effectLst/>
              </a:rPr>
              <a:t>worrying about embarrassing yourself in a social situation</a:t>
            </a:r>
          </a:p>
          <a:p>
            <a:pPr algn="l">
              <a:buFont typeface="Arial" panose="020B0604020202020204" pitchFamily="34" charset="0"/>
              <a:buChar char="•"/>
            </a:pPr>
            <a:r>
              <a:rPr lang="en-US" sz="2400" b="0" i="0" dirty="0">
                <a:solidFill>
                  <a:srgbClr val="231F20"/>
                </a:solidFill>
                <a:effectLst/>
              </a:rPr>
              <a:t>worrying that other people will notice you are stressed or nervous</a:t>
            </a:r>
          </a:p>
          <a:p>
            <a:pPr algn="l">
              <a:buFont typeface="Arial" panose="020B0604020202020204" pitchFamily="34" charset="0"/>
              <a:buChar char="•"/>
            </a:pPr>
            <a:r>
              <a:rPr lang="en-US" sz="2400" b="0" i="0" dirty="0">
                <a:solidFill>
                  <a:srgbClr val="231F20"/>
                </a:solidFill>
                <a:effectLst/>
              </a:rPr>
              <a:t>needing alcohol to face a social situation</a:t>
            </a:r>
          </a:p>
          <a:p>
            <a:pPr algn="l">
              <a:buFont typeface="Arial" panose="020B0604020202020204" pitchFamily="34" charset="0"/>
              <a:buChar char="•"/>
            </a:pPr>
            <a:r>
              <a:rPr lang="en-US" sz="2400" b="0" i="0" dirty="0">
                <a:solidFill>
                  <a:srgbClr val="231F20"/>
                </a:solidFill>
                <a:effectLst/>
              </a:rPr>
              <a:t>missing school or work because of anxiety</a:t>
            </a:r>
          </a:p>
          <a:p>
            <a:pPr marL="0" indent="0">
              <a:buNone/>
            </a:pPr>
            <a:endParaRPr lang="en-IN" dirty="0"/>
          </a:p>
        </p:txBody>
      </p:sp>
    </p:spTree>
    <p:extLst>
      <p:ext uri="{BB962C8B-B14F-4D97-AF65-F5344CB8AC3E}">
        <p14:creationId xmlns:p14="http://schemas.microsoft.com/office/powerpoint/2010/main" xmlns="" val="303002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D9C3D9-913C-4348-B05E-A3FF4B019568}"/>
              </a:ext>
            </a:extLst>
          </p:cNvPr>
          <p:cNvSpPr>
            <a:spLocks noGrp="1"/>
          </p:cNvSpPr>
          <p:nvPr>
            <p:ph type="title"/>
          </p:nvPr>
        </p:nvSpPr>
        <p:spPr/>
        <p:txBody>
          <a:bodyPr/>
          <a:lstStyle/>
          <a:p>
            <a:pPr algn="ctr"/>
            <a:r>
              <a:rPr lang="en-US" b="1" dirty="0">
                <a:solidFill>
                  <a:srgbClr val="00B0F0"/>
                </a:solidFill>
              </a:rPr>
              <a:t>Avoiding situations</a:t>
            </a:r>
            <a:endParaRPr lang="en-IN" b="1" dirty="0">
              <a:solidFill>
                <a:srgbClr val="00B0F0"/>
              </a:solidFill>
            </a:endParaRPr>
          </a:p>
        </p:txBody>
      </p:sp>
      <p:sp>
        <p:nvSpPr>
          <p:cNvPr id="3" name="Content Placeholder 2">
            <a:extLst>
              <a:ext uri="{FF2B5EF4-FFF2-40B4-BE49-F238E27FC236}">
                <a16:creationId xmlns:a16="http://schemas.microsoft.com/office/drawing/2014/main" xmlns="" id="{A654F6D9-D7E3-45EE-8EF1-324E50631B48}"/>
              </a:ext>
            </a:extLst>
          </p:cNvPr>
          <p:cNvSpPr>
            <a:spLocks noGrp="1"/>
          </p:cNvSpPr>
          <p:nvPr>
            <p:ph idx="1"/>
          </p:nvPr>
        </p:nvSpPr>
        <p:spPr/>
        <p:txBody>
          <a:bodyPr/>
          <a:lstStyle/>
          <a:p>
            <a:pPr marL="0" indent="0">
              <a:buNone/>
            </a:pPr>
            <a:r>
              <a:rPr lang="en-US" sz="2400" dirty="0"/>
              <a:t>The following are some of the situations that a person might avoid due to social anxiety:</a:t>
            </a:r>
          </a:p>
          <a:p>
            <a:pPr algn="l">
              <a:buFont typeface="Arial" panose="020B0604020202020204" pitchFamily="34" charset="0"/>
              <a:buChar char="•"/>
            </a:pPr>
            <a:r>
              <a:rPr lang="en-US" sz="2400" b="0" i="0" dirty="0">
                <a:solidFill>
                  <a:srgbClr val="231F20"/>
                </a:solidFill>
                <a:effectLst/>
              </a:rPr>
              <a:t>asking a question</a:t>
            </a:r>
          </a:p>
          <a:p>
            <a:pPr algn="l">
              <a:buFont typeface="Arial" panose="020B0604020202020204" pitchFamily="34" charset="0"/>
              <a:buChar char="•"/>
            </a:pPr>
            <a:r>
              <a:rPr lang="en-US" sz="2400" b="0" i="0" dirty="0">
                <a:solidFill>
                  <a:srgbClr val="231F20"/>
                </a:solidFill>
                <a:effectLst/>
              </a:rPr>
              <a:t>job interviews</a:t>
            </a:r>
          </a:p>
          <a:p>
            <a:pPr algn="l">
              <a:buFont typeface="Arial" panose="020B0604020202020204" pitchFamily="34" charset="0"/>
              <a:buChar char="•"/>
            </a:pPr>
            <a:r>
              <a:rPr lang="en-US" sz="2400" b="0" i="0" dirty="0">
                <a:solidFill>
                  <a:srgbClr val="231F20"/>
                </a:solidFill>
                <a:effectLst/>
              </a:rPr>
              <a:t>shopping</a:t>
            </a:r>
          </a:p>
          <a:p>
            <a:pPr algn="l">
              <a:buFont typeface="Arial" panose="020B0604020202020204" pitchFamily="34" charset="0"/>
              <a:buChar char="•"/>
            </a:pPr>
            <a:r>
              <a:rPr lang="en-US" sz="2400" b="0" i="0" dirty="0">
                <a:solidFill>
                  <a:srgbClr val="231F20"/>
                </a:solidFill>
                <a:effectLst/>
              </a:rPr>
              <a:t>using public restrooms</a:t>
            </a:r>
          </a:p>
          <a:p>
            <a:pPr algn="l">
              <a:buFont typeface="Arial" panose="020B0604020202020204" pitchFamily="34" charset="0"/>
              <a:buChar char="•"/>
            </a:pPr>
            <a:r>
              <a:rPr lang="en-US" sz="2400" b="0" i="0" dirty="0">
                <a:solidFill>
                  <a:srgbClr val="231F20"/>
                </a:solidFill>
                <a:effectLst/>
              </a:rPr>
              <a:t>talking on the phone</a:t>
            </a:r>
          </a:p>
          <a:p>
            <a:pPr algn="l">
              <a:buFont typeface="Arial" panose="020B0604020202020204" pitchFamily="34" charset="0"/>
              <a:buChar char="•"/>
            </a:pPr>
            <a:r>
              <a:rPr lang="en-US" sz="2400" b="0" i="0" dirty="0">
                <a:solidFill>
                  <a:srgbClr val="231F20"/>
                </a:solidFill>
                <a:effectLst/>
              </a:rPr>
              <a:t>eating in public</a:t>
            </a:r>
          </a:p>
          <a:p>
            <a:pPr marL="0" indent="0">
              <a:buNone/>
            </a:pPr>
            <a:endParaRPr lang="en-IN" dirty="0"/>
          </a:p>
        </p:txBody>
      </p:sp>
    </p:spTree>
    <p:extLst>
      <p:ext uri="{BB962C8B-B14F-4D97-AF65-F5344CB8AC3E}">
        <p14:creationId xmlns:p14="http://schemas.microsoft.com/office/powerpoint/2010/main" xmlns="" val="1907190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2D8E2C-D098-4B46-A01F-0ED84FC783F8}"/>
              </a:ext>
            </a:extLst>
          </p:cNvPr>
          <p:cNvSpPr>
            <a:spLocks noGrp="1"/>
          </p:cNvSpPr>
          <p:nvPr>
            <p:ph type="title"/>
          </p:nvPr>
        </p:nvSpPr>
        <p:spPr/>
        <p:txBody>
          <a:bodyPr/>
          <a:lstStyle/>
          <a:p>
            <a:pPr algn="ctr"/>
            <a:r>
              <a:rPr lang="en-US" b="1" dirty="0">
                <a:solidFill>
                  <a:srgbClr val="7030A0"/>
                </a:solidFill>
              </a:rPr>
              <a:t>Causes of social anxiety</a:t>
            </a:r>
            <a:endParaRPr lang="en-IN" b="1" dirty="0">
              <a:solidFill>
                <a:srgbClr val="7030A0"/>
              </a:solidFill>
            </a:endParaRPr>
          </a:p>
        </p:txBody>
      </p:sp>
      <p:sp>
        <p:nvSpPr>
          <p:cNvPr id="3" name="Content Placeholder 2">
            <a:extLst>
              <a:ext uri="{FF2B5EF4-FFF2-40B4-BE49-F238E27FC236}">
                <a16:creationId xmlns:a16="http://schemas.microsoft.com/office/drawing/2014/main" xmlns="" id="{28BDBD59-0927-4E5E-9F67-9C4F92FABE3F}"/>
              </a:ext>
            </a:extLst>
          </p:cNvPr>
          <p:cNvSpPr>
            <a:spLocks noGrp="1"/>
          </p:cNvSpPr>
          <p:nvPr>
            <p:ph idx="1"/>
          </p:nvPr>
        </p:nvSpPr>
        <p:spPr/>
        <p:txBody>
          <a:bodyPr>
            <a:noAutofit/>
          </a:bodyPr>
          <a:lstStyle/>
          <a:p>
            <a:r>
              <a:rPr lang="en-US" sz="2400" dirty="0"/>
              <a:t>Negative experiences such as bullying, family issues, sexual abuse can be one of the factor that can cause social anxiety.</a:t>
            </a:r>
          </a:p>
          <a:p>
            <a:r>
              <a:rPr lang="en-US" sz="2400" dirty="0"/>
              <a:t>Serotonin abnormality can also be one factor that can cause social anxiety.</a:t>
            </a:r>
          </a:p>
          <a:p>
            <a:r>
              <a:rPr lang="en-US" sz="2400" dirty="0"/>
              <a:t>Also when the amygdala is over actively working can also create social anxiety.</a:t>
            </a:r>
          </a:p>
          <a:p>
            <a:r>
              <a:rPr lang="en-US" sz="2400" dirty="0"/>
              <a:t>Children can develop social anxiety when they are too much exposed to the social anxiety of their parents and also if they are raised in a controlling and overprotective families.</a:t>
            </a:r>
            <a:endParaRPr lang="en-IN" sz="2400" dirty="0"/>
          </a:p>
        </p:txBody>
      </p:sp>
    </p:spTree>
    <p:extLst>
      <p:ext uri="{BB962C8B-B14F-4D97-AF65-F5344CB8AC3E}">
        <p14:creationId xmlns:p14="http://schemas.microsoft.com/office/powerpoint/2010/main" xmlns="" val="862104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F38D41-9BED-420D-8ACA-4376A948F442}"/>
              </a:ext>
            </a:extLst>
          </p:cNvPr>
          <p:cNvSpPr>
            <a:spLocks noGrp="1"/>
          </p:cNvSpPr>
          <p:nvPr>
            <p:ph type="title"/>
          </p:nvPr>
        </p:nvSpPr>
        <p:spPr/>
        <p:txBody>
          <a:bodyPr/>
          <a:lstStyle/>
          <a:p>
            <a:pPr algn="ctr"/>
            <a:r>
              <a:rPr lang="en-US" b="1" dirty="0">
                <a:solidFill>
                  <a:schemeClr val="accent3">
                    <a:lumMod val="50000"/>
                  </a:schemeClr>
                </a:solidFill>
              </a:rPr>
              <a:t>Diagnosis of social anxiety disorder</a:t>
            </a:r>
            <a:endParaRPr lang="en-IN" b="1" dirty="0">
              <a:solidFill>
                <a:schemeClr val="accent3">
                  <a:lumMod val="50000"/>
                </a:schemeClr>
              </a:solidFill>
            </a:endParaRPr>
          </a:p>
        </p:txBody>
      </p:sp>
      <p:sp>
        <p:nvSpPr>
          <p:cNvPr id="3" name="Content Placeholder 2">
            <a:extLst>
              <a:ext uri="{FF2B5EF4-FFF2-40B4-BE49-F238E27FC236}">
                <a16:creationId xmlns:a16="http://schemas.microsoft.com/office/drawing/2014/main" xmlns="" id="{8E8B6BF8-7FCC-47BE-AEE3-C1D6D77E7246}"/>
              </a:ext>
            </a:extLst>
          </p:cNvPr>
          <p:cNvSpPr>
            <a:spLocks noGrp="1"/>
          </p:cNvSpPr>
          <p:nvPr>
            <p:ph idx="1"/>
          </p:nvPr>
        </p:nvSpPr>
        <p:spPr/>
        <p:txBody>
          <a:bodyPr/>
          <a:lstStyle/>
          <a:p>
            <a:pPr marL="0" indent="0">
              <a:buNone/>
            </a:pPr>
            <a:r>
              <a:rPr lang="en-US" sz="2400" dirty="0"/>
              <a:t>When a health care provider diagnose social anxiety disorder they will look at the following criteria:</a:t>
            </a:r>
          </a:p>
          <a:p>
            <a:pPr algn="l">
              <a:buFont typeface="Arial" panose="020B0604020202020204" pitchFamily="34" charset="0"/>
              <a:buChar char="•"/>
            </a:pPr>
            <a:r>
              <a:rPr lang="en-US" sz="2400" b="0" i="0" dirty="0">
                <a:solidFill>
                  <a:srgbClr val="231F20"/>
                </a:solidFill>
                <a:effectLst/>
              </a:rPr>
              <a:t>a constant fear of social situations due to fear of humiliation or embarrassment</a:t>
            </a:r>
          </a:p>
          <a:p>
            <a:pPr algn="l">
              <a:buFont typeface="Arial" panose="020B0604020202020204" pitchFamily="34" charset="0"/>
              <a:buChar char="•"/>
            </a:pPr>
            <a:r>
              <a:rPr lang="en-US" sz="2400" b="0" i="0" dirty="0">
                <a:solidFill>
                  <a:srgbClr val="231F20"/>
                </a:solidFill>
                <a:effectLst/>
              </a:rPr>
              <a:t>feeling anxious or panicky before a social interaction</a:t>
            </a:r>
          </a:p>
          <a:p>
            <a:pPr algn="l">
              <a:buFont typeface="Arial" panose="020B0604020202020204" pitchFamily="34" charset="0"/>
              <a:buChar char="•"/>
            </a:pPr>
            <a:r>
              <a:rPr lang="en-US" sz="2400" b="0" i="0" dirty="0">
                <a:solidFill>
                  <a:srgbClr val="231F20"/>
                </a:solidFill>
                <a:effectLst/>
              </a:rPr>
              <a:t>a realization that your fears are unreasonable</a:t>
            </a:r>
          </a:p>
          <a:p>
            <a:pPr algn="l">
              <a:buFont typeface="Arial" panose="020B0604020202020204" pitchFamily="34" charset="0"/>
              <a:buChar char="•"/>
            </a:pPr>
            <a:r>
              <a:rPr lang="en-US" sz="2400" b="0" i="0" dirty="0">
                <a:solidFill>
                  <a:srgbClr val="231F20"/>
                </a:solidFill>
                <a:effectLst/>
              </a:rPr>
              <a:t>anxiety that disrupts daily living</a:t>
            </a:r>
          </a:p>
          <a:p>
            <a:pPr marL="0" indent="0">
              <a:buNone/>
            </a:pPr>
            <a:endParaRPr lang="en-IN" dirty="0"/>
          </a:p>
        </p:txBody>
      </p:sp>
    </p:spTree>
    <p:extLst>
      <p:ext uri="{BB962C8B-B14F-4D97-AF65-F5344CB8AC3E}">
        <p14:creationId xmlns:p14="http://schemas.microsoft.com/office/powerpoint/2010/main" xmlns="" val="15516209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TotalTime>
  <Words>686</Words>
  <Application>Microsoft Office PowerPoint</Application>
  <PresentationFormat>Custom</PresentationFormat>
  <Paragraphs>107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Dealing with Social anxiety</vt:lpstr>
      <vt:lpstr>What is social anxiety?</vt:lpstr>
      <vt:lpstr>When does a person experience social anxiety?</vt:lpstr>
      <vt:lpstr>What might be the reason for social anxiety disorder?</vt:lpstr>
      <vt:lpstr>Symptoms of social anxiety</vt:lpstr>
      <vt:lpstr>Slide 6</vt:lpstr>
      <vt:lpstr>Avoiding situations</vt:lpstr>
      <vt:lpstr>Causes of social anxiety</vt:lpstr>
      <vt:lpstr>Diagnosis of social anxiety disorder</vt:lpstr>
      <vt:lpstr>Treatments for social anxiety disoder</vt:lpstr>
      <vt:lpstr>Strategies to overcome social anxiety</vt:lpstr>
      <vt:lpstr>Some tips to overcome social anxiety</vt:lpstr>
      <vt:lpstr>Continued….</vt:lpstr>
      <vt:lpstr>Some of the social skills that could be practiced</vt:lpstr>
      <vt:lpstr>Continued….</vt:lpstr>
      <vt:lpstr>  Contact:9368503416/ 7678694626 Email us: info@emotionoflife.com Visit us: www.emotionoflife.com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Annjala Mathews</dc:creator>
  <cp:lastModifiedBy>RCC</cp:lastModifiedBy>
  <cp:revision>12</cp:revision>
  <dcterms:created xsi:type="dcterms:W3CDTF">2021-01-31T03:31:09Z</dcterms:created>
  <dcterms:modified xsi:type="dcterms:W3CDTF">2021-01-31T06:04:29Z</dcterms:modified>
</cp:coreProperties>
</file>