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Lst>
  <p:sldIdLst>
    <p:sldId id="256" r:id="rId3"/>
    <p:sldId id="257" r:id="rId4"/>
    <p:sldId id="258" r:id="rId5"/>
    <p:sldId id="259" r:id="rId6"/>
    <p:sldId id="260" r:id="rId7"/>
    <p:sldId id="263" r:id="rId8"/>
    <p:sldId id="264" r:id="rId9"/>
    <p:sldId id="262" r:id="rId10"/>
    <p:sldId id="261"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r>
              <a:rPr lang="en-US" smtClean="0"/>
              <a:t>Click to edit Master title style</a:t>
            </a:r>
            <a:endParaRPr lang="en-US"/>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r>
              <a:rPr lang="en-US" smtClean="0"/>
              <a:t>Click to edit Master subtitle style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Effect transition="in" filter="dissolve">
                                      <p:cBhvr>
                                        <p:cTn id="11"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25603"/>
                        </p:tgtEl>
                        <p:attrNameLst>
                          <p:attrName>style.visibility</p:attrName>
                        </p:attrNameLst>
                      </p:cBhvr>
                      <p:to>
                        <p:strVal val="visible"/>
                      </p:to>
                    </p:set>
                    <p:animEffect transition="in" filter="dissolve">
                      <p:cBhvr>
                        <p:cTn dur="500"/>
                        <p:tgtEl>
                          <p:spTgt spid="2560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4436DFE4-6D06-4A34-921C-C42493DEB204}" type="datetimeFigureOut">
              <a:rPr lang="en-US" smtClean="0"/>
              <a:t>7/22/2020</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425CD02-5C4B-431D-B478-835BAB1CC77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4436DFE4-6D06-4A34-921C-C42493DEB204}" type="datetimeFigureOut">
              <a:rPr lang="en-US" smtClean="0"/>
              <a:t>7/22/2020</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425CD02-5C4B-431D-B478-835BAB1CC77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3336F5-7EEE-43FD-B7E7-E2344A81639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1B6FA-42F3-4AC2-AB9A-0556AEF84824}"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36DFE4-6D06-4A34-921C-C42493DEB204}"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36DFE4-6D06-4A34-921C-C42493DEB204}"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436DFE4-6D06-4A34-921C-C42493DEB204}" type="datetimeFigureOut">
              <a:rPr lang="en-US" smtClean="0"/>
              <a:t>7/22/2020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4436DFE4-6D06-4A34-921C-C42493DEB204}" type="datetimeFigureOut">
              <a:rPr lang="en-US" smtClean="0"/>
              <a:t>7/22/2020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4436DFE4-6D06-4A34-921C-C42493DEB204}" type="datetimeFigureOut">
              <a:rPr lang="en-US" smtClean="0"/>
              <a:t>7/22/2020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436DFE4-6D06-4A34-921C-C42493DEB204}"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436DFE4-6D06-4A34-921C-C42493DEB204}" type="datetimeFigureOut">
              <a:rPr lang="en-US" smtClean="0"/>
              <a:t>7/22/2020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493008"/>
            <a:ext cx="212598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436DFE4-6D06-4A34-921C-C42493DEB204}" type="datetimeFigureOut">
              <a:rPr lang="en-US" smtClean="0"/>
              <a:t>7/22/2020</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36DFE4-6D06-4A34-921C-C42493DEB204}"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36DFE4-6D06-4A34-921C-C42493DEB204}"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436DFE4-6D06-4A34-921C-C42493DEB204}" type="datetimeFigureOut">
              <a:rPr lang="en-US" smtClean="0"/>
              <a:t>7/22/2020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25CD02-5C4B-431D-B478-835BAB1CC774}" type="slidenum">
              <a:rPr lang="en-US" smtClean="0"/>
              <a:t>‹#›</a:t>
            </a:fld>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4588" name="Picture 12" descr="psam_pg2"/>
          <p:cNvPicPr>
            <a:picLocks noChangeAspect="1" noChangeArrowheads="1"/>
          </p:cNvPicPr>
          <p:nvPr/>
        </p:nvPicPr>
        <p:blipFill>
          <a:blip r:embed="rId15"/>
          <a:srcRect/>
          <a:stretch>
            <a:fillRect/>
          </a:stretch>
        </p:blipFill>
        <p:spPr bwMode="auto">
          <a:xfrm>
            <a:off x="0" y="0"/>
            <a:ext cx="9144000" cy="6858000"/>
          </a:xfrm>
          <a:prstGeom prst="rect">
            <a:avLst/>
          </a:prstGeom>
          <a:noFill/>
        </p:spPr>
      </p:pic>
      <p:sp>
        <p:nvSpPr>
          <p:cNvPr id="24578" name="Rectangle 2"/>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4579" name="Rectangle 3"/>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4436DFE4-6D06-4A34-921C-C42493DEB204}" type="datetimeFigureOut">
              <a:rPr lang="en-US" smtClean="0"/>
              <a:t>7/22/2020</a:t>
            </a:fld>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1425CD02-5C4B-431D-B478-835BAB1CC7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436DFE4-6D06-4A34-921C-C42493DEB204}" type="datetimeFigureOut">
              <a:rPr lang="en-US" smtClean="0"/>
              <a:t>7/22/2020</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200" b="1">
                <a:solidFill>
                  <a:schemeClr val="accent1"/>
                </a:solidFill>
              </a:defRPr>
            </a:lvl1pPr>
          </a:lstStyle>
          <a:p>
            <a:fld id="{1425CD02-5C4B-431D-B478-835BAB1CC7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Managing Social Withdrawal</a:t>
            </a:r>
            <a:endParaRPr lang="en-US" dirty="0"/>
          </a:p>
        </p:txBody>
      </p:sp>
      <p:sp>
        <p:nvSpPr>
          <p:cNvPr id="3" name="Subtitle 2"/>
          <p:cNvSpPr>
            <a:spLocks noGrp="1"/>
          </p:cNvSpPr>
          <p:nvPr>
            <p:ph type="subTitle" idx="1"/>
          </p:nvPr>
        </p:nvSpPr>
        <p:spPr>
          <a:xfrm>
            <a:off x="825010" y="4670246"/>
            <a:ext cx="5818691" cy="1473398"/>
          </a:xfrm>
        </p:spPr>
        <p:txBody>
          <a:bodyPr>
            <a:normAutofit fontScale="92500" lnSpcReduction="10000"/>
          </a:bodyPr>
          <a:lstStyle/>
          <a:p>
            <a:r>
              <a:rPr lang="en-IN" dirty="0" smtClean="0"/>
              <a:t>Made by : Trannum Gupta</a:t>
            </a:r>
          </a:p>
          <a:p>
            <a:r>
              <a:rPr lang="en-IN" dirty="0" smtClean="0"/>
              <a:t>Under the guidance of </a:t>
            </a:r>
          </a:p>
          <a:p>
            <a:r>
              <a:rPr lang="en-IN" dirty="0" smtClean="0"/>
              <a:t>Mr. Shyam Gupta (psychotherapist with TickTalkTo app)</a:t>
            </a:r>
          </a:p>
          <a:p>
            <a:endParaRPr lang="en-US" dirty="0"/>
          </a:p>
        </p:txBody>
      </p:sp>
      <p:pic>
        <p:nvPicPr>
          <p:cNvPr id="41988" name="Picture 4" descr="Positive social withdrawal can boost your creativity, says study ..."/>
          <p:cNvPicPr>
            <a:picLocks noChangeAspect="1" noChangeArrowheads="1"/>
          </p:cNvPicPr>
          <p:nvPr/>
        </p:nvPicPr>
        <p:blipFill>
          <a:blip r:embed="rId2"/>
          <a:srcRect/>
          <a:stretch>
            <a:fillRect/>
          </a:stretch>
        </p:blipFill>
        <p:spPr bwMode="auto">
          <a:xfrm>
            <a:off x="6929454" y="785794"/>
            <a:ext cx="2214546" cy="5286412"/>
          </a:xfrm>
          <a:prstGeom prst="rect">
            <a:avLst/>
          </a:prstGeom>
          <a:noFill/>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8"/>
            <a:ext cx="2571735" cy="4601183"/>
          </a:xfrm>
        </p:spPr>
        <p:txBody>
          <a:bodyPr/>
          <a:lstStyle/>
          <a:p>
            <a:r>
              <a:rPr lang="en-US" b="1" cap="all" dirty="0" smtClean="0"/>
              <a:t>EFFECTS OF ISOLATION</a:t>
            </a:r>
            <a:br>
              <a:rPr lang="en-US" b="1" cap="all" dirty="0" smtClean="0"/>
            </a:br>
            <a:endParaRPr lang="en-US" dirty="0"/>
          </a:p>
        </p:txBody>
      </p:sp>
      <p:sp>
        <p:nvSpPr>
          <p:cNvPr id="3" name="Text Placeholder 2"/>
          <p:cNvSpPr>
            <a:spLocks noGrp="1"/>
          </p:cNvSpPr>
          <p:nvPr>
            <p:ph type="body" idx="1"/>
          </p:nvPr>
        </p:nvSpPr>
        <p:spPr>
          <a:xfrm>
            <a:off x="2857488" y="785794"/>
            <a:ext cx="2606040" cy="807720"/>
          </a:xfrm>
        </p:spPr>
        <p:txBody>
          <a:bodyPr>
            <a:normAutofit/>
          </a:bodyPr>
          <a:lstStyle/>
          <a:p>
            <a:r>
              <a:rPr lang="en-US" sz="2400" dirty="0" smtClean="0"/>
              <a:t>On  physical health</a:t>
            </a:r>
            <a:endParaRPr lang="en-US" sz="2400" dirty="0" smtClean="0"/>
          </a:p>
        </p:txBody>
      </p:sp>
      <p:sp>
        <p:nvSpPr>
          <p:cNvPr id="4" name="Content Placeholder 3"/>
          <p:cNvSpPr>
            <a:spLocks noGrp="1"/>
          </p:cNvSpPr>
          <p:nvPr>
            <p:ph sz="half" idx="2"/>
          </p:nvPr>
        </p:nvSpPr>
        <p:spPr>
          <a:xfrm>
            <a:off x="2928926" y="2000240"/>
            <a:ext cx="2606040" cy="4023360"/>
          </a:xfrm>
        </p:spPr>
        <p:txBody>
          <a:bodyPr>
            <a:noAutofit/>
          </a:bodyPr>
          <a:lstStyle/>
          <a:p>
            <a:pPr fontAlgn="base"/>
            <a:endParaRPr lang="en-US" dirty="0" smtClean="0"/>
          </a:p>
          <a:p>
            <a:pPr fontAlgn="base"/>
            <a:r>
              <a:rPr lang="en-US" dirty="0" smtClean="0"/>
              <a:t>Higher </a:t>
            </a:r>
            <a:r>
              <a:rPr lang="en-US" dirty="0" smtClean="0"/>
              <a:t>levels of stress hormones and inflammation.</a:t>
            </a:r>
          </a:p>
          <a:p>
            <a:pPr fontAlgn="base"/>
            <a:r>
              <a:rPr lang="en-US" dirty="0" smtClean="0"/>
              <a:t>Heart disease, including high blood pressure and coronary artery disease. </a:t>
            </a:r>
          </a:p>
          <a:p>
            <a:pPr fontAlgn="base"/>
            <a:r>
              <a:rPr lang="en-US" dirty="0" smtClean="0"/>
              <a:t>A heightened risk of developing a </a:t>
            </a:r>
            <a:r>
              <a:rPr lang="en-US" u="sng" dirty="0" smtClean="0"/>
              <a:t>disability</a:t>
            </a:r>
            <a:r>
              <a:rPr lang="en-US" dirty="0" smtClean="0"/>
              <a:t>. </a:t>
            </a:r>
          </a:p>
          <a:p>
            <a:pPr fontAlgn="base"/>
            <a:r>
              <a:rPr lang="en-US" dirty="0" smtClean="0"/>
              <a:t>Increased vulnerability to chronic illnesses such as Type 2 diabetes. </a:t>
            </a:r>
          </a:p>
          <a:p>
            <a:endParaRPr lang="en-US" dirty="0"/>
          </a:p>
        </p:txBody>
      </p:sp>
      <p:sp>
        <p:nvSpPr>
          <p:cNvPr id="5" name="Text Placeholder 4"/>
          <p:cNvSpPr>
            <a:spLocks noGrp="1"/>
          </p:cNvSpPr>
          <p:nvPr>
            <p:ph type="body" sz="quarter" idx="3"/>
          </p:nvPr>
        </p:nvSpPr>
        <p:spPr>
          <a:xfrm>
            <a:off x="5857884" y="714356"/>
            <a:ext cx="2606040" cy="813171"/>
          </a:xfrm>
        </p:spPr>
        <p:txBody>
          <a:bodyPr>
            <a:normAutofit/>
          </a:bodyPr>
          <a:lstStyle/>
          <a:p>
            <a:r>
              <a:rPr lang="en-US" sz="2400" dirty="0" smtClean="0"/>
              <a:t>On Mental health</a:t>
            </a:r>
          </a:p>
          <a:p>
            <a:endParaRPr lang="en-US" sz="2400" dirty="0"/>
          </a:p>
        </p:txBody>
      </p:sp>
      <p:sp>
        <p:nvSpPr>
          <p:cNvPr id="6" name="Content Placeholder 5"/>
          <p:cNvSpPr>
            <a:spLocks noGrp="1"/>
          </p:cNvSpPr>
          <p:nvPr>
            <p:ph sz="quarter" idx="4"/>
          </p:nvPr>
        </p:nvSpPr>
        <p:spPr>
          <a:xfrm>
            <a:off x="5857884" y="1571612"/>
            <a:ext cx="2606040" cy="4451988"/>
          </a:xfrm>
        </p:spPr>
        <p:txBody>
          <a:bodyPr/>
          <a:lstStyle/>
          <a:p>
            <a:r>
              <a:rPr lang="en-US" dirty="0" smtClean="0"/>
              <a:t>Increased risks </a:t>
            </a:r>
            <a:r>
              <a:rPr lang="en-US" dirty="0" smtClean="0"/>
              <a:t>of </a:t>
            </a:r>
            <a:r>
              <a:rPr lang="en-US" dirty="0" smtClean="0"/>
              <a:t>depression</a:t>
            </a:r>
            <a:r>
              <a:rPr lang="en-US" dirty="0" smtClean="0"/>
              <a:t>, </a:t>
            </a:r>
            <a:r>
              <a:rPr lang="en-US" u="sng" dirty="0" smtClean="0"/>
              <a:t>dementia</a:t>
            </a:r>
            <a:r>
              <a:rPr lang="en-US" dirty="0" smtClean="0"/>
              <a:t>, social anxiety, and </a:t>
            </a:r>
            <a:r>
              <a:rPr lang="en-US" u="sng" dirty="0" smtClean="0"/>
              <a:t>low self-esteem</a:t>
            </a:r>
            <a:r>
              <a:rPr lang="en-US" dirty="0" smtClean="0"/>
              <a:t>.</a:t>
            </a:r>
          </a:p>
          <a:p>
            <a:r>
              <a:rPr lang="en-US" dirty="0" smtClean="0"/>
              <a:t> I</a:t>
            </a:r>
            <a:r>
              <a:rPr lang="en-US" dirty="0" smtClean="0"/>
              <a:t>t may cause experiences of hallucinations</a:t>
            </a:r>
            <a:r>
              <a:rPr lang="en-US" dirty="0" smtClean="0"/>
              <a:t>, insomnia, </a:t>
            </a:r>
            <a:r>
              <a:rPr lang="en-US" u="sng" dirty="0" smtClean="0"/>
              <a:t>posttraumatic stress (PTSD)</a:t>
            </a:r>
            <a:r>
              <a:rPr lang="en-US" dirty="0" smtClean="0"/>
              <a:t>, and difficulty telling time. </a:t>
            </a:r>
            <a:endParaRPr lang="en-US" dirty="0"/>
          </a:p>
        </p:txBody>
      </p:sp>
      <p:sp>
        <p:nvSpPr>
          <p:cNvPr id="7" name="Rectangle 6"/>
          <p:cNvSpPr/>
          <p:nvPr/>
        </p:nvSpPr>
        <p:spPr>
          <a:xfrm>
            <a:off x="785786" y="6286520"/>
            <a:ext cx="7929618" cy="369332"/>
          </a:xfrm>
          <a:prstGeom prst="rect">
            <a:avLst/>
          </a:prstGeom>
        </p:spPr>
        <p:txBody>
          <a:bodyPr wrap="square">
            <a:spAutoFit/>
          </a:bodyPr>
          <a:lstStyle/>
          <a:p>
            <a:pPr fontAlgn="base">
              <a:buNone/>
            </a:pPr>
            <a:r>
              <a:rPr lang="en-US" b="1" dirty="0">
                <a:solidFill>
                  <a:schemeClr val="accent1">
                    <a:lumMod val="50000"/>
                  </a:schemeClr>
                </a:solidFill>
              </a:rPr>
              <a:t>Social isolation may even increase one’s risk of premature death by about 30%.</a:t>
            </a:r>
            <a:endParaRPr lang="en-US" b="1" dirty="0">
              <a:solidFill>
                <a:schemeClr val="accent1">
                  <a:lumMod val="50000"/>
                </a:schemeClr>
              </a:solidFil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Why 5 Types of People May Withdraw From Social Life</a:t>
            </a:r>
            <a:br>
              <a:rPr lang="en-US" dirty="0" smtClean="0"/>
            </a:br>
            <a:r>
              <a:rPr lang="en-US" dirty="0" smtClean="0"/>
              <a:t/>
            </a:r>
            <a:br>
              <a:rPr lang="en-US" dirty="0" smtClean="0"/>
            </a:br>
            <a:endParaRPr lang="en-US" dirty="0"/>
          </a:p>
        </p:txBody>
      </p:sp>
      <p:sp>
        <p:nvSpPr>
          <p:cNvPr id="8" name="Content Placeholder 7"/>
          <p:cNvSpPr>
            <a:spLocks noGrp="1"/>
          </p:cNvSpPr>
          <p:nvPr>
            <p:ph idx="1"/>
          </p:nvPr>
        </p:nvSpPr>
        <p:spPr/>
        <p:txBody>
          <a:bodyPr>
            <a:noAutofit/>
          </a:bodyPr>
          <a:lstStyle/>
          <a:p>
            <a:pPr>
              <a:buNone/>
            </a:pPr>
            <a:r>
              <a:rPr lang="en-US" sz="2200" b="1" dirty="0" smtClean="0"/>
              <a:t>1. People who are shy.</a:t>
            </a:r>
          </a:p>
          <a:p>
            <a:r>
              <a:rPr lang="en-US" sz="2200" dirty="0" smtClean="0"/>
              <a:t>These are people who agree with statements such as, “Sometimes I turn down chances to hang out with other people, because I feel too shy.”</a:t>
            </a:r>
          </a:p>
          <a:p>
            <a:pPr>
              <a:buNone/>
            </a:pPr>
            <a:r>
              <a:rPr lang="en-US" sz="2200" b="1" dirty="0" smtClean="0"/>
              <a:t>2. The avoiders.</a:t>
            </a:r>
          </a:p>
          <a:p>
            <a:r>
              <a:rPr lang="en-US" sz="2200" dirty="0" smtClean="0"/>
              <a:t>They agree with statements such as, “I try to avoid spending time with other people.”</a:t>
            </a:r>
          </a:p>
          <a:p>
            <a:pPr>
              <a:buNone/>
            </a:pPr>
            <a:r>
              <a:rPr lang="en-US" sz="2200" b="1" dirty="0" smtClean="0"/>
              <a:t>3. The unsocial.</a:t>
            </a:r>
          </a:p>
          <a:p>
            <a:r>
              <a:rPr lang="en-US" sz="2200" dirty="0" smtClean="0"/>
              <a:t>They agree with statements such as, “I don’t have a strong preference for being alone or with others.”</a:t>
            </a:r>
          </a:p>
          <a:p>
            <a:endParaRPr lang="en-US" sz="2200" dirty="0"/>
          </a:p>
        </p:txBody>
      </p:sp>
      <p:sp>
        <p:nvSpPr>
          <p:cNvPr id="9" name="Rectangle 8"/>
          <p:cNvSpPr/>
          <p:nvPr/>
        </p:nvSpPr>
        <p:spPr>
          <a:xfrm>
            <a:off x="571472" y="6072206"/>
            <a:ext cx="8286808" cy="461665"/>
          </a:xfrm>
          <a:prstGeom prst="rect">
            <a:avLst/>
          </a:prstGeom>
        </p:spPr>
        <p:txBody>
          <a:bodyPr wrap="square">
            <a:spAutoFit/>
          </a:bodyPr>
          <a:lstStyle/>
          <a:p>
            <a:r>
              <a:rPr lang="en-US" sz="2400" b="1" dirty="0" smtClean="0">
                <a:solidFill>
                  <a:schemeClr val="accent1">
                    <a:lumMod val="50000"/>
                  </a:schemeClr>
                </a:solidFill>
              </a:rPr>
              <a:t>“Loners come in different varieties, including healthy ones.”</a:t>
            </a:r>
            <a:endParaRPr lang="en-US" sz="2400" b="1" dirty="0">
              <a:solidFill>
                <a:schemeClr val="accent1">
                  <a:lumMod val="50000"/>
                </a:schemeClr>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200" b="1" dirty="0" smtClean="0"/>
              <a:t>4.People </a:t>
            </a:r>
            <a:r>
              <a:rPr lang="en-US" sz="2200" b="1" dirty="0" smtClean="0"/>
              <a:t>rejected by their peers.</a:t>
            </a:r>
          </a:p>
          <a:p>
            <a:r>
              <a:rPr lang="en-US" sz="2200" dirty="0" smtClean="0"/>
              <a:t>These people withdraw from social life because they are isolated by their peer group. They agree with statements such as, “Sometimes others don’t want me to hang out with them.” They are not choosing to be alone; they’ve been rejected</a:t>
            </a:r>
            <a:r>
              <a:rPr lang="en-US" sz="2200" dirty="0" smtClean="0"/>
              <a:t>.</a:t>
            </a:r>
          </a:p>
          <a:p>
            <a:pPr>
              <a:buNone/>
            </a:pPr>
            <a:r>
              <a:rPr lang="en-US" sz="2200" b="1" dirty="0" smtClean="0"/>
              <a:t>5. People who enjoy spending time alone. </a:t>
            </a:r>
            <a:endParaRPr lang="en-US" sz="2200" b="1" dirty="0" smtClean="0"/>
          </a:p>
          <a:p>
            <a:r>
              <a:rPr lang="en-US" sz="2200" dirty="0" smtClean="0"/>
              <a:t>Another category of people embraces solitude. They savor the time they have to themselves. T</a:t>
            </a:r>
            <a:r>
              <a:rPr lang="en-US" sz="2200" dirty="0" smtClean="0"/>
              <a:t>hey </a:t>
            </a:r>
            <a:r>
              <a:rPr lang="en-US" sz="2200" dirty="0" smtClean="0"/>
              <a:t>have some very positive characteristics in their personality profiles. For example, they are very unlikely to be neurotic and very likely to be open-minded.  </a:t>
            </a:r>
          </a:p>
          <a:p>
            <a:endParaRPr lang="en-US" sz="2200" dirty="0"/>
          </a:p>
        </p:txBody>
      </p:sp>
      <p:sp>
        <p:nvSpPr>
          <p:cNvPr id="4" name="Title 6"/>
          <p:cNvSpPr>
            <a:spLocks noGrp="1"/>
          </p:cNvSpPr>
          <p:nvPr>
            <p:ph type="title"/>
          </p:nvPr>
        </p:nvSpPr>
        <p:spPr/>
        <p:txBody>
          <a:bodyPr>
            <a:normAutofit/>
          </a:bodyPr>
          <a:lstStyle/>
          <a:p>
            <a:r>
              <a:rPr lang="en-US" dirty="0" smtClean="0"/>
              <a:t>Why 5 Types of People May Withdraw From Social Life</a:t>
            </a:r>
            <a:br>
              <a:rPr lang="en-US" dirty="0" smtClean="0"/>
            </a:br>
            <a:r>
              <a:rPr lang="en-US" dirty="0" smtClean="0"/>
              <a:t/>
            </a:r>
            <a:br>
              <a:rPr lang="en-US" dirty="0" smtClean="0"/>
            </a:br>
            <a:endParaRPr lang="en-US" dirty="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82047" cy="4601183"/>
          </a:xfrm>
        </p:spPr>
        <p:txBody>
          <a:bodyPr>
            <a:normAutofit/>
          </a:bodyPr>
          <a:lstStyle/>
          <a:p>
            <a:r>
              <a:rPr lang="en-US" dirty="0" smtClean="0"/>
              <a:t>Negative </a:t>
            </a:r>
            <a:r>
              <a:rPr lang="en-US" dirty="0" smtClean="0"/>
              <a:t>behaviors or experiences </a:t>
            </a:r>
            <a:r>
              <a:rPr lang="en-US" dirty="0" smtClean="0"/>
              <a:t>linked to social  withdrawal</a:t>
            </a:r>
            <a:endParaRPr lang="en-US" dirty="0"/>
          </a:p>
        </p:txBody>
      </p:sp>
      <p:sp>
        <p:nvSpPr>
          <p:cNvPr id="3" name="Content Placeholder 2"/>
          <p:cNvSpPr>
            <a:spLocks noGrp="1"/>
          </p:cNvSpPr>
          <p:nvPr>
            <p:ph idx="1"/>
          </p:nvPr>
        </p:nvSpPr>
        <p:spPr>
          <a:xfrm>
            <a:off x="2786050" y="857232"/>
            <a:ext cx="5857915" cy="5643602"/>
          </a:xfrm>
        </p:spPr>
        <p:txBody>
          <a:bodyPr>
            <a:noAutofit/>
          </a:bodyPr>
          <a:lstStyle/>
          <a:p>
            <a:r>
              <a:rPr lang="en-US" sz="2200" b="1" dirty="0" smtClean="0"/>
              <a:t>Physical aggression</a:t>
            </a:r>
            <a:r>
              <a:rPr lang="en-US" sz="2200" dirty="0" smtClean="0"/>
              <a:t>. People who are physically aggressive agree with statements such as, “When someone makes me really angry, I push or shove the person.”</a:t>
            </a:r>
          </a:p>
          <a:p>
            <a:r>
              <a:rPr lang="en-US" sz="2200" b="1" dirty="0" smtClean="0"/>
              <a:t>Relationship aggression</a:t>
            </a:r>
            <a:r>
              <a:rPr lang="en-US" sz="2200" dirty="0" smtClean="0"/>
              <a:t>. Relationship aggression isn’t physical. People who practice relationship aggression agree with statements such as “When I am not invited to do something with a group of people, I will exclude those people from future activities.”</a:t>
            </a:r>
          </a:p>
          <a:p>
            <a:r>
              <a:rPr lang="en-US" sz="2200" b="1" dirty="0" smtClean="0"/>
              <a:t>Anxiety sensitivity. </a:t>
            </a:r>
            <a:r>
              <a:rPr lang="en-US" sz="2200" dirty="0" smtClean="0"/>
              <a:t>People with anxiety sensitivity are afraid of being afraid. They agree with statements such as, “It scares me when I have trouble getting my breath.”</a:t>
            </a:r>
          </a:p>
          <a:p>
            <a:r>
              <a:rPr lang="en-US" sz="2200" b="1" dirty="0" smtClean="0"/>
              <a:t>Social anhedonia</a:t>
            </a:r>
            <a:r>
              <a:rPr lang="en-US" sz="2200" dirty="0" smtClean="0"/>
              <a:t>. This is an inability to get pleasure from experiences that are ordinarily pleasurable. </a:t>
            </a:r>
            <a:r>
              <a:rPr lang="en-US" sz="2200" dirty="0" smtClean="0"/>
              <a:t>They agree </a:t>
            </a:r>
            <a:r>
              <a:rPr lang="en-US" sz="2200" dirty="0" smtClean="0"/>
              <a:t>with statements such as, “Having close friends is not as important as many people say.”</a:t>
            </a:r>
          </a:p>
          <a:p>
            <a:endParaRPr lang="en-US" sz="2200"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10609" cy="4601183"/>
          </a:xfrm>
        </p:spPr>
        <p:txBody>
          <a:bodyPr/>
          <a:lstStyle/>
          <a:p>
            <a:r>
              <a:rPr lang="en-US" dirty="0" smtClean="0"/>
              <a:t>What To Do When a Loved one Becomes Socially Withdrawn</a:t>
            </a:r>
            <a:br>
              <a:rPr lang="en-US" dirty="0" smtClean="0"/>
            </a:br>
            <a:endParaRPr lang="en-US" dirty="0"/>
          </a:p>
        </p:txBody>
      </p:sp>
      <p:sp>
        <p:nvSpPr>
          <p:cNvPr id="3" name="Content Placeholder 2"/>
          <p:cNvSpPr>
            <a:spLocks noGrp="1"/>
          </p:cNvSpPr>
          <p:nvPr>
            <p:ph idx="1"/>
          </p:nvPr>
        </p:nvSpPr>
        <p:spPr>
          <a:xfrm>
            <a:off x="2857488" y="1071546"/>
            <a:ext cx="5486400" cy="5120640"/>
          </a:xfrm>
        </p:spPr>
        <p:txBody>
          <a:bodyPr>
            <a:noAutofit/>
          </a:bodyPr>
          <a:lstStyle/>
          <a:p>
            <a:r>
              <a:rPr lang="en-US" sz="1900" b="1" dirty="0" smtClean="0"/>
              <a:t>Talk About It, and Talk About It Some </a:t>
            </a:r>
            <a:r>
              <a:rPr lang="en-US" sz="1900" b="1" dirty="0" smtClean="0"/>
              <a:t>More : </a:t>
            </a:r>
            <a:r>
              <a:rPr lang="en-US" sz="1900" dirty="0" smtClean="0"/>
              <a:t>It’s </a:t>
            </a:r>
            <a:r>
              <a:rPr lang="en-US" sz="1900" dirty="0" smtClean="0"/>
              <a:t>not easy to approach and talk to someone about their depression and limited social engagement. </a:t>
            </a:r>
            <a:r>
              <a:rPr lang="en-US" sz="1900" dirty="0" smtClean="0"/>
              <a:t>Simply</a:t>
            </a:r>
            <a:r>
              <a:rPr lang="en-US" sz="1900" dirty="0" smtClean="0"/>
              <a:t> be a good listener. Tell your friend or family member that you’re concerned and that you want to help and listen</a:t>
            </a:r>
            <a:r>
              <a:rPr lang="en-US" sz="1900" dirty="0" smtClean="0"/>
              <a:t>.</a:t>
            </a:r>
            <a:r>
              <a:rPr lang="en-US" sz="1900" dirty="0" smtClean="0"/>
              <a:t> </a:t>
            </a:r>
            <a:r>
              <a:rPr lang="en-US" sz="1900" dirty="0" smtClean="0"/>
              <a:t>Be </a:t>
            </a:r>
            <a:r>
              <a:rPr lang="en-US" sz="1900" dirty="0" smtClean="0"/>
              <a:t>compassionate, not judgmental. And then go back and check in again</a:t>
            </a:r>
            <a:r>
              <a:rPr lang="en-US" sz="1900" dirty="0" smtClean="0"/>
              <a:t>.</a:t>
            </a:r>
          </a:p>
          <a:p>
            <a:r>
              <a:rPr lang="en-US" sz="1900" b="1" dirty="0" smtClean="0"/>
              <a:t>Get Them out of the </a:t>
            </a:r>
            <a:r>
              <a:rPr lang="en-US" sz="1900" b="1" dirty="0" smtClean="0"/>
              <a:t>House : </a:t>
            </a:r>
            <a:r>
              <a:rPr lang="en-US" sz="1900" dirty="0" smtClean="0"/>
              <a:t>Make </a:t>
            </a:r>
            <a:r>
              <a:rPr lang="en-US" sz="1900" dirty="0" smtClean="0"/>
              <a:t>plans to pick your friend up and go out for something easy and low-pressure like a cup of coffee nearby or even just a walk around the </a:t>
            </a:r>
            <a:r>
              <a:rPr lang="en-US" sz="1900" dirty="0" smtClean="0"/>
              <a:t>block. Don’t </a:t>
            </a:r>
            <a:r>
              <a:rPr lang="en-US" sz="1900" dirty="0" smtClean="0"/>
              <a:t>force your loved one to be around too many people or to do too much. </a:t>
            </a:r>
          </a:p>
          <a:p>
            <a:r>
              <a:rPr lang="en-US" sz="1900" b="1" dirty="0" smtClean="0"/>
              <a:t>Help Them Connect With </a:t>
            </a:r>
            <a:r>
              <a:rPr lang="en-US" sz="1900" b="1" dirty="0" smtClean="0"/>
              <a:t>Others : </a:t>
            </a:r>
            <a:r>
              <a:rPr lang="en-US" sz="1900" dirty="0" smtClean="0"/>
              <a:t>Any </a:t>
            </a:r>
            <a:r>
              <a:rPr lang="en-US" sz="1900" dirty="0" smtClean="0"/>
              <a:t>kind of social connection you can help your friend or family make with other people will be beneficial. For instance, support groups for depression can be great for getting out of a period of withdrawal</a:t>
            </a:r>
            <a:r>
              <a:rPr lang="en-US" sz="1900" dirty="0" smtClean="0"/>
              <a:t>.</a:t>
            </a:r>
            <a:r>
              <a:rPr lang="en-US" sz="1900" dirty="0" smtClean="0"/>
              <a:t> Adding in a little more socialization here and there at a slow pace can help your friend start opening up again in a way that feels safe.</a:t>
            </a:r>
          </a:p>
          <a:p>
            <a:r>
              <a:rPr lang="en-US" sz="1900" b="1" dirty="0" smtClean="0"/>
              <a:t>Discourage Drinking and Drug Use – Push for Healthy </a:t>
            </a:r>
            <a:r>
              <a:rPr lang="en-US" sz="1900" b="1" dirty="0" smtClean="0"/>
              <a:t>Habits</a:t>
            </a:r>
            <a:endParaRPr lang="en-US" sz="1900" b="1" dirty="0" smtClean="0"/>
          </a:p>
          <a:p>
            <a:endParaRPr lang="en-US" sz="1900"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2571744"/>
            <a:ext cx="6944346" cy="144655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8"/>
            <a:ext cx="2571736" cy="4601183"/>
          </a:xfrm>
        </p:spPr>
        <p:txBody>
          <a:bodyPr/>
          <a:lstStyle/>
          <a:p>
            <a:r>
              <a:rPr lang="en-US" b="1" dirty="0" smtClean="0"/>
              <a:t>What is social withdrawal or social isolation?</a:t>
            </a:r>
            <a:br>
              <a:rPr lang="en-US" b="1" dirty="0" smtClean="0"/>
            </a:br>
            <a:endParaRPr lang="en-US" b="1" dirty="0"/>
          </a:p>
        </p:txBody>
      </p:sp>
      <p:sp>
        <p:nvSpPr>
          <p:cNvPr id="3" name="Content Placeholder 2"/>
          <p:cNvSpPr>
            <a:spLocks noGrp="1"/>
          </p:cNvSpPr>
          <p:nvPr>
            <p:ph idx="1"/>
          </p:nvPr>
        </p:nvSpPr>
        <p:spPr/>
        <p:txBody>
          <a:bodyPr>
            <a:noAutofit/>
          </a:bodyPr>
          <a:lstStyle/>
          <a:p>
            <a:pPr algn="just">
              <a:buNone/>
            </a:pPr>
            <a:r>
              <a:rPr lang="en-US" b="1" dirty="0" smtClean="0"/>
              <a:t>   Social </a:t>
            </a:r>
            <a:r>
              <a:rPr lang="en-US" b="1" dirty="0" smtClean="0"/>
              <a:t>withdrawal is avoiding people and activities you would usually enjoy. For some people, this can progress to a point of social isolation, where you may even want to avoid contact with family and close friends and just be by yourself most of the time</a:t>
            </a:r>
            <a:r>
              <a:rPr lang="en-US" b="1" dirty="0" smtClean="0"/>
              <a:t>.</a:t>
            </a:r>
          </a:p>
          <a:p>
            <a:pPr algn="r">
              <a:buNone/>
            </a:pPr>
            <a:r>
              <a:rPr lang="en-US" b="1" dirty="0" smtClean="0"/>
              <a:t> </a:t>
            </a:r>
          </a:p>
          <a:p>
            <a:pPr algn="r">
              <a:buNone/>
            </a:pPr>
            <a:r>
              <a:rPr lang="en-US" b="1" dirty="0" smtClean="0"/>
              <a:t>You </a:t>
            </a:r>
            <a:r>
              <a:rPr lang="en-US" b="1" dirty="0" smtClean="0"/>
              <a:t>may want to be alone because you feel it’s tiring or upsetting to be with other people. </a:t>
            </a:r>
            <a:endParaRPr lang="en-US" b="1" dirty="0" smtClean="0"/>
          </a:p>
          <a:p>
            <a:pPr algn="just">
              <a:buNone/>
            </a:pPr>
            <a:r>
              <a:rPr lang="en-US" b="1" dirty="0" smtClean="0"/>
              <a:t>   </a:t>
            </a:r>
          </a:p>
          <a:p>
            <a:pPr algn="just">
              <a:buNone/>
            </a:pPr>
            <a:r>
              <a:rPr lang="en-US" b="1" dirty="0" smtClean="0"/>
              <a:t> </a:t>
            </a:r>
            <a:r>
              <a:rPr lang="en-US" b="1" dirty="0" smtClean="0"/>
              <a:t>  Sometimes </a:t>
            </a:r>
            <a:r>
              <a:rPr lang="en-US" b="1" dirty="0" smtClean="0"/>
              <a:t>a vicious cycle can develop where the more time you spend alone, the less you feel like people understand you. </a:t>
            </a:r>
            <a:endParaRPr lang="en-US" b="1" dirty="0" smtClean="0"/>
          </a:p>
          <a:p>
            <a:pPr algn="r">
              <a:buNone/>
            </a:pPr>
            <a:endParaRPr lang="en-US" b="1" dirty="0" smtClean="0"/>
          </a:p>
          <a:p>
            <a:pPr algn="r">
              <a:buNone/>
            </a:pPr>
            <a:r>
              <a:rPr lang="en-US" b="1" dirty="0" smtClean="0"/>
              <a:t>And </a:t>
            </a:r>
            <a:r>
              <a:rPr lang="en-US" b="1" dirty="0" smtClean="0"/>
              <a:t>the less you feel like people understand you, the more time you want to spend alone.</a:t>
            </a:r>
            <a:endParaRPr lang="en-US" b="1"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Social withdrawal can be both a symptom and a cause of anxiety. Social withdrawal can also characterize an anxiety disorder (social anxiety disorder) in and of itself.</a:t>
            </a:r>
            <a:endParaRPr lang="en-US" sz="3600" dirty="0"/>
          </a:p>
        </p:txBody>
      </p:sp>
      <p:sp>
        <p:nvSpPr>
          <p:cNvPr id="3" name="Text Placeholder 2"/>
          <p:cNvSpPr>
            <a:spLocks noGrp="1"/>
          </p:cNvSpPr>
          <p:nvPr>
            <p:ph type="body" idx="1"/>
          </p:nvPr>
        </p:nvSpPr>
        <p:spPr/>
        <p:txBody>
          <a:bodyPr anchor="ctr">
            <a:normAutofit/>
          </a:bodyPr>
          <a:lstStyle/>
          <a:p>
            <a:pPr algn="ctr"/>
            <a:r>
              <a:rPr lang="en-IN" sz="3200" b="1" dirty="0" smtClean="0">
                <a:solidFill>
                  <a:schemeClr val="accent1">
                    <a:lumMod val="50000"/>
                  </a:schemeClr>
                </a:solidFill>
              </a:rPr>
              <a:t>Causes of Social Withdrawal</a:t>
            </a:r>
            <a:endParaRPr lang="en-US" sz="3200" b="1" dirty="0">
              <a:solidFill>
                <a:schemeClr val="accent1">
                  <a:lumMod val="50000"/>
                </a:schemeClr>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10609" cy="4601183"/>
          </a:xfrm>
        </p:spPr>
        <p:txBody>
          <a:bodyPr/>
          <a:lstStyle/>
          <a:p>
            <a:r>
              <a:rPr lang="en-IN" b="1" dirty="0" smtClean="0"/>
              <a:t>Symptoms of Social Isolation</a:t>
            </a:r>
            <a:endParaRPr lang="en-US" b="1" dirty="0"/>
          </a:p>
        </p:txBody>
      </p:sp>
      <p:sp>
        <p:nvSpPr>
          <p:cNvPr id="3" name="Content Placeholder 2"/>
          <p:cNvSpPr>
            <a:spLocks noGrp="1"/>
          </p:cNvSpPr>
          <p:nvPr>
            <p:ph idx="1"/>
          </p:nvPr>
        </p:nvSpPr>
        <p:spPr/>
        <p:txBody>
          <a:bodyPr/>
          <a:lstStyle/>
          <a:p>
            <a:pPr fontAlgn="base">
              <a:buNone/>
            </a:pPr>
            <a:r>
              <a:rPr lang="en-US" b="1" dirty="0" smtClean="0"/>
              <a:t>    Solitude </a:t>
            </a:r>
            <a:r>
              <a:rPr lang="en-US" b="1" dirty="0" smtClean="0"/>
              <a:t>can be chosen or forced, healthy or unhealthy. Social isolation describes an unwanted and often harmful experience. A person may be experiencing social isolation if they:</a:t>
            </a:r>
          </a:p>
          <a:p>
            <a:pPr fontAlgn="base"/>
            <a:r>
              <a:rPr lang="en-US" b="1" dirty="0" smtClean="0"/>
              <a:t>Avoid social interaction due to </a:t>
            </a:r>
            <a:r>
              <a:rPr lang="en-US" b="1" u="sng" dirty="0" smtClean="0"/>
              <a:t>shame</a:t>
            </a:r>
            <a:r>
              <a:rPr lang="en-US" b="1" dirty="0" smtClean="0"/>
              <a:t> or </a:t>
            </a:r>
            <a:r>
              <a:rPr lang="en-US" b="1" u="sng" dirty="0" smtClean="0"/>
              <a:t>depression</a:t>
            </a:r>
            <a:r>
              <a:rPr lang="en-US" b="1" dirty="0" smtClean="0"/>
              <a:t>.</a:t>
            </a:r>
          </a:p>
          <a:p>
            <a:pPr fontAlgn="base"/>
            <a:r>
              <a:rPr lang="en-US" b="1" dirty="0" smtClean="0"/>
              <a:t>Spend extended periods of time alone.</a:t>
            </a:r>
          </a:p>
          <a:p>
            <a:pPr fontAlgn="base"/>
            <a:r>
              <a:rPr lang="en-US" b="1" dirty="0" smtClean="0"/>
              <a:t>Experience </a:t>
            </a:r>
            <a:r>
              <a:rPr lang="en-US" b="1" u="sng" dirty="0" smtClean="0"/>
              <a:t>social anxiety</a:t>
            </a:r>
            <a:r>
              <a:rPr lang="en-US" b="1" dirty="0" smtClean="0"/>
              <a:t> or fears of </a:t>
            </a:r>
            <a:r>
              <a:rPr lang="en-US" b="1" u="sng" dirty="0" smtClean="0"/>
              <a:t>abandonment</a:t>
            </a:r>
            <a:r>
              <a:rPr lang="en-US" b="1" dirty="0" smtClean="0"/>
              <a:t> at the idea of social interaction. </a:t>
            </a:r>
          </a:p>
          <a:p>
            <a:pPr fontAlgn="base"/>
            <a:r>
              <a:rPr lang="en-US" b="1" dirty="0" smtClean="0"/>
              <a:t>Have only limited or superficial social contact.</a:t>
            </a:r>
          </a:p>
          <a:p>
            <a:pPr fontAlgn="base"/>
            <a:r>
              <a:rPr lang="en-US" b="1" dirty="0" smtClean="0"/>
              <a:t>Lack important social or professional relationships.</a:t>
            </a:r>
          </a:p>
          <a:p>
            <a:pPr fontAlgn="base"/>
            <a:r>
              <a:rPr lang="en-US" b="1" dirty="0" smtClean="0"/>
              <a:t>Develop severe distress and loneliness</a:t>
            </a:r>
            <a:r>
              <a:rPr lang="en-US" b="1" dirty="0" smtClean="0"/>
              <a:t>.</a:t>
            </a:r>
            <a:endParaRPr lang="en-US" b="1" dirty="0" smtClean="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Causes of Social isolation </a:t>
            </a:r>
            <a:endParaRPr lang="en-US" b="1"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 A 2017 study of young adults ages 19-32 years old found frequent </a:t>
            </a:r>
            <a:r>
              <a:rPr lang="en-US" b="1" dirty="0" smtClean="0"/>
              <a:t>social media </a:t>
            </a:r>
            <a:r>
              <a:rPr lang="en-US" dirty="0" smtClean="0"/>
              <a:t>users had higher levels of perceived social </a:t>
            </a:r>
            <a:r>
              <a:rPr lang="en-US" dirty="0" smtClean="0"/>
              <a:t>isolation.</a:t>
            </a:r>
            <a:r>
              <a:rPr lang="en-US" dirty="0" smtClean="0"/>
              <a:t> </a:t>
            </a:r>
            <a:r>
              <a:rPr lang="en-US" b="1" i="1" dirty="0" smtClean="0"/>
              <a:t>Social media may be a factor in loneliness </a:t>
            </a:r>
            <a:r>
              <a:rPr lang="en-US" dirty="0" smtClean="0"/>
              <a:t>when it replaces in-person connections or when fleeting online interactions substitute for more substantive conversation. </a:t>
            </a:r>
            <a:endParaRPr lang="en-US" dirty="0" smtClean="0"/>
          </a:p>
          <a:p>
            <a:pPr marL="457200" indent="-457200">
              <a:buFont typeface="+mj-lt"/>
              <a:buAutoNum type="arabicPeriod"/>
            </a:pPr>
            <a:r>
              <a:rPr lang="en-US" b="1" dirty="0" smtClean="0"/>
              <a:t>Anxiety attacks </a:t>
            </a:r>
            <a:r>
              <a:rPr lang="en-US" dirty="0" smtClean="0"/>
              <a:t>are a big reason why anxiety sufferers may want to seclude themselves. R</a:t>
            </a:r>
            <a:r>
              <a:rPr lang="en-US" dirty="0" smtClean="0"/>
              <a:t>easons </a:t>
            </a:r>
            <a:r>
              <a:rPr lang="en-US" dirty="0" smtClean="0"/>
              <a:t>to avoid public panic attacks can range from pride and fear to a basic sense of self preservation</a:t>
            </a:r>
            <a:r>
              <a:rPr lang="en-US" dirty="0" smtClean="0"/>
              <a:t>.</a:t>
            </a:r>
          </a:p>
          <a:p>
            <a:pPr marL="457200" indent="-457200">
              <a:buFont typeface="+mj-lt"/>
              <a:buAutoNum type="arabicPeriod"/>
            </a:pPr>
            <a:r>
              <a:rPr lang="en-US" b="1" dirty="0" smtClean="0"/>
              <a:t>Social phobia</a:t>
            </a:r>
            <a:r>
              <a:rPr lang="en-US" dirty="0" smtClean="0"/>
              <a:t> (now known as social anxiety disorder) is an exaggerated fear of social interactions. It involves making obsessive, negative assumptions about what people may think of you and what judgments they may be making (such as being unlikeable, useless, or that one is embarrassing to be around).</a:t>
            </a:r>
            <a:endParaRPr lang="en-US"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Causes of Social isolation </a:t>
            </a:r>
            <a:endParaRPr lang="en-US" dirty="0"/>
          </a:p>
        </p:txBody>
      </p:sp>
      <p:sp>
        <p:nvSpPr>
          <p:cNvPr id="3" name="Content Placeholder 2"/>
          <p:cNvSpPr>
            <a:spLocks noGrp="1"/>
          </p:cNvSpPr>
          <p:nvPr>
            <p:ph idx="1"/>
          </p:nvPr>
        </p:nvSpPr>
        <p:spPr/>
        <p:txBody>
          <a:bodyPr>
            <a:normAutofit/>
          </a:bodyPr>
          <a:lstStyle/>
          <a:p>
            <a:r>
              <a:rPr lang="en-US" b="1" dirty="0" smtClean="0"/>
              <a:t>Speaking Problems : </a:t>
            </a:r>
            <a:r>
              <a:rPr lang="en-US" dirty="0" smtClean="0"/>
              <a:t>Some </a:t>
            </a:r>
            <a:r>
              <a:rPr lang="en-US" dirty="0" smtClean="0"/>
              <a:t>people also find that they have problems speaking normally when they have anxiety. For these people, having to talk to others, or even just trying to follow a conversation while worrying about what to say, may cause them to tense up to the extent that they can't say anything at all. In other cases, they may develop a stutter or obsess about aspects of speech such as sounding too loud or too quiet; or talking too fast or too slow</a:t>
            </a:r>
            <a:r>
              <a:rPr lang="en-US" dirty="0" smtClean="0"/>
              <a:t>.</a:t>
            </a:r>
          </a:p>
          <a:p>
            <a:r>
              <a:rPr lang="en-US" b="1" dirty="0" smtClean="0"/>
              <a:t>Agoraphobia</a:t>
            </a:r>
            <a:r>
              <a:rPr lang="en-US" dirty="0" smtClean="0"/>
              <a:t> is a condition in which crowded or unfamiliar spaces cause anxiety. </a:t>
            </a:r>
            <a:r>
              <a:rPr lang="en-US" dirty="0" smtClean="0"/>
              <a:t>It commonly </a:t>
            </a:r>
            <a:r>
              <a:rPr lang="en-US" dirty="0" smtClean="0"/>
              <a:t>occurs as a result of anxiety attacks, where the person becomes afraid to leave their home because they tend to get attacks when they're out of their comfort zone. </a:t>
            </a:r>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Causes of Social isolation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Social withdrawal can often be triggered by </a:t>
            </a:r>
            <a:r>
              <a:rPr lang="en-US" sz="2400" b="1" dirty="0" smtClean="0"/>
              <a:t>negative </a:t>
            </a:r>
            <a:r>
              <a:rPr lang="en-US" sz="2400" b="1" dirty="0" smtClean="0"/>
              <a:t>thoughts</a:t>
            </a:r>
            <a:r>
              <a:rPr lang="en-US" sz="2400" dirty="0" smtClean="0"/>
              <a:t>. </a:t>
            </a:r>
            <a:r>
              <a:rPr lang="en-US" sz="2400" dirty="0" smtClean="0"/>
              <a:t>Too many negative thoughts, such as feeling inadequate or believing you are not fun to be around, may increase your likelihood of feeling more anxious; and people with poor a self-esteem are more likely to experience these sorts of negative thoughts. </a:t>
            </a:r>
            <a:endParaRPr lang="en-US" sz="2400" dirty="0" smtClean="0"/>
          </a:p>
          <a:p>
            <a:pPr lvl="1"/>
            <a:endParaRPr lang="en-US" sz="2000" b="1" dirty="0" smtClean="0"/>
          </a:p>
          <a:p>
            <a:pPr lvl="1"/>
            <a:r>
              <a:rPr lang="en-US" sz="2000" b="1" dirty="0" smtClean="0"/>
              <a:t>I </a:t>
            </a:r>
            <a:r>
              <a:rPr lang="en-US" sz="2000" b="1" dirty="0" smtClean="0"/>
              <a:t>don't deserve to be </a:t>
            </a:r>
            <a:r>
              <a:rPr lang="en-US" sz="2000" b="1" dirty="0" smtClean="0"/>
              <a:t>happy</a:t>
            </a:r>
          </a:p>
          <a:p>
            <a:pPr lvl="1"/>
            <a:r>
              <a:rPr lang="en-US" sz="2000" b="1" dirty="0" smtClean="0"/>
              <a:t>I just need to work harder</a:t>
            </a:r>
            <a:r>
              <a:rPr lang="en-US" sz="2000" dirty="0" smtClean="0"/>
              <a:t>.</a:t>
            </a:r>
          </a:p>
          <a:p>
            <a:pPr lvl="1"/>
            <a:r>
              <a:rPr lang="en-US" sz="2000" b="1" dirty="0" smtClean="0"/>
              <a:t>Other people are more important than me</a:t>
            </a:r>
            <a:r>
              <a:rPr lang="en-US" sz="2000" dirty="0" smtClean="0"/>
              <a:t>.</a:t>
            </a:r>
          </a:p>
          <a:p>
            <a:pPr lvl="1"/>
            <a:r>
              <a:rPr lang="en-US" sz="2000" b="1" dirty="0" smtClean="0"/>
              <a:t>I can handle it without help</a:t>
            </a:r>
            <a:r>
              <a:rPr lang="en-US" sz="2000" dirty="0" smtClean="0"/>
              <a:t>.</a:t>
            </a:r>
          </a:p>
          <a:p>
            <a:pPr lvl="1"/>
            <a:r>
              <a:rPr lang="en-US" sz="2000" b="1" dirty="0" smtClean="0"/>
              <a:t>I have no power over my situation</a:t>
            </a:r>
            <a:r>
              <a:rPr lang="en-US" sz="2000" dirty="0" smtClean="0"/>
              <a:t>. </a:t>
            </a:r>
            <a:endParaRPr lang="en-US" sz="2000"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926" y="1714488"/>
            <a:ext cx="5486400" cy="3255264"/>
          </a:xfrm>
        </p:spPr>
        <p:txBody>
          <a:bodyPr>
            <a:noAutofit/>
          </a:bodyPr>
          <a:lstStyle/>
          <a:p>
            <a:pPr fontAlgn="base"/>
            <a:r>
              <a:rPr lang="en-US" sz="2800" dirty="0" smtClean="0"/>
              <a:t>Solitude, isolation, and </a:t>
            </a:r>
            <a:r>
              <a:rPr lang="en-US" sz="2800" u="sng" dirty="0" smtClean="0"/>
              <a:t>loneliness</a:t>
            </a:r>
            <a:r>
              <a:rPr lang="en-US" sz="2800" dirty="0" smtClean="0"/>
              <a:t> are similar terms, but they have distinct </a:t>
            </a:r>
            <a:r>
              <a:rPr lang="en-US" sz="2800" dirty="0" smtClean="0"/>
              <a:t>meanings</a:t>
            </a:r>
            <a:r>
              <a:rPr lang="en-US" sz="2400" dirty="0" smtClean="0"/>
              <a:t>:</a:t>
            </a:r>
            <a:r>
              <a:rPr lang="en-US" sz="2400" dirty="0" smtClean="0"/>
              <a:t/>
            </a:r>
            <a:br>
              <a:rPr lang="en-US" sz="2400" dirty="0" smtClean="0"/>
            </a:br>
            <a:r>
              <a:rPr lang="en-US" sz="2400" dirty="0" smtClean="0"/>
              <a:t/>
            </a:r>
            <a:br>
              <a:rPr lang="en-US" sz="2400" dirty="0" smtClean="0"/>
            </a:br>
            <a:r>
              <a:rPr lang="en-US" sz="2400" b="1" dirty="0" smtClean="0"/>
              <a:t>Solitude</a:t>
            </a:r>
            <a:r>
              <a:rPr lang="en-US" sz="2400" dirty="0" smtClean="0"/>
              <a:t> is the state of being alone. Solitude can be a healthy, rejuvenating experience.</a:t>
            </a:r>
            <a:br>
              <a:rPr lang="en-US" sz="2400" dirty="0" smtClean="0"/>
            </a:br>
            <a:r>
              <a:rPr lang="en-US" sz="2400" b="1" dirty="0" smtClean="0"/>
              <a:t>Isolation</a:t>
            </a:r>
            <a:r>
              <a:rPr lang="en-US" sz="2400" dirty="0" smtClean="0"/>
              <a:t> is a lack of social relationships or emotional support. </a:t>
            </a:r>
            <a:br>
              <a:rPr lang="en-US" sz="2400" dirty="0" smtClean="0"/>
            </a:br>
            <a:r>
              <a:rPr lang="en-US" sz="2400" b="1" dirty="0" smtClean="0"/>
              <a:t>Loneliness</a:t>
            </a:r>
            <a:r>
              <a:rPr lang="en-US" sz="2400" dirty="0" smtClean="0"/>
              <a:t> is a craving for social contact. It is often linked to feelings of sadness and emptiness.</a:t>
            </a:r>
            <a:br>
              <a:rPr lang="en-US" sz="2400" dirty="0" smtClean="0"/>
            </a:br>
            <a:endParaRPr lang="en-US" sz="2400" dirty="0"/>
          </a:p>
        </p:txBody>
      </p:sp>
      <p:sp>
        <p:nvSpPr>
          <p:cNvPr id="3" name="Text Placeholder 2"/>
          <p:cNvSpPr>
            <a:spLocks noGrp="1"/>
          </p:cNvSpPr>
          <p:nvPr>
            <p:ph type="body" idx="1"/>
          </p:nvPr>
        </p:nvSpPr>
        <p:spPr>
          <a:xfrm>
            <a:off x="2928926" y="5000636"/>
            <a:ext cx="5486400" cy="914400"/>
          </a:xfrm>
        </p:spPr>
        <p:txBody>
          <a:bodyPr/>
          <a:lstStyle/>
          <a:p>
            <a:r>
              <a:rPr lang="en-US" sz="2800" b="1" cap="all" dirty="0" smtClean="0">
                <a:solidFill>
                  <a:schemeClr val="accent1">
                    <a:lumMod val="50000"/>
                  </a:schemeClr>
                </a:solidFill>
              </a:rPr>
              <a:t>SOLITUDE, ISOLATION, AND LONELINESS</a:t>
            </a:r>
          </a:p>
          <a:p>
            <a:endParaRPr lang="en-US"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2984"/>
            <a:ext cx="2928958" cy="4601183"/>
          </a:xfrm>
        </p:spPr>
        <p:txBody>
          <a:bodyPr/>
          <a:lstStyle/>
          <a:p>
            <a:r>
              <a:rPr lang="en-US" b="1" cap="all" dirty="0" smtClean="0"/>
              <a:t>WHAT IS EMOTIONAL ISOLATION?</a:t>
            </a:r>
            <a:br>
              <a:rPr lang="en-US" b="1" cap="all" dirty="0" smtClean="0"/>
            </a:br>
            <a:endParaRPr lang="en-US" b="1" dirty="0"/>
          </a:p>
        </p:txBody>
      </p:sp>
      <p:sp>
        <p:nvSpPr>
          <p:cNvPr id="4" name="Content Placeholder 3"/>
          <p:cNvSpPr>
            <a:spLocks noGrp="1"/>
          </p:cNvSpPr>
          <p:nvPr>
            <p:ph sz="half" idx="2"/>
          </p:nvPr>
        </p:nvSpPr>
        <p:spPr/>
        <p:txBody>
          <a:bodyPr>
            <a:normAutofit fontScale="92500" lnSpcReduction="10000"/>
          </a:bodyPr>
          <a:lstStyle/>
          <a:p>
            <a:r>
              <a:rPr lang="en-US" b="1" dirty="0" smtClean="0"/>
              <a:t>Emotional isolation can occur due to social isolation. Yet a person may feel emotionally isolated despite having a social network</a:t>
            </a:r>
            <a:r>
              <a:rPr lang="en-US" b="1" dirty="0" smtClean="0"/>
              <a:t>.</a:t>
            </a:r>
          </a:p>
          <a:p>
            <a:r>
              <a:rPr lang="en-US" b="1" dirty="0" smtClean="0"/>
              <a:t> </a:t>
            </a:r>
            <a:r>
              <a:rPr lang="en-US" b="1" dirty="0" smtClean="0"/>
              <a:t>Even though relationships are necessary for our well-being, they can trigger negative feelings and thoughts. </a:t>
            </a:r>
            <a:endParaRPr lang="en-US" b="1" dirty="0" smtClean="0"/>
          </a:p>
          <a:p>
            <a:r>
              <a:rPr lang="en-US" b="1" dirty="0" smtClean="0"/>
              <a:t>Emotional </a:t>
            </a:r>
            <a:r>
              <a:rPr lang="en-US" b="1" dirty="0" smtClean="0"/>
              <a:t>isolation can act as a </a:t>
            </a:r>
            <a:r>
              <a:rPr lang="en-US" b="1" u="sng" dirty="0" smtClean="0"/>
              <a:t>defense mechanism</a:t>
            </a:r>
            <a:r>
              <a:rPr lang="en-US" b="1" dirty="0" smtClean="0"/>
              <a:t> to protect a person from distress. </a:t>
            </a:r>
          </a:p>
          <a:p>
            <a:endParaRPr lang="en-US" b="1" dirty="0"/>
          </a:p>
        </p:txBody>
      </p:sp>
      <p:sp>
        <p:nvSpPr>
          <p:cNvPr id="6" name="Content Placeholder 5"/>
          <p:cNvSpPr>
            <a:spLocks noGrp="1"/>
          </p:cNvSpPr>
          <p:nvPr>
            <p:ph sz="half" idx="1"/>
          </p:nvPr>
        </p:nvSpPr>
        <p:spPr>
          <a:xfrm>
            <a:off x="2900934" y="868680"/>
            <a:ext cx="2606040" cy="4555093"/>
          </a:xfrm>
          <a:prstGeom prst="rect">
            <a:avLst/>
          </a:prstGeom>
        </p:spPr>
        <p:txBody>
          <a:bodyPr wrap="square">
            <a:spAutoFit/>
          </a:bodyPr>
          <a:lstStyle/>
          <a:p>
            <a:pPr fontAlgn="base"/>
            <a:r>
              <a:rPr lang="en-US" b="1" dirty="0"/>
              <a:t>Emotional isolation occurs when someone is unable or unwilling to share their emotions with others. </a:t>
            </a:r>
            <a:endParaRPr lang="en-US" b="1" dirty="0" smtClean="0"/>
          </a:p>
          <a:p>
            <a:pPr fontAlgn="base"/>
            <a:r>
              <a:rPr lang="en-US" b="1" dirty="0" smtClean="0"/>
              <a:t>Someone </a:t>
            </a:r>
            <a:r>
              <a:rPr lang="en-US" b="1" dirty="0"/>
              <a:t>may be reluctant to discuss anything but the most superficial matters. </a:t>
            </a:r>
            <a:endParaRPr lang="en-US" b="1" dirty="0" smtClean="0"/>
          </a:p>
          <a:p>
            <a:pPr fontAlgn="base"/>
            <a:r>
              <a:rPr lang="en-US" b="1" dirty="0" smtClean="0"/>
              <a:t>Without </a:t>
            </a:r>
            <a:r>
              <a:rPr lang="en-US" b="1" dirty="0"/>
              <a:t>emotional support, they may feel “shut down” or numb</a:t>
            </a:r>
            <a:r>
              <a:rPr lang="en-US" b="1" dirty="0" smtClean="0"/>
              <a:t>.</a:t>
            </a:r>
            <a:endParaRPr lang="en-US" b="1" dirty="0"/>
          </a:p>
        </p:txBody>
      </p:sp>
    </p:spTree>
  </p:cSld>
  <p:clrMapOvr>
    <a:masterClrMapping/>
  </p:clrMapOvr>
  <p:transition spd="med">
    <p:fade/>
  </p:transition>
</p:sld>
</file>

<file path=ppt/theme/theme1.xml><?xml version="1.0" encoding="utf-8"?>
<a:theme xmlns:a="http://schemas.openxmlformats.org/drawingml/2006/main" name="AsianPacAmerHerMonth_TP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tf10131490</Template>
  <TotalTime>83</TotalTime>
  <Words>717</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AsianPacAmerHerMonth_TP10131490</vt:lpstr>
      <vt:lpstr>Theme1</vt:lpstr>
      <vt:lpstr>Managing Social Withdrawal</vt:lpstr>
      <vt:lpstr>What is social withdrawal or social isolation? </vt:lpstr>
      <vt:lpstr>Social withdrawal can be both a symptom and a cause of anxiety. Social withdrawal can also characterize an anxiety disorder (social anxiety disorder) in and of itself.</vt:lpstr>
      <vt:lpstr>Symptoms of Social Isolation</vt:lpstr>
      <vt:lpstr>Causes of Social isolation </vt:lpstr>
      <vt:lpstr>Causes of Social isolation </vt:lpstr>
      <vt:lpstr>Causes of Social isolation </vt:lpstr>
      <vt:lpstr>Solitude, isolation, and loneliness are similar terms, but they have distinct meanings:  Solitude is the state of being alone. Solitude can be a healthy, rejuvenating experience. Isolation is a lack of social relationships or emotional support.  Loneliness is a craving for social contact. It is often linked to feelings of sadness and emptiness. </vt:lpstr>
      <vt:lpstr>WHAT IS EMOTIONAL ISOLATION? </vt:lpstr>
      <vt:lpstr>EFFECTS OF ISOLATION </vt:lpstr>
      <vt:lpstr>Why 5 Types of People May Withdraw From Social Life  </vt:lpstr>
      <vt:lpstr>Why 5 Types of People May Withdraw From Social Life  </vt:lpstr>
      <vt:lpstr>Negative behaviors or experiences linked to social  withdrawal</vt:lpstr>
      <vt:lpstr>What To Do When a Loved one Becomes Socially Withdrawn </vt:lpstr>
      <vt:lpstr>Slide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12</cp:revision>
  <dcterms:created xsi:type="dcterms:W3CDTF">2020-07-22T07:01:02Z</dcterms:created>
  <dcterms:modified xsi:type="dcterms:W3CDTF">2020-07-22T08:24:54Z</dcterms:modified>
</cp:coreProperties>
</file>