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0" r:id="rId5"/>
    <p:sldId id="259" r:id="rId6"/>
    <p:sldId id="274" r:id="rId7"/>
    <p:sldId id="261" r:id="rId8"/>
    <p:sldId id="262" r:id="rId9"/>
    <p:sldId id="275" r:id="rId10"/>
    <p:sldId id="266" r:id="rId11"/>
    <p:sldId id="276" r:id="rId12"/>
    <p:sldId id="267" r:id="rId13"/>
    <p:sldId id="277" r:id="rId14"/>
    <p:sldId id="268" r:id="rId15"/>
    <p:sldId id="278" r:id="rId16"/>
    <p:sldId id="269" r:id="rId17"/>
    <p:sldId id="263" r:id="rId18"/>
    <p:sldId id="264" r:id="rId19"/>
    <p:sldId id="280" r:id="rId20"/>
    <p:sldId id="281" r:id="rId21"/>
    <p:sldId id="270" r:id="rId22"/>
    <p:sldId id="282" r:id="rId23"/>
    <p:sldId id="271" r:id="rId24"/>
    <p:sldId id="272" r:id="rId25"/>
    <p:sldId id="279" r:id="rId26"/>
    <p:sldId id="265" r:id="rId27"/>
    <p:sldId id="27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8"/>
    <p:restoredTop sz="9461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699419" y="5870576"/>
            <a:ext cx="1200150" cy="377825"/>
          </a:xfrm>
        </p:spPr>
        <p:txBody>
          <a:bodyPr/>
          <a:lstStyle/>
          <a:p>
            <a:fld id="{9CBD717D-BAC9-4EF9-A92F-5D0FED226E4B}" type="datetimeFigureOut">
              <a:rPr lang="en-US" smtClean="0"/>
              <a:pPr/>
              <a:t>07-Sep-20</a:t>
            </a:fld>
            <a:endParaRPr lang="en-US"/>
          </a:p>
        </p:txBody>
      </p:sp>
      <p:sp>
        <p:nvSpPr>
          <p:cNvPr id="5" name="Footer Placeholder 4"/>
          <p:cNvSpPr>
            <a:spLocks noGrp="1"/>
          </p:cNvSpPr>
          <p:nvPr>
            <p:ph type="ftr" sz="quarter" idx="11"/>
          </p:nvPr>
        </p:nvSpPr>
        <p:spPr>
          <a:xfrm>
            <a:off x="2971799" y="5870576"/>
            <a:ext cx="3670469" cy="377825"/>
          </a:xfrm>
        </p:spPr>
        <p:txBody>
          <a:bodyPr/>
          <a:lstStyle/>
          <a:p>
            <a:endParaRPr lang="en-US"/>
          </a:p>
        </p:txBody>
      </p:sp>
      <p:sp>
        <p:nvSpPr>
          <p:cNvPr id="6" name="Slide Number Placeholder 5"/>
          <p:cNvSpPr>
            <a:spLocks noGrp="1"/>
          </p:cNvSpPr>
          <p:nvPr>
            <p:ph type="sldNum" sz="quarter" idx="12"/>
          </p:nvPr>
        </p:nvSpPr>
        <p:spPr>
          <a:xfrm>
            <a:off x="7956719" y="5870576"/>
            <a:ext cx="413375" cy="377825"/>
          </a:xfrm>
        </p:spPr>
        <p:txBody>
          <a:bodyPr/>
          <a:lstStyle/>
          <a:p>
            <a:fld id="{EDF58F3D-3354-40F5-9662-53A5CF0906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4732865"/>
            <a:ext cx="759857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028700"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14350" y="5299603"/>
            <a:ext cx="7598570"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BD717D-BAC9-4EF9-A92F-5D0FED226E4B}" type="datetimeFigureOut">
              <a:rPr lang="en-US" smtClean="0"/>
              <a:pPr/>
              <a:t>07-Sep-20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58F3D-3354-40F5-9662-53A5CF0906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1"/>
            <a:ext cx="7598570"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D717D-BAC9-4EF9-A92F-5D0FED226E4B}" type="datetimeFigureOut">
              <a:rPr lang="en-US" smtClean="0"/>
              <a:pPr/>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58F3D-3354-40F5-9662-53A5CF0906D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D717D-BAC9-4EF9-A92F-5D0FED226E4B}" type="datetimeFigureOut">
              <a:rPr lang="en-US" smtClean="0"/>
              <a:pPr/>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58F3D-3354-40F5-9662-53A5CF0906D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514350" y="4777381"/>
            <a:ext cx="759857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D717D-BAC9-4EF9-A92F-5D0FED226E4B}" type="datetimeFigureOut">
              <a:rPr lang="en-US" smtClean="0"/>
              <a:pPr/>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58F3D-3354-40F5-9662-53A5CF0906D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D717D-BAC9-4EF9-A92F-5D0FED226E4B}" type="datetimeFigureOut">
              <a:rPr lang="en-US" smtClean="0"/>
              <a:pPr/>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58F3D-3354-40F5-9662-53A5CF0906D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D717D-BAC9-4EF9-A92F-5D0FED226E4B}" type="datetimeFigureOut">
              <a:rPr lang="en-US" smtClean="0"/>
              <a:pPr/>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58F3D-3354-40F5-9662-53A5CF0906D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BD717D-BAC9-4EF9-A92F-5D0FED226E4B}" type="datetimeFigureOut">
              <a:rPr lang="en-US" smtClean="0"/>
              <a:pPr/>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58F3D-3354-40F5-9662-53A5CF0906D1}" type="slidenum">
              <a:rPr lang="en-US" smtClean="0"/>
              <a:pPr/>
              <a:t>‹#›</a:t>
            </a:fld>
            <a:endParaRPr lang="en-US"/>
          </a:p>
        </p:txBody>
      </p:sp>
      <p:sp>
        <p:nvSpPr>
          <p:cNvPr id="8" name="Title 1"/>
          <p:cNvSpPr>
            <a:spLocks noGrp="1"/>
          </p:cNvSpPr>
          <p:nvPr>
            <p:ph type="title"/>
          </p:nvPr>
        </p:nvSpPr>
        <p:spPr>
          <a:xfrm>
            <a:off x="514351" y="609601"/>
            <a:ext cx="7598569" cy="1456267"/>
          </a:xfrm>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BD717D-BAC9-4EF9-A92F-5D0FED226E4B}" type="datetimeFigureOut">
              <a:rPr lang="en-US" smtClean="0"/>
              <a:pPr/>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58F3D-3354-40F5-9662-53A5CF0906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BD717D-BAC9-4EF9-A92F-5D0FED226E4B}" type="datetimeFigureOut">
              <a:rPr lang="en-US" smtClean="0"/>
              <a:pPr/>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58F3D-3354-40F5-9662-53A5CF0906D1}"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3308581"/>
            <a:ext cx="7598570"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D717D-BAC9-4EF9-A92F-5D0FED226E4B}" type="datetimeFigureOut">
              <a:rPr lang="en-US" smtClean="0"/>
              <a:pPr/>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58F3D-3354-40F5-9662-53A5CF0906D1}"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BD717D-BAC9-4EF9-A92F-5D0FED226E4B}" type="datetimeFigureOut">
              <a:rPr lang="en-US" smtClean="0"/>
              <a:pPr/>
              <a:t>07-Sep-20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58F3D-3354-40F5-9662-53A5CF0906D1}"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0252" y="2218267"/>
            <a:ext cx="353179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BD717D-BAC9-4EF9-A92F-5D0FED226E4B}" type="datetimeFigureOut">
              <a:rPr lang="en-US" smtClean="0"/>
              <a:pPr/>
              <a:t>07-Sep-20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F58F3D-3354-40F5-9662-53A5CF0906D1}"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BD717D-BAC9-4EF9-A92F-5D0FED226E4B}" type="datetimeFigureOut">
              <a:rPr lang="en-US" smtClean="0"/>
              <a:pPr/>
              <a:t>07-Sep-20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F58F3D-3354-40F5-9662-53A5CF0906D1}"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9CBD717D-BAC9-4EF9-A92F-5D0FED226E4B}" type="datetimeFigureOut">
              <a:rPr lang="en-US" smtClean="0"/>
              <a:pPr/>
              <a:t>07-Sep-20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F58F3D-3354-40F5-9662-53A5CF0906D1}"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486150" y="609601"/>
            <a:ext cx="4626770"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BD717D-BAC9-4EF9-A92F-5D0FED226E4B}" type="datetimeFigureOut">
              <a:rPr lang="en-US" smtClean="0"/>
              <a:pPr/>
              <a:t>07-Sep-20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58F3D-3354-40F5-9662-53A5CF0906D1}"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BD717D-BAC9-4EF9-A92F-5D0FED226E4B}" type="datetimeFigureOut">
              <a:rPr lang="en-US" smtClean="0"/>
              <a:pPr/>
              <a:t>07-Sep-20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58F3D-3354-40F5-9662-53A5CF0906D1}"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BD717D-BAC9-4EF9-A92F-5D0FED226E4B}" type="datetimeFigureOut">
              <a:rPr lang="en-US" smtClean="0"/>
              <a:pPr/>
              <a:t>07-Sep-20</a:t>
            </a:fld>
            <a:endParaRPr lang="en-US"/>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F58F3D-3354-40F5-9662-53A5CF0906D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med">
    <p:fade/>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01" y="1964267"/>
            <a:ext cx="7369994" cy="2421464"/>
          </a:xfrm>
        </p:spPr>
        <p:txBody>
          <a:bodyPr>
            <a:normAutofit/>
          </a:bodyPr>
          <a:lstStyle/>
          <a:p>
            <a:r>
              <a:rPr lang="en-IN" b="1" dirty="0"/>
              <a:t>Anorexia nervosa- </a:t>
            </a:r>
            <a:r>
              <a:rPr lang="en-IN" dirty="0"/>
              <a:t/>
            </a:r>
            <a:br>
              <a:rPr lang="en-IN" dirty="0"/>
            </a:br>
            <a:r>
              <a:rPr lang="en-IN" sz="4000" dirty="0"/>
              <a:t>a restrictive eating disorder</a:t>
            </a:r>
            <a:endParaRPr lang="en-US" dirty="0"/>
          </a:p>
        </p:txBody>
      </p:sp>
      <p:sp>
        <p:nvSpPr>
          <p:cNvPr id="3" name="Subtitle 2"/>
          <p:cNvSpPr>
            <a:spLocks noGrp="1"/>
          </p:cNvSpPr>
          <p:nvPr>
            <p:ph type="subTitle" idx="1"/>
          </p:nvPr>
        </p:nvSpPr>
        <p:spPr>
          <a:xfrm>
            <a:off x="457200" y="4385733"/>
            <a:ext cx="8686800" cy="1405467"/>
          </a:xfrm>
        </p:spPr>
        <p:txBody>
          <a:bodyPr>
            <a:normAutofit/>
          </a:bodyPr>
          <a:lstStyle/>
          <a:p>
            <a:pPr algn="ctr"/>
            <a:r>
              <a:rPr lang="en-IN" dirty="0"/>
              <a:t>Made by: Trannum Gupta</a:t>
            </a:r>
          </a:p>
          <a:p>
            <a:pPr algn="ctr"/>
            <a:r>
              <a:rPr lang="en-IN" dirty="0"/>
              <a:t>Under the guidance </a:t>
            </a:r>
            <a:r>
              <a:rPr lang="en-IN" dirty="0" err="1" smtClean="0"/>
              <a:t>mr</a:t>
            </a:r>
            <a:r>
              <a:rPr lang="en-IN" dirty="0" err="1"/>
              <a:t>.</a:t>
            </a:r>
            <a:r>
              <a:rPr lang="en-IN" dirty="0"/>
              <a:t> Shyam </a:t>
            </a:r>
            <a:r>
              <a:rPr lang="en-IN" dirty="0" smtClean="0"/>
              <a:t>Gupta, psychotherapist, </a:t>
            </a:r>
            <a:r>
              <a:rPr lang="en-IN" dirty="0"/>
              <a:t>Clinical </a:t>
            </a:r>
            <a:r>
              <a:rPr lang="en-IN" dirty="0" smtClean="0"/>
              <a:t>Psychologist</a:t>
            </a:r>
          </a:p>
          <a:p>
            <a:pPr algn="ctr"/>
            <a:r>
              <a:rPr lang="en-IN" dirty="0" smtClean="0"/>
              <a:t>Ms. </a:t>
            </a:r>
            <a:r>
              <a:rPr lang="en-IN" dirty="0" err="1" smtClean="0"/>
              <a:t>Mehek</a:t>
            </a:r>
            <a:r>
              <a:rPr lang="en-IN" dirty="0" smtClean="0"/>
              <a:t>, Psychologist, Mumbai  </a:t>
            </a:r>
            <a:endParaRPr lang="en-IN" dirty="0"/>
          </a:p>
          <a:p>
            <a:pPr algn="ctr"/>
            <a:endParaRPr lang="en-US"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901163"/>
            <a:ext cx="7598569" cy="1456267"/>
          </a:xfrm>
        </p:spPr>
        <p:txBody>
          <a:bodyPr/>
          <a:lstStyle/>
          <a:p>
            <a:r>
              <a:rPr lang="en-US" b="1" dirty="0"/>
              <a:t>Causes</a:t>
            </a:r>
          </a:p>
        </p:txBody>
      </p:sp>
      <p:sp>
        <p:nvSpPr>
          <p:cNvPr id="3" name="Content Placeholder 2"/>
          <p:cNvSpPr>
            <a:spLocks noGrp="1"/>
          </p:cNvSpPr>
          <p:nvPr>
            <p:ph idx="1"/>
          </p:nvPr>
        </p:nvSpPr>
        <p:spPr>
          <a:xfrm>
            <a:off x="514351" y="1857363"/>
            <a:ext cx="8201053" cy="5072099"/>
          </a:xfrm>
        </p:spPr>
        <p:txBody>
          <a:bodyPr>
            <a:noAutofit/>
          </a:bodyPr>
          <a:lstStyle/>
          <a:p>
            <a:pPr>
              <a:buNone/>
            </a:pPr>
            <a:r>
              <a:rPr lang="en-US" dirty="0"/>
              <a:t>     </a:t>
            </a:r>
          </a:p>
          <a:p>
            <a:pPr>
              <a:buNone/>
            </a:pPr>
            <a:endParaRPr lang="en-US" dirty="0"/>
          </a:p>
          <a:p>
            <a:pPr>
              <a:buNone/>
            </a:pPr>
            <a:r>
              <a:rPr lang="en-US" sz="2400" dirty="0"/>
              <a:t>There can be biological, psychological, developmental, and socio-cultural risk factors:</a:t>
            </a:r>
          </a:p>
          <a:p>
            <a:r>
              <a:rPr lang="en-US" sz="2400" b="1" u="sng" dirty="0"/>
              <a:t>Genetic</a:t>
            </a:r>
            <a:r>
              <a:rPr lang="en-US" sz="2400" b="1" dirty="0"/>
              <a:t> : </a:t>
            </a:r>
            <a:r>
              <a:rPr lang="en-US" sz="2400" dirty="0"/>
              <a:t>Anorexia nervosa is highly heritable.</a:t>
            </a:r>
          </a:p>
          <a:p>
            <a:r>
              <a:rPr lang="en-US" sz="2400" b="1" u="sng" dirty="0"/>
              <a:t>Obstetric complications</a:t>
            </a:r>
            <a:r>
              <a:rPr lang="en-US" sz="2400" dirty="0"/>
              <a:t>: prenatal and perinatal complications may factor into the development of anorexia nervosa</a:t>
            </a:r>
          </a:p>
          <a:p>
            <a:r>
              <a:rPr lang="en-US" sz="2400" b="1" u="sng" dirty="0"/>
              <a:t>Neuroendocrine dysregulation</a:t>
            </a:r>
            <a:r>
              <a:rPr lang="en-US" sz="2400" dirty="0"/>
              <a:t>: altered signalling of peptides that facilitate communication between the gut, brain and adipose tissue, such as ghrelin, leptin, neuropeptide Y and orexin, may contribute to the pathogenesis of anorexia nervosa by disrupting regulation of hunger and satiety.</a:t>
            </a:r>
          </a:p>
          <a:p>
            <a:endParaRPr lang="en-US" dirty="0"/>
          </a:p>
          <a:p>
            <a:pPr>
              <a:buNone/>
            </a:pPr>
            <a:endParaRPr lang="en-US"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Causes </a:t>
            </a:r>
            <a:endParaRPr lang="en-US" b="1" dirty="0"/>
          </a:p>
        </p:txBody>
      </p:sp>
      <p:sp>
        <p:nvSpPr>
          <p:cNvPr id="3" name="Content Placeholder 2"/>
          <p:cNvSpPr>
            <a:spLocks noGrp="1"/>
          </p:cNvSpPr>
          <p:nvPr>
            <p:ph idx="1"/>
          </p:nvPr>
        </p:nvSpPr>
        <p:spPr>
          <a:xfrm>
            <a:off x="514351" y="2142068"/>
            <a:ext cx="8129615" cy="4501642"/>
          </a:xfrm>
        </p:spPr>
        <p:txBody>
          <a:bodyPr>
            <a:normAutofit fontScale="92500"/>
          </a:bodyPr>
          <a:lstStyle/>
          <a:p>
            <a:r>
              <a:rPr lang="en-US" sz="2800" b="1" u="sng" dirty="0"/>
              <a:t>Gastrointestinal diseases</a:t>
            </a:r>
            <a:r>
              <a:rPr lang="en-US" sz="2800" dirty="0"/>
              <a:t>: people with gastrointestinal disorders may be more at risk of developing disorders of eating practices than the general population, principally restrictive eating disturbances. An association of anorexia nervosa with celiac disease has been found.</a:t>
            </a:r>
          </a:p>
          <a:p>
            <a:r>
              <a:rPr lang="en-US" sz="2800" b="1" u="sng" dirty="0"/>
              <a:t>Environmental </a:t>
            </a:r>
            <a:r>
              <a:rPr lang="en-US" sz="2800" dirty="0"/>
              <a:t>: Increase of adipose tissue in girls, hormonal changes of puberty, societal expectations of increased independence and autonomy that are particularly difficult for anorexic adolescents to meet; increased influence of the peer group and its values.</a:t>
            </a:r>
          </a:p>
          <a:p>
            <a:pPr>
              <a:buNone/>
            </a:pPr>
            <a:endParaRPr lang="en-US"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85728"/>
            <a:ext cx="7598569" cy="1456267"/>
          </a:xfrm>
        </p:spPr>
        <p:txBody>
          <a:bodyPr/>
          <a:lstStyle/>
          <a:p>
            <a:r>
              <a:rPr lang="en-IN" b="1" dirty="0"/>
              <a:t>Causes </a:t>
            </a:r>
            <a:endParaRPr lang="en-US" b="1" dirty="0"/>
          </a:p>
        </p:txBody>
      </p:sp>
      <p:sp>
        <p:nvSpPr>
          <p:cNvPr id="3" name="Content Placeholder 2"/>
          <p:cNvSpPr>
            <a:spLocks noGrp="1"/>
          </p:cNvSpPr>
          <p:nvPr>
            <p:ph idx="1"/>
          </p:nvPr>
        </p:nvSpPr>
        <p:spPr>
          <a:xfrm>
            <a:off x="514351" y="1785926"/>
            <a:ext cx="5414971" cy="5286412"/>
          </a:xfrm>
        </p:spPr>
        <p:txBody>
          <a:bodyPr>
            <a:normAutofit/>
          </a:bodyPr>
          <a:lstStyle/>
          <a:p>
            <a:pPr>
              <a:buNone/>
            </a:pPr>
            <a:r>
              <a:rPr lang="en-US" sz="2800" b="1" u="sng" dirty="0"/>
              <a:t>Psychological</a:t>
            </a:r>
          </a:p>
          <a:p>
            <a:r>
              <a:rPr lang="en-US" sz="2800" dirty="0"/>
              <a:t>The cause of anorexia linked it to childhood sexual abuse or dysfunctional families . The fear of food is known as </a:t>
            </a:r>
            <a:r>
              <a:rPr lang="en-US" sz="2800" i="1" dirty="0"/>
              <a:t>sitiophobia</a:t>
            </a:r>
            <a:r>
              <a:rPr lang="en-US" sz="2800" dirty="0"/>
              <a:t>,</a:t>
            </a:r>
            <a:r>
              <a:rPr lang="en-US" sz="2800" baseline="30000" dirty="0"/>
              <a:t> </a:t>
            </a:r>
            <a:r>
              <a:rPr lang="en-US" sz="2800" i="1" dirty="0"/>
              <a:t>cibophobia.</a:t>
            </a:r>
          </a:p>
          <a:p>
            <a:r>
              <a:rPr lang="en-US" sz="2800" dirty="0"/>
              <a:t>Other psychological causes of anorexia include low self-esteem, feeling like there is lack of control, depression, anxiety, and loneliness.</a:t>
            </a:r>
          </a:p>
          <a:p>
            <a:pPr>
              <a:buNone/>
            </a:pPr>
            <a:endParaRPr lang="en-US" dirty="0"/>
          </a:p>
          <a:p>
            <a:endParaRPr lang="en-US" dirty="0"/>
          </a:p>
        </p:txBody>
      </p:sp>
      <p:pic>
        <p:nvPicPr>
          <p:cNvPr id="16386" name="Picture 2" descr="Anorexia Nervosa - Gray.Eating Disorders"/>
          <p:cNvPicPr>
            <a:picLocks noChangeAspect="1" noChangeArrowheads="1"/>
          </p:cNvPicPr>
          <p:nvPr/>
        </p:nvPicPr>
        <p:blipFill>
          <a:blip r:embed="rId2"/>
          <a:srcRect/>
          <a:stretch>
            <a:fillRect/>
          </a:stretch>
        </p:blipFill>
        <p:spPr bwMode="auto">
          <a:xfrm>
            <a:off x="6015066" y="2714620"/>
            <a:ext cx="2628900" cy="2600325"/>
          </a:xfrm>
          <a:prstGeom prst="rect">
            <a:avLst/>
          </a:prstGeom>
          <a:noFill/>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Causes </a:t>
            </a:r>
            <a:endParaRPr lang="en-US" b="1" dirty="0"/>
          </a:p>
        </p:txBody>
      </p:sp>
      <p:sp>
        <p:nvSpPr>
          <p:cNvPr id="3" name="Content Placeholder 2"/>
          <p:cNvSpPr>
            <a:spLocks noGrp="1"/>
          </p:cNvSpPr>
          <p:nvPr>
            <p:ph idx="1"/>
          </p:nvPr>
        </p:nvSpPr>
        <p:spPr>
          <a:xfrm>
            <a:off x="514351" y="2142068"/>
            <a:ext cx="7915301" cy="4501642"/>
          </a:xfrm>
        </p:spPr>
        <p:txBody>
          <a:bodyPr>
            <a:noAutofit/>
          </a:bodyPr>
          <a:lstStyle/>
          <a:p>
            <a:pPr>
              <a:buNone/>
            </a:pPr>
            <a:r>
              <a:rPr lang="en-US" sz="2000" b="1" u="sng" dirty="0"/>
              <a:t>Sociological</a:t>
            </a:r>
          </a:p>
          <a:p>
            <a:r>
              <a:rPr lang="en-US" sz="2000" dirty="0"/>
              <a:t>People in professions where there is a particular social pressure to be thin (such as models and dancers)  are more likely to develop anorexia, and those with anorexia have much higher contact with cultural sources that promote weight loss.</a:t>
            </a:r>
            <a:endParaRPr lang="en-US" sz="2000" baseline="30000" dirty="0"/>
          </a:p>
          <a:p>
            <a:r>
              <a:rPr lang="en-US" sz="2000" dirty="0"/>
              <a:t>This trend can also be observed for people who partake in certain sports, such as jockeys and wrestlers  . There is a higher incidence and prevalence of anorexia nervosa in sports with an emphasis on aesthetics, where low body fat is advantageous, and sports in which one has to make weight for competition.</a:t>
            </a:r>
            <a:endParaRPr lang="en-US" sz="2000" baseline="30000" dirty="0"/>
          </a:p>
          <a:p>
            <a:r>
              <a:rPr lang="en-US" sz="2000" dirty="0"/>
              <a:t>Family group dynamics can play a role in the cause of anorexia.</a:t>
            </a:r>
            <a:r>
              <a:rPr lang="en-US" sz="2000" baseline="30000" dirty="0"/>
              <a:t> </a:t>
            </a:r>
            <a:r>
              <a:rPr lang="en-US" sz="2000" dirty="0"/>
              <a:t>When there is a constant pressure from people to be thin, teasing and bullying can cause low self-esteem and other psychological symptoms.</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Causes </a:t>
            </a:r>
            <a:endParaRPr lang="en-US" b="1" dirty="0"/>
          </a:p>
        </p:txBody>
      </p:sp>
      <p:sp>
        <p:nvSpPr>
          <p:cNvPr id="3" name="Content Placeholder 2"/>
          <p:cNvSpPr>
            <a:spLocks noGrp="1"/>
          </p:cNvSpPr>
          <p:nvPr>
            <p:ph idx="1"/>
          </p:nvPr>
        </p:nvSpPr>
        <p:spPr>
          <a:xfrm>
            <a:off x="500035" y="1857364"/>
            <a:ext cx="8286808" cy="4786346"/>
          </a:xfrm>
        </p:spPr>
        <p:txBody>
          <a:bodyPr>
            <a:normAutofit/>
          </a:bodyPr>
          <a:lstStyle/>
          <a:p>
            <a:pPr>
              <a:buNone/>
            </a:pPr>
            <a:r>
              <a:rPr lang="en-US" sz="2000" b="1" u="sng" dirty="0"/>
              <a:t>Media effects</a:t>
            </a:r>
          </a:p>
          <a:p>
            <a:r>
              <a:rPr lang="en-US" sz="2000" dirty="0"/>
              <a:t>Persistent exposure to media that presents body ideals may constitute a risk factor for body dissatisfaction and anorexia nervosa. The cultural ideal for body shape for men versus women continues to favor slender women and athletic, V-shaped muscular men.  Body dissatisfaction and internalization of body ideals are risk factors for anorexia nervosa that threaten the health of both male and female populations.</a:t>
            </a:r>
          </a:p>
          <a:p>
            <a:r>
              <a:rPr lang="en-US" sz="2000" dirty="0"/>
              <a:t>Websites that stress the importance of attainment of body ideals extol and promote anorexia nervosa through the use of religious metaphors, lifestyle descriptions, "thinspiration" or "fitspiration" (inspirational photo galleries and quotes that aim to serve as motivators for attainment of body ideals).Pro-anorexia websites reinforce internalization of body ideals and the importance of their attainment.</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u="sng" dirty="0"/>
              <a:t>Causes - </a:t>
            </a:r>
            <a:r>
              <a:rPr lang="en-US" sz="2400" b="1" u="sng" dirty="0"/>
              <a:t>Media effects</a:t>
            </a:r>
            <a:r>
              <a:rPr lang="en-US" b="1" u="sng" dirty="0"/>
              <a:t/>
            </a:r>
            <a:br>
              <a:rPr lang="en-US" b="1" u="sng" dirty="0"/>
            </a:br>
            <a:endParaRPr lang="en-US" dirty="0"/>
          </a:p>
        </p:txBody>
      </p:sp>
      <p:sp>
        <p:nvSpPr>
          <p:cNvPr id="6" name="Text Placeholder 5"/>
          <p:cNvSpPr>
            <a:spLocks noGrp="1"/>
          </p:cNvSpPr>
          <p:nvPr>
            <p:ph type="body" sz="half" idx="2"/>
          </p:nvPr>
        </p:nvSpPr>
        <p:spPr/>
        <p:txBody>
          <a:bodyPr>
            <a:noAutofit/>
          </a:bodyPr>
          <a:lstStyle/>
          <a:p>
            <a:pPr>
              <a:buFont typeface="Arial" pitchFamily="34" charset="0"/>
              <a:buChar char="•"/>
            </a:pPr>
            <a:r>
              <a:rPr lang="en-US" sz="2000" dirty="0"/>
              <a:t>The media portray a false view of what people truly look like. In magazines and movies and even on billboards most of the actors/models are digitally altered in multiple ways. People then strive to look like these "perfect" role models when in reality they are not near perfection themselves.</a:t>
            </a:r>
          </a:p>
          <a:p>
            <a:pPr>
              <a:buFont typeface="Arial" pitchFamily="34" charset="0"/>
              <a:buChar char="•"/>
            </a:pPr>
            <a:endParaRPr lang="en-US" sz="2000" dirty="0"/>
          </a:p>
        </p:txBody>
      </p:sp>
      <p:pic>
        <p:nvPicPr>
          <p:cNvPr id="2050" name="Picture 2" descr="✖ Dying to be Barbie | Eating Disorders in Pursuit of the Impossible"/>
          <p:cNvPicPr>
            <a:picLocks noGrp="1" noChangeAspect="1" noChangeArrowheads="1"/>
          </p:cNvPicPr>
          <p:nvPr>
            <p:ph type="pic" idx="1"/>
          </p:nvPr>
        </p:nvPicPr>
        <p:blipFill>
          <a:blip r:embed="rId2"/>
          <a:srcRect l="1333" r="1333"/>
          <a:stretch>
            <a:fillRect/>
          </a:stretch>
        </p:blipFill>
        <p:spPr bwMode="auto">
          <a:xfrm>
            <a:off x="5143500" y="914400"/>
            <a:ext cx="3571875" cy="5300663"/>
          </a:xfrm>
          <a:prstGeom prst="rect">
            <a:avLst/>
          </a:prstGeom>
          <a:noFill/>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Associated problems</a:t>
            </a:r>
            <a:endParaRPr lang="en-US" dirty="0"/>
          </a:p>
        </p:txBody>
      </p:sp>
      <p:sp>
        <p:nvSpPr>
          <p:cNvPr id="3" name="Content Placeholder 2"/>
          <p:cNvSpPr>
            <a:spLocks noGrp="1"/>
          </p:cNvSpPr>
          <p:nvPr>
            <p:ph idx="1"/>
          </p:nvPr>
        </p:nvSpPr>
        <p:spPr>
          <a:xfrm>
            <a:off x="514351" y="2142068"/>
            <a:ext cx="7915301" cy="4144452"/>
          </a:xfrm>
        </p:spPr>
        <p:txBody>
          <a:bodyPr>
            <a:normAutofit/>
          </a:bodyPr>
          <a:lstStyle/>
          <a:p>
            <a:r>
              <a:rPr lang="en-US" dirty="0"/>
              <a:t>Obsessive-compulsive disorder (OCD) and Obsessive-compulsive Personality disorder (OCPD) are highly comorbid with AN, particularly the restrictive subtype.</a:t>
            </a:r>
          </a:p>
          <a:p>
            <a:r>
              <a:rPr lang="en-US" dirty="0"/>
              <a:t> The causality between personality disorders and eating disorders has also been partially established. </a:t>
            </a:r>
          </a:p>
          <a:p>
            <a:r>
              <a:rPr lang="en-US" dirty="0"/>
              <a:t>Other comorbid conditions include depression, alcoholism, borderline and other personality disorders, anxiety disorders, attention deficit hyperactivity disorder, and body dysmorphic disorder (BDD).</a:t>
            </a:r>
            <a:endParaRPr lang="en-US" baseline="30000" dirty="0"/>
          </a:p>
          <a:p>
            <a:r>
              <a:rPr lang="en-US" dirty="0"/>
              <a:t>Depression and anxiety are the most common comorbidities, and depression is associated with a worse outcome.</a:t>
            </a:r>
          </a:p>
          <a:p>
            <a:r>
              <a:rPr lang="en-US" dirty="0"/>
              <a:t>Autism spectrum disorders occur more commonly among people with eating disorders than in the general population.</a:t>
            </a:r>
          </a:p>
          <a:p>
            <a:endParaRPr lang="en-US"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Anorexia  and Amenorrhea</a:t>
            </a:r>
          </a:p>
        </p:txBody>
      </p:sp>
      <p:sp>
        <p:nvSpPr>
          <p:cNvPr id="6" name="Content Placeholder 5"/>
          <p:cNvSpPr>
            <a:spLocks noGrp="1"/>
          </p:cNvSpPr>
          <p:nvPr>
            <p:ph idx="1"/>
          </p:nvPr>
        </p:nvSpPr>
        <p:spPr>
          <a:xfrm>
            <a:off x="514351" y="2714620"/>
            <a:ext cx="7598569" cy="3571900"/>
          </a:xfrm>
        </p:spPr>
        <p:txBody>
          <a:bodyPr>
            <a:noAutofit/>
          </a:bodyPr>
          <a:lstStyle/>
          <a:p>
            <a:pPr fontAlgn="base">
              <a:buNone/>
            </a:pPr>
            <a:r>
              <a:rPr lang="en-US" sz="2400" b="1" dirty="0"/>
              <a:t>What Is Amenorrhea?</a:t>
            </a:r>
          </a:p>
          <a:p>
            <a:pPr fontAlgn="base"/>
            <a:r>
              <a:rPr lang="en-US" sz="2400" dirty="0"/>
              <a:t>There are many other complications that can arise for a female who is battling this illness, one of which is amenorrhea. </a:t>
            </a:r>
            <a:r>
              <a:rPr lang="en-US" sz="2400" b="1" dirty="0"/>
              <a:t>Amenorrhea is defined as the absence of the menstrual cycle in a woman of childbearing age</a:t>
            </a:r>
            <a:r>
              <a:rPr lang="en-US" sz="2400" dirty="0"/>
              <a:t>.</a:t>
            </a:r>
          </a:p>
          <a:p>
            <a:pPr fontAlgn="base"/>
            <a:r>
              <a:rPr lang="en-US" sz="2400" dirty="0"/>
              <a:t>Amenorrhea occurs when the normal secretion of Gonadotropin-releasing Hormone from the hypothalamus is interrupted. This can occur when a woman engages in excessive exercise and /or restricts their food intake resulting in lower body mass than what is considered normal. </a:t>
            </a:r>
          </a:p>
          <a:p>
            <a:endParaRPr lang="en-US" sz="2400"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785794"/>
            <a:ext cx="8215370" cy="2246769"/>
          </a:xfrm>
          <a:prstGeom prst="rect">
            <a:avLst/>
          </a:prstGeom>
        </p:spPr>
        <p:txBody>
          <a:bodyPr wrap="square">
            <a:spAutoFit/>
          </a:bodyPr>
          <a:lstStyle/>
          <a:p>
            <a:pPr fontAlgn="base"/>
            <a:r>
              <a:rPr lang="en-US" sz="2800" dirty="0"/>
              <a:t>The loss of the period may be caused by:</a:t>
            </a:r>
          </a:p>
          <a:p>
            <a:pPr lvl="1" fontAlgn="base">
              <a:buFont typeface="Arial" pitchFamily="34" charset="0"/>
              <a:buChar char="•"/>
            </a:pPr>
            <a:r>
              <a:rPr lang="en-US" sz="2800" dirty="0"/>
              <a:t>Extreme weight loss</a:t>
            </a:r>
          </a:p>
          <a:p>
            <a:pPr lvl="1" fontAlgn="base">
              <a:buFont typeface="Arial" pitchFamily="34" charset="0"/>
              <a:buChar char="•"/>
            </a:pPr>
            <a:r>
              <a:rPr lang="en-US" sz="2800" dirty="0"/>
              <a:t>Intense exercise routines</a:t>
            </a:r>
          </a:p>
          <a:p>
            <a:pPr lvl="1" fontAlgn="base">
              <a:buFont typeface="Arial" pitchFamily="34" charset="0"/>
              <a:buChar char="•"/>
            </a:pPr>
            <a:r>
              <a:rPr lang="en-US" sz="2800" dirty="0"/>
              <a:t>Increased levels of stress</a:t>
            </a:r>
          </a:p>
          <a:p>
            <a:pPr fontAlgn="base"/>
            <a:endParaRPr lang="en-US" sz="2800" dirty="0"/>
          </a:p>
        </p:txBody>
      </p:sp>
      <p:sp>
        <p:nvSpPr>
          <p:cNvPr id="3" name="Rectangle 2"/>
          <p:cNvSpPr/>
          <p:nvPr/>
        </p:nvSpPr>
        <p:spPr>
          <a:xfrm>
            <a:off x="785786" y="3857628"/>
            <a:ext cx="7786742" cy="2308324"/>
          </a:xfrm>
          <a:prstGeom prst="rect">
            <a:avLst/>
          </a:prstGeom>
        </p:spPr>
        <p:txBody>
          <a:bodyPr wrap="square">
            <a:spAutoFit/>
          </a:bodyPr>
          <a:lstStyle/>
          <a:p>
            <a:pPr fontAlgn="base"/>
            <a:r>
              <a:rPr lang="en-US" sz="2400" b="1" dirty="0"/>
              <a:t>The Depletion of Calcium: Osteopenia</a:t>
            </a:r>
          </a:p>
          <a:p>
            <a:pPr lvl="1" fontAlgn="base"/>
            <a:r>
              <a:rPr lang="en-US" sz="2400" dirty="0"/>
              <a:t>Another lesser known fact about amenorrhea is that it leads to the depletion of calcium in your bones. If the body is not producing estrogen as discussed previously it is unable to maintain levels of calcium in the bones. This depletion is called osteopenia.</a:t>
            </a:r>
          </a:p>
        </p:txBody>
      </p:sp>
      <p:pic>
        <p:nvPicPr>
          <p:cNvPr id="1026" name="Picture 2" descr="Woman Running at Sunset battling anorexia"/>
          <p:cNvPicPr>
            <a:picLocks noChangeAspect="1" noChangeArrowheads="1"/>
          </p:cNvPicPr>
          <p:nvPr/>
        </p:nvPicPr>
        <p:blipFill>
          <a:blip r:embed="rId2"/>
          <a:srcRect/>
          <a:stretch>
            <a:fillRect/>
          </a:stretch>
        </p:blipFill>
        <p:spPr bwMode="auto">
          <a:xfrm>
            <a:off x="5002267" y="1642762"/>
            <a:ext cx="3856013" cy="1924335"/>
          </a:xfrm>
          <a:prstGeom prst="rect">
            <a:avLst/>
          </a:prstGeom>
          <a:noFill/>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Male anorexia</a:t>
            </a:r>
            <a:endParaRPr lang="en-US" b="1" dirty="0"/>
          </a:p>
        </p:txBody>
      </p:sp>
      <p:sp>
        <p:nvSpPr>
          <p:cNvPr id="3" name="Content Placeholder 2"/>
          <p:cNvSpPr>
            <a:spLocks noGrp="1"/>
          </p:cNvSpPr>
          <p:nvPr>
            <p:ph idx="1"/>
          </p:nvPr>
        </p:nvSpPr>
        <p:spPr>
          <a:xfrm>
            <a:off x="514351" y="2280197"/>
            <a:ext cx="4700591" cy="3649133"/>
          </a:xfrm>
        </p:spPr>
        <p:txBody>
          <a:bodyPr>
            <a:noAutofit/>
          </a:bodyPr>
          <a:lstStyle/>
          <a:p>
            <a:r>
              <a:rPr lang="en-US" sz="2400" dirty="0"/>
              <a:t>Despite the stereotype that eating disorders only occur in women, about one in three people struggling with an eating disorder is male.</a:t>
            </a:r>
          </a:p>
          <a:p>
            <a:r>
              <a:rPr lang="en-US" sz="2400" dirty="0"/>
              <a:t> Men can face a double stigma, for having a disorder characterized as feminine or gay and for seeking psychological help. </a:t>
            </a:r>
          </a:p>
        </p:txBody>
      </p:sp>
      <p:pic>
        <p:nvPicPr>
          <p:cNvPr id="45058" name="Picture 2" descr="Eating disorders in men rise by 70% in NHS figures | Society | The Guardian"/>
          <p:cNvPicPr>
            <a:picLocks noChangeAspect="1" noChangeArrowheads="1"/>
          </p:cNvPicPr>
          <p:nvPr/>
        </p:nvPicPr>
        <p:blipFill>
          <a:blip r:embed="rId2"/>
          <a:srcRect/>
          <a:stretch>
            <a:fillRect/>
          </a:stretch>
        </p:blipFill>
        <p:spPr bwMode="auto">
          <a:xfrm>
            <a:off x="5000629" y="2500306"/>
            <a:ext cx="3810006" cy="3143272"/>
          </a:xfrm>
          <a:prstGeom prst="rect">
            <a:avLst/>
          </a:prstGeom>
          <a:noFill/>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a:t>meaning</a:t>
            </a:r>
            <a:endParaRPr lang="en-US" sz="4000" b="1" dirty="0"/>
          </a:p>
        </p:txBody>
      </p:sp>
      <p:sp>
        <p:nvSpPr>
          <p:cNvPr id="3" name="Content Placeholder 2"/>
          <p:cNvSpPr>
            <a:spLocks noGrp="1"/>
          </p:cNvSpPr>
          <p:nvPr>
            <p:ph idx="1"/>
          </p:nvPr>
        </p:nvSpPr>
        <p:spPr/>
        <p:txBody>
          <a:bodyPr>
            <a:normAutofit/>
          </a:bodyPr>
          <a:lstStyle/>
          <a:p>
            <a:pPr algn="ctr">
              <a:buNone/>
            </a:pPr>
            <a:r>
              <a:rPr lang="en-US" sz="2200" dirty="0"/>
              <a:t>Anorexia nervosa is an eating disorder characterized by weight loss (or lack of appropriate weight gain in growing children); difficulties maintaining an appropriate body weight for height, age, and stature; and, in many individuals, distorted body image. People with anorexia generally restrict the number of calories and the types of food they eat. Some people with the disorder also exercise compulsively, purge via vomiting and laxatives, and/or binge eat.</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1" y="1785926"/>
            <a:ext cx="8343929" cy="4786346"/>
          </a:xfrm>
        </p:spPr>
        <p:txBody>
          <a:bodyPr>
            <a:normAutofit/>
          </a:bodyPr>
          <a:lstStyle/>
          <a:p>
            <a:r>
              <a:rPr lang="en-US" sz="2000" dirty="0"/>
              <a:t>Most males would like to be lean and muscular, which typically represents the “ideal” male body type. Exposure to unattainable images in the media leads to male body dissatisfaction.</a:t>
            </a:r>
          </a:p>
          <a:p>
            <a:r>
              <a:rPr lang="en-US" sz="2000" dirty="0"/>
              <a:t>The sexual objectification of men and internalization of media images predicts drive for muscularity.</a:t>
            </a:r>
          </a:p>
          <a:p>
            <a:r>
              <a:rPr lang="en-US" sz="2000" dirty="0"/>
              <a:t>The desire for increased musculature is not uncommon, and it crosses age groups. 25% of normal weight males perceive themselves to be underweight and 90% of teenage boys exercised with the goal of bulking up.</a:t>
            </a:r>
          </a:p>
          <a:p>
            <a:r>
              <a:rPr lang="en-US" sz="2000" dirty="0"/>
              <a:t>Muscle dysmorphia, a subtype of body dysmorphic disorder, is an emerging condition that primarily affects male bodybuilders. Such individuals obsess about being adequately muscular. Compulsions include spending many hours in the gym, squandering excessive amounts of money on supplements, abnormal eating patterns, or use of steroids.</a:t>
            </a:r>
          </a:p>
          <a:p>
            <a:endParaRPr lang="en-US" dirty="0"/>
          </a:p>
        </p:txBody>
      </p:sp>
      <p:sp>
        <p:nvSpPr>
          <p:cNvPr id="4" name="Title 1"/>
          <p:cNvSpPr>
            <a:spLocks noGrp="1"/>
          </p:cNvSpPr>
          <p:nvPr>
            <p:ph type="title"/>
          </p:nvPr>
        </p:nvSpPr>
        <p:spPr>
          <a:xfrm>
            <a:off x="514351" y="595533"/>
            <a:ext cx="7598569" cy="1456267"/>
          </a:xfrm>
        </p:spPr>
        <p:txBody>
          <a:bodyPr/>
          <a:lstStyle/>
          <a:p>
            <a:r>
              <a:rPr lang="en-IN" b="1" dirty="0"/>
              <a:t>Male anorexia  </a:t>
            </a:r>
            <a:endParaRPr lang="en-US" b="1" dirty="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treatment</a:t>
            </a:r>
            <a:endParaRPr lang="en-US" b="1" dirty="0"/>
          </a:p>
        </p:txBody>
      </p:sp>
      <p:sp>
        <p:nvSpPr>
          <p:cNvPr id="3" name="Content Placeholder 2"/>
          <p:cNvSpPr>
            <a:spLocks noGrp="1"/>
          </p:cNvSpPr>
          <p:nvPr>
            <p:ph idx="1"/>
          </p:nvPr>
        </p:nvSpPr>
        <p:spPr>
          <a:xfrm>
            <a:off x="514351" y="2286016"/>
            <a:ext cx="8129615" cy="4143380"/>
          </a:xfrm>
        </p:spPr>
        <p:txBody>
          <a:bodyPr>
            <a:noAutofit/>
          </a:bodyPr>
          <a:lstStyle/>
          <a:p>
            <a:pPr>
              <a:buNone/>
            </a:pPr>
            <a:r>
              <a:rPr lang="en-US" sz="2400" dirty="0"/>
              <a:t>Treatment for anorexia nervosa tries to address three main areas:</a:t>
            </a:r>
          </a:p>
          <a:p>
            <a:r>
              <a:rPr lang="en-US" sz="2400" dirty="0"/>
              <a:t>Restoring the person to a healthy weight;</a:t>
            </a:r>
          </a:p>
          <a:p>
            <a:r>
              <a:rPr lang="en-US" sz="2400" dirty="0"/>
              <a:t>Treating the psychological disorders related to the illness;</a:t>
            </a:r>
          </a:p>
          <a:p>
            <a:r>
              <a:rPr lang="en-US" sz="2400" dirty="0"/>
              <a:t>Reducing or eliminating behaviors or thoughts that originally led to the disordered eating</a:t>
            </a:r>
          </a:p>
          <a:p>
            <a:pPr>
              <a:buNone/>
            </a:pPr>
            <a:endParaRPr lang="en-US" sz="2200" dirty="0"/>
          </a:p>
          <a:p>
            <a:endParaRPr lang="en-US" sz="2200"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357298"/>
            <a:ext cx="4623490" cy="1371600"/>
          </a:xfrm>
        </p:spPr>
        <p:txBody>
          <a:bodyPr/>
          <a:lstStyle/>
          <a:p>
            <a:r>
              <a:rPr lang="en-IN" b="1" dirty="0"/>
              <a:t>Treatment </a:t>
            </a:r>
            <a:endParaRPr lang="en-US" b="1" dirty="0"/>
          </a:p>
        </p:txBody>
      </p:sp>
      <p:sp>
        <p:nvSpPr>
          <p:cNvPr id="4" name="Text Placeholder 3"/>
          <p:cNvSpPr>
            <a:spLocks noGrp="1"/>
          </p:cNvSpPr>
          <p:nvPr>
            <p:ph type="body" sz="half" idx="2"/>
          </p:nvPr>
        </p:nvSpPr>
        <p:spPr/>
        <p:txBody>
          <a:bodyPr>
            <a:noAutofit/>
          </a:bodyPr>
          <a:lstStyle/>
          <a:p>
            <a:pPr>
              <a:buFont typeface="Wingdings" pitchFamily="2" charset="2"/>
              <a:buChar char="v"/>
            </a:pPr>
            <a:r>
              <a:rPr lang="en-US" sz="2000" b="1" dirty="0"/>
              <a:t>Diet</a:t>
            </a:r>
          </a:p>
          <a:p>
            <a:r>
              <a:rPr lang="en-US" sz="2000" dirty="0"/>
              <a:t>Diet is the most essential factor to work on in people with anorexia nervosa, and must be tailored to each person's needs. Food variety is important when establishing meal plans as well as foods that are higher in energy density. People must consume adequate calories, starting slowly, and increasing at a measured pace.</a:t>
            </a:r>
          </a:p>
          <a:p>
            <a:endParaRPr lang="en-US" sz="2000" dirty="0"/>
          </a:p>
        </p:txBody>
      </p:sp>
      <p:pic>
        <p:nvPicPr>
          <p:cNvPr id="46082" name="Picture 2" descr="Small Feedings and Current Nutrition Practices in Anorexia Nervosa - Eating  Disorders Review"/>
          <p:cNvPicPr>
            <a:picLocks noGrp="1" noChangeAspect="1" noChangeArrowheads="1"/>
          </p:cNvPicPr>
          <p:nvPr>
            <p:ph type="pic" idx="1"/>
          </p:nvPr>
        </p:nvPicPr>
        <p:blipFill>
          <a:blip r:embed="rId2"/>
          <a:srcRect l="29782" r="29782"/>
          <a:stretch>
            <a:fillRect/>
          </a:stretch>
        </p:blipFill>
        <p:spPr bwMode="auto">
          <a:xfrm>
            <a:off x="5651500" y="1500206"/>
            <a:ext cx="2778125" cy="4572000"/>
          </a:xfrm>
          <a:prstGeom prst="rect">
            <a:avLst/>
          </a:prstGeom>
          <a:noFill/>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57166"/>
            <a:ext cx="7598569" cy="1456267"/>
          </a:xfrm>
        </p:spPr>
        <p:txBody>
          <a:bodyPr/>
          <a:lstStyle/>
          <a:p>
            <a:r>
              <a:rPr lang="en-IN" b="1" dirty="0"/>
              <a:t>Treatment </a:t>
            </a:r>
            <a:endParaRPr lang="en-US" b="1" dirty="0"/>
          </a:p>
        </p:txBody>
      </p:sp>
      <p:sp>
        <p:nvSpPr>
          <p:cNvPr id="3" name="Content Placeholder 2"/>
          <p:cNvSpPr>
            <a:spLocks noGrp="1"/>
          </p:cNvSpPr>
          <p:nvPr>
            <p:ph idx="1"/>
          </p:nvPr>
        </p:nvSpPr>
        <p:spPr>
          <a:xfrm>
            <a:off x="514351" y="2142068"/>
            <a:ext cx="8129615" cy="4358766"/>
          </a:xfrm>
        </p:spPr>
        <p:txBody>
          <a:bodyPr>
            <a:noAutofit/>
          </a:bodyPr>
          <a:lstStyle/>
          <a:p>
            <a:pPr>
              <a:buFont typeface="Wingdings" pitchFamily="2" charset="2"/>
              <a:buChar char="v"/>
            </a:pPr>
            <a:r>
              <a:rPr lang="en-US" sz="2000" b="1" dirty="0"/>
              <a:t>Therapy</a:t>
            </a:r>
          </a:p>
          <a:p>
            <a:pPr>
              <a:buNone/>
            </a:pPr>
            <a:r>
              <a:rPr lang="en-US" sz="2000" dirty="0"/>
              <a:t>      Family-based treatment (FBT) has been shown to be more successful than individual therapy for adolescents with AN. </a:t>
            </a:r>
          </a:p>
          <a:p>
            <a:pPr>
              <a:buNone/>
            </a:pPr>
            <a:r>
              <a:rPr lang="en-US" sz="2000" dirty="0"/>
              <a:t>      Various forms of family-based treatment have been proven to work in the treatment of adolescent AN including conjoint family therapy (CFT), in which the parents and child are seen together by the same therapist, and separated family therapy (SFT) in which the parents and child attend therapy separately with different therapists</a:t>
            </a:r>
          </a:p>
          <a:p>
            <a:pPr>
              <a:buNone/>
            </a:pPr>
            <a:r>
              <a:rPr lang="en-IN" sz="2000" dirty="0"/>
              <a:t>      </a:t>
            </a:r>
            <a:r>
              <a:rPr lang="en-US" sz="2000" dirty="0"/>
              <a:t>Cognitive behavioral therapy (CBT) is useful in adolescents and adults with anorexia nervosa; acceptance and commitment therapy is a type of CBT, which has shown promise in the treatment of AN.</a:t>
            </a:r>
            <a:r>
              <a:rPr lang="en-US" sz="2000" baseline="30000" dirty="0"/>
              <a:t> </a:t>
            </a:r>
            <a:r>
              <a:rPr lang="en-US" sz="2000" dirty="0"/>
              <a:t>Cognitive remediation therapy (CRT) is used in treating anorexia nervosa.</a:t>
            </a:r>
            <a:endParaRPr lang="en-US" sz="2000" b="1" dirty="0"/>
          </a:p>
          <a:p>
            <a:pPr>
              <a:buFont typeface="Wingdings" pitchFamily="2" charset="2"/>
              <a:buChar char="v"/>
            </a:pPr>
            <a:r>
              <a:rPr lang="en-US" sz="2000" b="1" dirty="0"/>
              <a:t>Medication</a:t>
            </a:r>
          </a:p>
          <a:p>
            <a:pPr>
              <a:buNone/>
            </a:pPr>
            <a:r>
              <a:rPr lang="en-US" sz="2000" dirty="0"/>
              <a:t>      Pharmaceuticals have limited benefit for anorexia itself.</a:t>
            </a:r>
          </a:p>
          <a:p>
            <a:pPr>
              <a:buNone/>
            </a:pPr>
            <a:endParaRPr lang="en-US" sz="2000" dirty="0"/>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142852"/>
            <a:ext cx="7598569" cy="1456267"/>
          </a:xfrm>
        </p:spPr>
        <p:txBody>
          <a:bodyPr/>
          <a:lstStyle/>
          <a:p>
            <a:r>
              <a:rPr lang="en-IN" b="1" dirty="0"/>
              <a:t>treatment </a:t>
            </a:r>
            <a:endParaRPr lang="en-US" b="1" dirty="0"/>
          </a:p>
        </p:txBody>
      </p:sp>
      <p:sp>
        <p:nvSpPr>
          <p:cNvPr id="3" name="Content Placeholder 2"/>
          <p:cNvSpPr>
            <a:spLocks noGrp="1"/>
          </p:cNvSpPr>
          <p:nvPr>
            <p:ph idx="1"/>
          </p:nvPr>
        </p:nvSpPr>
        <p:spPr>
          <a:xfrm>
            <a:off x="500035" y="1714488"/>
            <a:ext cx="8215370" cy="5143512"/>
          </a:xfrm>
        </p:spPr>
        <p:txBody>
          <a:bodyPr>
            <a:noAutofit/>
          </a:bodyPr>
          <a:lstStyle/>
          <a:p>
            <a:pPr>
              <a:buFont typeface="Wingdings" pitchFamily="2" charset="2"/>
              <a:buChar char="v"/>
            </a:pPr>
            <a:r>
              <a:rPr lang="en-US" sz="2400" b="1" dirty="0"/>
              <a:t>Admission to hospital</a:t>
            </a:r>
          </a:p>
          <a:p>
            <a:pPr>
              <a:buNone/>
            </a:pPr>
            <a:r>
              <a:rPr lang="en-US" sz="2400" dirty="0"/>
              <a:t>    AN has a high mortality and patients admitted in a severely ill state to medical units are at particularly high risk.</a:t>
            </a:r>
          </a:p>
          <a:p>
            <a:pPr>
              <a:buNone/>
            </a:pPr>
            <a:r>
              <a:rPr lang="en-US" sz="2400" dirty="0"/>
              <a:t>    Diagnosis can be challenging, risk assessment may not be performed accurately, consent and the need for compulsion may not be assessed appropriately, refeeding syndrome may be missed or poorly treated and the behavioral and family problems in AN may be missed or poorly managed. </a:t>
            </a:r>
          </a:p>
          <a:p>
            <a:pPr>
              <a:buNone/>
            </a:pPr>
            <a:r>
              <a:rPr lang="en-US" sz="2400" dirty="0"/>
              <a:t>    The medical and psychiatric experts are prescribed to work together in managing severely ill people with AN.</a:t>
            </a:r>
          </a:p>
          <a:p>
            <a:pPr>
              <a:buNone/>
            </a:pPr>
            <a:endParaRPr lang="en-US" sz="2400" dirty="0"/>
          </a:p>
          <a:p>
            <a:endParaRPr lang="en-US" sz="2400" dirty="0"/>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214422"/>
            <a:ext cx="2760664" cy="1371600"/>
          </a:xfrm>
        </p:spPr>
        <p:txBody>
          <a:bodyPr>
            <a:normAutofit/>
          </a:bodyPr>
          <a:lstStyle/>
          <a:p>
            <a:r>
              <a:rPr lang="en-IN" sz="3200" b="1" dirty="0"/>
              <a:t>Treatment </a:t>
            </a:r>
            <a:endParaRPr lang="en-US" sz="3200" b="1" dirty="0"/>
          </a:p>
        </p:txBody>
      </p:sp>
      <p:sp>
        <p:nvSpPr>
          <p:cNvPr id="3" name="Content Placeholder 2"/>
          <p:cNvSpPr>
            <a:spLocks noGrp="1"/>
          </p:cNvSpPr>
          <p:nvPr>
            <p:ph idx="1"/>
          </p:nvPr>
        </p:nvSpPr>
        <p:spPr>
          <a:xfrm>
            <a:off x="3486150" y="1033482"/>
            <a:ext cx="4626770" cy="5181600"/>
          </a:xfrm>
        </p:spPr>
        <p:txBody>
          <a:bodyPr>
            <a:noAutofit/>
          </a:bodyPr>
          <a:lstStyle/>
          <a:p>
            <a:pPr>
              <a:buFont typeface="Wingdings" pitchFamily="2" charset="2"/>
              <a:buChar char="v"/>
            </a:pPr>
            <a:r>
              <a:rPr lang="en-US" sz="2400" b="1" dirty="0"/>
              <a:t>Nutrition</a:t>
            </a:r>
          </a:p>
          <a:p>
            <a:pPr>
              <a:buNone/>
            </a:pPr>
            <a:r>
              <a:rPr lang="en-US" sz="2400" dirty="0"/>
              <a:t>      The rate of refeeding can be difficult to establish, because the fear of refeeding syndrome (RFS) can lead to underfeeding. It is thought that RFS, with falling phosphate and potassium levels, is more likely to occur when BMI is very low, and when medical comorbidities such as infection or cardiac failure, are present. In those circumstances, it is recommended to start refeeding slowly but to build up rapidly as long as RFS does not occur. </a:t>
            </a:r>
          </a:p>
          <a:p>
            <a:pPr>
              <a:buNone/>
            </a:pPr>
            <a:endParaRPr lang="en-US" sz="2400" dirty="0"/>
          </a:p>
        </p:txBody>
      </p:sp>
      <p:pic>
        <p:nvPicPr>
          <p:cNvPr id="1026" name="Picture 2" descr="An Introduction to Nutritional Therapy | National Eating Disorders  Association"/>
          <p:cNvPicPr>
            <a:picLocks noChangeAspect="1" noChangeArrowheads="1"/>
          </p:cNvPicPr>
          <p:nvPr/>
        </p:nvPicPr>
        <p:blipFill>
          <a:blip r:embed="rId2"/>
          <a:srcRect/>
          <a:stretch>
            <a:fillRect/>
          </a:stretch>
        </p:blipFill>
        <p:spPr bwMode="auto">
          <a:xfrm>
            <a:off x="214283" y="2928934"/>
            <a:ext cx="3286148" cy="2643206"/>
          </a:xfrm>
          <a:prstGeom prst="rect">
            <a:avLst/>
          </a:prstGeom>
          <a:noFill/>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Relapse</a:t>
            </a:r>
          </a:p>
        </p:txBody>
      </p:sp>
      <p:sp>
        <p:nvSpPr>
          <p:cNvPr id="3" name="Content Placeholder 2"/>
          <p:cNvSpPr>
            <a:spLocks noGrp="1"/>
          </p:cNvSpPr>
          <p:nvPr>
            <p:ph idx="1"/>
          </p:nvPr>
        </p:nvSpPr>
        <p:spPr>
          <a:xfrm>
            <a:off x="514351" y="2786058"/>
            <a:ext cx="7598569" cy="3649133"/>
          </a:xfrm>
        </p:spPr>
        <p:txBody>
          <a:bodyPr>
            <a:noAutofit/>
          </a:bodyPr>
          <a:lstStyle/>
          <a:p>
            <a:pPr>
              <a:buNone/>
            </a:pPr>
            <a:r>
              <a:rPr lang="en-US" sz="2400" dirty="0"/>
              <a:t>Rates of relapse after treatment range from 9–52% with many studies reporting a relapse rate of at least 25%.</a:t>
            </a:r>
            <a:endParaRPr lang="en-US" sz="2400" baseline="30000" dirty="0"/>
          </a:p>
          <a:p>
            <a:pPr algn="r">
              <a:buNone/>
            </a:pPr>
            <a:r>
              <a:rPr lang="en-US" sz="2400" dirty="0"/>
              <a:t> </a:t>
            </a:r>
          </a:p>
          <a:p>
            <a:pPr algn="r">
              <a:buNone/>
            </a:pPr>
            <a:endParaRPr lang="en-US" sz="2400" dirty="0"/>
          </a:p>
          <a:p>
            <a:pPr algn="r">
              <a:buNone/>
            </a:pPr>
            <a:endParaRPr lang="en-US" sz="2400" dirty="0"/>
          </a:p>
          <a:p>
            <a:pPr algn="r">
              <a:buNone/>
            </a:pPr>
            <a:endParaRPr lang="en-US" sz="2400" dirty="0"/>
          </a:p>
          <a:p>
            <a:pPr algn="r">
              <a:buNone/>
            </a:pPr>
            <a:endParaRPr lang="en-US" sz="2400" dirty="0"/>
          </a:p>
          <a:p>
            <a:pPr algn="r">
              <a:buNone/>
            </a:pPr>
            <a:r>
              <a:rPr lang="en-US" sz="2400" dirty="0"/>
              <a:t>Relapse occurs in approximately a third of people in hospital, and is greatest in the first six to eighteen months after release from an institution.</a:t>
            </a:r>
          </a:p>
          <a:p>
            <a:endParaRPr lang="en-US" sz="2400" dirty="0"/>
          </a:p>
        </p:txBody>
      </p:sp>
      <p:pic>
        <p:nvPicPr>
          <p:cNvPr id="4" name="Picture 2" descr="Anorexia nervosa: Symptoms, causes, and treatment"/>
          <p:cNvPicPr>
            <a:picLocks noChangeAspect="1" noChangeArrowheads="1"/>
          </p:cNvPicPr>
          <p:nvPr/>
        </p:nvPicPr>
        <p:blipFill>
          <a:blip r:embed="rId2"/>
          <a:srcRect/>
          <a:stretch>
            <a:fillRect/>
          </a:stretch>
        </p:blipFill>
        <p:spPr bwMode="auto">
          <a:xfrm>
            <a:off x="2786050" y="3286124"/>
            <a:ext cx="3240143" cy="1695675"/>
          </a:xfrm>
          <a:prstGeom prst="rect">
            <a:avLst/>
          </a:prstGeom>
          <a:noFill/>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480" y="2357430"/>
            <a:ext cx="5485412"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DIAGNOSTIC CRITERIA</a:t>
            </a:r>
            <a:endParaRPr lang="en-US" sz="4000" dirty="0"/>
          </a:p>
        </p:txBody>
      </p:sp>
      <p:sp>
        <p:nvSpPr>
          <p:cNvPr id="3" name="Content Placeholder 2"/>
          <p:cNvSpPr>
            <a:spLocks noGrp="1"/>
          </p:cNvSpPr>
          <p:nvPr>
            <p:ph idx="1"/>
          </p:nvPr>
        </p:nvSpPr>
        <p:spPr>
          <a:xfrm>
            <a:off x="514351" y="2351635"/>
            <a:ext cx="7598569" cy="3649133"/>
          </a:xfrm>
        </p:spPr>
        <p:txBody>
          <a:bodyPr>
            <a:noAutofit/>
          </a:bodyPr>
          <a:lstStyle/>
          <a:p>
            <a:pPr algn="just">
              <a:buNone/>
            </a:pPr>
            <a:r>
              <a:rPr lang="en-US" sz="2000" dirty="0"/>
              <a:t>To be diagnosed with anorexia nervosa according to the DSM-5, the following criteria must be met:</a:t>
            </a:r>
          </a:p>
          <a:p>
            <a:pPr algn="just"/>
            <a:r>
              <a:rPr lang="en-US" sz="2000" dirty="0"/>
              <a:t>Restriction of energy intake relative to requirements leading to a significantly low body weight in the context of age, sex, developmental trajectory, and physical health.</a:t>
            </a:r>
          </a:p>
          <a:p>
            <a:pPr algn="just"/>
            <a:r>
              <a:rPr lang="en-US" sz="2000" dirty="0"/>
              <a:t>Intense fear of gaining weight or becoming fat, even though underweight.</a:t>
            </a:r>
          </a:p>
          <a:p>
            <a:pPr algn="just"/>
            <a:r>
              <a:rPr lang="en-US" sz="2000" dirty="0"/>
              <a:t>Disturbance in the way in which one's body weight or shape is experienced, undue influence of body weight or shape on self-evaluation, or denial of the seriousness of the current low body weight.</a:t>
            </a:r>
          </a:p>
          <a:p>
            <a:pPr algn="just"/>
            <a:endParaRPr lang="en-US" sz="2000"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1214422"/>
            <a:ext cx="7643866" cy="4247317"/>
          </a:xfrm>
          <a:prstGeom prst="rect">
            <a:avLst/>
          </a:prstGeom>
        </p:spPr>
        <p:txBody>
          <a:bodyPr wrap="square">
            <a:spAutoFit/>
          </a:bodyPr>
          <a:lstStyle/>
          <a:p>
            <a:pPr algn="ctr">
              <a:lnSpc>
                <a:spcPct val="150000"/>
              </a:lnSpc>
            </a:pPr>
            <a:r>
              <a:rPr lang="en-US" sz="6000" b="1" cap="all" dirty="0"/>
              <a:t>WARNING SIGNS &amp; SYMPTOMS OF ANOREXIA NERVOSA</a:t>
            </a:r>
            <a:endParaRPr lang="en-US" sz="6000"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Emotional and behavioral</a:t>
            </a:r>
            <a:endParaRPr lang="en-US" sz="4000" dirty="0"/>
          </a:p>
        </p:txBody>
      </p:sp>
      <p:sp>
        <p:nvSpPr>
          <p:cNvPr id="3" name="Content Placeholder 2"/>
          <p:cNvSpPr>
            <a:spLocks noGrp="1"/>
          </p:cNvSpPr>
          <p:nvPr>
            <p:ph sz="half" idx="1"/>
          </p:nvPr>
        </p:nvSpPr>
        <p:spPr>
          <a:xfrm>
            <a:off x="428597" y="2142066"/>
            <a:ext cx="3832256" cy="4073015"/>
          </a:xfrm>
        </p:spPr>
        <p:txBody>
          <a:bodyPr>
            <a:noAutofit/>
          </a:bodyPr>
          <a:lstStyle/>
          <a:p>
            <a:pPr>
              <a:lnSpc>
                <a:spcPct val="120000"/>
              </a:lnSpc>
            </a:pPr>
            <a:r>
              <a:rPr lang="en-US" dirty="0"/>
              <a:t>Dramatic weight loss</a:t>
            </a:r>
          </a:p>
          <a:p>
            <a:pPr>
              <a:lnSpc>
                <a:spcPct val="120000"/>
              </a:lnSpc>
            </a:pPr>
            <a:r>
              <a:rPr lang="en-US" dirty="0"/>
              <a:t>Dresses in layers to hide weight loss or stay warm</a:t>
            </a:r>
          </a:p>
          <a:p>
            <a:pPr>
              <a:lnSpc>
                <a:spcPct val="120000"/>
              </a:lnSpc>
            </a:pPr>
            <a:r>
              <a:rPr lang="en-US" dirty="0"/>
              <a:t>Is preoccupied with weight, food, calories, fat grams, and dieting</a:t>
            </a:r>
          </a:p>
          <a:p>
            <a:pPr>
              <a:lnSpc>
                <a:spcPct val="120000"/>
              </a:lnSpc>
            </a:pPr>
            <a:r>
              <a:rPr lang="en-US" dirty="0"/>
              <a:t>Refuses to eat certain foods, progressing to restrictions against whole categories of food (e.g., no carbohydrates, etc.)</a:t>
            </a:r>
          </a:p>
          <a:p>
            <a:pPr>
              <a:lnSpc>
                <a:spcPct val="120000"/>
              </a:lnSpc>
            </a:pPr>
            <a:r>
              <a:rPr lang="en-US" dirty="0"/>
              <a:t>Makes frequent comments about feeling “fat” or overweight despite weight loss</a:t>
            </a:r>
          </a:p>
        </p:txBody>
      </p:sp>
      <p:sp>
        <p:nvSpPr>
          <p:cNvPr id="4" name="Content Placeholder 3"/>
          <p:cNvSpPr>
            <a:spLocks noGrp="1"/>
          </p:cNvSpPr>
          <p:nvPr>
            <p:ph sz="half" idx="2"/>
          </p:nvPr>
        </p:nvSpPr>
        <p:spPr>
          <a:xfrm>
            <a:off x="4366421" y="2142068"/>
            <a:ext cx="4277545" cy="4001576"/>
          </a:xfrm>
        </p:spPr>
        <p:txBody>
          <a:bodyPr>
            <a:noAutofit/>
          </a:bodyPr>
          <a:lstStyle/>
          <a:p>
            <a:pPr>
              <a:lnSpc>
                <a:spcPct val="160000"/>
              </a:lnSpc>
            </a:pPr>
            <a:r>
              <a:rPr lang="en-US" sz="1500" dirty="0"/>
              <a:t>Complains of constipation, abdominal pain, cold intolerance, lethargy, and/or excess energy</a:t>
            </a:r>
          </a:p>
          <a:p>
            <a:pPr>
              <a:lnSpc>
                <a:spcPct val="160000"/>
              </a:lnSpc>
            </a:pPr>
            <a:r>
              <a:rPr lang="en-US" sz="1500" dirty="0"/>
              <a:t>Denies feeling hungry</a:t>
            </a:r>
          </a:p>
          <a:p>
            <a:pPr>
              <a:lnSpc>
                <a:spcPct val="160000"/>
              </a:lnSpc>
            </a:pPr>
            <a:r>
              <a:rPr lang="en-US" sz="1500" dirty="0"/>
              <a:t>Resists or is unable to maintain a body weight appropriate for their age, height, and build </a:t>
            </a:r>
          </a:p>
          <a:p>
            <a:pPr>
              <a:lnSpc>
                <a:spcPct val="160000"/>
              </a:lnSpc>
            </a:pPr>
            <a:r>
              <a:rPr lang="en-US" sz="1500" dirty="0"/>
              <a:t>Develops food rituals (e.g., eating foods in certain orders, excessive chewing, rearranging food on a plate)</a:t>
            </a:r>
          </a:p>
          <a:p>
            <a:pPr>
              <a:lnSpc>
                <a:spcPct val="160000"/>
              </a:lnSpc>
            </a:pPr>
            <a:r>
              <a:rPr lang="en-US" sz="1500" dirty="0"/>
              <a:t>Cooks meals for others without eating</a:t>
            </a:r>
          </a:p>
          <a:p>
            <a:pPr>
              <a:lnSpc>
                <a:spcPct val="160000"/>
              </a:lnSpc>
            </a:pPr>
            <a:r>
              <a:rPr lang="en-US" sz="1500" dirty="0"/>
              <a:t>Consistently makes excuses to avoid mealtimes or situations involving food</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4623490" cy="1371600"/>
          </a:xfrm>
        </p:spPr>
        <p:txBody>
          <a:bodyPr/>
          <a:lstStyle/>
          <a:p>
            <a:r>
              <a:rPr lang="en-US" b="1" dirty="0"/>
              <a:t>Emotional and behavioral</a:t>
            </a:r>
            <a:endParaRPr lang="en-US" dirty="0"/>
          </a:p>
        </p:txBody>
      </p:sp>
      <p:sp>
        <p:nvSpPr>
          <p:cNvPr id="4" name="Text Placeholder 3"/>
          <p:cNvSpPr>
            <a:spLocks noGrp="1"/>
          </p:cNvSpPr>
          <p:nvPr>
            <p:ph type="body" sz="half" idx="2"/>
          </p:nvPr>
        </p:nvSpPr>
        <p:spPr>
          <a:xfrm>
            <a:off x="514350" y="2143116"/>
            <a:ext cx="4623490" cy="4286280"/>
          </a:xfrm>
        </p:spPr>
        <p:txBody>
          <a:bodyPr>
            <a:normAutofit/>
          </a:bodyPr>
          <a:lstStyle/>
          <a:p>
            <a:pPr>
              <a:buFont typeface="Arial" pitchFamily="34" charset="0"/>
              <a:buChar char="•"/>
            </a:pPr>
            <a:r>
              <a:rPr lang="en-US" dirty="0"/>
              <a:t>Expresses a need to “burn off” calories taken in </a:t>
            </a:r>
          </a:p>
          <a:p>
            <a:pPr>
              <a:buFont typeface="Arial" pitchFamily="34" charset="0"/>
              <a:buChar char="•"/>
            </a:pPr>
            <a:r>
              <a:rPr lang="en-US" dirty="0"/>
              <a:t>Maintains an excessive, rigid exercise regimen – despite weather, fatigue, illness, or injury </a:t>
            </a:r>
          </a:p>
          <a:p>
            <a:pPr>
              <a:buFont typeface="Arial" pitchFamily="34" charset="0"/>
              <a:buChar char="•"/>
            </a:pPr>
            <a:r>
              <a:rPr lang="en-US" dirty="0"/>
              <a:t>Withdraws from usual friends and activities and becomes more isolated, withdrawn, and secretive</a:t>
            </a:r>
          </a:p>
          <a:p>
            <a:pPr>
              <a:buFont typeface="Arial" pitchFamily="34" charset="0"/>
              <a:buChar char="•"/>
            </a:pPr>
            <a:r>
              <a:rPr lang="en-US" dirty="0"/>
              <a:t>Seems concerned about eating in public</a:t>
            </a:r>
          </a:p>
          <a:p>
            <a:pPr>
              <a:buFont typeface="Arial" pitchFamily="34" charset="0"/>
              <a:buChar char="•"/>
            </a:pPr>
            <a:r>
              <a:rPr lang="en-US" dirty="0"/>
              <a:t>Has limited social spontaneity</a:t>
            </a:r>
          </a:p>
          <a:p>
            <a:pPr>
              <a:buFont typeface="Arial" pitchFamily="34" charset="0"/>
              <a:buChar char="•"/>
            </a:pPr>
            <a:r>
              <a:rPr lang="en-US" dirty="0"/>
              <a:t>Has intense fear of weight gain or being “fat,” even though underweight</a:t>
            </a:r>
          </a:p>
          <a:p>
            <a:pPr>
              <a:buFont typeface="Arial" pitchFamily="34" charset="0"/>
              <a:buChar char="•"/>
            </a:pPr>
            <a:endParaRPr lang="en-US" dirty="0"/>
          </a:p>
        </p:txBody>
      </p:sp>
      <p:pic>
        <p:nvPicPr>
          <p:cNvPr id="6148" name="Picture 4" descr="Can Bullying Lead To An Eating Disorder?"/>
          <p:cNvPicPr>
            <a:picLocks noGrp="1" noChangeAspect="1" noChangeArrowheads="1"/>
          </p:cNvPicPr>
          <p:nvPr>
            <p:ph type="pic" idx="1"/>
          </p:nvPr>
        </p:nvPicPr>
        <p:blipFill>
          <a:blip r:embed="rId2"/>
          <a:srcRect l="26633" r="26633"/>
          <a:stretch>
            <a:fillRect/>
          </a:stretch>
        </p:blipFill>
        <p:spPr bwMode="auto">
          <a:xfrm>
            <a:off x="5214938" y="914400"/>
            <a:ext cx="3714750" cy="5300663"/>
          </a:xfrm>
          <a:prstGeom prst="rect">
            <a:avLst/>
          </a:prstGeom>
          <a:noFill/>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Emotional and behavioral</a:t>
            </a:r>
            <a:endParaRPr lang="en-US" sz="4000" dirty="0"/>
          </a:p>
        </p:txBody>
      </p:sp>
      <p:sp>
        <p:nvSpPr>
          <p:cNvPr id="5" name="Content Placeholder 4"/>
          <p:cNvSpPr>
            <a:spLocks noGrp="1"/>
          </p:cNvSpPr>
          <p:nvPr>
            <p:ph idx="1"/>
          </p:nvPr>
        </p:nvSpPr>
        <p:spPr/>
        <p:txBody>
          <a:bodyPr/>
          <a:lstStyle/>
          <a:p>
            <a:r>
              <a:rPr lang="en-US" dirty="0"/>
              <a:t>Has disturbed experience of body weight or shape, undue influence of weight or shape on self-evaluation, or denial of the seriousness of low body weight</a:t>
            </a:r>
          </a:p>
          <a:p>
            <a:r>
              <a:rPr lang="en-US" dirty="0"/>
              <a:t>Post puberty female loses menstrual period</a:t>
            </a:r>
          </a:p>
          <a:p>
            <a:r>
              <a:rPr lang="en-US" dirty="0"/>
              <a:t>Feels ineffective</a:t>
            </a:r>
          </a:p>
          <a:p>
            <a:r>
              <a:rPr lang="en-US" dirty="0"/>
              <a:t>Has strong need for control</a:t>
            </a:r>
          </a:p>
          <a:p>
            <a:r>
              <a:rPr lang="en-US" dirty="0"/>
              <a:t>Shows inflexible thinking</a:t>
            </a:r>
          </a:p>
          <a:p>
            <a:r>
              <a:rPr lang="en-US" dirty="0"/>
              <a:t>Has overly restrained initiative and </a:t>
            </a:r>
          </a:p>
          <a:p>
            <a:pPr lvl="1">
              <a:buNone/>
            </a:pPr>
            <a:r>
              <a:rPr lang="en-US" dirty="0"/>
              <a:t>emotional expression</a:t>
            </a:r>
          </a:p>
          <a:p>
            <a:pPr>
              <a:buNone/>
            </a:pPr>
            <a:endParaRPr lang="en-US" dirty="0"/>
          </a:p>
        </p:txBody>
      </p:sp>
      <p:pic>
        <p:nvPicPr>
          <p:cNvPr id="4100" name="Picture 4" descr="http://img.webmd.com/dtmcms/live/webmd/consumer_assets/site_images/article_thumbnails/slideshows/eating_disorders_overview_slideshow/493x335_eating_disorders_overview_slideshow.jpg?resize=400px:*&amp;output-quality=50"/>
          <p:cNvPicPr>
            <a:picLocks noChangeAspect="1" noChangeArrowheads="1"/>
          </p:cNvPicPr>
          <p:nvPr/>
        </p:nvPicPr>
        <p:blipFill>
          <a:blip r:embed="rId2"/>
          <a:srcRect/>
          <a:stretch>
            <a:fillRect/>
          </a:stretch>
        </p:blipFill>
        <p:spPr bwMode="auto">
          <a:xfrm>
            <a:off x="5072066" y="3857628"/>
            <a:ext cx="3810000" cy="2581276"/>
          </a:xfrm>
          <a:prstGeom prst="rect">
            <a:avLst/>
          </a:prstGeom>
          <a:noFill/>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Physical </a:t>
            </a:r>
            <a:endParaRPr lang="en-US" dirty="0"/>
          </a:p>
        </p:txBody>
      </p:sp>
      <p:sp>
        <p:nvSpPr>
          <p:cNvPr id="3" name="Content Placeholder 2"/>
          <p:cNvSpPr>
            <a:spLocks noGrp="1"/>
          </p:cNvSpPr>
          <p:nvPr>
            <p:ph sz="half" idx="1"/>
          </p:nvPr>
        </p:nvSpPr>
        <p:spPr>
          <a:xfrm>
            <a:off x="214282" y="2071678"/>
            <a:ext cx="4071965" cy="4786322"/>
          </a:xfrm>
        </p:spPr>
        <p:txBody>
          <a:bodyPr>
            <a:normAutofit fontScale="92500" lnSpcReduction="10000"/>
          </a:bodyPr>
          <a:lstStyle/>
          <a:p>
            <a:r>
              <a:rPr lang="en-US" sz="2400" dirty="0"/>
              <a:t>Stomach cramps, other non-specific gastrointestinal complaints (constipation, acid reflux, etc.)</a:t>
            </a:r>
          </a:p>
          <a:p>
            <a:r>
              <a:rPr lang="en-US" sz="2400" dirty="0"/>
              <a:t>Difficulties concentrating</a:t>
            </a:r>
          </a:p>
          <a:p>
            <a:r>
              <a:rPr lang="en-US" sz="2400" dirty="0"/>
              <a:t>Abnormal laboratory findings (anemia, low thyroid and hormone levels, low potassium, low blood cell counts, slow heart rate)</a:t>
            </a:r>
          </a:p>
          <a:p>
            <a:r>
              <a:rPr lang="en-US" sz="2400" dirty="0"/>
              <a:t>Dizziness</a:t>
            </a:r>
          </a:p>
          <a:p>
            <a:pPr>
              <a:buNone/>
            </a:pPr>
            <a:endParaRPr lang="en-US" sz="2400" dirty="0"/>
          </a:p>
        </p:txBody>
      </p:sp>
      <p:sp>
        <p:nvSpPr>
          <p:cNvPr id="4" name="Content Placeholder 3"/>
          <p:cNvSpPr>
            <a:spLocks noGrp="1"/>
          </p:cNvSpPr>
          <p:nvPr>
            <p:ph sz="half" idx="2"/>
          </p:nvPr>
        </p:nvSpPr>
        <p:spPr>
          <a:xfrm>
            <a:off x="4366421" y="2142068"/>
            <a:ext cx="4491859" cy="4715932"/>
          </a:xfrm>
        </p:spPr>
        <p:txBody>
          <a:bodyPr>
            <a:normAutofit fontScale="92500" lnSpcReduction="10000"/>
          </a:bodyPr>
          <a:lstStyle/>
          <a:p>
            <a:r>
              <a:rPr lang="en-US" sz="2400" dirty="0"/>
              <a:t>Fainting/syncope</a:t>
            </a:r>
          </a:p>
          <a:p>
            <a:r>
              <a:rPr lang="en-US" sz="2400" dirty="0"/>
              <a:t>Feeling cold all the time</a:t>
            </a:r>
          </a:p>
          <a:p>
            <a:r>
              <a:rPr lang="en-US" sz="2400" dirty="0"/>
              <a:t>Sleep problems</a:t>
            </a:r>
          </a:p>
          <a:p>
            <a:r>
              <a:rPr lang="en-US" sz="2400" dirty="0"/>
              <a:t>Menstrual irregularities—amenorrhea, irregular periods or only having a period while on hormonal contraceptives (this is not considered a “true” period)</a:t>
            </a:r>
          </a:p>
          <a:p>
            <a:r>
              <a:rPr lang="en-US" sz="2400" dirty="0"/>
              <a:t>Poor wound healing</a:t>
            </a:r>
            <a:endParaRPr lang="en-US" sz="2500" dirty="0"/>
          </a:p>
          <a:p>
            <a:r>
              <a:rPr lang="en-US" sz="2500" dirty="0"/>
              <a:t>Cuts and calluses across the top of finger joints (a result of inducing vomiting)</a:t>
            </a:r>
          </a:p>
          <a:p>
            <a:endParaRPr lang="en-US"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500174"/>
            <a:ext cx="3571900" cy="1371600"/>
          </a:xfrm>
        </p:spPr>
        <p:txBody>
          <a:bodyPr>
            <a:normAutofit/>
          </a:bodyPr>
          <a:lstStyle/>
          <a:p>
            <a:pPr algn="ctr"/>
            <a:r>
              <a:rPr lang="en-US" sz="3600" b="1" dirty="0"/>
              <a:t>Physical</a:t>
            </a:r>
            <a:endParaRPr lang="en-US" sz="3600" dirty="0"/>
          </a:p>
        </p:txBody>
      </p:sp>
      <p:sp>
        <p:nvSpPr>
          <p:cNvPr id="3" name="Content Placeholder 2"/>
          <p:cNvSpPr>
            <a:spLocks noGrp="1"/>
          </p:cNvSpPr>
          <p:nvPr>
            <p:ph idx="1"/>
          </p:nvPr>
        </p:nvSpPr>
        <p:spPr>
          <a:xfrm>
            <a:off x="4302948" y="1071546"/>
            <a:ext cx="4626770" cy="5181600"/>
          </a:xfrm>
        </p:spPr>
        <p:txBody>
          <a:bodyPr>
            <a:noAutofit/>
          </a:bodyPr>
          <a:lstStyle/>
          <a:p>
            <a:r>
              <a:rPr lang="en-US" sz="2000" dirty="0"/>
              <a:t>Dental problems, such as enamel erosion, cavities, and tooth sensitivity</a:t>
            </a:r>
          </a:p>
          <a:p>
            <a:r>
              <a:rPr lang="en-US" sz="2000" dirty="0"/>
              <a:t>Dry skin</a:t>
            </a:r>
          </a:p>
          <a:p>
            <a:r>
              <a:rPr lang="en-US" sz="2000" dirty="0"/>
              <a:t>Dry and brittle nails</a:t>
            </a:r>
          </a:p>
          <a:p>
            <a:r>
              <a:rPr lang="en-US" sz="2000" dirty="0"/>
              <a:t>Fine hair on body </a:t>
            </a:r>
          </a:p>
          <a:p>
            <a:r>
              <a:rPr lang="en-US" sz="2000" dirty="0"/>
              <a:t>Thinning of hair on head, dry and brittle hair </a:t>
            </a:r>
          </a:p>
          <a:p>
            <a:r>
              <a:rPr lang="en-US" sz="2000" dirty="0"/>
              <a:t>Cavities, or discoloration of teeth, from vomiting</a:t>
            </a:r>
          </a:p>
          <a:p>
            <a:r>
              <a:rPr lang="en-US" sz="2000" dirty="0"/>
              <a:t>Muscle weakness</a:t>
            </a:r>
          </a:p>
          <a:p>
            <a:r>
              <a:rPr lang="en-US" sz="2000" dirty="0"/>
              <a:t>Yellow skin (in context of eating large amounts of carrots)</a:t>
            </a:r>
          </a:p>
          <a:p>
            <a:r>
              <a:rPr lang="en-US" sz="2000" dirty="0"/>
              <a:t>Cold, mottled hands and feet or swelling of feet</a:t>
            </a:r>
          </a:p>
          <a:p>
            <a:r>
              <a:rPr lang="en-US" sz="2000" dirty="0"/>
              <a:t>Impaired immune functioning</a:t>
            </a:r>
          </a:p>
        </p:txBody>
      </p:sp>
      <p:sp>
        <p:nvSpPr>
          <p:cNvPr id="4" name="Text Placeholder 3"/>
          <p:cNvSpPr>
            <a:spLocks noGrp="1"/>
          </p:cNvSpPr>
          <p:nvPr>
            <p:ph type="body" sz="half" idx="2"/>
          </p:nvPr>
        </p:nvSpPr>
        <p:spPr/>
        <p:txBody>
          <a:bodyPr/>
          <a:lstStyle/>
          <a:p>
            <a:endParaRPr lang="en-US"/>
          </a:p>
        </p:txBody>
      </p:sp>
      <p:pic>
        <p:nvPicPr>
          <p:cNvPr id="5122" name="Picture 2" descr="Short Term and Long Term Effects - Anorexia"/>
          <p:cNvPicPr>
            <a:picLocks noChangeAspect="1" noChangeArrowheads="1"/>
          </p:cNvPicPr>
          <p:nvPr/>
        </p:nvPicPr>
        <p:blipFill>
          <a:blip r:embed="rId2"/>
          <a:srcRect/>
          <a:stretch>
            <a:fillRect/>
          </a:stretch>
        </p:blipFill>
        <p:spPr bwMode="auto">
          <a:xfrm>
            <a:off x="285720" y="3190752"/>
            <a:ext cx="3714776" cy="2524240"/>
          </a:xfrm>
          <a:prstGeom prst="rect">
            <a:avLst/>
          </a:prstGeom>
          <a:noFill/>
        </p:spPr>
      </p:pic>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4">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Theme14</Template>
  <TotalTime>175</TotalTime>
  <Words>1148</Words>
  <Application>Microsoft Macintosh PowerPoint</Application>
  <PresentationFormat>On-screen Show (4:3)</PresentationFormat>
  <Paragraphs>142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Theme14</vt:lpstr>
      <vt:lpstr>Anorexia nervosa-  a restrictive eating disorder</vt:lpstr>
      <vt:lpstr>meaning</vt:lpstr>
      <vt:lpstr>DIAGNOSTIC CRITERIA</vt:lpstr>
      <vt:lpstr>Slide 4</vt:lpstr>
      <vt:lpstr>Emotional and behavioral</vt:lpstr>
      <vt:lpstr>Emotional and behavioral</vt:lpstr>
      <vt:lpstr>Emotional and behavioral</vt:lpstr>
      <vt:lpstr>Physical </vt:lpstr>
      <vt:lpstr>Physical</vt:lpstr>
      <vt:lpstr>Causes</vt:lpstr>
      <vt:lpstr>Causes </vt:lpstr>
      <vt:lpstr>Causes </vt:lpstr>
      <vt:lpstr>Causes </vt:lpstr>
      <vt:lpstr>Causes </vt:lpstr>
      <vt:lpstr>Causes - Media effects </vt:lpstr>
      <vt:lpstr>Associated problems</vt:lpstr>
      <vt:lpstr>Anorexia  and Amenorrhea</vt:lpstr>
      <vt:lpstr>Slide 18</vt:lpstr>
      <vt:lpstr>Male anorexia</vt:lpstr>
      <vt:lpstr>Male anorexia  </vt:lpstr>
      <vt:lpstr>treatment</vt:lpstr>
      <vt:lpstr>Treatment </vt:lpstr>
      <vt:lpstr>Treatment </vt:lpstr>
      <vt:lpstr>treatment </vt:lpstr>
      <vt:lpstr>Treatment </vt:lpstr>
      <vt:lpstr>Relapse</vt:lpstr>
      <vt:lpstr>Slide 27</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RCC</cp:lastModifiedBy>
  <cp:revision>22</cp:revision>
  <dcterms:created xsi:type="dcterms:W3CDTF">2020-08-28T12:48:19Z</dcterms:created>
  <dcterms:modified xsi:type="dcterms:W3CDTF">2020-09-08T02:43:20Z</dcterms:modified>
</cp:coreProperties>
</file>