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8" r:id="rId4"/>
    <p:sldId id="257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2885B-D847-4B4E-859D-C7D0FA3EBC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E98A87-C933-417A-A302-56C80AE11D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A4C4F9-86E9-41A8-86C2-66281574F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A44C7-A64C-4FD5-8F93-C05B5772020D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E4039-2370-408E-8576-1FB65911D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317825-63E7-4C7B-9D1A-B46699644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BD00-BC3F-4B3A-8B1B-51336610D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693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410305-4173-4912-A4CF-D0695B7D5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78FAFF-F7CC-4650-ACE4-4501CAB10C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F7043-29F5-4210-847A-9DC9A6D6B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A44C7-A64C-4FD5-8F93-C05B5772020D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3F76A-D4F8-4502-83FA-B08B0728C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BC16F-E73F-456A-B699-5DDC9BECC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BD00-BC3F-4B3A-8B1B-51336610D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648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7143BE9-31C0-4D28-879B-DFBB76B480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15CB4D-5FCC-4E0D-A2FC-C8AFFE31E0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A81C2C-3E3C-490D-AF19-724853B8F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A44C7-A64C-4FD5-8F93-C05B5772020D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AD59D1-6F83-4CE8-B0C1-69CAD7C83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0ECED-A585-4DBF-86FB-EEDFB25AB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BD00-BC3F-4B3A-8B1B-51336610D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915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7CFA4-2642-4E11-81D6-B58F13358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A8859-FC45-42E1-B2A5-9B7E30FF7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2BC5C-538A-487B-949E-8E27BDBE9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A44C7-A64C-4FD5-8F93-C05B5772020D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6D5BE-DDB5-4684-841D-E1F948E2F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FF0B1-CEB0-4169-A18F-DB7D669BB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BD00-BC3F-4B3A-8B1B-51336610D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45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34F28-025E-4EF3-9705-BCB19F76F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9BCF57-5B9F-446C-BB18-69B0C9C40F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712829-EC3F-48DE-A202-3D327AAE3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A44C7-A64C-4FD5-8F93-C05B5772020D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2FF54-341D-41BA-AC8F-9F14F2CE3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A20DAE-D8C7-4175-868A-91316110F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BD00-BC3F-4B3A-8B1B-51336610D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712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CD77B-08FE-4C40-AC48-EBF34DCB4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4CF5B0-8CD7-4B71-BEBB-95F8B457DC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00063A-6452-4166-8D58-8489099253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5B9333-0354-482F-A2D5-3FF611CBB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A44C7-A64C-4FD5-8F93-C05B5772020D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851BFF-490E-4598-B1CE-30CBC49B3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CFE24E-EDFE-4A52-AD35-8CA650A31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BD00-BC3F-4B3A-8B1B-51336610D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752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2662E-72EA-4DD4-A710-4EF75B090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C3E987-5344-4520-8469-5C97144AD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6029BB-611E-48BD-AADE-6A6E1C0467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7F2ADF-A162-40D3-B0DF-CB5A5AD17F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D851D6-5755-4384-9124-B961785C1B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FF3D01-810B-4B0E-B2F0-A81389244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A44C7-A64C-4FD5-8F93-C05B5772020D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1E0188-1A9C-48D5-9F57-5B4F7B26F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B7D312-BBA7-4B31-981E-89A6EF127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BD00-BC3F-4B3A-8B1B-51336610D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6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4ED29-EBF9-48B4-AB64-E254ACA03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FAF30E-B3D3-4746-BDE1-59EA927A5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A44C7-A64C-4FD5-8F93-C05B5772020D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563A91-3F4B-4015-84BE-C9908C13BF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5DE8F7-CE68-400E-86A3-3B4804558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BD00-BC3F-4B3A-8B1B-51336610D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986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7D9244-D296-4CAE-9627-1D675CE32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A44C7-A64C-4FD5-8F93-C05B5772020D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0003B6-7500-4763-AE87-03E8A07AF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296D3-EE06-4E75-9554-2D9732E9D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BD00-BC3F-4B3A-8B1B-51336610D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453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50F43B-E22B-4808-832F-DBD65418D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269B2-6F33-4129-8B26-666EC6A95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EEEC8C-4AAC-4CC1-9EA0-A34C429F2F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56FD51-278B-4157-803D-783A8564E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A44C7-A64C-4FD5-8F93-C05B5772020D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6C3D25-3918-4D7C-859A-DB799A2E5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729E38-F5FF-4EF5-9C24-2A4057F48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BD00-BC3F-4B3A-8B1B-51336610D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337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DF780-6580-429F-A3C9-4C24BD1F0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F1365B-BC1B-4110-9855-01F67E13FC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6901B1-10E1-493D-957C-5EFBF046FA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71EFAD-E743-4BA7-AE95-54C1399DC3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A44C7-A64C-4FD5-8F93-C05B5772020D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0C97C-0058-49DD-A658-A7D55ECF9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949560-5777-4166-B3BA-C2D368A18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7BD00-BC3F-4B3A-8B1B-51336610D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621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E72DFF-10B3-4BFA-B2A7-F9C58D38B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D3E7D-6B85-4B9E-BE00-699DDA792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429AC-6333-4E66-A0C5-F4E30BD66B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A44C7-A64C-4FD5-8F93-C05B5772020D}" type="datetimeFigureOut">
              <a:rPr lang="en-US" smtClean="0"/>
              <a:t>2/18/2022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E0A7F-23A4-4CD8-A86D-C8C5C16327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66ECC-5C93-4F1D-9DB2-B0B17E723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7BD00-BC3F-4B3A-8B1B-51336610D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487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22645B2-853C-4EC6-AB20-4DD330333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pPr algn="ctr"/>
            <a:r>
              <a:rPr lang="en-US" sz="4200" dirty="0"/>
              <a:t>Chapter Treasurer</a:t>
            </a:r>
            <a:br>
              <a:rPr lang="en-US" sz="4200" dirty="0"/>
            </a:br>
            <a:br>
              <a:rPr lang="en-US" sz="4200" dirty="0"/>
            </a:br>
            <a:r>
              <a:rPr lang="en-US" sz="3100" dirty="0"/>
              <a:t>A Brief Overview</a:t>
            </a:r>
            <a:r>
              <a:rPr lang="en-US" sz="4200" dirty="0"/>
              <a:t>		</a:t>
            </a:r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FF329E-25C0-47CA-8F52-2F57369AA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77CEC13-09B1-4C06-ACB0-000843BCCC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3579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626438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77CEC13-09B1-4C06-ACB0-000843BCCC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922645B2-853C-4EC6-AB20-4DD330333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Chapter Treasurer Responsibilities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FF329E-25C0-47CA-8F52-2F57369AA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Responsible for receiving deposits from the Financial Secretary, making all deposits, and disburses all chapter funds </a:t>
            </a:r>
          </a:p>
          <a:p>
            <a:r>
              <a:rPr lang="en-US" dirty="0"/>
              <a:t>Maintain all records and vouchers</a:t>
            </a:r>
          </a:p>
          <a:p>
            <a:r>
              <a:rPr lang="en-US" dirty="0"/>
              <a:t>Prepare and present financial reports to the Chapter Executive Board and Chapter Members</a:t>
            </a:r>
          </a:p>
          <a:p>
            <a:r>
              <a:rPr lang="en-US" dirty="0"/>
              <a:t>Chair Budget/Finance Committee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138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77CEC13-09B1-4C06-ACB0-000843BCCC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922645B2-853C-4EC6-AB20-4DD330333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On a Monthly Basis	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FF329E-25C0-47CA-8F52-2F57369AA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Receive vouchers, enter requests in QuickBooks, print checks, provide documents to the Chapter President for review/signature, disburse checks/payments</a:t>
            </a:r>
          </a:p>
          <a:p>
            <a:r>
              <a:rPr lang="en-US" dirty="0"/>
              <a:t>Submit memorized reports from QuickBooks along with copies of bank statements and PayPal reports to the Executive Board and Chapter Members</a:t>
            </a:r>
          </a:p>
          <a:p>
            <a:r>
              <a:rPr lang="en-US" dirty="0"/>
              <a:t>Maintain accurate records to assure that officers and committees stay within their budget– provide budget balances</a:t>
            </a:r>
          </a:p>
          <a:p>
            <a:r>
              <a:rPr lang="en-US" dirty="0"/>
              <a:t>Attend a Regional Financial Officers meeting led by the Regional Treasurer</a:t>
            </a:r>
          </a:p>
          <a:p>
            <a:r>
              <a:rPr lang="en-US" dirty="0"/>
              <a:t>Attend/Present during the Executive Board and Chapter Meetings</a:t>
            </a:r>
          </a:p>
          <a:p>
            <a:r>
              <a:rPr lang="en-US" dirty="0"/>
              <a:t>Facilitate the Budget and Financial Committee Meeting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694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77CEC13-09B1-4C06-ACB0-000843BCCC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922645B2-853C-4EC6-AB20-4DD330333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Highlights During the Fiscal Year </a:t>
            </a:r>
            <a:br>
              <a:rPr lang="en-US" dirty="0"/>
            </a:br>
            <a:r>
              <a:rPr lang="en-US" sz="3200" dirty="0"/>
              <a:t>(June 1 – May 31)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FF329E-25C0-47CA-8F52-2F57369AA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Submit financial records to the Internal Chapter Financial Evaluation Committee (June-Aug)</a:t>
            </a:r>
          </a:p>
          <a:p>
            <a:r>
              <a:rPr lang="en-US" dirty="0"/>
              <a:t>Complete and file all financial reports as required by the National Treasurer or Regional Treasurer</a:t>
            </a:r>
          </a:p>
          <a:p>
            <a:pPr lvl="1"/>
            <a:r>
              <a:rPr lang="en-US" dirty="0"/>
              <a:t>Per Capita (September)</a:t>
            </a:r>
          </a:p>
          <a:p>
            <a:r>
              <a:rPr lang="en-US" dirty="0"/>
              <a:t>Along with the Budget and Finance Committee, prepare a proposed budget for the upcoming programming year (Jan-March)</a:t>
            </a:r>
          </a:p>
          <a:p>
            <a:r>
              <a:rPr lang="en-US" dirty="0"/>
              <a:t>Submit the Year End Financial Submission (May-June)</a:t>
            </a:r>
          </a:p>
          <a:p>
            <a:r>
              <a:rPr lang="en-US" dirty="0"/>
              <a:t>Foundation Contributions Due (May)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285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77CEC13-09B1-4C06-ACB0-000843BCCC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922645B2-853C-4EC6-AB20-4DD330333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Additional Important Financial Dates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FF329E-25C0-47CA-8F52-2F57369AA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Program Handbooks due- November 1 </a:t>
            </a:r>
          </a:p>
          <a:p>
            <a:r>
              <a:rPr lang="en-US" dirty="0"/>
              <a:t>Deadline for submissions and payments for Up the Hill- January 15</a:t>
            </a:r>
          </a:p>
          <a:p>
            <a:r>
              <a:rPr lang="en-US" dirty="0"/>
              <a:t>Deadline for submission of Legacy Requests- January 31</a:t>
            </a:r>
          </a:p>
          <a:p>
            <a:r>
              <a:rPr lang="en-US" dirty="0"/>
              <a:t>Deadline for Treasurers to submit 1099 Tax Forms to eligible vendors- January 31</a:t>
            </a:r>
          </a:p>
          <a:p>
            <a:r>
              <a:rPr lang="en-US" dirty="0"/>
              <a:t>Deadline for Treasurers to submit 1096 Tax Forms to eligible vendors- February 28</a:t>
            </a:r>
          </a:p>
          <a:p>
            <a:r>
              <a:rPr lang="en-US" dirty="0"/>
              <a:t>Deadline for receipt of New Member Joining Feeds and Headquarters Assessment- May 31</a:t>
            </a:r>
          </a:p>
        </p:txBody>
      </p:sp>
    </p:spTree>
    <p:extLst>
      <p:ext uri="{BB962C8B-B14F-4D97-AF65-F5344CB8AC3E}">
        <p14:creationId xmlns:p14="http://schemas.microsoft.com/office/powerpoint/2010/main" val="782637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77CEC13-09B1-4C06-ACB0-000843BCCCD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922645B2-853C-4EC6-AB20-4DD330333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Yes, You Can Do This!!!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FF329E-25C0-47CA-8F52-2F57369AA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/>
              <a:t>You will have support!!</a:t>
            </a:r>
          </a:p>
          <a:p>
            <a:pPr lvl="1"/>
            <a:r>
              <a:rPr lang="en-US" sz="2800" dirty="0"/>
              <a:t>Financial Officer training in </a:t>
            </a:r>
            <a:r>
              <a:rPr lang="en-US" sz="2800"/>
              <a:t>June in </a:t>
            </a:r>
            <a:r>
              <a:rPr lang="en-US" sz="2800" dirty="0"/>
              <a:t>Durham </a:t>
            </a:r>
          </a:p>
          <a:p>
            <a:pPr lvl="1"/>
            <a:r>
              <a:rPr lang="en-US" sz="2800" dirty="0"/>
              <a:t>Financial Handbook 2020 (with a 2022 update in development)</a:t>
            </a:r>
          </a:p>
          <a:p>
            <a:pPr lvl="1"/>
            <a:r>
              <a:rPr lang="en-US" sz="2800" dirty="0"/>
              <a:t>Assigned Regional Budget and Finance Committee </a:t>
            </a:r>
          </a:p>
          <a:p>
            <a:pPr lvl="1"/>
            <a:r>
              <a:rPr lang="en-US" sz="2800" dirty="0"/>
              <a:t>Access to the Regional Treasurer for assistance</a:t>
            </a:r>
          </a:p>
          <a:p>
            <a:pPr lvl="1"/>
            <a:r>
              <a:rPr lang="en-US" sz="2800" dirty="0"/>
              <a:t>Monthly Financial Officer training</a:t>
            </a:r>
          </a:p>
          <a:p>
            <a:pPr lvl="2"/>
            <a:r>
              <a:rPr lang="en-US" sz="2400" dirty="0"/>
              <a:t>Ongoing training on the Role</a:t>
            </a:r>
          </a:p>
          <a:p>
            <a:pPr lvl="2"/>
            <a:r>
              <a:rPr lang="en-US" sz="2400" dirty="0"/>
              <a:t>Ongoing support with future deadlines</a:t>
            </a:r>
          </a:p>
        </p:txBody>
      </p:sp>
    </p:spTree>
    <p:extLst>
      <p:ext uri="{BB962C8B-B14F-4D97-AF65-F5344CB8AC3E}">
        <p14:creationId xmlns:p14="http://schemas.microsoft.com/office/powerpoint/2010/main" val="4234581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355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Chapter Treasurer  A Brief Overview  </vt:lpstr>
      <vt:lpstr>Chapter Treasurer Responsibilities</vt:lpstr>
      <vt:lpstr>On a Monthly Basis </vt:lpstr>
      <vt:lpstr>Highlights During the Fiscal Year  (June 1 – May 31)</vt:lpstr>
      <vt:lpstr>Additional Important Financial Dates</vt:lpstr>
      <vt:lpstr>Yes, You Can Do This!!!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Joines</dc:creator>
  <cp:lastModifiedBy>Stacey Jones</cp:lastModifiedBy>
  <cp:revision>13</cp:revision>
  <dcterms:created xsi:type="dcterms:W3CDTF">2022-02-17T02:46:56Z</dcterms:created>
  <dcterms:modified xsi:type="dcterms:W3CDTF">2022-02-18T23:51:01Z</dcterms:modified>
</cp:coreProperties>
</file>