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uthier" charset="1" panose="00000000000000000000"/>
      <p:regular r:id="rId14"/>
    </p:embeddedFont>
    <p:embeddedFont>
      <p:font typeface="Luthier Bold" charset="1" panose="00000000000000000000"/>
      <p:regular r:id="rId15"/>
    </p:embeddedFont>
    <p:embeddedFont>
      <p:font typeface="Luthier Italics" charset="1" panose="00000000000000000000"/>
      <p:regular r:id="rId16"/>
    </p:embeddedFont>
    <p:embeddedFont>
      <p:font typeface="Luthier Bold Italics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B7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5716917" cy="10287000"/>
          </a:xfrm>
          <a:prstGeom prst="rect">
            <a:avLst/>
          </a:prstGeom>
          <a:solidFill>
            <a:srgbClr val="F1D7E0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00507">
            <a:off x="-783648" y="745067"/>
            <a:ext cx="5039605" cy="12143628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2340737" y="2421816"/>
            <a:ext cx="6803263" cy="5443368"/>
          </a:xfrm>
          <a:prstGeom prst="rect">
            <a:avLst/>
          </a:prstGeom>
          <a:solidFill>
            <a:srgbClr val="FAF7F5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3106467" y="3040284"/>
            <a:ext cx="4957187" cy="3776597"/>
            <a:chOff x="0" y="0"/>
            <a:chExt cx="6609582" cy="503546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85725"/>
              <a:ext cx="6609582" cy="42181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960"/>
                </a:lnSpc>
              </a:pPr>
              <a:r>
                <a:rPr lang="en-US" spc="-191" sz="11283">
                  <a:solidFill>
                    <a:srgbClr val="94B7C6"/>
                  </a:solidFill>
                  <a:latin typeface="Luthier Bold Italics"/>
                </a:rPr>
                <a:t>Wanna be PD?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433667"/>
              <a:ext cx="6609582" cy="601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67"/>
                </a:lnSpc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3766880" y="0"/>
            <a:ext cx="4521120" cy="2611805"/>
          </a:xfrm>
          <a:prstGeom prst="rect">
            <a:avLst/>
          </a:prstGeom>
          <a:solidFill>
            <a:srgbClr val="94B7C6"/>
          </a:solidFill>
        </p:spPr>
      </p:sp>
      <p:sp>
        <p:nvSpPr>
          <p:cNvPr name="AutoShape 3" id="3"/>
          <p:cNvSpPr/>
          <p:nvPr/>
        </p:nvSpPr>
        <p:spPr>
          <a:xfrm rot="0">
            <a:off x="5558916" y="1028700"/>
            <a:ext cx="11666993" cy="2927543"/>
          </a:xfrm>
          <a:prstGeom prst="rect">
            <a:avLst/>
          </a:prstGeom>
          <a:solidFill>
            <a:srgbClr val="FAF7F5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442335" y="2226759"/>
            <a:ext cx="9900156" cy="1648469"/>
            <a:chOff x="0" y="0"/>
            <a:chExt cx="13200209" cy="219795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38100"/>
              <a:ext cx="13200209" cy="1143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6599"/>
                </a:lnSpc>
              </a:pPr>
              <a:r>
                <a:rPr lang="en-US" sz="5499">
                  <a:solidFill>
                    <a:srgbClr val="94B7C6"/>
                  </a:solidFill>
                  <a:latin typeface="Luthier Bold"/>
                </a:rPr>
                <a:t>What else is in the PD bag?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13191"/>
              <a:ext cx="13200209" cy="8847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520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5999176"/>
            <a:ext cx="4530216" cy="1838294"/>
            <a:chOff x="0" y="0"/>
            <a:chExt cx="6040288" cy="245105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57150"/>
              <a:ext cx="6040288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pc="416" sz="3200">
                  <a:solidFill>
                    <a:srgbClr val="94B7C6"/>
                  </a:solidFill>
                  <a:latin typeface="Glacial Indifference Bold"/>
                </a:rPr>
                <a:t>PATIENCE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984209"/>
              <a:ext cx="6040288" cy="1466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94B7C6"/>
                  </a:solidFill>
                  <a:latin typeface="Glacial Indifference"/>
                </a:rPr>
                <a:t>Sometimes you will have “woosah” moments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878892" y="5999176"/>
            <a:ext cx="4530216" cy="2409794"/>
            <a:chOff x="0" y="0"/>
            <a:chExt cx="6040288" cy="321305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57150"/>
              <a:ext cx="6040288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pc="416" sz="3200">
                  <a:solidFill>
                    <a:srgbClr val="94B7C6"/>
                  </a:solidFill>
                  <a:latin typeface="Glacial Indifference Bold"/>
                </a:rPr>
                <a:t>FLEXIBILITY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984209"/>
              <a:ext cx="6040288" cy="2228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94B7C6"/>
                  </a:solidFill>
                  <a:latin typeface="Glacial Indifference"/>
                </a:rPr>
                <a:t>Be amenable and try to work with any situation within reason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695693" y="5999176"/>
            <a:ext cx="4530216" cy="1838294"/>
            <a:chOff x="0" y="0"/>
            <a:chExt cx="6040288" cy="2451059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57150"/>
              <a:ext cx="6040288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pc="416" sz="3200">
                  <a:solidFill>
                    <a:srgbClr val="94B7C6"/>
                  </a:solidFill>
                  <a:latin typeface="Glacial Indifference Bold"/>
                </a:rPr>
                <a:t>APPROACHABILITY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984209"/>
              <a:ext cx="6040288" cy="1466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94B7C6"/>
                  </a:solidFill>
                  <a:latin typeface="Glacial Indifference"/>
                </a:rPr>
                <a:t>Moms have questions. Provide answers. </a:t>
              </a:r>
            </a:p>
          </p:txBody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1394123" y="-2108163"/>
            <a:ext cx="3351177" cy="94399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3766880" y="0"/>
            <a:ext cx="4521120" cy="2611805"/>
          </a:xfrm>
          <a:prstGeom prst="rect">
            <a:avLst/>
          </a:prstGeom>
          <a:solidFill>
            <a:srgbClr val="94B7C6"/>
          </a:solidFill>
        </p:spPr>
      </p:sp>
      <p:sp>
        <p:nvSpPr>
          <p:cNvPr name="AutoShape 3" id="3"/>
          <p:cNvSpPr/>
          <p:nvPr/>
        </p:nvSpPr>
        <p:spPr>
          <a:xfrm rot="0">
            <a:off x="5558916" y="1028700"/>
            <a:ext cx="11666993" cy="2927543"/>
          </a:xfrm>
          <a:prstGeom prst="rect">
            <a:avLst/>
          </a:prstGeom>
          <a:solidFill>
            <a:srgbClr val="FAF7F5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442335" y="2226759"/>
            <a:ext cx="9900156" cy="1648469"/>
            <a:chOff x="0" y="0"/>
            <a:chExt cx="13200209" cy="219795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38100"/>
              <a:ext cx="13200209" cy="1143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6599"/>
                </a:lnSpc>
              </a:pPr>
              <a:r>
                <a:rPr lang="en-US" sz="5499">
                  <a:solidFill>
                    <a:srgbClr val="94B7C6"/>
                  </a:solidFill>
                  <a:latin typeface="Luthier Bold"/>
                </a:rPr>
                <a:t>CHAPTER SUPPORT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13191"/>
              <a:ext cx="13200209" cy="8847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5200"/>
                </a:lnSpc>
              </a:pPr>
              <a:r>
                <a:rPr lang="en-US" sz="4000">
                  <a:solidFill>
                    <a:srgbClr val="94B7C6"/>
                  </a:solidFill>
                  <a:latin typeface="Luthier Italics"/>
                </a:rPr>
                <a:t>How do </a:t>
              </a:r>
              <a:r>
                <a:rPr lang="en-US" u="sng" sz="4000">
                  <a:solidFill>
                    <a:srgbClr val="94B7C6"/>
                  </a:solidFill>
                  <a:latin typeface="Luthier Bold Italics"/>
                </a:rPr>
                <a:t>you</a:t>
              </a:r>
              <a:r>
                <a:rPr lang="en-US" sz="4000">
                  <a:solidFill>
                    <a:srgbClr val="94B7C6"/>
                  </a:solidFill>
                  <a:latin typeface="Luthier Italics"/>
                </a:rPr>
                <a:t> ensure that your PD succeeds?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5999176"/>
            <a:ext cx="4530216" cy="2409794"/>
            <a:chOff x="0" y="0"/>
            <a:chExt cx="6040288" cy="321305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57150"/>
              <a:ext cx="6040288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pc="416" sz="3200">
                  <a:solidFill>
                    <a:srgbClr val="94B7C6"/>
                  </a:solidFill>
                  <a:latin typeface="Glacial Indifference Bold"/>
                </a:rPr>
                <a:t>PATIENCE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984209"/>
              <a:ext cx="6040288" cy="2228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94B7C6"/>
                  </a:solidFill>
                  <a:latin typeface="Glacial Indifference"/>
                </a:rPr>
                <a:t>PDs are busy too. Give her grace and know that she’s working 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878892" y="5999176"/>
            <a:ext cx="4530216" cy="2981294"/>
            <a:chOff x="0" y="0"/>
            <a:chExt cx="6040288" cy="397505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57150"/>
              <a:ext cx="6040288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pc="416" sz="3200">
                  <a:solidFill>
                    <a:srgbClr val="94B7C6"/>
                  </a:solidFill>
                  <a:latin typeface="Glacial Indifference Bold"/>
                </a:rPr>
                <a:t>FLEXIBILITY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984209"/>
              <a:ext cx="6040288" cy="2990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94B7C6"/>
                  </a:solidFill>
                  <a:latin typeface="Glacial Indifference"/>
                </a:rPr>
                <a:t>Remember that this position is voluntary and that the PD and team are  also doing ALL the things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695693" y="5999176"/>
            <a:ext cx="4530216" cy="1838294"/>
            <a:chOff x="0" y="0"/>
            <a:chExt cx="6040288" cy="2451059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57150"/>
              <a:ext cx="6040288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pc="416" sz="3200">
                  <a:solidFill>
                    <a:srgbClr val="94B7C6"/>
                  </a:solidFill>
                  <a:latin typeface="Glacial Indifference Bold"/>
                </a:rPr>
                <a:t>ACCOUNTABILITY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984209"/>
              <a:ext cx="6040288" cy="1466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94B7C6"/>
                  </a:solidFill>
                  <a:latin typeface="Glacial Indifference"/>
                </a:rPr>
                <a:t>Follow through amd stay informed.  </a:t>
              </a:r>
            </a:p>
          </p:txBody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1394123" y="-2108163"/>
            <a:ext cx="3351177" cy="94399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9228904">
            <a:off x="357619" y="2024376"/>
            <a:ext cx="3905657" cy="1100185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673736">
            <a:off x="13888212" y="-2929920"/>
            <a:ext cx="3905657" cy="11001851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1940614" y="1940614"/>
            <a:ext cx="14406772" cy="6405772"/>
          </a:xfrm>
          <a:prstGeom prst="rect">
            <a:avLst/>
          </a:prstGeom>
          <a:solidFill>
            <a:srgbClr val="FAF7F5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4907226" y="1967004"/>
            <a:ext cx="8473547" cy="7448366"/>
            <a:chOff x="0" y="0"/>
            <a:chExt cx="11298063" cy="993115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04775"/>
              <a:ext cx="11298063" cy="13586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60"/>
                </a:lnSpc>
              </a:pPr>
              <a:r>
                <a:rPr lang="en-US" sz="6200">
                  <a:solidFill>
                    <a:srgbClr val="94B7C6"/>
                  </a:solidFill>
                  <a:latin typeface="Luthier Italics"/>
                </a:rPr>
                <a:t>Is that it?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474741"/>
              <a:ext cx="11298063" cy="71983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99"/>
                </a:lnSpc>
              </a:pPr>
              <a:r>
                <a:rPr lang="en-US" spc="173" sz="5799">
                  <a:solidFill>
                    <a:srgbClr val="94B7C6"/>
                  </a:solidFill>
                  <a:latin typeface="Luthier"/>
                </a:rPr>
                <a:t>Bonus: Getting to truly know all of</a:t>
              </a:r>
            </a:p>
            <a:p>
              <a:pPr algn="ctr">
                <a:lnSpc>
                  <a:spcPts val="8699"/>
                </a:lnSpc>
              </a:pPr>
              <a:r>
                <a:rPr lang="en-US" spc="173" sz="5799">
                  <a:solidFill>
                    <a:srgbClr val="94B7C6"/>
                  </a:solidFill>
                  <a:latin typeface="Luthier"/>
                </a:rPr>
                <a:t>the dynamic moms and children of our chapter!</a:t>
              </a:r>
            </a:p>
            <a:p>
              <a:pPr algn="ctr">
                <a:lnSpc>
                  <a:spcPts val="8699"/>
                </a:lnSpc>
              </a:pPr>
              <a:r>
                <a:rPr lang="en-US" spc="173" sz="5799">
                  <a:solidFill>
                    <a:srgbClr val="94B7C6"/>
                  </a:solidFill>
                  <a:ea typeface="Luthier"/>
                </a:rPr>
                <a:t>💙💗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9233078"/>
              <a:ext cx="11298063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B7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918403" y="0"/>
            <a:ext cx="7369597" cy="10287000"/>
          </a:xfrm>
          <a:prstGeom prst="rect">
            <a:avLst/>
          </a:prstGeom>
          <a:solidFill>
            <a:srgbClr val="F1D7E0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2250080">
            <a:off x="-1073946" y="814176"/>
            <a:ext cx="4205291" cy="1013323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7371" t="9112" r="0" b="13228"/>
          <a:stretch>
            <a:fillRect/>
          </a:stretch>
        </p:blipFill>
        <p:spPr>
          <a:xfrm flipH="false" flipV="false" rot="0">
            <a:off x="6346641" y="0"/>
            <a:ext cx="10912659" cy="9769138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-321367" y="5742329"/>
            <a:ext cx="9465367" cy="3515971"/>
            <a:chOff x="0" y="0"/>
            <a:chExt cx="12620489" cy="4687962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12620489" cy="4687962"/>
            </a:xfrm>
            <a:prstGeom prst="rect">
              <a:avLst/>
            </a:prstGeom>
            <a:solidFill>
              <a:srgbClr val="FAF7F5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800089" y="800931"/>
              <a:ext cx="9615114" cy="2990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94B7C6"/>
                  </a:solidFill>
                  <a:latin typeface="Glacial Indifference"/>
                </a:rPr>
                <a:t>Camille French - Program Director </a:t>
              </a:r>
            </a:p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94B7C6"/>
                  </a:solidFill>
                  <a:latin typeface="Glacial Indifference"/>
                </a:rPr>
                <a:t>2019-2022</a:t>
              </a:r>
            </a:p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94B7C6"/>
                  </a:solidFill>
                  <a:latin typeface="Glacial Indifference"/>
                </a:rPr>
                <a:t>wsjjprogramdirector@gmail.com</a:t>
              </a:r>
            </a:p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94B7C6"/>
                  </a:solidFill>
                  <a:ea typeface="Glacial Indifference"/>
                </a:rPr>
                <a:t>💙 Long Live Jack and Jill!! 💗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769069">
            <a:off x="13328392" y="4264969"/>
            <a:ext cx="2999873" cy="8450348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9611879" y="224071"/>
            <a:ext cx="7647421" cy="7378495"/>
          </a:xfrm>
          <a:prstGeom prst="rect">
            <a:avLst/>
          </a:prstGeom>
          <a:solidFill>
            <a:srgbClr val="FAF7F5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028700" y="6275604"/>
            <a:ext cx="7590844" cy="3929056"/>
            <a:chOff x="0" y="0"/>
            <a:chExt cx="10121125" cy="5238741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38100"/>
              <a:ext cx="10121125" cy="4267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>
                  <a:solidFill>
                    <a:srgbClr val="94B7C6"/>
                  </a:solidFill>
                  <a:latin typeface="Luthier Bold"/>
                </a:rPr>
                <a:t>What is programming really?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353974"/>
              <a:ext cx="10121125" cy="8847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20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98206" y="1090846"/>
            <a:ext cx="6274767" cy="5348129"/>
            <a:chOff x="0" y="0"/>
            <a:chExt cx="8366356" cy="713083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57150"/>
              <a:ext cx="8366356" cy="21966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</a:p>
            <a:p>
              <a:pPr algn="ctr">
                <a:lnSpc>
                  <a:spcPts val="4480"/>
                </a:lnSpc>
              </a:pPr>
            </a:p>
            <a:p>
              <a:pPr algn="ctr">
                <a:lnSpc>
                  <a:spcPts val="4480"/>
                </a:lnSpc>
              </a:pPr>
              <a:r>
                <a:rPr lang="en-US" spc="416" sz="3200">
                  <a:solidFill>
                    <a:srgbClr val="94B7C6"/>
                  </a:solidFill>
                  <a:latin typeface="Glacial Indifference"/>
                </a:rPr>
                <a:t>THE 💙 OF JACK AND JILL 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391538"/>
              <a:ext cx="8366356" cy="2228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94B7C6"/>
                  </a:solidFill>
                  <a:latin typeface="Glacial Indifference"/>
                </a:rPr>
                <a:t>Without focused and targeted programming, these are the world’s most expensive play dates!  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6425988"/>
              <a:ext cx="8366356" cy="704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00"/>
                </a:lnSpc>
              </a:pPr>
            </a:p>
          </p:txBody>
        </p:sp>
      </p:grpSp>
      <p:sp>
        <p:nvSpPr>
          <p:cNvPr name="AutoShape 11" id="11"/>
          <p:cNvSpPr/>
          <p:nvPr/>
        </p:nvSpPr>
        <p:spPr>
          <a:xfrm rot="0">
            <a:off x="0" y="0"/>
            <a:ext cx="3261055" cy="3108892"/>
          </a:xfrm>
          <a:prstGeom prst="rect">
            <a:avLst/>
          </a:prstGeom>
          <a:solidFill>
            <a:srgbClr val="94B7C6"/>
          </a:solidFill>
        </p:spPr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8026" t="0" r="8026" b="0"/>
          <a:stretch>
            <a:fillRect/>
          </a:stretch>
        </p:blipFill>
        <p:spPr>
          <a:xfrm flipH="false" flipV="false" rot="0">
            <a:off x="-150837" y="0"/>
            <a:ext cx="6823784" cy="60965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769069">
            <a:off x="12555320" y="4106794"/>
            <a:ext cx="3015674" cy="8494856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9611879" y="224071"/>
            <a:ext cx="7647421" cy="7378495"/>
          </a:xfrm>
          <a:prstGeom prst="rect">
            <a:avLst/>
          </a:prstGeom>
          <a:solidFill>
            <a:srgbClr val="FAF7F5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028700" y="6804242"/>
            <a:ext cx="7590844" cy="2871781"/>
            <a:chOff x="0" y="0"/>
            <a:chExt cx="10121125" cy="3829041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38100"/>
              <a:ext cx="10121125" cy="2857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7000">
                  <a:solidFill>
                    <a:srgbClr val="94B7C6"/>
                  </a:solidFill>
                  <a:latin typeface="Luthier Bold"/>
                </a:rPr>
                <a:t>What do we want to see?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944274"/>
              <a:ext cx="10121125" cy="8847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20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400373" y="1858536"/>
            <a:ext cx="6070432" cy="4109564"/>
            <a:chOff x="0" y="0"/>
            <a:chExt cx="8093909" cy="547941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57150"/>
              <a:ext cx="8093909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pc="416" sz="3200">
                  <a:solidFill>
                    <a:srgbClr val="94B7C6"/>
                  </a:solidFill>
                  <a:latin typeface="Glacial Indifference"/>
                </a:rPr>
                <a:t>WHY IT MATTERS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964569"/>
              <a:ext cx="8093909" cy="4514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94B7C6"/>
                  </a:solidFill>
                  <a:latin typeface="Glacial Indifference"/>
                </a:rPr>
                <a:t>Expose our children to unique and engaging opportunities for growth and personal development. Help create future leaders and contributing impactful citizens for the Black community  </a:t>
              </a:r>
            </a:p>
          </p:txBody>
        </p:sp>
      </p:grpSp>
      <p:sp>
        <p:nvSpPr>
          <p:cNvPr name="AutoShape 10" id="10"/>
          <p:cNvSpPr/>
          <p:nvPr/>
        </p:nvSpPr>
        <p:spPr>
          <a:xfrm rot="0">
            <a:off x="0" y="0"/>
            <a:ext cx="3261055" cy="3108892"/>
          </a:xfrm>
          <a:prstGeom prst="rect">
            <a:avLst/>
          </a:prstGeom>
          <a:solidFill>
            <a:srgbClr val="94B7C6"/>
          </a:solidFill>
        </p:spPr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4932" r="0" b="4932"/>
          <a:stretch>
            <a:fillRect/>
          </a:stretch>
        </p:blipFill>
        <p:spPr>
          <a:xfrm flipH="false" flipV="false" rot="0">
            <a:off x="-150837" y="0"/>
            <a:ext cx="6823784" cy="46129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B7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-858226">
            <a:off x="641905" y="2792244"/>
            <a:ext cx="4599033" cy="1108200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995917">
            <a:off x="5781773" y="-3637612"/>
            <a:ext cx="4599033" cy="11082006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1028700" y="2103049"/>
            <a:ext cx="7920655" cy="6080902"/>
          </a:xfrm>
          <a:prstGeom prst="rect">
            <a:avLst/>
          </a:prstGeom>
          <a:solidFill>
            <a:srgbClr val="FAF7F5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2867358" y="2388758"/>
            <a:ext cx="4243339" cy="5509483"/>
            <a:chOff x="0" y="0"/>
            <a:chExt cx="5657786" cy="734597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28575"/>
              <a:ext cx="5657783" cy="20097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79"/>
                </a:lnSpc>
              </a:pPr>
              <a:r>
                <a:rPr lang="en-US" sz="4899">
                  <a:solidFill>
                    <a:srgbClr val="94B7C6"/>
                  </a:solidFill>
                  <a:latin typeface="Luthier Bold"/>
                </a:rPr>
                <a:t>National Programming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297155"/>
              <a:ext cx="5657786" cy="17610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en-US" sz="4000">
                  <a:solidFill>
                    <a:srgbClr val="94B7C6"/>
                  </a:solidFill>
                  <a:latin typeface="Luthier Italics"/>
                </a:rPr>
                <a:t>Focus on our thrusts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355128"/>
              <a:ext cx="5657786" cy="2990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94B7C6"/>
                  </a:solidFill>
                  <a:latin typeface="Glacial Indifference"/>
                </a:rPr>
                <a:t>Goal: Growth and development through leadership and engagement  </a:t>
              </a:r>
            </a:p>
          </p:txBody>
        </p:sp>
      </p:grpSp>
      <p:sp>
        <p:nvSpPr>
          <p:cNvPr name="AutoShape 9" id="9"/>
          <p:cNvSpPr/>
          <p:nvPr/>
        </p:nvSpPr>
        <p:spPr>
          <a:xfrm rot="0">
            <a:off x="13757695" y="5143500"/>
            <a:ext cx="4530305" cy="5143500"/>
          </a:xfrm>
          <a:prstGeom prst="rect">
            <a:avLst/>
          </a:prstGeom>
          <a:solidFill>
            <a:srgbClr val="F1D7E0"/>
          </a:solidFill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rcRect l="0" t="4005" r="2900" b="4005"/>
          <a:stretch>
            <a:fillRect/>
          </a:stretch>
        </p:blipFill>
        <p:spPr>
          <a:xfrm flipH="false" flipV="false" rot="0">
            <a:off x="7079221" y="568946"/>
            <a:ext cx="11208779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D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1316307" cy="5637665"/>
          </a:xfrm>
          <a:prstGeom prst="rect">
            <a:avLst/>
          </a:prstGeom>
          <a:solidFill>
            <a:srgbClr val="94B7C6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7464" t="0" r="3037" b="0"/>
          <a:stretch>
            <a:fillRect/>
          </a:stretch>
        </p:blipFill>
        <p:spPr>
          <a:xfrm flipH="false" flipV="false" rot="0">
            <a:off x="0" y="0"/>
            <a:ext cx="12046339" cy="563766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686925">
            <a:off x="16018322" y="-870781"/>
            <a:ext cx="3342302" cy="941493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196685">
            <a:off x="9228233" y="5046548"/>
            <a:ext cx="3351177" cy="9439935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>
            <a:off x="12113014" y="2592540"/>
            <a:ext cx="6241661" cy="8229600"/>
          </a:xfrm>
          <a:prstGeom prst="rect">
            <a:avLst/>
          </a:prstGeom>
          <a:solidFill>
            <a:srgbClr val="FAF7F5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1028700" y="6440663"/>
            <a:ext cx="5712684" cy="313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60"/>
              </a:lnSpc>
            </a:pPr>
            <a:r>
              <a:rPr lang="en-US" sz="6800">
                <a:solidFill>
                  <a:srgbClr val="94B7C6"/>
                </a:solidFill>
                <a:latin typeface="Luthier Bold"/>
              </a:rPr>
              <a:t>Programming Excellence at a Glance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023277" y="2535463"/>
            <a:ext cx="11172370" cy="6110792"/>
            <a:chOff x="0" y="0"/>
            <a:chExt cx="14896494" cy="814772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76200"/>
              <a:ext cx="14896494" cy="15369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15"/>
                </a:lnSpc>
              </a:pPr>
            </a:p>
            <a:p>
              <a:pPr algn="ctr">
                <a:lnSpc>
                  <a:spcPts val="4715"/>
                </a:lnSpc>
              </a:pPr>
              <a:r>
                <a:rPr lang="en-US" spc="437" sz="3368">
                  <a:solidFill>
                    <a:srgbClr val="94B7C6"/>
                  </a:solidFill>
                  <a:latin typeface="Glacial Indifference Bold"/>
                </a:rPr>
                <a:t>TEAMWORK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3155884"/>
              <a:ext cx="14896494" cy="7495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15"/>
                </a:lnSpc>
              </a:pPr>
              <a:r>
                <a:rPr lang="en-US" spc="437" sz="3368">
                  <a:solidFill>
                    <a:srgbClr val="94B7C6"/>
                  </a:solidFill>
                  <a:latin typeface="Glacial Indifference Bold"/>
                </a:rPr>
                <a:t>TENACITY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5600591"/>
              <a:ext cx="14896494" cy="7495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15"/>
                </a:lnSpc>
              </a:pPr>
              <a:r>
                <a:rPr lang="en-US" spc="437" sz="3368">
                  <a:solidFill>
                    <a:srgbClr val="94B7C6"/>
                  </a:solidFill>
                  <a:latin typeface="Glacial Indifference Bold"/>
                </a:rPr>
                <a:t>TIME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6603174"/>
              <a:ext cx="14896494" cy="15445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36"/>
                </a:lnSpc>
              </a:pPr>
            </a:p>
            <a:p>
              <a:pPr algn="ctr">
                <a:lnSpc>
                  <a:spcPts val="4736"/>
                </a:lnSpc>
              </a:pPr>
              <a:r>
                <a:rPr lang="en-US" sz="3157">
                  <a:solidFill>
                    <a:srgbClr val="94B7C6"/>
                  </a:solidFill>
                  <a:latin typeface="Glacial Indifference Bold"/>
                </a:rPr>
                <a:t>TALENT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B7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8288000" cy="3494858"/>
          </a:xfrm>
          <a:prstGeom prst="rect">
            <a:avLst/>
          </a:prstGeom>
          <a:solidFill>
            <a:srgbClr val="F1D7E0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494568" y="1099729"/>
            <a:ext cx="7534591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pc="179" sz="6000">
                <a:solidFill>
                  <a:srgbClr val="94B7C6"/>
                </a:solidFill>
                <a:latin typeface="Glacial Indifference"/>
              </a:rPr>
              <a:t>Teamwork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494568" y="4676062"/>
            <a:ext cx="6602854" cy="1625189"/>
            <a:chOff x="0" y="0"/>
            <a:chExt cx="8803806" cy="216691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57150"/>
              <a:ext cx="8803806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pc="416" sz="3200">
                  <a:solidFill>
                    <a:srgbClr val="FAF7F5"/>
                  </a:solidFill>
                  <a:latin typeface="Glacial Indifference"/>
                </a:rPr>
                <a:t>WHO’S YOUR CREW?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892473"/>
              <a:ext cx="8803806" cy="1274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>
                  <a:solidFill>
                    <a:srgbClr val="FAF7F5"/>
                  </a:solidFill>
                  <a:latin typeface="Glacial Indifference"/>
                </a:rPr>
                <a:t>Assemble a fantastic programming committee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191254" y="4676062"/>
            <a:ext cx="6602854" cy="1625189"/>
            <a:chOff x="0" y="0"/>
            <a:chExt cx="8803806" cy="216691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57150"/>
              <a:ext cx="8803806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pc="416" sz="3200">
                  <a:solidFill>
                    <a:srgbClr val="FAF7F5"/>
                  </a:solidFill>
                  <a:latin typeface="Glacial Indifference"/>
                </a:rPr>
                <a:t>DIVIDE AND CONQUER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892473"/>
              <a:ext cx="8803806" cy="1274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>
                  <a:solidFill>
                    <a:srgbClr val="FAF7F5"/>
                  </a:solidFill>
                  <a:latin typeface="Glacial Indifference"/>
                </a:rPr>
                <a:t>This is not and should not be a one woman show. Solicit help and divvy up tasks.  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494568" y="7376545"/>
            <a:ext cx="6602854" cy="1625189"/>
            <a:chOff x="0" y="0"/>
            <a:chExt cx="8803806" cy="2166918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57150"/>
              <a:ext cx="8803806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pc="416" sz="3200">
                  <a:solidFill>
                    <a:srgbClr val="FAF7F5"/>
                  </a:solidFill>
                  <a:latin typeface="Glacial Indifference"/>
                </a:rPr>
                <a:t>COLLABORATE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892473"/>
              <a:ext cx="8803806" cy="1274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>
                  <a:solidFill>
                    <a:srgbClr val="FAF7F5"/>
                  </a:solidFill>
                  <a:latin typeface="Glacial Indifference"/>
                </a:rPr>
                <a:t>Willingness to work with other leadership in the chapter and beyond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191254" y="7376545"/>
            <a:ext cx="6602854" cy="1625189"/>
            <a:chOff x="0" y="0"/>
            <a:chExt cx="8803806" cy="2166918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57150"/>
              <a:ext cx="8803806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pc="416" sz="3200">
                  <a:solidFill>
                    <a:srgbClr val="FAF7F5"/>
                  </a:solidFill>
                  <a:latin typeface="Glacial Indifference"/>
                </a:rPr>
                <a:t>CHAPTER PARTICIPATION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892473"/>
              <a:ext cx="8803806" cy="1274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>
                  <a:solidFill>
                    <a:srgbClr val="FAF7F5"/>
                  </a:solidFill>
                  <a:latin typeface="Glacial Indifference"/>
                </a:rPr>
                <a:t>Programming succeeds when all mothers have a vested interest in the outcomes </a:t>
              </a:r>
            </a:p>
          </p:txBody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817431">
            <a:off x="13670477" y="-4308649"/>
            <a:ext cx="4599033" cy="110820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B7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8288000" cy="3494858"/>
          </a:xfrm>
          <a:prstGeom prst="rect">
            <a:avLst/>
          </a:prstGeom>
          <a:solidFill>
            <a:srgbClr val="F1D7E0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494568" y="1099729"/>
            <a:ext cx="7534591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pc="179" sz="6000">
                <a:solidFill>
                  <a:srgbClr val="94B7C6"/>
                </a:solidFill>
                <a:latin typeface="Glacial Indifference"/>
              </a:rPr>
              <a:t>Tenacity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494568" y="4676062"/>
            <a:ext cx="6602854" cy="1129889"/>
            <a:chOff x="0" y="0"/>
            <a:chExt cx="8803806" cy="150651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57150"/>
              <a:ext cx="8803806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pc="416" sz="3200">
                  <a:solidFill>
                    <a:srgbClr val="FAF7F5"/>
                  </a:solidFill>
                  <a:latin typeface="Glacial Indifference"/>
                </a:rPr>
                <a:t>SET EXPECTATIONS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892473"/>
              <a:ext cx="8803806" cy="614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>
                  <a:solidFill>
                    <a:srgbClr val="FAF7F5"/>
                  </a:solidFill>
                  <a:latin typeface="Glacial Indifference"/>
                </a:rPr>
                <a:t>Do this early so chapter is cohesive 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191254" y="4676062"/>
            <a:ext cx="6602854" cy="2120489"/>
            <a:chOff x="0" y="0"/>
            <a:chExt cx="8803806" cy="282731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57150"/>
              <a:ext cx="8803806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pc="416" sz="3200">
                  <a:solidFill>
                    <a:srgbClr val="FAF7F5"/>
                  </a:solidFill>
                  <a:latin typeface="Glacial Indifference"/>
                </a:rPr>
                <a:t>ACCOUNTABILITY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892473"/>
              <a:ext cx="8803806" cy="1934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>
                  <a:solidFill>
                    <a:srgbClr val="FAF7F5"/>
                  </a:solidFill>
                  <a:latin typeface="Glacial Indifference"/>
                </a:rPr>
                <a:t>Accept responsibility for mistakes, apologize, move on. This is a helpful tool for any chapter position.  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494568" y="7376545"/>
            <a:ext cx="6602854" cy="1129889"/>
            <a:chOff x="0" y="0"/>
            <a:chExt cx="8803806" cy="1506518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57150"/>
              <a:ext cx="8803806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pc="416" sz="3200">
                  <a:solidFill>
                    <a:srgbClr val="FAF7F5"/>
                  </a:solidFill>
                  <a:latin typeface="Glacial Indifference"/>
                </a:rPr>
                <a:t>DEFINE GOALS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892473"/>
              <a:ext cx="8803806" cy="614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>
                  <a:solidFill>
                    <a:srgbClr val="FAF7F5"/>
                  </a:solidFill>
                  <a:latin typeface="Glacial Indifference"/>
                </a:rPr>
                <a:t>What is it that you want to achieve?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191254" y="7376545"/>
            <a:ext cx="6602854" cy="1625189"/>
            <a:chOff x="0" y="0"/>
            <a:chExt cx="8803806" cy="2166918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57150"/>
              <a:ext cx="8803806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pc="416" sz="3200">
                  <a:solidFill>
                    <a:srgbClr val="FAF7F5"/>
                  </a:solidFill>
                  <a:latin typeface="Glacial Indifference"/>
                </a:rPr>
                <a:t>DON’T PROCRASTINATE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892473"/>
              <a:ext cx="8803806" cy="1274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>
                  <a:solidFill>
                    <a:srgbClr val="FAF7F5"/>
                  </a:solidFill>
                  <a:latin typeface="Glacial Indifference"/>
                </a:rPr>
                <a:t>This is the devil’s playground. Resist!!! Set Internal deadlines and stick to them.  </a:t>
              </a:r>
            </a:p>
          </p:txBody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817431">
            <a:off x="13670477" y="-4308649"/>
            <a:ext cx="4599033" cy="110820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B7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8288000" cy="3494858"/>
          </a:xfrm>
          <a:prstGeom prst="rect">
            <a:avLst/>
          </a:prstGeom>
          <a:solidFill>
            <a:srgbClr val="F1D7E0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494568" y="1099729"/>
            <a:ext cx="7534591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pc="179" sz="6000">
                <a:solidFill>
                  <a:srgbClr val="94B7C6"/>
                </a:solidFill>
                <a:latin typeface="Glacial Indifference"/>
              </a:rPr>
              <a:t>Time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494568" y="4676062"/>
            <a:ext cx="6602854" cy="1625189"/>
            <a:chOff x="0" y="0"/>
            <a:chExt cx="8803806" cy="216691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57150"/>
              <a:ext cx="8803806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pc="416" sz="3200">
                  <a:solidFill>
                    <a:srgbClr val="FAF7F5"/>
                  </a:solidFill>
                  <a:latin typeface="Glacial Indifference"/>
                </a:rPr>
                <a:t>ORGANIZE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892473"/>
              <a:ext cx="8803806" cy="1274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>
                  <a:solidFill>
                    <a:srgbClr val="FAF7F5"/>
                  </a:solidFill>
                  <a:latin typeface="Glacial Indifference"/>
                </a:rPr>
                <a:t>The role is labor intensive but an organized approach is EVERYTHING 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191254" y="4676062"/>
            <a:ext cx="6602854" cy="2120489"/>
            <a:chOff x="0" y="0"/>
            <a:chExt cx="8803806" cy="282731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57150"/>
              <a:ext cx="8803806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pc="416" sz="3200">
                  <a:solidFill>
                    <a:srgbClr val="FAF7F5"/>
                  </a:solidFill>
                  <a:latin typeface="Glacial Indifference"/>
                </a:rPr>
                <a:t>DON’T RECREATE THE WHEEL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892473"/>
              <a:ext cx="8803806" cy="1934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>
                  <a:solidFill>
                    <a:srgbClr val="FAF7F5"/>
                  </a:solidFill>
                  <a:latin typeface="Glacial Indifference"/>
                </a:rPr>
                <a:t>If it ain’t broke…but do make the process your own. Continue to find ways to save time and effort. 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494568" y="7376545"/>
            <a:ext cx="6921602" cy="1184433"/>
            <a:chOff x="0" y="0"/>
            <a:chExt cx="9228803" cy="1579244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66675"/>
              <a:ext cx="9228803" cy="7385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96"/>
                </a:lnSpc>
              </a:pPr>
              <a:r>
                <a:rPr lang="en-US" spc="436" sz="3354">
                  <a:solidFill>
                    <a:srgbClr val="FAF7F5"/>
                  </a:solidFill>
                  <a:latin typeface="Glacial Indifference"/>
                </a:rPr>
                <a:t>DETAILS MATTER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939695"/>
              <a:ext cx="9228803" cy="6395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88"/>
                </a:lnSpc>
              </a:pPr>
              <a:r>
                <a:rPr lang="en-US" sz="2725">
                  <a:solidFill>
                    <a:srgbClr val="FAF7F5"/>
                  </a:solidFill>
                  <a:latin typeface="Glacial Indifference"/>
                </a:rPr>
                <a:t>Set yourself up for success early on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191254" y="7376545"/>
            <a:ext cx="6602854" cy="1625189"/>
            <a:chOff x="0" y="0"/>
            <a:chExt cx="8803806" cy="2166918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57150"/>
              <a:ext cx="8803806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pc="416" sz="3200">
                  <a:solidFill>
                    <a:srgbClr val="FAF7F5"/>
                  </a:solidFill>
                  <a:latin typeface="Glacial Indifference"/>
                </a:rPr>
                <a:t>SET BOUNDARIES</a:t>
              </a:r>
              <a:r>
                <a:rPr lang="en-US" spc="416" sz="3200">
                  <a:solidFill>
                    <a:srgbClr val="FAF7F5"/>
                  </a:solidFill>
                  <a:latin typeface="Glacial Indifference"/>
                </a:rPr>
                <a:t>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892473"/>
              <a:ext cx="8803806" cy="1274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>
                  <a:solidFill>
                    <a:srgbClr val="FAF7F5"/>
                  </a:solidFill>
                  <a:latin typeface="Glacial Indifference"/>
                </a:rPr>
                <a:t>Don’t let the role consume you. Walk away. It’s voluntary.  </a:t>
              </a:r>
            </a:p>
          </p:txBody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817431">
            <a:off x="13670477" y="-4308649"/>
            <a:ext cx="4599033" cy="110820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4B7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8288000" cy="3494858"/>
          </a:xfrm>
          <a:prstGeom prst="rect">
            <a:avLst/>
          </a:prstGeom>
          <a:solidFill>
            <a:srgbClr val="F1D7E0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494568" y="1099729"/>
            <a:ext cx="7534591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pc="179" sz="6000">
                <a:solidFill>
                  <a:srgbClr val="94B7C6"/>
                </a:solidFill>
                <a:latin typeface="Glacial Indifference"/>
              </a:rPr>
              <a:t>Talent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494568" y="4676062"/>
            <a:ext cx="6602854" cy="1129889"/>
            <a:chOff x="0" y="0"/>
            <a:chExt cx="8803806" cy="150651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57150"/>
              <a:ext cx="8803806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pc="416" sz="3200">
                  <a:solidFill>
                    <a:srgbClr val="FAF7F5"/>
                  </a:solidFill>
                  <a:latin typeface="Glacial Indifference"/>
                </a:rPr>
                <a:t>UNIQUE SKILLS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892473"/>
              <a:ext cx="8803806" cy="614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>
                  <a:solidFill>
                    <a:srgbClr val="FAF7F5"/>
                  </a:solidFill>
                  <a:latin typeface="Glacial Indifference"/>
                </a:rPr>
                <a:t>What are yours? Bring those to the role. 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191254" y="4676062"/>
            <a:ext cx="6602854" cy="1625189"/>
            <a:chOff x="0" y="0"/>
            <a:chExt cx="8803806" cy="216691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57150"/>
              <a:ext cx="8803806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pc="416" sz="3200">
                  <a:solidFill>
                    <a:srgbClr val="FAF7F5"/>
                  </a:solidFill>
                  <a:latin typeface="Glacial Indifference"/>
                </a:rPr>
                <a:t>USE YOUR RESOURCES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892473"/>
              <a:ext cx="8803806" cy="1274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>
                  <a:solidFill>
                    <a:srgbClr val="FAF7F5"/>
                  </a:solidFill>
                  <a:latin typeface="Glacial Indifference"/>
                </a:rPr>
                <a:t>Local, regional, and national resources abound.  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494568" y="7376545"/>
            <a:ext cx="6602854" cy="1625189"/>
            <a:chOff x="0" y="0"/>
            <a:chExt cx="8803806" cy="2166918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57150"/>
              <a:ext cx="8803806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pc="416" sz="3200">
                  <a:solidFill>
                    <a:srgbClr val="FAF7F5"/>
                  </a:solidFill>
                  <a:latin typeface="Glacial Indifference"/>
                </a:rPr>
                <a:t>DEEPEN YOUR BENCH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892473"/>
              <a:ext cx="8803806" cy="1274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>
                  <a:solidFill>
                    <a:srgbClr val="FAF7F5"/>
                  </a:solidFill>
                  <a:latin typeface="Glacial Indifference"/>
                </a:rPr>
                <a:t>Reach out to mothers with strengths you don’t have  or want to learn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191254" y="7376545"/>
            <a:ext cx="6602854" cy="2187164"/>
            <a:chOff x="0" y="0"/>
            <a:chExt cx="8803806" cy="2916218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57150"/>
              <a:ext cx="8803806" cy="144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pc="416" sz="3200">
                  <a:solidFill>
                    <a:srgbClr val="FAF7F5"/>
                  </a:solidFill>
                  <a:latin typeface="Glacial Indifference"/>
                </a:rPr>
                <a:t>BUILD A STRONG PD NETWORK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641773"/>
              <a:ext cx="8803806" cy="1274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>
                  <a:solidFill>
                    <a:srgbClr val="FAF7F5"/>
                  </a:solidFill>
                  <a:latin typeface="Glacial Indifference"/>
                </a:rPr>
                <a:t>Your sister moms are amazing and supportive. Lean into those relationships. </a:t>
              </a:r>
            </a:p>
          </p:txBody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817431">
            <a:off x="13670477" y="-4308649"/>
            <a:ext cx="4599033" cy="110820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DAE2RiQgxrA</dc:identifier>
  <dcterms:modified xsi:type="dcterms:W3CDTF">2011-08-01T06:04:30Z</dcterms:modified>
  <cp:revision>1</cp:revision>
  <dc:title>PD Presentation 2022</dc:title>
</cp:coreProperties>
</file>