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16"/>
  </p:notesMasterIdLst>
  <p:sldIdLst>
    <p:sldId id="256" r:id="rId2"/>
    <p:sldId id="276" r:id="rId3"/>
    <p:sldId id="286" r:id="rId4"/>
    <p:sldId id="278" r:id="rId5"/>
    <p:sldId id="287" r:id="rId6"/>
    <p:sldId id="280" r:id="rId7"/>
    <p:sldId id="281" r:id="rId8"/>
    <p:sldId id="282" r:id="rId9"/>
    <p:sldId id="290" r:id="rId10"/>
    <p:sldId id="288" r:id="rId11"/>
    <p:sldId id="291" r:id="rId12"/>
    <p:sldId id="289" r:id="rId13"/>
    <p:sldId id="283" r:id="rId14"/>
    <p:sldId id="27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286000" algn="l" defTabSz="457200" rtl="0" eaLnBrk="1" latinLnBrk="0" hangingPunct="1">
      <a:defRPr kern="1200">
        <a:solidFill>
          <a:schemeClr val="tx1"/>
        </a:solidFill>
        <a:latin typeface="Verdana" charset="0"/>
        <a:ea typeface="ＭＳ Ｐゴシック" charset="0"/>
        <a:cs typeface="+mn-cs"/>
      </a:defRPr>
    </a:lvl6pPr>
    <a:lvl7pPr marL="2743200" algn="l" defTabSz="457200" rtl="0" eaLnBrk="1" latinLnBrk="0" hangingPunct="1">
      <a:defRPr kern="1200">
        <a:solidFill>
          <a:schemeClr val="tx1"/>
        </a:solidFill>
        <a:latin typeface="Verdana" charset="0"/>
        <a:ea typeface="ＭＳ Ｐゴシック" charset="0"/>
        <a:cs typeface="+mn-cs"/>
      </a:defRPr>
    </a:lvl7pPr>
    <a:lvl8pPr marL="3200400" algn="l" defTabSz="457200" rtl="0" eaLnBrk="1" latinLnBrk="0" hangingPunct="1">
      <a:defRPr kern="1200">
        <a:solidFill>
          <a:schemeClr val="tx1"/>
        </a:solidFill>
        <a:latin typeface="Verdana" charset="0"/>
        <a:ea typeface="ＭＳ Ｐゴシック" charset="0"/>
        <a:cs typeface="+mn-cs"/>
      </a:defRPr>
    </a:lvl8pPr>
    <a:lvl9pPr marL="3657600" algn="l" defTabSz="457200" rtl="0" eaLnBrk="1" latinLnBrk="0" hangingPunct="1">
      <a:defRPr kern="1200">
        <a:solidFill>
          <a:schemeClr val="tx1"/>
        </a:solidFill>
        <a:latin typeface="Verdan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F6142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9" autoAdjust="0"/>
    <p:restoredTop sz="86620"/>
  </p:normalViewPr>
  <p:slideViewPr>
    <p:cSldViewPr snapToObjects="1">
      <p:cViewPr varScale="1">
        <p:scale>
          <a:sx n="78" d="100"/>
          <a:sy n="78" d="100"/>
        </p:scale>
        <p:origin x="1578" y="90"/>
      </p:cViewPr>
      <p:guideLst>
        <p:guide orient="horz" pos="2160"/>
        <p:guide pos="2880"/>
      </p:guideLst>
    </p:cSldViewPr>
  </p:slideViewPr>
  <p:outlineViewPr>
    <p:cViewPr>
      <p:scale>
        <a:sx n="33" d="100"/>
        <a:sy n="33" d="100"/>
      </p:scale>
      <p:origin x="0" y="-16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19F6BE8-3429-304B-963C-70E75E1A3903}" type="slidenum">
              <a:rPr lang="en-US"/>
              <a:pPr/>
              <a:t>‹#›</a:t>
            </a:fld>
            <a:endParaRPr lang="en-US"/>
          </a:p>
        </p:txBody>
      </p:sp>
    </p:spTree>
    <p:extLst>
      <p:ext uri="{BB962C8B-B14F-4D97-AF65-F5344CB8AC3E}">
        <p14:creationId xmlns:p14="http://schemas.microsoft.com/office/powerpoint/2010/main" val="2235861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F6BE8-3429-304B-963C-70E75E1A3903}" type="slidenum">
              <a:rPr lang="en-US" smtClean="0"/>
              <a:pPr/>
              <a:t>1</a:t>
            </a:fld>
            <a:endParaRPr lang="en-US"/>
          </a:p>
        </p:txBody>
      </p:sp>
    </p:spTree>
    <p:extLst>
      <p:ext uri="{BB962C8B-B14F-4D97-AF65-F5344CB8AC3E}">
        <p14:creationId xmlns:p14="http://schemas.microsoft.com/office/powerpoint/2010/main" val="94764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a:t>
            </a:r>
          </a:p>
        </p:txBody>
      </p:sp>
      <p:sp>
        <p:nvSpPr>
          <p:cNvPr id="4" name="Slide Number Placeholder 3"/>
          <p:cNvSpPr>
            <a:spLocks noGrp="1"/>
          </p:cNvSpPr>
          <p:nvPr>
            <p:ph type="sldNum" sz="quarter" idx="10"/>
          </p:nvPr>
        </p:nvSpPr>
        <p:spPr/>
        <p:txBody>
          <a:bodyPr/>
          <a:lstStyle/>
          <a:p>
            <a:fld id="{419F6BE8-3429-304B-963C-70E75E1A3903}" type="slidenum">
              <a:rPr lang="en-US" smtClean="0"/>
              <a:pPr/>
              <a:t>10</a:t>
            </a:fld>
            <a:endParaRPr lang="en-US"/>
          </a:p>
        </p:txBody>
      </p:sp>
    </p:spTree>
    <p:extLst>
      <p:ext uri="{BB962C8B-B14F-4D97-AF65-F5344CB8AC3E}">
        <p14:creationId xmlns:p14="http://schemas.microsoft.com/office/powerpoint/2010/main" val="84695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a:t>
            </a:r>
          </a:p>
        </p:txBody>
      </p:sp>
      <p:sp>
        <p:nvSpPr>
          <p:cNvPr id="4" name="Slide Number Placeholder 3"/>
          <p:cNvSpPr>
            <a:spLocks noGrp="1"/>
          </p:cNvSpPr>
          <p:nvPr>
            <p:ph type="sldNum" sz="quarter" idx="10"/>
          </p:nvPr>
        </p:nvSpPr>
        <p:spPr/>
        <p:txBody>
          <a:bodyPr/>
          <a:lstStyle/>
          <a:p>
            <a:fld id="{419F6BE8-3429-304B-963C-70E75E1A3903}" type="slidenum">
              <a:rPr lang="en-US" smtClean="0"/>
              <a:pPr/>
              <a:t>11</a:t>
            </a:fld>
            <a:endParaRPr lang="en-US"/>
          </a:p>
        </p:txBody>
      </p:sp>
    </p:spTree>
    <p:extLst>
      <p:ext uri="{BB962C8B-B14F-4D97-AF65-F5344CB8AC3E}">
        <p14:creationId xmlns:p14="http://schemas.microsoft.com/office/powerpoint/2010/main" val="40794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a:t>
            </a:r>
          </a:p>
        </p:txBody>
      </p:sp>
      <p:sp>
        <p:nvSpPr>
          <p:cNvPr id="4" name="Slide Number Placeholder 3"/>
          <p:cNvSpPr>
            <a:spLocks noGrp="1"/>
          </p:cNvSpPr>
          <p:nvPr>
            <p:ph type="sldNum" sz="quarter" idx="10"/>
          </p:nvPr>
        </p:nvSpPr>
        <p:spPr/>
        <p:txBody>
          <a:bodyPr/>
          <a:lstStyle/>
          <a:p>
            <a:fld id="{419F6BE8-3429-304B-963C-70E75E1A3903}" type="slidenum">
              <a:rPr lang="en-US" smtClean="0"/>
              <a:pPr/>
              <a:t>12</a:t>
            </a:fld>
            <a:endParaRPr lang="en-US"/>
          </a:p>
        </p:txBody>
      </p:sp>
    </p:spTree>
    <p:extLst>
      <p:ext uri="{BB962C8B-B14F-4D97-AF65-F5344CB8AC3E}">
        <p14:creationId xmlns:p14="http://schemas.microsoft.com/office/powerpoint/2010/main" val="22440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Dick</a:t>
            </a:r>
          </a:p>
        </p:txBody>
      </p:sp>
      <p:sp>
        <p:nvSpPr>
          <p:cNvPr id="4" name="Slide Number Placeholder 3"/>
          <p:cNvSpPr>
            <a:spLocks noGrp="1"/>
          </p:cNvSpPr>
          <p:nvPr>
            <p:ph type="sldNum" sz="quarter" idx="10"/>
          </p:nvPr>
        </p:nvSpPr>
        <p:spPr/>
        <p:txBody>
          <a:bodyPr/>
          <a:lstStyle/>
          <a:p>
            <a:fld id="{419F6BE8-3429-304B-963C-70E75E1A3903}" type="slidenum">
              <a:rPr lang="en-US" smtClean="0"/>
              <a:pPr/>
              <a:t>13</a:t>
            </a:fld>
            <a:endParaRPr lang="en-US"/>
          </a:p>
        </p:txBody>
      </p:sp>
    </p:spTree>
    <p:extLst>
      <p:ext uri="{BB962C8B-B14F-4D97-AF65-F5344CB8AC3E}">
        <p14:creationId xmlns:p14="http://schemas.microsoft.com/office/powerpoint/2010/main" val="1437620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9F6BE8-3429-304B-963C-70E75E1A3903}" type="slidenum">
              <a:rPr lang="en-US" smtClean="0"/>
              <a:pPr/>
              <a:t>14</a:t>
            </a:fld>
            <a:endParaRPr lang="en-US"/>
          </a:p>
        </p:txBody>
      </p:sp>
    </p:spTree>
    <p:extLst>
      <p:ext uri="{BB962C8B-B14F-4D97-AF65-F5344CB8AC3E}">
        <p14:creationId xmlns:p14="http://schemas.microsoft.com/office/powerpoint/2010/main" val="75034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a:t>
            </a:r>
          </a:p>
        </p:txBody>
      </p:sp>
      <p:sp>
        <p:nvSpPr>
          <p:cNvPr id="4" name="Slide Number Placeholder 3"/>
          <p:cNvSpPr>
            <a:spLocks noGrp="1"/>
          </p:cNvSpPr>
          <p:nvPr>
            <p:ph type="sldNum" sz="quarter" idx="10"/>
          </p:nvPr>
        </p:nvSpPr>
        <p:spPr/>
        <p:txBody>
          <a:bodyPr/>
          <a:lstStyle/>
          <a:p>
            <a:fld id="{419F6BE8-3429-304B-963C-70E75E1A3903}" type="slidenum">
              <a:rPr lang="en-US" smtClean="0"/>
              <a:pPr/>
              <a:t>2</a:t>
            </a:fld>
            <a:endParaRPr lang="en-US"/>
          </a:p>
        </p:txBody>
      </p:sp>
    </p:spTree>
    <p:extLst>
      <p:ext uri="{BB962C8B-B14F-4D97-AF65-F5344CB8AC3E}">
        <p14:creationId xmlns:p14="http://schemas.microsoft.com/office/powerpoint/2010/main" val="139438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a:t>
            </a:r>
          </a:p>
        </p:txBody>
      </p:sp>
      <p:sp>
        <p:nvSpPr>
          <p:cNvPr id="4" name="Slide Number Placeholder 3"/>
          <p:cNvSpPr>
            <a:spLocks noGrp="1"/>
          </p:cNvSpPr>
          <p:nvPr>
            <p:ph type="sldNum" sz="quarter" idx="10"/>
          </p:nvPr>
        </p:nvSpPr>
        <p:spPr/>
        <p:txBody>
          <a:bodyPr/>
          <a:lstStyle/>
          <a:p>
            <a:fld id="{419F6BE8-3429-304B-963C-70E75E1A3903}" type="slidenum">
              <a:rPr lang="en-US" smtClean="0"/>
              <a:pPr/>
              <a:t>3</a:t>
            </a:fld>
            <a:endParaRPr lang="en-US"/>
          </a:p>
        </p:txBody>
      </p:sp>
    </p:spTree>
    <p:extLst>
      <p:ext uri="{BB962C8B-B14F-4D97-AF65-F5344CB8AC3E}">
        <p14:creationId xmlns:p14="http://schemas.microsoft.com/office/powerpoint/2010/main" val="211295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t>
            </a:r>
          </a:p>
        </p:txBody>
      </p:sp>
      <p:sp>
        <p:nvSpPr>
          <p:cNvPr id="4" name="Slide Number Placeholder 3"/>
          <p:cNvSpPr>
            <a:spLocks noGrp="1"/>
          </p:cNvSpPr>
          <p:nvPr>
            <p:ph type="sldNum" sz="quarter" idx="10"/>
          </p:nvPr>
        </p:nvSpPr>
        <p:spPr/>
        <p:txBody>
          <a:bodyPr/>
          <a:lstStyle/>
          <a:p>
            <a:fld id="{419F6BE8-3429-304B-963C-70E75E1A3903}" type="slidenum">
              <a:rPr lang="en-US" smtClean="0"/>
              <a:pPr/>
              <a:t>4</a:t>
            </a:fld>
            <a:endParaRPr lang="en-US"/>
          </a:p>
        </p:txBody>
      </p:sp>
    </p:spTree>
    <p:extLst>
      <p:ext uri="{BB962C8B-B14F-4D97-AF65-F5344CB8AC3E}">
        <p14:creationId xmlns:p14="http://schemas.microsoft.com/office/powerpoint/2010/main" val="163649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E0383F"/>
                </a:solidFill>
                <a:effectLst/>
                <a:latin typeface="Helvetica" charset="0"/>
              </a:rPr>
              <a:t>Dick</a:t>
            </a:r>
          </a:p>
          <a:p>
            <a:r>
              <a:rPr lang="en-US" b="1" dirty="0">
                <a:solidFill>
                  <a:srgbClr val="E0383F"/>
                </a:solidFill>
                <a:effectLst/>
                <a:latin typeface="Helvetica" charset="0"/>
              </a:rPr>
              <a:t>AMVETS National Service Foundation</a:t>
            </a:r>
            <a:endParaRPr lang="en-US" dirty="0">
              <a:solidFill>
                <a:srgbClr val="E0383F"/>
              </a:solidFill>
              <a:effectLst/>
              <a:latin typeface="Helvetica" charset="0"/>
            </a:endParaRPr>
          </a:p>
          <a:p>
            <a:r>
              <a:rPr lang="en-US" dirty="0">
                <a:solidFill>
                  <a:srgbClr val="404040"/>
                </a:solidFill>
                <a:effectLst/>
                <a:latin typeface="Helvetica" charset="0"/>
              </a:rPr>
              <a:t>The National Service Foundation (oftentimes referred to as simply “the Foundation”) is the fund-raising arm of AMVETS. A corporate subsidiary of the parent organization, it funds a variety of programs benefiting America’s veterans and their communities. Among them is the National Service Officer Program, the Memorial Carillon Program, the Americanism Program, AMVETS scholarships, youth programs and hospital projects.</a:t>
            </a:r>
          </a:p>
          <a:p>
            <a:r>
              <a:rPr lang="en-US" sz="1200" b="1" kern="1200" dirty="0">
                <a:solidFill>
                  <a:schemeClr val="tx1"/>
                </a:solidFill>
                <a:effectLst/>
                <a:latin typeface="Arial" charset="0"/>
                <a:ea typeface="ＭＳ Ｐゴシック" charset="0"/>
                <a:cs typeface="+mn-cs"/>
              </a:rPr>
              <a:t>Sad Sacks</a:t>
            </a:r>
            <a:endParaRPr lang="en-US" sz="1200" kern="1200" dirty="0">
              <a:solidFill>
                <a:schemeClr val="tx1"/>
              </a:solidFill>
              <a:effectLst/>
              <a:latin typeface="Arial" charset="0"/>
              <a:ea typeface="ＭＳ Ｐゴシック" charset="0"/>
              <a:cs typeface="+mn-cs"/>
            </a:endParaRPr>
          </a:p>
          <a:p>
            <a:r>
              <a:rPr lang="en-US" sz="1200" kern="1200" dirty="0">
                <a:solidFill>
                  <a:schemeClr val="tx1"/>
                </a:solidFill>
                <a:effectLst/>
                <a:latin typeface="Arial" charset="0"/>
                <a:ea typeface="ＭＳ Ｐゴシック" charset="0"/>
                <a:cs typeface="+mn-cs"/>
              </a:rPr>
              <a:t>A fun-making and honor organization comprised of AMVETS members, the Sad Sacks (who derive their name from the famous cartoon character of World War II) provide, as their chief community service project, scholarships for nurses.</a:t>
            </a:r>
          </a:p>
          <a:p>
            <a:r>
              <a:rPr lang="en-US" sz="1200" b="1" kern="1200" dirty="0" err="1">
                <a:solidFill>
                  <a:schemeClr val="tx1"/>
                </a:solidFill>
                <a:effectLst/>
                <a:latin typeface="Arial" charset="0"/>
                <a:ea typeface="ＭＳ Ｐゴシック" charset="0"/>
                <a:cs typeface="+mn-cs"/>
              </a:rPr>
              <a:t>Sackettes</a:t>
            </a:r>
            <a:endParaRPr lang="en-US" sz="1200" kern="1200" dirty="0">
              <a:solidFill>
                <a:schemeClr val="tx1"/>
              </a:solidFill>
              <a:effectLst/>
              <a:latin typeface="Arial" charset="0"/>
              <a:ea typeface="ＭＳ Ｐゴシック" charset="0"/>
              <a:cs typeface="+mn-cs"/>
            </a:endParaRPr>
          </a:p>
          <a:p>
            <a:r>
              <a:rPr lang="en-US" sz="1200" kern="1200" dirty="0">
                <a:solidFill>
                  <a:schemeClr val="tx1"/>
                </a:solidFill>
                <a:effectLst/>
                <a:latin typeface="Arial" charset="0"/>
                <a:ea typeface="ＭＳ Ｐゴシック" charset="0"/>
                <a:cs typeface="+mn-cs"/>
              </a:rPr>
              <a:t>The Ladies Auxiliary counterpart to the Sad Sacks, the </a:t>
            </a:r>
            <a:r>
              <a:rPr lang="en-US" sz="1200" kern="1200" dirty="0" err="1">
                <a:solidFill>
                  <a:schemeClr val="tx1"/>
                </a:solidFill>
                <a:effectLst/>
                <a:latin typeface="Arial" charset="0"/>
                <a:ea typeface="ＭＳ Ｐゴシック" charset="0"/>
                <a:cs typeface="+mn-cs"/>
              </a:rPr>
              <a:t>Sackettes</a:t>
            </a:r>
            <a:r>
              <a:rPr lang="en-US" sz="1200" kern="1200" dirty="0">
                <a:solidFill>
                  <a:schemeClr val="tx1"/>
                </a:solidFill>
                <a:effectLst/>
                <a:latin typeface="Arial" charset="0"/>
                <a:ea typeface="ＭＳ Ｐゴシック" charset="0"/>
                <a:cs typeface="+mn-cs"/>
              </a:rPr>
              <a:t> also raise funds for nurses’ scholarships.</a:t>
            </a:r>
          </a:p>
          <a:p>
            <a:endParaRPr lang="en-US" dirty="0"/>
          </a:p>
        </p:txBody>
      </p:sp>
      <p:sp>
        <p:nvSpPr>
          <p:cNvPr id="4" name="Slide Number Placeholder 3"/>
          <p:cNvSpPr>
            <a:spLocks noGrp="1"/>
          </p:cNvSpPr>
          <p:nvPr>
            <p:ph type="sldNum" sz="quarter" idx="10"/>
          </p:nvPr>
        </p:nvSpPr>
        <p:spPr/>
        <p:txBody>
          <a:bodyPr/>
          <a:lstStyle/>
          <a:p>
            <a:fld id="{419F6BE8-3429-304B-963C-70E75E1A3903}" type="slidenum">
              <a:rPr lang="en-US" smtClean="0"/>
              <a:pPr/>
              <a:t>5</a:t>
            </a:fld>
            <a:endParaRPr lang="en-US"/>
          </a:p>
        </p:txBody>
      </p:sp>
    </p:spTree>
    <p:extLst>
      <p:ext uri="{BB962C8B-B14F-4D97-AF65-F5344CB8AC3E}">
        <p14:creationId xmlns:p14="http://schemas.microsoft.com/office/powerpoint/2010/main" val="18595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baseline="0" dirty="0">
                <a:solidFill>
                  <a:schemeClr val="tx1"/>
                </a:solidFill>
                <a:effectLst/>
                <a:latin typeface="Arial" charset="0"/>
                <a:ea typeface="ＭＳ Ｐゴシック" charset="0"/>
                <a:cs typeface="+mn-cs"/>
              </a:rPr>
              <a:t>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baseline="0" dirty="0">
                <a:solidFill>
                  <a:schemeClr val="tx1"/>
                </a:solidFill>
                <a:effectLst/>
                <a:latin typeface="Arial" charset="0"/>
                <a:ea typeface="ＭＳ Ｐゴシック" charset="0"/>
                <a:cs typeface="+mn-cs"/>
              </a:rPr>
              <a:t>Task Force DVD: </a:t>
            </a:r>
            <a:r>
              <a:rPr lang="en-US" sz="1200" i="1" kern="1200" dirty="0">
                <a:solidFill>
                  <a:schemeClr val="tx1"/>
                </a:solidFill>
                <a:effectLst/>
                <a:latin typeface="Arial" charset="0"/>
                <a:ea typeface="ＭＳ Ｐゴシック" charset="0"/>
                <a:cs typeface="+mn-cs"/>
              </a:rPr>
              <a:t>Thank you</a:t>
            </a:r>
            <a:r>
              <a:rPr lang="en-US" sz="1200" kern="1200" dirty="0">
                <a:solidFill>
                  <a:schemeClr val="tx1"/>
                </a:solidFill>
                <a:effectLst/>
                <a:latin typeface="Arial" charset="0"/>
                <a:ea typeface="ＭＳ Ｐゴシック" charset="0"/>
                <a:cs typeface="+mn-cs"/>
              </a:rPr>
              <a:t> to all who have donated your gently used DVDs; they will be used to provide entertainment for our service members abroad and Veterans currently in VA Medical Facilities. Due to your overwhelming kindness, we can no longer accept DVDs at this time.</a:t>
            </a:r>
          </a:p>
          <a:p>
            <a:endParaRPr lang="en-US" dirty="0"/>
          </a:p>
        </p:txBody>
      </p:sp>
      <p:sp>
        <p:nvSpPr>
          <p:cNvPr id="4" name="Slide Number Placeholder 3"/>
          <p:cNvSpPr>
            <a:spLocks noGrp="1"/>
          </p:cNvSpPr>
          <p:nvPr>
            <p:ph type="sldNum" sz="quarter" idx="10"/>
          </p:nvPr>
        </p:nvSpPr>
        <p:spPr/>
        <p:txBody>
          <a:bodyPr/>
          <a:lstStyle/>
          <a:p>
            <a:fld id="{419F6BE8-3429-304B-963C-70E75E1A3903}" type="slidenum">
              <a:rPr lang="en-US" smtClean="0"/>
              <a:pPr/>
              <a:t>6</a:t>
            </a:fld>
            <a:endParaRPr lang="en-US"/>
          </a:p>
        </p:txBody>
      </p:sp>
    </p:spTree>
    <p:extLst>
      <p:ext uri="{BB962C8B-B14F-4D97-AF65-F5344CB8AC3E}">
        <p14:creationId xmlns:p14="http://schemas.microsoft.com/office/powerpoint/2010/main" val="132496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Arial" charset="0"/>
                <a:ea typeface="ＭＳ Ｐゴシック" charset="0"/>
                <a:cs typeface="+mn-cs"/>
              </a:rPr>
              <a:t>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Arial" charset="0"/>
                <a:ea typeface="ＭＳ Ｐゴシック" charset="0"/>
                <a:cs typeface="+mn-cs"/>
              </a:rPr>
              <a:t>Freedoms</a:t>
            </a:r>
            <a:r>
              <a:rPr lang="en-US" sz="1200" b="1" i="0" kern="1200" baseline="0" dirty="0">
                <a:solidFill>
                  <a:schemeClr val="tx1"/>
                </a:solidFill>
                <a:effectLst/>
                <a:latin typeface="Arial" charset="0"/>
                <a:ea typeface="ＭＳ Ｐゴシック" charset="0"/>
                <a:cs typeface="+mn-cs"/>
              </a:rPr>
              <a:t> Foundation:  </a:t>
            </a:r>
            <a:r>
              <a:rPr lang="en-US" sz="1200" kern="1200" dirty="0">
                <a:solidFill>
                  <a:schemeClr val="tx1"/>
                </a:solidFill>
                <a:effectLst/>
                <a:latin typeface="Arial" charset="0"/>
                <a:ea typeface="ＭＳ Ｐゴシック" charset="0"/>
                <a:cs typeface="+mn-cs"/>
              </a:rPr>
              <a:t>Since 1987, AMVETS and the AMVETS National Service Foundation have offered this unique educational experience at the Freedoms Foundation in Valley Forge, Pennsylvania, to give young people a better appreciation of their freedoms granted by the United States Constitution.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i="0" baseline="0" dirty="0"/>
              <a:t>White Clover: </a:t>
            </a:r>
            <a:r>
              <a:rPr lang="en-US" sz="1200" kern="1200" dirty="0">
                <a:solidFill>
                  <a:schemeClr val="tx1"/>
                </a:solidFill>
                <a:effectLst/>
                <a:latin typeface="Arial" charset="0"/>
                <a:ea typeface="ＭＳ Ｐゴシック" charset="0"/>
                <a:cs typeface="+mn-cs"/>
              </a:rPr>
              <a:t>The White Clover, meaning, “remember me” is the official flower of AMVETS, it symbolizes the states from which the U.S. Armed Forces were drawn and the worldwide battlefields on which they fought. (It is a four-leaf clover.)</a:t>
            </a:r>
          </a:p>
          <a:p>
            <a:endParaRPr lang="en-US" dirty="0"/>
          </a:p>
        </p:txBody>
      </p:sp>
      <p:sp>
        <p:nvSpPr>
          <p:cNvPr id="4" name="Slide Number Placeholder 3"/>
          <p:cNvSpPr>
            <a:spLocks noGrp="1"/>
          </p:cNvSpPr>
          <p:nvPr>
            <p:ph type="sldNum" sz="quarter" idx="10"/>
          </p:nvPr>
        </p:nvSpPr>
        <p:spPr/>
        <p:txBody>
          <a:bodyPr/>
          <a:lstStyle/>
          <a:p>
            <a:fld id="{419F6BE8-3429-304B-963C-70E75E1A3903}" type="slidenum">
              <a:rPr lang="en-US" smtClean="0"/>
              <a:pPr/>
              <a:t>7</a:t>
            </a:fld>
            <a:endParaRPr lang="en-US"/>
          </a:p>
        </p:txBody>
      </p:sp>
    </p:spTree>
    <p:extLst>
      <p:ext uri="{BB962C8B-B14F-4D97-AF65-F5344CB8AC3E}">
        <p14:creationId xmlns:p14="http://schemas.microsoft.com/office/powerpoint/2010/main" val="43499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a:t>
            </a:r>
          </a:p>
        </p:txBody>
      </p:sp>
      <p:sp>
        <p:nvSpPr>
          <p:cNvPr id="4" name="Slide Number Placeholder 3"/>
          <p:cNvSpPr>
            <a:spLocks noGrp="1"/>
          </p:cNvSpPr>
          <p:nvPr>
            <p:ph type="sldNum" sz="quarter" idx="10"/>
          </p:nvPr>
        </p:nvSpPr>
        <p:spPr/>
        <p:txBody>
          <a:bodyPr/>
          <a:lstStyle/>
          <a:p>
            <a:fld id="{419F6BE8-3429-304B-963C-70E75E1A3903}" type="slidenum">
              <a:rPr lang="en-US" smtClean="0"/>
              <a:pPr/>
              <a:t>8</a:t>
            </a:fld>
            <a:endParaRPr lang="en-US"/>
          </a:p>
        </p:txBody>
      </p:sp>
    </p:spTree>
    <p:extLst>
      <p:ext uri="{BB962C8B-B14F-4D97-AF65-F5344CB8AC3E}">
        <p14:creationId xmlns:p14="http://schemas.microsoft.com/office/powerpoint/2010/main" val="147893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a:t>
            </a:r>
          </a:p>
        </p:txBody>
      </p:sp>
      <p:sp>
        <p:nvSpPr>
          <p:cNvPr id="4" name="Slide Number Placeholder 3"/>
          <p:cNvSpPr>
            <a:spLocks noGrp="1"/>
          </p:cNvSpPr>
          <p:nvPr>
            <p:ph type="sldNum" sz="quarter" idx="10"/>
          </p:nvPr>
        </p:nvSpPr>
        <p:spPr/>
        <p:txBody>
          <a:bodyPr/>
          <a:lstStyle/>
          <a:p>
            <a:fld id="{419F6BE8-3429-304B-963C-70E75E1A3903}" type="slidenum">
              <a:rPr lang="en-US" smtClean="0"/>
              <a:pPr/>
              <a:t>9</a:t>
            </a:fld>
            <a:endParaRPr lang="en-US"/>
          </a:p>
        </p:txBody>
      </p:sp>
    </p:spTree>
    <p:extLst>
      <p:ext uri="{BB962C8B-B14F-4D97-AF65-F5344CB8AC3E}">
        <p14:creationId xmlns:p14="http://schemas.microsoft.com/office/powerpoint/2010/main" val="203380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fld id="{2728B0F3-593D-9D45-9C4C-44C03E978E8D}" type="slidenum">
              <a:rPr lang="en-US" smtClean="0"/>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D99366-4D56-464E-9BAA-F93691F5D2D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8BBFB36-36F1-4045-8772-B149BABC212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FBE87F8C-82F2-4847-B7AE-74D5F39D9796}" type="slidenum">
              <a:rPr lang="en-US"/>
              <a:pPr/>
              <a:t>‹#›</a:t>
            </a:fld>
            <a:endParaRPr lang="en-US"/>
          </a:p>
        </p:txBody>
      </p:sp>
    </p:spTree>
    <p:extLst>
      <p:ext uri="{BB962C8B-B14F-4D97-AF65-F5344CB8AC3E}">
        <p14:creationId xmlns:p14="http://schemas.microsoft.com/office/powerpoint/2010/main" val="293930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4E4834-4482-0849-A4CB-B9363CEA3F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1D22296-6F22-8E4F-ADF8-A7CC5B9B3DCA}"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87EBE51-3324-634A-B70B-505B75C45980}"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5018485-B9BB-B843-86D3-EDDC9C2267C7}"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E1B778B-E14E-7B4C-BE1E-94D3224A96D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AF7BEB0-2B54-7947-94EF-0D0F671E437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F3E9EAB-C581-CC4F-9024-D02A4208E8E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1773C0D-FD8E-1E4B-A92F-65B57716612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37A4B26-98C2-014B-81B1-5D5C79973BE1}"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descr="w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263"/>
            <a:ext cx="9144000" cy="701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2"/>
          <p:cNvSpPr>
            <a:spLocks noGrp="1" noChangeArrowheads="1"/>
          </p:cNvSpPr>
          <p:nvPr>
            <p:ph type="ctrTitle"/>
          </p:nvPr>
        </p:nvSpPr>
        <p:spPr>
          <a:xfrm>
            <a:off x="533400" y="990600"/>
            <a:ext cx="7239000" cy="1444625"/>
          </a:xfrm>
        </p:spPr>
        <p:txBody>
          <a:bodyPr/>
          <a:lstStyle/>
          <a:p>
            <a:pPr eaLnBrk="1" hangingPunct="1"/>
            <a:r>
              <a:rPr lang="en-US" sz="4800" b="1" dirty="0">
                <a:solidFill>
                  <a:srgbClr val="000066"/>
                </a:solidFill>
                <a:latin typeface="Arial" charset="0"/>
              </a:rPr>
              <a:t>AMVETS</a:t>
            </a:r>
            <a:br>
              <a:rPr lang="en-US" sz="4800" b="1" dirty="0">
                <a:latin typeface="Arial" charset="0"/>
              </a:rPr>
            </a:br>
            <a:r>
              <a:rPr lang="en-US" sz="3200" b="1" dirty="0">
                <a:solidFill>
                  <a:srgbClr val="FF0000"/>
                </a:solidFill>
                <a:latin typeface="Arial" charset="0"/>
              </a:rPr>
              <a:t>Veterans Helping Veterans</a:t>
            </a:r>
          </a:p>
        </p:txBody>
      </p:sp>
      <p:pic>
        <p:nvPicPr>
          <p:cNvPr id="3076" name="Picture 4" descr="AMVET"/>
          <p:cNvPicPr>
            <a:picLocks noChangeAspect="1" noChangeArrowheads="1"/>
          </p:cNvPicPr>
          <p:nvPr/>
        </p:nvPicPr>
        <p:blipFill>
          <a:blip r:embed="rId4"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bwMode="auto">
          <a:xfrm>
            <a:off x="5928519" y="-609364"/>
            <a:ext cx="3886200" cy="3359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WordArt 13"/>
          <p:cNvSpPr>
            <a:spLocks noChangeArrowheads="1" noChangeShapeType="1" noTextEdit="1"/>
          </p:cNvSpPr>
          <p:nvPr/>
        </p:nvSpPr>
        <p:spPr bwMode="auto">
          <a:xfrm rot="-501733">
            <a:off x="228600" y="2825750"/>
            <a:ext cx="8686800" cy="2895600"/>
          </a:xfrm>
          <a:prstGeom prst="rect">
            <a:avLst/>
          </a:prstGeom>
        </p:spPr>
        <p:txBody>
          <a:bodyPr wrap="none" fromWordArt="1">
            <a:prstTxWarp prst="textSlantUp">
              <a:avLst>
                <a:gd name="adj" fmla="val 46667"/>
              </a:avLst>
            </a:prstTxWarp>
          </a:bodyPr>
          <a:lstStyle/>
          <a:p>
            <a:pPr algn="ctr"/>
            <a:endParaRPr lang="en-US" sz="3600" b="1" kern="10">
              <a:ln w="9525">
                <a:solidFill>
                  <a:srgbClr val="000080"/>
                </a:solidFill>
                <a:round/>
                <a:headEnd/>
                <a:tailEnd/>
              </a:ln>
              <a:solidFill>
                <a:srgbClr val="FFFF00"/>
              </a:solidFill>
              <a:effectLst>
                <a:outerShdw blurRad="63500" dist="53882" dir="2700000" algn="ctr" rotWithShape="0">
                  <a:srgbClr val="9999FF">
                    <a:alpha val="79999"/>
                  </a:srgbClr>
                </a:outerShdw>
              </a:effectLst>
              <a:latin typeface="Arial"/>
              <a:ea typeface="Arial"/>
              <a:cs typeface="Arial"/>
            </a:endParaRPr>
          </a:p>
        </p:txBody>
      </p:sp>
      <p:pic>
        <p:nvPicPr>
          <p:cNvPr id="3078" name="Picture 15" descr="air_force_color"/>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2875" y="0"/>
            <a:ext cx="125730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16" descr="army_color"/>
          <p:cNvPicPr>
            <a:picLocks noChangeAspect="1" noChangeArrowheads="1"/>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81138" y="34925"/>
            <a:ext cx="1219200"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Picture 17" descr="navy"/>
          <p:cNvPicPr>
            <a:picLocks noChangeAspect="1" noChangeArrowheads="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19400" y="34925"/>
            <a:ext cx="12192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18" descr="marines_color"/>
          <p:cNvPicPr>
            <a:picLocks noChangeAspect="1" noChangeArrowheads="1"/>
          </p:cNvPicPr>
          <p:nvPr/>
        </p:nvPicPr>
        <p:blipFill>
          <a:blip r:embed="rId8"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114800" y="34925"/>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 name="Picture 19" descr="coast_guard_color"/>
          <p:cNvPicPr>
            <a:picLocks noChangeAspect="1" noChangeArrowheads="1"/>
          </p:cNvPicPr>
          <p:nvPr/>
        </p:nvPicPr>
        <p:blipFill>
          <a:blip r:embed="rId9"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10200" y="34925"/>
            <a:ext cx="1189038" cy="118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42874" y="5669280"/>
            <a:ext cx="8936903" cy="1323439"/>
          </a:xfrm>
          <a:prstGeom prst="rect">
            <a:avLst/>
          </a:prstGeom>
          <a:noFill/>
        </p:spPr>
        <p:txBody>
          <a:bodyPr wrap="square" rtlCol="0">
            <a:spAutoFit/>
          </a:bodyPr>
          <a:lstStyle/>
          <a:p>
            <a:pPr algn="ctr"/>
            <a:r>
              <a:rPr lang="en-US" sz="8000" dirty="0">
                <a:solidFill>
                  <a:schemeClr val="tx2">
                    <a:lumMod val="50000"/>
                  </a:schemeClr>
                </a:solidFill>
                <a:latin typeface="Impact" charset="0"/>
                <a:ea typeface="Impact" charset="0"/>
                <a:cs typeface="Impact" charset="0"/>
              </a:rPr>
              <a:t>Farmington Post 332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Post 332 Programs</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pPr marL="0" indent="0" algn="ctr">
              <a:buNone/>
            </a:pPr>
            <a:r>
              <a:rPr lang="en-US" sz="3600" b="1" dirty="0">
                <a:solidFill>
                  <a:schemeClr val="tx1"/>
                </a:solidFill>
                <a:latin typeface="Arial Rounded MT Bold" charset="0"/>
                <a:ea typeface="Arial Rounded MT Bold" charset="0"/>
                <a:cs typeface="Arial Rounded MT Bold" charset="0"/>
              </a:rPr>
              <a:t>2016 FLCC Scholarship Award</a:t>
            </a: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04900" y="2437574"/>
            <a:ext cx="6934200" cy="4407726"/>
          </a:xfrm>
          <a:prstGeom prst="rect">
            <a:avLst/>
          </a:prstGeom>
        </p:spPr>
      </p:pic>
    </p:spTree>
    <p:extLst>
      <p:ext uri="{BB962C8B-B14F-4D97-AF65-F5344CB8AC3E}">
        <p14:creationId xmlns:p14="http://schemas.microsoft.com/office/powerpoint/2010/main" val="19530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Post 332 Programs</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pPr marL="0" indent="0" algn="ctr">
              <a:buNone/>
            </a:pPr>
            <a:r>
              <a:rPr lang="en-US" sz="3600" b="1" dirty="0">
                <a:solidFill>
                  <a:schemeClr val="tx1"/>
                </a:solidFill>
                <a:latin typeface="Arial Rounded MT Bold" charset="0"/>
                <a:ea typeface="Arial Rounded MT Bold" charset="0"/>
                <a:cs typeface="Arial Rounded MT Bold" charset="0"/>
              </a:rPr>
              <a:t>Local Senior Vet Visits</a:t>
            </a: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2710" y="2393197"/>
            <a:ext cx="5946182" cy="4459637"/>
          </a:xfrm>
          <a:prstGeom prst="rect">
            <a:avLst/>
          </a:prstGeom>
        </p:spPr>
      </p:pic>
    </p:spTree>
    <p:extLst>
      <p:ext uri="{BB962C8B-B14F-4D97-AF65-F5344CB8AC3E}">
        <p14:creationId xmlns:p14="http://schemas.microsoft.com/office/powerpoint/2010/main" val="10185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Post 332 Programs</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r>
              <a:rPr lang="en-US" sz="3600" b="1" dirty="0">
                <a:solidFill>
                  <a:schemeClr val="tx1"/>
                </a:solidFill>
                <a:latin typeface="Arial Rounded MT Bold" charset="0"/>
                <a:ea typeface="Arial Rounded MT Bold" charset="0"/>
                <a:cs typeface="Arial Rounded MT Bold" charset="0"/>
              </a:rPr>
              <a:t>Victor Farmington Food Cupboard</a:t>
            </a:r>
          </a:p>
          <a:p>
            <a:r>
              <a:rPr lang="en-US" sz="3600" b="1" dirty="0">
                <a:solidFill>
                  <a:schemeClr val="tx1"/>
                </a:solidFill>
                <a:latin typeface="Arial Rounded MT Bold" charset="0"/>
                <a:ea typeface="Arial Rounded MT Bold" charset="0"/>
                <a:cs typeface="Arial Rounded MT Bold" charset="0"/>
              </a:rPr>
              <a:t>Canandaigua VA Support</a:t>
            </a:r>
          </a:p>
          <a:p>
            <a:r>
              <a:rPr lang="en-US" sz="3600" b="1" dirty="0">
                <a:solidFill>
                  <a:schemeClr val="tx1"/>
                </a:solidFill>
                <a:latin typeface="Arial Rounded MT Bold" charset="0"/>
                <a:ea typeface="Arial Rounded MT Bold" charset="0"/>
                <a:cs typeface="Arial Rounded MT Bold" charset="0"/>
              </a:rPr>
              <a:t>Farmington Veterans Memorial</a:t>
            </a:r>
          </a:p>
          <a:p>
            <a:r>
              <a:rPr lang="en-US" sz="3600" b="1" dirty="0">
                <a:solidFill>
                  <a:schemeClr val="tx1"/>
                </a:solidFill>
                <a:latin typeface="Arial Rounded MT Bold" charset="0"/>
                <a:ea typeface="Arial Rounded MT Bold" charset="0"/>
                <a:cs typeface="Arial Rounded MT Bold" charset="0"/>
              </a:rPr>
              <a:t>Honor Flight Rochester</a:t>
            </a:r>
          </a:p>
          <a:p>
            <a:r>
              <a:rPr lang="en-US" sz="3600" b="1" dirty="0">
                <a:solidFill>
                  <a:schemeClr val="tx1"/>
                </a:solidFill>
                <a:latin typeface="Arial Rounded MT Bold" charset="0"/>
                <a:ea typeface="Arial Rounded MT Bold" charset="0"/>
                <a:cs typeface="Arial Rounded MT Bold" charset="0"/>
              </a:rPr>
              <a:t>Winter Clothing Program</a:t>
            </a:r>
          </a:p>
          <a:p>
            <a:r>
              <a:rPr lang="en-US" sz="3600" b="1" dirty="0">
                <a:solidFill>
                  <a:schemeClr val="tx1"/>
                </a:solidFill>
                <a:latin typeface="Arial Rounded MT Bold" charset="0"/>
                <a:ea typeface="Arial Rounded MT Bold" charset="0"/>
                <a:cs typeface="Arial Rounded MT Bold" charset="0"/>
              </a:rPr>
              <a:t>Adopt a Family for Christmas (Blue Star Mothers)</a:t>
            </a: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136373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Post 332 Programs</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r>
              <a:rPr lang="en-US" sz="3600" b="1" dirty="0">
                <a:solidFill>
                  <a:schemeClr val="tx1"/>
                </a:solidFill>
                <a:latin typeface="Arial Rounded MT Bold" charset="0"/>
                <a:ea typeface="Arial Rounded MT Bold" charset="0"/>
                <a:cs typeface="Arial Rounded MT Bold" charset="0"/>
              </a:rPr>
              <a:t>Veterans Transportation</a:t>
            </a:r>
          </a:p>
          <a:p>
            <a:r>
              <a:rPr lang="en-US" sz="3600" b="1" dirty="0">
                <a:solidFill>
                  <a:schemeClr val="tx1"/>
                </a:solidFill>
                <a:latin typeface="Arial Rounded MT Bold" charset="0"/>
                <a:ea typeface="Arial Rounded MT Bold" charset="0"/>
                <a:cs typeface="Arial Rounded MT Bold" charset="0"/>
              </a:rPr>
              <a:t>Ontario County Veterans Service Agency Support</a:t>
            </a:r>
          </a:p>
          <a:p>
            <a:r>
              <a:rPr lang="en-US" sz="3600" b="1" dirty="0">
                <a:solidFill>
                  <a:schemeClr val="tx1"/>
                </a:solidFill>
                <a:latin typeface="Arial Rounded MT Bold" charset="0"/>
                <a:ea typeface="Arial Rounded MT Bold" charset="0"/>
                <a:cs typeface="Arial Rounded MT Bold" charset="0"/>
              </a:rPr>
              <a:t>Household Goods for Veterans</a:t>
            </a:r>
          </a:p>
          <a:p>
            <a:r>
              <a:rPr lang="en-US" sz="3600" b="1" dirty="0">
                <a:solidFill>
                  <a:schemeClr val="tx1"/>
                </a:solidFill>
                <a:latin typeface="Arial Rounded MT Bold" charset="0"/>
                <a:ea typeface="Arial Rounded MT Bold" charset="0"/>
                <a:cs typeface="Arial Rounded MT Bold" charset="0"/>
              </a:rPr>
              <a:t>Personal care Kits for Female Veterans</a:t>
            </a: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70379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1" y="301625"/>
            <a:ext cx="6400800" cy="1143000"/>
          </a:xfrm>
        </p:spPr>
        <p:txBody>
          <a:bodyPr/>
          <a:lstStyle/>
          <a:p>
            <a:r>
              <a:rPr lang="en-US" sz="6000" b="1" dirty="0">
                <a:solidFill>
                  <a:srgbClr val="3366FF"/>
                </a:solidFill>
                <a:latin typeface="Impact" charset="0"/>
                <a:ea typeface="Impact" charset="0"/>
                <a:cs typeface="Impact" charset="0"/>
              </a:rPr>
              <a:t>Contacts</a:t>
            </a:r>
            <a:endParaRPr lang="en-US" sz="7200" b="1" dirty="0">
              <a:solidFill>
                <a:schemeClr val="tx1"/>
              </a:solidFill>
              <a:latin typeface="Impact" charset="0"/>
              <a:ea typeface="Impact" charset="0"/>
              <a:cs typeface="Impact" charset="0"/>
            </a:endParaRPr>
          </a:p>
        </p:txBody>
      </p:sp>
      <p:sp>
        <p:nvSpPr>
          <p:cNvPr id="8195" name="Rectangle 3"/>
          <p:cNvSpPr>
            <a:spLocks noGrp="1" noChangeArrowheads="1"/>
          </p:cNvSpPr>
          <p:nvPr>
            <p:ph type="body" sz="half" idx="1"/>
          </p:nvPr>
        </p:nvSpPr>
        <p:spPr>
          <a:xfrm>
            <a:off x="609600" y="1827212"/>
            <a:ext cx="8077201" cy="4725987"/>
          </a:xfrm>
        </p:spPr>
        <p:txBody>
          <a:bodyPr>
            <a:noAutofit/>
          </a:bodyPr>
          <a:lstStyle/>
          <a:p>
            <a:pPr marL="0" indent="0" algn="ctr" eaLnBrk="1" hangingPunct="1">
              <a:buNone/>
            </a:pPr>
            <a:r>
              <a:rPr lang="en-US" sz="4000" b="1" dirty="0">
                <a:solidFill>
                  <a:schemeClr val="tx1"/>
                </a:solidFill>
                <a:latin typeface="Arial Rounded MT Bold" charset="0"/>
                <a:ea typeface="Arial Rounded MT Bold" charset="0"/>
                <a:cs typeface="Arial Rounded MT Bold" charset="0"/>
              </a:rPr>
              <a:t>Post 332 Farmington NY</a:t>
            </a:r>
            <a:endParaRPr lang="en-US" sz="2000" b="1" dirty="0">
              <a:solidFill>
                <a:schemeClr val="tx1"/>
              </a:solidFill>
              <a:latin typeface="Arial Rounded MT Bold" charset="0"/>
              <a:ea typeface="Arial Rounded MT Bold" charset="0"/>
              <a:cs typeface="Arial Rounded MT Bold" charset="0"/>
            </a:endParaRPr>
          </a:p>
          <a:p>
            <a:pPr marL="0" indent="0" algn="ctr" eaLnBrk="1" hangingPunct="1">
              <a:buNone/>
            </a:pPr>
            <a:endParaRPr lang="en-US" sz="1200" b="1" dirty="0">
              <a:solidFill>
                <a:schemeClr val="tx1"/>
              </a:solidFill>
              <a:latin typeface="Arial Rounded MT Bold" charset="0"/>
              <a:ea typeface="Arial Rounded MT Bold" charset="0"/>
              <a:cs typeface="Arial Rounded MT Bold" charset="0"/>
            </a:endParaRPr>
          </a:p>
          <a:p>
            <a:pPr marL="0" indent="0" algn="ctr" eaLnBrk="1" hangingPunct="1">
              <a:buNone/>
            </a:pPr>
            <a:r>
              <a:rPr lang="en-US" sz="3200" b="1" dirty="0">
                <a:solidFill>
                  <a:schemeClr val="tx1"/>
                </a:solidFill>
                <a:latin typeface="Arial Rounded MT Bold" charset="0"/>
                <a:ea typeface="Arial Rounded MT Bold" charset="0"/>
                <a:cs typeface="Arial Rounded MT Bold" charset="0"/>
              </a:rPr>
              <a:t>Commander</a:t>
            </a:r>
          </a:p>
          <a:p>
            <a:pPr marL="0" indent="0" algn="ctr" eaLnBrk="1" hangingPunct="1">
              <a:buNone/>
            </a:pPr>
            <a:r>
              <a:rPr lang="en-US" sz="3200" b="1" dirty="0">
                <a:solidFill>
                  <a:schemeClr val="tx1"/>
                </a:solidFill>
                <a:latin typeface="Arial Rounded MT Bold" charset="0"/>
                <a:ea typeface="Arial Rounded MT Bold" charset="0"/>
                <a:cs typeface="Arial Rounded MT Bold" charset="0"/>
              </a:rPr>
              <a:t>Dick McDermott </a:t>
            </a:r>
          </a:p>
          <a:p>
            <a:pPr marL="0" indent="0" algn="ctr" eaLnBrk="1" hangingPunct="1">
              <a:buNone/>
            </a:pPr>
            <a:r>
              <a:rPr lang="en-US" sz="3200" b="1" dirty="0">
                <a:solidFill>
                  <a:schemeClr val="tx1"/>
                </a:solidFill>
                <a:latin typeface="Arial Rounded MT Bold" charset="0"/>
                <a:ea typeface="Arial Rounded MT Bold" charset="0"/>
                <a:cs typeface="Arial Rounded MT Bold" charset="0"/>
              </a:rPr>
              <a:t>(585) 362-2976</a:t>
            </a:r>
          </a:p>
          <a:p>
            <a:pPr marL="0" indent="0" algn="ctr" eaLnBrk="1" hangingPunct="1">
              <a:buNone/>
            </a:pPr>
            <a:endParaRPr lang="en-US" sz="1600" b="1" dirty="0">
              <a:solidFill>
                <a:schemeClr val="tx1"/>
              </a:solidFill>
              <a:latin typeface="Arial Rounded MT Bold" charset="0"/>
              <a:ea typeface="Arial Rounded MT Bold" charset="0"/>
              <a:cs typeface="Arial Rounded MT Bold" charset="0"/>
            </a:endParaRPr>
          </a:p>
          <a:p>
            <a:pPr marL="0" indent="0" algn="ctr" eaLnBrk="1" hangingPunct="1">
              <a:buNone/>
            </a:pPr>
            <a:r>
              <a:rPr lang="en-US" sz="3600" b="1" dirty="0">
                <a:solidFill>
                  <a:schemeClr val="tx1"/>
                </a:solidFill>
                <a:latin typeface="Arial Rounded MT Bold" charset="0"/>
                <a:ea typeface="Arial Rounded MT Bold" charset="0"/>
                <a:cs typeface="Arial Rounded MT Bold" charset="0"/>
              </a:rPr>
              <a:t>1</a:t>
            </a:r>
            <a:r>
              <a:rPr lang="en-US" sz="3600" b="1" baseline="30000" dirty="0">
                <a:solidFill>
                  <a:schemeClr val="tx1"/>
                </a:solidFill>
                <a:latin typeface="Arial Rounded MT Bold" charset="0"/>
                <a:ea typeface="Arial Rounded MT Bold" charset="0"/>
                <a:cs typeface="Arial Rounded MT Bold" charset="0"/>
              </a:rPr>
              <a:t>st</a:t>
            </a:r>
            <a:r>
              <a:rPr lang="en-US" sz="3600" b="1" dirty="0">
                <a:solidFill>
                  <a:schemeClr val="tx1"/>
                </a:solidFill>
                <a:latin typeface="Arial Rounded MT Bold" charset="0"/>
                <a:ea typeface="Arial Rounded MT Bold" charset="0"/>
                <a:cs typeface="Arial Rounded MT Bold" charset="0"/>
              </a:rPr>
              <a:t> Vice Commander</a:t>
            </a:r>
          </a:p>
          <a:p>
            <a:pPr marL="0" indent="0" algn="ctr" eaLnBrk="1" hangingPunct="1">
              <a:buNone/>
            </a:pPr>
            <a:r>
              <a:rPr lang="en-US" sz="3200" b="1" dirty="0">
                <a:solidFill>
                  <a:schemeClr val="tx1"/>
                </a:solidFill>
                <a:latin typeface="Arial Rounded MT Bold" charset="0"/>
                <a:ea typeface="Arial Rounded MT Bold" charset="0"/>
                <a:cs typeface="Arial Rounded MT Bold" charset="0"/>
              </a:rPr>
              <a:t>Ed Hemminger</a:t>
            </a:r>
          </a:p>
          <a:p>
            <a:pPr marL="0" indent="0" algn="ctr" eaLnBrk="1" hangingPunct="1">
              <a:buNone/>
            </a:pPr>
            <a:r>
              <a:rPr lang="en-US" sz="3200" b="1" dirty="0">
                <a:solidFill>
                  <a:schemeClr val="tx1"/>
                </a:solidFill>
                <a:latin typeface="Arial Rounded MT Bold" charset="0"/>
                <a:ea typeface="Arial Rounded MT Bold" charset="0"/>
                <a:cs typeface="Arial Rounded MT Bold" charset="0"/>
              </a:rPr>
              <a:t>(585) 261-4502</a:t>
            </a: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279889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4294967295"/>
          </p:nvPr>
        </p:nvSpPr>
        <p:spPr>
          <a:xfrm>
            <a:off x="457200" y="1295400"/>
            <a:ext cx="8305800" cy="5257800"/>
          </a:xfrm>
        </p:spPr>
        <p:txBody>
          <a:bodyPr>
            <a:noAutofit/>
          </a:bodyPr>
          <a:lstStyle/>
          <a:p>
            <a:pPr marL="0" indent="0" algn="ctr">
              <a:buNone/>
            </a:pPr>
            <a:r>
              <a:rPr lang="en-US" sz="4000" b="1" dirty="0">
                <a:solidFill>
                  <a:schemeClr val="tx1"/>
                </a:solidFill>
                <a:latin typeface="Arial Rounded MT Bold" charset="0"/>
                <a:ea typeface="Arial Rounded MT Bold" charset="0"/>
                <a:cs typeface="Arial Rounded MT Bold" charset="0"/>
              </a:rPr>
              <a:t>A veteran - whether active duty, retired, or national guard or reserve - is someone who, at one point in their life, wrote a blank check made payable to "The United States of America," for an amount of </a:t>
            </a:r>
            <a:r>
              <a:rPr lang="en-US" sz="4000" b="1" dirty="0">
                <a:solidFill>
                  <a:srgbClr val="FF0000"/>
                </a:solidFill>
                <a:latin typeface="Arial Rounded MT Bold" charset="0"/>
                <a:ea typeface="Arial Rounded MT Bold" charset="0"/>
                <a:cs typeface="Arial Rounded MT Bold" charset="0"/>
              </a:rPr>
              <a:t>"up to and including THEIR LIFE."</a:t>
            </a:r>
            <a:endParaRPr lang="en-US" sz="4000" dirty="0">
              <a:solidFill>
                <a:srgbClr val="FF0000"/>
              </a:solidFill>
              <a:latin typeface="Arial Rounded MT Bold" charset="0"/>
              <a:ea typeface="Arial Rounded MT Bold" charset="0"/>
              <a:cs typeface="Arial Rounded MT Bold" charset="0"/>
            </a:endParaRPr>
          </a:p>
        </p:txBody>
      </p:sp>
      <p:pic>
        <p:nvPicPr>
          <p:cNvPr id="8196" name="Picture 4" descr="AMVET"/>
          <p:cNvPicPr>
            <a:picLocks noGrp="1" noChangeAspect="1" noChangeArrowheads="1"/>
          </p:cNvPicPr>
          <p:nvPr>
            <p:ph sz="half" idx="4294967295"/>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407903413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Mission</a:t>
            </a:r>
          </a:p>
        </p:txBody>
      </p:sp>
      <p:sp>
        <p:nvSpPr>
          <p:cNvPr id="8195" name="Rectangle 3"/>
          <p:cNvSpPr>
            <a:spLocks noGrp="1" noChangeArrowheads="1"/>
          </p:cNvSpPr>
          <p:nvPr>
            <p:ph type="body" sz="half" idx="1"/>
          </p:nvPr>
        </p:nvSpPr>
        <p:spPr>
          <a:xfrm>
            <a:off x="457201" y="2209800"/>
            <a:ext cx="8229600" cy="4114799"/>
          </a:xfrm>
        </p:spPr>
        <p:txBody>
          <a:bodyPr>
            <a:noAutofit/>
          </a:bodyPr>
          <a:lstStyle/>
          <a:p>
            <a:pPr marL="0" indent="0" algn="ctr">
              <a:buNone/>
            </a:pPr>
            <a:r>
              <a:rPr lang="en-US" sz="3600" b="1" dirty="0">
                <a:solidFill>
                  <a:schemeClr val="tx1"/>
                </a:solidFill>
                <a:latin typeface="Arial Rounded MT Bold" charset="0"/>
                <a:ea typeface="Arial Rounded MT Bold" charset="0"/>
                <a:cs typeface="Arial Rounded MT Bold" charset="0"/>
              </a:rPr>
              <a:t>To </a:t>
            </a:r>
            <a:r>
              <a:rPr lang="en-US" sz="3600" b="1" u="sng" dirty="0">
                <a:solidFill>
                  <a:schemeClr val="tx1"/>
                </a:solidFill>
                <a:latin typeface="Arial Rounded MT Bold" charset="0"/>
                <a:ea typeface="Arial Rounded MT Bold" charset="0"/>
                <a:cs typeface="Arial Rounded MT Bold" charset="0"/>
              </a:rPr>
              <a:t>enhance and safeguard the entitlements</a:t>
            </a:r>
            <a:r>
              <a:rPr lang="en-US" sz="3600" b="1" dirty="0">
                <a:solidFill>
                  <a:schemeClr val="tx1"/>
                </a:solidFill>
                <a:latin typeface="Arial Rounded MT Bold" charset="0"/>
                <a:ea typeface="Arial Rounded MT Bold" charset="0"/>
                <a:cs typeface="Arial Rounded MT Bold" charset="0"/>
              </a:rPr>
              <a:t> for all American Veterans who have served honorably and to </a:t>
            </a:r>
            <a:r>
              <a:rPr lang="en-US" sz="3600" b="1" u="sng" dirty="0">
                <a:solidFill>
                  <a:schemeClr val="tx1"/>
                </a:solidFill>
                <a:latin typeface="Arial Rounded MT Bold" charset="0"/>
                <a:ea typeface="Arial Rounded MT Bold" charset="0"/>
                <a:cs typeface="Arial Rounded MT Bold" charset="0"/>
              </a:rPr>
              <a:t>improve the quality of life</a:t>
            </a:r>
            <a:r>
              <a:rPr lang="en-US" sz="3600" b="1" dirty="0">
                <a:solidFill>
                  <a:schemeClr val="tx1"/>
                </a:solidFill>
                <a:latin typeface="Arial Rounded MT Bold" charset="0"/>
                <a:ea typeface="Arial Rounded MT Bold" charset="0"/>
                <a:cs typeface="Arial Rounded MT Bold" charset="0"/>
              </a:rPr>
              <a:t> for them, their families, and the communities where they live through leadership, advocacy and services.</a:t>
            </a: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194164359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Information</a:t>
            </a:r>
            <a:endParaRPr lang="en-US" b="1" dirty="0">
              <a:solidFill>
                <a:srgbClr val="3366FF"/>
              </a:solidFill>
              <a:latin typeface="Impact" charset="0"/>
              <a:ea typeface="Impact" charset="0"/>
              <a:cs typeface="Impact" charset="0"/>
            </a:endParaRPr>
          </a:p>
        </p:txBody>
      </p:sp>
      <p:sp>
        <p:nvSpPr>
          <p:cNvPr id="8195" name="Rectangle 3"/>
          <p:cNvSpPr>
            <a:spLocks noGrp="1" noChangeArrowheads="1"/>
          </p:cNvSpPr>
          <p:nvPr>
            <p:ph type="body" sz="half" idx="1"/>
          </p:nvPr>
        </p:nvSpPr>
        <p:spPr>
          <a:xfrm>
            <a:off x="304801" y="1827212"/>
            <a:ext cx="8382000" cy="4497387"/>
          </a:xfrm>
        </p:spPr>
        <p:txBody>
          <a:bodyPr>
            <a:noAutofit/>
          </a:bodyPr>
          <a:lstStyle/>
          <a:p>
            <a:pPr marL="0" indent="0" algn="ctr">
              <a:buNone/>
            </a:pPr>
            <a:r>
              <a:rPr lang="en-US" sz="3200" b="1" dirty="0">
                <a:solidFill>
                  <a:schemeClr val="tx1"/>
                </a:solidFill>
                <a:latin typeface="Arial Rounded MT Bold" charset="0"/>
                <a:ea typeface="Arial Rounded MT Bold" charset="0"/>
                <a:cs typeface="Arial Rounded MT Bold" charset="0"/>
              </a:rPr>
              <a:t>Founded 1944</a:t>
            </a:r>
          </a:p>
          <a:p>
            <a:pPr marL="0" indent="0" algn="ctr">
              <a:buNone/>
            </a:pPr>
            <a:r>
              <a:rPr lang="en-US" sz="3200" b="1" dirty="0">
                <a:solidFill>
                  <a:schemeClr val="tx1"/>
                </a:solidFill>
                <a:latin typeface="Arial Rounded MT Bold" charset="0"/>
                <a:ea typeface="Arial Rounded MT Bold" charset="0"/>
                <a:cs typeface="Arial Rounded MT Bold" charset="0"/>
              </a:rPr>
              <a:t>Chartered by Congress  1947</a:t>
            </a:r>
          </a:p>
          <a:p>
            <a:pPr marL="0" indent="0" algn="ctr">
              <a:buNone/>
            </a:pPr>
            <a:r>
              <a:rPr lang="en-US" sz="3200" b="1" dirty="0">
                <a:solidFill>
                  <a:schemeClr val="tx1"/>
                </a:solidFill>
                <a:latin typeface="Arial Rounded MT Bold" charset="0"/>
                <a:ea typeface="Arial Rounded MT Bold" charset="0"/>
                <a:cs typeface="Arial Rounded MT Bold" charset="0"/>
              </a:rPr>
              <a:t>Over 250,000 members</a:t>
            </a:r>
          </a:p>
          <a:p>
            <a:pPr marL="0" indent="0" algn="ctr">
              <a:buNone/>
            </a:pPr>
            <a:r>
              <a:rPr lang="en-US" sz="3200" b="1" dirty="0">
                <a:solidFill>
                  <a:schemeClr val="tx1"/>
                </a:solidFill>
                <a:latin typeface="Arial Rounded MT Bold" charset="0"/>
                <a:ea typeface="Arial Rounded MT Bold" charset="0"/>
                <a:cs typeface="Arial Rounded MT Bold" charset="0"/>
              </a:rPr>
              <a:t>Over 1,400 posts nationwide</a:t>
            </a:r>
          </a:p>
          <a:p>
            <a:pPr marL="0" indent="0" algn="ctr">
              <a:buNone/>
            </a:pPr>
            <a:r>
              <a:rPr lang="en-US" sz="3200" b="1" dirty="0">
                <a:solidFill>
                  <a:schemeClr val="tx1"/>
                </a:solidFill>
                <a:latin typeface="Arial Rounded MT Bold" charset="0"/>
                <a:ea typeface="Arial Rounded MT Bold" charset="0"/>
                <a:cs typeface="Arial Rounded MT Bold" charset="0"/>
              </a:rPr>
              <a:t>Voice in DC</a:t>
            </a:r>
          </a:p>
          <a:p>
            <a:pPr marL="0" indent="0" algn="ctr">
              <a:buNone/>
            </a:pPr>
            <a:r>
              <a:rPr lang="en-US" sz="3200" b="1" dirty="0">
                <a:solidFill>
                  <a:schemeClr val="tx1"/>
                </a:solidFill>
                <a:latin typeface="Arial Rounded MT Bold" charset="0"/>
                <a:ea typeface="Arial Rounded MT Bold" charset="0"/>
                <a:cs typeface="Arial Rounded MT Bold" charset="0"/>
              </a:rPr>
              <a:t>Members are active duty and honorably discharged veterans from all branches of services</a:t>
            </a:r>
            <a:endParaRPr lang="en-US" sz="2800" b="1" dirty="0">
              <a:solidFill>
                <a:schemeClr val="tx1"/>
              </a:solidFill>
              <a:latin typeface="Arial Rounded MT Bold" charset="0"/>
              <a:ea typeface="Arial Rounded MT Bold" charset="0"/>
              <a:cs typeface="Arial Rounded MT Bold" charset="0"/>
            </a:endParaRP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75426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AMVETS Family</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pPr marL="0" indent="0" algn="ctr">
              <a:buNone/>
            </a:pPr>
            <a:r>
              <a:rPr lang="en-US" sz="4400" b="1" dirty="0">
                <a:solidFill>
                  <a:schemeClr val="tx1"/>
                </a:solidFill>
                <a:latin typeface="Arial Rounded MT Bold" charset="0"/>
                <a:ea typeface="Arial Rounded MT Bold" charset="0"/>
                <a:cs typeface="Arial Rounded MT Bold" charset="0"/>
              </a:rPr>
              <a:t>National Service Foundation</a:t>
            </a:r>
          </a:p>
          <a:p>
            <a:pPr marL="0" indent="0" algn="ctr">
              <a:buNone/>
            </a:pPr>
            <a:r>
              <a:rPr lang="en-US" sz="4400" b="1" dirty="0">
                <a:solidFill>
                  <a:schemeClr val="tx1"/>
                </a:solidFill>
                <a:latin typeface="Arial Rounded MT Bold" charset="0"/>
                <a:ea typeface="Arial Rounded MT Bold" charset="0"/>
                <a:cs typeface="Arial Rounded MT Bold" charset="0"/>
              </a:rPr>
              <a:t>Ladies Auxiliary</a:t>
            </a:r>
          </a:p>
          <a:p>
            <a:pPr marL="0" indent="0" algn="ctr">
              <a:buNone/>
            </a:pPr>
            <a:r>
              <a:rPr lang="en-US" sz="4400" b="1" dirty="0">
                <a:solidFill>
                  <a:schemeClr val="tx1"/>
                </a:solidFill>
                <a:latin typeface="Arial Rounded MT Bold" charset="0"/>
                <a:ea typeface="Arial Rounded MT Bold" charset="0"/>
                <a:cs typeface="Arial Rounded MT Bold" charset="0"/>
              </a:rPr>
              <a:t>Sons of AMVETS</a:t>
            </a:r>
          </a:p>
          <a:p>
            <a:pPr marL="0" indent="0" algn="ctr">
              <a:buNone/>
            </a:pPr>
            <a:r>
              <a:rPr lang="en-US" sz="4400" b="1" dirty="0">
                <a:solidFill>
                  <a:schemeClr val="tx1"/>
                </a:solidFill>
                <a:latin typeface="Arial Rounded MT Bold" charset="0"/>
                <a:ea typeface="Arial Rounded MT Bold" charset="0"/>
                <a:cs typeface="Arial Rounded MT Bold" charset="0"/>
              </a:rPr>
              <a:t>AMVETS Riders</a:t>
            </a:r>
          </a:p>
          <a:p>
            <a:pPr marL="0" indent="0" algn="ctr">
              <a:buNone/>
            </a:pPr>
            <a:r>
              <a:rPr lang="en-US" sz="4400" b="1" dirty="0">
                <a:solidFill>
                  <a:schemeClr val="tx1"/>
                </a:solidFill>
                <a:latin typeface="Arial Rounded MT Bold" charset="0"/>
                <a:ea typeface="Arial Rounded MT Bold" charset="0"/>
                <a:cs typeface="Arial Rounded MT Bold" charset="0"/>
              </a:rPr>
              <a:t>Junior AMVETS</a:t>
            </a:r>
          </a:p>
          <a:p>
            <a:pPr marL="0" indent="0" algn="ctr">
              <a:buNone/>
            </a:pPr>
            <a:r>
              <a:rPr lang="en-US" sz="4400" b="1" dirty="0">
                <a:solidFill>
                  <a:schemeClr val="tx1"/>
                </a:solidFill>
                <a:latin typeface="Arial Rounded MT Bold" charset="0"/>
                <a:ea typeface="Arial Rounded MT Bold" charset="0"/>
                <a:cs typeface="Arial Rounded MT Bold" charset="0"/>
              </a:rPr>
              <a:t>Sad Sacks &amp; </a:t>
            </a:r>
            <a:r>
              <a:rPr lang="en-US" sz="4400" b="1" dirty="0" err="1">
                <a:solidFill>
                  <a:schemeClr val="tx1"/>
                </a:solidFill>
                <a:latin typeface="Arial Rounded MT Bold" charset="0"/>
                <a:ea typeface="Arial Rounded MT Bold" charset="0"/>
                <a:cs typeface="Arial Rounded MT Bold" charset="0"/>
              </a:rPr>
              <a:t>Sackettes</a:t>
            </a:r>
            <a:endParaRPr lang="en-US" sz="4000" b="1" dirty="0">
              <a:solidFill>
                <a:schemeClr val="tx1"/>
              </a:solidFill>
              <a:latin typeface="Arial Rounded MT Bold" charset="0"/>
              <a:ea typeface="Arial Rounded MT Bold" charset="0"/>
              <a:cs typeface="Arial Rounded MT Bold" charset="0"/>
            </a:endParaRP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8068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National Programs</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pPr marL="0" indent="0" algn="ctr">
              <a:buNone/>
            </a:pPr>
            <a:r>
              <a:rPr lang="en-US" sz="4000" b="1" dirty="0">
                <a:solidFill>
                  <a:schemeClr val="tx1"/>
                </a:solidFill>
                <a:latin typeface="Arial Rounded MT Bold" charset="0"/>
                <a:ea typeface="Arial Rounded MT Bold" charset="0"/>
                <a:cs typeface="Arial Rounded MT Bold" charset="0"/>
              </a:rPr>
              <a:t>Value: $27,777,678 in 2015</a:t>
            </a:r>
          </a:p>
          <a:p>
            <a:r>
              <a:rPr lang="en-US" sz="3200" b="1" dirty="0">
                <a:solidFill>
                  <a:schemeClr val="tx1"/>
                </a:solidFill>
                <a:latin typeface="Arial Rounded MT Bold" charset="0"/>
                <a:ea typeface="Arial Rounded MT Bold" charset="0"/>
                <a:cs typeface="Arial Rounded MT Bold" charset="0"/>
              </a:rPr>
              <a:t>Poster and essay Contest</a:t>
            </a:r>
          </a:p>
          <a:p>
            <a:r>
              <a:rPr lang="en-US" sz="3200" b="1" dirty="0">
                <a:solidFill>
                  <a:schemeClr val="tx1"/>
                </a:solidFill>
                <a:latin typeface="Arial Rounded MT Bold" charset="0"/>
                <a:ea typeface="Arial Rounded MT Bold" charset="0"/>
                <a:cs typeface="Arial Rounded MT Bold" charset="0"/>
              </a:rPr>
              <a:t>Task Force DVD</a:t>
            </a:r>
          </a:p>
          <a:p>
            <a:r>
              <a:rPr lang="en-US" sz="3200" b="1" dirty="0">
                <a:solidFill>
                  <a:schemeClr val="tx1"/>
                </a:solidFill>
                <a:latin typeface="Arial Rounded MT Bold" charset="0"/>
                <a:ea typeface="Arial Rounded MT Bold" charset="0"/>
                <a:cs typeface="Arial Rounded MT Bold" charset="0"/>
              </a:rPr>
              <a:t>ROTC and JROTC Medals</a:t>
            </a:r>
          </a:p>
          <a:p>
            <a:r>
              <a:rPr lang="en-US" sz="3200" b="1" dirty="0">
                <a:solidFill>
                  <a:schemeClr val="tx1"/>
                </a:solidFill>
                <a:latin typeface="Arial Rounded MT Bold" charset="0"/>
                <a:ea typeface="Arial Rounded MT Bold" charset="0"/>
                <a:cs typeface="Arial Rounded MT Bold" charset="0"/>
              </a:rPr>
              <a:t>National Guard Family Program</a:t>
            </a:r>
          </a:p>
          <a:p>
            <a:r>
              <a:rPr lang="en-US" sz="3200" b="1" dirty="0">
                <a:solidFill>
                  <a:schemeClr val="tx1"/>
                </a:solidFill>
                <a:latin typeface="Arial Rounded MT Bold" charset="0"/>
                <a:ea typeface="Arial Rounded MT Bold" charset="0"/>
                <a:cs typeface="Arial Rounded MT Bold" charset="0"/>
              </a:rPr>
              <a:t>National Coalition for Homeless Veterans</a:t>
            </a:r>
          </a:p>
          <a:p>
            <a:r>
              <a:rPr lang="en-US" sz="3200" b="1" dirty="0">
                <a:solidFill>
                  <a:schemeClr val="tx1"/>
                </a:solidFill>
                <a:latin typeface="Arial Rounded MT Bold" charset="0"/>
                <a:ea typeface="Arial Rounded MT Bold" charset="0"/>
                <a:cs typeface="Arial Rounded MT Bold" charset="0"/>
              </a:rPr>
              <a:t>Military Funeral Honors</a:t>
            </a: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156330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r>
              <a:rPr lang="en-US" sz="6000" b="1" dirty="0">
                <a:solidFill>
                  <a:srgbClr val="3366FF"/>
                </a:solidFill>
                <a:latin typeface="Impact" charset="0"/>
                <a:ea typeface="Impact" charset="0"/>
                <a:cs typeface="Impact" charset="0"/>
              </a:rPr>
              <a:t>National Programs</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r>
              <a:rPr lang="en-US" sz="3200" b="1" dirty="0">
                <a:solidFill>
                  <a:schemeClr val="tx1"/>
                </a:solidFill>
                <a:latin typeface="Arial Rounded MT Bold" charset="0"/>
                <a:ea typeface="Arial Rounded MT Bold" charset="0"/>
                <a:cs typeface="Arial Rounded MT Bold" charset="0"/>
              </a:rPr>
              <a:t>Freedoms Foundation</a:t>
            </a:r>
          </a:p>
          <a:p>
            <a:r>
              <a:rPr lang="en-US" sz="3200" b="1" dirty="0">
                <a:solidFill>
                  <a:schemeClr val="tx1"/>
                </a:solidFill>
                <a:latin typeface="Arial Rounded MT Bold" charset="0"/>
                <a:ea typeface="Arial Rounded MT Bold" charset="0"/>
                <a:cs typeface="Arial Rounded MT Bold" charset="0"/>
              </a:rPr>
              <a:t>Citizen’s Flag Alliance</a:t>
            </a:r>
          </a:p>
          <a:p>
            <a:r>
              <a:rPr lang="en-US" sz="3200" b="1" dirty="0">
                <a:solidFill>
                  <a:schemeClr val="tx1"/>
                </a:solidFill>
                <a:latin typeface="Arial Rounded MT Bold" charset="0"/>
                <a:ea typeface="Arial Rounded MT Bold" charset="0"/>
                <a:cs typeface="Arial Rounded MT Bold" charset="0"/>
              </a:rPr>
              <a:t>Ceremonial Rifles and Static Displays</a:t>
            </a:r>
          </a:p>
          <a:p>
            <a:r>
              <a:rPr lang="en-US" sz="3200" b="1" dirty="0">
                <a:solidFill>
                  <a:schemeClr val="tx1"/>
                </a:solidFill>
                <a:latin typeface="Arial Rounded MT Bold" charset="0"/>
                <a:ea typeface="Arial Rounded MT Bold" charset="0"/>
                <a:cs typeface="Arial Rounded MT Bold" charset="0"/>
              </a:rPr>
              <a:t>Armed Services Blood Program</a:t>
            </a:r>
          </a:p>
          <a:p>
            <a:r>
              <a:rPr lang="en-US" sz="3200" b="1" dirty="0">
                <a:solidFill>
                  <a:schemeClr val="tx1"/>
                </a:solidFill>
                <a:latin typeface="Arial Rounded MT Bold" charset="0"/>
                <a:ea typeface="Arial Rounded MT Bold" charset="0"/>
                <a:cs typeface="Arial Rounded MT Bold" charset="0"/>
              </a:rPr>
              <a:t>AMVETS White Clover</a:t>
            </a:r>
          </a:p>
          <a:p>
            <a:r>
              <a:rPr lang="en-US" sz="3200" b="1" dirty="0">
                <a:solidFill>
                  <a:schemeClr val="tx1"/>
                </a:solidFill>
                <a:latin typeface="Arial Rounded MT Bold" charset="0"/>
                <a:ea typeface="Arial Rounded MT Bold" charset="0"/>
                <a:cs typeface="Arial Rounded MT Bold" charset="0"/>
              </a:rPr>
              <a:t>AMVETS &amp; the Boy Scouts of America</a:t>
            </a:r>
          </a:p>
          <a:p>
            <a:r>
              <a:rPr lang="en-US" sz="3200" b="1" dirty="0">
                <a:solidFill>
                  <a:schemeClr val="tx1"/>
                </a:solidFill>
                <a:latin typeface="Arial Rounded MT Bold" charset="0"/>
                <a:ea typeface="Arial Rounded MT Bold" charset="0"/>
                <a:cs typeface="Arial Rounded MT Bold" charset="0"/>
              </a:rPr>
              <a:t>AMVETS Against Drug &amp; Alcohol Abuse</a:t>
            </a:r>
          </a:p>
          <a:p>
            <a:r>
              <a:rPr lang="en-US" sz="3200" b="1" dirty="0">
                <a:solidFill>
                  <a:schemeClr val="tx1"/>
                </a:solidFill>
                <a:latin typeface="Arial Rounded MT Bold" charset="0"/>
                <a:ea typeface="Arial Rounded MT Bold" charset="0"/>
                <a:cs typeface="Arial Rounded MT Bold" charset="0"/>
              </a:rPr>
              <a:t>AMVETS Americanism Program</a:t>
            </a: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spTree>
    <p:extLst>
      <p:ext uri="{BB962C8B-B14F-4D97-AF65-F5344CB8AC3E}">
        <p14:creationId xmlns:p14="http://schemas.microsoft.com/office/powerpoint/2010/main" val="160072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Post 332 Programs</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pPr marL="0" indent="0">
              <a:buNone/>
            </a:pPr>
            <a:r>
              <a:rPr lang="en-US" sz="3600" b="1" dirty="0">
                <a:solidFill>
                  <a:schemeClr val="tx1"/>
                </a:solidFill>
                <a:latin typeface="Arial Rounded MT Bold" charset="0"/>
                <a:ea typeface="Arial Rounded MT Bold" charset="0"/>
                <a:cs typeface="Arial Rounded MT Bold" charset="0"/>
              </a:rPr>
              <a:t>Zion House</a:t>
            </a:r>
          </a:p>
          <a:p>
            <a:endParaRPr lang="en-US" sz="3600" b="1" dirty="0">
              <a:solidFill>
                <a:schemeClr val="tx1"/>
              </a:solidFill>
              <a:latin typeface="Franklin Gothic Heavy" charset="0"/>
              <a:ea typeface="Franklin Gothic Heavy" charset="0"/>
              <a:cs typeface="Franklin Gothic Heavy" charset="0"/>
            </a:endParaRP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371600"/>
            <a:ext cx="4876800" cy="6502402"/>
          </a:xfrm>
          <a:prstGeom prst="rect">
            <a:avLst/>
          </a:prstGeom>
        </p:spPr>
      </p:pic>
    </p:spTree>
    <p:extLst>
      <p:ext uri="{BB962C8B-B14F-4D97-AF65-F5344CB8AC3E}">
        <p14:creationId xmlns:p14="http://schemas.microsoft.com/office/powerpoint/2010/main" val="464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0013" y="301625"/>
            <a:ext cx="6402387" cy="1143000"/>
          </a:xfrm>
        </p:spPr>
        <p:txBody>
          <a:bodyPr/>
          <a:lstStyle/>
          <a:p>
            <a:pPr algn="ctr" eaLnBrk="1" hangingPunct="1"/>
            <a:r>
              <a:rPr lang="en-US" sz="6000" b="1" dirty="0">
                <a:solidFill>
                  <a:srgbClr val="3366FF"/>
                </a:solidFill>
                <a:latin typeface="Impact" charset="0"/>
                <a:ea typeface="Impact" charset="0"/>
                <a:cs typeface="Impact" charset="0"/>
              </a:rPr>
              <a:t>Post 332 Programs</a:t>
            </a:r>
          </a:p>
        </p:txBody>
      </p:sp>
      <p:sp>
        <p:nvSpPr>
          <p:cNvPr id="8195" name="Rectangle 3"/>
          <p:cNvSpPr>
            <a:spLocks noGrp="1" noChangeArrowheads="1"/>
          </p:cNvSpPr>
          <p:nvPr>
            <p:ph type="body" sz="half" idx="1"/>
          </p:nvPr>
        </p:nvSpPr>
        <p:spPr>
          <a:xfrm>
            <a:off x="304801" y="1827212"/>
            <a:ext cx="8382000" cy="4497387"/>
          </a:xfrm>
        </p:spPr>
        <p:txBody>
          <a:bodyPr>
            <a:noAutofit/>
          </a:bodyPr>
          <a:lstStyle/>
          <a:p>
            <a:pPr marL="0" indent="0">
              <a:buNone/>
            </a:pPr>
            <a:r>
              <a:rPr lang="en-US" sz="3600" b="1" dirty="0">
                <a:solidFill>
                  <a:schemeClr val="tx1"/>
                </a:solidFill>
                <a:latin typeface="Arial Rounded MT Bold" charset="0"/>
                <a:ea typeface="Arial Rounded MT Bold" charset="0"/>
                <a:cs typeface="Arial Rounded MT Bold" charset="0"/>
              </a:rPr>
              <a:t>Rochester</a:t>
            </a:r>
          </a:p>
          <a:p>
            <a:pPr marL="0" indent="0">
              <a:buNone/>
            </a:pPr>
            <a:r>
              <a:rPr lang="en-US" sz="3600" b="1" dirty="0">
                <a:solidFill>
                  <a:schemeClr val="tx1"/>
                </a:solidFill>
                <a:latin typeface="Arial Rounded MT Bold" charset="0"/>
                <a:ea typeface="Arial Rounded MT Bold" charset="0"/>
                <a:cs typeface="Arial Rounded MT Bold" charset="0"/>
              </a:rPr>
              <a:t>Vet</a:t>
            </a:r>
          </a:p>
          <a:p>
            <a:pPr marL="0" indent="0">
              <a:buNone/>
            </a:pPr>
            <a:r>
              <a:rPr lang="en-US" sz="3600" b="1" dirty="0">
                <a:solidFill>
                  <a:schemeClr val="tx1"/>
                </a:solidFill>
                <a:latin typeface="Arial Rounded MT Bold" charset="0"/>
                <a:ea typeface="Arial Rounded MT Bold" charset="0"/>
                <a:cs typeface="Arial Rounded MT Bold" charset="0"/>
              </a:rPr>
              <a:t>Center</a:t>
            </a:r>
          </a:p>
          <a:p>
            <a:endParaRPr lang="en-US" sz="3600" b="1" dirty="0">
              <a:solidFill>
                <a:schemeClr val="tx1"/>
              </a:solidFill>
              <a:latin typeface="Franklin Gothic Heavy" charset="0"/>
              <a:ea typeface="Franklin Gothic Heavy" charset="0"/>
              <a:cs typeface="Franklin Gothic Heavy" charset="0"/>
            </a:endParaRPr>
          </a:p>
        </p:txBody>
      </p:sp>
      <p:pic>
        <p:nvPicPr>
          <p:cNvPr id="8196" name="Picture 4" descr="AMVET"/>
          <p:cNvPicPr>
            <a:picLocks noGrp="1" noChangeAspect="1" noChangeArrowheads="1"/>
          </p:cNvPicPr>
          <p:nvPr>
            <p:ph sz="half" idx="2"/>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7364413" y="0"/>
            <a:ext cx="1779587" cy="1539875"/>
          </a:xfrm>
          <a:noFill/>
        </p:spPr>
      </p:pic>
      <p:pic>
        <p:nvPicPr>
          <p:cNvPr id="5" name="Picture 4" descr="AMVET"/>
          <p:cNvPicPr>
            <a:picLocks noChangeAspect="1" noChangeArrowheads="1"/>
          </p:cNvPicPr>
          <p:nvPr/>
        </p:nvPicPr>
        <p:blipFill>
          <a:blip r:embed="rId3" cstate="email">
            <a:clrChange>
              <a:clrFrom>
                <a:srgbClr val="FCF9FC"/>
              </a:clrFrom>
              <a:clrTo>
                <a:srgbClr val="FCF9FC">
                  <a:alpha val="0"/>
                </a:srgbClr>
              </a:clrTo>
            </a:clrChange>
            <a:extLst>
              <a:ext uri="{28A0092B-C50C-407E-A947-70E740481C1C}">
                <a14:useLocalDpi xmlns:a14="http://schemas.microsoft.com/office/drawing/2010/main" val="0"/>
              </a:ext>
            </a:extLst>
          </a:blip>
          <a:srcRect/>
          <a:stretch>
            <a:fillRect/>
          </a:stretch>
        </p:blipFill>
        <p:spPr>
          <a:xfrm>
            <a:off x="-4763" y="9525"/>
            <a:ext cx="1779587" cy="1539875"/>
          </a:xfrm>
          <a:prstGeom prst="rect">
            <a:avLst/>
          </a:prstGeom>
          <a:noFill/>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3357033" y="2031205"/>
            <a:ext cx="5452533" cy="4089400"/>
          </a:xfrm>
          <a:prstGeom prst="rect">
            <a:avLst/>
          </a:prstGeom>
        </p:spPr>
      </p:pic>
    </p:spTree>
    <p:extLst>
      <p:ext uri="{BB962C8B-B14F-4D97-AF65-F5344CB8AC3E}">
        <p14:creationId xmlns:p14="http://schemas.microsoft.com/office/powerpoint/2010/main" val="193077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3146</TotalTime>
  <Words>618</Words>
  <Application>Microsoft Office PowerPoint</Application>
  <PresentationFormat>On-screen Show (4:3)</PresentationFormat>
  <Paragraphs>103</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Arial</vt:lpstr>
      <vt:lpstr>Arial Rounded MT Bold</vt:lpstr>
      <vt:lpstr>Century Gothic</vt:lpstr>
      <vt:lpstr>Courier New</vt:lpstr>
      <vt:lpstr>Franklin Gothic Heavy</vt:lpstr>
      <vt:lpstr>Helvetica</vt:lpstr>
      <vt:lpstr>Impact</vt:lpstr>
      <vt:lpstr>Palatino Linotype</vt:lpstr>
      <vt:lpstr>Verdana</vt:lpstr>
      <vt:lpstr>Executive</vt:lpstr>
      <vt:lpstr>AMVETS Veterans Helping Veterans</vt:lpstr>
      <vt:lpstr>PowerPoint Presentation</vt:lpstr>
      <vt:lpstr>Mission</vt:lpstr>
      <vt:lpstr>Information</vt:lpstr>
      <vt:lpstr>AMVETS Family</vt:lpstr>
      <vt:lpstr>National Programs</vt:lpstr>
      <vt:lpstr>National Programs</vt:lpstr>
      <vt:lpstr>Post 332 Programs</vt:lpstr>
      <vt:lpstr>Post 332 Programs</vt:lpstr>
      <vt:lpstr>Post 332 Programs</vt:lpstr>
      <vt:lpstr>Post 332 Programs</vt:lpstr>
      <vt:lpstr>Post 332 Programs</vt:lpstr>
      <vt:lpstr>Post 332 Programs</vt:lpstr>
      <vt:lpstr>Contacts</vt:lpstr>
    </vt:vector>
  </TitlesOfParts>
  <Company>AMVETS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AMVETS Veterans Helping Veterans</dc:title>
  <dc:creator>John V. Patterson</dc:creator>
  <cp:lastModifiedBy>Ashman, Joe</cp:lastModifiedBy>
  <cp:revision>71</cp:revision>
  <cp:lastPrinted>2016-12-07T16:37:33Z</cp:lastPrinted>
  <dcterms:created xsi:type="dcterms:W3CDTF">2004-10-07T17:04:41Z</dcterms:created>
  <dcterms:modified xsi:type="dcterms:W3CDTF">2017-04-12T00:00:06Z</dcterms:modified>
</cp:coreProperties>
</file>