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28.png" ContentType="image/png"/>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8.jpeg" ContentType="image/jpeg"/>
  <Override PartName="/ppt/media/image7.png" ContentType="image/png"/>
  <Override PartName="/ppt/media/image9.png" ContentType="image/png"/>
  <Override PartName="/ppt/media/image10.png" ContentType="image/png"/>
  <Override PartName="/ppt/media/image11.png" ContentType="image/png"/>
  <Override PartName="/ppt/media/image57.jpeg" ContentType="image/jpeg"/>
  <Override PartName="/ppt/media/image12.png" ContentType="image/png"/>
  <Override PartName="/ppt/media/image13.jpeg" ContentType="image/jpeg"/>
  <Override PartName="/ppt/media/image14.png" ContentType="image/png"/>
  <Override PartName="/ppt/media/image15.jpeg" ContentType="image/jpeg"/>
  <Override PartName="/ppt/media/image39.png" ContentType="image/png"/>
  <Override PartName="/ppt/media/image16.jpeg" ContentType="image/jpeg"/>
  <Override PartName="/ppt/media/image49.png" ContentType="image/png"/>
  <Override PartName="/ppt/media/image17.png" ContentType="image/png"/>
  <Override PartName="/ppt/media/image18.png" ContentType="image/png"/>
  <Override PartName="/ppt/media/image19.jpeg" ContentType="image/jpeg"/>
  <Override PartName="/ppt/media/image20.png" ContentType="image/png"/>
  <Override PartName="/ppt/media/image21.png" ContentType="image/png"/>
  <Override PartName="/ppt/media/image58.jpeg" ContentType="image/jpeg"/>
  <Override PartName="/ppt/media/image22.jpeg" ContentType="image/jpe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jpeg" ContentType="image/jpeg"/>
  <Override PartName="/ppt/media/image32.png" ContentType="image/png"/>
  <Override PartName="/ppt/media/image31.png" ContentType="image/png"/>
  <Override PartName="/ppt/media/image33.png" ContentType="image/png"/>
  <Override PartName="/ppt/media/image34.png" ContentType="image/png"/>
  <Override PartName="/ppt/media/image35.png" ContentType="image/png"/>
  <Override PartName="/ppt/media/image37.jpeg" ContentType="image/jpeg"/>
  <Override PartName="/ppt/media/image36.png" ContentType="image/png"/>
  <Override PartName="/ppt/media/image38.jpeg" ContentType="image/jpeg"/>
  <Override PartName="/ppt/media/image45.png" ContentType="image/png"/>
  <Override PartName="/ppt/media/image40.png" ContentType="image/png"/>
  <Override PartName="/ppt/media/image41.jpeg" ContentType="image/jpeg"/>
  <Override PartName="/ppt/media/image42.png" ContentType="image/png"/>
  <Override PartName="/ppt/media/image43.jpeg" ContentType="image/jpeg"/>
  <Override PartName="/ppt/media/image50.png" ContentType="image/png"/>
  <Override PartName="/ppt/media/image44.png" ContentType="image/png"/>
  <Override PartName="/ppt/media/image46.png" ContentType="image/png"/>
  <Override PartName="/ppt/media/image47.png" ContentType="image/png"/>
  <Override PartName="/ppt/media/image48.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25"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6"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1"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33"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4"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5"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6"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7"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8"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43"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45"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4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4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5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5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4"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5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5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8"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6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2"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64"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5"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6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0"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72"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3"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4"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5"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6"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7"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82"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84"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8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8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6"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9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9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9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9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7"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9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1"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03"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4"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0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9"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11"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2"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3"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4"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5"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6"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9"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3"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744480"/>
            <a:ext cx="8520120" cy="2052360"/>
          </a:xfrm>
          <a:prstGeom prst="rect">
            <a:avLst/>
          </a:prstGeom>
        </p:spPr>
        <p:txBody>
          <a:bodyPr tIns="91440" bIns="91440" anchor="b">
            <a:normAutofit/>
          </a:bodyPr>
          <a:p>
            <a:r>
              <a:rPr b="0" lang="en-US" sz="5200" spc="-1" strike="noStrike">
                <a:solidFill>
                  <a:srgbClr val="000000"/>
                </a:solidFill>
                <a:latin typeface="Arial"/>
              </a:rPr>
              <a:t>Click to edit the title text format</a:t>
            </a:r>
            <a:endParaRPr b="0" lang="en-US" sz="5200" spc="-1" strike="noStrike">
              <a:solidFill>
                <a:srgbClr val="000000"/>
              </a:solidFill>
              <a:latin typeface="Arial"/>
            </a:endParaRPr>
          </a:p>
        </p:txBody>
      </p:sp>
      <p:sp>
        <p:nvSpPr>
          <p:cNvPr id="1" name="PlaceHolder 2"/>
          <p:cNvSpPr>
            <a:spLocks noGrp="1"/>
          </p:cNvSpPr>
          <p:nvPr>
            <p:ph type="sldNum"/>
          </p:nvPr>
        </p:nvSpPr>
        <p:spPr>
          <a:xfrm>
            <a:off x="8472600" y="4663080"/>
            <a:ext cx="548280" cy="393120"/>
          </a:xfrm>
          <a:prstGeom prst="rect">
            <a:avLst/>
          </a:prstGeom>
        </p:spPr>
        <p:txBody>
          <a:bodyPr tIns="91440" bIns="91440" anchor="ctr">
            <a:normAutofit/>
          </a:bodyPr>
          <a:p>
            <a:pPr algn="r">
              <a:lnSpc>
                <a:spcPct val="100000"/>
              </a:lnSpc>
              <a:tabLst>
                <a:tab algn="l" pos="0"/>
              </a:tabLst>
            </a:pPr>
            <a:fld id="{CC7ECD51-874A-4561-BDFD-5D4CE11F9C7B}" type="slidenum">
              <a:rPr b="0" lang="en" sz="1000" spc="-1" strike="noStrike">
                <a:solidFill>
                  <a:srgbClr val="595959"/>
                </a:solidFill>
                <a:latin typeface="Arial"/>
                <a:ea typeface="Arial"/>
              </a:rPr>
              <a:t>&lt;number&gt;</a:t>
            </a:fld>
            <a:endParaRPr b="0" lang="en-US" sz="1000" spc="-1" strike="noStrike">
              <a:latin typeface="Times New Roman"/>
            </a:endParaRPr>
          </a:p>
        </p:txBody>
      </p:sp>
      <p:sp>
        <p:nvSpPr>
          <p:cNvPr id="2"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sldNum"/>
          </p:nvPr>
        </p:nvSpPr>
        <p:spPr>
          <a:xfrm>
            <a:off x="8472600" y="4663080"/>
            <a:ext cx="548280" cy="393120"/>
          </a:xfrm>
          <a:prstGeom prst="rect">
            <a:avLst/>
          </a:prstGeom>
        </p:spPr>
        <p:txBody>
          <a:bodyPr tIns="91440" bIns="91440" anchor="ctr">
            <a:normAutofit/>
          </a:bodyPr>
          <a:p>
            <a:pPr algn="r">
              <a:lnSpc>
                <a:spcPct val="100000"/>
              </a:lnSpc>
              <a:tabLst>
                <a:tab algn="l" pos="0"/>
              </a:tabLst>
            </a:pPr>
            <a:fld id="{161BD26D-D19D-4859-9791-82AB1C3022B3}" type="slidenum">
              <a:rPr b="0" lang="en" sz="1000" spc="-1" strike="noStrike">
                <a:solidFill>
                  <a:srgbClr val="595959"/>
                </a:solidFill>
                <a:latin typeface="Arial"/>
                <a:ea typeface="Arial"/>
              </a:rPr>
              <a:t>&lt;number&gt;</a:t>
            </a:fld>
            <a:endParaRPr b="0" lang="en-US" sz="1000" spc="-1" strike="noStrike">
              <a:latin typeface="Times New Roman"/>
            </a:endParaRPr>
          </a:p>
        </p:txBody>
      </p:sp>
      <p:sp>
        <p:nvSpPr>
          <p:cNvPr id="40" name="PlaceHolder 2"/>
          <p:cNvSpPr>
            <a:spLocks noGrp="1"/>
          </p:cNvSpPr>
          <p:nvPr>
            <p:ph type="title"/>
          </p:nvPr>
        </p:nvSpPr>
        <p:spPr>
          <a:xfrm>
            <a:off x="457200" y="205200"/>
            <a:ext cx="8229240" cy="85860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41"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311760" y="444960"/>
            <a:ext cx="8520120" cy="572400"/>
          </a:xfrm>
          <a:prstGeom prst="rect">
            <a:avLst/>
          </a:prstGeom>
        </p:spPr>
        <p:txBody>
          <a:bodyPr tIns="91440" bIns="91440">
            <a:normAutofit fontScale="97000"/>
          </a:bodyPr>
          <a:p>
            <a:r>
              <a:rPr b="0" lang="en-US" sz="2800" spc="-1" strike="noStrike">
                <a:solidFill>
                  <a:srgbClr val="000000"/>
                </a:solidFill>
                <a:latin typeface="Arial"/>
              </a:rPr>
              <a:t>Click to edit the title text format</a:t>
            </a:r>
            <a:endParaRPr b="0" lang="en-US" sz="2800" spc="-1" strike="noStrike">
              <a:solidFill>
                <a:srgbClr val="000000"/>
              </a:solidFill>
              <a:latin typeface="Arial"/>
            </a:endParaRPr>
          </a:p>
        </p:txBody>
      </p:sp>
      <p:sp>
        <p:nvSpPr>
          <p:cNvPr id="79" name="PlaceHolder 2"/>
          <p:cNvSpPr>
            <a:spLocks noGrp="1"/>
          </p:cNvSpPr>
          <p:nvPr>
            <p:ph type="body"/>
          </p:nvPr>
        </p:nvSpPr>
        <p:spPr>
          <a:xfrm>
            <a:off x="311760" y="1152360"/>
            <a:ext cx="8520120" cy="3416040"/>
          </a:xfrm>
          <a:prstGeom prst="rect">
            <a:avLst/>
          </a:prstGeom>
        </p:spPr>
        <p:txBody>
          <a:bodyPr tIns="91440" bIns="91440">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80" name="PlaceHolder 3"/>
          <p:cNvSpPr>
            <a:spLocks noGrp="1"/>
          </p:cNvSpPr>
          <p:nvPr>
            <p:ph type="sldNum"/>
          </p:nvPr>
        </p:nvSpPr>
        <p:spPr>
          <a:xfrm>
            <a:off x="8472600" y="4663080"/>
            <a:ext cx="548280" cy="393120"/>
          </a:xfrm>
          <a:prstGeom prst="rect">
            <a:avLst/>
          </a:prstGeom>
        </p:spPr>
        <p:txBody>
          <a:bodyPr tIns="91440" bIns="91440" anchor="ctr">
            <a:normAutofit/>
          </a:bodyPr>
          <a:p>
            <a:pPr algn="r">
              <a:lnSpc>
                <a:spcPct val="100000"/>
              </a:lnSpc>
              <a:tabLst>
                <a:tab algn="l" pos="0"/>
              </a:tabLst>
            </a:pPr>
            <a:fld id="{BB9AF5BD-1675-4E82-98BB-4E69F6D94A2A}" type="slidenum">
              <a:rPr b="0" lang="en" sz="1000" spc="-1" strike="noStrike">
                <a:solidFill>
                  <a:srgbClr val="595959"/>
                </a:solidFill>
                <a:latin typeface="Arial"/>
                <a:ea typeface="Arial"/>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image" Target="../media/image39.png"/><Relationship Id="rId4"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jpeg"/><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27.xml"/>
</Relationships>
</file>

<file path=ppt/slides/_rels/slide25.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17" name="Google Shape;54;p13" descr=""/>
          <p:cNvPicPr/>
          <p:nvPr/>
        </p:nvPicPr>
        <p:blipFill>
          <a:blip r:embed="rId2"/>
          <a:srcRect l="18390" t="19609" r="16528" b="18305"/>
          <a:stretch/>
        </p:blipFill>
        <p:spPr>
          <a:xfrm>
            <a:off x="2458800" y="555840"/>
            <a:ext cx="4226400" cy="4031280"/>
          </a:xfrm>
          <a:prstGeom prst="rect">
            <a:avLst/>
          </a:prstGeom>
          <a:ln w="0">
            <a:noFill/>
          </a:ln>
          <a:effectLst>
            <a:outerShdw algn="bl" blurRad="57240" dir="7797602" dist="170960" rotWithShape="0">
              <a:srgbClr val="000000">
                <a:alpha val="80000"/>
              </a:srgbClr>
            </a:outerShdw>
          </a:effectLst>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184" name="Google Shape;157;p22"/>
          <p:cNvSpPr/>
          <p:nvPr/>
        </p:nvSpPr>
        <p:spPr>
          <a:xfrm>
            <a:off x="0" y="82440"/>
            <a:ext cx="9143640" cy="4632480"/>
          </a:xfrm>
          <a:prstGeom prst="flowChartPunchedTape">
            <a:avLst/>
          </a:prstGeom>
          <a:solidFill>
            <a:srgbClr val="3edce5"/>
          </a:solidFill>
          <a:ln w="0">
            <a:noFill/>
          </a:ln>
        </p:spPr>
        <p:style>
          <a:lnRef idx="0"/>
          <a:fillRef idx="0"/>
          <a:effectRef idx="0"/>
          <a:fontRef idx="minor"/>
        </p:style>
      </p:sp>
      <p:sp>
        <p:nvSpPr>
          <p:cNvPr id="185" name="Google Shape;158;p22"/>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Appointments, Tests, &amp; Guesses</a:t>
            </a:r>
            <a:endParaRPr b="0" lang="en-US" sz="4500" spc="-1" strike="noStrike">
              <a:latin typeface="Arial"/>
            </a:endParaRPr>
          </a:p>
        </p:txBody>
      </p:sp>
      <p:pic>
        <p:nvPicPr>
          <p:cNvPr id="186" name="Google Shape;159;p22"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187" name="Google Shape;160;p22"/>
          <p:cNvSpPr/>
          <p:nvPr/>
        </p:nvSpPr>
        <p:spPr>
          <a:xfrm>
            <a:off x="360" y="1073520"/>
            <a:ext cx="2772720" cy="53568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3000" spc="-1" strike="noStrike">
                <a:solidFill>
                  <a:srgbClr val="ffffff"/>
                </a:solidFill>
                <a:latin typeface="Impact"/>
                <a:ea typeface="Impact"/>
              </a:rPr>
              <a:t>1st Neurologist </a:t>
            </a: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188" name="Google Shape;161;p22"/>
          <p:cNvSpPr/>
          <p:nvPr/>
        </p:nvSpPr>
        <p:spPr>
          <a:xfrm>
            <a:off x="360" y="1533240"/>
            <a:ext cx="3969720" cy="639720"/>
          </a:xfrm>
          <a:prstGeom prst="rect">
            <a:avLst/>
          </a:prstGeom>
          <a:noFill/>
          <a:ln w="0">
            <a:noFill/>
          </a:ln>
        </p:spPr>
        <p:style>
          <a:lnRef idx="0"/>
          <a:fillRef idx="0"/>
          <a:effectRef idx="0"/>
          <a:fontRef idx="minor"/>
        </p:style>
        <p:txBody>
          <a:bodyPr tIns="91440" bIns="91440">
            <a:sp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work stress and carpal tunnel syndrome</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EMG testing</a:t>
            </a:r>
            <a:endParaRPr b="0" lang="en-US" sz="1500" spc="-1" strike="noStrike">
              <a:latin typeface="Arial"/>
            </a:endParaRPr>
          </a:p>
        </p:txBody>
      </p:sp>
      <p:sp>
        <p:nvSpPr>
          <p:cNvPr id="189" name="Google Shape;162;p22"/>
          <p:cNvSpPr/>
          <p:nvPr/>
        </p:nvSpPr>
        <p:spPr>
          <a:xfrm>
            <a:off x="360" y="2027520"/>
            <a:ext cx="3736440" cy="53568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3000" spc="-1" strike="noStrike">
                <a:solidFill>
                  <a:srgbClr val="ffffff"/>
                </a:solidFill>
                <a:latin typeface="Impact"/>
                <a:ea typeface="Impact"/>
              </a:rPr>
              <a:t>Psychological Testing</a:t>
            </a: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190" name="Google Shape;163;p22"/>
          <p:cNvSpPr/>
          <p:nvPr/>
        </p:nvSpPr>
        <p:spPr>
          <a:xfrm>
            <a:off x="0" y="2472120"/>
            <a:ext cx="4645800" cy="535680"/>
          </a:xfrm>
          <a:prstGeom prst="rect">
            <a:avLst/>
          </a:prstGeom>
          <a:noFill/>
          <a:ln w="0">
            <a:noFill/>
          </a:ln>
        </p:spPr>
        <p:style>
          <a:lnRef idx="0"/>
          <a:fillRef idx="0"/>
          <a:effectRef idx="0"/>
          <a:fontRef idx="minor"/>
        </p:style>
        <p:txBody>
          <a:bodyPr tIns="91440" bIns="91440">
            <a:no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Inconclusive because instructions misunderstood</a:t>
            </a:r>
            <a:endParaRPr b="0" lang="en-US" sz="1500" spc="-1" strike="noStrike">
              <a:latin typeface="Arial"/>
            </a:endParaRPr>
          </a:p>
          <a:p>
            <a:pPr>
              <a:lnSpc>
                <a:spcPct val="100000"/>
              </a:lnSpc>
              <a:tabLst>
                <a:tab algn="l" pos="0"/>
              </a:tabLst>
            </a:pPr>
            <a:endParaRPr b="0" lang="en-US" sz="1500" spc="-1" strike="noStrike">
              <a:latin typeface="Arial"/>
            </a:endParaRPr>
          </a:p>
        </p:txBody>
      </p:sp>
      <p:sp>
        <p:nvSpPr>
          <p:cNvPr id="191" name="Google Shape;164;p22"/>
          <p:cNvSpPr/>
          <p:nvPr/>
        </p:nvSpPr>
        <p:spPr>
          <a:xfrm>
            <a:off x="0" y="2827440"/>
            <a:ext cx="4350240" cy="53568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3000" spc="-1" strike="noStrike">
                <a:solidFill>
                  <a:srgbClr val="ffffff"/>
                </a:solidFill>
                <a:latin typeface="Impact"/>
                <a:ea typeface="Impact"/>
              </a:rPr>
              <a:t>2nd Neurologist </a:t>
            </a: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192" name="Google Shape;165;p22"/>
          <p:cNvSpPr/>
          <p:nvPr/>
        </p:nvSpPr>
        <p:spPr>
          <a:xfrm>
            <a:off x="360" y="3252240"/>
            <a:ext cx="4415400" cy="1278360"/>
          </a:xfrm>
          <a:prstGeom prst="rect">
            <a:avLst/>
          </a:prstGeom>
          <a:noFill/>
          <a:ln w="0">
            <a:noFill/>
          </a:ln>
        </p:spPr>
        <p:style>
          <a:lnRef idx="0"/>
          <a:fillRef idx="0"/>
          <a:effectRef idx="0"/>
          <a:fontRef idx="minor"/>
        </p:style>
        <p:txBody>
          <a:bodyPr tIns="91440" bIns="91440">
            <a:spAutoFit/>
          </a:bodyPr>
          <a:p>
            <a:pPr marL="457200" indent="-304560">
              <a:lnSpc>
                <a:spcPct val="100000"/>
              </a:lnSpc>
              <a:buClr>
                <a:srgbClr val="ffffff"/>
              </a:buClr>
              <a:buFont typeface="Impact"/>
              <a:buChar char="-"/>
            </a:pPr>
            <a:r>
              <a:rPr b="0" lang="en" sz="1200" spc="-1" strike="noStrike">
                <a:solidFill>
                  <a:srgbClr val="ffffff"/>
                </a:solidFill>
                <a:latin typeface="Impact"/>
                <a:ea typeface="Impact"/>
              </a:rPr>
              <a:t>B12 deficiency</a:t>
            </a:r>
            <a:endParaRPr b="0" lang="en-US" sz="1200" spc="-1" strike="noStrike">
              <a:latin typeface="Arial"/>
            </a:endParaRPr>
          </a:p>
          <a:p>
            <a:pPr marL="457200" indent="-304560">
              <a:lnSpc>
                <a:spcPct val="100000"/>
              </a:lnSpc>
              <a:buClr>
                <a:srgbClr val="ffffff"/>
              </a:buClr>
              <a:buFont typeface="Impact"/>
              <a:buChar char="-"/>
            </a:pPr>
            <a:r>
              <a:rPr b="0" lang="en" sz="1200" spc="-1" strike="noStrike">
                <a:solidFill>
                  <a:srgbClr val="ffffff"/>
                </a:solidFill>
                <a:latin typeface="Impact"/>
                <a:ea typeface="Impact"/>
              </a:rPr>
              <a:t>Stated not Parkinson’s, but started Levodopa</a:t>
            </a:r>
            <a:endParaRPr b="0" lang="en-US" sz="1200" spc="-1" strike="noStrike">
              <a:latin typeface="Arial"/>
            </a:endParaRPr>
          </a:p>
          <a:p>
            <a:pPr marL="457200" indent="-304560">
              <a:lnSpc>
                <a:spcPct val="100000"/>
              </a:lnSpc>
              <a:buClr>
                <a:srgbClr val="ffffff"/>
              </a:buClr>
              <a:buFont typeface="Impact"/>
              <a:buChar char="-"/>
            </a:pPr>
            <a:r>
              <a:rPr b="0" lang="en" sz="1200" spc="-1" strike="noStrike">
                <a:solidFill>
                  <a:srgbClr val="ffffff"/>
                </a:solidFill>
                <a:latin typeface="Impact"/>
                <a:ea typeface="Impact"/>
              </a:rPr>
              <a:t>Ordered MRI</a:t>
            </a:r>
            <a:endParaRPr b="0" lang="en-US" sz="1200" spc="-1" strike="noStrike">
              <a:latin typeface="Arial"/>
            </a:endParaRPr>
          </a:p>
          <a:p>
            <a:pPr marL="457200" indent="-304560">
              <a:lnSpc>
                <a:spcPct val="100000"/>
              </a:lnSpc>
              <a:buClr>
                <a:srgbClr val="ffffff"/>
              </a:buClr>
              <a:buFont typeface="Impact"/>
              <a:buChar char="-"/>
            </a:pPr>
            <a:r>
              <a:rPr b="0" lang="en" sz="1200" spc="-1" strike="noStrike">
                <a:solidFill>
                  <a:srgbClr val="ffffff"/>
                </a:solidFill>
                <a:latin typeface="Impact"/>
                <a:ea typeface="Impact"/>
              </a:rPr>
              <a:t>Long COVID possibility</a:t>
            </a:r>
            <a:endParaRPr b="0" lang="en-US" sz="1200" spc="-1" strike="noStrike">
              <a:latin typeface="Arial"/>
            </a:endParaRPr>
          </a:p>
          <a:p>
            <a:pPr marL="457200" indent="-304560">
              <a:lnSpc>
                <a:spcPct val="100000"/>
              </a:lnSpc>
              <a:buClr>
                <a:srgbClr val="ffffff"/>
              </a:buClr>
              <a:buFont typeface="Impact"/>
              <a:buChar char="-"/>
            </a:pPr>
            <a:r>
              <a:rPr b="0" lang="en" sz="1200" spc="-1" strike="noStrike">
                <a:solidFill>
                  <a:srgbClr val="ffffff"/>
                </a:solidFill>
                <a:latin typeface="Impact"/>
                <a:ea typeface="Impact"/>
              </a:rPr>
              <a:t>EMG testing</a:t>
            </a:r>
            <a:endParaRPr b="0" lang="en-US" sz="1200" spc="-1" strike="noStrike">
              <a:latin typeface="Arial"/>
            </a:endParaRPr>
          </a:p>
          <a:p>
            <a:pPr marL="457200" indent="-304560">
              <a:lnSpc>
                <a:spcPct val="100000"/>
              </a:lnSpc>
              <a:buClr>
                <a:srgbClr val="ffffff"/>
              </a:buClr>
              <a:buFont typeface="Impact"/>
              <a:buChar char="-"/>
            </a:pPr>
            <a:r>
              <a:rPr b="0" lang="en" sz="1200" spc="-1" strike="noStrike">
                <a:solidFill>
                  <a:srgbClr val="ffffff"/>
                </a:solidFill>
                <a:latin typeface="Impact"/>
                <a:ea typeface="Impact"/>
              </a:rPr>
              <a:t>Multiple blood tests (All negative)</a:t>
            </a:r>
            <a:endParaRPr b="0" lang="en-US" sz="1200" spc="-1" strike="noStrike">
              <a:latin typeface="Arial"/>
            </a:endParaRPr>
          </a:p>
        </p:txBody>
      </p:sp>
      <p:sp>
        <p:nvSpPr>
          <p:cNvPr id="193" name="Google Shape;166;p22"/>
          <p:cNvSpPr/>
          <p:nvPr/>
        </p:nvSpPr>
        <p:spPr>
          <a:xfrm>
            <a:off x="4572000" y="997200"/>
            <a:ext cx="3267360" cy="640080"/>
          </a:xfrm>
          <a:prstGeom prst="rect">
            <a:avLst/>
          </a:prstGeom>
          <a:noFill/>
          <a:ln w="0">
            <a:noFill/>
          </a:ln>
        </p:spPr>
        <p:style>
          <a:lnRef idx="0"/>
          <a:fillRef idx="0"/>
          <a:effectRef idx="0"/>
          <a:fontRef idx="minor"/>
        </p:style>
        <p:txBody>
          <a:bodyPr tIns="91440" bIns="91440">
            <a:spAutoFit/>
          </a:bodyPr>
          <a:p>
            <a:pPr>
              <a:lnSpc>
                <a:spcPct val="100000"/>
              </a:lnSpc>
              <a:tabLst>
                <a:tab algn="l" pos="0"/>
              </a:tabLst>
            </a:pPr>
            <a:r>
              <a:rPr b="0" lang="en" sz="3000" spc="-1" strike="noStrike">
                <a:solidFill>
                  <a:srgbClr val="ffffff"/>
                </a:solidFill>
                <a:latin typeface="Impact"/>
                <a:ea typeface="Impact"/>
              </a:rPr>
              <a:t>Spinal Surgeon</a:t>
            </a:r>
            <a:endParaRPr b="0" lang="en-US" sz="3000" spc="-1" strike="noStrike">
              <a:latin typeface="Arial"/>
            </a:endParaRPr>
          </a:p>
        </p:txBody>
      </p:sp>
      <p:sp>
        <p:nvSpPr>
          <p:cNvPr id="194" name="Google Shape;167;p22"/>
          <p:cNvSpPr/>
          <p:nvPr/>
        </p:nvSpPr>
        <p:spPr>
          <a:xfrm>
            <a:off x="4646160" y="1497600"/>
            <a:ext cx="4778280" cy="867960"/>
          </a:xfrm>
          <a:prstGeom prst="rect">
            <a:avLst/>
          </a:prstGeom>
          <a:noFill/>
          <a:ln w="0">
            <a:noFill/>
          </a:ln>
        </p:spPr>
        <p:style>
          <a:lnRef idx="0"/>
          <a:fillRef idx="0"/>
          <a:effectRef idx="0"/>
          <a:fontRef idx="minor"/>
        </p:style>
        <p:txBody>
          <a:bodyPr tIns="91440" bIns="91440">
            <a:sp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Degenerative disk &amp; spinal decompression</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Considered cervical decompression</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Emergency department complete spine MRI</a:t>
            </a:r>
            <a:endParaRPr b="0" lang="en-US" sz="1500" spc="-1" strike="noStrike">
              <a:latin typeface="Arial"/>
            </a:endParaRPr>
          </a:p>
        </p:txBody>
      </p:sp>
      <p:sp>
        <p:nvSpPr>
          <p:cNvPr id="195" name="Google Shape;168;p22"/>
          <p:cNvSpPr/>
          <p:nvPr/>
        </p:nvSpPr>
        <p:spPr>
          <a:xfrm>
            <a:off x="4722480" y="2307240"/>
            <a:ext cx="1034640" cy="53568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3000" spc="-1" strike="noStrike">
                <a:solidFill>
                  <a:srgbClr val="ffffff"/>
                </a:solidFill>
                <a:latin typeface="Impact"/>
                <a:ea typeface="Impact"/>
              </a:rPr>
              <a:t>ENT</a:t>
            </a: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196" name="Google Shape;169;p22"/>
          <p:cNvSpPr/>
          <p:nvPr/>
        </p:nvSpPr>
        <p:spPr>
          <a:xfrm>
            <a:off x="4722480" y="2721960"/>
            <a:ext cx="2814120" cy="639720"/>
          </a:xfrm>
          <a:prstGeom prst="rect">
            <a:avLst/>
          </a:prstGeom>
          <a:noFill/>
          <a:ln w="0">
            <a:noFill/>
          </a:ln>
        </p:spPr>
        <p:style>
          <a:lnRef idx="0"/>
          <a:fillRef idx="0"/>
          <a:effectRef idx="0"/>
          <a:fontRef idx="minor"/>
        </p:style>
        <p:txBody>
          <a:bodyPr tIns="91440" bIns="91440">
            <a:sp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Right parotid cyst/benign</a:t>
            </a:r>
            <a:endParaRPr b="0" lang="en-US" sz="1500" spc="-1" strike="noStrike">
              <a:latin typeface="Arial"/>
            </a:endParaRPr>
          </a:p>
          <a:p>
            <a:pPr>
              <a:lnSpc>
                <a:spcPct val="100000"/>
              </a:lnSpc>
              <a:tabLst>
                <a:tab algn="l" pos="0"/>
              </a:tabLst>
            </a:pPr>
            <a:endParaRPr b="0" lang="en-US" sz="15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197" name="Google Shape;174;p23"/>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198" name="Google Shape;175;p23"/>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Appointments, Tests, &amp; Guesses</a:t>
            </a:r>
            <a:endParaRPr b="0" lang="en-US" sz="4500" spc="-1" strike="noStrike">
              <a:latin typeface="Arial"/>
            </a:endParaRPr>
          </a:p>
        </p:txBody>
      </p:sp>
      <p:pic>
        <p:nvPicPr>
          <p:cNvPr id="199" name="Google Shape;176;p23"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200" name="Google Shape;177;p23"/>
          <p:cNvSpPr/>
          <p:nvPr/>
        </p:nvSpPr>
        <p:spPr>
          <a:xfrm>
            <a:off x="0" y="1149480"/>
            <a:ext cx="3736440" cy="53568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3000" spc="-1" strike="noStrike">
                <a:solidFill>
                  <a:srgbClr val="ffffff"/>
                </a:solidFill>
                <a:latin typeface="Impact"/>
                <a:ea typeface="Impact"/>
              </a:rPr>
              <a:t>Orthopedic Surgeon</a:t>
            </a: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201" name="Google Shape;178;p23"/>
          <p:cNvSpPr/>
          <p:nvPr/>
        </p:nvSpPr>
        <p:spPr>
          <a:xfrm>
            <a:off x="0" y="1625400"/>
            <a:ext cx="3325320" cy="535680"/>
          </a:xfrm>
          <a:prstGeom prst="rect">
            <a:avLst/>
          </a:prstGeom>
          <a:noFill/>
          <a:ln w="0">
            <a:noFill/>
          </a:ln>
        </p:spPr>
        <p:style>
          <a:lnRef idx="0"/>
          <a:fillRef idx="0"/>
          <a:effectRef idx="0"/>
          <a:fontRef idx="minor"/>
        </p:style>
        <p:txBody>
          <a:bodyPr tIns="91440" bIns="91440">
            <a:no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Torn rotator cuff</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Bone spurs</a:t>
            </a:r>
            <a:endParaRPr b="0" lang="en-US" sz="1500" spc="-1" strike="noStrike">
              <a:latin typeface="Arial"/>
            </a:endParaRPr>
          </a:p>
          <a:p>
            <a:pPr marL="457200">
              <a:lnSpc>
                <a:spcPct val="100000"/>
              </a:lnSpc>
              <a:tabLst>
                <a:tab algn="l" pos="0"/>
              </a:tabLst>
            </a:pPr>
            <a:endParaRPr b="0" lang="en-US" sz="1500" spc="-1" strike="noStrike">
              <a:latin typeface="Arial"/>
            </a:endParaRPr>
          </a:p>
          <a:p>
            <a:pPr>
              <a:lnSpc>
                <a:spcPct val="100000"/>
              </a:lnSpc>
              <a:tabLst>
                <a:tab algn="l" pos="0"/>
              </a:tabLst>
            </a:pPr>
            <a:endParaRPr b="0" lang="en-US" sz="1500" spc="-1" strike="noStrike">
              <a:latin typeface="Arial"/>
            </a:endParaRPr>
          </a:p>
        </p:txBody>
      </p:sp>
      <p:sp>
        <p:nvSpPr>
          <p:cNvPr id="202" name="Google Shape;179;p23"/>
          <p:cNvSpPr/>
          <p:nvPr/>
        </p:nvSpPr>
        <p:spPr>
          <a:xfrm>
            <a:off x="0" y="2130840"/>
            <a:ext cx="4350240" cy="53568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3000" spc="-1" strike="noStrike">
                <a:solidFill>
                  <a:srgbClr val="ffffff"/>
                </a:solidFill>
                <a:latin typeface="Impact"/>
                <a:ea typeface="Impact"/>
              </a:rPr>
              <a:t> </a:t>
            </a:r>
            <a:r>
              <a:rPr b="0" lang="en" sz="3000" spc="-1" strike="noStrike">
                <a:solidFill>
                  <a:srgbClr val="ffffff"/>
                </a:solidFill>
                <a:latin typeface="Impact"/>
                <a:ea typeface="Impact"/>
              </a:rPr>
              <a:t>1st Optometrist </a:t>
            </a: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203" name="Google Shape;180;p23"/>
          <p:cNvSpPr/>
          <p:nvPr/>
        </p:nvSpPr>
        <p:spPr>
          <a:xfrm>
            <a:off x="0" y="2666880"/>
            <a:ext cx="3814560" cy="639720"/>
          </a:xfrm>
          <a:prstGeom prst="rect">
            <a:avLst/>
          </a:prstGeom>
          <a:noFill/>
          <a:ln w="0">
            <a:noFill/>
          </a:ln>
        </p:spPr>
        <p:style>
          <a:lnRef idx="0"/>
          <a:fillRef idx="0"/>
          <a:effectRef idx="0"/>
          <a:fontRef idx="minor"/>
        </p:style>
        <p:txBody>
          <a:bodyPr tIns="91440" bIns="91440">
            <a:sp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Change in prescription </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Deficient SACCADIC (eye movements)</a:t>
            </a:r>
            <a:endParaRPr b="0" lang="en-US" sz="1500" spc="-1" strike="noStrike">
              <a:latin typeface="Arial"/>
            </a:endParaRPr>
          </a:p>
        </p:txBody>
      </p:sp>
      <p:sp>
        <p:nvSpPr>
          <p:cNvPr id="204" name="Google Shape;181;p23"/>
          <p:cNvSpPr/>
          <p:nvPr/>
        </p:nvSpPr>
        <p:spPr>
          <a:xfrm>
            <a:off x="0" y="3178800"/>
            <a:ext cx="4778280" cy="1096920"/>
          </a:xfrm>
          <a:prstGeom prst="rect">
            <a:avLst/>
          </a:prstGeom>
          <a:noFill/>
          <a:ln w="0">
            <a:noFill/>
          </a:ln>
        </p:spPr>
        <p:style>
          <a:lnRef idx="0"/>
          <a:fillRef idx="0"/>
          <a:effectRef idx="0"/>
          <a:fontRef idx="minor"/>
        </p:style>
        <p:txBody>
          <a:bodyPr tIns="91440" bIns="91440">
            <a:spAutoFit/>
          </a:bodyPr>
          <a:p>
            <a:pPr>
              <a:lnSpc>
                <a:spcPct val="100000"/>
              </a:lnSpc>
              <a:tabLst>
                <a:tab algn="l" pos="0"/>
              </a:tabLst>
            </a:pPr>
            <a:r>
              <a:rPr b="0" lang="en" sz="3000" spc="-1" strike="noStrike">
                <a:solidFill>
                  <a:srgbClr val="ffffff"/>
                </a:solidFill>
                <a:latin typeface="Impact"/>
                <a:ea typeface="Impact"/>
              </a:rPr>
              <a:t>Neuro Ophthalmologist</a:t>
            </a: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205" name="Google Shape;182;p23"/>
          <p:cNvSpPr/>
          <p:nvPr/>
        </p:nvSpPr>
        <p:spPr>
          <a:xfrm>
            <a:off x="80280" y="3688560"/>
            <a:ext cx="4778280" cy="639720"/>
          </a:xfrm>
          <a:prstGeom prst="rect">
            <a:avLst/>
          </a:prstGeom>
          <a:noFill/>
          <a:ln w="0">
            <a:noFill/>
          </a:ln>
        </p:spPr>
        <p:style>
          <a:lnRef idx="0"/>
          <a:fillRef idx="0"/>
          <a:effectRef idx="0"/>
          <a:fontRef idx="minor"/>
        </p:style>
        <p:txBody>
          <a:bodyPr tIns="91440" bIns="91440">
            <a:sp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Diagnosed with Square Wave Jerks</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Probable cerebellar ataxia </a:t>
            </a:r>
            <a:endParaRPr b="0" lang="en-US" sz="1500" spc="-1" strike="noStrike">
              <a:latin typeface="Arial"/>
            </a:endParaRPr>
          </a:p>
        </p:txBody>
      </p:sp>
      <p:sp>
        <p:nvSpPr>
          <p:cNvPr id="206" name="Google Shape;183;p23"/>
          <p:cNvSpPr/>
          <p:nvPr/>
        </p:nvSpPr>
        <p:spPr>
          <a:xfrm>
            <a:off x="3916440" y="1302120"/>
            <a:ext cx="2811960" cy="53568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3000" spc="-1" strike="noStrike">
                <a:solidFill>
                  <a:srgbClr val="ffffff"/>
                </a:solidFill>
                <a:latin typeface="Impact"/>
                <a:ea typeface="Impact"/>
              </a:rPr>
              <a:t>3rd Neurologist </a:t>
            </a:r>
            <a:endParaRPr b="0" lang="en-US" sz="3000" spc="-1" strike="noStrike">
              <a:latin typeface="Arial"/>
            </a:endParaRPr>
          </a:p>
          <a:p>
            <a:pPr>
              <a:lnSpc>
                <a:spcPct val="100000"/>
              </a:lnSpc>
              <a:tabLst>
                <a:tab algn="l" pos="0"/>
              </a:tabLst>
            </a:pP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207" name="Google Shape;184;p23"/>
          <p:cNvSpPr/>
          <p:nvPr/>
        </p:nvSpPr>
        <p:spPr>
          <a:xfrm>
            <a:off x="3894480" y="1777680"/>
            <a:ext cx="2702880" cy="639720"/>
          </a:xfrm>
          <a:prstGeom prst="rect">
            <a:avLst/>
          </a:prstGeom>
          <a:noFill/>
          <a:ln w="0">
            <a:noFill/>
          </a:ln>
        </p:spPr>
        <p:style>
          <a:lnRef idx="0"/>
          <a:fillRef idx="0"/>
          <a:effectRef idx="0"/>
          <a:fontRef idx="minor"/>
        </p:style>
        <p:txBody>
          <a:bodyPr tIns="91440" bIns="91440">
            <a:sp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Recommended DAT scan</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Results Abnormal</a:t>
            </a:r>
            <a:endParaRPr b="0" lang="en-US" sz="1500" spc="-1" strike="noStrike">
              <a:latin typeface="Arial"/>
            </a:endParaRPr>
          </a:p>
        </p:txBody>
      </p:sp>
      <p:sp>
        <p:nvSpPr>
          <p:cNvPr id="208" name="Google Shape;185;p23"/>
          <p:cNvSpPr/>
          <p:nvPr/>
        </p:nvSpPr>
        <p:spPr>
          <a:xfrm>
            <a:off x="3894480" y="2404440"/>
            <a:ext cx="3736440" cy="53568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3000" spc="-1" strike="noStrike">
                <a:solidFill>
                  <a:srgbClr val="ffffff"/>
                </a:solidFill>
                <a:latin typeface="Impact"/>
                <a:ea typeface="Impact"/>
              </a:rPr>
              <a:t>4th Neurologist </a:t>
            </a:r>
            <a:endParaRPr b="0" lang="en-US" sz="3000" spc="-1" strike="noStrike">
              <a:latin typeface="Arial"/>
            </a:endParaRPr>
          </a:p>
          <a:p>
            <a:pPr>
              <a:lnSpc>
                <a:spcPct val="100000"/>
              </a:lnSpc>
              <a:tabLst>
                <a:tab algn="l" pos="0"/>
              </a:tabLst>
            </a:pP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209" name="Google Shape;186;p23"/>
          <p:cNvSpPr/>
          <p:nvPr/>
        </p:nvSpPr>
        <p:spPr>
          <a:xfrm>
            <a:off x="3916440" y="2940840"/>
            <a:ext cx="3325320" cy="535680"/>
          </a:xfrm>
          <a:prstGeom prst="rect">
            <a:avLst/>
          </a:prstGeom>
          <a:noFill/>
          <a:ln w="0">
            <a:noFill/>
          </a:ln>
        </p:spPr>
        <p:style>
          <a:lnRef idx="0"/>
          <a:fillRef idx="0"/>
          <a:effectRef idx="0"/>
          <a:fontRef idx="minor"/>
        </p:style>
        <p:txBody>
          <a:bodyPr tIns="91440" bIns="91440">
            <a:no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Nothing new to recommend except for a movement specialist</a:t>
            </a:r>
            <a:endParaRPr b="0" lang="en-US" sz="1500" spc="-1" strike="noStrike">
              <a:latin typeface="Arial"/>
            </a:endParaRPr>
          </a:p>
          <a:p>
            <a:pPr marL="457200">
              <a:lnSpc>
                <a:spcPct val="100000"/>
              </a:lnSpc>
              <a:tabLst>
                <a:tab algn="l" pos="0"/>
              </a:tabLst>
            </a:pPr>
            <a:endParaRPr b="0" lang="en-US" sz="1500" spc="-1" strike="noStrike">
              <a:latin typeface="Arial"/>
            </a:endParaRPr>
          </a:p>
          <a:p>
            <a:pPr>
              <a:lnSpc>
                <a:spcPct val="100000"/>
              </a:lnSpc>
              <a:tabLst>
                <a:tab algn="l" pos="0"/>
              </a:tabLst>
            </a:pPr>
            <a:endParaRPr b="0" lang="en-US" sz="15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210" name="Google Shape;191;p24"/>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211" name="Google Shape;192;p24"/>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Appointments, Tests, &amp; Guesses</a:t>
            </a:r>
            <a:endParaRPr b="0" lang="en-US" sz="4500" spc="-1" strike="noStrike">
              <a:latin typeface="Arial"/>
            </a:endParaRPr>
          </a:p>
        </p:txBody>
      </p:sp>
      <p:pic>
        <p:nvPicPr>
          <p:cNvPr id="212" name="Google Shape;193;p24"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213" name="Google Shape;194;p24"/>
          <p:cNvSpPr/>
          <p:nvPr/>
        </p:nvSpPr>
        <p:spPr>
          <a:xfrm>
            <a:off x="0" y="1149480"/>
            <a:ext cx="3736440" cy="53568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3000" spc="-1" strike="noStrike">
                <a:solidFill>
                  <a:srgbClr val="ffffff"/>
                </a:solidFill>
                <a:latin typeface="Impact"/>
                <a:ea typeface="Impact"/>
              </a:rPr>
              <a:t>Cardiologist</a:t>
            </a: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214" name="Google Shape;195;p24"/>
          <p:cNvSpPr/>
          <p:nvPr/>
        </p:nvSpPr>
        <p:spPr>
          <a:xfrm>
            <a:off x="0" y="1625400"/>
            <a:ext cx="3325320" cy="535680"/>
          </a:xfrm>
          <a:prstGeom prst="rect">
            <a:avLst/>
          </a:prstGeom>
          <a:noFill/>
          <a:ln w="0">
            <a:noFill/>
          </a:ln>
        </p:spPr>
        <p:style>
          <a:lnRef idx="0"/>
          <a:fillRef idx="0"/>
          <a:effectRef idx="0"/>
          <a:fontRef idx="minor"/>
        </p:style>
        <p:txBody>
          <a:bodyPr tIns="91440" bIns="91440">
            <a:no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Left atrium severely dilated</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Otherwise unremarkable</a:t>
            </a:r>
            <a:endParaRPr b="0" lang="en-US" sz="1500" spc="-1" strike="noStrike">
              <a:latin typeface="Arial"/>
            </a:endParaRPr>
          </a:p>
          <a:p>
            <a:pPr marL="457200">
              <a:lnSpc>
                <a:spcPct val="100000"/>
              </a:lnSpc>
              <a:tabLst>
                <a:tab algn="l" pos="0"/>
              </a:tabLst>
            </a:pPr>
            <a:endParaRPr b="0" lang="en-US" sz="1500" spc="-1" strike="noStrike">
              <a:latin typeface="Arial"/>
            </a:endParaRPr>
          </a:p>
          <a:p>
            <a:pPr>
              <a:lnSpc>
                <a:spcPct val="100000"/>
              </a:lnSpc>
              <a:tabLst>
                <a:tab algn="l" pos="0"/>
              </a:tabLst>
            </a:pPr>
            <a:endParaRPr b="0" lang="en-US" sz="1500" spc="-1" strike="noStrike">
              <a:latin typeface="Arial"/>
            </a:endParaRPr>
          </a:p>
        </p:txBody>
      </p:sp>
      <p:sp>
        <p:nvSpPr>
          <p:cNvPr id="215" name="Google Shape;196;p24"/>
          <p:cNvSpPr/>
          <p:nvPr/>
        </p:nvSpPr>
        <p:spPr>
          <a:xfrm>
            <a:off x="0" y="2130840"/>
            <a:ext cx="4350240" cy="53568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3000" spc="-1" strike="noStrike">
                <a:solidFill>
                  <a:srgbClr val="ffffff"/>
                </a:solidFill>
                <a:latin typeface="Impact"/>
                <a:ea typeface="Impact"/>
              </a:rPr>
              <a:t>Sleep Study Doctor</a:t>
            </a: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216" name="Google Shape;197;p24"/>
          <p:cNvSpPr/>
          <p:nvPr/>
        </p:nvSpPr>
        <p:spPr>
          <a:xfrm>
            <a:off x="0" y="2666880"/>
            <a:ext cx="3814560" cy="639720"/>
          </a:xfrm>
          <a:prstGeom prst="rect">
            <a:avLst/>
          </a:prstGeom>
          <a:noFill/>
          <a:ln w="0">
            <a:noFill/>
          </a:ln>
        </p:spPr>
        <p:style>
          <a:lnRef idx="0"/>
          <a:fillRef idx="0"/>
          <a:effectRef idx="0"/>
          <a:fontRef idx="minor"/>
        </p:style>
        <p:txBody>
          <a:bodyPr tIns="91440" bIns="91440">
            <a:sp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Hypoxemia without obstructive sleep apnea</a:t>
            </a:r>
            <a:endParaRPr b="0" lang="en-US" sz="1500" spc="-1" strike="noStrike">
              <a:latin typeface="Arial"/>
            </a:endParaRPr>
          </a:p>
        </p:txBody>
      </p:sp>
      <p:sp>
        <p:nvSpPr>
          <p:cNvPr id="217" name="Google Shape;198;p24"/>
          <p:cNvSpPr/>
          <p:nvPr/>
        </p:nvSpPr>
        <p:spPr>
          <a:xfrm>
            <a:off x="0" y="3178800"/>
            <a:ext cx="4778280" cy="1096920"/>
          </a:xfrm>
          <a:prstGeom prst="rect">
            <a:avLst/>
          </a:prstGeom>
          <a:noFill/>
          <a:ln w="0">
            <a:noFill/>
          </a:ln>
        </p:spPr>
        <p:style>
          <a:lnRef idx="0"/>
          <a:fillRef idx="0"/>
          <a:effectRef idx="0"/>
          <a:fontRef idx="minor"/>
        </p:style>
        <p:txBody>
          <a:bodyPr tIns="91440" bIns="91440">
            <a:spAutoFit/>
          </a:bodyPr>
          <a:p>
            <a:pPr>
              <a:lnSpc>
                <a:spcPct val="100000"/>
              </a:lnSpc>
              <a:tabLst>
                <a:tab algn="l" pos="0"/>
              </a:tabLst>
            </a:pPr>
            <a:r>
              <a:rPr b="0" lang="en" sz="3000" spc="-1" strike="noStrike">
                <a:solidFill>
                  <a:srgbClr val="ffffff"/>
                </a:solidFill>
                <a:latin typeface="Impact"/>
                <a:ea typeface="Impact"/>
              </a:rPr>
              <a:t>2nd Cardiologist</a:t>
            </a: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218" name="Google Shape;199;p24"/>
          <p:cNvSpPr/>
          <p:nvPr/>
        </p:nvSpPr>
        <p:spPr>
          <a:xfrm>
            <a:off x="80280" y="3688560"/>
            <a:ext cx="4778280" cy="411480"/>
          </a:xfrm>
          <a:prstGeom prst="rect">
            <a:avLst/>
          </a:prstGeom>
          <a:noFill/>
          <a:ln w="0">
            <a:noFill/>
          </a:ln>
        </p:spPr>
        <p:style>
          <a:lnRef idx="0"/>
          <a:fillRef idx="0"/>
          <a:effectRef idx="0"/>
          <a:fontRef idx="minor"/>
        </p:style>
        <p:txBody>
          <a:bodyPr tIns="91440" bIns="91440">
            <a:sp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Wore heart monitor, showed frequent PVCs</a:t>
            </a:r>
            <a:endParaRPr b="0" lang="en-US" sz="1500" spc="-1" strike="noStrike">
              <a:latin typeface="Arial"/>
            </a:endParaRPr>
          </a:p>
        </p:txBody>
      </p:sp>
      <p:sp>
        <p:nvSpPr>
          <p:cNvPr id="219" name="Google Shape;200;p24"/>
          <p:cNvSpPr/>
          <p:nvPr/>
        </p:nvSpPr>
        <p:spPr>
          <a:xfrm>
            <a:off x="3916440" y="1073520"/>
            <a:ext cx="4855320" cy="53568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3000" spc="-1" strike="noStrike">
                <a:solidFill>
                  <a:srgbClr val="ffffff"/>
                </a:solidFill>
                <a:latin typeface="Impact"/>
                <a:ea typeface="Impact"/>
              </a:rPr>
              <a:t>Pain Medicine Physician</a:t>
            </a: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220" name="Google Shape;201;p24"/>
          <p:cNvSpPr/>
          <p:nvPr/>
        </p:nvSpPr>
        <p:spPr>
          <a:xfrm>
            <a:off x="3894480" y="1549080"/>
            <a:ext cx="3960360" cy="639720"/>
          </a:xfrm>
          <a:prstGeom prst="rect">
            <a:avLst/>
          </a:prstGeom>
          <a:noFill/>
          <a:ln w="0">
            <a:noFill/>
          </a:ln>
        </p:spPr>
        <p:style>
          <a:lnRef idx="0"/>
          <a:fillRef idx="0"/>
          <a:effectRef idx="0"/>
          <a:fontRef idx="minor"/>
        </p:style>
        <p:txBody>
          <a:bodyPr tIns="91440" bIns="91440">
            <a:sp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Multiple appointments for epidural injections</a:t>
            </a:r>
            <a:endParaRPr b="0" lang="en-US" sz="1500" spc="-1" strike="noStrike">
              <a:latin typeface="Arial"/>
            </a:endParaRPr>
          </a:p>
        </p:txBody>
      </p:sp>
      <p:sp>
        <p:nvSpPr>
          <p:cNvPr id="221" name="Google Shape;202;p24"/>
          <p:cNvSpPr/>
          <p:nvPr/>
        </p:nvSpPr>
        <p:spPr>
          <a:xfrm>
            <a:off x="3894480" y="2023560"/>
            <a:ext cx="6198120" cy="53568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2500" spc="-1" strike="noStrike">
                <a:solidFill>
                  <a:srgbClr val="ffffff"/>
                </a:solidFill>
                <a:latin typeface="Impact"/>
                <a:ea typeface="Impact"/>
              </a:rPr>
              <a:t>5th Neurologist/Movement Specialist </a:t>
            </a:r>
            <a:endParaRPr b="0" lang="en-US" sz="2500" spc="-1" strike="noStrike">
              <a:latin typeface="Arial"/>
            </a:endParaRPr>
          </a:p>
          <a:p>
            <a:pPr>
              <a:lnSpc>
                <a:spcPct val="100000"/>
              </a:lnSpc>
              <a:tabLst>
                <a:tab algn="l" pos="0"/>
              </a:tabLst>
            </a:pPr>
            <a:endParaRPr b="0" lang="en-US" sz="2500" spc="-1" strike="noStrike">
              <a:latin typeface="Arial"/>
            </a:endParaRPr>
          </a:p>
          <a:p>
            <a:pPr>
              <a:lnSpc>
                <a:spcPct val="100000"/>
              </a:lnSpc>
              <a:tabLst>
                <a:tab algn="l" pos="0"/>
              </a:tabLst>
            </a:pPr>
            <a:endParaRPr b="0" lang="en-US" sz="2500" spc="-1" strike="noStrike">
              <a:latin typeface="Arial"/>
            </a:endParaRPr>
          </a:p>
        </p:txBody>
      </p:sp>
      <p:sp>
        <p:nvSpPr>
          <p:cNvPr id="222" name="Google Shape;203;p24"/>
          <p:cNvSpPr/>
          <p:nvPr/>
        </p:nvSpPr>
        <p:spPr>
          <a:xfrm>
            <a:off x="3907440" y="2436840"/>
            <a:ext cx="3325320" cy="535680"/>
          </a:xfrm>
          <a:prstGeom prst="rect">
            <a:avLst/>
          </a:prstGeom>
          <a:noFill/>
          <a:ln w="0">
            <a:noFill/>
          </a:ln>
        </p:spPr>
        <p:style>
          <a:lnRef idx="0"/>
          <a:fillRef idx="0"/>
          <a:effectRef idx="0"/>
          <a:fontRef idx="minor"/>
        </p:style>
        <p:txBody>
          <a:bodyPr tIns="91440" bIns="91440">
            <a:no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Probable PSP</a:t>
            </a:r>
            <a:endParaRPr b="0" lang="en-US" sz="1500" spc="-1" strike="noStrike">
              <a:latin typeface="Arial"/>
            </a:endParaRPr>
          </a:p>
          <a:p>
            <a:pPr>
              <a:lnSpc>
                <a:spcPct val="100000"/>
              </a:lnSpc>
              <a:tabLst>
                <a:tab algn="l" pos="0"/>
              </a:tabLst>
            </a:pPr>
            <a:endParaRPr b="0" lang="en-US" sz="1500" spc="-1" strike="noStrike">
              <a:latin typeface="Arial"/>
            </a:endParaRPr>
          </a:p>
        </p:txBody>
      </p:sp>
      <p:sp>
        <p:nvSpPr>
          <p:cNvPr id="223" name="Google Shape;204;p24"/>
          <p:cNvSpPr/>
          <p:nvPr/>
        </p:nvSpPr>
        <p:spPr>
          <a:xfrm>
            <a:off x="3916440" y="2728800"/>
            <a:ext cx="5227560" cy="53568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2300" spc="-1" strike="noStrike">
                <a:solidFill>
                  <a:srgbClr val="ffffff"/>
                </a:solidFill>
                <a:latin typeface="Impact"/>
                <a:ea typeface="Impact"/>
              </a:rPr>
              <a:t>6th Neurologist/Movement Specialist UNC</a:t>
            </a:r>
            <a:endParaRPr b="0" lang="en-US" sz="2300" spc="-1" strike="noStrike">
              <a:latin typeface="Arial"/>
            </a:endParaRPr>
          </a:p>
          <a:p>
            <a:pPr>
              <a:lnSpc>
                <a:spcPct val="100000"/>
              </a:lnSpc>
              <a:tabLst>
                <a:tab algn="l" pos="0"/>
              </a:tabLst>
            </a:pPr>
            <a:endParaRPr b="0" lang="en-US" sz="2300" spc="-1" strike="noStrike">
              <a:latin typeface="Arial"/>
            </a:endParaRPr>
          </a:p>
        </p:txBody>
      </p:sp>
      <p:sp>
        <p:nvSpPr>
          <p:cNvPr id="224" name="Google Shape;205;p24"/>
          <p:cNvSpPr/>
          <p:nvPr/>
        </p:nvSpPr>
        <p:spPr>
          <a:xfrm>
            <a:off x="3967560" y="3112560"/>
            <a:ext cx="3814560" cy="639720"/>
          </a:xfrm>
          <a:prstGeom prst="rect">
            <a:avLst/>
          </a:prstGeom>
          <a:noFill/>
          <a:ln w="0">
            <a:noFill/>
          </a:ln>
        </p:spPr>
        <p:style>
          <a:lnRef idx="0"/>
          <a:fillRef idx="0"/>
          <a:effectRef idx="0"/>
          <a:fontRef idx="minor"/>
        </p:style>
        <p:txBody>
          <a:bodyPr tIns="91440" bIns="91440">
            <a:sp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Ordered skin biopsy</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Confirmed PSP</a:t>
            </a:r>
            <a:endParaRPr b="0" lang="en-US" sz="15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225" name="Google Shape;210;p25"/>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226" name="Google Shape;211;p25"/>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Appointments, Tests, &amp; Guesses</a:t>
            </a:r>
            <a:endParaRPr b="0" lang="en-US" sz="4500" spc="-1" strike="noStrike">
              <a:latin typeface="Arial"/>
            </a:endParaRPr>
          </a:p>
        </p:txBody>
      </p:sp>
      <p:pic>
        <p:nvPicPr>
          <p:cNvPr id="227" name="Google Shape;212;p25"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228" name="Google Shape;213;p25"/>
          <p:cNvSpPr/>
          <p:nvPr/>
        </p:nvSpPr>
        <p:spPr>
          <a:xfrm>
            <a:off x="2703600" y="1196280"/>
            <a:ext cx="3736440" cy="53568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3000" spc="-1" strike="noStrike">
                <a:solidFill>
                  <a:srgbClr val="ffffff"/>
                </a:solidFill>
                <a:latin typeface="Impact"/>
                <a:ea typeface="Impact"/>
              </a:rPr>
              <a:t>Pain Anesthesiologist </a:t>
            </a: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229" name="Google Shape;214;p25"/>
          <p:cNvSpPr/>
          <p:nvPr/>
        </p:nvSpPr>
        <p:spPr>
          <a:xfrm>
            <a:off x="2909520" y="1774080"/>
            <a:ext cx="3325320" cy="535680"/>
          </a:xfrm>
          <a:prstGeom prst="rect">
            <a:avLst/>
          </a:prstGeom>
          <a:noFill/>
          <a:ln w="0">
            <a:noFill/>
          </a:ln>
        </p:spPr>
        <p:style>
          <a:lnRef idx="0"/>
          <a:fillRef idx="0"/>
          <a:effectRef idx="0"/>
          <a:fontRef idx="minor"/>
        </p:style>
        <p:txBody>
          <a:bodyPr tIns="91440" bIns="91440">
            <a:noAutofit/>
          </a:bodyPr>
          <a:p>
            <a:pPr marL="457200" indent="-323640" algn="ctr">
              <a:lnSpc>
                <a:spcPct val="100000"/>
              </a:lnSpc>
              <a:buClr>
                <a:srgbClr val="ffffff"/>
              </a:buClr>
              <a:buFont typeface="Impact"/>
              <a:buChar char="-"/>
            </a:pPr>
            <a:r>
              <a:rPr b="0" lang="en" sz="1500" spc="-1" strike="noStrike">
                <a:solidFill>
                  <a:srgbClr val="ffffff"/>
                </a:solidFill>
                <a:latin typeface="Impact"/>
                <a:ea typeface="Impact"/>
              </a:rPr>
              <a:t>Multiple visits resulting in spinal cord stimulator implant</a:t>
            </a:r>
            <a:endParaRPr b="0" lang="en-US" sz="1500" spc="-1" strike="noStrike">
              <a:latin typeface="Arial"/>
            </a:endParaRPr>
          </a:p>
          <a:p>
            <a:pPr marL="457200">
              <a:lnSpc>
                <a:spcPct val="100000"/>
              </a:lnSpc>
              <a:tabLst>
                <a:tab algn="l" pos="0"/>
              </a:tabLst>
            </a:pPr>
            <a:endParaRPr b="0" lang="en-US" sz="1500" spc="-1" strike="noStrike">
              <a:latin typeface="Arial"/>
            </a:endParaRPr>
          </a:p>
          <a:p>
            <a:pPr>
              <a:lnSpc>
                <a:spcPct val="100000"/>
              </a:lnSpc>
              <a:tabLst>
                <a:tab algn="l" pos="0"/>
              </a:tabLst>
            </a:pPr>
            <a:endParaRPr b="0" lang="en-US" sz="1500" spc="-1" strike="noStrike">
              <a:latin typeface="Arial"/>
            </a:endParaRPr>
          </a:p>
        </p:txBody>
      </p:sp>
      <p:sp>
        <p:nvSpPr>
          <p:cNvPr id="230" name="Google Shape;215;p25"/>
          <p:cNvSpPr/>
          <p:nvPr/>
        </p:nvSpPr>
        <p:spPr>
          <a:xfrm>
            <a:off x="2182680" y="2351880"/>
            <a:ext cx="4778280" cy="1553760"/>
          </a:xfrm>
          <a:prstGeom prst="rect">
            <a:avLst/>
          </a:prstGeom>
          <a:noFill/>
          <a:ln w="0">
            <a:noFill/>
          </a:ln>
        </p:spPr>
        <p:style>
          <a:lnRef idx="0"/>
          <a:fillRef idx="0"/>
          <a:effectRef idx="0"/>
          <a:fontRef idx="minor"/>
        </p:style>
        <p:txBody>
          <a:bodyPr tIns="91440" bIns="91440">
            <a:spAutoFit/>
          </a:bodyPr>
          <a:p>
            <a:pPr algn="ctr">
              <a:lnSpc>
                <a:spcPct val="100000"/>
              </a:lnSpc>
              <a:tabLst>
                <a:tab algn="l" pos="0"/>
              </a:tabLst>
            </a:pPr>
            <a:r>
              <a:rPr b="0" lang="en" sz="3000" spc="-1" strike="noStrike">
                <a:solidFill>
                  <a:srgbClr val="ffffff"/>
                </a:solidFill>
                <a:latin typeface="Impact"/>
                <a:ea typeface="Impact"/>
              </a:rPr>
              <a:t>PSP Clinical Trial</a:t>
            </a:r>
            <a:endParaRPr b="0" lang="en-US" sz="3000" spc="-1" strike="noStrike">
              <a:latin typeface="Arial"/>
            </a:endParaRPr>
          </a:p>
          <a:p>
            <a:pPr>
              <a:lnSpc>
                <a:spcPct val="100000"/>
              </a:lnSpc>
              <a:tabLst>
                <a:tab algn="l" pos="0"/>
              </a:tabLst>
            </a:pPr>
            <a:endParaRPr b="0" lang="en-US" sz="3000" spc="-1" strike="noStrike">
              <a:latin typeface="Arial"/>
            </a:endParaRPr>
          </a:p>
          <a:p>
            <a:pPr>
              <a:lnSpc>
                <a:spcPct val="100000"/>
              </a:lnSpc>
              <a:tabLst>
                <a:tab algn="l" pos="0"/>
              </a:tabLst>
            </a:pPr>
            <a:endParaRPr b="0" lang="en-US" sz="3000" spc="-1" strike="noStrike">
              <a:latin typeface="Arial"/>
            </a:endParaRPr>
          </a:p>
        </p:txBody>
      </p:sp>
      <p:sp>
        <p:nvSpPr>
          <p:cNvPr id="231" name="Google Shape;216;p25"/>
          <p:cNvSpPr/>
          <p:nvPr/>
        </p:nvSpPr>
        <p:spPr>
          <a:xfrm>
            <a:off x="2182680" y="2900160"/>
            <a:ext cx="4778280" cy="867960"/>
          </a:xfrm>
          <a:prstGeom prst="rect">
            <a:avLst/>
          </a:prstGeom>
          <a:noFill/>
          <a:ln w="0">
            <a:noFill/>
          </a:ln>
        </p:spPr>
        <p:style>
          <a:lnRef idx="0"/>
          <a:fillRef idx="0"/>
          <a:effectRef idx="0"/>
          <a:fontRef idx="minor"/>
        </p:style>
        <p:txBody>
          <a:bodyPr tIns="91440" bIns="91440">
            <a:spAutoFit/>
          </a:bodyPr>
          <a:p>
            <a:pPr marL="457200" indent="-323640" algn="ctr">
              <a:lnSpc>
                <a:spcPct val="100000"/>
              </a:lnSpc>
              <a:buClr>
                <a:srgbClr val="ffffff"/>
              </a:buClr>
              <a:buFont typeface="Impact"/>
              <a:buChar char="-"/>
            </a:pPr>
            <a:r>
              <a:rPr b="0" lang="en" sz="1500" spc="-1" strike="noStrike">
                <a:solidFill>
                  <a:srgbClr val="ffffff"/>
                </a:solidFill>
                <a:latin typeface="Impact"/>
                <a:ea typeface="Impact"/>
              </a:rPr>
              <a:t>7th Neurologist</a:t>
            </a:r>
            <a:endParaRPr b="0" lang="en-US" sz="1500" spc="-1" strike="noStrike">
              <a:latin typeface="Arial"/>
            </a:endParaRPr>
          </a:p>
          <a:p>
            <a:pPr marL="457200" indent="-323640" algn="ctr">
              <a:lnSpc>
                <a:spcPct val="100000"/>
              </a:lnSpc>
              <a:buClr>
                <a:srgbClr val="ffffff"/>
              </a:buClr>
              <a:buFont typeface="Impact"/>
              <a:buChar char="-"/>
            </a:pPr>
            <a:r>
              <a:rPr b="0" lang="en" sz="1500" spc="-1" strike="noStrike">
                <a:solidFill>
                  <a:srgbClr val="ffffff"/>
                </a:solidFill>
                <a:latin typeface="Impact"/>
                <a:ea typeface="Impact"/>
              </a:rPr>
              <a:t>Failed screening process by one point</a:t>
            </a:r>
            <a:endParaRPr b="0" lang="en-US" sz="1500" spc="-1" strike="noStrike">
              <a:latin typeface="Arial"/>
            </a:endParaRPr>
          </a:p>
          <a:p>
            <a:pPr marL="457200" indent="-323640" algn="ctr">
              <a:lnSpc>
                <a:spcPct val="100000"/>
              </a:lnSpc>
              <a:buClr>
                <a:srgbClr val="ffffff"/>
              </a:buClr>
              <a:buFont typeface="Impact"/>
              <a:buChar char="-"/>
            </a:pPr>
            <a:r>
              <a:rPr b="0" lang="en" sz="1500" spc="-1" strike="noStrike">
                <a:solidFill>
                  <a:srgbClr val="ffffff"/>
                </a:solidFill>
                <a:latin typeface="Impact"/>
                <a:ea typeface="Impact"/>
              </a:rPr>
              <a:t>Additional confirmation of PSP</a:t>
            </a:r>
            <a:endParaRPr b="0" lang="en-US" sz="1500" spc="-1" strike="noStrike">
              <a:latin typeface="Arial"/>
            </a:endParaRPr>
          </a:p>
        </p:txBody>
      </p:sp>
      <p:pic>
        <p:nvPicPr>
          <p:cNvPr id="232" name="Google Shape;217;p25" descr=""/>
          <p:cNvPicPr/>
          <p:nvPr/>
        </p:nvPicPr>
        <p:blipFill>
          <a:blip r:embed="rId2"/>
          <a:stretch/>
        </p:blipFill>
        <p:spPr>
          <a:xfrm>
            <a:off x="565200" y="1367280"/>
            <a:ext cx="1936080" cy="2950560"/>
          </a:xfrm>
          <a:prstGeom prst="rect">
            <a:avLst/>
          </a:prstGeom>
          <a:ln w="76200">
            <a:solidFill>
              <a:srgbClr val="ffffff"/>
            </a:solidFill>
            <a:round/>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233" name="Google Shape;222;p26"/>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234" name="Google Shape;223;p26"/>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The Dreaded Truth</a:t>
            </a:r>
            <a:endParaRPr b="0" lang="en-US" sz="4500" spc="-1" strike="noStrike">
              <a:latin typeface="Arial"/>
            </a:endParaRPr>
          </a:p>
          <a:p>
            <a:pPr algn="ctr">
              <a:lnSpc>
                <a:spcPct val="100000"/>
              </a:lnSpc>
              <a:tabLst>
                <a:tab algn="l" pos="0"/>
              </a:tabLst>
            </a:pPr>
            <a:r>
              <a:rPr b="0" lang="en" sz="3000" spc="-1" strike="noStrike">
                <a:solidFill>
                  <a:srgbClr val="ffffff"/>
                </a:solidFill>
                <a:latin typeface="Impact"/>
                <a:ea typeface="Impact"/>
              </a:rPr>
              <a:t>Progressive Supranuclear Palsy</a:t>
            </a:r>
            <a:endParaRPr b="0" lang="en-US" sz="3000" spc="-1" strike="noStrike">
              <a:latin typeface="Arial"/>
            </a:endParaRPr>
          </a:p>
        </p:txBody>
      </p:sp>
      <p:pic>
        <p:nvPicPr>
          <p:cNvPr id="235" name="Google Shape;224;p26"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pic>
        <p:nvPicPr>
          <p:cNvPr id="236" name="Google Shape;225;p26" descr=""/>
          <p:cNvPicPr/>
          <p:nvPr/>
        </p:nvPicPr>
        <p:blipFill>
          <a:blip r:embed="rId2"/>
          <a:srcRect l="0" t="0" r="5965" b="0"/>
          <a:stretch/>
        </p:blipFill>
        <p:spPr>
          <a:xfrm>
            <a:off x="159120" y="1754280"/>
            <a:ext cx="3181680" cy="1162080"/>
          </a:xfrm>
          <a:prstGeom prst="rect">
            <a:avLst/>
          </a:prstGeom>
          <a:ln w="76200">
            <a:solidFill>
              <a:srgbClr val="ffffff"/>
            </a:solidFill>
            <a:round/>
          </a:ln>
        </p:spPr>
      </p:pic>
      <p:sp>
        <p:nvSpPr>
          <p:cNvPr id="237" name="Google Shape;226;p26"/>
          <p:cNvSpPr/>
          <p:nvPr/>
        </p:nvSpPr>
        <p:spPr>
          <a:xfrm>
            <a:off x="3404520" y="1524240"/>
            <a:ext cx="5022720" cy="2393640"/>
          </a:xfrm>
          <a:prstGeom prst="rect">
            <a:avLst/>
          </a:prstGeom>
          <a:noFill/>
          <a:ln w="0">
            <a:noFill/>
          </a:ln>
        </p:spPr>
        <p:style>
          <a:lnRef idx="0"/>
          <a:fillRef idx="0"/>
          <a:effectRef idx="0"/>
          <a:fontRef idx="minor"/>
        </p:style>
        <p:txBody>
          <a:bodyPr tIns="91440" bIns="91440">
            <a:spAutoFit/>
          </a:bodyPr>
          <a:p>
            <a:pPr>
              <a:lnSpc>
                <a:spcPct val="100000"/>
              </a:lnSpc>
              <a:tabLst>
                <a:tab algn="l" pos="0"/>
              </a:tabLst>
            </a:pPr>
            <a:r>
              <a:rPr b="0" lang="en" sz="1450" spc="-1" strike="noStrike">
                <a:solidFill>
                  <a:srgbClr val="ffffff"/>
                </a:solidFill>
                <a:latin typeface="Impact"/>
                <a:ea typeface="Impact"/>
              </a:rPr>
              <a:t>Progressive supranuclear palsy (PSP), multiple system atrophy (MSA] and corticobasal degeneration (CBD) are brain diseases that can cause changes to speech, balance, walking, swallowing, vision, cognition and autonomic functioning. They can also involve symptoms similar to Parkinson’s disease including tremor, stiffness and slowness. Due to this, people may initially be diagnosed with Parkinson’s and you may hear PSP, CBD and MSA referred to as “atypical parkinsonism” syndromes. They are neurodegenerative, meaning that symptoms may change and worsen over time.</a:t>
            </a:r>
            <a:endParaRPr b="0" lang="en-US" sz="1450" spc="-1" strike="noStrike">
              <a:latin typeface="Arial"/>
            </a:endParaRPr>
          </a:p>
        </p:txBody>
      </p:sp>
      <p:sp>
        <p:nvSpPr>
          <p:cNvPr id="238" name="Google Shape;227;p26"/>
          <p:cNvSpPr/>
          <p:nvPr/>
        </p:nvSpPr>
        <p:spPr>
          <a:xfrm>
            <a:off x="93240" y="3084480"/>
            <a:ext cx="3355920" cy="89316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1800" spc="-1" strike="noStrike">
                <a:solidFill>
                  <a:srgbClr val="cc0000"/>
                </a:solidFill>
                <a:latin typeface="Impact"/>
                <a:ea typeface="Impact"/>
              </a:rPr>
              <a:t>Caregivers often refer to this disease as “derived from the pits of Hell” and relate it more to ALS rather than Parkinson’s.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239" name="Google Shape;232;p27"/>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240" name="Google Shape;233;p27"/>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Treatments</a:t>
            </a:r>
            <a:endParaRPr b="0" lang="en-US" sz="4500" spc="-1" strike="noStrike">
              <a:latin typeface="Arial"/>
            </a:endParaRPr>
          </a:p>
        </p:txBody>
      </p:sp>
      <p:pic>
        <p:nvPicPr>
          <p:cNvPr id="241" name="Google Shape;234;p27"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242" name="Google Shape;235;p27"/>
          <p:cNvSpPr/>
          <p:nvPr/>
        </p:nvSpPr>
        <p:spPr>
          <a:xfrm>
            <a:off x="69840" y="1095480"/>
            <a:ext cx="8421840" cy="3200760"/>
          </a:xfrm>
          <a:prstGeom prst="rect">
            <a:avLst/>
          </a:prstGeom>
          <a:noFill/>
          <a:ln w="0">
            <a:noFill/>
          </a:ln>
        </p:spPr>
        <p:style>
          <a:lnRef idx="0"/>
          <a:fillRef idx="0"/>
          <a:effectRef idx="0"/>
          <a:fontRef idx="minor"/>
        </p:style>
        <p:txBody>
          <a:bodyPr tIns="91440" bIns="91440">
            <a:noAutofit/>
          </a:bodyPr>
          <a:p>
            <a:pPr marL="457200" indent="-355320">
              <a:lnSpc>
                <a:spcPct val="100000"/>
              </a:lnSpc>
              <a:buClr>
                <a:srgbClr val="ffffff"/>
              </a:buClr>
              <a:buFont typeface="Impact"/>
              <a:buChar char="-"/>
            </a:pPr>
            <a:r>
              <a:rPr b="0" lang="en" sz="2000" spc="-1" strike="noStrike">
                <a:solidFill>
                  <a:srgbClr val="ffffff"/>
                </a:solidFill>
                <a:latin typeface="Impact"/>
                <a:ea typeface="Impact"/>
              </a:rPr>
              <a:t>Continue Carbidopa/Levodopa</a:t>
            </a:r>
            <a:endParaRPr b="0" lang="en-US" sz="2000" spc="-1" strike="noStrike">
              <a:latin typeface="Arial"/>
            </a:endParaRPr>
          </a:p>
          <a:p>
            <a:pPr marL="457200" indent="-355320">
              <a:lnSpc>
                <a:spcPct val="100000"/>
              </a:lnSpc>
              <a:buClr>
                <a:srgbClr val="ffffff"/>
              </a:buClr>
              <a:buFont typeface="Impact"/>
              <a:buChar char="-"/>
            </a:pPr>
            <a:r>
              <a:rPr b="0" lang="en" sz="2000" spc="-1" strike="noStrike">
                <a:solidFill>
                  <a:srgbClr val="ffffff"/>
                </a:solidFill>
                <a:latin typeface="Impact"/>
                <a:ea typeface="Impact"/>
              </a:rPr>
              <a:t>Amantadine </a:t>
            </a:r>
            <a:endParaRPr b="0" lang="en-US" sz="2000" spc="-1" strike="noStrike">
              <a:latin typeface="Arial"/>
            </a:endParaRPr>
          </a:p>
          <a:p>
            <a:pPr marL="457200" indent="-355320">
              <a:lnSpc>
                <a:spcPct val="100000"/>
              </a:lnSpc>
              <a:buClr>
                <a:srgbClr val="ffffff"/>
              </a:buClr>
              <a:buFont typeface="Impact"/>
              <a:buChar char="-"/>
            </a:pPr>
            <a:r>
              <a:rPr b="0" lang="en" sz="2000" spc="-1" strike="noStrike">
                <a:solidFill>
                  <a:srgbClr val="ffffff"/>
                </a:solidFill>
                <a:latin typeface="Impact"/>
                <a:ea typeface="Impact"/>
              </a:rPr>
              <a:t>Transition lenses</a:t>
            </a:r>
            <a:endParaRPr b="0" lang="en-US" sz="2000" spc="-1" strike="noStrike">
              <a:latin typeface="Arial"/>
            </a:endParaRPr>
          </a:p>
          <a:p>
            <a:pPr marL="457200" indent="-355320">
              <a:lnSpc>
                <a:spcPct val="100000"/>
              </a:lnSpc>
              <a:buClr>
                <a:srgbClr val="ffffff"/>
              </a:buClr>
              <a:buFont typeface="Impact"/>
              <a:buChar char="-"/>
            </a:pPr>
            <a:r>
              <a:rPr b="0" lang="en" sz="2000" spc="-1" strike="noStrike">
                <a:solidFill>
                  <a:srgbClr val="ffffff"/>
                </a:solidFill>
                <a:latin typeface="Impact"/>
                <a:ea typeface="Impact"/>
              </a:rPr>
              <a:t>Prism covering for glasses</a:t>
            </a:r>
            <a:endParaRPr b="0" lang="en-US" sz="2000" spc="-1" strike="noStrike">
              <a:latin typeface="Arial"/>
            </a:endParaRPr>
          </a:p>
          <a:p>
            <a:pPr marL="457200" indent="-355320">
              <a:lnSpc>
                <a:spcPct val="100000"/>
              </a:lnSpc>
              <a:buClr>
                <a:srgbClr val="ffffff"/>
              </a:buClr>
              <a:buFont typeface="Impact"/>
              <a:buChar char="-"/>
            </a:pPr>
            <a:r>
              <a:rPr b="0" lang="en" sz="2000" spc="-1" strike="noStrike">
                <a:solidFill>
                  <a:srgbClr val="ffffff"/>
                </a:solidFill>
                <a:latin typeface="Impact"/>
                <a:ea typeface="Impact"/>
              </a:rPr>
              <a:t>13 week vision therapy program</a:t>
            </a:r>
            <a:endParaRPr b="0" lang="en-US" sz="2000" spc="-1" strike="noStrike">
              <a:latin typeface="Arial"/>
            </a:endParaRPr>
          </a:p>
          <a:p>
            <a:pPr marL="457200" indent="-355320">
              <a:lnSpc>
                <a:spcPct val="100000"/>
              </a:lnSpc>
              <a:buClr>
                <a:srgbClr val="ffffff"/>
              </a:buClr>
              <a:buFont typeface="Impact"/>
              <a:buChar char="-"/>
            </a:pPr>
            <a:r>
              <a:rPr b="0" lang="en" sz="2000" spc="-1" strike="noStrike">
                <a:solidFill>
                  <a:srgbClr val="ffffff"/>
                </a:solidFill>
                <a:latin typeface="Impact"/>
                <a:ea typeface="Impact"/>
              </a:rPr>
              <a:t>2 home health speech therapists</a:t>
            </a:r>
            <a:endParaRPr b="0" lang="en-US" sz="2000" spc="-1" strike="noStrike">
              <a:latin typeface="Arial"/>
            </a:endParaRPr>
          </a:p>
          <a:p>
            <a:pPr marL="457200" indent="-355320">
              <a:lnSpc>
                <a:spcPct val="100000"/>
              </a:lnSpc>
              <a:buClr>
                <a:srgbClr val="ffffff"/>
              </a:buClr>
              <a:buFont typeface="Impact"/>
              <a:buChar char="-"/>
            </a:pPr>
            <a:r>
              <a:rPr b="0" lang="en" sz="2000" spc="-1" strike="noStrike">
                <a:solidFill>
                  <a:srgbClr val="ffffff"/>
                </a:solidFill>
                <a:latin typeface="Impact"/>
                <a:ea typeface="Impact"/>
              </a:rPr>
              <a:t>2 home health occupational therapists</a:t>
            </a:r>
            <a:endParaRPr b="0" lang="en-US" sz="2000" spc="-1" strike="noStrike">
              <a:latin typeface="Arial"/>
            </a:endParaRPr>
          </a:p>
          <a:p>
            <a:pPr marL="457200" indent="-355320">
              <a:lnSpc>
                <a:spcPct val="100000"/>
              </a:lnSpc>
              <a:buClr>
                <a:srgbClr val="ffffff"/>
              </a:buClr>
              <a:buFont typeface="Impact"/>
              <a:buChar char="-"/>
            </a:pPr>
            <a:r>
              <a:rPr b="0" lang="en" sz="2000" spc="-1" strike="noStrike">
                <a:solidFill>
                  <a:srgbClr val="ffffff"/>
                </a:solidFill>
                <a:latin typeface="Impact"/>
                <a:ea typeface="Impact"/>
              </a:rPr>
              <a:t>Multiple outpatient speech therapy appointments</a:t>
            </a:r>
            <a:endParaRPr b="0" lang="en-US" sz="2000" spc="-1" strike="noStrike">
              <a:latin typeface="Arial"/>
            </a:endParaRPr>
          </a:p>
          <a:p>
            <a:pPr marL="457200" indent="-355320">
              <a:lnSpc>
                <a:spcPct val="100000"/>
              </a:lnSpc>
              <a:buClr>
                <a:srgbClr val="ffffff"/>
              </a:buClr>
              <a:buFont typeface="Impact"/>
              <a:buChar char="-"/>
            </a:pPr>
            <a:r>
              <a:rPr b="0" lang="en" sz="2000" spc="-1" strike="noStrike">
                <a:solidFill>
                  <a:srgbClr val="ffffff"/>
                </a:solidFill>
                <a:latin typeface="Impact"/>
                <a:ea typeface="Impact"/>
              </a:rPr>
              <a:t>3 home health physical therapists</a:t>
            </a:r>
            <a:endParaRPr b="0" lang="en-US" sz="2000" spc="-1" strike="noStrike">
              <a:latin typeface="Arial"/>
            </a:endParaRPr>
          </a:p>
          <a:p>
            <a:pPr marL="457200" indent="-355320">
              <a:lnSpc>
                <a:spcPct val="100000"/>
              </a:lnSpc>
              <a:buClr>
                <a:srgbClr val="ffffff"/>
              </a:buClr>
              <a:buFont typeface="Impact"/>
              <a:buChar char="-"/>
            </a:pPr>
            <a:r>
              <a:rPr b="0" lang="en" sz="2000" spc="-1" strike="noStrike">
                <a:solidFill>
                  <a:srgbClr val="ffffff"/>
                </a:solidFill>
                <a:latin typeface="Impact"/>
                <a:ea typeface="Impact"/>
              </a:rPr>
              <a:t>Home modifications</a:t>
            </a:r>
            <a:endParaRPr b="0" lang="en-US" sz="2000" spc="-1" strike="noStrike">
              <a:latin typeface="Arial"/>
            </a:endParaRPr>
          </a:p>
          <a:p>
            <a:pPr marL="457200" indent="-355320">
              <a:lnSpc>
                <a:spcPct val="100000"/>
              </a:lnSpc>
              <a:buClr>
                <a:srgbClr val="ffffff"/>
              </a:buClr>
              <a:buFont typeface="Impact"/>
              <a:buChar char="-"/>
            </a:pPr>
            <a:r>
              <a:rPr b="0" lang="en" sz="2000" spc="-1" strike="noStrike">
                <a:solidFill>
                  <a:srgbClr val="ffffff"/>
                </a:solidFill>
                <a:latin typeface="Impact"/>
                <a:ea typeface="Impact"/>
              </a:rPr>
              <a:t>Numerous apparatuses for ADLs</a:t>
            </a:r>
            <a:endParaRPr b="0" lang="en-US" sz="2000" spc="-1" strike="noStrike">
              <a:latin typeface="Arial"/>
            </a:endParaRPr>
          </a:p>
        </p:txBody>
      </p:sp>
      <p:pic>
        <p:nvPicPr>
          <p:cNvPr id="243" name="Google Shape;236;p27" descr=""/>
          <p:cNvPicPr/>
          <p:nvPr/>
        </p:nvPicPr>
        <p:blipFill>
          <a:blip r:embed="rId2"/>
          <a:stretch/>
        </p:blipFill>
        <p:spPr>
          <a:xfrm>
            <a:off x="5401440" y="725760"/>
            <a:ext cx="3263040" cy="32630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244" name="Google Shape;241;p28"/>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245" name="Google Shape;242;p28"/>
          <p:cNvSpPr/>
          <p:nvPr/>
        </p:nvSpPr>
        <p:spPr>
          <a:xfrm>
            <a:off x="0" y="235080"/>
            <a:ext cx="9143640" cy="961200"/>
          </a:xfrm>
          <a:prstGeom prst="rect">
            <a:avLst/>
          </a:prstGeom>
          <a:noFill/>
          <a:ln w="0">
            <a:noFill/>
          </a:ln>
        </p:spPr>
        <p:style>
          <a:lnRef idx="0"/>
          <a:fillRef idx="0"/>
          <a:effectRef idx="0"/>
          <a:fontRef idx="minor"/>
        </p:style>
      </p:sp>
      <p:pic>
        <p:nvPicPr>
          <p:cNvPr id="246" name="Google Shape;243;p28"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247" name="Google Shape;244;p28"/>
          <p:cNvSpPr/>
          <p:nvPr/>
        </p:nvSpPr>
        <p:spPr>
          <a:xfrm>
            <a:off x="69840" y="1095480"/>
            <a:ext cx="8421840" cy="3200760"/>
          </a:xfrm>
          <a:prstGeom prst="rect">
            <a:avLst/>
          </a:prstGeom>
          <a:noFill/>
          <a:ln w="0">
            <a:noFill/>
          </a:ln>
        </p:spPr>
        <p:style>
          <a:lnRef idx="0"/>
          <a:fillRef idx="0"/>
          <a:effectRef idx="0"/>
          <a:fontRef idx="minor"/>
        </p:style>
      </p:sp>
      <p:pic>
        <p:nvPicPr>
          <p:cNvPr id="248" name="Google Shape;245;p28" descr=""/>
          <p:cNvPicPr/>
          <p:nvPr/>
        </p:nvPicPr>
        <p:blipFill>
          <a:blip r:embed="rId2"/>
          <a:stretch/>
        </p:blipFill>
        <p:spPr>
          <a:xfrm>
            <a:off x="2203920" y="164160"/>
            <a:ext cx="4642920" cy="4815000"/>
          </a:xfrm>
          <a:prstGeom prst="rect">
            <a:avLst/>
          </a:prstGeom>
          <a:ln w="76200">
            <a:solidFill>
              <a:srgbClr val="000000"/>
            </a:solidFill>
            <a:round/>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249" name="Google Shape;250;p29"/>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250" name="Google Shape;251;p29"/>
          <p:cNvSpPr/>
          <p:nvPr/>
        </p:nvSpPr>
        <p:spPr>
          <a:xfrm rot="20862000">
            <a:off x="114840" y="357120"/>
            <a:ext cx="1281600" cy="1218240"/>
          </a:xfrm>
          <a:prstGeom prst="star5">
            <a:avLst>
              <a:gd name="adj" fmla="val 19098"/>
              <a:gd name="hf" fmla="val 105146"/>
              <a:gd name="vf" fmla="val 110557"/>
            </a:avLst>
          </a:prstGeom>
          <a:solidFill>
            <a:srgbClr val="ffffff"/>
          </a:solidFill>
          <a:ln w="76200">
            <a:solidFill>
              <a:srgbClr val="3edce5"/>
            </a:solidFill>
            <a:round/>
          </a:ln>
        </p:spPr>
        <p:style>
          <a:lnRef idx="0"/>
          <a:fillRef idx="0"/>
          <a:effectRef idx="0"/>
          <a:fontRef idx="minor"/>
        </p:style>
      </p:sp>
      <p:sp>
        <p:nvSpPr>
          <p:cNvPr id="251" name="Google Shape;252;p29"/>
          <p:cNvSpPr/>
          <p:nvPr/>
        </p:nvSpPr>
        <p:spPr>
          <a:xfrm rot="20862600">
            <a:off x="8094960" y="91800"/>
            <a:ext cx="961920" cy="914400"/>
          </a:xfrm>
          <a:prstGeom prst="star5">
            <a:avLst>
              <a:gd name="adj" fmla="val 19098"/>
              <a:gd name="hf" fmla="val 105146"/>
              <a:gd name="vf" fmla="val 110557"/>
            </a:avLst>
          </a:prstGeom>
          <a:solidFill>
            <a:srgbClr val="ffffff"/>
          </a:solidFill>
          <a:ln w="76200">
            <a:solidFill>
              <a:srgbClr val="3edce5"/>
            </a:solidFill>
            <a:round/>
          </a:ln>
        </p:spPr>
        <p:style>
          <a:lnRef idx="0"/>
          <a:fillRef idx="0"/>
          <a:effectRef idx="0"/>
          <a:fontRef idx="minor"/>
        </p:style>
      </p:sp>
      <p:sp>
        <p:nvSpPr>
          <p:cNvPr id="252" name="Google Shape;253;p29"/>
          <p:cNvSpPr/>
          <p:nvPr/>
        </p:nvSpPr>
        <p:spPr>
          <a:xfrm rot="20862000">
            <a:off x="179280" y="4130640"/>
            <a:ext cx="807840" cy="767880"/>
          </a:xfrm>
          <a:prstGeom prst="star5">
            <a:avLst>
              <a:gd name="adj" fmla="val 19098"/>
              <a:gd name="hf" fmla="val 105146"/>
              <a:gd name="vf" fmla="val 110557"/>
            </a:avLst>
          </a:prstGeom>
          <a:solidFill>
            <a:srgbClr val="ffffff"/>
          </a:solidFill>
          <a:ln w="76200">
            <a:solidFill>
              <a:srgbClr val="3edce5"/>
            </a:solidFill>
            <a:round/>
          </a:ln>
        </p:spPr>
        <p:style>
          <a:lnRef idx="0"/>
          <a:fillRef idx="0"/>
          <a:effectRef idx="0"/>
          <a:fontRef idx="minor"/>
        </p:style>
      </p:sp>
      <p:sp>
        <p:nvSpPr>
          <p:cNvPr id="253" name="Google Shape;254;p29"/>
          <p:cNvSpPr/>
          <p:nvPr/>
        </p:nvSpPr>
        <p:spPr>
          <a:xfrm rot="20700600">
            <a:off x="1180800" y="714960"/>
            <a:ext cx="776520" cy="776520"/>
          </a:xfrm>
          <a:prstGeom prst="star4">
            <a:avLst>
              <a:gd name="adj" fmla="val 12500"/>
            </a:avLst>
          </a:prstGeom>
          <a:solidFill>
            <a:srgbClr val="ffffff"/>
          </a:solidFill>
          <a:ln w="38100">
            <a:solidFill>
              <a:srgbClr val="3edce5"/>
            </a:solidFill>
            <a:round/>
          </a:ln>
        </p:spPr>
        <p:style>
          <a:lnRef idx="0"/>
          <a:fillRef idx="0"/>
          <a:effectRef idx="0"/>
          <a:fontRef idx="minor"/>
        </p:style>
      </p:sp>
      <p:sp>
        <p:nvSpPr>
          <p:cNvPr id="254" name="Google Shape;255;p29"/>
          <p:cNvSpPr/>
          <p:nvPr/>
        </p:nvSpPr>
        <p:spPr>
          <a:xfrm rot="900000">
            <a:off x="7516440" y="127440"/>
            <a:ext cx="651240" cy="651240"/>
          </a:xfrm>
          <a:prstGeom prst="star4">
            <a:avLst>
              <a:gd name="adj" fmla="val 12500"/>
            </a:avLst>
          </a:prstGeom>
          <a:solidFill>
            <a:srgbClr val="ffffff"/>
          </a:solidFill>
          <a:ln w="38100">
            <a:solidFill>
              <a:srgbClr val="3edce5"/>
            </a:solidFill>
            <a:round/>
          </a:ln>
        </p:spPr>
        <p:style>
          <a:lnRef idx="0"/>
          <a:fillRef idx="0"/>
          <a:effectRef idx="0"/>
          <a:fontRef idx="minor"/>
        </p:style>
      </p:sp>
      <p:sp>
        <p:nvSpPr>
          <p:cNvPr id="255" name="Google Shape;256;p29"/>
          <p:cNvSpPr/>
          <p:nvPr/>
        </p:nvSpPr>
        <p:spPr>
          <a:xfrm rot="19799400">
            <a:off x="6855480" y="3549960"/>
            <a:ext cx="690120" cy="690120"/>
          </a:xfrm>
          <a:prstGeom prst="star4">
            <a:avLst>
              <a:gd name="adj" fmla="val 12500"/>
            </a:avLst>
          </a:prstGeom>
          <a:solidFill>
            <a:srgbClr val="ffffff"/>
          </a:solidFill>
          <a:ln w="38100">
            <a:solidFill>
              <a:srgbClr val="3edce5"/>
            </a:solidFill>
            <a:round/>
          </a:ln>
        </p:spPr>
        <p:style>
          <a:lnRef idx="0"/>
          <a:fillRef idx="0"/>
          <a:effectRef idx="0"/>
          <a:fontRef idx="minor"/>
        </p:style>
      </p:sp>
      <p:sp>
        <p:nvSpPr>
          <p:cNvPr id="256" name="Google Shape;257;p29"/>
          <p:cNvSpPr/>
          <p:nvPr/>
        </p:nvSpPr>
        <p:spPr>
          <a:xfrm rot="1476600">
            <a:off x="862560" y="4083840"/>
            <a:ext cx="1084680" cy="1084680"/>
          </a:xfrm>
          <a:prstGeom prst="star4">
            <a:avLst>
              <a:gd name="adj" fmla="val 12500"/>
            </a:avLst>
          </a:prstGeom>
          <a:solidFill>
            <a:srgbClr val="ffffff"/>
          </a:solidFill>
          <a:ln w="38100">
            <a:solidFill>
              <a:srgbClr val="3edce5"/>
            </a:solidFill>
            <a:round/>
          </a:ln>
        </p:spPr>
        <p:style>
          <a:lnRef idx="0"/>
          <a:fillRef idx="0"/>
          <a:effectRef idx="0"/>
          <a:fontRef idx="minor"/>
        </p:style>
      </p:sp>
      <p:sp>
        <p:nvSpPr>
          <p:cNvPr id="257" name="Google Shape;258;p29"/>
          <p:cNvSpPr/>
          <p:nvPr/>
        </p:nvSpPr>
        <p:spPr>
          <a:xfrm>
            <a:off x="2662200" y="303840"/>
            <a:ext cx="3818880" cy="132552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6000" spc="-1" strike="noStrike">
                <a:solidFill>
                  <a:srgbClr val="ffffff"/>
                </a:solidFill>
                <a:latin typeface="Impact"/>
                <a:ea typeface="Impact"/>
              </a:rPr>
              <a:t>CTRF Board</a:t>
            </a:r>
            <a:endParaRPr b="0" lang="en-US" sz="6000" spc="-1" strike="noStrike">
              <a:latin typeface="Arial"/>
            </a:endParaRPr>
          </a:p>
        </p:txBody>
      </p:sp>
      <p:sp>
        <p:nvSpPr>
          <p:cNvPr id="258" name="Google Shape;259;p29"/>
          <p:cNvSpPr/>
          <p:nvPr/>
        </p:nvSpPr>
        <p:spPr>
          <a:xfrm>
            <a:off x="5420160" y="1453320"/>
            <a:ext cx="1842480" cy="2196000"/>
          </a:xfrm>
          <a:prstGeom prst="ellipse">
            <a:avLst/>
          </a:prstGeom>
          <a:blipFill rotWithShape="0">
            <a:blip r:embed="rId1"/>
            <a:srcRect/>
            <a:stretch/>
          </a:blipFill>
          <a:ln w="76200">
            <a:solidFill>
              <a:srgbClr val="ffffff"/>
            </a:solidFill>
            <a:round/>
          </a:ln>
        </p:spPr>
        <p:style>
          <a:lnRef idx="0"/>
          <a:fillRef idx="0"/>
          <a:effectRef idx="0"/>
          <a:fontRef idx="minor"/>
        </p:style>
      </p:sp>
      <p:sp>
        <p:nvSpPr>
          <p:cNvPr id="259" name="Google Shape;260;p29"/>
          <p:cNvSpPr/>
          <p:nvPr/>
        </p:nvSpPr>
        <p:spPr>
          <a:xfrm>
            <a:off x="342000" y="1548000"/>
            <a:ext cx="1842480" cy="2619720"/>
          </a:xfrm>
          <a:prstGeom prst="ellipse">
            <a:avLst/>
          </a:prstGeom>
          <a:blipFill rotWithShape="0">
            <a:blip r:embed="rId2"/>
            <a:srcRect/>
            <a:stretch/>
          </a:blipFill>
          <a:ln w="76200">
            <a:solidFill>
              <a:srgbClr val="ffffff"/>
            </a:solidFill>
            <a:round/>
          </a:ln>
        </p:spPr>
        <p:style>
          <a:lnRef idx="0"/>
          <a:fillRef idx="0"/>
          <a:effectRef idx="0"/>
          <a:fontRef idx="minor"/>
        </p:style>
      </p:sp>
      <p:pic>
        <p:nvPicPr>
          <p:cNvPr id="260" name="Google Shape;261;p29" descr=""/>
          <p:cNvPicPr/>
          <p:nvPr/>
        </p:nvPicPr>
        <p:blipFill>
          <a:blip r:embed="rId3"/>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261" name="Google Shape;262;p29"/>
          <p:cNvSpPr/>
          <p:nvPr/>
        </p:nvSpPr>
        <p:spPr>
          <a:xfrm>
            <a:off x="2496960" y="1548000"/>
            <a:ext cx="2863800" cy="143784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2500" spc="-1" strike="noStrike">
                <a:solidFill>
                  <a:srgbClr val="ffffff"/>
                </a:solidFill>
                <a:latin typeface="Impact"/>
                <a:ea typeface="Impact"/>
              </a:rPr>
              <a:t>The Queen Family</a:t>
            </a:r>
            <a:endParaRPr b="0" lang="en-US" sz="2500" spc="-1" strike="noStrike">
              <a:latin typeface="Arial"/>
            </a:endParaRPr>
          </a:p>
          <a:p>
            <a:pPr marL="457200" indent="-387000">
              <a:lnSpc>
                <a:spcPct val="100000"/>
              </a:lnSpc>
              <a:buClr>
                <a:srgbClr val="ffffff"/>
              </a:buClr>
              <a:buFont typeface="Impact"/>
              <a:buChar char="-"/>
              <a:tabLst>
                <a:tab algn="l" pos="0"/>
              </a:tabLst>
            </a:pPr>
            <a:r>
              <a:rPr b="0" lang="en" sz="2500" spc="-1" strike="noStrike">
                <a:solidFill>
                  <a:srgbClr val="ffffff"/>
                </a:solidFill>
                <a:latin typeface="Impact"/>
                <a:ea typeface="Impact"/>
              </a:rPr>
              <a:t>Steve’s daughter, Julie</a:t>
            </a:r>
            <a:endParaRPr b="0" lang="en-US" sz="2500" spc="-1" strike="noStrike">
              <a:latin typeface="Arial"/>
            </a:endParaRPr>
          </a:p>
          <a:p>
            <a:pPr marL="457200" indent="-387000">
              <a:lnSpc>
                <a:spcPct val="100000"/>
              </a:lnSpc>
              <a:buClr>
                <a:srgbClr val="ffffff"/>
              </a:buClr>
              <a:buFont typeface="Impact"/>
              <a:buChar char="-"/>
              <a:tabLst>
                <a:tab algn="l" pos="0"/>
              </a:tabLst>
            </a:pPr>
            <a:r>
              <a:rPr b="0" lang="en" sz="2500" spc="-1" strike="noStrike">
                <a:solidFill>
                  <a:srgbClr val="ffffff"/>
                </a:solidFill>
                <a:latin typeface="Impact"/>
                <a:ea typeface="Impact"/>
              </a:rPr>
              <a:t>Her husband, Chuck</a:t>
            </a:r>
            <a:endParaRPr b="0" lang="en-US" sz="2500" spc="-1" strike="noStrike">
              <a:latin typeface="Arial"/>
            </a:endParaRPr>
          </a:p>
          <a:p>
            <a:pPr marL="457200" indent="-387000">
              <a:lnSpc>
                <a:spcPct val="100000"/>
              </a:lnSpc>
              <a:buClr>
                <a:srgbClr val="ffffff"/>
              </a:buClr>
              <a:buFont typeface="Impact"/>
              <a:buChar char="-"/>
              <a:tabLst>
                <a:tab algn="l" pos="0"/>
              </a:tabLst>
            </a:pPr>
            <a:r>
              <a:rPr b="0" lang="en" sz="2500" spc="-1" strike="noStrike">
                <a:solidFill>
                  <a:srgbClr val="ffffff"/>
                </a:solidFill>
                <a:latin typeface="Impact"/>
                <a:ea typeface="Impact"/>
              </a:rPr>
              <a:t>Our grandson, Liam</a:t>
            </a:r>
            <a:endParaRPr b="0" lang="en-US" sz="2500" spc="-1" strike="noStrike">
              <a:latin typeface="Arial"/>
            </a:endParaRPr>
          </a:p>
        </p:txBody>
      </p:sp>
      <p:sp>
        <p:nvSpPr>
          <p:cNvPr id="262" name="Google Shape;263;p29"/>
          <p:cNvSpPr/>
          <p:nvPr/>
        </p:nvSpPr>
        <p:spPr>
          <a:xfrm>
            <a:off x="7399440" y="2133360"/>
            <a:ext cx="1744200" cy="83520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2200" spc="-1" strike="noStrike">
                <a:solidFill>
                  <a:srgbClr val="ffffff"/>
                </a:solidFill>
                <a:latin typeface="Impact"/>
                <a:ea typeface="Impact"/>
              </a:rPr>
              <a:t>Chief Wayne Barneycastle</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263" name="Google Shape;268;p30"/>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264" name="Google Shape;269;p30"/>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Our Partners</a:t>
            </a:r>
            <a:endParaRPr b="0" lang="en-US" sz="4500" spc="-1" strike="noStrike">
              <a:latin typeface="Arial"/>
            </a:endParaRPr>
          </a:p>
        </p:txBody>
      </p:sp>
      <p:pic>
        <p:nvPicPr>
          <p:cNvPr id="265" name="Google Shape;270;p30" descr=""/>
          <p:cNvPicPr/>
          <p:nvPr/>
        </p:nvPicPr>
        <p:blipFill>
          <a:blip r:embed="rId1"/>
          <a:stretch/>
        </p:blipFill>
        <p:spPr>
          <a:xfrm>
            <a:off x="94320" y="1267920"/>
            <a:ext cx="8955360" cy="1447560"/>
          </a:xfrm>
          <a:prstGeom prst="rect">
            <a:avLst/>
          </a:prstGeom>
          <a:ln w="76200">
            <a:solidFill>
              <a:srgbClr val="000000"/>
            </a:solidFill>
            <a:round/>
          </a:ln>
        </p:spPr>
      </p:pic>
      <p:pic>
        <p:nvPicPr>
          <p:cNvPr id="266" name="Google Shape;271;p30" descr=""/>
          <p:cNvPicPr/>
          <p:nvPr/>
        </p:nvPicPr>
        <p:blipFill>
          <a:blip r:embed="rId2"/>
          <a:stretch/>
        </p:blipFill>
        <p:spPr>
          <a:xfrm>
            <a:off x="432000" y="3064320"/>
            <a:ext cx="3169440" cy="1202400"/>
          </a:xfrm>
          <a:prstGeom prst="rect">
            <a:avLst/>
          </a:prstGeom>
          <a:ln w="76200">
            <a:solidFill>
              <a:srgbClr val="000000"/>
            </a:solidFill>
            <a:round/>
          </a:ln>
        </p:spPr>
      </p:pic>
      <p:pic>
        <p:nvPicPr>
          <p:cNvPr id="267" name="Google Shape;272;p30" descr=""/>
          <p:cNvPicPr/>
          <p:nvPr/>
        </p:nvPicPr>
        <p:blipFill>
          <a:blip r:embed="rId3"/>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268" name="Google Shape;273;p30"/>
          <p:cNvSpPr/>
          <p:nvPr/>
        </p:nvSpPr>
        <p:spPr>
          <a:xfrm>
            <a:off x="753480" y="4409280"/>
            <a:ext cx="3270600" cy="45792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1000" spc="-1" strike="noStrike">
                <a:solidFill>
                  <a:srgbClr val="ffffff"/>
                </a:solidFill>
                <a:latin typeface="Impact"/>
                <a:ea typeface="Impact"/>
              </a:rPr>
              <a:t>Click on the images for the link!</a:t>
            </a:r>
            <a:endParaRPr b="0" lang="en-US" sz="1000" spc="-1" strike="noStrike">
              <a:latin typeface="Arial"/>
            </a:endParaRPr>
          </a:p>
        </p:txBody>
      </p:sp>
      <p:pic>
        <p:nvPicPr>
          <p:cNvPr id="269" name="Google Shape;274;p30" descr=""/>
          <p:cNvPicPr/>
          <p:nvPr/>
        </p:nvPicPr>
        <p:blipFill>
          <a:blip r:embed="rId4"/>
          <a:stretch/>
        </p:blipFill>
        <p:spPr>
          <a:xfrm>
            <a:off x="4206960" y="3166560"/>
            <a:ext cx="2047680" cy="590040"/>
          </a:xfrm>
          <a:prstGeom prst="rect">
            <a:avLst/>
          </a:prstGeom>
          <a:ln w="76200">
            <a:solidFill>
              <a:srgbClr val="000000"/>
            </a:solidFill>
            <a:round/>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270" name="Google Shape;279;p31"/>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271" name="Google Shape;280;p31"/>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The CTRF Advisory Council</a:t>
            </a:r>
            <a:endParaRPr b="0" lang="en-US" sz="4500" spc="-1" strike="noStrike">
              <a:latin typeface="Arial"/>
            </a:endParaRPr>
          </a:p>
          <a:p>
            <a:pPr algn="ctr">
              <a:lnSpc>
                <a:spcPct val="100000"/>
              </a:lnSpc>
              <a:tabLst>
                <a:tab algn="l" pos="0"/>
              </a:tabLst>
            </a:pPr>
            <a:endParaRPr b="0" lang="en-US" sz="4500" spc="-1" strike="noStrike">
              <a:latin typeface="Arial"/>
            </a:endParaRPr>
          </a:p>
        </p:txBody>
      </p:sp>
      <p:pic>
        <p:nvPicPr>
          <p:cNvPr id="272" name="Google Shape;281;p31"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273" name="Google Shape;282;p31"/>
          <p:cNvSpPr/>
          <p:nvPr/>
        </p:nvSpPr>
        <p:spPr>
          <a:xfrm>
            <a:off x="-135360" y="1336320"/>
            <a:ext cx="8926920" cy="3654360"/>
          </a:xfrm>
          <a:prstGeom prst="rect">
            <a:avLst/>
          </a:prstGeom>
          <a:noFill/>
          <a:ln w="0">
            <a:noFill/>
          </a:ln>
        </p:spPr>
        <p:style>
          <a:lnRef idx="0"/>
          <a:fillRef idx="0"/>
          <a:effectRef idx="0"/>
          <a:fontRef idx="minor"/>
        </p:style>
        <p:txBody>
          <a:bodyPr tIns="91440" bIns="91440">
            <a:noAutofit/>
          </a:bodyPr>
          <a:p>
            <a:pPr marL="457200" indent="-317160">
              <a:lnSpc>
                <a:spcPct val="115000"/>
              </a:lnSpc>
              <a:spcBef>
                <a:spcPts val="1001"/>
              </a:spcBef>
              <a:buClr>
                <a:srgbClr val="ffffff"/>
              </a:buClr>
              <a:buFont typeface="Impact"/>
              <a:buChar char="-"/>
            </a:pPr>
            <a:r>
              <a:rPr b="0" lang="en" sz="1400" spc="-1" strike="noStrike">
                <a:solidFill>
                  <a:srgbClr val="ffffff"/>
                </a:solidFill>
                <a:latin typeface="Impact"/>
                <a:ea typeface="Impact"/>
              </a:rPr>
              <a:t>First Responders - EMS/Paramedics/Firefighters/Police</a:t>
            </a:r>
            <a:endParaRPr b="0" lang="en-US" sz="1400" spc="-1" strike="noStrike">
              <a:latin typeface="Arial"/>
            </a:endParaRPr>
          </a:p>
          <a:p>
            <a:pPr marL="457200" indent="-317160">
              <a:lnSpc>
                <a:spcPct val="115000"/>
              </a:lnSpc>
              <a:buClr>
                <a:srgbClr val="ffffff"/>
              </a:buClr>
              <a:buFont typeface="Impact"/>
              <a:buChar char="-"/>
            </a:pPr>
            <a:r>
              <a:rPr b="0" lang="en" sz="1400" spc="-1" strike="noStrike">
                <a:solidFill>
                  <a:srgbClr val="ffffff"/>
                </a:solidFill>
                <a:latin typeface="Impact"/>
                <a:ea typeface="Impact"/>
              </a:rPr>
              <a:t>School Representatives - Guidance Counselors/Exceptional Children's Teachers/Social Workers/Hearing Impaired Teacher</a:t>
            </a:r>
            <a:endParaRPr b="0" lang="en-US" sz="1400" spc="-1" strike="noStrike">
              <a:latin typeface="Arial"/>
            </a:endParaRPr>
          </a:p>
          <a:p>
            <a:pPr marL="457200" indent="-317160">
              <a:lnSpc>
                <a:spcPct val="115000"/>
              </a:lnSpc>
              <a:buClr>
                <a:srgbClr val="ffffff"/>
              </a:buClr>
              <a:buFont typeface="Impact"/>
              <a:buChar char="-"/>
            </a:pPr>
            <a:r>
              <a:rPr b="0" lang="en" sz="1400" spc="-1" strike="noStrike">
                <a:solidFill>
                  <a:srgbClr val="ffffff"/>
                </a:solidFill>
                <a:latin typeface="Impact"/>
                <a:ea typeface="Impact"/>
              </a:rPr>
              <a:t>Grant Writers/Technical Experts</a:t>
            </a:r>
            <a:endParaRPr b="0" lang="en-US" sz="1400" spc="-1" strike="noStrike">
              <a:latin typeface="Arial"/>
            </a:endParaRPr>
          </a:p>
          <a:p>
            <a:pPr marL="457200" indent="-317160">
              <a:lnSpc>
                <a:spcPct val="115000"/>
              </a:lnSpc>
              <a:buClr>
                <a:srgbClr val="ffffff"/>
              </a:buClr>
              <a:buFont typeface="Impact"/>
              <a:buChar char="-"/>
            </a:pPr>
            <a:r>
              <a:rPr b="0" lang="en" sz="1400" spc="-1" strike="noStrike">
                <a:solidFill>
                  <a:srgbClr val="ffffff"/>
                </a:solidFill>
                <a:latin typeface="Impact"/>
                <a:ea typeface="Impact"/>
              </a:rPr>
              <a:t>Special Needs Community - Parents/former students/adults that overcame their disabilities and are now very successful community leaders</a:t>
            </a:r>
            <a:endParaRPr b="0" lang="en-US" sz="1400" spc="-1" strike="noStrike">
              <a:latin typeface="Arial"/>
            </a:endParaRPr>
          </a:p>
          <a:p>
            <a:pPr marL="457200" indent="-317160">
              <a:lnSpc>
                <a:spcPct val="115000"/>
              </a:lnSpc>
              <a:buClr>
                <a:srgbClr val="ffffff"/>
              </a:buClr>
              <a:buFont typeface="Impact"/>
              <a:buChar char="-"/>
            </a:pPr>
            <a:r>
              <a:rPr b="0" lang="en" sz="1400" spc="-1" strike="noStrike">
                <a:solidFill>
                  <a:srgbClr val="ffffff"/>
                </a:solidFill>
                <a:latin typeface="Impact"/>
                <a:ea typeface="Impact"/>
              </a:rPr>
              <a:t>Resource Experts  - Real Estate Agents, Investment Consultants, Insurance Specialists, Attorneys</a:t>
            </a:r>
            <a:endParaRPr b="0" lang="en-US" sz="1400" spc="-1" strike="noStrike">
              <a:latin typeface="Arial"/>
            </a:endParaRPr>
          </a:p>
          <a:p>
            <a:pPr marL="457200" indent="-317160">
              <a:lnSpc>
                <a:spcPct val="115000"/>
              </a:lnSpc>
              <a:buClr>
                <a:srgbClr val="ffffff"/>
              </a:buClr>
              <a:buFont typeface="Impact"/>
              <a:buChar char="-"/>
            </a:pPr>
            <a:r>
              <a:rPr b="0" lang="en" sz="1400" spc="-1" strike="noStrike">
                <a:solidFill>
                  <a:srgbClr val="ffffff"/>
                </a:solidFill>
                <a:latin typeface="Impact"/>
                <a:ea typeface="Impact"/>
              </a:rPr>
              <a:t>Representative of assisted living facilities, adult living communities, home health agencies</a:t>
            </a:r>
            <a:endParaRPr b="0" lang="en-US" sz="1400" spc="-1" strike="noStrike">
              <a:latin typeface="Arial"/>
            </a:endParaRPr>
          </a:p>
          <a:p>
            <a:pPr marL="457200" indent="-317160">
              <a:lnSpc>
                <a:spcPct val="115000"/>
              </a:lnSpc>
              <a:buClr>
                <a:srgbClr val="ffffff"/>
              </a:buClr>
              <a:buFont typeface="Impact"/>
              <a:buChar char="-"/>
            </a:pPr>
            <a:r>
              <a:rPr b="0" lang="en" sz="1400" spc="-1" strike="noStrike">
                <a:solidFill>
                  <a:srgbClr val="ffffff"/>
                </a:solidFill>
                <a:latin typeface="Impact"/>
                <a:ea typeface="Impact"/>
              </a:rPr>
              <a:t>Targeted experts - ESL, Deaf/Hard of Hearing, autism, birth defects, dementia/alzheimers, Veterans</a:t>
            </a:r>
            <a:endParaRPr b="0" lang="en-US" sz="1400" spc="-1" strike="noStrike">
              <a:latin typeface="Arial"/>
            </a:endParaRPr>
          </a:p>
          <a:p>
            <a:pPr marL="457200" indent="-317160">
              <a:lnSpc>
                <a:spcPct val="115000"/>
              </a:lnSpc>
              <a:buClr>
                <a:srgbClr val="ffffff"/>
              </a:buClr>
              <a:buFont typeface="Impact"/>
              <a:buChar char="-"/>
            </a:pPr>
            <a:r>
              <a:rPr b="0" lang="en" sz="1400" spc="-1" strike="noStrike">
                <a:solidFill>
                  <a:srgbClr val="ffffff"/>
                </a:solidFill>
                <a:latin typeface="Impact"/>
                <a:ea typeface="Impact"/>
              </a:rPr>
              <a:t>Ministry/Grief Support/Therapists</a:t>
            </a:r>
            <a:endParaRPr b="0" lang="en-US" sz="1400" spc="-1" strike="noStrike">
              <a:latin typeface="Arial"/>
            </a:endParaRPr>
          </a:p>
          <a:p>
            <a:pPr marL="457200" indent="-317160">
              <a:lnSpc>
                <a:spcPct val="115000"/>
              </a:lnSpc>
              <a:buClr>
                <a:srgbClr val="ffffff"/>
              </a:buClr>
              <a:buFont typeface="Impact"/>
              <a:buChar char="-"/>
            </a:pPr>
            <a:r>
              <a:rPr b="0" lang="en" sz="1400" spc="-1" strike="noStrike">
                <a:solidFill>
                  <a:srgbClr val="ffffff"/>
                </a:solidFill>
                <a:latin typeface="Impact"/>
                <a:ea typeface="Impact"/>
              </a:rPr>
              <a:t>Pet Advocates</a:t>
            </a:r>
            <a:endParaRPr b="0" lang="en-US" sz="1400" spc="-1" strike="noStrike">
              <a:latin typeface="Arial"/>
            </a:endParaRPr>
          </a:p>
          <a:p>
            <a:pPr marL="457200" indent="-317160">
              <a:lnSpc>
                <a:spcPct val="115000"/>
              </a:lnSpc>
              <a:buClr>
                <a:srgbClr val="ffffff"/>
              </a:buClr>
              <a:buFont typeface="Impact"/>
              <a:buChar char="-"/>
            </a:pPr>
            <a:r>
              <a:rPr b="0" lang="en" sz="1400" spc="-1" strike="noStrike">
                <a:solidFill>
                  <a:srgbClr val="ffffff"/>
                </a:solidFill>
                <a:latin typeface="Impact"/>
                <a:ea typeface="Impact"/>
              </a:rPr>
              <a:t>Fellow Caregivers</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118" name="Google Shape;59;p14"/>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119" name="Google Shape;60;p14"/>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The Inspiration for CTRF</a:t>
            </a:r>
            <a:endParaRPr b="0" lang="en-US" sz="4500" spc="-1" strike="noStrike">
              <a:latin typeface="Arial"/>
            </a:endParaRPr>
          </a:p>
          <a:p>
            <a:pPr algn="ctr">
              <a:lnSpc>
                <a:spcPct val="100000"/>
              </a:lnSpc>
              <a:tabLst>
                <a:tab algn="l" pos="0"/>
              </a:tabLst>
            </a:pPr>
            <a:endParaRPr b="0" lang="en-US" sz="4500" spc="-1" strike="noStrike">
              <a:latin typeface="Arial"/>
            </a:endParaRPr>
          </a:p>
        </p:txBody>
      </p:sp>
      <p:pic>
        <p:nvPicPr>
          <p:cNvPr id="120" name="Google Shape;61;p14"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121" name="Google Shape;62;p14"/>
          <p:cNvSpPr/>
          <p:nvPr/>
        </p:nvSpPr>
        <p:spPr>
          <a:xfrm>
            <a:off x="0" y="1255320"/>
            <a:ext cx="9143640" cy="1887480"/>
          </a:xfrm>
          <a:prstGeom prst="rect">
            <a:avLst/>
          </a:prstGeom>
          <a:noFill/>
          <a:ln w="0">
            <a:noFill/>
          </a:ln>
        </p:spPr>
        <p:style>
          <a:lnRef idx="0"/>
          <a:fillRef idx="0"/>
          <a:effectRef idx="0"/>
          <a:fontRef idx="minor"/>
        </p:style>
        <p:txBody>
          <a:bodyPr tIns="91440" bIns="91440">
            <a:noAutofit/>
          </a:bodyPr>
          <a:p>
            <a:pPr algn="ctr">
              <a:lnSpc>
                <a:spcPct val="115000"/>
              </a:lnSpc>
              <a:tabLst>
                <a:tab algn="l" pos="0"/>
              </a:tabLst>
            </a:pPr>
            <a:r>
              <a:rPr b="0" lang="en" sz="1800" spc="-1" strike="noStrike">
                <a:solidFill>
                  <a:srgbClr val="ffffff"/>
                </a:solidFill>
                <a:latin typeface="Impact"/>
                <a:ea typeface="Impact"/>
              </a:rPr>
              <a:t>In November of 2024, Steve had to make sure I knew how to split wood for the water stove.  He had to come down to the wood pile to supervise.  His daughter Julie and our grandson Liam were visiting.  After watching us for just a short time, Steve passed out and slowly fell to an awkward position on the ground.  Chief Wayne Barneycastle was the first to respond followed by several other volunteers and then the EMS.  One of the devices Steve wore around his neck was a dog tag with a QR code that, when scanned, held all of Steve’s emergency contacts, medications, information of his disease, physicians, and insurance cards.  Wayne had never seen such a device.  Shortly after that, the idea of the foundation was formed.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274" name="Google Shape;287;p32"/>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275" name="Google Shape;288;p32"/>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Tedder Talk Tour</a:t>
            </a:r>
            <a:br/>
            <a:r>
              <a:rPr b="0" lang="en" sz="2700" spc="-1" strike="noStrike">
                <a:solidFill>
                  <a:srgbClr val="ffffff"/>
                </a:solidFill>
                <a:latin typeface="Impact"/>
                <a:ea typeface="Impact"/>
              </a:rPr>
              <a:t>Stops Made</a:t>
            </a:r>
            <a:endParaRPr b="0" lang="en-US" sz="2700" spc="-1" strike="noStrike">
              <a:latin typeface="Arial"/>
            </a:endParaRPr>
          </a:p>
          <a:p>
            <a:pPr algn="ctr">
              <a:lnSpc>
                <a:spcPct val="100000"/>
              </a:lnSpc>
              <a:tabLst>
                <a:tab algn="l" pos="0"/>
              </a:tabLst>
            </a:pPr>
            <a:endParaRPr b="0" lang="en-US" sz="2700" spc="-1" strike="noStrike">
              <a:latin typeface="Arial"/>
            </a:endParaRPr>
          </a:p>
        </p:txBody>
      </p:sp>
      <p:pic>
        <p:nvPicPr>
          <p:cNvPr id="276" name="Google Shape;289;p32"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277" name="Google Shape;290;p32"/>
          <p:cNvSpPr/>
          <p:nvPr/>
        </p:nvSpPr>
        <p:spPr>
          <a:xfrm>
            <a:off x="304920" y="1507320"/>
            <a:ext cx="5133600" cy="2128320"/>
          </a:xfrm>
          <a:prstGeom prst="rect">
            <a:avLst/>
          </a:prstGeom>
          <a:noFill/>
          <a:ln w="0">
            <a:noFill/>
          </a:ln>
        </p:spPr>
        <p:style>
          <a:lnRef idx="0"/>
          <a:fillRef idx="0"/>
          <a:effectRef idx="0"/>
          <a:fontRef idx="minor"/>
        </p:style>
        <p:txBody>
          <a:bodyPr tIns="91440" bIns="91440">
            <a:noAutofit/>
          </a:bodyPr>
          <a:p>
            <a:pPr marL="457200" indent="-387000">
              <a:lnSpc>
                <a:spcPct val="100000"/>
              </a:lnSpc>
              <a:buClr>
                <a:srgbClr val="ffffff"/>
              </a:buClr>
              <a:buFont typeface="Impact"/>
              <a:buChar char="-"/>
            </a:pPr>
            <a:r>
              <a:rPr b="0" lang="en" sz="2500" spc="-1" strike="noStrike">
                <a:solidFill>
                  <a:srgbClr val="ffffff"/>
                </a:solidFill>
                <a:latin typeface="Impact"/>
                <a:ea typeface="Impact"/>
              </a:rPr>
              <a:t>City of King</a:t>
            </a:r>
            <a:endParaRPr b="0" lang="en-US" sz="2500" spc="-1" strike="noStrike">
              <a:latin typeface="Arial"/>
            </a:endParaRPr>
          </a:p>
          <a:p>
            <a:pPr marL="457200" indent="-387000">
              <a:lnSpc>
                <a:spcPct val="100000"/>
              </a:lnSpc>
              <a:buClr>
                <a:srgbClr val="ffffff"/>
              </a:buClr>
              <a:buFont typeface="Impact"/>
              <a:buChar char="-"/>
            </a:pPr>
            <a:r>
              <a:rPr b="0" lang="en" sz="2500" spc="-1" strike="noStrike">
                <a:solidFill>
                  <a:srgbClr val="ffffff"/>
                </a:solidFill>
                <a:latin typeface="Impact"/>
                <a:ea typeface="Impact"/>
              </a:rPr>
              <a:t>Board of County Commissioners</a:t>
            </a:r>
            <a:endParaRPr b="0" lang="en-US" sz="2500" spc="-1" strike="noStrike">
              <a:latin typeface="Arial"/>
            </a:endParaRPr>
          </a:p>
          <a:p>
            <a:pPr marL="457200" indent="-387000">
              <a:lnSpc>
                <a:spcPct val="100000"/>
              </a:lnSpc>
              <a:buClr>
                <a:srgbClr val="ffffff"/>
              </a:buClr>
              <a:buFont typeface="Impact"/>
              <a:buChar char="-"/>
            </a:pPr>
            <a:r>
              <a:rPr b="0" lang="en" sz="2500" spc="-1" strike="noStrike">
                <a:solidFill>
                  <a:srgbClr val="ffffff"/>
                </a:solidFill>
                <a:latin typeface="Impact"/>
                <a:ea typeface="Impact"/>
              </a:rPr>
              <a:t>Town of Walnut Cove</a:t>
            </a:r>
            <a:endParaRPr b="0" lang="en-US" sz="2500" spc="-1" strike="noStrike">
              <a:latin typeface="Arial"/>
            </a:endParaRPr>
          </a:p>
          <a:p>
            <a:pPr marL="457200" indent="-387000">
              <a:lnSpc>
                <a:spcPct val="100000"/>
              </a:lnSpc>
              <a:buClr>
                <a:srgbClr val="ffffff"/>
              </a:buClr>
              <a:buFont typeface="Impact"/>
              <a:buChar char="-"/>
            </a:pPr>
            <a:r>
              <a:rPr b="0" lang="en" sz="2500" spc="-1" strike="noStrike">
                <a:solidFill>
                  <a:srgbClr val="ffffff"/>
                </a:solidFill>
                <a:latin typeface="Impact"/>
                <a:ea typeface="Impact"/>
              </a:rPr>
              <a:t>Town  of Danbury  </a:t>
            </a:r>
            <a:endParaRPr b="0" lang="en-US" sz="2500" spc="-1" strike="noStrike">
              <a:latin typeface="Arial"/>
            </a:endParaRPr>
          </a:p>
          <a:p>
            <a:pPr marL="457200" indent="-387000">
              <a:lnSpc>
                <a:spcPct val="100000"/>
              </a:lnSpc>
              <a:buClr>
                <a:srgbClr val="ffffff"/>
              </a:buClr>
              <a:buFont typeface="Impact"/>
              <a:buChar char="-"/>
            </a:pPr>
            <a:r>
              <a:rPr b="0" lang="en" sz="2500" spc="-1" strike="noStrike">
                <a:solidFill>
                  <a:srgbClr val="ffffff"/>
                </a:solidFill>
                <a:latin typeface="Impact"/>
                <a:ea typeface="Impact"/>
              </a:rPr>
              <a:t>Chestnut Grove Ruritans</a:t>
            </a:r>
            <a:endParaRPr b="0" lang="en-US" sz="2500" spc="-1" strike="noStrike">
              <a:latin typeface="Arial"/>
            </a:endParaRPr>
          </a:p>
          <a:p>
            <a:pPr marL="457200" indent="-387000">
              <a:lnSpc>
                <a:spcPct val="100000"/>
              </a:lnSpc>
              <a:buClr>
                <a:srgbClr val="ffffff"/>
              </a:buClr>
              <a:buFont typeface="Impact"/>
              <a:buChar char="-"/>
            </a:pPr>
            <a:r>
              <a:rPr b="0" lang="en" sz="2500" spc="-1" strike="noStrike">
                <a:solidFill>
                  <a:srgbClr val="ffffff"/>
                </a:solidFill>
                <a:latin typeface="Impact"/>
                <a:ea typeface="Impact"/>
              </a:rPr>
              <a:t>Stokes County Militia and Dogwood Disaster Relief Inc.</a:t>
            </a:r>
            <a:endParaRPr b="0" lang="en-US" sz="2500" spc="-1" strike="noStrike">
              <a:latin typeface="Arial"/>
            </a:endParaRPr>
          </a:p>
          <a:p>
            <a:pPr marL="457200" indent="-387000">
              <a:lnSpc>
                <a:spcPct val="100000"/>
              </a:lnSpc>
              <a:buClr>
                <a:srgbClr val="ffffff"/>
              </a:buClr>
              <a:buFont typeface="Impact"/>
              <a:buChar char="-"/>
            </a:pPr>
            <a:r>
              <a:rPr b="0" lang="en" sz="2500" spc="-1" strike="noStrike">
                <a:solidFill>
                  <a:srgbClr val="ffffff"/>
                </a:solidFill>
                <a:latin typeface="Impact"/>
                <a:ea typeface="Impact"/>
              </a:rPr>
              <a:t>Board of Education</a:t>
            </a:r>
            <a:endParaRPr b="0" lang="en-US" sz="2500" spc="-1" strike="noStrike">
              <a:latin typeface="Arial"/>
            </a:endParaRPr>
          </a:p>
          <a:p>
            <a:pPr>
              <a:lnSpc>
                <a:spcPct val="100000"/>
              </a:lnSpc>
              <a:tabLst>
                <a:tab algn="l" pos="0"/>
              </a:tabLst>
            </a:pPr>
            <a:endParaRPr b="0" lang="en-US" sz="2500" spc="-1" strike="noStrike">
              <a:latin typeface="Arial"/>
            </a:endParaRPr>
          </a:p>
        </p:txBody>
      </p:sp>
      <p:pic>
        <p:nvPicPr>
          <p:cNvPr id="278" name="Google Shape;291;p32" descr=""/>
          <p:cNvPicPr/>
          <p:nvPr/>
        </p:nvPicPr>
        <p:blipFill>
          <a:blip r:embed="rId2"/>
          <a:stretch/>
        </p:blipFill>
        <p:spPr>
          <a:xfrm>
            <a:off x="5724000" y="1339200"/>
            <a:ext cx="1114200" cy="1190160"/>
          </a:xfrm>
          <a:prstGeom prst="rect">
            <a:avLst/>
          </a:prstGeom>
          <a:ln w="9525">
            <a:solidFill>
              <a:srgbClr val="000000"/>
            </a:solidFill>
            <a:round/>
          </a:ln>
        </p:spPr>
      </p:pic>
      <p:pic>
        <p:nvPicPr>
          <p:cNvPr id="279" name="Google Shape;292;p32" descr=""/>
          <p:cNvPicPr/>
          <p:nvPr/>
        </p:nvPicPr>
        <p:blipFill>
          <a:blip r:embed="rId3"/>
          <a:stretch/>
        </p:blipFill>
        <p:spPr>
          <a:xfrm>
            <a:off x="7333200" y="1974960"/>
            <a:ext cx="1199880" cy="1152000"/>
          </a:xfrm>
          <a:prstGeom prst="rect">
            <a:avLst/>
          </a:prstGeom>
          <a:ln w="9525">
            <a:solidFill>
              <a:srgbClr val="000000"/>
            </a:solidFill>
            <a:round/>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280" name="Google Shape;297;p33"/>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281" name="Google Shape;298;p33"/>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Tedder Talk Tour</a:t>
            </a:r>
            <a:br/>
            <a:r>
              <a:rPr b="0" lang="en" sz="2700" spc="-1" strike="noStrike">
                <a:solidFill>
                  <a:srgbClr val="ffffff"/>
                </a:solidFill>
                <a:latin typeface="Impact"/>
                <a:ea typeface="Impact"/>
              </a:rPr>
              <a:t>Next Stops</a:t>
            </a:r>
            <a:endParaRPr b="0" lang="en-US" sz="2700" spc="-1" strike="noStrike">
              <a:latin typeface="Arial"/>
            </a:endParaRPr>
          </a:p>
          <a:p>
            <a:pPr algn="ctr">
              <a:lnSpc>
                <a:spcPct val="100000"/>
              </a:lnSpc>
              <a:tabLst>
                <a:tab algn="l" pos="0"/>
              </a:tabLst>
            </a:pPr>
            <a:endParaRPr b="0" lang="en-US" sz="2700" spc="-1" strike="noStrike">
              <a:latin typeface="Arial"/>
            </a:endParaRPr>
          </a:p>
        </p:txBody>
      </p:sp>
      <p:pic>
        <p:nvPicPr>
          <p:cNvPr id="282" name="Google Shape;299;p33"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283" name="Google Shape;300;p33"/>
          <p:cNvSpPr/>
          <p:nvPr/>
        </p:nvSpPr>
        <p:spPr>
          <a:xfrm>
            <a:off x="304920" y="1507320"/>
            <a:ext cx="5519520" cy="212832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endParaRPr b="0" lang="en-US" sz="1800" spc="-1" strike="noStrike">
              <a:latin typeface="Arial"/>
            </a:endParaRPr>
          </a:p>
          <a:p>
            <a:pPr marL="457200" indent="-387000">
              <a:lnSpc>
                <a:spcPct val="100000"/>
              </a:lnSpc>
              <a:buClr>
                <a:srgbClr val="ffffff"/>
              </a:buClr>
              <a:buFont typeface="Impact"/>
              <a:buChar char="-"/>
              <a:tabLst>
                <a:tab algn="l" pos="0"/>
              </a:tabLst>
            </a:pPr>
            <a:r>
              <a:rPr b="0" lang="en" sz="2500" spc="-1" strike="noStrike">
                <a:solidFill>
                  <a:srgbClr val="ffffff"/>
                </a:solidFill>
                <a:latin typeface="Impact"/>
                <a:ea typeface="Impact"/>
              </a:rPr>
              <a:t>Rotary Club of King</a:t>
            </a:r>
            <a:endParaRPr b="0" lang="en-US" sz="2500" spc="-1" strike="noStrike">
              <a:latin typeface="Arial"/>
            </a:endParaRPr>
          </a:p>
          <a:p>
            <a:pPr marL="457200" indent="-387000">
              <a:lnSpc>
                <a:spcPct val="100000"/>
              </a:lnSpc>
              <a:buClr>
                <a:srgbClr val="ffffff"/>
              </a:buClr>
              <a:buFont typeface="Impact"/>
              <a:buChar char="-"/>
              <a:tabLst>
                <a:tab algn="l" pos="0"/>
              </a:tabLst>
            </a:pPr>
            <a:r>
              <a:rPr b="0" lang="en" sz="2500" spc="-1" strike="noStrike">
                <a:solidFill>
                  <a:srgbClr val="ffffff"/>
                </a:solidFill>
                <a:latin typeface="Impact"/>
                <a:ea typeface="Impact"/>
              </a:rPr>
              <a:t>Board of County Commissioners</a:t>
            </a:r>
            <a:endParaRPr b="0" lang="en-US" sz="2500" spc="-1" strike="noStrike">
              <a:latin typeface="Arial"/>
            </a:endParaRPr>
          </a:p>
          <a:p>
            <a:pPr marL="457200" indent="-387000">
              <a:lnSpc>
                <a:spcPct val="100000"/>
              </a:lnSpc>
              <a:buClr>
                <a:srgbClr val="ffffff"/>
              </a:buClr>
              <a:buFont typeface="Impact"/>
              <a:buChar char="-"/>
              <a:tabLst>
                <a:tab algn="l" pos="0"/>
              </a:tabLst>
            </a:pPr>
            <a:r>
              <a:rPr b="0" lang="en" sz="2500" spc="-1" strike="noStrike">
                <a:solidFill>
                  <a:srgbClr val="ffffff"/>
                </a:solidFill>
                <a:latin typeface="Impact"/>
                <a:ea typeface="Impact"/>
              </a:rPr>
              <a:t>Assisted Living and Nursing Homes</a:t>
            </a:r>
            <a:endParaRPr b="0" lang="en-US" sz="2500" spc="-1" strike="noStrike">
              <a:latin typeface="Arial"/>
            </a:endParaRPr>
          </a:p>
          <a:p>
            <a:pPr marL="457200" indent="-387000">
              <a:lnSpc>
                <a:spcPct val="100000"/>
              </a:lnSpc>
              <a:buClr>
                <a:srgbClr val="ffffff"/>
              </a:buClr>
              <a:buFont typeface="Impact"/>
              <a:buChar char="-"/>
              <a:tabLst>
                <a:tab algn="l" pos="0"/>
              </a:tabLst>
            </a:pPr>
            <a:r>
              <a:rPr b="0" lang="en" sz="2500" spc="-1" strike="noStrike">
                <a:solidFill>
                  <a:srgbClr val="ffffff"/>
                </a:solidFill>
                <a:latin typeface="Impact"/>
                <a:ea typeface="Impact"/>
              </a:rPr>
              <a:t>Numerous County Events</a:t>
            </a:r>
            <a:endParaRPr b="0" lang="en-US" sz="2500" spc="-1" strike="noStrike">
              <a:latin typeface="Arial"/>
            </a:endParaRPr>
          </a:p>
          <a:p>
            <a:pPr>
              <a:lnSpc>
                <a:spcPct val="100000"/>
              </a:lnSpc>
              <a:tabLst>
                <a:tab algn="l" pos="0"/>
              </a:tabLst>
            </a:pPr>
            <a:endParaRPr b="0" lang="en-US" sz="2500" spc="-1" strike="noStrike">
              <a:latin typeface="Arial"/>
            </a:endParaRPr>
          </a:p>
        </p:txBody>
      </p:sp>
      <p:pic>
        <p:nvPicPr>
          <p:cNvPr id="284" name="Google Shape;301;p33" descr=""/>
          <p:cNvPicPr/>
          <p:nvPr/>
        </p:nvPicPr>
        <p:blipFill>
          <a:blip r:embed="rId2"/>
          <a:stretch/>
        </p:blipFill>
        <p:spPr>
          <a:xfrm>
            <a:off x="5724000" y="1339200"/>
            <a:ext cx="1114200" cy="1190160"/>
          </a:xfrm>
          <a:prstGeom prst="rect">
            <a:avLst/>
          </a:prstGeom>
          <a:ln w="9525">
            <a:solidFill>
              <a:srgbClr val="000000"/>
            </a:solidFill>
            <a:round/>
          </a:ln>
        </p:spPr>
      </p:pic>
      <p:pic>
        <p:nvPicPr>
          <p:cNvPr id="285" name="Google Shape;302;p33" descr=""/>
          <p:cNvPicPr/>
          <p:nvPr/>
        </p:nvPicPr>
        <p:blipFill>
          <a:blip r:embed="rId3"/>
          <a:stretch/>
        </p:blipFill>
        <p:spPr>
          <a:xfrm>
            <a:off x="7333200" y="1974960"/>
            <a:ext cx="1199880" cy="1152000"/>
          </a:xfrm>
          <a:prstGeom prst="rect">
            <a:avLst/>
          </a:prstGeom>
          <a:ln w="9525">
            <a:solidFill>
              <a:srgbClr val="000000"/>
            </a:solidFill>
            <a:round/>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286" name="Google Shape;307;p34"/>
          <p:cNvSpPr/>
          <p:nvPr/>
        </p:nvSpPr>
        <p:spPr>
          <a:xfrm>
            <a:off x="0" y="235080"/>
            <a:ext cx="9143640" cy="4632480"/>
          </a:xfrm>
          <a:prstGeom prst="flowChartPunchedTape">
            <a:avLst/>
          </a:prstGeom>
          <a:solidFill>
            <a:srgbClr val="3edce5"/>
          </a:solidFill>
          <a:ln w="9525">
            <a:solidFill>
              <a:srgbClr val="000000"/>
            </a:solidFill>
            <a:round/>
          </a:ln>
        </p:spPr>
        <p:style>
          <a:lnRef idx="0"/>
          <a:fillRef idx="0"/>
          <a:effectRef idx="0"/>
          <a:fontRef idx="minor"/>
        </p:style>
      </p:sp>
      <p:sp>
        <p:nvSpPr>
          <p:cNvPr id="287" name="Google Shape;308;p34"/>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CTRF Community Commitment</a:t>
            </a:r>
            <a:endParaRPr b="0" lang="en-US" sz="4500" spc="-1" strike="noStrike">
              <a:latin typeface="Arial"/>
            </a:endParaRPr>
          </a:p>
          <a:p>
            <a:pPr algn="ctr">
              <a:lnSpc>
                <a:spcPct val="100000"/>
              </a:lnSpc>
              <a:tabLst>
                <a:tab algn="l" pos="0"/>
              </a:tabLst>
            </a:pPr>
            <a:endParaRPr b="0" lang="en-US" sz="4500" spc="-1" strike="noStrike">
              <a:latin typeface="Arial"/>
            </a:endParaRPr>
          </a:p>
        </p:txBody>
      </p:sp>
      <p:pic>
        <p:nvPicPr>
          <p:cNvPr id="288" name="Google Shape;309;p34"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289" name="Google Shape;310;p34"/>
          <p:cNvSpPr/>
          <p:nvPr/>
        </p:nvSpPr>
        <p:spPr>
          <a:xfrm>
            <a:off x="139680" y="1406160"/>
            <a:ext cx="6534000" cy="2229120"/>
          </a:xfrm>
          <a:prstGeom prst="rect">
            <a:avLst/>
          </a:prstGeom>
          <a:noFill/>
          <a:ln w="0">
            <a:noFill/>
          </a:ln>
        </p:spPr>
        <p:style>
          <a:lnRef idx="0"/>
          <a:fillRef idx="0"/>
          <a:effectRef idx="0"/>
          <a:fontRef idx="minor"/>
        </p:style>
        <p:txBody>
          <a:bodyPr tIns="91440" bIns="91440">
            <a:noAutofit/>
          </a:bodyPr>
          <a:p>
            <a:pPr marL="457200" indent="-387000">
              <a:lnSpc>
                <a:spcPct val="100000"/>
              </a:lnSpc>
              <a:buClr>
                <a:srgbClr val="ffffff"/>
              </a:buClr>
              <a:buFont typeface="Impact"/>
              <a:buChar char="-"/>
            </a:pPr>
            <a:r>
              <a:rPr b="0" lang="en" sz="2500" spc="-1" strike="noStrike">
                <a:solidFill>
                  <a:srgbClr val="ffffff"/>
                </a:solidFill>
                <a:latin typeface="Impact"/>
                <a:ea typeface="Impact"/>
              </a:rPr>
              <a:t>Adopt a Highway Clean Up - Quarterly</a:t>
            </a:r>
            <a:endParaRPr b="0" lang="en-US" sz="2500" spc="-1" strike="noStrike">
              <a:latin typeface="Arial"/>
            </a:endParaRPr>
          </a:p>
          <a:p>
            <a:pPr>
              <a:lnSpc>
                <a:spcPct val="100000"/>
              </a:lnSpc>
              <a:tabLst>
                <a:tab algn="l" pos="0"/>
              </a:tabLst>
            </a:pPr>
            <a:endParaRPr b="0" lang="en-US" sz="2500" spc="-1" strike="noStrike">
              <a:latin typeface="Arial"/>
            </a:endParaRPr>
          </a:p>
          <a:p>
            <a:pPr marL="457200" indent="-387000">
              <a:lnSpc>
                <a:spcPct val="100000"/>
              </a:lnSpc>
              <a:buClr>
                <a:srgbClr val="ffffff"/>
              </a:buClr>
              <a:buFont typeface="Impact"/>
              <a:buChar char="-"/>
              <a:tabLst>
                <a:tab algn="l" pos="0"/>
              </a:tabLst>
            </a:pPr>
            <a:r>
              <a:rPr b="0" lang="en" sz="2500" spc="-1" strike="noStrike">
                <a:solidFill>
                  <a:srgbClr val="ffffff"/>
                </a:solidFill>
                <a:latin typeface="Impact"/>
                <a:ea typeface="Impact"/>
              </a:rPr>
              <a:t>CTRF - Scholarship for Stokes County Senior Entering First Responder Program</a:t>
            </a:r>
            <a:endParaRPr b="0" lang="en-US" sz="2500" spc="-1" strike="noStrike">
              <a:latin typeface="Arial"/>
            </a:endParaRPr>
          </a:p>
          <a:p>
            <a:pPr marL="457200">
              <a:lnSpc>
                <a:spcPct val="100000"/>
              </a:lnSpc>
              <a:tabLst>
                <a:tab algn="l" pos="0"/>
              </a:tabLst>
            </a:pPr>
            <a:endParaRPr b="0" lang="en-US" sz="2500" spc="-1" strike="noStrike">
              <a:latin typeface="Arial"/>
            </a:endParaRPr>
          </a:p>
          <a:p>
            <a:pPr marL="457200" indent="-387000">
              <a:lnSpc>
                <a:spcPct val="100000"/>
              </a:lnSpc>
              <a:buClr>
                <a:srgbClr val="ffffff"/>
              </a:buClr>
              <a:buFont typeface="Impact"/>
              <a:buChar char="-"/>
              <a:tabLst>
                <a:tab algn="l" pos="0"/>
              </a:tabLst>
            </a:pPr>
            <a:r>
              <a:rPr b="0" lang="en" sz="2500" spc="-1" strike="noStrike">
                <a:solidFill>
                  <a:srgbClr val="ffffff"/>
                </a:solidFill>
                <a:latin typeface="Impact"/>
                <a:ea typeface="Impact"/>
              </a:rPr>
              <a:t>CTRF Walk/Run/Roll or Warriors     </a:t>
            </a:r>
            <a:endParaRPr b="0" lang="en-US" sz="2500" spc="-1" strike="noStrike">
              <a:latin typeface="Arial"/>
            </a:endParaRPr>
          </a:p>
          <a:p>
            <a:pPr marL="457200">
              <a:lnSpc>
                <a:spcPct val="100000"/>
              </a:lnSpc>
              <a:tabLst>
                <a:tab algn="l" pos="0"/>
              </a:tabLst>
            </a:pPr>
            <a:endParaRPr b="0" lang="en-US" sz="2500" spc="-1" strike="noStrike">
              <a:latin typeface="Arial"/>
            </a:endParaRPr>
          </a:p>
          <a:p>
            <a:pPr>
              <a:lnSpc>
                <a:spcPct val="100000"/>
              </a:lnSpc>
              <a:tabLst>
                <a:tab algn="l" pos="0"/>
              </a:tabLst>
            </a:pPr>
            <a:endParaRPr b="0" lang="en-US" sz="2500" spc="-1" strike="noStrike">
              <a:latin typeface="Arial"/>
            </a:endParaRPr>
          </a:p>
        </p:txBody>
      </p:sp>
      <p:pic>
        <p:nvPicPr>
          <p:cNvPr id="290" name="Google Shape;311;p34" descr=""/>
          <p:cNvPicPr/>
          <p:nvPr/>
        </p:nvPicPr>
        <p:blipFill>
          <a:blip r:embed="rId2"/>
          <a:stretch/>
        </p:blipFill>
        <p:spPr>
          <a:xfrm>
            <a:off x="5577480" y="1196280"/>
            <a:ext cx="973800" cy="905760"/>
          </a:xfrm>
          <a:prstGeom prst="rect">
            <a:avLst/>
          </a:prstGeom>
          <a:ln w="9525">
            <a:solidFill>
              <a:srgbClr val="000000"/>
            </a:solidFill>
            <a:round/>
          </a:ln>
        </p:spPr>
      </p:pic>
      <p:pic>
        <p:nvPicPr>
          <p:cNvPr id="291" name="Google Shape;312;p34" descr=""/>
          <p:cNvPicPr/>
          <p:nvPr/>
        </p:nvPicPr>
        <p:blipFill>
          <a:blip r:embed="rId3"/>
          <a:stretch/>
        </p:blipFill>
        <p:spPr>
          <a:xfrm>
            <a:off x="6674040" y="2068200"/>
            <a:ext cx="1031040" cy="905760"/>
          </a:xfrm>
          <a:prstGeom prst="rect">
            <a:avLst/>
          </a:prstGeom>
          <a:ln w="9525">
            <a:solidFill>
              <a:srgbClr val="000000"/>
            </a:solidFill>
            <a:round/>
          </a:ln>
        </p:spPr>
      </p:pic>
      <p:pic>
        <p:nvPicPr>
          <p:cNvPr id="292" name="Google Shape;313;p34" descr=""/>
          <p:cNvPicPr/>
          <p:nvPr/>
        </p:nvPicPr>
        <p:blipFill>
          <a:blip r:embed="rId4"/>
          <a:stretch/>
        </p:blipFill>
        <p:spPr>
          <a:xfrm>
            <a:off x="5010840" y="3118680"/>
            <a:ext cx="1663200" cy="76032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293" name="Google Shape;318;p35"/>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294" name="Google Shape;319;p35"/>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Call To Action</a:t>
            </a:r>
            <a:endParaRPr b="0" lang="en-US" sz="4500" spc="-1" strike="noStrike">
              <a:latin typeface="Arial"/>
            </a:endParaRPr>
          </a:p>
          <a:p>
            <a:pPr algn="ctr">
              <a:lnSpc>
                <a:spcPct val="100000"/>
              </a:lnSpc>
              <a:tabLst>
                <a:tab algn="l" pos="0"/>
              </a:tabLst>
            </a:pPr>
            <a:endParaRPr b="0" lang="en-US" sz="4500" spc="-1" strike="noStrike">
              <a:latin typeface="Arial"/>
            </a:endParaRPr>
          </a:p>
        </p:txBody>
      </p:sp>
      <p:pic>
        <p:nvPicPr>
          <p:cNvPr id="295" name="Google Shape;320;p35"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296" name="Google Shape;321;p35"/>
          <p:cNvSpPr/>
          <p:nvPr/>
        </p:nvSpPr>
        <p:spPr>
          <a:xfrm>
            <a:off x="304920" y="1507320"/>
            <a:ext cx="5133600" cy="2128320"/>
          </a:xfrm>
          <a:prstGeom prst="rect">
            <a:avLst/>
          </a:prstGeom>
          <a:noFill/>
          <a:ln w="0">
            <a:noFill/>
          </a:ln>
        </p:spPr>
        <p:style>
          <a:lnRef idx="0"/>
          <a:fillRef idx="0"/>
          <a:effectRef idx="0"/>
          <a:fontRef idx="minor"/>
        </p:style>
        <p:txBody>
          <a:bodyPr tIns="91440" bIns="91440">
            <a:noAutofit/>
          </a:bodyPr>
          <a:p>
            <a:pPr marL="457200" indent="-387000">
              <a:lnSpc>
                <a:spcPct val="100000"/>
              </a:lnSpc>
              <a:buClr>
                <a:srgbClr val="ffffff"/>
              </a:buClr>
              <a:buFont typeface="Impact"/>
              <a:buChar char="-"/>
            </a:pPr>
            <a:r>
              <a:rPr b="0" lang="en" sz="2500" spc="-1" strike="noStrike">
                <a:solidFill>
                  <a:srgbClr val="ffffff"/>
                </a:solidFill>
                <a:latin typeface="Impact"/>
                <a:ea typeface="Impact"/>
              </a:rPr>
              <a:t>Share expertise/knowledge</a:t>
            </a:r>
            <a:endParaRPr b="0" lang="en-US" sz="2500" spc="-1" strike="noStrike">
              <a:latin typeface="Arial"/>
            </a:endParaRPr>
          </a:p>
          <a:p>
            <a:pPr marL="457200" indent="-387000">
              <a:lnSpc>
                <a:spcPct val="100000"/>
              </a:lnSpc>
              <a:buClr>
                <a:srgbClr val="ffffff"/>
              </a:buClr>
              <a:buFont typeface="Impact"/>
              <a:buChar char="-"/>
            </a:pPr>
            <a:r>
              <a:rPr b="0" lang="en" sz="2500" spc="-1" strike="noStrike">
                <a:solidFill>
                  <a:srgbClr val="ffffff"/>
                </a:solidFill>
                <a:latin typeface="Impact"/>
                <a:ea typeface="Impact"/>
              </a:rPr>
              <a:t>Share ideas</a:t>
            </a:r>
            <a:endParaRPr b="0" lang="en-US" sz="2500" spc="-1" strike="noStrike">
              <a:latin typeface="Arial"/>
            </a:endParaRPr>
          </a:p>
          <a:p>
            <a:pPr marL="457200" indent="-387000">
              <a:lnSpc>
                <a:spcPct val="100000"/>
              </a:lnSpc>
              <a:buClr>
                <a:srgbClr val="ffffff"/>
              </a:buClr>
              <a:buFont typeface="Impact"/>
              <a:buChar char="-"/>
            </a:pPr>
            <a:r>
              <a:rPr b="0" lang="en" sz="2500" spc="-1" strike="noStrike">
                <a:solidFill>
                  <a:srgbClr val="ffffff"/>
                </a:solidFill>
                <a:latin typeface="Impact"/>
                <a:ea typeface="Impact"/>
              </a:rPr>
              <a:t>Share the CTRF mission</a:t>
            </a:r>
            <a:endParaRPr b="0" lang="en-US" sz="2500" spc="-1" strike="noStrike">
              <a:latin typeface="Arial"/>
            </a:endParaRPr>
          </a:p>
          <a:p>
            <a:pPr marL="457200" indent="-387000">
              <a:lnSpc>
                <a:spcPct val="100000"/>
              </a:lnSpc>
              <a:buClr>
                <a:srgbClr val="ffffff"/>
              </a:buClr>
              <a:buFont typeface="Impact"/>
              <a:buChar char="-"/>
            </a:pPr>
            <a:r>
              <a:rPr b="0" lang="en" sz="2500" spc="-1" strike="noStrike">
                <a:solidFill>
                  <a:srgbClr val="ffffff"/>
                </a:solidFill>
                <a:latin typeface="Impact"/>
                <a:ea typeface="Impact"/>
              </a:rPr>
              <a:t>Help vet recipients </a:t>
            </a:r>
            <a:endParaRPr b="0" lang="en-US" sz="2500" spc="-1" strike="noStrike">
              <a:latin typeface="Arial"/>
            </a:endParaRPr>
          </a:p>
          <a:p>
            <a:pPr marL="457200" indent="-387000">
              <a:lnSpc>
                <a:spcPct val="100000"/>
              </a:lnSpc>
              <a:buClr>
                <a:srgbClr val="ffffff"/>
              </a:buClr>
              <a:buFont typeface="Impact"/>
              <a:buChar char="-"/>
            </a:pPr>
            <a:r>
              <a:rPr b="0" lang="en" sz="2500" spc="-1" strike="noStrike">
                <a:solidFill>
                  <a:srgbClr val="ffffff"/>
                </a:solidFill>
                <a:latin typeface="Impact"/>
                <a:ea typeface="Impact"/>
              </a:rPr>
              <a:t>Help fundraise when/if necessary </a:t>
            </a:r>
            <a:endParaRPr b="0" lang="en-US" sz="2500" spc="-1" strike="noStrike">
              <a:latin typeface="Arial"/>
            </a:endParaRPr>
          </a:p>
          <a:p>
            <a:pPr marL="457200" indent="-387000">
              <a:lnSpc>
                <a:spcPct val="100000"/>
              </a:lnSpc>
              <a:buClr>
                <a:srgbClr val="ffffff"/>
              </a:buClr>
              <a:buFont typeface="Impact"/>
              <a:buChar char="-"/>
            </a:pPr>
            <a:r>
              <a:rPr b="0" lang="en" sz="2500" spc="-1" strike="noStrike">
                <a:solidFill>
                  <a:srgbClr val="ffffff"/>
                </a:solidFill>
                <a:latin typeface="Impact"/>
                <a:ea typeface="Impact"/>
              </a:rPr>
              <a:t>Volunteer at Community Programs</a:t>
            </a:r>
            <a:endParaRPr b="0" lang="en-US" sz="2500" spc="-1" strike="noStrike">
              <a:latin typeface="Arial"/>
            </a:endParaRPr>
          </a:p>
          <a:p>
            <a:pPr>
              <a:lnSpc>
                <a:spcPct val="100000"/>
              </a:lnSpc>
              <a:tabLst>
                <a:tab algn="l" pos="0"/>
              </a:tabLst>
            </a:pPr>
            <a:endParaRPr b="0" lang="en-US" sz="2500" spc="-1" strike="noStrike">
              <a:latin typeface="Arial"/>
            </a:endParaRPr>
          </a:p>
        </p:txBody>
      </p:sp>
      <p:pic>
        <p:nvPicPr>
          <p:cNvPr id="297" name="Google Shape;322;p35" descr=""/>
          <p:cNvPicPr/>
          <p:nvPr/>
        </p:nvPicPr>
        <p:blipFill>
          <a:blip r:embed="rId2"/>
          <a:stretch/>
        </p:blipFill>
        <p:spPr>
          <a:xfrm flipH="1">
            <a:off x="5609880" y="1254960"/>
            <a:ext cx="3066840" cy="241488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edce5"/>
        </a:solidFill>
      </p:bgPr>
    </p:bg>
    <p:spTree>
      <p:nvGrpSpPr>
        <p:cNvPr id="1" name=""/>
        <p:cNvGrpSpPr/>
        <p:nvPr/>
      </p:nvGrpSpPr>
      <p:grpSpPr>
        <a:xfrm>
          <a:off x="0" y="0"/>
          <a:ext cx="0" cy="0"/>
          <a:chOff x="0" y="0"/>
          <a:chExt cx="0" cy="0"/>
        </a:xfrm>
      </p:grpSpPr>
      <p:sp>
        <p:nvSpPr>
          <p:cNvPr id="298" name="Google Shape;327;p36"/>
          <p:cNvSpPr txBox="1"/>
          <p:nvPr/>
        </p:nvSpPr>
        <p:spPr>
          <a:xfrm>
            <a:off x="311760" y="444960"/>
            <a:ext cx="8520120" cy="572400"/>
          </a:xfrm>
          <a:prstGeom prst="rect">
            <a:avLst/>
          </a:prstGeom>
          <a:noFill/>
          <a:ln w="0">
            <a:noFill/>
          </a:ln>
        </p:spPr>
        <p:txBody>
          <a:bodyPr tIns="91440" bIns="91440">
            <a:normAutofit fontScale="97000"/>
          </a:bodyPr>
          <a:p>
            <a:endParaRPr b="0" lang="en-US" sz="1400" spc="-1" strike="noStrike">
              <a:solidFill>
                <a:srgbClr val="000000"/>
              </a:solidFill>
              <a:latin typeface="Arial"/>
            </a:endParaRPr>
          </a:p>
        </p:txBody>
      </p:sp>
      <p:sp>
        <p:nvSpPr>
          <p:cNvPr id="299" name="Google Shape;328;p36"/>
          <p:cNvSpPr txBox="1"/>
          <p:nvPr/>
        </p:nvSpPr>
        <p:spPr>
          <a:xfrm>
            <a:off x="311760" y="1152360"/>
            <a:ext cx="8520120" cy="3416040"/>
          </a:xfrm>
          <a:prstGeom prst="rect">
            <a:avLst/>
          </a:prstGeom>
          <a:noFill/>
          <a:ln w="0">
            <a:noFill/>
          </a:ln>
        </p:spPr>
        <p:txBody>
          <a:bodyPr tIns="91440" bIns="91440">
            <a:normAutofit/>
          </a:bodyPr>
          <a:p>
            <a:endParaRPr b="0" lang="en-US" sz="1400" spc="-1" strike="noStrike">
              <a:solidFill>
                <a:srgbClr val="000000"/>
              </a:solidFill>
              <a:latin typeface="Arial"/>
            </a:endParaRPr>
          </a:p>
        </p:txBody>
      </p:sp>
      <p:pic>
        <p:nvPicPr>
          <p:cNvPr id="300" name="Google Shape;329;p36" descr=""/>
          <p:cNvPicPr/>
          <p:nvPr/>
        </p:nvPicPr>
        <p:blipFill>
          <a:blip r:embed="rId1"/>
          <a:stretch/>
        </p:blipFill>
        <p:spPr>
          <a:xfrm>
            <a:off x="86400" y="0"/>
            <a:ext cx="8970480" cy="514332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1" name="Google Shape;334;p37" descr=""/>
          <p:cNvPicPr/>
          <p:nvPr/>
        </p:nvPicPr>
        <p:blipFill>
          <a:blip r:embed="rId1"/>
          <a:stretch/>
        </p:blipFill>
        <p:spPr>
          <a:xfrm>
            <a:off x="0" y="29160"/>
            <a:ext cx="9143640" cy="50850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122" name="Google Shape;67;p15"/>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123" name="Google Shape;68;p15"/>
          <p:cNvSpPr/>
          <p:nvPr/>
        </p:nvSpPr>
        <p:spPr>
          <a:xfrm>
            <a:off x="0" y="235080"/>
            <a:ext cx="9144000" cy="132552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5500" spc="-1" strike="noStrike">
                <a:solidFill>
                  <a:srgbClr val="ffffff"/>
                </a:solidFill>
                <a:latin typeface="Impact"/>
                <a:ea typeface="Impact"/>
              </a:rPr>
              <a:t>Chief Tedder &amp; Chief Tedder</a:t>
            </a:r>
            <a:endParaRPr b="0" lang="en-US" sz="5500" spc="-1" strike="noStrike">
              <a:latin typeface="Arial"/>
            </a:endParaRPr>
          </a:p>
        </p:txBody>
      </p:sp>
      <p:pic>
        <p:nvPicPr>
          <p:cNvPr id="124" name="Google Shape;69;p15" descr=""/>
          <p:cNvPicPr/>
          <p:nvPr/>
        </p:nvPicPr>
        <p:blipFill>
          <a:blip r:embed="rId1"/>
          <a:stretch/>
        </p:blipFill>
        <p:spPr>
          <a:xfrm>
            <a:off x="454680" y="1320840"/>
            <a:ext cx="2465280" cy="3192840"/>
          </a:xfrm>
          <a:prstGeom prst="rect">
            <a:avLst/>
          </a:prstGeom>
          <a:ln w="76200">
            <a:solidFill>
              <a:srgbClr val="ffffff"/>
            </a:solidFill>
            <a:round/>
          </a:ln>
        </p:spPr>
      </p:pic>
      <p:pic>
        <p:nvPicPr>
          <p:cNvPr id="125" name="Google Shape;70;p15" descr=""/>
          <p:cNvPicPr/>
          <p:nvPr/>
        </p:nvPicPr>
        <p:blipFill>
          <a:blip r:embed="rId2"/>
          <a:stretch/>
        </p:blipFill>
        <p:spPr>
          <a:xfrm>
            <a:off x="4969080" y="1342080"/>
            <a:ext cx="2185200" cy="2417760"/>
          </a:xfrm>
          <a:prstGeom prst="rect">
            <a:avLst/>
          </a:prstGeom>
          <a:ln w="76200">
            <a:solidFill>
              <a:srgbClr val="ffffff"/>
            </a:solidFill>
            <a:round/>
          </a:ln>
        </p:spPr>
      </p:pic>
      <p:sp>
        <p:nvSpPr>
          <p:cNvPr id="126" name="Google Shape;71;p15"/>
          <p:cNvSpPr/>
          <p:nvPr/>
        </p:nvSpPr>
        <p:spPr>
          <a:xfrm rot="18900000">
            <a:off x="3594240" y="1334160"/>
            <a:ext cx="947520" cy="947520"/>
          </a:xfrm>
          <a:prstGeom prst="teardrop">
            <a:avLst>
              <a:gd name="adj" fmla="val 100000"/>
            </a:avLst>
          </a:prstGeom>
          <a:solidFill>
            <a:srgbClr val="0000ff"/>
          </a:solidFill>
          <a:ln w="76200">
            <a:solidFill>
              <a:srgbClr val="ffffff"/>
            </a:solidFill>
            <a:round/>
          </a:ln>
        </p:spPr>
        <p:style>
          <a:lnRef idx="0"/>
          <a:fillRef idx="0"/>
          <a:effectRef idx="0"/>
          <a:fontRef idx="minor"/>
        </p:style>
      </p:sp>
      <p:pic>
        <p:nvPicPr>
          <p:cNvPr id="127" name="Google Shape;72;p15" descr=""/>
          <p:cNvPicPr/>
          <p:nvPr/>
        </p:nvPicPr>
        <p:blipFill>
          <a:blip r:embed="rId3"/>
          <a:stretch/>
        </p:blipFill>
        <p:spPr>
          <a:xfrm rot="900000">
            <a:off x="7430400" y="919800"/>
            <a:ext cx="1580760" cy="1580760"/>
          </a:xfrm>
          <a:prstGeom prst="rect">
            <a:avLst/>
          </a:prstGeom>
          <a:ln w="0">
            <a:noFill/>
          </a:ln>
        </p:spPr>
      </p:pic>
      <p:pic>
        <p:nvPicPr>
          <p:cNvPr id="128" name="Google Shape;73;p15" descr=""/>
          <p:cNvPicPr/>
          <p:nvPr/>
        </p:nvPicPr>
        <p:blipFill>
          <a:blip r:embed="rId4"/>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129" name="Google Shape;74;p15"/>
          <p:cNvSpPr/>
          <p:nvPr/>
        </p:nvSpPr>
        <p:spPr>
          <a:xfrm>
            <a:off x="3099960" y="2403360"/>
            <a:ext cx="1936080" cy="132552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1800" spc="-1" strike="noStrike">
                <a:solidFill>
                  <a:srgbClr val="ffffff"/>
                </a:solidFill>
                <a:latin typeface="Impact"/>
                <a:ea typeface="Impact"/>
              </a:rPr>
              <a:t>Steve W. Tedder</a:t>
            </a:r>
            <a:endParaRPr b="0" lang="en-US" sz="1800" spc="-1" strike="noStrike">
              <a:latin typeface="Arial"/>
            </a:endParaRPr>
          </a:p>
          <a:p>
            <a:pPr>
              <a:lnSpc>
                <a:spcPct val="100000"/>
              </a:lnSpc>
              <a:tabLst>
                <a:tab algn="l" pos="0"/>
              </a:tabLst>
            </a:pPr>
            <a:r>
              <a:rPr b="0" lang="en" sz="1100" spc="-1" strike="noStrike">
                <a:solidFill>
                  <a:srgbClr val="ffffff"/>
                </a:solidFill>
                <a:latin typeface="Impact"/>
                <a:ea typeface="Impact"/>
              </a:rPr>
              <a:t>NC DENR - Division of Environmental Management, </a:t>
            </a:r>
            <a:endParaRPr b="0" lang="en-US" sz="1100" spc="-1" strike="noStrike">
              <a:latin typeface="Arial"/>
            </a:endParaRPr>
          </a:p>
          <a:p>
            <a:pPr>
              <a:lnSpc>
                <a:spcPct val="100000"/>
              </a:lnSpc>
              <a:tabLst>
                <a:tab algn="l" pos="0"/>
              </a:tabLst>
            </a:pPr>
            <a:r>
              <a:rPr b="0" lang="en" sz="1100" spc="-1" strike="noStrike">
                <a:solidFill>
                  <a:srgbClr val="ffffff"/>
                </a:solidFill>
                <a:latin typeface="Impact"/>
                <a:ea typeface="Impact"/>
              </a:rPr>
              <a:t>Chief of the Water Quality Section</a:t>
            </a:r>
            <a:endParaRPr b="0" lang="en-US" sz="1100" spc="-1" strike="noStrike">
              <a:latin typeface="Arial"/>
            </a:endParaRPr>
          </a:p>
        </p:txBody>
      </p:sp>
      <p:sp>
        <p:nvSpPr>
          <p:cNvPr id="130" name="Google Shape;75;p15"/>
          <p:cNvSpPr/>
          <p:nvPr/>
        </p:nvSpPr>
        <p:spPr>
          <a:xfrm>
            <a:off x="7471440" y="2354040"/>
            <a:ext cx="1579680" cy="108612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1800" spc="-1" strike="noStrike">
                <a:solidFill>
                  <a:srgbClr val="ffffff"/>
                </a:solidFill>
                <a:latin typeface="Impact"/>
                <a:ea typeface="Impact"/>
              </a:rPr>
              <a:t>Ira W. Tedder</a:t>
            </a:r>
            <a:endParaRPr b="0" lang="en-US" sz="1800" spc="-1" strike="noStrike">
              <a:latin typeface="Arial"/>
            </a:endParaRPr>
          </a:p>
          <a:p>
            <a:pPr>
              <a:lnSpc>
                <a:spcPct val="100000"/>
              </a:lnSpc>
              <a:tabLst>
                <a:tab algn="l" pos="0"/>
              </a:tabLst>
            </a:pPr>
            <a:r>
              <a:rPr b="0" lang="en" sz="1100" spc="-1" strike="noStrike">
                <a:solidFill>
                  <a:srgbClr val="ffffff"/>
                </a:solidFill>
                <a:latin typeface="Impact"/>
                <a:ea typeface="Impact"/>
              </a:rPr>
              <a:t>Chief of the Sauratown Fire &amp; Rescue Department</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131" name="Google Shape;80;p16"/>
          <p:cNvSpPr/>
          <p:nvPr/>
        </p:nvSpPr>
        <p:spPr>
          <a:xfrm>
            <a:off x="271800" y="235080"/>
            <a:ext cx="9143640" cy="4632480"/>
          </a:xfrm>
          <a:prstGeom prst="flowChartPunchedTape">
            <a:avLst/>
          </a:prstGeom>
          <a:solidFill>
            <a:srgbClr val="3edce5"/>
          </a:solidFill>
          <a:ln w="0">
            <a:noFill/>
          </a:ln>
        </p:spPr>
        <p:style>
          <a:lnRef idx="0"/>
          <a:fillRef idx="0"/>
          <a:effectRef idx="0"/>
          <a:fontRef idx="minor"/>
        </p:style>
      </p:sp>
      <p:sp>
        <p:nvSpPr>
          <p:cNvPr id="132" name="Google Shape;81;p16"/>
          <p:cNvSpPr/>
          <p:nvPr/>
        </p:nvSpPr>
        <p:spPr>
          <a:xfrm>
            <a:off x="0" y="235080"/>
            <a:ext cx="9144000" cy="132552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6000" spc="-1" strike="noStrike">
                <a:solidFill>
                  <a:srgbClr val="ffffff"/>
                </a:solidFill>
                <a:latin typeface="Impact"/>
                <a:ea typeface="Impact"/>
              </a:rPr>
              <a:t>Our Mission</a:t>
            </a:r>
            <a:endParaRPr b="0" lang="en-US" sz="6000" spc="-1" strike="noStrike">
              <a:latin typeface="Arial"/>
            </a:endParaRPr>
          </a:p>
        </p:txBody>
      </p:sp>
      <p:sp>
        <p:nvSpPr>
          <p:cNvPr id="133" name="Google Shape;82;p16"/>
          <p:cNvSpPr/>
          <p:nvPr/>
        </p:nvSpPr>
        <p:spPr>
          <a:xfrm>
            <a:off x="6198840" y="952200"/>
            <a:ext cx="1867680" cy="2846520"/>
          </a:xfrm>
          <a:prstGeom prst="ellipse">
            <a:avLst/>
          </a:prstGeom>
          <a:blipFill rotWithShape="0">
            <a:blip r:embed="rId1"/>
            <a:srcRect/>
            <a:stretch/>
          </a:blipFill>
          <a:ln w="76200">
            <a:solidFill>
              <a:srgbClr val="ffffff"/>
            </a:solidFill>
            <a:round/>
          </a:ln>
        </p:spPr>
        <p:style>
          <a:lnRef idx="0"/>
          <a:fillRef idx="0"/>
          <a:effectRef idx="0"/>
          <a:fontRef idx="minor"/>
        </p:style>
      </p:sp>
      <p:pic>
        <p:nvPicPr>
          <p:cNvPr id="134" name="Google Shape;83;p16" descr=""/>
          <p:cNvPicPr/>
          <p:nvPr/>
        </p:nvPicPr>
        <p:blipFill>
          <a:blip r:embed="rId2"/>
          <a:srcRect l="0" t="0" r="0" b="3362"/>
          <a:stretch/>
        </p:blipFill>
        <p:spPr>
          <a:xfrm rot="900000">
            <a:off x="227880" y="95040"/>
            <a:ext cx="983880" cy="1891080"/>
          </a:xfrm>
          <a:prstGeom prst="rect">
            <a:avLst/>
          </a:prstGeom>
          <a:ln w="0">
            <a:noFill/>
          </a:ln>
        </p:spPr>
      </p:pic>
      <p:sp>
        <p:nvSpPr>
          <p:cNvPr id="135" name="Google Shape;84;p16"/>
          <p:cNvSpPr/>
          <p:nvPr/>
        </p:nvSpPr>
        <p:spPr>
          <a:xfrm>
            <a:off x="1274400" y="1841400"/>
            <a:ext cx="3822120" cy="2221920"/>
          </a:xfrm>
          <a:prstGeom prst="rect">
            <a:avLst/>
          </a:prstGeom>
          <a:noFill/>
          <a:ln w="0">
            <a:noFill/>
          </a:ln>
        </p:spPr>
        <p:style>
          <a:lnRef idx="0"/>
          <a:fillRef idx="0"/>
          <a:effectRef idx="0"/>
          <a:fontRef idx="minor"/>
        </p:style>
        <p:txBody>
          <a:bodyPr tIns="91440" bIns="91440">
            <a:noAutofit/>
          </a:bodyPr>
          <a:p>
            <a:pPr>
              <a:lnSpc>
                <a:spcPct val="115000"/>
              </a:lnSpc>
              <a:tabLst>
                <a:tab algn="l" pos="0"/>
              </a:tabLst>
            </a:pPr>
            <a:r>
              <a:rPr b="0" lang="en" sz="1800" spc="-1" strike="noStrike">
                <a:solidFill>
                  <a:srgbClr val="ffffff"/>
                </a:solidFill>
                <a:latin typeface="Impact"/>
                <a:ea typeface="Impact"/>
              </a:rPr>
              <a:t>Our goal is to help provide life saving medical aid devices for the terminally ill, elderly,  special needs population, children, veterans, and even pets. These devices will help these people and animals get the help and care</a:t>
            </a:r>
            <a:endParaRPr b="0" lang="en-US" sz="1800" spc="-1" strike="noStrike">
              <a:latin typeface="Arial"/>
            </a:endParaRPr>
          </a:p>
          <a:p>
            <a:pPr>
              <a:lnSpc>
                <a:spcPct val="115000"/>
              </a:lnSpc>
              <a:tabLst>
                <a:tab algn="l" pos="0"/>
              </a:tabLst>
            </a:pPr>
            <a:r>
              <a:rPr b="0" lang="en" sz="1800" spc="-1" strike="noStrike">
                <a:solidFill>
                  <a:srgbClr val="ffffff"/>
                </a:solidFill>
                <a:latin typeface="Impact"/>
                <a:ea typeface="Impact"/>
              </a:rPr>
              <a:t>they need and deserve.  </a:t>
            </a:r>
            <a:endParaRPr b="0" lang="en-US" sz="1800" spc="-1" strike="noStrike">
              <a:latin typeface="Arial"/>
            </a:endParaRPr>
          </a:p>
          <a:p>
            <a:pPr>
              <a:lnSpc>
                <a:spcPct val="100000"/>
              </a:lnSpc>
              <a:tabLst>
                <a:tab algn="l" pos="0"/>
              </a:tabLst>
            </a:pPr>
            <a:endParaRPr b="0" lang="en-US" sz="1800" spc="-1" strike="noStrike">
              <a:latin typeface="Arial"/>
            </a:endParaRPr>
          </a:p>
        </p:txBody>
      </p:sp>
      <p:pic>
        <p:nvPicPr>
          <p:cNvPr id="136" name="Google Shape;85;p16" descr=""/>
          <p:cNvPicPr/>
          <p:nvPr/>
        </p:nvPicPr>
        <p:blipFill>
          <a:blip r:embed="rId3"/>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137" name="Google Shape;90;p17"/>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138" name="Google Shape;91;p17"/>
          <p:cNvSpPr/>
          <p:nvPr/>
        </p:nvSpPr>
        <p:spPr>
          <a:xfrm rot="20862000">
            <a:off x="114840" y="357120"/>
            <a:ext cx="1281600" cy="1218240"/>
          </a:xfrm>
          <a:prstGeom prst="star5">
            <a:avLst>
              <a:gd name="adj" fmla="val 19098"/>
              <a:gd name="hf" fmla="val 105146"/>
              <a:gd name="vf" fmla="val 110557"/>
            </a:avLst>
          </a:prstGeom>
          <a:solidFill>
            <a:srgbClr val="ffffff"/>
          </a:solidFill>
          <a:ln w="76200">
            <a:solidFill>
              <a:srgbClr val="3edce5"/>
            </a:solidFill>
            <a:round/>
          </a:ln>
        </p:spPr>
        <p:style>
          <a:lnRef idx="0"/>
          <a:fillRef idx="0"/>
          <a:effectRef idx="0"/>
          <a:fontRef idx="minor"/>
        </p:style>
      </p:sp>
      <p:sp>
        <p:nvSpPr>
          <p:cNvPr id="139" name="Google Shape;92;p17"/>
          <p:cNvSpPr/>
          <p:nvPr/>
        </p:nvSpPr>
        <p:spPr>
          <a:xfrm rot="20862600">
            <a:off x="8094960" y="91800"/>
            <a:ext cx="961920" cy="914400"/>
          </a:xfrm>
          <a:prstGeom prst="star5">
            <a:avLst>
              <a:gd name="adj" fmla="val 19098"/>
              <a:gd name="hf" fmla="val 105146"/>
              <a:gd name="vf" fmla="val 110557"/>
            </a:avLst>
          </a:prstGeom>
          <a:solidFill>
            <a:srgbClr val="ffffff"/>
          </a:solidFill>
          <a:ln w="76200">
            <a:solidFill>
              <a:srgbClr val="3edce5"/>
            </a:solidFill>
            <a:round/>
          </a:ln>
        </p:spPr>
        <p:style>
          <a:lnRef idx="0"/>
          <a:fillRef idx="0"/>
          <a:effectRef idx="0"/>
          <a:fontRef idx="minor"/>
        </p:style>
      </p:sp>
      <p:sp>
        <p:nvSpPr>
          <p:cNvPr id="140" name="Google Shape;93;p17"/>
          <p:cNvSpPr/>
          <p:nvPr/>
        </p:nvSpPr>
        <p:spPr>
          <a:xfrm rot="20862000">
            <a:off x="179280" y="4130640"/>
            <a:ext cx="807840" cy="767880"/>
          </a:xfrm>
          <a:prstGeom prst="star5">
            <a:avLst>
              <a:gd name="adj" fmla="val 19098"/>
              <a:gd name="hf" fmla="val 105146"/>
              <a:gd name="vf" fmla="val 110557"/>
            </a:avLst>
          </a:prstGeom>
          <a:solidFill>
            <a:srgbClr val="ffffff"/>
          </a:solidFill>
          <a:ln w="76200">
            <a:solidFill>
              <a:srgbClr val="3edce5"/>
            </a:solidFill>
            <a:round/>
          </a:ln>
        </p:spPr>
        <p:style>
          <a:lnRef idx="0"/>
          <a:fillRef idx="0"/>
          <a:effectRef idx="0"/>
          <a:fontRef idx="minor"/>
        </p:style>
      </p:sp>
      <p:sp>
        <p:nvSpPr>
          <p:cNvPr id="141" name="Google Shape;94;p17"/>
          <p:cNvSpPr/>
          <p:nvPr/>
        </p:nvSpPr>
        <p:spPr>
          <a:xfrm rot="20700600">
            <a:off x="1180800" y="714960"/>
            <a:ext cx="776520" cy="776520"/>
          </a:xfrm>
          <a:prstGeom prst="star4">
            <a:avLst>
              <a:gd name="adj" fmla="val 12500"/>
            </a:avLst>
          </a:prstGeom>
          <a:solidFill>
            <a:srgbClr val="ffffff"/>
          </a:solidFill>
          <a:ln w="38100">
            <a:solidFill>
              <a:srgbClr val="3edce5"/>
            </a:solidFill>
            <a:round/>
          </a:ln>
        </p:spPr>
        <p:style>
          <a:lnRef idx="0"/>
          <a:fillRef idx="0"/>
          <a:effectRef idx="0"/>
          <a:fontRef idx="minor"/>
        </p:style>
      </p:sp>
      <p:sp>
        <p:nvSpPr>
          <p:cNvPr id="142" name="Google Shape;95;p17"/>
          <p:cNvSpPr/>
          <p:nvPr/>
        </p:nvSpPr>
        <p:spPr>
          <a:xfrm rot="900000">
            <a:off x="7516440" y="127440"/>
            <a:ext cx="651240" cy="651240"/>
          </a:xfrm>
          <a:prstGeom prst="star4">
            <a:avLst>
              <a:gd name="adj" fmla="val 12500"/>
            </a:avLst>
          </a:prstGeom>
          <a:solidFill>
            <a:srgbClr val="ffffff"/>
          </a:solidFill>
          <a:ln w="38100">
            <a:solidFill>
              <a:srgbClr val="3edce5"/>
            </a:solidFill>
            <a:round/>
          </a:ln>
        </p:spPr>
        <p:style>
          <a:lnRef idx="0"/>
          <a:fillRef idx="0"/>
          <a:effectRef idx="0"/>
          <a:fontRef idx="minor"/>
        </p:style>
      </p:sp>
      <p:sp>
        <p:nvSpPr>
          <p:cNvPr id="143" name="Google Shape;96;p17"/>
          <p:cNvSpPr/>
          <p:nvPr/>
        </p:nvSpPr>
        <p:spPr>
          <a:xfrm rot="19799400">
            <a:off x="6855480" y="3549960"/>
            <a:ext cx="690120" cy="690120"/>
          </a:xfrm>
          <a:prstGeom prst="star4">
            <a:avLst>
              <a:gd name="adj" fmla="val 12500"/>
            </a:avLst>
          </a:prstGeom>
          <a:solidFill>
            <a:srgbClr val="ffffff"/>
          </a:solidFill>
          <a:ln w="38100">
            <a:solidFill>
              <a:srgbClr val="3edce5"/>
            </a:solidFill>
            <a:round/>
          </a:ln>
        </p:spPr>
        <p:style>
          <a:lnRef idx="0"/>
          <a:fillRef idx="0"/>
          <a:effectRef idx="0"/>
          <a:fontRef idx="minor"/>
        </p:style>
      </p:sp>
      <p:sp>
        <p:nvSpPr>
          <p:cNvPr id="144" name="Google Shape;97;p17"/>
          <p:cNvSpPr/>
          <p:nvPr/>
        </p:nvSpPr>
        <p:spPr>
          <a:xfrm rot="1476600">
            <a:off x="862560" y="4083840"/>
            <a:ext cx="1084680" cy="1084680"/>
          </a:xfrm>
          <a:prstGeom prst="star4">
            <a:avLst>
              <a:gd name="adj" fmla="val 12500"/>
            </a:avLst>
          </a:prstGeom>
          <a:solidFill>
            <a:srgbClr val="ffffff"/>
          </a:solidFill>
          <a:ln w="38100">
            <a:solidFill>
              <a:srgbClr val="3edce5"/>
            </a:solidFill>
            <a:round/>
          </a:ln>
        </p:spPr>
        <p:style>
          <a:lnRef idx="0"/>
          <a:fillRef idx="0"/>
          <a:effectRef idx="0"/>
          <a:fontRef idx="minor"/>
        </p:style>
      </p:sp>
      <p:sp>
        <p:nvSpPr>
          <p:cNvPr id="145" name="Google Shape;98;p17"/>
          <p:cNvSpPr/>
          <p:nvPr/>
        </p:nvSpPr>
        <p:spPr>
          <a:xfrm rot="383400">
            <a:off x="6586920" y="818640"/>
            <a:ext cx="1775160" cy="2341080"/>
          </a:xfrm>
          <a:prstGeom prst="ellipse">
            <a:avLst/>
          </a:prstGeom>
          <a:blipFill rotWithShape="0">
            <a:blip r:embed="rId1"/>
            <a:srcRect/>
            <a:stretch/>
          </a:blipFill>
          <a:ln w="76200">
            <a:solidFill>
              <a:srgbClr val="ffffff"/>
            </a:solidFill>
            <a:round/>
          </a:ln>
        </p:spPr>
        <p:style>
          <a:lnRef idx="0"/>
          <a:fillRef idx="0"/>
          <a:effectRef idx="0"/>
          <a:fontRef idx="minor"/>
        </p:style>
      </p:sp>
      <p:sp>
        <p:nvSpPr>
          <p:cNvPr id="146" name="Google Shape;99;p17"/>
          <p:cNvSpPr/>
          <p:nvPr/>
        </p:nvSpPr>
        <p:spPr>
          <a:xfrm rot="21147000">
            <a:off x="3422880" y="1225800"/>
            <a:ext cx="1922400" cy="2288520"/>
          </a:xfrm>
          <a:prstGeom prst="ellipse">
            <a:avLst/>
          </a:prstGeom>
          <a:blipFill rotWithShape="0">
            <a:blip r:embed="rId2"/>
            <a:srcRect/>
            <a:stretch/>
          </a:blipFill>
          <a:ln w="76200">
            <a:solidFill>
              <a:srgbClr val="ffffff"/>
            </a:solidFill>
            <a:round/>
          </a:ln>
        </p:spPr>
        <p:style>
          <a:lnRef idx="0"/>
          <a:fillRef idx="0"/>
          <a:effectRef idx="0"/>
          <a:fontRef idx="minor"/>
        </p:style>
      </p:sp>
      <p:pic>
        <p:nvPicPr>
          <p:cNvPr id="147" name="Google Shape;100;p17" descr=""/>
          <p:cNvPicPr/>
          <p:nvPr/>
        </p:nvPicPr>
        <p:blipFill>
          <a:blip r:embed="rId3"/>
          <a:stretch/>
        </p:blipFill>
        <p:spPr>
          <a:xfrm>
            <a:off x="464400" y="1732320"/>
            <a:ext cx="2210040" cy="1657080"/>
          </a:xfrm>
          <a:prstGeom prst="rect">
            <a:avLst/>
          </a:prstGeom>
          <a:ln w="76200">
            <a:solidFill>
              <a:srgbClr val="ffffff"/>
            </a:solidFill>
            <a:round/>
          </a:ln>
        </p:spPr>
      </p:pic>
      <p:sp>
        <p:nvSpPr>
          <p:cNvPr id="148" name="Google Shape;101;p17"/>
          <p:cNvSpPr/>
          <p:nvPr/>
        </p:nvSpPr>
        <p:spPr>
          <a:xfrm>
            <a:off x="2940480" y="253440"/>
            <a:ext cx="3263040" cy="132552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6000" spc="-1" strike="noStrike">
                <a:solidFill>
                  <a:srgbClr val="ffffff"/>
                </a:solidFill>
                <a:latin typeface="Impact"/>
                <a:ea typeface="Impact"/>
              </a:rPr>
              <a:t>Our Focus</a:t>
            </a:r>
            <a:endParaRPr b="0" lang="en-US" sz="6000" spc="-1" strike="noStrike">
              <a:latin typeface="Arial"/>
            </a:endParaRPr>
          </a:p>
        </p:txBody>
      </p:sp>
      <p:pic>
        <p:nvPicPr>
          <p:cNvPr id="149" name="Google Shape;102;p17" descr=""/>
          <p:cNvPicPr/>
          <p:nvPr/>
        </p:nvPicPr>
        <p:blipFill>
          <a:blip r:embed="rId4"/>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150" name="Google Shape;103;p17"/>
          <p:cNvSpPr/>
          <p:nvPr/>
        </p:nvSpPr>
        <p:spPr>
          <a:xfrm>
            <a:off x="3029760" y="3542400"/>
            <a:ext cx="3084120" cy="56232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2500" spc="-1" strike="noStrike">
                <a:solidFill>
                  <a:srgbClr val="ffffff"/>
                </a:solidFill>
                <a:latin typeface="Impact"/>
                <a:ea typeface="Impact"/>
              </a:rPr>
              <a:t>Terminal Diseases</a:t>
            </a:r>
            <a:endParaRPr b="0" lang="en-US" sz="2500" spc="-1" strike="noStrike">
              <a:latin typeface="Arial"/>
            </a:endParaRPr>
          </a:p>
        </p:txBody>
      </p:sp>
      <p:sp>
        <p:nvSpPr>
          <p:cNvPr id="151" name="Google Shape;104;p17"/>
          <p:cNvSpPr/>
          <p:nvPr/>
        </p:nvSpPr>
        <p:spPr>
          <a:xfrm>
            <a:off x="106920" y="3423600"/>
            <a:ext cx="2699640" cy="56232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2500" spc="-1" strike="noStrike">
                <a:solidFill>
                  <a:srgbClr val="ffffff"/>
                </a:solidFill>
                <a:latin typeface="Impact"/>
                <a:ea typeface="Impact"/>
              </a:rPr>
              <a:t>Special Needs</a:t>
            </a:r>
            <a:endParaRPr b="0" lang="en-US" sz="2500" spc="-1" strike="noStrike">
              <a:latin typeface="Arial"/>
            </a:endParaRPr>
          </a:p>
        </p:txBody>
      </p:sp>
      <p:sp>
        <p:nvSpPr>
          <p:cNvPr id="152" name="Google Shape;105;p17"/>
          <p:cNvSpPr/>
          <p:nvPr/>
        </p:nvSpPr>
        <p:spPr>
          <a:xfrm>
            <a:off x="6590880" y="3143880"/>
            <a:ext cx="1767960" cy="56232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2500" spc="-1" strike="noStrike">
                <a:solidFill>
                  <a:srgbClr val="ffffff"/>
                </a:solidFill>
                <a:latin typeface="Impact"/>
                <a:ea typeface="Impact"/>
              </a:rPr>
              <a:t>The Elderly</a:t>
            </a:r>
            <a:endParaRPr b="0" lang="en-US" sz="25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153" name="Google Shape;110;p18"/>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154" name="Google Shape;111;p18"/>
          <p:cNvSpPr/>
          <p:nvPr/>
        </p:nvSpPr>
        <p:spPr>
          <a:xfrm rot="20862000">
            <a:off x="114840" y="357120"/>
            <a:ext cx="1281600" cy="1218240"/>
          </a:xfrm>
          <a:prstGeom prst="star5">
            <a:avLst>
              <a:gd name="adj" fmla="val 19098"/>
              <a:gd name="hf" fmla="val 105146"/>
              <a:gd name="vf" fmla="val 110557"/>
            </a:avLst>
          </a:prstGeom>
          <a:solidFill>
            <a:srgbClr val="ffffff"/>
          </a:solidFill>
          <a:ln w="76200">
            <a:solidFill>
              <a:srgbClr val="3edce5"/>
            </a:solidFill>
            <a:round/>
          </a:ln>
        </p:spPr>
        <p:style>
          <a:lnRef idx="0"/>
          <a:fillRef idx="0"/>
          <a:effectRef idx="0"/>
          <a:fontRef idx="minor"/>
        </p:style>
      </p:sp>
      <p:sp>
        <p:nvSpPr>
          <p:cNvPr id="155" name="Google Shape;112;p18"/>
          <p:cNvSpPr/>
          <p:nvPr/>
        </p:nvSpPr>
        <p:spPr>
          <a:xfrm rot="20862600">
            <a:off x="8094960" y="91800"/>
            <a:ext cx="961920" cy="914400"/>
          </a:xfrm>
          <a:prstGeom prst="star5">
            <a:avLst>
              <a:gd name="adj" fmla="val 19098"/>
              <a:gd name="hf" fmla="val 105146"/>
              <a:gd name="vf" fmla="val 110557"/>
            </a:avLst>
          </a:prstGeom>
          <a:solidFill>
            <a:srgbClr val="ffffff"/>
          </a:solidFill>
          <a:ln w="76200">
            <a:solidFill>
              <a:srgbClr val="3edce5"/>
            </a:solidFill>
            <a:round/>
          </a:ln>
        </p:spPr>
        <p:style>
          <a:lnRef idx="0"/>
          <a:fillRef idx="0"/>
          <a:effectRef idx="0"/>
          <a:fontRef idx="minor"/>
        </p:style>
      </p:sp>
      <p:sp>
        <p:nvSpPr>
          <p:cNvPr id="156" name="Google Shape;113;p18"/>
          <p:cNvSpPr/>
          <p:nvPr/>
        </p:nvSpPr>
        <p:spPr>
          <a:xfrm rot="20862000">
            <a:off x="179280" y="4130640"/>
            <a:ext cx="807840" cy="767880"/>
          </a:xfrm>
          <a:prstGeom prst="star5">
            <a:avLst>
              <a:gd name="adj" fmla="val 19098"/>
              <a:gd name="hf" fmla="val 105146"/>
              <a:gd name="vf" fmla="val 110557"/>
            </a:avLst>
          </a:prstGeom>
          <a:solidFill>
            <a:srgbClr val="ffffff"/>
          </a:solidFill>
          <a:ln w="76200">
            <a:solidFill>
              <a:srgbClr val="3edce5"/>
            </a:solidFill>
            <a:round/>
          </a:ln>
        </p:spPr>
        <p:style>
          <a:lnRef idx="0"/>
          <a:fillRef idx="0"/>
          <a:effectRef idx="0"/>
          <a:fontRef idx="minor"/>
        </p:style>
      </p:sp>
      <p:sp>
        <p:nvSpPr>
          <p:cNvPr id="157" name="Google Shape;114;p18"/>
          <p:cNvSpPr/>
          <p:nvPr/>
        </p:nvSpPr>
        <p:spPr>
          <a:xfrm rot="20700600">
            <a:off x="1180800" y="714960"/>
            <a:ext cx="776520" cy="776520"/>
          </a:xfrm>
          <a:prstGeom prst="star4">
            <a:avLst>
              <a:gd name="adj" fmla="val 12500"/>
            </a:avLst>
          </a:prstGeom>
          <a:solidFill>
            <a:srgbClr val="ffffff"/>
          </a:solidFill>
          <a:ln w="38100">
            <a:solidFill>
              <a:srgbClr val="3edce5"/>
            </a:solidFill>
            <a:round/>
          </a:ln>
        </p:spPr>
        <p:style>
          <a:lnRef idx="0"/>
          <a:fillRef idx="0"/>
          <a:effectRef idx="0"/>
          <a:fontRef idx="minor"/>
        </p:style>
      </p:sp>
      <p:sp>
        <p:nvSpPr>
          <p:cNvPr id="158" name="Google Shape;115;p18"/>
          <p:cNvSpPr/>
          <p:nvPr/>
        </p:nvSpPr>
        <p:spPr>
          <a:xfrm rot="900000">
            <a:off x="7516440" y="127440"/>
            <a:ext cx="651240" cy="651240"/>
          </a:xfrm>
          <a:prstGeom prst="star4">
            <a:avLst>
              <a:gd name="adj" fmla="val 12500"/>
            </a:avLst>
          </a:prstGeom>
          <a:solidFill>
            <a:srgbClr val="ffffff"/>
          </a:solidFill>
          <a:ln w="38100">
            <a:solidFill>
              <a:srgbClr val="3edce5"/>
            </a:solidFill>
            <a:round/>
          </a:ln>
        </p:spPr>
        <p:style>
          <a:lnRef idx="0"/>
          <a:fillRef idx="0"/>
          <a:effectRef idx="0"/>
          <a:fontRef idx="minor"/>
        </p:style>
      </p:sp>
      <p:sp>
        <p:nvSpPr>
          <p:cNvPr id="159" name="Google Shape;116;p18"/>
          <p:cNvSpPr/>
          <p:nvPr/>
        </p:nvSpPr>
        <p:spPr>
          <a:xfrm rot="19799400">
            <a:off x="6855480" y="3549960"/>
            <a:ext cx="690120" cy="690120"/>
          </a:xfrm>
          <a:prstGeom prst="star4">
            <a:avLst>
              <a:gd name="adj" fmla="val 12500"/>
            </a:avLst>
          </a:prstGeom>
          <a:solidFill>
            <a:srgbClr val="ffffff"/>
          </a:solidFill>
          <a:ln w="38100">
            <a:solidFill>
              <a:srgbClr val="3edce5"/>
            </a:solidFill>
            <a:round/>
          </a:ln>
        </p:spPr>
        <p:style>
          <a:lnRef idx="0"/>
          <a:fillRef idx="0"/>
          <a:effectRef idx="0"/>
          <a:fontRef idx="minor"/>
        </p:style>
      </p:sp>
      <p:sp>
        <p:nvSpPr>
          <p:cNvPr id="160" name="Google Shape;117;p18"/>
          <p:cNvSpPr/>
          <p:nvPr/>
        </p:nvSpPr>
        <p:spPr>
          <a:xfrm rot="1476600">
            <a:off x="862560" y="4083840"/>
            <a:ext cx="1084680" cy="1084680"/>
          </a:xfrm>
          <a:prstGeom prst="star4">
            <a:avLst>
              <a:gd name="adj" fmla="val 12500"/>
            </a:avLst>
          </a:prstGeom>
          <a:solidFill>
            <a:srgbClr val="ffffff"/>
          </a:solidFill>
          <a:ln w="38100">
            <a:solidFill>
              <a:srgbClr val="3edce5"/>
            </a:solidFill>
            <a:round/>
          </a:ln>
        </p:spPr>
        <p:style>
          <a:lnRef idx="0"/>
          <a:fillRef idx="0"/>
          <a:effectRef idx="0"/>
          <a:fontRef idx="minor"/>
        </p:style>
      </p:sp>
      <p:pic>
        <p:nvPicPr>
          <p:cNvPr id="161" name="Google Shape;118;p18" descr=""/>
          <p:cNvPicPr/>
          <p:nvPr/>
        </p:nvPicPr>
        <p:blipFill>
          <a:blip r:embed="rId1"/>
          <a:stretch/>
        </p:blipFill>
        <p:spPr>
          <a:xfrm>
            <a:off x="6518880" y="1153800"/>
            <a:ext cx="2240280" cy="1680480"/>
          </a:xfrm>
          <a:prstGeom prst="rect">
            <a:avLst/>
          </a:prstGeom>
          <a:ln w="76200">
            <a:solidFill>
              <a:srgbClr val="ffffff"/>
            </a:solidFill>
            <a:round/>
          </a:ln>
        </p:spPr>
      </p:pic>
      <p:sp>
        <p:nvSpPr>
          <p:cNvPr id="162" name="Google Shape;119;p18"/>
          <p:cNvSpPr/>
          <p:nvPr/>
        </p:nvSpPr>
        <p:spPr>
          <a:xfrm>
            <a:off x="2940480" y="253440"/>
            <a:ext cx="3263040" cy="132552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6000" spc="-1" strike="noStrike">
                <a:solidFill>
                  <a:srgbClr val="ffffff"/>
                </a:solidFill>
                <a:latin typeface="Impact"/>
                <a:ea typeface="Impact"/>
              </a:rPr>
              <a:t>Our Focus</a:t>
            </a:r>
            <a:endParaRPr b="0" lang="en-US" sz="6000" spc="-1" strike="noStrike">
              <a:latin typeface="Arial"/>
            </a:endParaRPr>
          </a:p>
        </p:txBody>
      </p:sp>
      <p:pic>
        <p:nvPicPr>
          <p:cNvPr id="163" name="Google Shape;120;p18" descr=""/>
          <p:cNvPicPr/>
          <p:nvPr/>
        </p:nvPicPr>
        <p:blipFill>
          <a:blip r:embed="rId2"/>
          <a:stretch/>
        </p:blipFill>
        <p:spPr>
          <a:xfrm>
            <a:off x="1059840" y="1747440"/>
            <a:ext cx="1463400" cy="1627200"/>
          </a:xfrm>
          <a:prstGeom prst="rect">
            <a:avLst/>
          </a:prstGeom>
          <a:ln w="76200">
            <a:solidFill>
              <a:srgbClr val="ffffff"/>
            </a:solidFill>
            <a:round/>
          </a:ln>
        </p:spPr>
      </p:pic>
      <p:pic>
        <p:nvPicPr>
          <p:cNvPr id="164" name="Google Shape;121;p18" descr=""/>
          <p:cNvPicPr/>
          <p:nvPr/>
        </p:nvPicPr>
        <p:blipFill>
          <a:blip r:embed="rId3"/>
          <a:stretch/>
        </p:blipFill>
        <p:spPr>
          <a:xfrm>
            <a:off x="3678120" y="1314000"/>
            <a:ext cx="1581840" cy="2109240"/>
          </a:xfrm>
          <a:prstGeom prst="rect">
            <a:avLst/>
          </a:prstGeom>
          <a:ln w="76200">
            <a:solidFill>
              <a:srgbClr val="ffffff"/>
            </a:solidFill>
            <a:round/>
          </a:ln>
        </p:spPr>
      </p:pic>
      <p:pic>
        <p:nvPicPr>
          <p:cNvPr id="165" name="Google Shape;122;p18" descr=""/>
          <p:cNvPicPr/>
          <p:nvPr/>
        </p:nvPicPr>
        <p:blipFill>
          <a:blip r:embed="rId4"/>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166" name="Google Shape;123;p18"/>
          <p:cNvSpPr/>
          <p:nvPr/>
        </p:nvSpPr>
        <p:spPr>
          <a:xfrm>
            <a:off x="3781080" y="3507120"/>
            <a:ext cx="1581840" cy="56232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2500" spc="-1" strike="noStrike">
                <a:solidFill>
                  <a:srgbClr val="ffffff"/>
                </a:solidFill>
                <a:latin typeface="Impact"/>
                <a:ea typeface="Impact"/>
              </a:rPr>
              <a:t>Veterans</a:t>
            </a:r>
            <a:endParaRPr b="0" lang="en-US" sz="2500" spc="-1" strike="noStrike">
              <a:latin typeface="Arial"/>
            </a:endParaRPr>
          </a:p>
        </p:txBody>
      </p:sp>
      <p:sp>
        <p:nvSpPr>
          <p:cNvPr id="167" name="Google Shape;124;p18"/>
          <p:cNvSpPr/>
          <p:nvPr/>
        </p:nvSpPr>
        <p:spPr>
          <a:xfrm>
            <a:off x="471240" y="3423600"/>
            <a:ext cx="2434320" cy="56232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2500" spc="-1" strike="noStrike">
                <a:solidFill>
                  <a:srgbClr val="ffffff"/>
                </a:solidFill>
                <a:latin typeface="Impact"/>
                <a:ea typeface="Impact"/>
              </a:rPr>
              <a:t>Autism Spectrum</a:t>
            </a:r>
            <a:endParaRPr b="0" lang="en-US" sz="2500" spc="-1" strike="noStrike">
              <a:latin typeface="Arial"/>
            </a:endParaRPr>
          </a:p>
        </p:txBody>
      </p:sp>
      <p:sp>
        <p:nvSpPr>
          <p:cNvPr id="168" name="Google Shape;125;p18"/>
          <p:cNvSpPr/>
          <p:nvPr/>
        </p:nvSpPr>
        <p:spPr>
          <a:xfrm>
            <a:off x="6289200" y="2834640"/>
            <a:ext cx="2699640" cy="56232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2500" spc="-1" strike="noStrike">
                <a:solidFill>
                  <a:srgbClr val="ffffff"/>
                </a:solidFill>
                <a:latin typeface="Impact"/>
                <a:ea typeface="Impact"/>
              </a:rPr>
              <a:t>Pets</a:t>
            </a:r>
            <a:endParaRPr b="0" lang="en-US" sz="25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169" name="Google Shape;130;p19"/>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170" name="Google Shape;131;p19"/>
          <p:cNvSpPr/>
          <p:nvPr/>
        </p:nvSpPr>
        <p:spPr>
          <a:xfrm>
            <a:off x="2576880" y="235080"/>
            <a:ext cx="3989880" cy="1325520"/>
          </a:xfrm>
          <a:prstGeom prst="rect">
            <a:avLst/>
          </a:prstGeom>
          <a:noFill/>
          <a:ln w="0">
            <a:noFill/>
          </a:ln>
        </p:spPr>
        <p:style>
          <a:lnRef idx="0"/>
          <a:fillRef idx="0"/>
          <a:effectRef idx="0"/>
          <a:fontRef idx="minor"/>
        </p:style>
        <p:txBody>
          <a:bodyPr tIns="91440" bIns="91440">
            <a:noAutofit/>
          </a:bodyPr>
          <a:p>
            <a:pPr>
              <a:lnSpc>
                <a:spcPct val="100000"/>
              </a:lnSpc>
              <a:tabLst>
                <a:tab algn="l" pos="0"/>
              </a:tabLst>
            </a:pPr>
            <a:r>
              <a:rPr b="0" lang="en" sz="6000" spc="-1" strike="noStrike">
                <a:solidFill>
                  <a:srgbClr val="ffffff"/>
                </a:solidFill>
                <a:latin typeface="Impact"/>
                <a:ea typeface="Impact"/>
              </a:rPr>
              <a:t>Our Journey</a:t>
            </a:r>
            <a:endParaRPr b="0" lang="en-US" sz="6000" spc="-1" strike="noStrike">
              <a:latin typeface="Arial"/>
            </a:endParaRPr>
          </a:p>
        </p:txBody>
      </p:sp>
      <p:pic>
        <p:nvPicPr>
          <p:cNvPr id="171" name="Google Shape;132;p19" descr=""/>
          <p:cNvPicPr/>
          <p:nvPr/>
        </p:nvPicPr>
        <p:blipFill>
          <a:blip r:embed="rId1"/>
          <a:stretch/>
        </p:blipFill>
        <p:spPr>
          <a:xfrm>
            <a:off x="46800" y="1605240"/>
            <a:ext cx="9050400" cy="1941480"/>
          </a:xfrm>
          <a:prstGeom prst="rect">
            <a:avLst/>
          </a:prstGeom>
          <a:ln w="76200">
            <a:solidFill>
              <a:srgbClr val="ffffff"/>
            </a:solidFill>
            <a:round/>
          </a:ln>
        </p:spPr>
      </p:pic>
      <p:pic>
        <p:nvPicPr>
          <p:cNvPr id="172" name="Google Shape;133;p19" descr=""/>
          <p:cNvPicPr/>
          <p:nvPr/>
        </p:nvPicPr>
        <p:blipFill>
          <a:blip r:embed="rId2"/>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173" name="Google Shape;138;p20"/>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174" name="Google Shape;139;p20"/>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Our Timeline</a:t>
            </a:r>
            <a:endParaRPr b="0" lang="en-US" sz="4500" spc="-1" strike="noStrike">
              <a:latin typeface="Arial"/>
            </a:endParaRPr>
          </a:p>
        </p:txBody>
      </p:sp>
      <p:pic>
        <p:nvPicPr>
          <p:cNvPr id="175" name="Google Shape;140;p20" descr=""/>
          <p:cNvPicPr/>
          <p:nvPr/>
        </p:nvPicPr>
        <p:blipFill>
          <a:blip r:embed="rId1"/>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176" name="Google Shape;141;p20"/>
          <p:cNvSpPr/>
          <p:nvPr/>
        </p:nvSpPr>
        <p:spPr>
          <a:xfrm>
            <a:off x="0" y="1227600"/>
            <a:ext cx="6564960" cy="2727000"/>
          </a:xfrm>
          <a:prstGeom prst="rect">
            <a:avLst/>
          </a:prstGeom>
          <a:noFill/>
          <a:ln w="0">
            <a:noFill/>
          </a:ln>
        </p:spPr>
        <p:style>
          <a:lnRef idx="0"/>
          <a:fillRef idx="0"/>
          <a:effectRef idx="0"/>
          <a:fontRef idx="minor"/>
        </p:style>
        <p:txBody>
          <a:bodyPr tIns="91440" bIns="91440">
            <a:noAutofit/>
          </a:bodyPr>
          <a:p>
            <a:pPr marL="457200" indent="-336240">
              <a:lnSpc>
                <a:spcPct val="100000"/>
              </a:lnSpc>
              <a:buClr>
                <a:srgbClr val="ffffff"/>
              </a:buClr>
              <a:buFont typeface="Impact"/>
              <a:buChar char="-"/>
            </a:pPr>
            <a:r>
              <a:rPr b="0" lang="en" sz="1700" spc="-1" strike="noStrike">
                <a:solidFill>
                  <a:srgbClr val="ffffff"/>
                </a:solidFill>
                <a:latin typeface="Impact"/>
                <a:ea typeface="Impact"/>
              </a:rPr>
              <a:t>Late 2022/Early 2023: Suffered trauma to the back of his head due to hard falls</a:t>
            </a:r>
            <a:endParaRPr b="0" lang="en-US" sz="1700" spc="-1" strike="noStrike">
              <a:latin typeface="Arial"/>
            </a:endParaRPr>
          </a:p>
          <a:p>
            <a:pPr marL="457200" indent="-336240">
              <a:lnSpc>
                <a:spcPct val="100000"/>
              </a:lnSpc>
              <a:buClr>
                <a:srgbClr val="ffffff"/>
              </a:buClr>
              <a:buFont typeface="Impact"/>
              <a:buChar char="-"/>
            </a:pPr>
            <a:r>
              <a:rPr b="0" lang="en" sz="1700" spc="-1" strike="noStrike">
                <a:solidFill>
                  <a:srgbClr val="ffffff"/>
                </a:solidFill>
                <a:latin typeface="Impact"/>
                <a:ea typeface="Impact"/>
              </a:rPr>
              <a:t>March 2023: First doctor’s appointment to report symptoms </a:t>
            </a:r>
            <a:endParaRPr b="0" lang="en-US" sz="1700" spc="-1" strike="noStrike">
              <a:latin typeface="Arial"/>
            </a:endParaRPr>
          </a:p>
          <a:p>
            <a:pPr marL="457200" indent="-336240">
              <a:lnSpc>
                <a:spcPct val="100000"/>
              </a:lnSpc>
              <a:buClr>
                <a:srgbClr val="ffffff"/>
              </a:buClr>
              <a:buFont typeface="Impact"/>
              <a:buChar char="-"/>
            </a:pPr>
            <a:r>
              <a:rPr b="0" lang="en" sz="1700" spc="-1" strike="noStrike">
                <a:solidFill>
                  <a:srgbClr val="ffffff"/>
                </a:solidFill>
                <a:latin typeface="Impact"/>
                <a:ea typeface="Impact"/>
              </a:rPr>
              <a:t>May 2023: Severe fall, suffered damage to the front of his head</a:t>
            </a:r>
            <a:endParaRPr b="0" lang="en-US" sz="1700" spc="-1" strike="noStrike">
              <a:latin typeface="Arial"/>
            </a:endParaRPr>
          </a:p>
          <a:p>
            <a:pPr marL="457200" indent="-336240">
              <a:lnSpc>
                <a:spcPct val="100000"/>
              </a:lnSpc>
              <a:buClr>
                <a:srgbClr val="ffffff"/>
              </a:buClr>
              <a:buFont typeface="Impact"/>
              <a:buChar char="-"/>
            </a:pPr>
            <a:r>
              <a:rPr b="0" lang="en" sz="1700" spc="-1" strike="noStrike">
                <a:solidFill>
                  <a:srgbClr val="ffffff"/>
                </a:solidFill>
                <a:latin typeface="Impact"/>
                <a:ea typeface="Impact"/>
              </a:rPr>
              <a:t>Rest of 2023: Doctor visits continued</a:t>
            </a:r>
            <a:endParaRPr b="0" lang="en-US" sz="1700" spc="-1" strike="noStrike">
              <a:latin typeface="Arial"/>
            </a:endParaRPr>
          </a:p>
          <a:p>
            <a:pPr marL="457200" indent="-336240">
              <a:lnSpc>
                <a:spcPct val="100000"/>
              </a:lnSpc>
              <a:buClr>
                <a:srgbClr val="ffffff"/>
              </a:buClr>
              <a:buFont typeface="Impact"/>
              <a:buChar char="-"/>
            </a:pPr>
            <a:r>
              <a:rPr b="0" lang="en" sz="1700" spc="-1" strike="noStrike">
                <a:solidFill>
                  <a:srgbClr val="ffffff"/>
                </a:solidFill>
                <a:latin typeface="Impact"/>
                <a:ea typeface="Impact"/>
              </a:rPr>
              <a:t>January 3, 2024: Diagnosis of probable PSP</a:t>
            </a:r>
            <a:endParaRPr b="0" lang="en-US" sz="1700" spc="-1" strike="noStrike">
              <a:latin typeface="Arial"/>
            </a:endParaRPr>
          </a:p>
          <a:p>
            <a:pPr marL="457200" indent="-336240">
              <a:lnSpc>
                <a:spcPct val="100000"/>
              </a:lnSpc>
              <a:buClr>
                <a:srgbClr val="ffffff"/>
              </a:buClr>
              <a:buFont typeface="Impact"/>
              <a:buChar char="-"/>
            </a:pPr>
            <a:r>
              <a:rPr b="0" lang="en" sz="1700" spc="-1" strike="noStrike">
                <a:solidFill>
                  <a:srgbClr val="ffffff"/>
                </a:solidFill>
                <a:latin typeface="Impact"/>
                <a:ea typeface="Impact"/>
              </a:rPr>
              <a:t>Throughout 2024: Began a rapid decline in physical abilities, eventually lost over time</a:t>
            </a:r>
            <a:endParaRPr b="0" lang="en-US" sz="1700" spc="-1" strike="noStrike">
              <a:latin typeface="Arial"/>
            </a:endParaRPr>
          </a:p>
          <a:p>
            <a:pPr marL="457200" indent="-336240">
              <a:lnSpc>
                <a:spcPct val="100000"/>
              </a:lnSpc>
              <a:buClr>
                <a:srgbClr val="ffffff"/>
              </a:buClr>
              <a:buFont typeface="Impact"/>
              <a:buChar char="-"/>
            </a:pPr>
            <a:r>
              <a:rPr b="0" lang="en" sz="1700" spc="-1" strike="noStrike">
                <a:solidFill>
                  <a:srgbClr val="ffffff"/>
                </a:solidFill>
                <a:latin typeface="Impact"/>
                <a:ea typeface="Impact"/>
              </a:rPr>
              <a:t>January 7, 2025: Entered Hospice Care</a:t>
            </a:r>
            <a:endParaRPr b="0" lang="en-US" sz="1700" spc="-1" strike="noStrike">
              <a:latin typeface="Arial"/>
            </a:endParaRPr>
          </a:p>
          <a:p>
            <a:pPr marL="457200" indent="-336240">
              <a:lnSpc>
                <a:spcPct val="100000"/>
              </a:lnSpc>
              <a:buClr>
                <a:srgbClr val="ffffff"/>
              </a:buClr>
              <a:buFont typeface="Impact"/>
              <a:buChar char="-"/>
            </a:pPr>
            <a:r>
              <a:rPr b="0" lang="en" sz="1700" spc="-1" strike="noStrike">
                <a:solidFill>
                  <a:srgbClr val="ffffff"/>
                </a:solidFill>
                <a:latin typeface="Impact"/>
                <a:ea typeface="Impact"/>
              </a:rPr>
              <a:t>February 26, 2025 @ 5:45am, Steve succumbed to his illness</a:t>
            </a:r>
            <a:endParaRPr b="0" lang="en-US" sz="1700" spc="-1" strike="noStrike">
              <a:latin typeface="Arial"/>
            </a:endParaRPr>
          </a:p>
        </p:txBody>
      </p:sp>
      <p:pic>
        <p:nvPicPr>
          <p:cNvPr id="177" name="Google Shape;142;p20" descr=""/>
          <p:cNvPicPr/>
          <p:nvPr/>
        </p:nvPicPr>
        <p:blipFill>
          <a:blip r:embed="rId2"/>
          <a:stretch/>
        </p:blipFill>
        <p:spPr>
          <a:xfrm>
            <a:off x="6641640" y="1340280"/>
            <a:ext cx="2299680" cy="1522440"/>
          </a:xfrm>
          <a:prstGeom prst="rect">
            <a:avLst/>
          </a:prstGeom>
          <a:ln w="76200">
            <a:solidFill>
              <a:srgbClr val="ffffff"/>
            </a:solidFill>
            <a:round/>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3edce5"/>
            </a:gs>
            <a:gs pos="100000">
              <a:srgbClr val="000000"/>
            </a:gs>
          </a:gsLst>
          <a:lin ang="5400000"/>
        </a:gradFill>
      </p:bgPr>
    </p:bg>
    <p:spTree>
      <p:nvGrpSpPr>
        <p:cNvPr id="1" name=""/>
        <p:cNvGrpSpPr/>
        <p:nvPr/>
      </p:nvGrpSpPr>
      <p:grpSpPr>
        <a:xfrm>
          <a:off x="0" y="0"/>
          <a:ext cx="0" cy="0"/>
          <a:chOff x="0" y="0"/>
          <a:chExt cx="0" cy="0"/>
        </a:xfrm>
      </p:grpSpPr>
      <p:sp>
        <p:nvSpPr>
          <p:cNvPr id="178" name="Google Shape;147;p21"/>
          <p:cNvSpPr/>
          <p:nvPr/>
        </p:nvSpPr>
        <p:spPr>
          <a:xfrm>
            <a:off x="0" y="235080"/>
            <a:ext cx="9143640" cy="4632480"/>
          </a:xfrm>
          <a:prstGeom prst="flowChartPunchedTape">
            <a:avLst/>
          </a:prstGeom>
          <a:solidFill>
            <a:srgbClr val="3edce5"/>
          </a:solidFill>
          <a:ln w="0">
            <a:noFill/>
          </a:ln>
        </p:spPr>
        <p:style>
          <a:lnRef idx="0"/>
          <a:fillRef idx="0"/>
          <a:effectRef idx="0"/>
          <a:fontRef idx="minor"/>
        </p:style>
      </p:sp>
      <p:sp>
        <p:nvSpPr>
          <p:cNvPr id="179" name="Google Shape;148;p21"/>
          <p:cNvSpPr/>
          <p:nvPr/>
        </p:nvSpPr>
        <p:spPr>
          <a:xfrm>
            <a:off x="0" y="235080"/>
            <a:ext cx="9143640" cy="961200"/>
          </a:xfrm>
          <a:prstGeom prst="rect">
            <a:avLst/>
          </a:prstGeom>
          <a:noFill/>
          <a:ln w="0">
            <a:noFill/>
          </a:ln>
        </p:spPr>
        <p:style>
          <a:lnRef idx="0"/>
          <a:fillRef idx="0"/>
          <a:effectRef idx="0"/>
          <a:fontRef idx="minor"/>
        </p:style>
        <p:txBody>
          <a:bodyPr tIns="91440" bIns="91440">
            <a:noAutofit/>
          </a:bodyPr>
          <a:p>
            <a:pPr algn="ctr">
              <a:lnSpc>
                <a:spcPct val="100000"/>
              </a:lnSpc>
              <a:tabLst>
                <a:tab algn="l" pos="0"/>
              </a:tabLst>
            </a:pPr>
            <a:r>
              <a:rPr b="0" lang="en" sz="4500" spc="-1" strike="noStrike">
                <a:solidFill>
                  <a:srgbClr val="ffffff"/>
                </a:solidFill>
                <a:latin typeface="Impact"/>
                <a:ea typeface="Impact"/>
              </a:rPr>
              <a:t>Symptoms</a:t>
            </a:r>
            <a:endParaRPr b="0" lang="en-US" sz="4500" spc="-1" strike="noStrike">
              <a:latin typeface="Arial"/>
            </a:endParaRPr>
          </a:p>
        </p:txBody>
      </p:sp>
      <p:sp>
        <p:nvSpPr>
          <p:cNvPr id="180" name="Google Shape;149;p21"/>
          <p:cNvSpPr/>
          <p:nvPr/>
        </p:nvSpPr>
        <p:spPr>
          <a:xfrm rot="21599400">
            <a:off x="217080" y="708120"/>
            <a:ext cx="2446560" cy="3685320"/>
          </a:xfrm>
          <a:prstGeom prst="ellipse">
            <a:avLst/>
          </a:prstGeom>
          <a:blipFill rotWithShape="0">
            <a:blip r:embed="rId1"/>
            <a:srcRect/>
            <a:stretch/>
          </a:blipFill>
          <a:ln w="76200">
            <a:solidFill>
              <a:srgbClr val="3edce5"/>
            </a:solidFill>
            <a:round/>
          </a:ln>
        </p:spPr>
        <p:style>
          <a:lnRef idx="0"/>
          <a:fillRef idx="0"/>
          <a:effectRef idx="0"/>
          <a:fontRef idx="minor"/>
        </p:style>
      </p:sp>
      <p:sp>
        <p:nvSpPr>
          <p:cNvPr id="181" name="Google Shape;150;p21"/>
          <p:cNvSpPr/>
          <p:nvPr/>
        </p:nvSpPr>
        <p:spPr>
          <a:xfrm rot="900000">
            <a:off x="7115040" y="104400"/>
            <a:ext cx="1571040" cy="2381040"/>
          </a:xfrm>
          <a:prstGeom prst="ellipse">
            <a:avLst/>
          </a:prstGeom>
          <a:blipFill rotWithShape="0">
            <a:blip r:embed="rId2"/>
            <a:srcRect/>
            <a:stretch/>
          </a:blipFill>
          <a:ln w="76200">
            <a:solidFill>
              <a:srgbClr val="3edce5"/>
            </a:solidFill>
            <a:round/>
          </a:ln>
        </p:spPr>
        <p:style>
          <a:lnRef idx="0"/>
          <a:fillRef idx="0"/>
          <a:effectRef idx="0"/>
          <a:fontRef idx="minor"/>
        </p:style>
      </p:sp>
      <p:pic>
        <p:nvPicPr>
          <p:cNvPr id="182" name="Google Shape;151;p21" descr=""/>
          <p:cNvPicPr/>
          <p:nvPr/>
        </p:nvPicPr>
        <p:blipFill>
          <a:blip r:embed="rId3"/>
          <a:srcRect l="18390" t="19609" r="16528" b="18305"/>
          <a:stretch/>
        </p:blipFill>
        <p:spPr>
          <a:xfrm>
            <a:off x="7480800" y="3507120"/>
            <a:ext cx="1663200" cy="1586160"/>
          </a:xfrm>
          <a:prstGeom prst="rect">
            <a:avLst/>
          </a:prstGeom>
          <a:ln w="0">
            <a:noFill/>
          </a:ln>
          <a:effectLst>
            <a:outerShdw algn="bl" blurRad="57240" dir="7797602" dist="170960" rotWithShape="0">
              <a:srgbClr val="000000">
                <a:alpha val="80000"/>
              </a:srgbClr>
            </a:outerShdw>
          </a:effectLst>
        </p:spPr>
      </p:pic>
      <p:sp>
        <p:nvSpPr>
          <p:cNvPr id="183" name="Google Shape;152;p21"/>
          <p:cNvSpPr/>
          <p:nvPr/>
        </p:nvSpPr>
        <p:spPr>
          <a:xfrm>
            <a:off x="2630520" y="1145160"/>
            <a:ext cx="4889880" cy="2664720"/>
          </a:xfrm>
          <a:prstGeom prst="rect">
            <a:avLst/>
          </a:prstGeom>
          <a:noFill/>
          <a:ln w="0">
            <a:noFill/>
          </a:ln>
        </p:spPr>
        <p:style>
          <a:lnRef idx="0"/>
          <a:fillRef idx="0"/>
          <a:effectRef idx="0"/>
          <a:fontRef idx="minor"/>
        </p:style>
        <p:txBody>
          <a:bodyPr tIns="91440" bIns="91440">
            <a:noAutofit/>
          </a:bodyPr>
          <a:p>
            <a:pPr marL="457200" indent="-323640">
              <a:lnSpc>
                <a:spcPct val="100000"/>
              </a:lnSpc>
              <a:buClr>
                <a:srgbClr val="ffffff"/>
              </a:buClr>
              <a:buFont typeface="Impact"/>
              <a:buChar char="-"/>
            </a:pPr>
            <a:r>
              <a:rPr b="0" lang="en" sz="1500" spc="-1" strike="noStrike">
                <a:solidFill>
                  <a:srgbClr val="ffffff"/>
                </a:solidFill>
                <a:latin typeface="Impact"/>
                <a:ea typeface="Impact"/>
              </a:rPr>
              <a:t>Noticeable difference in handwriting/typing</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Dizziness </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Suspected aphasia </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Decline in vision, difficulty reading</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Loss of balance</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Speech decline (dysarthria)</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Mobility difficulties (walker dependency)</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Difficulty swallowing without choking</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Unable to use right arm and hand</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Loss of ability in right leg and foot</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Could not be understood when attempting to speak</a:t>
            </a:r>
            <a:endParaRPr b="0" lang="en-US" sz="1500" spc="-1" strike="noStrike">
              <a:latin typeface="Arial"/>
            </a:endParaRPr>
          </a:p>
          <a:p>
            <a:pPr marL="457200" indent="-323640">
              <a:lnSpc>
                <a:spcPct val="100000"/>
              </a:lnSpc>
              <a:buClr>
                <a:srgbClr val="ffffff"/>
              </a:buClr>
              <a:buFont typeface="Impact"/>
              <a:buChar char="-"/>
            </a:pPr>
            <a:r>
              <a:rPr b="0" lang="en" sz="1500" spc="-1" strike="noStrike">
                <a:solidFill>
                  <a:srgbClr val="ffffff"/>
                </a:solidFill>
                <a:latin typeface="Impact"/>
                <a:ea typeface="Impact"/>
              </a:rPr>
              <a:t>Inability to walk</a:t>
            </a:r>
            <a:endParaRPr b="0" lang="en-US" sz="15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LibreOffice/7.1.5.2$Windows_X86_64 LibreOffice_project/85f04e9f809797b8199d13c421bd8a2b025d52b5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