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85" r:id="rId6"/>
    <p:sldId id="268" r:id="rId7"/>
    <p:sldId id="262" r:id="rId8"/>
    <p:sldId id="266" r:id="rId9"/>
    <p:sldId id="265" r:id="rId10"/>
    <p:sldId id="280" r:id="rId11"/>
    <p:sldId id="276" r:id="rId12"/>
    <p:sldId id="264" r:id="rId13"/>
    <p:sldId id="278" r:id="rId14"/>
    <p:sldId id="279" r:id="rId15"/>
    <p:sldId id="282" r:id="rId16"/>
    <p:sldId id="263" r:id="rId17"/>
    <p:sldId id="261" r:id="rId18"/>
    <p:sldId id="284" r:id="rId19"/>
    <p:sldId id="260" r:id="rId20"/>
    <p:sldId id="257" r:id="rId21"/>
    <p:sldId id="267" r:id="rId22"/>
    <p:sldId id="269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8DBC9-A632-38D8-182B-2A272D40EB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599626-D8F2-E6DF-22F4-45E91F2F1F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4D35D3-EB30-B27D-BDEC-0B5D072B00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81E5B-925F-4C29-AD20-47B6D269A471}" type="datetimeFigureOut">
              <a:rPr lang="en-GB" smtClean="0"/>
              <a:t>18/05/2026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FB9E06-C543-3F63-B1FB-D65F0B7B0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EFE438-E2F6-2DB9-A52C-5F6349FA0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2184E-27C3-4904-A676-D5EBA54943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4124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C9F51E-0F46-BEB9-9D54-2D62DBB16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68E296-D386-D8E1-13EF-FEFD096173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41061E-EDB2-0622-EE74-0B02EBE7BE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81E5B-925F-4C29-AD20-47B6D269A471}" type="datetimeFigureOut">
              <a:rPr lang="en-GB" smtClean="0"/>
              <a:t>18/05/2026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BC8C62-51A6-83ED-BC40-A9E259AA77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6DD7D5-0A54-2A6C-A27A-6FAC41148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2184E-27C3-4904-A676-D5EBA54943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1357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80E88-213C-9315-AB76-BB82C450B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0B1769-0538-E514-AA50-5144DECFC0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9B60AB-DB14-52A8-11BD-39489A9CE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81E5B-925F-4C29-AD20-47B6D269A471}" type="datetimeFigureOut">
              <a:rPr lang="en-GB" smtClean="0"/>
              <a:t>18/05/2026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F3A4D6-D5AC-5AD3-A32E-7D5D757BD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E07711-F944-F100-CD62-B247E55F8C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2184E-27C3-4904-A676-D5EBA54943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1016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9B757-34B0-52B2-12AE-01EDF0442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D36E25-F8F8-A7EE-0690-D9C891C561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474EE8-BE00-C54A-A0CA-7C767C953C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96247D-1651-70AF-B77F-9514B8ECD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81E5B-925F-4C29-AD20-47B6D269A471}" type="datetimeFigureOut">
              <a:rPr lang="en-GB" smtClean="0"/>
              <a:t>18/05/2026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5F789A-F96A-274B-6655-D4EC89ED3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FFE02B-4E94-0E46-33C0-D5A734E6C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2184E-27C3-4904-A676-D5EBA54943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9837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D7525-FFF4-EC58-3F7D-2ACDDCFE1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0C9F54-4F41-9CE6-C352-C55C2DCF4B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0553E5-F033-3443-0F7B-22535B3519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649722-87E2-4988-B262-94CA04CD18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5DFB6D-AC3B-09E3-2BC8-47DFD1FC4D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6EAF955-8595-22D9-2029-55F47061C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81E5B-925F-4C29-AD20-47B6D269A471}" type="datetimeFigureOut">
              <a:rPr lang="en-GB" smtClean="0"/>
              <a:t>18/05/2026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08BB165-ECC4-7759-3ED2-987E9DCE6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5615A9A-58C9-34A8-4E51-02DF6D5E2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2184E-27C3-4904-A676-D5EBA54943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2770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23C64-1DD5-4E8C-FE96-92973710E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5D7FF7-B133-69A8-EFE9-D9EBC567D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81E5B-925F-4C29-AD20-47B6D269A471}" type="datetimeFigureOut">
              <a:rPr lang="en-GB" smtClean="0"/>
              <a:t>18/05/2026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643E3E-0F07-0FA0-B75B-1BAA653FF2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6E3A22-3D13-74D5-7289-17899DC64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2184E-27C3-4904-A676-D5EBA54943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99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A74DAFF-00D0-D9A0-3564-81A466224E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81E5B-925F-4C29-AD20-47B6D269A471}" type="datetimeFigureOut">
              <a:rPr lang="en-GB" smtClean="0"/>
              <a:t>18/05/2026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B89C54-8F7C-7BE0-CDE7-5665351A9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ED2B60-96DE-2D61-0CAE-B0127CC46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2184E-27C3-4904-A676-D5EBA54943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295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C9578-675E-099D-793C-3C895B1A7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5E78C1-FF4B-6F35-B7D1-0E32F7FACB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F9A754-F421-A54A-305C-EA29410CAE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13EA77-730B-D27A-FB32-B25DCE048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81E5B-925F-4C29-AD20-47B6D269A471}" type="datetimeFigureOut">
              <a:rPr lang="en-GB" smtClean="0"/>
              <a:t>18/05/2026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372C63-2D56-8F8F-D5A6-AD1BCA0E1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820C72-6634-A6C4-D3CE-5DF61A038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2184E-27C3-4904-A676-D5EBA54943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9337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546B0-0AD8-D1AA-D9C0-CA19D5C50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7759EB4-D1C7-FBE7-56AD-ACEFC5CE54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FC1FFB-A644-7CDD-377F-6715EF79BB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3C5AD4-BDAA-8CF3-2E45-4DD2D4524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81E5B-925F-4C29-AD20-47B6D269A471}" type="datetimeFigureOut">
              <a:rPr lang="en-GB" smtClean="0"/>
              <a:t>18/05/2026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C860F0-D01E-A0F1-E58E-90A8203BF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2557A0-9477-BD98-D724-D4812CDC5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2184E-27C3-4904-A676-D5EBA54943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0236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08B70-AB69-45FD-39C0-0646898B8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97772F-A712-D629-2ECC-28FC066121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09A651-D8C5-CD89-7786-725D2D043B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81E5B-925F-4C29-AD20-47B6D269A471}" type="datetimeFigureOut">
              <a:rPr lang="en-GB" smtClean="0"/>
              <a:t>18/05/2026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BFE99D-CE0C-0DFB-424F-CEBC72F19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9485C2-0D1F-1566-E888-CFDB4ED83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2184E-27C3-4904-A676-D5EBA54943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9398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5B9F10-1DE3-16DC-5230-079822AE7A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DE1C28-B9B4-D03D-A1F5-95DF3853A9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365671-CBE3-93BC-1308-6E4ED6F3A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81E5B-925F-4C29-AD20-47B6D269A471}" type="datetimeFigureOut">
              <a:rPr lang="en-GB" smtClean="0"/>
              <a:t>18/05/2026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F680AF-97D9-0E60-1A0F-9543688AC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4600F7-FF6C-8C3C-7C46-A4AB20F4B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2184E-27C3-4904-A676-D5EBA54943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4211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7E698B-5D93-78EE-9813-1911A02D0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2F7550-0FA6-39AA-F2F0-17390D8DD5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E9B71D-43E5-ED24-6530-C951AE7BFE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D81E5B-925F-4C29-AD20-47B6D269A471}" type="datetimeFigureOut">
              <a:rPr lang="en-GB" smtClean="0"/>
              <a:t>18/05/2026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EB6ECD-E3A4-7EED-70D8-40C9C0A8C2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A953AA-D3C1-297F-F79F-A5CA1FDA91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E2184E-27C3-4904-A676-D5EBA54943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3821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2A9B6-948E-CD46-0E32-E8F5023187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979714"/>
          </a:xfrm>
          <a:solidFill>
            <a:srgbClr val="FF0000"/>
          </a:solidFill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7 Radioactivity </a:t>
            </a:r>
            <a:r>
              <a:rPr lang="en-GB">
                <a:solidFill>
                  <a:schemeClr val="bg1"/>
                </a:solidFill>
              </a:rPr>
              <a:t>and Particles 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2CFB33-C65C-8D53-70F2-674B7400C8FB}"/>
              </a:ext>
            </a:extLst>
          </p:cNvPr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www.physicstutoring.uk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BBF7ACD-D296-2F92-0524-6FB4E36D52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997" y="2415949"/>
            <a:ext cx="4618945" cy="307369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33E5DA7-8FF9-55F9-B763-5729C6CFA5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9628" y="1467889"/>
            <a:ext cx="2894919" cy="4969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2668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DCD12D-918E-725F-F32D-F1C68B3940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E5428-AAE2-D693-7E07-6FF3A6D9AF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979714"/>
          </a:xfrm>
          <a:solidFill>
            <a:srgbClr val="FF0000"/>
          </a:solidFill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7 Radioactivity and Particles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5DB0D6-98D4-940F-1F93-CCFBE743CF23}"/>
              </a:ext>
            </a:extLst>
          </p:cNvPr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www.physicstutoring.uk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4AF458F-0BC0-D7C4-E6CB-8CBA5B28D5D1}"/>
                  </a:ext>
                </a:extLst>
              </p:cNvPr>
              <p:cNvSpPr txBox="1"/>
              <p:nvPr/>
            </p:nvSpPr>
            <p:spPr>
              <a:xfrm>
                <a:off x="0" y="979714"/>
                <a:ext cx="12192000" cy="54611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GB" dirty="0"/>
                  <a:t>7.1 use the following units: becquerel (Bq), centimetre (cm), hour (h), minute (min) and</a:t>
                </a:r>
              </a:p>
              <a:p>
                <a:pPr>
                  <a:lnSpc>
                    <a:spcPct val="150000"/>
                  </a:lnSpc>
                </a:pPr>
                <a:r>
                  <a:rPr lang="en-GB" dirty="0"/>
                  <a:t>second (s) </a:t>
                </a:r>
              </a:p>
              <a:p>
                <a:pPr>
                  <a:lnSpc>
                    <a:spcPct val="150000"/>
                  </a:lnSpc>
                </a:pPr>
                <a:r>
                  <a:rPr lang="en-GB" dirty="0"/>
                  <a:t>7.2 describe the structure of an atom in terms of protons, neutrons and electrons and use symbols such as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en-GB" i="1" dirty="0" smtClean="0"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14</m:t>
                        </m:r>
                      </m:sup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sPre>
                    <m:r>
                      <a:rPr lang="en-GB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dirty="0"/>
                  <a:t>to describe particular nuclei </a:t>
                </a:r>
              </a:p>
              <a:p>
                <a:pPr>
                  <a:lnSpc>
                    <a:spcPct val="150000"/>
                  </a:lnSpc>
                </a:pPr>
                <a:r>
                  <a:rPr lang="en-GB" dirty="0"/>
                  <a:t>7.3 know the terms: atomic (proton) number, mass (nucleon) number and isotope </a:t>
                </a:r>
              </a:p>
              <a:p>
                <a:pPr>
                  <a:lnSpc>
                    <a:spcPct val="150000"/>
                  </a:lnSpc>
                </a:pPr>
                <a:r>
                  <a:rPr lang="en-GB" dirty="0"/>
                  <a:t>7.4 know that alpha (α) particles, beta (β− ) particles and gamma (γ) rays are ionising radiations emitted from unstable nuclei in a random process </a:t>
                </a:r>
              </a:p>
              <a:p>
                <a:pPr>
                  <a:lnSpc>
                    <a:spcPct val="150000"/>
                  </a:lnSpc>
                </a:pPr>
                <a:r>
                  <a:rPr lang="en-GB" dirty="0"/>
                  <a:t>7.5 describe the nature of alpha (α) particles, beta (β− ) particles and gamma (γ) rays, and recall that they may be distinguished in terms of penetrating power and ability to ionise </a:t>
                </a:r>
              </a:p>
              <a:p>
                <a:pPr>
                  <a:lnSpc>
                    <a:spcPct val="150000"/>
                  </a:lnSpc>
                </a:pPr>
                <a:r>
                  <a:rPr lang="en-GB" dirty="0"/>
                  <a:t>7.6 practical: investigate the penetration powers of different types of radiation using either radioactive sources or simulations </a:t>
                </a:r>
              </a:p>
              <a:p>
                <a:pPr>
                  <a:lnSpc>
                    <a:spcPct val="150000"/>
                  </a:lnSpc>
                </a:pPr>
                <a:r>
                  <a:rPr lang="en-GB" dirty="0"/>
                  <a:t>7.7 describe the effects on the atomic and mass numbers of a nucleus of the emission of each of the four main types of radiation (alpha, beta, gamma and neutron radiation)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4AF458F-0BC0-D7C4-E6CB-8CBA5B28D5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979714"/>
                <a:ext cx="12192000" cy="5461175"/>
              </a:xfrm>
              <a:prstGeom prst="rect">
                <a:avLst/>
              </a:prstGeom>
              <a:blipFill>
                <a:blip r:embed="rId2"/>
                <a:stretch>
                  <a:fillRect l="-400" r="-550" b="-8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451662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2DE717-8172-5287-16AF-8266EA380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D9DF2-5153-3F88-4CC6-021F4712E4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979714"/>
          </a:xfrm>
          <a:solidFill>
            <a:srgbClr val="FF0000"/>
          </a:solidFill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7 Radioactivity and Particles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388E7B-3AA0-3CB3-F955-B7E9D7585A99}"/>
              </a:ext>
            </a:extLst>
          </p:cNvPr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www.physicstutoring.uk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E4EEDD-68EC-9E0E-28BA-C1FA45ABC268}"/>
              </a:ext>
            </a:extLst>
          </p:cNvPr>
          <p:cNvSpPr txBox="1"/>
          <p:nvPr/>
        </p:nvSpPr>
        <p:spPr>
          <a:xfrm>
            <a:off x="0" y="979714"/>
            <a:ext cx="12192000" cy="5038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dirty="0"/>
              <a:t>7.8 understand how to balance nuclear equations in terms of mass and charge </a:t>
            </a:r>
          </a:p>
          <a:p>
            <a:pPr>
              <a:lnSpc>
                <a:spcPct val="150000"/>
              </a:lnSpc>
            </a:pPr>
            <a:r>
              <a:rPr lang="en-GB" dirty="0"/>
              <a:t>7.9 know that photographic film or a Geiger-Müller detector can detect ionising radiations </a:t>
            </a:r>
          </a:p>
          <a:p>
            <a:pPr>
              <a:lnSpc>
                <a:spcPct val="150000"/>
              </a:lnSpc>
            </a:pPr>
            <a:r>
              <a:rPr lang="en-GB" dirty="0"/>
              <a:t>7.10 explain the sources of background (ionising) radiation from Earth and space</a:t>
            </a:r>
          </a:p>
          <a:p>
            <a:pPr>
              <a:lnSpc>
                <a:spcPct val="150000"/>
              </a:lnSpc>
            </a:pPr>
            <a:r>
              <a:rPr lang="en-GB" dirty="0"/>
              <a:t>7.11 know that the activity of a radioactive source decreases over a period of time and is measured in becquerels </a:t>
            </a:r>
          </a:p>
          <a:p>
            <a:pPr>
              <a:lnSpc>
                <a:spcPct val="150000"/>
              </a:lnSpc>
            </a:pPr>
            <a:r>
              <a:rPr lang="en-GB" dirty="0"/>
              <a:t>7.12 know the definition of the term ‘half-life’ and understand that it is different for </a:t>
            </a:r>
            <a:r>
              <a:rPr lang="en-GB" dirty="0" err="1"/>
              <a:t>differentradioactive</a:t>
            </a:r>
            <a:r>
              <a:rPr lang="en-GB" dirty="0"/>
              <a:t> isotopes </a:t>
            </a:r>
          </a:p>
          <a:p>
            <a:pPr>
              <a:lnSpc>
                <a:spcPct val="150000"/>
              </a:lnSpc>
            </a:pPr>
            <a:r>
              <a:rPr lang="en-GB" dirty="0"/>
              <a:t>7.13 use the concept of the ‘half-life’ to carry out simple calculations on activity, including graphical methods </a:t>
            </a:r>
          </a:p>
          <a:p>
            <a:pPr>
              <a:lnSpc>
                <a:spcPct val="150000"/>
              </a:lnSpc>
            </a:pPr>
            <a:r>
              <a:rPr lang="en-GB" dirty="0"/>
              <a:t>7.14 describe uses of radioactivity in industry and medicine </a:t>
            </a:r>
          </a:p>
          <a:p>
            <a:pPr>
              <a:lnSpc>
                <a:spcPct val="150000"/>
              </a:lnSpc>
            </a:pPr>
            <a:r>
              <a:rPr lang="en-GB" dirty="0"/>
              <a:t>7.15 describe the difference between contamination and irradiation </a:t>
            </a:r>
          </a:p>
          <a:p>
            <a:pPr>
              <a:lnSpc>
                <a:spcPct val="150000"/>
              </a:lnSpc>
            </a:pPr>
            <a:r>
              <a:rPr lang="en-GB" dirty="0"/>
              <a:t>7.16 describe the dangers of ionising radiations, including:</a:t>
            </a:r>
          </a:p>
          <a:p>
            <a:pPr>
              <a:lnSpc>
                <a:spcPct val="150000"/>
              </a:lnSpc>
            </a:pPr>
            <a:r>
              <a:rPr lang="en-GB" dirty="0"/>
              <a:t>	 • that radiation can cause mutations in living organisms </a:t>
            </a:r>
          </a:p>
          <a:p>
            <a:pPr>
              <a:lnSpc>
                <a:spcPct val="150000"/>
              </a:lnSpc>
            </a:pPr>
            <a:r>
              <a:rPr lang="en-GB" dirty="0"/>
              <a:t>	• that radiation can damage cells and tissue </a:t>
            </a:r>
          </a:p>
          <a:p>
            <a:pPr>
              <a:lnSpc>
                <a:spcPct val="150000"/>
              </a:lnSpc>
            </a:pPr>
            <a:r>
              <a:rPr lang="en-GB" dirty="0"/>
              <a:t>	• the problems arising from the disposal of radioactive waste and how the associated risks can be reduced</a:t>
            </a:r>
          </a:p>
        </p:txBody>
      </p:sp>
    </p:spTree>
    <p:extLst>
      <p:ext uri="{BB962C8B-B14F-4D97-AF65-F5344CB8AC3E}">
        <p14:creationId xmlns:p14="http://schemas.microsoft.com/office/powerpoint/2010/main" val="15156109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E5C809-056A-3625-92FC-2B54B62AA3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2564C-3F01-37C1-C1C0-22BBCFE414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979714"/>
          </a:xfrm>
          <a:solidFill>
            <a:srgbClr val="FF0000"/>
          </a:solidFill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7.1 Radioactivity Units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C3BD25-391F-CD39-1A06-2707B87A1D6B}"/>
              </a:ext>
            </a:extLst>
          </p:cNvPr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www.physicstutoring.uk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AC1312C-3AD6-1B8D-2D41-9853503FD1F9}"/>
              </a:ext>
            </a:extLst>
          </p:cNvPr>
          <p:cNvSpPr txBox="1"/>
          <p:nvPr/>
        </p:nvSpPr>
        <p:spPr>
          <a:xfrm>
            <a:off x="0" y="979714"/>
            <a:ext cx="12192000" cy="883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dirty="0"/>
              <a:t>7.1 use the following units: becquerel (Bq), centimetre (cm), hour (h), minute (min) and</a:t>
            </a:r>
          </a:p>
          <a:p>
            <a:pPr>
              <a:lnSpc>
                <a:spcPct val="150000"/>
              </a:lnSpc>
            </a:pPr>
            <a:r>
              <a:rPr lang="en-GB" dirty="0"/>
              <a:t>second (s)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A7E435D-2FA9-6CC3-FFE5-54392E6581CA}"/>
                  </a:ext>
                </a:extLst>
              </p:cNvPr>
              <p:cNvSpPr txBox="1"/>
              <p:nvPr/>
            </p:nvSpPr>
            <p:spPr>
              <a:xfrm>
                <a:off x="285749" y="2339931"/>
                <a:ext cx="8923565" cy="29608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GB" dirty="0"/>
                  <a:t>The becquerel (Bq) is the International System (SI) unit of radioactivity. </a:t>
                </a:r>
              </a:p>
              <a:p>
                <a:pPr>
                  <a:lnSpc>
                    <a:spcPct val="150000"/>
                  </a:lnSpc>
                </a:pPr>
                <a:r>
                  <a:rPr lang="en-GB" dirty="0"/>
                  <a:t>One becquerel is defined as the activity of a quantity of radioactive material in which one nucleus decays per second. It is a measure of the decay rate of a substance.</a:t>
                </a:r>
              </a:p>
              <a:p>
                <a:pPr>
                  <a:lnSpc>
                    <a:spcPct val="150000"/>
                  </a:lnSpc>
                </a:pPr>
                <a:r>
                  <a:rPr lang="en-GB" dirty="0"/>
                  <a:t> It is equivalent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GB" dirty="0"/>
                  <a:t>, or Hz.</a:t>
                </a:r>
              </a:p>
              <a:p>
                <a:pPr>
                  <a:lnSpc>
                    <a:spcPct val="150000"/>
                  </a:lnSpc>
                </a:pPr>
                <a:r>
                  <a:rPr lang="en-GB" dirty="0"/>
                  <a:t> One Becquerel is equal to one nuclear decay per second</a:t>
                </a:r>
              </a:p>
              <a:p>
                <a:pPr>
                  <a:lnSpc>
                    <a:spcPct val="150000"/>
                  </a:lnSpc>
                </a:pPr>
                <a:r>
                  <a:rPr lang="en-GB" dirty="0"/>
                  <a:t>It is named after Henri Becquerel a French physicist, and early pioneer in the study of  radioactivity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A7E435D-2FA9-6CC3-FFE5-54392E6581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749" y="2339931"/>
                <a:ext cx="8923565" cy="2960875"/>
              </a:xfrm>
              <a:prstGeom prst="rect">
                <a:avLst/>
              </a:prstGeom>
              <a:blipFill>
                <a:blip r:embed="rId2"/>
                <a:stretch>
                  <a:fillRect l="-615" b="-24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B69467BC-659A-F508-D012-CF2DBFDCA3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7912" y="2241279"/>
            <a:ext cx="2101623" cy="3158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4823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E44A1A-2BC9-57F2-4AB6-C348164180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95F82-A8AA-E691-47F6-4B315C6624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979714"/>
          </a:xfrm>
          <a:solidFill>
            <a:srgbClr val="FF0000"/>
          </a:solidFill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7.2 Nuclear Notation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4B7B726-C93B-2111-E923-E99FEB05A101}"/>
              </a:ext>
            </a:extLst>
          </p:cNvPr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www.physicstutoring.uk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C769841-3B1B-22A5-CB09-04BC613CB46C}"/>
                  </a:ext>
                </a:extLst>
              </p:cNvPr>
              <p:cNvSpPr txBox="1"/>
              <p:nvPr/>
            </p:nvSpPr>
            <p:spPr>
              <a:xfrm>
                <a:off x="0" y="979714"/>
                <a:ext cx="12192000" cy="89069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GB" dirty="0"/>
                  <a:t>7.2 describe the structure of an atom in terms of protons, neutrons and electrons and use symbols such as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en-GB" i="1" dirty="0" smtClean="0"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14</m:t>
                        </m:r>
                      </m:sup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sPre>
                    <m:r>
                      <a:rPr lang="en-GB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dirty="0"/>
                  <a:t>to describe particular nuclei 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C769841-3B1B-22A5-CB09-04BC613CB4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979714"/>
                <a:ext cx="12192000" cy="890693"/>
              </a:xfrm>
              <a:prstGeom prst="rect">
                <a:avLst/>
              </a:prstGeom>
              <a:blipFill>
                <a:blip r:embed="rId2"/>
                <a:stretch>
                  <a:fillRect l="-400" r="-550" b="-102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A5FD0A39-E76F-EFBC-1671-76A6F55182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941" y="2084036"/>
            <a:ext cx="5188368" cy="371804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7F944B7-6762-8799-4A2F-3D0F4953858B}"/>
              </a:ext>
            </a:extLst>
          </p:cNvPr>
          <p:cNvSpPr txBox="1"/>
          <p:nvPr/>
        </p:nvSpPr>
        <p:spPr>
          <a:xfrm>
            <a:off x="7649936" y="2016019"/>
            <a:ext cx="4542064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Example: the isotopes of carbon. The element is determined by the atomic number 6. </a:t>
            </a:r>
          </a:p>
          <a:p>
            <a:endParaRPr lang="en-GB" dirty="0"/>
          </a:p>
          <a:p>
            <a:r>
              <a:rPr lang="en-GB" dirty="0"/>
              <a:t>Carbon-12 is the common isotope, 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Carbon-13 as another stable isotope which makes up about 1%. </a:t>
            </a:r>
          </a:p>
          <a:p>
            <a:endParaRPr lang="en-GB" dirty="0"/>
          </a:p>
          <a:p>
            <a:r>
              <a:rPr lang="en-GB" dirty="0"/>
              <a:t>Carbon 14 is radioactive and the basis for carbon dating.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4216C33-5170-8029-535A-5E2EBE4BE3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6597" y="2772155"/>
            <a:ext cx="1012050" cy="2814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1773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7042A0-85BE-0630-363E-85DA2FD47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0A806-28EB-FDC8-F029-878281AF8B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979714"/>
          </a:xfrm>
          <a:solidFill>
            <a:srgbClr val="FF0000"/>
          </a:solidFill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7.3 Nuclear Vocabulary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C26489E-024C-671D-7C60-6C36B86D3DC7}"/>
              </a:ext>
            </a:extLst>
          </p:cNvPr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www.physicstutoring.uk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8B73266-5699-5C8F-C4C9-E2FF2CF3F66A}"/>
              </a:ext>
            </a:extLst>
          </p:cNvPr>
          <p:cNvSpPr txBox="1"/>
          <p:nvPr/>
        </p:nvSpPr>
        <p:spPr>
          <a:xfrm>
            <a:off x="0" y="979714"/>
            <a:ext cx="12192000" cy="467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dirty="0"/>
              <a:t>7.3 know the terms: atomic (proton) number, mass (nucleon) number and isotope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AF75D92-F67D-47F5-77FB-215AA82B41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806" y="1719718"/>
            <a:ext cx="10668387" cy="323249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DC9C393-F9B5-B168-4C66-F82FB4473C70}"/>
              </a:ext>
            </a:extLst>
          </p:cNvPr>
          <p:cNvSpPr txBox="1"/>
          <p:nvPr/>
        </p:nvSpPr>
        <p:spPr>
          <a:xfrm>
            <a:off x="263978" y="5224336"/>
            <a:ext cx="115470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The three isotopes of hydrogen change in mass by a factor of three, but their </a:t>
            </a:r>
            <a:r>
              <a:rPr lang="en-GB" b="1" dirty="0"/>
              <a:t>chemical properties are identical.</a:t>
            </a:r>
          </a:p>
        </p:txBody>
      </p:sp>
    </p:spTree>
    <p:extLst>
      <p:ext uri="{BB962C8B-B14F-4D97-AF65-F5344CB8AC3E}">
        <p14:creationId xmlns:p14="http://schemas.microsoft.com/office/powerpoint/2010/main" val="19852941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7FB01A-B158-DB3B-6A20-4DD058EC9E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79A6CD-CCEB-4142-A735-1A70593DAE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979714"/>
          </a:xfrm>
          <a:solidFill>
            <a:srgbClr val="FF0000"/>
          </a:solidFill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7.3 Nuclear Vocabulary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6CFAF57-1328-283C-780D-BF4051547815}"/>
              </a:ext>
            </a:extLst>
          </p:cNvPr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www.physicstutoring.uk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066869E-48A0-A483-C6A3-DD81ADF19C4D}"/>
              </a:ext>
            </a:extLst>
          </p:cNvPr>
          <p:cNvSpPr txBox="1"/>
          <p:nvPr/>
        </p:nvSpPr>
        <p:spPr>
          <a:xfrm>
            <a:off x="0" y="979714"/>
            <a:ext cx="12192000" cy="5038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dirty="0"/>
              <a:t>7.3 know the terms: atomic (proton) number, mass (nucleon) number and isotope </a:t>
            </a:r>
          </a:p>
          <a:p>
            <a:pPr>
              <a:lnSpc>
                <a:spcPct val="150000"/>
              </a:lnSpc>
            </a:pPr>
            <a:endParaRPr lang="en-GB" dirty="0"/>
          </a:p>
          <a:p>
            <a:pPr>
              <a:lnSpc>
                <a:spcPct val="150000"/>
              </a:lnSpc>
            </a:pPr>
            <a:r>
              <a:rPr lang="en-GB" dirty="0"/>
              <a:t>Proton number or charge, 		Z =  the number of protons in a nucleus</a:t>
            </a:r>
          </a:p>
          <a:p>
            <a:pPr>
              <a:lnSpc>
                <a:spcPct val="150000"/>
              </a:lnSpc>
            </a:pPr>
            <a:endParaRPr lang="en-GB" dirty="0"/>
          </a:p>
          <a:p>
            <a:pPr>
              <a:lnSpc>
                <a:spcPct val="150000"/>
              </a:lnSpc>
            </a:pPr>
            <a:r>
              <a:rPr lang="en-GB" dirty="0"/>
              <a:t>Nucleon number or Mass number, 	A = the number of protons and neutrons in a nucleus</a:t>
            </a:r>
          </a:p>
          <a:p>
            <a:pPr>
              <a:lnSpc>
                <a:spcPct val="150000"/>
              </a:lnSpc>
            </a:pPr>
            <a:endParaRPr lang="en-GB" dirty="0"/>
          </a:p>
          <a:p>
            <a:pPr>
              <a:lnSpc>
                <a:spcPct val="150000"/>
              </a:lnSpc>
            </a:pPr>
            <a:r>
              <a:rPr lang="en-GB" dirty="0"/>
              <a:t>Neutron number,			N = the number of neutrons in a nucleus</a:t>
            </a:r>
          </a:p>
          <a:p>
            <a:pPr>
              <a:lnSpc>
                <a:spcPct val="150000"/>
              </a:lnSpc>
            </a:pPr>
            <a:endParaRPr lang="en-GB" dirty="0"/>
          </a:p>
          <a:p>
            <a:pPr>
              <a:lnSpc>
                <a:spcPct val="150000"/>
              </a:lnSpc>
            </a:pPr>
            <a:r>
              <a:rPr lang="en-GB" dirty="0"/>
              <a:t>Isotopes.			Atoms of the same type, they  have the same proton  no, but different masses due to 				their having different numbers of neutrons.</a:t>
            </a:r>
          </a:p>
          <a:p>
            <a:pPr>
              <a:lnSpc>
                <a:spcPct val="150000"/>
              </a:lnSpc>
            </a:pPr>
            <a:endParaRPr lang="en-GB" dirty="0"/>
          </a:p>
          <a:p>
            <a:pPr>
              <a:lnSpc>
                <a:spcPct val="150000"/>
              </a:lnSpc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731673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22088-5213-8B29-6C69-34B0918A8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6D648-BC73-B200-568F-21CBC3EE49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979714"/>
          </a:xfrm>
          <a:solidFill>
            <a:srgbClr val="FF0000"/>
          </a:solidFill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7.4 Types of Decay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969052B-6968-AF4F-FE61-29556C690424}"/>
              </a:ext>
            </a:extLst>
          </p:cNvPr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www.physicstutoring.uk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685EBDE-CEE2-98A6-4A15-47E9AADAC463}"/>
              </a:ext>
            </a:extLst>
          </p:cNvPr>
          <p:cNvSpPr txBox="1"/>
          <p:nvPr/>
        </p:nvSpPr>
        <p:spPr>
          <a:xfrm>
            <a:off x="0" y="979714"/>
            <a:ext cx="12192000" cy="883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dirty="0"/>
              <a:t>7.4 know that alpha (α) particles, beta (β− ) particles and gamma (γ) rays are ionising radiations emitted from unstable nuclei in a random process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A3BF6DD-DC52-43CB-2A83-630474996A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784" y="2249322"/>
            <a:ext cx="4360384" cy="362896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4609AD2-5DD7-77B2-BB05-C353FE0BB50B}"/>
              </a:ext>
            </a:extLst>
          </p:cNvPr>
          <p:cNvSpPr txBox="1"/>
          <p:nvPr/>
        </p:nvSpPr>
        <p:spPr>
          <a:xfrm>
            <a:off x="5399314" y="1992086"/>
            <a:ext cx="632690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Nuclear decay arises from an imbalance between the two strongest forces in nature, the nuclear and electromagnetic.</a:t>
            </a:r>
          </a:p>
          <a:p>
            <a:endParaRPr lang="en-GB" dirty="0"/>
          </a:p>
          <a:p>
            <a:r>
              <a:rPr lang="en-GB" dirty="0"/>
              <a:t>In stable nuclei these forces are balanced; </a:t>
            </a:r>
          </a:p>
          <a:p>
            <a:r>
              <a:rPr lang="en-GB" dirty="0"/>
              <a:t>the </a:t>
            </a:r>
            <a:r>
              <a:rPr lang="en-GB" b="1" dirty="0"/>
              <a:t>electrostatic repulsion </a:t>
            </a:r>
            <a:r>
              <a:rPr lang="en-GB" dirty="0"/>
              <a:t>that acts between protons is exactly balanced by the </a:t>
            </a:r>
            <a:r>
              <a:rPr lang="en-GB" b="1" dirty="0"/>
              <a:t>strong force of nuclear attraction</a:t>
            </a:r>
            <a:r>
              <a:rPr lang="en-GB" dirty="0"/>
              <a:t> that acts between all nucleons (protons and neutrons).</a:t>
            </a:r>
          </a:p>
          <a:p>
            <a:endParaRPr lang="en-GB" dirty="0"/>
          </a:p>
          <a:p>
            <a:r>
              <a:rPr lang="en-GB" dirty="0"/>
              <a:t>When these forces are </a:t>
            </a:r>
            <a:r>
              <a:rPr lang="en-GB" b="1" dirty="0"/>
              <a:t>unbalanced</a:t>
            </a:r>
            <a:r>
              <a:rPr lang="en-GB" dirty="0"/>
              <a:t>, the nucleus is said to be radioactive and can </a:t>
            </a:r>
            <a:r>
              <a:rPr lang="en-GB" b="1" dirty="0"/>
              <a:t>spontaneously</a:t>
            </a:r>
            <a:r>
              <a:rPr lang="en-GB" dirty="0"/>
              <a:t> and </a:t>
            </a:r>
            <a:r>
              <a:rPr lang="en-GB" b="1" dirty="0"/>
              <a:t>randomly</a:t>
            </a:r>
            <a:r>
              <a:rPr lang="en-GB" dirty="0"/>
              <a:t> decay.</a:t>
            </a:r>
          </a:p>
          <a:p>
            <a:endParaRPr lang="en-GB" dirty="0"/>
          </a:p>
          <a:p>
            <a:r>
              <a:rPr lang="en-GB" dirty="0"/>
              <a:t>There are four mechanisms of decay, alpha, beta, gamma, and neutron decay.</a:t>
            </a:r>
          </a:p>
          <a:p>
            <a:endParaRPr lang="en-GB" dirty="0"/>
          </a:p>
          <a:p>
            <a:r>
              <a:rPr lang="en-GB" dirty="0"/>
              <a:t>The first three are directly ionising, the fourth is electrically neutral and is not. </a:t>
            </a:r>
          </a:p>
        </p:txBody>
      </p:sp>
    </p:spTree>
    <p:extLst>
      <p:ext uri="{BB962C8B-B14F-4D97-AF65-F5344CB8AC3E}">
        <p14:creationId xmlns:p14="http://schemas.microsoft.com/office/powerpoint/2010/main" val="16168774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4B6C50-414E-A367-1451-2DF1D207F8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AC8EB2-6F80-D879-2187-8801989FE1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979714"/>
          </a:xfrm>
          <a:solidFill>
            <a:srgbClr val="FF0000"/>
          </a:solidFill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7.4 Alpha Decay - </a:t>
            </a:r>
            <a:r>
              <a:rPr lang="el-GR" dirty="0">
                <a:solidFill>
                  <a:schemeClr val="bg1"/>
                </a:solidFill>
              </a:rPr>
              <a:t>α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D9580BF-AE5C-FB38-F473-F537743ECFF9}"/>
              </a:ext>
            </a:extLst>
          </p:cNvPr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www.physicstutoring.uk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C9E2244-CF90-36C1-516B-4CCA6C38B82B}"/>
                  </a:ext>
                </a:extLst>
              </p:cNvPr>
              <p:cNvSpPr txBox="1"/>
              <p:nvPr/>
            </p:nvSpPr>
            <p:spPr>
              <a:xfrm>
                <a:off x="4724059" y="1441839"/>
                <a:ext cx="6844393" cy="50817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dirty="0"/>
                  <a:t>	</a:t>
                </a:r>
              </a:p>
              <a:p>
                <a:r>
                  <a:rPr lang="en-GB" dirty="0"/>
                  <a:t>Composed of two protons and two neutrons, the alpha particle is a </a:t>
                </a:r>
                <a:r>
                  <a:rPr lang="en-GB" b="1" dirty="0"/>
                  <a:t>nucleus</a:t>
                </a:r>
                <a:r>
                  <a:rPr lang="en-GB" dirty="0"/>
                  <a:t> of the element helium. </a:t>
                </a:r>
              </a:p>
              <a:p>
                <a:endParaRPr lang="en-GB" dirty="0"/>
              </a:p>
              <a:p>
                <a:r>
                  <a:rPr lang="en-GB" dirty="0"/>
                  <a:t>It has the following properties:</a:t>
                </a:r>
              </a:p>
              <a:p>
                <a:r>
                  <a:rPr lang="en-GB" dirty="0"/>
                  <a:t>Proton no.	 	Z = 2</a:t>
                </a:r>
              </a:p>
              <a:p>
                <a:r>
                  <a:rPr lang="en-GB" dirty="0"/>
                  <a:t>Neutron no. 		N = 2</a:t>
                </a:r>
              </a:p>
              <a:p>
                <a:r>
                  <a:rPr lang="en-GB" dirty="0"/>
                  <a:t>Nucleon no.		A = 4</a:t>
                </a:r>
              </a:p>
              <a:p>
                <a:endParaRPr lang="en-GB" dirty="0"/>
              </a:p>
              <a:p>
                <a:r>
                  <a:rPr lang="en-GB" dirty="0"/>
                  <a:t>It is represented as:</a:t>
                </a:r>
              </a:p>
              <a:p>
                <a:pPr algn="ctr"/>
                <a:endParaRPr lang="en-GB" sz="2400" i="1" dirty="0">
                  <a:latin typeface="Cambria Math" panose="02040503050406030204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sPre>
                      <m:sPre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𝐻𝑒</m:t>
                        </m:r>
                      </m:e>
                    </m:sPre>
                  </m:oMath>
                </a14:m>
                <a:r>
                  <a:rPr lang="en-GB" sz="2400" dirty="0"/>
                  <a:t> or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  <m:e>
                        <m:r>
                          <m:rPr>
                            <m:sty m:val="p"/>
                          </m:rPr>
                          <a:rPr lang="el-GR" sz="2400" i="1" smtClean="0">
                            <a:latin typeface="Cambria Math" panose="02040503050406030204" pitchFamily="18" charset="0"/>
                          </a:rPr>
                          <m:t>α</m:t>
                        </m:r>
                      </m:e>
                    </m:sPre>
                  </m:oMath>
                </a14:m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It occurs when a radioactive nucleus has </a:t>
                </a:r>
                <a:r>
                  <a:rPr lang="en-GB" sz="2400" b="1" dirty="0"/>
                  <a:t>too</a:t>
                </a:r>
                <a:r>
                  <a:rPr lang="en-GB" sz="2400" dirty="0"/>
                  <a:t> </a:t>
                </a:r>
                <a:r>
                  <a:rPr lang="en-GB" sz="2400" b="1" dirty="0"/>
                  <a:t>many</a:t>
                </a:r>
                <a:r>
                  <a:rPr lang="en-GB" sz="2400" dirty="0"/>
                  <a:t> </a:t>
                </a:r>
                <a:r>
                  <a:rPr lang="en-GB" sz="2400" b="1" dirty="0"/>
                  <a:t>protons</a:t>
                </a:r>
                <a:r>
                  <a:rPr lang="en-GB" sz="2400" dirty="0"/>
                  <a:t> and the electrostatic repulsion is greater than the strong nuclear attraction.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C9E2244-CF90-36C1-516B-4CCA6C38B8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4059" y="1441839"/>
                <a:ext cx="6844393" cy="5081776"/>
              </a:xfrm>
              <a:prstGeom prst="rect">
                <a:avLst/>
              </a:prstGeom>
              <a:blipFill>
                <a:blip r:embed="rId2"/>
                <a:stretch>
                  <a:fillRect l="-801" b="-19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01F66F2B-A3CB-94CF-2AB9-2D5187CAD0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601218"/>
            <a:ext cx="4495459" cy="2393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5378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C86F-D5D8-0F5C-A7B8-043A8A7F65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A23D-C30B-D03D-508D-86470E999F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979714"/>
          </a:xfrm>
          <a:solidFill>
            <a:srgbClr val="FF0000"/>
          </a:solidFill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7.4 Beta Decay - </a:t>
            </a:r>
            <a:r>
              <a:rPr lang="el-GR" dirty="0">
                <a:solidFill>
                  <a:schemeClr val="bg1"/>
                </a:solidFill>
              </a:rPr>
              <a:t>β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723A7D-32EB-0021-E240-831CCF73F2D5}"/>
              </a:ext>
            </a:extLst>
          </p:cNvPr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www.physicstutoring.uk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4B8C1C8-5C39-8869-95EF-B88B1ECA026A}"/>
                  </a:ext>
                </a:extLst>
              </p:cNvPr>
              <p:cNvSpPr txBox="1"/>
              <p:nvPr/>
            </p:nvSpPr>
            <p:spPr>
              <a:xfrm>
                <a:off x="5845629" y="1171532"/>
                <a:ext cx="5864678" cy="51771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dirty="0"/>
                  <a:t>	</a:t>
                </a:r>
              </a:p>
              <a:p>
                <a:r>
                  <a:rPr lang="en-GB" dirty="0"/>
                  <a:t>Composed of a single fast-moving electron. </a:t>
                </a:r>
              </a:p>
              <a:p>
                <a:endParaRPr lang="en-GB" dirty="0"/>
              </a:p>
              <a:p>
                <a:r>
                  <a:rPr lang="en-GB" dirty="0"/>
                  <a:t>It has the following properties:</a:t>
                </a:r>
              </a:p>
              <a:p>
                <a:r>
                  <a:rPr lang="en-GB" dirty="0"/>
                  <a:t>Proton no.	 	Z = -1</a:t>
                </a:r>
              </a:p>
              <a:p>
                <a:r>
                  <a:rPr lang="en-GB" dirty="0"/>
                  <a:t>Neutron no. 		N = 0</a:t>
                </a:r>
              </a:p>
              <a:p>
                <a:r>
                  <a:rPr lang="en-GB" dirty="0"/>
                  <a:t>Nucleon no.		A = 0</a:t>
                </a:r>
              </a:p>
              <a:p>
                <a:endParaRPr lang="en-GB" dirty="0"/>
              </a:p>
              <a:p>
                <a:r>
                  <a:rPr lang="en-GB" dirty="0"/>
                  <a:t>It is represented as:</a:t>
                </a:r>
              </a:p>
              <a:p>
                <a:pPr algn="ctr"/>
                <a:endParaRPr lang="en-GB" sz="2400" i="1" dirty="0">
                  <a:latin typeface="Cambria Math" panose="02040503050406030204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sPre>
                      <m:sPre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  <m:e>
                        <m:r>
                          <m:rPr>
                            <m:sty m:val="p"/>
                          </m:rPr>
                          <a:rPr lang="el-GR" sz="2400" b="0" i="1" smtClean="0">
                            <a:latin typeface="Cambria Math" panose="02040503050406030204" pitchFamily="18" charset="0"/>
                          </a:rPr>
                          <m:t>β</m:t>
                        </m:r>
                      </m:e>
                    </m:sPre>
                  </m:oMath>
                </a14:m>
                <a:r>
                  <a:rPr lang="en-GB" sz="2400" dirty="0"/>
                  <a:t>  or 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</m:sPre>
                  </m:oMath>
                </a14:m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It occurs when a radioactive nucleus has </a:t>
                </a:r>
                <a:r>
                  <a:rPr lang="en-GB" sz="2400" b="1" dirty="0"/>
                  <a:t>too</a:t>
                </a:r>
                <a:r>
                  <a:rPr lang="en-GB" sz="2400" dirty="0"/>
                  <a:t> </a:t>
                </a:r>
                <a:r>
                  <a:rPr lang="en-GB" sz="2400" b="1" dirty="0"/>
                  <a:t>many</a:t>
                </a:r>
                <a:r>
                  <a:rPr lang="en-GB" sz="2400" dirty="0"/>
                  <a:t> </a:t>
                </a:r>
                <a:r>
                  <a:rPr lang="en-GB" sz="2400" b="1" dirty="0"/>
                  <a:t>neutrons</a:t>
                </a:r>
                <a:r>
                  <a:rPr lang="en-GB" sz="2400" dirty="0"/>
                  <a:t> and the strong nuclear attraction is greater than the electrostatic repulsion.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4B8C1C8-5C39-8869-95EF-B88B1ECA02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5629" y="1171532"/>
                <a:ext cx="5864678" cy="5177187"/>
              </a:xfrm>
              <a:prstGeom prst="rect">
                <a:avLst/>
              </a:prstGeom>
              <a:blipFill>
                <a:blip r:embed="rId2"/>
                <a:stretch>
                  <a:fillRect l="-1040" r="-1767" b="-17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02234550-EEE6-803D-9C40-C1E2CE8769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693" y="2764972"/>
            <a:ext cx="4975790" cy="191588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45DF7A1-E486-666C-FB1F-33CEDCEFCC9B}"/>
              </a:ext>
            </a:extLst>
          </p:cNvPr>
          <p:cNvSpPr txBox="1"/>
          <p:nvPr/>
        </p:nvSpPr>
        <p:spPr>
          <a:xfrm>
            <a:off x="634602" y="5103835"/>
            <a:ext cx="46699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N.B. You do not need to know about neutrinos for this course, but they are there!</a:t>
            </a:r>
          </a:p>
        </p:txBody>
      </p:sp>
    </p:spTree>
    <p:extLst>
      <p:ext uri="{BB962C8B-B14F-4D97-AF65-F5344CB8AC3E}">
        <p14:creationId xmlns:p14="http://schemas.microsoft.com/office/powerpoint/2010/main" val="19894980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A14118-19AE-D144-1D1E-60CCF1AC42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739DC-BDDB-AF63-ACA1-9C04E8721D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979714"/>
          </a:xfrm>
          <a:solidFill>
            <a:srgbClr val="FF0000"/>
          </a:solidFill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7.4 Gamma Decay - </a:t>
            </a:r>
            <a:r>
              <a:rPr lang="el-GR" dirty="0">
                <a:solidFill>
                  <a:schemeClr val="bg1"/>
                </a:solidFill>
              </a:rPr>
              <a:t>γ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52CDEA-3500-41CF-2014-575257F39567}"/>
              </a:ext>
            </a:extLst>
          </p:cNvPr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www.physicstutoring.uk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C4D113-03ED-B865-A840-1A533568DE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45411"/>
            <a:ext cx="5201319" cy="211552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67CDB55-42EF-EFB0-B33E-48AEC205AFA1}"/>
                  </a:ext>
                </a:extLst>
              </p:cNvPr>
              <p:cNvSpPr txBox="1"/>
              <p:nvPr/>
            </p:nvSpPr>
            <p:spPr>
              <a:xfrm>
                <a:off x="5845629" y="1171532"/>
                <a:ext cx="5864678" cy="53618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dirty="0"/>
                  <a:t>	</a:t>
                </a:r>
              </a:p>
              <a:p>
                <a:r>
                  <a:rPr lang="en-GB" dirty="0"/>
                  <a:t>Composed of small amount of electromagnetic radiation, in the form of a high frequency electromagnetic wave. </a:t>
                </a:r>
              </a:p>
              <a:p>
                <a:r>
                  <a:rPr lang="en-GB" dirty="0"/>
                  <a:t>A gamma ray.</a:t>
                </a:r>
              </a:p>
              <a:p>
                <a:endParaRPr lang="en-GB" dirty="0"/>
              </a:p>
              <a:p>
                <a:r>
                  <a:rPr lang="en-GB" dirty="0"/>
                  <a:t>It has the following properties:</a:t>
                </a:r>
              </a:p>
              <a:p>
                <a:r>
                  <a:rPr lang="en-GB" dirty="0"/>
                  <a:t>Proton no.	 	Z = 0</a:t>
                </a:r>
              </a:p>
              <a:p>
                <a:r>
                  <a:rPr lang="en-GB" dirty="0"/>
                  <a:t>Neutron no. 		N = 0</a:t>
                </a:r>
              </a:p>
              <a:p>
                <a:r>
                  <a:rPr lang="en-GB" dirty="0"/>
                  <a:t>Nucleon no.		A = 0</a:t>
                </a:r>
              </a:p>
              <a:p>
                <a:endParaRPr lang="en-GB" dirty="0"/>
              </a:p>
              <a:p>
                <a:r>
                  <a:rPr lang="en-GB" dirty="0"/>
                  <a:t>It is represented as:</a:t>
                </a:r>
              </a:p>
              <a:p>
                <a:pPr algn="ctr"/>
                <a:endParaRPr lang="en-GB" sz="2400" i="1" dirty="0">
                  <a:latin typeface="Cambria Math" panose="02040503050406030204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sPre>
                      <m:sPre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  <m:e>
                        <m:r>
                          <m:rPr>
                            <m:sty m:val="p"/>
                          </m:rPr>
                          <a:rPr lang="el-GR" sz="2400" i="1">
                            <a:latin typeface="Cambria Math" panose="02040503050406030204" pitchFamily="18" charset="0"/>
                          </a:rPr>
                          <m:t>γ</m:t>
                        </m:r>
                      </m:e>
                    </m:sPre>
                  </m:oMath>
                </a14:m>
                <a:r>
                  <a:rPr lang="en-GB" sz="2400" dirty="0"/>
                  <a:t>  </a:t>
                </a:r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It occurs when a nucleus is in an excited state, the protons and neutrons are arranged unevenly.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67CDB55-42EF-EFB0-B33E-48AEC205AF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5629" y="1171532"/>
                <a:ext cx="5864678" cy="5361852"/>
              </a:xfrm>
              <a:prstGeom prst="rect">
                <a:avLst/>
              </a:prstGeom>
              <a:blipFill>
                <a:blip r:embed="rId3"/>
                <a:stretch>
                  <a:fillRect l="-936" r="-728" b="-17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723163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CF93A4-EA4B-B5EC-FC6F-1F26947948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B485D-945F-90C9-DC4D-8CA2D865A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979714"/>
          </a:xfrm>
          <a:solidFill>
            <a:srgbClr val="FF0000"/>
          </a:solidFill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7.4 </a:t>
            </a:r>
            <a:r>
              <a:rPr lang="en-GB" dirty="0" err="1">
                <a:solidFill>
                  <a:schemeClr val="bg1"/>
                </a:solidFill>
              </a:rPr>
              <a:t>Neuton</a:t>
            </a:r>
            <a:r>
              <a:rPr lang="en-GB" dirty="0">
                <a:solidFill>
                  <a:schemeClr val="bg1"/>
                </a:solidFill>
              </a:rPr>
              <a:t> Decay - 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82C56D8-E3F6-CCE1-C502-89EE93BA8408}"/>
              </a:ext>
            </a:extLst>
          </p:cNvPr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www.physicstutoring.uk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D3CE2C-D6DB-9C53-4BC2-19D842A78FBB}"/>
              </a:ext>
            </a:extLst>
          </p:cNvPr>
          <p:cNvSpPr txBox="1"/>
          <p:nvPr/>
        </p:nvSpPr>
        <p:spPr>
          <a:xfrm>
            <a:off x="119742" y="979714"/>
            <a:ext cx="11919857" cy="2129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b="1" dirty="0"/>
              <a:t>Neutron emission</a:t>
            </a:r>
            <a:r>
              <a:rPr lang="en-GB" dirty="0"/>
              <a:t> is a mode of radioactive decay in which one or more neutrons are ejected from a nucleus.</a:t>
            </a:r>
            <a:endParaRPr lang="en-GB" baseline="30000" dirty="0"/>
          </a:p>
          <a:p>
            <a:pPr>
              <a:lnSpc>
                <a:spcPct val="150000"/>
              </a:lnSpc>
            </a:pPr>
            <a:r>
              <a:rPr lang="en-GB" dirty="0"/>
              <a:t>It occurs in the most neutron-rich/proton-deficient nuclides, and also from excited states of other nuclides. </a:t>
            </a:r>
          </a:p>
          <a:p>
            <a:pPr>
              <a:lnSpc>
                <a:spcPct val="150000"/>
              </a:lnSpc>
            </a:pPr>
            <a:r>
              <a:rPr lang="en-GB" dirty="0"/>
              <a:t>As only a neutron is lost by this process </a:t>
            </a:r>
          </a:p>
          <a:p>
            <a:pPr>
              <a:lnSpc>
                <a:spcPct val="150000"/>
              </a:lnSpc>
            </a:pPr>
            <a:r>
              <a:rPr lang="en-GB" dirty="0"/>
              <a:t>The number of protons remains unchanged, </a:t>
            </a:r>
          </a:p>
          <a:p>
            <a:pPr>
              <a:lnSpc>
                <a:spcPct val="150000"/>
              </a:lnSpc>
            </a:pPr>
            <a:r>
              <a:rPr lang="en-GB" dirty="0"/>
              <a:t>The atom does not become an atom of a different element, but a different isotope of the same element.</a:t>
            </a:r>
            <a:endParaRPr lang="en-GB" sz="2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EE40D22-D837-C761-23E2-E8AB260C08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048" y="3109592"/>
            <a:ext cx="4610781" cy="3164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6171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A857ED-B88A-C2B3-CB3D-8803E3E553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934BC-49E4-9534-206A-88249AA459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979714"/>
          </a:xfrm>
          <a:solidFill>
            <a:srgbClr val="FF0000"/>
          </a:solidFill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7.5 Properties of Decay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E14593-4B40-4E93-B7AC-EE8A5220605E}"/>
              </a:ext>
            </a:extLst>
          </p:cNvPr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www.physicstutoring.uk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FAAA12-3A0D-A793-AEEA-7E3426B3AE24}"/>
              </a:ext>
            </a:extLst>
          </p:cNvPr>
          <p:cNvSpPr txBox="1"/>
          <p:nvPr/>
        </p:nvSpPr>
        <p:spPr>
          <a:xfrm>
            <a:off x="0" y="979714"/>
            <a:ext cx="12192000" cy="883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dirty="0"/>
              <a:t>7.5 describe the nature of alpha (α) particles, beta (β− ) particles and gamma (γ) rays, and recall that they may be distinguished in terms of penetrating power and ability to ionise 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14FCB9A-37AF-7E8F-F75C-E591F652B3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9681002"/>
              </p:ext>
            </p:extLst>
          </p:nvPr>
        </p:nvGraphicFramePr>
        <p:xfrm>
          <a:off x="0" y="1863097"/>
          <a:ext cx="12192000" cy="46994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872248275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131925236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897373033"/>
                    </a:ext>
                  </a:extLst>
                </a:gridCol>
              </a:tblGrid>
              <a:tr h="845227">
                <a:tc>
                  <a:txBody>
                    <a:bodyPr/>
                    <a:lstStyle/>
                    <a:p>
                      <a:r>
                        <a:rPr lang="en-GB" dirty="0"/>
                        <a:t>Type of decay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Penetrating ability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Ionising Ability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040874"/>
                  </a:ext>
                </a:extLst>
              </a:tr>
              <a:tr h="845227">
                <a:tc>
                  <a:txBody>
                    <a:bodyPr/>
                    <a:lstStyle/>
                    <a:p>
                      <a:r>
                        <a:rPr lang="en-GB" dirty="0"/>
                        <a:t>Alpha Decay</a:t>
                      </a:r>
                    </a:p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Weakly penetrating, absorbed by a few cm of air or a sheet of paper.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Most ionising, has a +2 charge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2530663"/>
                  </a:ext>
                </a:extLst>
              </a:tr>
              <a:tr h="905897">
                <a:tc>
                  <a:txBody>
                    <a:bodyPr/>
                    <a:lstStyle/>
                    <a:p>
                      <a:r>
                        <a:rPr lang="en-GB" dirty="0"/>
                        <a:t>Beta Decay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Moderately penetrating, absorbed by a thin sheets of aluminium.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Moderately ionising, has a charge of -1.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0568892"/>
                  </a:ext>
                </a:extLst>
              </a:tr>
              <a:tr h="1019925">
                <a:tc>
                  <a:txBody>
                    <a:bodyPr/>
                    <a:lstStyle/>
                    <a:p>
                      <a:r>
                        <a:rPr lang="en-GB" dirty="0"/>
                        <a:t>Gamma Decay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Strongly Penetrating, absorbed by several centimetres of lead, or metres of concrete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Least ionising as has to ‘knock off’ an electron from an atom after colliding with it.</a:t>
                      </a:r>
                    </a:p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2378070"/>
                  </a:ext>
                </a:extLst>
              </a:tr>
              <a:tr h="845227">
                <a:tc>
                  <a:txBody>
                    <a:bodyPr/>
                    <a:lstStyle/>
                    <a:p>
                      <a:r>
                        <a:rPr lang="en-GB" dirty="0"/>
                        <a:t>Neutron Decay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Extremely penetrating, only stopped by metres of concrete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Neutral, very unlikely to ionise, unless absorbed by a nucleus, and inducing a subsequent beta decay.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56849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87522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FE0245-8395-4D9D-3DE1-8F68806C18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A2404-D47B-B6B1-2E17-47681E58B9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979714"/>
          </a:xfrm>
          <a:solidFill>
            <a:srgbClr val="FF0000"/>
          </a:solidFill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7.6 Radioactivity Properties - Practical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E087C68-13CD-584F-A0BB-FD56F4E7A38E}"/>
              </a:ext>
            </a:extLst>
          </p:cNvPr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www.physicstutoring.uk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C2C3DE-5EE8-DCBD-9B4B-D1EE23565E13}"/>
              </a:ext>
            </a:extLst>
          </p:cNvPr>
          <p:cNvSpPr txBox="1"/>
          <p:nvPr/>
        </p:nvSpPr>
        <p:spPr>
          <a:xfrm>
            <a:off x="163286" y="1046090"/>
            <a:ext cx="12192000" cy="883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dirty="0"/>
              <a:t>7.6 practical: investigate the penetration powers of different types of radiation using either radioactive sources or simulations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59D8D2A-4487-2C16-9942-3BE2AF65BD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071874"/>
            <a:ext cx="5617029" cy="38064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BFD4EA1-7326-37CA-5239-2844A12C4B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9029" y="1797204"/>
            <a:ext cx="4762500" cy="13525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85DCB69-C889-8A85-09E8-2B592C255F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353687"/>
            <a:ext cx="5334000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5084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8E079-C200-7ECF-5660-2FF2126E4C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27311-C484-6621-9DBB-342DBA7DD3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979714"/>
          </a:xfrm>
          <a:solidFill>
            <a:srgbClr val="FF0000"/>
          </a:solidFill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7.6 Radioactivity Properties - Practical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C9C124B-6AD7-1424-0045-A3B080EF3D56}"/>
              </a:ext>
            </a:extLst>
          </p:cNvPr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www.physicstutoring.uk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2279EEE-C3D0-55C0-93C0-68B2471587F3}"/>
              </a:ext>
            </a:extLst>
          </p:cNvPr>
          <p:cNvSpPr txBox="1"/>
          <p:nvPr/>
        </p:nvSpPr>
        <p:spPr>
          <a:xfrm>
            <a:off x="0" y="948690"/>
            <a:ext cx="12192000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Practical Method: Investigating Absorption of Radiation</a:t>
            </a:r>
          </a:p>
          <a:p>
            <a:r>
              <a:rPr lang="en-GB" dirty="0"/>
              <a:t>This experiment determines the type of radiation being emitted by checking which material stops it. </a:t>
            </a:r>
          </a:p>
          <a:p>
            <a:r>
              <a:rPr lang="en-GB" dirty="0"/>
              <a:t>Equipment Needed:</a:t>
            </a:r>
          </a:p>
          <a:p>
            <a:r>
              <a:rPr lang="en-GB" dirty="0"/>
              <a:t>Radioactive sources (Alpha, Beta, and Gamma)</a:t>
            </a:r>
          </a:p>
          <a:p>
            <a:r>
              <a:rPr lang="en-GB" dirty="0"/>
              <a:t>Geiger-Müller (GM) tube and counter</a:t>
            </a:r>
          </a:p>
          <a:p>
            <a:r>
              <a:rPr lang="en-GB" dirty="0"/>
              <a:t>Set of absorbers: Paper/Cardboard, </a:t>
            </a:r>
            <a:r>
              <a:rPr lang="en-GB" dirty="0" err="1"/>
              <a:t>Aluminum</a:t>
            </a:r>
            <a:r>
              <a:rPr lang="en-GB" dirty="0"/>
              <a:t> foil (approx. 3-5mm), Lead block (thick)</a:t>
            </a:r>
          </a:p>
          <a:p>
            <a:r>
              <a:rPr lang="en-GB" dirty="0"/>
              <a:t>Tongs (for safety) </a:t>
            </a:r>
          </a:p>
          <a:p>
            <a:endParaRPr lang="en-GB" dirty="0"/>
          </a:p>
          <a:p>
            <a:r>
              <a:rPr lang="en-GB" dirty="0"/>
              <a:t>Method/Procedure:</a:t>
            </a:r>
          </a:p>
          <a:p>
            <a:r>
              <a:rPr lang="en-GB" dirty="0"/>
              <a:t>Measure Background Count: Turn on the GM counter without any source present and record the count rate for 5 minutes. This must be repeated, averaged and then subtracted from all  measurements.</a:t>
            </a:r>
          </a:p>
          <a:p>
            <a:r>
              <a:rPr lang="en-GB" dirty="0"/>
              <a:t>Setup the Source: Using tongs, place the radioactive source (e.g., Americium-241 for Alpha, Strontium-90 for Beta, Cobalt-60 for Gamma) about 3-5 cm from the GM tube.</a:t>
            </a:r>
          </a:p>
          <a:p>
            <a:r>
              <a:rPr lang="en-GB" dirty="0"/>
              <a:t>Test with Paper: Place a sheet of paper between the source and the tube. If the count rate drops to background levels, the source is alpha.</a:t>
            </a:r>
          </a:p>
          <a:p>
            <a:r>
              <a:rPr lang="en-GB" dirty="0"/>
              <a:t>Test with </a:t>
            </a:r>
            <a:r>
              <a:rPr lang="en-GB" dirty="0" err="1"/>
              <a:t>Aluminum</a:t>
            </a:r>
            <a:r>
              <a:rPr lang="en-GB" dirty="0"/>
              <a:t>: If the count remains high, replace the paper with </a:t>
            </a:r>
            <a:r>
              <a:rPr lang="en-GB" dirty="0" err="1"/>
              <a:t>aluminum</a:t>
            </a:r>
            <a:r>
              <a:rPr lang="en-GB" dirty="0"/>
              <a:t> foil. If the count drops significantly, the source is beta.</a:t>
            </a:r>
          </a:p>
          <a:p>
            <a:r>
              <a:rPr lang="en-GB" dirty="0"/>
              <a:t>Test with Lead: If the count still remains, place a thick lead block in front of the source. A significant decrease in the count suggests gamma radiation.</a:t>
            </a:r>
          </a:p>
        </p:txBody>
      </p:sp>
    </p:spTree>
    <p:extLst>
      <p:ext uri="{BB962C8B-B14F-4D97-AF65-F5344CB8AC3E}">
        <p14:creationId xmlns:p14="http://schemas.microsoft.com/office/powerpoint/2010/main" val="10322985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415526-6ECD-2EAF-C4D4-8BB9A33ECF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215171-BB47-6CBF-93E3-FDAB8277D8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979714"/>
          </a:xfrm>
          <a:solidFill>
            <a:srgbClr val="FF0000"/>
          </a:solidFill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7.7 Decay Equations 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4BC564-7BB6-79FF-1BC6-9E5699FFC65B}"/>
              </a:ext>
            </a:extLst>
          </p:cNvPr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www.physicstutoring.uk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814143-BAD0-2A93-1D9B-7D8AB1CBA501}"/>
              </a:ext>
            </a:extLst>
          </p:cNvPr>
          <p:cNvSpPr txBox="1"/>
          <p:nvPr/>
        </p:nvSpPr>
        <p:spPr>
          <a:xfrm>
            <a:off x="0" y="979714"/>
            <a:ext cx="12192000" cy="883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dirty="0"/>
              <a:t>7.7 describe the effects on the atomic and mass numbers of a nucleus of the emission of each of the four main types of radiation (alpha, beta, gamma and neutron radiation)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F662E52-7CD2-12FD-6AC5-533EA11126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801" y="1873893"/>
            <a:ext cx="4493141" cy="238983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1FB0F76-2FC2-4313-572F-98270102A3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2958" y="2111657"/>
            <a:ext cx="4974767" cy="191431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C07B184-1398-84A4-AD21-8620683955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572" y="4274528"/>
            <a:ext cx="5200339" cy="211549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F152BCA-595E-396A-68B8-851C633AE5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3230" y="4124612"/>
            <a:ext cx="3014221" cy="2069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0997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B40775-D422-0119-4A9B-FE3BEF678F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8DCAE-40DB-B59A-620F-E79E8F5272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979714"/>
          </a:xfrm>
          <a:solidFill>
            <a:srgbClr val="FF0000"/>
          </a:solidFill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7.8 Decay Equations 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B52996-E5AC-47B1-9FFC-9205FD6577D0}"/>
              </a:ext>
            </a:extLst>
          </p:cNvPr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www.physicstutoring.uk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B9E901-3B41-B8DA-AB9D-A7693C831E68}"/>
              </a:ext>
            </a:extLst>
          </p:cNvPr>
          <p:cNvSpPr txBox="1"/>
          <p:nvPr/>
        </p:nvSpPr>
        <p:spPr>
          <a:xfrm>
            <a:off x="0" y="979714"/>
            <a:ext cx="12192000" cy="467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dirty="0"/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90566CC-FAB1-B2CC-20EB-5915F8223761}"/>
              </a:ext>
            </a:extLst>
          </p:cNvPr>
          <p:cNvSpPr txBox="1"/>
          <p:nvPr/>
        </p:nvSpPr>
        <p:spPr>
          <a:xfrm>
            <a:off x="119742" y="979714"/>
            <a:ext cx="11919857" cy="55790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400" dirty="0"/>
              <a:t>There are some fundamental conservation laws that are never violated, these are: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/>
              <a:t>Conservation of Mass/Energy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/>
              <a:t>Conservation of Charge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/>
              <a:t>Conservation of Momentum</a:t>
            </a:r>
          </a:p>
          <a:p>
            <a:pPr>
              <a:lnSpc>
                <a:spcPct val="150000"/>
              </a:lnSpc>
            </a:pPr>
            <a:r>
              <a:rPr lang="en-GB" sz="2400" dirty="0"/>
              <a:t>The first two are maintained by balancing radioactive decay equations;</a:t>
            </a:r>
          </a:p>
          <a:p>
            <a:pPr>
              <a:lnSpc>
                <a:spcPct val="150000"/>
              </a:lnSpc>
            </a:pPr>
            <a:r>
              <a:rPr lang="en-GB" sz="2400" dirty="0"/>
              <a:t>Nucleon No – conserves mass</a:t>
            </a:r>
          </a:p>
          <a:p>
            <a:pPr>
              <a:lnSpc>
                <a:spcPct val="150000"/>
              </a:lnSpc>
            </a:pPr>
            <a:r>
              <a:rPr lang="en-GB" sz="2400" dirty="0"/>
              <a:t>Proton No – conserves charge</a:t>
            </a:r>
          </a:p>
          <a:p>
            <a:pPr>
              <a:lnSpc>
                <a:spcPct val="150000"/>
              </a:lnSpc>
            </a:pPr>
            <a:r>
              <a:rPr lang="en-GB" sz="2400" dirty="0"/>
              <a:t>The relative direction and speed of the particles before and after the decay conserves momentum.</a:t>
            </a:r>
          </a:p>
          <a:p>
            <a:pPr>
              <a:lnSpc>
                <a:spcPct val="150000"/>
              </a:lnSpc>
            </a:pPr>
            <a:r>
              <a:rPr lang="en-GB" sz="2400" dirty="0"/>
              <a:t>In practice the sum of each of these numbers on either side must be equal.</a:t>
            </a:r>
          </a:p>
        </p:txBody>
      </p:sp>
    </p:spTree>
    <p:extLst>
      <p:ext uri="{BB962C8B-B14F-4D97-AF65-F5344CB8AC3E}">
        <p14:creationId xmlns:p14="http://schemas.microsoft.com/office/powerpoint/2010/main" val="40773258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B166B8-0069-9F08-B5D4-38D629BBB5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957153-ADD9-50FD-F97D-205F59EB52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979714"/>
          </a:xfrm>
          <a:solidFill>
            <a:srgbClr val="FF0000"/>
          </a:solidFill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7.9 Detecting Radioactivity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256C354-C6C6-0E98-D2B9-98D92D572DBC}"/>
              </a:ext>
            </a:extLst>
          </p:cNvPr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www.physicstutoring.uk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846E69-8EDC-D063-EA33-AD0E640B5732}"/>
              </a:ext>
            </a:extLst>
          </p:cNvPr>
          <p:cNvSpPr txBox="1"/>
          <p:nvPr/>
        </p:nvSpPr>
        <p:spPr>
          <a:xfrm>
            <a:off x="0" y="979714"/>
            <a:ext cx="12192000" cy="467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dirty="0"/>
              <a:t>7.9 know that photographic film or a Geiger-Müller detector can detect ionising radiations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8E96DE6-5660-F831-73D2-854BFF29A1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6375" y="1866243"/>
            <a:ext cx="4205968" cy="384909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A180B73-F394-D98D-9022-201F537F95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3945" y="1689080"/>
            <a:ext cx="3011258" cy="433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9150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D85F1B-88D8-F89E-591F-5E02DD8900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F1923-5E62-ADF8-3148-28BC621AAC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979714"/>
          </a:xfrm>
          <a:solidFill>
            <a:srgbClr val="FF0000"/>
          </a:solidFill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7.10 Background Radiation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4E15C7-5EF7-718B-65BE-33A7469F265A}"/>
              </a:ext>
            </a:extLst>
          </p:cNvPr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www.physicstutoring.uk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6C1EF50-AEF5-0503-4141-ABA754BF19A1}"/>
              </a:ext>
            </a:extLst>
          </p:cNvPr>
          <p:cNvSpPr txBox="1"/>
          <p:nvPr/>
        </p:nvSpPr>
        <p:spPr>
          <a:xfrm>
            <a:off x="0" y="979714"/>
            <a:ext cx="12192000" cy="883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dirty="0"/>
              <a:t>7.10 explain the sources of background (ionising) radiation from Earth and space</a:t>
            </a:r>
          </a:p>
          <a:p>
            <a:pPr>
              <a:lnSpc>
                <a:spcPct val="150000"/>
              </a:lnSpc>
            </a:pPr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0C434A6-BC56-086E-432D-6CA4FF375077}"/>
              </a:ext>
            </a:extLst>
          </p:cNvPr>
          <p:cNvSpPr txBox="1"/>
          <p:nvPr/>
        </p:nvSpPr>
        <p:spPr>
          <a:xfrm>
            <a:off x="6229350" y="6044296"/>
            <a:ext cx="61232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https://remap.jrc.ec.europa.eu/Atlas.aspx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92D4593-447D-E4A5-D981-9D39BFE52D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1704234"/>
            <a:ext cx="4653595" cy="4332915"/>
          </a:xfrm>
          <a:prstGeom prst="rect">
            <a:avLst/>
          </a:prstGeom>
        </p:spPr>
      </p:pic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82B79D7C-1B36-ADA3-3C55-86E5CDD807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4794283"/>
              </p:ext>
            </p:extLst>
          </p:nvPr>
        </p:nvGraphicFramePr>
        <p:xfrm>
          <a:off x="5644195" y="1519177"/>
          <a:ext cx="6297435" cy="4450080"/>
        </p:xfrm>
        <a:graphic>
          <a:graphicData uri="http://schemas.openxmlformats.org/drawingml/2006/table">
            <a:tbl>
              <a:tblPr/>
              <a:tblGrid>
                <a:gridCol w="2099145">
                  <a:extLst>
                    <a:ext uri="{9D8B030D-6E8A-4147-A177-3AD203B41FA5}">
                      <a16:colId xmlns:a16="http://schemas.microsoft.com/office/drawing/2014/main" val="663786523"/>
                    </a:ext>
                  </a:extLst>
                </a:gridCol>
                <a:gridCol w="2099145">
                  <a:extLst>
                    <a:ext uri="{9D8B030D-6E8A-4147-A177-3AD203B41FA5}">
                      <a16:colId xmlns:a16="http://schemas.microsoft.com/office/drawing/2014/main" val="678625135"/>
                    </a:ext>
                  </a:extLst>
                </a:gridCol>
                <a:gridCol w="2099145">
                  <a:extLst>
                    <a:ext uri="{9D8B030D-6E8A-4147-A177-3AD203B41FA5}">
                      <a16:colId xmlns:a16="http://schemas.microsoft.com/office/drawing/2014/main" val="378571170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fontAlgn="base">
                        <a:buNone/>
                      </a:pPr>
                      <a:r>
                        <a:rPr lang="en-GB">
                          <a:effectLst/>
                        </a:rPr>
                        <a:t>Eating a banana that contains radioactive potassium</a:t>
                      </a:r>
                    </a:p>
                  </a:txBody>
                  <a:tcPr marL="60960" marR="60960" marT="60960" marB="60960" anchor="ctr">
                    <a:lnL w="7620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buNone/>
                      </a:pPr>
                      <a:r>
                        <a:rPr lang="en-GB">
                          <a:effectLst/>
                        </a:rPr>
                        <a:t>0.000000098 Sv</a:t>
                      </a:r>
                    </a:p>
                  </a:txBody>
                  <a:tcPr marL="60960" marR="60960" marT="60960" marB="60960" anchor="ctr">
                    <a:lnL w="7620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buNone/>
                      </a:pPr>
                      <a:r>
                        <a:rPr lang="en-GB">
                          <a:effectLst/>
                        </a:rPr>
                        <a:t>0.000098 mSv</a:t>
                      </a:r>
                    </a:p>
                  </a:txBody>
                  <a:tcPr marL="60960" marR="60960" marT="60960" marB="60960" anchor="ctr">
                    <a:lnL w="7620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65536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base">
                        <a:buNone/>
                      </a:pPr>
                      <a:r>
                        <a:rPr lang="en-GB">
                          <a:effectLst/>
                        </a:rPr>
                        <a:t>Exposure for cabin crew on airliners (per year)</a:t>
                      </a:r>
                    </a:p>
                  </a:txBody>
                  <a:tcPr marL="60960" marR="60960" marT="60960" marB="60960" anchor="ctr">
                    <a:lnL w="7620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buNone/>
                      </a:pPr>
                      <a:r>
                        <a:rPr lang="en-GB">
                          <a:effectLst/>
                        </a:rPr>
                        <a:t>0.0016 Sv</a:t>
                      </a:r>
                    </a:p>
                  </a:txBody>
                  <a:tcPr marL="60960" marR="60960" marT="60960" marB="60960" anchor="ctr">
                    <a:lnL w="7620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buNone/>
                      </a:pPr>
                      <a:r>
                        <a:rPr lang="en-GB">
                          <a:effectLst/>
                        </a:rPr>
                        <a:t>1.6 mSv</a:t>
                      </a:r>
                    </a:p>
                  </a:txBody>
                  <a:tcPr marL="60960" marR="60960" marT="60960" marB="60960" anchor="ctr">
                    <a:lnL w="7620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5240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base">
                        <a:buNone/>
                      </a:pPr>
                      <a:r>
                        <a:rPr lang="en-GB">
                          <a:effectLst/>
                        </a:rPr>
                        <a:t>6 months on the International Space station</a:t>
                      </a:r>
                    </a:p>
                  </a:txBody>
                  <a:tcPr marL="60960" marR="60960" marT="60960" marB="60960" anchor="ctr">
                    <a:lnL w="7620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buNone/>
                      </a:pPr>
                      <a:r>
                        <a:rPr lang="en-GB" dirty="0">
                          <a:effectLst/>
                        </a:rPr>
                        <a:t>0.08 </a:t>
                      </a:r>
                      <a:r>
                        <a:rPr lang="en-GB" dirty="0" err="1">
                          <a:effectLst/>
                        </a:rPr>
                        <a:t>Sv</a:t>
                      </a:r>
                      <a:endParaRPr lang="en-GB" dirty="0">
                        <a:effectLst/>
                      </a:endParaRPr>
                    </a:p>
                  </a:txBody>
                  <a:tcPr marL="60960" marR="60960" marT="60960" marB="60960" anchor="ctr">
                    <a:lnL w="7620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buNone/>
                      </a:pPr>
                      <a:r>
                        <a:rPr lang="en-GB">
                          <a:effectLst/>
                        </a:rPr>
                        <a:t>80 mSv</a:t>
                      </a:r>
                    </a:p>
                  </a:txBody>
                  <a:tcPr marL="60960" marR="60960" marT="60960" marB="60960" anchor="ctr">
                    <a:lnL w="7620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91287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base">
                        <a:buNone/>
                      </a:pPr>
                      <a:r>
                        <a:rPr lang="en-GB">
                          <a:effectLst/>
                        </a:rPr>
                        <a:t>Highest dose to a worker during Fukushima disaster</a:t>
                      </a:r>
                    </a:p>
                  </a:txBody>
                  <a:tcPr marL="60960" marR="60960" marT="60960" marB="60960" anchor="ctr">
                    <a:lnL w="7620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buNone/>
                      </a:pPr>
                      <a:r>
                        <a:rPr lang="en-GB">
                          <a:effectLst/>
                        </a:rPr>
                        <a:t>0.67 Sv</a:t>
                      </a:r>
                    </a:p>
                  </a:txBody>
                  <a:tcPr marL="60960" marR="60960" marT="60960" marB="60960" anchor="ctr">
                    <a:lnL w="7620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buNone/>
                      </a:pPr>
                      <a:r>
                        <a:rPr lang="en-GB">
                          <a:effectLst/>
                        </a:rPr>
                        <a:t>670 mSv</a:t>
                      </a:r>
                    </a:p>
                  </a:txBody>
                  <a:tcPr marL="60960" marR="60960" marT="60960" marB="60960" anchor="ctr">
                    <a:lnL w="7620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6551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base">
                        <a:buNone/>
                      </a:pPr>
                      <a:r>
                        <a:rPr lang="en-GB">
                          <a:effectLst/>
                        </a:rPr>
                        <a:t>Typical fatal dose</a:t>
                      </a:r>
                    </a:p>
                  </a:txBody>
                  <a:tcPr marL="60960" marR="60960" marT="60960" marB="60960" anchor="ctr">
                    <a:lnL w="7620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buNone/>
                      </a:pPr>
                      <a:r>
                        <a:rPr lang="en-GB">
                          <a:effectLst/>
                        </a:rPr>
                        <a:t>10 Sv</a:t>
                      </a:r>
                    </a:p>
                  </a:txBody>
                  <a:tcPr marL="60960" marR="60960" marT="60960" marB="60960" anchor="ctr">
                    <a:lnL w="7620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buNone/>
                      </a:pPr>
                      <a:r>
                        <a:rPr lang="en-GB" dirty="0">
                          <a:effectLst/>
                        </a:rPr>
                        <a:t>10,000 mSv</a:t>
                      </a:r>
                    </a:p>
                  </a:txBody>
                  <a:tcPr marL="60960" marR="60960" marT="60960" marB="60960" anchor="ctr">
                    <a:lnL w="7620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606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9757618"/>
                  </a:ext>
                </a:extLst>
              </a:tr>
            </a:tbl>
          </a:graphicData>
        </a:graphic>
      </p:graphicFrame>
      <p:sp>
        <p:nvSpPr>
          <p:cNvPr id="16" name="Rectangle 8">
            <a:extLst>
              <a:ext uri="{FF2B5EF4-FFF2-40B4-BE49-F238E27FC236}">
                <a16:creationId xmlns:a16="http://schemas.microsoft.com/office/drawing/2014/main" id="{550AE7BE-4A7E-3FA4-9656-9D6C1FD85A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70439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60219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4e12dfbf-cf18-4811-bda1-ffc7d1673302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F6F03D8EC793645834DBFA05193CC77" ma:contentTypeVersion="5" ma:contentTypeDescription="Create a new document." ma:contentTypeScope="" ma:versionID="ce971481c78cde8ff502356cb3b5e869">
  <xsd:schema xmlns:xsd="http://www.w3.org/2001/XMLSchema" xmlns:xs="http://www.w3.org/2001/XMLSchema" xmlns:p="http://schemas.microsoft.com/office/2006/metadata/properties" xmlns:ns3="4e12dfbf-cf18-4811-bda1-ffc7d1673302" targetNamespace="http://schemas.microsoft.com/office/2006/metadata/properties" ma:root="true" ma:fieldsID="f44a54a9249f69839161e7d5beaf561c" ns3:_="">
    <xsd:import namespace="4e12dfbf-cf18-4811-bda1-ffc7d1673302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12dfbf-cf18-4811-bda1-ffc7d1673302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12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7C23DA3-E0CA-40D2-BF0A-C7A4E638E5B4}">
  <ds:schemaRefs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schemas.microsoft.com/office/2006/metadata/properties"/>
    <ds:schemaRef ds:uri="http://www.w3.org/XML/1998/namespace"/>
    <ds:schemaRef ds:uri="4e12dfbf-cf18-4811-bda1-ffc7d1673302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8D1D45E1-E3AB-4132-AA3D-C31EFA6B48E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BD04869-C4BA-476C-9FDD-12B6ACCEAE5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e12dfbf-cf18-4811-bda1-ffc7d167330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245</TotalTime>
  <Words>1946</Words>
  <Application>Microsoft Office PowerPoint</Application>
  <PresentationFormat>Widescreen</PresentationFormat>
  <Paragraphs>203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Aptos</vt:lpstr>
      <vt:lpstr>Aptos Display</vt:lpstr>
      <vt:lpstr>Arial</vt:lpstr>
      <vt:lpstr>Cambria Math</vt:lpstr>
      <vt:lpstr>Office Theme</vt:lpstr>
      <vt:lpstr>7 Radioactivity and Particles </vt:lpstr>
      <vt:lpstr>7 Radioactivity and Particles</vt:lpstr>
      <vt:lpstr>7 Radioactivity and Particles</vt:lpstr>
      <vt:lpstr>7.1 Radioactivity Units</vt:lpstr>
      <vt:lpstr>7.2 Nuclear Notation</vt:lpstr>
      <vt:lpstr>7.3 Nuclear Vocabulary</vt:lpstr>
      <vt:lpstr>7.3 Nuclear Vocabulary</vt:lpstr>
      <vt:lpstr>7.4 Types of Decay</vt:lpstr>
      <vt:lpstr>7.4 Alpha Decay - α</vt:lpstr>
      <vt:lpstr>7.4 Beta Decay - β</vt:lpstr>
      <vt:lpstr>7.4 Gamma Decay - γ</vt:lpstr>
      <vt:lpstr>7.4 Neuton Decay - n</vt:lpstr>
      <vt:lpstr>7.5 Properties of Decay</vt:lpstr>
      <vt:lpstr>7.6 Radioactivity Properties - Practical</vt:lpstr>
      <vt:lpstr>7.6 Radioactivity Properties - Practical</vt:lpstr>
      <vt:lpstr>7.7 Decay Equations 1</vt:lpstr>
      <vt:lpstr>7.8 Decay Equations 2</vt:lpstr>
      <vt:lpstr>7.9 Detecting Radioactivity</vt:lpstr>
      <vt:lpstr>7.10 Background Radiation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Dave Cook</dc:creator>
  <cp:lastModifiedBy>Dave Cook</cp:lastModifiedBy>
  <cp:revision>3</cp:revision>
  <dcterms:created xsi:type="dcterms:W3CDTF">2026-03-23T10:32:59Z</dcterms:created>
  <dcterms:modified xsi:type="dcterms:W3CDTF">2026-05-18T12:00:08Z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0x010100EF6F03D8EC793645834DBFA05193CC77</vt:lpwstr>
  </property>
</Properties>
</file>