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 id="2147483707" r:id="rId2"/>
    <p:sldMasterId id="2147483724" r:id="rId3"/>
    <p:sldMasterId id="2147483742" r:id="rId4"/>
    <p:sldMasterId id="2147483760" r:id="rId5"/>
    <p:sldMasterId id="2147483778" r:id="rId6"/>
    <p:sldMasterId id="2147483795" r:id="rId7"/>
  </p:sldMasterIdLst>
  <p:sldIdLst>
    <p:sldId id="256" r:id="rId8"/>
    <p:sldId id="257" r:id="rId9"/>
    <p:sldId id="275" r:id="rId10"/>
    <p:sldId id="258" r:id="rId11"/>
    <p:sldId id="259" r:id="rId12"/>
    <p:sldId id="260" r:id="rId13"/>
    <p:sldId id="261" r:id="rId14"/>
    <p:sldId id="273" r:id="rId15"/>
    <p:sldId id="276" r:id="rId16"/>
    <p:sldId id="262" r:id="rId17"/>
    <p:sldId id="263" r:id="rId18"/>
    <p:sldId id="264" r:id="rId19"/>
    <p:sldId id="265" r:id="rId20"/>
    <p:sldId id="266" r:id="rId21"/>
    <p:sldId id="267" r:id="rId22"/>
    <p:sldId id="268" r:id="rId23"/>
    <p:sldId id="274" r:id="rId24"/>
    <p:sldId id="269" r:id="rId25"/>
    <p:sldId id="270" r:id="rId26"/>
    <p:sldId id="277" r:id="rId27"/>
    <p:sldId id="271" r:id="rId28"/>
    <p:sldId id="272" r:id="rId29"/>
    <p:sldId id="278" r:id="rId30"/>
    <p:sldId id="279"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autoAdjust="0"/>
  </p:normalViewPr>
  <p:slideViewPr>
    <p:cSldViewPr snapToGrid="0">
      <p:cViewPr varScale="1">
        <p:scale>
          <a:sx n="81" d="100"/>
          <a:sy n="81" d="100"/>
        </p:scale>
        <p:origin x="2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82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9885468"/>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26713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84703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381496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04105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08016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6325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7495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62567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39473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8342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56579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8887115"/>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07550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85355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99709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6740191"/>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9514955"/>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156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981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298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005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81773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06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837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379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7142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4914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2686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019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570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47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8040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7712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3832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5652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7217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72163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868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5606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694973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031269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478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9617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7695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7614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0623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0681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60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660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9427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6432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9476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8892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723517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0551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2821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4315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632527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8953624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5723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3909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35740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02111984F565}"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33266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1228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1765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5273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3672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3519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7040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5288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452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5599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4466385"/>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2969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9552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60204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6582520"/>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1639120"/>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5511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80700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0072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6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4560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7276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0925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25079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55716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91096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25669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4507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923530"/>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61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296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3174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9024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96809966"/>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203060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9769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747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1176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62795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6955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03217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341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270033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41947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4241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9545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9715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31154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22680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5938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5244446"/>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9542684"/>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444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9.jp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jpe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6.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7.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10.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837062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914313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4406121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6637621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81629222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6507023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4/11/2026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36215169"/>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Rock Springs 2026 Annual Meeting</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Presiding: Dan Hofle - President/</a:t>
            </a:r>
          </a:p>
          <a:p>
            <a:r>
              <a:rPr lang="en-US" dirty="0" smtClean="0"/>
              <a:t>Debra WALDRON, - secretary/</a:t>
            </a:r>
          </a:p>
          <a:p>
            <a:r>
              <a:rPr lang="en-US" dirty="0" smtClean="0"/>
              <a:t>Mark Seltzer - Treasurer/with Michelle </a:t>
            </a:r>
            <a:r>
              <a:rPr lang="en-US" dirty="0" err="1" smtClean="0"/>
              <a:t>gleed</a:t>
            </a:r>
            <a:r>
              <a:rPr lang="en-US" dirty="0" smtClean="0"/>
              <a:t>/Kerry </a:t>
            </a:r>
            <a:r>
              <a:rPr lang="en-US" dirty="0" err="1" smtClean="0"/>
              <a:t>flenor</a:t>
            </a:r>
            <a:r>
              <a:rPr lang="en-US" dirty="0" smtClean="0"/>
              <a:t>, board members</a:t>
            </a:r>
            <a:endParaRPr lang="en-US" dirty="0"/>
          </a:p>
        </p:txBody>
      </p:sp>
    </p:spTree>
    <p:extLst>
      <p:ext uri="{BB962C8B-B14F-4D97-AF65-F5344CB8AC3E}">
        <p14:creationId xmlns:p14="http://schemas.microsoft.com/office/powerpoint/2010/main" val="10278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Pool: the benefits and things to watch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8644" y="2667000"/>
            <a:ext cx="4165600" cy="3124200"/>
          </a:xfrm>
        </p:spPr>
      </p:pic>
      <p:sp>
        <p:nvSpPr>
          <p:cNvPr id="4" name="Content Placeholder 3"/>
          <p:cNvSpPr>
            <a:spLocks noGrp="1"/>
          </p:cNvSpPr>
          <p:nvPr>
            <p:ph sz="half" idx="2"/>
          </p:nvPr>
        </p:nvSpPr>
        <p:spPr/>
        <p:txBody>
          <a:bodyPr>
            <a:normAutofit fontScale="85000" lnSpcReduction="10000"/>
          </a:bodyPr>
          <a:lstStyle/>
          <a:p>
            <a:r>
              <a:rPr lang="en-US" sz="2400" dirty="0" smtClean="0"/>
              <a:t>Video and Fob system are working well. 2 weeks of video is stored for reference.</a:t>
            </a:r>
          </a:p>
          <a:p>
            <a:r>
              <a:rPr lang="en-US" sz="2400" dirty="0" smtClean="0"/>
              <a:t>Gate hinges have been replaced, but show signs of aging.</a:t>
            </a:r>
          </a:p>
          <a:p>
            <a:r>
              <a:rPr lang="en-US" sz="2400" dirty="0" smtClean="0"/>
              <a:t>Concrete slabs have shifted in some areas. Foam is very $$$ to stabilize. Okay for now with signs.</a:t>
            </a:r>
          </a:p>
          <a:p>
            <a:r>
              <a:rPr lang="en-US" sz="2400" dirty="0" smtClean="0"/>
              <a:t>Bathrooms cleaned daily or as needed per reports.</a:t>
            </a:r>
          </a:p>
        </p:txBody>
      </p:sp>
    </p:spTree>
    <p:extLst>
      <p:ext uri="{BB962C8B-B14F-4D97-AF65-F5344CB8AC3E}">
        <p14:creationId xmlns:p14="http://schemas.microsoft.com/office/powerpoint/2010/main" val="12860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cont.</a:t>
            </a:r>
            <a:endParaRPr lang="en-US" dirty="0"/>
          </a:p>
        </p:txBody>
      </p:sp>
      <p:sp>
        <p:nvSpPr>
          <p:cNvPr id="3" name="Content Placeholder 2"/>
          <p:cNvSpPr>
            <a:spLocks noGrp="1"/>
          </p:cNvSpPr>
          <p:nvPr>
            <p:ph sz="half" idx="1"/>
          </p:nvPr>
        </p:nvSpPr>
        <p:spPr/>
        <p:txBody>
          <a:bodyPr>
            <a:noAutofit/>
          </a:bodyPr>
          <a:lstStyle/>
          <a:p>
            <a:r>
              <a:rPr lang="en-US" sz="2000" dirty="0" smtClean="0"/>
              <a:t>We are very pleased with Splash Pools, and have saved  about $6K in cost. Responsive owner.</a:t>
            </a:r>
          </a:p>
          <a:p>
            <a:r>
              <a:rPr lang="en-US" sz="2000" dirty="0" smtClean="0"/>
              <a:t>We spray for weeds in the area when needed. The pool parking lot is showing signs of aging. Mark painted new lines in the lot in 2025. </a:t>
            </a:r>
          </a:p>
          <a:p>
            <a:r>
              <a:rPr lang="en-US" sz="2000" dirty="0" smtClean="0"/>
              <a:t>The bulk of the reserve account should be designated for possible pool issues in the future. </a:t>
            </a:r>
          </a:p>
          <a:p>
            <a:r>
              <a:rPr lang="en-US" sz="2000" dirty="0" smtClean="0"/>
              <a:t>New cover installed in 2025. Pool was not covered previously.</a:t>
            </a:r>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089568" y="1900052"/>
            <a:ext cx="4310743" cy="4857008"/>
          </a:xfrm>
        </p:spPr>
      </p:pic>
    </p:spTree>
    <p:extLst>
      <p:ext uri="{BB962C8B-B14F-4D97-AF65-F5344CB8AC3E}">
        <p14:creationId xmlns:p14="http://schemas.microsoft.com/office/powerpoint/2010/main" val="21786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cont.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3641" y="1971304"/>
            <a:ext cx="4730286" cy="4085112"/>
          </a:xfrm>
        </p:spPr>
      </p:pic>
      <p:sp>
        <p:nvSpPr>
          <p:cNvPr id="4" name="Content Placeholder 3"/>
          <p:cNvSpPr>
            <a:spLocks noGrp="1"/>
          </p:cNvSpPr>
          <p:nvPr>
            <p:ph sz="half" idx="2"/>
          </p:nvPr>
        </p:nvSpPr>
        <p:spPr/>
        <p:txBody>
          <a:bodyPr>
            <a:noAutofit/>
          </a:bodyPr>
          <a:lstStyle/>
          <a:p>
            <a:r>
              <a:rPr lang="en-US" sz="2800" dirty="0" smtClean="0"/>
              <a:t>Please lower umbrellas when you are done using them. </a:t>
            </a:r>
          </a:p>
          <a:p>
            <a:r>
              <a:rPr lang="en-US" sz="2800" dirty="0" smtClean="0"/>
              <a:t>See a mess? Call Hinson.  </a:t>
            </a:r>
          </a:p>
          <a:p>
            <a:r>
              <a:rPr lang="en-US" sz="2800" dirty="0" smtClean="0"/>
              <a:t>See a crime? Call the Police!!!</a:t>
            </a:r>
          </a:p>
          <a:p>
            <a:r>
              <a:rPr lang="en-US" sz="2800" dirty="0" smtClean="0"/>
              <a:t> Pool Fob is deactivated when owner is past dues or with outstanding fine.</a:t>
            </a:r>
            <a:endParaRPr lang="en-US" sz="2800" dirty="0"/>
          </a:p>
        </p:txBody>
      </p:sp>
    </p:spTree>
    <p:extLst>
      <p:ext uri="{BB962C8B-B14F-4D97-AF65-F5344CB8AC3E}">
        <p14:creationId xmlns:p14="http://schemas.microsoft.com/office/powerpoint/2010/main" val="23199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Finance report   $$$</a:t>
            </a:r>
            <a:endParaRPr lang="en-US" dirty="0"/>
          </a:p>
        </p:txBody>
      </p:sp>
      <p:sp>
        <p:nvSpPr>
          <p:cNvPr id="3" name="Content Placeholder 2"/>
          <p:cNvSpPr>
            <a:spLocks noGrp="1"/>
          </p:cNvSpPr>
          <p:nvPr>
            <p:ph sz="quarter" idx="13"/>
          </p:nvPr>
        </p:nvSpPr>
        <p:spPr/>
        <p:txBody>
          <a:bodyPr>
            <a:normAutofit/>
          </a:bodyPr>
          <a:lstStyle/>
          <a:p>
            <a:r>
              <a:rPr lang="en-US" dirty="0" smtClean="0"/>
              <a:t>2025 </a:t>
            </a:r>
            <a:r>
              <a:rPr lang="en-US" dirty="0" err="1" smtClean="0"/>
              <a:t>hoa</a:t>
            </a:r>
            <a:r>
              <a:rPr lang="en-US" dirty="0" smtClean="0"/>
              <a:t> income=$125,171</a:t>
            </a:r>
          </a:p>
          <a:p>
            <a:r>
              <a:rPr lang="en-US" dirty="0" smtClean="0"/>
              <a:t>2025 expenses=$110,221</a:t>
            </a:r>
          </a:p>
          <a:p>
            <a:r>
              <a:rPr lang="en-US" dirty="0" smtClean="0"/>
              <a:t>2025 cash Flow=$14,950</a:t>
            </a:r>
          </a:p>
          <a:p>
            <a:r>
              <a:rPr lang="en-US" dirty="0" smtClean="0"/>
              <a:t>Includes $13,870 for new playground </a:t>
            </a:r>
          </a:p>
          <a:p>
            <a:r>
              <a:rPr lang="en-US" dirty="0" smtClean="0"/>
              <a:t>Higher cost items: Landscape 26k</a:t>
            </a:r>
          </a:p>
          <a:p>
            <a:r>
              <a:rPr lang="en-US" dirty="0" smtClean="0"/>
              <a:t>Pool 7k/ lighting 12k/management fee 11k</a:t>
            </a:r>
            <a:endParaRPr lang="en-US" dirty="0"/>
          </a:p>
        </p:txBody>
      </p:sp>
      <p:sp>
        <p:nvSpPr>
          <p:cNvPr id="4" name="Content Placeholder 3"/>
          <p:cNvSpPr>
            <a:spLocks noGrp="1"/>
          </p:cNvSpPr>
          <p:nvPr>
            <p:ph sz="quarter" idx="14"/>
          </p:nvPr>
        </p:nvSpPr>
        <p:spPr/>
        <p:txBody>
          <a:bodyPr>
            <a:normAutofit/>
          </a:bodyPr>
          <a:lstStyle/>
          <a:p>
            <a:r>
              <a:rPr lang="en-US" dirty="0" smtClean="0"/>
              <a:t>$40K moved to new reserve account 2/2025.</a:t>
            </a:r>
          </a:p>
          <a:p>
            <a:r>
              <a:rPr lang="en-US" dirty="0" smtClean="0"/>
              <a:t>Target is $100k reserve funds; less than 5 years to that goal, likely 2 more yrs.</a:t>
            </a:r>
          </a:p>
          <a:p>
            <a:r>
              <a:rPr lang="en-US" dirty="0" smtClean="0"/>
              <a:t>Fluid funds available if needed.</a:t>
            </a:r>
          </a:p>
          <a:p>
            <a:r>
              <a:rPr lang="en-US" dirty="0" smtClean="0"/>
              <a:t>Current dues is satisfactory for foreseeable future. $525/</a:t>
            </a:r>
            <a:r>
              <a:rPr lang="en-US" smtClean="0"/>
              <a:t>yr</a:t>
            </a:r>
            <a:endParaRPr lang="en-US" dirty="0" smtClean="0"/>
          </a:p>
        </p:txBody>
      </p:sp>
    </p:spTree>
    <p:extLst>
      <p:ext uri="{BB962C8B-B14F-4D97-AF65-F5344CB8AC3E}">
        <p14:creationId xmlns:p14="http://schemas.microsoft.com/office/powerpoint/2010/main" val="2495240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finance info</a:t>
            </a:r>
            <a:endParaRPr lang="en-US" dirty="0"/>
          </a:p>
        </p:txBody>
      </p:sp>
      <p:sp>
        <p:nvSpPr>
          <p:cNvPr id="3" name="Content Placeholder 2"/>
          <p:cNvSpPr>
            <a:spLocks noGrp="1"/>
          </p:cNvSpPr>
          <p:nvPr>
            <p:ph sz="quarter" idx="13"/>
          </p:nvPr>
        </p:nvSpPr>
        <p:spPr/>
        <p:txBody>
          <a:bodyPr/>
          <a:lstStyle/>
          <a:p>
            <a:r>
              <a:rPr lang="en-US" dirty="0" err="1" smtClean="0"/>
              <a:t>Lumos</a:t>
            </a:r>
            <a:r>
              <a:rPr lang="en-US" dirty="0" smtClean="0"/>
              <a:t> caused some damage along our roadways and is repairing this at no cost to the </a:t>
            </a:r>
            <a:r>
              <a:rPr lang="en-US" dirty="0" err="1" smtClean="0"/>
              <a:t>hoa</a:t>
            </a:r>
            <a:r>
              <a:rPr lang="en-US" dirty="0" smtClean="0"/>
              <a:t>.  </a:t>
            </a:r>
          </a:p>
          <a:p>
            <a:r>
              <a:rPr lang="en-US" dirty="0" smtClean="0"/>
              <a:t>May budget money for a wiring diagram underground near the pool area this year</a:t>
            </a:r>
            <a:r>
              <a:rPr lang="en-US" dirty="0" smtClean="0"/>
              <a:t>.</a:t>
            </a:r>
            <a:endParaRPr lang="en-US" dirty="0" smtClean="0"/>
          </a:p>
        </p:txBody>
      </p:sp>
      <p:sp>
        <p:nvSpPr>
          <p:cNvPr id="4" name="Content Placeholder 3"/>
          <p:cNvSpPr>
            <a:spLocks noGrp="1"/>
          </p:cNvSpPr>
          <p:nvPr>
            <p:ph sz="quarter" idx="14"/>
          </p:nvPr>
        </p:nvSpPr>
        <p:spPr/>
        <p:txBody>
          <a:bodyPr>
            <a:normAutofit/>
          </a:bodyPr>
          <a:lstStyle/>
          <a:p>
            <a:r>
              <a:rPr lang="en-US" sz="2400" dirty="0" smtClean="0">
                <a:latin typeface="Bahnschrift" panose="020B0502040204020203" pitchFamily="34" charset="0"/>
              </a:rPr>
              <a:t>We are considering a gazebo between the pool and playground.  Comments?</a:t>
            </a:r>
          </a:p>
          <a:p>
            <a:r>
              <a:rPr lang="en-US" sz="1600" dirty="0" smtClean="0">
                <a:latin typeface="Bahnschrift" panose="020B0502040204020203" pitchFamily="34" charset="0"/>
              </a:rPr>
              <a:t>&gt;roughly $8-10k</a:t>
            </a:r>
          </a:p>
          <a:p>
            <a:r>
              <a:rPr lang="en-US" sz="1600" dirty="0" smtClean="0">
                <a:latin typeface="Bahnschrift" panose="020B0502040204020203" pitchFamily="34" charset="0"/>
              </a:rPr>
              <a:t>Shelter during rain while at the playground/small gatherings. Difficulty keeping grass growing in that area anyway.</a:t>
            </a:r>
            <a:endParaRPr lang="en-US" sz="1600" dirty="0">
              <a:latin typeface="Bahnschrift" panose="020B0502040204020203" pitchFamily="34" charset="0"/>
            </a:endParaRPr>
          </a:p>
        </p:txBody>
      </p:sp>
    </p:spTree>
    <p:extLst>
      <p:ext uri="{BB962C8B-B14F-4D97-AF65-F5344CB8AC3E}">
        <p14:creationId xmlns:p14="http://schemas.microsoft.com/office/powerpoint/2010/main" val="4109026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2525" y="2603500"/>
            <a:ext cx="4942914" cy="4046682"/>
          </a:xfrm>
        </p:spPr>
      </p:pic>
      <p:sp>
        <p:nvSpPr>
          <p:cNvPr id="4" name="Content Placeholder 3"/>
          <p:cNvSpPr>
            <a:spLocks noGrp="1"/>
          </p:cNvSpPr>
          <p:nvPr>
            <p:ph sz="half" idx="2"/>
          </p:nvPr>
        </p:nvSpPr>
        <p:spPr/>
        <p:txBody>
          <a:bodyPr>
            <a:normAutofit fontScale="92500" lnSpcReduction="20000"/>
          </a:bodyPr>
          <a:lstStyle/>
          <a:p>
            <a:r>
              <a:rPr lang="en-US" dirty="0" smtClean="0"/>
              <a:t>There is a mess of wires near the entrance.  Most items are working again, after a telecom company was around. They paid for the repairs after a delay.  </a:t>
            </a:r>
          </a:p>
          <a:p>
            <a:r>
              <a:rPr lang="en-US" dirty="0" smtClean="0"/>
              <a:t>Remaining 2 irrigation valves and the median lighting is currently not working.  Median has solar lights for the meantime, and ample street lighting.  </a:t>
            </a:r>
          </a:p>
          <a:p>
            <a:r>
              <a:rPr lang="en-US" dirty="0" smtClean="0"/>
              <a:t>Wiring diagram desired in the near future so the community knows where all lines are near the entrance.</a:t>
            </a:r>
          </a:p>
          <a:p>
            <a:r>
              <a:rPr lang="en-US" dirty="0" smtClean="0"/>
              <a:t>Currently working to get last remaining items fixed by telecom at no cot to RS.</a:t>
            </a:r>
          </a:p>
        </p:txBody>
      </p:sp>
    </p:spTree>
    <p:extLst>
      <p:ext uri="{BB962C8B-B14F-4D97-AF65-F5344CB8AC3E}">
        <p14:creationId xmlns:p14="http://schemas.microsoft.com/office/powerpoint/2010/main" val="27945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Landscape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014941" y="2155771"/>
            <a:ext cx="4050283" cy="4536374"/>
          </a:xfrm>
        </p:spPr>
      </p:pic>
      <p:sp>
        <p:nvSpPr>
          <p:cNvPr id="4" name="Content Placeholder 3"/>
          <p:cNvSpPr>
            <a:spLocks noGrp="1"/>
          </p:cNvSpPr>
          <p:nvPr>
            <p:ph sz="half" idx="2"/>
          </p:nvPr>
        </p:nvSpPr>
        <p:spPr/>
        <p:txBody>
          <a:bodyPr>
            <a:normAutofit/>
          </a:bodyPr>
          <a:lstStyle/>
          <a:p>
            <a:r>
              <a:rPr lang="en-US" dirty="0" smtClean="0"/>
              <a:t>Rock Springs has 12.5 acres of common properties. </a:t>
            </a:r>
          </a:p>
          <a:p>
            <a:r>
              <a:rPr lang="en-US" dirty="0" smtClean="0"/>
              <a:t>Pool/Playground, Berm along Caldwell</a:t>
            </a:r>
          </a:p>
          <a:p>
            <a:r>
              <a:rPr lang="en-US" dirty="0" smtClean="0"/>
              <a:t>Townes Entrance</a:t>
            </a:r>
          </a:p>
          <a:p>
            <a:r>
              <a:rPr lang="en-US" dirty="0" smtClean="0"/>
              <a:t>8 acres behind RS and </a:t>
            </a:r>
            <a:r>
              <a:rPr lang="en-US" dirty="0" err="1" smtClean="0"/>
              <a:t>Merrivale</a:t>
            </a:r>
            <a:r>
              <a:rPr lang="en-US" dirty="0" smtClean="0"/>
              <a:t>, which is not maintained.  Creek is presently dammed up at points.</a:t>
            </a:r>
          </a:p>
          <a:p>
            <a:r>
              <a:rPr lang="en-US" dirty="0" smtClean="0"/>
              <a:t>Dangerous trees that fall in this area are assessed by the HOA, but aesthetic requests are not.  </a:t>
            </a:r>
          </a:p>
        </p:txBody>
      </p:sp>
    </p:spTree>
    <p:extLst>
      <p:ext uri="{BB962C8B-B14F-4D97-AF65-F5344CB8AC3E}">
        <p14:creationId xmlns:p14="http://schemas.microsoft.com/office/powerpoint/2010/main" val="1118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anim calcmode="lin" valueType="num">
                                      <p:cBhvr>
                                        <p:cTn id="19"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anim calcmode="lin" valueType="num">
                                      <p:cBhvr>
                                        <p:cTn id="26"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2000"/>
                                        <p:tgtEl>
                                          <p:spTgt spid="4">
                                            <p:txEl>
                                              <p:pRg st="2" end="2"/>
                                            </p:txEl>
                                          </p:spTgt>
                                        </p:tgtEl>
                                      </p:cBhvr>
                                    </p:animEffect>
                                    <p:anim calcmode="lin" valueType="num">
                                      <p:cBhvr>
                                        <p:cTn id="33"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2000"/>
                                        <p:tgtEl>
                                          <p:spTgt spid="4">
                                            <p:txEl>
                                              <p:pRg st="3" end="3"/>
                                            </p:txEl>
                                          </p:spTgt>
                                        </p:tgtEl>
                                      </p:cBhvr>
                                    </p:animEffect>
                                    <p:anim calcmode="lin" valueType="num">
                                      <p:cBhvr>
                                        <p:cTn id="40"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41"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2000"/>
                                        <p:tgtEl>
                                          <p:spTgt spid="4">
                                            <p:txEl>
                                              <p:pRg st="4" end="4"/>
                                            </p:txEl>
                                          </p:spTgt>
                                        </p:tgtEl>
                                      </p:cBhvr>
                                    </p:animEffect>
                                    <p:anim calcmode="lin" valueType="num">
                                      <p:cBhvr>
                                        <p:cTn id="47"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48"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Covenants and such</a:t>
            </a:r>
            <a:r>
              <a:rPr lang="en-US" dirty="0" smtClean="0"/>
              <a: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Violation letters are standard business practice, not harassment.</a:t>
            </a:r>
          </a:p>
          <a:p>
            <a:r>
              <a:rPr lang="en-US" dirty="0" smtClean="0"/>
              <a:t>The form letter comes from Hinson, and we have modified the wording on some letters as feedback is given.</a:t>
            </a:r>
          </a:p>
          <a:p>
            <a:r>
              <a:rPr lang="en-US" dirty="0" smtClean="0"/>
              <a:t>Hinson used to do violation monitoring, but ceased circa 2024.</a:t>
            </a:r>
          </a:p>
          <a:p>
            <a:r>
              <a:rPr lang="en-US" dirty="0" smtClean="0"/>
              <a:t>We do weekly/daily inspection depending on situation, but also rely on owner complaints.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162+ owners agreed to the CCR’s we have before us today.</a:t>
            </a:r>
          </a:p>
          <a:p>
            <a:r>
              <a:rPr lang="en-US" dirty="0" smtClean="0"/>
              <a:t>Procedure for a violation is:</a:t>
            </a:r>
          </a:p>
          <a:p>
            <a:r>
              <a:rPr lang="en-US" dirty="0" smtClean="0"/>
              <a:t>&gt;Violation letter (notice)</a:t>
            </a:r>
          </a:p>
          <a:p>
            <a:r>
              <a:rPr lang="en-US" dirty="0" smtClean="0"/>
              <a:t>&gt;Failure to comply letter</a:t>
            </a:r>
          </a:p>
          <a:p>
            <a:r>
              <a:rPr lang="en-US" dirty="0" smtClean="0"/>
              <a:t>&gt;Fine level(s) </a:t>
            </a:r>
          </a:p>
          <a:p>
            <a:r>
              <a:rPr lang="en-US" dirty="0" smtClean="0"/>
              <a:t>*While we do not seek to be onerous, we also cannot ignore violations.</a:t>
            </a:r>
          </a:p>
          <a:p>
            <a:r>
              <a:rPr lang="en-US" dirty="0" smtClean="0"/>
              <a:t>*We have to apply the CCR’s consistently and cannot grandfather in violations that exist.</a:t>
            </a:r>
            <a:endParaRPr lang="en-US" dirty="0"/>
          </a:p>
        </p:txBody>
      </p:sp>
    </p:spTree>
    <p:extLst>
      <p:ext uri="{BB962C8B-B14F-4D97-AF65-F5344CB8AC3E}">
        <p14:creationId xmlns:p14="http://schemas.microsoft.com/office/powerpoint/2010/main" val="33391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Covenants and such:</a:t>
            </a:r>
            <a:r>
              <a:rPr lang="en-US" dirty="0"/>
              <a:t> </a:t>
            </a:r>
            <a:r>
              <a:rPr lang="en-US" dirty="0" smtClean="0"/>
              <a:t>mailboxes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2280332" y="2232832"/>
            <a:ext cx="4512084" cy="4298868"/>
          </a:xfrm>
        </p:spPr>
      </p:pic>
      <p:sp>
        <p:nvSpPr>
          <p:cNvPr id="4" name="Content Placeholder 3"/>
          <p:cNvSpPr>
            <a:spLocks noGrp="1"/>
          </p:cNvSpPr>
          <p:nvPr>
            <p:ph sz="half" idx="2"/>
          </p:nvPr>
        </p:nvSpPr>
        <p:spPr/>
        <p:txBody>
          <a:bodyPr/>
          <a:lstStyle/>
          <a:p>
            <a:r>
              <a:rPr lang="en-US" dirty="0" smtClean="0"/>
              <a:t>Mailboxes: Spring 2025 campaign to clean up mailboxes in RS.</a:t>
            </a:r>
          </a:p>
          <a:p>
            <a:r>
              <a:rPr lang="en-US" dirty="0" smtClean="0"/>
              <a:t>PDQ is the vendor, although you are free to touch up yourself.</a:t>
            </a:r>
          </a:p>
          <a:p>
            <a:r>
              <a:rPr lang="en-US" dirty="0" smtClean="0"/>
              <a:t>Colors available from Hinson, our RS website, and we have a small amount in the pool house.</a:t>
            </a:r>
          </a:p>
          <a:p>
            <a:r>
              <a:rPr lang="en-US" dirty="0" smtClean="0"/>
              <a:t>One of the first things people notice when they drive through.</a:t>
            </a:r>
          </a:p>
          <a:p>
            <a:r>
              <a:rPr lang="en-US" dirty="0" smtClean="0"/>
              <a:t>The new mailboxes have a different top than previous.</a:t>
            </a:r>
            <a:endParaRPr lang="en-US" dirty="0"/>
          </a:p>
        </p:txBody>
      </p:sp>
    </p:spTree>
    <p:extLst>
      <p:ext uri="{BB962C8B-B14F-4D97-AF65-F5344CB8AC3E}">
        <p14:creationId xmlns:p14="http://schemas.microsoft.com/office/powerpoint/2010/main" val="23086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p:cTn id="4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Covenants: Garbage Cans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2545" y="2232562"/>
            <a:ext cx="5528202" cy="3218212"/>
          </a:xfrm>
        </p:spPr>
      </p:pic>
      <p:sp>
        <p:nvSpPr>
          <p:cNvPr id="4" name="Content Placeholder 3"/>
          <p:cNvSpPr>
            <a:spLocks noGrp="1"/>
          </p:cNvSpPr>
          <p:nvPr>
            <p:ph sz="half" idx="2"/>
          </p:nvPr>
        </p:nvSpPr>
        <p:spPr/>
        <p:txBody>
          <a:bodyPr/>
          <a:lstStyle/>
          <a:p>
            <a:r>
              <a:rPr lang="en-US" dirty="0" smtClean="0"/>
              <a:t>Not everyone is blessed with a large bush!! Do your best.</a:t>
            </a:r>
          </a:p>
          <a:p>
            <a:r>
              <a:rPr lang="en-US" dirty="0" smtClean="0"/>
              <a:t>Screened with a bush or a small fence.</a:t>
            </a:r>
          </a:p>
          <a:p>
            <a:r>
              <a:rPr lang="en-US" dirty="0" smtClean="0"/>
              <a:t>Screens can be ordered from a home store etc. Prefer not white vinyl as this is not the community standard for fences.</a:t>
            </a:r>
          </a:p>
          <a:p>
            <a:r>
              <a:rPr lang="en-US" dirty="0" smtClean="0"/>
              <a:t>Not screened from every angle, but 2/3 angles is reasonable (left, right, head-on), or an attempt to screen. </a:t>
            </a:r>
            <a:endParaRPr lang="en-US" dirty="0"/>
          </a:p>
        </p:txBody>
      </p:sp>
    </p:spTree>
    <p:extLst>
      <p:ext uri="{BB962C8B-B14F-4D97-AF65-F5344CB8AC3E}">
        <p14:creationId xmlns:p14="http://schemas.microsoft.com/office/powerpoint/2010/main" val="38717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arn(inVertical)">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barn(inVertical)">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barn(inVertical)">
                                      <p:cBhvr>
                                        <p:cTn id="4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had a great year!!</a:t>
            </a:r>
            <a:endParaRPr lang="en-US" dirty="0"/>
          </a:p>
        </p:txBody>
      </p:sp>
      <p:sp>
        <p:nvSpPr>
          <p:cNvPr id="3" name="Text Placeholder 2"/>
          <p:cNvSpPr>
            <a:spLocks noGrp="1"/>
          </p:cNvSpPr>
          <p:nvPr>
            <p:ph type="body" idx="1"/>
          </p:nvPr>
        </p:nvSpPr>
        <p:spPr>
          <a:xfrm>
            <a:off x="680832" y="1732883"/>
            <a:ext cx="2940050" cy="576262"/>
          </a:xfrm>
        </p:spPr>
        <p:txBody>
          <a:bodyPr/>
          <a:lstStyle/>
          <a:p>
            <a:r>
              <a:rPr lang="en-US" dirty="0" smtClean="0"/>
              <a:t>Ice cream social</a:t>
            </a:r>
            <a:endParaRPr lang="en-US" dirty="0"/>
          </a:p>
        </p:txBody>
      </p:sp>
      <p:pic>
        <p:nvPicPr>
          <p:cNvPr id="15" name="Picture Placeholder 14"/>
          <p:cNvPicPr>
            <a:picLocks noGrp="1" noChangeAspect="1"/>
          </p:cNvPicPr>
          <p:nvPr>
            <p:ph type="pic" idx="15"/>
          </p:nvPr>
        </p:nvPicPr>
        <p:blipFill>
          <a:blip r:embed="rId2">
            <a:extLst>
              <a:ext uri="{28A0092B-C50C-407E-A947-70E740481C1C}">
                <a14:useLocalDpi xmlns:a14="http://schemas.microsoft.com/office/drawing/2010/main" val="0"/>
              </a:ext>
            </a:extLst>
          </a:blip>
          <a:srcRect l="30562" r="30562"/>
          <a:stretch>
            <a:fillRect/>
          </a:stretch>
        </p:blipFill>
        <p:spPr>
          <a:xfrm rot="5400000">
            <a:off x="196928" y="2290350"/>
            <a:ext cx="3367261" cy="3404858"/>
          </a:xfrm>
        </p:spPr>
      </p:pic>
      <p:sp>
        <p:nvSpPr>
          <p:cNvPr id="10" name="Text Placeholder 9"/>
          <p:cNvSpPr>
            <a:spLocks noGrp="1"/>
          </p:cNvSpPr>
          <p:nvPr>
            <p:ph type="body" sz="half" idx="18"/>
          </p:nvPr>
        </p:nvSpPr>
        <p:spPr>
          <a:xfrm>
            <a:off x="680832" y="5973069"/>
            <a:ext cx="2940050" cy="659189"/>
          </a:xfrm>
        </p:spPr>
        <p:txBody>
          <a:bodyPr/>
          <a:lstStyle/>
          <a:p>
            <a:r>
              <a:rPr lang="en-US" dirty="0" smtClean="0"/>
              <a:t>Fire Department Visit</a:t>
            </a:r>
          </a:p>
          <a:p>
            <a:endParaRPr lang="en-US" dirty="0"/>
          </a:p>
        </p:txBody>
      </p:sp>
      <p:sp>
        <p:nvSpPr>
          <p:cNvPr id="5" name="Text Placeholder 4"/>
          <p:cNvSpPr>
            <a:spLocks noGrp="1"/>
          </p:cNvSpPr>
          <p:nvPr>
            <p:ph type="body" sz="quarter" idx="3"/>
          </p:nvPr>
        </p:nvSpPr>
        <p:spPr/>
        <p:txBody>
          <a:bodyPr/>
          <a:lstStyle/>
          <a:p>
            <a:r>
              <a:rPr lang="en-US" dirty="0" smtClean="0"/>
              <a:t> </a:t>
            </a:r>
            <a:endParaRPr lang="en-US" dirty="0"/>
          </a:p>
        </p:txBody>
      </p:sp>
      <p:pic>
        <p:nvPicPr>
          <p:cNvPr id="8" name="Content Placeholder 7"/>
          <p:cNvPicPr>
            <a:picLocks noGrp="1" noChangeAspect="1"/>
          </p:cNvPicPr>
          <p:nvPr>
            <p:ph type="pic" idx="21"/>
          </p:nvPr>
        </p:nvPicPr>
        <p:blipFill>
          <a:blip r:embed="rId3">
            <a:extLst>
              <a:ext uri="{28A0092B-C50C-407E-A947-70E740481C1C}">
                <a14:useLocalDpi xmlns:a14="http://schemas.microsoft.com/office/drawing/2010/main" val="0"/>
              </a:ext>
            </a:extLst>
          </a:blip>
          <a:srcRect t="30498" b="30498"/>
          <a:stretch>
            <a:fillRect/>
          </a:stretch>
        </p:blipFill>
        <p:spPr>
          <a:xfrm>
            <a:off x="3889374" y="2209800"/>
            <a:ext cx="2930525" cy="2860964"/>
          </a:xfrm>
        </p:spPr>
      </p:pic>
      <p:sp>
        <p:nvSpPr>
          <p:cNvPr id="11" name="Text Placeholder 10"/>
          <p:cNvSpPr>
            <a:spLocks noGrp="1"/>
          </p:cNvSpPr>
          <p:nvPr>
            <p:ph type="body" sz="half" idx="19"/>
          </p:nvPr>
        </p:nvSpPr>
        <p:spPr>
          <a:xfrm>
            <a:off x="3886640" y="5198268"/>
            <a:ext cx="2934406" cy="659189"/>
          </a:xfrm>
        </p:spPr>
        <p:txBody>
          <a:bodyPr/>
          <a:lstStyle/>
          <a:p>
            <a:r>
              <a:rPr lang="en-US" dirty="0" smtClean="0"/>
              <a:t>All kids welcome!</a:t>
            </a:r>
            <a:endParaRPr lang="en-US" dirty="0"/>
          </a:p>
        </p:txBody>
      </p:sp>
      <p:sp>
        <p:nvSpPr>
          <p:cNvPr id="9" name="Text Placeholder 8"/>
          <p:cNvSpPr>
            <a:spLocks noGrp="1"/>
          </p:cNvSpPr>
          <p:nvPr>
            <p:ph type="body" sz="quarter" idx="13"/>
          </p:nvPr>
        </p:nvSpPr>
        <p:spPr>
          <a:xfrm>
            <a:off x="7111741" y="5198268"/>
            <a:ext cx="2932113" cy="576262"/>
          </a:xfrm>
        </p:spPr>
        <p:txBody>
          <a:bodyPr/>
          <a:lstStyle/>
          <a:p>
            <a:r>
              <a:rPr lang="en-US" dirty="0" smtClean="0"/>
              <a:t>Sometimes it rains on our parade…</a:t>
            </a:r>
            <a:endParaRPr lang="en-US" dirty="0"/>
          </a:p>
        </p:txBody>
      </p:sp>
      <p:pic>
        <p:nvPicPr>
          <p:cNvPr id="16" name="Picture Placeholder 15"/>
          <p:cNvPicPr>
            <a:picLocks noGrp="1" noChangeAspect="1"/>
          </p:cNvPicPr>
          <p:nvPr>
            <p:ph type="pic" idx="22"/>
          </p:nvPr>
        </p:nvPicPr>
        <p:blipFill>
          <a:blip r:embed="rId4">
            <a:extLst>
              <a:ext uri="{28A0092B-C50C-407E-A947-70E740481C1C}">
                <a14:useLocalDpi xmlns:a14="http://schemas.microsoft.com/office/drawing/2010/main" val="0"/>
              </a:ext>
            </a:extLst>
          </a:blip>
          <a:srcRect t="15349" b="15349"/>
          <a:stretch>
            <a:fillRect/>
          </a:stretch>
        </p:blipFill>
        <p:spPr>
          <a:xfrm>
            <a:off x="7124699" y="2209799"/>
            <a:ext cx="3800600" cy="2457203"/>
          </a:xfrm>
        </p:spPr>
      </p:pic>
      <p:sp>
        <p:nvSpPr>
          <p:cNvPr id="12" name="Text Placeholder 11"/>
          <p:cNvSpPr>
            <a:spLocks noGrp="1"/>
          </p:cNvSpPr>
          <p:nvPr>
            <p:ph type="body" sz="half" idx="20"/>
          </p:nvPr>
        </p:nvSpPr>
        <p:spPr>
          <a:xfrm>
            <a:off x="7124699" y="5973069"/>
            <a:ext cx="2935997" cy="659189"/>
          </a:xfrm>
        </p:spPr>
        <p:txBody>
          <a:bodyPr/>
          <a:lstStyle/>
          <a:p>
            <a:r>
              <a:rPr lang="en-US" dirty="0" smtClean="0"/>
              <a:t>“When it rains it pours…”</a:t>
            </a:r>
          </a:p>
          <a:p>
            <a:r>
              <a:rPr lang="en-US" dirty="0" smtClean="0"/>
              <a:t>HOA motto-</a:t>
            </a:r>
            <a:endParaRPr lang="en-US" dirty="0"/>
          </a:p>
        </p:txBody>
      </p:sp>
    </p:spTree>
    <p:extLst>
      <p:ext uri="{BB962C8B-B14F-4D97-AF65-F5344CB8AC3E}">
        <p14:creationId xmlns:p14="http://schemas.microsoft.com/office/powerpoint/2010/main" val="378124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can excellence!!!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2167969" y="1917143"/>
            <a:ext cx="4201010" cy="378681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558472" y="2134267"/>
            <a:ext cx="5070765" cy="3628562"/>
          </a:xfrm>
        </p:spPr>
      </p:pic>
    </p:spTree>
    <p:extLst>
      <p:ext uri="{BB962C8B-B14F-4D97-AF65-F5344CB8AC3E}">
        <p14:creationId xmlns:p14="http://schemas.microsoft.com/office/powerpoint/2010/main" val="29124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Covenants: parking</a:t>
            </a:r>
            <a:endParaRPr lang="en-US" dirty="0"/>
          </a:p>
        </p:txBody>
      </p:sp>
      <p:sp>
        <p:nvSpPr>
          <p:cNvPr id="9" name="Content Placeholder 8"/>
          <p:cNvSpPr>
            <a:spLocks noGrp="1"/>
          </p:cNvSpPr>
          <p:nvPr>
            <p:ph idx="1"/>
          </p:nvPr>
        </p:nvSpPr>
        <p:spPr/>
        <p:txBody>
          <a:bodyPr>
            <a:normAutofit fontScale="85000" lnSpcReduction="20000"/>
          </a:bodyPr>
          <a:lstStyle/>
          <a:p>
            <a:r>
              <a:rPr lang="en-US" dirty="0"/>
              <a:t>25. Vehicles and Parking. The term "vehicles," as used herein, shall include, without limitation, recreational or commercial vehicles, motorcycles, trucks, campers, vans, and automobiles. </a:t>
            </a:r>
            <a:endParaRPr lang="en-US" dirty="0" smtClean="0"/>
          </a:p>
          <a:p>
            <a:r>
              <a:rPr lang="en-US" dirty="0" smtClean="0"/>
              <a:t>a</a:t>
            </a:r>
            <a:r>
              <a:rPr lang="en-US" dirty="0"/>
              <a:t>. All residential dwellings within the Property shall contain a garage. Detached carports are not permitted. </a:t>
            </a:r>
            <a:endParaRPr lang="en-US" dirty="0" smtClean="0"/>
          </a:p>
          <a:p>
            <a:r>
              <a:rPr lang="en-US" dirty="0" smtClean="0"/>
              <a:t>b</a:t>
            </a:r>
            <a:r>
              <a:rPr lang="en-US" dirty="0"/>
              <a:t>. Vehicles shall not be parked in any front or side yard (for example, in the grass) daily except in areas designed as a paved driveway or paved parking area or as approved by the Board. Unlicensed, unregistered or inoperable vehicles shall not be stored upon any portion of a Lot unless the same are fully enclosed in a garage or in another area specifically designated by the Board. Visiting guests may only use paved streets for temporary parking of their vehicles (in addition, they are required to follow the same stipulations as stated herein for residents). All Owners, tenants and occupants must park their vehicles in designated paved parking areas or the garages on their Lot. </a:t>
            </a:r>
            <a:endParaRPr lang="en-US" dirty="0" smtClean="0"/>
          </a:p>
          <a:p>
            <a:r>
              <a:rPr lang="en-US" dirty="0" smtClean="0"/>
              <a:t>c</a:t>
            </a:r>
            <a:r>
              <a:rPr lang="en-US" dirty="0"/>
              <a:t>. Temporary street side parking is allowed according to State and County law. For the safety and presentation of the community, the Board and the Owners do not allow extended street side parking. Extended street side parking is considered parking beyond </a:t>
            </a:r>
            <a:r>
              <a:rPr lang="en-US" dirty="0" smtClean="0"/>
              <a:t>twenty-four </a:t>
            </a:r>
            <a:r>
              <a:rPr lang="en-US" dirty="0"/>
              <a:t>(24) hours. </a:t>
            </a:r>
          </a:p>
        </p:txBody>
      </p:sp>
    </p:spTree>
    <p:extLst>
      <p:ext uri="{BB962C8B-B14F-4D97-AF65-F5344CB8AC3E}">
        <p14:creationId xmlns:p14="http://schemas.microsoft.com/office/powerpoint/2010/main" val="40082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p:cTn id="2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 calcmode="lin" valueType="num">
                                      <p:cBhvr>
                                        <p:cTn id="3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Covenants: parking cont.</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the road clear for- firetrucks and other emergency vehicles, USPS and Garbage trucks transiting roads, safety of persons walking or kids playing near areas constricted by vehicles in the road, and for aesthetic presentation of the community.</a:t>
            </a:r>
          </a:p>
          <a:p>
            <a:r>
              <a:rPr lang="en-US" dirty="0" smtClean="0"/>
              <a:t>Trying to strike a balance from being onerous, to being selective. We have to learn vehicles to know which are guests or not.  Persons with daily visitors who always park in the road are in violation.</a:t>
            </a:r>
          </a:p>
          <a:p>
            <a:r>
              <a:rPr lang="en-US" dirty="0" smtClean="0"/>
              <a:t>Whenever there is space in your driveway, please use it. Not fair to the rest of the community to have to bob and weave around extra vehicles daily.</a:t>
            </a:r>
          </a:p>
          <a:p>
            <a:r>
              <a:rPr lang="en-US" dirty="0" smtClean="0"/>
              <a:t>Pool lot can be used for temporary parking, but reaching out to Hinson is required past 48hrs. </a:t>
            </a:r>
          </a:p>
          <a:p>
            <a:r>
              <a:rPr lang="en-US" dirty="0" smtClean="0"/>
              <a:t>Enforcing parking has not been enjoyable for the Board!!! </a:t>
            </a:r>
            <a:endParaRPr lang="en-US" dirty="0"/>
          </a:p>
        </p:txBody>
      </p:sp>
    </p:spTree>
    <p:extLst>
      <p:ext uri="{BB962C8B-B14F-4D97-AF65-F5344CB8AC3E}">
        <p14:creationId xmlns:p14="http://schemas.microsoft.com/office/powerpoint/2010/main" val="82764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heel(1)">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Comments/questions?</a:t>
            </a:r>
            <a:endParaRPr lang="en-US" dirty="0"/>
          </a:p>
        </p:txBody>
      </p:sp>
      <p:sp>
        <p:nvSpPr>
          <p:cNvPr id="3" name="Content Placeholder 2"/>
          <p:cNvSpPr>
            <a:spLocks noGrp="1"/>
          </p:cNvSpPr>
          <p:nvPr>
            <p:ph idx="1"/>
          </p:nvPr>
        </p:nvSpPr>
        <p:spPr/>
        <p:txBody>
          <a:bodyPr/>
          <a:lstStyle/>
          <a:p>
            <a:r>
              <a:rPr lang="en-US" dirty="0" smtClean="0"/>
              <a:t>How does the community look and feel to you as an owner?</a:t>
            </a:r>
          </a:p>
          <a:p>
            <a:r>
              <a:rPr lang="en-US" dirty="0" smtClean="0"/>
              <a:t>How many people have used our website or </a:t>
            </a:r>
            <a:r>
              <a:rPr lang="en-US" dirty="0" err="1" smtClean="0"/>
              <a:t>facebook</a:t>
            </a:r>
            <a:r>
              <a:rPr lang="en-US" dirty="0" smtClean="0"/>
              <a:t> page?</a:t>
            </a:r>
          </a:p>
          <a:p>
            <a:r>
              <a:rPr lang="en-US" dirty="0" smtClean="0"/>
              <a:t>Official correspondence will always come in the mail, but publishing rule changes on the </a:t>
            </a:r>
            <a:r>
              <a:rPr lang="en-US" dirty="0" smtClean="0"/>
              <a:t>Hinson or RS </a:t>
            </a:r>
            <a:r>
              <a:rPr lang="en-US" dirty="0" smtClean="0"/>
              <a:t>website </a:t>
            </a:r>
            <a:r>
              <a:rPr lang="en-US" dirty="0" smtClean="0"/>
              <a:t>is also official notice to the community.</a:t>
            </a:r>
          </a:p>
          <a:p>
            <a:r>
              <a:rPr lang="en-US" dirty="0" smtClean="0"/>
              <a:t>CCR’s expire in 2053.</a:t>
            </a:r>
          </a:p>
          <a:p>
            <a:r>
              <a:rPr lang="en-US" dirty="0" smtClean="0"/>
              <a:t>Next garage sale 4/18/26</a:t>
            </a:r>
          </a:p>
          <a:p>
            <a:r>
              <a:rPr lang="en-US" dirty="0" smtClean="0"/>
              <a:t>We plan on having 2 social events/</a:t>
            </a:r>
            <a:r>
              <a:rPr lang="en-US" dirty="0" err="1" smtClean="0"/>
              <a:t>yr</a:t>
            </a:r>
            <a:r>
              <a:rPr lang="en-US" dirty="0" smtClean="0"/>
              <a:t>, as well as community work days.</a:t>
            </a:r>
          </a:p>
          <a:p>
            <a:r>
              <a:rPr lang="en-US" dirty="0" smtClean="0"/>
              <a:t>If you have a complaint, please fill out the complaint form on Hinson website. Facebook is not an official site for this.  </a:t>
            </a:r>
            <a:endParaRPr lang="en-US" dirty="0"/>
          </a:p>
        </p:txBody>
      </p:sp>
    </p:spTree>
    <p:extLst>
      <p:ext uri="{BB962C8B-B14F-4D97-AF65-F5344CB8AC3E}">
        <p14:creationId xmlns:p14="http://schemas.microsoft.com/office/powerpoint/2010/main" val="643632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Campaign/Board Election</a:t>
            </a:r>
            <a:br>
              <a:rPr lang="en-US" dirty="0" smtClean="0"/>
            </a:br>
            <a:r>
              <a:rPr lang="en-US" dirty="0" smtClean="0"/>
              <a:t>2 </a:t>
            </a:r>
            <a:r>
              <a:rPr lang="en-US" dirty="0" err="1" smtClean="0"/>
              <a:t>yr</a:t>
            </a:r>
            <a:r>
              <a:rPr lang="en-US" dirty="0" smtClean="0"/>
              <a:t> terms</a:t>
            </a:r>
            <a:endParaRPr lang="en-US" dirty="0"/>
          </a:p>
        </p:txBody>
      </p:sp>
      <p:sp>
        <p:nvSpPr>
          <p:cNvPr id="5" name="Text Placeholder 4"/>
          <p:cNvSpPr>
            <a:spLocks noGrp="1"/>
          </p:cNvSpPr>
          <p:nvPr>
            <p:ph type="body" idx="1"/>
          </p:nvPr>
        </p:nvSpPr>
        <p:spPr/>
        <p:txBody>
          <a:bodyPr/>
          <a:lstStyle/>
          <a:p>
            <a:r>
              <a:rPr lang="en-US" dirty="0" smtClean="0"/>
              <a:t>Current Board</a:t>
            </a:r>
            <a:r>
              <a:rPr lang="en-US" dirty="0" smtClean="0"/>
              <a:t>: 2yr term</a:t>
            </a:r>
            <a:endParaRPr lang="en-US" dirty="0" smtClean="0"/>
          </a:p>
        </p:txBody>
      </p:sp>
      <p:sp>
        <p:nvSpPr>
          <p:cNvPr id="6" name="Content Placeholder 5"/>
          <p:cNvSpPr>
            <a:spLocks noGrp="1"/>
          </p:cNvSpPr>
          <p:nvPr>
            <p:ph sz="half" idx="2"/>
          </p:nvPr>
        </p:nvSpPr>
        <p:spPr/>
        <p:txBody>
          <a:bodyPr/>
          <a:lstStyle/>
          <a:p>
            <a:r>
              <a:rPr lang="en-US" dirty="0" smtClean="0"/>
              <a:t>Dan </a:t>
            </a:r>
            <a:r>
              <a:rPr lang="en-US" dirty="0" smtClean="0"/>
              <a:t>Hofle (run)</a:t>
            </a:r>
            <a:endParaRPr lang="en-US" dirty="0" smtClean="0"/>
          </a:p>
          <a:p>
            <a:r>
              <a:rPr lang="en-US" dirty="0" smtClean="0"/>
              <a:t>Michelle </a:t>
            </a:r>
            <a:r>
              <a:rPr lang="en-US" dirty="0" err="1" smtClean="0"/>
              <a:t>Gleed</a:t>
            </a:r>
            <a:r>
              <a:rPr lang="en-US" dirty="0" smtClean="0"/>
              <a:t> (resigning)</a:t>
            </a:r>
            <a:endParaRPr lang="en-US" dirty="0" smtClean="0"/>
          </a:p>
          <a:p>
            <a:r>
              <a:rPr lang="en-US" dirty="0" smtClean="0"/>
              <a:t>Debra </a:t>
            </a:r>
            <a:r>
              <a:rPr lang="en-US" dirty="0" smtClean="0"/>
              <a:t>Waldron (run)</a:t>
            </a:r>
            <a:endParaRPr lang="en-US" dirty="0" smtClean="0"/>
          </a:p>
          <a:p>
            <a:r>
              <a:rPr lang="en-US" dirty="0" smtClean="0"/>
              <a:t>Mark </a:t>
            </a:r>
            <a:r>
              <a:rPr lang="en-US" dirty="0" smtClean="0"/>
              <a:t>Seltzer (run)</a:t>
            </a:r>
            <a:endParaRPr lang="en-US" dirty="0" smtClean="0"/>
          </a:p>
          <a:p>
            <a:r>
              <a:rPr lang="en-US" dirty="0" smtClean="0"/>
              <a:t>Kerry </a:t>
            </a:r>
            <a:r>
              <a:rPr lang="en-US" dirty="0" err="1" smtClean="0"/>
              <a:t>Flenor</a:t>
            </a:r>
            <a:r>
              <a:rPr lang="en-US" dirty="0" smtClean="0"/>
              <a:t> </a:t>
            </a:r>
            <a:r>
              <a:rPr lang="en-US" dirty="0" smtClean="0"/>
              <a:t>(1 </a:t>
            </a:r>
            <a:r>
              <a:rPr lang="en-US" dirty="0" err="1" smtClean="0"/>
              <a:t>yr</a:t>
            </a:r>
            <a:r>
              <a:rPr lang="en-US" dirty="0" smtClean="0"/>
              <a:t> </a:t>
            </a:r>
            <a:r>
              <a:rPr lang="en-US" dirty="0" smtClean="0"/>
              <a:t>left on term)</a:t>
            </a:r>
            <a:endParaRPr lang="en-US" dirty="0"/>
          </a:p>
        </p:txBody>
      </p:sp>
      <p:sp>
        <p:nvSpPr>
          <p:cNvPr id="7" name="Text Placeholder 6"/>
          <p:cNvSpPr>
            <a:spLocks noGrp="1"/>
          </p:cNvSpPr>
          <p:nvPr>
            <p:ph type="body" sz="quarter" idx="3"/>
          </p:nvPr>
        </p:nvSpPr>
        <p:spPr/>
        <p:txBody>
          <a:bodyPr/>
          <a:lstStyle/>
          <a:p>
            <a:r>
              <a:rPr lang="en-US" dirty="0" smtClean="0"/>
              <a:t>New Nominees:</a:t>
            </a:r>
            <a:endParaRPr lang="en-US" dirty="0"/>
          </a:p>
        </p:txBody>
      </p:sp>
      <p:sp>
        <p:nvSpPr>
          <p:cNvPr id="8" name="Content Placeholder 7"/>
          <p:cNvSpPr>
            <a:spLocks noGrp="1"/>
          </p:cNvSpPr>
          <p:nvPr>
            <p:ph sz="quarter" idx="4"/>
          </p:nvPr>
        </p:nvSpPr>
        <p:spPr/>
        <p:txBody>
          <a:bodyPr/>
          <a:lstStyle/>
          <a:p>
            <a:r>
              <a:rPr lang="en-US" dirty="0" smtClean="0"/>
              <a:t>Austin Hinkle</a:t>
            </a:r>
          </a:p>
          <a:p>
            <a:r>
              <a:rPr lang="en-US" dirty="0" smtClean="0"/>
              <a:t>Mr. McKinnon</a:t>
            </a:r>
            <a:endParaRPr lang="en-US" dirty="0"/>
          </a:p>
        </p:txBody>
      </p:sp>
    </p:spTree>
    <p:extLst>
      <p:ext uri="{BB962C8B-B14F-4D97-AF65-F5344CB8AC3E}">
        <p14:creationId xmlns:p14="http://schemas.microsoft.com/office/powerpoint/2010/main" val="1304085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Board 2026-27</a:t>
            </a:r>
            <a:endParaRPr lang="en-US" dirty="0"/>
          </a:p>
        </p:txBody>
      </p:sp>
      <p:sp>
        <p:nvSpPr>
          <p:cNvPr id="3" name="Text Placeholder 2"/>
          <p:cNvSpPr>
            <a:spLocks noGrp="1"/>
          </p:cNvSpPr>
          <p:nvPr>
            <p:ph type="body" idx="1"/>
          </p:nvPr>
        </p:nvSpPr>
        <p:spPr/>
        <p:txBody>
          <a:bodyPr/>
          <a:lstStyle/>
          <a:p>
            <a:r>
              <a:rPr lang="en-US" dirty="0" smtClean="0"/>
              <a:t>New Board after election</a:t>
            </a:r>
            <a:endParaRPr lang="en-US" dirty="0"/>
          </a:p>
        </p:txBody>
      </p:sp>
      <p:sp>
        <p:nvSpPr>
          <p:cNvPr id="4" name="Content Placeholder 3"/>
          <p:cNvSpPr>
            <a:spLocks noGrp="1"/>
          </p:cNvSpPr>
          <p:nvPr>
            <p:ph sz="half" idx="2"/>
          </p:nvPr>
        </p:nvSpPr>
        <p:spPr/>
        <p:txBody>
          <a:bodyPr/>
          <a:lstStyle/>
          <a:p>
            <a:r>
              <a:rPr lang="en-US" dirty="0" smtClean="0"/>
              <a:t>Dan Hofle</a:t>
            </a:r>
          </a:p>
          <a:p>
            <a:r>
              <a:rPr lang="en-US" dirty="0" smtClean="0"/>
              <a:t>Debra Waldron</a:t>
            </a:r>
          </a:p>
          <a:p>
            <a:r>
              <a:rPr lang="en-US" dirty="0" smtClean="0"/>
              <a:t>Mark Seltzer</a:t>
            </a:r>
          </a:p>
          <a:p>
            <a:r>
              <a:rPr lang="en-US" dirty="0" smtClean="0"/>
              <a:t>Kerry </a:t>
            </a:r>
            <a:r>
              <a:rPr lang="en-US" dirty="0" err="1" smtClean="0"/>
              <a:t>Flenor</a:t>
            </a:r>
            <a:endParaRPr lang="en-US" dirty="0" smtClean="0"/>
          </a:p>
          <a:p>
            <a:r>
              <a:rPr lang="en-US" dirty="0" smtClean="0"/>
              <a:t>Austin Hinkle</a:t>
            </a:r>
            <a:endParaRPr lang="en-US" dirty="0"/>
          </a:p>
        </p:txBody>
      </p:sp>
      <p:sp>
        <p:nvSpPr>
          <p:cNvPr id="5" name="Text Placeholder 4"/>
          <p:cNvSpPr>
            <a:spLocks noGrp="1"/>
          </p:cNvSpPr>
          <p:nvPr>
            <p:ph type="body" sz="quarter" idx="3"/>
          </p:nvPr>
        </p:nvSpPr>
        <p:spPr/>
        <p:txBody>
          <a:bodyPr/>
          <a:lstStyle/>
          <a:p>
            <a:r>
              <a:rPr lang="en-US" dirty="0" smtClean="0"/>
              <a:t>As of 4/7/26</a:t>
            </a:r>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57837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Overview of meeting</a:t>
            </a:r>
            <a:endParaRPr lang="en-US" dirty="0"/>
          </a:p>
        </p:txBody>
      </p:sp>
      <p:sp>
        <p:nvSpPr>
          <p:cNvPr id="13" name="Text Placeholder 12"/>
          <p:cNvSpPr>
            <a:spLocks noGrp="1"/>
          </p:cNvSpPr>
          <p:nvPr>
            <p:ph type="body" idx="1"/>
          </p:nvPr>
        </p:nvSpPr>
        <p:spPr>
          <a:xfrm>
            <a:off x="632947" y="1698171"/>
            <a:ext cx="2946866" cy="859291"/>
          </a:xfrm>
        </p:spPr>
        <p:txBody>
          <a:bodyPr/>
          <a:lstStyle/>
          <a:p>
            <a:r>
              <a:rPr lang="en-US" dirty="0" smtClean="0"/>
              <a:t>I. Committee Reports</a:t>
            </a:r>
          </a:p>
        </p:txBody>
      </p:sp>
      <p:sp>
        <p:nvSpPr>
          <p:cNvPr id="16" name="Text Placeholder 15"/>
          <p:cNvSpPr>
            <a:spLocks noGrp="1"/>
          </p:cNvSpPr>
          <p:nvPr>
            <p:ph type="body" sz="half" idx="15"/>
          </p:nvPr>
        </p:nvSpPr>
        <p:spPr/>
        <p:txBody>
          <a:bodyPr/>
          <a:lstStyle/>
          <a:p>
            <a:r>
              <a:rPr lang="en-US" sz="2000" dirty="0" smtClean="0"/>
              <a:t>Work Done</a:t>
            </a:r>
          </a:p>
          <a:p>
            <a:r>
              <a:rPr lang="en-US" sz="2000" dirty="0" smtClean="0"/>
              <a:t>Pool Situation (good)</a:t>
            </a:r>
          </a:p>
          <a:p>
            <a:r>
              <a:rPr lang="en-US" sz="2000" dirty="0" smtClean="0"/>
              <a:t>Finances (very good)</a:t>
            </a:r>
          </a:p>
          <a:p>
            <a:r>
              <a:rPr lang="en-US" sz="2000" dirty="0" smtClean="0"/>
              <a:t>Questions?</a:t>
            </a:r>
          </a:p>
          <a:p>
            <a:r>
              <a:rPr lang="en-US" sz="2000" dirty="0" smtClean="0"/>
              <a:t>-Please ask questions at the end of committee reports.</a:t>
            </a:r>
          </a:p>
          <a:p>
            <a:endParaRPr lang="en-US" dirty="0" smtClean="0"/>
          </a:p>
        </p:txBody>
      </p:sp>
      <p:sp>
        <p:nvSpPr>
          <p:cNvPr id="14" name="Text Placeholder 13"/>
          <p:cNvSpPr>
            <a:spLocks noGrp="1"/>
          </p:cNvSpPr>
          <p:nvPr>
            <p:ph type="body" sz="quarter" idx="3"/>
          </p:nvPr>
        </p:nvSpPr>
        <p:spPr>
          <a:xfrm>
            <a:off x="3883659" y="1853248"/>
            <a:ext cx="2936241" cy="704214"/>
          </a:xfrm>
        </p:spPr>
        <p:txBody>
          <a:bodyPr/>
          <a:lstStyle/>
          <a:p>
            <a:r>
              <a:rPr lang="en-US" dirty="0" smtClean="0"/>
              <a:t>II. Covenants review</a:t>
            </a:r>
            <a:endParaRPr lang="en-US" dirty="0"/>
          </a:p>
        </p:txBody>
      </p:sp>
      <p:sp>
        <p:nvSpPr>
          <p:cNvPr id="17" name="Text Placeholder 16"/>
          <p:cNvSpPr>
            <a:spLocks noGrp="1"/>
          </p:cNvSpPr>
          <p:nvPr>
            <p:ph type="body" sz="half" idx="16"/>
          </p:nvPr>
        </p:nvSpPr>
        <p:spPr/>
        <p:txBody>
          <a:bodyPr>
            <a:noAutofit/>
          </a:bodyPr>
          <a:lstStyle/>
          <a:p>
            <a:r>
              <a:rPr lang="en-US" sz="1600" dirty="0" smtClean="0"/>
              <a:t>The board monitors the community for CCR compliance.</a:t>
            </a:r>
          </a:p>
          <a:p>
            <a:r>
              <a:rPr lang="en-US" sz="1600" dirty="0" smtClean="0"/>
              <a:t>Enforcement is uniform and follows a structured approach.</a:t>
            </a:r>
          </a:p>
          <a:p>
            <a:r>
              <a:rPr lang="en-US" sz="1600" dirty="0" smtClean="0"/>
              <a:t>When we moved to this neighborhood, we all agreed to abide by all the governing documents</a:t>
            </a:r>
          </a:p>
          <a:p>
            <a:r>
              <a:rPr lang="en-US" sz="1600" dirty="0" smtClean="0"/>
              <a:t>Following the Covenants preserves the value of our real estate and provides a common expectation among neighbors.</a:t>
            </a:r>
            <a:endParaRPr lang="en-US" sz="1600" dirty="0"/>
          </a:p>
        </p:txBody>
      </p:sp>
      <p:sp>
        <p:nvSpPr>
          <p:cNvPr id="15" name="Text Placeholder 14"/>
          <p:cNvSpPr>
            <a:spLocks noGrp="1"/>
          </p:cNvSpPr>
          <p:nvPr>
            <p:ph type="body" sz="quarter" idx="13"/>
          </p:nvPr>
        </p:nvSpPr>
        <p:spPr>
          <a:xfrm>
            <a:off x="7124699" y="2209622"/>
            <a:ext cx="2932113" cy="704214"/>
          </a:xfrm>
        </p:spPr>
        <p:txBody>
          <a:bodyPr/>
          <a:lstStyle/>
          <a:p>
            <a:r>
              <a:rPr lang="en-US" dirty="0" smtClean="0"/>
              <a:t>III. Campaign and Vote for Board Members</a:t>
            </a:r>
            <a:endParaRPr lang="en-US" dirty="0"/>
          </a:p>
        </p:txBody>
      </p:sp>
      <p:sp>
        <p:nvSpPr>
          <p:cNvPr id="18" name="Text Placeholder 17"/>
          <p:cNvSpPr>
            <a:spLocks noGrp="1"/>
          </p:cNvSpPr>
          <p:nvPr>
            <p:ph type="body" sz="half" idx="17"/>
          </p:nvPr>
        </p:nvSpPr>
        <p:spPr>
          <a:xfrm>
            <a:off x="7124700" y="3348842"/>
            <a:ext cx="2932113" cy="2907496"/>
          </a:xfrm>
        </p:spPr>
        <p:txBody>
          <a:bodyPr>
            <a:normAutofit lnSpcReduction="10000"/>
          </a:bodyPr>
          <a:lstStyle/>
          <a:p>
            <a:r>
              <a:rPr lang="en-US" sz="1600" dirty="0" smtClean="0"/>
              <a:t>At the end of the meeting:</a:t>
            </a:r>
          </a:p>
          <a:p>
            <a:r>
              <a:rPr lang="en-US" sz="1600" dirty="0" smtClean="0"/>
              <a:t>&gt;Current board members who are running again (2yr terms) will present their campaign.</a:t>
            </a:r>
          </a:p>
          <a:p>
            <a:r>
              <a:rPr lang="en-US" sz="1600" dirty="0" smtClean="0"/>
              <a:t>&gt;Other owners who wish to run for the board will present their campaign.</a:t>
            </a:r>
          </a:p>
          <a:p>
            <a:r>
              <a:rPr lang="en-US" sz="1600" dirty="0" smtClean="0"/>
              <a:t>&gt;Questions for any candidates?</a:t>
            </a:r>
          </a:p>
          <a:p>
            <a:endParaRPr lang="en-US" dirty="0"/>
          </a:p>
        </p:txBody>
      </p:sp>
    </p:spTree>
    <p:extLst>
      <p:ext uri="{BB962C8B-B14F-4D97-AF65-F5344CB8AC3E}">
        <p14:creationId xmlns:p14="http://schemas.microsoft.com/office/powerpoint/2010/main" val="159175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additive="base">
                                        <p:cTn id="2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 calcmode="lin" valueType="num">
                                      <p:cBhvr additive="base">
                                        <p:cTn id="2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 calcmode="lin" valueType="num">
                                      <p:cBhvr additive="base">
                                        <p:cTn id="3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 calcmode="lin" valueType="num">
                                      <p:cBhvr additive="base">
                                        <p:cTn id="3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 calcmode="lin" valueType="num">
                                      <p:cBhvr additive="base">
                                        <p:cTn id="55"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 calcmode="lin" valueType="num">
                                      <p:cBhvr additive="base">
                                        <p:cTn id="6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xEl>
                                              <p:pRg st="3" end="3"/>
                                            </p:txEl>
                                          </p:spTgt>
                                        </p:tgtEl>
                                        <p:attrNameLst>
                                          <p:attrName>style.visibility</p:attrName>
                                        </p:attrNameLst>
                                      </p:cBhvr>
                                      <p:to>
                                        <p:strVal val="visible"/>
                                      </p:to>
                                    </p:set>
                                    <p:anim calcmode="lin" valueType="num">
                                      <p:cBhvr additive="base">
                                        <p:cTn id="6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6" grpId="0" build="p"/>
      <p:bldP spid="14" grpId="0" build="p"/>
      <p:bldP spid="17" grpId="0" build="p"/>
      <p:bldP spid="15" grpId="0" build="p"/>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Done by volunteer </a:t>
            </a:r>
            <a:r>
              <a:rPr lang="en-US" dirty="0" smtClean="0"/>
              <a:t>committees</a:t>
            </a:r>
            <a:br>
              <a:rPr lang="en-US" dirty="0" smtClean="0"/>
            </a:br>
            <a:r>
              <a:rPr lang="en-US" dirty="0" smtClean="0"/>
              <a:t>-Center Island trimming</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0800000">
            <a:off x="677863" y="2532658"/>
            <a:ext cx="4183062" cy="313729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5089525" y="2532063"/>
            <a:ext cx="4184650" cy="3138487"/>
          </a:xfrm>
        </p:spPr>
      </p:pic>
    </p:spTree>
    <p:extLst>
      <p:ext uri="{BB962C8B-B14F-4D97-AF65-F5344CB8AC3E}">
        <p14:creationId xmlns:p14="http://schemas.microsoft.com/office/powerpoint/2010/main" val="249090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work </a:t>
            </a:r>
            <a:r>
              <a:rPr lang="en-US" sz="2000" dirty="0" smtClean="0"/>
              <a:t>($260 compared to over $1500 hired out).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84385" y="1411906"/>
            <a:ext cx="4593235" cy="409698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1389" y="2268187"/>
            <a:ext cx="5907026" cy="3999469"/>
          </a:xfrm>
        </p:spPr>
      </p:pic>
    </p:spTree>
    <p:extLst>
      <p:ext uri="{BB962C8B-B14F-4D97-AF65-F5344CB8AC3E}">
        <p14:creationId xmlns:p14="http://schemas.microsoft.com/office/powerpoint/2010/main" val="585079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And…More work…</a:t>
            </a:r>
            <a:br>
              <a:rPr lang="en-US" dirty="0" smtClean="0"/>
            </a:br>
            <a:r>
              <a:rPr lang="en-US" sz="2000" dirty="0" smtClean="0"/>
              <a:t>($160 </a:t>
            </a:r>
            <a:r>
              <a:rPr lang="en-US" sz="2000" dirty="0" smtClean="0"/>
              <a:t>cost) gutters cleaned, and stainless</a:t>
            </a:r>
            <a:br>
              <a:rPr lang="en-US" sz="2000" dirty="0" smtClean="0"/>
            </a:br>
            <a:r>
              <a:rPr lang="en-US" sz="2000" dirty="0" smtClean="0"/>
              <a:t>steel guards placed.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063738" y="1500610"/>
            <a:ext cx="3881438" cy="520139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867383" y="1467733"/>
            <a:ext cx="5431631" cy="3715365"/>
          </a:xfrm>
        </p:spPr>
      </p:pic>
    </p:spTree>
    <p:extLst>
      <p:ext uri="{BB962C8B-B14F-4D97-AF65-F5344CB8AC3E}">
        <p14:creationId xmlns:p14="http://schemas.microsoft.com/office/powerpoint/2010/main" val="1716487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Volunteer-Work-work.</a:t>
            </a:r>
            <a:br>
              <a:rPr lang="en-US" dirty="0" smtClean="0"/>
            </a:br>
            <a:r>
              <a:rPr lang="en-US" dirty="0" smtClean="0"/>
              <a:t>Mulch added to </a:t>
            </a:r>
            <a:br>
              <a:rPr lang="en-US" dirty="0" smtClean="0"/>
            </a:br>
            <a:r>
              <a:rPr lang="en-US" dirty="0" smtClean="0"/>
              <a:t>playground area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0800000">
            <a:off x="677161" y="2444998"/>
            <a:ext cx="4183062" cy="403826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5089525" y="95001"/>
            <a:ext cx="4184650" cy="6377051"/>
          </a:xfrm>
        </p:spPr>
      </p:pic>
    </p:spTree>
    <p:extLst>
      <p:ext uri="{BB962C8B-B14F-4D97-AF65-F5344CB8AC3E}">
        <p14:creationId xmlns:p14="http://schemas.microsoft.com/office/powerpoint/2010/main" val="640668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Playground new in April 2025</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532658"/>
            <a:ext cx="4183062" cy="313729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5089525" y="2532063"/>
            <a:ext cx="4184650" cy="3138487"/>
          </a:xfrm>
        </p:spPr>
      </p:pic>
    </p:spTree>
    <p:extLst>
      <p:ext uri="{BB962C8B-B14F-4D97-AF65-F5344CB8AC3E}">
        <p14:creationId xmlns:p14="http://schemas.microsoft.com/office/powerpoint/2010/main" val="1731271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Signs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5" y="2160588"/>
            <a:ext cx="4049044" cy="3881437"/>
          </a:xfrm>
        </p:spPr>
      </p:pic>
      <p:sp>
        <p:nvSpPr>
          <p:cNvPr id="4" name="Content Placeholder 3"/>
          <p:cNvSpPr>
            <a:spLocks noGrp="1"/>
          </p:cNvSpPr>
          <p:nvPr>
            <p:ph sz="half" idx="2"/>
          </p:nvPr>
        </p:nvSpPr>
        <p:spPr/>
        <p:txBody>
          <a:bodyPr/>
          <a:lstStyle/>
          <a:p>
            <a:r>
              <a:rPr lang="en-US" dirty="0" smtClean="0"/>
              <a:t>Overall the signs are in good repair.</a:t>
            </a:r>
          </a:p>
          <a:p>
            <a:r>
              <a:rPr lang="en-US" dirty="0" smtClean="0"/>
              <a:t>Mark installed new sign tops from the back of his truck in 2025, which had rotted.</a:t>
            </a:r>
          </a:p>
          <a:p>
            <a:r>
              <a:rPr lang="en-US" dirty="0" smtClean="0"/>
              <a:t>Remember to keep your bushes trimmed off of sidewalks and at intersections where line of sight is important for motorists.</a:t>
            </a:r>
          </a:p>
          <a:p>
            <a:r>
              <a:rPr lang="en-US" dirty="0" smtClean="0"/>
              <a:t>Speed limit in RS-25mph is pretty fast. Please keep it slow for our walkers and kids.</a:t>
            </a:r>
            <a:endParaRPr lang="en-US" dirty="0"/>
          </a:p>
        </p:txBody>
      </p:sp>
    </p:spTree>
    <p:extLst>
      <p:ext uri="{BB962C8B-B14F-4D97-AF65-F5344CB8AC3E}">
        <p14:creationId xmlns:p14="http://schemas.microsoft.com/office/powerpoint/2010/main" val="3168274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Ion</Template>
  <TotalTime>322</TotalTime>
  <Words>1626</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25</vt:i4>
      </vt:variant>
    </vt:vector>
  </HeadingPairs>
  <TitlesOfParts>
    <vt:vector size="39" baseType="lpstr">
      <vt:lpstr>Arial</vt:lpstr>
      <vt:lpstr>Bahnschrift</vt:lpstr>
      <vt:lpstr>Century Gothic</vt:lpstr>
      <vt:lpstr>Corbel</vt:lpstr>
      <vt:lpstr>Impact</vt:lpstr>
      <vt:lpstr>Trebuchet MS</vt:lpstr>
      <vt:lpstr>Wingdings 3</vt:lpstr>
      <vt:lpstr>Ion</vt:lpstr>
      <vt:lpstr>Facet</vt:lpstr>
      <vt:lpstr>Parallax</vt:lpstr>
      <vt:lpstr>Main Event</vt:lpstr>
      <vt:lpstr>Ion Boardroom</vt:lpstr>
      <vt:lpstr>Wisp</vt:lpstr>
      <vt:lpstr>Vapor Trail</vt:lpstr>
      <vt:lpstr>Rock Springs 2026 Annual Meeting</vt:lpstr>
      <vt:lpstr>We had a great year!!</vt:lpstr>
      <vt:lpstr>Overview of meeting</vt:lpstr>
      <vt:lpstr>Work Done by volunteer committees -Center Island trimming</vt:lpstr>
      <vt:lpstr>More work ($260 compared to over $1500 hired out).</vt:lpstr>
      <vt:lpstr>And…More work… ($160 cost) gutters cleaned, and stainless steel guards placed.</vt:lpstr>
      <vt:lpstr>Volunteer-Work-work. Mulch added to  playground area</vt:lpstr>
      <vt:lpstr>Playground new in April 2025</vt:lpstr>
      <vt:lpstr>Street Signs</vt:lpstr>
      <vt:lpstr>The Pool: the benefits and things to watch </vt:lpstr>
      <vt:lpstr>Pool cont.</vt:lpstr>
      <vt:lpstr>Pool cont.</vt:lpstr>
      <vt:lpstr>$$$   Finance report   $$$</vt:lpstr>
      <vt:lpstr>More finance info</vt:lpstr>
      <vt:lpstr>Landscape</vt:lpstr>
      <vt:lpstr>Total Landscape</vt:lpstr>
      <vt:lpstr>Covenants and such:</vt:lpstr>
      <vt:lpstr>Covenants and such: mailboxes</vt:lpstr>
      <vt:lpstr>Covenants: Garbage Cans</vt:lpstr>
      <vt:lpstr>Garbage can excellence!!!</vt:lpstr>
      <vt:lpstr>Covenants: parking</vt:lpstr>
      <vt:lpstr>Covenants: parking cont.</vt:lpstr>
      <vt:lpstr>Comments/questions?</vt:lpstr>
      <vt:lpstr>Campaign/Board Election 2 yr terms</vt:lpstr>
      <vt:lpstr>New Board 2026-27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 Springs 2026 Annual Meeting</dc:title>
  <dc:creator>Daniel Hofle</dc:creator>
  <cp:lastModifiedBy>Daniel Hofle</cp:lastModifiedBy>
  <cp:revision>35</cp:revision>
  <dcterms:created xsi:type="dcterms:W3CDTF">2026-03-10T02:25:42Z</dcterms:created>
  <dcterms:modified xsi:type="dcterms:W3CDTF">2026-04-12T02:18:42Z</dcterms:modified>
</cp:coreProperties>
</file>