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4"/>
  </p:notesMasterIdLst>
  <p:sldIdLst>
    <p:sldId id="315" r:id="rId3"/>
    <p:sldId id="314" r:id="rId4"/>
    <p:sldId id="296" r:id="rId5"/>
    <p:sldId id="261" r:id="rId6"/>
    <p:sldId id="316" r:id="rId7"/>
    <p:sldId id="324" r:id="rId8"/>
    <p:sldId id="297" r:id="rId9"/>
    <p:sldId id="317" r:id="rId10"/>
    <p:sldId id="298" r:id="rId11"/>
    <p:sldId id="325" r:id="rId12"/>
    <p:sldId id="299" r:id="rId13"/>
    <p:sldId id="318" r:id="rId14"/>
    <p:sldId id="300" r:id="rId15"/>
    <p:sldId id="308" r:id="rId16"/>
    <p:sldId id="309" r:id="rId17"/>
    <p:sldId id="310" r:id="rId18"/>
    <p:sldId id="301" r:id="rId19"/>
    <p:sldId id="302" r:id="rId20"/>
    <p:sldId id="319" r:id="rId21"/>
    <p:sldId id="320" r:id="rId22"/>
    <p:sldId id="321" r:id="rId23"/>
    <p:sldId id="305" r:id="rId24"/>
    <p:sldId id="303" r:id="rId25"/>
    <p:sldId id="304" r:id="rId26"/>
    <p:sldId id="306" r:id="rId27"/>
    <p:sldId id="307" r:id="rId28"/>
    <p:sldId id="311" r:id="rId29"/>
    <p:sldId id="312" r:id="rId30"/>
    <p:sldId id="313" r:id="rId31"/>
    <p:sldId id="322" r:id="rId32"/>
    <p:sldId id="323" r:id="rId33"/>
    <p:sldId id="293" r:id="rId34"/>
    <p:sldId id="294" r:id="rId35"/>
    <p:sldId id="295" r:id="rId36"/>
    <p:sldId id="275" r:id="rId37"/>
    <p:sldId id="277" r:id="rId38"/>
    <p:sldId id="258" r:id="rId39"/>
    <p:sldId id="280" r:id="rId40"/>
    <p:sldId id="282" r:id="rId41"/>
    <p:sldId id="283" r:id="rId42"/>
    <p:sldId id="284" r:id="rId43"/>
  </p:sldIdLst>
  <p:sldSz cx="12192000" cy="6858000"/>
  <p:notesSz cx="7027863"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438880-CC2E-4EC6-90CA-359A520615B4}" v="21" dt="2025-03-10T18:49:33.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7" d="100"/>
          <a:sy n="67" d="100"/>
        </p:scale>
        <p:origin x="1219"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Carman" userId="7293b0d9aa34416e" providerId="LiveId" clId="{A6438880-CC2E-4EC6-90CA-359A520615B4}"/>
    <pc:docChg chg="undo custSel addSld delSld modSld sldOrd modNotesMaster">
      <pc:chgData name="Tracy Carman" userId="7293b0d9aa34416e" providerId="LiveId" clId="{A6438880-CC2E-4EC6-90CA-359A520615B4}" dt="2025-03-10T18:51:54.768" v="3886" actId="20577"/>
      <pc:docMkLst>
        <pc:docMk/>
      </pc:docMkLst>
      <pc:sldChg chg="del">
        <pc:chgData name="Tracy Carman" userId="7293b0d9aa34416e" providerId="LiveId" clId="{A6438880-CC2E-4EC6-90CA-359A520615B4}" dt="2025-01-05T15:25:39.310" v="152" actId="2696"/>
        <pc:sldMkLst>
          <pc:docMk/>
          <pc:sldMk cId="2594570340" sldId="257"/>
        </pc:sldMkLst>
      </pc:sldChg>
      <pc:sldChg chg="modSp">
        <pc:chgData name="Tracy Carman" userId="7293b0d9aa34416e" providerId="LiveId" clId="{A6438880-CC2E-4EC6-90CA-359A520615B4}" dt="2025-01-21T15:24:36.652" v="3257" actId="20577"/>
        <pc:sldMkLst>
          <pc:docMk/>
          <pc:sldMk cId="2738585376" sldId="275"/>
        </pc:sldMkLst>
        <pc:graphicFrameChg chg="mod">
          <ac:chgData name="Tracy Carman" userId="7293b0d9aa34416e" providerId="LiveId" clId="{A6438880-CC2E-4EC6-90CA-359A520615B4}" dt="2025-01-21T15:24:36.652" v="3257" actId="20577"/>
          <ac:graphicFrameMkLst>
            <pc:docMk/>
            <pc:sldMk cId="2738585376" sldId="275"/>
            <ac:graphicFrameMk id="22" creationId="{3C39F53B-BC67-C295-47D1-E97863886D81}"/>
          </ac:graphicFrameMkLst>
        </pc:graphicFrameChg>
      </pc:sldChg>
      <pc:sldChg chg="modSp mod">
        <pc:chgData name="Tracy Carman" userId="7293b0d9aa34416e" providerId="LiveId" clId="{A6438880-CC2E-4EC6-90CA-359A520615B4}" dt="2025-01-05T15:29:30.985" v="182" actId="20577"/>
        <pc:sldMkLst>
          <pc:docMk/>
          <pc:sldMk cId="1010627595" sldId="277"/>
        </pc:sldMkLst>
        <pc:spChg chg="mod">
          <ac:chgData name="Tracy Carman" userId="7293b0d9aa34416e" providerId="LiveId" clId="{A6438880-CC2E-4EC6-90CA-359A520615B4}" dt="2025-01-05T15:29:30.985" v="182" actId="20577"/>
          <ac:spMkLst>
            <pc:docMk/>
            <pc:sldMk cId="1010627595" sldId="277"/>
            <ac:spMk id="2" creationId="{713816B6-711F-0C48-AD9E-6AB2531D0337}"/>
          </ac:spMkLst>
        </pc:spChg>
      </pc:sldChg>
      <pc:sldChg chg="modSp mod">
        <pc:chgData name="Tracy Carman" userId="7293b0d9aa34416e" providerId="LiveId" clId="{A6438880-CC2E-4EC6-90CA-359A520615B4}" dt="2025-02-25T15:19:46.034" v="3476" actId="20577"/>
        <pc:sldMkLst>
          <pc:docMk/>
          <pc:sldMk cId="3279537794" sldId="282"/>
        </pc:sldMkLst>
        <pc:spChg chg="mod">
          <ac:chgData name="Tracy Carman" userId="7293b0d9aa34416e" providerId="LiveId" clId="{A6438880-CC2E-4EC6-90CA-359A520615B4}" dt="2025-02-25T15:19:46.034" v="3476" actId="20577"/>
          <ac:spMkLst>
            <pc:docMk/>
            <pc:sldMk cId="3279537794" sldId="282"/>
            <ac:spMk id="2" creationId="{5C23692C-0C5A-A68B-BBCB-8B802E2CCCC0}"/>
          </ac:spMkLst>
        </pc:spChg>
      </pc:sldChg>
      <pc:sldChg chg="modSp mod">
        <pc:chgData name="Tracy Carman" userId="7293b0d9aa34416e" providerId="LiveId" clId="{A6438880-CC2E-4EC6-90CA-359A520615B4}" dt="2025-01-21T15:08:09.701" v="2600" actId="21"/>
        <pc:sldMkLst>
          <pc:docMk/>
          <pc:sldMk cId="1981381681" sldId="293"/>
        </pc:sldMkLst>
        <pc:spChg chg="mod">
          <ac:chgData name="Tracy Carman" userId="7293b0d9aa34416e" providerId="LiveId" clId="{A6438880-CC2E-4EC6-90CA-359A520615B4}" dt="2025-01-21T15:08:09.701" v="2600" actId="21"/>
          <ac:spMkLst>
            <pc:docMk/>
            <pc:sldMk cId="1981381681" sldId="293"/>
            <ac:spMk id="3" creationId="{726DC3E7-55F8-4657-75BE-4166ACEE2662}"/>
          </ac:spMkLst>
        </pc:spChg>
      </pc:sldChg>
      <pc:sldChg chg="modSp mod">
        <pc:chgData name="Tracy Carman" userId="7293b0d9aa34416e" providerId="LiveId" clId="{A6438880-CC2E-4EC6-90CA-359A520615B4}" dt="2025-01-21T15:23:57.283" v="3244" actId="20577"/>
        <pc:sldMkLst>
          <pc:docMk/>
          <pc:sldMk cId="2238203226" sldId="295"/>
        </pc:sldMkLst>
        <pc:spChg chg="mod">
          <ac:chgData name="Tracy Carman" userId="7293b0d9aa34416e" providerId="LiveId" clId="{A6438880-CC2E-4EC6-90CA-359A520615B4}" dt="2025-01-21T15:23:57.283" v="3244" actId="20577"/>
          <ac:spMkLst>
            <pc:docMk/>
            <pc:sldMk cId="2238203226" sldId="295"/>
            <ac:spMk id="3" creationId="{6D078A1C-73EF-57B6-0753-9622AE7AB8EA}"/>
          </ac:spMkLst>
        </pc:spChg>
      </pc:sldChg>
      <pc:sldChg chg="modSp mod">
        <pc:chgData name="Tracy Carman" userId="7293b0d9aa34416e" providerId="LiveId" clId="{A6438880-CC2E-4EC6-90CA-359A520615B4}" dt="2025-01-05T15:23:12.670" v="2" actId="27636"/>
        <pc:sldMkLst>
          <pc:docMk/>
          <pc:sldMk cId="3915492837" sldId="296"/>
        </pc:sldMkLst>
        <pc:spChg chg="mod">
          <ac:chgData name="Tracy Carman" userId="7293b0d9aa34416e" providerId="LiveId" clId="{A6438880-CC2E-4EC6-90CA-359A520615B4}" dt="2025-01-05T15:23:12.670" v="2" actId="27636"/>
          <ac:spMkLst>
            <pc:docMk/>
            <pc:sldMk cId="3915492837" sldId="296"/>
            <ac:spMk id="4" creationId="{B27E006E-4B07-3916-A85A-5AA5AAE61920}"/>
          </ac:spMkLst>
        </pc:spChg>
      </pc:sldChg>
      <pc:sldChg chg="modSp mod">
        <pc:chgData name="Tracy Carman" userId="7293b0d9aa34416e" providerId="LiveId" clId="{A6438880-CC2E-4EC6-90CA-359A520615B4}" dt="2025-01-21T14:24:44.307" v="298" actId="27636"/>
        <pc:sldMkLst>
          <pc:docMk/>
          <pc:sldMk cId="426153321" sldId="297"/>
        </pc:sldMkLst>
        <pc:spChg chg="mod">
          <ac:chgData name="Tracy Carman" userId="7293b0d9aa34416e" providerId="LiveId" clId="{A6438880-CC2E-4EC6-90CA-359A520615B4}" dt="2025-01-21T14:24:44.307" v="298" actId="27636"/>
          <ac:spMkLst>
            <pc:docMk/>
            <pc:sldMk cId="426153321" sldId="297"/>
            <ac:spMk id="6" creationId="{3660D866-2010-89FC-498D-C8C8F377A157}"/>
          </ac:spMkLst>
        </pc:spChg>
      </pc:sldChg>
      <pc:sldChg chg="modSp mod">
        <pc:chgData name="Tracy Carman" userId="7293b0d9aa34416e" providerId="LiveId" clId="{A6438880-CC2E-4EC6-90CA-359A520615B4}" dt="2025-01-21T14:32:47.233" v="919" actId="27636"/>
        <pc:sldMkLst>
          <pc:docMk/>
          <pc:sldMk cId="3459226994" sldId="298"/>
        </pc:sldMkLst>
        <pc:spChg chg="mod">
          <ac:chgData name="Tracy Carman" userId="7293b0d9aa34416e" providerId="LiveId" clId="{A6438880-CC2E-4EC6-90CA-359A520615B4}" dt="2025-01-21T14:32:47.233" v="919" actId="27636"/>
          <ac:spMkLst>
            <pc:docMk/>
            <pc:sldMk cId="3459226994" sldId="298"/>
            <ac:spMk id="3" creationId="{C44DAB0D-08DB-CB8F-F04C-47B2150903CF}"/>
          </ac:spMkLst>
        </pc:spChg>
      </pc:sldChg>
      <pc:sldChg chg="modSp mod">
        <pc:chgData name="Tracy Carman" userId="7293b0d9aa34416e" providerId="LiveId" clId="{A6438880-CC2E-4EC6-90CA-359A520615B4}" dt="2025-01-21T14:48:17.672" v="2192" actId="14100"/>
        <pc:sldMkLst>
          <pc:docMk/>
          <pc:sldMk cId="692617709" sldId="303"/>
        </pc:sldMkLst>
        <pc:spChg chg="mod">
          <ac:chgData name="Tracy Carman" userId="7293b0d9aa34416e" providerId="LiveId" clId="{A6438880-CC2E-4EC6-90CA-359A520615B4}" dt="2025-01-21T14:48:14.371" v="2191" actId="27636"/>
          <ac:spMkLst>
            <pc:docMk/>
            <pc:sldMk cId="692617709" sldId="303"/>
            <ac:spMk id="3" creationId="{50EE6D82-1B42-506F-43A2-1EE80F51AF5D}"/>
          </ac:spMkLst>
        </pc:spChg>
        <pc:spChg chg="mod">
          <ac:chgData name="Tracy Carman" userId="7293b0d9aa34416e" providerId="LiveId" clId="{A6438880-CC2E-4EC6-90CA-359A520615B4}" dt="2025-01-21T14:48:17.672" v="2192" actId="14100"/>
          <ac:spMkLst>
            <pc:docMk/>
            <pc:sldMk cId="692617709" sldId="303"/>
            <ac:spMk id="4" creationId="{37082312-CDFC-3C5A-EB68-8BA172BA131D}"/>
          </ac:spMkLst>
        </pc:spChg>
      </pc:sldChg>
      <pc:sldChg chg="modSp mod ord">
        <pc:chgData name="Tracy Carman" userId="7293b0d9aa34416e" providerId="LiveId" clId="{A6438880-CC2E-4EC6-90CA-359A520615B4}" dt="2025-02-25T15:18:21.042" v="3450"/>
        <pc:sldMkLst>
          <pc:docMk/>
          <pc:sldMk cId="2805607982" sldId="305"/>
        </pc:sldMkLst>
        <pc:spChg chg="mod">
          <ac:chgData name="Tracy Carman" userId="7293b0d9aa34416e" providerId="LiveId" clId="{A6438880-CC2E-4EC6-90CA-359A520615B4}" dt="2025-01-21T15:30:03.990" v="3258" actId="5793"/>
          <ac:spMkLst>
            <pc:docMk/>
            <pc:sldMk cId="2805607982" sldId="305"/>
            <ac:spMk id="3" creationId="{EBB9A287-78B6-E9F5-58B5-EAE6CA7CD947}"/>
          </ac:spMkLst>
        </pc:spChg>
      </pc:sldChg>
      <pc:sldChg chg="modSp mod">
        <pc:chgData name="Tracy Carman" userId="7293b0d9aa34416e" providerId="LiveId" clId="{A6438880-CC2E-4EC6-90CA-359A520615B4}" dt="2025-01-05T15:27:44.366" v="168" actId="20577"/>
        <pc:sldMkLst>
          <pc:docMk/>
          <pc:sldMk cId="1720214023" sldId="306"/>
        </pc:sldMkLst>
        <pc:spChg chg="mod">
          <ac:chgData name="Tracy Carman" userId="7293b0d9aa34416e" providerId="LiveId" clId="{A6438880-CC2E-4EC6-90CA-359A520615B4}" dt="2025-01-05T15:27:44.366" v="168" actId="20577"/>
          <ac:spMkLst>
            <pc:docMk/>
            <pc:sldMk cId="1720214023" sldId="306"/>
            <ac:spMk id="2" creationId="{4E141DD7-8C9D-0A90-A093-1185DEA33102}"/>
          </ac:spMkLst>
        </pc:spChg>
      </pc:sldChg>
      <pc:sldChg chg="modSp mod">
        <pc:chgData name="Tracy Carman" userId="7293b0d9aa34416e" providerId="LiveId" clId="{A6438880-CC2E-4EC6-90CA-359A520615B4}" dt="2025-01-21T14:49:43.500" v="2253" actId="20577"/>
        <pc:sldMkLst>
          <pc:docMk/>
          <pc:sldMk cId="294829565" sldId="307"/>
        </pc:sldMkLst>
        <pc:spChg chg="mod">
          <ac:chgData name="Tracy Carman" userId="7293b0d9aa34416e" providerId="LiveId" clId="{A6438880-CC2E-4EC6-90CA-359A520615B4}" dt="2025-01-21T14:49:22.001" v="2223" actId="6549"/>
          <ac:spMkLst>
            <pc:docMk/>
            <pc:sldMk cId="294829565" sldId="307"/>
            <ac:spMk id="6" creationId="{3C06743F-27E3-BD82-5671-ED9E53594B1D}"/>
          </ac:spMkLst>
        </pc:spChg>
        <pc:spChg chg="mod">
          <ac:chgData name="Tracy Carman" userId="7293b0d9aa34416e" providerId="LiveId" clId="{A6438880-CC2E-4EC6-90CA-359A520615B4}" dt="2025-01-21T14:49:43.500" v="2253" actId="20577"/>
          <ac:spMkLst>
            <pc:docMk/>
            <pc:sldMk cId="294829565" sldId="307"/>
            <ac:spMk id="7" creationId="{1C34A814-7C7C-06B8-0C70-EFC306F9D0E0}"/>
          </ac:spMkLst>
        </pc:spChg>
      </pc:sldChg>
      <pc:sldChg chg="modSp mod ord">
        <pc:chgData name="Tracy Carman" userId="7293b0d9aa34416e" providerId="LiveId" clId="{A6438880-CC2E-4EC6-90CA-359A520615B4}" dt="2025-01-21T14:51:10.231" v="2255"/>
        <pc:sldMkLst>
          <pc:docMk/>
          <pc:sldMk cId="3574097660" sldId="308"/>
        </pc:sldMkLst>
        <pc:spChg chg="mod">
          <ac:chgData name="Tracy Carman" userId="7293b0d9aa34416e" providerId="LiveId" clId="{A6438880-CC2E-4EC6-90CA-359A520615B4}" dt="2025-01-05T15:28:20.988" v="175" actId="5793"/>
          <ac:spMkLst>
            <pc:docMk/>
            <pc:sldMk cId="3574097660" sldId="308"/>
            <ac:spMk id="9" creationId="{E162D7B6-9F04-2D5B-98E7-B38A16FE175A}"/>
          </ac:spMkLst>
        </pc:spChg>
      </pc:sldChg>
      <pc:sldChg chg="modSp mod ord">
        <pc:chgData name="Tracy Carman" userId="7293b0d9aa34416e" providerId="LiveId" clId="{A6438880-CC2E-4EC6-90CA-359A520615B4}" dt="2025-01-21T14:51:24.774" v="2257"/>
        <pc:sldMkLst>
          <pc:docMk/>
          <pc:sldMk cId="4149598801" sldId="309"/>
        </pc:sldMkLst>
        <pc:spChg chg="mod">
          <ac:chgData name="Tracy Carman" userId="7293b0d9aa34416e" providerId="LiveId" clId="{A6438880-CC2E-4EC6-90CA-359A520615B4}" dt="2025-01-05T15:28:29.567" v="179" actId="20577"/>
          <ac:spMkLst>
            <pc:docMk/>
            <pc:sldMk cId="4149598801" sldId="309"/>
            <ac:spMk id="4" creationId="{C346BD43-DD80-1D4B-2331-8B5A781E06A2}"/>
          </ac:spMkLst>
        </pc:spChg>
      </pc:sldChg>
      <pc:sldChg chg="modSp mod ord">
        <pc:chgData name="Tracy Carman" userId="7293b0d9aa34416e" providerId="LiveId" clId="{A6438880-CC2E-4EC6-90CA-359A520615B4}" dt="2025-01-21T14:51:34.745" v="2259"/>
        <pc:sldMkLst>
          <pc:docMk/>
          <pc:sldMk cId="1035663592" sldId="310"/>
        </pc:sldMkLst>
        <pc:spChg chg="mod">
          <ac:chgData name="Tracy Carman" userId="7293b0d9aa34416e" providerId="LiveId" clId="{A6438880-CC2E-4EC6-90CA-359A520615B4}" dt="2025-01-05T15:28:39.111" v="180" actId="5793"/>
          <ac:spMkLst>
            <pc:docMk/>
            <pc:sldMk cId="1035663592" sldId="310"/>
            <ac:spMk id="3" creationId="{3ABD2BC7-1E85-1EC2-154C-BE043B7EED25}"/>
          </ac:spMkLst>
        </pc:spChg>
      </pc:sldChg>
      <pc:sldChg chg="modSp mod">
        <pc:chgData name="Tracy Carman" userId="7293b0d9aa34416e" providerId="LiveId" clId="{A6438880-CC2E-4EC6-90CA-359A520615B4}" dt="2025-01-21T14:53:32.681" v="2308" actId="255"/>
        <pc:sldMkLst>
          <pc:docMk/>
          <pc:sldMk cId="3061189119" sldId="311"/>
        </pc:sldMkLst>
        <pc:spChg chg="mod">
          <ac:chgData name="Tracy Carman" userId="7293b0d9aa34416e" providerId="LiveId" clId="{A6438880-CC2E-4EC6-90CA-359A520615B4}" dt="2025-01-21T14:53:32.681" v="2308" actId="255"/>
          <ac:spMkLst>
            <pc:docMk/>
            <pc:sldMk cId="3061189119" sldId="311"/>
            <ac:spMk id="3" creationId="{C617171A-55D9-0977-C651-97EF623BBA8F}"/>
          </ac:spMkLst>
        </pc:spChg>
      </pc:sldChg>
      <pc:sldChg chg="modSp mod">
        <pc:chgData name="Tracy Carman" userId="7293b0d9aa34416e" providerId="LiveId" clId="{A6438880-CC2E-4EC6-90CA-359A520615B4}" dt="2025-01-21T14:57:16.954" v="2550" actId="20577"/>
        <pc:sldMkLst>
          <pc:docMk/>
          <pc:sldMk cId="1463930372" sldId="312"/>
        </pc:sldMkLst>
        <pc:spChg chg="mod">
          <ac:chgData name="Tracy Carman" userId="7293b0d9aa34416e" providerId="LiveId" clId="{A6438880-CC2E-4EC6-90CA-359A520615B4}" dt="2025-01-21T14:56:09.779" v="2509" actId="14100"/>
          <ac:spMkLst>
            <pc:docMk/>
            <pc:sldMk cId="1463930372" sldId="312"/>
            <ac:spMk id="2" creationId="{90E6D4A2-ECB4-A29E-2F3E-BD2523335668}"/>
          </ac:spMkLst>
        </pc:spChg>
        <pc:spChg chg="mod">
          <ac:chgData name="Tracy Carman" userId="7293b0d9aa34416e" providerId="LiveId" clId="{A6438880-CC2E-4EC6-90CA-359A520615B4}" dt="2025-01-21T14:57:16.954" v="2550" actId="20577"/>
          <ac:spMkLst>
            <pc:docMk/>
            <pc:sldMk cId="1463930372" sldId="312"/>
            <ac:spMk id="3" creationId="{DAEC23FF-E29E-E7BB-7C73-FAF3F1D620FC}"/>
          </ac:spMkLst>
        </pc:spChg>
      </pc:sldChg>
      <pc:sldChg chg="modSp mod">
        <pc:chgData name="Tracy Carman" userId="7293b0d9aa34416e" providerId="LiveId" clId="{A6438880-CC2E-4EC6-90CA-359A520615B4}" dt="2025-01-24T17:03:28.138" v="3440" actId="20577"/>
        <pc:sldMkLst>
          <pc:docMk/>
          <pc:sldMk cId="2858475776" sldId="314"/>
        </pc:sldMkLst>
        <pc:spChg chg="mod">
          <ac:chgData name="Tracy Carman" userId="7293b0d9aa34416e" providerId="LiveId" clId="{A6438880-CC2E-4EC6-90CA-359A520615B4}" dt="2025-01-24T17:03:28.138" v="3440" actId="20577"/>
          <ac:spMkLst>
            <pc:docMk/>
            <pc:sldMk cId="2858475776" sldId="314"/>
            <ac:spMk id="3" creationId="{E8196B1C-9C25-B3E9-880A-F89AD5B0A25D}"/>
          </ac:spMkLst>
        </pc:spChg>
      </pc:sldChg>
      <pc:sldChg chg="addSp delSp modSp new mod setBg">
        <pc:chgData name="Tracy Carman" userId="7293b0d9aa34416e" providerId="LiveId" clId="{A6438880-CC2E-4EC6-90CA-359A520615B4}" dt="2025-01-05T15:25:28.041" v="151"/>
        <pc:sldMkLst>
          <pc:docMk/>
          <pc:sldMk cId="3655444890" sldId="315"/>
        </pc:sldMkLst>
        <pc:spChg chg="mod">
          <ac:chgData name="Tracy Carman" userId="7293b0d9aa34416e" providerId="LiveId" clId="{A6438880-CC2E-4EC6-90CA-359A520615B4}" dt="2025-01-05T15:25:04.807" v="149" actId="27636"/>
          <ac:spMkLst>
            <pc:docMk/>
            <pc:sldMk cId="3655444890" sldId="315"/>
            <ac:spMk id="2" creationId="{2AF507F8-EC71-03E2-A098-72919E8B169E}"/>
          </ac:spMkLst>
        </pc:spChg>
        <pc:spChg chg="mod">
          <ac:chgData name="Tracy Carman" userId="7293b0d9aa34416e" providerId="LiveId" clId="{A6438880-CC2E-4EC6-90CA-359A520615B4}" dt="2025-01-05T15:25:09.500" v="150" actId="5793"/>
          <ac:spMkLst>
            <pc:docMk/>
            <pc:sldMk cId="3655444890" sldId="315"/>
            <ac:spMk id="4" creationId="{E99D10FB-2465-3B2D-FCDB-0C2427D0D02A}"/>
          </ac:spMkLst>
        </pc:spChg>
        <pc:spChg chg="mod">
          <ac:chgData name="Tracy Carman" userId="7293b0d9aa34416e" providerId="LiveId" clId="{A6438880-CC2E-4EC6-90CA-359A520615B4}" dt="2025-01-05T15:23:43.847" v="9" actId="26606"/>
          <ac:spMkLst>
            <pc:docMk/>
            <pc:sldMk cId="3655444890" sldId="315"/>
            <ac:spMk id="5" creationId="{FE22396C-326D-3973-B645-97990D065A25}"/>
          </ac:spMkLst>
        </pc:spChg>
        <pc:spChg chg="add mod">
          <ac:chgData name="Tracy Carman" userId="7293b0d9aa34416e" providerId="LiveId" clId="{A6438880-CC2E-4EC6-90CA-359A520615B4}" dt="2025-01-05T15:25:28.041" v="151"/>
          <ac:spMkLst>
            <pc:docMk/>
            <pc:sldMk cId="3655444890" sldId="315"/>
            <ac:spMk id="8" creationId="{753C1205-87E6-B4B2-B0E6-7DE620892E03}"/>
          </ac:spMkLst>
        </pc:spChg>
        <pc:spChg chg="add">
          <ac:chgData name="Tracy Carman" userId="7293b0d9aa34416e" providerId="LiveId" clId="{A6438880-CC2E-4EC6-90CA-359A520615B4}" dt="2025-01-05T15:23:43.847" v="9" actId="26606"/>
          <ac:spMkLst>
            <pc:docMk/>
            <pc:sldMk cId="3655444890" sldId="315"/>
            <ac:spMk id="12" creationId="{F13C74B1-5B17-4795-BED0-7140497B445A}"/>
          </ac:spMkLst>
        </pc:spChg>
        <pc:spChg chg="add">
          <ac:chgData name="Tracy Carman" userId="7293b0d9aa34416e" providerId="LiveId" clId="{A6438880-CC2E-4EC6-90CA-359A520615B4}" dt="2025-01-05T15:23:43.847" v="9" actId="26606"/>
          <ac:spMkLst>
            <pc:docMk/>
            <pc:sldMk cId="3655444890" sldId="315"/>
            <ac:spMk id="14" creationId="{D4974D33-8DC5-464E-8C6D-BE58F0669C17}"/>
          </ac:spMkLst>
        </pc:spChg>
        <pc:picChg chg="add mod ord">
          <ac:chgData name="Tracy Carman" userId="7293b0d9aa34416e" providerId="LiveId" clId="{A6438880-CC2E-4EC6-90CA-359A520615B4}" dt="2025-01-05T15:23:56.985" v="52" actId="1036"/>
          <ac:picMkLst>
            <pc:docMk/>
            <pc:sldMk cId="3655444890" sldId="315"/>
            <ac:picMk id="7" creationId="{245C383A-9454-6D53-7F4A-0312B5156D52}"/>
          </ac:picMkLst>
        </pc:picChg>
      </pc:sldChg>
      <pc:sldChg chg="delSp modSp new mod">
        <pc:chgData name="Tracy Carman" userId="7293b0d9aa34416e" providerId="LiveId" clId="{A6438880-CC2E-4EC6-90CA-359A520615B4}" dt="2025-01-21T14:20:55.397" v="262" actId="14100"/>
        <pc:sldMkLst>
          <pc:docMk/>
          <pc:sldMk cId="902641315" sldId="316"/>
        </pc:sldMkLst>
        <pc:spChg chg="mod">
          <ac:chgData name="Tracy Carman" userId="7293b0d9aa34416e" providerId="LiveId" clId="{A6438880-CC2E-4EC6-90CA-359A520615B4}" dt="2025-01-21T14:20:55.397" v="262" actId="14100"/>
          <ac:spMkLst>
            <pc:docMk/>
            <pc:sldMk cId="902641315" sldId="316"/>
            <ac:spMk id="2" creationId="{2A37DC83-36AC-BA7C-774B-9E829D889C90}"/>
          </ac:spMkLst>
        </pc:spChg>
      </pc:sldChg>
      <pc:sldChg chg="modSp new mod">
        <pc:chgData name="Tracy Carman" userId="7293b0d9aa34416e" providerId="LiveId" clId="{A6438880-CC2E-4EC6-90CA-359A520615B4}" dt="2025-01-21T15:45:10.834" v="3413" actId="20577"/>
        <pc:sldMkLst>
          <pc:docMk/>
          <pc:sldMk cId="1418280814" sldId="317"/>
        </pc:sldMkLst>
        <pc:spChg chg="mod">
          <ac:chgData name="Tracy Carman" userId="7293b0d9aa34416e" providerId="LiveId" clId="{A6438880-CC2E-4EC6-90CA-359A520615B4}" dt="2025-01-21T14:25:21.178" v="323" actId="20577"/>
          <ac:spMkLst>
            <pc:docMk/>
            <pc:sldMk cId="1418280814" sldId="317"/>
            <ac:spMk id="2" creationId="{9B20205F-88F6-8A63-B10C-88012DC5A1AD}"/>
          </ac:spMkLst>
        </pc:spChg>
        <pc:spChg chg="mod">
          <ac:chgData name="Tracy Carman" userId="7293b0d9aa34416e" providerId="LiveId" clId="{A6438880-CC2E-4EC6-90CA-359A520615B4}" dt="2025-01-21T15:45:10.834" v="3413" actId="20577"/>
          <ac:spMkLst>
            <pc:docMk/>
            <pc:sldMk cId="1418280814" sldId="317"/>
            <ac:spMk id="3" creationId="{782AC143-914A-6FEE-BA4E-0C484B1635A0}"/>
          </ac:spMkLst>
        </pc:spChg>
      </pc:sldChg>
      <pc:sldChg chg="modSp new mod ord">
        <pc:chgData name="Tracy Carman" userId="7293b0d9aa34416e" providerId="LiveId" clId="{A6438880-CC2E-4EC6-90CA-359A520615B4}" dt="2025-01-21T14:36:48.115" v="1187" actId="20577"/>
        <pc:sldMkLst>
          <pc:docMk/>
          <pc:sldMk cId="2233531443" sldId="318"/>
        </pc:sldMkLst>
        <pc:spChg chg="mod">
          <ac:chgData name="Tracy Carman" userId="7293b0d9aa34416e" providerId="LiveId" clId="{A6438880-CC2E-4EC6-90CA-359A520615B4}" dt="2025-01-21T14:34:48.939" v="942" actId="20577"/>
          <ac:spMkLst>
            <pc:docMk/>
            <pc:sldMk cId="2233531443" sldId="318"/>
            <ac:spMk id="2" creationId="{FC7DF41E-34D2-F730-C7C9-35E85786CAC9}"/>
          </ac:spMkLst>
        </pc:spChg>
        <pc:spChg chg="mod">
          <ac:chgData name="Tracy Carman" userId="7293b0d9aa34416e" providerId="LiveId" clId="{A6438880-CC2E-4EC6-90CA-359A520615B4}" dt="2025-01-21T14:36:48.115" v="1187" actId="20577"/>
          <ac:spMkLst>
            <pc:docMk/>
            <pc:sldMk cId="2233531443" sldId="318"/>
            <ac:spMk id="3" creationId="{B58633ED-8922-A190-26CF-13A19F4D799D}"/>
          </ac:spMkLst>
        </pc:spChg>
      </pc:sldChg>
      <pc:sldChg chg="new del">
        <pc:chgData name="Tracy Carman" userId="7293b0d9aa34416e" providerId="LiveId" clId="{A6438880-CC2E-4EC6-90CA-359A520615B4}" dt="2025-01-21T14:34:15.482" v="921" actId="2696"/>
        <pc:sldMkLst>
          <pc:docMk/>
          <pc:sldMk cId="2434000517" sldId="318"/>
        </pc:sldMkLst>
      </pc:sldChg>
      <pc:sldChg chg="modSp new mod">
        <pc:chgData name="Tracy Carman" userId="7293b0d9aa34416e" providerId="LiveId" clId="{A6438880-CC2E-4EC6-90CA-359A520615B4}" dt="2025-01-21T14:42:16.003" v="1943" actId="6549"/>
        <pc:sldMkLst>
          <pc:docMk/>
          <pc:sldMk cId="1209943818" sldId="319"/>
        </pc:sldMkLst>
        <pc:spChg chg="mod">
          <ac:chgData name="Tracy Carman" userId="7293b0d9aa34416e" providerId="LiveId" clId="{A6438880-CC2E-4EC6-90CA-359A520615B4}" dt="2025-01-21T14:37:26.932" v="1205" actId="20577"/>
          <ac:spMkLst>
            <pc:docMk/>
            <pc:sldMk cId="1209943818" sldId="319"/>
            <ac:spMk id="2" creationId="{B007D242-D607-1EC5-486C-147A193C9B62}"/>
          </ac:spMkLst>
        </pc:spChg>
        <pc:spChg chg="mod">
          <ac:chgData name="Tracy Carman" userId="7293b0d9aa34416e" providerId="LiveId" clId="{A6438880-CC2E-4EC6-90CA-359A520615B4}" dt="2025-01-21T14:42:16.003" v="1943" actId="6549"/>
          <ac:spMkLst>
            <pc:docMk/>
            <pc:sldMk cId="1209943818" sldId="319"/>
            <ac:spMk id="3" creationId="{D26BF6BB-0232-ABFF-81B2-238B276F14CD}"/>
          </ac:spMkLst>
        </pc:spChg>
      </pc:sldChg>
      <pc:sldChg chg="modSp new mod ord">
        <pc:chgData name="Tracy Carman" userId="7293b0d9aa34416e" providerId="LiveId" clId="{A6438880-CC2E-4EC6-90CA-359A520615B4}" dt="2025-01-21T14:44:20.122" v="2009" actId="27636"/>
        <pc:sldMkLst>
          <pc:docMk/>
          <pc:sldMk cId="1169351865" sldId="320"/>
        </pc:sldMkLst>
        <pc:spChg chg="mod">
          <ac:chgData name="Tracy Carman" userId="7293b0d9aa34416e" providerId="LiveId" clId="{A6438880-CC2E-4EC6-90CA-359A520615B4}" dt="2025-01-21T14:43:43.037" v="1985" actId="20577"/>
          <ac:spMkLst>
            <pc:docMk/>
            <pc:sldMk cId="1169351865" sldId="320"/>
            <ac:spMk id="2" creationId="{1CE81D63-0709-9C47-106A-EE865EB58B14}"/>
          </ac:spMkLst>
        </pc:spChg>
        <pc:spChg chg="mod">
          <ac:chgData name="Tracy Carman" userId="7293b0d9aa34416e" providerId="LiveId" clId="{A6438880-CC2E-4EC6-90CA-359A520615B4}" dt="2025-01-21T14:44:20.122" v="2009" actId="27636"/>
          <ac:spMkLst>
            <pc:docMk/>
            <pc:sldMk cId="1169351865" sldId="320"/>
            <ac:spMk id="3" creationId="{B72E7B45-C058-16FE-FEBA-5849CE32B20F}"/>
          </ac:spMkLst>
        </pc:spChg>
      </pc:sldChg>
      <pc:sldChg chg="modSp new mod ord">
        <pc:chgData name="Tracy Carman" userId="7293b0d9aa34416e" providerId="LiveId" clId="{A6438880-CC2E-4EC6-90CA-359A520615B4}" dt="2025-01-21T14:46:44.350" v="2080" actId="948"/>
        <pc:sldMkLst>
          <pc:docMk/>
          <pc:sldMk cId="1309771841" sldId="321"/>
        </pc:sldMkLst>
        <pc:spChg chg="mod">
          <ac:chgData name="Tracy Carman" userId="7293b0d9aa34416e" providerId="LiveId" clId="{A6438880-CC2E-4EC6-90CA-359A520615B4}" dt="2025-01-21T14:44:31.637" v="2041" actId="20577"/>
          <ac:spMkLst>
            <pc:docMk/>
            <pc:sldMk cId="1309771841" sldId="321"/>
            <ac:spMk id="2" creationId="{53F4AE44-74E7-8FFB-D0B7-D78FE45703CA}"/>
          </ac:spMkLst>
        </pc:spChg>
        <pc:spChg chg="mod">
          <ac:chgData name="Tracy Carman" userId="7293b0d9aa34416e" providerId="LiveId" clId="{A6438880-CC2E-4EC6-90CA-359A520615B4}" dt="2025-01-21T14:46:44.350" v="2080" actId="948"/>
          <ac:spMkLst>
            <pc:docMk/>
            <pc:sldMk cId="1309771841" sldId="321"/>
            <ac:spMk id="3" creationId="{DC97304A-A341-1C9E-3485-E73E2CDBBCBA}"/>
          </ac:spMkLst>
        </pc:spChg>
      </pc:sldChg>
      <pc:sldChg chg="modSp new mod ord">
        <pc:chgData name="Tracy Carman" userId="7293b0d9aa34416e" providerId="LiveId" clId="{A6438880-CC2E-4EC6-90CA-359A520615B4}" dt="2025-01-21T15:11:54.922" v="3013" actId="27636"/>
        <pc:sldMkLst>
          <pc:docMk/>
          <pc:sldMk cId="2345587120" sldId="322"/>
        </pc:sldMkLst>
        <pc:spChg chg="mod">
          <ac:chgData name="Tracy Carman" userId="7293b0d9aa34416e" providerId="LiveId" clId="{A6438880-CC2E-4EC6-90CA-359A520615B4}" dt="2025-01-21T15:08:03.012" v="2599" actId="20577"/>
          <ac:spMkLst>
            <pc:docMk/>
            <pc:sldMk cId="2345587120" sldId="322"/>
            <ac:spMk id="2" creationId="{4492629C-F2E4-C168-B642-E96B1570DD72}"/>
          </ac:spMkLst>
        </pc:spChg>
        <pc:spChg chg="mod">
          <ac:chgData name="Tracy Carman" userId="7293b0d9aa34416e" providerId="LiveId" clId="{A6438880-CC2E-4EC6-90CA-359A520615B4}" dt="2025-01-21T15:11:54.922" v="3013" actId="27636"/>
          <ac:spMkLst>
            <pc:docMk/>
            <pc:sldMk cId="2345587120" sldId="322"/>
            <ac:spMk id="3" creationId="{6B811FD5-7DCA-4DAF-3626-BFDA1D057979}"/>
          </ac:spMkLst>
        </pc:spChg>
      </pc:sldChg>
      <pc:sldChg chg="modSp new mod">
        <pc:chgData name="Tracy Carman" userId="7293b0d9aa34416e" providerId="LiveId" clId="{A6438880-CC2E-4EC6-90CA-359A520615B4}" dt="2025-01-21T15:13:22.538" v="3164" actId="20577"/>
        <pc:sldMkLst>
          <pc:docMk/>
          <pc:sldMk cId="430509112" sldId="323"/>
        </pc:sldMkLst>
        <pc:spChg chg="mod">
          <ac:chgData name="Tracy Carman" userId="7293b0d9aa34416e" providerId="LiveId" clId="{A6438880-CC2E-4EC6-90CA-359A520615B4}" dt="2025-01-21T15:11:50.067" v="3011"/>
          <ac:spMkLst>
            <pc:docMk/>
            <pc:sldMk cId="430509112" sldId="323"/>
            <ac:spMk id="2" creationId="{EFA08928-CA16-0494-6AE4-BDCD204C271B}"/>
          </ac:spMkLst>
        </pc:spChg>
        <pc:spChg chg="mod">
          <ac:chgData name="Tracy Carman" userId="7293b0d9aa34416e" providerId="LiveId" clId="{A6438880-CC2E-4EC6-90CA-359A520615B4}" dt="2025-01-21T15:13:22.538" v="3164" actId="20577"/>
          <ac:spMkLst>
            <pc:docMk/>
            <pc:sldMk cId="430509112" sldId="323"/>
            <ac:spMk id="3" creationId="{9011ACAA-7B6E-BE50-1365-7FF2873BF8A2}"/>
          </ac:spMkLst>
        </pc:spChg>
      </pc:sldChg>
      <pc:sldChg chg="modSp new mod">
        <pc:chgData name="Tracy Carman" userId="7293b0d9aa34416e" providerId="LiveId" clId="{A6438880-CC2E-4EC6-90CA-359A520615B4}" dt="2025-01-21T15:33:06.868" v="3284" actId="5793"/>
        <pc:sldMkLst>
          <pc:docMk/>
          <pc:sldMk cId="2990278738" sldId="324"/>
        </pc:sldMkLst>
        <pc:spChg chg="mod">
          <ac:chgData name="Tracy Carman" userId="7293b0d9aa34416e" providerId="LiveId" clId="{A6438880-CC2E-4EC6-90CA-359A520615B4}" dt="2025-01-21T15:32:40.365" v="3280" actId="20577"/>
          <ac:spMkLst>
            <pc:docMk/>
            <pc:sldMk cId="2990278738" sldId="324"/>
            <ac:spMk id="2" creationId="{2866FCEF-2FA3-BF78-5344-5F64C7E20960}"/>
          </ac:spMkLst>
        </pc:spChg>
        <pc:spChg chg="mod">
          <ac:chgData name="Tracy Carman" userId="7293b0d9aa34416e" providerId="LiveId" clId="{A6438880-CC2E-4EC6-90CA-359A520615B4}" dt="2025-01-21T15:33:06.868" v="3284" actId="5793"/>
          <ac:spMkLst>
            <pc:docMk/>
            <pc:sldMk cId="2990278738" sldId="324"/>
            <ac:spMk id="3" creationId="{16D9EE56-C938-E4DB-07C0-97F9E9B7FC29}"/>
          </ac:spMkLst>
        </pc:spChg>
      </pc:sldChg>
      <pc:sldChg chg="addSp delSp modSp new mod">
        <pc:chgData name="Tracy Carman" userId="7293b0d9aa34416e" providerId="LiveId" clId="{A6438880-CC2E-4EC6-90CA-359A520615B4}" dt="2025-03-10T18:51:54.768" v="3886" actId="20577"/>
        <pc:sldMkLst>
          <pc:docMk/>
          <pc:sldMk cId="3775342991" sldId="325"/>
        </pc:sldMkLst>
        <pc:spChg chg="del">
          <ac:chgData name="Tracy Carman" userId="7293b0d9aa34416e" providerId="LiveId" clId="{A6438880-CC2E-4EC6-90CA-359A520615B4}" dt="2025-03-10T18:47:02.949" v="3560" actId="478"/>
          <ac:spMkLst>
            <pc:docMk/>
            <pc:sldMk cId="3775342991" sldId="325"/>
            <ac:spMk id="2" creationId="{6427298E-AEE7-7105-B952-9401D4E19D4E}"/>
          </ac:spMkLst>
        </pc:spChg>
        <pc:spChg chg="del">
          <ac:chgData name="Tracy Carman" userId="7293b0d9aa34416e" providerId="LiveId" clId="{A6438880-CC2E-4EC6-90CA-359A520615B4}" dt="2025-03-10T18:46:52.903" v="3521" actId="478"/>
          <ac:spMkLst>
            <pc:docMk/>
            <pc:sldMk cId="3775342991" sldId="325"/>
            <ac:spMk id="3" creationId="{3032F532-7B72-8A45-1E2E-7D4950F7AD8A}"/>
          </ac:spMkLst>
        </pc:spChg>
        <pc:spChg chg="add mod">
          <ac:chgData name="Tracy Carman" userId="7293b0d9aa34416e" providerId="LiveId" clId="{A6438880-CC2E-4EC6-90CA-359A520615B4}" dt="2025-03-10T18:47:38.389" v="3619" actId="255"/>
          <ac:spMkLst>
            <pc:docMk/>
            <pc:sldMk cId="3775342991" sldId="325"/>
            <ac:spMk id="5" creationId="{AA3CAF62-CD52-CFCD-AFE9-10698B0F8B2E}"/>
          </ac:spMkLst>
        </pc:spChg>
        <pc:spChg chg="add mod">
          <ac:chgData name="Tracy Carman" userId="7293b0d9aa34416e" providerId="LiveId" clId="{A6438880-CC2E-4EC6-90CA-359A520615B4}" dt="2025-03-10T18:51:54.768" v="3886" actId="20577"/>
          <ac:spMkLst>
            <pc:docMk/>
            <pc:sldMk cId="3775342991" sldId="325"/>
            <ac:spMk id="6" creationId="{69D22EA0-683F-7B74-B402-2234AEF663B8}"/>
          </ac:spMkLst>
        </pc:spChg>
        <pc:spChg chg="add">
          <ac:chgData name="Tracy Carman" userId="7293b0d9aa34416e" providerId="LiveId" clId="{A6438880-CC2E-4EC6-90CA-359A520615B4}" dt="2025-03-10T18:49:13.985" v="3682"/>
          <ac:spMkLst>
            <pc:docMk/>
            <pc:sldMk cId="3775342991" sldId="325"/>
            <ac:spMk id="7" creationId="{FC5F0DE7-6747-0507-A4F7-18A30C7F60B4}"/>
          </ac:spMkLst>
        </pc:spChg>
        <pc:spChg chg="add mod">
          <ac:chgData name="Tracy Carman" userId="7293b0d9aa34416e" providerId="LiveId" clId="{A6438880-CC2E-4EC6-90CA-359A520615B4}" dt="2025-03-10T18:49:33.391" v="3684"/>
          <ac:spMkLst>
            <pc:docMk/>
            <pc:sldMk cId="3775342991" sldId="325"/>
            <ac:spMk id="8" creationId="{2F2B196A-DA34-C777-7ECF-EB20A25C48A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A69E81-C965-4B88-97DF-E623063AC75B}" type="doc">
      <dgm:prSet loTypeId="urn:microsoft.com/office/officeart/2005/8/layout/vProcess5" loCatId="process" qsTypeId="urn:microsoft.com/office/officeart/2005/8/quickstyle/simple4" qsCatId="simple" csTypeId="urn:microsoft.com/office/officeart/2005/8/colors/accent4_2" csCatId="accent4" phldr="1"/>
      <dgm:spPr/>
      <dgm:t>
        <a:bodyPr/>
        <a:lstStyle/>
        <a:p>
          <a:endParaRPr lang="en-US"/>
        </a:p>
      </dgm:t>
    </dgm:pt>
    <dgm:pt modelId="{60FD15A1-3F92-4383-A034-6F066847160A}">
      <dgm:prSet/>
      <dgm:spPr/>
      <dgm:t>
        <a:bodyPr/>
        <a:lstStyle/>
        <a:p>
          <a:r>
            <a:rPr lang="en-US" dirty="0"/>
            <a:t>Most of what the assessor does revolves around educating our public.</a:t>
          </a:r>
        </a:p>
      </dgm:t>
    </dgm:pt>
    <dgm:pt modelId="{E6F02DCB-F09A-4F82-B42B-AB78800CC4F5}" type="parTrans" cxnId="{9648C593-21A2-47B7-BD0F-FAED858B7CA3}">
      <dgm:prSet/>
      <dgm:spPr/>
      <dgm:t>
        <a:bodyPr/>
        <a:lstStyle/>
        <a:p>
          <a:endParaRPr lang="en-US"/>
        </a:p>
      </dgm:t>
    </dgm:pt>
    <dgm:pt modelId="{3499259B-E22D-479C-AB62-0B20F4F25F27}" type="sibTrans" cxnId="{9648C593-21A2-47B7-BD0F-FAED858B7CA3}">
      <dgm:prSet/>
      <dgm:spPr/>
      <dgm:t>
        <a:bodyPr/>
        <a:lstStyle/>
        <a:p>
          <a:endParaRPr lang="en-US"/>
        </a:p>
      </dgm:t>
    </dgm:pt>
    <dgm:pt modelId="{55ED7234-CEAA-4709-81AB-CF2E9338064E}">
      <dgm:prSet/>
      <dgm:spPr/>
      <dgm:t>
        <a:bodyPr/>
        <a:lstStyle/>
        <a:p>
          <a:r>
            <a:rPr lang="en-US" dirty="0"/>
            <a:t>It’s imperative that all officials are on the same page.</a:t>
          </a:r>
        </a:p>
      </dgm:t>
    </dgm:pt>
    <dgm:pt modelId="{195DA07C-9079-41C9-BC25-DA6AACBF5699}" type="parTrans" cxnId="{334BBA9F-A7E8-441F-9397-2B64783B4F6E}">
      <dgm:prSet/>
      <dgm:spPr/>
      <dgm:t>
        <a:bodyPr/>
        <a:lstStyle/>
        <a:p>
          <a:endParaRPr lang="en-US"/>
        </a:p>
      </dgm:t>
    </dgm:pt>
    <dgm:pt modelId="{D7F4F2FD-2873-4598-8A31-8B87D340E57A}" type="sibTrans" cxnId="{334BBA9F-A7E8-441F-9397-2B64783B4F6E}">
      <dgm:prSet/>
      <dgm:spPr/>
      <dgm:t>
        <a:bodyPr/>
        <a:lstStyle/>
        <a:p>
          <a:endParaRPr lang="en-US"/>
        </a:p>
      </dgm:t>
    </dgm:pt>
    <dgm:pt modelId="{60F55934-6421-4081-9270-8A4484D5CF00}" type="pres">
      <dgm:prSet presAssocID="{1FA69E81-C965-4B88-97DF-E623063AC75B}" presName="outerComposite" presStyleCnt="0">
        <dgm:presLayoutVars>
          <dgm:chMax val="5"/>
          <dgm:dir/>
          <dgm:resizeHandles val="exact"/>
        </dgm:presLayoutVars>
      </dgm:prSet>
      <dgm:spPr/>
    </dgm:pt>
    <dgm:pt modelId="{98ABA544-326C-45C0-8691-A48448665C91}" type="pres">
      <dgm:prSet presAssocID="{1FA69E81-C965-4B88-97DF-E623063AC75B}" presName="dummyMaxCanvas" presStyleCnt="0">
        <dgm:presLayoutVars/>
      </dgm:prSet>
      <dgm:spPr/>
    </dgm:pt>
    <dgm:pt modelId="{45C649E7-5099-49C4-ADA5-F63BB8C28619}" type="pres">
      <dgm:prSet presAssocID="{1FA69E81-C965-4B88-97DF-E623063AC75B}" presName="TwoNodes_1" presStyleLbl="node1" presStyleIdx="0" presStyleCnt="2">
        <dgm:presLayoutVars>
          <dgm:bulletEnabled val="1"/>
        </dgm:presLayoutVars>
      </dgm:prSet>
      <dgm:spPr/>
    </dgm:pt>
    <dgm:pt modelId="{BC9E4A31-9A6E-4196-8AA4-F5E175D391AB}" type="pres">
      <dgm:prSet presAssocID="{1FA69E81-C965-4B88-97DF-E623063AC75B}" presName="TwoNodes_2" presStyleLbl="node1" presStyleIdx="1" presStyleCnt="2">
        <dgm:presLayoutVars>
          <dgm:bulletEnabled val="1"/>
        </dgm:presLayoutVars>
      </dgm:prSet>
      <dgm:spPr/>
    </dgm:pt>
    <dgm:pt modelId="{D810FE39-BEDA-4DBC-A51E-079E34B27DF7}" type="pres">
      <dgm:prSet presAssocID="{1FA69E81-C965-4B88-97DF-E623063AC75B}" presName="TwoConn_1-2" presStyleLbl="fgAccFollowNode1" presStyleIdx="0" presStyleCnt="1">
        <dgm:presLayoutVars>
          <dgm:bulletEnabled val="1"/>
        </dgm:presLayoutVars>
      </dgm:prSet>
      <dgm:spPr/>
    </dgm:pt>
    <dgm:pt modelId="{ACE5402D-A99B-4B26-BB1F-1D521B1E8ECB}" type="pres">
      <dgm:prSet presAssocID="{1FA69E81-C965-4B88-97DF-E623063AC75B}" presName="TwoNodes_1_text" presStyleLbl="node1" presStyleIdx="1" presStyleCnt="2">
        <dgm:presLayoutVars>
          <dgm:bulletEnabled val="1"/>
        </dgm:presLayoutVars>
      </dgm:prSet>
      <dgm:spPr/>
    </dgm:pt>
    <dgm:pt modelId="{B4CA578A-CF03-4168-A9F5-87898B0004D6}" type="pres">
      <dgm:prSet presAssocID="{1FA69E81-C965-4B88-97DF-E623063AC75B}" presName="TwoNodes_2_text" presStyleLbl="node1" presStyleIdx="1" presStyleCnt="2">
        <dgm:presLayoutVars>
          <dgm:bulletEnabled val="1"/>
        </dgm:presLayoutVars>
      </dgm:prSet>
      <dgm:spPr/>
    </dgm:pt>
  </dgm:ptLst>
  <dgm:cxnLst>
    <dgm:cxn modelId="{826ECF3D-B416-4B3D-8FBF-D45436D5DE9B}" type="presOf" srcId="{3499259B-E22D-479C-AB62-0B20F4F25F27}" destId="{D810FE39-BEDA-4DBC-A51E-079E34B27DF7}" srcOrd="0" destOrd="0" presId="urn:microsoft.com/office/officeart/2005/8/layout/vProcess5"/>
    <dgm:cxn modelId="{51AFAA43-B454-4C96-BDFA-B192C131BCEE}" type="presOf" srcId="{60FD15A1-3F92-4383-A034-6F066847160A}" destId="{ACE5402D-A99B-4B26-BB1F-1D521B1E8ECB}" srcOrd="1" destOrd="0" presId="urn:microsoft.com/office/officeart/2005/8/layout/vProcess5"/>
    <dgm:cxn modelId="{45CD2C59-8F4A-4833-AC49-D12A9C4E7B07}" type="presOf" srcId="{1FA69E81-C965-4B88-97DF-E623063AC75B}" destId="{60F55934-6421-4081-9270-8A4484D5CF00}" srcOrd="0" destOrd="0" presId="urn:microsoft.com/office/officeart/2005/8/layout/vProcess5"/>
    <dgm:cxn modelId="{9648C593-21A2-47B7-BD0F-FAED858B7CA3}" srcId="{1FA69E81-C965-4B88-97DF-E623063AC75B}" destId="{60FD15A1-3F92-4383-A034-6F066847160A}" srcOrd="0" destOrd="0" parTransId="{E6F02DCB-F09A-4F82-B42B-AB78800CC4F5}" sibTransId="{3499259B-E22D-479C-AB62-0B20F4F25F27}"/>
    <dgm:cxn modelId="{334BBA9F-A7E8-441F-9397-2B64783B4F6E}" srcId="{1FA69E81-C965-4B88-97DF-E623063AC75B}" destId="{55ED7234-CEAA-4709-81AB-CF2E9338064E}" srcOrd="1" destOrd="0" parTransId="{195DA07C-9079-41C9-BC25-DA6AACBF5699}" sibTransId="{D7F4F2FD-2873-4598-8A31-8B87D340E57A}"/>
    <dgm:cxn modelId="{370411A0-77D4-498F-9A81-0BFC039A59B1}" type="presOf" srcId="{55ED7234-CEAA-4709-81AB-CF2E9338064E}" destId="{BC9E4A31-9A6E-4196-8AA4-F5E175D391AB}" srcOrd="0" destOrd="0" presId="urn:microsoft.com/office/officeart/2005/8/layout/vProcess5"/>
    <dgm:cxn modelId="{F01B04AB-A3FB-49EA-B793-7F64A4626993}" type="presOf" srcId="{60FD15A1-3F92-4383-A034-6F066847160A}" destId="{45C649E7-5099-49C4-ADA5-F63BB8C28619}" srcOrd="0" destOrd="0" presId="urn:microsoft.com/office/officeart/2005/8/layout/vProcess5"/>
    <dgm:cxn modelId="{324D79CD-011C-41B0-99EF-CE832C4ACFAB}" type="presOf" srcId="{55ED7234-CEAA-4709-81AB-CF2E9338064E}" destId="{B4CA578A-CF03-4168-A9F5-87898B0004D6}" srcOrd="1" destOrd="0" presId="urn:microsoft.com/office/officeart/2005/8/layout/vProcess5"/>
    <dgm:cxn modelId="{4339D3BB-2EC8-469E-A832-709AB935055D}" type="presParOf" srcId="{60F55934-6421-4081-9270-8A4484D5CF00}" destId="{98ABA544-326C-45C0-8691-A48448665C91}" srcOrd="0" destOrd="0" presId="urn:microsoft.com/office/officeart/2005/8/layout/vProcess5"/>
    <dgm:cxn modelId="{0A10EE9A-6416-45E9-97D9-19900793D9A6}" type="presParOf" srcId="{60F55934-6421-4081-9270-8A4484D5CF00}" destId="{45C649E7-5099-49C4-ADA5-F63BB8C28619}" srcOrd="1" destOrd="0" presId="urn:microsoft.com/office/officeart/2005/8/layout/vProcess5"/>
    <dgm:cxn modelId="{C38DC17A-3B75-4628-AA98-DB0071E20169}" type="presParOf" srcId="{60F55934-6421-4081-9270-8A4484D5CF00}" destId="{BC9E4A31-9A6E-4196-8AA4-F5E175D391AB}" srcOrd="2" destOrd="0" presId="urn:microsoft.com/office/officeart/2005/8/layout/vProcess5"/>
    <dgm:cxn modelId="{97D19916-3A9F-4839-915A-C358BA2CF3D5}" type="presParOf" srcId="{60F55934-6421-4081-9270-8A4484D5CF00}" destId="{D810FE39-BEDA-4DBC-A51E-079E34B27DF7}" srcOrd="3" destOrd="0" presId="urn:microsoft.com/office/officeart/2005/8/layout/vProcess5"/>
    <dgm:cxn modelId="{34F50137-23AF-4018-B641-A296F82367ED}" type="presParOf" srcId="{60F55934-6421-4081-9270-8A4484D5CF00}" destId="{ACE5402D-A99B-4B26-BB1F-1D521B1E8ECB}" srcOrd="4" destOrd="0" presId="urn:microsoft.com/office/officeart/2005/8/layout/vProcess5"/>
    <dgm:cxn modelId="{8479DB82-3A16-4B99-AF74-E46E97B456FF}" type="presParOf" srcId="{60F55934-6421-4081-9270-8A4484D5CF00}" destId="{B4CA578A-CF03-4168-A9F5-87898B0004D6}"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649E7-5099-49C4-ADA5-F63BB8C28619}">
      <dsp:nvSpPr>
        <dsp:cNvPr id="0" name=""/>
        <dsp:cNvSpPr/>
      </dsp:nvSpPr>
      <dsp:spPr>
        <a:xfrm>
          <a:off x="0" y="0"/>
          <a:ext cx="4640012" cy="188663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Most of what the assessor does revolves around educating our public.</a:t>
          </a:r>
        </a:p>
      </dsp:txBody>
      <dsp:txXfrm>
        <a:off x="55258" y="55258"/>
        <a:ext cx="2690028" cy="1776118"/>
      </dsp:txXfrm>
    </dsp:sp>
    <dsp:sp modelId="{BC9E4A31-9A6E-4196-8AA4-F5E175D391AB}">
      <dsp:nvSpPr>
        <dsp:cNvPr id="0" name=""/>
        <dsp:cNvSpPr/>
      </dsp:nvSpPr>
      <dsp:spPr>
        <a:xfrm>
          <a:off x="818825" y="2305886"/>
          <a:ext cx="4640012" cy="188663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It’s imperative that all officials are on the same page.</a:t>
          </a:r>
        </a:p>
      </dsp:txBody>
      <dsp:txXfrm>
        <a:off x="874083" y="2361144"/>
        <a:ext cx="2484358" cy="1776118"/>
      </dsp:txXfrm>
    </dsp:sp>
    <dsp:sp modelId="{D810FE39-BEDA-4DBC-A51E-079E34B27DF7}">
      <dsp:nvSpPr>
        <dsp:cNvPr id="0" name=""/>
        <dsp:cNvSpPr/>
      </dsp:nvSpPr>
      <dsp:spPr>
        <a:xfrm>
          <a:off x="3413700" y="1483103"/>
          <a:ext cx="1226312" cy="1226312"/>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689620" y="1483103"/>
        <a:ext cx="674472" cy="9228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407" cy="467311"/>
          </a:xfrm>
          <a:prstGeom prst="rect">
            <a:avLst/>
          </a:prstGeom>
        </p:spPr>
        <p:txBody>
          <a:bodyPr vert="horz" lIns="93379" tIns="46689" rIns="93379" bIns="46689" rtlCol="0"/>
          <a:lstStyle>
            <a:lvl1pPr algn="l">
              <a:defRPr sz="1200"/>
            </a:lvl1pPr>
          </a:lstStyle>
          <a:p>
            <a:endParaRPr lang="en-US"/>
          </a:p>
        </p:txBody>
      </p:sp>
      <p:sp>
        <p:nvSpPr>
          <p:cNvPr id="3" name="Date Placeholder 2"/>
          <p:cNvSpPr>
            <a:spLocks noGrp="1"/>
          </p:cNvSpPr>
          <p:nvPr>
            <p:ph type="dt" idx="1"/>
          </p:nvPr>
        </p:nvSpPr>
        <p:spPr>
          <a:xfrm>
            <a:off x="3980830" y="0"/>
            <a:ext cx="3045407" cy="467311"/>
          </a:xfrm>
          <a:prstGeom prst="rect">
            <a:avLst/>
          </a:prstGeom>
        </p:spPr>
        <p:txBody>
          <a:bodyPr vert="horz" lIns="93379" tIns="46689" rIns="93379" bIns="46689" rtlCol="0"/>
          <a:lstStyle>
            <a:lvl1pPr algn="r">
              <a:defRPr sz="1200"/>
            </a:lvl1pPr>
          </a:lstStyle>
          <a:p>
            <a:fld id="{2437424C-B2A3-4245-832E-ADECDFCB50FB}" type="datetimeFigureOut">
              <a:rPr lang="en-US" smtClean="0"/>
              <a:t>3/10/2025</a:t>
            </a:fld>
            <a:endParaRPr lang="en-US"/>
          </a:p>
        </p:txBody>
      </p:sp>
      <p:sp>
        <p:nvSpPr>
          <p:cNvPr id="4" name="Slide Image Placeholder 3"/>
          <p:cNvSpPr>
            <a:spLocks noGrp="1" noRot="1" noChangeAspect="1"/>
          </p:cNvSpPr>
          <p:nvPr>
            <p:ph type="sldImg" idx="2"/>
          </p:nvPr>
        </p:nvSpPr>
        <p:spPr>
          <a:xfrm>
            <a:off x="719138" y="1163638"/>
            <a:ext cx="5589587" cy="3143250"/>
          </a:xfrm>
          <a:prstGeom prst="rect">
            <a:avLst/>
          </a:prstGeom>
          <a:noFill/>
          <a:ln w="12700">
            <a:solidFill>
              <a:prstClr val="black"/>
            </a:solidFill>
          </a:ln>
        </p:spPr>
        <p:txBody>
          <a:bodyPr vert="horz" lIns="93379" tIns="46689" rIns="93379" bIns="46689" rtlCol="0" anchor="ctr"/>
          <a:lstStyle/>
          <a:p>
            <a:endParaRPr lang="en-US"/>
          </a:p>
        </p:txBody>
      </p:sp>
      <p:sp>
        <p:nvSpPr>
          <p:cNvPr id="5" name="Notes Placeholder 4"/>
          <p:cNvSpPr>
            <a:spLocks noGrp="1"/>
          </p:cNvSpPr>
          <p:nvPr>
            <p:ph type="body" sz="quarter" idx="3"/>
          </p:nvPr>
        </p:nvSpPr>
        <p:spPr>
          <a:xfrm>
            <a:off x="702787" y="4482296"/>
            <a:ext cx="5622290" cy="3667334"/>
          </a:xfrm>
          <a:prstGeom prst="rect">
            <a:avLst/>
          </a:prstGeom>
        </p:spPr>
        <p:txBody>
          <a:bodyPr vert="horz" lIns="93379" tIns="46689" rIns="93379" bIns="466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3045407" cy="467310"/>
          </a:xfrm>
          <a:prstGeom prst="rect">
            <a:avLst/>
          </a:prstGeom>
        </p:spPr>
        <p:txBody>
          <a:bodyPr vert="horz" lIns="93379" tIns="46689" rIns="93379" bIns="46689" rtlCol="0" anchor="b"/>
          <a:lstStyle>
            <a:lvl1pPr algn="l">
              <a:defRPr sz="1200"/>
            </a:lvl1pPr>
          </a:lstStyle>
          <a:p>
            <a:endParaRPr lang="en-US"/>
          </a:p>
        </p:txBody>
      </p:sp>
      <p:sp>
        <p:nvSpPr>
          <p:cNvPr id="7" name="Slide Number Placeholder 6"/>
          <p:cNvSpPr>
            <a:spLocks noGrp="1"/>
          </p:cNvSpPr>
          <p:nvPr>
            <p:ph type="sldNum" sz="quarter" idx="5"/>
          </p:nvPr>
        </p:nvSpPr>
        <p:spPr>
          <a:xfrm>
            <a:off x="3980830" y="8846554"/>
            <a:ext cx="3045407" cy="467310"/>
          </a:xfrm>
          <a:prstGeom prst="rect">
            <a:avLst/>
          </a:prstGeom>
        </p:spPr>
        <p:txBody>
          <a:bodyPr vert="horz" lIns="93379" tIns="46689" rIns="93379" bIns="46689" rtlCol="0" anchor="b"/>
          <a:lstStyle>
            <a:lvl1pPr algn="r">
              <a:defRPr sz="1200"/>
            </a:lvl1pPr>
          </a:lstStyle>
          <a:p>
            <a:fld id="{E8AAE07C-7EAD-415A-85DD-85D5883248A6}" type="slidenum">
              <a:rPr lang="en-US" smtClean="0"/>
              <a:t>‹#›</a:t>
            </a:fld>
            <a:endParaRPr lang="en-US"/>
          </a:p>
        </p:txBody>
      </p:sp>
    </p:spTree>
    <p:extLst>
      <p:ext uri="{BB962C8B-B14F-4D97-AF65-F5344CB8AC3E}">
        <p14:creationId xmlns:p14="http://schemas.microsoft.com/office/powerpoint/2010/main" val="2916814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785">
              <a:defRPr/>
            </a:pPr>
            <a:fld id="{C79E5DF6-BDD1-4933-B2C1-E1C749C80338}" type="slidenum">
              <a:rPr lang="en-US">
                <a:solidFill>
                  <a:prstClr val="black"/>
                </a:solidFill>
                <a:latin typeface="Calibri" panose="020F0502020204030204"/>
              </a:rPr>
              <a:pPr defTabSz="933785">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729018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785">
              <a:defRPr/>
            </a:pPr>
            <a:fld id="{C79E5DF6-BDD1-4933-B2C1-E1C749C80338}" type="slidenum">
              <a:rPr lang="en-US">
                <a:solidFill>
                  <a:prstClr val="black"/>
                </a:solidFill>
                <a:latin typeface="Calibri" panose="020F0502020204030204"/>
              </a:rPr>
              <a:pPr defTabSz="933785">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095229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remind attendees that this does not mean 100% of value.</a:t>
            </a:r>
          </a:p>
        </p:txBody>
      </p:sp>
      <p:sp>
        <p:nvSpPr>
          <p:cNvPr id="4" name="Slide Number Placeholder 3"/>
          <p:cNvSpPr>
            <a:spLocks noGrp="1"/>
          </p:cNvSpPr>
          <p:nvPr>
            <p:ph type="sldNum" sz="quarter" idx="5"/>
          </p:nvPr>
        </p:nvSpPr>
        <p:spPr/>
        <p:txBody>
          <a:bodyPr/>
          <a:lstStyle/>
          <a:p>
            <a:pPr defTabSz="933785">
              <a:defRPr/>
            </a:pPr>
            <a:fld id="{C79E5DF6-BDD1-4933-B2C1-E1C749C80338}" type="slidenum">
              <a:rPr lang="en-US">
                <a:solidFill>
                  <a:prstClr val="black"/>
                </a:solidFill>
                <a:latin typeface="Calibri" panose="020F0502020204030204"/>
              </a:rPr>
              <a:pPr defTabSz="933785">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576623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explanation of each methods own unique strengths and weaknesses.</a:t>
            </a:r>
          </a:p>
        </p:txBody>
      </p:sp>
      <p:sp>
        <p:nvSpPr>
          <p:cNvPr id="4" name="Slide Number Placeholder 3"/>
          <p:cNvSpPr>
            <a:spLocks noGrp="1"/>
          </p:cNvSpPr>
          <p:nvPr>
            <p:ph type="sldNum" sz="quarter" idx="5"/>
          </p:nvPr>
        </p:nvSpPr>
        <p:spPr/>
        <p:txBody>
          <a:bodyPr/>
          <a:lstStyle/>
          <a:p>
            <a:pPr defTabSz="933785">
              <a:defRPr/>
            </a:pPr>
            <a:fld id="{C79E5DF6-BDD1-4933-B2C1-E1C749C80338}" type="slidenum">
              <a:rPr lang="en-US">
                <a:solidFill>
                  <a:prstClr val="black"/>
                </a:solidFill>
                <a:latin typeface="Calibri" panose="020F0502020204030204"/>
              </a:rPr>
              <a:pPr defTabSz="933785">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667138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vast amount of time and resources that the assessment office spends on the administration of these programs.  Note, that for every exemption granted, someone else, is picking the difference, except STAR.</a:t>
            </a:r>
          </a:p>
        </p:txBody>
      </p:sp>
      <p:sp>
        <p:nvSpPr>
          <p:cNvPr id="4" name="Slide Number Placeholder 3"/>
          <p:cNvSpPr>
            <a:spLocks noGrp="1"/>
          </p:cNvSpPr>
          <p:nvPr>
            <p:ph type="sldNum" sz="quarter" idx="5"/>
          </p:nvPr>
        </p:nvSpPr>
        <p:spPr/>
        <p:txBody>
          <a:bodyPr/>
          <a:lstStyle/>
          <a:p>
            <a:pPr defTabSz="933785">
              <a:defRPr/>
            </a:pPr>
            <a:fld id="{C79E5DF6-BDD1-4933-B2C1-E1C749C80338}" type="slidenum">
              <a:rPr lang="en-US">
                <a:solidFill>
                  <a:prstClr val="black"/>
                </a:solidFill>
                <a:latin typeface="Calibri" panose="020F0502020204030204"/>
              </a:rPr>
              <a:pPr defTabSz="933785">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301506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785">
              <a:defRPr/>
            </a:pPr>
            <a:fld id="{C79E5DF6-BDD1-4933-B2C1-E1C749C80338}" type="slidenum">
              <a:rPr lang="en-US">
                <a:solidFill>
                  <a:prstClr val="black"/>
                </a:solidFill>
                <a:latin typeface="Calibri" panose="020F0502020204030204"/>
              </a:rPr>
              <a:pPr defTabSz="933785">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158820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785">
              <a:defRPr/>
            </a:pPr>
            <a:fld id="{C79E5DF6-BDD1-4933-B2C1-E1C749C80338}" type="slidenum">
              <a:rPr lang="en-US">
                <a:solidFill>
                  <a:prstClr val="black"/>
                </a:solidFill>
                <a:latin typeface="Calibri" panose="020F0502020204030204"/>
              </a:rPr>
              <a:pPr defTabSz="933785">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1024507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785">
              <a:defRPr/>
            </a:pPr>
            <a:fld id="{C79E5DF6-BDD1-4933-B2C1-E1C749C80338}" type="slidenum">
              <a:rPr lang="en-US">
                <a:solidFill>
                  <a:prstClr val="black"/>
                </a:solidFill>
                <a:latin typeface="Calibri" panose="020F0502020204030204"/>
              </a:rPr>
              <a:pPr defTabSz="933785">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773639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Nassau County and NYC have completely different procedures</a:t>
            </a:r>
          </a:p>
          <a:p>
            <a:endParaRPr lang="en-US" dirty="0"/>
          </a:p>
        </p:txBody>
      </p:sp>
      <p:sp>
        <p:nvSpPr>
          <p:cNvPr id="4" name="Slide Number Placeholder 3"/>
          <p:cNvSpPr>
            <a:spLocks noGrp="1"/>
          </p:cNvSpPr>
          <p:nvPr>
            <p:ph type="sldNum" sz="quarter" idx="5"/>
          </p:nvPr>
        </p:nvSpPr>
        <p:spPr/>
        <p:txBody>
          <a:bodyPr/>
          <a:lstStyle/>
          <a:p>
            <a:pPr defTabSz="933785">
              <a:defRPr/>
            </a:pPr>
            <a:fld id="{C79E5DF6-BDD1-4933-B2C1-E1C749C80338}" type="slidenum">
              <a:rPr lang="en-US">
                <a:solidFill>
                  <a:prstClr val="black"/>
                </a:solidFill>
                <a:latin typeface="Calibri" panose="020F0502020204030204"/>
              </a:rPr>
              <a:pPr defTabSz="933785">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964769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A7B5C9-B5E3-49EB-95D6-10A7DAD124F4}" type="slidenum">
              <a:rPr lang="en-US" smtClean="0"/>
              <a:t>35</a:t>
            </a:fld>
            <a:endParaRPr lang="en-US"/>
          </a:p>
        </p:txBody>
      </p:sp>
    </p:spTree>
    <p:extLst>
      <p:ext uri="{BB962C8B-B14F-4D97-AF65-F5344CB8AC3E}">
        <p14:creationId xmlns:p14="http://schemas.microsoft.com/office/powerpoint/2010/main" val="215036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A7B5C9-B5E3-49EB-95D6-10A7DAD124F4}" type="slidenum">
              <a:rPr lang="en-US" smtClean="0"/>
              <a:t>36</a:t>
            </a:fld>
            <a:endParaRPr lang="en-US"/>
          </a:p>
        </p:txBody>
      </p:sp>
    </p:spTree>
    <p:extLst>
      <p:ext uri="{BB962C8B-B14F-4D97-AF65-F5344CB8AC3E}">
        <p14:creationId xmlns:p14="http://schemas.microsoft.com/office/powerpoint/2010/main" val="366713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785">
              <a:defRPr/>
            </a:pPr>
            <a:fld id="{3AA7B5C9-B5E3-49EB-95D6-10A7DAD124F4}" type="slidenum">
              <a:rPr lang="en-US">
                <a:solidFill>
                  <a:prstClr val="black"/>
                </a:solidFill>
                <a:latin typeface="Aptos" panose="02110004020202020204"/>
              </a:rPr>
              <a:pPr defTabSz="933785">
                <a:defRPr/>
              </a:pPr>
              <a:t>3</a:t>
            </a:fld>
            <a:endParaRPr lang="en-US">
              <a:solidFill>
                <a:prstClr val="black"/>
              </a:solidFill>
              <a:latin typeface="Aptos" panose="02110004020202020204"/>
            </a:endParaRPr>
          </a:p>
        </p:txBody>
      </p:sp>
    </p:spTree>
    <p:extLst>
      <p:ext uri="{BB962C8B-B14F-4D97-AF65-F5344CB8AC3E}">
        <p14:creationId xmlns:p14="http://schemas.microsoft.com/office/powerpoint/2010/main" val="308509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785">
              <a:defRPr/>
            </a:pPr>
            <a:fld id="{3AA7B5C9-B5E3-49EB-95D6-10A7DAD124F4}" type="slidenum">
              <a:rPr lang="en-US">
                <a:solidFill>
                  <a:prstClr val="black"/>
                </a:solidFill>
                <a:latin typeface="Aptos" panose="02110004020202020204"/>
              </a:rPr>
              <a:pPr defTabSz="933785">
                <a:defRPr/>
              </a:pPr>
              <a:t>37</a:t>
            </a:fld>
            <a:endParaRPr lang="en-US">
              <a:solidFill>
                <a:prstClr val="black"/>
              </a:solidFill>
              <a:latin typeface="Aptos" panose="02110004020202020204"/>
            </a:endParaRPr>
          </a:p>
        </p:txBody>
      </p:sp>
    </p:spTree>
    <p:extLst>
      <p:ext uri="{BB962C8B-B14F-4D97-AF65-F5344CB8AC3E}">
        <p14:creationId xmlns:p14="http://schemas.microsoft.com/office/powerpoint/2010/main" val="614758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A7B5C9-B5E3-49EB-95D6-10A7DAD124F4}" type="slidenum">
              <a:rPr lang="en-US" smtClean="0"/>
              <a:t>38</a:t>
            </a:fld>
            <a:endParaRPr lang="en-US"/>
          </a:p>
        </p:txBody>
      </p:sp>
    </p:spTree>
    <p:extLst>
      <p:ext uri="{BB962C8B-B14F-4D97-AF65-F5344CB8AC3E}">
        <p14:creationId xmlns:p14="http://schemas.microsoft.com/office/powerpoint/2010/main" val="3688570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A7B5C9-B5E3-49EB-95D6-10A7DAD124F4}" type="slidenum">
              <a:rPr lang="en-US" smtClean="0"/>
              <a:t>39</a:t>
            </a:fld>
            <a:endParaRPr lang="en-US"/>
          </a:p>
        </p:txBody>
      </p:sp>
    </p:spTree>
    <p:extLst>
      <p:ext uri="{BB962C8B-B14F-4D97-AF65-F5344CB8AC3E}">
        <p14:creationId xmlns:p14="http://schemas.microsoft.com/office/powerpoint/2010/main" val="3836382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A7B5C9-B5E3-49EB-95D6-10A7DAD124F4}" type="slidenum">
              <a:rPr lang="en-US" smtClean="0"/>
              <a:t>40</a:t>
            </a:fld>
            <a:endParaRPr lang="en-US"/>
          </a:p>
        </p:txBody>
      </p:sp>
    </p:spTree>
    <p:extLst>
      <p:ext uri="{BB962C8B-B14F-4D97-AF65-F5344CB8AC3E}">
        <p14:creationId xmlns:p14="http://schemas.microsoft.com/office/powerpoint/2010/main" val="1868162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9E5DF6-BDD1-4933-B2C1-E1C749C80338}" type="slidenum">
              <a:rPr lang="en-US" smtClean="0"/>
              <a:t>41</a:t>
            </a:fld>
            <a:endParaRPr lang="en-US"/>
          </a:p>
        </p:txBody>
      </p:sp>
    </p:spTree>
    <p:extLst>
      <p:ext uri="{BB962C8B-B14F-4D97-AF65-F5344CB8AC3E}">
        <p14:creationId xmlns:p14="http://schemas.microsoft.com/office/powerpoint/2010/main" val="324852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785">
              <a:defRPr/>
            </a:pPr>
            <a:fld id="{3AA7B5C9-B5E3-49EB-95D6-10A7DAD124F4}" type="slidenum">
              <a:rPr lang="en-US">
                <a:solidFill>
                  <a:prstClr val="black"/>
                </a:solidFill>
                <a:latin typeface="Aptos" panose="02110004020202020204"/>
              </a:rPr>
              <a:pPr defTabSz="933785">
                <a:defRPr/>
              </a:pPr>
              <a:t>4</a:t>
            </a:fld>
            <a:endParaRPr lang="en-US">
              <a:solidFill>
                <a:prstClr val="black"/>
              </a:solidFill>
              <a:latin typeface="Aptos" panose="02110004020202020204"/>
            </a:endParaRPr>
          </a:p>
        </p:txBody>
      </p:sp>
    </p:spTree>
    <p:extLst>
      <p:ext uri="{BB962C8B-B14F-4D97-AF65-F5344CB8AC3E}">
        <p14:creationId xmlns:p14="http://schemas.microsoft.com/office/powerpoint/2010/main" val="3194033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785">
              <a:defRPr/>
            </a:pPr>
            <a:fld id="{3AA7B5C9-B5E3-49EB-95D6-10A7DAD124F4}" type="slidenum">
              <a:rPr lang="en-US">
                <a:solidFill>
                  <a:prstClr val="black"/>
                </a:solidFill>
                <a:latin typeface="Aptos" panose="02110004020202020204"/>
              </a:rPr>
              <a:pPr defTabSz="933785">
                <a:defRPr/>
              </a:pPr>
              <a:t>7</a:t>
            </a:fld>
            <a:endParaRPr lang="en-US">
              <a:solidFill>
                <a:prstClr val="black"/>
              </a:solidFill>
              <a:latin typeface="Aptos" panose="02110004020202020204"/>
            </a:endParaRPr>
          </a:p>
        </p:txBody>
      </p:sp>
    </p:spTree>
    <p:extLst>
      <p:ext uri="{BB962C8B-B14F-4D97-AF65-F5344CB8AC3E}">
        <p14:creationId xmlns:p14="http://schemas.microsoft.com/office/powerpoint/2010/main" val="42937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785">
              <a:defRPr/>
            </a:pPr>
            <a:fld id="{3AA7B5C9-B5E3-49EB-95D6-10A7DAD124F4}" type="slidenum">
              <a:rPr lang="en-US">
                <a:solidFill>
                  <a:prstClr val="black"/>
                </a:solidFill>
                <a:latin typeface="Aptos" panose="02110004020202020204"/>
              </a:rPr>
              <a:pPr defTabSz="933785">
                <a:defRPr/>
              </a:pPr>
              <a:t>9</a:t>
            </a:fld>
            <a:endParaRPr lang="en-US">
              <a:solidFill>
                <a:prstClr val="black"/>
              </a:solidFill>
              <a:latin typeface="Aptos" panose="02110004020202020204"/>
            </a:endParaRPr>
          </a:p>
        </p:txBody>
      </p:sp>
    </p:spTree>
    <p:extLst>
      <p:ext uri="{BB962C8B-B14F-4D97-AF65-F5344CB8AC3E}">
        <p14:creationId xmlns:p14="http://schemas.microsoft.com/office/powerpoint/2010/main" val="260149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785">
              <a:defRPr/>
            </a:pPr>
            <a:fld id="{3AA7B5C9-B5E3-49EB-95D6-10A7DAD124F4}" type="slidenum">
              <a:rPr lang="en-US">
                <a:solidFill>
                  <a:prstClr val="black"/>
                </a:solidFill>
                <a:latin typeface="Aptos" panose="02110004020202020204"/>
              </a:rPr>
              <a:pPr defTabSz="933785">
                <a:defRPr/>
              </a:pPr>
              <a:t>11</a:t>
            </a:fld>
            <a:endParaRPr lang="en-US">
              <a:solidFill>
                <a:prstClr val="black"/>
              </a:solidFill>
              <a:latin typeface="Aptos" panose="02110004020202020204"/>
            </a:endParaRPr>
          </a:p>
        </p:txBody>
      </p:sp>
    </p:spTree>
    <p:extLst>
      <p:ext uri="{BB962C8B-B14F-4D97-AF65-F5344CB8AC3E}">
        <p14:creationId xmlns:p14="http://schemas.microsoft.com/office/powerpoint/2010/main" val="3082954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785">
              <a:defRPr/>
            </a:pPr>
            <a:fld id="{3AA7B5C9-B5E3-49EB-95D6-10A7DAD124F4}" type="slidenum">
              <a:rPr lang="en-US">
                <a:solidFill>
                  <a:prstClr val="black"/>
                </a:solidFill>
                <a:latin typeface="Aptos" panose="02110004020202020204"/>
              </a:rPr>
              <a:pPr defTabSz="933785">
                <a:defRPr/>
              </a:pPr>
              <a:t>13</a:t>
            </a:fld>
            <a:endParaRPr lang="en-US">
              <a:solidFill>
                <a:prstClr val="black"/>
              </a:solidFill>
              <a:latin typeface="Aptos" panose="02110004020202020204"/>
            </a:endParaRPr>
          </a:p>
        </p:txBody>
      </p:sp>
    </p:spTree>
    <p:extLst>
      <p:ext uri="{BB962C8B-B14F-4D97-AF65-F5344CB8AC3E}">
        <p14:creationId xmlns:p14="http://schemas.microsoft.com/office/powerpoint/2010/main" val="324776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785">
              <a:defRPr/>
            </a:pPr>
            <a:fld id="{C79E5DF6-BDD1-4933-B2C1-E1C749C80338}" type="slidenum">
              <a:rPr lang="en-US">
                <a:solidFill>
                  <a:prstClr val="black"/>
                </a:solidFill>
                <a:latin typeface="Calibri" panose="020F0502020204030204"/>
              </a:rPr>
              <a:pPr defTabSz="933785">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451152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785">
              <a:defRPr/>
            </a:pPr>
            <a:fld id="{C79E5DF6-BDD1-4933-B2C1-E1C749C80338}" type="slidenum">
              <a:rPr lang="en-US">
                <a:solidFill>
                  <a:prstClr val="black"/>
                </a:solidFill>
                <a:latin typeface="Calibri" panose="020F0502020204030204"/>
              </a:rPr>
              <a:pPr defTabSz="933785">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81125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EAB61-698A-FA85-7EDB-77AF9B80B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16827D-1DA6-8D0F-18F6-6C75556E1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E88567-94FB-D125-EB3A-1A8D5C94119B}"/>
              </a:ext>
            </a:extLst>
          </p:cNvPr>
          <p:cNvSpPr>
            <a:spLocks noGrp="1"/>
          </p:cNvSpPr>
          <p:nvPr>
            <p:ph type="dt" sz="half" idx="10"/>
          </p:nvPr>
        </p:nvSpPr>
        <p:spPr/>
        <p:txBody>
          <a:bodyPr/>
          <a:lstStyle/>
          <a:p>
            <a:fld id="{09C90DBE-852A-4F27-B97C-6F31CEA1EB9E}" type="datetime1">
              <a:rPr lang="en-US" smtClean="0"/>
              <a:t>3/10/2025</a:t>
            </a:fld>
            <a:endParaRPr lang="en-US"/>
          </a:p>
        </p:txBody>
      </p:sp>
      <p:sp>
        <p:nvSpPr>
          <p:cNvPr id="5" name="Footer Placeholder 4">
            <a:extLst>
              <a:ext uri="{FF2B5EF4-FFF2-40B4-BE49-F238E27FC236}">
                <a16:creationId xmlns:a16="http://schemas.microsoft.com/office/drawing/2014/main" id="{6310F4D6-9A0C-E79E-9997-4551FCB42823}"/>
              </a:ext>
            </a:extLst>
          </p:cNvPr>
          <p:cNvSpPr>
            <a:spLocks noGrp="1"/>
          </p:cNvSpPr>
          <p:nvPr>
            <p:ph type="ftr" sz="quarter" idx="11"/>
          </p:nvPr>
        </p:nvSpPr>
        <p:spPr/>
        <p:txBody>
          <a:bodyPr/>
          <a:lstStyle/>
          <a:p>
            <a:r>
              <a:rPr lang="en-US"/>
              <a:t>©NYSAA IAO 2024</a:t>
            </a:r>
          </a:p>
        </p:txBody>
      </p:sp>
      <p:sp>
        <p:nvSpPr>
          <p:cNvPr id="6" name="Slide Number Placeholder 5">
            <a:extLst>
              <a:ext uri="{FF2B5EF4-FFF2-40B4-BE49-F238E27FC236}">
                <a16:creationId xmlns:a16="http://schemas.microsoft.com/office/drawing/2014/main" id="{339BFC44-DBA7-8FB7-8A06-8E8FBEAF6561}"/>
              </a:ext>
            </a:extLst>
          </p:cNvPr>
          <p:cNvSpPr>
            <a:spLocks noGrp="1"/>
          </p:cNvSpPr>
          <p:nvPr>
            <p:ph type="sldNum" sz="quarter" idx="12"/>
          </p:nvPr>
        </p:nvSpPr>
        <p:spPr/>
        <p:txBody>
          <a:bodyPr/>
          <a:lstStyle/>
          <a:p>
            <a:fld id="{1B807415-6A8F-4946-A4E1-A2C7E8B1C69F}" type="slidenum">
              <a:rPr lang="en-US" smtClean="0"/>
              <a:t>‹#›</a:t>
            </a:fld>
            <a:endParaRPr lang="en-US"/>
          </a:p>
        </p:txBody>
      </p:sp>
    </p:spTree>
    <p:extLst>
      <p:ext uri="{BB962C8B-B14F-4D97-AF65-F5344CB8AC3E}">
        <p14:creationId xmlns:p14="http://schemas.microsoft.com/office/powerpoint/2010/main" val="222843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B8EA-EB19-A666-3A32-00708D8FB6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14D26E-1958-3B1E-601B-35E89CF94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27EE5-E690-C355-5D04-444788C63109}"/>
              </a:ext>
            </a:extLst>
          </p:cNvPr>
          <p:cNvSpPr>
            <a:spLocks noGrp="1"/>
          </p:cNvSpPr>
          <p:nvPr>
            <p:ph type="dt" sz="half" idx="10"/>
          </p:nvPr>
        </p:nvSpPr>
        <p:spPr/>
        <p:txBody>
          <a:bodyPr/>
          <a:lstStyle/>
          <a:p>
            <a:fld id="{7A2F004B-7D8C-4E92-BB69-D83B727E717B}" type="datetime1">
              <a:rPr lang="en-US" smtClean="0"/>
              <a:t>3/10/2025</a:t>
            </a:fld>
            <a:endParaRPr lang="en-US"/>
          </a:p>
        </p:txBody>
      </p:sp>
      <p:sp>
        <p:nvSpPr>
          <p:cNvPr id="5" name="Footer Placeholder 4">
            <a:extLst>
              <a:ext uri="{FF2B5EF4-FFF2-40B4-BE49-F238E27FC236}">
                <a16:creationId xmlns:a16="http://schemas.microsoft.com/office/drawing/2014/main" id="{3CB69C17-74DB-6BC8-6234-290111568C58}"/>
              </a:ext>
            </a:extLst>
          </p:cNvPr>
          <p:cNvSpPr>
            <a:spLocks noGrp="1"/>
          </p:cNvSpPr>
          <p:nvPr>
            <p:ph type="ftr" sz="quarter" idx="11"/>
          </p:nvPr>
        </p:nvSpPr>
        <p:spPr/>
        <p:txBody>
          <a:bodyPr/>
          <a:lstStyle/>
          <a:p>
            <a:r>
              <a:rPr lang="en-US"/>
              <a:t>©NYSAA IAO 2024</a:t>
            </a:r>
          </a:p>
        </p:txBody>
      </p:sp>
      <p:sp>
        <p:nvSpPr>
          <p:cNvPr id="6" name="Slide Number Placeholder 5">
            <a:extLst>
              <a:ext uri="{FF2B5EF4-FFF2-40B4-BE49-F238E27FC236}">
                <a16:creationId xmlns:a16="http://schemas.microsoft.com/office/drawing/2014/main" id="{02F50970-4A03-3B8A-5642-36B021072D4A}"/>
              </a:ext>
            </a:extLst>
          </p:cNvPr>
          <p:cNvSpPr>
            <a:spLocks noGrp="1"/>
          </p:cNvSpPr>
          <p:nvPr>
            <p:ph type="sldNum" sz="quarter" idx="12"/>
          </p:nvPr>
        </p:nvSpPr>
        <p:spPr/>
        <p:txBody>
          <a:bodyPr/>
          <a:lstStyle/>
          <a:p>
            <a:fld id="{1B807415-6A8F-4946-A4E1-A2C7E8B1C69F}" type="slidenum">
              <a:rPr lang="en-US" smtClean="0"/>
              <a:t>‹#›</a:t>
            </a:fld>
            <a:endParaRPr lang="en-US"/>
          </a:p>
        </p:txBody>
      </p:sp>
    </p:spTree>
    <p:extLst>
      <p:ext uri="{BB962C8B-B14F-4D97-AF65-F5344CB8AC3E}">
        <p14:creationId xmlns:p14="http://schemas.microsoft.com/office/powerpoint/2010/main" val="364827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F01D4A-ACF1-AED7-5A19-456BF2A9B5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6CD57-8053-A003-A951-F7916391EA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C95D6-CAC9-DD15-2A5C-98F2F8EE1242}"/>
              </a:ext>
            </a:extLst>
          </p:cNvPr>
          <p:cNvSpPr>
            <a:spLocks noGrp="1"/>
          </p:cNvSpPr>
          <p:nvPr>
            <p:ph type="dt" sz="half" idx="10"/>
          </p:nvPr>
        </p:nvSpPr>
        <p:spPr/>
        <p:txBody>
          <a:bodyPr/>
          <a:lstStyle/>
          <a:p>
            <a:fld id="{3D678908-7769-4EC1-8BB6-35BBBFC5EB1D}" type="datetime1">
              <a:rPr lang="en-US" smtClean="0"/>
              <a:t>3/10/2025</a:t>
            </a:fld>
            <a:endParaRPr lang="en-US"/>
          </a:p>
        </p:txBody>
      </p:sp>
      <p:sp>
        <p:nvSpPr>
          <p:cNvPr id="5" name="Footer Placeholder 4">
            <a:extLst>
              <a:ext uri="{FF2B5EF4-FFF2-40B4-BE49-F238E27FC236}">
                <a16:creationId xmlns:a16="http://schemas.microsoft.com/office/drawing/2014/main" id="{0D83E711-7C48-153A-2C2A-263AD04D89FE}"/>
              </a:ext>
            </a:extLst>
          </p:cNvPr>
          <p:cNvSpPr>
            <a:spLocks noGrp="1"/>
          </p:cNvSpPr>
          <p:nvPr>
            <p:ph type="ftr" sz="quarter" idx="11"/>
          </p:nvPr>
        </p:nvSpPr>
        <p:spPr/>
        <p:txBody>
          <a:bodyPr/>
          <a:lstStyle/>
          <a:p>
            <a:r>
              <a:rPr lang="en-US"/>
              <a:t>©NYSAA IAO 2024</a:t>
            </a:r>
          </a:p>
        </p:txBody>
      </p:sp>
      <p:sp>
        <p:nvSpPr>
          <p:cNvPr id="6" name="Slide Number Placeholder 5">
            <a:extLst>
              <a:ext uri="{FF2B5EF4-FFF2-40B4-BE49-F238E27FC236}">
                <a16:creationId xmlns:a16="http://schemas.microsoft.com/office/drawing/2014/main" id="{A74C5AED-1425-E3F2-FC2A-4FEE09D4AD0B}"/>
              </a:ext>
            </a:extLst>
          </p:cNvPr>
          <p:cNvSpPr>
            <a:spLocks noGrp="1"/>
          </p:cNvSpPr>
          <p:nvPr>
            <p:ph type="sldNum" sz="quarter" idx="12"/>
          </p:nvPr>
        </p:nvSpPr>
        <p:spPr/>
        <p:txBody>
          <a:bodyPr/>
          <a:lstStyle/>
          <a:p>
            <a:fld id="{1B807415-6A8F-4946-A4E1-A2C7E8B1C69F}" type="slidenum">
              <a:rPr lang="en-US" smtClean="0"/>
              <a:t>‹#›</a:t>
            </a:fld>
            <a:endParaRPr lang="en-US"/>
          </a:p>
        </p:txBody>
      </p:sp>
    </p:spTree>
    <p:extLst>
      <p:ext uri="{BB962C8B-B14F-4D97-AF65-F5344CB8AC3E}">
        <p14:creationId xmlns:p14="http://schemas.microsoft.com/office/powerpoint/2010/main" val="3803898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6D57B918-9EAA-4D9C-8098-0929326BF7B6}" type="datetime1">
              <a:rPr lang="en-US" smtClean="0"/>
              <a:t>3/10/2025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a:t>©NYSAA IAO 2024</a:t>
            </a:r>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06720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62B79719-1C1F-4CB6-87AA-5E7E4EB79069}" type="datetime1">
              <a:rPr lang="en-US" smtClean="0"/>
              <a:t>3/10/2025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a:t>©NYSAA IAO 2024</a:t>
            </a: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63236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9AF0C94A-AA39-48D2-91C2-BC8FEE4ACE84}" type="datetime1">
              <a:rPr lang="en-US" smtClean="0"/>
              <a:t>3/10/2025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a:t>©NYSAA IAO 2024</a:t>
            </a:r>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791786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8EEBE3A1-8583-41F3-9881-12AA0AC6E800}" type="datetime1">
              <a:rPr lang="en-US" smtClean="0"/>
              <a:t>3/10/2025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©NYSAA IAO 2024</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686497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C82B5769-CBEB-4FC4-B31D-633F6A91B343}" type="datetime1">
              <a:rPr lang="en-US" smtClean="0"/>
              <a:t>3/10/2025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©NYSAA IAO 2024</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99601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CE97E386-BA0F-4457-9504-08E82D7768D2}" type="datetime1">
              <a:rPr lang="en-US" smtClean="0"/>
              <a:t>3/10/2025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a:t>©NYSAA IAO 2024</a:t>
            </a:r>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88623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6D1539B0-D6D4-47EB-921A-4774376B292A}" type="datetime1">
              <a:rPr lang="en-US" smtClean="0"/>
              <a:t>3/10/2025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a:t>©NYSAA IAO 2024</a:t>
            </a:r>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46706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AC6FF912-AD9F-44EA-A744-00004D9F4ABF}" type="datetime1">
              <a:rPr lang="en-US" smtClean="0"/>
              <a:t>3/10/2025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a:t>©NYSAA IAO 2024</a:t>
            </a:r>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66309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2E1D-4CB8-E0C8-4E71-83B2AE4326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D82E2-85DB-92C4-CA83-DF099EE87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E2853-10E2-CF6F-3296-0AFCF786BE2C}"/>
              </a:ext>
            </a:extLst>
          </p:cNvPr>
          <p:cNvSpPr>
            <a:spLocks noGrp="1"/>
          </p:cNvSpPr>
          <p:nvPr>
            <p:ph type="dt" sz="half" idx="10"/>
          </p:nvPr>
        </p:nvSpPr>
        <p:spPr/>
        <p:txBody>
          <a:bodyPr/>
          <a:lstStyle/>
          <a:p>
            <a:fld id="{E36B7594-AE60-4626-8D07-8D200E666CD5}" type="datetime1">
              <a:rPr lang="en-US" smtClean="0"/>
              <a:t>3/10/2025</a:t>
            </a:fld>
            <a:endParaRPr lang="en-US"/>
          </a:p>
        </p:txBody>
      </p:sp>
      <p:sp>
        <p:nvSpPr>
          <p:cNvPr id="5" name="Footer Placeholder 4">
            <a:extLst>
              <a:ext uri="{FF2B5EF4-FFF2-40B4-BE49-F238E27FC236}">
                <a16:creationId xmlns:a16="http://schemas.microsoft.com/office/drawing/2014/main" id="{D4FF90F0-C079-FAA8-67D4-7CB8C52D4F2E}"/>
              </a:ext>
            </a:extLst>
          </p:cNvPr>
          <p:cNvSpPr>
            <a:spLocks noGrp="1"/>
          </p:cNvSpPr>
          <p:nvPr>
            <p:ph type="ftr" sz="quarter" idx="11"/>
          </p:nvPr>
        </p:nvSpPr>
        <p:spPr/>
        <p:txBody>
          <a:bodyPr/>
          <a:lstStyle/>
          <a:p>
            <a:r>
              <a:rPr lang="en-US"/>
              <a:t>©NYSAA IAO 2024</a:t>
            </a:r>
          </a:p>
        </p:txBody>
      </p:sp>
      <p:sp>
        <p:nvSpPr>
          <p:cNvPr id="6" name="Slide Number Placeholder 5">
            <a:extLst>
              <a:ext uri="{FF2B5EF4-FFF2-40B4-BE49-F238E27FC236}">
                <a16:creationId xmlns:a16="http://schemas.microsoft.com/office/drawing/2014/main" id="{A8993EE2-4958-FD13-4742-84BE2D7E0998}"/>
              </a:ext>
            </a:extLst>
          </p:cNvPr>
          <p:cNvSpPr>
            <a:spLocks noGrp="1"/>
          </p:cNvSpPr>
          <p:nvPr>
            <p:ph type="sldNum" sz="quarter" idx="12"/>
          </p:nvPr>
        </p:nvSpPr>
        <p:spPr/>
        <p:txBody>
          <a:bodyPr/>
          <a:lstStyle/>
          <a:p>
            <a:fld id="{1B807415-6A8F-4946-A4E1-A2C7E8B1C69F}" type="slidenum">
              <a:rPr lang="en-US" smtClean="0"/>
              <a:t>‹#›</a:t>
            </a:fld>
            <a:endParaRPr lang="en-US"/>
          </a:p>
        </p:txBody>
      </p:sp>
    </p:spTree>
    <p:extLst>
      <p:ext uri="{BB962C8B-B14F-4D97-AF65-F5344CB8AC3E}">
        <p14:creationId xmlns:p14="http://schemas.microsoft.com/office/powerpoint/2010/main" val="3799940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06C25A49-8F08-48CE-82B7-37068956443B}" type="datetime1">
              <a:rPr lang="en-US" smtClean="0"/>
              <a:t>3/10/2025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a:t>©NYSAA IAO 2024</a:t>
            </a:r>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846557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F1B0308E-C4B9-4B79-AD92-6EC94669D4DA}" type="datetime1">
              <a:rPr lang="en-US" smtClean="0"/>
              <a:t>3/10/2025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a:t>©NYSAA IAO 2024</a:t>
            </a:r>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043744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3FB8A3ED-EE7F-4583-993E-9F1491571816}" type="datetime1">
              <a:rPr lang="en-US" smtClean="0"/>
              <a:t>3/10/2025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a:t>©NYSAA IAO 2024</a:t>
            </a:r>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731375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549E-0886-F92A-C433-8A3F94172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070DAD-B4A3-B414-1663-7ADA81A267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67F13A-1F49-6C89-E107-F27002B099C1}"/>
              </a:ext>
            </a:extLst>
          </p:cNvPr>
          <p:cNvSpPr>
            <a:spLocks noGrp="1"/>
          </p:cNvSpPr>
          <p:nvPr>
            <p:ph type="dt" sz="half" idx="10"/>
          </p:nvPr>
        </p:nvSpPr>
        <p:spPr/>
        <p:txBody>
          <a:bodyPr/>
          <a:lstStyle/>
          <a:p>
            <a:fld id="{1CAA0B19-F7FE-4B0F-9D48-7CBEE98393C2}" type="datetime1">
              <a:rPr lang="en-US" smtClean="0"/>
              <a:t>3/10/2025</a:t>
            </a:fld>
            <a:endParaRPr lang="en-US"/>
          </a:p>
        </p:txBody>
      </p:sp>
      <p:sp>
        <p:nvSpPr>
          <p:cNvPr id="5" name="Footer Placeholder 4">
            <a:extLst>
              <a:ext uri="{FF2B5EF4-FFF2-40B4-BE49-F238E27FC236}">
                <a16:creationId xmlns:a16="http://schemas.microsoft.com/office/drawing/2014/main" id="{DC9FEA77-BCFE-1B7E-2063-AAE9E6EA1941}"/>
              </a:ext>
            </a:extLst>
          </p:cNvPr>
          <p:cNvSpPr>
            <a:spLocks noGrp="1"/>
          </p:cNvSpPr>
          <p:nvPr>
            <p:ph type="ftr" sz="quarter" idx="11"/>
          </p:nvPr>
        </p:nvSpPr>
        <p:spPr/>
        <p:txBody>
          <a:bodyPr/>
          <a:lstStyle/>
          <a:p>
            <a:r>
              <a:rPr lang="en-US"/>
              <a:t>©NYSAA IAO 2024</a:t>
            </a:r>
          </a:p>
        </p:txBody>
      </p:sp>
      <p:sp>
        <p:nvSpPr>
          <p:cNvPr id="6" name="Slide Number Placeholder 5">
            <a:extLst>
              <a:ext uri="{FF2B5EF4-FFF2-40B4-BE49-F238E27FC236}">
                <a16:creationId xmlns:a16="http://schemas.microsoft.com/office/drawing/2014/main" id="{17423FFB-A01D-70E0-F8D0-2BE79A8FB068}"/>
              </a:ext>
            </a:extLst>
          </p:cNvPr>
          <p:cNvSpPr>
            <a:spLocks noGrp="1"/>
          </p:cNvSpPr>
          <p:nvPr>
            <p:ph type="sldNum" sz="quarter" idx="12"/>
          </p:nvPr>
        </p:nvSpPr>
        <p:spPr/>
        <p:txBody>
          <a:bodyPr/>
          <a:lstStyle/>
          <a:p>
            <a:fld id="{1B807415-6A8F-4946-A4E1-A2C7E8B1C69F}" type="slidenum">
              <a:rPr lang="en-US" smtClean="0"/>
              <a:t>‹#›</a:t>
            </a:fld>
            <a:endParaRPr lang="en-US"/>
          </a:p>
        </p:txBody>
      </p:sp>
    </p:spTree>
    <p:extLst>
      <p:ext uri="{BB962C8B-B14F-4D97-AF65-F5344CB8AC3E}">
        <p14:creationId xmlns:p14="http://schemas.microsoft.com/office/powerpoint/2010/main" val="294546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1E96-F102-9935-1770-0ABFF07692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FF3A5B-00B5-B94D-CA2B-D8308D7424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190925-22BD-33D3-FC2F-09A2F4DBBF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7B7F10-57D1-8B3B-BDCF-D7B1269AD9DD}"/>
              </a:ext>
            </a:extLst>
          </p:cNvPr>
          <p:cNvSpPr>
            <a:spLocks noGrp="1"/>
          </p:cNvSpPr>
          <p:nvPr>
            <p:ph type="dt" sz="half" idx="10"/>
          </p:nvPr>
        </p:nvSpPr>
        <p:spPr/>
        <p:txBody>
          <a:bodyPr/>
          <a:lstStyle/>
          <a:p>
            <a:fld id="{4FD0D2D0-6DF4-46A5-80E1-BABE69DCA793}" type="datetime1">
              <a:rPr lang="en-US" smtClean="0"/>
              <a:t>3/10/2025</a:t>
            </a:fld>
            <a:endParaRPr lang="en-US"/>
          </a:p>
        </p:txBody>
      </p:sp>
      <p:sp>
        <p:nvSpPr>
          <p:cNvPr id="6" name="Footer Placeholder 5">
            <a:extLst>
              <a:ext uri="{FF2B5EF4-FFF2-40B4-BE49-F238E27FC236}">
                <a16:creationId xmlns:a16="http://schemas.microsoft.com/office/drawing/2014/main" id="{0FF8490A-D541-07A6-2459-A18CF6986979}"/>
              </a:ext>
            </a:extLst>
          </p:cNvPr>
          <p:cNvSpPr>
            <a:spLocks noGrp="1"/>
          </p:cNvSpPr>
          <p:nvPr>
            <p:ph type="ftr" sz="quarter" idx="11"/>
          </p:nvPr>
        </p:nvSpPr>
        <p:spPr/>
        <p:txBody>
          <a:bodyPr/>
          <a:lstStyle/>
          <a:p>
            <a:r>
              <a:rPr lang="en-US"/>
              <a:t>©NYSAA IAO 2024</a:t>
            </a:r>
          </a:p>
        </p:txBody>
      </p:sp>
      <p:sp>
        <p:nvSpPr>
          <p:cNvPr id="7" name="Slide Number Placeholder 6">
            <a:extLst>
              <a:ext uri="{FF2B5EF4-FFF2-40B4-BE49-F238E27FC236}">
                <a16:creationId xmlns:a16="http://schemas.microsoft.com/office/drawing/2014/main" id="{6DB1B7BB-9EDF-1035-8B61-FAC4164B7D2D}"/>
              </a:ext>
            </a:extLst>
          </p:cNvPr>
          <p:cNvSpPr>
            <a:spLocks noGrp="1"/>
          </p:cNvSpPr>
          <p:nvPr>
            <p:ph type="sldNum" sz="quarter" idx="12"/>
          </p:nvPr>
        </p:nvSpPr>
        <p:spPr/>
        <p:txBody>
          <a:bodyPr/>
          <a:lstStyle/>
          <a:p>
            <a:fld id="{1B807415-6A8F-4946-A4E1-A2C7E8B1C69F}" type="slidenum">
              <a:rPr lang="en-US" smtClean="0"/>
              <a:t>‹#›</a:t>
            </a:fld>
            <a:endParaRPr lang="en-US"/>
          </a:p>
        </p:txBody>
      </p:sp>
    </p:spTree>
    <p:extLst>
      <p:ext uri="{BB962C8B-B14F-4D97-AF65-F5344CB8AC3E}">
        <p14:creationId xmlns:p14="http://schemas.microsoft.com/office/powerpoint/2010/main" val="1060001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B163-6A1F-61AC-20EE-2CB7C641E8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3ECDFC-F14D-DAC7-60C1-1160AFBCD1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BEDFC5-B684-BBB9-2749-4730DCB881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EF9BDD-FAB8-FC40-1C91-5749B60C72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D72AD3-1222-E2D2-CEB7-2982AF7D82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33C194-9EA9-89B1-AA43-265882C9329E}"/>
              </a:ext>
            </a:extLst>
          </p:cNvPr>
          <p:cNvSpPr>
            <a:spLocks noGrp="1"/>
          </p:cNvSpPr>
          <p:nvPr>
            <p:ph type="dt" sz="half" idx="10"/>
          </p:nvPr>
        </p:nvSpPr>
        <p:spPr/>
        <p:txBody>
          <a:bodyPr/>
          <a:lstStyle/>
          <a:p>
            <a:fld id="{C6F5CCB3-34B6-4AB9-A6A1-DC071615398D}" type="datetime1">
              <a:rPr lang="en-US" smtClean="0"/>
              <a:t>3/10/2025</a:t>
            </a:fld>
            <a:endParaRPr lang="en-US"/>
          </a:p>
        </p:txBody>
      </p:sp>
      <p:sp>
        <p:nvSpPr>
          <p:cNvPr id="8" name="Footer Placeholder 7">
            <a:extLst>
              <a:ext uri="{FF2B5EF4-FFF2-40B4-BE49-F238E27FC236}">
                <a16:creationId xmlns:a16="http://schemas.microsoft.com/office/drawing/2014/main" id="{723BE096-AD2F-CB29-29C6-072E999A396D}"/>
              </a:ext>
            </a:extLst>
          </p:cNvPr>
          <p:cNvSpPr>
            <a:spLocks noGrp="1"/>
          </p:cNvSpPr>
          <p:nvPr>
            <p:ph type="ftr" sz="quarter" idx="11"/>
          </p:nvPr>
        </p:nvSpPr>
        <p:spPr/>
        <p:txBody>
          <a:bodyPr/>
          <a:lstStyle/>
          <a:p>
            <a:r>
              <a:rPr lang="en-US"/>
              <a:t>©NYSAA IAO 2024</a:t>
            </a:r>
          </a:p>
        </p:txBody>
      </p:sp>
      <p:sp>
        <p:nvSpPr>
          <p:cNvPr id="9" name="Slide Number Placeholder 8">
            <a:extLst>
              <a:ext uri="{FF2B5EF4-FFF2-40B4-BE49-F238E27FC236}">
                <a16:creationId xmlns:a16="http://schemas.microsoft.com/office/drawing/2014/main" id="{36979B12-7A82-7C10-A62C-3A20DB247FA5}"/>
              </a:ext>
            </a:extLst>
          </p:cNvPr>
          <p:cNvSpPr>
            <a:spLocks noGrp="1"/>
          </p:cNvSpPr>
          <p:nvPr>
            <p:ph type="sldNum" sz="quarter" idx="12"/>
          </p:nvPr>
        </p:nvSpPr>
        <p:spPr/>
        <p:txBody>
          <a:bodyPr/>
          <a:lstStyle/>
          <a:p>
            <a:fld id="{1B807415-6A8F-4946-A4E1-A2C7E8B1C69F}" type="slidenum">
              <a:rPr lang="en-US" smtClean="0"/>
              <a:t>‹#›</a:t>
            </a:fld>
            <a:endParaRPr lang="en-US"/>
          </a:p>
        </p:txBody>
      </p:sp>
    </p:spTree>
    <p:extLst>
      <p:ext uri="{BB962C8B-B14F-4D97-AF65-F5344CB8AC3E}">
        <p14:creationId xmlns:p14="http://schemas.microsoft.com/office/powerpoint/2010/main" val="20440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FF229-6752-E0D4-F9B6-C5801B7841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037CBF-C22F-A970-59D9-E809ED3042D7}"/>
              </a:ext>
            </a:extLst>
          </p:cNvPr>
          <p:cNvSpPr>
            <a:spLocks noGrp="1"/>
          </p:cNvSpPr>
          <p:nvPr>
            <p:ph type="dt" sz="half" idx="10"/>
          </p:nvPr>
        </p:nvSpPr>
        <p:spPr/>
        <p:txBody>
          <a:bodyPr/>
          <a:lstStyle/>
          <a:p>
            <a:fld id="{D32504D3-1CC3-40FA-AB85-C96C3B989E8E}" type="datetime1">
              <a:rPr lang="en-US" smtClean="0"/>
              <a:t>3/10/2025</a:t>
            </a:fld>
            <a:endParaRPr lang="en-US"/>
          </a:p>
        </p:txBody>
      </p:sp>
      <p:sp>
        <p:nvSpPr>
          <p:cNvPr id="4" name="Footer Placeholder 3">
            <a:extLst>
              <a:ext uri="{FF2B5EF4-FFF2-40B4-BE49-F238E27FC236}">
                <a16:creationId xmlns:a16="http://schemas.microsoft.com/office/drawing/2014/main" id="{6F9E73A6-2DB8-2CDC-F604-372345D2A307}"/>
              </a:ext>
            </a:extLst>
          </p:cNvPr>
          <p:cNvSpPr>
            <a:spLocks noGrp="1"/>
          </p:cNvSpPr>
          <p:nvPr>
            <p:ph type="ftr" sz="quarter" idx="11"/>
          </p:nvPr>
        </p:nvSpPr>
        <p:spPr/>
        <p:txBody>
          <a:bodyPr/>
          <a:lstStyle/>
          <a:p>
            <a:r>
              <a:rPr lang="en-US"/>
              <a:t>©NYSAA IAO 2024</a:t>
            </a:r>
          </a:p>
        </p:txBody>
      </p:sp>
      <p:sp>
        <p:nvSpPr>
          <p:cNvPr id="5" name="Slide Number Placeholder 4">
            <a:extLst>
              <a:ext uri="{FF2B5EF4-FFF2-40B4-BE49-F238E27FC236}">
                <a16:creationId xmlns:a16="http://schemas.microsoft.com/office/drawing/2014/main" id="{BD9687D6-2E56-E178-69C3-83B9111EDF88}"/>
              </a:ext>
            </a:extLst>
          </p:cNvPr>
          <p:cNvSpPr>
            <a:spLocks noGrp="1"/>
          </p:cNvSpPr>
          <p:nvPr>
            <p:ph type="sldNum" sz="quarter" idx="12"/>
          </p:nvPr>
        </p:nvSpPr>
        <p:spPr/>
        <p:txBody>
          <a:bodyPr/>
          <a:lstStyle/>
          <a:p>
            <a:fld id="{1B807415-6A8F-4946-A4E1-A2C7E8B1C69F}" type="slidenum">
              <a:rPr lang="en-US" smtClean="0"/>
              <a:t>‹#›</a:t>
            </a:fld>
            <a:endParaRPr lang="en-US"/>
          </a:p>
        </p:txBody>
      </p:sp>
    </p:spTree>
    <p:extLst>
      <p:ext uri="{BB962C8B-B14F-4D97-AF65-F5344CB8AC3E}">
        <p14:creationId xmlns:p14="http://schemas.microsoft.com/office/powerpoint/2010/main" val="226566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E70A18-64B5-4DE1-6915-E0EB8A4DA91A}"/>
              </a:ext>
            </a:extLst>
          </p:cNvPr>
          <p:cNvSpPr>
            <a:spLocks noGrp="1"/>
          </p:cNvSpPr>
          <p:nvPr>
            <p:ph type="dt" sz="half" idx="10"/>
          </p:nvPr>
        </p:nvSpPr>
        <p:spPr/>
        <p:txBody>
          <a:bodyPr/>
          <a:lstStyle/>
          <a:p>
            <a:fld id="{05D0F224-9392-43E6-946D-03577EF467BE}" type="datetime1">
              <a:rPr lang="en-US" smtClean="0"/>
              <a:t>3/10/2025</a:t>
            </a:fld>
            <a:endParaRPr lang="en-US"/>
          </a:p>
        </p:txBody>
      </p:sp>
      <p:sp>
        <p:nvSpPr>
          <p:cNvPr id="3" name="Footer Placeholder 2">
            <a:extLst>
              <a:ext uri="{FF2B5EF4-FFF2-40B4-BE49-F238E27FC236}">
                <a16:creationId xmlns:a16="http://schemas.microsoft.com/office/drawing/2014/main" id="{F8DA1458-552E-3F68-47C7-5BA1D86D9314}"/>
              </a:ext>
            </a:extLst>
          </p:cNvPr>
          <p:cNvSpPr>
            <a:spLocks noGrp="1"/>
          </p:cNvSpPr>
          <p:nvPr>
            <p:ph type="ftr" sz="quarter" idx="11"/>
          </p:nvPr>
        </p:nvSpPr>
        <p:spPr/>
        <p:txBody>
          <a:bodyPr/>
          <a:lstStyle/>
          <a:p>
            <a:r>
              <a:rPr lang="en-US"/>
              <a:t>©NYSAA IAO 2024</a:t>
            </a:r>
          </a:p>
        </p:txBody>
      </p:sp>
      <p:sp>
        <p:nvSpPr>
          <p:cNvPr id="4" name="Slide Number Placeholder 3">
            <a:extLst>
              <a:ext uri="{FF2B5EF4-FFF2-40B4-BE49-F238E27FC236}">
                <a16:creationId xmlns:a16="http://schemas.microsoft.com/office/drawing/2014/main" id="{E1E7E0D9-B7BB-1722-AB7C-B1CA09F82E54}"/>
              </a:ext>
            </a:extLst>
          </p:cNvPr>
          <p:cNvSpPr>
            <a:spLocks noGrp="1"/>
          </p:cNvSpPr>
          <p:nvPr>
            <p:ph type="sldNum" sz="quarter" idx="12"/>
          </p:nvPr>
        </p:nvSpPr>
        <p:spPr/>
        <p:txBody>
          <a:bodyPr/>
          <a:lstStyle/>
          <a:p>
            <a:fld id="{1B807415-6A8F-4946-A4E1-A2C7E8B1C69F}" type="slidenum">
              <a:rPr lang="en-US" smtClean="0"/>
              <a:t>‹#›</a:t>
            </a:fld>
            <a:endParaRPr lang="en-US"/>
          </a:p>
        </p:txBody>
      </p:sp>
    </p:spTree>
    <p:extLst>
      <p:ext uri="{BB962C8B-B14F-4D97-AF65-F5344CB8AC3E}">
        <p14:creationId xmlns:p14="http://schemas.microsoft.com/office/powerpoint/2010/main" val="48058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FD6C-EA81-334B-73F8-C8446A095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7E265-A5DF-3C95-ABB5-7EFDB56376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BF414-BA27-AF25-AFE5-41765317F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FA58A9-2FDE-0449-C094-B5164D50C09C}"/>
              </a:ext>
            </a:extLst>
          </p:cNvPr>
          <p:cNvSpPr>
            <a:spLocks noGrp="1"/>
          </p:cNvSpPr>
          <p:nvPr>
            <p:ph type="dt" sz="half" idx="10"/>
          </p:nvPr>
        </p:nvSpPr>
        <p:spPr/>
        <p:txBody>
          <a:bodyPr/>
          <a:lstStyle/>
          <a:p>
            <a:fld id="{1533DE11-3B8E-4AD2-9CBA-849B26F30AE6}" type="datetime1">
              <a:rPr lang="en-US" smtClean="0"/>
              <a:t>3/10/2025</a:t>
            </a:fld>
            <a:endParaRPr lang="en-US"/>
          </a:p>
        </p:txBody>
      </p:sp>
      <p:sp>
        <p:nvSpPr>
          <p:cNvPr id="6" name="Footer Placeholder 5">
            <a:extLst>
              <a:ext uri="{FF2B5EF4-FFF2-40B4-BE49-F238E27FC236}">
                <a16:creationId xmlns:a16="http://schemas.microsoft.com/office/drawing/2014/main" id="{34D3E48C-3D31-E998-9D08-8DFAB097F372}"/>
              </a:ext>
            </a:extLst>
          </p:cNvPr>
          <p:cNvSpPr>
            <a:spLocks noGrp="1"/>
          </p:cNvSpPr>
          <p:nvPr>
            <p:ph type="ftr" sz="quarter" idx="11"/>
          </p:nvPr>
        </p:nvSpPr>
        <p:spPr/>
        <p:txBody>
          <a:bodyPr/>
          <a:lstStyle/>
          <a:p>
            <a:r>
              <a:rPr lang="en-US"/>
              <a:t>©NYSAA IAO 2024</a:t>
            </a:r>
          </a:p>
        </p:txBody>
      </p:sp>
      <p:sp>
        <p:nvSpPr>
          <p:cNvPr id="7" name="Slide Number Placeholder 6">
            <a:extLst>
              <a:ext uri="{FF2B5EF4-FFF2-40B4-BE49-F238E27FC236}">
                <a16:creationId xmlns:a16="http://schemas.microsoft.com/office/drawing/2014/main" id="{4546B15E-3732-DCBC-86AE-DB3B9362A064}"/>
              </a:ext>
            </a:extLst>
          </p:cNvPr>
          <p:cNvSpPr>
            <a:spLocks noGrp="1"/>
          </p:cNvSpPr>
          <p:nvPr>
            <p:ph type="sldNum" sz="quarter" idx="12"/>
          </p:nvPr>
        </p:nvSpPr>
        <p:spPr/>
        <p:txBody>
          <a:bodyPr/>
          <a:lstStyle/>
          <a:p>
            <a:fld id="{1B807415-6A8F-4946-A4E1-A2C7E8B1C69F}" type="slidenum">
              <a:rPr lang="en-US" smtClean="0"/>
              <a:t>‹#›</a:t>
            </a:fld>
            <a:endParaRPr lang="en-US"/>
          </a:p>
        </p:txBody>
      </p:sp>
    </p:spTree>
    <p:extLst>
      <p:ext uri="{BB962C8B-B14F-4D97-AF65-F5344CB8AC3E}">
        <p14:creationId xmlns:p14="http://schemas.microsoft.com/office/powerpoint/2010/main" val="343619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3262-340B-854F-2C01-49F862678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6F0FEB-31A6-9316-E56E-1211DDBBA4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53D1DD-1DFA-4178-ACA8-ECD4AC9EE3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90B150-40E4-6297-BFEC-640433E8B259}"/>
              </a:ext>
            </a:extLst>
          </p:cNvPr>
          <p:cNvSpPr>
            <a:spLocks noGrp="1"/>
          </p:cNvSpPr>
          <p:nvPr>
            <p:ph type="dt" sz="half" idx="10"/>
          </p:nvPr>
        </p:nvSpPr>
        <p:spPr/>
        <p:txBody>
          <a:bodyPr/>
          <a:lstStyle/>
          <a:p>
            <a:fld id="{2E5D6E04-433D-486E-91AE-E1BEC49E954E}" type="datetime1">
              <a:rPr lang="en-US" smtClean="0"/>
              <a:t>3/10/2025</a:t>
            </a:fld>
            <a:endParaRPr lang="en-US"/>
          </a:p>
        </p:txBody>
      </p:sp>
      <p:sp>
        <p:nvSpPr>
          <p:cNvPr id="6" name="Footer Placeholder 5">
            <a:extLst>
              <a:ext uri="{FF2B5EF4-FFF2-40B4-BE49-F238E27FC236}">
                <a16:creationId xmlns:a16="http://schemas.microsoft.com/office/drawing/2014/main" id="{EEAB58AB-E099-5D81-929E-F1FEC967145D}"/>
              </a:ext>
            </a:extLst>
          </p:cNvPr>
          <p:cNvSpPr>
            <a:spLocks noGrp="1"/>
          </p:cNvSpPr>
          <p:nvPr>
            <p:ph type="ftr" sz="quarter" idx="11"/>
          </p:nvPr>
        </p:nvSpPr>
        <p:spPr/>
        <p:txBody>
          <a:bodyPr/>
          <a:lstStyle/>
          <a:p>
            <a:r>
              <a:rPr lang="en-US"/>
              <a:t>©NYSAA IAO 2024</a:t>
            </a:r>
          </a:p>
        </p:txBody>
      </p:sp>
      <p:sp>
        <p:nvSpPr>
          <p:cNvPr id="7" name="Slide Number Placeholder 6">
            <a:extLst>
              <a:ext uri="{FF2B5EF4-FFF2-40B4-BE49-F238E27FC236}">
                <a16:creationId xmlns:a16="http://schemas.microsoft.com/office/drawing/2014/main" id="{EBB520FD-F9CB-36D3-AD62-40EB53554BD2}"/>
              </a:ext>
            </a:extLst>
          </p:cNvPr>
          <p:cNvSpPr>
            <a:spLocks noGrp="1"/>
          </p:cNvSpPr>
          <p:nvPr>
            <p:ph type="sldNum" sz="quarter" idx="12"/>
          </p:nvPr>
        </p:nvSpPr>
        <p:spPr/>
        <p:txBody>
          <a:bodyPr/>
          <a:lstStyle/>
          <a:p>
            <a:fld id="{1B807415-6A8F-4946-A4E1-A2C7E8B1C69F}" type="slidenum">
              <a:rPr lang="en-US" smtClean="0"/>
              <a:t>‹#›</a:t>
            </a:fld>
            <a:endParaRPr lang="en-US"/>
          </a:p>
        </p:txBody>
      </p:sp>
    </p:spTree>
    <p:extLst>
      <p:ext uri="{BB962C8B-B14F-4D97-AF65-F5344CB8AC3E}">
        <p14:creationId xmlns:p14="http://schemas.microsoft.com/office/powerpoint/2010/main" val="195721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786F79-8A99-2B20-9960-1ACBD753B9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DFCA07-3EB8-377C-B8C8-ED97C2C653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07588-E4E8-056B-C212-65E86CBEF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348C01-2655-486F-877E-5396ED4A294D}" type="datetime1">
              <a:rPr lang="en-US" smtClean="0"/>
              <a:t>3/10/2025</a:t>
            </a:fld>
            <a:endParaRPr lang="en-US"/>
          </a:p>
        </p:txBody>
      </p:sp>
      <p:sp>
        <p:nvSpPr>
          <p:cNvPr id="5" name="Footer Placeholder 4">
            <a:extLst>
              <a:ext uri="{FF2B5EF4-FFF2-40B4-BE49-F238E27FC236}">
                <a16:creationId xmlns:a16="http://schemas.microsoft.com/office/drawing/2014/main" id="{C1AD29EA-89CA-02C4-AD7F-8040717CD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©NYSAA IAO 2024</a:t>
            </a:r>
          </a:p>
        </p:txBody>
      </p:sp>
      <p:sp>
        <p:nvSpPr>
          <p:cNvPr id="6" name="Slide Number Placeholder 5">
            <a:extLst>
              <a:ext uri="{FF2B5EF4-FFF2-40B4-BE49-F238E27FC236}">
                <a16:creationId xmlns:a16="http://schemas.microsoft.com/office/drawing/2014/main" id="{78629E08-EA77-5C44-8E5F-66923AE84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807415-6A8F-4946-A4E1-A2C7E8B1C69F}" type="slidenum">
              <a:rPr lang="en-US" smtClean="0"/>
              <a:t>‹#›</a:t>
            </a:fld>
            <a:endParaRPr lang="en-US"/>
          </a:p>
        </p:txBody>
      </p:sp>
    </p:spTree>
    <p:extLst>
      <p:ext uri="{BB962C8B-B14F-4D97-AF65-F5344CB8AC3E}">
        <p14:creationId xmlns:p14="http://schemas.microsoft.com/office/powerpoint/2010/main" val="1516659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B46157BE-589B-4CFD-A2FE-B1634FB50D50}" type="datetime1">
              <a:rPr lang="en-US" smtClean="0"/>
              <a:t>3/10/2025</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©NYSAA IAO 2024</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918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Occupational_stres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fr/font-important-significatif-1050573/"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amanky/17249642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en/handshake-business-deal-agreement-3198019/" TargetMode="External"/><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vgsilh.com/image/39982.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png"/><Relationship Id="rId7" Type="http://schemas.openxmlformats.org/officeDocument/2006/relationships/diagramQuickStyle" Target="../diagrams/quickStyle1.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7.svg"/><Relationship Id="rId9" Type="http://schemas.microsoft.com/office/2007/relationships/diagramDrawing" Target="../diagrams/drawing1.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507F8-EC71-03E2-A098-72919E8B169E}"/>
              </a:ext>
            </a:extLst>
          </p:cNvPr>
          <p:cNvSpPr>
            <a:spLocks noGrp="1"/>
          </p:cNvSpPr>
          <p:nvPr>
            <p:ph type="title"/>
          </p:nvPr>
        </p:nvSpPr>
        <p:spPr>
          <a:xfrm>
            <a:off x="640080" y="325369"/>
            <a:ext cx="4675498" cy="1956841"/>
          </a:xfrm>
        </p:spPr>
        <p:txBody>
          <a:bodyPr vert="horz" lIns="91440" tIns="45720" rIns="91440" bIns="45720" rtlCol="0" anchor="b">
            <a:normAutofit/>
          </a:bodyPr>
          <a:lstStyle/>
          <a:p>
            <a:r>
              <a:rPr lang="en-US" sz="5400" dirty="0"/>
              <a:t>Assessing in New York State</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99D10FB-2465-3B2D-FCDB-0C2427D0D02A}"/>
              </a:ext>
            </a:extLst>
          </p:cNvPr>
          <p:cNvSpPr>
            <a:spLocks noGrp="1"/>
          </p:cNvSpPr>
          <p:nvPr>
            <p:ph type="body" sz="half" idx="2"/>
          </p:nvPr>
        </p:nvSpPr>
        <p:spPr>
          <a:xfrm>
            <a:off x="640080" y="2872899"/>
            <a:ext cx="4243589" cy="3320668"/>
          </a:xfrm>
        </p:spPr>
        <p:txBody>
          <a:bodyPr vert="horz" lIns="91440" tIns="45720" rIns="91440" bIns="45720" rtlCol="0">
            <a:normAutofit/>
          </a:bodyPr>
          <a:lstStyle/>
          <a:p>
            <a:r>
              <a:rPr lang="en-US" sz="2200" dirty="0"/>
              <a:t>A look at the roles and responsibilities of your local assessor</a:t>
            </a:r>
          </a:p>
        </p:txBody>
      </p:sp>
      <p:pic>
        <p:nvPicPr>
          <p:cNvPr id="7" name="Picture Placeholder 6" descr="A blue and white logo&#10;&#10;Description automatically generated">
            <a:extLst>
              <a:ext uri="{FF2B5EF4-FFF2-40B4-BE49-F238E27FC236}">
                <a16:creationId xmlns:a16="http://schemas.microsoft.com/office/drawing/2014/main" id="{245C383A-9454-6D53-7F4A-0312B5156D5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02"/>
          <a:stretch/>
        </p:blipFill>
        <p:spPr>
          <a:xfrm>
            <a:off x="6326584" y="582813"/>
            <a:ext cx="5051498" cy="503623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Footer Placeholder 4">
            <a:extLst>
              <a:ext uri="{FF2B5EF4-FFF2-40B4-BE49-F238E27FC236}">
                <a16:creationId xmlns:a16="http://schemas.microsoft.com/office/drawing/2014/main" id="{FE22396C-326D-3973-B645-97990D065A25}"/>
              </a:ext>
            </a:extLst>
          </p:cNvPr>
          <p:cNvSpPr>
            <a:spLocks noGrp="1"/>
          </p:cNvSpPr>
          <p:nvPr>
            <p:ph type="ftr" sz="quarter" idx="11"/>
          </p:nvPr>
        </p:nvSpPr>
        <p:spPr>
          <a:xfrm>
            <a:off x="6248400" y="6356350"/>
            <a:ext cx="4114800" cy="365125"/>
          </a:xfrm>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©NYSAA IAO 2024</a:t>
            </a:r>
          </a:p>
        </p:txBody>
      </p:sp>
      <p:sp>
        <p:nvSpPr>
          <p:cNvPr id="8" name="Footer Placeholder 3">
            <a:extLst>
              <a:ext uri="{FF2B5EF4-FFF2-40B4-BE49-F238E27FC236}">
                <a16:creationId xmlns:a16="http://schemas.microsoft.com/office/drawing/2014/main" id="{753C1205-87E6-B4B2-B0E6-7DE620892E03}"/>
              </a:ext>
            </a:extLst>
          </p:cNvPr>
          <p:cNvSpPr txBox="1">
            <a:spLocks/>
          </p:cNvSpPr>
          <p:nvPr/>
        </p:nvSpPr>
        <p:spPr>
          <a:xfrm>
            <a:off x="715383" y="6356350"/>
            <a:ext cx="453972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©NYSAA IAO 2024</a:t>
            </a:r>
            <a:endParaRPr lang="en-US" dirty="0"/>
          </a:p>
        </p:txBody>
      </p:sp>
    </p:spTree>
    <p:extLst>
      <p:ext uri="{BB962C8B-B14F-4D97-AF65-F5344CB8AC3E}">
        <p14:creationId xmlns:p14="http://schemas.microsoft.com/office/powerpoint/2010/main" val="365544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168FD8-B188-3D79-3582-E69CA718508A}"/>
              </a:ext>
            </a:extLst>
          </p:cNvPr>
          <p:cNvSpPr>
            <a:spLocks noGrp="1"/>
          </p:cNvSpPr>
          <p:nvPr>
            <p:ph type="ftr" sz="quarter" idx="11"/>
          </p:nvPr>
        </p:nvSpPr>
        <p:spPr/>
        <p:txBody>
          <a:bodyPr/>
          <a:lstStyle/>
          <a:p>
            <a:r>
              <a:rPr lang="en-US"/>
              <a:t>©NYSAA IAO 2024</a:t>
            </a:r>
          </a:p>
        </p:txBody>
      </p:sp>
      <p:sp>
        <p:nvSpPr>
          <p:cNvPr id="5" name="Title 1">
            <a:extLst>
              <a:ext uri="{FF2B5EF4-FFF2-40B4-BE49-F238E27FC236}">
                <a16:creationId xmlns:a16="http://schemas.microsoft.com/office/drawing/2014/main" id="{AA3CAF62-CD52-CFCD-AFE9-10698B0F8B2E}"/>
              </a:ext>
            </a:extLst>
          </p:cNvPr>
          <p:cNvSpPr txBox="1">
            <a:spLocks/>
          </p:cNvSpPr>
          <p:nvPr/>
        </p:nvSpPr>
        <p:spPr>
          <a:xfrm>
            <a:off x="802235" y="831784"/>
            <a:ext cx="10691265" cy="137103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sz="3600" dirty="0"/>
              <a:t>Various duties of the assessor ~ CONTINUED</a:t>
            </a:r>
          </a:p>
        </p:txBody>
      </p:sp>
      <p:sp>
        <p:nvSpPr>
          <p:cNvPr id="6" name="Content Placeholder 2">
            <a:extLst>
              <a:ext uri="{FF2B5EF4-FFF2-40B4-BE49-F238E27FC236}">
                <a16:creationId xmlns:a16="http://schemas.microsoft.com/office/drawing/2014/main" id="{69D22EA0-683F-7B74-B402-2234AEF663B8}"/>
              </a:ext>
            </a:extLst>
          </p:cNvPr>
          <p:cNvSpPr txBox="1">
            <a:spLocks/>
          </p:cNvSpPr>
          <p:nvPr/>
        </p:nvSpPr>
        <p:spPr>
          <a:xfrm>
            <a:off x="864466" y="1492180"/>
            <a:ext cx="10691265" cy="453403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1800" b="0" i="0" dirty="0">
                <a:solidFill>
                  <a:srgbClr val="242424"/>
                </a:solidFill>
                <a:effectLst/>
              </a:rPr>
              <a:t>In some towns, assessors are responsible for adding or removing special district charges based on property type if a particular property is included in specific districts that provide certain services. These special districts may include:</a:t>
            </a:r>
          </a:p>
          <a:p>
            <a:pPr algn="l"/>
            <a:r>
              <a:rPr lang="en-US" sz="1800" b="0" i="0" dirty="0">
                <a:solidFill>
                  <a:srgbClr val="242424"/>
                </a:solidFill>
                <a:effectLst/>
              </a:rPr>
              <a:t>Fire protection</a:t>
            </a:r>
          </a:p>
          <a:p>
            <a:pPr algn="l"/>
            <a:r>
              <a:rPr lang="en-US" sz="1800" b="0" i="0" dirty="0">
                <a:solidFill>
                  <a:srgbClr val="242424"/>
                </a:solidFill>
                <a:effectLst/>
              </a:rPr>
              <a:t>Library charges</a:t>
            </a:r>
          </a:p>
          <a:p>
            <a:pPr algn="l"/>
            <a:r>
              <a:rPr lang="en-US" sz="1800" b="0" i="0" dirty="0">
                <a:solidFill>
                  <a:srgbClr val="242424"/>
                </a:solidFill>
                <a:effectLst/>
              </a:rPr>
              <a:t>Trash removal</a:t>
            </a:r>
          </a:p>
          <a:p>
            <a:pPr algn="l"/>
            <a:r>
              <a:rPr lang="en-US" sz="1800" b="0" i="0" dirty="0">
                <a:solidFill>
                  <a:srgbClr val="242424"/>
                </a:solidFill>
                <a:effectLst/>
              </a:rPr>
              <a:t>Brush and yard waste removal</a:t>
            </a:r>
          </a:p>
          <a:p>
            <a:pPr algn="l"/>
            <a:r>
              <a:rPr lang="en-US" sz="1800" b="0" i="0" dirty="0">
                <a:solidFill>
                  <a:srgbClr val="242424"/>
                </a:solidFill>
                <a:effectLst/>
              </a:rPr>
              <a:t>Sewer charges</a:t>
            </a:r>
          </a:p>
          <a:p>
            <a:pPr algn="l"/>
            <a:r>
              <a:rPr lang="en-US" sz="1800" b="0" i="0" dirty="0">
                <a:solidFill>
                  <a:srgbClr val="242424"/>
                </a:solidFill>
                <a:effectLst/>
              </a:rPr>
              <a:t>Lighting charges</a:t>
            </a:r>
          </a:p>
          <a:p>
            <a:pPr algn="l"/>
            <a:r>
              <a:rPr lang="en-US" sz="1800" b="0" i="0" dirty="0">
                <a:solidFill>
                  <a:srgbClr val="242424"/>
                </a:solidFill>
                <a:effectLst/>
              </a:rPr>
              <a:t>Fire hydrant charges</a:t>
            </a:r>
          </a:p>
          <a:p>
            <a:pPr algn="l"/>
            <a:r>
              <a:rPr lang="en-US" sz="1800" b="0" i="0" dirty="0">
                <a:solidFill>
                  <a:srgbClr val="242424"/>
                </a:solidFill>
                <a:effectLst/>
              </a:rPr>
              <a:t>Water charges</a:t>
            </a:r>
          </a:p>
          <a:p>
            <a:pPr algn="l"/>
            <a:r>
              <a:rPr lang="en-US" sz="1800" b="0" i="0" dirty="0">
                <a:solidFill>
                  <a:srgbClr val="242424"/>
                </a:solidFill>
                <a:effectLst/>
              </a:rPr>
              <a:t>Drainage district charges</a:t>
            </a:r>
          </a:p>
          <a:p>
            <a:endParaRPr lang="en-US" dirty="0"/>
          </a:p>
        </p:txBody>
      </p:sp>
    </p:spTree>
    <p:extLst>
      <p:ext uri="{BB962C8B-B14F-4D97-AF65-F5344CB8AC3E}">
        <p14:creationId xmlns:p14="http://schemas.microsoft.com/office/powerpoint/2010/main" val="377534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artoon of a person with many hands&#10;&#10;Description automatically generated">
            <a:extLst>
              <a:ext uri="{FF2B5EF4-FFF2-40B4-BE49-F238E27FC236}">
                <a16:creationId xmlns:a16="http://schemas.microsoft.com/office/drawing/2014/main" id="{1344E277-E28D-61BB-1A7E-D2CE822D328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852" r="2" b="1451"/>
          <a:stretch/>
        </p:blipFill>
        <p:spPr>
          <a:xfrm>
            <a:off x="4981575" y="735286"/>
            <a:ext cx="6495042" cy="5419642"/>
          </a:xfrm>
          <a:prstGeom prst="rect">
            <a:avLst/>
          </a:prstGeom>
        </p:spPr>
      </p:pic>
      <p:sp>
        <p:nvSpPr>
          <p:cNvPr id="2" name="Title 1">
            <a:extLst>
              <a:ext uri="{FF2B5EF4-FFF2-40B4-BE49-F238E27FC236}">
                <a16:creationId xmlns:a16="http://schemas.microsoft.com/office/drawing/2014/main" id="{615E6B5F-FDA5-DD90-E9DC-5E1CD74EE9EE}"/>
              </a:ext>
            </a:extLst>
          </p:cNvPr>
          <p:cNvSpPr>
            <a:spLocks noGrp="1"/>
          </p:cNvSpPr>
          <p:nvPr>
            <p:ph type="title"/>
          </p:nvPr>
        </p:nvSpPr>
        <p:spPr>
          <a:xfrm>
            <a:off x="704088" y="914400"/>
            <a:ext cx="3799763" cy="1473200"/>
          </a:xfrm>
        </p:spPr>
        <p:txBody>
          <a:bodyPr>
            <a:normAutofit/>
          </a:bodyPr>
          <a:lstStyle/>
          <a:p>
            <a:pPr>
              <a:lnSpc>
                <a:spcPct val="90000"/>
              </a:lnSpc>
            </a:pPr>
            <a:r>
              <a:rPr lang="en-US" sz="3300"/>
              <a:t>Various duties of the assessor ~ Continued</a:t>
            </a:r>
          </a:p>
        </p:txBody>
      </p:sp>
      <p:sp>
        <p:nvSpPr>
          <p:cNvPr id="3" name="Content Placeholder 2">
            <a:extLst>
              <a:ext uri="{FF2B5EF4-FFF2-40B4-BE49-F238E27FC236}">
                <a16:creationId xmlns:a16="http://schemas.microsoft.com/office/drawing/2014/main" id="{C44DAB0D-08DB-CB8F-F04C-47B2150903CF}"/>
              </a:ext>
            </a:extLst>
          </p:cNvPr>
          <p:cNvSpPr>
            <a:spLocks noGrp="1"/>
          </p:cNvSpPr>
          <p:nvPr>
            <p:ph idx="1"/>
          </p:nvPr>
        </p:nvSpPr>
        <p:spPr>
          <a:xfrm>
            <a:off x="704088" y="2387600"/>
            <a:ext cx="3799763" cy="3767328"/>
          </a:xfrm>
        </p:spPr>
        <p:txBody>
          <a:bodyPr>
            <a:normAutofit/>
          </a:bodyPr>
          <a:lstStyle/>
          <a:p>
            <a:pPr>
              <a:lnSpc>
                <a:spcPct val="110000"/>
              </a:lnSpc>
            </a:pPr>
            <a:r>
              <a:rPr lang="en-US" sz="1700" dirty="0"/>
              <a:t>Represent the municipality at Small Claims Assessment Review (SCAR) hearings</a:t>
            </a:r>
          </a:p>
          <a:p>
            <a:pPr>
              <a:lnSpc>
                <a:spcPct val="110000"/>
              </a:lnSpc>
            </a:pPr>
            <a:r>
              <a:rPr lang="en-US" sz="1700" dirty="0"/>
              <a:t>Assist the municipal attorney regarding certiorari proceedings (Article 7)</a:t>
            </a:r>
          </a:p>
          <a:p>
            <a:pPr>
              <a:lnSpc>
                <a:spcPct val="110000"/>
              </a:lnSpc>
            </a:pPr>
            <a:r>
              <a:rPr lang="en-US" sz="1700" dirty="0"/>
              <a:t>Comply with annual educational requirements (continuing education credits)</a:t>
            </a:r>
          </a:p>
          <a:p>
            <a:pPr>
              <a:lnSpc>
                <a:spcPct val="110000"/>
              </a:lnSpc>
            </a:pPr>
            <a:r>
              <a:rPr lang="en-US" sz="1700" dirty="0"/>
              <a:t>Stay up to date with public policy / assessment administration changes</a:t>
            </a:r>
          </a:p>
          <a:p>
            <a:pPr>
              <a:lnSpc>
                <a:spcPct val="110000"/>
              </a:lnSpc>
            </a:pPr>
            <a:endParaRPr lang="en-US" sz="1700" dirty="0"/>
          </a:p>
        </p:txBody>
      </p:sp>
      <p:cxnSp>
        <p:nvCxnSpPr>
          <p:cNvPr id="25" name="Straight Connector 24">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3AC7692-F09B-421C-AB9A-4161775DD497}"/>
              </a:ext>
            </a:extLst>
          </p:cNvPr>
          <p:cNvSpPr txBox="1"/>
          <p:nvPr/>
        </p:nvSpPr>
        <p:spPr>
          <a:xfrm>
            <a:off x="8953170" y="5954873"/>
            <a:ext cx="252344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Occupational_stres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8" name="Footer Placeholder 7">
            <a:extLst>
              <a:ext uri="{FF2B5EF4-FFF2-40B4-BE49-F238E27FC236}">
                <a16:creationId xmlns:a16="http://schemas.microsoft.com/office/drawing/2014/main" id="{B0CFA04E-BAE0-DF4D-B01F-D7D728AD9034}"/>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239313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DF41E-34D2-F730-C7C9-35E85786CAC9}"/>
              </a:ext>
            </a:extLst>
          </p:cNvPr>
          <p:cNvSpPr>
            <a:spLocks noGrp="1"/>
          </p:cNvSpPr>
          <p:nvPr>
            <p:ph type="title"/>
          </p:nvPr>
        </p:nvSpPr>
        <p:spPr/>
        <p:txBody>
          <a:bodyPr/>
          <a:lstStyle/>
          <a:p>
            <a:r>
              <a:rPr lang="en-US" dirty="0"/>
              <a:t>Little known fact</a:t>
            </a:r>
          </a:p>
        </p:txBody>
      </p:sp>
      <p:sp>
        <p:nvSpPr>
          <p:cNvPr id="3" name="Content Placeholder 2">
            <a:extLst>
              <a:ext uri="{FF2B5EF4-FFF2-40B4-BE49-F238E27FC236}">
                <a16:creationId xmlns:a16="http://schemas.microsoft.com/office/drawing/2014/main" id="{B58633ED-8922-A190-26CF-13A19F4D799D}"/>
              </a:ext>
            </a:extLst>
          </p:cNvPr>
          <p:cNvSpPr>
            <a:spLocks noGrp="1"/>
          </p:cNvSpPr>
          <p:nvPr>
            <p:ph idx="1"/>
          </p:nvPr>
        </p:nvSpPr>
        <p:spPr/>
        <p:txBody>
          <a:bodyPr>
            <a:normAutofit/>
          </a:bodyPr>
          <a:lstStyle/>
          <a:p>
            <a:pPr marL="0" indent="0" algn="ctr">
              <a:buNone/>
            </a:pPr>
            <a:r>
              <a:rPr lang="en-US" sz="2800" dirty="0"/>
              <a:t>The International Association of Assessing Officers, an international organization with membership in 22 countries, recommends               1 assessor’s office staff member per 2,500 parcels of property. </a:t>
            </a:r>
          </a:p>
          <a:p>
            <a:pPr marL="0" indent="0" algn="ctr">
              <a:buNone/>
            </a:pPr>
            <a:r>
              <a:rPr lang="en-US" sz="2800" dirty="0"/>
              <a:t>Is your town properly staffed?</a:t>
            </a:r>
          </a:p>
        </p:txBody>
      </p:sp>
      <p:sp>
        <p:nvSpPr>
          <p:cNvPr id="4" name="Footer Placeholder 3">
            <a:extLst>
              <a:ext uri="{FF2B5EF4-FFF2-40B4-BE49-F238E27FC236}">
                <a16:creationId xmlns:a16="http://schemas.microsoft.com/office/drawing/2014/main" id="{C27AA6C9-7E6B-0B9E-150E-40A8DC5ED500}"/>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2233531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alendar">
            <a:extLst>
              <a:ext uri="{FF2B5EF4-FFF2-40B4-BE49-F238E27FC236}">
                <a16:creationId xmlns:a16="http://schemas.microsoft.com/office/drawing/2014/main" id="{9BCBF7B6-F874-B445-55C8-4793A7D0514E}"/>
              </a:ext>
            </a:extLst>
          </p:cNvPr>
          <p:cNvPicPr>
            <a:picLocks noChangeAspect="1"/>
          </p:cNvPicPr>
          <p:nvPr/>
        </p:nvPicPr>
        <p:blipFill rotWithShape="1">
          <a:blip r:embed="rId3"/>
          <a:srcRect l="31553" r="27615" b="2"/>
          <a:stretch/>
        </p:blipFill>
        <p:spPr>
          <a:xfrm>
            <a:off x="20" y="-17929"/>
            <a:ext cx="4206220" cy="6875929"/>
          </a:xfrm>
          <a:prstGeom prst="rect">
            <a:avLst/>
          </a:prstGeom>
        </p:spPr>
      </p:pic>
      <p:sp>
        <p:nvSpPr>
          <p:cNvPr id="2" name="Title 1">
            <a:extLst>
              <a:ext uri="{FF2B5EF4-FFF2-40B4-BE49-F238E27FC236}">
                <a16:creationId xmlns:a16="http://schemas.microsoft.com/office/drawing/2014/main" id="{2A3578D7-7E15-BD16-58A8-9D8F2C099017}"/>
              </a:ext>
            </a:extLst>
          </p:cNvPr>
          <p:cNvSpPr>
            <a:spLocks noGrp="1"/>
          </p:cNvSpPr>
          <p:nvPr>
            <p:ph type="title"/>
          </p:nvPr>
        </p:nvSpPr>
        <p:spPr>
          <a:xfrm>
            <a:off x="4866968" y="914400"/>
            <a:ext cx="6627924" cy="1307592"/>
          </a:xfrm>
        </p:spPr>
        <p:txBody>
          <a:bodyPr>
            <a:normAutofit/>
          </a:bodyPr>
          <a:lstStyle/>
          <a:p>
            <a:pPr>
              <a:lnSpc>
                <a:spcPct val="90000"/>
              </a:lnSpc>
            </a:pPr>
            <a:r>
              <a:rPr lang="en-US"/>
              <a:t>Typical assessment calendar</a:t>
            </a:r>
          </a:p>
        </p:txBody>
      </p:sp>
      <p:sp>
        <p:nvSpPr>
          <p:cNvPr id="3" name="Content Placeholder 2">
            <a:extLst>
              <a:ext uri="{FF2B5EF4-FFF2-40B4-BE49-F238E27FC236}">
                <a16:creationId xmlns:a16="http://schemas.microsoft.com/office/drawing/2014/main" id="{ADE49CE8-B92D-D990-FE1A-B417A0F1E3B8}"/>
              </a:ext>
            </a:extLst>
          </p:cNvPr>
          <p:cNvSpPr>
            <a:spLocks noGrp="1"/>
          </p:cNvSpPr>
          <p:nvPr>
            <p:ph idx="1"/>
          </p:nvPr>
        </p:nvSpPr>
        <p:spPr>
          <a:xfrm>
            <a:off x="4866968" y="2221992"/>
            <a:ext cx="6627924" cy="3739896"/>
          </a:xfrm>
        </p:spPr>
        <p:txBody>
          <a:bodyPr>
            <a:normAutofit/>
          </a:bodyPr>
          <a:lstStyle/>
          <a:p>
            <a:r>
              <a:rPr lang="en-US" dirty="0"/>
              <a:t>Valuation Date – the previous July 1</a:t>
            </a:r>
          </a:p>
          <a:p>
            <a:r>
              <a:rPr lang="en-US" dirty="0"/>
              <a:t>Taxable Status Date – March 1</a:t>
            </a:r>
          </a:p>
          <a:p>
            <a:r>
              <a:rPr lang="en-US" dirty="0"/>
              <a:t>Tentative Roll – May 1</a:t>
            </a:r>
          </a:p>
          <a:p>
            <a:r>
              <a:rPr lang="en-US" dirty="0"/>
              <a:t>Grievance Day – 4</a:t>
            </a:r>
            <a:r>
              <a:rPr lang="en-US" baseline="30000" dirty="0"/>
              <a:t>th</a:t>
            </a:r>
            <a:r>
              <a:rPr lang="en-US" dirty="0"/>
              <a:t> Tuesday of May (alternate date if assessor has more than one jurisdiction)</a:t>
            </a:r>
          </a:p>
          <a:p>
            <a:r>
              <a:rPr lang="en-US" dirty="0"/>
              <a:t>Final Roll – July 1</a:t>
            </a:r>
          </a:p>
        </p:txBody>
      </p:sp>
      <p:cxnSp>
        <p:nvCxnSpPr>
          <p:cNvPr id="11" name="Straight Connector 1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DF242D3-C226-4485-F1A4-13BC0E052115}"/>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990487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2" name="Rectangle 2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5" name="Title 4">
            <a:extLst>
              <a:ext uri="{FF2B5EF4-FFF2-40B4-BE49-F238E27FC236}">
                <a16:creationId xmlns:a16="http://schemas.microsoft.com/office/drawing/2014/main" id="{E7690C40-0F1E-0BEA-6592-E509CCB868AE}"/>
              </a:ext>
            </a:extLst>
          </p:cNvPr>
          <p:cNvSpPr>
            <a:spLocks noGrp="1"/>
          </p:cNvSpPr>
          <p:nvPr>
            <p:ph type="title"/>
          </p:nvPr>
        </p:nvSpPr>
        <p:spPr>
          <a:xfrm>
            <a:off x="695324" y="897752"/>
            <a:ext cx="3601757" cy="1955927"/>
          </a:xfrm>
        </p:spPr>
        <p:txBody>
          <a:bodyPr vert="horz" lIns="91440" tIns="45720" rIns="91440" bIns="45720" rtlCol="0" anchor="t">
            <a:normAutofit/>
          </a:bodyPr>
          <a:lstStyle/>
          <a:p>
            <a:r>
              <a:rPr lang="en-US" sz="4000" kern="1200" cap="all" spc="30" baseline="0">
                <a:solidFill>
                  <a:schemeClr val="tx1"/>
                </a:solidFill>
                <a:latin typeface="+mj-lt"/>
                <a:ea typeface="+mj-ea"/>
                <a:cs typeface="+mj-cs"/>
              </a:rPr>
              <a:t>Equalization rates</a:t>
            </a:r>
          </a:p>
        </p:txBody>
      </p:sp>
      <p:cxnSp>
        <p:nvCxnSpPr>
          <p:cNvPr id="33" name="Straight Connector 27">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162D7B6-9F04-2D5B-98E7-B38A16FE175A}"/>
              </a:ext>
            </a:extLst>
          </p:cNvPr>
          <p:cNvSpPr>
            <a:spLocks noGrp="1"/>
          </p:cNvSpPr>
          <p:nvPr>
            <p:ph type="body" sz="half" idx="2"/>
          </p:nvPr>
        </p:nvSpPr>
        <p:spPr>
          <a:xfrm>
            <a:off x="683373" y="2853679"/>
            <a:ext cx="3613708" cy="3391733"/>
          </a:xfrm>
        </p:spPr>
        <p:txBody>
          <a:bodyPr vert="horz" lIns="91440" tIns="45720" rIns="91440" bIns="45720" rtlCol="0">
            <a:normAutofit/>
          </a:bodyPr>
          <a:lstStyle/>
          <a:p>
            <a:r>
              <a:rPr lang="en-US" sz="2000" dirty="0"/>
              <a:t>The rates are established by NYS Office of Real Property Tax Services to determine the level of assessment in a municipality for the apportionment of taxes in overlapping districts (i.e. school).</a:t>
            </a:r>
          </a:p>
          <a:p>
            <a:pPr indent="-228600">
              <a:buFont typeface="Arial" panose="020B0604020202020204" pitchFamily="34" charset="0"/>
              <a:buChar char="•"/>
            </a:pPr>
            <a:endParaRPr lang="en-US" dirty="0"/>
          </a:p>
        </p:txBody>
      </p:sp>
      <p:pic>
        <p:nvPicPr>
          <p:cNvPr id="8" name="Picture Placeholder 7" descr="Codes on papers">
            <a:extLst>
              <a:ext uri="{FF2B5EF4-FFF2-40B4-BE49-F238E27FC236}">
                <a16:creationId xmlns:a16="http://schemas.microsoft.com/office/drawing/2014/main" id="{DC8558E8-ED22-128A-B0CB-4B9A988717FD}"/>
              </a:ext>
            </a:extLst>
          </p:cNvPr>
          <p:cNvPicPr>
            <a:picLocks noGrp="1" noChangeAspect="1"/>
          </p:cNvPicPr>
          <p:nvPr>
            <p:ph type="pic" idx="1"/>
          </p:nvPr>
        </p:nvPicPr>
        <p:blipFill rotWithShape="1">
          <a:blip r:embed="rId3"/>
          <a:srcRect l="14400" r="14399" b="-1"/>
          <a:stretch/>
        </p:blipFill>
        <p:spPr>
          <a:xfrm>
            <a:off x="4876800" y="10"/>
            <a:ext cx="7315200" cy="6857990"/>
          </a:xfrm>
          <a:prstGeom prst="rect">
            <a:avLst/>
          </a:prstGeom>
        </p:spPr>
      </p:pic>
      <p:sp>
        <p:nvSpPr>
          <p:cNvPr id="2" name="Footer Placeholder 1">
            <a:extLst>
              <a:ext uri="{FF2B5EF4-FFF2-40B4-BE49-F238E27FC236}">
                <a16:creationId xmlns:a16="http://schemas.microsoft.com/office/drawing/2014/main" id="{0A917F5E-8F58-5E63-06C2-DCEAA7E4477F}"/>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3574097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55921C92-E42D-7FE0-BDC2-D8DB30A240F7}"/>
              </a:ext>
            </a:extLst>
          </p:cNvPr>
          <p:cNvSpPr>
            <a:spLocks noGrp="1"/>
          </p:cNvSpPr>
          <p:nvPr>
            <p:ph type="title"/>
          </p:nvPr>
        </p:nvSpPr>
        <p:spPr>
          <a:xfrm>
            <a:off x="695324" y="897752"/>
            <a:ext cx="3601757" cy="1955927"/>
          </a:xfrm>
        </p:spPr>
        <p:txBody>
          <a:bodyPr vert="horz" lIns="91440" tIns="45720" rIns="91440" bIns="45720" rtlCol="0" anchor="t">
            <a:normAutofit/>
          </a:bodyPr>
          <a:lstStyle/>
          <a:p>
            <a:r>
              <a:rPr lang="en-US" sz="4000" kern="1200" cap="all" spc="30" baseline="0">
                <a:solidFill>
                  <a:schemeClr val="tx1"/>
                </a:solidFill>
                <a:latin typeface="+mj-lt"/>
                <a:ea typeface="+mj-ea"/>
                <a:cs typeface="+mj-cs"/>
              </a:rPr>
              <a:t>How it is determined</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346BD43-DD80-1D4B-2331-8B5A781E06A2}"/>
              </a:ext>
            </a:extLst>
          </p:cNvPr>
          <p:cNvSpPr>
            <a:spLocks noGrp="1"/>
          </p:cNvSpPr>
          <p:nvPr>
            <p:ph type="body" sz="half" idx="2"/>
          </p:nvPr>
        </p:nvSpPr>
        <p:spPr>
          <a:xfrm>
            <a:off x="683373" y="2853679"/>
            <a:ext cx="3613708" cy="3391733"/>
          </a:xfrm>
        </p:spPr>
        <p:txBody>
          <a:bodyPr vert="horz" lIns="91440" tIns="45720" rIns="91440" bIns="45720" rtlCol="0">
            <a:normAutofit/>
          </a:bodyPr>
          <a:lstStyle/>
          <a:p>
            <a:r>
              <a:rPr lang="en-US" sz="2400" dirty="0"/>
              <a:t>The State Equalization Rate is the sum of the assessed value at the local level divided by the sum of the full value measured by the state.</a:t>
            </a:r>
          </a:p>
        </p:txBody>
      </p:sp>
      <p:pic>
        <p:nvPicPr>
          <p:cNvPr id="6" name="Picture 5" descr="Maze">
            <a:extLst>
              <a:ext uri="{FF2B5EF4-FFF2-40B4-BE49-F238E27FC236}">
                <a16:creationId xmlns:a16="http://schemas.microsoft.com/office/drawing/2014/main" id="{AA395979-A6AB-F2DC-24A8-565013AADF29}"/>
              </a:ext>
            </a:extLst>
          </p:cNvPr>
          <p:cNvPicPr>
            <a:picLocks noChangeAspect="1"/>
          </p:cNvPicPr>
          <p:nvPr/>
        </p:nvPicPr>
        <p:blipFill rotWithShape="1">
          <a:blip r:embed="rId3"/>
          <a:srcRect l="11339" r="17460" b="-1"/>
          <a:stretch/>
        </p:blipFill>
        <p:spPr>
          <a:xfrm>
            <a:off x="4876800" y="10"/>
            <a:ext cx="7315200" cy="6857990"/>
          </a:xfrm>
          <a:prstGeom prst="rect">
            <a:avLst/>
          </a:prstGeom>
        </p:spPr>
      </p:pic>
      <p:sp>
        <p:nvSpPr>
          <p:cNvPr id="3" name="Footer Placeholder 2">
            <a:extLst>
              <a:ext uri="{FF2B5EF4-FFF2-40B4-BE49-F238E27FC236}">
                <a16:creationId xmlns:a16="http://schemas.microsoft.com/office/drawing/2014/main" id="{A9358334-54D8-717E-9BEC-C09D28D851F7}"/>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4149598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870E034F-66F3-EF2D-6F84-F9FBAB19000C}"/>
              </a:ext>
            </a:extLst>
          </p:cNvPr>
          <p:cNvSpPr>
            <a:spLocks noGrp="1"/>
          </p:cNvSpPr>
          <p:nvPr>
            <p:ph type="title"/>
          </p:nvPr>
        </p:nvSpPr>
        <p:spPr>
          <a:xfrm>
            <a:off x="5604846" y="860615"/>
            <a:ext cx="5922279" cy="1272986"/>
          </a:xfrm>
        </p:spPr>
        <p:txBody>
          <a:bodyPr>
            <a:normAutofit/>
          </a:bodyPr>
          <a:lstStyle/>
          <a:p>
            <a:pPr>
              <a:lnSpc>
                <a:spcPct val="90000"/>
              </a:lnSpc>
            </a:pPr>
            <a:r>
              <a:rPr lang="en-US" dirty="0"/>
              <a:t>What does it mean when our rate drops?</a:t>
            </a:r>
            <a:endParaRPr lang="en-US"/>
          </a:p>
        </p:txBody>
      </p:sp>
      <p:pic>
        <p:nvPicPr>
          <p:cNvPr id="5" name="Picture 4" descr="Figures of houses in different position and sizes">
            <a:extLst>
              <a:ext uri="{FF2B5EF4-FFF2-40B4-BE49-F238E27FC236}">
                <a16:creationId xmlns:a16="http://schemas.microsoft.com/office/drawing/2014/main" id="{B1397C7B-D9B0-5A12-02F5-145B83D38445}"/>
              </a:ext>
            </a:extLst>
          </p:cNvPr>
          <p:cNvPicPr>
            <a:picLocks noChangeAspect="1"/>
          </p:cNvPicPr>
          <p:nvPr/>
        </p:nvPicPr>
        <p:blipFill rotWithShape="1">
          <a:blip r:embed="rId3"/>
          <a:srcRect l="21305" r="38800" b="1"/>
          <a:stretch/>
        </p:blipFill>
        <p:spPr>
          <a:xfrm>
            <a:off x="20" y="-17929"/>
            <a:ext cx="4876780" cy="6875929"/>
          </a:xfrm>
          <a:prstGeom prst="rect">
            <a:avLst/>
          </a:prstGeom>
        </p:spPr>
      </p:pic>
      <p:cxnSp>
        <p:nvCxnSpPr>
          <p:cNvPr id="11" name="Straight Connector 1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BD2BC7-1E85-1EC2-154C-BE043B7EED25}"/>
              </a:ext>
            </a:extLst>
          </p:cNvPr>
          <p:cNvSpPr>
            <a:spLocks noGrp="1"/>
          </p:cNvSpPr>
          <p:nvPr>
            <p:ph idx="1"/>
          </p:nvPr>
        </p:nvSpPr>
        <p:spPr>
          <a:xfrm>
            <a:off x="5566943" y="2133600"/>
            <a:ext cx="6005933" cy="3774464"/>
          </a:xfrm>
        </p:spPr>
        <p:txBody>
          <a:bodyPr>
            <a:normAutofit/>
          </a:bodyPr>
          <a:lstStyle/>
          <a:p>
            <a:pPr marL="0" indent="0">
              <a:buNone/>
            </a:pPr>
            <a:r>
              <a:rPr lang="en-US" sz="2800" dirty="0"/>
              <a:t>If your town has an equalization rate less than 100, it means that your property values have been increasing year over year while your assessments have been relatively unchanged.</a:t>
            </a:r>
          </a:p>
        </p:txBody>
      </p:sp>
      <p:cxnSp>
        <p:nvCxnSpPr>
          <p:cNvPr id="13" name="Straight Connector 1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D45E37DD-30F2-F501-8C8E-D6D1F033AC72}"/>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1035663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502C-2450-0C94-DF29-1C138C20741D}"/>
              </a:ext>
            </a:extLst>
          </p:cNvPr>
          <p:cNvSpPr>
            <a:spLocks noGrp="1"/>
          </p:cNvSpPr>
          <p:nvPr>
            <p:ph type="title"/>
          </p:nvPr>
        </p:nvSpPr>
        <p:spPr/>
        <p:txBody>
          <a:bodyPr/>
          <a:lstStyle/>
          <a:p>
            <a:r>
              <a:rPr lang="en-US" dirty="0"/>
              <a:t>How are assessments determined?</a:t>
            </a:r>
          </a:p>
        </p:txBody>
      </p:sp>
      <p:sp>
        <p:nvSpPr>
          <p:cNvPr id="3" name="Content Placeholder 2">
            <a:extLst>
              <a:ext uri="{FF2B5EF4-FFF2-40B4-BE49-F238E27FC236}">
                <a16:creationId xmlns:a16="http://schemas.microsoft.com/office/drawing/2014/main" id="{EC1EF443-B050-BFE0-2C39-60C4F590274D}"/>
              </a:ext>
            </a:extLst>
          </p:cNvPr>
          <p:cNvSpPr>
            <a:spLocks noGrp="1"/>
          </p:cNvSpPr>
          <p:nvPr>
            <p:ph idx="1"/>
          </p:nvPr>
        </p:nvSpPr>
        <p:spPr/>
        <p:txBody>
          <a:bodyPr>
            <a:normAutofit/>
          </a:bodyPr>
          <a:lstStyle/>
          <a:p>
            <a:r>
              <a:rPr lang="en-US" sz="3200" dirty="0"/>
              <a:t>RPTL</a:t>
            </a:r>
            <a:r>
              <a:rPr lang="en-US" sz="3200" dirty="0">
                <a:cs typeface="Calibri" panose="020F0502020204030204" pitchFamily="34" charset="0"/>
              </a:rPr>
              <a:t>§305 Section 2 </a:t>
            </a:r>
            <a:r>
              <a:rPr lang="en-US" sz="3200" i="1" dirty="0">
                <a:cs typeface="Calibri" panose="020F0502020204030204" pitchFamily="34" charset="0"/>
              </a:rPr>
              <a:t>All real property in each assessing unit shall be assessed at a uniform percentage of value (fractional assessment)…..</a:t>
            </a:r>
            <a:endParaRPr lang="en-US" sz="3200" dirty="0"/>
          </a:p>
        </p:txBody>
      </p:sp>
      <p:sp>
        <p:nvSpPr>
          <p:cNvPr id="4" name="Footer Placeholder 3">
            <a:extLst>
              <a:ext uri="{FF2B5EF4-FFF2-40B4-BE49-F238E27FC236}">
                <a16:creationId xmlns:a16="http://schemas.microsoft.com/office/drawing/2014/main" id="{C405BBD4-7E44-30BF-D314-491C4F6BEE29}"/>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1320340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5C16B256-E946-6321-93A4-FD1532FDB936}"/>
              </a:ext>
            </a:extLst>
          </p:cNvPr>
          <p:cNvSpPr>
            <a:spLocks noGrp="1"/>
          </p:cNvSpPr>
          <p:nvPr>
            <p:ph type="title"/>
          </p:nvPr>
        </p:nvSpPr>
        <p:spPr>
          <a:xfrm>
            <a:off x="690587" y="907128"/>
            <a:ext cx="6699564" cy="1378871"/>
          </a:xfrm>
        </p:spPr>
        <p:txBody>
          <a:bodyPr>
            <a:normAutofit/>
          </a:bodyPr>
          <a:lstStyle/>
          <a:p>
            <a:r>
              <a:rPr lang="en-US" dirty="0"/>
              <a:t>Three approaches to value that assessors use</a:t>
            </a:r>
          </a:p>
        </p:txBody>
      </p:sp>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F7A133-FA24-78CF-0B7D-0CD8FBE000A2}"/>
              </a:ext>
            </a:extLst>
          </p:cNvPr>
          <p:cNvSpPr>
            <a:spLocks noGrp="1"/>
          </p:cNvSpPr>
          <p:nvPr>
            <p:ph idx="1"/>
          </p:nvPr>
        </p:nvSpPr>
        <p:spPr>
          <a:xfrm>
            <a:off x="695326" y="2285999"/>
            <a:ext cx="6766748" cy="3649080"/>
          </a:xfrm>
        </p:spPr>
        <p:txBody>
          <a:bodyPr>
            <a:normAutofit/>
          </a:bodyPr>
          <a:lstStyle/>
          <a:p>
            <a:r>
              <a:rPr lang="en-US" dirty="0"/>
              <a:t>Cost</a:t>
            </a:r>
          </a:p>
          <a:p>
            <a:pPr lvl="1"/>
            <a:r>
              <a:rPr lang="en-US" dirty="0"/>
              <a:t>Replacement or Reproduction Cost New Less Depreciation, also known as RCNLD</a:t>
            </a:r>
          </a:p>
          <a:p>
            <a:r>
              <a:rPr lang="en-US" dirty="0"/>
              <a:t>Market</a:t>
            </a:r>
          </a:p>
          <a:p>
            <a:pPr lvl="1"/>
            <a:r>
              <a:rPr lang="en-US" dirty="0"/>
              <a:t>Paired sales analysis, using market derived adjustments to account for differences</a:t>
            </a:r>
          </a:p>
          <a:p>
            <a:r>
              <a:rPr lang="en-US" dirty="0"/>
              <a:t>Income</a:t>
            </a:r>
          </a:p>
          <a:p>
            <a:pPr lvl="1"/>
            <a:r>
              <a:rPr lang="en-US" dirty="0"/>
              <a:t>Analyzing income streams from commercial properties to arrive at value via a capitalization rate</a:t>
            </a:r>
          </a:p>
        </p:txBody>
      </p:sp>
      <p:cxnSp>
        <p:nvCxnSpPr>
          <p:cNvPr id="13" name="Straight Connector 12">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2521"/>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Magnifying glass showing decling performance">
            <a:extLst>
              <a:ext uri="{FF2B5EF4-FFF2-40B4-BE49-F238E27FC236}">
                <a16:creationId xmlns:a16="http://schemas.microsoft.com/office/drawing/2014/main" id="{701E6E75-688E-BBF5-DAE6-9EEB7FCE74C8}"/>
              </a:ext>
            </a:extLst>
          </p:cNvPr>
          <p:cNvPicPr>
            <a:picLocks noChangeAspect="1"/>
          </p:cNvPicPr>
          <p:nvPr/>
        </p:nvPicPr>
        <p:blipFill rotWithShape="1">
          <a:blip r:embed="rId3"/>
          <a:srcRect l="14878" r="45442" b="-1"/>
          <a:stretch/>
        </p:blipFill>
        <p:spPr>
          <a:xfrm>
            <a:off x="8115300" y="10"/>
            <a:ext cx="4076700" cy="6857990"/>
          </a:xfrm>
          <a:prstGeom prst="rect">
            <a:avLst/>
          </a:prstGeom>
        </p:spPr>
      </p:pic>
      <p:sp>
        <p:nvSpPr>
          <p:cNvPr id="4" name="Footer Placeholder 3">
            <a:extLst>
              <a:ext uri="{FF2B5EF4-FFF2-40B4-BE49-F238E27FC236}">
                <a16:creationId xmlns:a16="http://schemas.microsoft.com/office/drawing/2014/main" id="{5403ECDF-EF07-2CAF-DD7F-9DA0A772302D}"/>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835797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7D242-D607-1EC5-486C-147A193C9B62}"/>
              </a:ext>
            </a:extLst>
          </p:cNvPr>
          <p:cNvSpPr>
            <a:spLocks noGrp="1"/>
          </p:cNvSpPr>
          <p:nvPr>
            <p:ph type="title"/>
          </p:nvPr>
        </p:nvSpPr>
        <p:spPr/>
        <p:txBody>
          <a:bodyPr/>
          <a:lstStyle/>
          <a:p>
            <a:r>
              <a:rPr lang="en-US" dirty="0"/>
              <a:t>LITTLE KNOWN FACT</a:t>
            </a:r>
          </a:p>
        </p:txBody>
      </p:sp>
      <p:sp>
        <p:nvSpPr>
          <p:cNvPr id="3" name="Content Placeholder 2">
            <a:extLst>
              <a:ext uri="{FF2B5EF4-FFF2-40B4-BE49-F238E27FC236}">
                <a16:creationId xmlns:a16="http://schemas.microsoft.com/office/drawing/2014/main" id="{D26BF6BB-0232-ABFF-81B2-238B276F14CD}"/>
              </a:ext>
            </a:extLst>
          </p:cNvPr>
          <p:cNvSpPr>
            <a:spLocks noGrp="1"/>
          </p:cNvSpPr>
          <p:nvPr>
            <p:ph idx="1"/>
          </p:nvPr>
        </p:nvSpPr>
        <p:spPr>
          <a:xfrm>
            <a:off x="700635" y="1858786"/>
            <a:ext cx="10691265" cy="3947654"/>
          </a:xfrm>
        </p:spPr>
        <p:txBody>
          <a:bodyPr>
            <a:normAutofit lnSpcReduction="10000"/>
          </a:bodyPr>
          <a:lstStyle/>
          <a:p>
            <a:r>
              <a:rPr lang="en-US" dirty="0"/>
              <a:t>In many areas, the revenue generated through property tax administration accounts for the majority of school funding. The statewide average is  55%.</a:t>
            </a:r>
          </a:p>
          <a:p>
            <a:r>
              <a:rPr lang="en-US" dirty="0"/>
              <a:t>A second large component of school funding is state aid, which on average accounts for 40% of the funding.</a:t>
            </a:r>
          </a:p>
          <a:p>
            <a:r>
              <a:rPr lang="en-US" dirty="0"/>
              <a:t>The two major components of that state aid formula revolve around property value of the district and per capita wealth/income of those that live in the district, called “combined wealth ratio.”</a:t>
            </a:r>
          </a:p>
          <a:p>
            <a:r>
              <a:rPr lang="en-US" dirty="0"/>
              <a:t>Bottom line: Property valuation influences the majority of school revenue, as well as 16% of county revenue on average statewide and 53% of local government revenue on average statewide.</a:t>
            </a:r>
          </a:p>
        </p:txBody>
      </p:sp>
      <p:sp>
        <p:nvSpPr>
          <p:cNvPr id="4" name="Footer Placeholder 3">
            <a:extLst>
              <a:ext uri="{FF2B5EF4-FFF2-40B4-BE49-F238E27FC236}">
                <a16:creationId xmlns:a16="http://schemas.microsoft.com/office/drawing/2014/main" id="{C00A5635-01D7-0CD6-DD73-DF2E57AFF791}"/>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120994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A6831-C488-E3EC-C0D3-4014A8ED1123}"/>
              </a:ext>
            </a:extLst>
          </p:cNvPr>
          <p:cNvSpPr>
            <a:spLocks noGrp="1"/>
          </p:cNvSpPr>
          <p:nvPr>
            <p:ph type="title"/>
          </p:nvPr>
        </p:nvSpPr>
        <p:spPr/>
        <p:txBody>
          <a:bodyPr/>
          <a:lstStyle/>
          <a:p>
            <a:r>
              <a:rPr lang="en-US" dirty="0"/>
              <a:t>Today’s agenda	</a:t>
            </a:r>
            <a:br>
              <a:rPr lang="en-US" dirty="0"/>
            </a:br>
            <a:endParaRPr lang="en-US" dirty="0"/>
          </a:p>
        </p:txBody>
      </p:sp>
      <p:sp>
        <p:nvSpPr>
          <p:cNvPr id="3" name="Content Placeholder 2">
            <a:extLst>
              <a:ext uri="{FF2B5EF4-FFF2-40B4-BE49-F238E27FC236}">
                <a16:creationId xmlns:a16="http://schemas.microsoft.com/office/drawing/2014/main" id="{E8196B1C-9C25-B3E9-880A-F89AD5B0A25D}"/>
              </a:ext>
            </a:extLst>
          </p:cNvPr>
          <p:cNvSpPr>
            <a:spLocks noGrp="1"/>
          </p:cNvSpPr>
          <p:nvPr>
            <p:ph idx="1"/>
          </p:nvPr>
        </p:nvSpPr>
        <p:spPr>
          <a:xfrm>
            <a:off x="700635" y="1689315"/>
            <a:ext cx="10691265" cy="4239899"/>
          </a:xfrm>
        </p:spPr>
        <p:txBody>
          <a:bodyPr>
            <a:normAutofit fontScale="92500" lnSpcReduction="20000"/>
          </a:bodyPr>
          <a:lstStyle/>
          <a:p>
            <a:r>
              <a:rPr lang="en-US" sz="3200" dirty="0"/>
              <a:t>Explain the role of the assessor</a:t>
            </a:r>
          </a:p>
          <a:p>
            <a:r>
              <a:rPr lang="en-US" sz="3200" dirty="0"/>
              <a:t>Qualifications to become an assessor</a:t>
            </a:r>
          </a:p>
          <a:p>
            <a:r>
              <a:rPr lang="en-US" sz="3200" dirty="0"/>
              <a:t>Duties of </a:t>
            </a:r>
            <a:r>
              <a:rPr lang="en-US" sz="3200"/>
              <a:t>the assessor</a:t>
            </a:r>
            <a:endParaRPr lang="en-US" sz="3200" dirty="0"/>
          </a:p>
          <a:p>
            <a:r>
              <a:rPr lang="en-US" sz="3200" dirty="0"/>
              <a:t>Overview of the assessment calendar</a:t>
            </a:r>
          </a:p>
          <a:p>
            <a:r>
              <a:rPr lang="en-US" sz="3200" dirty="0"/>
              <a:t>Assessments and equalization rates</a:t>
            </a:r>
          </a:p>
          <a:p>
            <a:r>
              <a:rPr lang="en-US" sz="3200" dirty="0"/>
              <a:t>The Grievance Process</a:t>
            </a:r>
          </a:p>
          <a:p>
            <a:r>
              <a:rPr lang="en-US" sz="3200" dirty="0"/>
              <a:t>Public Relations</a:t>
            </a:r>
          </a:p>
          <a:p>
            <a:pPr marL="0" indent="0">
              <a:buNone/>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id="{C865244B-4E07-F169-B2F0-2DCB4730D2A8}"/>
              </a:ext>
            </a:extLst>
          </p:cNvPr>
          <p:cNvSpPr>
            <a:spLocks noGrp="1"/>
          </p:cNvSpPr>
          <p:nvPr>
            <p:ph type="ftr" sz="quarter" idx="11"/>
          </p:nvPr>
        </p:nvSpPr>
        <p:spPr/>
        <p:txBody>
          <a:bodyPr/>
          <a:lstStyle/>
          <a:p>
            <a:r>
              <a:rPr lang="en-US" dirty="0"/>
              <a:t>©NYSAA IAO 2024</a:t>
            </a:r>
          </a:p>
        </p:txBody>
      </p:sp>
    </p:spTree>
    <p:extLst>
      <p:ext uri="{BB962C8B-B14F-4D97-AF65-F5344CB8AC3E}">
        <p14:creationId xmlns:p14="http://schemas.microsoft.com/office/powerpoint/2010/main" val="2858475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1D63-0709-9C47-106A-EE865EB58B14}"/>
              </a:ext>
            </a:extLst>
          </p:cNvPr>
          <p:cNvSpPr>
            <a:spLocks noGrp="1"/>
          </p:cNvSpPr>
          <p:nvPr>
            <p:ph type="title"/>
          </p:nvPr>
        </p:nvSpPr>
        <p:spPr/>
        <p:txBody>
          <a:bodyPr/>
          <a:lstStyle/>
          <a:p>
            <a:r>
              <a:rPr lang="en-US" dirty="0"/>
              <a:t>FACTORS THAT MAY CONTRIBUTE TO VALUE</a:t>
            </a:r>
          </a:p>
        </p:txBody>
      </p:sp>
      <p:sp>
        <p:nvSpPr>
          <p:cNvPr id="3" name="Content Placeholder 2">
            <a:extLst>
              <a:ext uri="{FF2B5EF4-FFF2-40B4-BE49-F238E27FC236}">
                <a16:creationId xmlns:a16="http://schemas.microsoft.com/office/drawing/2014/main" id="{B72E7B45-C058-16FE-FEBA-5849CE32B20F}"/>
              </a:ext>
            </a:extLst>
          </p:cNvPr>
          <p:cNvSpPr>
            <a:spLocks noGrp="1"/>
          </p:cNvSpPr>
          <p:nvPr>
            <p:ph idx="1"/>
          </p:nvPr>
        </p:nvSpPr>
        <p:spPr>
          <a:xfrm>
            <a:off x="700635" y="1733056"/>
            <a:ext cx="10691265" cy="4107674"/>
          </a:xfrm>
        </p:spPr>
        <p:txBody>
          <a:bodyPr>
            <a:normAutofit/>
          </a:bodyPr>
          <a:lstStyle/>
          <a:p>
            <a:pPr marL="609600" indent="-609600" eaLnBrk="1" hangingPunct="1">
              <a:buFontTx/>
              <a:buAutoNum type="arabicPeriod"/>
              <a:defRPr/>
            </a:pPr>
            <a:r>
              <a:rPr lang="en-US" altLang="en-US" dirty="0"/>
              <a:t>Location (NBHD)</a:t>
            </a:r>
          </a:p>
          <a:p>
            <a:pPr marL="609600" indent="-609600" eaLnBrk="1" hangingPunct="1">
              <a:buFontTx/>
              <a:buAutoNum type="arabicPeriod"/>
              <a:defRPr/>
            </a:pPr>
            <a:r>
              <a:rPr lang="en-US" altLang="en-US" dirty="0"/>
              <a:t>Property Type</a:t>
            </a:r>
          </a:p>
          <a:p>
            <a:pPr marL="609600" indent="-609600" eaLnBrk="1" hangingPunct="1">
              <a:buFontTx/>
              <a:buAutoNum type="arabicPeriod"/>
              <a:defRPr/>
            </a:pPr>
            <a:r>
              <a:rPr lang="en-US" altLang="en-US" dirty="0"/>
              <a:t>Date of Sale</a:t>
            </a:r>
          </a:p>
          <a:p>
            <a:pPr marL="609600" indent="-609600" eaLnBrk="1" hangingPunct="1">
              <a:buFontTx/>
              <a:buAutoNum type="arabicPeriod"/>
              <a:defRPr/>
            </a:pPr>
            <a:r>
              <a:rPr lang="en-US" altLang="en-US" dirty="0"/>
              <a:t>Owner Circumstances</a:t>
            </a:r>
          </a:p>
          <a:p>
            <a:pPr marL="609600" indent="-609600" eaLnBrk="1" hangingPunct="1">
              <a:buFontTx/>
              <a:buAutoNum type="arabicPeriod"/>
              <a:defRPr/>
            </a:pPr>
            <a:r>
              <a:rPr lang="en-US" altLang="en-US" dirty="0"/>
              <a:t>Value of Property</a:t>
            </a:r>
          </a:p>
          <a:p>
            <a:pPr marL="609600" indent="-609600" eaLnBrk="1" hangingPunct="1">
              <a:buFontTx/>
              <a:buAutoNum type="arabicPeriod"/>
              <a:defRPr/>
            </a:pPr>
            <a:r>
              <a:rPr lang="en-US" altLang="en-US" dirty="0"/>
              <a:t>Construction Grade</a:t>
            </a:r>
          </a:p>
          <a:p>
            <a:pPr marL="609600" indent="-609600" eaLnBrk="1" hangingPunct="1">
              <a:buFontTx/>
              <a:buAutoNum type="arabicPeriod"/>
              <a:defRPr/>
            </a:pPr>
            <a:r>
              <a:rPr lang="en-US" altLang="en-US" dirty="0"/>
              <a:t>Size of Property/Improvement</a:t>
            </a:r>
          </a:p>
          <a:p>
            <a:pPr marL="609600" indent="-609600" eaLnBrk="1" hangingPunct="1">
              <a:buFontTx/>
              <a:buAutoNum type="arabicPeriod"/>
              <a:defRPr/>
            </a:pPr>
            <a:r>
              <a:rPr lang="en-US" altLang="en-US" dirty="0"/>
              <a:t>Age of Improvements</a:t>
            </a:r>
          </a:p>
          <a:p>
            <a:endParaRPr lang="en-US" dirty="0"/>
          </a:p>
        </p:txBody>
      </p:sp>
      <p:sp>
        <p:nvSpPr>
          <p:cNvPr id="4" name="Footer Placeholder 3">
            <a:extLst>
              <a:ext uri="{FF2B5EF4-FFF2-40B4-BE49-F238E27FC236}">
                <a16:creationId xmlns:a16="http://schemas.microsoft.com/office/drawing/2014/main" id="{7D78719B-5C70-743B-A489-9738FA1AD6F3}"/>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1169351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AE44-74E7-8FFB-D0B7-D78FE45703CA}"/>
              </a:ext>
            </a:extLst>
          </p:cNvPr>
          <p:cNvSpPr>
            <a:spLocks noGrp="1"/>
          </p:cNvSpPr>
          <p:nvPr>
            <p:ph type="title"/>
          </p:nvPr>
        </p:nvSpPr>
        <p:spPr/>
        <p:txBody>
          <a:bodyPr/>
          <a:lstStyle/>
          <a:p>
            <a:r>
              <a:rPr lang="en-US" dirty="0"/>
              <a:t>PROBLEMS THAT OCCUR IN VALUATION</a:t>
            </a:r>
          </a:p>
        </p:txBody>
      </p:sp>
      <p:sp>
        <p:nvSpPr>
          <p:cNvPr id="3" name="Content Placeholder 2">
            <a:extLst>
              <a:ext uri="{FF2B5EF4-FFF2-40B4-BE49-F238E27FC236}">
                <a16:creationId xmlns:a16="http://schemas.microsoft.com/office/drawing/2014/main" id="{DC97304A-A341-1C9E-3485-E73E2CDBBCBA}"/>
              </a:ext>
            </a:extLst>
          </p:cNvPr>
          <p:cNvSpPr>
            <a:spLocks noGrp="1"/>
          </p:cNvSpPr>
          <p:nvPr>
            <p:ph idx="1"/>
          </p:nvPr>
        </p:nvSpPr>
        <p:spPr>
          <a:xfrm>
            <a:off x="700635" y="1710196"/>
            <a:ext cx="10691265" cy="4225708"/>
          </a:xfrm>
        </p:spPr>
        <p:txBody>
          <a:bodyPr>
            <a:normAutofit/>
          </a:bodyPr>
          <a:lstStyle/>
          <a:p>
            <a:pPr>
              <a:lnSpc>
                <a:spcPct val="90000"/>
              </a:lnSpc>
              <a:defRPr/>
            </a:pPr>
            <a:r>
              <a:rPr lang="en-US" altLang="en-US" dirty="0"/>
              <a:t>Problems with the property data.</a:t>
            </a:r>
          </a:p>
          <a:p>
            <a:pPr marL="914400" lvl="1" indent="-457200" eaLnBrk="1" hangingPunct="1">
              <a:lnSpc>
                <a:spcPct val="90000"/>
              </a:lnSpc>
              <a:defRPr/>
            </a:pPr>
            <a:r>
              <a:rPr lang="en-US" altLang="en-US" dirty="0"/>
              <a:t>Lacking</a:t>
            </a:r>
          </a:p>
          <a:p>
            <a:pPr marL="914400" lvl="1" indent="-457200" eaLnBrk="1" hangingPunct="1">
              <a:lnSpc>
                <a:spcPct val="90000"/>
              </a:lnSpc>
              <a:defRPr/>
            </a:pPr>
            <a:r>
              <a:rPr lang="en-US" altLang="en-US" dirty="0"/>
              <a:t>Inadequate</a:t>
            </a:r>
          </a:p>
          <a:p>
            <a:pPr marL="914400" lvl="1" indent="-457200" eaLnBrk="1" hangingPunct="1">
              <a:lnSpc>
                <a:spcPct val="90000"/>
              </a:lnSpc>
              <a:defRPr/>
            </a:pPr>
            <a:r>
              <a:rPr lang="en-US" altLang="en-US" dirty="0"/>
              <a:t>Inaccurate</a:t>
            </a:r>
          </a:p>
          <a:p>
            <a:pPr marL="914400" lvl="1" indent="-457200" eaLnBrk="1" hangingPunct="1">
              <a:lnSpc>
                <a:spcPct val="90000"/>
              </a:lnSpc>
              <a:defRPr/>
            </a:pPr>
            <a:r>
              <a:rPr lang="en-US" altLang="en-US" dirty="0"/>
              <a:t>Not uniformly collected</a:t>
            </a:r>
          </a:p>
          <a:p>
            <a:pPr>
              <a:lnSpc>
                <a:spcPct val="90000"/>
              </a:lnSpc>
              <a:defRPr/>
            </a:pPr>
            <a:r>
              <a:rPr lang="en-US" altLang="en-US" dirty="0"/>
              <a:t>Assessment neglect</a:t>
            </a:r>
          </a:p>
          <a:p>
            <a:pPr>
              <a:defRPr/>
            </a:pPr>
            <a:r>
              <a:rPr lang="en-US" altLang="en-US" dirty="0"/>
              <a:t>Appraisals not performed well</a:t>
            </a:r>
          </a:p>
          <a:p>
            <a:pPr marL="914400" lvl="1" indent="-457200" eaLnBrk="1" hangingPunct="1">
              <a:lnSpc>
                <a:spcPct val="90000"/>
              </a:lnSpc>
              <a:defRPr/>
            </a:pPr>
            <a:r>
              <a:rPr lang="en-US" altLang="en-US" dirty="0"/>
              <a:t>Not done at all</a:t>
            </a:r>
          </a:p>
          <a:p>
            <a:pPr marL="914400" lvl="1" indent="-457200" eaLnBrk="1" hangingPunct="1">
              <a:lnSpc>
                <a:spcPct val="90000"/>
              </a:lnSpc>
              <a:defRPr/>
            </a:pPr>
            <a:r>
              <a:rPr lang="en-US" altLang="en-US" dirty="0"/>
              <a:t>Biased</a:t>
            </a:r>
          </a:p>
          <a:p>
            <a:pPr marL="914400" lvl="1" indent="-457200" eaLnBrk="1" hangingPunct="1">
              <a:lnSpc>
                <a:spcPct val="90000"/>
              </a:lnSpc>
              <a:defRPr/>
            </a:pPr>
            <a:r>
              <a:rPr lang="en-US" altLang="en-US" dirty="0"/>
              <a:t>Guesswork</a:t>
            </a:r>
          </a:p>
          <a:p>
            <a:pPr marL="914400" lvl="1" indent="-457200" eaLnBrk="1" hangingPunct="1">
              <a:lnSpc>
                <a:spcPct val="90000"/>
              </a:lnSpc>
              <a:defRPr/>
            </a:pPr>
            <a:r>
              <a:rPr lang="en-US" altLang="en-US" dirty="0"/>
              <a:t>Uninformed</a:t>
            </a:r>
          </a:p>
          <a:p>
            <a:pPr marL="533400" indent="-533400" eaLnBrk="1" hangingPunct="1">
              <a:lnSpc>
                <a:spcPct val="90000"/>
              </a:lnSpc>
              <a:defRPr/>
            </a:pPr>
            <a:endParaRPr lang="en-US" altLang="en-US" dirty="0"/>
          </a:p>
          <a:p>
            <a:endParaRPr lang="en-US" dirty="0"/>
          </a:p>
        </p:txBody>
      </p:sp>
      <p:sp>
        <p:nvSpPr>
          <p:cNvPr id="4" name="Footer Placeholder 3">
            <a:extLst>
              <a:ext uri="{FF2B5EF4-FFF2-40B4-BE49-F238E27FC236}">
                <a16:creationId xmlns:a16="http://schemas.microsoft.com/office/drawing/2014/main" id="{051CAD69-3A0F-3FB0-7E78-BC657FA86BBF}"/>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1309771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ue text on a black background">
            <a:extLst>
              <a:ext uri="{FF2B5EF4-FFF2-40B4-BE49-F238E27FC236}">
                <a16:creationId xmlns:a16="http://schemas.microsoft.com/office/drawing/2014/main" id="{3D89C8A1-664F-E5A9-4DF1-F39875E4FA0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526" r="2" b="3239"/>
          <a:stretch/>
        </p:blipFill>
        <p:spPr>
          <a:xfrm>
            <a:off x="800100" y="717656"/>
            <a:ext cx="10591800" cy="3086100"/>
          </a:xfrm>
          <a:prstGeom prst="rect">
            <a:avLst/>
          </a:prstGeom>
        </p:spPr>
      </p:pic>
      <p:sp>
        <p:nvSpPr>
          <p:cNvPr id="2" name="Title 1">
            <a:extLst>
              <a:ext uri="{FF2B5EF4-FFF2-40B4-BE49-F238E27FC236}">
                <a16:creationId xmlns:a16="http://schemas.microsoft.com/office/drawing/2014/main" id="{E418A950-F59F-0ED5-F303-9B76BADE9A72}"/>
              </a:ext>
            </a:extLst>
          </p:cNvPr>
          <p:cNvSpPr>
            <a:spLocks noGrp="1"/>
          </p:cNvSpPr>
          <p:nvPr>
            <p:ph type="title"/>
          </p:nvPr>
        </p:nvSpPr>
        <p:spPr>
          <a:xfrm>
            <a:off x="704088" y="4023657"/>
            <a:ext cx="3794760" cy="2110444"/>
          </a:xfrm>
        </p:spPr>
        <p:txBody>
          <a:bodyPr>
            <a:normAutofit/>
          </a:bodyPr>
          <a:lstStyle/>
          <a:p>
            <a:r>
              <a:rPr lang="en-US" sz="3700"/>
              <a:t>administration of exemptions</a:t>
            </a:r>
          </a:p>
        </p:txBody>
      </p:sp>
      <p:sp>
        <p:nvSpPr>
          <p:cNvPr id="3" name="Content Placeholder 2">
            <a:extLst>
              <a:ext uri="{FF2B5EF4-FFF2-40B4-BE49-F238E27FC236}">
                <a16:creationId xmlns:a16="http://schemas.microsoft.com/office/drawing/2014/main" id="{EBB9A287-78B6-E9F5-58B5-EAE6CA7CD947}"/>
              </a:ext>
            </a:extLst>
          </p:cNvPr>
          <p:cNvSpPr>
            <a:spLocks noGrp="1"/>
          </p:cNvSpPr>
          <p:nvPr>
            <p:ph idx="1"/>
          </p:nvPr>
        </p:nvSpPr>
        <p:spPr>
          <a:xfrm>
            <a:off x="5350933" y="4088705"/>
            <a:ext cx="6135924" cy="2093976"/>
          </a:xfrm>
        </p:spPr>
        <p:txBody>
          <a:bodyPr>
            <a:normAutofit/>
          </a:bodyPr>
          <a:lstStyle/>
          <a:p>
            <a:pPr marL="0" indent="0">
              <a:buNone/>
            </a:pPr>
            <a:r>
              <a:rPr lang="en-US" dirty="0"/>
              <a:t>In order to maintain as much equity as possible, proper care and administration in the exemption process is key.</a:t>
            </a:r>
          </a:p>
          <a:p>
            <a:endParaRPr lang="en-US" dirty="0"/>
          </a:p>
        </p:txBody>
      </p:sp>
      <p:sp>
        <p:nvSpPr>
          <p:cNvPr id="4" name="Footer Placeholder 3">
            <a:extLst>
              <a:ext uri="{FF2B5EF4-FFF2-40B4-BE49-F238E27FC236}">
                <a16:creationId xmlns:a16="http://schemas.microsoft.com/office/drawing/2014/main" id="{6FC6EAD4-6D2B-055A-2667-5D69A8EF8225}"/>
              </a:ext>
            </a:extLst>
          </p:cNvPr>
          <p:cNvSpPr>
            <a:spLocks noGrp="1"/>
          </p:cNvSpPr>
          <p:nvPr>
            <p:ph type="ftr" sz="quarter" idx="11"/>
          </p:nvPr>
        </p:nvSpPr>
        <p:spPr>
          <a:xfrm>
            <a:off x="704088" y="6356350"/>
            <a:ext cx="4539727" cy="365125"/>
          </a:xfrm>
        </p:spPr>
        <p:txBody>
          <a:bodyPr>
            <a:normAutofit/>
          </a:bodyPr>
          <a:lstStyle/>
          <a:p>
            <a:pPr>
              <a:spcAft>
                <a:spcPts val="600"/>
              </a:spcAft>
            </a:pPr>
            <a:r>
              <a:rPr lang="en-US"/>
              <a:t>©NYSAA IAO 2024</a:t>
            </a:r>
          </a:p>
        </p:txBody>
      </p:sp>
      <p:cxnSp>
        <p:nvCxnSpPr>
          <p:cNvPr id="16" name="Straight Connector 15">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76800" y="4114590"/>
            <a:ext cx="9818" cy="2019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607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98194-73C4-02D2-E884-7C97C508CA4E}"/>
              </a:ext>
            </a:extLst>
          </p:cNvPr>
          <p:cNvSpPr>
            <a:spLocks noGrp="1"/>
          </p:cNvSpPr>
          <p:nvPr>
            <p:ph type="title"/>
          </p:nvPr>
        </p:nvSpPr>
        <p:spPr/>
        <p:txBody>
          <a:bodyPr/>
          <a:lstStyle/>
          <a:p>
            <a:r>
              <a:rPr lang="en-US" dirty="0"/>
              <a:t>Exemption administration</a:t>
            </a:r>
          </a:p>
        </p:txBody>
      </p:sp>
      <p:sp>
        <p:nvSpPr>
          <p:cNvPr id="3" name="Content Placeholder 2">
            <a:extLst>
              <a:ext uri="{FF2B5EF4-FFF2-40B4-BE49-F238E27FC236}">
                <a16:creationId xmlns:a16="http://schemas.microsoft.com/office/drawing/2014/main" id="{50EE6D82-1B42-506F-43A2-1EE80F51AF5D}"/>
              </a:ext>
            </a:extLst>
          </p:cNvPr>
          <p:cNvSpPr>
            <a:spLocks noGrp="1"/>
          </p:cNvSpPr>
          <p:nvPr>
            <p:ph sz="half" idx="1"/>
          </p:nvPr>
        </p:nvSpPr>
        <p:spPr>
          <a:xfrm>
            <a:off x="715383" y="1842934"/>
            <a:ext cx="5304417" cy="3997796"/>
          </a:xfrm>
        </p:spPr>
        <p:txBody>
          <a:bodyPr>
            <a:normAutofit lnSpcReduction="10000"/>
          </a:bodyPr>
          <a:lstStyle/>
          <a:p>
            <a:r>
              <a:rPr lang="en-US" sz="2400" dirty="0"/>
              <a:t>Veteran’s: Eligible Funds or Alternative Veteran’s Exemption</a:t>
            </a:r>
          </a:p>
          <a:p>
            <a:r>
              <a:rPr lang="en-US" sz="2400" dirty="0"/>
              <a:t>Senior Citizens with Limited Income</a:t>
            </a:r>
          </a:p>
          <a:p>
            <a:r>
              <a:rPr lang="en-US" sz="2400" dirty="0"/>
              <a:t>Disabled Persons with Limited Income</a:t>
            </a:r>
          </a:p>
          <a:p>
            <a:r>
              <a:rPr lang="en-US" sz="2400" dirty="0"/>
              <a:t>STAR (Enhanced and Basic)</a:t>
            </a:r>
          </a:p>
          <a:p>
            <a:r>
              <a:rPr lang="en-US" sz="2400" dirty="0"/>
              <a:t>Income Verification Program (IVP)</a:t>
            </a:r>
          </a:p>
          <a:p>
            <a:r>
              <a:rPr lang="en-US" sz="2400" dirty="0"/>
              <a:t>Newly Constructed Residential</a:t>
            </a:r>
          </a:p>
          <a:p>
            <a:endParaRPr lang="en-US" dirty="0"/>
          </a:p>
        </p:txBody>
      </p:sp>
      <p:sp>
        <p:nvSpPr>
          <p:cNvPr id="4" name="Content Placeholder 3">
            <a:extLst>
              <a:ext uri="{FF2B5EF4-FFF2-40B4-BE49-F238E27FC236}">
                <a16:creationId xmlns:a16="http://schemas.microsoft.com/office/drawing/2014/main" id="{37082312-CDFC-3C5A-EB68-8BA172BA131D}"/>
              </a:ext>
            </a:extLst>
          </p:cNvPr>
          <p:cNvSpPr>
            <a:spLocks noGrp="1"/>
          </p:cNvSpPr>
          <p:nvPr>
            <p:ph sz="half" idx="2"/>
          </p:nvPr>
        </p:nvSpPr>
        <p:spPr>
          <a:xfrm>
            <a:off x="6172200" y="1842934"/>
            <a:ext cx="5219700" cy="3997796"/>
          </a:xfrm>
        </p:spPr>
        <p:txBody>
          <a:bodyPr>
            <a:normAutofit lnSpcReduction="10000"/>
          </a:bodyPr>
          <a:lstStyle/>
          <a:p>
            <a:r>
              <a:rPr lang="en-US" sz="2400" dirty="0"/>
              <a:t>Agricultural – Ag Land and Ag Building</a:t>
            </a:r>
          </a:p>
          <a:p>
            <a:r>
              <a:rPr lang="en-US" sz="2400" dirty="0"/>
              <a:t>Commercial / Industrial</a:t>
            </a:r>
          </a:p>
          <a:p>
            <a:r>
              <a:rPr lang="en-US" sz="2400" dirty="0"/>
              <a:t>Wholly Exempt properties</a:t>
            </a:r>
          </a:p>
          <a:p>
            <a:r>
              <a:rPr lang="en-US" sz="2400" dirty="0"/>
              <a:t>Forest Exemption</a:t>
            </a:r>
          </a:p>
          <a:p>
            <a:r>
              <a:rPr lang="en-US" sz="2400" dirty="0"/>
              <a:t>Solar and wind energy systems</a:t>
            </a:r>
          </a:p>
          <a:p>
            <a:r>
              <a:rPr lang="en-US" sz="2400" dirty="0"/>
              <a:t>First-time home buyers</a:t>
            </a:r>
          </a:p>
        </p:txBody>
      </p:sp>
      <p:sp>
        <p:nvSpPr>
          <p:cNvPr id="5" name="Footer Placeholder 4">
            <a:extLst>
              <a:ext uri="{FF2B5EF4-FFF2-40B4-BE49-F238E27FC236}">
                <a16:creationId xmlns:a16="http://schemas.microsoft.com/office/drawing/2014/main" id="{ED35E3CB-4BBB-FB19-F0F3-0E00E8E90791}"/>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692617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ailroad extending through the desert">
            <a:extLst>
              <a:ext uri="{FF2B5EF4-FFF2-40B4-BE49-F238E27FC236}">
                <a16:creationId xmlns:a16="http://schemas.microsoft.com/office/drawing/2014/main" id="{6FF6479D-2983-5BB9-FCE8-CB926FEC28AE}"/>
              </a:ext>
            </a:extLst>
          </p:cNvPr>
          <p:cNvPicPr>
            <a:picLocks noChangeAspect="1"/>
          </p:cNvPicPr>
          <p:nvPr/>
        </p:nvPicPr>
        <p:blipFill rotWithShape="1">
          <a:blip r:embed="rId3"/>
          <a:srcRect t="9229" r="-3" b="-3"/>
          <a:stretch/>
        </p:blipFill>
        <p:spPr>
          <a:xfrm>
            <a:off x="20" y="10"/>
            <a:ext cx="6044164" cy="6857990"/>
          </a:xfrm>
          <a:prstGeom prst="rect">
            <a:avLst/>
          </a:prstGeom>
        </p:spPr>
      </p:pic>
      <p:sp>
        <p:nvSpPr>
          <p:cNvPr id="2" name="Title 1">
            <a:extLst>
              <a:ext uri="{FF2B5EF4-FFF2-40B4-BE49-F238E27FC236}">
                <a16:creationId xmlns:a16="http://schemas.microsoft.com/office/drawing/2014/main" id="{FBA26785-81A8-C00D-6C5D-D8C71CF7BD01}"/>
              </a:ext>
            </a:extLst>
          </p:cNvPr>
          <p:cNvSpPr>
            <a:spLocks noGrp="1"/>
          </p:cNvSpPr>
          <p:nvPr>
            <p:ph type="title"/>
          </p:nvPr>
        </p:nvSpPr>
        <p:spPr>
          <a:xfrm>
            <a:off x="6696186" y="909637"/>
            <a:ext cx="4800600" cy="1307592"/>
          </a:xfrm>
        </p:spPr>
        <p:txBody>
          <a:bodyPr>
            <a:normAutofit/>
          </a:bodyPr>
          <a:lstStyle/>
          <a:p>
            <a:pPr>
              <a:lnSpc>
                <a:spcPct val="90000"/>
              </a:lnSpc>
            </a:pPr>
            <a:r>
              <a:rPr lang="en-US" dirty="0"/>
              <a:t>Other assessment related issues</a:t>
            </a:r>
            <a:endParaRPr lang="en-US"/>
          </a:p>
        </p:txBody>
      </p:sp>
      <p:sp>
        <p:nvSpPr>
          <p:cNvPr id="5" name="Content Placeholder 4">
            <a:extLst>
              <a:ext uri="{FF2B5EF4-FFF2-40B4-BE49-F238E27FC236}">
                <a16:creationId xmlns:a16="http://schemas.microsoft.com/office/drawing/2014/main" id="{E3D19A37-B3E5-CA45-D962-DC5A5B48F955}"/>
              </a:ext>
            </a:extLst>
          </p:cNvPr>
          <p:cNvSpPr>
            <a:spLocks noGrp="1"/>
          </p:cNvSpPr>
          <p:nvPr>
            <p:ph idx="1"/>
          </p:nvPr>
        </p:nvSpPr>
        <p:spPr>
          <a:xfrm>
            <a:off x="6696186" y="2221992"/>
            <a:ext cx="4800600" cy="3739896"/>
          </a:xfrm>
        </p:spPr>
        <p:txBody>
          <a:bodyPr>
            <a:normAutofit/>
          </a:bodyPr>
          <a:lstStyle/>
          <a:p>
            <a:pPr>
              <a:lnSpc>
                <a:spcPct val="110000"/>
              </a:lnSpc>
            </a:pPr>
            <a:r>
              <a:rPr lang="en-US" sz="1700"/>
              <a:t>PILOT Administration</a:t>
            </a:r>
          </a:p>
          <a:p>
            <a:pPr>
              <a:lnSpc>
                <a:spcPct val="110000"/>
              </a:lnSpc>
            </a:pPr>
            <a:r>
              <a:rPr lang="en-US" sz="1700"/>
              <a:t>Condominium and Co-operative Assessments</a:t>
            </a:r>
          </a:p>
          <a:p>
            <a:pPr>
              <a:lnSpc>
                <a:spcPct val="110000"/>
              </a:lnSpc>
            </a:pPr>
            <a:r>
              <a:rPr lang="en-US" sz="1700"/>
              <a:t>Homestead/Non-homestead</a:t>
            </a:r>
          </a:p>
          <a:p>
            <a:pPr>
              <a:lnSpc>
                <a:spcPct val="110000"/>
              </a:lnSpc>
            </a:pPr>
            <a:r>
              <a:rPr lang="en-US" sz="1700"/>
              <a:t>Railroad and Telecommunication Ceiling Values (State derived)</a:t>
            </a:r>
          </a:p>
          <a:p>
            <a:pPr>
              <a:lnSpc>
                <a:spcPct val="110000"/>
              </a:lnSpc>
            </a:pPr>
            <a:r>
              <a:rPr lang="en-US" sz="1700"/>
              <a:t>Special Franchise Assessments (State derived)</a:t>
            </a:r>
          </a:p>
          <a:p>
            <a:pPr>
              <a:lnSpc>
                <a:spcPct val="110000"/>
              </a:lnSpc>
            </a:pPr>
            <a:r>
              <a:rPr lang="en-US" sz="1700"/>
              <a:t>Advisory appraisals (State derived)</a:t>
            </a:r>
          </a:p>
          <a:p>
            <a:pPr>
              <a:lnSpc>
                <a:spcPct val="110000"/>
              </a:lnSpc>
            </a:pPr>
            <a:r>
              <a:rPr lang="en-US" sz="1700"/>
              <a:t>Solar valuation model</a:t>
            </a:r>
          </a:p>
        </p:txBody>
      </p:sp>
      <p:cxnSp>
        <p:nvCxnSpPr>
          <p:cNvPr id="13" name="Straight Connector 12">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866150F5-50FD-6814-2DDF-35087EA0373D}"/>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335691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41DD7-8C9D-0A90-A093-1185DEA33102}"/>
              </a:ext>
            </a:extLst>
          </p:cNvPr>
          <p:cNvSpPr>
            <a:spLocks noGrp="1"/>
          </p:cNvSpPr>
          <p:nvPr>
            <p:ph type="title"/>
          </p:nvPr>
        </p:nvSpPr>
        <p:spPr/>
        <p:txBody>
          <a:bodyPr/>
          <a:lstStyle/>
          <a:p>
            <a:r>
              <a:rPr lang="en-US" dirty="0"/>
              <a:t>The assessment roll: what is it anyway?</a:t>
            </a:r>
          </a:p>
        </p:txBody>
      </p:sp>
      <p:sp>
        <p:nvSpPr>
          <p:cNvPr id="8" name="Content Placeholder 7">
            <a:extLst>
              <a:ext uri="{FF2B5EF4-FFF2-40B4-BE49-F238E27FC236}">
                <a16:creationId xmlns:a16="http://schemas.microsoft.com/office/drawing/2014/main" id="{11421DF1-0CA2-72CE-53D9-FFAAEDFF7A45}"/>
              </a:ext>
            </a:extLst>
          </p:cNvPr>
          <p:cNvSpPr>
            <a:spLocks noGrp="1"/>
          </p:cNvSpPr>
          <p:nvPr>
            <p:ph sz="half" idx="1"/>
          </p:nvPr>
        </p:nvSpPr>
        <p:spPr/>
        <p:txBody>
          <a:bodyPr>
            <a:normAutofit/>
          </a:bodyPr>
          <a:lstStyle/>
          <a:p>
            <a:r>
              <a:rPr lang="en-US" sz="3600" dirty="0"/>
              <a:t>The document listing all the properties in your municipality</a:t>
            </a:r>
          </a:p>
        </p:txBody>
      </p:sp>
      <p:sp>
        <p:nvSpPr>
          <p:cNvPr id="9" name="Content Placeholder 8">
            <a:extLst>
              <a:ext uri="{FF2B5EF4-FFF2-40B4-BE49-F238E27FC236}">
                <a16:creationId xmlns:a16="http://schemas.microsoft.com/office/drawing/2014/main" id="{4C582F42-34E0-86A7-76F1-54CA4C9B2B00}"/>
              </a:ext>
            </a:extLst>
          </p:cNvPr>
          <p:cNvSpPr>
            <a:spLocks noGrp="1"/>
          </p:cNvSpPr>
          <p:nvPr>
            <p:ph sz="half" idx="2"/>
          </p:nvPr>
        </p:nvSpPr>
        <p:spPr/>
        <p:txBody>
          <a:bodyPr/>
          <a:lstStyle/>
          <a:p>
            <a:r>
              <a:rPr lang="en-US" dirty="0"/>
              <a:t>Owner(s) of the property</a:t>
            </a:r>
          </a:p>
          <a:p>
            <a:r>
              <a:rPr lang="en-US" dirty="0"/>
              <a:t>Tax map identification number</a:t>
            </a:r>
          </a:p>
          <a:p>
            <a:r>
              <a:rPr lang="en-US" dirty="0"/>
              <a:t>Property location</a:t>
            </a:r>
          </a:p>
          <a:p>
            <a:r>
              <a:rPr lang="en-US" dirty="0"/>
              <a:t>Land and total assessed value</a:t>
            </a:r>
          </a:p>
          <a:p>
            <a:r>
              <a:rPr lang="en-US" dirty="0"/>
              <a:t>Special districts</a:t>
            </a:r>
          </a:p>
          <a:p>
            <a:r>
              <a:rPr lang="en-US" dirty="0"/>
              <a:t>Exemptions</a:t>
            </a:r>
          </a:p>
          <a:p>
            <a:r>
              <a:rPr lang="en-US" dirty="0"/>
              <a:t>Taxable assessed value</a:t>
            </a:r>
          </a:p>
        </p:txBody>
      </p:sp>
      <p:sp>
        <p:nvSpPr>
          <p:cNvPr id="3" name="Footer Placeholder 2">
            <a:extLst>
              <a:ext uri="{FF2B5EF4-FFF2-40B4-BE49-F238E27FC236}">
                <a16:creationId xmlns:a16="http://schemas.microsoft.com/office/drawing/2014/main" id="{CFA1985A-F6AF-D852-F4EA-E80C796C9427}"/>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1720214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42CE52-A36F-1051-93D2-C74D6C2B7D6A}"/>
              </a:ext>
            </a:extLst>
          </p:cNvPr>
          <p:cNvSpPr>
            <a:spLocks noGrp="1"/>
          </p:cNvSpPr>
          <p:nvPr>
            <p:ph type="title"/>
          </p:nvPr>
        </p:nvSpPr>
        <p:spPr/>
        <p:txBody>
          <a:bodyPr>
            <a:normAutofit fontScale="90000"/>
          </a:bodyPr>
          <a:lstStyle/>
          <a:p>
            <a:r>
              <a:rPr lang="en-US" dirty="0"/>
              <a:t>Assessment roll is published on two separate occasions</a:t>
            </a:r>
            <a:br>
              <a:rPr lang="en-US" dirty="0"/>
            </a:br>
            <a:endParaRPr lang="en-US" dirty="0"/>
          </a:p>
        </p:txBody>
      </p:sp>
      <p:sp>
        <p:nvSpPr>
          <p:cNvPr id="6" name="Content Placeholder 5">
            <a:extLst>
              <a:ext uri="{FF2B5EF4-FFF2-40B4-BE49-F238E27FC236}">
                <a16:creationId xmlns:a16="http://schemas.microsoft.com/office/drawing/2014/main" id="{3C06743F-27E3-BD82-5671-ED9E53594B1D}"/>
              </a:ext>
            </a:extLst>
          </p:cNvPr>
          <p:cNvSpPr>
            <a:spLocks noGrp="1"/>
          </p:cNvSpPr>
          <p:nvPr>
            <p:ph sz="half" idx="1"/>
          </p:nvPr>
        </p:nvSpPr>
        <p:spPr/>
        <p:txBody>
          <a:bodyPr>
            <a:normAutofit/>
          </a:bodyPr>
          <a:lstStyle/>
          <a:p>
            <a:r>
              <a:rPr lang="en-US" sz="2400" dirty="0"/>
              <a:t>Tentative Roll</a:t>
            </a:r>
          </a:p>
          <a:p>
            <a:pPr lvl="1"/>
            <a:r>
              <a:rPr lang="en-US" sz="2000" dirty="0"/>
              <a:t>The preliminary listing of assessed values and exemption amounts that are subject to grievance by a property owner/representative before the Board of Assessment Review</a:t>
            </a:r>
          </a:p>
          <a:p>
            <a:pPr lvl="1"/>
            <a:r>
              <a:rPr lang="en-US" sz="2000" dirty="0"/>
              <a:t>Normally published on May 1</a:t>
            </a:r>
          </a:p>
        </p:txBody>
      </p:sp>
      <p:sp>
        <p:nvSpPr>
          <p:cNvPr id="7" name="Content Placeholder 6">
            <a:extLst>
              <a:ext uri="{FF2B5EF4-FFF2-40B4-BE49-F238E27FC236}">
                <a16:creationId xmlns:a16="http://schemas.microsoft.com/office/drawing/2014/main" id="{1C34A814-7C7C-06B8-0C70-EFC306F9D0E0}"/>
              </a:ext>
            </a:extLst>
          </p:cNvPr>
          <p:cNvSpPr>
            <a:spLocks noGrp="1"/>
          </p:cNvSpPr>
          <p:nvPr>
            <p:ph sz="half" idx="2"/>
          </p:nvPr>
        </p:nvSpPr>
        <p:spPr/>
        <p:txBody>
          <a:bodyPr>
            <a:normAutofit/>
          </a:bodyPr>
          <a:lstStyle/>
          <a:p>
            <a:r>
              <a:rPr lang="en-US" sz="2400" dirty="0"/>
              <a:t>Final Roll</a:t>
            </a:r>
          </a:p>
          <a:p>
            <a:pPr lvl="1"/>
            <a:r>
              <a:rPr lang="en-US" sz="2000" dirty="0"/>
              <a:t>Tentative roll becomes the Final roll after the completion of Grievance Day</a:t>
            </a:r>
          </a:p>
          <a:p>
            <a:pPr lvl="1"/>
            <a:r>
              <a:rPr lang="en-US" sz="2000" dirty="0"/>
              <a:t>Normally published on or about July 1</a:t>
            </a:r>
          </a:p>
          <a:p>
            <a:pPr lvl="1"/>
            <a:r>
              <a:rPr lang="en-US" sz="2000" dirty="0"/>
              <a:t>Subject to judicial review, Small Claims Assessment Review, or Article 7</a:t>
            </a:r>
          </a:p>
        </p:txBody>
      </p:sp>
      <p:sp>
        <p:nvSpPr>
          <p:cNvPr id="2" name="Footer Placeholder 1">
            <a:extLst>
              <a:ext uri="{FF2B5EF4-FFF2-40B4-BE49-F238E27FC236}">
                <a16:creationId xmlns:a16="http://schemas.microsoft.com/office/drawing/2014/main" id="{22306232-5193-4D40-2534-D725766F8F60}"/>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294829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FCFF59A-F2DB-AA48-B502-F00C1FF2DE47}"/>
              </a:ext>
            </a:extLst>
          </p:cNvPr>
          <p:cNvPicPr>
            <a:picLocks noChangeAspect="1"/>
          </p:cNvPicPr>
          <p:nvPr/>
        </p:nvPicPr>
        <p:blipFill rotWithShape="1">
          <a:blip r:embed="rId2"/>
          <a:srcRect l="21815" r="43775" b="1"/>
          <a:stretch/>
        </p:blipFill>
        <p:spPr>
          <a:xfrm>
            <a:off x="20" y="-17929"/>
            <a:ext cx="4206220" cy="6875929"/>
          </a:xfrm>
          <a:prstGeom prst="rect">
            <a:avLst/>
          </a:prstGeom>
        </p:spPr>
      </p:pic>
      <p:sp>
        <p:nvSpPr>
          <p:cNvPr id="2" name="Title 1">
            <a:extLst>
              <a:ext uri="{FF2B5EF4-FFF2-40B4-BE49-F238E27FC236}">
                <a16:creationId xmlns:a16="http://schemas.microsoft.com/office/drawing/2014/main" id="{02006E4F-0C1E-C4F0-3542-75C11AB68292}"/>
              </a:ext>
            </a:extLst>
          </p:cNvPr>
          <p:cNvSpPr>
            <a:spLocks noGrp="1"/>
          </p:cNvSpPr>
          <p:nvPr>
            <p:ph type="title"/>
          </p:nvPr>
        </p:nvSpPr>
        <p:spPr>
          <a:xfrm>
            <a:off x="4866968" y="914400"/>
            <a:ext cx="6627924" cy="1307592"/>
          </a:xfrm>
        </p:spPr>
        <p:txBody>
          <a:bodyPr>
            <a:normAutofit/>
          </a:bodyPr>
          <a:lstStyle/>
          <a:p>
            <a:pPr>
              <a:lnSpc>
                <a:spcPct val="90000"/>
              </a:lnSpc>
            </a:pPr>
            <a:r>
              <a:rPr lang="en-US" dirty="0"/>
              <a:t>Overview of the grievance process</a:t>
            </a:r>
            <a:endParaRPr lang="en-US"/>
          </a:p>
        </p:txBody>
      </p:sp>
      <p:sp>
        <p:nvSpPr>
          <p:cNvPr id="3" name="Content Placeholder 2">
            <a:extLst>
              <a:ext uri="{FF2B5EF4-FFF2-40B4-BE49-F238E27FC236}">
                <a16:creationId xmlns:a16="http://schemas.microsoft.com/office/drawing/2014/main" id="{C617171A-55D9-0977-C651-97EF623BBA8F}"/>
              </a:ext>
            </a:extLst>
          </p:cNvPr>
          <p:cNvSpPr>
            <a:spLocks noGrp="1"/>
          </p:cNvSpPr>
          <p:nvPr>
            <p:ph idx="1"/>
          </p:nvPr>
        </p:nvSpPr>
        <p:spPr>
          <a:xfrm>
            <a:off x="4866968" y="2221992"/>
            <a:ext cx="6627924" cy="3739896"/>
          </a:xfrm>
        </p:spPr>
        <p:txBody>
          <a:bodyPr>
            <a:normAutofit lnSpcReduction="10000"/>
          </a:bodyPr>
          <a:lstStyle/>
          <a:p>
            <a:r>
              <a:rPr lang="en-US" dirty="0"/>
              <a:t>Filing</a:t>
            </a:r>
          </a:p>
          <a:p>
            <a:r>
              <a:rPr lang="en-US" dirty="0"/>
              <a:t>Stipulations</a:t>
            </a:r>
          </a:p>
          <a:p>
            <a:r>
              <a:rPr lang="en-US" dirty="0"/>
              <a:t>BAR Hearing</a:t>
            </a:r>
          </a:p>
          <a:p>
            <a:r>
              <a:rPr lang="en-US" dirty="0"/>
              <a:t>Notification</a:t>
            </a:r>
          </a:p>
          <a:p>
            <a:r>
              <a:rPr lang="en-US" dirty="0"/>
              <a:t>Small Claims (SCAR) or Tax Certiorari (Article 7) Proceedings</a:t>
            </a:r>
          </a:p>
          <a:p>
            <a:endParaRPr lang="en-US" dirty="0"/>
          </a:p>
          <a:p>
            <a:pPr marL="0" indent="0" algn="ctr">
              <a:buNone/>
            </a:pPr>
            <a:r>
              <a:rPr lang="en-US" sz="2800" dirty="0"/>
              <a:t>What Can’t Be Grieved: TAXES!</a:t>
            </a:r>
          </a:p>
          <a:p>
            <a:endParaRPr lang="en-US" dirty="0"/>
          </a:p>
          <a:p>
            <a:endParaRPr lang="en-US" dirty="0"/>
          </a:p>
          <a:p>
            <a:endParaRPr lang="en-US" dirty="0"/>
          </a:p>
          <a:p>
            <a:endParaRPr lang="en-US" dirty="0"/>
          </a:p>
          <a:p>
            <a:endParaRPr lang="en-US" dirty="0"/>
          </a:p>
        </p:txBody>
      </p:sp>
      <p:cxnSp>
        <p:nvCxnSpPr>
          <p:cNvPr id="11" name="Straight Connector 1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6E6452B-E4D7-8303-829D-AEFED9F5693F}"/>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3061189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13" name="Straight Connector 12">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22376"/>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Close-up of a file folder&#10;&#10;Description automatically generated">
            <a:extLst>
              <a:ext uri="{FF2B5EF4-FFF2-40B4-BE49-F238E27FC236}">
                <a16:creationId xmlns:a16="http://schemas.microsoft.com/office/drawing/2014/main" id="{BEF79016-335C-33F9-EAA5-91CB4C9AB4D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46807" b="1"/>
          <a:stretch/>
        </p:blipFill>
        <p:spPr>
          <a:xfrm>
            <a:off x="20" y="-17929"/>
            <a:ext cx="4876780" cy="6875929"/>
          </a:xfrm>
          <a:prstGeom prst="rect">
            <a:avLst/>
          </a:prstGeom>
        </p:spPr>
      </p:pic>
      <p:sp>
        <p:nvSpPr>
          <p:cNvPr id="2" name="Title 1">
            <a:extLst>
              <a:ext uri="{FF2B5EF4-FFF2-40B4-BE49-F238E27FC236}">
                <a16:creationId xmlns:a16="http://schemas.microsoft.com/office/drawing/2014/main" id="{90E6D4A2-ECB4-A29E-2F3E-BD2523335668}"/>
              </a:ext>
            </a:extLst>
          </p:cNvPr>
          <p:cNvSpPr>
            <a:spLocks noGrp="1"/>
          </p:cNvSpPr>
          <p:nvPr>
            <p:ph type="title"/>
          </p:nvPr>
        </p:nvSpPr>
        <p:spPr>
          <a:xfrm>
            <a:off x="5604846" y="860615"/>
            <a:ext cx="6110904" cy="716725"/>
          </a:xfrm>
        </p:spPr>
        <p:txBody>
          <a:bodyPr>
            <a:normAutofit/>
          </a:bodyPr>
          <a:lstStyle/>
          <a:p>
            <a:pPr>
              <a:lnSpc>
                <a:spcPct val="90000"/>
              </a:lnSpc>
            </a:pPr>
            <a:r>
              <a:rPr lang="en-US" sz="3600" dirty="0"/>
              <a:t>Who can file a  grievance?</a:t>
            </a:r>
          </a:p>
        </p:txBody>
      </p:sp>
      <p:sp>
        <p:nvSpPr>
          <p:cNvPr id="3" name="Content Placeholder 2">
            <a:extLst>
              <a:ext uri="{FF2B5EF4-FFF2-40B4-BE49-F238E27FC236}">
                <a16:creationId xmlns:a16="http://schemas.microsoft.com/office/drawing/2014/main" id="{DAEC23FF-E29E-E7BB-7C73-FAF3F1D620FC}"/>
              </a:ext>
            </a:extLst>
          </p:cNvPr>
          <p:cNvSpPr>
            <a:spLocks noGrp="1"/>
          </p:cNvSpPr>
          <p:nvPr>
            <p:ph idx="1"/>
          </p:nvPr>
        </p:nvSpPr>
        <p:spPr>
          <a:xfrm>
            <a:off x="5604846" y="1379219"/>
            <a:ext cx="6030894" cy="4618165"/>
          </a:xfrm>
        </p:spPr>
        <p:txBody>
          <a:bodyPr>
            <a:noAutofit/>
          </a:bodyPr>
          <a:lstStyle/>
          <a:p>
            <a:r>
              <a:rPr lang="en-US" sz="1800" dirty="0"/>
              <a:t>Any person believed to be aggrieved and who pays taxes:</a:t>
            </a:r>
          </a:p>
          <a:p>
            <a:pPr lvl="1"/>
            <a:r>
              <a:rPr lang="en-US" dirty="0"/>
              <a:t>Property owners</a:t>
            </a:r>
          </a:p>
          <a:p>
            <a:pPr lvl="1"/>
            <a:r>
              <a:rPr lang="en-US" dirty="0"/>
              <a:t>Purchasers</a:t>
            </a:r>
          </a:p>
          <a:p>
            <a:pPr lvl="1"/>
            <a:r>
              <a:rPr lang="en-US" dirty="0"/>
              <a:t>Tenants that are required to pay property taxes</a:t>
            </a:r>
          </a:p>
          <a:p>
            <a:r>
              <a:rPr lang="en-US" sz="1800" dirty="0"/>
              <a:t>Reasons for grievance:</a:t>
            </a:r>
          </a:p>
          <a:p>
            <a:pPr lvl="1"/>
            <a:r>
              <a:rPr lang="en-US" dirty="0"/>
              <a:t>Unequal</a:t>
            </a:r>
          </a:p>
          <a:p>
            <a:pPr lvl="1"/>
            <a:r>
              <a:rPr lang="en-US" dirty="0"/>
              <a:t>Excessive</a:t>
            </a:r>
          </a:p>
          <a:p>
            <a:pPr lvl="1"/>
            <a:r>
              <a:rPr lang="en-US" dirty="0"/>
              <a:t>Illegal</a:t>
            </a:r>
          </a:p>
          <a:p>
            <a:pPr lvl="1"/>
            <a:r>
              <a:rPr lang="en-US" dirty="0"/>
              <a:t>Misclassification</a:t>
            </a:r>
          </a:p>
          <a:p>
            <a:r>
              <a:rPr lang="en-US" sz="1800" dirty="0"/>
              <a:t>It must be on a formal written complaint form (RP-524).</a:t>
            </a:r>
          </a:p>
          <a:p>
            <a:r>
              <a:rPr lang="en-US" sz="1800" dirty="0"/>
              <a:t>There is no filing fee for Grievance Proceedings.</a:t>
            </a:r>
          </a:p>
          <a:p>
            <a:pPr lvl="1"/>
            <a:endParaRPr lang="en-US" dirty="0"/>
          </a:p>
        </p:txBody>
      </p:sp>
      <p:sp>
        <p:nvSpPr>
          <p:cNvPr id="6" name="TextBox 5">
            <a:extLst>
              <a:ext uri="{FF2B5EF4-FFF2-40B4-BE49-F238E27FC236}">
                <a16:creationId xmlns:a16="http://schemas.microsoft.com/office/drawing/2014/main" id="{9E21084B-3FBC-01D9-78B8-89F37B8AA99B}"/>
              </a:ext>
            </a:extLst>
          </p:cNvPr>
          <p:cNvSpPr txBox="1"/>
          <p:nvPr/>
        </p:nvSpPr>
        <p:spPr>
          <a:xfrm>
            <a:off x="2160993" y="6657945"/>
            <a:ext cx="2715807"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sto MT"/>
                <a:ea typeface="+mn-ea"/>
                <a:cs typeface="+mn-cs"/>
                <a:hlinkClick r:id="rId4" tooltip="https://www.flickr.com/photos/amanky/172496423/">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sto MT"/>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sto MT"/>
                <a:ea typeface="+mn-ea"/>
                <a:cs typeface="+mn-cs"/>
                <a:hlinkClick r:id="rId5" tooltip="https://creativecommons.org/licenses/by-nc-nd/3.0/">
                  <a:extLst>
                    <a:ext uri="{A12FA001-AC4F-418D-AE19-62706E023703}">
                      <ahyp:hlinkClr xmlns:ahyp="http://schemas.microsoft.com/office/drawing/2018/hyperlinkcolor" val="tx"/>
                    </a:ext>
                  </a:extLst>
                </a:hlinkClick>
              </a:rPr>
              <a:t>CC BY-NC-ND</a:t>
            </a:r>
            <a:endParaRPr kumimoji="0" lang="en-US" sz="700" b="0" i="0" u="none" strike="noStrike" kern="1200" cap="none" spc="0" normalizeH="0" baseline="0" noProof="0">
              <a:ln>
                <a:noFill/>
              </a:ln>
              <a:solidFill>
                <a:srgbClr val="FFFFFF"/>
              </a:solidFill>
              <a:effectLst/>
              <a:uLnTx/>
              <a:uFillTx/>
              <a:latin typeface="Calisto MT"/>
              <a:ea typeface="+mn-ea"/>
              <a:cs typeface="+mn-cs"/>
            </a:endParaRPr>
          </a:p>
        </p:txBody>
      </p:sp>
      <p:sp>
        <p:nvSpPr>
          <p:cNvPr id="4" name="Footer Placeholder 3">
            <a:extLst>
              <a:ext uri="{FF2B5EF4-FFF2-40B4-BE49-F238E27FC236}">
                <a16:creationId xmlns:a16="http://schemas.microsoft.com/office/drawing/2014/main" id="{F457F9FF-9AB0-8AEF-3D5E-562B331366DF}"/>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1463930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12" name="Straight Connector 11">
            <a:extLst>
              <a:ext uri="{FF2B5EF4-FFF2-40B4-BE49-F238E27FC236}">
                <a16:creationId xmlns:a16="http://schemas.microsoft.com/office/drawing/2014/main" id="{F2B951FD-94F7-E138-3EC2-A66A551D9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close-up of a handshake&#10;&#10;Description automatically generated">
            <a:extLst>
              <a:ext uri="{FF2B5EF4-FFF2-40B4-BE49-F238E27FC236}">
                <a16:creationId xmlns:a16="http://schemas.microsoft.com/office/drawing/2014/main" id="{E778B26D-EFBC-7AE9-DCC7-BD650F792B3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152" r="2" b="2"/>
          <a:stretch/>
        </p:blipFill>
        <p:spPr>
          <a:xfrm>
            <a:off x="6420752" y="-1"/>
            <a:ext cx="5771248" cy="6857999"/>
          </a:xfrm>
          <a:prstGeom prst="rect">
            <a:avLst/>
          </a:prstGeom>
        </p:spPr>
      </p:pic>
      <p:sp>
        <p:nvSpPr>
          <p:cNvPr id="2" name="Title 1">
            <a:extLst>
              <a:ext uri="{FF2B5EF4-FFF2-40B4-BE49-F238E27FC236}">
                <a16:creationId xmlns:a16="http://schemas.microsoft.com/office/drawing/2014/main" id="{8D5F008B-B0C2-CF71-00B0-617A6787D16E}"/>
              </a:ext>
            </a:extLst>
          </p:cNvPr>
          <p:cNvSpPr>
            <a:spLocks noGrp="1"/>
          </p:cNvSpPr>
          <p:nvPr>
            <p:ph type="title"/>
          </p:nvPr>
        </p:nvSpPr>
        <p:spPr>
          <a:xfrm>
            <a:off x="704088" y="914400"/>
            <a:ext cx="5195889" cy="1316736"/>
          </a:xfrm>
        </p:spPr>
        <p:txBody>
          <a:bodyPr>
            <a:normAutofit/>
          </a:bodyPr>
          <a:lstStyle/>
          <a:p>
            <a:r>
              <a:rPr lang="en-US" sz="3700"/>
              <a:t>Grievance Continued - Stipulations</a:t>
            </a:r>
          </a:p>
        </p:txBody>
      </p:sp>
      <p:sp>
        <p:nvSpPr>
          <p:cNvPr id="3" name="Content Placeholder 2">
            <a:extLst>
              <a:ext uri="{FF2B5EF4-FFF2-40B4-BE49-F238E27FC236}">
                <a16:creationId xmlns:a16="http://schemas.microsoft.com/office/drawing/2014/main" id="{7FAE5EE1-2361-3C77-DA78-950F79B832EA}"/>
              </a:ext>
            </a:extLst>
          </p:cNvPr>
          <p:cNvSpPr>
            <a:spLocks noGrp="1"/>
          </p:cNvSpPr>
          <p:nvPr>
            <p:ph idx="1"/>
          </p:nvPr>
        </p:nvSpPr>
        <p:spPr>
          <a:xfrm>
            <a:off x="704088" y="2231136"/>
            <a:ext cx="5195889" cy="3931920"/>
          </a:xfrm>
        </p:spPr>
        <p:txBody>
          <a:bodyPr>
            <a:normAutofit/>
          </a:bodyPr>
          <a:lstStyle/>
          <a:p>
            <a:r>
              <a:rPr lang="en-US" dirty="0"/>
              <a:t>Assessor and property owner can agree (stipulate) to an assessed value anytime from May 1 through Grievance Day.</a:t>
            </a:r>
          </a:p>
          <a:p>
            <a:r>
              <a:rPr lang="en-US" dirty="0"/>
              <a:t>Both parties are required to sign Part Six of the RP-524 form.</a:t>
            </a:r>
          </a:p>
          <a:p>
            <a:r>
              <a:rPr lang="en-US" dirty="0"/>
              <a:t>No further reduction can be sought by the Board of Assessment Review (BAR) or any other judicial proceedings.</a:t>
            </a:r>
          </a:p>
        </p:txBody>
      </p:sp>
      <p:sp>
        <p:nvSpPr>
          <p:cNvPr id="4" name="Footer Placeholder 3">
            <a:extLst>
              <a:ext uri="{FF2B5EF4-FFF2-40B4-BE49-F238E27FC236}">
                <a16:creationId xmlns:a16="http://schemas.microsoft.com/office/drawing/2014/main" id="{270E0381-F9BB-64D6-F17D-0B18D49D932D}"/>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3725665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7E006E-4B07-3916-A85A-5AA5AAE61920}"/>
              </a:ext>
            </a:extLst>
          </p:cNvPr>
          <p:cNvSpPr>
            <a:spLocks noGrp="1"/>
          </p:cNvSpPr>
          <p:nvPr>
            <p:ph type="title"/>
          </p:nvPr>
        </p:nvSpPr>
        <p:spPr/>
        <p:txBody>
          <a:bodyPr>
            <a:normAutofit fontScale="90000"/>
          </a:bodyPr>
          <a:lstStyle/>
          <a:p>
            <a:r>
              <a:rPr lang="en-US" dirty="0"/>
              <a:t>Assessor or appraiser?  Is there a difference?</a:t>
            </a:r>
          </a:p>
        </p:txBody>
      </p:sp>
      <p:sp>
        <p:nvSpPr>
          <p:cNvPr id="5" name="Text Placeholder 4">
            <a:extLst>
              <a:ext uri="{FF2B5EF4-FFF2-40B4-BE49-F238E27FC236}">
                <a16:creationId xmlns:a16="http://schemas.microsoft.com/office/drawing/2014/main" id="{D7B69835-B607-1396-9F2B-817C826E2422}"/>
              </a:ext>
            </a:extLst>
          </p:cNvPr>
          <p:cNvSpPr>
            <a:spLocks noGrp="1"/>
          </p:cNvSpPr>
          <p:nvPr>
            <p:ph type="body" idx="1"/>
          </p:nvPr>
        </p:nvSpPr>
        <p:spPr/>
        <p:txBody>
          <a:bodyPr>
            <a:normAutofit/>
          </a:bodyPr>
          <a:lstStyle/>
          <a:p>
            <a:r>
              <a:rPr lang="en-US" sz="2800" dirty="0"/>
              <a:t>Assessor</a:t>
            </a:r>
          </a:p>
        </p:txBody>
      </p:sp>
      <p:sp>
        <p:nvSpPr>
          <p:cNvPr id="6" name="Content Placeholder 5">
            <a:extLst>
              <a:ext uri="{FF2B5EF4-FFF2-40B4-BE49-F238E27FC236}">
                <a16:creationId xmlns:a16="http://schemas.microsoft.com/office/drawing/2014/main" id="{BEA8A9A6-B6A5-C743-6659-9B228B39A5EE}"/>
              </a:ext>
            </a:extLst>
          </p:cNvPr>
          <p:cNvSpPr>
            <a:spLocks noGrp="1"/>
          </p:cNvSpPr>
          <p:nvPr>
            <p:ph sz="half" idx="2"/>
          </p:nvPr>
        </p:nvSpPr>
        <p:spPr/>
        <p:txBody>
          <a:bodyPr/>
          <a:lstStyle/>
          <a:p>
            <a:r>
              <a:rPr lang="en-US" dirty="0"/>
              <a:t>Government employed – 6-year term</a:t>
            </a:r>
          </a:p>
          <a:p>
            <a:r>
              <a:rPr lang="en-US" dirty="0"/>
              <a:t>Collects data</a:t>
            </a:r>
          </a:p>
          <a:p>
            <a:r>
              <a:rPr lang="en-US" dirty="0"/>
              <a:t>Analyzes the marketplace</a:t>
            </a:r>
          </a:p>
          <a:p>
            <a:r>
              <a:rPr lang="en-US" dirty="0"/>
              <a:t>Publishes an opinion of value</a:t>
            </a:r>
          </a:p>
          <a:p>
            <a:pPr lvl="1"/>
            <a:r>
              <a:rPr lang="en-US" dirty="0"/>
              <a:t>Utilizes mass appraisal</a:t>
            </a:r>
          </a:p>
          <a:p>
            <a:r>
              <a:rPr lang="en-US" dirty="0"/>
              <a:t>Assessment administration</a:t>
            </a:r>
          </a:p>
          <a:p>
            <a:r>
              <a:rPr lang="en-US" dirty="0"/>
              <a:t>Public relations	</a:t>
            </a:r>
          </a:p>
        </p:txBody>
      </p:sp>
      <p:sp>
        <p:nvSpPr>
          <p:cNvPr id="7" name="Text Placeholder 6">
            <a:extLst>
              <a:ext uri="{FF2B5EF4-FFF2-40B4-BE49-F238E27FC236}">
                <a16:creationId xmlns:a16="http://schemas.microsoft.com/office/drawing/2014/main" id="{3385828F-FFFB-7983-A069-00687F2DD595}"/>
              </a:ext>
            </a:extLst>
          </p:cNvPr>
          <p:cNvSpPr>
            <a:spLocks noGrp="1"/>
          </p:cNvSpPr>
          <p:nvPr>
            <p:ph type="body" sz="quarter" idx="3"/>
          </p:nvPr>
        </p:nvSpPr>
        <p:spPr/>
        <p:txBody>
          <a:bodyPr>
            <a:normAutofit/>
          </a:bodyPr>
          <a:lstStyle/>
          <a:p>
            <a:r>
              <a:rPr lang="en-US" sz="2800" dirty="0"/>
              <a:t>Appraiser</a:t>
            </a:r>
          </a:p>
        </p:txBody>
      </p:sp>
      <p:sp>
        <p:nvSpPr>
          <p:cNvPr id="8" name="Content Placeholder 7">
            <a:extLst>
              <a:ext uri="{FF2B5EF4-FFF2-40B4-BE49-F238E27FC236}">
                <a16:creationId xmlns:a16="http://schemas.microsoft.com/office/drawing/2014/main" id="{35A35A09-6956-3572-DE98-4CCB87E58274}"/>
              </a:ext>
            </a:extLst>
          </p:cNvPr>
          <p:cNvSpPr>
            <a:spLocks noGrp="1"/>
          </p:cNvSpPr>
          <p:nvPr>
            <p:ph sz="quarter" idx="4"/>
          </p:nvPr>
        </p:nvSpPr>
        <p:spPr/>
        <p:txBody>
          <a:bodyPr/>
          <a:lstStyle/>
          <a:p>
            <a:r>
              <a:rPr lang="en-US" dirty="0"/>
              <a:t>Privately employed</a:t>
            </a:r>
          </a:p>
          <a:p>
            <a:r>
              <a:rPr lang="en-US" dirty="0"/>
              <a:t>Collects data</a:t>
            </a:r>
          </a:p>
          <a:p>
            <a:r>
              <a:rPr lang="en-US" dirty="0"/>
              <a:t>Analyzes the marketplace</a:t>
            </a:r>
          </a:p>
          <a:p>
            <a:r>
              <a:rPr lang="en-US" dirty="0"/>
              <a:t>Publishes an opinion of value</a:t>
            </a:r>
          </a:p>
          <a:p>
            <a:pPr lvl="1"/>
            <a:r>
              <a:rPr lang="en-US" dirty="0"/>
              <a:t>Individual fee appraisal</a:t>
            </a:r>
          </a:p>
        </p:txBody>
      </p:sp>
      <p:sp>
        <p:nvSpPr>
          <p:cNvPr id="2" name="Footer Placeholder 1">
            <a:extLst>
              <a:ext uri="{FF2B5EF4-FFF2-40B4-BE49-F238E27FC236}">
                <a16:creationId xmlns:a16="http://schemas.microsoft.com/office/drawing/2014/main" id="{0DA42711-A217-D0F3-8B92-DADD6C20BBE2}"/>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3915492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629C-F2E4-C168-B642-E96B1570DD72}"/>
              </a:ext>
            </a:extLst>
          </p:cNvPr>
          <p:cNvSpPr>
            <a:spLocks noGrp="1"/>
          </p:cNvSpPr>
          <p:nvPr>
            <p:ph type="title"/>
          </p:nvPr>
        </p:nvSpPr>
        <p:spPr/>
        <p:txBody>
          <a:bodyPr/>
          <a:lstStyle/>
          <a:p>
            <a:r>
              <a:rPr lang="en-US" dirty="0"/>
              <a:t>Grievance continued – the BAR</a:t>
            </a:r>
          </a:p>
        </p:txBody>
      </p:sp>
      <p:sp>
        <p:nvSpPr>
          <p:cNvPr id="3" name="Content Placeholder 2">
            <a:extLst>
              <a:ext uri="{FF2B5EF4-FFF2-40B4-BE49-F238E27FC236}">
                <a16:creationId xmlns:a16="http://schemas.microsoft.com/office/drawing/2014/main" id="{6B811FD5-7DCA-4DAF-3626-BFDA1D057979}"/>
              </a:ext>
            </a:extLst>
          </p:cNvPr>
          <p:cNvSpPr>
            <a:spLocks noGrp="1"/>
          </p:cNvSpPr>
          <p:nvPr>
            <p:ph idx="1"/>
          </p:nvPr>
        </p:nvSpPr>
        <p:spPr>
          <a:xfrm>
            <a:off x="838200" y="1379854"/>
            <a:ext cx="10515600" cy="4849495"/>
          </a:xfrm>
        </p:spPr>
        <p:txBody>
          <a:bodyPr>
            <a:normAutofit/>
          </a:bodyPr>
          <a:lstStyle/>
          <a:p>
            <a:r>
              <a:rPr lang="en-US" dirty="0"/>
              <a:t>BAR is typically 3 – 5 members appointed by the town board.</a:t>
            </a:r>
          </a:p>
          <a:p>
            <a:r>
              <a:rPr lang="en-US" dirty="0"/>
              <a:t>BAR selects its chair</a:t>
            </a:r>
          </a:p>
          <a:p>
            <a:r>
              <a:rPr lang="en-US" dirty="0"/>
              <a:t>Must be familiar with real property in the municipality</a:t>
            </a:r>
          </a:p>
          <a:p>
            <a:r>
              <a:rPr lang="en-US" dirty="0"/>
              <a:t>Rotating/staggered terms</a:t>
            </a:r>
          </a:p>
          <a:p>
            <a:r>
              <a:rPr lang="en-US" dirty="0"/>
              <a:t>Knowledgeable of local market</a:t>
            </a:r>
          </a:p>
          <a:p>
            <a:r>
              <a:rPr lang="en-US" dirty="0"/>
              <a:t>Sets time and place of deliberative sessions</a:t>
            </a:r>
          </a:p>
          <a:p>
            <a:endParaRPr lang="en-US" dirty="0"/>
          </a:p>
        </p:txBody>
      </p:sp>
      <p:sp>
        <p:nvSpPr>
          <p:cNvPr id="4" name="Footer Placeholder 3">
            <a:extLst>
              <a:ext uri="{FF2B5EF4-FFF2-40B4-BE49-F238E27FC236}">
                <a16:creationId xmlns:a16="http://schemas.microsoft.com/office/drawing/2014/main" id="{44512202-E005-A499-EB32-DCD024ED7DE5}"/>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2345587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08928-CA16-0494-6AE4-BDCD204C271B}"/>
              </a:ext>
            </a:extLst>
          </p:cNvPr>
          <p:cNvSpPr>
            <a:spLocks noGrp="1"/>
          </p:cNvSpPr>
          <p:nvPr>
            <p:ph type="title"/>
          </p:nvPr>
        </p:nvSpPr>
        <p:spPr/>
        <p:txBody>
          <a:bodyPr/>
          <a:lstStyle/>
          <a:p>
            <a:r>
              <a:rPr lang="en-US" dirty="0"/>
              <a:t>Grievance continued – the BAR</a:t>
            </a:r>
          </a:p>
        </p:txBody>
      </p:sp>
      <p:sp>
        <p:nvSpPr>
          <p:cNvPr id="3" name="Content Placeholder 2">
            <a:extLst>
              <a:ext uri="{FF2B5EF4-FFF2-40B4-BE49-F238E27FC236}">
                <a16:creationId xmlns:a16="http://schemas.microsoft.com/office/drawing/2014/main" id="{9011ACAA-7B6E-BE50-1365-7FF2873BF8A2}"/>
              </a:ext>
            </a:extLst>
          </p:cNvPr>
          <p:cNvSpPr>
            <a:spLocks noGrp="1"/>
          </p:cNvSpPr>
          <p:nvPr>
            <p:ph idx="1"/>
          </p:nvPr>
        </p:nvSpPr>
        <p:spPr/>
        <p:txBody>
          <a:bodyPr/>
          <a:lstStyle/>
          <a:p>
            <a:r>
              <a:rPr lang="en-US" dirty="0"/>
              <a:t>What the BAR can do:</a:t>
            </a:r>
          </a:p>
          <a:p>
            <a:pPr lvl="1"/>
            <a:r>
              <a:rPr lang="en-US" dirty="0"/>
              <a:t>Leave original assessment alone</a:t>
            </a:r>
          </a:p>
          <a:p>
            <a:pPr lvl="1"/>
            <a:r>
              <a:rPr lang="en-US" dirty="0"/>
              <a:t>Reduce assessment to property owners estimate</a:t>
            </a:r>
          </a:p>
          <a:p>
            <a:pPr lvl="1"/>
            <a:r>
              <a:rPr lang="en-US" dirty="0"/>
              <a:t>Determine how much to lower it</a:t>
            </a:r>
          </a:p>
          <a:p>
            <a:pPr lvl="1"/>
            <a:r>
              <a:rPr lang="en-US" dirty="0"/>
              <a:t>Strike the property from the roll</a:t>
            </a:r>
          </a:p>
          <a:p>
            <a:r>
              <a:rPr lang="en-US" dirty="0"/>
              <a:t>What the BAR can’t do:</a:t>
            </a:r>
          </a:p>
          <a:p>
            <a:pPr lvl="1"/>
            <a:r>
              <a:rPr lang="en-US" dirty="0"/>
              <a:t>May not raise an assessment that is grieved</a:t>
            </a:r>
          </a:p>
          <a:p>
            <a:pPr lvl="1"/>
            <a:r>
              <a:rPr lang="en-US" dirty="0"/>
              <a:t>Cannot lower assessment to less than what was requested by the property owner</a:t>
            </a:r>
          </a:p>
        </p:txBody>
      </p:sp>
      <p:sp>
        <p:nvSpPr>
          <p:cNvPr id="4" name="Footer Placeholder 3">
            <a:extLst>
              <a:ext uri="{FF2B5EF4-FFF2-40B4-BE49-F238E27FC236}">
                <a16:creationId xmlns:a16="http://schemas.microsoft.com/office/drawing/2014/main" id="{03BB42FE-F3E3-FB74-E512-CE5084CBEE1C}"/>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430509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nference room table">
            <a:extLst>
              <a:ext uri="{FF2B5EF4-FFF2-40B4-BE49-F238E27FC236}">
                <a16:creationId xmlns:a16="http://schemas.microsoft.com/office/drawing/2014/main" id="{25A1C1E9-4C5E-C7F9-78A6-9C2FB6F7B75D}"/>
              </a:ext>
            </a:extLst>
          </p:cNvPr>
          <p:cNvPicPr>
            <a:picLocks noChangeAspect="1"/>
          </p:cNvPicPr>
          <p:nvPr/>
        </p:nvPicPr>
        <p:blipFill rotWithShape="1">
          <a:blip r:embed="rId2"/>
          <a:srcRect l="36700" r="-2" b="-2"/>
          <a:stretch/>
        </p:blipFill>
        <p:spPr>
          <a:xfrm>
            <a:off x="20" y="-17929"/>
            <a:ext cx="4876780" cy="6875929"/>
          </a:xfrm>
          <a:prstGeom prst="rect">
            <a:avLst/>
          </a:prstGeom>
        </p:spPr>
      </p:pic>
      <p:sp>
        <p:nvSpPr>
          <p:cNvPr id="2" name="Title 1">
            <a:extLst>
              <a:ext uri="{FF2B5EF4-FFF2-40B4-BE49-F238E27FC236}">
                <a16:creationId xmlns:a16="http://schemas.microsoft.com/office/drawing/2014/main" id="{F9A86ABA-7711-B908-F5E4-ED1AF696E13C}"/>
              </a:ext>
            </a:extLst>
          </p:cNvPr>
          <p:cNvSpPr>
            <a:spLocks noGrp="1"/>
          </p:cNvSpPr>
          <p:nvPr>
            <p:ph type="title"/>
          </p:nvPr>
        </p:nvSpPr>
        <p:spPr>
          <a:xfrm>
            <a:off x="5604846" y="860615"/>
            <a:ext cx="5886519" cy="1272986"/>
          </a:xfrm>
        </p:spPr>
        <p:txBody>
          <a:bodyPr>
            <a:normAutofit fontScale="90000"/>
          </a:bodyPr>
          <a:lstStyle/>
          <a:p>
            <a:pPr>
              <a:lnSpc>
                <a:spcPct val="90000"/>
              </a:lnSpc>
            </a:pPr>
            <a:r>
              <a:rPr lang="en-US" dirty="0"/>
              <a:t>Grievance continued – the hearing</a:t>
            </a:r>
            <a:endParaRPr lang="en-US"/>
          </a:p>
        </p:txBody>
      </p:sp>
      <p:sp>
        <p:nvSpPr>
          <p:cNvPr id="3" name="Content Placeholder 2">
            <a:extLst>
              <a:ext uri="{FF2B5EF4-FFF2-40B4-BE49-F238E27FC236}">
                <a16:creationId xmlns:a16="http://schemas.microsoft.com/office/drawing/2014/main" id="{726DC3E7-55F8-4657-75BE-4166ACEE2662}"/>
              </a:ext>
            </a:extLst>
          </p:cNvPr>
          <p:cNvSpPr>
            <a:spLocks noGrp="1"/>
          </p:cNvSpPr>
          <p:nvPr>
            <p:ph idx="1"/>
          </p:nvPr>
        </p:nvSpPr>
        <p:spPr>
          <a:xfrm>
            <a:off x="5604846" y="2133600"/>
            <a:ext cx="5886519" cy="3774464"/>
          </a:xfrm>
        </p:spPr>
        <p:txBody>
          <a:bodyPr>
            <a:normAutofit/>
          </a:bodyPr>
          <a:lstStyle/>
          <a:p>
            <a:r>
              <a:rPr lang="en-US" dirty="0"/>
              <a:t>Representation or attendance is not required</a:t>
            </a:r>
          </a:p>
          <a:p>
            <a:r>
              <a:rPr lang="en-US" dirty="0"/>
              <a:t>Assessor has the right to speak</a:t>
            </a:r>
          </a:p>
          <a:p>
            <a:r>
              <a:rPr lang="en-US" dirty="0"/>
              <a:t>Grievance day would fall under the open meetings law but not their deliberations</a:t>
            </a:r>
          </a:p>
          <a:p>
            <a:endParaRPr lang="en-US" dirty="0"/>
          </a:p>
        </p:txBody>
      </p:sp>
      <p:sp>
        <p:nvSpPr>
          <p:cNvPr id="4" name="Footer Placeholder 3">
            <a:extLst>
              <a:ext uri="{FF2B5EF4-FFF2-40B4-BE49-F238E27FC236}">
                <a16:creationId xmlns:a16="http://schemas.microsoft.com/office/drawing/2014/main" id="{2D7E2E09-38FD-E092-F420-12A7E03330AD}"/>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1981381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91D5DD-4BB7-B301-510C-C901B5239DEE}"/>
              </a:ext>
            </a:extLst>
          </p:cNvPr>
          <p:cNvSpPr>
            <a:spLocks noGrp="1"/>
          </p:cNvSpPr>
          <p:nvPr>
            <p:ph type="title"/>
          </p:nvPr>
        </p:nvSpPr>
        <p:spPr>
          <a:xfrm>
            <a:off x="5894962" y="479493"/>
            <a:ext cx="5458838" cy="1325563"/>
          </a:xfrm>
        </p:spPr>
        <p:txBody>
          <a:bodyPr>
            <a:normAutofit/>
          </a:bodyPr>
          <a:lstStyle/>
          <a:p>
            <a:r>
              <a:rPr lang="en-US"/>
              <a:t>Grievance continues – BAR determination	</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9E48EC5-120D-14C6-B4F6-29D1B3E2ECF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3182" y="1283882"/>
            <a:ext cx="4777381" cy="412049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1E9836C8-C533-1E4D-5394-6B22574CDA56}"/>
              </a:ext>
            </a:extLst>
          </p:cNvPr>
          <p:cNvSpPr>
            <a:spLocks noGrp="1"/>
          </p:cNvSpPr>
          <p:nvPr>
            <p:ph idx="1"/>
          </p:nvPr>
        </p:nvSpPr>
        <p:spPr>
          <a:xfrm>
            <a:off x="5894962" y="1984443"/>
            <a:ext cx="5458838" cy="4192520"/>
          </a:xfrm>
        </p:spPr>
        <p:txBody>
          <a:bodyPr>
            <a:normAutofit/>
          </a:bodyPr>
          <a:lstStyle/>
          <a:p>
            <a:r>
              <a:rPr lang="en-US" dirty="0"/>
              <a:t>The BAR is required to provide written notification of their decision within two weeks of the hearing</a:t>
            </a:r>
          </a:p>
          <a:p>
            <a:r>
              <a:rPr lang="en-US" dirty="0"/>
              <a:t>The BAR notifies both the assessor and property owners of the results</a:t>
            </a:r>
          </a:p>
          <a:p>
            <a:endParaRPr lang="en-US" dirty="0"/>
          </a:p>
          <a:p>
            <a:endParaRPr lang="en-US" dirty="0"/>
          </a:p>
        </p:txBody>
      </p:sp>
      <p:sp>
        <p:nvSpPr>
          <p:cNvPr id="4" name="Footer Placeholder 3">
            <a:extLst>
              <a:ext uri="{FF2B5EF4-FFF2-40B4-BE49-F238E27FC236}">
                <a16:creationId xmlns:a16="http://schemas.microsoft.com/office/drawing/2014/main" id="{2BEAB503-B202-68B6-890E-9CCAEFF7A8AE}"/>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2061051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6B2D-E032-C31D-2BB1-4F55FDAC75DC}"/>
              </a:ext>
            </a:extLst>
          </p:cNvPr>
          <p:cNvSpPr>
            <a:spLocks noGrp="1"/>
          </p:cNvSpPr>
          <p:nvPr>
            <p:ph type="title"/>
          </p:nvPr>
        </p:nvSpPr>
        <p:spPr/>
        <p:txBody>
          <a:bodyPr/>
          <a:lstStyle/>
          <a:p>
            <a:r>
              <a:rPr lang="en-US" dirty="0"/>
              <a:t>Grievance continued – final steps</a:t>
            </a:r>
          </a:p>
        </p:txBody>
      </p:sp>
      <p:sp>
        <p:nvSpPr>
          <p:cNvPr id="3" name="Content Placeholder 2">
            <a:extLst>
              <a:ext uri="{FF2B5EF4-FFF2-40B4-BE49-F238E27FC236}">
                <a16:creationId xmlns:a16="http://schemas.microsoft.com/office/drawing/2014/main" id="{6D078A1C-73EF-57B6-0753-9622AE7AB8EA}"/>
              </a:ext>
            </a:extLst>
          </p:cNvPr>
          <p:cNvSpPr>
            <a:spLocks noGrp="1"/>
          </p:cNvSpPr>
          <p:nvPr>
            <p:ph idx="1"/>
          </p:nvPr>
        </p:nvSpPr>
        <p:spPr>
          <a:xfrm>
            <a:off x="838200" y="1414145"/>
            <a:ext cx="10515600" cy="4351338"/>
          </a:xfrm>
        </p:spPr>
        <p:txBody>
          <a:bodyPr/>
          <a:lstStyle/>
          <a:p>
            <a:r>
              <a:rPr lang="en-US" dirty="0"/>
              <a:t>If after filing a grievance the property owner is not satisfied with the decision or lack thereof, they may seek judicial review.</a:t>
            </a:r>
          </a:p>
          <a:p>
            <a:pPr lvl="1"/>
            <a:r>
              <a:rPr lang="en-US" dirty="0"/>
              <a:t>Small Claims Assessment Review (SCAR)</a:t>
            </a:r>
          </a:p>
          <a:p>
            <a:pPr lvl="2"/>
            <a:r>
              <a:rPr lang="en-US" dirty="0"/>
              <a:t>Property owner that lives in a one, two or three-family dwelling, used exclusively for residential purposes</a:t>
            </a:r>
          </a:p>
          <a:p>
            <a:pPr lvl="2"/>
            <a:r>
              <a:rPr lang="en-US" dirty="0"/>
              <a:t>Owner of vacant land that is not deemed to be buildable for a one, two or three-family dwelling</a:t>
            </a:r>
          </a:p>
          <a:p>
            <a:pPr lvl="2"/>
            <a:r>
              <a:rPr lang="en-US" dirty="0"/>
              <a:t>Must be a filing fee, and properly file and notify all affected parties</a:t>
            </a:r>
          </a:p>
          <a:p>
            <a:pPr lvl="1"/>
            <a:r>
              <a:rPr lang="en-US" dirty="0"/>
              <a:t>Tax certiorari proceeding</a:t>
            </a:r>
          </a:p>
          <a:p>
            <a:pPr lvl="2"/>
            <a:r>
              <a:rPr lang="en-US" dirty="0"/>
              <a:t>Filed in NYS Supreme Court under Article 7</a:t>
            </a:r>
          </a:p>
          <a:p>
            <a:pPr lvl="2"/>
            <a:r>
              <a:rPr lang="en-US" dirty="0"/>
              <a:t>Most often legal counsel is used</a:t>
            </a:r>
          </a:p>
        </p:txBody>
      </p:sp>
      <p:sp>
        <p:nvSpPr>
          <p:cNvPr id="4" name="Footer Placeholder 3">
            <a:extLst>
              <a:ext uri="{FF2B5EF4-FFF2-40B4-BE49-F238E27FC236}">
                <a16:creationId xmlns:a16="http://schemas.microsoft.com/office/drawing/2014/main" id="{9AE0B24A-D7F9-E471-B7DD-9AAAC327AAA9}"/>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2238203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Arc 2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222277-609C-35B9-9A1E-B0D0AA01BCF2}"/>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sz="4400" kern="1200" cap="all" spc="30" baseline="0">
                <a:solidFill>
                  <a:schemeClr val="tx1"/>
                </a:solidFill>
                <a:latin typeface="+mj-lt"/>
                <a:ea typeface="+mj-ea"/>
                <a:cs typeface="+mj-cs"/>
              </a:rPr>
              <a:t>Public relations</a:t>
            </a:r>
          </a:p>
        </p:txBody>
      </p:sp>
      <p:sp>
        <p:nvSpPr>
          <p:cNvPr id="31" name="Freeform: Shape 3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News">
            <a:extLst>
              <a:ext uri="{FF2B5EF4-FFF2-40B4-BE49-F238E27FC236}">
                <a16:creationId xmlns:a16="http://schemas.microsoft.com/office/drawing/2014/main" id="{FE17D36F-B721-41FC-B3BF-31B9E1CDA4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graphicFrame>
        <p:nvGraphicFramePr>
          <p:cNvPr id="22" name="Content Placeholder 2">
            <a:extLst>
              <a:ext uri="{FF2B5EF4-FFF2-40B4-BE49-F238E27FC236}">
                <a16:creationId xmlns:a16="http://schemas.microsoft.com/office/drawing/2014/main" id="{3C39F53B-BC67-C295-47D1-E97863886D81}"/>
              </a:ext>
            </a:extLst>
          </p:cNvPr>
          <p:cNvGraphicFramePr/>
          <p:nvPr>
            <p:extLst>
              <p:ext uri="{D42A27DB-BD31-4B8C-83A1-F6EECF244321}">
                <p14:modId xmlns:p14="http://schemas.microsoft.com/office/powerpoint/2010/main" val="1814932591"/>
              </p:ext>
            </p:extLst>
          </p:nvPr>
        </p:nvGraphicFramePr>
        <p:xfrm>
          <a:off x="5894962" y="1984443"/>
          <a:ext cx="5458838" cy="4192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a:extLst>
              <a:ext uri="{FF2B5EF4-FFF2-40B4-BE49-F238E27FC236}">
                <a16:creationId xmlns:a16="http://schemas.microsoft.com/office/drawing/2014/main" id="{A7538CB0-99DE-055C-A34E-158F5BB0C931}"/>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2738585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16B6-711F-0C48-AD9E-6AB2531D0337}"/>
              </a:ext>
            </a:extLst>
          </p:cNvPr>
          <p:cNvSpPr>
            <a:spLocks noGrp="1"/>
          </p:cNvSpPr>
          <p:nvPr>
            <p:ph type="title"/>
          </p:nvPr>
        </p:nvSpPr>
        <p:spPr>
          <a:xfrm>
            <a:off x="5604846" y="860614"/>
            <a:ext cx="5922279" cy="2342341"/>
          </a:xfrm>
        </p:spPr>
        <p:txBody>
          <a:bodyPr>
            <a:normAutofit/>
          </a:bodyPr>
          <a:lstStyle/>
          <a:p>
            <a:pPr>
              <a:lnSpc>
                <a:spcPct val="90000"/>
              </a:lnSpc>
            </a:pPr>
            <a:r>
              <a:rPr lang="en-US" sz="2800" dirty="0"/>
              <a:t>The deliberate, planned, and sustained effort to establish and maintain mutual understanding and goodwill between the assessor, town boards, and public.</a:t>
            </a:r>
          </a:p>
        </p:txBody>
      </p:sp>
      <p:pic>
        <p:nvPicPr>
          <p:cNvPr id="5" name="Picture 4" descr="Miniature houses">
            <a:extLst>
              <a:ext uri="{FF2B5EF4-FFF2-40B4-BE49-F238E27FC236}">
                <a16:creationId xmlns:a16="http://schemas.microsoft.com/office/drawing/2014/main" id="{49A9A40D-3141-9333-04AF-00342CEB2942}"/>
              </a:ext>
            </a:extLst>
          </p:cNvPr>
          <p:cNvPicPr>
            <a:picLocks noChangeAspect="1"/>
          </p:cNvPicPr>
          <p:nvPr/>
        </p:nvPicPr>
        <p:blipFill rotWithShape="1">
          <a:blip r:embed="rId3"/>
          <a:srcRect l="26427" r="26407" b="-1"/>
          <a:stretch/>
        </p:blipFill>
        <p:spPr>
          <a:xfrm>
            <a:off x="20" y="-17929"/>
            <a:ext cx="4876780" cy="6875929"/>
          </a:xfrm>
          <a:prstGeom prst="rect">
            <a:avLst/>
          </a:prstGeom>
        </p:spPr>
      </p:pic>
      <p:sp>
        <p:nvSpPr>
          <p:cNvPr id="3" name="Content Placeholder 2">
            <a:extLst>
              <a:ext uri="{FF2B5EF4-FFF2-40B4-BE49-F238E27FC236}">
                <a16:creationId xmlns:a16="http://schemas.microsoft.com/office/drawing/2014/main" id="{4C74BE54-B385-59F0-8906-0E1BB9161C5B}"/>
              </a:ext>
            </a:extLst>
          </p:cNvPr>
          <p:cNvSpPr>
            <a:spLocks noGrp="1"/>
          </p:cNvSpPr>
          <p:nvPr>
            <p:ph idx="1"/>
          </p:nvPr>
        </p:nvSpPr>
        <p:spPr>
          <a:xfrm>
            <a:off x="5566943" y="3429000"/>
            <a:ext cx="6005933" cy="2479064"/>
          </a:xfrm>
        </p:spPr>
        <p:txBody>
          <a:bodyPr>
            <a:normAutofit/>
          </a:bodyPr>
          <a:lstStyle/>
          <a:p>
            <a:r>
              <a:rPr lang="en-US" sz="2400" dirty="0"/>
              <a:t>General public</a:t>
            </a:r>
          </a:p>
          <a:p>
            <a:r>
              <a:rPr lang="en-US" sz="2400" dirty="0"/>
              <a:t>Taxpayers</a:t>
            </a:r>
          </a:p>
          <a:p>
            <a:r>
              <a:rPr lang="en-US" sz="2400" dirty="0"/>
              <a:t>Government officials and agencies</a:t>
            </a:r>
          </a:p>
          <a:p>
            <a:r>
              <a:rPr lang="en-US" sz="2400" dirty="0"/>
              <a:t>Media</a:t>
            </a:r>
          </a:p>
        </p:txBody>
      </p:sp>
      <p:sp>
        <p:nvSpPr>
          <p:cNvPr id="4" name="Footer Placeholder 3">
            <a:extLst>
              <a:ext uri="{FF2B5EF4-FFF2-40B4-BE49-F238E27FC236}">
                <a16:creationId xmlns:a16="http://schemas.microsoft.com/office/drawing/2014/main" id="{9089FC6E-CBA1-F159-209F-1C07A9E40278}"/>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1010627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8" name="Rectangle 27">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0470247C-223B-8607-13EC-E7DFBF8075A1}"/>
              </a:ext>
            </a:extLst>
          </p:cNvPr>
          <p:cNvSpPr>
            <a:spLocks noGrp="1"/>
          </p:cNvSpPr>
          <p:nvPr>
            <p:ph type="title"/>
          </p:nvPr>
        </p:nvSpPr>
        <p:spPr>
          <a:xfrm>
            <a:off x="685799" y="908651"/>
            <a:ext cx="3701473" cy="3640345"/>
          </a:xfrm>
        </p:spPr>
        <p:txBody>
          <a:bodyPr vert="horz" lIns="91440" tIns="45720" rIns="91440" bIns="45720" rtlCol="0" anchor="t">
            <a:normAutofit/>
          </a:bodyPr>
          <a:lstStyle/>
          <a:p>
            <a:pPr>
              <a:lnSpc>
                <a:spcPct val="90000"/>
              </a:lnSpc>
            </a:pPr>
            <a:r>
              <a:rPr lang="en-US" sz="3100" dirty="0">
                <a:solidFill>
                  <a:schemeClr val="bg1"/>
                </a:solidFill>
              </a:rPr>
              <a:t>Coming together is a beginning; keeping together is progress; working together is success.</a:t>
            </a:r>
            <a:br>
              <a:rPr lang="en-US" sz="3100" dirty="0">
                <a:solidFill>
                  <a:schemeClr val="bg1"/>
                </a:solidFill>
              </a:rPr>
            </a:br>
            <a:br>
              <a:rPr lang="en-US" sz="3100" dirty="0">
                <a:solidFill>
                  <a:schemeClr val="bg1"/>
                </a:solidFill>
              </a:rPr>
            </a:br>
            <a:r>
              <a:rPr lang="en-US" sz="2000" dirty="0">
                <a:solidFill>
                  <a:schemeClr val="bg1"/>
                </a:solidFill>
              </a:rPr>
              <a:t>Henry ford</a:t>
            </a:r>
            <a:endParaRPr lang="en-US" sz="3100" dirty="0">
              <a:solidFill>
                <a:schemeClr val="bg1"/>
              </a:solidFill>
            </a:endParaRPr>
          </a:p>
        </p:txBody>
      </p:sp>
      <p:cxnSp>
        <p:nvCxnSpPr>
          <p:cNvPr id="30" name="Straight Connector 2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A group of yellow figures and a red figure on the other side">
            <a:extLst>
              <a:ext uri="{FF2B5EF4-FFF2-40B4-BE49-F238E27FC236}">
                <a16:creationId xmlns:a16="http://schemas.microsoft.com/office/drawing/2014/main" id="{0D8805CA-1ED1-3838-C982-1FD76B78EDFE}"/>
              </a:ext>
            </a:extLst>
          </p:cNvPr>
          <p:cNvPicPr>
            <a:picLocks noChangeAspect="1"/>
          </p:cNvPicPr>
          <p:nvPr/>
        </p:nvPicPr>
        <p:blipFill rotWithShape="1">
          <a:blip r:embed="rId3"/>
          <a:srcRect l="14397" r="14396" b="-1"/>
          <a:stretch/>
        </p:blipFill>
        <p:spPr>
          <a:xfrm>
            <a:off x="4876158" y="10"/>
            <a:ext cx="7315841" cy="6857990"/>
          </a:xfrm>
          <a:prstGeom prst="rect">
            <a:avLst/>
          </a:prstGeom>
        </p:spPr>
      </p:pic>
      <p:sp>
        <p:nvSpPr>
          <p:cNvPr id="3" name="Footer Placeholder 2">
            <a:extLst>
              <a:ext uri="{FF2B5EF4-FFF2-40B4-BE49-F238E27FC236}">
                <a16:creationId xmlns:a16="http://schemas.microsoft.com/office/drawing/2014/main" id="{F6AF6241-1B13-BF61-F5C2-732541355A3B}"/>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70763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5A6D91-76AF-F121-B5F0-2395902578A3}"/>
              </a:ext>
            </a:extLst>
          </p:cNvPr>
          <p:cNvSpPr>
            <a:spLocks noGrp="1"/>
          </p:cNvSpPr>
          <p:nvPr>
            <p:ph type="title"/>
          </p:nvPr>
        </p:nvSpPr>
        <p:spPr>
          <a:xfrm>
            <a:off x="5894962" y="479493"/>
            <a:ext cx="5458838" cy="1325563"/>
          </a:xfrm>
        </p:spPr>
        <p:txBody>
          <a:bodyPr>
            <a:normAutofit/>
          </a:bodyPr>
          <a:lstStyle/>
          <a:p>
            <a:r>
              <a:rPr lang="en-US" dirty="0"/>
              <a:t>So how can we do it?</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93CF232A-57E6-921D-CFE6-2136CBEC65A5}"/>
              </a:ext>
            </a:extLst>
          </p:cNvPr>
          <p:cNvPicPr>
            <a:picLocks noChangeAspect="1"/>
          </p:cNvPicPr>
          <p:nvPr/>
        </p:nvPicPr>
        <p:blipFill rotWithShape="1">
          <a:blip r:embed="rId3"/>
          <a:srcRect l="50319" r="6062"/>
          <a:stretch/>
        </p:blipFill>
        <p:spPr>
          <a:xfrm>
            <a:off x="1082679" y="511293"/>
            <a:ext cx="4018388"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626978E6-C813-689E-2A7E-B14FD3FEDF48}"/>
              </a:ext>
            </a:extLst>
          </p:cNvPr>
          <p:cNvSpPr>
            <a:spLocks noGrp="1"/>
          </p:cNvSpPr>
          <p:nvPr>
            <p:ph idx="1"/>
          </p:nvPr>
        </p:nvSpPr>
        <p:spPr>
          <a:xfrm>
            <a:off x="5894962" y="1984443"/>
            <a:ext cx="5458838" cy="4192520"/>
          </a:xfrm>
        </p:spPr>
        <p:txBody>
          <a:bodyPr>
            <a:normAutofit/>
          </a:bodyPr>
          <a:lstStyle/>
          <a:p>
            <a:r>
              <a:rPr lang="en-US" dirty="0"/>
              <a:t>This process is a two-way street.</a:t>
            </a:r>
          </a:p>
          <a:p>
            <a:r>
              <a:rPr lang="en-US" dirty="0"/>
              <a:t>Understand each other’s respective roles, but do not do the job of one another.</a:t>
            </a:r>
          </a:p>
          <a:p>
            <a:r>
              <a:rPr lang="en-US" dirty="0"/>
              <a:t>Provide information and guidance when appropriate.</a:t>
            </a:r>
          </a:p>
          <a:p>
            <a:r>
              <a:rPr lang="en-US" dirty="0"/>
              <a:t>At the end of the day, each of us is only human.</a:t>
            </a:r>
          </a:p>
        </p:txBody>
      </p:sp>
      <p:sp>
        <p:nvSpPr>
          <p:cNvPr id="4" name="Footer Placeholder 3">
            <a:extLst>
              <a:ext uri="{FF2B5EF4-FFF2-40B4-BE49-F238E27FC236}">
                <a16:creationId xmlns:a16="http://schemas.microsoft.com/office/drawing/2014/main" id="{4B699C91-6C24-F0F0-6AD2-ECF83D46B9EC}"/>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3457245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23692C-0C5A-A68B-BBCB-8B802E2CCCC0}"/>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Ways to complement each office in the municipality</a:t>
            </a:r>
          </a:p>
        </p:txBody>
      </p:sp>
      <p:sp>
        <p:nvSpPr>
          <p:cNvPr id="3" name="Content Placeholder 2">
            <a:extLst>
              <a:ext uri="{FF2B5EF4-FFF2-40B4-BE49-F238E27FC236}">
                <a16:creationId xmlns:a16="http://schemas.microsoft.com/office/drawing/2014/main" id="{BB2B8B61-B818-DB56-7B97-9BA319770B63}"/>
              </a:ext>
            </a:extLst>
          </p:cNvPr>
          <p:cNvSpPr>
            <a:spLocks noGrp="1"/>
          </p:cNvSpPr>
          <p:nvPr>
            <p:ph sz="half" idx="1"/>
          </p:nvPr>
        </p:nvSpPr>
        <p:spPr>
          <a:xfrm>
            <a:off x="4380855" y="1412489"/>
            <a:ext cx="3427283" cy="4363844"/>
          </a:xfrm>
        </p:spPr>
        <p:txBody>
          <a:bodyPr>
            <a:normAutofit/>
          </a:bodyPr>
          <a:lstStyle/>
          <a:p>
            <a:r>
              <a:rPr lang="en-US" sz="2000"/>
              <a:t>Cooperation during a revaluation</a:t>
            </a:r>
          </a:p>
          <a:p>
            <a:r>
              <a:rPr lang="en-US" sz="2000"/>
              <a:t>Radius Letter, utilizing GIS (i.e. so many feet from point ?)</a:t>
            </a:r>
          </a:p>
          <a:p>
            <a:r>
              <a:rPr lang="en-US" sz="2000"/>
              <a:t>Watching building activities</a:t>
            </a:r>
          </a:p>
          <a:p>
            <a:pPr lvl="1"/>
            <a:r>
              <a:rPr lang="en-US" sz="2000" dirty="0"/>
              <a:t>Permits and Non-permitted </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B6B08F1-7EB4-1FE7-F72B-2BAD799D9816}"/>
              </a:ext>
            </a:extLst>
          </p:cNvPr>
          <p:cNvSpPr>
            <a:spLocks noGrp="1"/>
          </p:cNvSpPr>
          <p:nvPr>
            <p:ph sz="half" idx="2"/>
          </p:nvPr>
        </p:nvSpPr>
        <p:spPr>
          <a:xfrm>
            <a:off x="8451604" y="1412489"/>
            <a:ext cx="3197701" cy="4363844"/>
          </a:xfrm>
        </p:spPr>
        <p:txBody>
          <a:bodyPr>
            <a:normAutofit/>
          </a:bodyPr>
          <a:lstStyle/>
          <a:p>
            <a:r>
              <a:rPr lang="en-US" sz="2000"/>
              <a:t>Taxes</a:t>
            </a:r>
          </a:p>
          <a:p>
            <a:r>
              <a:rPr lang="en-US" sz="2000"/>
              <a:t>Deaths</a:t>
            </a:r>
          </a:p>
          <a:p>
            <a:r>
              <a:rPr lang="en-US" sz="2000"/>
              <a:t>Exemptions</a:t>
            </a:r>
          </a:p>
          <a:p>
            <a:r>
              <a:rPr lang="en-US" sz="2000"/>
              <a:t>Special District formations</a:t>
            </a:r>
          </a:p>
        </p:txBody>
      </p:sp>
      <p:sp>
        <p:nvSpPr>
          <p:cNvPr id="5" name="Footer Placeholder 4">
            <a:extLst>
              <a:ext uri="{FF2B5EF4-FFF2-40B4-BE49-F238E27FC236}">
                <a16:creationId xmlns:a16="http://schemas.microsoft.com/office/drawing/2014/main" id="{2A439C5C-2C0C-B8C3-ECA9-033D8C7C17FA}"/>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3279537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6C5D9-9220-FB9C-8D86-BD45BCE45F96}"/>
              </a:ext>
            </a:extLst>
          </p:cNvPr>
          <p:cNvSpPr>
            <a:spLocks noGrp="1"/>
          </p:cNvSpPr>
          <p:nvPr>
            <p:ph type="title"/>
          </p:nvPr>
        </p:nvSpPr>
        <p:spPr/>
        <p:txBody>
          <a:bodyPr/>
          <a:lstStyle/>
          <a:p>
            <a:r>
              <a:rPr lang="en-US" dirty="0"/>
              <a:t>Various types of assessors</a:t>
            </a:r>
          </a:p>
        </p:txBody>
      </p:sp>
      <p:sp>
        <p:nvSpPr>
          <p:cNvPr id="3" name="Content Placeholder 2">
            <a:extLst>
              <a:ext uri="{FF2B5EF4-FFF2-40B4-BE49-F238E27FC236}">
                <a16:creationId xmlns:a16="http://schemas.microsoft.com/office/drawing/2014/main" id="{077A4281-B06E-B06F-25BE-17A4BE0AD0D0}"/>
              </a:ext>
            </a:extLst>
          </p:cNvPr>
          <p:cNvSpPr>
            <a:spLocks noGrp="1"/>
          </p:cNvSpPr>
          <p:nvPr>
            <p:ph sz="half" idx="1"/>
          </p:nvPr>
        </p:nvSpPr>
        <p:spPr/>
        <p:txBody>
          <a:bodyPr/>
          <a:lstStyle/>
          <a:p>
            <a:r>
              <a:rPr lang="en-US" dirty="0"/>
              <a:t>Sole Appointed Assessor</a:t>
            </a:r>
          </a:p>
          <a:p>
            <a:endParaRPr lang="en-US" dirty="0"/>
          </a:p>
          <a:p>
            <a:r>
              <a:rPr lang="en-US" dirty="0"/>
              <a:t>Board of Assessors</a:t>
            </a:r>
          </a:p>
          <a:p>
            <a:endParaRPr lang="en-US" dirty="0"/>
          </a:p>
          <a:p>
            <a:r>
              <a:rPr lang="en-US" dirty="0"/>
              <a:t>Sole Elected Assessor</a:t>
            </a:r>
          </a:p>
          <a:p>
            <a:endParaRPr lang="en-US" dirty="0"/>
          </a:p>
          <a:p>
            <a:r>
              <a:rPr lang="en-US" dirty="0"/>
              <a:t>Civil Service Assessor</a:t>
            </a:r>
          </a:p>
        </p:txBody>
      </p:sp>
      <p:sp>
        <p:nvSpPr>
          <p:cNvPr id="4" name="Content Placeholder 3">
            <a:extLst>
              <a:ext uri="{FF2B5EF4-FFF2-40B4-BE49-F238E27FC236}">
                <a16:creationId xmlns:a16="http://schemas.microsoft.com/office/drawing/2014/main" id="{BB83B402-93DB-BC9A-565D-36BD8109CCCB}"/>
              </a:ext>
            </a:extLst>
          </p:cNvPr>
          <p:cNvSpPr>
            <a:spLocks noGrp="1"/>
          </p:cNvSpPr>
          <p:nvPr>
            <p:ph sz="half" idx="2"/>
          </p:nvPr>
        </p:nvSpPr>
        <p:spPr>
          <a:xfrm>
            <a:off x="6172199" y="2128684"/>
            <a:ext cx="5304417" cy="3844414"/>
          </a:xfrm>
        </p:spPr>
        <p:txBody>
          <a:bodyPr/>
          <a:lstStyle/>
          <a:p>
            <a:r>
              <a:rPr lang="en-US" dirty="0"/>
              <a:t>6-year appointment (Current expires 9/2025)</a:t>
            </a:r>
          </a:p>
          <a:p>
            <a:endParaRPr lang="en-US" dirty="0"/>
          </a:p>
          <a:p>
            <a:r>
              <a:rPr lang="en-US" dirty="0"/>
              <a:t>4-year term (Staggered)</a:t>
            </a:r>
          </a:p>
          <a:p>
            <a:endParaRPr lang="en-US" dirty="0"/>
          </a:p>
          <a:p>
            <a:r>
              <a:rPr lang="en-US" dirty="0"/>
              <a:t>4-year term</a:t>
            </a:r>
          </a:p>
          <a:p>
            <a:endParaRPr lang="en-US" dirty="0"/>
          </a:p>
          <a:p>
            <a:r>
              <a:rPr lang="en-US" dirty="0"/>
              <a:t>Lifetime appointment</a:t>
            </a:r>
          </a:p>
        </p:txBody>
      </p:sp>
      <p:sp>
        <p:nvSpPr>
          <p:cNvPr id="5" name="Footer Placeholder 4">
            <a:extLst>
              <a:ext uri="{FF2B5EF4-FFF2-40B4-BE49-F238E27FC236}">
                <a16:creationId xmlns:a16="http://schemas.microsoft.com/office/drawing/2014/main" id="{D7940EC1-1A73-97A7-9DD9-B958B3C2628B}"/>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3790990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7" descr="Working space background">
            <a:extLst>
              <a:ext uri="{FF2B5EF4-FFF2-40B4-BE49-F238E27FC236}">
                <a16:creationId xmlns:a16="http://schemas.microsoft.com/office/drawing/2014/main" id="{5A602442-0A95-1110-F9B3-E1350566B327}"/>
              </a:ext>
            </a:extLst>
          </p:cNvPr>
          <p:cNvPicPr>
            <a:picLocks noChangeAspect="1"/>
          </p:cNvPicPr>
          <p:nvPr/>
        </p:nvPicPr>
        <p:blipFill rotWithShape="1">
          <a:blip r:embed="rId3"/>
          <a:srcRect t="5743" b="9987"/>
          <a:stretch/>
        </p:blipFill>
        <p:spPr>
          <a:xfrm>
            <a:off x="20" y="10"/>
            <a:ext cx="12191980" cy="6857990"/>
          </a:xfrm>
          <a:prstGeom prst="rect">
            <a:avLst/>
          </a:prstGeom>
        </p:spPr>
      </p:pic>
      <p:sp>
        <p:nvSpPr>
          <p:cNvPr id="5" name="Title 4">
            <a:extLst>
              <a:ext uri="{FF2B5EF4-FFF2-40B4-BE49-F238E27FC236}">
                <a16:creationId xmlns:a16="http://schemas.microsoft.com/office/drawing/2014/main" id="{5FD578C5-D213-7EFE-DD2F-0684D40FBF21}"/>
              </a:ext>
            </a:extLst>
          </p:cNvPr>
          <p:cNvSpPr>
            <a:spLocks noGrp="1"/>
          </p:cNvSpPr>
          <p:nvPr>
            <p:ph type="title"/>
          </p:nvPr>
        </p:nvSpPr>
        <p:spPr>
          <a:xfrm>
            <a:off x="647701" y="871759"/>
            <a:ext cx="5067300" cy="3497042"/>
          </a:xfrm>
        </p:spPr>
        <p:txBody>
          <a:bodyPr vert="horz" lIns="91440" tIns="45720" rIns="91440" bIns="45720" rtlCol="0" anchor="t">
            <a:normAutofit/>
          </a:bodyPr>
          <a:lstStyle/>
          <a:p>
            <a:r>
              <a:rPr lang="en-US" sz="5400" dirty="0">
                <a:solidFill>
                  <a:srgbClr val="FFFFFF"/>
                </a:solidFill>
              </a:rPr>
              <a:t>What methods have you used?</a:t>
            </a:r>
            <a:br>
              <a:rPr lang="en-US" sz="5400" dirty="0">
                <a:solidFill>
                  <a:srgbClr val="FFFFFF"/>
                </a:solidFill>
              </a:rPr>
            </a:br>
            <a:br>
              <a:rPr lang="en-US" sz="5400" dirty="0">
                <a:solidFill>
                  <a:srgbClr val="FFFFFF"/>
                </a:solidFill>
              </a:rPr>
            </a:br>
            <a:r>
              <a:rPr lang="en-US" sz="5400" dirty="0">
                <a:solidFill>
                  <a:srgbClr val="FFFFFF"/>
                </a:solidFill>
              </a:rPr>
              <a:t> </a:t>
            </a:r>
          </a:p>
        </p:txBody>
      </p:sp>
      <p:sp>
        <p:nvSpPr>
          <p:cNvPr id="2" name="Footer Placeholder 1">
            <a:extLst>
              <a:ext uri="{FF2B5EF4-FFF2-40B4-BE49-F238E27FC236}">
                <a16:creationId xmlns:a16="http://schemas.microsoft.com/office/drawing/2014/main" id="{C8D9F08D-AD6B-194C-AF25-5BB15E74E6F1}"/>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1122102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icky notes with question marks">
            <a:extLst>
              <a:ext uri="{FF2B5EF4-FFF2-40B4-BE49-F238E27FC236}">
                <a16:creationId xmlns:a16="http://schemas.microsoft.com/office/drawing/2014/main" id="{FBA2BBBD-100C-B148-95CE-33B71BA38817}"/>
              </a:ext>
            </a:extLst>
          </p:cNvPr>
          <p:cNvPicPr>
            <a:picLocks noChangeAspect="1"/>
          </p:cNvPicPr>
          <p:nvPr/>
        </p:nvPicPr>
        <p:blipFill rotWithShape="1">
          <a:blip r:embed="rId3"/>
          <a:srcRect t="10162" b="5569"/>
          <a:stretch/>
        </p:blipFill>
        <p:spPr>
          <a:xfrm>
            <a:off x="20" y="10"/>
            <a:ext cx="12191980" cy="6857990"/>
          </a:xfrm>
          <a:prstGeom prst="rect">
            <a:avLst/>
          </a:prstGeom>
        </p:spPr>
      </p:pic>
      <p:sp>
        <p:nvSpPr>
          <p:cNvPr id="4" name="Title 3">
            <a:extLst>
              <a:ext uri="{FF2B5EF4-FFF2-40B4-BE49-F238E27FC236}">
                <a16:creationId xmlns:a16="http://schemas.microsoft.com/office/drawing/2014/main" id="{A31750A2-7608-2F2B-4B06-ED1352838F20}"/>
              </a:ext>
            </a:extLst>
          </p:cNvPr>
          <p:cNvSpPr>
            <a:spLocks noGrp="1"/>
          </p:cNvSpPr>
          <p:nvPr>
            <p:ph type="title"/>
          </p:nvPr>
        </p:nvSpPr>
        <p:spPr>
          <a:xfrm>
            <a:off x="1833541" y="990599"/>
            <a:ext cx="5619054" cy="4849091"/>
          </a:xfrm>
        </p:spPr>
        <p:txBody>
          <a:bodyPr vert="horz" lIns="91440" tIns="45720" rIns="91440" bIns="45720" rtlCol="0" anchor="ctr">
            <a:normAutofit/>
          </a:bodyPr>
          <a:lstStyle/>
          <a:p>
            <a:pPr algn="r"/>
            <a:r>
              <a:rPr lang="en-US" sz="5400">
                <a:solidFill>
                  <a:srgbClr val="FFFFFF"/>
                </a:solidFill>
              </a:rPr>
              <a:t>Questions, thoughts, or concerns?</a:t>
            </a:r>
          </a:p>
        </p:txBody>
      </p:sp>
      <p:sp>
        <p:nvSpPr>
          <p:cNvPr id="2" name="Footer Placeholder 1">
            <a:extLst>
              <a:ext uri="{FF2B5EF4-FFF2-40B4-BE49-F238E27FC236}">
                <a16:creationId xmlns:a16="http://schemas.microsoft.com/office/drawing/2014/main" id="{53D8A714-7351-A8EA-0F22-4E7B4D7EF655}"/>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3803704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DC83-36AC-BA7C-774B-9E829D889C90}"/>
              </a:ext>
            </a:extLst>
          </p:cNvPr>
          <p:cNvSpPr>
            <a:spLocks noGrp="1"/>
          </p:cNvSpPr>
          <p:nvPr>
            <p:ph type="ctrTitle"/>
          </p:nvPr>
        </p:nvSpPr>
        <p:spPr>
          <a:xfrm>
            <a:off x="872736" y="1781360"/>
            <a:ext cx="10694424" cy="2539180"/>
          </a:xfrm>
        </p:spPr>
        <p:txBody>
          <a:bodyPr>
            <a:normAutofit fontScale="90000"/>
          </a:bodyPr>
          <a:lstStyle/>
          <a:p>
            <a:pPr algn="ctr"/>
            <a:r>
              <a:rPr lang="en-US" altLang="en-US" sz="4800" dirty="0">
                <a:latin typeface="Univers Condensed" panose="020B0506020202050204" pitchFamily="34" charset="0"/>
              </a:rPr>
              <a:t>The Authority to Assess is Vested in the Assessor(s) via the NEW YORK STATE Real Property Tax Law (RPTL).</a:t>
            </a:r>
            <a:br>
              <a:rPr lang="en-US" altLang="en-US" sz="4800" dirty="0">
                <a:latin typeface="Univers Condensed" panose="020B0506020202050204" pitchFamily="34" charset="0"/>
              </a:rPr>
            </a:br>
            <a:endParaRPr lang="en-US" sz="4800" dirty="0">
              <a:latin typeface="Univers Condensed" panose="020B0506020202050204" pitchFamily="34" charset="0"/>
            </a:endParaRPr>
          </a:p>
        </p:txBody>
      </p:sp>
      <p:sp>
        <p:nvSpPr>
          <p:cNvPr id="4" name="Footer Placeholder 3">
            <a:extLst>
              <a:ext uri="{FF2B5EF4-FFF2-40B4-BE49-F238E27FC236}">
                <a16:creationId xmlns:a16="http://schemas.microsoft.com/office/drawing/2014/main" id="{8ABE66BF-FEFD-3FD7-173E-849ED1D05BDD}"/>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90264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FCEF-2FA3-BF78-5344-5F64C7E20960}"/>
              </a:ext>
            </a:extLst>
          </p:cNvPr>
          <p:cNvSpPr>
            <a:spLocks noGrp="1"/>
          </p:cNvSpPr>
          <p:nvPr>
            <p:ph type="title"/>
          </p:nvPr>
        </p:nvSpPr>
        <p:spPr/>
        <p:txBody>
          <a:bodyPr/>
          <a:lstStyle/>
          <a:p>
            <a:r>
              <a:rPr lang="en-US" dirty="0"/>
              <a:t>ASSESSORS = FAIRNESS</a:t>
            </a:r>
          </a:p>
        </p:txBody>
      </p:sp>
      <p:sp>
        <p:nvSpPr>
          <p:cNvPr id="3" name="Content Placeholder 2">
            <a:extLst>
              <a:ext uri="{FF2B5EF4-FFF2-40B4-BE49-F238E27FC236}">
                <a16:creationId xmlns:a16="http://schemas.microsoft.com/office/drawing/2014/main" id="{16D9EE56-C938-E4DB-07C0-97F9E9B7FC29}"/>
              </a:ext>
            </a:extLst>
          </p:cNvPr>
          <p:cNvSpPr>
            <a:spLocks noGrp="1"/>
          </p:cNvSpPr>
          <p:nvPr>
            <p:ph idx="1"/>
          </p:nvPr>
        </p:nvSpPr>
        <p:spPr/>
        <p:txBody>
          <a:bodyPr>
            <a:normAutofit/>
          </a:bodyPr>
          <a:lstStyle/>
          <a:p>
            <a:pPr marL="0" marR="0" indent="0">
              <a:lnSpc>
                <a:spcPct val="107000"/>
              </a:lnSpc>
              <a:spcAft>
                <a:spcPts val="800"/>
              </a:spcAft>
              <a:buNone/>
            </a:pPr>
            <a:r>
              <a:rPr lang="en-US" sz="2400" kern="100" dirty="0">
                <a:effectLst/>
                <a:ea typeface="Aptos" panose="020B0004020202020204" pitchFamily="34" charset="0"/>
                <a:cs typeface="Arial" panose="020B0604020202020204" pitchFamily="34" charset="0"/>
              </a:rPr>
              <a:t>Suppose you and three friends go out to dinner, and the bill comes to $200. Your meal cost $25, Friend 1’s cost $35, Friend 2’s cost $65, and Friend 3’s cost $75. If you each pay $50 that would be equal, but is it fair? </a:t>
            </a:r>
            <a:endParaRPr lang="en-US" sz="2400" kern="100" dirty="0">
              <a:effectLst/>
              <a:ea typeface="Aptos" panose="020B0004020202020204" pitchFamily="34" charset="0"/>
              <a:cs typeface="Times New Roman" panose="02020603050405020304" pitchFamily="18" charset="0"/>
            </a:endParaRPr>
          </a:p>
          <a:p>
            <a:pPr marL="0" marR="0" indent="0">
              <a:lnSpc>
                <a:spcPct val="107000"/>
              </a:lnSpc>
              <a:spcAft>
                <a:spcPts val="800"/>
              </a:spcAft>
              <a:buNone/>
            </a:pPr>
            <a:r>
              <a:rPr lang="en-US" sz="2400" kern="100" dirty="0">
                <a:effectLst/>
                <a:ea typeface="Aptos" panose="020B0004020202020204" pitchFamily="34" charset="0"/>
                <a:cs typeface="Arial" panose="020B0604020202020204" pitchFamily="34" charset="0"/>
              </a:rPr>
              <a:t>Fairness is a fundamental principle of property valuation. It wouldn’t be fair to say that all property is equal in value, the same as the meals described above aren’t equal. But who decides what’s a fair property value? That’s where the assessor comes in.</a:t>
            </a:r>
            <a:endParaRPr lang="en-US" sz="2400" kern="100" dirty="0">
              <a:effectLst/>
              <a:ea typeface="Aptos" panose="020B0004020202020204" pitchFamily="34" charset="0"/>
              <a:cs typeface="Times New Roman" panose="02020603050405020304" pitchFamily="18" charset="0"/>
            </a:endParaRPr>
          </a:p>
          <a:p>
            <a:endParaRPr lang="en-US" sz="2400" dirty="0"/>
          </a:p>
        </p:txBody>
      </p:sp>
      <p:sp>
        <p:nvSpPr>
          <p:cNvPr id="4" name="Footer Placeholder 3">
            <a:extLst>
              <a:ext uri="{FF2B5EF4-FFF2-40B4-BE49-F238E27FC236}">
                <a16:creationId xmlns:a16="http://schemas.microsoft.com/office/drawing/2014/main" id="{CDCBC25B-698F-3006-6E6E-A547BE00CF7D}"/>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2990278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bstract blurred public library with bookshelves">
            <a:extLst>
              <a:ext uri="{FF2B5EF4-FFF2-40B4-BE49-F238E27FC236}">
                <a16:creationId xmlns:a16="http://schemas.microsoft.com/office/drawing/2014/main" id="{41BA7557-74E0-0B0F-66FA-E42A50EEBCF4}"/>
              </a:ext>
            </a:extLst>
          </p:cNvPr>
          <p:cNvPicPr>
            <a:picLocks noChangeAspect="1"/>
          </p:cNvPicPr>
          <p:nvPr/>
        </p:nvPicPr>
        <p:blipFill rotWithShape="1">
          <a:blip r:embed="rId3"/>
          <a:srcRect l="10744" r="33083" b="-2"/>
          <a:stretch/>
        </p:blipFill>
        <p:spPr>
          <a:xfrm>
            <a:off x="6420752" y="-1"/>
            <a:ext cx="5771248" cy="6857999"/>
          </a:xfrm>
          <a:prstGeom prst="rect">
            <a:avLst/>
          </a:prstGeom>
        </p:spPr>
      </p:pic>
      <p:sp>
        <p:nvSpPr>
          <p:cNvPr id="5" name="Title 4">
            <a:extLst>
              <a:ext uri="{FF2B5EF4-FFF2-40B4-BE49-F238E27FC236}">
                <a16:creationId xmlns:a16="http://schemas.microsoft.com/office/drawing/2014/main" id="{BDD234CE-774F-DC5F-9E2D-D6DC7363F132}"/>
              </a:ext>
            </a:extLst>
          </p:cNvPr>
          <p:cNvSpPr>
            <a:spLocks noGrp="1"/>
          </p:cNvSpPr>
          <p:nvPr>
            <p:ph type="title"/>
          </p:nvPr>
        </p:nvSpPr>
        <p:spPr>
          <a:xfrm>
            <a:off x="704088" y="914400"/>
            <a:ext cx="5195889" cy="1316736"/>
          </a:xfrm>
        </p:spPr>
        <p:txBody>
          <a:bodyPr>
            <a:normAutofit/>
          </a:bodyPr>
          <a:lstStyle/>
          <a:p>
            <a:r>
              <a:rPr lang="en-US" dirty="0"/>
              <a:t>Qualifications and certifications</a:t>
            </a:r>
          </a:p>
        </p:txBody>
      </p:sp>
      <p:sp>
        <p:nvSpPr>
          <p:cNvPr id="6" name="Content Placeholder 5">
            <a:extLst>
              <a:ext uri="{FF2B5EF4-FFF2-40B4-BE49-F238E27FC236}">
                <a16:creationId xmlns:a16="http://schemas.microsoft.com/office/drawing/2014/main" id="{3660D866-2010-89FC-498D-C8C8F377A157}"/>
              </a:ext>
            </a:extLst>
          </p:cNvPr>
          <p:cNvSpPr>
            <a:spLocks noGrp="1"/>
          </p:cNvSpPr>
          <p:nvPr>
            <p:ph idx="1"/>
          </p:nvPr>
        </p:nvSpPr>
        <p:spPr>
          <a:xfrm>
            <a:off x="704088" y="2231136"/>
            <a:ext cx="5195889" cy="3931920"/>
          </a:xfrm>
        </p:spPr>
        <p:txBody>
          <a:bodyPr>
            <a:normAutofit fontScale="92500" lnSpcReduction="20000"/>
          </a:bodyPr>
          <a:lstStyle/>
          <a:p>
            <a:pPr>
              <a:spcBef>
                <a:spcPct val="0"/>
              </a:spcBef>
            </a:pPr>
            <a:r>
              <a:rPr lang="en-US" altLang="en-US" sz="2000" dirty="0"/>
              <a:t>High school graduate, or equivalent, and two years of full-time experience; or</a:t>
            </a:r>
          </a:p>
          <a:p>
            <a:pPr>
              <a:spcBef>
                <a:spcPct val="0"/>
              </a:spcBef>
            </a:pPr>
            <a:r>
              <a:rPr lang="en-US" altLang="en-US" sz="2000" dirty="0"/>
              <a:t>Two years of completed college and one full year of experience; or</a:t>
            </a:r>
          </a:p>
          <a:p>
            <a:pPr>
              <a:spcBef>
                <a:spcPct val="0"/>
              </a:spcBef>
            </a:pPr>
            <a:r>
              <a:rPr lang="en-US" altLang="en-US" sz="2000" dirty="0"/>
              <a:t>Graduation from a four-year college and six months of full-time experience; or </a:t>
            </a:r>
          </a:p>
          <a:p>
            <a:pPr>
              <a:spcBef>
                <a:spcPct val="0"/>
              </a:spcBef>
            </a:pPr>
            <a:r>
              <a:rPr lang="en-US" altLang="en-US" sz="2000" dirty="0"/>
              <a:t>Certified by the State Board as a Candidate for Assessor</a:t>
            </a:r>
          </a:p>
          <a:p>
            <a:pPr>
              <a:spcBef>
                <a:spcPct val="0"/>
              </a:spcBef>
            </a:pPr>
            <a:r>
              <a:rPr lang="en-US" altLang="en-US" dirty="0">
                <a:solidFill>
                  <a:srgbClr val="000000"/>
                </a:solidFill>
              </a:rPr>
              <a:t>An Application for Qualifications Review must be submitted to and approved by Educational Services division of the Office of Real Property Services before appointments are made.</a:t>
            </a:r>
          </a:p>
          <a:p>
            <a:pPr>
              <a:spcBef>
                <a:spcPct val="0"/>
              </a:spcBef>
            </a:pPr>
            <a:endParaRPr lang="en-US" dirty="0"/>
          </a:p>
        </p:txBody>
      </p:sp>
      <p:sp>
        <p:nvSpPr>
          <p:cNvPr id="2" name="Footer Placeholder 1">
            <a:extLst>
              <a:ext uri="{FF2B5EF4-FFF2-40B4-BE49-F238E27FC236}">
                <a16:creationId xmlns:a16="http://schemas.microsoft.com/office/drawing/2014/main" id="{D276E8E5-F012-3B97-B190-50A1AD03EC63}"/>
              </a:ext>
            </a:extLst>
          </p:cNvPr>
          <p:cNvSpPr>
            <a:spLocks noGrp="1"/>
          </p:cNvSpPr>
          <p:nvPr>
            <p:ph type="ftr" sz="quarter" idx="11"/>
          </p:nvPr>
        </p:nvSpPr>
        <p:spPr>
          <a:xfrm>
            <a:off x="704088" y="6356350"/>
            <a:ext cx="4539727" cy="365125"/>
          </a:xfrm>
        </p:spPr>
        <p:txBody>
          <a:bodyPr>
            <a:normAutofit/>
          </a:bodyPr>
          <a:lstStyle/>
          <a:p>
            <a:pPr>
              <a:spcAft>
                <a:spcPts val="600"/>
              </a:spcAft>
            </a:pPr>
            <a:r>
              <a:rPr lang="en-US"/>
              <a:t>©NYSAA IAO 2024</a:t>
            </a:r>
          </a:p>
        </p:txBody>
      </p:sp>
      <p:cxnSp>
        <p:nvCxnSpPr>
          <p:cNvPr id="14" name="Straight Connector 13">
            <a:extLst>
              <a:ext uri="{FF2B5EF4-FFF2-40B4-BE49-F238E27FC236}">
                <a16:creationId xmlns:a16="http://schemas.microsoft.com/office/drawing/2014/main" id="{F2B951FD-94F7-E138-3EC2-A66A551D9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53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205F-88F6-8A63-B10C-88012DC5A1AD}"/>
              </a:ext>
            </a:extLst>
          </p:cNvPr>
          <p:cNvSpPr>
            <a:spLocks noGrp="1"/>
          </p:cNvSpPr>
          <p:nvPr>
            <p:ph type="title"/>
          </p:nvPr>
        </p:nvSpPr>
        <p:spPr/>
        <p:txBody>
          <a:bodyPr/>
          <a:lstStyle/>
          <a:p>
            <a:r>
              <a:rPr lang="en-US" dirty="0"/>
              <a:t>EDUCATIONAL REQUIREMENTS</a:t>
            </a:r>
          </a:p>
        </p:txBody>
      </p:sp>
      <p:sp>
        <p:nvSpPr>
          <p:cNvPr id="3" name="Content Placeholder 2">
            <a:extLst>
              <a:ext uri="{FF2B5EF4-FFF2-40B4-BE49-F238E27FC236}">
                <a16:creationId xmlns:a16="http://schemas.microsoft.com/office/drawing/2014/main" id="{782AC143-914A-6FEE-BA4E-0C484B1635A0}"/>
              </a:ext>
            </a:extLst>
          </p:cNvPr>
          <p:cNvSpPr>
            <a:spLocks noGrp="1"/>
          </p:cNvSpPr>
          <p:nvPr>
            <p:ph idx="1"/>
          </p:nvPr>
        </p:nvSpPr>
        <p:spPr>
          <a:xfrm>
            <a:off x="700635" y="1767346"/>
            <a:ext cx="10691265" cy="3636088"/>
          </a:xfrm>
        </p:spPr>
        <p:txBody>
          <a:bodyPr>
            <a:normAutofit/>
          </a:bodyPr>
          <a:lstStyle/>
          <a:p>
            <a:pPr>
              <a:spcBef>
                <a:spcPct val="0"/>
              </a:spcBef>
            </a:pPr>
            <a:r>
              <a:rPr lang="en-US" altLang="en-US" dirty="0">
                <a:solidFill>
                  <a:srgbClr val="000000"/>
                </a:solidFill>
              </a:rPr>
              <a:t>Fundamentals of Assessment Administration</a:t>
            </a:r>
            <a:endParaRPr lang="en-US" altLang="en-US" dirty="0">
              <a:solidFill>
                <a:srgbClr val="005A50"/>
              </a:solidFill>
            </a:endParaRPr>
          </a:p>
          <a:p>
            <a:pPr>
              <a:spcBef>
                <a:spcPct val="0"/>
              </a:spcBef>
            </a:pPr>
            <a:r>
              <a:rPr lang="en-US" altLang="en-US" dirty="0">
                <a:solidFill>
                  <a:srgbClr val="000000"/>
                </a:solidFill>
              </a:rPr>
              <a:t>Appraisal Principles and Procedures</a:t>
            </a:r>
          </a:p>
          <a:p>
            <a:pPr>
              <a:spcBef>
                <a:spcPct val="0"/>
              </a:spcBef>
            </a:pPr>
            <a:r>
              <a:rPr lang="en-US" altLang="en-US" dirty="0">
                <a:solidFill>
                  <a:srgbClr val="000000"/>
                </a:solidFill>
              </a:rPr>
              <a:t>Application of the Three Approaches to Value</a:t>
            </a:r>
          </a:p>
          <a:p>
            <a:pPr>
              <a:spcBef>
                <a:spcPct val="0"/>
              </a:spcBef>
            </a:pPr>
            <a:r>
              <a:rPr lang="en-US" altLang="en-US" dirty="0">
                <a:solidFill>
                  <a:srgbClr val="000000"/>
                </a:solidFill>
              </a:rPr>
              <a:t>Fundamentals of Data Collection </a:t>
            </a:r>
          </a:p>
          <a:p>
            <a:pPr>
              <a:spcBef>
                <a:spcPct val="0"/>
              </a:spcBef>
            </a:pPr>
            <a:r>
              <a:rPr lang="en-US" altLang="en-US" dirty="0">
                <a:solidFill>
                  <a:srgbClr val="000000"/>
                </a:solidFill>
              </a:rPr>
              <a:t>Fundamentals of Mass Appraisal</a:t>
            </a:r>
          </a:p>
          <a:p>
            <a:pPr>
              <a:spcBef>
                <a:spcPct val="0"/>
              </a:spcBef>
            </a:pPr>
            <a:r>
              <a:rPr lang="en-US" altLang="en-US" dirty="0">
                <a:solidFill>
                  <a:srgbClr val="000000"/>
                </a:solidFill>
              </a:rPr>
              <a:t>Ethics and the Assessor</a:t>
            </a:r>
          </a:p>
          <a:p>
            <a:pPr>
              <a:spcBef>
                <a:spcPct val="0"/>
              </a:spcBef>
            </a:pPr>
            <a:r>
              <a:rPr lang="en-US" altLang="en-US" dirty="0">
                <a:solidFill>
                  <a:srgbClr val="000000"/>
                </a:solidFill>
              </a:rPr>
              <a:t>Introduction to Farm Appraisal (for certain assessing units)</a:t>
            </a:r>
          </a:p>
          <a:p>
            <a:pPr>
              <a:spcBef>
                <a:spcPct val="0"/>
              </a:spcBef>
            </a:pPr>
            <a:r>
              <a:rPr lang="en-US" altLang="en-US" dirty="0">
                <a:solidFill>
                  <a:srgbClr val="000000"/>
                </a:solidFill>
              </a:rPr>
              <a:t>Commercial/Industrial Valuation OR Fundamentals of Forest Valuation</a:t>
            </a:r>
          </a:p>
          <a:p>
            <a:pPr>
              <a:spcBef>
                <a:spcPct val="0"/>
              </a:spcBef>
            </a:pPr>
            <a:r>
              <a:rPr lang="en-US" altLang="en-US" sz="2000" dirty="0">
                <a:solidFill>
                  <a:srgbClr val="000000"/>
                </a:solidFill>
              </a:rPr>
              <a:t>Must maintain an average </a:t>
            </a:r>
            <a:r>
              <a:rPr lang="en-US" altLang="en-US" sz="2000">
                <a:solidFill>
                  <a:srgbClr val="000000"/>
                </a:solidFill>
              </a:rPr>
              <a:t>of </a:t>
            </a:r>
            <a:r>
              <a:rPr lang="en-US" altLang="en-US">
                <a:solidFill>
                  <a:srgbClr val="000000"/>
                </a:solidFill>
              </a:rPr>
              <a:t>12</a:t>
            </a:r>
            <a:r>
              <a:rPr lang="en-US" altLang="en-US" sz="2000">
                <a:solidFill>
                  <a:srgbClr val="000000"/>
                </a:solidFill>
              </a:rPr>
              <a:t> </a:t>
            </a:r>
            <a:r>
              <a:rPr lang="en-US" altLang="en-US" sz="2000" dirty="0">
                <a:solidFill>
                  <a:srgbClr val="000000"/>
                </a:solidFill>
              </a:rPr>
              <a:t>hours of continuing education per year.</a:t>
            </a:r>
            <a:r>
              <a:rPr lang="en-US" altLang="en-US" sz="2400" dirty="0">
                <a:solidFill>
                  <a:srgbClr val="000000"/>
                </a:solidFill>
              </a:rPr>
              <a:t> </a:t>
            </a:r>
          </a:p>
          <a:p>
            <a:pPr>
              <a:spcBef>
                <a:spcPct val="0"/>
              </a:spcBef>
              <a:buClrTx/>
              <a:buSzTx/>
              <a:buFontTx/>
              <a:buNone/>
            </a:pPr>
            <a:endParaRPr lang="en-US" altLang="en-US" dirty="0">
              <a:solidFill>
                <a:srgbClr val="000000"/>
              </a:solidFill>
              <a:latin typeface="Times New Roman" panose="02020603050405020304" pitchFamily="18" charset="0"/>
            </a:endParaRPr>
          </a:p>
          <a:p>
            <a:pPr>
              <a:spcBef>
                <a:spcPct val="0"/>
              </a:spcBef>
              <a:buClrTx/>
              <a:buSzTx/>
              <a:buFontTx/>
              <a:buNone/>
            </a:pPr>
            <a:endParaRPr lang="en-US" altLang="en-US" dirty="0">
              <a:solidFill>
                <a:srgbClr val="000000"/>
              </a:solidFill>
              <a:latin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3F207763-FEDD-8639-FD36-F6FC9911CBCF}"/>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141828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E6B5F-FDA5-DD90-E9DC-5E1CD74EE9EE}"/>
              </a:ext>
            </a:extLst>
          </p:cNvPr>
          <p:cNvSpPr>
            <a:spLocks noGrp="1"/>
          </p:cNvSpPr>
          <p:nvPr>
            <p:ph type="title"/>
          </p:nvPr>
        </p:nvSpPr>
        <p:spPr/>
        <p:txBody>
          <a:bodyPr/>
          <a:lstStyle/>
          <a:p>
            <a:r>
              <a:rPr lang="en-US"/>
              <a:t>Various duties of the assessor</a:t>
            </a:r>
            <a:endParaRPr lang="en-US" dirty="0"/>
          </a:p>
        </p:txBody>
      </p:sp>
      <p:sp>
        <p:nvSpPr>
          <p:cNvPr id="3" name="Content Placeholder 2">
            <a:extLst>
              <a:ext uri="{FF2B5EF4-FFF2-40B4-BE49-F238E27FC236}">
                <a16:creationId xmlns:a16="http://schemas.microsoft.com/office/drawing/2014/main" id="{C44DAB0D-08DB-CB8F-F04C-47B2150903CF}"/>
              </a:ext>
            </a:extLst>
          </p:cNvPr>
          <p:cNvSpPr>
            <a:spLocks noGrp="1"/>
          </p:cNvSpPr>
          <p:nvPr>
            <p:ph idx="1"/>
          </p:nvPr>
        </p:nvSpPr>
        <p:spPr>
          <a:xfrm>
            <a:off x="700635" y="1653046"/>
            <a:ext cx="10691265" cy="4164824"/>
          </a:xfrm>
        </p:spPr>
        <p:txBody>
          <a:bodyPr>
            <a:normAutofit fontScale="92500" lnSpcReduction="10000"/>
          </a:bodyPr>
          <a:lstStyle/>
          <a:p>
            <a:r>
              <a:rPr lang="en-US" dirty="0"/>
              <a:t>Locate, identify, collect pertinent information and value all real property in the municipality</a:t>
            </a:r>
          </a:p>
          <a:p>
            <a:r>
              <a:rPr lang="en-US" dirty="0"/>
              <a:t>Notify owners when and where data is available</a:t>
            </a:r>
          </a:p>
          <a:p>
            <a:r>
              <a:rPr lang="en-US" dirty="0"/>
              <a:t>Analyze the trends in the marketplace</a:t>
            </a:r>
          </a:p>
          <a:p>
            <a:r>
              <a:rPr lang="en-US" dirty="0"/>
              <a:t>Update and maintain ownership records of each property</a:t>
            </a:r>
          </a:p>
          <a:p>
            <a:r>
              <a:rPr lang="en-US" dirty="0"/>
              <a:t>Process and administer tax exemptions</a:t>
            </a:r>
          </a:p>
          <a:p>
            <a:r>
              <a:rPr lang="en-US" dirty="0"/>
              <a:t>Mail change of assessment notices</a:t>
            </a:r>
          </a:p>
          <a:p>
            <a:r>
              <a:rPr lang="en-US" dirty="0"/>
              <a:t>Publish the tentative and final assessment rolls</a:t>
            </a:r>
          </a:p>
          <a:p>
            <a:r>
              <a:rPr lang="en-US" dirty="0"/>
              <a:t>Manage the assessment office</a:t>
            </a:r>
          </a:p>
          <a:p>
            <a:r>
              <a:rPr lang="en-US" dirty="0"/>
              <a:t>Attend all the public meetings of the Board of Assessment Review (BAR -  Grievance Day)</a:t>
            </a:r>
          </a:p>
          <a:p>
            <a:endParaRPr lang="en-US" dirty="0"/>
          </a:p>
        </p:txBody>
      </p:sp>
      <p:sp>
        <p:nvSpPr>
          <p:cNvPr id="4" name="Footer Placeholder 3">
            <a:extLst>
              <a:ext uri="{FF2B5EF4-FFF2-40B4-BE49-F238E27FC236}">
                <a16:creationId xmlns:a16="http://schemas.microsoft.com/office/drawing/2014/main" id="{05FC3478-353F-3D9B-FCD9-BAD21F8784FA}"/>
              </a:ext>
            </a:extLst>
          </p:cNvPr>
          <p:cNvSpPr>
            <a:spLocks noGrp="1"/>
          </p:cNvSpPr>
          <p:nvPr>
            <p:ph type="ftr" sz="quarter" idx="11"/>
          </p:nvPr>
        </p:nvSpPr>
        <p:spPr/>
        <p:txBody>
          <a:bodyPr/>
          <a:lstStyle/>
          <a:p>
            <a:r>
              <a:rPr lang="en-US"/>
              <a:t>©NYSAA IAO 2024</a:t>
            </a:r>
          </a:p>
        </p:txBody>
      </p:sp>
    </p:spTree>
    <p:extLst>
      <p:ext uri="{BB962C8B-B14F-4D97-AF65-F5344CB8AC3E}">
        <p14:creationId xmlns:p14="http://schemas.microsoft.com/office/powerpoint/2010/main" val="34592269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hronicleVTI">
  <a:themeElements>
    <a:clrScheme name="AnalogousFromDarkSeedLeftStep">
      <a:dk1>
        <a:srgbClr val="000000"/>
      </a:dk1>
      <a:lt1>
        <a:srgbClr val="FFFFFF"/>
      </a:lt1>
      <a:dk2>
        <a:srgbClr val="301B2D"/>
      </a:dk2>
      <a:lt2>
        <a:srgbClr val="F0F3F2"/>
      </a:lt2>
      <a:accent1>
        <a:srgbClr val="E72983"/>
      </a:accent1>
      <a:accent2>
        <a:srgbClr val="D517C0"/>
      </a:accent2>
      <a:accent3>
        <a:srgbClr val="AD29E7"/>
      </a:accent3>
      <a:accent4>
        <a:srgbClr val="5725D7"/>
      </a:accent4>
      <a:accent5>
        <a:srgbClr val="2944E7"/>
      </a:accent5>
      <a:accent6>
        <a:srgbClr val="1781D5"/>
      </a:accent6>
      <a:hlink>
        <a:srgbClr val="433FBF"/>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1215</TotalTime>
  <Words>2187</Words>
  <Application>Microsoft Office PowerPoint</Application>
  <PresentationFormat>Widescreen</PresentationFormat>
  <Paragraphs>334</Paragraphs>
  <Slides>41</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Aptos</vt:lpstr>
      <vt:lpstr>Aptos Display</vt:lpstr>
      <vt:lpstr>Arial</vt:lpstr>
      <vt:lpstr>Calibri</vt:lpstr>
      <vt:lpstr>Calisto MT</vt:lpstr>
      <vt:lpstr>Times New Roman</vt:lpstr>
      <vt:lpstr>Univers Condensed</vt:lpstr>
      <vt:lpstr>1_Office Theme</vt:lpstr>
      <vt:lpstr>ChronicleVTI</vt:lpstr>
      <vt:lpstr>Assessing in New York State</vt:lpstr>
      <vt:lpstr>Today’s agenda  </vt:lpstr>
      <vt:lpstr>Assessor or appraiser?  Is there a difference?</vt:lpstr>
      <vt:lpstr>Various types of assessors</vt:lpstr>
      <vt:lpstr>The Authority to Assess is Vested in the Assessor(s) via the NEW YORK STATE Real Property Tax Law (RPTL). </vt:lpstr>
      <vt:lpstr>ASSESSORS = FAIRNESS</vt:lpstr>
      <vt:lpstr>Qualifications and certifications</vt:lpstr>
      <vt:lpstr>EDUCATIONAL REQUIREMENTS</vt:lpstr>
      <vt:lpstr>Various duties of the assessor</vt:lpstr>
      <vt:lpstr>PowerPoint Presentation</vt:lpstr>
      <vt:lpstr>Various duties of the assessor ~ Continued</vt:lpstr>
      <vt:lpstr>Little known fact</vt:lpstr>
      <vt:lpstr>Typical assessment calendar</vt:lpstr>
      <vt:lpstr>Equalization rates</vt:lpstr>
      <vt:lpstr>How it is determined</vt:lpstr>
      <vt:lpstr>What does it mean when our rate drops?</vt:lpstr>
      <vt:lpstr>How are assessments determined?</vt:lpstr>
      <vt:lpstr>Three approaches to value that assessors use</vt:lpstr>
      <vt:lpstr>LITTLE KNOWN FACT</vt:lpstr>
      <vt:lpstr>FACTORS THAT MAY CONTRIBUTE TO VALUE</vt:lpstr>
      <vt:lpstr>PROBLEMS THAT OCCUR IN VALUATION</vt:lpstr>
      <vt:lpstr>administration of exemptions</vt:lpstr>
      <vt:lpstr>Exemption administration</vt:lpstr>
      <vt:lpstr>Other assessment related issues</vt:lpstr>
      <vt:lpstr>The assessment roll: what is it anyway?</vt:lpstr>
      <vt:lpstr>Assessment roll is published on two separate occasions </vt:lpstr>
      <vt:lpstr>Overview of the grievance process</vt:lpstr>
      <vt:lpstr>Who can file a  grievance?</vt:lpstr>
      <vt:lpstr>Grievance Continued - Stipulations</vt:lpstr>
      <vt:lpstr>Grievance continued – the BAR</vt:lpstr>
      <vt:lpstr>Grievance continued – the BAR</vt:lpstr>
      <vt:lpstr>Grievance continued – the hearing</vt:lpstr>
      <vt:lpstr>Grievance continues – BAR determination </vt:lpstr>
      <vt:lpstr>Grievance continued – final steps</vt:lpstr>
      <vt:lpstr>Public relations</vt:lpstr>
      <vt:lpstr>The deliberate, planned, and sustained effort to establish and maintain mutual understanding and goodwill between the assessor, town boards, and public.</vt:lpstr>
      <vt:lpstr>Coming together is a beginning; keeping together is progress; working together is success.  Henry ford</vt:lpstr>
      <vt:lpstr>So how can we do it?</vt:lpstr>
      <vt:lpstr>Ways to complement each office in the municipality</vt:lpstr>
      <vt:lpstr>What methods have you used?   </vt:lpstr>
      <vt:lpstr>Questions, thoughts, or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Warren Wheeler</dc:creator>
  <cp:lastModifiedBy>Tracy Carman</cp:lastModifiedBy>
  <cp:revision>2</cp:revision>
  <cp:lastPrinted>2025-01-24T16:59:59Z</cp:lastPrinted>
  <dcterms:created xsi:type="dcterms:W3CDTF">2024-06-03T18:23:45Z</dcterms:created>
  <dcterms:modified xsi:type="dcterms:W3CDTF">2025-03-10T18:52:02Z</dcterms:modified>
</cp:coreProperties>
</file>